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5"/>
    <p:sldMasterId id="2147483676" r:id="rId6"/>
    <p:sldMasterId id="2147483687" r:id="rId7"/>
    <p:sldMasterId id="2147483697" r:id="rId8"/>
  </p:sldMasterIdLst>
  <p:notesMasterIdLst>
    <p:notesMasterId r:id="rId47"/>
  </p:notesMasterIdLst>
  <p:sldIdLst>
    <p:sldId id="3914" r:id="rId9"/>
    <p:sldId id="522" r:id="rId10"/>
    <p:sldId id="717" r:id="rId11"/>
    <p:sldId id="718" r:id="rId12"/>
    <p:sldId id="341" r:id="rId13"/>
    <p:sldId id="3908" r:id="rId14"/>
    <p:sldId id="3856" r:id="rId15"/>
    <p:sldId id="1846" r:id="rId16"/>
    <p:sldId id="3884" r:id="rId17"/>
    <p:sldId id="1936" r:id="rId18"/>
    <p:sldId id="1930" r:id="rId19"/>
    <p:sldId id="1931" r:id="rId20"/>
    <p:sldId id="1932" r:id="rId21"/>
    <p:sldId id="1933" r:id="rId22"/>
    <p:sldId id="535" r:id="rId23"/>
    <p:sldId id="843" r:id="rId24"/>
    <p:sldId id="1939" r:id="rId25"/>
    <p:sldId id="3861" r:id="rId26"/>
    <p:sldId id="3862" r:id="rId27"/>
    <p:sldId id="3863" r:id="rId28"/>
    <p:sldId id="3850" r:id="rId29"/>
    <p:sldId id="3885" r:id="rId30"/>
    <p:sldId id="3909" r:id="rId31"/>
    <p:sldId id="3852" r:id="rId32"/>
    <p:sldId id="3895" r:id="rId33"/>
    <p:sldId id="473" r:id="rId34"/>
    <p:sldId id="474" r:id="rId35"/>
    <p:sldId id="480" r:id="rId36"/>
    <p:sldId id="3910" r:id="rId37"/>
    <p:sldId id="1973" r:id="rId38"/>
    <p:sldId id="1975" r:id="rId39"/>
    <p:sldId id="3879" r:id="rId40"/>
    <p:sldId id="1948" r:id="rId41"/>
    <p:sldId id="447" r:id="rId42"/>
    <p:sldId id="3980" r:id="rId43"/>
    <p:sldId id="4020" r:id="rId44"/>
    <p:sldId id="4021" r:id="rId45"/>
    <p:sldId id="3917" r:id="rId46"/>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24285C-293D-4831-A372-2D7B079A1958}">
          <p14:sldIdLst>
            <p14:sldId id="3914"/>
            <p14:sldId id="522"/>
            <p14:sldId id="717"/>
            <p14:sldId id="718"/>
            <p14:sldId id="341"/>
            <p14:sldId id="3908"/>
            <p14:sldId id="3856"/>
            <p14:sldId id="1846"/>
            <p14:sldId id="3884"/>
            <p14:sldId id="1936"/>
            <p14:sldId id="1930"/>
            <p14:sldId id="1931"/>
            <p14:sldId id="1932"/>
            <p14:sldId id="1933"/>
            <p14:sldId id="535"/>
            <p14:sldId id="843"/>
            <p14:sldId id="1939"/>
            <p14:sldId id="3861"/>
            <p14:sldId id="3862"/>
            <p14:sldId id="3863"/>
            <p14:sldId id="3850"/>
            <p14:sldId id="3885"/>
            <p14:sldId id="3909"/>
            <p14:sldId id="3852"/>
            <p14:sldId id="3895"/>
            <p14:sldId id="473"/>
            <p14:sldId id="474"/>
            <p14:sldId id="480"/>
            <p14:sldId id="3910"/>
            <p14:sldId id="1973"/>
            <p14:sldId id="1975"/>
            <p14:sldId id="3879"/>
            <p14:sldId id="1948"/>
            <p14:sldId id="447"/>
            <p14:sldId id="3980"/>
            <p14:sldId id="4020"/>
            <p14:sldId id="4021"/>
            <p14:sldId id="3917"/>
          </p14:sldIdLst>
        </p14:section>
        <p14:section name="SUPPLEMENTARY" id="{3BE697F2-C61A-41D5-A5F9-38F82CDC29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Thomas" initials="CT" lastIdx="35" clrIdx="0">
    <p:extLst>
      <p:ext uri="{19B8F6BF-5375-455C-9EA6-DF929625EA0E}">
        <p15:presenceInfo xmlns:p15="http://schemas.microsoft.com/office/powerpoint/2012/main" userId="Carol Thomas" providerId="None"/>
      </p:ext>
    </p:extLst>
  </p:cmAuthor>
  <p:cmAuthor id="2" name="Krakofsky, Rivka" initials="KR" lastIdx="29" clrIdx="1">
    <p:extLst>
      <p:ext uri="{19B8F6BF-5375-455C-9EA6-DF929625EA0E}">
        <p15:presenceInfo xmlns:p15="http://schemas.microsoft.com/office/powerpoint/2012/main" userId="S::kxvd884@astrazeneca.net::c827ea46-0946-40b1-818d-0c2746c043eb" providerId="AD"/>
      </p:ext>
    </p:extLst>
  </p:cmAuthor>
  <p:cmAuthor id="3" name="Mike Boivin" initials="MB" lastIdx="8" clrIdx="2">
    <p:extLst>
      <p:ext uri="{19B8F6BF-5375-455C-9EA6-DF929625EA0E}">
        <p15:presenceInfo xmlns:p15="http://schemas.microsoft.com/office/powerpoint/2012/main" userId="9f7bc99c1f36cb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75A6D"/>
    <a:srgbClr val="C0A480"/>
    <a:srgbClr val="6600CC"/>
    <a:srgbClr val="CC0066"/>
    <a:srgbClr val="74202F"/>
    <a:srgbClr val="111722"/>
    <a:srgbClr val="9AA692"/>
    <a:srgbClr val="314751"/>
    <a:srgbClr val="222B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21" autoAdjust="0"/>
    <p:restoredTop sz="96196" autoAdjust="0"/>
  </p:normalViewPr>
  <p:slideViewPr>
    <p:cSldViewPr snapToGrid="0" snapToObjects="1">
      <p:cViewPr varScale="1">
        <p:scale>
          <a:sx n="86" d="100"/>
          <a:sy n="86" d="100"/>
        </p:scale>
        <p:origin x="232" y="65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2-3D08-4FD3-B66A-C5595E80DB81}"/>
              </c:ext>
            </c:extLst>
          </c:dPt>
          <c:dPt>
            <c:idx val="1"/>
            <c:bubble3D val="0"/>
            <c:spPr>
              <a:solidFill>
                <a:srgbClr val="CD99B9"/>
              </a:solidFill>
              <a:ln w="19050">
                <a:noFill/>
              </a:ln>
              <a:effectLst/>
            </c:spPr>
            <c:extLst>
              <c:ext xmlns:c16="http://schemas.microsoft.com/office/drawing/2014/chart" uri="{C3380CC4-5D6E-409C-BE32-E72D297353CC}">
                <c16:uniqueId val="{00000001-3D08-4FD3-B66A-C5595E80DB81}"/>
              </c:ext>
            </c:extLst>
          </c:dPt>
          <c:dPt>
            <c:idx val="2"/>
            <c:bubble3D val="0"/>
            <c:spPr>
              <a:solidFill>
                <a:srgbClr val="9C3374"/>
              </a:solidFill>
              <a:ln w="19050">
                <a:noFill/>
              </a:ln>
              <a:effectLst/>
            </c:spPr>
            <c:extLst>
              <c:ext xmlns:c16="http://schemas.microsoft.com/office/drawing/2014/chart" uri="{C3380CC4-5D6E-409C-BE32-E72D297353CC}">
                <c16:uniqueId val="{00000005-C630-4922-A01F-7FB32BB9488F}"/>
              </c:ext>
            </c:extLst>
          </c:dPt>
          <c:dPt>
            <c:idx val="3"/>
            <c:bubble3D val="0"/>
            <c:spPr>
              <a:solidFill>
                <a:srgbClr val="B56697"/>
              </a:solidFill>
              <a:ln w="19050">
                <a:noFill/>
              </a:ln>
              <a:effectLst/>
            </c:spPr>
            <c:extLst>
              <c:ext xmlns:c16="http://schemas.microsoft.com/office/drawing/2014/chart" uri="{C3380CC4-5D6E-409C-BE32-E72D297353CC}">
                <c16:uniqueId val="{00000006-C630-4922-A01F-7FB32BB9488F}"/>
              </c:ext>
            </c:extLst>
          </c:dPt>
          <c:dPt>
            <c:idx val="4"/>
            <c:bubble3D val="0"/>
            <c:spPr>
              <a:solidFill>
                <a:schemeClr val="bg2"/>
              </a:solidFill>
              <a:ln w="19050">
                <a:noFill/>
              </a:ln>
              <a:effectLst/>
            </c:spPr>
            <c:extLst>
              <c:ext xmlns:c16="http://schemas.microsoft.com/office/drawing/2014/chart" uri="{C3380CC4-5D6E-409C-BE32-E72D297353CC}">
                <c16:uniqueId val="{00000004-C630-4922-A01F-7FB32BB9488F}"/>
              </c:ext>
            </c:extLst>
          </c:dPt>
          <c:cat>
            <c:strRef>
              <c:f>Sheet1!$A$2:$A$6</c:f>
              <c:strCache>
                <c:ptCount val="5"/>
                <c:pt idx="0">
                  <c:v>toxicity</c:v>
                </c:pt>
                <c:pt idx="1">
                  <c:v>progression</c:v>
                </c:pt>
                <c:pt idx="2">
                  <c:v>death</c:v>
                </c:pt>
                <c:pt idx="3">
                  <c:v>others</c:v>
                </c:pt>
                <c:pt idx="4">
                  <c:v>continued</c:v>
                </c:pt>
              </c:strCache>
            </c:strRef>
          </c:cat>
          <c:val>
            <c:numRef>
              <c:f>Sheet1!$B$2:$B$6</c:f>
              <c:numCache>
                <c:formatCode>General</c:formatCode>
                <c:ptCount val="5"/>
                <c:pt idx="0">
                  <c:v>23</c:v>
                </c:pt>
                <c:pt idx="1">
                  <c:v>7.4</c:v>
                </c:pt>
                <c:pt idx="2">
                  <c:v>9.1999999999999993</c:v>
                </c:pt>
                <c:pt idx="3">
                  <c:v>10.4</c:v>
                </c:pt>
                <c:pt idx="4">
                  <c:v>50</c:v>
                </c:pt>
              </c:numCache>
            </c:numRef>
          </c:val>
          <c:extLst>
            <c:ext xmlns:c16="http://schemas.microsoft.com/office/drawing/2014/chart" uri="{C3380CC4-5D6E-409C-BE32-E72D297353CC}">
              <c16:uniqueId val="{00000000-3D08-4FD3-B66A-C5595E80DB81}"/>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EA2E-4F05-B255-3BCCF17FCC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EA2E-4F05-B255-3BCCF17FCC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F-EA2E-4F05-B255-3BCCF17FCC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1-EA2E-4F05-B255-3BCCF17FCC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EA2E-4F05-B255-3BCCF17FCCA0}"/>
              </c:ext>
            </c:extLst>
          </c:dPt>
          <c:cat>
            <c:strRef>
              <c:f>Sheet1!$A$2:$A$6</c:f>
              <c:strCache>
                <c:ptCount val="5"/>
                <c:pt idx="0">
                  <c:v>toxicity</c:v>
                </c:pt>
                <c:pt idx="1">
                  <c:v>progression</c:v>
                </c:pt>
                <c:pt idx="2">
                  <c:v>death</c:v>
                </c:pt>
                <c:pt idx="3">
                  <c:v>others</c:v>
                </c:pt>
                <c:pt idx="4">
                  <c:v>continued</c:v>
                </c:pt>
              </c:strCache>
            </c:strRef>
          </c:cat>
          <c:val>
            <c:numRef>
              <c:f>Sheet1!$C$2:$C$6</c:f>
              <c:numCache>
                <c:formatCode>General</c:formatCode>
                <c:ptCount val="5"/>
                <c:pt idx="3">
                  <c:v>0</c:v>
                </c:pt>
              </c:numCache>
            </c:numRef>
          </c:val>
          <c:extLst>
            <c:ext xmlns:c16="http://schemas.microsoft.com/office/drawing/2014/chart" uri="{C3380CC4-5D6E-409C-BE32-E72D297353CC}">
              <c16:uniqueId val="{00000007-C630-4922-A01F-7FB32BB948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E6DAE1"/>
              </a:solidFill>
              <a:ln w="19050">
                <a:noFill/>
              </a:ln>
              <a:effectLst/>
            </c:spPr>
            <c:extLst>
              <c:ext xmlns:c16="http://schemas.microsoft.com/office/drawing/2014/chart" uri="{C3380CC4-5D6E-409C-BE32-E72D297353CC}">
                <c16:uniqueId val="{00000002-3D08-4FD3-B66A-C5595E80DB81}"/>
              </c:ext>
            </c:extLst>
          </c:dPt>
          <c:dPt>
            <c:idx val="1"/>
            <c:bubble3D val="0"/>
            <c:spPr>
              <a:solidFill>
                <a:schemeClr val="bg2">
                  <a:lumMod val="20000"/>
                  <a:lumOff val="80000"/>
                </a:schemeClr>
              </a:solidFill>
              <a:ln w="19050">
                <a:noFill/>
              </a:ln>
              <a:effectLst/>
            </c:spPr>
            <c:extLst>
              <c:ext xmlns:c16="http://schemas.microsoft.com/office/drawing/2014/chart" uri="{C3380CC4-5D6E-409C-BE32-E72D297353CC}">
                <c16:uniqueId val="{00000001-3D08-4FD3-B66A-C5595E80DB81}"/>
              </c:ext>
            </c:extLst>
          </c:dPt>
          <c:cat>
            <c:strRef>
              <c:f>Sheet1!$A$2:$A$5</c:f>
              <c:strCache>
                <c:ptCount val="2"/>
                <c:pt idx="0">
                  <c:v>1st Qtr</c:v>
                </c:pt>
                <c:pt idx="1">
                  <c:v>2nd Qtr</c:v>
                </c:pt>
              </c:strCache>
            </c:strRef>
          </c:cat>
          <c:val>
            <c:numRef>
              <c:f>Sheet1!$B$2:$B$5</c:f>
              <c:numCache>
                <c:formatCode>General</c:formatCode>
                <c:ptCount val="2"/>
                <c:pt idx="0">
                  <c:v>50</c:v>
                </c:pt>
                <c:pt idx="1">
                  <c:v>50</c:v>
                </c:pt>
              </c:numCache>
            </c:numRef>
          </c:val>
          <c:extLst>
            <c:ext xmlns:c16="http://schemas.microsoft.com/office/drawing/2014/chart" uri="{C3380CC4-5D6E-409C-BE32-E72D297353CC}">
              <c16:uniqueId val="{00000000-3D08-4FD3-B66A-C5595E80DB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0-03-13T19:43:31.279" idx="6">
    <p:pos x="1960" y="2356"/>
    <p:text>consider different colours than grey and black</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600A6-1C96-894B-AFA0-CB1082860707}" type="datetimeFigureOut">
              <a:rPr lang="en-US" smtClean="0"/>
              <a:t>9/17/20</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3212C-98EE-9E43-B519-9FCE43CF7278}" type="slidenum">
              <a:rPr lang="en-CA" smtClean="0"/>
              <a:t>‹#›</a:t>
            </a:fld>
            <a:endParaRPr lang="en-CA"/>
          </a:p>
        </p:txBody>
      </p:sp>
    </p:spTree>
    <p:extLst>
      <p:ext uri="{BB962C8B-B14F-4D97-AF65-F5344CB8AC3E}">
        <p14:creationId xmlns:p14="http://schemas.microsoft.com/office/powerpoint/2010/main" val="4068209966"/>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4801" y="4184149"/>
            <a:ext cx="6261100" cy="5256213"/>
          </a:xfrm>
        </p:spPr>
        <p:txBody>
          <a:bodyPr>
            <a:noAutofit/>
          </a:bodyPr>
          <a:lstStyle/>
          <a:p>
            <a:pPr marL="0" indent="0" fontAlgn="auto">
              <a:spcBef>
                <a:spcPts val="0"/>
              </a:spcBef>
              <a:spcAft>
                <a:spcPts val="0"/>
              </a:spcAft>
              <a:buNone/>
              <a:defRPr/>
            </a:pPr>
            <a:r>
              <a:rPr lang="en-US" sz="900" b="1" dirty="0"/>
              <a:t>Key Takeaway</a:t>
            </a:r>
          </a:p>
          <a:p>
            <a:pPr marL="0" indent="0" fontAlgn="auto">
              <a:spcBef>
                <a:spcPts val="0"/>
              </a:spcBef>
              <a:spcAft>
                <a:spcPts val="0"/>
              </a:spcAft>
              <a:buNone/>
              <a:defRPr/>
            </a:pPr>
            <a:r>
              <a:rPr lang="en-US" sz="900" dirty="0"/>
              <a:t>Chronic lymphocytic leukemia (CLL) impacts a large number of patients globally, especially the elderly.</a:t>
            </a:r>
          </a:p>
          <a:p>
            <a:pPr marL="0" indent="0" fontAlgn="auto">
              <a:spcBef>
                <a:spcPts val="0"/>
              </a:spcBef>
              <a:spcAft>
                <a:spcPts val="0"/>
              </a:spcAft>
              <a:buNone/>
              <a:defRPr/>
            </a:pPr>
            <a:endParaRPr lang="en-US" sz="900" b="1" dirty="0"/>
          </a:p>
          <a:p>
            <a:pPr marL="0" indent="0" fontAlgn="auto">
              <a:spcBef>
                <a:spcPts val="0"/>
              </a:spcBef>
              <a:spcAft>
                <a:spcPts val="0"/>
              </a:spcAft>
              <a:buNone/>
              <a:defRPr/>
            </a:pPr>
            <a:r>
              <a:rPr lang="en-US" sz="900" b="1" dirty="0"/>
              <a:t>Speaker Notes</a:t>
            </a:r>
            <a:endParaRPr lang="en-US" sz="900" dirty="0"/>
          </a:p>
          <a:p>
            <a:pPr marL="0" lvl="0">
              <a:spcBef>
                <a:spcPts val="0"/>
              </a:spcBef>
              <a:spcAft>
                <a:spcPts val="0"/>
              </a:spcAft>
              <a:defRPr/>
            </a:pPr>
            <a:r>
              <a:rPr lang="en-US" sz="900" dirty="0"/>
              <a:t>CLL is the most common form of leukemia in the Western world and accounts for about one-third of all new leukemia cases</a:t>
            </a:r>
            <a:r>
              <a:rPr lang="en-US" sz="900" baseline="30000" dirty="0"/>
              <a:t>1</a:t>
            </a:r>
            <a:r>
              <a:rPr lang="en-US" sz="900" dirty="0"/>
              <a:t> </a:t>
            </a:r>
          </a:p>
          <a:p>
            <a:pPr marL="403225" lvl="3">
              <a:spcBef>
                <a:spcPts val="0"/>
              </a:spcBef>
              <a:spcAft>
                <a:spcPts val="0"/>
              </a:spcAft>
            </a:pPr>
            <a:r>
              <a:rPr lang="en-US" sz="900" dirty="0"/>
              <a:t>CLL represents an estimated 22% to 30% of all leukemia cases worldwide</a:t>
            </a:r>
            <a:r>
              <a:rPr lang="en-US" sz="900" baseline="30000" dirty="0"/>
              <a:t>2</a:t>
            </a:r>
            <a:r>
              <a:rPr lang="en-US" sz="900" dirty="0"/>
              <a:t> </a:t>
            </a:r>
          </a:p>
          <a:p>
            <a:pPr marL="403225" lvl="3">
              <a:spcBef>
                <a:spcPts val="0"/>
              </a:spcBef>
              <a:spcAft>
                <a:spcPts val="0"/>
              </a:spcAft>
            </a:pPr>
            <a:r>
              <a:rPr lang="en-US" sz="900" dirty="0"/>
              <a:t>CLL has a reduced frequency in Asian countries, including China, India, and Japan, where CLL represents 4% to 10% of all leukemias</a:t>
            </a:r>
            <a:r>
              <a:rPr lang="en-US" sz="900" baseline="30000" dirty="0"/>
              <a:t>2</a:t>
            </a:r>
            <a:endParaRPr lang="en-US" sz="900" dirty="0"/>
          </a:p>
          <a:p>
            <a:pPr marL="0">
              <a:spcBef>
                <a:spcPts val="0"/>
              </a:spcBef>
              <a:spcAft>
                <a:spcPts val="0"/>
              </a:spcAft>
            </a:pPr>
            <a:r>
              <a:rPr lang="en-US" sz="900" dirty="0"/>
              <a:t>A CLL diagnosis is often based on results from blood tests ordered for routine care or an unrelated condition</a:t>
            </a:r>
            <a:r>
              <a:rPr lang="en-US" sz="900" baseline="30000" dirty="0"/>
              <a:t>3,4</a:t>
            </a:r>
            <a:endParaRPr lang="en-US" sz="900" dirty="0"/>
          </a:p>
          <a:p>
            <a:pPr marL="403225" lvl="3">
              <a:spcBef>
                <a:spcPts val="0"/>
              </a:spcBef>
              <a:spcAft>
                <a:spcPts val="0"/>
              </a:spcAft>
            </a:pPr>
            <a:r>
              <a:rPr lang="en-US" sz="900" dirty="0"/>
              <a:t>The most common presentation is asymptomatic lymphocytosis</a:t>
            </a:r>
            <a:r>
              <a:rPr lang="en-US" sz="900" baseline="30000" dirty="0"/>
              <a:t>1</a:t>
            </a:r>
          </a:p>
          <a:p>
            <a:pPr marL="403225" lvl="3">
              <a:spcBef>
                <a:spcPts val="0"/>
              </a:spcBef>
              <a:spcAft>
                <a:spcPts val="0"/>
              </a:spcAft>
            </a:pPr>
            <a:r>
              <a:rPr lang="en-US" sz="900" dirty="0"/>
              <a:t>Up to 80% of patients show no symptoms at the time of diagnosis</a:t>
            </a:r>
            <a:r>
              <a:rPr lang="en-US" sz="900" baseline="30000" dirty="0"/>
              <a:t>5</a:t>
            </a:r>
            <a:endParaRPr lang="en-US" sz="900" dirty="0"/>
          </a:p>
          <a:p>
            <a:pPr marL="403225" lvl="3">
              <a:spcBef>
                <a:spcPts val="0"/>
              </a:spcBef>
              <a:spcAft>
                <a:spcPts val="0"/>
              </a:spcAft>
            </a:pPr>
            <a:r>
              <a:rPr lang="en-US" sz="900" dirty="0"/>
              <a:t>Some patients have indolent disease and never require therapy, whereas others may progress rapidly and require treatment</a:t>
            </a:r>
            <a:r>
              <a:rPr lang="en-US" sz="900" baseline="30000" dirty="0"/>
              <a:t>1</a:t>
            </a:r>
          </a:p>
          <a:p>
            <a:pPr marL="0" lvl="0">
              <a:spcBef>
                <a:spcPts val="0"/>
              </a:spcBef>
              <a:spcAft>
                <a:spcPts val="0"/>
              </a:spcAft>
            </a:pPr>
            <a:r>
              <a:rPr lang="en-US" sz="900" dirty="0"/>
              <a:t>Patients are usually elderly at the time of CLL diagnosis and incidence increases with age</a:t>
            </a:r>
            <a:r>
              <a:rPr lang="en-US" sz="900" baseline="30000" dirty="0"/>
              <a:t>6</a:t>
            </a:r>
            <a:endParaRPr lang="en-US" sz="900" dirty="0"/>
          </a:p>
          <a:p>
            <a:pPr marL="174625" lvl="2">
              <a:spcBef>
                <a:spcPts val="0"/>
              </a:spcBef>
              <a:spcAft>
                <a:spcPts val="0"/>
              </a:spcAft>
            </a:pPr>
            <a:r>
              <a:rPr lang="en-US" sz="900" dirty="0"/>
              <a:t>Approximately 90% of all patients diagnosed with CLL are more than 55 years old, and the median age at CLL diagnosis is 72 years old</a:t>
            </a:r>
            <a:r>
              <a:rPr lang="en-US" sz="900" baseline="30000" dirty="0"/>
              <a:t>6</a:t>
            </a:r>
          </a:p>
          <a:p>
            <a:pPr marL="0" lvl="0">
              <a:spcBef>
                <a:spcPts val="0"/>
              </a:spcBef>
              <a:spcAft>
                <a:spcPts val="0"/>
              </a:spcAft>
            </a:pPr>
            <a:r>
              <a:rPr lang="en-US" sz="900" dirty="0"/>
              <a:t>Men have a higher frequency of CLL development than women, with a male-to-female ratio of 1.5-2.1</a:t>
            </a:r>
            <a:r>
              <a:rPr lang="en-US" sz="900" baseline="30000" dirty="0"/>
              <a:t>3</a:t>
            </a:r>
            <a:endParaRPr lang="en-US" sz="900" dirty="0"/>
          </a:p>
          <a:p>
            <a:pPr marL="0" indent="0">
              <a:spcBef>
                <a:spcPts val="0"/>
              </a:spcBef>
              <a:spcAft>
                <a:spcPts val="0"/>
              </a:spcAft>
              <a:buNone/>
            </a:pPr>
            <a:endParaRPr lang="en-US" sz="900" dirty="0"/>
          </a:p>
          <a:p>
            <a:pPr marL="0" indent="0" fontAlgn="auto">
              <a:spcBef>
                <a:spcPts val="0"/>
              </a:spcBef>
              <a:spcAft>
                <a:spcPts val="0"/>
              </a:spcAft>
              <a:buNone/>
              <a:defRPr/>
            </a:pPr>
            <a:r>
              <a:rPr lang="en-US" sz="900" b="1" dirty="0"/>
              <a:t>References</a:t>
            </a:r>
          </a:p>
          <a:p>
            <a:pPr marL="0" indent="-228600" fontAlgn="auto">
              <a:spcBef>
                <a:spcPts val="0"/>
              </a:spcBef>
              <a:spcAft>
                <a:spcPts val="0"/>
              </a:spcAft>
              <a:buFont typeface="+mj-lt"/>
              <a:buAutoNum type="arabicPeriod"/>
              <a:defRPr/>
            </a:pPr>
            <a:r>
              <a:rPr lang="en-US" sz="900" dirty="0">
                <a:solidFill>
                  <a:srgbClr val="000000"/>
                </a:solidFill>
                <a:ea typeface="ＭＳ Ｐゴシック" pitchFamily="34" charset="-128"/>
              </a:rPr>
              <a:t>Union for International Cancer Control. https://www.who.int/selection_medicines/committees/expert/20/applications/CLL.pdf. Accessed November 6, 2019. </a:t>
            </a:r>
          </a:p>
          <a:p>
            <a:pPr marL="0" indent="-228600" fontAlgn="auto">
              <a:spcBef>
                <a:spcPts val="0"/>
              </a:spcBef>
              <a:spcAft>
                <a:spcPts val="0"/>
              </a:spcAft>
              <a:buFont typeface="+mj-lt"/>
              <a:buAutoNum type="arabicPeriod"/>
              <a:defRPr/>
            </a:pPr>
            <a:r>
              <a:rPr lang="en-US" sz="900" dirty="0">
                <a:solidFill>
                  <a:srgbClr val="000000"/>
                </a:solidFill>
                <a:ea typeface="ＭＳ Ｐゴシック" pitchFamily="34" charset="-128"/>
              </a:rPr>
              <a:t>Combest AJ, </a:t>
            </a:r>
            <a:r>
              <a:rPr lang="en-US" sz="900" dirty="0" err="1">
                <a:solidFill>
                  <a:srgbClr val="000000"/>
                </a:solidFill>
                <a:ea typeface="ＭＳ Ｐゴシック" pitchFamily="34" charset="-128"/>
              </a:rPr>
              <a:t>Danford</a:t>
            </a:r>
            <a:r>
              <a:rPr lang="en-US" sz="900" dirty="0">
                <a:solidFill>
                  <a:srgbClr val="000000"/>
                </a:solidFill>
                <a:ea typeface="ＭＳ Ｐゴシック" pitchFamily="34" charset="-128"/>
              </a:rPr>
              <a:t> RC, Andrews ER, Simmons A, McAtee P, </a:t>
            </a:r>
            <a:r>
              <a:rPr lang="en-US" sz="900" dirty="0" err="1">
                <a:solidFill>
                  <a:srgbClr val="000000"/>
                </a:solidFill>
                <a:ea typeface="ＭＳ Ｐゴシック" pitchFamily="34" charset="-128"/>
              </a:rPr>
              <a:t>Reitsma</a:t>
            </a:r>
            <a:r>
              <a:rPr lang="en-US" sz="900" dirty="0">
                <a:solidFill>
                  <a:srgbClr val="000000"/>
                </a:solidFill>
                <a:ea typeface="ＭＳ Ｐゴシック" pitchFamily="34" charset="-128"/>
              </a:rPr>
              <a:t> DJ. Overview of the recent developments in chronic lymphocytic leukemia, part 1. </a:t>
            </a:r>
            <a:r>
              <a:rPr lang="en-US" sz="900" i="1" dirty="0">
                <a:solidFill>
                  <a:srgbClr val="000000"/>
                </a:solidFill>
                <a:ea typeface="ＭＳ Ｐゴシック" pitchFamily="34" charset="-128"/>
              </a:rPr>
              <a:t>J </a:t>
            </a:r>
            <a:r>
              <a:rPr lang="en-US" sz="900" i="1" dirty="0" err="1">
                <a:solidFill>
                  <a:srgbClr val="000000"/>
                </a:solidFill>
                <a:ea typeface="ＭＳ Ｐゴシック" pitchFamily="34" charset="-128"/>
              </a:rPr>
              <a:t>Hematol</a:t>
            </a:r>
            <a:r>
              <a:rPr lang="en-US" sz="900" i="1" dirty="0">
                <a:solidFill>
                  <a:srgbClr val="000000"/>
                </a:solidFill>
                <a:ea typeface="ＭＳ Ｐゴシック" pitchFamily="34" charset="-128"/>
              </a:rPr>
              <a:t> Oncol Pharm</a:t>
            </a:r>
            <a:r>
              <a:rPr lang="en-US" sz="900" dirty="0">
                <a:solidFill>
                  <a:srgbClr val="000000"/>
                </a:solidFill>
                <a:ea typeface="ＭＳ Ｐゴシック" pitchFamily="34" charset="-128"/>
              </a:rPr>
              <a:t>. 2016;6(2):54-56.</a:t>
            </a:r>
          </a:p>
          <a:p>
            <a:pPr marL="0" indent="-228600" fontAlgn="auto">
              <a:spcBef>
                <a:spcPts val="0"/>
              </a:spcBef>
              <a:spcAft>
                <a:spcPts val="0"/>
              </a:spcAft>
              <a:buFont typeface="+mj-lt"/>
              <a:buAutoNum type="arabicPeriod"/>
              <a:defRPr/>
            </a:pPr>
            <a:r>
              <a:rPr lang="en-US" sz="900" dirty="0" err="1">
                <a:solidFill>
                  <a:srgbClr val="000000"/>
                </a:solidFill>
                <a:ea typeface="ＭＳ Ｐゴシック" pitchFamily="34" charset="-128"/>
              </a:rPr>
              <a:t>Scarfò</a:t>
            </a:r>
            <a:r>
              <a:rPr lang="en-US" sz="900" dirty="0">
                <a:solidFill>
                  <a:srgbClr val="000000"/>
                </a:solidFill>
                <a:ea typeface="ＭＳ Ｐゴシック" pitchFamily="34" charset="-128"/>
              </a:rPr>
              <a:t> L, </a:t>
            </a:r>
            <a:r>
              <a:rPr lang="en-US" sz="900" dirty="0" err="1">
                <a:solidFill>
                  <a:srgbClr val="000000"/>
                </a:solidFill>
                <a:ea typeface="ＭＳ Ｐゴシック" pitchFamily="34" charset="-128"/>
              </a:rPr>
              <a:t>Ferreri</a:t>
            </a:r>
            <a:r>
              <a:rPr lang="en-US" sz="900" dirty="0">
                <a:solidFill>
                  <a:srgbClr val="000000"/>
                </a:solidFill>
                <a:ea typeface="ＭＳ Ｐゴシック" pitchFamily="34" charset="-128"/>
              </a:rPr>
              <a:t> AJ, Ghia P. Chronic lymphocytic </a:t>
            </a:r>
            <a:r>
              <a:rPr lang="en-US" sz="900" dirty="0" err="1">
                <a:solidFill>
                  <a:srgbClr val="000000"/>
                </a:solidFill>
                <a:ea typeface="ＭＳ Ｐゴシック" pitchFamily="34" charset="-128"/>
              </a:rPr>
              <a:t>leukaemia</a:t>
            </a:r>
            <a:r>
              <a:rPr lang="en-US" sz="900" dirty="0">
                <a:solidFill>
                  <a:srgbClr val="000000"/>
                </a:solidFill>
                <a:ea typeface="ＭＳ Ｐゴシック" pitchFamily="34" charset="-128"/>
              </a:rPr>
              <a:t>. </a:t>
            </a:r>
            <a:r>
              <a:rPr lang="en-US" sz="900" i="1" dirty="0" err="1">
                <a:solidFill>
                  <a:srgbClr val="000000"/>
                </a:solidFill>
                <a:ea typeface="ＭＳ Ｐゴシック" pitchFamily="34" charset="-128"/>
              </a:rPr>
              <a:t>Crit</a:t>
            </a:r>
            <a:r>
              <a:rPr lang="en-US" sz="900" i="1" dirty="0">
                <a:solidFill>
                  <a:srgbClr val="000000"/>
                </a:solidFill>
                <a:ea typeface="ＭＳ Ｐゴシック" pitchFamily="34" charset="-128"/>
              </a:rPr>
              <a:t> Rev Oncol </a:t>
            </a:r>
            <a:r>
              <a:rPr lang="en-US" sz="900" i="1" dirty="0" err="1">
                <a:solidFill>
                  <a:srgbClr val="000000"/>
                </a:solidFill>
                <a:ea typeface="ＭＳ Ｐゴシック" pitchFamily="34" charset="-128"/>
              </a:rPr>
              <a:t>Hematol</a:t>
            </a:r>
            <a:r>
              <a:rPr lang="en-US" sz="900" dirty="0">
                <a:solidFill>
                  <a:srgbClr val="000000"/>
                </a:solidFill>
                <a:ea typeface="ＭＳ Ｐゴシック" pitchFamily="34" charset="-128"/>
              </a:rPr>
              <a:t>. 2016;104:169-182.</a:t>
            </a:r>
          </a:p>
          <a:p>
            <a:pPr marL="0" indent="-228600">
              <a:spcBef>
                <a:spcPts val="0"/>
              </a:spcBef>
              <a:spcAft>
                <a:spcPts val="0"/>
              </a:spcAft>
              <a:buAutoNum type="arabicPeriod"/>
            </a:pPr>
            <a:r>
              <a:rPr lang="en-US" sz="900" dirty="0"/>
              <a:t>American Cancer Society. Signs and Symptoms of Chronic Lymphocytic Leukemia. https://www.cancer.org/cancer/chronic-lymphocytic-leukemia/detection-diagnosis-staging/signs-symptoms.html. Accessed October 15, 2019. </a:t>
            </a:r>
          </a:p>
          <a:p>
            <a:pPr marL="0" indent="-228600">
              <a:spcBef>
                <a:spcPts val="0"/>
              </a:spcBef>
              <a:spcAft>
                <a:spcPts val="0"/>
              </a:spcAft>
              <a:buAutoNum type="arabicPeriod"/>
            </a:pPr>
            <a:r>
              <a:rPr lang="en-US" sz="900" dirty="0">
                <a:solidFill>
                  <a:srgbClr val="000000"/>
                </a:solidFill>
                <a:ea typeface="ＭＳ Ｐゴシック" pitchFamily="34" charset="-128"/>
              </a:rPr>
              <a:t>Bell R. Developing a clinical program based on the needs of patients with chronic lymphocytic leukemia: preparing for illness episodes. </a:t>
            </a:r>
            <a:r>
              <a:rPr lang="en-US" sz="900" i="1" dirty="0">
                <a:solidFill>
                  <a:srgbClr val="000000"/>
                </a:solidFill>
                <a:ea typeface="ＭＳ Ｐゴシック" pitchFamily="34" charset="-128"/>
              </a:rPr>
              <a:t>J Adv </a:t>
            </a:r>
            <a:r>
              <a:rPr lang="en-US" sz="900" i="1" dirty="0" err="1">
                <a:solidFill>
                  <a:srgbClr val="000000"/>
                </a:solidFill>
                <a:ea typeface="ＭＳ Ｐゴシック" pitchFamily="34" charset="-128"/>
              </a:rPr>
              <a:t>Pract</a:t>
            </a:r>
            <a:r>
              <a:rPr lang="en-US" sz="900" i="1" dirty="0">
                <a:solidFill>
                  <a:srgbClr val="000000"/>
                </a:solidFill>
                <a:ea typeface="ＭＳ Ｐゴシック" pitchFamily="34" charset="-128"/>
              </a:rPr>
              <a:t> Oncol</a:t>
            </a:r>
            <a:r>
              <a:rPr lang="en-US" sz="900" dirty="0">
                <a:solidFill>
                  <a:srgbClr val="000000"/>
                </a:solidFill>
                <a:ea typeface="ＭＳ Ｐゴシック" pitchFamily="34" charset="-128"/>
              </a:rPr>
              <a:t>. 2017;8(5):462-473.</a:t>
            </a:r>
            <a:endParaRPr lang="en-US" sz="900" dirty="0"/>
          </a:p>
          <a:p>
            <a:pPr marL="0" indent="-228600">
              <a:spcBef>
                <a:spcPts val="0"/>
              </a:spcBef>
              <a:spcAft>
                <a:spcPts val="0"/>
              </a:spcAft>
              <a:buAutoNum type="arabicPeriod"/>
            </a:pPr>
            <a:r>
              <a:rPr lang="en-US" sz="900" dirty="0" err="1">
                <a:solidFill>
                  <a:srgbClr val="000000"/>
                </a:solidFill>
                <a:ea typeface="ＭＳ Ｐゴシック" pitchFamily="34" charset="-128"/>
              </a:rPr>
              <a:t>Eichhorst</a:t>
            </a:r>
            <a:r>
              <a:rPr lang="en-US" sz="900" dirty="0">
                <a:solidFill>
                  <a:srgbClr val="000000"/>
                </a:solidFill>
                <a:ea typeface="ＭＳ Ｐゴシック" pitchFamily="34" charset="-128"/>
              </a:rPr>
              <a:t> B, </a:t>
            </a:r>
            <a:r>
              <a:rPr lang="en-US" sz="900" dirty="0" err="1">
                <a:solidFill>
                  <a:srgbClr val="000000"/>
                </a:solidFill>
                <a:ea typeface="ＭＳ Ｐゴシック" pitchFamily="34" charset="-128"/>
              </a:rPr>
              <a:t>Robak</a:t>
            </a:r>
            <a:r>
              <a:rPr lang="en-US" sz="900" dirty="0">
                <a:solidFill>
                  <a:srgbClr val="000000"/>
                </a:solidFill>
                <a:ea typeface="ＭＳ Ｐゴシック" pitchFamily="34" charset="-128"/>
              </a:rPr>
              <a:t> T, Montserrat E, et al; ESMO Guidelines Committee. </a:t>
            </a:r>
            <a:r>
              <a:rPr lang="en-US" sz="900" i="1" dirty="0">
                <a:solidFill>
                  <a:srgbClr val="000000"/>
                </a:solidFill>
                <a:ea typeface="ＭＳ Ｐゴシック" pitchFamily="34" charset="-128"/>
              </a:rPr>
              <a:t>Ann</a:t>
            </a:r>
            <a:r>
              <a:rPr lang="en-US" sz="900" dirty="0">
                <a:solidFill>
                  <a:srgbClr val="000000"/>
                </a:solidFill>
                <a:ea typeface="ＭＳ Ｐゴシック" pitchFamily="34" charset="-128"/>
              </a:rPr>
              <a:t> </a:t>
            </a:r>
            <a:r>
              <a:rPr lang="en-US" sz="900" i="1" dirty="0">
                <a:solidFill>
                  <a:srgbClr val="000000"/>
                </a:solidFill>
                <a:ea typeface="ＭＳ Ｐゴシック" pitchFamily="34" charset="-128"/>
              </a:rPr>
              <a:t>Oncol</a:t>
            </a:r>
            <a:r>
              <a:rPr lang="en-US" sz="900" dirty="0">
                <a:solidFill>
                  <a:srgbClr val="000000"/>
                </a:solidFill>
                <a:ea typeface="ＭＳ Ｐゴシック" pitchFamily="34" charset="-128"/>
              </a:rPr>
              <a:t>. 2015;26(suppl 5):v78-v84.</a:t>
            </a:r>
            <a:endParaRPr lang="en-US" sz="900" dirty="0"/>
          </a:p>
        </p:txBody>
      </p:sp>
      <p:sp>
        <p:nvSpPr>
          <p:cNvPr id="4" name="Slide Number Placeholder 3"/>
          <p:cNvSpPr>
            <a:spLocks noGrp="1"/>
          </p:cNvSpPr>
          <p:nvPr>
            <p:ph type="sldNum" sz="quarter" idx="5"/>
          </p:nvPr>
        </p:nvSpPr>
        <p:spPr/>
        <p:txBody>
          <a:bodyPr/>
          <a:lstStyle/>
          <a:p>
            <a:pPr lvl="0"/>
            <a:fld id="{D44BDDE9-AE01-4D7D-943D-7261803FD015}" type="slidenum">
              <a:rPr lang="en-US" noProof="0" smtClean="0"/>
              <a:pPr lvl="0"/>
              <a:t>2</a:t>
            </a:fld>
            <a:endParaRPr lang="en-US" noProof="0" dirty="0"/>
          </a:p>
        </p:txBody>
      </p:sp>
      <p:sp>
        <p:nvSpPr>
          <p:cNvPr id="12" name="Slide Image Placeholder 11">
            <a:extLst>
              <a:ext uri="{FF2B5EF4-FFF2-40B4-BE49-F238E27FC236}">
                <a16:creationId xmlns:a16="http://schemas.microsoft.com/office/drawing/2014/main" id="{A5D15D55-4601-42C2-96EF-A0128B677609}"/>
              </a:ext>
            </a:extLst>
          </p:cNvPr>
          <p:cNvSpPr>
            <a:spLocks noGrp="1" noRot="1" noChangeAspect="1"/>
          </p:cNvSpPr>
          <p:nvPr>
            <p:ph type="sldImg"/>
          </p:nvPr>
        </p:nvSpPr>
        <p:spPr/>
      </p:sp>
    </p:spTree>
    <p:extLst>
      <p:ext uri="{BB962C8B-B14F-4D97-AF65-F5344CB8AC3E}">
        <p14:creationId xmlns:p14="http://schemas.microsoft.com/office/powerpoint/2010/main" val="126677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533"/>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Key exclusion criteria</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No systemic anticoagulation with heparin or warfarin; patients must be off warfarin therapy for at least 30 days prior to enrollment</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a:rPr>
              <a:t>No unstable angina or uncontrolled arrhythmia</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fld id="{1B91854E-3D4A-4939-AA90-F4C13CAA5D98}" type="slidenum">
              <a:rPr lang="en-US" smtClean="0"/>
              <a:t>11</a:t>
            </a:fld>
            <a:endParaRPr lang="en-US" dirty="0"/>
          </a:p>
        </p:txBody>
      </p:sp>
    </p:spTree>
    <p:extLst>
      <p:ext uri="{BB962C8B-B14F-4D97-AF65-F5344CB8AC3E}">
        <p14:creationId xmlns:p14="http://schemas.microsoft.com/office/powerpoint/2010/main" val="261949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12</a:t>
            </a:fld>
            <a:endParaRPr lang="en-CA"/>
          </a:p>
        </p:txBody>
      </p:sp>
    </p:spTree>
    <p:extLst>
      <p:ext uri="{BB962C8B-B14F-4D97-AF65-F5344CB8AC3E}">
        <p14:creationId xmlns:p14="http://schemas.microsoft.com/office/powerpoint/2010/main" val="370336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533"/>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Key exclusion criteria</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No warfarin or another vitamin K antagonist in the preceding 30 days</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a:rPr>
              <a:t>No history of myocardial infarction, unstable angina, or acute coronary syndrome within 6 months prior to registration</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fld id="{1B91854E-3D4A-4939-AA90-F4C13CAA5D98}" type="slidenum">
              <a:rPr lang="en-US" smtClean="0"/>
              <a:t>13</a:t>
            </a:fld>
            <a:endParaRPr lang="en-US" dirty="0"/>
          </a:p>
        </p:txBody>
      </p:sp>
    </p:spTree>
    <p:extLst>
      <p:ext uri="{BB962C8B-B14F-4D97-AF65-F5344CB8AC3E}">
        <p14:creationId xmlns:p14="http://schemas.microsoft.com/office/powerpoint/2010/main" val="389417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14</a:t>
            </a:fld>
            <a:endParaRPr lang="en-CA"/>
          </a:p>
        </p:txBody>
      </p:sp>
    </p:spTree>
    <p:extLst>
      <p:ext uri="{BB962C8B-B14F-4D97-AF65-F5344CB8AC3E}">
        <p14:creationId xmlns:p14="http://schemas.microsoft.com/office/powerpoint/2010/main" val="2919582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spcBef>
                <a:spcPts val="0"/>
              </a:spcBef>
              <a:buNone/>
            </a:pPr>
            <a:r>
              <a:rPr lang="en-US" sz="1000" b="1" dirty="0"/>
              <a:t>Key Takeaway</a:t>
            </a:r>
            <a:endParaRPr lang="en-US" sz="1000" dirty="0"/>
          </a:p>
          <a:p>
            <a:pPr marL="0" indent="0">
              <a:spcBef>
                <a:spcPts val="0"/>
              </a:spcBef>
              <a:buNone/>
            </a:pPr>
            <a:r>
              <a:rPr lang="en-US" sz="1000" dirty="0"/>
              <a:t>The clinical benefits of ibrutinib were outweighed by the toxic AEs. About 1 in 4 patients discontinue first-line ibrutinib due to AEs associated with treatment. </a:t>
            </a:r>
          </a:p>
          <a:p>
            <a:pPr marL="0" indent="0">
              <a:spcBef>
                <a:spcPts val="0"/>
              </a:spcBef>
              <a:buNone/>
            </a:pPr>
            <a:endParaRPr lang="en-US" sz="1000" dirty="0"/>
          </a:p>
          <a:p>
            <a:pPr marL="0" indent="0">
              <a:spcBef>
                <a:spcPts val="0"/>
              </a:spcBef>
              <a:buNone/>
            </a:pPr>
            <a:r>
              <a:rPr lang="en-US" sz="1000" b="1" dirty="0"/>
              <a:t>Speaker Notes</a:t>
            </a:r>
            <a:endParaRPr lang="en-US" sz="1000" dirty="0"/>
          </a:p>
          <a:p>
            <a:pPr>
              <a:spcBef>
                <a:spcPts val="0"/>
              </a:spcBef>
            </a:pPr>
            <a:r>
              <a:rPr lang="en-US" sz="1000" dirty="0"/>
              <a:t>Although efficacious, ibrutinib cannot maintain benefit for some patients that experience treatment-limited AEs</a:t>
            </a:r>
            <a:r>
              <a:rPr lang="en-US" sz="1000" baseline="30000" dirty="0"/>
              <a:t>1</a:t>
            </a:r>
          </a:p>
          <a:p>
            <a:pPr lvl="1" indent="-114300">
              <a:spcBef>
                <a:spcPts val="0"/>
              </a:spcBef>
            </a:pPr>
            <a:r>
              <a:rPr lang="en-US" sz="1000" dirty="0"/>
              <a:t>A retrospective analysis of 447 CLL patients treated with ibrutinib found that the median duration of ibrutinib treatment was 15.2 months (range = 0.2-37.9)</a:t>
            </a:r>
            <a:r>
              <a:rPr lang="en-US" sz="1000" baseline="30000" dirty="0"/>
              <a:t>2</a:t>
            </a:r>
            <a:endParaRPr lang="en-US" sz="1000" dirty="0"/>
          </a:p>
          <a:p>
            <a:pPr lvl="1" indent="-114300">
              <a:spcBef>
                <a:spcPts val="0"/>
              </a:spcBef>
            </a:pPr>
            <a:r>
              <a:rPr lang="en-US" sz="1000" dirty="0"/>
              <a:t>50% of patients discontinued use, with about half discontinuing use due to toxicity</a:t>
            </a:r>
            <a:r>
              <a:rPr lang="en-US" sz="1000" baseline="30000" dirty="0"/>
              <a:t>2</a:t>
            </a:r>
          </a:p>
          <a:p>
            <a:pPr lvl="1" indent="-114300">
              <a:spcBef>
                <a:spcPts val="0"/>
              </a:spcBef>
            </a:pPr>
            <a:r>
              <a:rPr lang="en-US" sz="1000" dirty="0"/>
              <a:t>Other reasons for discontinuation included progression, death, achievement of adequate response, financial reasons, or physician/patient choice</a:t>
            </a:r>
            <a:r>
              <a:rPr lang="en-US" sz="1000" baseline="30000" dirty="0"/>
              <a:t>2</a:t>
            </a:r>
          </a:p>
          <a:p>
            <a:pPr>
              <a:spcBef>
                <a:spcPts val="0"/>
              </a:spcBef>
            </a:pPr>
            <a:r>
              <a:rPr lang="en-US" sz="1000" dirty="0"/>
              <a:t>New treatment options like novel </a:t>
            </a:r>
            <a:r>
              <a:rPr lang="en-US" sz="1000" dirty="0" err="1"/>
              <a:t>BTKis</a:t>
            </a:r>
            <a:r>
              <a:rPr lang="en-US" sz="1000" dirty="0"/>
              <a:t> that are less toxic may be needed to increase the clinical benefit of BTK inhibition in CLL by leading to improved tolerability throughout continuous treatment</a:t>
            </a:r>
            <a:r>
              <a:rPr lang="en-US" sz="1000" baseline="30000" dirty="0"/>
              <a:t>2</a:t>
            </a:r>
            <a:endParaRPr lang="en-US" sz="1000" dirty="0"/>
          </a:p>
          <a:p>
            <a:pPr>
              <a:spcBef>
                <a:spcPts val="0"/>
              </a:spcBef>
            </a:pPr>
            <a:r>
              <a:rPr lang="en-US" sz="1000" dirty="0"/>
              <a:t>Alternative and/or more selective </a:t>
            </a:r>
            <a:r>
              <a:rPr lang="en-US" sz="1000" dirty="0" err="1"/>
              <a:t>BTKis</a:t>
            </a:r>
            <a:r>
              <a:rPr lang="en-US" sz="1000" dirty="0"/>
              <a:t> may be useful for patients who discontinue treatment due to ibrutinib toxicity</a:t>
            </a:r>
            <a:r>
              <a:rPr lang="en-US" sz="1000" baseline="30000" dirty="0"/>
              <a:t>1</a:t>
            </a:r>
            <a:endParaRPr lang="en-US" sz="1000" dirty="0"/>
          </a:p>
          <a:p>
            <a:pPr>
              <a:spcBef>
                <a:spcPts val="0"/>
              </a:spcBef>
            </a:pPr>
            <a:endParaRPr lang="en-US" sz="1000" dirty="0"/>
          </a:p>
          <a:p>
            <a:pPr marL="0" indent="0">
              <a:spcBef>
                <a:spcPts val="0"/>
              </a:spcBef>
              <a:buNone/>
            </a:pPr>
            <a:r>
              <a:rPr lang="en-US" sz="1000" b="1" dirty="0"/>
              <a:t>References</a:t>
            </a:r>
            <a:endParaRPr lang="en-US" sz="1000" dirty="0"/>
          </a:p>
          <a:p>
            <a:pPr marL="228600" indent="-228600">
              <a:spcBef>
                <a:spcPts val="0"/>
              </a:spcBef>
              <a:buFont typeface="+mj-lt"/>
              <a:buAutoNum type="arabicPeriod"/>
            </a:pPr>
            <a:r>
              <a:rPr lang="da-DK" sz="1000" dirty="0">
                <a:cs typeface="Arial" panose="020B0604020202020204" pitchFamily="34" charset="0"/>
              </a:rPr>
              <a:t>Awan FT, </a:t>
            </a:r>
            <a:r>
              <a:rPr lang="en-US" sz="1000" dirty="0">
                <a:cs typeface="Arial" panose="020B0604020202020204" pitchFamily="34" charset="0"/>
              </a:rPr>
              <a:t>Schuh A, Brown JR,</a:t>
            </a:r>
            <a:r>
              <a:rPr lang="da-DK" sz="1000" dirty="0">
                <a:cs typeface="Arial" panose="020B0604020202020204" pitchFamily="34" charset="0"/>
              </a:rPr>
              <a:t> et al. </a:t>
            </a:r>
            <a:r>
              <a:rPr lang="en-US" sz="1000" dirty="0" err="1">
                <a:cs typeface="Arial" panose="020B0604020202020204" pitchFamily="34" charset="0"/>
              </a:rPr>
              <a:t>Acalabrutinib</a:t>
            </a:r>
            <a:r>
              <a:rPr lang="en-US" sz="1000" dirty="0">
                <a:cs typeface="Arial" panose="020B0604020202020204" pitchFamily="34" charset="0"/>
              </a:rPr>
              <a:t> monotherapy in patients with chronic lymphocytic leukemia who are intolerant to ibrutinib. </a:t>
            </a:r>
            <a:r>
              <a:rPr lang="da-DK" sz="1000" i="1" dirty="0">
                <a:cs typeface="Arial" panose="020B0604020202020204" pitchFamily="34" charset="0"/>
              </a:rPr>
              <a:t>Blood Adv</a:t>
            </a:r>
            <a:r>
              <a:rPr lang="da-DK" sz="1000" dirty="0">
                <a:cs typeface="Arial" panose="020B0604020202020204" pitchFamily="34" charset="0"/>
              </a:rPr>
              <a:t>. 2019;3(9):1553-1562.</a:t>
            </a:r>
          </a:p>
          <a:p>
            <a:pPr marL="228600" indent="-228600">
              <a:spcBef>
                <a:spcPts val="0"/>
              </a:spcBef>
              <a:buFont typeface="+mj-lt"/>
              <a:buAutoNum type="arabicPeriod"/>
            </a:pPr>
            <a:r>
              <a:rPr lang="en-US" sz="1000" dirty="0"/>
              <a:t>Sharman JP, Black-Shinn JL, Clark J, </a:t>
            </a:r>
            <a:r>
              <a:rPr lang="en-US" sz="1000" dirty="0" err="1"/>
              <a:t>Bitman</a:t>
            </a:r>
            <a:r>
              <a:rPr lang="en-US" sz="1000" dirty="0"/>
              <a:t> B. Understanding ibrutinib treatment discontinuation patterns for chronic lymphocytic leukemia. </a:t>
            </a:r>
            <a:r>
              <a:rPr lang="en-US" sz="1000" i="1" dirty="0"/>
              <a:t>Blood</a:t>
            </a:r>
            <a:r>
              <a:rPr lang="en-US" sz="1000" dirty="0"/>
              <a:t>. 2017;130(suppl 1):4060. </a:t>
            </a:r>
          </a:p>
        </p:txBody>
      </p:sp>
      <p:sp>
        <p:nvSpPr>
          <p:cNvPr id="4" name="Slide Number Placeholder 3"/>
          <p:cNvSpPr>
            <a:spLocks noGrp="1"/>
          </p:cNvSpPr>
          <p:nvPr>
            <p:ph type="sldNum" sz="quarter" idx="5"/>
          </p:nvPr>
        </p:nvSpPr>
        <p:spPr/>
        <p:txBody>
          <a:bodyPr/>
          <a:lstStyle/>
          <a:p>
            <a:pPr lvl="0"/>
            <a:fld id="{D44BDDE9-AE01-4D7D-943D-7261803FD015}" type="slidenum">
              <a:rPr lang="en-US" noProof="0" smtClean="0"/>
              <a:pPr lvl="0"/>
              <a:t>15</a:t>
            </a:fld>
            <a:endParaRPr lang="en-US" noProof="0" dirty="0"/>
          </a:p>
        </p:txBody>
      </p:sp>
      <p:sp>
        <p:nvSpPr>
          <p:cNvPr id="9" name="Slide Image Placeholder 8">
            <a:extLst>
              <a:ext uri="{FF2B5EF4-FFF2-40B4-BE49-F238E27FC236}">
                <a16:creationId xmlns:a16="http://schemas.microsoft.com/office/drawing/2014/main" id="{43620B5A-89E3-410B-9300-5AF922604AD2}"/>
              </a:ext>
            </a:extLst>
          </p:cNvPr>
          <p:cNvSpPr>
            <a:spLocks noGrp="1" noRot="1" noChangeAspect="1"/>
          </p:cNvSpPr>
          <p:nvPr>
            <p:ph type="sldImg"/>
          </p:nvPr>
        </p:nvSpPr>
        <p:spPr/>
      </p:sp>
    </p:spTree>
    <p:extLst>
      <p:ext uri="{BB962C8B-B14F-4D97-AF65-F5344CB8AC3E}">
        <p14:creationId xmlns:p14="http://schemas.microsoft.com/office/powerpoint/2010/main" val="58380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E3CEAD5-875B-4E70-8C7D-92A56DC788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a:extLst>
              <a:ext uri="{FF2B5EF4-FFF2-40B4-BE49-F238E27FC236}">
                <a16:creationId xmlns:a16="http://schemas.microsoft.com/office/drawing/2014/main" id="{0BC4946A-6B0B-44D8-A48B-F50BAD45FF7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latin typeface="Arial" panose="020B0604020202020204" pitchFamily="34" charset="0"/>
                <a:ea typeface="msgothic"/>
                <a:cs typeface="msgothic"/>
              </a:rPr>
              <a:t>BTK, Bruton tyrosine kinase</a:t>
            </a:r>
          </a:p>
          <a:p>
            <a:pPr>
              <a:spcBef>
                <a:spcPct val="0"/>
              </a:spcBef>
            </a:pPr>
            <a:endParaRPr lang="en-GB" altLang="en-US" dirty="0">
              <a:latin typeface="Arial" panose="020B0604020202020204" pitchFamily="34" charset="0"/>
              <a:ea typeface="msgothic"/>
              <a:cs typeface="msgothic"/>
            </a:endParaRPr>
          </a:p>
          <a:p>
            <a:pPr>
              <a:spcBef>
                <a:spcPct val="0"/>
              </a:spcBef>
            </a:pPr>
            <a:r>
              <a:rPr lang="en-GB" altLang="en-US" dirty="0">
                <a:latin typeface="Arial" panose="020B0604020202020204" pitchFamily="34" charset="0"/>
                <a:ea typeface="msgothic"/>
                <a:cs typeface="msgothic"/>
              </a:rPr>
              <a:t>Acalabrutinib and ibrutinib were profiled at 1 μmol/L over a panel 395 wild-type human kinases, including mutants, at DiscoveRx kinase assays. The size of the red circles represents the extent of inhibition, with larger circles meaning stronger inhibition compared with control signal as defined in the scale</a:t>
            </a:r>
            <a:endParaRPr lang="en-US" altLang="en-US" dirty="0"/>
          </a:p>
        </p:txBody>
      </p:sp>
      <p:sp>
        <p:nvSpPr>
          <p:cNvPr id="106500" name="Slide Number Placeholder 3">
            <a:extLst>
              <a:ext uri="{FF2B5EF4-FFF2-40B4-BE49-F238E27FC236}">
                <a16:creationId xmlns:a16="http://schemas.microsoft.com/office/drawing/2014/main" id="{BA7ED518-9FCF-49FD-B588-75D317DEB11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4D1D866-6CD3-4C20-AEC1-5DB4CB0ECCB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509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17</a:t>
            </a:fld>
            <a:endParaRPr lang="en-CA"/>
          </a:p>
        </p:txBody>
      </p:sp>
    </p:spTree>
    <p:extLst>
      <p:ext uri="{BB962C8B-B14F-4D97-AF65-F5344CB8AC3E}">
        <p14:creationId xmlns:p14="http://schemas.microsoft.com/office/powerpoint/2010/main" val="3840582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a:t>Speakers Notes:</a:t>
            </a:r>
          </a:p>
          <a:p>
            <a:r>
              <a:rPr lang="en-CA"/>
              <a:t>Mention that this study was not powered to detect a difference between acalabrutinib and acalabrutinib + obinutuzumab.</a:t>
            </a:r>
          </a:p>
        </p:txBody>
      </p:sp>
      <p:sp>
        <p:nvSpPr>
          <p:cNvPr id="4" name="Slide Number Placeholder 3"/>
          <p:cNvSpPr>
            <a:spLocks noGrp="1"/>
          </p:cNvSpPr>
          <p:nvPr>
            <p:ph type="sldNum" sz="quarter" idx="5"/>
          </p:nvPr>
        </p:nvSpPr>
        <p:spPr/>
        <p:txBody>
          <a:bodyPr/>
          <a:lstStyle/>
          <a:p>
            <a:fld id="{5643212C-98EE-9E43-B519-9FCE43CF7278}" type="slidenum">
              <a:rPr lang="en-CA" smtClean="0"/>
              <a:t>18</a:t>
            </a:fld>
            <a:endParaRPr lang="en-CA"/>
          </a:p>
        </p:txBody>
      </p:sp>
    </p:spTree>
    <p:extLst>
      <p:ext uri="{BB962C8B-B14F-4D97-AF65-F5344CB8AC3E}">
        <p14:creationId xmlns:p14="http://schemas.microsoft.com/office/powerpoint/2010/main" val="110423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19</a:t>
            </a:fld>
            <a:endParaRPr lang="en-CA"/>
          </a:p>
        </p:txBody>
      </p:sp>
    </p:spTree>
    <p:extLst>
      <p:ext uri="{BB962C8B-B14F-4D97-AF65-F5344CB8AC3E}">
        <p14:creationId xmlns:p14="http://schemas.microsoft.com/office/powerpoint/2010/main" val="12873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20</a:t>
            </a:fld>
            <a:endParaRPr lang="en-CA"/>
          </a:p>
        </p:txBody>
      </p:sp>
    </p:spTree>
    <p:extLst>
      <p:ext uri="{BB962C8B-B14F-4D97-AF65-F5344CB8AC3E}">
        <p14:creationId xmlns:p14="http://schemas.microsoft.com/office/powerpoint/2010/main" val="418432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3</a:t>
            </a:fld>
            <a:endParaRPr lang="en-CA"/>
          </a:p>
        </p:txBody>
      </p:sp>
    </p:spTree>
    <p:extLst>
      <p:ext uri="{BB962C8B-B14F-4D97-AF65-F5344CB8AC3E}">
        <p14:creationId xmlns:p14="http://schemas.microsoft.com/office/powerpoint/2010/main" val="352792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a:t>Speakers Note:</a:t>
            </a:r>
          </a:p>
          <a:p>
            <a:r>
              <a:rPr lang="en-CA"/>
              <a:t>Make sure to mention that headaches are transient and can be managed with acetaminophen/ibuprofen/caffeine. Headaches do not generally cause discontinuation of therapy.</a:t>
            </a:r>
          </a:p>
        </p:txBody>
      </p:sp>
      <p:sp>
        <p:nvSpPr>
          <p:cNvPr id="4" name="Slide Number Placeholder 3"/>
          <p:cNvSpPr>
            <a:spLocks noGrp="1"/>
          </p:cNvSpPr>
          <p:nvPr>
            <p:ph type="sldNum" sz="quarter" idx="5"/>
          </p:nvPr>
        </p:nvSpPr>
        <p:spPr/>
        <p:txBody>
          <a:bodyPr/>
          <a:lstStyle/>
          <a:p>
            <a:fld id="{5643212C-98EE-9E43-B519-9FCE43CF7278}" type="slidenum">
              <a:rPr lang="en-CA" smtClean="0"/>
              <a:t>21</a:t>
            </a:fld>
            <a:endParaRPr lang="en-CA"/>
          </a:p>
        </p:txBody>
      </p:sp>
    </p:spTree>
    <p:extLst>
      <p:ext uri="{BB962C8B-B14F-4D97-AF65-F5344CB8AC3E}">
        <p14:creationId xmlns:p14="http://schemas.microsoft.com/office/powerpoint/2010/main" val="322304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Speaker Note:</a:t>
            </a:r>
          </a:p>
          <a:p>
            <a:r>
              <a:rPr lang="en-CA"/>
              <a:t>AEs requiring discontinuation included pneumonia, infusion reactions, anemia, febrile neutropenia and TLS.</a:t>
            </a:r>
          </a:p>
        </p:txBody>
      </p:sp>
      <p:sp>
        <p:nvSpPr>
          <p:cNvPr id="4" name="Slide Number Placeholder 3"/>
          <p:cNvSpPr>
            <a:spLocks noGrp="1"/>
          </p:cNvSpPr>
          <p:nvPr>
            <p:ph type="sldNum" sz="quarter" idx="5"/>
          </p:nvPr>
        </p:nvSpPr>
        <p:spPr/>
        <p:txBody>
          <a:bodyPr/>
          <a:lstStyle/>
          <a:p>
            <a:fld id="{5643212C-98EE-9E43-B519-9FCE43CF7278}" type="slidenum">
              <a:rPr lang="en-CA" smtClean="0"/>
              <a:t>22</a:t>
            </a:fld>
            <a:endParaRPr lang="en-CA"/>
          </a:p>
        </p:txBody>
      </p:sp>
    </p:spTree>
    <p:extLst>
      <p:ext uri="{BB962C8B-B14F-4D97-AF65-F5344CB8AC3E}">
        <p14:creationId xmlns:p14="http://schemas.microsoft.com/office/powerpoint/2010/main" val="197435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23</a:t>
            </a:fld>
            <a:endParaRPr lang="en-CA"/>
          </a:p>
        </p:txBody>
      </p:sp>
    </p:spTree>
    <p:extLst>
      <p:ext uri="{BB962C8B-B14F-4D97-AF65-F5344CB8AC3E}">
        <p14:creationId xmlns:p14="http://schemas.microsoft.com/office/powerpoint/2010/main" val="773083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8BA088E8-DE8E-48A0-8568-801AF7178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a:extLst>
              <a:ext uri="{FF2B5EF4-FFF2-40B4-BE49-F238E27FC236}">
                <a16:creationId xmlns:a16="http://schemas.microsoft.com/office/drawing/2014/main" id="{0C0A3596-540B-47EB-B4A3-21577DB691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dirty="0"/>
              <a:t>PO, by mouth; PD, progressive disease; IV, intravenous; OS, overall survival; PFS, progression-free survival</a:t>
            </a:r>
          </a:p>
          <a:p>
            <a:pPr>
              <a:spcBef>
                <a:spcPct val="0"/>
              </a:spcBef>
            </a:pPr>
            <a:endParaRPr lang="en-US" altLang="en-US" i="1" dirty="0"/>
          </a:p>
          <a:p>
            <a:pPr>
              <a:spcBef>
                <a:spcPct val="0"/>
              </a:spcBef>
            </a:pPr>
            <a:r>
              <a:rPr lang="en-US" altLang="en-US" sz="1200" b="1" dirty="0">
                <a:solidFill>
                  <a:schemeClr val="bg1"/>
                </a:solidFill>
                <a:latin typeface="Arial" charset="0"/>
                <a:cs typeface="Arial" panose="020B0604020202020204" pitchFamily="34" charset="0"/>
              </a:rPr>
              <a:t>Ofatumumab</a:t>
            </a:r>
            <a:r>
              <a:rPr lang="en-US" altLang="en-US" sz="1200" dirty="0">
                <a:solidFill>
                  <a:schemeClr val="bg1"/>
                </a:solidFill>
                <a:latin typeface="Arial" charset="0"/>
                <a:cs typeface="Arial" panose="020B0604020202020204" pitchFamily="34" charset="0"/>
              </a:rPr>
              <a:t> IV starting dose of 300 </a:t>
            </a:r>
            <a:r>
              <a:rPr lang="en-US" altLang="en-US" sz="1200">
                <a:solidFill>
                  <a:schemeClr val="bg1"/>
                </a:solidFill>
                <a:latin typeface="Arial" charset="0"/>
                <a:cs typeface="Arial" panose="020B0604020202020204" pitchFamily="34" charset="0"/>
              </a:rPr>
              <a:t>mg followed </a:t>
            </a:r>
            <a:r>
              <a:rPr lang="en-US" altLang="en-US" sz="1200" dirty="0">
                <a:solidFill>
                  <a:schemeClr val="bg1"/>
                </a:solidFill>
                <a:latin typeface="Arial" charset="0"/>
                <a:cs typeface="Arial" panose="020B0604020202020204" pitchFamily="34" charset="0"/>
              </a:rPr>
              <a:t>by 2000 mg x 11 doses for 24 wks</a:t>
            </a:r>
            <a:endParaRPr lang="en-US" altLang="en-US" i="1" dirty="0"/>
          </a:p>
        </p:txBody>
      </p:sp>
      <p:sp>
        <p:nvSpPr>
          <p:cNvPr id="101380" name="Slide Number Placeholder 3">
            <a:extLst>
              <a:ext uri="{FF2B5EF4-FFF2-40B4-BE49-F238E27FC236}">
                <a16:creationId xmlns:a16="http://schemas.microsoft.com/office/drawing/2014/main" id="{261DEC45-0195-406A-B613-B91CE0D8CEB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5F79390-E69D-4DEA-B7CA-AA8FD7564AB3}" type="slidenum">
              <a:rPr lang="en-US" altLang="en-US"/>
              <a:pPr/>
              <a:t>24</a:t>
            </a:fld>
            <a:endParaRPr lang="en-US" altLang="en-US" dirty="0"/>
          </a:p>
        </p:txBody>
      </p:sp>
    </p:spTree>
    <p:extLst>
      <p:ext uri="{BB962C8B-B14F-4D97-AF65-F5344CB8AC3E}">
        <p14:creationId xmlns:p14="http://schemas.microsoft.com/office/powerpoint/2010/main" val="2467416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25</a:t>
            </a:fld>
            <a:endParaRPr lang="en-CA"/>
          </a:p>
        </p:txBody>
      </p:sp>
    </p:spTree>
    <p:extLst>
      <p:ext uri="{BB962C8B-B14F-4D97-AF65-F5344CB8AC3E}">
        <p14:creationId xmlns:p14="http://schemas.microsoft.com/office/powerpoint/2010/main" val="4231876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234950"/>
            <a:ext cx="5632450" cy="3168650"/>
          </a:xfrm>
        </p:spPr>
      </p:sp>
      <p:sp>
        <p:nvSpPr>
          <p:cNvPr id="3" name="Notes Placeholder 2"/>
          <p:cNvSpPr>
            <a:spLocks noGrp="1"/>
          </p:cNvSpPr>
          <p:nvPr>
            <p:ph type="body" idx="1"/>
          </p:nvPr>
        </p:nvSpPr>
        <p:spPr/>
        <p:txBody>
          <a:bodyPr/>
          <a:lstStyle/>
          <a:p>
            <a:pPr marL="0" indent="0" defTabSz="1000645">
              <a:spcBef>
                <a:spcPts val="328"/>
              </a:spcBef>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1105509"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0" cap="none" spc="0" normalizeH="0" baseline="0" noProof="0">
                <a:ln>
                  <a:noFill/>
                </a:ln>
                <a:solidFill>
                  <a:sysClr val="windowText" lastClr="000000"/>
                </a:solidFill>
                <a:effectLst/>
                <a:uLnTx/>
                <a:uFillTx/>
                <a:latin typeface="Arial" panose="020B0604020202020204"/>
                <a:ea typeface="+mn-ea"/>
                <a:cs typeface="+mn-cs"/>
              </a:rPr>
              <a:pPr marL="0" marR="0" lvl="0" indent="0" algn="r" defTabSz="1105509" rtl="0" eaLnBrk="1" fontAlgn="auto" latinLnBrk="0" hangingPunct="1">
                <a:lnSpc>
                  <a:spcPct val="100000"/>
                </a:lnSpc>
                <a:spcBef>
                  <a:spcPts val="0"/>
                </a:spcBef>
                <a:spcAft>
                  <a:spcPts val="0"/>
                </a:spcAft>
                <a:buClrTx/>
                <a:buSzTx/>
                <a:buFontTx/>
                <a:buNone/>
                <a:tabLst/>
                <a:defRPr/>
              </a:pPr>
              <a:t>26</a:t>
            </a:fld>
            <a:endParaRPr kumimoji="0" lang="en-US" sz="23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9693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234950"/>
            <a:ext cx="5632450" cy="3168650"/>
          </a:xfrm>
        </p:spPr>
      </p:sp>
      <p:sp>
        <p:nvSpPr>
          <p:cNvPr id="3" name="Notes Placeholder 2"/>
          <p:cNvSpPr>
            <a:spLocks noGrp="1"/>
          </p:cNvSpPr>
          <p:nvPr>
            <p:ph type="body" idx="1"/>
          </p:nvPr>
        </p:nvSpPr>
        <p:spPr/>
        <p:txBody>
          <a:bodyPr/>
          <a:lstStyle/>
          <a:p>
            <a:pPr marL="0" indent="0" defTabSz="1000645">
              <a:spcBef>
                <a:spcPts val="328"/>
              </a:spcBef>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1105509"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0" cap="none" spc="0" normalizeH="0" baseline="0" noProof="0">
                <a:ln>
                  <a:noFill/>
                </a:ln>
                <a:solidFill>
                  <a:sysClr val="windowText" lastClr="000000"/>
                </a:solidFill>
                <a:effectLst/>
                <a:uLnTx/>
                <a:uFillTx/>
                <a:latin typeface="Arial" panose="020B0604020202020204"/>
                <a:ea typeface="+mn-ea"/>
                <a:cs typeface="+mn-cs"/>
              </a:rPr>
              <a:pPr marL="0" marR="0" lvl="0" indent="0" algn="r" defTabSz="1105509" rtl="0" eaLnBrk="1" fontAlgn="auto" latinLnBrk="0" hangingPunct="1">
                <a:lnSpc>
                  <a:spcPct val="100000"/>
                </a:lnSpc>
                <a:spcBef>
                  <a:spcPts val="0"/>
                </a:spcBef>
                <a:spcAft>
                  <a:spcPts val="0"/>
                </a:spcAft>
                <a:buClrTx/>
                <a:buSzTx/>
                <a:buFontTx/>
                <a:buNone/>
                <a:tabLst/>
                <a:defRPr/>
              </a:pPr>
              <a:t>27</a:t>
            </a:fld>
            <a:endParaRPr kumimoji="0" lang="en-US" sz="23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58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234950"/>
            <a:ext cx="5632450" cy="3168650"/>
          </a:xfrm>
        </p:spPr>
      </p:sp>
      <p:sp>
        <p:nvSpPr>
          <p:cNvPr id="3" name="Notes Placeholder 2"/>
          <p:cNvSpPr>
            <a:spLocks noGrp="1"/>
          </p:cNvSpPr>
          <p:nvPr>
            <p:ph type="body" idx="1"/>
          </p:nvPr>
        </p:nvSpPr>
        <p:spPr/>
        <p:txBody>
          <a:bodyPr/>
          <a:lstStyle/>
          <a:p>
            <a:pPr marL="0" indent="0" defTabSz="1000645">
              <a:spcBef>
                <a:spcPts val="328"/>
              </a:spcBef>
              <a:buNone/>
              <a:defRPr/>
            </a:pPr>
            <a:r>
              <a:rPr lang="en-US"/>
              <a:t>AE = adverse event; BR = bendamustine plus rituximab; IdR = idelalisib plus rituximab; IRR = infusion-related reaction; NA = not applicable</a:t>
            </a:r>
            <a:endParaRPr lang="en-US" dirty="0"/>
          </a:p>
        </p:txBody>
      </p:sp>
      <p:sp>
        <p:nvSpPr>
          <p:cNvPr id="4" name="Slide Number Placeholder 3"/>
          <p:cNvSpPr>
            <a:spLocks noGrp="1"/>
          </p:cNvSpPr>
          <p:nvPr>
            <p:ph type="sldNum" sz="quarter" idx="10"/>
          </p:nvPr>
        </p:nvSpPr>
        <p:spPr/>
        <p:txBody>
          <a:bodyPr/>
          <a:lstStyle/>
          <a:p>
            <a:pPr marL="0" marR="0" lvl="0" indent="0" algn="r" defTabSz="1105509"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0" cap="none" spc="0" normalizeH="0" baseline="0" noProof="0">
                <a:ln>
                  <a:noFill/>
                </a:ln>
                <a:solidFill>
                  <a:sysClr val="windowText" lastClr="000000"/>
                </a:solidFill>
                <a:effectLst/>
                <a:uLnTx/>
                <a:uFillTx/>
                <a:latin typeface="Arial" panose="020B0604020202020204"/>
                <a:ea typeface="+mn-ea"/>
                <a:cs typeface="+mn-cs"/>
              </a:rPr>
              <a:pPr marL="0" marR="0" lvl="0" indent="0" algn="r" defTabSz="1105509" rtl="0" eaLnBrk="1" fontAlgn="auto" latinLnBrk="0" hangingPunct="1">
                <a:lnSpc>
                  <a:spcPct val="100000"/>
                </a:lnSpc>
                <a:spcBef>
                  <a:spcPts val="0"/>
                </a:spcBef>
                <a:spcAft>
                  <a:spcPts val="0"/>
                </a:spcAft>
                <a:buClrTx/>
                <a:buSzTx/>
                <a:buFontTx/>
                <a:buNone/>
                <a:tabLst/>
                <a:defRPr/>
              </a:pPr>
              <a:t>28</a:t>
            </a:fld>
            <a:endParaRPr kumimoji="0" lang="en-US" sz="23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5429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29</a:t>
            </a:fld>
            <a:endParaRPr lang="en-CA"/>
          </a:p>
        </p:txBody>
      </p:sp>
    </p:spTree>
    <p:extLst>
      <p:ext uri="{BB962C8B-B14F-4D97-AF65-F5344CB8AC3E}">
        <p14:creationId xmlns:p14="http://schemas.microsoft.com/office/powerpoint/2010/main" val="984665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7E17CC-215F-47B2-9B9C-0ABFF34D8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15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2"/>
          <p:cNvSpPr>
            <a:spLocks noGrp="1" noRot="1" noChangeAspect="1" noChangeArrowheads="1" noTextEdit="1"/>
          </p:cNvSpPr>
          <p:nvPr>
            <p:ph type="sldImg"/>
          </p:nvPr>
        </p:nvSpPr>
        <p:spPr>
          <a:xfrm>
            <a:off x="390525" y="504825"/>
            <a:ext cx="6076950" cy="3419475"/>
          </a:xfrm>
          <a:ln/>
        </p:spPr>
      </p:sp>
    </p:spTree>
    <p:extLst>
      <p:ext uri="{BB962C8B-B14F-4D97-AF65-F5344CB8AC3E}">
        <p14:creationId xmlns:p14="http://schemas.microsoft.com/office/powerpoint/2010/main" val="1782230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7E17CC-215F-47B2-9B9C-0ABFF34D8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733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32</a:t>
            </a:fld>
            <a:endParaRPr lang="en-CA"/>
          </a:p>
        </p:txBody>
      </p:sp>
    </p:spTree>
    <p:extLst>
      <p:ext uri="{BB962C8B-B14F-4D97-AF65-F5344CB8AC3E}">
        <p14:creationId xmlns:p14="http://schemas.microsoft.com/office/powerpoint/2010/main" val="995722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8D38F659-81D8-46B8-AA02-4C7A7BE0ED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a:extLst>
              <a:ext uri="{FF2B5EF4-FFF2-40B4-BE49-F238E27FC236}">
                <a16:creationId xmlns:a16="http://schemas.microsoft.com/office/drawing/2014/main" id="{790D2ECF-7741-4AED-9328-1B40B7AC3C1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dirty="0"/>
              <a:t>R/R, relapsed/refractory; DoR, duration of response; C, cycle; PD, progressive disease; PFS, progression-free survival; BR, bendamustine-rituximab</a:t>
            </a:r>
          </a:p>
          <a:p>
            <a:pPr>
              <a:spcBef>
                <a:spcPct val="0"/>
              </a:spcBef>
            </a:pPr>
            <a:endParaRPr lang="en-US" altLang="en-US" dirty="0"/>
          </a:p>
          <a:p>
            <a:pPr marL="0" marR="0" lvl="0" indent="0" algn="l" defTabSz="914400" rtl="0" eaLnBrk="1" fontAlgn="auto" latinLnBrk="0" hangingPunct="1">
              <a:lnSpc>
                <a:spcPts val="2533"/>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Key exclusion criteria</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No warfarin</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a:rPr>
              <a:t>No history of significant cardiovascular disease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a:spcBef>
                <a:spcPct val="0"/>
              </a:spcBef>
            </a:pPr>
            <a:endParaRPr lang="en-US" altLang="en-US" dirty="0"/>
          </a:p>
          <a:p>
            <a:pPr>
              <a:spcBef>
                <a:spcPct val="0"/>
              </a:spcBef>
            </a:pPr>
            <a:r>
              <a:rPr lang="en-US" altLang="en-US" dirty="0"/>
              <a:t>Median follow-up:  23.8 </a:t>
            </a:r>
            <a:r>
              <a:rPr lang="en-US" altLang="en-US" dirty="0" err="1"/>
              <a:t>mos</a:t>
            </a:r>
            <a:r>
              <a:rPr lang="en-US" altLang="en-US" dirty="0"/>
              <a:t> (range: 0-37.4)</a:t>
            </a:r>
          </a:p>
          <a:p>
            <a:pPr>
              <a:spcBef>
                <a:spcPct val="0"/>
              </a:spcBef>
            </a:pPr>
            <a:endParaRPr lang="en-US" altLang="en-US" dirty="0"/>
          </a:p>
          <a:p>
            <a:pPr defTabSz="609585">
              <a:lnSpc>
                <a:spcPct val="100000"/>
              </a:lnSpc>
              <a:spcBef>
                <a:spcPct val="0"/>
              </a:spcBef>
              <a:spcAft>
                <a:spcPct val="0"/>
              </a:spcAft>
              <a:buClrTx/>
              <a:buNone/>
              <a:defRPr/>
            </a:pPr>
            <a:r>
              <a:rPr lang="en-US" altLang="en-US" sz="1200" b="1" dirty="0">
                <a:solidFill>
                  <a:prstClr val="white"/>
                </a:solidFill>
              </a:rPr>
              <a:t>Venetoclax</a:t>
            </a:r>
            <a:r>
              <a:rPr lang="en-US" altLang="en-US" sz="1200" dirty="0">
                <a:solidFill>
                  <a:prstClr val="white"/>
                </a:solidFill>
              </a:rPr>
              <a:t> dose ramp-up 20-400 mg orally daily for 5 wks then 400 mg orally daily for C1-6 +</a:t>
            </a:r>
          </a:p>
          <a:p>
            <a:pPr defTabSz="609585">
              <a:lnSpc>
                <a:spcPct val="100000"/>
              </a:lnSpc>
              <a:spcBef>
                <a:spcPct val="0"/>
              </a:spcBef>
              <a:spcAft>
                <a:spcPct val="0"/>
              </a:spcAft>
              <a:buClrTx/>
              <a:buNone/>
              <a:defRPr/>
            </a:pPr>
            <a:r>
              <a:rPr lang="en-US" altLang="en-US" sz="1200" b="1" dirty="0">
                <a:solidFill>
                  <a:prstClr val="white"/>
                </a:solidFill>
              </a:rPr>
              <a:t>Rituximab </a:t>
            </a:r>
            <a:r>
              <a:rPr lang="en-US" altLang="en-US" sz="1200" dirty="0">
                <a:solidFill>
                  <a:prstClr val="white"/>
                </a:solidFill>
              </a:rPr>
              <a:t>375 mg/m</a:t>
            </a:r>
            <a:r>
              <a:rPr lang="en-US" altLang="en-US" sz="1200" baseline="30000" dirty="0">
                <a:solidFill>
                  <a:prstClr val="white"/>
                </a:solidFill>
              </a:rPr>
              <a:t>2</a:t>
            </a:r>
            <a:r>
              <a:rPr lang="en-US" altLang="en-US" sz="1200" dirty="0">
                <a:solidFill>
                  <a:prstClr val="white"/>
                </a:solidFill>
              </a:rPr>
              <a:t> on Day 1 of C1, </a:t>
            </a:r>
            <a:br>
              <a:rPr lang="en-US" altLang="en-US" sz="1200" dirty="0">
                <a:solidFill>
                  <a:prstClr val="white"/>
                </a:solidFill>
              </a:rPr>
            </a:br>
            <a:r>
              <a:rPr lang="en-US" altLang="en-US" sz="1200" dirty="0">
                <a:solidFill>
                  <a:prstClr val="white"/>
                </a:solidFill>
              </a:rPr>
              <a:t>then 500 mg/m</a:t>
            </a:r>
            <a:r>
              <a:rPr lang="en-US" altLang="en-US" sz="1200" baseline="30000" dirty="0">
                <a:solidFill>
                  <a:prstClr val="white"/>
                </a:solidFill>
              </a:rPr>
              <a:t>2</a:t>
            </a:r>
            <a:r>
              <a:rPr lang="en-US" altLang="en-US" sz="1200" dirty="0">
                <a:solidFill>
                  <a:prstClr val="white"/>
                </a:solidFill>
              </a:rPr>
              <a:t> Day 1 of C2-6</a:t>
            </a:r>
          </a:p>
          <a:p>
            <a:pPr defTabSz="609585">
              <a:lnSpc>
                <a:spcPct val="100000"/>
              </a:lnSpc>
              <a:spcBef>
                <a:spcPct val="0"/>
              </a:spcBef>
              <a:spcAft>
                <a:spcPct val="0"/>
              </a:spcAft>
              <a:buClrTx/>
              <a:buNone/>
              <a:defRPr/>
            </a:pPr>
            <a:endParaRPr lang="en-US" altLang="en-US" sz="1200" dirty="0">
              <a:solidFill>
                <a:prstClr val="white"/>
              </a:solidFill>
            </a:endParaRPr>
          </a:p>
          <a:p>
            <a:pPr defTabSz="609585">
              <a:lnSpc>
                <a:spcPct val="100000"/>
              </a:lnSpc>
              <a:spcBef>
                <a:spcPct val="0"/>
              </a:spcBef>
              <a:spcAft>
                <a:spcPct val="0"/>
              </a:spcAft>
              <a:buClrTx/>
              <a:buNone/>
              <a:defRPr/>
            </a:pPr>
            <a:r>
              <a:rPr lang="en-US" altLang="en-US" sz="1200" b="1" dirty="0">
                <a:solidFill>
                  <a:prstClr val="white"/>
                </a:solidFill>
              </a:rPr>
              <a:t>Bendamustine</a:t>
            </a:r>
            <a:r>
              <a:rPr lang="en-US" altLang="en-US" sz="1200" dirty="0">
                <a:solidFill>
                  <a:prstClr val="white"/>
                </a:solidFill>
              </a:rPr>
              <a:t> 70 mg/m</a:t>
            </a:r>
            <a:r>
              <a:rPr lang="en-US" altLang="en-US" sz="1200" baseline="30000" dirty="0">
                <a:solidFill>
                  <a:prstClr val="white"/>
                </a:solidFill>
              </a:rPr>
              <a:t>2</a:t>
            </a:r>
            <a:r>
              <a:rPr lang="en-US" altLang="en-US" sz="1200" dirty="0">
                <a:solidFill>
                  <a:prstClr val="white"/>
                </a:solidFill>
              </a:rPr>
              <a:t> on Days 1, 2 of C1-6 + </a:t>
            </a:r>
            <a:r>
              <a:rPr lang="en-US" altLang="en-US" sz="1200" b="1" dirty="0">
                <a:solidFill>
                  <a:prstClr val="white"/>
                </a:solidFill>
              </a:rPr>
              <a:t>Rituximab</a:t>
            </a:r>
            <a:r>
              <a:rPr lang="en-US" altLang="en-US" sz="1200" dirty="0">
                <a:solidFill>
                  <a:prstClr val="white"/>
                </a:solidFill>
              </a:rPr>
              <a:t> 375 mg/m</a:t>
            </a:r>
            <a:r>
              <a:rPr lang="en-US" altLang="en-US" sz="1200" baseline="30000" dirty="0">
                <a:solidFill>
                  <a:prstClr val="white"/>
                </a:solidFill>
              </a:rPr>
              <a:t>2</a:t>
            </a:r>
            <a:r>
              <a:rPr lang="en-US" altLang="en-US" sz="1200" dirty="0">
                <a:solidFill>
                  <a:prstClr val="white"/>
                </a:solidFill>
              </a:rPr>
              <a:t> on Day 1 of C1, then 500 mg/m</a:t>
            </a:r>
            <a:r>
              <a:rPr lang="en-US" altLang="en-US" sz="1200" baseline="30000" dirty="0">
                <a:solidFill>
                  <a:prstClr val="white"/>
                </a:solidFill>
              </a:rPr>
              <a:t>2</a:t>
            </a:r>
            <a:r>
              <a:rPr lang="en-US" altLang="en-US" sz="1200" dirty="0">
                <a:solidFill>
                  <a:prstClr val="white"/>
                </a:solidFill>
              </a:rPr>
              <a:t> Day 1 of C2-6</a:t>
            </a:r>
          </a:p>
        </p:txBody>
      </p:sp>
      <p:sp>
        <p:nvSpPr>
          <p:cNvPr id="124932" name="Slide Number Placeholder 3">
            <a:extLst>
              <a:ext uri="{FF2B5EF4-FFF2-40B4-BE49-F238E27FC236}">
                <a16:creationId xmlns:a16="http://schemas.microsoft.com/office/drawing/2014/main" id="{46916BF2-01F8-44E9-8405-9C3F88247C8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BD02CA-E3CE-44D8-94FD-E07E2FDBFB0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5579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81000" y="4271051"/>
            <a:ext cx="6096000" cy="5256213"/>
          </a:xfrm>
        </p:spPr>
        <p:txBody>
          <a:bodyPr>
            <a:noAutofit/>
          </a:bodyPr>
          <a:lstStyle/>
          <a:p>
            <a:pPr marL="0" indent="0">
              <a:spcBef>
                <a:spcPts val="0"/>
              </a:spcBef>
              <a:spcAft>
                <a:spcPts val="0"/>
              </a:spcAft>
              <a:buNone/>
            </a:pPr>
            <a:r>
              <a:rPr lang="en-US" sz="700" b="1" dirty="0"/>
              <a:t>Speaker Notes</a:t>
            </a:r>
          </a:p>
          <a:p>
            <a:pPr>
              <a:spcBef>
                <a:spcPts val="0"/>
              </a:spcBef>
              <a:spcAft>
                <a:spcPts val="0"/>
              </a:spcAft>
            </a:pPr>
            <a:r>
              <a:rPr lang="en-US" sz="700" dirty="0"/>
              <a:t>CLL impacts a significant number of patients worldwide. Patients of advanced age are more likely to be diagnosed with CLL</a:t>
            </a:r>
            <a:r>
              <a:rPr lang="en-US" sz="700" baseline="30000" dirty="0"/>
              <a:t>1,2</a:t>
            </a:r>
          </a:p>
          <a:p>
            <a:pPr lvl="1">
              <a:spcBef>
                <a:spcPts val="0"/>
              </a:spcBef>
              <a:spcAft>
                <a:spcPts val="0"/>
              </a:spcAft>
            </a:pPr>
            <a:r>
              <a:rPr lang="en-US" sz="700" dirty="0"/>
              <a:t>The median age of CLL diagnosis is 72 years</a:t>
            </a:r>
            <a:r>
              <a:rPr lang="en-US" sz="700" baseline="30000" dirty="0"/>
              <a:t>3</a:t>
            </a:r>
          </a:p>
          <a:p>
            <a:pPr lvl="1">
              <a:spcBef>
                <a:spcPts val="0"/>
              </a:spcBef>
              <a:spcAft>
                <a:spcPts val="0"/>
              </a:spcAft>
            </a:pPr>
            <a:r>
              <a:rPr lang="en-US" sz="700" dirty="0"/>
              <a:t>The number of chronic comorbidities increases with age and therefore quality of life among patients diagnosed with CLL may be at risk</a:t>
            </a:r>
            <a:r>
              <a:rPr lang="en-US" sz="700" baseline="30000" dirty="0"/>
              <a:t>4</a:t>
            </a:r>
          </a:p>
          <a:p>
            <a:pPr>
              <a:spcBef>
                <a:spcPts val="0"/>
              </a:spcBef>
              <a:spcAft>
                <a:spcPts val="0"/>
              </a:spcAft>
            </a:pPr>
            <a:r>
              <a:rPr lang="en-US" sz="700" dirty="0"/>
              <a:t>A variety of genetic alterations have been identified and characterized in patients with CLL. Among these alterations, high-risk cytogenetic features, including Del17p, TP53, IGHV unmutated, Del11q, and Complex Karyotype, have been linked with poor outcomes</a:t>
            </a:r>
            <a:r>
              <a:rPr lang="en-US" sz="700" baseline="30000" dirty="0"/>
              <a:t>5</a:t>
            </a:r>
          </a:p>
          <a:p>
            <a:pPr>
              <a:spcBef>
                <a:spcPts val="0"/>
              </a:spcBef>
              <a:spcAft>
                <a:spcPts val="0"/>
              </a:spcAft>
            </a:pPr>
            <a:r>
              <a:rPr lang="en-US" sz="700" dirty="0"/>
              <a:t>CLL treatment regimens are typically administered continuously or as fixed durations, and continuous therapy may be appropriate for long-term disease control</a:t>
            </a:r>
            <a:r>
              <a:rPr lang="en-US" sz="700" baseline="30000" dirty="0"/>
              <a:t>6</a:t>
            </a:r>
          </a:p>
          <a:p>
            <a:pPr lvl="1">
              <a:spcBef>
                <a:spcPts val="0"/>
              </a:spcBef>
              <a:spcAft>
                <a:spcPts val="0"/>
              </a:spcAft>
            </a:pPr>
            <a:r>
              <a:rPr lang="en-US" sz="700" dirty="0"/>
              <a:t>PFS and OS are relevant end points when assessing long-term disease control, more so than MRD negativity</a:t>
            </a:r>
            <a:r>
              <a:rPr lang="en-US" sz="700" baseline="30000" dirty="0"/>
              <a:t>7-9</a:t>
            </a:r>
          </a:p>
          <a:p>
            <a:pPr>
              <a:spcBef>
                <a:spcPts val="0"/>
              </a:spcBef>
              <a:spcAft>
                <a:spcPts val="0"/>
              </a:spcAft>
            </a:pPr>
            <a:r>
              <a:rPr lang="en-US" sz="700" dirty="0"/>
              <a:t>The development of novel therapies with proven efficacy has bolstered the treatment of high-risk CLL; however, these regimens are associated with toxicity, intolerability, and logistical challenges that may limit their full potential</a:t>
            </a:r>
            <a:r>
              <a:rPr lang="en-US" sz="700" baseline="30000" dirty="0"/>
              <a:t>10,11</a:t>
            </a:r>
            <a:endParaRPr lang="en-US" sz="700" dirty="0"/>
          </a:p>
          <a:p>
            <a:pPr marL="0" indent="0">
              <a:spcBef>
                <a:spcPts val="0"/>
              </a:spcBef>
              <a:spcAft>
                <a:spcPts val="0"/>
              </a:spcAft>
              <a:buNone/>
            </a:pPr>
            <a:endParaRPr lang="en-US" sz="700" b="1" dirty="0"/>
          </a:p>
          <a:p>
            <a:pPr marL="0" indent="0">
              <a:spcBef>
                <a:spcPts val="0"/>
              </a:spcBef>
              <a:spcAft>
                <a:spcPts val="0"/>
              </a:spcAft>
              <a:buNone/>
            </a:pPr>
            <a:r>
              <a:rPr lang="en-US" sz="700" b="1" dirty="0"/>
              <a:t>References</a:t>
            </a:r>
          </a:p>
          <a:p>
            <a:pPr marL="228600" indent="-228600">
              <a:spcBef>
                <a:spcPts val="0"/>
              </a:spcBef>
              <a:spcAft>
                <a:spcPts val="0"/>
              </a:spcAft>
              <a:buFont typeface="+mj-lt"/>
              <a:buAutoNum type="arabicPeriod"/>
            </a:pPr>
            <a:r>
              <a:rPr lang="en-US" sz="700" dirty="0">
                <a:solidFill>
                  <a:srgbClr val="000000"/>
                </a:solidFill>
                <a:ea typeface="ＭＳ Ｐゴシック" pitchFamily="34" charset="-128"/>
                <a:cs typeface="Arial" panose="020B0604020202020204" pitchFamily="34" charset="0"/>
              </a:rPr>
              <a:t>Union for International Cancer Control. https://www.who.int/selection_medicines/committees/expert/20/applications/CLL.pdf. Accessed November 6, 2019.</a:t>
            </a:r>
            <a:r>
              <a:rPr lang="en-US" sz="700" b="1" dirty="0">
                <a:solidFill>
                  <a:srgbClr val="000000"/>
                </a:solidFill>
                <a:ea typeface="ＭＳ Ｐゴシック" pitchFamily="34" charset="-128"/>
                <a:cs typeface="Arial" panose="020B0604020202020204" pitchFamily="34" charset="0"/>
              </a:rPr>
              <a:t> </a:t>
            </a:r>
          </a:p>
          <a:p>
            <a:pPr marL="228600" indent="-228600" fontAlgn="auto">
              <a:spcBef>
                <a:spcPts val="0"/>
              </a:spcBef>
              <a:spcAft>
                <a:spcPts val="0"/>
              </a:spcAft>
              <a:buFont typeface="+mj-lt"/>
              <a:buAutoNum type="arabicPeriod"/>
              <a:defRPr/>
            </a:pPr>
            <a:r>
              <a:rPr lang="en-US" sz="700" dirty="0">
                <a:solidFill>
                  <a:srgbClr val="000000"/>
                </a:solidFill>
                <a:ea typeface="ＭＳ Ｐゴシック" pitchFamily="34" charset="-128"/>
                <a:cs typeface="Arial" panose="020B0604020202020204" pitchFamily="34" charset="0"/>
              </a:rPr>
              <a:t>Combest AJ, </a:t>
            </a:r>
            <a:r>
              <a:rPr lang="en-US" sz="700" dirty="0" err="1">
                <a:solidFill>
                  <a:srgbClr val="000000"/>
                </a:solidFill>
                <a:ea typeface="ＭＳ Ｐゴシック" pitchFamily="34" charset="-128"/>
                <a:cs typeface="Arial" panose="020B0604020202020204" pitchFamily="34" charset="0"/>
              </a:rPr>
              <a:t>Danford</a:t>
            </a:r>
            <a:r>
              <a:rPr lang="en-US" sz="700" dirty="0">
                <a:solidFill>
                  <a:srgbClr val="000000"/>
                </a:solidFill>
                <a:ea typeface="ＭＳ Ｐゴシック" pitchFamily="34" charset="-128"/>
                <a:cs typeface="Arial" panose="020B0604020202020204" pitchFamily="34" charset="0"/>
              </a:rPr>
              <a:t> RC, Andrews ER, Simmons A, McAtee P, </a:t>
            </a:r>
            <a:r>
              <a:rPr lang="en-US" sz="700" dirty="0" err="1">
                <a:solidFill>
                  <a:srgbClr val="000000"/>
                </a:solidFill>
                <a:ea typeface="ＭＳ Ｐゴシック" pitchFamily="34" charset="-128"/>
                <a:cs typeface="Arial" panose="020B0604020202020204" pitchFamily="34" charset="0"/>
              </a:rPr>
              <a:t>Reitsma</a:t>
            </a:r>
            <a:r>
              <a:rPr lang="en-US" sz="700" dirty="0">
                <a:solidFill>
                  <a:srgbClr val="000000"/>
                </a:solidFill>
                <a:ea typeface="ＭＳ Ｐゴシック" pitchFamily="34" charset="-128"/>
                <a:cs typeface="Arial" panose="020B0604020202020204" pitchFamily="34" charset="0"/>
              </a:rPr>
              <a:t> DJ. Overview of the recent developments in chronic lymphocytic leukemia, part 1. </a:t>
            </a:r>
            <a:r>
              <a:rPr lang="en-US" sz="700" i="1" dirty="0">
                <a:solidFill>
                  <a:srgbClr val="000000"/>
                </a:solidFill>
                <a:ea typeface="ＭＳ Ｐゴシック" pitchFamily="34" charset="-128"/>
                <a:cs typeface="Arial" panose="020B0604020202020204" pitchFamily="34" charset="0"/>
              </a:rPr>
              <a:t>J </a:t>
            </a:r>
            <a:r>
              <a:rPr lang="en-US" sz="700" i="1" dirty="0" err="1">
                <a:solidFill>
                  <a:srgbClr val="000000"/>
                </a:solidFill>
                <a:ea typeface="ＭＳ Ｐゴシック" pitchFamily="34" charset="-128"/>
                <a:cs typeface="Arial" panose="020B0604020202020204" pitchFamily="34" charset="0"/>
              </a:rPr>
              <a:t>Hematol</a:t>
            </a:r>
            <a:r>
              <a:rPr lang="en-US" sz="700" i="1" dirty="0">
                <a:solidFill>
                  <a:srgbClr val="000000"/>
                </a:solidFill>
                <a:ea typeface="ＭＳ Ｐゴシック" pitchFamily="34" charset="-128"/>
                <a:cs typeface="Arial" panose="020B0604020202020204" pitchFamily="34" charset="0"/>
              </a:rPr>
              <a:t> Oncol Pharm</a:t>
            </a:r>
            <a:r>
              <a:rPr lang="en-US" sz="700" dirty="0">
                <a:solidFill>
                  <a:srgbClr val="000000"/>
                </a:solidFill>
                <a:ea typeface="ＭＳ Ｐゴシック" pitchFamily="34" charset="-128"/>
                <a:cs typeface="Arial" panose="020B0604020202020204" pitchFamily="34" charset="0"/>
              </a:rPr>
              <a:t>. 2016;6(2):54-56.</a:t>
            </a:r>
          </a:p>
          <a:p>
            <a:pPr marL="228600" indent="-228600">
              <a:spcBef>
                <a:spcPts val="0"/>
              </a:spcBef>
              <a:spcAft>
                <a:spcPts val="0"/>
              </a:spcAft>
              <a:buAutoNum type="arabicPeriod"/>
            </a:pPr>
            <a:r>
              <a:rPr lang="en-US" sz="700" dirty="0" err="1">
                <a:solidFill>
                  <a:srgbClr val="000000"/>
                </a:solidFill>
                <a:ea typeface="ＭＳ Ｐゴシック" pitchFamily="34" charset="-128"/>
                <a:cs typeface="Arial" panose="020B0604020202020204" pitchFamily="34" charset="0"/>
              </a:rPr>
              <a:t>Eichhorst</a:t>
            </a:r>
            <a:r>
              <a:rPr lang="en-US" sz="700" dirty="0">
                <a:solidFill>
                  <a:srgbClr val="000000"/>
                </a:solidFill>
                <a:ea typeface="ＭＳ Ｐゴシック" pitchFamily="34" charset="-128"/>
                <a:cs typeface="Arial" panose="020B0604020202020204" pitchFamily="34" charset="0"/>
              </a:rPr>
              <a:t> B, </a:t>
            </a:r>
            <a:r>
              <a:rPr lang="en-US" sz="700" dirty="0" err="1">
                <a:solidFill>
                  <a:srgbClr val="000000"/>
                </a:solidFill>
                <a:ea typeface="ＭＳ Ｐゴシック" pitchFamily="34" charset="-128"/>
                <a:cs typeface="Arial" panose="020B0604020202020204" pitchFamily="34" charset="0"/>
              </a:rPr>
              <a:t>Robak</a:t>
            </a:r>
            <a:r>
              <a:rPr lang="en-US" sz="700" dirty="0">
                <a:solidFill>
                  <a:srgbClr val="000000"/>
                </a:solidFill>
                <a:ea typeface="ＭＳ Ｐゴシック" pitchFamily="34" charset="-128"/>
                <a:cs typeface="Arial" panose="020B0604020202020204" pitchFamily="34" charset="0"/>
              </a:rPr>
              <a:t> T, Montserrat E, et al; ESMO Guidelines Committee. </a:t>
            </a:r>
            <a:r>
              <a:rPr lang="en-US" sz="700" i="1" dirty="0">
                <a:solidFill>
                  <a:srgbClr val="000000"/>
                </a:solidFill>
                <a:ea typeface="ＭＳ Ｐゴシック" pitchFamily="34" charset="-128"/>
                <a:cs typeface="Arial" panose="020B0604020202020204" pitchFamily="34" charset="0"/>
              </a:rPr>
              <a:t>Ann</a:t>
            </a:r>
            <a:r>
              <a:rPr lang="en-US" sz="700" dirty="0">
                <a:solidFill>
                  <a:srgbClr val="000000"/>
                </a:solidFill>
                <a:ea typeface="ＭＳ Ｐゴシック" pitchFamily="34" charset="-128"/>
                <a:cs typeface="Arial" panose="020B0604020202020204" pitchFamily="34" charset="0"/>
              </a:rPr>
              <a:t> </a:t>
            </a:r>
            <a:r>
              <a:rPr lang="en-US" sz="700" i="1" dirty="0">
                <a:solidFill>
                  <a:srgbClr val="000000"/>
                </a:solidFill>
                <a:ea typeface="ＭＳ Ｐゴシック" pitchFamily="34" charset="-128"/>
                <a:cs typeface="Arial" panose="020B0604020202020204" pitchFamily="34" charset="0"/>
              </a:rPr>
              <a:t>Oncol</a:t>
            </a:r>
            <a:r>
              <a:rPr lang="en-US" sz="700" dirty="0">
                <a:solidFill>
                  <a:srgbClr val="000000"/>
                </a:solidFill>
                <a:ea typeface="ＭＳ Ｐゴシック" pitchFamily="34" charset="-128"/>
                <a:cs typeface="Arial" panose="020B0604020202020204" pitchFamily="34" charset="0"/>
              </a:rPr>
              <a:t>. 2015;26(suppl 5):v78-v84.</a:t>
            </a:r>
            <a:endParaRPr lang="en-US" sz="700" dirty="0">
              <a:cs typeface="Arial" panose="020B0604020202020204" pitchFamily="34" charset="0"/>
            </a:endParaRPr>
          </a:p>
          <a:p>
            <a:pPr marL="228600" indent="-228600">
              <a:spcBef>
                <a:spcPts val="0"/>
              </a:spcBef>
              <a:spcAft>
                <a:spcPts val="0"/>
              </a:spcAft>
              <a:buFont typeface="+mj-lt"/>
              <a:buAutoNum type="arabicPeriod"/>
            </a:pPr>
            <a:r>
              <a:rPr lang="en-US" sz="700" dirty="0">
                <a:solidFill>
                  <a:srgbClr val="000000"/>
                </a:solidFill>
                <a:ea typeface="ＭＳ Ｐゴシック" pitchFamily="34" charset="-128"/>
                <a:cs typeface="Arial" panose="020B0604020202020204" pitchFamily="34" charset="0"/>
              </a:rPr>
              <a:t>Barnett K, Mercer SW, Norbury M, Watt G, Wyke S, Guthrie B. Epidemiology of multimorbidity and implications for health care, research, and medical education: a cross-sectional study. </a:t>
            </a:r>
            <a:r>
              <a:rPr lang="en-US" sz="700" i="1" dirty="0">
                <a:solidFill>
                  <a:srgbClr val="000000"/>
                </a:solidFill>
                <a:ea typeface="ＭＳ Ｐゴシック" pitchFamily="34" charset="-128"/>
                <a:cs typeface="Arial" panose="020B0604020202020204" pitchFamily="34" charset="0"/>
              </a:rPr>
              <a:t>Lancet</a:t>
            </a:r>
            <a:r>
              <a:rPr lang="en-US" sz="700" dirty="0">
                <a:solidFill>
                  <a:srgbClr val="000000"/>
                </a:solidFill>
                <a:ea typeface="ＭＳ Ｐゴシック" pitchFamily="34" charset="-128"/>
                <a:cs typeface="Arial" panose="020B0604020202020204" pitchFamily="34" charset="0"/>
              </a:rPr>
              <a:t>. 2012;380(9836):37-43.</a:t>
            </a:r>
          </a:p>
          <a:p>
            <a:pPr marL="228600" indent="-228600">
              <a:spcBef>
                <a:spcPts val="0"/>
              </a:spcBef>
              <a:spcAft>
                <a:spcPts val="0"/>
              </a:spcAft>
              <a:buFont typeface="+mj-lt"/>
              <a:buAutoNum type="arabicPeriod"/>
            </a:pPr>
            <a:r>
              <a:rPr lang="en-US" sz="700" dirty="0">
                <a:cs typeface="Arial" panose="020B0604020202020204" pitchFamily="34" charset="0"/>
              </a:rPr>
              <a:t>International CLL-IPI working group. An international prognostic index for patients with chronic lymphocytic </a:t>
            </a:r>
            <a:r>
              <a:rPr lang="en-US" sz="700" dirty="0" err="1">
                <a:cs typeface="Arial" panose="020B0604020202020204" pitchFamily="34" charset="0"/>
              </a:rPr>
              <a:t>leukaemia</a:t>
            </a:r>
            <a:r>
              <a:rPr lang="en-US" sz="700" dirty="0">
                <a:cs typeface="Arial" panose="020B0604020202020204" pitchFamily="34" charset="0"/>
              </a:rPr>
              <a:t> (CLL-IPI): a meta-analysis of individual patient data. </a:t>
            </a:r>
            <a:r>
              <a:rPr lang="en-US" sz="700" i="1" dirty="0">
                <a:cs typeface="Arial" panose="020B0604020202020204" pitchFamily="34" charset="0"/>
              </a:rPr>
              <a:t>Lancet Oncol</a:t>
            </a:r>
            <a:r>
              <a:rPr lang="en-US" sz="700" dirty="0">
                <a:cs typeface="Arial" panose="020B0604020202020204" pitchFamily="34" charset="0"/>
              </a:rPr>
              <a:t>. 2016;17(6):779-790. </a:t>
            </a:r>
          </a:p>
          <a:p>
            <a:pPr marL="228600" indent="-228600">
              <a:spcBef>
                <a:spcPts val="0"/>
              </a:spcBef>
              <a:spcAft>
                <a:spcPts val="0"/>
              </a:spcAft>
              <a:buFont typeface="+mj-lt"/>
              <a:buAutoNum type="arabicPeriod"/>
            </a:pPr>
            <a:r>
              <a:rPr lang="en-US" sz="700" dirty="0">
                <a:cs typeface="Arial" panose="020B0604020202020204" pitchFamily="34" charset="0"/>
              </a:rPr>
              <a:t>Brander D, Islam P, Barrientos JC. Tailored treatment strategies for chronic lymphocytic leukemia in a rapidly changing era. </a:t>
            </a:r>
            <a:r>
              <a:rPr lang="en-US" sz="700" i="1" dirty="0">
                <a:cs typeface="Arial" panose="020B0604020202020204" pitchFamily="34" charset="0"/>
              </a:rPr>
              <a:t>Am Soc Clin Oncol Educ Book</a:t>
            </a:r>
            <a:r>
              <a:rPr lang="en-US" sz="700" dirty="0">
                <a:cs typeface="Arial" panose="020B0604020202020204" pitchFamily="34" charset="0"/>
              </a:rPr>
              <a:t>. 2019;39:487-498.</a:t>
            </a:r>
          </a:p>
          <a:p>
            <a:pPr marL="228600" lvl="0" indent="-228600">
              <a:spcBef>
                <a:spcPts val="0"/>
              </a:spcBef>
              <a:buFont typeface="+mj-lt"/>
              <a:buAutoNum type="arabicPeriod"/>
            </a:pPr>
            <a:r>
              <a:rPr lang="en-US" sz="700" dirty="0"/>
              <a:t>National Institute of Health. Surveillance, Epidemiology, and End Results Program. https://seer.cancer.gov/statfacts/html/clyl.html. Accessed January 20, 2020.</a:t>
            </a:r>
          </a:p>
          <a:p>
            <a:pPr marL="228600" lvl="0" indent="-228600">
              <a:spcBef>
                <a:spcPts val="0"/>
              </a:spcBef>
              <a:buFont typeface="+mj-lt"/>
              <a:buAutoNum type="arabicPeriod"/>
            </a:pPr>
            <a:r>
              <a:rPr lang="en-US" sz="700" dirty="0"/>
              <a:t>Kovacs G, </a:t>
            </a:r>
            <a:r>
              <a:rPr lang="en-US" sz="700" dirty="0" err="1"/>
              <a:t>Robrecht</a:t>
            </a:r>
            <a:r>
              <a:rPr lang="en-US" sz="700" dirty="0"/>
              <a:t> S, Fink AM, et al. Minimal residual disease assessment improves prediction of outcome in patients with chronic lymphocytic leukemia (CLL) who achieve partial response: comprehensive analysis of two phase III studies of the German CLL Study Group. J Clin Oncol. 2016;34(31):3758-3765. </a:t>
            </a:r>
          </a:p>
          <a:p>
            <a:pPr marL="228600" lvl="0" indent="-228600">
              <a:spcBef>
                <a:spcPts val="0"/>
              </a:spcBef>
              <a:buFont typeface="+mj-lt"/>
              <a:buAutoNum type="arabicPeriod"/>
            </a:pPr>
            <a:r>
              <a:rPr lang="en-US" sz="700" dirty="0"/>
              <a:t>Food and Drug Administration. Clinical Trial Endpoints for the Approval of Cancer Drugs and Biologics: Guidance for Industry. https://www.fda.gov/regulatory-information/search-fda-guidance-documents/clinical-trial-endpoints-approval-cancer-drugs-and-biologics. Published December, 2018. Accessed January 10, 2020.</a:t>
            </a:r>
          </a:p>
          <a:p>
            <a:pPr marL="228600" indent="-228600">
              <a:spcBef>
                <a:spcPts val="0"/>
              </a:spcBef>
              <a:spcAft>
                <a:spcPts val="0"/>
              </a:spcAft>
              <a:buFont typeface="+mj-lt"/>
              <a:buAutoNum type="arabicPeriod"/>
            </a:pPr>
            <a:r>
              <a:rPr lang="en-US" sz="700" dirty="0">
                <a:cs typeface="Arial" panose="020B0604020202020204" pitchFamily="34" charset="0"/>
              </a:rPr>
              <a:t>Moreno C, </a:t>
            </a:r>
            <a:r>
              <a:rPr lang="en-US" sz="700" dirty="0" err="1">
                <a:cs typeface="Arial" panose="020B0604020202020204" pitchFamily="34" charset="0"/>
              </a:rPr>
              <a:t>Greil</a:t>
            </a:r>
            <a:r>
              <a:rPr lang="en-US" sz="700" dirty="0">
                <a:cs typeface="Arial" panose="020B0604020202020204" pitchFamily="34" charset="0"/>
              </a:rPr>
              <a:t> R, </a:t>
            </a:r>
            <a:r>
              <a:rPr lang="en-US" sz="700" dirty="0" err="1">
                <a:cs typeface="Arial" panose="020B0604020202020204" pitchFamily="34" charset="0"/>
              </a:rPr>
              <a:t>Demirkan</a:t>
            </a:r>
            <a:r>
              <a:rPr lang="en-US" sz="700" dirty="0">
                <a:cs typeface="Arial" panose="020B0604020202020204" pitchFamily="34" charset="0"/>
              </a:rPr>
              <a:t> F, et al. Ibrutinib plus </a:t>
            </a:r>
            <a:r>
              <a:rPr lang="en-US" sz="700" dirty="0" err="1">
                <a:cs typeface="Arial" panose="020B0604020202020204" pitchFamily="34" charset="0"/>
              </a:rPr>
              <a:t>obinutuzumab</a:t>
            </a:r>
            <a:r>
              <a:rPr lang="en-US" sz="700" dirty="0">
                <a:cs typeface="Arial" panose="020B0604020202020204" pitchFamily="34" charset="0"/>
              </a:rPr>
              <a:t> versus chlorambucil plus </a:t>
            </a:r>
            <a:r>
              <a:rPr lang="en-US" sz="700" dirty="0" err="1">
                <a:cs typeface="Arial" panose="020B0604020202020204" pitchFamily="34" charset="0"/>
              </a:rPr>
              <a:t>obinutuzumab</a:t>
            </a:r>
            <a:r>
              <a:rPr lang="en-US" sz="700" dirty="0">
                <a:cs typeface="Arial" panose="020B0604020202020204" pitchFamily="34" charset="0"/>
              </a:rPr>
              <a:t> in first-line treatment of chronic lymphocytic </a:t>
            </a:r>
            <a:r>
              <a:rPr lang="en-US" sz="700" dirty="0" err="1">
                <a:cs typeface="Arial" panose="020B0604020202020204" pitchFamily="34" charset="0"/>
              </a:rPr>
              <a:t>leukaemia</a:t>
            </a:r>
            <a:r>
              <a:rPr lang="en-US" sz="700" dirty="0">
                <a:cs typeface="Arial" panose="020B0604020202020204" pitchFamily="34" charset="0"/>
              </a:rPr>
              <a:t> (</a:t>
            </a:r>
            <a:r>
              <a:rPr lang="en-US" sz="700" dirty="0" err="1">
                <a:cs typeface="Arial" panose="020B0604020202020204" pitchFamily="34" charset="0"/>
              </a:rPr>
              <a:t>iLLUMINATE</a:t>
            </a:r>
            <a:r>
              <a:rPr lang="en-US" sz="700" dirty="0">
                <a:cs typeface="Arial" panose="020B0604020202020204" pitchFamily="34" charset="0"/>
              </a:rPr>
              <a:t>): a </a:t>
            </a:r>
            <a:r>
              <a:rPr lang="en-US" sz="700" dirty="0" err="1">
                <a:cs typeface="Arial" panose="020B0604020202020204" pitchFamily="34" charset="0"/>
              </a:rPr>
              <a:t>multicentre</a:t>
            </a:r>
            <a:r>
              <a:rPr lang="en-US" sz="700" dirty="0">
                <a:cs typeface="Arial" panose="020B0604020202020204" pitchFamily="34" charset="0"/>
              </a:rPr>
              <a:t>, </a:t>
            </a:r>
            <a:r>
              <a:rPr lang="en-US" sz="700" dirty="0" err="1">
                <a:cs typeface="Arial" panose="020B0604020202020204" pitchFamily="34" charset="0"/>
              </a:rPr>
              <a:t>randomised</a:t>
            </a:r>
            <a:r>
              <a:rPr lang="en-US" sz="700" dirty="0">
                <a:cs typeface="Arial" panose="020B0604020202020204" pitchFamily="34" charset="0"/>
              </a:rPr>
              <a:t>, open-label, phase 3 trial. </a:t>
            </a:r>
            <a:r>
              <a:rPr lang="en-US" sz="700" i="1" dirty="0">
                <a:cs typeface="Arial" panose="020B0604020202020204" pitchFamily="34" charset="0"/>
              </a:rPr>
              <a:t>Lancet.</a:t>
            </a:r>
            <a:r>
              <a:rPr lang="en-US" sz="700" dirty="0">
                <a:cs typeface="Arial" panose="020B0604020202020204" pitchFamily="34" charset="0"/>
              </a:rPr>
              <a:t> 2019;20(1):43-56. </a:t>
            </a:r>
          </a:p>
          <a:p>
            <a:pPr marL="228600" indent="-228600">
              <a:spcBef>
                <a:spcPts val="0"/>
              </a:spcBef>
              <a:spcAft>
                <a:spcPts val="0"/>
              </a:spcAft>
              <a:buFont typeface="+mj-lt"/>
              <a:buAutoNum type="arabicPeriod"/>
            </a:pPr>
            <a:r>
              <a:rPr lang="en-US" sz="700" dirty="0">
                <a:cs typeface="Arial" panose="020B0604020202020204" pitchFamily="34" charset="0"/>
              </a:rPr>
              <a:t>Fischer K, Al-</a:t>
            </a:r>
            <a:r>
              <a:rPr lang="en-US" sz="700" dirty="0" err="1">
                <a:cs typeface="Arial" panose="020B0604020202020204" pitchFamily="34" charset="0"/>
              </a:rPr>
              <a:t>Sawaf</a:t>
            </a:r>
            <a:r>
              <a:rPr lang="en-US" sz="700" dirty="0">
                <a:cs typeface="Arial" panose="020B0604020202020204" pitchFamily="34" charset="0"/>
              </a:rPr>
              <a:t> O, </a:t>
            </a:r>
            <a:r>
              <a:rPr lang="en-US" sz="700" dirty="0" err="1">
                <a:cs typeface="Arial" panose="020B0604020202020204" pitchFamily="34" charset="0"/>
              </a:rPr>
              <a:t>Bahlo</a:t>
            </a:r>
            <a:r>
              <a:rPr lang="en-US" sz="700" dirty="0">
                <a:cs typeface="Arial" panose="020B0604020202020204" pitchFamily="34" charset="0"/>
              </a:rPr>
              <a:t> J, et al. Venetoclax and </a:t>
            </a:r>
            <a:r>
              <a:rPr lang="en-US" sz="700" dirty="0" err="1">
                <a:cs typeface="Arial" panose="020B0604020202020204" pitchFamily="34" charset="0"/>
              </a:rPr>
              <a:t>obinutuzumab</a:t>
            </a:r>
            <a:r>
              <a:rPr lang="en-US" sz="700" dirty="0">
                <a:cs typeface="Arial" panose="020B0604020202020204" pitchFamily="34" charset="0"/>
              </a:rPr>
              <a:t> in patients with CLL and coexisting conditions. </a:t>
            </a:r>
            <a:r>
              <a:rPr lang="en-US" sz="700" i="1" dirty="0">
                <a:cs typeface="Arial" panose="020B0604020202020204" pitchFamily="34" charset="0"/>
              </a:rPr>
              <a:t>N </a:t>
            </a:r>
            <a:r>
              <a:rPr lang="en-US" sz="700" i="1" dirty="0" err="1">
                <a:cs typeface="Arial" panose="020B0604020202020204" pitchFamily="34" charset="0"/>
              </a:rPr>
              <a:t>Engl</a:t>
            </a:r>
            <a:r>
              <a:rPr lang="en-US" sz="700" i="1" dirty="0">
                <a:cs typeface="Arial" panose="020B0604020202020204" pitchFamily="34" charset="0"/>
              </a:rPr>
              <a:t> J Med</a:t>
            </a:r>
            <a:r>
              <a:rPr lang="en-US" sz="700" dirty="0">
                <a:cs typeface="Arial" panose="020B0604020202020204" pitchFamily="34" charset="0"/>
              </a:rPr>
              <a:t>. 2019;380(23):2225-2236.</a:t>
            </a:r>
          </a:p>
        </p:txBody>
      </p:sp>
      <p:sp>
        <p:nvSpPr>
          <p:cNvPr id="4" name="Slide Number Placeholder 3"/>
          <p:cNvSpPr>
            <a:spLocks noGrp="1"/>
          </p:cNvSpPr>
          <p:nvPr>
            <p:ph type="sldNum" sz="quarter" idx="5"/>
          </p:nvPr>
        </p:nvSpPr>
        <p:spPr/>
        <p:txBody>
          <a:bodyPr/>
          <a:lstStyle/>
          <a:p>
            <a:fld id="{D44BDDE9-AE01-4D7D-943D-7261803FD015}" type="slidenum">
              <a:rPr lang="en-US" smtClean="0"/>
              <a:pPr/>
              <a:t>34</a:t>
            </a:fld>
            <a:endParaRPr lang="en-US" dirty="0"/>
          </a:p>
        </p:txBody>
      </p:sp>
      <p:sp>
        <p:nvSpPr>
          <p:cNvPr id="11" name="Slide Image Placeholder 10">
            <a:extLst>
              <a:ext uri="{FF2B5EF4-FFF2-40B4-BE49-F238E27FC236}">
                <a16:creationId xmlns:a16="http://schemas.microsoft.com/office/drawing/2014/main" id="{CEEADC29-6EB9-4BC0-A6CC-0E797A95E8A7}"/>
              </a:ext>
            </a:extLst>
          </p:cNvPr>
          <p:cNvSpPr>
            <a:spLocks noGrp="1" noRot="1" noChangeAspect="1"/>
          </p:cNvSpPr>
          <p:nvPr>
            <p:ph type="sldImg"/>
          </p:nvPr>
        </p:nvSpPr>
        <p:spPr/>
      </p:sp>
    </p:spTree>
    <p:extLst>
      <p:ext uri="{BB962C8B-B14F-4D97-AF65-F5344CB8AC3E}">
        <p14:creationId xmlns:p14="http://schemas.microsoft.com/office/powerpoint/2010/main" val="873819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Moderator:</a:t>
            </a:r>
          </a:p>
          <a:p>
            <a:pPr marL="0" indent="0">
              <a:buFont typeface="Arial" panose="020B0604020202020204" pitchFamily="34" charset="0"/>
              <a:buNone/>
            </a:pPr>
            <a:r>
              <a:rPr lang="en-US" sz="1200" b="1" kern="1200" dirty="0">
                <a:solidFill>
                  <a:schemeClr val="tx1"/>
                </a:solidFill>
                <a:effectLst/>
                <a:latin typeface="+mn-lt"/>
                <a:ea typeface="+mn-ea"/>
                <a:cs typeface="+mn-cs"/>
              </a:rPr>
              <a:t>“I’d like to ask each of you to share an example from your practice describing how identified a patient with CLL in the last year that you started on a 1</a:t>
            </a:r>
            <a:r>
              <a:rPr lang="en-US" sz="1200" b="1" kern="1200" baseline="30000" dirty="0">
                <a:solidFill>
                  <a:schemeClr val="tx1"/>
                </a:solidFill>
                <a:effectLst/>
                <a:latin typeface="+mn-lt"/>
                <a:ea typeface="+mn-ea"/>
                <a:cs typeface="+mn-cs"/>
              </a:rPr>
              <a:t>st</a:t>
            </a:r>
            <a:r>
              <a:rPr lang="en-US" sz="1200" b="1" kern="1200" dirty="0">
                <a:solidFill>
                  <a:schemeClr val="tx1"/>
                </a:solidFill>
                <a:effectLst/>
                <a:latin typeface="+mn-lt"/>
                <a:ea typeface="+mn-ea"/>
                <a:cs typeface="+mn-cs"/>
              </a:rPr>
              <a:t> line treatment.    We’ll Start with Dr. Moreno and move to Dr. </a:t>
            </a:r>
            <a:r>
              <a:rPr lang="en-US" sz="1200" b="1" kern="1200" dirty="0" err="1">
                <a:solidFill>
                  <a:schemeClr val="tx1"/>
                </a:solidFill>
                <a:effectLst/>
                <a:latin typeface="+mn-lt"/>
                <a:ea typeface="+mn-ea"/>
                <a:cs typeface="+mn-cs"/>
              </a:rPr>
              <a:t>Pagel</a:t>
            </a:r>
            <a:r>
              <a:rPr lang="en-US" sz="1200" b="1" kern="1200" dirty="0">
                <a:solidFill>
                  <a:schemeClr val="tx1"/>
                </a:solidFill>
                <a:effectLst/>
                <a:latin typeface="+mn-lt"/>
                <a:ea typeface="+mn-ea"/>
                <a:cs typeface="+mn-cs"/>
              </a:rPr>
              <a:t>.”</a:t>
            </a:r>
            <a:br>
              <a:rPr lang="en-US" sz="1200" b="1" kern="1200" dirty="0">
                <a:solidFill>
                  <a:schemeClr val="tx1"/>
                </a:solidFill>
                <a:effectLst/>
                <a:latin typeface="+mn-lt"/>
                <a:ea typeface="+mn-ea"/>
                <a:cs typeface="+mn-cs"/>
              </a:rPr>
            </a:b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How did that patient arrive/end up at your clinic/practice?  What symptoms did they present with initially?</a:t>
            </a:r>
            <a:endParaRPr lang="en-US" sz="14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Were they referred to you with test results in hand?  If so, which tests?</a:t>
            </a:r>
            <a:br>
              <a:rPr lang="en-US" sz="1200" b="1" kern="1200" dirty="0">
                <a:solidFill>
                  <a:schemeClr val="tx1"/>
                </a:solidFill>
                <a:effectLst/>
                <a:latin typeface="+mn-lt"/>
                <a:ea typeface="+mn-ea"/>
                <a:cs typeface="+mn-cs"/>
              </a:rPr>
            </a:b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Based on the patient’s presentation, what (additional) diagnostic tests did you order?  Are  there tests that you choose not to order?  Why?</a:t>
            </a:r>
            <a:br>
              <a:rPr lang="en-US" sz="1400" b="1" kern="1200" dirty="0">
                <a:solidFill>
                  <a:schemeClr val="tx1"/>
                </a:solidFill>
                <a:effectLst/>
                <a:latin typeface="+mn-lt"/>
                <a:ea typeface="+mn-ea"/>
                <a:cs typeface="+mn-cs"/>
              </a:rPr>
            </a:b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Based on the results of these tests, what course of treatment did you recommend?  Why?</a:t>
            </a:r>
            <a:r>
              <a:rPr lang="en-US" sz="14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Did your patient’s preference inform your treatment recommendation?</a:t>
            </a:r>
            <a:r>
              <a:rPr lang="en-US" sz="10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DF7D4-F26E-3F47-9B27-EED48AD9E9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15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18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39713"/>
            <a:ext cx="5759450" cy="3240087"/>
          </a:xfrm>
        </p:spPr>
      </p:sp>
      <p:sp>
        <p:nvSpPr>
          <p:cNvPr id="3" name="Notes Placeholder 2"/>
          <p:cNvSpPr>
            <a:spLocks noGrp="1"/>
          </p:cNvSpPr>
          <p:nvPr>
            <p:ph type="body" idx="1"/>
          </p:nvPr>
        </p:nvSpPr>
        <p:spPr/>
        <p:txBody>
          <a:bodyPr/>
          <a:lstStyle/>
          <a:p>
            <a:pPr marL="0" indent="0">
              <a:buNone/>
            </a:pPr>
            <a:r>
              <a:rPr lang="en-US" b="1" u="sng"/>
              <a:t>Reference:</a:t>
            </a:r>
            <a:endParaRPr lang="en-US" b="1" u="sng" dirty="0"/>
          </a:p>
          <a:p>
            <a:pPr marL="0" indent="0" defTabSz="966612">
              <a:spcBef>
                <a:spcPts val="317"/>
              </a:spcBef>
              <a:buNone/>
              <a:defRPr/>
            </a:pPr>
            <a:r>
              <a:rPr lang="en-US"/>
              <a:t>Shustik </a:t>
            </a:r>
            <a:r>
              <a:rPr lang="en-US" dirty="0"/>
              <a:t>C, </a:t>
            </a:r>
            <a:r>
              <a:rPr lang="en-US" dirty="0" err="1"/>
              <a:t>Bruckler</a:t>
            </a:r>
            <a:r>
              <a:rPr lang="en-US" dirty="0"/>
              <a:t> BI, Delage R, et al. Advances in the treatment of relapsed/refractory chronic lymphocytic leukemia. </a:t>
            </a:r>
            <a:r>
              <a:rPr lang="en-US" i="1" dirty="0"/>
              <a:t>Ann </a:t>
            </a:r>
            <a:r>
              <a:rPr lang="en-US" i="1" dirty="0" err="1"/>
              <a:t>Hematol</a:t>
            </a:r>
            <a:r>
              <a:rPr lang="en-US" i="1" dirty="0"/>
              <a:t>. </a:t>
            </a:r>
            <a:r>
              <a:rPr lang="en-US" dirty="0"/>
              <a:t>2017;96(7):1185-1196.</a:t>
            </a:r>
          </a:p>
        </p:txBody>
      </p:sp>
      <p:sp>
        <p:nvSpPr>
          <p:cNvPr id="4" name="Slide Number Placeholder 3"/>
          <p:cNvSpPr>
            <a:spLocks noGrp="1"/>
          </p:cNvSpPr>
          <p:nvPr>
            <p:ph type="sldNum" sz="quarter" idx="10"/>
          </p:nvPr>
        </p:nvSpPr>
        <p:spPr/>
        <p:txBody>
          <a:bodyPr/>
          <a:lstStyle/>
          <a:p>
            <a:fld id="{50487F27-F4AC-478C-A07B-A71CA0B86259}" type="slidenum">
              <a:rPr lang="en-US" smtClean="0"/>
              <a:pPr/>
              <a:t>5</a:t>
            </a:fld>
            <a:endParaRPr lang="en-US" dirty="0"/>
          </a:p>
        </p:txBody>
      </p:sp>
    </p:spTree>
    <p:extLst>
      <p:ext uri="{BB962C8B-B14F-4D97-AF65-F5344CB8AC3E}">
        <p14:creationId xmlns:p14="http://schemas.microsoft.com/office/powerpoint/2010/main" val="71020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6</a:t>
            </a:fld>
            <a:endParaRPr lang="en-CA"/>
          </a:p>
        </p:txBody>
      </p:sp>
    </p:spTree>
    <p:extLst>
      <p:ext uri="{BB962C8B-B14F-4D97-AF65-F5344CB8AC3E}">
        <p14:creationId xmlns:p14="http://schemas.microsoft.com/office/powerpoint/2010/main" val="5365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i="1"/>
              <a:t>Pts, patients; PD, progressive disease; PFS, progression-free survival; OS, overall survival</a:t>
            </a:r>
          </a:p>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pPr/>
              <a:t>7</a:t>
            </a:fld>
            <a:endParaRPr lang="en-CA" dirty="0"/>
          </a:p>
        </p:txBody>
      </p:sp>
    </p:spTree>
    <p:extLst>
      <p:ext uri="{BB962C8B-B14F-4D97-AF65-F5344CB8AC3E}">
        <p14:creationId xmlns:p14="http://schemas.microsoft.com/office/powerpoint/2010/main" val="198067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37248A5E-4017-4922-94BA-D7FD734368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a:extLst>
              <a:ext uri="{FF2B5EF4-FFF2-40B4-BE49-F238E27FC236}">
                <a16:creationId xmlns:a16="http://schemas.microsoft.com/office/drawing/2014/main" id="{825BD91B-9F2A-483A-B6E1-33623FDE89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a:t>PFS</a:t>
            </a:r>
            <a:r>
              <a:rPr lang="en-US" altLang="en-US" i="1" dirty="0"/>
              <a:t>, progression-free survival; OS, overall survival</a:t>
            </a:r>
          </a:p>
        </p:txBody>
      </p:sp>
      <p:sp>
        <p:nvSpPr>
          <p:cNvPr id="102404" name="Slide Number Placeholder 3">
            <a:extLst>
              <a:ext uri="{FF2B5EF4-FFF2-40B4-BE49-F238E27FC236}">
                <a16:creationId xmlns:a16="http://schemas.microsoft.com/office/drawing/2014/main" id="{9FA7AB2F-ACC5-4C03-B8BD-5A85565AAF0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81F7C67-F9A3-45EE-BFE6-4038780AB23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9530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43212C-98EE-9E43-B519-9FCE43CF7278}" type="slidenum">
              <a:rPr lang="en-CA" smtClean="0"/>
              <a:t>9</a:t>
            </a:fld>
            <a:endParaRPr lang="en-CA"/>
          </a:p>
        </p:txBody>
      </p:sp>
    </p:spTree>
    <p:extLst>
      <p:ext uri="{BB962C8B-B14F-4D97-AF65-F5344CB8AC3E}">
        <p14:creationId xmlns:p14="http://schemas.microsoft.com/office/powerpoint/2010/main" val="122797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0"/>
              </a:spcBef>
              <a:spcAft>
                <a:spcPts val="600"/>
              </a:spcAft>
              <a:defRPr/>
            </a:pPr>
            <a:r>
              <a:rPr kumimoji="0" lang="en-GB" sz="1200" b="0" i="0" u="none" strike="noStrike" kern="1200" cap="none" spc="0" normalizeH="0" baseline="0" noProof="0" dirty="0">
                <a:ln>
                  <a:noFill/>
                </a:ln>
                <a:effectLst/>
                <a:uLnTx/>
                <a:uFillTx/>
                <a:latin typeface="Arial"/>
                <a:ea typeface="+mn-ea"/>
                <a:cs typeface="+mn-cs"/>
              </a:rPr>
              <a:t>Median follow-up 31.3 months</a:t>
            </a:r>
          </a:p>
          <a:p>
            <a:pPr>
              <a:lnSpc>
                <a:spcPct val="90000"/>
              </a:lnSpc>
              <a:spcBef>
                <a:spcPts val="400"/>
              </a:spcBef>
              <a:defRPr/>
            </a:pPr>
            <a:r>
              <a:rPr kumimoji="0" lang="en-GB" sz="1200" b="0" i="0" u="none" strike="noStrike" kern="1200" cap="none" spc="0" normalizeH="0" baseline="0" noProof="0" dirty="0">
                <a:ln>
                  <a:noFill/>
                </a:ln>
                <a:effectLst/>
                <a:uLnTx/>
                <a:uFillTx/>
                <a:latin typeface="Arial"/>
                <a:ea typeface="+mn-ea"/>
                <a:cs typeface="+mn-cs"/>
              </a:rPr>
              <a:t>Median treatment duration 29.3 months with I+Ob and 5.1 months with C+Ob</a:t>
            </a:r>
          </a:p>
          <a:p>
            <a:endParaRPr lang="en-US" dirty="0"/>
          </a:p>
        </p:txBody>
      </p:sp>
      <p:sp>
        <p:nvSpPr>
          <p:cNvPr id="4" name="Slide Number Placeholder 3"/>
          <p:cNvSpPr>
            <a:spLocks noGrp="1"/>
          </p:cNvSpPr>
          <p:nvPr>
            <p:ph type="sldNum" sz="quarter" idx="5"/>
          </p:nvPr>
        </p:nvSpPr>
        <p:spPr/>
        <p:txBody>
          <a:bodyPr/>
          <a:lstStyle/>
          <a:p>
            <a:fld id="{1B91854E-3D4A-4939-AA90-F4C13CAA5D98}" type="slidenum">
              <a:rPr lang="en-US" smtClean="0"/>
              <a:t>10</a:t>
            </a:fld>
            <a:endParaRPr lang="en-US" dirty="0"/>
          </a:p>
        </p:txBody>
      </p:sp>
    </p:spTree>
    <p:extLst>
      <p:ext uri="{BB962C8B-B14F-4D97-AF65-F5344CB8AC3E}">
        <p14:creationId xmlns:p14="http://schemas.microsoft.com/office/powerpoint/2010/main" val="4025136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0" y="-15393"/>
            <a:ext cx="12192000" cy="6873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3200"/>
          </a:p>
        </p:txBody>
      </p:sp>
      <p:sp>
        <p:nvSpPr>
          <p:cNvPr id="7" name="Rectangle 6"/>
          <p:cNvSpPr/>
          <p:nvPr userDrawn="1"/>
        </p:nvSpPr>
        <p:spPr>
          <a:xfrm>
            <a:off x="0" y="-15392"/>
            <a:ext cx="12192000" cy="565255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a:p>
        </p:txBody>
      </p:sp>
      <p:sp>
        <p:nvSpPr>
          <p:cNvPr id="2" name="Title 1"/>
          <p:cNvSpPr>
            <a:spLocks noGrp="1"/>
          </p:cNvSpPr>
          <p:nvPr>
            <p:ph type="ctrTitle" hasCustomPrompt="1"/>
          </p:nvPr>
        </p:nvSpPr>
        <p:spPr>
          <a:xfrm>
            <a:off x="584374" y="852130"/>
            <a:ext cx="5511625" cy="4074924"/>
          </a:xfrm>
        </p:spPr>
        <p:txBody>
          <a:bodyPr>
            <a:noAutofit/>
          </a:bodyPr>
          <a:lstStyle>
            <a:lvl1pPr>
              <a:defRPr sz="3733">
                <a:solidFill>
                  <a:schemeClr val="bg1"/>
                </a:solidFill>
              </a:defRPr>
            </a:lvl1pPr>
          </a:lstStyle>
          <a:p>
            <a:r>
              <a:rPr lang="en-CA" dirty="0"/>
              <a:t>Click to add title</a:t>
            </a:r>
          </a:p>
        </p:txBody>
      </p:sp>
      <p:sp>
        <p:nvSpPr>
          <p:cNvPr id="3" name="Subtitle 2"/>
          <p:cNvSpPr>
            <a:spLocks noGrp="1"/>
          </p:cNvSpPr>
          <p:nvPr>
            <p:ph type="subTitle" idx="1"/>
          </p:nvPr>
        </p:nvSpPr>
        <p:spPr>
          <a:xfrm>
            <a:off x="584374" y="5675643"/>
            <a:ext cx="8669868" cy="1081551"/>
          </a:xfrm>
        </p:spPr>
        <p:txBody>
          <a:bodyPr anchor="ct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a:t>Click to edit Master subtitle style</a:t>
            </a:r>
          </a:p>
        </p:txBody>
      </p:sp>
      <p:pic>
        <p:nvPicPr>
          <p:cNvPr id="6" name="Picture 5"/>
          <p:cNvPicPr>
            <a:picLocks noChangeAspect="1"/>
          </p:cNvPicPr>
          <p:nvPr userDrawn="1"/>
        </p:nvPicPr>
        <p:blipFill>
          <a:blip r:embed="rId2"/>
          <a:srcRect/>
          <a:stretch/>
        </p:blipFill>
        <p:spPr>
          <a:xfrm>
            <a:off x="6203350" y="741208"/>
            <a:ext cx="5789533" cy="4185832"/>
          </a:xfrm>
          <a:prstGeom prst="rect">
            <a:avLst/>
          </a:prstGeom>
        </p:spPr>
      </p:pic>
    </p:spTree>
    <p:extLst>
      <p:ext uri="{BB962C8B-B14F-4D97-AF65-F5344CB8AC3E}">
        <p14:creationId xmlns:p14="http://schemas.microsoft.com/office/powerpoint/2010/main" val="1643938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Slide Number Placeholder 6"/>
          <p:cNvSpPr>
            <a:spLocks noGrp="1"/>
          </p:cNvSpPr>
          <p:nvPr>
            <p:ph type="sldNum" sz="quarter" idx="10"/>
          </p:nvPr>
        </p:nvSpPr>
        <p:spPr/>
        <p:txBody>
          <a:bodyPr/>
          <a:lstStyle/>
          <a:p>
            <a:fld id="{ED4EBCC7-DD77-7D46-AE6D-8BC0F9CFD966}" type="slidenum">
              <a:rPr lang="en-CA" smtClean="0"/>
              <a:pPr/>
              <a:t>‹#›</a:t>
            </a:fld>
            <a:endParaRPr lang="en-CA"/>
          </a:p>
        </p:txBody>
      </p:sp>
    </p:spTree>
    <p:extLst>
      <p:ext uri="{BB962C8B-B14F-4D97-AF65-F5344CB8AC3E}">
        <p14:creationId xmlns:p14="http://schemas.microsoft.com/office/powerpoint/2010/main" val="410721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4452F20-08CB-B04A-A021-7B30305B4B58}" type="slidenum">
              <a:rPr lang="en-CA" smtClean="0"/>
              <a:t>‹#›</a:t>
            </a:fld>
            <a:endParaRPr lang="en-CA"/>
          </a:p>
        </p:txBody>
      </p:sp>
    </p:spTree>
    <p:extLst>
      <p:ext uri="{BB962C8B-B14F-4D97-AF65-F5344CB8AC3E}">
        <p14:creationId xmlns:p14="http://schemas.microsoft.com/office/powerpoint/2010/main" val="60642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495314" y="6356352"/>
            <a:ext cx="483564" cy="501649"/>
          </a:xfrm>
        </p:spPr>
        <p:txBody>
          <a:bodyPr/>
          <a:lstStyle>
            <a:lvl1pPr algn="ctr">
              <a:defRPr/>
            </a:lvl1pPr>
          </a:lstStyle>
          <a:p>
            <a:fld id="{CC7432E5-F8E0-41AE-9A6B-AD730338B005}" type="slidenum">
              <a:rPr lang="en-US" smtClean="0"/>
              <a:pPr/>
              <a:t>‹#›</a:t>
            </a:fld>
            <a:endParaRPr lang="en-US" dirty="0"/>
          </a:p>
        </p:txBody>
      </p:sp>
    </p:spTree>
    <p:extLst>
      <p:ext uri="{BB962C8B-B14F-4D97-AF65-F5344CB8AC3E}">
        <p14:creationId xmlns:p14="http://schemas.microsoft.com/office/powerpoint/2010/main" val="102373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0163"/>
            <a:ext cx="5422605" cy="1005840"/>
          </a:xfrm>
        </p:spPr>
        <p:txBody>
          <a:bodyPr anchor="b">
            <a:no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Abbreviation(s)</a:t>
            </a:r>
          </a:p>
        </p:txBody>
      </p:sp>
      <p:sp>
        <p:nvSpPr>
          <p:cNvPr id="8" name="Text Placeholder 7">
            <a:extLst>
              <a:ext uri="{FF2B5EF4-FFF2-40B4-BE49-F238E27FC236}">
                <a16:creationId xmlns:a16="http://schemas.microsoft.com/office/drawing/2014/main" id="{83BB79CC-3497-4C0B-8AB4-7D99AF889E75}"/>
              </a:ext>
            </a:extLst>
          </p:cNvPr>
          <p:cNvSpPr>
            <a:spLocks noGrp="1"/>
          </p:cNvSpPr>
          <p:nvPr>
            <p:ph type="body" sz="quarter" idx="14" hasCustomPrompt="1"/>
          </p:nvPr>
        </p:nvSpPr>
        <p:spPr>
          <a:xfrm>
            <a:off x="6096000" y="5851603"/>
            <a:ext cx="4215600" cy="1004400"/>
          </a:xfrm>
        </p:spPr>
        <p:txBody>
          <a:bodyPr anchor="b">
            <a:normAutofit/>
          </a:bodyPr>
          <a:lstStyle>
            <a:lvl1pPr marL="0" indent="0">
              <a:spcBef>
                <a:spcPts val="0"/>
              </a:spcBef>
              <a:spcAft>
                <a:spcPts val="300"/>
              </a:spcAft>
              <a:buNone/>
              <a:defRPr sz="1000"/>
            </a:lvl1pPr>
            <a:lvl2pPr marL="228594" indent="0">
              <a:buNone/>
              <a:defRPr/>
            </a:lvl2pPr>
            <a:lvl3pPr marL="457189" indent="0">
              <a:buNone/>
              <a:defRPr/>
            </a:lvl3pPr>
            <a:lvl4pPr marL="685783" indent="0">
              <a:buNone/>
              <a:defRPr/>
            </a:lvl4pPr>
            <a:lvl5pPr marL="914377" indent="0">
              <a:buNone/>
              <a:defRPr/>
            </a:lvl5pPr>
          </a:lstStyle>
          <a:p>
            <a:pPr lvl="0"/>
            <a:r>
              <a:rPr lang="en-US" dirty="0"/>
              <a:t>Reference(s)</a:t>
            </a:r>
            <a:endParaRPr lang="en-IN" dirty="0"/>
          </a:p>
        </p:txBody>
      </p:sp>
    </p:spTree>
    <p:extLst>
      <p:ext uri="{BB962C8B-B14F-4D97-AF65-F5344CB8AC3E}">
        <p14:creationId xmlns:p14="http://schemas.microsoft.com/office/powerpoint/2010/main" val="1312648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D65DC-5E42-4244-8C6D-0DA3C782411A}" type="slidenum">
              <a:rPr lang="en-US" smtClean="0"/>
              <a:pPr/>
              <a:t>‹#›</a:t>
            </a:fld>
            <a:endParaRPr lang="en-US" dirty="0"/>
          </a:p>
        </p:txBody>
      </p:sp>
    </p:spTree>
    <p:extLst>
      <p:ext uri="{BB962C8B-B14F-4D97-AF65-F5344CB8AC3E}">
        <p14:creationId xmlns:p14="http://schemas.microsoft.com/office/powerpoint/2010/main" val="8204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D65DC-5E42-4244-8C6D-0DA3C782411A}" type="slidenum">
              <a:rPr lang="en-US" smtClean="0"/>
              <a:pPr/>
              <a:t>‹#›</a:t>
            </a:fld>
            <a:endParaRPr lang="en-US" dirty="0"/>
          </a:p>
        </p:txBody>
      </p:sp>
    </p:spTree>
    <p:extLst>
      <p:ext uri="{BB962C8B-B14F-4D97-AF65-F5344CB8AC3E}">
        <p14:creationId xmlns:p14="http://schemas.microsoft.com/office/powerpoint/2010/main" val="4046690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457200" y="5851603"/>
            <a:ext cx="9855200" cy="1005840"/>
          </a:xfrm>
        </p:spPr>
        <p:txBody>
          <a:bodyPr anchor="b">
            <a:no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Reference(s)</a:t>
            </a:r>
          </a:p>
        </p:txBody>
      </p:sp>
    </p:spTree>
    <p:extLst>
      <p:ext uri="{BB962C8B-B14F-4D97-AF65-F5344CB8AC3E}">
        <p14:creationId xmlns:p14="http://schemas.microsoft.com/office/powerpoint/2010/main" val="16870130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74AE7E99-780E-4574-BA7A-DB7C89CAA24A}"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1494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0" y="-15393"/>
            <a:ext cx="12192000" cy="6873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3200"/>
          </a:p>
        </p:txBody>
      </p:sp>
      <p:sp>
        <p:nvSpPr>
          <p:cNvPr id="7" name="Rectangle 6"/>
          <p:cNvSpPr/>
          <p:nvPr userDrawn="1"/>
        </p:nvSpPr>
        <p:spPr>
          <a:xfrm>
            <a:off x="0" y="-15392"/>
            <a:ext cx="12192000" cy="565255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a:p>
        </p:txBody>
      </p:sp>
      <p:sp>
        <p:nvSpPr>
          <p:cNvPr id="2" name="Title 1"/>
          <p:cNvSpPr>
            <a:spLocks noGrp="1"/>
          </p:cNvSpPr>
          <p:nvPr>
            <p:ph type="ctrTitle" hasCustomPrompt="1"/>
          </p:nvPr>
        </p:nvSpPr>
        <p:spPr>
          <a:xfrm>
            <a:off x="584374" y="852130"/>
            <a:ext cx="5511625" cy="4074924"/>
          </a:xfrm>
        </p:spPr>
        <p:txBody>
          <a:bodyPr>
            <a:noAutofit/>
          </a:bodyPr>
          <a:lstStyle>
            <a:lvl1pPr>
              <a:defRPr sz="3733">
                <a:solidFill>
                  <a:schemeClr val="bg1"/>
                </a:solidFill>
              </a:defRPr>
            </a:lvl1pPr>
          </a:lstStyle>
          <a:p>
            <a:r>
              <a:rPr lang="en-CA" dirty="0"/>
              <a:t>Click to add title</a:t>
            </a:r>
          </a:p>
        </p:txBody>
      </p:sp>
      <p:sp>
        <p:nvSpPr>
          <p:cNvPr id="3" name="Subtitle 2"/>
          <p:cNvSpPr>
            <a:spLocks noGrp="1"/>
          </p:cNvSpPr>
          <p:nvPr>
            <p:ph type="subTitle" idx="1"/>
          </p:nvPr>
        </p:nvSpPr>
        <p:spPr>
          <a:xfrm>
            <a:off x="584374" y="5675643"/>
            <a:ext cx="8669868" cy="1081551"/>
          </a:xfrm>
        </p:spPr>
        <p:txBody>
          <a:bodyPr anchor="ct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a:t>Click to edit Master subtitle style</a:t>
            </a:r>
          </a:p>
        </p:txBody>
      </p:sp>
      <p:pic>
        <p:nvPicPr>
          <p:cNvPr id="6" name="Picture 5"/>
          <p:cNvPicPr>
            <a:picLocks noChangeAspect="1"/>
          </p:cNvPicPr>
          <p:nvPr userDrawn="1"/>
        </p:nvPicPr>
        <p:blipFill>
          <a:blip r:embed="rId2"/>
          <a:srcRect/>
          <a:stretch/>
        </p:blipFill>
        <p:spPr>
          <a:xfrm>
            <a:off x="6203350" y="741208"/>
            <a:ext cx="5789533" cy="4185832"/>
          </a:xfrm>
          <a:prstGeom prst="rect">
            <a:avLst/>
          </a:prstGeom>
        </p:spPr>
      </p:pic>
    </p:spTree>
    <p:extLst>
      <p:ext uri="{BB962C8B-B14F-4D97-AF65-F5344CB8AC3E}">
        <p14:creationId xmlns:p14="http://schemas.microsoft.com/office/powerpoint/2010/main" val="413928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Slide Number Placeholder 6"/>
          <p:cNvSpPr>
            <a:spLocks noGrp="1"/>
          </p:cNvSpPr>
          <p:nvPr>
            <p:ph type="sldNum" sz="quarter" idx="10"/>
          </p:nvPr>
        </p:nvSpPr>
        <p:spPr/>
        <p:txBody>
          <a:bodyPr/>
          <a:lstStyle/>
          <a:p>
            <a:fld id="{ED4EBCC7-DD77-7D46-AE6D-8BC0F9CFD966}" type="slidenum">
              <a:rPr lang="en-CA" smtClean="0"/>
              <a:pPr/>
              <a:t>‹#›</a:t>
            </a:fld>
            <a:endParaRPr lang="en-CA"/>
          </a:p>
        </p:txBody>
      </p:sp>
    </p:spTree>
    <p:extLst>
      <p:ext uri="{BB962C8B-B14F-4D97-AF65-F5344CB8AC3E}">
        <p14:creationId xmlns:p14="http://schemas.microsoft.com/office/powerpoint/2010/main" val="346522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Slide Number Placeholder 6"/>
          <p:cNvSpPr>
            <a:spLocks noGrp="1"/>
          </p:cNvSpPr>
          <p:nvPr>
            <p:ph type="sldNum" sz="quarter" idx="10"/>
          </p:nvPr>
        </p:nvSpPr>
        <p:spPr/>
        <p:txBody>
          <a:bodyPr/>
          <a:lstStyle/>
          <a:p>
            <a:fld id="{ED4EBCC7-DD77-7D46-AE6D-8BC0F9CFD966}" type="slidenum">
              <a:rPr lang="en-CA" smtClean="0"/>
              <a:pPr/>
              <a:t>‹#›</a:t>
            </a:fld>
            <a:endParaRPr lang="en-CA"/>
          </a:p>
        </p:txBody>
      </p:sp>
    </p:spTree>
    <p:extLst>
      <p:ext uri="{BB962C8B-B14F-4D97-AF65-F5344CB8AC3E}">
        <p14:creationId xmlns:p14="http://schemas.microsoft.com/office/powerpoint/2010/main" val="65566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4452F20-08CB-B04A-A021-7B30305B4B58}" type="slidenum">
              <a:rPr lang="en-CA" smtClean="0"/>
              <a:t>‹#›</a:t>
            </a:fld>
            <a:endParaRPr lang="en-CA"/>
          </a:p>
        </p:txBody>
      </p:sp>
    </p:spTree>
    <p:extLst>
      <p:ext uri="{BB962C8B-B14F-4D97-AF65-F5344CB8AC3E}">
        <p14:creationId xmlns:p14="http://schemas.microsoft.com/office/powerpoint/2010/main" val="3397133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495314" y="6356352"/>
            <a:ext cx="483564" cy="501649"/>
          </a:xfrm>
        </p:spPr>
        <p:txBody>
          <a:bodyPr/>
          <a:lstStyle>
            <a:lvl1pPr algn="ctr">
              <a:defRPr/>
            </a:lvl1pPr>
          </a:lstStyle>
          <a:p>
            <a:fld id="{CC7432E5-F8E0-41AE-9A6B-AD730338B005}" type="slidenum">
              <a:rPr lang="en-US" smtClean="0"/>
              <a:pPr/>
              <a:t>‹#›</a:t>
            </a:fld>
            <a:endParaRPr lang="en-US" dirty="0"/>
          </a:p>
        </p:txBody>
      </p:sp>
    </p:spTree>
    <p:extLst>
      <p:ext uri="{BB962C8B-B14F-4D97-AF65-F5344CB8AC3E}">
        <p14:creationId xmlns:p14="http://schemas.microsoft.com/office/powerpoint/2010/main" val="3354703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8"/>
            <a:ext cx="11808000" cy="6455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457200" y="1270366"/>
            <a:ext cx="11277600" cy="586957"/>
          </a:xfrm>
        </p:spPr>
        <p:txBody>
          <a:bodyPr anchor="t">
            <a:spAutoFit/>
          </a:bodyPr>
          <a:lstStyle>
            <a:lvl1pPr>
              <a:defRPr sz="3200">
                <a:solidFill>
                  <a:schemeClr val="bg1"/>
                </a:solidFill>
              </a:defRPr>
            </a:lvl1pPr>
          </a:lstStyle>
          <a:p>
            <a:r>
              <a:rPr lang="en-US" dirty="0"/>
              <a:t>Click to add divider title</a:t>
            </a:r>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457200" y="5587636"/>
            <a:ext cx="5422605" cy="1008707"/>
          </a:xfrm>
        </p:spPr>
        <p:txBody>
          <a:bodyPr anchor="b">
            <a:noAutofit/>
          </a:bodyPr>
          <a:lstStyle>
            <a:lvl1pPr marL="0" indent="0">
              <a:spcBef>
                <a:spcPts val="300"/>
              </a:spcBef>
              <a:buNone/>
              <a:defRPr sz="1000">
                <a:solidFill>
                  <a:schemeClr val="bg1"/>
                </a:solidFill>
              </a:defRPr>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Footnotes</a:t>
            </a:r>
          </a:p>
        </p:txBody>
      </p:sp>
      <p:sp>
        <p:nvSpPr>
          <p:cNvPr id="4" name="Text Placeholder 3">
            <a:extLst>
              <a:ext uri="{FF2B5EF4-FFF2-40B4-BE49-F238E27FC236}">
                <a16:creationId xmlns:a16="http://schemas.microsoft.com/office/drawing/2014/main" id="{3756BCC0-A715-4682-B8D3-336A815EA18C}"/>
              </a:ext>
            </a:extLst>
          </p:cNvPr>
          <p:cNvSpPr>
            <a:spLocks noGrp="1"/>
          </p:cNvSpPr>
          <p:nvPr>
            <p:ph type="body" sz="quarter" idx="14" hasCustomPrompt="1"/>
          </p:nvPr>
        </p:nvSpPr>
        <p:spPr>
          <a:xfrm>
            <a:off x="6096000" y="5591943"/>
            <a:ext cx="4215600" cy="1004400"/>
          </a:xfrm>
        </p:spPr>
        <p:txBody>
          <a:bodyPr anchor="b">
            <a:normAutofit/>
          </a:bodyPr>
          <a:lstStyle>
            <a:lvl1pPr marL="0" indent="0">
              <a:buNone/>
              <a:defRPr sz="1000">
                <a:solidFill>
                  <a:schemeClr val="bg1"/>
                </a:solidFill>
              </a:defRPr>
            </a:lvl1pPr>
            <a:lvl2pPr marL="228594" indent="0">
              <a:buNone/>
              <a:defRPr/>
            </a:lvl2pPr>
            <a:lvl3pPr marL="457189" indent="0">
              <a:buNone/>
              <a:defRPr/>
            </a:lvl3pPr>
            <a:lvl4pPr marL="685783" indent="0">
              <a:buNone/>
              <a:defRPr/>
            </a:lvl4pPr>
            <a:lvl5pPr marL="914377" indent="0">
              <a:buNone/>
              <a:defRPr/>
            </a:lvl5pPr>
          </a:lstStyle>
          <a:p>
            <a:pPr lvl="0"/>
            <a:r>
              <a:rPr lang="en-US" dirty="0"/>
              <a:t>Reference(s)</a:t>
            </a:r>
            <a:endParaRPr lang="en-IN" dirty="0"/>
          </a:p>
        </p:txBody>
      </p:sp>
    </p:spTree>
    <p:extLst>
      <p:ext uri="{BB962C8B-B14F-4D97-AF65-F5344CB8AC3E}">
        <p14:creationId xmlns:p14="http://schemas.microsoft.com/office/powerpoint/2010/main" val="2435580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0163"/>
            <a:ext cx="5422605" cy="1005840"/>
          </a:xfrm>
        </p:spPr>
        <p:txBody>
          <a:bodyPr anchor="b">
            <a:no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Abbreviation(s)</a:t>
            </a:r>
          </a:p>
        </p:txBody>
      </p:sp>
      <p:sp>
        <p:nvSpPr>
          <p:cNvPr id="8" name="Text Placeholder 7">
            <a:extLst>
              <a:ext uri="{FF2B5EF4-FFF2-40B4-BE49-F238E27FC236}">
                <a16:creationId xmlns:a16="http://schemas.microsoft.com/office/drawing/2014/main" id="{83BB79CC-3497-4C0B-8AB4-7D99AF889E75}"/>
              </a:ext>
            </a:extLst>
          </p:cNvPr>
          <p:cNvSpPr>
            <a:spLocks noGrp="1"/>
          </p:cNvSpPr>
          <p:nvPr>
            <p:ph type="body" sz="quarter" idx="14" hasCustomPrompt="1"/>
          </p:nvPr>
        </p:nvSpPr>
        <p:spPr>
          <a:xfrm>
            <a:off x="6096000" y="5851603"/>
            <a:ext cx="4215600" cy="1004400"/>
          </a:xfrm>
        </p:spPr>
        <p:txBody>
          <a:bodyPr anchor="b">
            <a:normAutofit/>
          </a:bodyPr>
          <a:lstStyle>
            <a:lvl1pPr marL="0" indent="0">
              <a:spcBef>
                <a:spcPts val="0"/>
              </a:spcBef>
              <a:spcAft>
                <a:spcPts val="300"/>
              </a:spcAft>
              <a:buNone/>
              <a:defRPr sz="1000"/>
            </a:lvl1pPr>
            <a:lvl2pPr marL="228594" indent="0">
              <a:buNone/>
              <a:defRPr/>
            </a:lvl2pPr>
            <a:lvl3pPr marL="457189" indent="0">
              <a:buNone/>
              <a:defRPr/>
            </a:lvl3pPr>
            <a:lvl4pPr marL="685783" indent="0">
              <a:buNone/>
              <a:defRPr/>
            </a:lvl4pPr>
            <a:lvl5pPr marL="914377" indent="0">
              <a:buNone/>
              <a:defRPr/>
            </a:lvl5pPr>
          </a:lstStyle>
          <a:p>
            <a:pPr lvl="0"/>
            <a:r>
              <a:rPr lang="en-US" dirty="0"/>
              <a:t>Reference(s)</a:t>
            </a:r>
            <a:endParaRPr lang="en-IN" dirty="0"/>
          </a:p>
        </p:txBody>
      </p:sp>
    </p:spTree>
    <p:extLst>
      <p:ext uri="{BB962C8B-B14F-4D97-AF65-F5344CB8AC3E}">
        <p14:creationId xmlns:p14="http://schemas.microsoft.com/office/powerpoint/2010/main" val="3003507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D65DC-5E42-4244-8C6D-0DA3C782411A}" type="slidenum">
              <a:rPr lang="en-US" smtClean="0"/>
              <a:pPr/>
              <a:t>‹#›</a:t>
            </a:fld>
            <a:endParaRPr lang="en-US" dirty="0"/>
          </a:p>
        </p:txBody>
      </p:sp>
    </p:spTree>
    <p:extLst>
      <p:ext uri="{BB962C8B-B14F-4D97-AF65-F5344CB8AC3E}">
        <p14:creationId xmlns:p14="http://schemas.microsoft.com/office/powerpoint/2010/main" val="3624484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D65DC-5E42-4244-8C6D-0DA3C782411A}" type="slidenum">
              <a:rPr lang="en-US" smtClean="0"/>
              <a:pPr/>
              <a:t>‹#›</a:t>
            </a:fld>
            <a:endParaRPr lang="en-US" dirty="0"/>
          </a:p>
        </p:txBody>
      </p:sp>
    </p:spTree>
    <p:extLst>
      <p:ext uri="{BB962C8B-B14F-4D97-AF65-F5344CB8AC3E}">
        <p14:creationId xmlns:p14="http://schemas.microsoft.com/office/powerpoint/2010/main" val="637704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457200" y="5851603"/>
            <a:ext cx="9855200" cy="1005840"/>
          </a:xfrm>
        </p:spPr>
        <p:txBody>
          <a:bodyPr anchor="b">
            <a:no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Reference(s)</a:t>
            </a:r>
          </a:p>
        </p:txBody>
      </p:sp>
    </p:spTree>
    <p:extLst>
      <p:ext uri="{BB962C8B-B14F-4D97-AF65-F5344CB8AC3E}">
        <p14:creationId xmlns:p14="http://schemas.microsoft.com/office/powerpoint/2010/main" val="284810261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B3D3-B564-3340-8D9D-87E8862DA5BD}"/>
              </a:ext>
            </a:extLst>
          </p:cNvPr>
          <p:cNvSpPr>
            <a:spLocks noGrp="1"/>
          </p:cNvSpPr>
          <p:nvPr>
            <p:ph type="ctrTitle"/>
          </p:nvPr>
        </p:nvSpPr>
        <p:spPr>
          <a:xfrm>
            <a:off x="1524000" y="1122363"/>
            <a:ext cx="9144000" cy="2387600"/>
          </a:xfrm>
        </p:spPr>
        <p:txBody>
          <a:bodyPr anchor="ct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B3BBAB-97FD-1045-892C-6E62204513DA}"/>
              </a:ext>
            </a:extLst>
          </p:cNvPr>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43961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E7A4-96FB-AF45-B018-0505EDE9017F}"/>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94B16FE7-66E2-7142-A11C-4BE071B3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AB92575-9757-3C4F-9FA0-9F76C8955746}"/>
              </a:ext>
            </a:extLst>
          </p:cNvPr>
          <p:cNvSpPr>
            <a:spLocks noGrp="1"/>
          </p:cNvSpPr>
          <p:nvPr>
            <p:ph type="sldNum" sz="quarter" idx="12"/>
          </p:nvPr>
        </p:nvSpPr>
        <p:spPr>
          <a:xfrm>
            <a:off x="4724400" y="6492875"/>
            <a:ext cx="2743200" cy="365125"/>
          </a:xfrm>
          <a:prstGeom prst="rect">
            <a:avLst/>
          </a:prstGeom>
        </p:spPr>
        <p:txBody>
          <a:bodyPr anchor="ctr"/>
          <a:lstStyle>
            <a:lvl1pPr algn="ctr">
              <a:defRPr/>
            </a:lvl1pPr>
          </a:lstStyle>
          <a:p>
            <a:fld id="{815F6B07-3205-5640-96C9-387DC4AB2463}" type="slidenum">
              <a:rPr lang="en-US" smtClean="0"/>
              <a:pPr/>
              <a:t>‹#›</a:t>
            </a:fld>
            <a:endParaRPr lang="en-US"/>
          </a:p>
        </p:txBody>
      </p:sp>
    </p:spTree>
    <p:extLst>
      <p:ext uri="{BB962C8B-B14F-4D97-AF65-F5344CB8AC3E}">
        <p14:creationId xmlns:p14="http://schemas.microsoft.com/office/powerpoint/2010/main" val="3850694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A0C9-3F3E-F441-BEC0-551643E57DAF}"/>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EC7B6FCF-AA94-5746-80E0-F0F6DE80BCC5}"/>
              </a:ext>
            </a:extLst>
          </p:cNvPr>
          <p:cNvSpPr>
            <a:spLocks noGrp="1"/>
          </p:cNvSpPr>
          <p:nvPr>
            <p:ph type="body" idx="1"/>
          </p:nvPr>
        </p:nvSpPr>
        <p:spPr>
          <a:xfrm>
            <a:off x="831850" y="4589463"/>
            <a:ext cx="10515600" cy="1500187"/>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885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4452F20-08CB-B04A-A021-7B30305B4B58}" type="slidenum">
              <a:rPr lang="en-CA" smtClean="0"/>
              <a:t>‹#›</a:t>
            </a:fld>
            <a:endParaRPr lang="en-CA"/>
          </a:p>
        </p:txBody>
      </p:sp>
    </p:spTree>
    <p:extLst>
      <p:ext uri="{BB962C8B-B14F-4D97-AF65-F5344CB8AC3E}">
        <p14:creationId xmlns:p14="http://schemas.microsoft.com/office/powerpoint/2010/main" val="2782529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C475-9356-F748-8675-EC7728ECEC8D}"/>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3947580-E5F0-D64F-AAF9-385615B944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FD140-0BB1-6249-83A0-20B9B839CD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F2CD0F-3407-0F4D-89F5-7471D590EE8E}"/>
              </a:ext>
            </a:extLst>
          </p:cNvPr>
          <p:cNvSpPr>
            <a:spLocks noGrp="1"/>
          </p:cNvSpPr>
          <p:nvPr>
            <p:ph type="sldNum" sz="quarter" idx="12"/>
          </p:nvPr>
        </p:nvSpPr>
        <p:spPr>
          <a:xfrm>
            <a:off x="4800600" y="6492875"/>
            <a:ext cx="2743200" cy="365125"/>
          </a:xfrm>
          <a:prstGeom prst="rect">
            <a:avLst/>
          </a:prstGeom>
        </p:spPr>
        <p:txBody>
          <a:bodyPr/>
          <a:lstStyle>
            <a:lvl1pPr algn="ctr">
              <a:defRPr/>
            </a:lvl1pPr>
          </a:lstStyle>
          <a:p>
            <a:fld id="{815F6B07-3205-5640-96C9-387DC4AB2463}" type="slidenum">
              <a:rPr lang="en-US" smtClean="0"/>
              <a:pPr/>
              <a:t>‹#›</a:t>
            </a:fld>
            <a:endParaRPr lang="en-US"/>
          </a:p>
        </p:txBody>
      </p:sp>
    </p:spTree>
    <p:extLst>
      <p:ext uri="{BB962C8B-B14F-4D97-AF65-F5344CB8AC3E}">
        <p14:creationId xmlns:p14="http://schemas.microsoft.com/office/powerpoint/2010/main" val="223411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9044-E756-4D47-8084-2B80F32E9E0B}"/>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3EF12207-6F25-3A47-89A9-4CC8758E5306}"/>
              </a:ext>
            </a:extLst>
          </p:cNvPr>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83B171-E8B9-0B48-AA9E-21DC6E9CE9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F7AE3-0954-B74D-A844-FD2D225F5C1F}"/>
              </a:ext>
            </a:extLst>
          </p:cNvPr>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FB1D19-EF15-7B4D-9F7D-169F765A4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70FF3E-C927-AA49-B2D1-21409A0FA8EF}"/>
              </a:ext>
            </a:extLst>
          </p:cNvPr>
          <p:cNvSpPr>
            <a:spLocks noGrp="1"/>
          </p:cNvSpPr>
          <p:nvPr>
            <p:ph type="sldNum" sz="quarter" idx="12"/>
          </p:nvPr>
        </p:nvSpPr>
        <p:spPr>
          <a:xfrm>
            <a:off x="4800600" y="6492875"/>
            <a:ext cx="2743200" cy="365125"/>
          </a:xfrm>
          <a:prstGeom prst="rect">
            <a:avLst/>
          </a:prstGeom>
        </p:spPr>
        <p:txBody>
          <a:bodyPr/>
          <a:lstStyle>
            <a:lvl1pPr algn="ctr">
              <a:defRPr/>
            </a:lvl1pPr>
          </a:lstStyle>
          <a:p>
            <a:fld id="{815F6B07-3205-5640-96C9-387DC4AB2463}" type="slidenum">
              <a:rPr lang="en-US" smtClean="0"/>
              <a:pPr/>
              <a:t>‹#›</a:t>
            </a:fld>
            <a:endParaRPr lang="en-US"/>
          </a:p>
        </p:txBody>
      </p:sp>
    </p:spTree>
    <p:extLst>
      <p:ext uri="{BB962C8B-B14F-4D97-AF65-F5344CB8AC3E}">
        <p14:creationId xmlns:p14="http://schemas.microsoft.com/office/powerpoint/2010/main" val="411025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F8D0-F100-1442-8A8F-D47DD4070054}"/>
              </a:ext>
            </a:extLst>
          </p:cNvPr>
          <p:cNvSpPr>
            <a:spLocks noGrp="1"/>
          </p:cNvSpPr>
          <p:nvPr>
            <p:ph type="title"/>
          </p:nvPr>
        </p:nvSpPr>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9E0B31A5-C473-3B46-B484-7E1D10F7E688}"/>
              </a:ext>
            </a:extLst>
          </p:cNvPr>
          <p:cNvSpPr>
            <a:spLocks noGrp="1"/>
          </p:cNvSpPr>
          <p:nvPr>
            <p:ph type="sldNum" sz="quarter" idx="12"/>
          </p:nvPr>
        </p:nvSpPr>
        <p:spPr>
          <a:xfrm>
            <a:off x="4724400" y="6492875"/>
            <a:ext cx="2743200" cy="365125"/>
          </a:xfrm>
          <a:prstGeom prst="rect">
            <a:avLst/>
          </a:prstGeom>
        </p:spPr>
        <p:txBody>
          <a:bodyPr/>
          <a:lstStyle>
            <a:lvl1pPr algn="ctr">
              <a:defRPr/>
            </a:lvl1pPr>
          </a:lstStyle>
          <a:p>
            <a:fld id="{815F6B07-3205-5640-96C9-387DC4AB2463}" type="slidenum">
              <a:rPr lang="en-US" smtClean="0"/>
              <a:pPr/>
              <a:t>‹#›</a:t>
            </a:fld>
            <a:endParaRPr lang="en-US"/>
          </a:p>
        </p:txBody>
      </p:sp>
    </p:spTree>
    <p:extLst>
      <p:ext uri="{BB962C8B-B14F-4D97-AF65-F5344CB8AC3E}">
        <p14:creationId xmlns:p14="http://schemas.microsoft.com/office/powerpoint/2010/main" val="2748337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EDE5E5-4A4E-034D-97E3-5CE24E1C4D42}"/>
              </a:ext>
            </a:extLst>
          </p:cNvPr>
          <p:cNvSpPr>
            <a:spLocks noGrp="1"/>
          </p:cNvSpPr>
          <p:nvPr>
            <p:ph type="sldNum" sz="quarter" idx="12"/>
          </p:nvPr>
        </p:nvSpPr>
        <p:spPr>
          <a:xfrm>
            <a:off x="4724400" y="6492875"/>
            <a:ext cx="2743200" cy="365125"/>
          </a:xfrm>
          <a:prstGeom prst="rect">
            <a:avLst/>
          </a:prstGeom>
        </p:spPr>
        <p:txBody>
          <a:bodyPr/>
          <a:lstStyle>
            <a:lvl1pPr algn="ctr">
              <a:defRPr/>
            </a:lvl1pPr>
          </a:lstStyle>
          <a:p>
            <a:fld id="{815F6B07-3205-5640-96C9-387DC4AB2463}" type="slidenum">
              <a:rPr lang="en-US" smtClean="0"/>
              <a:pPr/>
              <a:t>‹#›</a:t>
            </a:fld>
            <a:endParaRPr lang="en-US"/>
          </a:p>
        </p:txBody>
      </p:sp>
    </p:spTree>
    <p:extLst>
      <p:ext uri="{BB962C8B-B14F-4D97-AF65-F5344CB8AC3E}">
        <p14:creationId xmlns:p14="http://schemas.microsoft.com/office/powerpoint/2010/main" val="1561943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F8D0-F100-1442-8A8F-D47DD4070054}"/>
              </a:ext>
            </a:extLst>
          </p:cNvPr>
          <p:cNvSpPr>
            <a:spLocks noGrp="1"/>
          </p:cNvSpPr>
          <p:nvPr>
            <p:ph type="title"/>
          </p:nvPr>
        </p:nvSpPr>
        <p:spPr>
          <a:xfrm>
            <a:off x="838200" y="365125"/>
            <a:ext cx="10515600" cy="774127"/>
          </a:xfrm>
        </p:spPr>
        <p:txBody>
          <a:bodyPr>
            <a:normAutofit/>
          </a:bodyPr>
          <a:lstStyle>
            <a:lvl1pPr algn="ctr">
              <a:defRPr sz="3200"/>
            </a:lvl1pPr>
          </a:lstStyle>
          <a:p>
            <a:r>
              <a:rPr lang="en-US" dirty="0"/>
              <a:t>Click to edit Master title style</a:t>
            </a:r>
          </a:p>
        </p:txBody>
      </p:sp>
      <p:sp>
        <p:nvSpPr>
          <p:cNvPr id="4" name="Text Placeholder 7">
            <a:extLst>
              <a:ext uri="{FF2B5EF4-FFF2-40B4-BE49-F238E27FC236}">
                <a16:creationId xmlns:a16="http://schemas.microsoft.com/office/drawing/2014/main" id="{A45431E0-7B18-4125-9315-9EBDC7E837A1}"/>
              </a:ext>
            </a:extLst>
          </p:cNvPr>
          <p:cNvSpPr>
            <a:spLocks noGrp="1"/>
          </p:cNvSpPr>
          <p:nvPr>
            <p:ph type="body" sz="quarter" idx="15" hasCustomPrompt="1"/>
          </p:nvPr>
        </p:nvSpPr>
        <p:spPr>
          <a:xfrm>
            <a:off x="572054" y="6420280"/>
            <a:ext cx="9118359" cy="315059"/>
          </a:xfrm>
        </p:spPr>
        <p:txBody>
          <a:bodyPr anchor="b">
            <a:noAutofit/>
          </a:bodyPr>
          <a:lstStyle>
            <a:lvl1pPr marL="0" indent="0" algn="l">
              <a:lnSpc>
                <a:spcPct val="95000"/>
              </a:lnSpc>
              <a:spcBef>
                <a:spcPts val="0"/>
              </a:spcBef>
              <a:buNone/>
              <a:defRPr sz="1000"/>
            </a:lvl1pPr>
          </a:lstStyle>
          <a:p>
            <a:pPr lvl="0"/>
            <a:r>
              <a:rPr lang="en-US" dirty="0"/>
              <a:t>Edit Master text styles</a:t>
            </a:r>
          </a:p>
        </p:txBody>
      </p:sp>
      <p:sp>
        <p:nvSpPr>
          <p:cNvPr id="6" name="Slide Number Placeholder 3">
            <a:extLst>
              <a:ext uri="{FF2B5EF4-FFF2-40B4-BE49-F238E27FC236}">
                <a16:creationId xmlns:a16="http://schemas.microsoft.com/office/drawing/2014/main" id="{4C389AAE-836F-46C0-A30B-C09B8DD2C4EC}"/>
              </a:ext>
            </a:extLst>
          </p:cNvPr>
          <p:cNvSpPr>
            <a:spLocks noGrp="1"/>
          </p:cNvSpPr>
          <p:nvPr>
            <p:ph type="sldNum" sz="quarter" idx="12"/>
          </p:nvPr>
        </p:nvSpPr>
        <p:spPr>
          <a:xfrm>
            <a:off x="0" y="6420280"/>
            <a:ext cx="572054" cy="315059"/>
          </a:xfrm>
          <a:prstGeom prst="rect">
            <a:avLst/>
          </a:prstGeom>
        </p:spPr>
        <p:txBody>
          <a:bodyPr/>
          <a:lstStyle>
            <a:lvl1pPr algn="ctr">
              <a:defRPr sz="1400">
                <a:solidFill>
                  <a:schemeClr val="bg1">
                    <a:lumMod val="50000"/>
                  </a:schemeClr>
                </a:solidFill>
              </a:defRPr>
            </a:lvl1pPr>
          </a:lstStyle>
          <a:p>
            <a:fld id="{815F6B07-3205-5640-96C9-387DC4AB2463}" type="slidenum">
              <a:rPr lang="en-US" smtClean="0"/>
              <a:pPr/>
              <a:t>‹#›</a:t>
            </a:fld>
            <a:endParaRPr lang="en-US" dirty="0"/>
          </a:p>
        </p:txBody>
      </p:sp>
    </p:spTree>
    <p:extLst>
      <p:ext uri="{BB962C8B-B14F-4D97-AF65-F5344CB8AC3E}">
        <p14:creationId xmlns:p14="http://schemas.microsoft.com/office/powerpoint/2010/main" val="1312707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E4AAE16C-2E24-4144-8EBC-CA25C5CF8D42}"/>
              </a:ext>
            </a:extLst>
          </p:cNvPr>
          <p:cNvSpPr>
            <a:spLocks noGrp="1"/>
          </p:cNvSpPr>
          <p:nvPr>
            <p:ph type="body" sz="quarter" idx="15"/>
          </p:nvPr>
        </p:nvSpPr>
        <p:spPr>
          <a:xfrm>
            <a:off x="572054" y="6420280"/>
            <a:ext cx="9118359" cy="315059"/>
          </a:xfrm>
        </p:spPr>
        <p:txBody>
          <a:bodyPr anchor="t">
            <a:noAutofit/>
          </a:bodyPr>
          <a:lstStyle>
            <a:lvl1pPr algn="ctr">
              <a:lnSpc>
                <a:spcPct val="95000"/>
              </a:lnSpc>
              <a:spcBef>
                <a:spcPts val="0"/>
              </a:spcBef>
              <a:defRPr sz="800"/>
            </a:lvl1pPr>
          </a:lstStyle>
          <a:p>
            <a:pPr lvl="0"/>
            <a:r>
              <a:rPr lang="en-US" dirty="0"/>
              <a:t>Edit Master text styles</a:t>
            </a:r>
          </a:p>
        </p:txBody>
      </p:sp>
    </p:spTree>
    <p:extLst>
      <p:ext uri="{BB962C8B-B14F-4D97-AF65-F5344CB8AC3E}">
        <p14:creationId xmlns:p14="http://schemas.microsoft.com/office/powerpoint/2010/main" val="89393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121B-36F3-8B48-8C11-91311451985D}"/>
              </a:ext>
            </a:extLst>
          </p:cNvPr>
          <p:cNvSpPr>
            <a:spLocks noGrp="1"/>
          </p:cNvSpPr>
          <p:nvPr>
            <p:ph type="title"/>
          </p:nvPr>
        </p:nvSpPr>
        <p:spPr>
          <a:xfrm>
            <a:off x="839788" y="457200"/>
            <a:ext cx="3932237" cy="1600200"/>
          </a:xfrm>
        </p:spPr>
        <p:txBody>
          <a:bodyPr anchor="ctr"/>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FE71B8-5620-D84C-8442-A84DE36A4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36986E-F1A7-1C48-A4AB-36B563617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5B459EA-E73B-3046-90D9-8D5C53E5DF7E}"/>
              </a:ext>
            </a:extLst>
          </p:cNvPr>
          <p:cNvSpPr>
            <a:spLocks noGrp="1"/>
          </p:cNvSpPr>
          <p:nvPr>
            <p:ph type="sldNum" sz="quarter" idx="12"/>
          </p:nvPr>
        </p:nvSpPr>
        <p:spPr>
          <a:xfrm>
            <a:off x="4724400" y="6464300"/>
            <a:ext cx="2743200" cy="365125"/>
          </a:xfrm>
          <a:prstGeom prst="rect">
            <a:avLst/>
          </a:prstGeom>
        </p:spPr>
        <p:txBody>
          <a:bodyPr anchor="t"/>
          <a:lstStyle>
            <a:lvl1pPr algn="ctr">
              <a:defRPr/>
            </a:lvl1pPr>
          </a:lstStyle>
          <a:p>
            <a:fld id="{815F6B07-3205-5640-96C9-387DC4AB2463}" type="slidenum">
              <a:rPr lang="en-US" smtClean="0"/>
              <a:pPr/>
              <a:t>‹#›</a:t>
            </a:fld>
            <a:endParaRPr lang="en-US"/>
          </a:p>
        </p:txBody>
      </p:sp>
    </p:spTree>
    <p:extLst>
      <p:ext uri="{BB962C8B-B14F-4D97-AF65-F5344CB8AC3E}">
        <p14:creationId xmlns:p14="http://schemas.microsoft.com/office/powerpoint/2010/main" val="3459416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and Content Create Amazing">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995CF534-4552-0D48-BCE1-9DEF094790A5}"/>
              </a:ext>
            </a:extLst>
          </p:cNvPr>
          <p:cNvSpPr/>
          <p:nvPr userDrawn="1"/>
        </p:nvSpPr>
        <p:spPr>
          <a:xfrm>
            <a:off x="15501" y="16623"/>
            <a:ext cx="12191999" cy="6857999"/>
          </a:xfrm>
          <a:prstGeom prst="rect">
            <a:avLst/>
          </a:prstGeom>
          <a:blipFill>
            <a:blip r:embed="rId2" cstate="print"/>
            <a:stretch>
              <a:fillRect/>
            </a:stretch>
          </a:blipFill>
        </p:spPr>
        <p:txBody>
          <a:bodyPr wrap="square" lIns="0" tIns="0" rIns="0" bIns="0" rtlCol="0"/>
          <a:lstStyle/>
          <a:p>
            <a:endParaRPr sz="1800" dirty="0">
              <a:latin typeface="Arial" charset="0"/>
            </a:endParaRPr>
          </a:p>
        </p:txBody>
      </p:sp>
      <p:sp>
        <p:nvSpPr>
          <p:cNvPr id="2" name="Title 1"/>
          <p:cNvSpPr>
            <a:spLocks noGrp="1"/>
          </p:cNvSpPr>
          <p:nvPr>
            <p:ph type="title"/>
          </p:nvPr>
        </p:nvSpPr>
        <p:spPr>
          <a:xfrm>
            <a:off x="596765" y="365125"/>
            <a:ext cx="11011035" cy="1325563"/>
          </a:xfrm>
        </p:spPr>
        <p:txBody>
          <a:bodyPr anchor="t">
            <a:noAutofit/>
          </a:bodyPr>
          <a:lstStyle>
            <a:lvl1pPr>
              <a:defRPr sz="3000"/>
            </a:lvl1pPr>
          </a:lstStyle>
          <a:p>
            <a:r>
              <a:rPr lang="en-US" dirty="0"/>
              <a:t>Click to edit Master title style</a:t>
            </a:r>
          </a:p>
        </p:txBody>
      </p:sp>
      <p:sp>
        <p:nvSpPr>
          <p:cNvPr id="5" name="Text Placeholder 4"/>
          <p:cNvSpPr>
            <a:spLocks noGrp="1"/>
          </p:cNvSpPr>
          <p:nvPr>
            <p:ph type="body" sz="quarter" idx="13"/>
          </p:nvPr>
        </p:nvSpPr>
        <p:spPr>
          <a:xfrm>
            <a:off x="596765" y="1885949"/>
            <a:ext cx="11011035" cy="36582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5"/>
          </p:nvPr>
        </p:nvSpPr>
        <p:spPr>
          <a:xfrm>
            <a:off x="572054" y="6420280"/>
            <a:ext cx="9118359" cy="315059"/>
          </a:xfrm>
        </p:spPr>
        <p:txBody>
          <a:bodyPr anchor="t">
            <a:noAutofit/>
          </a:bodyPr>
          <a:lstStyle>
            <a:lvl1pPr>
              <a:lnSpc>
                <a:spcPct val="95000"/>
              </a:lnSpc>
              <a:spcBef>
                <a:spcPts val="0"/>
              </a:spcBef>
              <a:defRPr sz="800"/>
            </a:lvl1pPr>
          </a:lstStyle>
          <a:p>
            <a:pPr lvl="0"/>
            <a:r>
              <a:rPr lang="en-US" dirty="0"/>
              <a:t>Edit Master text styles</a:t>
            </a:r>
          </a:p>
        </p:txBody>
      </p:sp>
      <p:sp>
        <p:nvSpPr>
          <p:cNvPr id="7" name="Slide Number Placeholder 5">
            <a:extLst>
              <a:ext uri="{FF2B5EF4-FFF2-40B4-BE49-F238E27FC236}">
                <a16:creationId xmlns:a16="http://schemas.microsoft.com/office/drawing/2014/main" id="{F35652A1-561C-2349-A4FB-0D6766684005}"/>
              </a:ext>
            </a:extLst>
          </p:cNvPr>
          <p:cNvSpPr>
            <a:spLocks noGrp="1"/>
          </p:cNvSpPr>
          <p:nvPr>
            <p:ph type="sldNum" sz="quarter" idx="4"/>
          </p:nvPr>
        </p:nvSpPr>
        <p:spPr>
          <a:xfrm>
            <a:off x="15501" y="6420227"/>
            <a:ext cx="452092" cy="197751"/>
          </a:xfrm>
          <a:prstGeom prst="rect">
            <a:avLst/>
          </a:prstGeom>
        </p:spPr>
        <p:txBody>
          <a:bodyPr vert="horz" lIns="91440" tIns="45720" rIns="91440" bIns="45720" rtlCol="0" anchor="ctr"/>
          <a:lstStyle>
            <a:lvl1pPr algn="ctr">
              <a:defRPr sz="1051">
                <a:solidFill>
                  <a:schemeClr val="tx1">
                    <a:tint val="75000"/>
                  </a:schemeClr>
                </a:solidFill>
                <a:latin typeface="Arial" charset="0"/>
                <a:ea typeface="Arial" charset="0"/>
                <a:cs typeface="Arial" charset="0"/>
              </a:defRPr>
            </a:lvl1pPr>
          </a:lstStyle>
          <a:p>
            <a:fld id="{8053DD38-64BF-9043-B0C6-2FF360F8F5DA}" type="slidenum">
              <a:rPr lang="en-US" smtClean="0"/>
              <a:pPr/>
              <a:t>‹#›</a:t>
            </a:fld>
            <a:endParaRPr lang="en-US" dirty="0"/>
          </a:p>
        </p:txBody>
      </p:sp>
      <p:pic>
        <p:nvPicPr>
          <p:cNvPr id="11" name="Picture 10">
            <a:extLst>
              <a:ext uri="{FF2B5EF4-FFF2-40B4-BE49-F238E27FC236}">
                <a16:creationId xmlns:a16="http://schemas.microsoft.com/office/drawing/2014/main" id="{DED0A077-B2E5-784B-A298-C7B52538DD2C}"/>
              </a:ext>
            </a:extLst>
          </p:cNvPr>
          <p:cNvPicPr>
            <a:picLocks noChangeAspect="1"/>
          </p:cNvPicPr>
          <p:nvPr userDrawn="1"/>
        </p:nvPicPr>
        <p:blipFill>
          <a:blip r:embed="rId3"/>
          <a:stretch>
            <a:fillRect/>
          </a:stretch>
        </p:blipFill>
        <p:spPr>
          <a:xfrm>
            <a:off x="10547131" y="5836751"/>
            <a:ext cx="1518703" cy="993183"/>
          </a:xfrm>
          <a:prstGeom prst="rect">
            <a:avLst/>
          </a:prstGeom>
        </p:spPr>
      </p:pic>
      <p:sp>
        <p:nvSpPr>
          <p:cNvPr id="8" name="bk object 17">
            <a:extLst>
              <a:ext uri="{FF2B5EF4-FFF2-40B4-BE49-F238E27FC236}">
                <a16:creationId xmlns:a16="http://schemas.microsoft.com/office/drawing/2014/main" id="{A3531C2F-82ED-4F5C-B320-E6CED6FDFF20}"/>
              </a:ext>
            </a:extLst>
          </p:cNvPr>
          <p:cNvSpPr/>
          <p:nvPr userDrawn="1"/>
        </p:nvSpPr>
        <p:spPr>
          <a:xfrm>
            <a:off x="1523" y="6248489"/>
            <a:ext cx="10361677" cy="45719"/>
          </a:xfrm>
          <a:custGeom>
            <a:avLst/>
            <a:gdLst/>
            <a:ahLst/>
            <a:cxnLst/>
            <a:rect l="l" t="t" r="r" b="b"/>
            <a:pathLst>
              <a:path w="9697720">
                <a:moveTo>
                  <a:pt x="0" y="0"/>
                </a:moveTo>
                <a:lnTo>
                  <a:pt x="9697212" y="0"/>
                </a:lnTo>
              </a:path>
            </a:pathLst>
          </a:custGeom>
          <a:ln w="12700">
            <a:solidFill>
              <a:schemeClr val="accent1"/>
            </a:solidFill>
          </a:ln>
        </p:spPr>
        <p:txBody>
          <a:bodyPr wrap="square" lIns="0" tIns="0" rIns="0" bIns="0" rtlCol="0"/>
          <a:lstStyle/>
          <a:p>
            <a:endParaRPr sz="1800" dirty="0">
              <a:latin typeface="Arial" charset="0"/>
            </a:endParaRPr>
          </a:p>
        </p:txBody>
      </p:sp>
    </p:spTree>
    <p:extLst>
      <p:ext uri="{BB962C8B-B14F-4D97-AF65-F5344CB8AC3E}">
        <p14:creationId xmlns:p14="http://schemas.microsoft.com/office/powerpoint/2010/main" val="1907288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reate Amazing">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995CF534-4552-0D48-BCE1-9DEF094790A5}"/>
              </a:ext>
            </a:extLst>
          </p:cNvPr>
          <p:cNvSpPr/>
          <p:nvPr userDrawn="1"/>
        </p:nvSpPr>
        <p:spPr>
          <a:xfrm>
            <a:off x="15501" y="16623"/>
            <a:ext cx="12191999" cy="6857999"/>
          </a:xfrm>
          <a:prstGeom prst="rect">
            <a:avLst/>
          </a:prstGeom>
          <a:blipFill>
            <a:blip r:embed="rId2" cstate="print"/>
            <a:stretch>
              <a:fillRect/>
            </a:stretch>
          </a:blipFill>
        </p:spPr>
        <p:txBody>
          <a:bodyPr wrap="square" lIns="0" tIns="0" rIns="0" bIns="0" rtlCol="0"/>
          <a:lstStyle/>
          <a:p>
            <a:endParaRPr sz="1800" dirty="0">
              <a:latin typeface="Arial" charset="0"/>
            </a:endParaRPr>
          </a:p>
        </p:txBody>
      </p:sp>
      <p:sp>
        <p:nvSpPr>
          <p:cNvPr id="2" name="Title 1"/>
          <p:cNvSpPr>
            <a:spLocks noGrp="1"/>
          </p:cNvSpPr>
          <p:nvPr>
            <p:ph type="title"/>
          </p:nvPr>
        </p:nvSpPr>
        <p:spPr>
          <a:xfrm>
            <a:off x="596765" y="365125"/>
            <a:ext cx="11011035" cy="1325563"/>
          </a:xfrm>
        </p:spPr>
        <p:txBody>
          <a:bodyPr anchor="t">
            <a:noAutofit/>
          </a:bodyPr>
          <a:lstStyle>
            <a:lvl1pPr>
              <a:defRPr sz="3000"/>
            </a:lvl1pPr>
          </a:lstStyle>
          <a:p>
            <a:r>
              <a:rPr lang="en-US" dirty="0"/>
              <a:t>Click to edit Master title style</a:t>
            </a:r>
          </a:p>
        </p:txBody>
      </p:sp>
      <p:sp>
        <p:nvSpPr>
          <p:cNvPr id="5" name="Text Placeholder 4"/>
          <p:cNvSpPr>
            <a:spLocks noGrp="1"/>
          </p:cNvSpPr>
          <p:nvPr>
            <p:ph type="body" sz="quarter" idx="13"/>
          </p:nvPr>
        </p:nvSpPr>
        <p:spPr>
          <a:xfrm>
            <a:off x="596765" y="1885949"/>
            <a:ext cx="11011035" cy="36582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5"/>
          </p:nvPr>
        </p:nvSpPr>
        <p:spPr>
          <a:xfrm>
            <a:off x="572054" y="6420280"/>
            <a:ext cx="9118359" cy="315059"/>
          </a:xfrm>
        </p:spPr>
        <p:txBody>
          <a:bodyPr anchor="t">
            <a:noAutofit/>
          </a:bodyPr>
          <a:lstStyle>
            <a:lvl1pPr>
              <a:lnSpc>
                <a:spcPct val="95000"/>
              </a:lnSpc>
              <a:spcBef>
                <a:spcPts val="0"/>
              </a:spcBef>
              <a:defRPr sz="800"/>
            </a:lvl1pPr>
          </a:lstStyle>
          <a:p>
            <a:pPr lvl="0"/>
            <a:r>
              <a:rPr lang="en-US" dirty="0"/>
              <a:t>Edit Master text styles</a:t>
            </a:r>
          </a:p>
        </p:txBody>
      </p:sp>
      <p:sp>
        <p:nvSpPr>
          <p:cNvPr id="7" name="Slide Number Placeholder 5">
            <a:extLst>
              <a:ext uri="{FF2B5EF4-FFF2-40B4-BE49-F238E27FC236}">
                <a16:creationId xmlns:a16="http://schemas.microsoft.com/office/drawing/2014/main" id="{F35652A1-561C-2349-A4FB-0D6766684005}"/>
              </a:ext>
            </a:extLst>
          </p:cNvPr>
          <p:cNvSpPr>
            <a:spLocks noGrp="1"/>
          </p:cNvSpPr>
          <p:nvPr>
            <p:ph type="sldNum" sz="quarter" idx="4"/>
          </p:nvPr>
        </p:nvSpPr>
        <p:spPr>
          <a:xfrm>
            <a:off x="15501" y="6420227"/>
            <a:ext cx="452092" cy="197751"/>
          </a:xfrm>
          <a:prstGeom prst="rect">
            <a:avLst/>
          </a:prstGeom>
        </p:spPr>
        <p:txBody>
          <a:bodyPr vert="horz" lIns="91440" tIns="45720" rIns="91440" bIns="45720" rtlCol="0" anchor="ctr"/>
          <a:lstStyle>
            <a:lvl1pPr algn="ctr">
              <a:defRPr sz="1051">
                <a:solidFill>
                  <a:schemeClr val="tx1">
                    <a:tint val="75000"/>
                  </a:schemeClr>
                </a:solidFill>
                <a:latin typeface="Arial" charset="0"/>
                <a:ea typeface="Arial" charset="0"/>
                <a:cs typeface="Arial" charset="0"/>
              </a:defRPr>
            </a:lvl1pPr>
          </a:lstStyle>
          <a:p>
            <a:fld id="{8053DD38-64BF-9043-B0C6-2FF360F8F5DA}" type="slidenum">
              <a:rPr lang="en-US" smtClean="0"/>
              <a:pPr/>
              <a:t>‹#›</a:t>
            </a:fld>
            <a:endParaRPr lang="en-US" dirty="0"/>
          </a:p>
        </p:txBody>
      </p:sp>
      <p:sp>
        <p:nvSpPr>
          <p:cNvPr id="8" name="bk object 17">
            <a:extLst>
              <a:ext uri="{FF2B5EF4-FFF2-40B4-BE49-F238E27FC236}">
                <a16:creationId xmlns:a16="http://schemas.microsoft.com/office/drawing/2014/main" id="{A3531C2F-82ED-4F5C-B320-E6CED6FDFF20}"/>
              </a:ext>
            </a:extLst>
          </p:cNvPr>
          <p:cNvSpPr/>
          <p:nvPr userDrawn="1"/>
        </p:nvSpPr>
        <p:spPr>
          <a:xfrm>
            <a:off x="1523" y="6248489"/>
            <a:ext cx="10361677" cy="45719"/>
          </a:xfrm>
          <a:custGeom>
            <a:avLst/>
            <a:gdLst/>
            <a:ahLst/>
            <a:cxnLst/>
            <a:rect l="l" t="t" r="r" b="b"/>
            <a:pathLst>
              <a:path w="9697720">
                <a:moveTo>
                  <a:pt x="0" y="0"/>
                </a:moveTo>
                <a:lnTo>
                  <a:pt x="9697212" y="0"/>
                </a:lnTo>
              </a:path>
            </a:pathLst>
          </a:custGeom>
          <a:ln w="12700">
            <a:solidFill>
              <a:schemeClr val="accent1"/>
            </a:solidFill>
          </a:ln>
        </p:spPr>
        <p:txBody>
          <a:bodyPr wrap="square" lIns="0" tIns="0" rIns="0" bIns="0" rtlCol="0"/>
          <a:lstStyle/>
          <a:p>
            <a:endParaRPr sz="1800" dirty="0">
              <a:latin typeface="Arial" charset="0"/>
            </a:endParaRPr>
          </a:p>
        </p:txBody>
      </p:sp>
    </p:spTree>
    <p:extLst>
      <p:ext uri="{BB962C8B-B14F-4D97-AF65-F5344CB8AC3E}">
        <p14:creationId xmlns:p14="http://schemas.microsoft.com/office/powerpoint/2010/main" val="4088116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0163"/>
            <a:ext cx="5422605" cy="1005840"/>
          </a:xfrm>
        </p:spPr>
        <p:txBody>
          <a:bodyPr anchor="b">
            <a:no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Abbreviation(s)</a:t>
            </a:r>
          </a:p>
        </p:txBody>
      </p:sp>
      <p:sp>
        <p:nvSpPr>
          <p:cNvPr id="8" name="Text Placeholder 7">
            <a:extLst>
              <a:ext uri="{FF2B5EF4-FFF2-40B4-BE49-F238E27FC236}">
                <a16:creationId xmlns:a16="http://schemas.microsoft.com/office/drawing/2014/main" id="{83BB79CC-3497-4C0B-8AB4-7D99AF889E75}"/>
              </a:ext>
            </a:extLst>
          </p:cNvPr>
          <p:cNvSpPr>
            <a:spLocks noGrp="1"/>
          </p:cNvSpPr>
          <p:nvPr>
            <p:ph type="body" sz="quarter" idx="14" hasCustomPrompt="1"/>
          </p:nvPr>
        </p:nvSpPr>
        <p:spPr>
          <a:xfrm>
            <a:off x="6096000" y="5851603"/>
            <a:ext cx="4215600" cy="1004400"/>
          </a:xfrm>
        </p:spPr>
        <p:txBody>
          <a:bodyPr anchor="b">
            <a:normAutofit/>
          </a:bodyPr>
          <a:lstStyle>
            <a:lvl1pPr marL="0" indent="0">
              <a:spcBef>
                <a:spcPts val="0"/>
              </a:spcBef>
              <a:spcAft>
                <a:spcPts val="300"/>
              </a:spcAft>
              <a:buNone/>
              <a:defRPr sz="1000"/>
            </a:lvl1pPr>
            <a:lvl2pPr marL="228594" indent="0">
              <a:buNone/>
              <a:defRPr/>
            </a:lvl2pPr>
            <a:lvl3pPr marL="457189" indent="0">
              <a:buNone/>
              <a:defRPr/>
            </a:lvl3pPr>
            <a:lvl4pPr marL="685783" indent="0">
              <a:buNone/>
              <a:defRPr/>
            </a:lvl4pPr>
            <a:lvl5pPr marL="914377" indent="0">
              <a:buNone/>
              <a:defRPr/>
            </a:lvl5pPr>
          </a:lstStyle>
          <a:p>
            <a:pPr lvl="0"/>
            <a:r>
              <a:rPr lang="en-US" dirty="0"/>
              <a:t>Reference(s)</a:t>
            </a:r>
            <a:endParaRPr lang="en-IN" dirty="0"/>
          </a:p>
        </p:txBody>
      </p:sp>
    </p:spTree>
    <p:extLst>
      <p:ext uri="{BB962C8B-B14F-4D97-AF65-F5344CB8AC3E}">
        <p14:creationId xmlns:p14="http://schemas.microsoft.com/office/powerpoint/2010/main" val="262955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495314" y="6356352"/>
            <a:ext cx="483564" cy="501649"/>
          </a:xfrm>
        </p:spPr>
        <p:txBody>
          <a:bodyPr/>
          <a:lstStyle>
            <a:lvl1pPr algn="ctr">
              <a:defRPr/>
            </a:lvl1pPr>
          </a:lstStyle>
          <a:p>
            <a:fld id="{CC7432E5-F8E0-41AE-9A6B-AD730338B005}" type="slidenum">
              <a:rPr lang="en-US" smtClean="0"/>
              <a:pPr/>
              <a:t>‹#›</a:t>
            </a:fld>
            <a:endParaRPr lang="en-US" dirty="0"/>
          </a:p>
        </p:txBody>
      </p:sp>
    </p:spTree>
    <p:extLst>
      <p:ext uri="{BB962C8B-B14F-4D97-AF65-F5344CB8AC3E}">
        <p14:creationId xmlns:p14="http://schemas.microsoft.com/office/powerpoint/2010/main" val="3754274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9268-3A1F-5D42-BE9A-F965A1EF3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CDD86-2DB9-0F43-A613-7195CB1A3C5A}"/>
              </a:ext>
            </a:extLst>
          </p:cNvPr>
          <p:cNvSpPr>
            <a:spLocks noGrp="1"/>
          </p:cNvSpPr>
          <p:nvPr>
            <p:ph idx="1"/>
          </p:nvPr>
        </p:nvSpPr>
        <p:spPr>
          <a:xfrm>
            <a:off x="220361" y="1468032"/>
            <a:ext cx="11740979" cy="465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B69596B-D9FC-F840-A220-A52D6AC821A0}"/>
              </a:ext>
            </a:extLst>
          </p:cNvPr>
          <p:cNvSpPr>
            <a:spLocks noGrp="1"/>
          </p:cNvSpPr>
          <p:nvPr>
            <p:ph type="sldNum" sz="quarter" idx="12"/>
          </p:nvPr>
        </p:nvSpPr>
        <p:spPr>
          <a:xfrm>
            <a:off x="11651697" y="6492876"/>
            <a:ext cx="540305" cy="365125"/>
          </a:xfrm>
          <a:prstGeom prst="rect">
            <a:avLst/>
          </a:prstGeom>
        </p:spPr>
        <p:txBody>
          <a:bodyPr/>
          <a:lstStyle/>
          <a:p>
            <a:fld id="{56B3F0F6-E8D7-9C4B-A56C-71997626A099}" type="slidenum">
              <a:rPr lang="en-US" smtClean="0"/>
              <a:t>‹#›</a:t>
            </a:fld>
            <a:endParaRPr lang="en-US" dirty="0"/>
          </a:p>
        </p:txBody>
      </p:sp>
      <p:sp>
        <p:nvSpPr>
          <p:cNvPr id="9" name="Text Placeholder 8">
            <a:extLst>
              <a:ext uri="{FF2B5EF4-FFF2-40B4-BE49-F238E27FC236}">
                <a16:creationId xmlns:a16="http://schemas.microsoft.com/office/drawing/2014/main" id="{72BAA830-9E61-504B-B561-729E5FE85152}"/>
              </a:ext>
            </a:extLst>
          </p:cNvPr>
          <p:cNvSpPr>
            <a:spLocks noGrp="1"/>
          </p:cNvSpPr>
          <p:nvPr>
            <p:ph type="body" sz="quarter" idx="13" hasCustomPrompt="1"/>
          </p:nvPr>
        </p:nvSpPr>
        <p:spPr>
          <a:xfrm>
            <a:off x="220362" y="6125111"/>
            <a:ext cx="11431335" cy="697544"/>
          </a:xfrm>
        </p:spPr>
        <p:txBody>
          <a:bodyPr anchor="b">
            <a:normAutofit/>
          </a:bodyPr>
          <a:lstStyle>
            <a:lvl1pPr marL="0" indent="0">
              <a:buNone/>
              <a:defRPr sz="1100"/>
            </a:lvl1pPr>
          </a:lstStyle>
          <a:p>
            <a:pPr lvl="0"/>
            <a:r>
              <a:rPr lang="en-US" dirty="0"/>
              <a:t>References</a:t>
            </a:r>
          </a:p>
        </p:txBody>
      </p:sp>
    </p:spTree>
    <p:extLst>
      <p:ext uri="{BB962C8B-B14F-4D97-AF65-F5344CB8AC3E}">
        <p14:creationId xmlns:p14="http://schemas.microsoft.com/office/powerpoint/2010/main" val="2146965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9268-3A1F-5D42-BE9A-F965A1EF3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CDD86-2DB9-0F43-A613-7195CB1A3C5A}"/>
              </a:ext>
            </a:extLst>
          </p:cNvPr>
          <p:cNvSpPr>
            <a:spLocks noGrp="1"/>
          </p:cNvSpPr>
          <p:nvPr>
            <p:ph idx="1"/>
          </p:nvPr>
        </p:nvSpPr>
        <p:spPr>
          <a:xfrm>
            <a:off x="220361" y="1468032"/>
            <a:ext cx="11740979" cy="465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B69596B-D9FC-F840-A220-A52D6AC821A0}"/>
              </a:ext>
            </a:extLst>
          </p:cNvPr>
          <p:cNvSpPr>
            <a:spLocks noGrp="1"/>
          </p:cNvSpPr>
          <p:nvPr>
            <p:ph type="sldNum" sz="quarter" idx="12"/>
          </p:nvPr>
        </p:nvSpPr>
        <p:spPr>
          <a:xfrm>
            <a:off x="11651697" y="6492876"/>
            <a:ext cx="540305" cy="365125"/>
          </a:xfrm>
          <a:prstGeom prst="rect">
            <a:avLst/>
          </a:prstGeom>
        </p:spPr>
        <p:txBody>
          <a:bodyPr/>
          <a:lstStyle/>
          <a:p>
            <a:fld id="{56B3F0F6-E8D7-9C4B-A56C-71997626A099}" type="slidenum">
              <a:rPr lang="en-US" smtClean="0"/>
              <a:t>‹#›</a:t>
            </a:fld>
            <a:endParaRPr lang="en-US" dirty="0"/>
          </a:p>
        </p:txBody>
      </p:sp>
      <p:sp>
        <p:nvSpPr>
          <p:cNvPr id="9" name="Text Placeholder 8">
            <a:extLst>
              <a:ext uri="{FF2B5EF4-FFF2-40B4-BE49-F238E27FC236}">
                <a16:creationId xmlns:a16="http://schemas.microsoft.com/office/drawing/2014/main" id="{72BAA830-9E61-504B-B561-729E5FE85152}"/>
              </a:ext>
            </a:extLst>
          </p:cNvPr>
          <p:cNvSpPr>
            <a:spLocks noGrp="1"/>
          </p:cNvSpPr>
          <p:nvPr>
            <p:ph type="body" sz="quarter" idx="13" hasCustomPrompt="1"/>
          </p:nvPr>
        </p:nvSpPr>
        <p:spPr>
          <a:xfrm>
            <a:off x="220362" y="6125111"/>
            <a:ext cx="11431335" cy="697544"/>
          </a:xfrm>
        </p:spPr>
        <p:txBody>
          <a:bodyPr anchor="b">
            <a:normAutofit/>
          </a:bodyPr>
          <a:lstStyle>
            <a:lvl1pPr marL="0" indent="0">
              <a:buNone/>
              <a:defRPr sz="1100"/>
            </a:lvl1pPr>
          </a:lstStyle>
          <a:p>
            <a:pPr lvl="0"/>
            <a:r>
              <a:rPr lang="en-US" dirty="0"/>
              <a:t>References</a:t>
            </a:r>
          </a:p>
        </p:txBody>
      </p:sp>
    </p:spTree>
    <p:extLst>
      <p:ext uri="{BB962C8B-B14F-4D97-AF65-F5344CB8AC3E}">
        <p14:creationId xmlns:p14="http://schemas.microsoft.com/office/powerpoint/2010/main" val="635990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9268-3A1F-5D42-BE9A-F965A1EF3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CDD86-2DB9-0F43-A613-7195CB1A3C5A}"/>
              </a:ext>
            </a:extLst>
          </p:cNvPr>
          <p:cNvSpPr>
            <a:spLocks noGrp="1"/>
          </p:cNvSpPr>
          <p:nvPr>
            <p:ph idx="1"/>
          </p:nvPr>
        </p:nvSpPr>
        <p:spPr>
          <a:xfrm>
            <a:off x="220361" y="1468032"/>
            <a:ext cx="11740979" cy="465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B69596B-D9FC-F840-A220-A52D6AC821A0}"/>
              </a:ext>
            </a:extLst>
          </p:cNvPr>
          <p:cNvSpPr>
            <a:spLocks noGrp="1"/>
          </p:cNvSpPr>
          <p:nvPr>
            <p:ph type="sldNum" sz="quarter" idx="12"/>
          </p:nvPr>
        </p:nvSpPr>
        <p:spPr>
          <a:xfrm>
            <a:off x="11651697" y="6492876"/>
            <a:ext cx="540305" cy="365125"/>
          </a:xfrm>
          <a:prstGeom prst="rect">
            <a:avLst/>
          </a:prstGeom>
        </p:spPr>
        <p:txBody>
          <a:bodyPr/>
          <a:lstStyle/>
          <a:p>
            <a:fld id="{56B3F0F6-E8D7-9C4B-A56C-71997626A099}" type="slidenum">
              <a:rPr lang="en-US" smtClean="0"/>
              <a:t>‹#›</a:t>
            </a:fld>
            <a:endParaRPr lang="en-US" dirty="0"/>
          </a:p>
        </p:txBody>
      </p:sp>
      <p:sp>
        <p:nvSpPr>
          <p:cNvPr id="9" name="Text Placeholder 8">
            <a:extLst>
              <a:ext uri="{FF2B5EF4-FFF2-40B4-BE49-F238E27FC236}">
                <a16:creationId xmlns:a16="http://schemas.microsoft.com/office/drawing/2014/main" id="{72BAA830-9E61-504B-B561-729E5FE85152}"/>
              </a:ext>
            </a:extLst>
          </p:cNvPr>
          <p:cNvSpPr>
            <a:spLocks noGrp="1"/>
          </p:cNvSpPr>
          <p:nvPr>
            <p:ph type="body" sz="quarter" idx="13" hasCustomPrompt="1"/>
          </p:nvPr>
        </p:nvSpPr>
        <p:spPr>
          <a:xfrm>
            <a:off x="220362" y="6125111"/>
            <a:ext cx="11431335" cy="697544"/>
          </a:xfrm>
        </p:spPr>
        <p:txBody>
          <a:bodyPr anchor="b">
            <a:normAutofit/>
          </a:bodyPr>
          <a:lstStyle>
            <a:lvl1pPr marL="0" indent="0">
              <a:buNone/>
              <a:defRPr sz="1100"/>
            </a:lvl1pPr>
          </a:lstStyle>
          <a:p>
            <a:pPr lvl="0"/>
            <a:r>
              <a:rPr lang="en-US" dirty="0"/>
              <a:t>References</a:t>
            </a:r>
          </a:p>
        </p:txBody>
      </p:sp>
    </p:spTree>
    <p:extLst>
      <p:ext uri="{BB962C8B-B14F-4D97-AF65-F5344CB8AC3E}">
        <p14:creationId xmlns:p14="http://schemas.microsoft.com/office/powerpoint/2010/main" val="959444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457200" y="5851603"/>
            <a:ext cx="9855200" cy="1005840"/>
          </a:xfrm>
        </p:spPr>
        <p:txBody>
          <a:bodyPr anchor="b">
            <a:no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Reference(s)</a:t>
            </a:r>
          </a:p>
        </p:txBody>
      </p:sp>
    </p:spTree>
    <p:extLst>
      <p:ext uri="{BB962C8B-B14F-4D97-AF65-F5344CB8AC3E}">
        <p14:creationId xmlns:p14="http://schemas.microsoft.com/office/powerpoint/2010/main" val="209148340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9268-3A1F-5D42-BE9A-F965A1EF3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CDD86-2DB9-0F43-A613-7195CB1A3C5A}"/>
              </a:ext>
            </a:extLst>
          </p:cNvPr>
          <p:cNvSpPr>
            <a:spLocks noGrp="1"/>
          </p:cNvSpPr>
          <p:nvPr>
            <p:ph idx="1"/>
          </p:nvPr>
        </p:nvSpPr>
        <p:spPr>
          <a:xfrm>
            <a:off x="220361" y="1468032"/>
            <a:ext cx="11740979" cy="465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B69596B-D9FC-F840-A220-A52D6AC821A0}"/>
              </a:ext>
            </a:extLst>
          </p:cNvPr>
          <p:cNvSpPr>
            <a:spLocks noGrp="1"/>
          </p:cNvSpPr>
          <p:nvPr>
            <p:ph type="sldNum" sz="quarter" idx="12"/>
          </p:nvPr>
        </p:nvSpPr>
        <p:spPr>
          <a:xfrm>
            <a:off x="11651697" y="6492876"/>
            <a:ext cx="540305" cy="365125"/>
          </a:xfrm>
          <a:prstGeom prst="rect">
            <a:avLst/>
          </a:prstGeom>
        </p:spPr>
        <p:txBody>
          <a:bodyPr/>
          <a:lstStyle/>
          <a:p>
            <a:fld id="{56B3F0F6-E8D7-9C4B-A56C-71997626A099}" type="slidenum">
              <a:rPr lang="en-US" smtClean="0"/>
              <a:t>‹#›</a:t>
            </a:fld>
            <a:endParaRPr lang="en-US" dirty="0"/>
          </a:p>
        </p:txBody>
      </p:sp>
      <p:sp>
        <p:nvSpPr>
          <p:cNvPr id="9" name="Text Placeholder 8">
            <a:extLst>
              <a:ext uri="{FF2B5EF4-FFF2-40B4-BE49-F238E27FC236}">
                <a16:creationId xmlns:a16="http://schemas.microsoft.com/office/drawing/2014/main" id="{72BAA830-9E61-504B-B561-729E5FE85152}"/>
              </a:ext>
            </a:extLst>
          </p:cNvPr>
          <p:cNvSpPr>
            <a:spLocks noGrp="1"/>
          </p:cNvSpPr>
          <p:nvPr>
            <p:ph type="body" sz="quarter" idx="13" hasCustomPrompt="1"/>
          </p:nvPr>
        </p:nvSpPr>
        <p:spPr>
          <a:xfrm>
            <a:off x="220362" y="6125111"/>
            <a:ext cx="11431335" cy="697544"/>
          </a:xfrm>
        </p:spPr>
        <p:txBody>
          <a:bodyPr anchor="b">
            <a:normAutofit/>
          </a:bodyPr>
          <a:lstStyle>
            <a:lvl1pPr marL="0" indent="0">
              <a:buNone/>
              <a:defRPr sz="1100"/>
            </a:lvl1pPr>
          </a:lstStyle>
          <a:p>
            <a:pPr lvl="0"/>
            <a:r>
              <a:rPr lang="en-US" dirty="0"/>
              <a:t>References</a:t>
            </a:r>
          </a:p>
        </p:txBody>
      </p:sp>
    </p:spTree>
    <p:extLst>
      <p:ext uri="{BB962C8B-B14F-4D97-AF65-F5344CB8AC3E}">
        <p14:creationId xmlns:p14="http://schemas.microsoft.com/office/powerpoint/2010/main" val="2626451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9268-3A1F-5D42-BE9A-F965A1EF3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CDD86-2DB9-0F43-A613-7195CB1A3C5A}"/>
              </a:ext>
            </a:extLst>
          </p:cNvPr>
          <p:cNvSpPr>
            <a:spLocks noGrp="1"/>
          </p:cNvSpPr>
          <p:nvPr>
            <p:ph idx="1"/>
          </p:nvPr>
        </p:nvSpPr>
        <p:spPr>
          <a:xfrm>
            <a:off x="220361" y="1468032"/>
            <a:ext cx="11740979" cy="465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B69596B-D9FC-F840-A220-A52D6AC821A0}"/>
              </a:ext>
            </a:extLst>
          </p:cNvPr>
          <p:cNvSpPr>
            <a:spLocks noGrp="1"/>
          </p:cNvSpPr>
          <p:nvPr>
            <p:ph type="sldNum" sz="quarter" idx="12"/>
          </p:nvPr>
        </p:nvSpPr>
        <p:spPr>
          <a:xfrm>
            <a:off x="11651697" y="6492876"/>
            <a:ext cx="540305" cy="365125"/>
          </a:xfrm>
          <a:prstGeom prst="rect">
            <a:avLst/>
          </a:prstGeom>
        </p:spPr>
        <p:txBody>
          <a:bodyPr/>
          <a:lstStyle/>
          <a:p>
            <a:fld id="{56B3F0F6-E8D7-9C4B-A56C-71997626A099}" type="slidenum">
              <a:rPr lang="en-US" smtClean="0"/>
              <a:t>‹#›</a:t>
            </a:fld>
            <a:endParaRPr lang="en-US" dirty="0"/>
          </a:p>
        </p:txBody>
      </p:sp>
      <p:sp>
        <p:nvSpPr>
          <p:cNvPr id="9" name="Text Placeholder 8">
            <a:extLst>
              <a:ext uri="{FF2B5EF4-FFF2-40B4-BE49-F238E27FC236}">
                <a16:creationId xmlns:a16="http://schemas.microsoft.com/office/drawing/2014/main" id="{72BAA830-9E61-504B-B561-729E5FE85152}"/>
              </a:ext>
            </a:extLst>
          </p:cNvPr>
          <p:cNvSpPr>
            <a:spLocks noGrp="1"/>
          </p:cNvSpPr>
          <p:nvPr>
            <p:ph type="body" sz="quarter" idx="13" hasCustomPrompt="1"/>
          </p:nvPr>
        </p:nvSpPr>
        <p:spPr>
          <a:xfrm>
            <a:off x="220362" y="6125111"/>
            <a:ext cx="11431335" cy="697544"/>
          </a:xfrm>
        </p:spPr>
        <p:txBody>
          <a:bodyPr anchor="b">
            <a:normAutofit/>
          </a:bodyPr>
          <a:lstStyle>
            <a:lvl1pPr marL="0" indent="0">
              <a:buNone/>
              <a:defRPr sz="1100"/>
            </a:lvl1pPr>
          </a:lstStyle>
          <a:p>
            <a:pPr lvl="0"/>
            <a:r>
              <a:rPr lang="en-US" dirty="0"/>
              <a:t>References</a:t>
            </a:r>
          </a:p>
        </p:txBody>
      </p:sp>
    </p:spTree>
    <p:extLst>
      <p:ext uri="{BB962C8B-B14F-4D97-AF65-F5344CB8AC3E}">
        <p14:creationId xmlns:p14="http://schemas.microsoft.com/office/powerpoint/2010/main" val="262267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0163"/>
            <a:ext cx="5422605" cy="1005840"/>
          </a:xfrm>
        </p:spPr>
        <p:txBody>
          <a:bodyPr anchor="b">
            <a:no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Abbreviation(s)</a:t>
            </a:r>
          </a:p>
        </p:txBody>
      </p:sp>
      <p:sp>
        <p:nvSpPr>
          <p:cNvPr id="8" name="Text Placeholder 7">
            <a:extLst>
              <a:ext uri="{FF2B5EF4-FFF2-40B4-BE49-F238E27FC236}">
                <a16:creationId xmlns:a16="http://schemas.microsoft.com/office/drawing/2014/main" id="{83BB79CC-3497-4C0B-8AB4-7D99AF889E75}"/>
              </a:ext>
            </a:extLst>
          </p:cNvPr>
          <p:cNvSpPr>
            <a:spLocks noGrp="1"/>
          </p:cNvSpPr>
          <p:nvPr>
            <p:ph type="body" sz="quarter" idx="14" hasCustomPrompt="1"/>
          </p:nvPr>
        </p:nvSpPr>
        <p:spPr>
          <a:xfrm>
            <a:off x="6096000" y="5851603"/>
            <a:ext cx="4215600" cy="1004400"/>
          </a:xfrm>
        </p:spPr>
        <p:txBody>
          <a:bodyPr anchor="b">
            <a:normAutofit/>
          </a:bodyPr>
          <a:lstStyle>
            <a:lvl1pPr marL="0" indent="0">
              <a:spcBef>
                <a:spcPts val="0"/>
              </a:spcBef>
              <a:spcAft>
                <a:spcPts val="300"/>
              </a:spcAft>
              <a:buNone/>
              <a:defRPr sz="1000"/>
            </a:lvl1pPr>
            <a:lvl2pPr marL="228594" indent="0">
              <a:buNone/>
              <a:defRPr/>
            </a:lvl2pPr>
            <a:lvl3pPr marL="457189" indent="0">
              <a:buNone/>
              <a:defRPr/>
            </a:lvl3pPr>
            <a:lvl4pPr marL="685783" indent="0">
              <a:buNone/>
              <a:defRPr/>
            </a:lvl4pPr>
            <a:lvl5pPr marL="914377" indent="0">
              <a:buNone/>
              <a:defRPr/>
            </a:lvl5pPr>
          </a:lstStyle>
          <a:p>
            <a:pPr lvl="0"/>
            <a:r>
              <a:rPr lang="en-US" dirty="0"/>
              <a:t>Reference(s)</a:t>
            </a:r>
            <a:endParaRPr lang="en-IN" dirty="0"/>
          </a:p>
        </p:txBody>
      </p:sp>
    </p:spTree>
    <p:extLst>
      <p:ext uri="{BB962C8B-B14F-4D97-AF65-F5344CB8AC3E}">
        <p14:creationId xmlns:p14="http://schemas.microsoft.com/office/powerpoint/2010/main" val="36179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A9CDD-E8C2-4D83-BC5F-A83C67F44099}" type="datetimeFigureOut">
              <a:rPr lang="en-US" smtClean="0"/>
              <a:t>9/17/20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D65DC-5E42-4244-8C6D-0DA3C782411A}" type="slidenum">
              <a:rPr lang="en-US" smtClean="0"/>
              <a:pPr/>
              <a:t>‹#›</a:t>
            </a:fld>
            <a:endParaRPr lang="en-US" dirty="0"/>
          </a:p>
        </p:txBody>
      </p:sp>
    </p:spTree>
    <p:extLst>
      <p:ext uri="{BB962C8B-B14F-4D97-AF65-F5344CB8AC3E}">
        <p14:creationId xmlns:p14="http://schemas.microsoft.com/office/powerpoint/2010/main" val="73993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A9CDD-E8C2-4D83-BC5F-A83C67F44099}" type="datetimeFigureOut">
              <a:rPr lang="en-US" smtClean="0"/>
              <a:t>9/17/20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D65DC-5E42-4244-8C6D-0DA3C782411A}" type="slidenum">
              <a:rPr lang="en-US" smtClean="0"/>
              <a:pPr/>
              <a:t>‹#›</a:t>
            </a:fld>
            <a:endParaRPr lang="en-US" dirty="0"/>
          </a:p>
        </p:txBody>
      </p:sp>
    </p:spTree>
    <p:extLst>
      <p:ext uri="{BB962C8B-B14F-4D97-AF65-F5344CB8AC3E}">
        <p14:creationId xmlns:p14="http://schemas.microsoft.com/office/powerpoint/2010/main" val="146695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B6F60-6BE1-460A-8247-78F044DA0E76}" type="datetime1">
              <a:rPr lang="en-US" smtClean="0"/>
              <a:t>9/17/20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457200" y="5851603"/>
            <a:ext cx="9855200" cy="1005840"/>
          </a:xfrm>
        </p:spPr>
        <p:txBody>
          <a:bodyPr anchor="b">
            <a:no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Reference(s)</a:t>
            </a:r>
          </a:p>
        </p:txBody>
      </p:sp>
    </p:spTree>
    <p:extLst>
      <p:ext uri="{BB962C8B-B14F-4D97-AF65-F5344CB8AC3E}">
        <p14:creationId xmlns:p14="http://schemas.microsoft.com/office/powerpoint/2010/main" val="7311528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0" y="-15393"/>
            <a:ext cx="12192000" cy="6873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3200"/>
          </a:p>
        </p:txBody>
      </p:sp>
      <p:sp>
        <p:nvSpPr>
          <p:cNvPr id="7" name="Rectangle 6"/>
          <p:cNvSpPr/>
          <p:nvPr userDrawn="1"/>
        </p:nvSpPr>
        <p:spPr>
          <a:xfrm>
            <a:off x="0" y="-15392"/>
            <a:ext cx="12192000" cy="565255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a:p>
        </p:txBody>
      </p:sp>
      <p:sp>
        <p:nvSpPr>
          <p:cNvPr id="2" name="Title 1"/>
          <p:cNvSpPr>
            <a:spLocks noGrp="1"/>
          </p:cNvSpPr>
          <p:nvPr>
            <p:ph type="ctrTitle" hasCustomPrompt="1"/>
          </p:nvPr>
        </p:nvSpPr>
        <p:spPr>
          <a:xfrm>
            <a:off x="584374" y="852130"/>
            <a:ext cx="5511625" cy="4074924"/>
          </a:xfrm>
        </p:spPr>
        <p:txBody>
          <a:bodyPr>
            <a:noAutofit/>
          </a:bodyPr>
          <a:lstStyle>
            <a:lvl1pPr>
              <a:defRPr sz="3733">
                <a:solidFill>
                  <a:schemeClr val="bg1"/>
                </a:solidFill>
              </a:defRPr>
            </a:lvl1pPr>
          </a:lstStyle>
          <a:p>
            <a:r>
              <a:rPr lang="en-CA" dirty="0"/>
              <a:t>Click to add title</a:t>
            </a:r>
          </a:p>
        </p:txBody>
      </p:sp>
      <p:sp>
        <p:nvSpPr>
          <p:cNvPr id="3" name="Subtitle 2"/>
          <p:cNvSpPr>
            <a:spLocks noGrp="1"/>
          </p:cNvSpPr>
          <p:nvPr>
            <p:ph type="subTitle" idx="1"/>
          </p:nvPr>
        </p:nvSpPr>
        <p:spPr>
          <a:xfrm>
            <a:off x="584374" y="5675643"/>
            <a:ext cx="8669868" cy="1081551"/>
          </a:xfrm>
        </p:spPr>
        <p:txBody>
          <a:bodyPr anchor="ct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a:t>Click to edit Master subtitle style</a:t>
            </a:r>
          </a:p>
        </p:txBody>
      </p:sp>
      <p:pic>
        <p:nvPicPr>
          <p:cNvPr id="6" name="Picture 5"/>
          <p:cNvPicPr>
            <a:picLocks noChangeAspect="1"/>
          </p:cNvPicPr>
          <p:nvPr userDrawn="1"/>
        </p:nvPicPr>
        <p:blipFill>
          <a:blip r:embed="rId2"/>
          <a:srcRect/>
          <a:stretch/>
        </p:blipFill>
        <p:spPr>
          <a:xfrm>
            <a:off x="6203350" y="741208"/>
            <a:ext cx="5789533" cy="4185832"/>
          </a:xfrm>
          <a:prstGeom prst="rect">
            <a:avLst/>
          </a:prstGeom>
        </p:spPr>
      </p:pic>
    </p:spTree>
    <p:extLst>
      <p:ext uri="{BB962C8B-B14F-4D97-AF65-F5344CB8AC3E}">
        <p14:creationId xmlns:p14="http://schemas.microsoft.com/office/powerpoint/2010/main" val="346530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2.tiff"/><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26477"/>
            <a:ext cx="12192000" cy="11515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a:p>
        </p:txBody>
      </p:sp>
      <p:sp>
        <p:nvSpPr>
          <p:cNvPr id="2" name="Title Placeholder 1"/>
          <p:cNvSpPr>
            <a:spLocks noGrp="1"/>
          </p:cNvSpPr>
          <p:nvPr>
            <p:ph type="title"/>
          </p:nvPr>
        </p:nvSpPr>
        <p:spPr>
          <a:xfrm>
            <a:off x="386735" y="1"/>
            <a:ext cx="9408379" cy="1136172"/>
          </a:xfrm>
          <a:prstGeom prst="rect">
            <a:avLst/>
          </a:prstGeom>
        </p:spPr>
        <p:txBody>
          <a:bodyPr vert="horz" lIns="0" tIns="46800" rIns="108000" bIns="46800" rtlCol="0" anchor="ctr">
            <a:normAutofit/>
          </a:bodyPr>
          <a:lstStyle/>
          <a:p>
            <a:r>
              <a:rPr lang="en-CA" dirty="0"/>
              <a:t>Click to edit Master title style</a:t>
            </a:r>
          </a:p>
        </p:txBody>
      </p:sp>
      <p:sp>
        <p:nvSpPr>
          <p:cNvPr id="3" name="Text Placeholder 2"/>
          <p:cNvSpPr>
            <a:spLocks noGrp="1"/>
          </p:cNvSpPr>
          <p:nvPr>
            <p:ph type="body" idx="1"/>
          </p:nvPr>
        </p:nvSpPr>
        <p:spPr>
          <a:xfrm>
            <a:off x="386735" y="1398365"/>
            <a:ext cx="11592144" cy="4558360"/>
          </a:xfrm>
          <a:prstGeom prst="rect">
            <a:avLst/>
          </a:prstGeom>
        </p:spPr>
        <p:txBody>
          <a:bodyPr vert="horz" lIns="0" tIns="46800" rIns="108000" bIns="4680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30" name="TextBox 29"/>
          <p:cNvSpPr txBox="1"/>
          <p:nvPr userDrawn="1"/>
        </p:nvSpPr>
        <p:spPr>
          <a:xfrm>
            <a:off x="386734" y="6356349"/>
            <a:ext cx="4787217" cy="501651"/>
          </a:xfrm>
          <a:prstGeom prst="rect">
            <a:avLst/>
          </a:prstGeom>
          <a:noFill/>
        </p:spPr>
        <p:txBody>
          <a:bodyPr wrap="none" lIns="0" tIns="62400" rIns="144000" bIns="62400" rtlCol="0" anchor="ctr">
            <a:noAutofit/>
          </a:bodyPr>
          <a:lstStyle/>
          <a:p>
            <a:r>
              <a:rPr lang="en-CA" sz="1067" b="1" dirty="0">
                <a:solidFill>
                  <a:schemeClr val="tx2"/>
                </a:solidFill>
                <a:latin typeface="Arial"/>
                <a:cs typeface="Arial"/>
              </a:rPr>
              <a:t>New treatment paradigms: </a:t>
            </a:r>
            <a:r>
              <a:rPr lang="en-CA" sz="1067" dirty="0">
                <a:solidFill>
                  <a:schemeClr val="tx2"/>
                </a:solidFill>
                <a:latin typeface="+mn-lt"/>
                <a:cs typeface="Arial"/>
              </a:rPr>
              <a:t>Chronic Lymphocytic Leukemia</a:t>
            </a:r>
            <a:endParaRPr lang="en-CA" sz="1067" dirty="0">
              <a:solidFill>
                <a:schemeClr val="tx2"/>
              </a:solidFill>
              <a:latin typeface="Arial"/>
              <a:cs typeface="Arial"/>
            </a:endParaRPr>
          </a:p>
        </p:txBody>
      </p:sp>
      <p:sp>
        <p:nvSpPr>
          <p:cNvPr id="36" name="Slide Number Placeholder 35"/>
          <p:cNvSpPr>
            <a:spLocks noGrp="1"/>
          </p:cNvSpPr>
          <p:nvPr>
            <p:ph type="sldNum" sz="quarter" idx="4"/>
          </p:nvPr>
        </p:nvSpPr>
        <p:spPr>
          <a:xfrm>
            <a:off x="9134079" y="6356352"/>
            <a:ext cx="2844800" cy="501649"/>
          </a:xfrm>
          <a:prstGeom prst="rect">
            <a:avLst/>
          </a:prstGeom>
        </p:spPr>
        <p:txBody>
          <a:bodyPr vert="horz" lIns="91440" tIns="45720" rIns="91440" bIns="45720" rtlCol="0" anchor="ctr">
            <a:noAutofit/>
          </a:bodyPr>
          <a:lstStyle>
            <a:lvl1pPr algn="r">
              <a:defRPr sz="933">
                <a:solidFill>
                  <a:schemeClr val="tx1">
                    <a:lumMod val="65000"/>
                    <a:lumOff val="35000"/>
                  </a:schemeClr>
                </a:solidFill>
                <a:latin typeface="Arial"/>
                <a:cs typeface="Arial"/>
              </a:defRPr>
            </a:lvl1pPr>
          </a:lstStyle>
          <a:p>
            <a:fld id="{ED4EBCC7-DD77-7D46-AE6D-8BC0F9CFD966}" type="slidenum">
              <a:rPr lang="en-CA" smtClean="0"/>
              <a:pPr/>
              <a:t>‹#›</a:t>
            </a:fld>
            <a:endParaRPr lang="en-CA"/>
          </a:p>
        </p:txBody>
      </p:sp>
      <p:pic>
        <p:nvPicPr>
          <p:cNvPr id="11" name="Picture 10"/>
          <p:cNvPicPr>
            <a:picLocks noChangeAspect="1"/>
          </p:cNvPicPr>
          <p:nvPr userDrawn="1"/>
        </p:nvPicPr>
        <p:blipFill>
          <a:blip r:embed="rId10"/>
          <a:srcRect/>
          <a:stretch/>
        </p:blipFill>
        <p:spPr>
          <a:xfrm>
            <a:off x="10672742" y="88673"/>
            <a:ext cx="1306137" cy="944336"/>
          </a:xfrm>
          <a:prstGeom prst="rect">
            <a:avLst/>
          </a:prstGeom>
        </p:spPr>
      </p:pic>
    </p:spTree>
    <p:extLst>
      <p:ext uri="{BB962C8B-B14F-4D97-AF65-F5344CB8AC3E}">
        <p14:creationId xmlns:p14="http://schemas.microsoft.com/office/powerpoint/2010/main" val="338438670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8" r:id="rId4"/>
    <p:sldLayoutId id="2147483671" r:id="rId5"/>
    <p:sldLayoutId id="2147483672" r:id="rId6"/>
    <p:sldLayoutId id="2147483673" r:id="rId7"/>
    <p:sldLayoutId id="2147483674" r:id="rId8"/>
  </p:sldLayoutIdLst>
  <p:txStyles>
    <p:titleStyle>
      <a:lvl1pPr algn="l" defTabSz="609585" rtl="0" eaLnBrk="1" latinLnBrk="0" hangingPunct="1">
        <a:spcBef>
          <a:spcPct val="0"/>
        </a:spcBef>
        <a:buNone/>
        <a:defRPr sz="2667" kern="1200">
          <a:solidFill>
            <a:srgbClr val="FFFFFF"/>
          </a:solidFill>
          <a:latin typeface="Arial"/>
          <a:ea typeface="+mj-ea"/>
          <a:cs typeface="Arial"/>
        </a:defRPr>
      </a:lvl1pPr>
    </p:titleStyle>
    <p:bodyStyle>
      <a:lvl1pPr marL="245527" indent="-245527" algn="l" defTabSz="609585" rtl="0" eaLnBrk="1" latinLnBrk="0" hangingPunct="1">
        <a:spcBef>
          <a:spcPct val="20000"/>
        </a:spcBef>
        <a:buClr>
          <a:schemeClr val="accent1"/>
        </a:buClr>
        <a:buFont typeface="Arial"/>
        <a:buChar char="•"/>
        <a:defRPr sz="1867" kern="1200">
          <a:solidFill>
            <a:schemeClr val="tx2">
              <a:lumMod val="25000"/>
            </a:schemeClr>
          </a:solidFill>
          <a:latin typeface="Arial"/>
          <a:ea typeface="+mn-ea"/>
          <a:cs typeface="Arial"/>
        </a:defRPr>
      </a:lvl1pPr>
      <a:lvl2pPr marL="601118" indent="-355591" algn="l" defTabSz="609585" rtl="0" eaLnBrk="1" latinLnBrk="0" hangingPunct="1">
        <a:spcBef>
          <a:spcPct val="20000"/>
        </a:spcBef>
        <a:buClr>
          <a:schemeClr val="accent1"/>
        </a:buClr>
        <a:buFont typeface="Arial"/>
        <a:buChar char="–"/>
        <a:defRPr sz="1600" kern="1200">
          <a:solidFill>
            <a:schemeClr val="tx2">
              <a:lumMod val="25000"/>
            </a:schemeClr>
          </a:solidFill>
          <a:latin typeface="Arial"/>
          <a:ea typeface="+mn-ea"/>
          <a:cs typeface="Arial"/>
        </a:defRPr>
      </a:lvl2pPr>
      <a:lvl3pPr marL="831830" indent="-230712" algn="l" defTabSz="609585" rtl="0" eaLnBrk="1" latinLnBrk="0" hangingPunct="1">
        <a:spcBef>
          <a:spcPct val="20000"/>
        </a:spcBef>
        <a:buClr>
          <a:schemeClr val="accent1"/>
        </a:buClr>
        <a:buFont typeface="Arial"/>
        <a:buChar char="•"/>
        <a:defRPr sz="1467" kern="1200">
          <a:solidFill>
            <a:schemeClr val="tx2">
              <a:lumMod val="25000"/>
            </a:schemeClr>
          </a:solidFill>
          <a:latin typeface="Arial"/>
          <a:ea typeface="+mn-ea"/>
          <a:cs typeface="Arial"/>
        </a:defRPr>
      </a:lvl3pPr>
      <a:lvl4pPr marL="1077357" indent="-245527" algn="l" defTabSz="609585" rtl="0" eaLnBrk="1" latinLnBrk="0" hangingPunct="1">
        <a:spcBef>
          <a:spcPct val="20000"/>
        </a:spcBef>
        <a:buClr>
          <a:schemeClr val="accent1"/>
        </a:buClr>
        <a:buFont typeface="Arial"/>
        <a:buChar char="–"/>
        <a:defRPr sz="1400" kern="1200">
          <a:solidFill>
            <a:schemeClr val="tx2">
              <a:lumMod val="25000"/>
            </a:schemeClr>
          </a:solidFill>
          <a:latin typeface="Arial"/>
          <a:ea typeface="+mn-ea"/>
          <a:cs typeface="Arial"/>
        </a:defRPr>
      </a:lvl4pPr>
      <a:lvl5pPr marL="1308067" indent="-230712" algn="l" defTabSz="609585" rtl="0" eaLnBrk="1" latinLnBrk="0" hangingPunct="1">
        <a:spcBef>
          <a:spcPct val="20000"/>
        </a:spcBef>
        <a:buClr>
          <a:schemeClr val="accent1"/>
        </a:buClr>
        <a:buFont typeface="Arial"/>
        <a:buChar char="»"/>
        <a:defRPr sz="1400" kern="1200">
          <a:solidFill>
            <a:schemeClr val="tx2">
              <a:lumMod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7561"/>
            <a:ext cx="12192000" cy="11515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a:p>
        </p:txBody>
      </p:sp>
      <p:sp>
        <p:nvSpPr>
          <p:cNvPr id="2" name="Title Placeholder 1"/>
          <p:cNvSpPr>
            <a:spLocks noGrp="1"/>
          </p:cNvSpPr>
          <p:nvPr>
            <p:ph type="title"/>
          </p:nvPr>
        </p:nvSpPr>
        <p:spPr>
          <a:xfrm>
            <a:off x="386735" y="1"/>
            <a:ext cx="9408379" cy="1136172"/>
          </a:xfrm>
          <a:prstGeom prst="rect">
            <a:avLst/>
          </a:prstGeom>
        </p:spPr>
        <p:txBody>
          <a:bodyPr vert="horz" lIns="0" tIns="46800" rIns="108000" bIns="46800" rtlCol="0" anchor="ctr">
            <a:normAutofit/>
          </a:bodyPr>
          <a:lstStyle/>
          <a:p>
            <a:r>
              <a:rPr lang="en-CA" dirty="0"/>
              <a:t>Click to edit Master title style</a:t>
            </a:r>
          </a:p>
        </p:txBody>
      </p:sp>
      <p:sp>
        <p:nvSpPr>
          <p:cNvPr id="3" name="Text Placeholder 2"/>
          <p:cNvSpPr>
            <a:spLocks noGrp="1"/>
          </p:cNvSpPr>
          <p:nvPr>
            <p:ph type="body" idx="1"/>
          </p:nvPr>
        </p:nvSpPr>
        <p:spPr>
          <a:xfrm>
            <a:off x="386735" y="1398365"/>
            <a:ext cx="11592144" cy="4558360"/>
          </a:xfrm>
          <a:prstGeom prst="rect">
            <a:avLst/>
          </a:prstGeom>
        </p:spPr>
        <p:txBody>
          <a:bodyPr vert="horz" lIns="0" tIns="46800" rIns="108000" bIns="4680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30" name="TextBox 29"/>
          <p:cNvSpPr txBox="1"/>
          <p:nvPr userDrawn="1"/>
        </p:nvSpPr>
        <p:spPr>
          <a:xfrm>
            <a:off x="188052" y="6428597"/>
            <a:ext cx="4787217" cy="501651"/>
          </a:xfrm>
          <a:prstGeom prst="rect">
            <a:avLst/>
          </a:prstGeom>
          <a:noFill/>
        </p:spPr>
        <p:txBody>
          <a:bodyPr wrap="none" lIns="0" tIns="62400" rIns="144000" bIns="62400" rtlCol="0" anchor="ctr">
            <a:noAutofit/>
          </a:bodyPr>
          <a:lstStyle/>
          <a:p>
            <a:r>
              <a:rPr lang="en-CA" sz="1067" b="1" dirty="0">
                <a:solidFill>
                  <a:schemeClr val="tx2"/>
                </a:solidFill>
                <a:latin typeface="Arial"/>
                <a:cs typeface="Arial"/>
              </a:rPr>
              <a:t>New treatment paradigms: </a:t>
            </a:r>
            <a:r>
              <a:rPr lang="en-CA" sz="1067" dirty="0">
                <a:solidFill>
                  <a:schemeClr val="tx2"/>
                </a:solidFill>
                <a:latin typeface="+mn-lt"/>
                <a:cs typeface="Arial"/>
              </a:rPr>
              <a:t>Chronic Lymphocytic Leukemia</a:t>
            </a:r>
            <a:endParaRPr lang="en-CA" sz="1067" dirty="0">
              <a:solidFill>
                <a:schemeClr val="tx2"/>
              </a:solidFill>
              <a:latin typeface="Arial"/>
              <a:cs typeface="Arial"/>
            </a:endParaRPr>
          </a:p>
        </p:txBody>
      </p:sp>
      <p:sp>
        <p:nvSpPr>
          <p:cNvPr id="36" name="Slide Number Placeholder 35"/>
          <p:cNvSpPr>
            <a:spLocks noGrp="1"/>
          </p:cNvSpPr>
          <p:nvPr>
            <p:ph type="sldNum" sz="quarter" idx="4"/>
          </p:nvPr>
        </p:nvSpPr>
        <p:spPr>
          <a:xfrm>
            <a:off x="9134079" y="6356352"/>
            <a:ext cx="2844800" cy="501649"/>
          </a:xfrm>
          <a:prstGeom prst="rect">
            <a:avLst/>
          </a:prstGeom>
        </p:spPr>
        <p:txBody>
          <a:bodyPr vert="horz" lIns="91440" tIns="45720" rIns="91440" bIns="45720" rtlCol="0" anchor="ctr">
            <a:noAutofit/>
          </a:bodyPr>
          <a:lstStyle>
            <a:lvl1pPr algn="r">
              <a:defRPr sz="933">
                <a:solidFill>
                  <a:schemeClr val="tx1">
                    <a:lumMod val="65000"/>
                    <a:lumOff val="35000"/>
                  </a:schemeClr>
                </a:solidFill>
                <a:latin typeface="Arial"/>
                <a:cs typeface="Arial"/>
              </a:defRPr>
            </a:lvl1pPr>
          </a:lstStyle>
          <a:p>
            <a:fld id="{ED4EBCC7-DD77-7D46-AE6D-8BC0F9CFD966}" type="slidenum">
              <a:rPr lang="en-CA" smtClean="0"/>
              <a:pPr/>
              <a:t>‹#›</a:t>
            </a:fld>
            <a:endParaRPr lang="en-CA" dirty="0"/>
          </a:p>
        </p:txBody>
      </p:sp>
      <p:pic>
        <p:nvPicPr>
          <p:cNvPr id="11" name="Picture 10"/>
          <p:cNvPicPr>
            <a:picLocks noChangeAspect="1"/>
          </p:cNvPicPr>
          <p:nvPr userDrawn="1"/>
        </p:nvPicPr>
        <p:blipFill>
          <a:blip r:embed="rId11"/>
          <a:srcRect/>
          <a:stretch/>
        </p:blipFill>
        <p:spPr>
          <a:xfrm>
            <a:off x="10672742" y="88673"/>
            <a:ext cx="1306137" cy="944336"/>
          </a:xfrm>
          <a:prstGeom prst="rect">
            <a:avLst/>
          </a:prstGeom>
        </p:spPr>
      </p:pic>
    </p:spTree>
    <p:extLst>
      <p:ext uri="{BB962C8B-B14F-4D97-AF65-F5344CB8AC3E}">
        <p14:creationId xmlns:p14="http://schemas.microsoft.com/office/powerpoint/2010/main" val="4419841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2" r:id="rId5"/>
    <p:sldLayoutId id="2147483683" r:id="rId6"/>
    <p:sldLayoutId id="2147483684" r:id="rId7"/>
    <p:sldLayoutId id="2147483685" r:id="rId8"/>
    <p:sldLayoutId id="2147483686" r:id="rId9"/>
  </p:sldLayoutIdLst>
  <p:hf hdr="0" ftr="0" dt="0"/>
  <p:txStyles>
    <p:titleStyle>
      <a:lvl1pPr algn="l" defTabSz="609585" rtl="0" eaLnBrk="1" latinLnBrk="0" hangingPunct="1">
        <a:spcBef>
          <a:spcPct val="0"/>
        </a:spcBef>
        <a:buNone/>
        <a:defRPr sz="2667" kern="1200">
          <a:solidFill>
            <a:srgbClr val="FFFFFF"/>
          </a:solidFill>
          <a:latin typeface="Arial"/>
          <a:ea typeface="+mj-ea"/>
          <a:cs typeface="Arial"/>
        </a:defRPr>
      </a:lvl1pPr>
    </p:titleStyle>
    <p:bodyStyle>
      <a:lvl1pPr marL="245527" indent="-245527" algn="l" defTabSz="609585" rtl="0" eaLnBrk="1" latinLnBrk="0" hangingPunct="1">
        <a:spcBef>
          <a:spcPct val="20000"/>
        </a:spcBef>
        <a:buClr>
          <a:schemeClr val="accent1"/>
        </a:buClr>
        <a:buFont typeface="Arial"/>
        <a:buChar char="•"/>
        <a:defRPr sz="1867" kern="1200">
          <a:solidFill>
            <a:schemeClr val="tx2">
              <a:lumMod val="25000"/>
            </a:schemeClr>
          </a:solidFill>
          <a:latin typeface="Arial"/>
          <a:ea typeface="+mn-ea"/>
          <a:cs typeface="Arial"/>
        </a:defRPr>
      </a:lvl1pPr>
      <a:lvl2pPr marL="601118" indent="-355591" algn="l" defTabSz="609585" rtl="0" eaLnBrk="1" latinLnBrk="0" hangingPunct="1">
        <a:spcBef>
          <a:spcPct val="20000"/>
        </a:spcBef>
        <a:buClr>
          <a:schemeClr val="accent1"/>
        </a:buClr>
        <a:buFont typeface="Arial"/>
        <a:buChar char="–"/>
        <a:defRPr sz="1600" kern="1200">
          <a:solidFill>
            <a:schemeClr val="tx2">
              <a:lumMod val="25000"/>
            </a:schemeClr>
          </a:solidFill>
          <a:latin typeface="Arial"/>
          <a:ea typeface="+mn-ea"/>
          <a:cs typeface="Arial"/>
        </a:defRPr>
      </a:lvl2pPr>
      <a:lvl3pPr marL="831830" indent="-230712" algn="l" defTabSz="609585" rtl="0" eaLnBrk="1" latinLnBrk="0" hangingPunct="1">
        <a:spcBef>
          <a:spcPct val="20000"/>
        </a:spcBef>
        <a:buClr>
          <a:schemeClr val="accent1"/>
        </a:buClr>
        <a:buFont typeface="Arial"/>
        <a:buChar char="•"/>
        <a:defRPr sz="1467" kern="1200">
          <a:solidFill>
            <a:schemeClr val="tx2">
              <a:lumMod val="25000"/>
            </a:schemeClr>
          </a:solidFill>
          <a:latin typeface="Arial"/>
          <a:ea typeface="+mn-ea"/>
          <a:cs typeface="Arial"/>
        </a:defRPr>
      </a:lvl3pPr>
      <a:lvl4pPr marL="1077357" indent="-245527" algn="l" defTabSz="609585" rtl="0" eaLnBrk="1" latinLnBrk="0" hangingPunct="1">
        <a:spcBef>
          <a:spcPct val="20000"/>
        </a:spcBef>
        <a:buClr>
          <a:schemeClr val="accent1"/>
        </a:buClr>
        <a:buFont typeface="Arial"/>
        <a:buChar char="–"/>
        <a:defRPr sz="1400" kern="1200">
          <a:solidFill>
            <a:schemeClr val="tx2">
              <a:lumMod val="25000"/>
            </a:schemeClr>
          </a:solidFill>
          <a:latin typeface="Arial"/>
          <a:ea typeface="+mn-ea"/>
          <a:cs typeface="Arial"/>
        </a:defRPr>
      </a:lvl4pPr>
      <a:lvl5pPr marL="1308067" indent="-230712" algn="l" defTabSz="609585" rtl="0" eaLnBrk="1" latinLnBrk="0" hangingPunct="1">
        <a:spcBef>
          <a:spcPct val="20000"/>
        </a:spcBef>
        <a:buClr>
          <a:schemeClr val="accent1"/>
        </a:buClr>
        <a:buFont typeface="Arial"/>
        <a:buChar char="»"/>
        <a:defRPr sz="1400" kern="1200">
          <a:solidFill>
            <a:schemeClr val="tx2">
              <a:lumMod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5393"/>
            <a:ext cx="12192000" cy="11515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a:p>
        </p:txBody>
      </p:sp>
      <p:sp>
        <p:nvSpPr>
          <p:cNvPr id="2" name="Title Placeholder 1"/>
          <p:cNvSpPr>
            <a:spLocks noGrp="1"/>
          </p:cNvSpPr>
          <p:nvPr>
            <p:ph type="title"/>
          </p:nvPr>
        </p:nvSpPr>
        <p:spPr>
          <a:xfrm>
            <a:off x="386735" y="1"/>
            <a:ext cx="9408379" cy="1136172"/>
          </a:xfrm>
          <a:prstGeom prst="rect">
            <a:avLst/>
          </a:prstGeom>
        </p:spPr>
        <p:txBody>
          <a:bodyPr vert="horz" lIns="0" tIns="46800" rIns="108000" bIns="46800" rtlCol="0" anchor="ctr">
            <a:normAutofit/>
          </a:bodyPr>
          <a:lstStyle/>
          <a:p>
            <a:r>
              <a:rPr lang="en-CA" dirty="0"/>
              <a:t>Click to edit Master title style</a:t>
            </a:r>
          </a:p>
        </p:txBody>
      </p:sp>
      <p:sp>
        <p:nvSpPr>
          <p:cNvPr id="3" name="Text Placeholder 2"/>
          <p:cNvSpPr>
            <a:spLocks noGrp="1"/>
          </p:cNvSpPr>
          <p:nvPr>
            <p:ph type="body" idx="1"/>
          </p:nvPr>
        </p:nvSpPr>
        <p:spPr>
          <a:xfrm>
            <a:off x="386735" y="1398365"/>
            <a:ext cx="11592144" cy="4558360"/>
          </a:xfrm>
          <a:prstGeom prst="rect">
            <a:avLst/>
          </a:prstGeom>
        </p:spPr>
        <p:txBody>
          <a:bodyPr vert="horz" lIns="0" tIns="46800" rIns="108000" bIns="4680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30" name="TextBox 29"/>
          <p:cNvSpPr txBox="1"/>
          <p:nvPr userDrawn="1"/>
        </p:nvSpPr>
        <p:spPr>
          <a:xfrm>
            <a:off x="188052" y="6428597"/>
            <a:ext cx="4787217" cy="501651"/>
          </a:xfrm>
          <a:prstGeom prst="rect">
            <a:avLst/>
          </a:prstGeom>
          <a:noFill/>
        </p:spPr>
        <p:txBody>
          <a:bodyPr wrap="none" lIns="0" tIns="62400" rIns="144000" bIns="62400" rtlCol="0" anchor="ctr">
            <a:noAutofit/>
          </a:bodyPr>
          <a:lstStyle/>
          <a:p>
            <a:r>
              <a:rPr lang="en-CA" sz="1067" b="1" dirty="0">
                <a:solidFill>
                  <a:schemeClr val="tx2"/>
                </a:solidFill>
                <a:latin typeface="Arial"/>
                <a:cs typeface="Arial"/>
              </a:rPr>
              <a:t>New treatment paradigms: </a:t>
            </a:r>
            <a:r>
              <a:rPr lang="en-CA" sz="1067" dirty="0">
                <a:solidFill>
                  <a:schemeClr val="tx2"/>
                </a:solidFill>
                <a:latin typeface="+mn-lt"/>
                <a:cs typeface="Arial"/>
              </a:rPr>
              <a:t>Chronic Lymphocytic Leukemia</a:t>
            </a:r>
            <a:endParaRPr lang="en-CA" sz="1067" dirty="0">
              <a:solidFill>
                <a:schemeClr val="tx2"/>
              </a:solidFill>
              <a:latin typeface="Arial"/>
              <a:cs typeface="Arial"/>
            </a:endParaRPr>
          </a:p>
        </p:txBody>
      </p:sp>
      <p:sp>
        <p:nvSpPr>
          <p:cNvPr id="36" name="Slide Number Placeholder 35"/>
          <p:cNvSpPr>
            <a:spLocks noGrp="1"/>
          </p:cNvSpPr>
          <p:nvPr>
            <p:ph type="sldNum" sz="quarter" idx="4"/>
          </p:nvPr>
        </p:nvSpPr>
        <p:spPr>
          <a:xfrm>
            <a:off x="9134079" y="6356352"/>
            <a:ext cx="2844800" cy="501649"/>
          </a:xfrm>
          <a:prstGeom prst="rect">
            <a:avLst/>
          </a:prstGeom>
        </p:spPr>
        <p:txBody>
          <a:bodyPr vert="horz" lIns="91440" tIns="45720" rIns="91440" bIns="45720" rtlCol="0" anchor="ctr">
            <a:noAutofit/>
          </a:bodyPr>
          <a:lstStyle>
            <a:lvl1pPr algn="r">
              <a:defRPr sz="933">
                <a:solidFill>
                  <a:schemeClr val="tx1">
                    <a:lumMod val="65000"/>
                    <a:lumOff val="35000"/>
                  </a:schemeClr>
                </a:solidFill>
                <a:latin typeface="Arial"/>
                <a:cs typeface="Arial"/>
              </a:defRPr>
            </a:lvl1pPr>
          </a:lstStyle>
          <a:p>
            <a:fld id="{ED4EBCC7-DD77-7D46-AE6D-8BC0F9CFD966}" type="slidenum">
              <a:rPr lang="en-CA" smtClean="0"/>
              <a:pPr/>
              <a:t>‹#›</a:t>
            </a:fld>
            <a:endParaRPr lang="en-CA" dirty="0"/>
          </a:p>
        </p:txBody>
      </p:sp>
      <p:pic>
        <p:nvPicPr>
          <p:cNvPr id="11" name="Picture 10"/>
          <p:cNvPicPr>
            <a:picLocks noChangeAspect="1"/>
          </p:cNvPicPr>
          <p:nvPr userDrawn="1"/>
        </p:nvPicPr>
        <p:blipFill>
          <a:blip r:embed="rId11"/>
          <a:srcRect/>
          <a:stretch/>
        </p:blipFill>
        <p:spPr>
          <a:xfrm>
            <a:off x="10672742" y="88673"/>
            <a:ext cx="1306137" cy="944336"/>
          </a:xfrm>
          <a:prstGeom prst="rect">
            <a:avLst/>
          </a:prstGeom>
        </p:spPr>
      </p:pic>
    </p:spTree>
    <p:extLst>
      <p:ext uri="{BB962C8B-B14F-4D97-AF65-F5344CB8AC3E}">
        <p14:creationId xmlns:p14="http://schemas.microsoft.com/office/powerpoint/2010/main" val="1976128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609585" rtl="0" eaLnBrk="1" latinLnBrk="0" hangingPunct="1">
        <a:spcBef>
          <a:spcPct val="0"/>
        </a:spcBef>
        <a:buNone/>
        <a:defRPr sz="2667" kern="1200">
          <a:solidFill>
            <a:srgbClr val="FFFFFF"/>
          </a:solidFill>
          <a:latin typeface="Arial"/>
          <a:ea typeface="+mj-ea"/>
          <a:cs typeface="Arial"/>
        </a:defRPr>
      </a:lvl1pPr>
    </p:titleStyle>
    <p:bodyStyle>
      <a:lvl1pPr marL="245527" indent="-245527" algn="l" defTabSz="609585" rtl="0" eaLnBrk="1" latinLnBrk="0" hangingPunct="1">
        <a:spcBef>
          <a:spcPct val="20000"/>
        </a:spcBef>
        <a:buClr>
          <a:schemeClr val="accent1"/>
        </a:buClr>
        <a:buFont typeface="Arial"/>
        <a:buChar char="•"/>
        <a:defRPr sz="1867" kern="1200">
          <a:solidFill>
            <a:schemeClr val="tx2">
              <a:lumMod val="25000"/>
            </a:schemeClr>
          </a:solidFill>
          <a:latin typeface="Arial"/>
          <a:ea typeface="+mn-ea"/>
          <a:cs typeface="Arial"/>
        </a:defRPr>
      </a:lvl1pPr>
      <a:lvl2pPr marL="601118" indent="-355591" algn="l" defTabSz="609585" rtl="0" eaLnBrk="1" latinLnBrk="0" hangingPunct="1">
        <a:spcBef>
          <a:spcPct val="20000"/>
        </a:spcBef>
        <a:buClr>
          <a:schemeClr val="accent1"/>
        </a:buClr>
        <a:buFont typeface="Arial"/>
        <a:buChar char="–"/>
        <a:defRPr sz="1600" kern="1200">
          <a:solidFill>
            <a:schemeClr val="tx2">
              <a:lumMod val="25000"/>
            </a:schemeClr>
          </a:solidFill>
          <a:latin typeface="Arial"/>
          <a:ea typeface="+mn-ea"/>
          <a:cs typeface="Arial"/>
        </a:defRPr>
      </a:lvl2pPr>
      <a:lvl3pPr marL="831830" indent="-230712" algn="l" defTabSz="609585" rtl="0" eaLnBrk="1" latinLnBrk="0" hangingPunct="1">
        <a:spcBef>
          <a:spcPct val="20000"/>
        </a:spcBef>
        <a:buClr>
          <a:schemeClr val="accent1"/>
        </a:buClr>
        <a:buFont typeface="Arial"/>
        <a:buChar char="•"/>
        <a:defRPr sz="1467" kern="1200">
          <a:solidFill>
            <a:schemeClr val="tx2">
              <a:lumMod val="25000"/>
            </a:schemeClr>
          </a:solidFill>
          <a:latin typeface="Arial"/>
          <a:ea typeface="+mn-ea"/>
          <a:cs typeface="Arial"/>
        </a:defRPr>
      </a:lvl3pPr>
      <a:lvl4pPr marL="1077357" indent="-245527" algn="l" defTabSz="609585" rtl="0" eaLnBrk="1" latinLnBrk="0" hangingPunct="1">
        <a:spcBef>
          <a:spcPct val="20000"/>
        </a:spcBef>
        <a:buClr>
          <a:schemeClr val="accent1"/>
        </a:buClr>
        <a:buFont typeface="Arial"/>
        <a:buChar char="–"/>
        <a:defRPr sz="1400" kern="1200">
          <a:solidFill>
            <a:schemeClr val="tx2">
              <a:lumMod val="25000"/>
            </a:schemeClr>
          </a:solidFill>
          <a:latin typeface="Arial"/>
          <a:ea typeface="+mn-ea"/>
          <a:cs typeface="Arial"/>
        </a:defRPr>
      </a:lvl4pPr>
      <a:lvl5pPr marL="1308067" indent="-230712" algn="l" defTabSz="609585" rtl="0" eaLnBrk="1" latinLnBrk="0" hangingPunct="1">
        <a:spcBef>
          <a:spcPct val="20000"/>
        </a:spcBef>
        <a:buClr>
          <a:schemeClr val="accent1"/>
        </a:buClr>
        <a:buFont typeface="Arial"/>
        <a:buChar char="»"/>
        <a:defRPr sz="1400" kern="1200">
          <a:solidFill>
            <a:schemeClr val="tx2">
              <a:lumMod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7BD50-9D15-744A-9323-C489AC017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7518D0-75C5-A748-9C69-4DA9DE796E03}"/>
              </a:ext>
            </a:extLst>
          </p:cNvPr>
          <p:cNvSpPr>
            <a:spLocks noGrp="1"/>
          </p:cNvSpPr>
          <p:nvPr>
            <p:ph type="body" idx="1"/>
          </p:nvPr>
        </p:nvSpPr>
        <p:spPr>
          <a:xfrm>
            <a:off x="838200" y="1825625"/>
            <a:ext cx="10515600" cy="4140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A499D7F2-7D14-BF49-A0CA-850EAA624ED4}"/>
              </a:ext>
            </a:extLst>
          </p:cNvPr>
          <p:cNvSpPr/>
          <p:nvPr userDrawn="1"/>
        </p:nvSpPr>
        <p:spPr>
          <a:xfrm>
            <a:off x="0" y="6245212"/>
            <a:ext cx="12192000" cy="6127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A1E4E63-51FB-C340-B259-432DE4D21561}"/>
              </a:ext>
            </a:extLst>
          </p:cNvPr>
          <p:cNvPicPr>
            <a:picLocks noChangeAspect="1"/>
          </p:cNvPicPr>
          <p:nvPr userDrawn="1"/>
        </p:nvPicPr>
        <p:blipFill>
          <a:blip r:embed="rId21"/>
          <a:stretch>
            <a:fillRect/>
          </a:stretch>
        </p:blipFill>
        <p:spPr>
          <a:xfrm>
            <a:off x="9894845" y="6245212"/>
            <a:ext cx="2144755" cy="612787"/>
          </a:xfrm>
          <a:prstGeom prst="rect">
            <a:avLst/>
          </a:prstGeom>
        </p:spPr>
      </p:pic>
      <p:sp>
        <p:nvSpPr>
          <p:cNvPr id="9" name="Rectangle 8">
            <a:extLst>
              <a:ext uri="{FF2B5EF4-FFF2-40B4-BE49-F238E27FC236}">
                <a16:creationId xmlns:a16="http://schemas.microsoft.com/office/drawing/2014/main" id="{70E19E29-2F2D-4044-A514-94617557C91F}"/>
              </a:ext>
            </a:extLst>
          </p:cNvPr>
          <p:cNvSpPr/>
          <p:nvPr userDrawn="1"/>
        </p:nvSpPr>
        <p:spPr>
          <a:xfrm>
            <a:off x="0" y="6042650"/>
            <a:ext cx="12192000" cy="207858"/>
          </a:xfrm>
          <a:prstGeom prst="rect">
            <a:avLst/>
          </a:prstGeom>
          <a:solidFill>
            <a:srgbClr val="5CA1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5247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759" y="840469"/>
            <a:ext cx="8817192" cy="4074924"/>
          </a:xfrm>
        </p:spPr>
        <p:txBody>
          <a:bodyPr/>
          <a:lstStyle/>
          <a:p>
            <a:r>
              <a:rPr lang="en-CA" sz="4267" b="1" dirty="0"/>
              <a:t>New treatment paradigms: </a:t>
            </a:r>
            <a:br>
              <a:rPr lang="en-CA" sz="4267" dirty="0"/>
            </a:br>
            <a:r>
              <a:rPr lang="en-CA" sz="4267" dirty="0"/>
              <a:t>Chronic Lymphocytic </a:t>
            </a:r>
            <a:br>
              <a:rPr lang="en-CA" sz="4267" dirty="0"/>
            </a:br>
            <a:r>
              <a:rPr lang="en-CA" sz="4267" dirty="0"/>
              <a:t>Leukemia</a:t>
            </a:r>
          </a:p>
        </p:txBody>
      </p:sp>
      <p:pic>
        <p:nvPicPr>
          <p:cNvPr id="3" name="Picture 2">
            <a:extLst>
              <a:ext uri="{FF2B5EF4-FFF2-40B4-BE49-F238E27FC236}">
                <a16:creationId xmlns:a16="http://schemas.microsoft.com/office/drawing/2014/main" id="{75D32FEA-46D6-4554-828C-8541AC2F5389}"/>
              </a:ext>
            </a:extLst>
          </p:cNvPr>
          <p:cNvPicPr>
            <a:picLocks noChangeAspect="1"/>
          </p:cNvPicPr>
          <p:nvPr/>
        </p:nvPicPr>
        <p:blipFill>
          <a:blip r:embed="rId2"/>
          <a:stretch>
            <a:fillRect/>
          </a:stretch>
        </p:blipFill>
        <p:spPr>
          <a:xfrm>
            <a:off x="0" y="5457875"/>
            <a:ext cx="12192000" cy="1400125"/>
          </a:xfrm>
          <a:prstGeom prst="rect">
            <a:avLst/>
          </a:prstGeom>
        </p:spPr>
      </p:pic>
      <p:pic>
        <p:nvPicPr>
          <p:cNvPr id="14" name="Picture 2" descr="John M Pagel, MD, PhD">
            <a:extLst>
              <a:ext uri="{FF2B5EF4-FFF2-40B4-BE49-F238E27FC236}">
                <a16:creationId xmlns:a16="http://schemas.microsoft.com/office/drawing/2014/main" id="{EC037E19-7CA7-45AF-9B86-A4984E76B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456" y="4372910"/>
            <a:ext cx="883949" cy="13259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1164A46-93EB-4D9C-90FB-ECA14495342B}"/>
              </a:ext>
            </a:extLst>
          </p:cNvPr>
          <p:cNvSpPr/>
          <p:nvPr/>
        </p:nvSpPr>
        <p:spPr>
          <a:xfrm>
            <a:off x="2354740" y="4332199"/>
            <a:ext cx="4572000" cy="1333378"/>
          </a:xfrm>
          <a:prstGeom prst="rect">
            <a:avLst/>
          </a:prstGeom>
        </p:spPr>
        <p:txBody>
          <a:bodyPr>
            <a:spAutoFit/>
          </a:bodyPr>
          <a:lstStyle/>
          <a:p>
            <a:pPr>
              <a:defRPr/>
            </a:pPr>
            <a:r>
              <a:rPr lang="en-US" sz="1400" b="1" dirty="0">
                <a:solidFill>
                  <a:srgbClr val="FFFFFF"/>
                </a:solidFill>
                <a:latin typeface="Arial"/>
              </a:rPr>
              <a:t>John M </a:t>
            </a:r>
            <a:r>
              <a:rPr lang="en-US" sz="1400" b="1" dirty="0" err="1">
                <a:solidFill>
                  <a:srgbClr val="FFFFFF"/>
                </a:solidFill>
                <a:latin typeface="Arial"/>
              </a:rPr>
              <a:t>Pagel</a:t>
            </a:r>
            <a:r>
              <a:rPr lang="en-US" sz="1400" b="1" dirty="0">
                <a:solidFill>
                  <a:srgbClr val="FFFFFF"/>
                </a:solidFill>
                <a:latin typeface="Arial"/>
              </a:rPr>
              <a:t>, MD, PhD</a:t>
            </a:r>
          </a:p>
          <a:p>
            <a:pPr>
              <a:defRPr/>
            </a:pPr>
            <a:r>
              <a:rPr lang="en-US" sz="1333" dirty="0">
                <a:solidFill>
                  <a:srgbClr val="FFFFFF"/>
                </a:solidFill>
                <a:latin typeface="Arial"/>
              </a:rPr>
              <a:t>Affiliate Associate Member, Division of Oncology</a:t>
            </a:r>
            <a:br>
              <a:rPr lang="en-US" sz="1333" dirty="0">
                <a:solidFill>
                  <a:srgbClr val="FFFFFF"/>
                </a:solidFill>
                <a:latin typeface="Arial"/>
              </a:rPr>
            </a:br>
            <a:r>
              <a:rPr lang="en-US" sz="1333" dirty="0">
                <a:solidFill>
                  <a:srgbClr val="FFFFFF"/>
                </a:solidFill>
                <a:latin typeface="Arial"/>
              </a:rPr>
              <a:t>University of Washington School of Medicine</a:t>
            </a:r>
            <a:br>
              <a:rPr lang="en-US" sz="1333" dirty="0">
                <a:solidFill>
                  <a:srgbClr val="FFFFFF"/>
                </a:solidFill>
                <a:latin typeface="Arial"/>
              </a:rPr>
            </a:br>
            <a:r>
              <a:rPr lang="en-US" sz="1333" dirty="0">
                <a:solidFill>
                  <a:srgbClr val="FFFFFF"/>
                </a:solidFill>
                <a:latin typeface="Arial"/>
              </a:rPr>
              <a:t>Swedish Cancer Institute                                  </a:t>
            </a:r>
            <a:br>
              <a:rPr lang="en-US" sz="1333" dirty="0">
                <a:solidFill>
                  <a:srgbClr val="FFFFFF"/>
                </a:solidFill>
                <a:latin typeface="Arial"/>
              </a:rPr>
            </a:br>
            <a:r>
              <a:rPr lang="en-US" sz="1333" dirty="0">
                <a:solidFill>
                  <a:srgbClr val="FFFFFF"/>
                </a:solidFill>
                <a:latin typeface="Arial"/>
              </a:rPr>
              <a:t>Chief of Hematologic Malignancies Program</a:t>
            </a:r>
            <a:br>
              <a:rPr lang="en-US" sz="1333" dirty="0">
                <a:solidFill>
                  <a:srgbClr val="FFFFFF"/>
                </a:solidFill>
                <a:latin typeface="Arial"/>
              </a:rPr>
            </a:br>
            <a:r>
              <a:rPr lang="en-US" sz="1333" dirty="0">
                <a:solidFill>
                  <a:srgbClr val="FFFFFF"/>
                </a:solidFill>
                <a:latin typeface="Arial"/>
              </a:rPr>
              <a:t>Seattle, WA</a:t>
            </a:r>
          </a:p>
        </p:txBody>
      </p:sp>
    </p:spTree>
    <p:extLst>
      <p:ext uri="{BB962C8B-B14F-4D97-AF65-F5344CB8AC3E}">
        <p14:creationId xmlns:p14="http://schemas.microsoft.com/office/powerpoint/2010/main" val="308832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302792-8ED0-4B4F-AE4E-9D72EEA7A1E6}"/>
              </a:ext>
            </a:extLst>
          </p:cNvPr>
          <p:cNvSpPr>
            <a:spLocks noGrp="1"/>
          </p:cNvSpPr>
          <p:nvPr>
            <p:ph type="title"/>
          </p:nvPr>
        </p:nvSpPr>
        <p:spPr>
          <a:xfrm>
            <a:off x="180926" y="1"/>
            <a:ext cx="10518953" cy="1136172"/>
          </a:xfrm>
        </p:spPr>
        <p:txBody>
          <a:bodyPr>
            <a:normAutofit/>
          </a:bodyPr>
          <a:lstStyle/>
          <a:p>
            <a:r>
              <a:rPr lang="en-US" dirty="0" err="1"/>
              <a:t>iLLUMINATE</a:t>
            </a:r>
            <a:r>
              <a:rPr lang="en-US" dirty="0"/>
              <a:t>: Obinutuzumab + Ibrutinib was Superior to Obinutuzumab + Chlorambucil for Older Patients with CLL/SLL</a:t>
            </a:r>
          </a:p>
        </p:txBody>
      </p:sp>
      <p:sp>
        <p:nvSpPr>
          <p:cNvPr id="5" name="Text Placeholder 3">
            <a:extLst>
              <a:ext uri="{FF2B5EF4-FFF2-40B4-BE49-F238E27FC236}">
                <a16:creationId xmlns:a16="http://schemas.microsoft.com/office/drawing/2014/main" id="{34678C50-67C8-4DE2-8530-C0EBFAC02589}"/>
              </a:ext>
            </a:extLst>
          </p:cNvPr>
          <p:cNvSpPr txBox="1">
            <a:spLocks/>
          </p:cNvSpPr>
          <p:nvPr/>
        </p:nvSpPr>
        <p:spPr>
          <a:xfrm>
            <a:off x="316038" y="6090363"/>
            <a:ext cx="1038384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000" dirty="0">
                <a:solidFill>
                  <a:schemeClr val="tx1"/>
                </a:solidFill>
              </a:rPr>
              <a:t>High-risk population (del(17p)/</a:t>
            </a:r>
            <a:r>
              <a:rPr lang="en-GB" sz="1000" i="1" dirty="0">
                <a:solidFill>
                  <a:schemeClr val="tx1"/>
                </a:solidFill>
              </a:rPr>
              <a:t>TP53</a:t>
            </a:r>
            <a:r>
              <a:rPr lang="en-GB" sz="1000" dirty="0">
                <a:solidFill>
                  <a:schemeClr val="tx1"/>
                </a:solidFill>
              </a:rPr>
              <a:t> mutation, del(11q), and/or unmutated </a:t>
            </a:r>
            <a:r>
              <a:rPr lang="en-GB" sz="1000" i="1" dirty="0">
                <a:solidFill>
                  <a:schemeClr val="tx1"/>
                </a:solidFill>
              </a:rPr>
              <a:t>IGHV</a:t>
            </a:r>
            <a:r>
              <a:rPr lang="en-GB" sz="1000" dirty="0">
                <a:solidFill>
                  <a:schemeClr val="tx1"/>
                </a:solidFill>
              </a:rPr>
              <a:t>.</a:t>
            </a:r>
          </a:p>
          <a:p>
            <a:pPr marL="0" indent="0">
              <a:buNone/>
            </a:pPr>
            <a:r>
              <a:rPr lang="en-US" sz="1000" dirty="0">
                <a:solidFill>
                  <a:schemeClr val="tx1"/>
                </a:solidFill>
              </a:rPr>
              <a:t>Moreno C et al. ASH 2018. Abstract 691.</a:t>
            </a:r>
          </a:p>
        </p:txBody>
      </p:sp>
      <p:sp>
        <p:nvSpPr>
          <p:cNvPr id="215" name="TextBox 214">
            <a:extLst>
              <a:ext uri="{FF2B5EF4-FFF2-40B4-BE49-F238E27FC236}">
                <a16:creationId xmlns:a16="http://schemas.microsoft.com/office/drawing/2014/main" id="{2CD7E194-CA9F-414D-A673-4352292B05FE}"/>
              </a:ext>
            </a:extLst>
          </p:cNvPr>
          <p:cNvSpPr txBox="1"/>
          <p:nvPr/>
        </p:nvSpPr>
        <p:spPr>
          <a:xfrm>
            <a:off x="1992631" y="1173519"/>
            <a:ext cx="3150221" cy="338554"/>
          </a:xfrm>
          <a:prstGeom prst="rect">
            <a:avLst/>
          </a:prstGeom>
          <a:noFill/>
        </p:spPr>
        <p:txBody>
          <a:bodyPr wrap="none" rtlCol="0">
            <a:spAutoFit/>
          </a:bodyPr>
          <a:lstStyle/>
          <a:p>
            <a:pPr algn="ctr" defTabSz="914377">
              <a:defRPr/>
            </a:pPr>
            <a:r>
              <a:rPr lang="en-US" sz="1600" b="1" dirty="0">
                <a:solidFill>
                  <a:srgbClr val="000000">
                    <a:lumMod val="75000"/>
                    <a:lumOff val="25000"/>
                  </a:srgbClr>
                </a:solidFill>
                <a:latin typeface="Arial"/>
              </a:rPr>
              <a:t>PFS per IRC in ITT Population </a:t>
            </a:r>
            <a:endParaRPr lang="en-US" sz="1400" dirty="0">
              <a:solidFill>
                <a:srgbClr val="000000">
                  <a:lumMod val="75000"/>
                  <a:lumOff val="25000"/>
                </a:srgbClr>
              </a:solidFill>
              <a:latin typeface="Arial"/>
            </a:endParaRPr>
          </a:p>
        </p:txBody>
      </p:sp>
      <p:sp>
        <p:nvSpPr>
          <p:cNvPr id="221" name="TextBox 220">
            <a:extLst>
              <a:ext uri="{FF2B5EF4-FFF2-40B4-BE49-F238E27FC236}">
                <a16:creationId xmlns:a16="http://schemas.microsoft.com/office/drawing/2014/main" id="{2422FDA9-3085-4576-B3E5-B7381B89B607}"/>
              </a:ext>
            </a:extLst>
          </p:cNvPr>
          <p:cNvSpPr txBox="1"/>
          <p:nvPr/>
        </p:nvSpPr>
        <p:spPr>
          <a:xfrm>
            <a:off x="7085411" y="1173519"/>
            <a:ext cx="2954655" cy="338554"/>
          </a:xfrm>
          <a:prstGeom prst="rect">
            <a:avLst/>
          </a:prstGeom>
          <a:noFill/>
        </p:spPr>
        <p:txBody>
          <a:bodyPr wrap="none" rtlCol="0">
            <a:spAutoFit/>
          </a:bodyPr>
          <a:lstStyle/>
          <a:p>
            <a:pPr algn="ctr" defTabSz="914377">
              <a:defRPr/>
            </a:pPr>
            <a:r>
              <a:rPr lang="en-US" sz="1600" b="1" dirty="0">
                <a:solidFill>
                  <a:srgbClr val="000000">
                    <a:lumMod val="75000"/>
                    <a:lumOff val="25000"/>
                  </a:srgbClr>
                </a:solidFill>
                <a:latin typeface="Arial"/>
              </a:rPr>
              <a:t>PFS in High-Risk Population</a:t>
            </a:r>
            <a:endParaRPr lang="en-US" sz="1600" b="1" baseline="30000" dirty="0">
              <a:solidFill>
                <a:srgbClr val="000000">
                  <a:lumMod val="75000"/>
                  <a:lumOff val="25000"/>
                </a:srgbClr>
              </a:solidFill>
              <a:latin typeface="Arial"/>
            </a:endParaRPr>
          </a:p>
        </p:txBody>
      </p:sp>
      <p:graphicFrame>
        <p:nvGraphicFramePr>
          <p:cNvPr id="222" name="Table 221">
            <a:extLst>
              <a:ext uri="{FF2B5EF4-FFF2-40B4-BE49-F238E27FC236}">
                <a16:creationId xmlns:a16="http://schemas.microsoft.com/office/drawing/2014/main" id="{BFF6DD95-0105-41FC-B60C-1F1A2FECF2AC}"/>
              </a:ext>
            </a:extLst>
          </p:cNvPr>
          <p:cNvGraphicFramePr>
            <a:graphicFrameLocks noGrp="1"/>
          </p:cNvGraphicFramePr>
          <p:nvPr>
            <p:extLst>
              <p:ext uri="{D42A27DB-BD31-4B8C-83A1-F6EECF244321}">
                <p14:modId xmlns:p14="http://schemas.microsoft.com/office/powerpoint/2010/main" val="3753180212"/>
              </p:ext>
            </p:extLst>
          </p:nvPr>
        </p:nvGraphicFramePr>
        <p:xfrm>
          <a:off x="2981737" y="4289224"/>
          <a:ext cx="6450495" cy="1588681"/>
        </p:xfrm>
        <a:graphic>
          <a:graphicData uri="http://schemas.openxmlformats.org/drawingml/2006/table">
            <a:tbl>
              <a:tblPr firstRow="1" bandRow="1">
                <a:tableStyleId>{2A488322-F2BA-4B5B-9748-0D474271808F}</a:tableStyleId>
              </a:tblPr>
              <a:tblGrid>
                <a:gridCol w="3035275">
                  <a:extLst>
                    <a:ext uri="{9D8B030D-6E8A-4147-A177-3AD203B41FA5}">
                      <a16:colId xmlns:a16="http://schemas.microsoft.com/office/drawing/2014/main" val="3625277633"/>
                    </a:ext>
                  </a:extLst>
                </a:gridCol>
                <a:gridCol w="1684149">
                  <a:extLst>
                    <a:ext uri="{9D8B030D-6E8A-4147-A177-3AD203B41FA5}">
                      <a16:colId xmlns:a16="http://schemas.microsoft.com/office/drawing/2014/main" val="3058886919"/>
                    </a:ext>
                  </a:extLst>
                </a:gridCol>
                <a:gridCol w="1731071">
                  <a:extLst>
                    <a:ext uri="{9D8B030D-6E8A-4147-A177-3AD203B41FA5}">
                      <a16:colId xmlns:a16="http://schemas.microsoft.com/office/drawing/2014/main" val="3779814442"/>
                    </a:ext>
                  </a:extLst>
                </a:gridCol>
              </a:tblGrid>
              <a:tr h="457200">
                <a:tc>
                  <a:txBody>
                    <a:bodyPr/>
                    <a:lstStyle/>
                    <a:p>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200" dirty="0"/>
                        <a:t>Obinutuzumab + Ibrutinib </a:t>
                      </a:r>
                      <a:endParaRPr lang="en-US" sz="1200" dirty="0">
                        <a:solidFill>
                          <a:schemeClr val="tx1"/>
                        </a:solidFill>
                        <a:latin typeface="+mn-lt"/>
                      </a:endParaRPr>
                    </a:p>
                  </a:txBody>
                  <a:tcPr anchor="ct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algn="ctr"/>
                      <a:r>
                        <a:rPr lang="en-US" sz="1200" dirty="0"/>
                        <a:t>Obinutuzumab + Chlorambucil</a:t>
                      </a:r>
                      <a:endParaRPr lang="en-US" sz="1200" dirty="0">
                        <a:solidFill>
                          <a:schemeClr val="tx1"/>
                        </a:solidFill>
                        <a:latin typeface="+mn-lt"/>
                      </a:endParaRPr>
                    </a:p>
                  </a:txBody>
                  <a:tcPr anchor="ctr">
                    <a:lnT w="12700" cap="flat" cmpd="sng" algn="ctr">
                      <a:solidFill>
                        <a:schemeClr val="tx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4070298351"/>
                  </a:ext>
                </a:extLst>
              </a:tr>
              <a:tr h="274320">
                <a:tc>
                  <a:txBody>
                    <a:bodyPr/>
                    <a:lstStyle/>
                    <a:p>
                      <a:r>
                        <a:rPr lang="en-US" sz="1200" dirty="0"/>
                        <a:t>ORR per IRC (per investigator)</a:t>
                      </a:r>
                    </a:p>
                  </a:txBody>
                  <a:tcPr anchor="ctr">
                    <a:lnT w="12700" cap="flat" cmpd="sng" algn="ctr">
                      <a:noFill/>
                      <a:prstDash val="solid"/>
                      <a:round/>
                      <a:headEnd type="none" w="med" len="med"/>
                      <a:tailEnd type="none" w="med" len="med"/>
                    </a:lnT>
                  </a:tcPr>
                </a:tc>
                <a:tc>
                  <a:txBody>
                    <a:bodyPr/>
                    <a:lstStyle/>
                    <a:p>
                      <a:pPr algn="ctr"/>
                      <a:r>
                        <a:rPr lang="en-GB" sz="1200" dirty="0"/>
                        <a:t>88% (91%)</a:t>
                      </a:r>
                      <a:endParaRPr lang="en-US" sz="1200" dirty="0"/>
                    </a:p>
                  </a:txBody>
                  <a:tcPr anchor="ctr"/>
                </a:tc>
                <a:tc>
                  <a:txBody>
                    <a:bodyPr/>
                    <a:lstStyle/>
                    <a:p>
                      <a:pPr algn="ctr"/>
                      <a:r>
                        <a:rPr lang="en-GB" sz="1200" dirty="0"/>
                        <a:t>73% (81%)</a:t>
                      </a:r>
                      <a:endParaRPr lang="en-US" sz="1200" dirty="0"/>
                    </a:p>
                  </a:txBody>
                  <a:tcPr anchor="ctr"/>
                </a:tc>
                <a:extLst>
                  <a:ext uri="{0D108BD9-81ED-4DB2-BD59-A6C34878D82A}">
                    <a16:rowId xmlns:a16="http://schemas.microsoft.com/office/drawing/2014/main" val="191287448"/>
                  </a:ext>
                </a:extLst>
              </a:tr>
              <a:tr h="308521">
                <a:tc>
                  <a:txBody>
                    <a:bodyPr/>
                    <a:lstStyle/>
                    <a:p>
                      <a:r>
                        <a:rPr lang="en-US" sz="1200" dirty="0"/>
                        <a:t>CR/CRi per IRC (per investigator)</a:t>
                      </a:r>
                    </a:p>
                  </a:txBody>
                  <a:tcPr anchor="ctr"/>
                </a:tc>
                <a:tc>
                  <a:txBody>
                    <a:bodyPr/>
                    <a:lstStyle/>
                    <a:p>
                      <a:pPr algn="ctr"/>
                      <a:r>
                        <a:rPr lang="en-GB" sz="1200" dirty="0"/>
                        <a:t>19% (41%)</a:t>
                      </a:r>
                      <a:endParaRPr lang="en-US" sz="1200" dirty="0"/>
                    </a:p>
                  </a:txBody>
                  <a:tcPr anchor="ctr"/>
                </a:tc>
                <a:tc>
                  <a:txBody>
                    <a:bodyPr/>
                    <a:lstStyle/>
                    <a:p>
                      <a:pPr algn="ctr"/>
                      <a:r>
                        <a:rPr lang="en-GB" sz="1200" dirty="0"/>
                        <a:t>8% (16%)</a:t>
                      </a:r>
                      <a:endParaRPr lang="en-US" sz="1200" dirty="0"/>
                    </a:p>
                  </a:txBody>
                  <a:tcPr anchor="ctr"/>
                </a:tc>
                <a:extLst>
                  <a:ext uri="{0D108BD9-81ED-4DB2-BD59-A6C34878D82A}">
                    <a16:rowId xmlns:a16="http://schemas.microsoft.com/office/drawing/2014/main" val="1240911577"/>
                  </a:ext>
                </a:extLst>
              </a:tr>
              <a:tr h="274320">
                <a:tc>
                  <a:txBody>
                    <a:bodyPr/>
                    <a:lstStyle/>
                    <a:p>
                      <a:r>
                        <a:rPr lang="en-US" sz="1200" dirty="0"/>
                        <a:t>Patients with undetectable MRD</a:t>
                      </a:r>
                      <a:endParaRPr lang="en-US" sz="1200" baseline="30000" dirty="0"/>
                    </a:p>
                  </a:txBody>
                  <a:tcPr anchor="ctr"/>
                </a:tc>
                <a:tc>
                  <a:txBody>
                    <a:bodyPr/>
                    <a:lstStyle/>
                    <a:p>
                      <a:pPr algn="ctr"/>
                      <a:r>
                        <a:rPr lang="en-US" sz="1200" dirty="0"/>
                        <a:t>35%</a:t>
                      </a:r>
                    </a:p>
                  </a:txBody>
                  <a:tcPr anchor="ctr"/>
                </a:tc>
                <a:tc>
                  <a:txBody>
                    <a:bodyPr/>
                    <a:lstStyle/>
                    <a:p>
                      <a:pPr algn="ctr"/>
                      <a:r>
                        <a:rPr lang="en-US" sz="1200" dirty="0"/>
                        <a:t>25%</a:t>
                      </a:r>
                    </a:p>
                  </a:txBody>
                  <a:tcPr anchor="ctr"/>
                </a:tc>
                <a:extLst>
                  <a:ext uri="{0D108BD9-81ED-4DB2-BD59-A6C34878D82A}">
                    <a16:rowId xmlns:a16="http://schemas.microsoft.com/office/drawing/2014/main" val="293225421"/>
                  </a:ext>
                </a:extLst>
              </a:tr>
              <a:tr h="274320">
                <a:tc>
                  <a:txBody>
                    <a:bodyPr/>
                    <a:lstStyle/>
                    <a:p>
                      <a:r>
                        <a:rPr lang="en-US" sz="1200" dirty="0"/>
                        <a:t>OS rate at 30 months</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t>86%</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t>85%</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620713"/>
                  </a:ext>
                </a:extLst>
              </a:tr>
            </a:tbl>
          </a:graphicData>
        </a:graphic>
      </p:graphicFrame>
      <p:grpSp>
        <p:nvGrpSpPr>
          <p:cNvPr id="224" name="Group 223">
            <a:extLst>
              <a:ext uri="{FF2B5EF4-FFF2-40B4-BE49-F238E27FC236}">
                <a16:creationId xmlns:a16="http://schemas.microsoft.com/office/drawing/2014/main" id="{5191AB64-1E57-42A2-AA5A-6C5B4ADF79ED}"/>
              </a:ext>
            </a:extLst>
          </p:cNvPr>
          <p:cNvGrpSpPr/>
          <p:nvPr/>
        </p:nvGrpSpPr>
        <p:grpSpPr>
          <a:xfrm>
            <a:off x="536871" y="1531854"/>
            <a:ext cx="10938055" cy="2544911"/>
            <a:chOff x="402653" y="1148890"/>
            <a:chExt cx="8203541" cy="1908683"/>
          </a:xfrm>
        </p:grpSpPr>
        <p:pic>
          <p:nvPicPr>
            <p:cNvPr id="225" name="Picture 224">
              <a:extLst>
                <a:ext uri="{FF2B5EF4-FFF2-40B4-BE49-F238E27FC236}">
                  <a16:creationId xmlns:a16="http://schemas.microsoft.com/office/drawing/2014/main" id="{1D4BFACA-59DC-4FEA-9DCD-CA68346F0DC2}"/>
                </a:ext>
              </a:extLst>
            </p:cNvPr>
            <p:cNvPicPr>
              <a:picLocks noChangeAspect="1"/>
            </p:cNvPicPr>
            <p:nvPr/>
          </p:nvPicPr>
          <p:blipFill rotWithShape="1">
            <a:blip r:embed="rId3"/>
            <a:srcRect t="16392" b="3174"/>
            <a:stretch/>
          </p:blipFill>
          <p:spPr>
            <a:xfrm>
              <a:off x="402653" y="1148890"/>
              <a:ext cx="4114702" cy="1900057"/>
            </a:xfrm>
            <a:prstGeom prst="rect">
              <a:avLst/>
            </a:prstGeom>
          </p:spPr>
        </p:pic>
        <p:pic>
          <p:nvPicPr>
            <p:cNvPr id="226" name="Picture 225">
              <a:extLst>
                <a:ext uri="{FF2B5EF4-FFF2-40B4-BE49-F238E27FC236}">
                  <a16:creationId xmlns:a16="http://schemas.microsoft.com/office/drawing/2014/main" id="{6023C45D-BCA4-4EF1-9ED4-6B09CF1E75A7}"/>
                </a:ext>
              </a:extLst>
            </p:cNvPr>
            <p:cNvPicPr>
              <a:picLocks noChangeAspect="1"/>
            </p:cNvPicPr>
            <p:nvPr/>
          </p:nvPicPr>
          <p:blipFill rotWithShape="1">
            <a:blip r:embed="rId4"/>
            <a:srcRect t="14114"/>
            <a:stretch/>
          </p:blipFill>
          <p:spPr>
            <a:xfrm>
              <a:off x="4735899" y="1157516"/>
              <a:ext cx="3870295" cy="1900057"/>
            </a:xfrm>
            <a:prstGeom prst="rect">
              <a:avLst/>
            </a:prstGeom>
          </p:spPr>
        </p:pic>
        <p:pic>
          <p:nvPicPr>
            <p:cNvPr id="227" name="Picture 226">
              <a:extLst>
                <a:ext uri="{FF2B5EF4-FFF2-40B4-BE49-F238E27FC236}">
                  <a16:creationId xmlns:a16="http://schemas.microsoft.com/office/drawing/2014/main" id="{A280E812-696C-4155-8C43-E9D369753C4B}"/>
                </a:ext>
              </a:extLst>
            </p:cNvPr>
            <p:cNvPicPr>
              <a:picLocks noChangeAspect="1"/>
            </p:cNvPicPr>
            <p:nvPr/>
          </p:nvPicPr>
          <p:blipFill rotWithShape="1">
            <a:blip r:embed="rId5">
              <a:clrChange>
                <a:clrFrom>
                  <a:srgbClr val="FFFFFF"/>
                </a:clrFrom>
                <a:clrTo>
                  <a:srgbClr val="FFFFFF">
                    <a:alpha val="0"/>
                  </a:srgbClr>
                </a:clrTo>
              </a:clrChange>
            </a:blip>
            <a:srcRect r="67547"/>
            <a:stretch/>
          </p:blipFill>
          <p:spPr>
            <a:xfrm>
              <a:off x="1069674" y="2011897"/>
              <a:ext cx="1665776" cy="655440"/>
            </a:xfrm>
            <a:prstGeom prst="rect">
              <a:avLst/>
            </a:prstGeom>
          </p:spPr>
        </p:pic>
        <p:pic>
          <p:nvPicPr>
            <p:cNvPr id="228" name="Picture 227">
              <a:extLst>
                <a:ext uri="{FF2B5EF4-FFF2-40B4-BE49-F238E27FC236}">
                  <a16:creationId xmlns:a16="http://schemas.microsoft.com/office/drawing/2014/main" id="{B2F99B4A-83B8-48F6-88E3-3A510D917281}"/>
                </a:ext>
              </a:extLst>
            </p:cNvPr>
            <p:cNvPicPr>
              <a:picLocks noChangeAspect="1"/>
            </p:cNvPicPr>
            <p:nvPr/>
          </p:nvPicPr>
          <p:blipFill rotWithShape="1">
            <a:blip r:embed="rId5">
              <a:clrChange>
                <a:clrFrom>
                  <a:srgbClr val="FFFFFF"/>
                </a:clrFrom>
                <a:clrTo>
                  <a:srgbClr val="FFFFFF">
                    <a:alpha val="0"/>
                  </a:srgbClr>
                </a:clrTo>
              </a:clrChange>
            </a:blip>
            <a:srcRect l="67170"/>
            <a:stretch/>
          </p:blipFill>
          <p:spPr>
            <a:xfrm>
              <a:off x="5227605" y="2118916"/>
              <a:ext cx="1493732" cy="580990"/>
            </a:xfrm>
            <a:prstGeom prst="rect">
              <a:avLst/>
            </a:prstGeom>
          </p:spPr>
        </p:pic>
      </p:grpSp>
    </p:spTree>
    <p:extLst>
      <p:ext uri="{BB962C8B-B14F-4D97-AF65-F5344CB8AC3E}">
        <p14:creationId xmlns:p14="http://schemas.microsoft.com/office/powerpoint/2010/main" val="416735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9889-41BA-4C5E-9B81-A56644715F68}"/>
              </a:ext>
            </a:extLst>
          </p:cNvPr>
          <p:cNvSpPr>
            <a:spLocks noGrp="1"/>
          </p:cNvSpPr>
          <p:nvPr>
            <p:ph type="title"/>
          </p:nvPr>
        </p:nvSpPr>
        <p:spPr>
          <a:xfrm>
            <a:off x="350434" y="-12104"/>
            <a:ext cx="10105673" cy="1143000"/>
          </a:xfrm>
        </p:spPr>
        <p:txBody>
          <a:bodyPr>
            <a:noAutofit/>
          </a:bodyPr>
          <a:lstStyle/>
          <a:p>
            <a:r>
              <a:rPr lang="en-US" dirty="0"/>
              <a:t>ALLIANCE A041202: Ibrutinib +/- Rituximab Showed Superior PFS over BR in Older CLL Pts (Phase III)</a:t>
            </a:r>
          </a:p>
        </p:txBody>
      </p:sp>
      <p:sp>
        <p:nvSpPr>
          <p:cNvPr id="536" name="Rounded Rectangle 26">
            <a:extLst>
              <a:ext uri="{FF2B5EF4-FFF2-40B4-BE49-F238E27FC236}">
                <a16:creationId xmlns:a16="http://schemas.microsoft.com/office/drawing/2014/main" id="{FE75E8AB-84C7-44E4-9393-FC72AF32A68A}"/>
              </a:ext>
            </a:extLst>
          </p:cNvPr>
          <p:cNvSpPr/>
          <p:nvPr/>
        </p:nvSpPr>
        <p:spPr>
          <a:xfrm>
            <a:off x="5182871" y="1241931"/>
            <a:ext cx="2528520" cy="650240"/>
          </a:xfrm>
          <a:prstGeom prst="roundRect">
            <a:avLst>
              <a:gd name="adj" fmla="val 0"/>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600" b="1" dirty="0">
                <a:solidFill>
                  <a:schemeClr val="bg1"/>
                </a:solidFill>
                <a:latin typeface="Arial"/>
              </a:rPr>
              <a:t>Bendamustine</a:t>
            </a:r>
            <a:r>
              <a:rPr lang="en-US" sz="1600" dirty="0">
                <a:solidFill>
                  <a:schemeClr val="bg1"/>
                </a:solidFill>
                <a:latin typeface="Arial"/>
              </a:rPr>
              <a:t> + </a:t>
            </a:r>
          </a:p>
          <a:p>
            <a:pPr algn="ctr" defTabSz="685783"/>
            <a:r>
              <a:rPr lang="en-US" sz="1600" b="1" dirty="0">
                <a:solidFill>
                  <a:schemeClr val="bg1"/>
                </a:solidFill>
                <a:latin typeface="Arial"/>
              </a:rPr>
              <a:t>Rituximab </a:t>
            </a:r>
            <a:r>
              <a:rPr lang="en-US" sz="1400" dirty="0">
                <a:solidFill>
                  <a:schemeClr val="bg1"/>
                </a:solidFill>
                <a:latin typeface="Arial"/>
              </a:rPr>
              <a:t>(6 cycles)</a:t>
            </a:r>
            <a:endParaRPr lang="en-US" sz="1600" dirty="0">
              <a:solidFill>
                <a:schemeClr val="bg1"/>
              </a:solidFill>
              <a:latin typeface="Arial"/>
            </a:endParaRPr>
          </a:p>
        </p:txBody>
      </p:sp>
      <p:sp>
        <p:nvSpPr>
          <p:cNvPr id="537" name="Rounded Rectangle 27">
            <a:extLst>
              <a:ext uri="{FF2B5EF4-FFF2-40B4-BE49-F238E27FC236}">
                <a16:creationId xmlns:a16="http://schemas.microsoft.com/office/drawing/2014/main" id="{30E9BE8E-0687-4F7C-8333-DF7408F82F7D}"/>
              </a:ext>
            </a:extLst>
          </p:cNvPr>
          <p:cNvSpPr/>
          <p:nvPr/>
        </p:nvSpPr>
        <p:spPr>
          <a:xfrm>
            <a:off x="5168729" y="2014739"/>
            <a:ext cx="2556807" cy="607427"/>
          </a:xfrm>
          <a:prstGeom prst="roundRect">
            <a:avLst>
              <a:gd name="adj" fmla="val 0"/>
            </a:avLst>
          </a:prstGeom>
          <a:solidFill>
            <a:schemeClr val="accent2"/>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600" b="1" dirty="0">
                <a:solidFill>
                  <a:schemeClr val="bg1"/>
                </a:solidFill>
                <a:latin typeface="Arial"/>
              </a:rPr>
              <a:t>Ibrutinib </a:t>
            </a:r>
            <a:r>
              <a:rPr lang="en-US" sz="1400" dirty="0">
                <a:solidFill>
                  <a:schemeClr val="bg1"/>
                </a:solidFill>
                <a:latin typeface="Arial"/>
              </a:rPr>
              <a:t>(QD)</a:t>
            </a:r>
            <a:endParaRPr lang="en-US" sz="1600" dirty="0">
              <a:solidFill>
                <a:schemeClr val="bg1"/>
              </a:solidFill>
              <a:latin typeface="Arial"/>
            </a:endParaRPr>
          </a:p>
        </p:txBody>
      </p:sp>
      <p:sp>
        <p:nvSpPr>
          <p:cNvPr id="539" name="Rectangle 538">
            <a:extLst>
              <a:ext uri="{FF2B5EF4-FFF2-40B4-BE49-F238E27FC236}">
                <a16:creationId xmlns:a16="http://schemas.microsoft.com/office/drawing/2014/main" id="{D5B82245-DD6D-4DA9-9F9D-9C7519E0E48E}"/>
              </a:ext>
            </a:extLst>
          </p:cNvPr>
          <p:cNvSpPr/>
          <p:nvPr/>
        </p:nvSpPr>
        <p:spPr>
          <a:xfrm>
            <a:off x="7899281" y="1883324"/>
            <a:ext cx="2184345" cy="946363"/>
          </a:xfrm>
          <a:prstGeom prst="rect">
            <a:avLst/>
          </a:prstGeom>
          <a:solidFill>
            <a:schemeClr val="tx1">
              <a:lumMod val="50000"/>
              <a:lumOff val="5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Primary Endpoint</a:t>
            </a:r>
          </a:p>
          <a:p>
            <a:pPr algn="ctr"/>
            <a:endParaRPr lang="en-US" sz="1600" dirty="0"/>
          </a:p>
          <a:p>
            <a:pPr algn="ctr"/>
            <a:r>
              <a:rPr lang="en-US" sz="1600" dirty="0"/>
              <a:t>PFS</a:t>
            </a:r>
          </a:p>
        </p:txBody>
      </p:sp>
      <p:sp>
        <p:nvSpPr>
          <p:cNvPr id="540" name="Rectangle 539">
            <a:extLst>
              <a:ext uri="{FF2B5EF4-FFF2-40B4-BE49-F238E27FC236}">
                <a16:creationId xmlns:a16="http://schemas.microsoft.com/office/drawing/2014/main" id="{7E697C82-E96C-4D85-8987-9E3E10F4017F}"/>
              </a:ext>
            </a:extLst>
          </p:cNvPr>
          <p:cNvSpPr/>
          <p:nvPr/>
        </p:nvSpPr>
        <p:spPr>
          <a:xfrm>
            <a:off x="277592" y="1315419"/>
            <a:ext cx="3633165" cy="1920621"/>
          </a:xfrm>
          <a:prstGeom prst="rect">
            <a:avLst/>
          </a:prstGeom>
          <a:solidFill>
            <a:schemeClr val="tx1">
              <a:lumMod val="75000"/>
              <a:lumOff val="2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Treatment-Naive CLL</a:t>
            </a:r>
          </a:p>
          <a:p>
            <a:pPr algn="ctr"/>
            <a:r>
              <a:rPr lang="en-US" sz="1400" dirty="0">
                <a:solidFill>
                  <a:schemeClr val="bg1"/>
                </a:solidFill>
              </a:rPr>
              <a:t>N=547</a:t>
            </a:r>
          </a:p>
          <a:p>
            <a:pPr algn="ctr"/>
            <a:endParaRPr lang="en-US" sz="1400" dirty="0">
              <a:solidFill>
                <a:schemeClr val="bg1"/>
              </a:solidFill>
            </a:endParaRPr>
          </a:p>
          <a:p>
            <a:pPr marL="285744" indent="-285744" defTabSz="685783">
              <a:spcAft>
                <a:spcPts val="600"/>
              </a:spcAft>
              <a:buFont typeface="Arial" panose="020B0604020202020204" pitchFamily="34" charset="0"/>
              <a:buChar char="•"/>
            </a:pPr>
            <a:r>
              <a:rPr lang="en-US" sz="1400" dirty="0">
                <a:solidFill>
                  <a:schemeClr val="bg1"/>
                </a:solidFill>
              </a:rPr>
              <a:t>CLL (IWCLL criteria)</a:t>
            </a:r>
          </a:p>
          <a:p>
            <a:pPr marL="285744" indent="-285744" defTabSz="685783">
              <a:spcAft>
                <a:spcPts val="600"/>
              </a:spcAft>
              <a:buFont typeface="Arial" panose="020B0604020202020204" pitchFamily="34" charset="0"/>
              <a:buChar char="•"/>
            </a:pPr>
            <a:r>
              <a:rPr lang="en-US" sz="1400" dirty="0">
                <a:solidFill>
                  <a:schemeClr val="bg1"/>
                </a:solidFill>
              </a:rPr>
              <a:t>CLL requiring treatment (IWCLL criteria)</a:t>
            </a:r>
          </a:p>
          <a:p>
            <a:pPr marL="285744" indent="-285744" defTabSz="685783">
              <a:spcAft>
                <a:spcPts val="600"/>
              </a:spcAft>
              <a:buFont typeface="Arial" panose="020B0604020202020204" pitchFamily="34" charset="0"/>
              <a:buChar char="•"/>
            </a:pPr>
            <a:r>
              <a:rPr lang="en-US" sz="1400" dirty="0">
                <a:solidFill>
                  <a:schemeClr val="bg1"/>
                </a:solidFill>
              </a:rPr>
              <a:t>Intermediate- or high-risk Rai stage</a:t>
            </a:r>
          </a:p>
        </p:txBody>
      </p:sp>
      <p:sp>
        <p:nvSpPr>
          <p:cNvPr id="541" name="Rectangle 540">
            <a:extLst>
              <a:ext uri="{FF2B5EF4-FFF2-40B4-BE49-F238E27FC236}">
                <a16:creationId xmlns:a16="http://schemas.microsoft.com/office/drawing/2014/main" id="{66371759-2468-41BD-AF54-E332A22406DC}"/>
              </a:ext>
            </a:extLst>
          </p:cNvPr>
          <p:cNvSpPr/>
          <p:nvPr/>
        </p:nvSpPr>
        <p:spPr>
          <a:xfrm rot="16200000">
            <a:off x="3528098" y="2107421"/>
            <a:ext cx="1382233" cy="464507"/>
          </a:xfrm>
          <a:prstGeom prst="rect">
            <a:avLst/>
          </a:prstGeom>
          <a:solidFill>
            <a:schemeClr val="tx1">
              <a:lumMod val="65000"/>
              <a:lumOff val="35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Randomization</a:t>
            </a:r>
          </a:p>
        </p:txBody>
      </p:sp>
      <p:sp>
        <p:nvSpPr>
          <p:cNvPr id="542" name="Rounded Rectangle 26">
            <a:extLst>
              <a:ext uri="{FF2B5EF4-FFF2-40B4-BE49-F238E27FC236}">
                <a16:creationId xmlns:a16="http://schemas.microsoft.com/office/drawing/2014/main" id="{D490885A-3FAE-4A73-AE33-1D12623FF2DA}"/>
              </a:ext>
            </a:extLst>
          </p:cNvPr>
          <p:cNvSpPr/>
          <p:nvPr/>
        </p:nvSpPr>
        <p:spPr>
          <a:xfrm>
            <a:off x="5168730" y="2744733"/>
            <a:ext cx="2556807" cy="650240"/>
          </a:xfrm>
          <a:prstGeom prst="roundRect">
            <a:avLst>
              <a:gd name="adj" fmla="val 0"/>
            </a:avLst>
          </a:prstGeom>
          <a:solidFill>
            <a:schemeClr val="accent6">
              <a:lumMod val="50000"/>
            </a:schemeClr>
          </a:solidFill>
          <a:ln w="19050">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600" b="1" dirty="0">
                <a:solidFill>
                  <a:schemeClr val="bg1"/>
                </a:solidFill>
                <a:latin typeface="Arial"/>
              </a:rPr>
              <a:t>Ibrutinib </a:t>
            </a:r>
            <a:r>
              <a:rPr lang="en-US" sz="1400" dirty="0">
                <a:solidFill>
                  <a:schemeClr val="bg1"/>
                </a:solidFill>
                <a:latin typeface="Arial"/>
              </a:rPr>
              <a:t>(QD) </a:t>
            </a:r>
            <a:r>
              <a:rPr lang="en-US" sz="1600" dirty="0">
                <a:solidFill>
                  <a:schemeClr val="bg1"/>
                </a:solidFill>
                <a:latin typeface="Arial"/>
              </a:rPr>
              <a:t>+ </a:t>
            </a:r>
          </a:p>
          <a:p>
            <a:pPr algn="ctr" defTabSz="685783"/>
            <a:r>
              <a:rPr lang="en-US" sz="1600" b="1" dirty="0">
                <a:solidFill>
                  <a:schemeClr val="bg1"/>
                </a:solidFill>
                <a:latin typeface="Arial"/>
              </a:rPr>
              <a:t>Rituximab </a:t>
            </a:r>
            <a:r>
              <a:rPr lang="en-US" sz="1400" dirty="0">
                <a:solidFill>
                  <a:schemeClr val="bg1"/>
                </a:solidFill>
                <a:latin typeface="Arial"/>
              </a:rPr>
              <a:t>(6 cycles)</a:t>
            </a:r>
          </a:p>
        </p:txBody>
      </p:sp>
      <p:cxnSp>
        <p:nvCxnSpPr>
          <p:cNvPr id="543" name="Straight Arrow Connector 542">
            <a:extLst>
              <a:ext uri="{FF2B5EF4-FFF2-40B4-BE49-F238E27FC236}">
                <a16:creationId xmlns:a16="http://schemas.microsoft.com/office/drawing/2014/main" id="{41702DDB-94FD-4B43-A802-E04297178B29}"/>
              </a:ext>
            </a:extLst>
          </p:cNvPr>
          <p:cNvCxnSpPr>
            <a:stCxn id="541" idx="2"/>
            <a:endCxn id="536" idx="1"/>
          </p:cNvCxnSpPr>
          <p:nvPr/>
        </p:nvCxnSpPr>
        <p:spPr>
          <a:xfrm flipV="1">
            <a:off x="4451467" y="1567053"/>
            <a:ext cx="731404" cy="7726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4" name="Straight Arrow Connector 543">
            <a:extLst>
              <a:ext uri="{FF2B5EF4-FFF2-40B4-BE49-F238E27FC236}">
                <a16:creationId xmlns:a16="http://schemas.microsoft.com/office/drawing/2014/main" id="{77B48384-139B-4FCC-A515-0AD4BFA4C951}"/>
              </a:ext>
            </a:extLst>
          </p:cNvPr>
          <p:cNvCxnSpPr>
            <a:stCxn id="541" idx="2"/>
            <a:endCxn id="537" idx="1"/>
          </p:cNvCxnSpPr>
          <p:nvPr/>
        </p:nvCxnSpPr>
        <p:spPr>
          <a:xfrm flipV="1">
            <a:off x="4451468" y="2318453"/>
            <a:ext cx="717261" cy="212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5" name="Straight Arrow Connector 544">
            <a:extLst>
              <a:ext uri="{FF2B5EF4-FFF2-40B4-BE49-F238E27FC236}">
                <a16:creationId xmlns:a16="http://schemas.microsoft.com/office/drawing/2014/main" id="{50201CC8-D71B-451C-8883-65CFC228A2AF}"/>
              </a:ext>
            </a:extLst>
          </p:cNvPr>
          <p:cNvCxnSpPr>
            <a:stCxn id="541" idx="2"/>
            <a:endCxn id="542" idx="1"/>
          </p:cNvCxnSpPr>
          <p:nvPr/>
        </p:nvCxnSpPr>
        <p:spPr>
          <a:xfrm>
            <a:off x="4451468" y="2339675"/>
            <a:ext cx="717261" cy="7301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6" name="Rectangle 545">
            <a:extLst>
              <a:ext uri="{FF2B5EF4-FFF2-40B4-BE49-F238E27FC236}">
                <a16:creationId xmlns:a16="http://schemas.microsoft.com/office/drawing/2014/main" id="{8071EFF4-E4FB-4FA3-84C8-26DB3694880F}"/>
              </a:ext>
            </a:extLst>
          </p:cNvPr>
          <p:cNvSpPr/>
          <p:nvPr/>
        </p:nvSpPr>
        <p:spPr>
          <a:xfrm>
            <a:off x="10023000" y="2011024"/>
            <a:ext cx="2108480" cy="646331"/>
          </a:xfrm>
          <a:prstGeom prst="rect">
            <a:avLst/>
          </a:prstGeom>
        </p:spPr>
        <p:txBody>
          <a:bodyPr wrap="square">
            <a:spAutoFit/>
          </a:bodyPr>
          <a:lstStyle/>
          <a:p>
            <a:pPr algn="ctr"/>
            <a:r>
              <a:rPr lang="en-GB" sz="1800" dirty="0"/>
              <a:t>1</a:t>
            </a:r>
            <a:r>
              <a:rPr lang="en-GB" sz="1800" baseline="30000" dirty="0"/>
              <a:t>st</a:t>
            </a:r>
            <a:r>
              <a:rPr lang="en-GB" sz="1800" dirty="0"/>
              <a:t> </a:t>
            </a:r>
          </a:p>
          <a:p>
            <a:pPr algn="ctr"/>
            <a:r>
              <a:rPr lang="en-GB" sz="1800" dirty="0"/>
              <a:t>Interim Analysis</a:t>
            </a:r>
            <a:endParaRPr lang="en-US" sz="1800" dirty="0"/>
          </a:p>
        </p:txBody>
      </p:sp>
      <p:sp>
        <p:nvSpPr>
          <p:cNvPr id="547" name="TextBox 546">
            <a:extLst>
              <a:ext uri="{FF2B5EF4-FFF2-40B4-BE49-F238E27FC236}">
                <a16:creationId xmlns:a16="http://schemas.microsoft.com/office/drawing/2014/main" id="{E05D0936-041A-4D89-AC3E-989FFC57FF64}"/>
              </a:ext>
            </a:extLst>
          </p:cNvPr>
          <p:cNvSpPr txBox="1"/>
          <p:nvPr/>
        </p:nvSpPr>
        <p:spPr>
          <a:xfrm>
            <a:off x="1594941" y="3384007"/>
            <a:ext cx="2246128" cy="477054"/>
          </a:xfrm>
          <a:prstGeom prst="rect">
            <a:avLst/>
          </a:prstGeom>
          <a:noFill/>
        </p:spPr>
        <p:txBody>
          <a:bodyPr wrap="none" rtlCol="0">
            <a:spAutoFit/>
          </a:bodyPr>
          <a:lstStyle/>
          <a:p>
            <a:pPr algn="ctr" defTabSz="914377">
              <a:defRPr/>
            </a:pPr>
            <a:r>
              <a:rPr lang="en-US" sz="1400" b="1" dirty="0">
                <a:latin typeface="Arial"/>
              </a:rPr>
              <a:t>PFS (Primary Endpoint) </a:t>
            </a:r>
            <a:br>
              <a:rPr lang="en-US" sz="1200" dirty="0">
                <a:latin typeface="Arial"/>
              </a:rPr>
            </a:br>
            <a:r>
              <a:rPr lang="en-US" sz="1100" dirty="0">
                <a:latin typeface="Arial"/>
              </a:rPr>
              <a:t>Median follow-up 32 months</a:t>
            </a:r>
          </a:p>
        </p:txBody>
      </p:sp>
      <p:sp>
        <p:nvSpPr>
          <p:cNvPr id="548" name="Rectangle 5">
            <a:extLst>
              <a:ext uri="{FF2B5EF4-FFF2-40B4-BE49-F238E27FC236}">
                <a16:creationId xmlns:a16="http://schemas.microsoft.com/office/drawing/2014/main" id="{99C1FF27-19BD-403B-B4B3-F1CADF1E8BDD}"/>
              </a:ext>
            </a:extLst>
          </p:cNvPr>
          <p:cNvSpPr>
            <a:spLocks noChangeArrowheads="1"/>
          </p:cNvSpPr>
          <p:nvPr/>
        </p:nvSpPr>
        <p:spPr bwMode="auto">
          <a:xfrm rot="16200000">
            <a:off x="-310906" y="4532605"/>
            <a:ext cx="165119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b="1" dirty="0">
                <a:solidFill>
                  <a:srgbClr val="000000"/>
                </a:solidFill>
                <a:latin typeface="Arial"/>
              </a:rPr>
              <a:t>Progression-Free Survival (%)</a:t>
            </a:r>
          </a:p>
        </p:txBody>
      </p:sp>
      <p:grpSp>
        <p:nvGrpSpPr>
          <p:cNvPr id="549" name="Group 548">
            <a:extLst>
              <a:ext uri="{FF2B5EF4-FFF2-40B4-BE49-F238E27FC236}">
                <a16:creationId xmlns:a16="http://schemas.microsoft.com/office/drawing/2014/main" id="{323D16C8-FA57-45D0-BA5E-FE1ED0C07038}"/>
              </a:ext>
            </a:extLst>
          </p:cNvPr>
          <p:cNvGrpSpPr/>
          <p:nvPr/>
        </p:nvGrpSpPr>
        <p:grpSpPr>
          <a:xfrm>
            <a:off x="606378" y="3814356"/>
            <a:ext cx="205453" cy="1738401"/>
            <a:chOff x="-5208459" y="1469752"/>
            <a:chExt cx="228046" cy="2868554"/>
          </a:xfrm>
        </p:grpSpPr>
        <p:sp>
          <p:nvSpPr>
            <p:cNvPr id="550" name="Rectangle 13">
              <a:extLst>
                <a:ext uri="{FF2B5EF4-FFF2-40B4-BE49-F238E27FC236}">
                  <a16:creationId xmlns:a16="http://schemas.microsoft.com/office/drawing/2014/main" id="{C923F34C-CEF7-460E-B23B-8EBB8AF205C7}"/>
                </a:ext>
              </a:extLst>
            </p:cNvPr>
            <p:cNvSpPr>
              <a:spLocks noChangeArrowheads="1"/>
            </p:cNvSpPr>
            <p:nvPr/>
          </p:nvSpPr>
          <p:spPr bwMode="auto">
            <a:xfrm>
              <a:off x="-5208459" y="2004998"/>
              <a:ext cx="228046" cy="19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dirty="0">
                  <a:solidFill>
                    <a:srgbClr val="000000"/>
                  </a:solidFill>
                  <a:latin typeface="Arial"/>
                </a:rPr>
                <a:t>80</a:t>
              </a:r>
            </a:p>
          </p:txBody>
        </p:sp>
        <p:sp>
          <p:nvSpPr>
            <p:cNvPr id="551" name="Rectangle 16">
              <a:extLst>
                <a:ext uri="{FF2B5EF4-FFF2-40B4-BE49-F238E27FC236}">
                  <a16:creationId xmlns:a16="http://schemas.microsoft.com/office/drawing/2014/main" id="{FE881ACC-58B1-4595-A8E0-FF25148141EA}"/>
                </a:ext>
              </a:extLst>
            </p:cNvPr>
            <p:cNvSpPr>
              <a:spLocks noChangeArrowheads="1"/>
            </p:cNvSpPr>
            <p:nvPr/>
          </p:nvSpPr>
          <p:spPr bwMode="auto">
            <a:xfrm>
              <a:off x="-5208459" y="2540245"/>
              <a:ext cx="228046" cy="19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dirty="0">
                  <a:solidFill>
                    <a:srgbClr val="000000"/>
                  </a:solidFill>
                  <a:latin typeface="Arial"/>
                </a:rPr>
                <a:t>60</a:t>
              </a:r>
            </a:p>
          </p:txBody>
        </p:sp>
        <p:sp>
          <p:nvSpPr>
            <p:cNvPr id="552" name="Rectangle 19">
              <a:extLst>
                <a:ext uri="{FF2B5EF4-FFF2-40B4-BE49-F238E27FC236}">
                  <a16:creationId xmlns:a16="http://schemas.microsoft.com/office/drawing/2014/main" id="{F2C751D9-3047-4FAA-9D17-BACF79D978AD}"/>
                </a:ext>
              </a:extLst>
            </p:cNvPr>
            <p:cNvSpPr>
              <a:spLocks noChangeArrowheads="1"/>
            </p:cNvSpPr>
            <p:nvPr/>
          </p:nvSpPr>
          <p:spPr bwMode="auto">
            <a:xfrm>
              <a:off x="-5208459" y="3075491"/>
              <a:ext cx="228046" cy="19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dirty="0">
                  <a:solidFill>
                    <a:srgbClr val="000000"/>
                  </a:solidFill>
                  <a:latin typeface="Arial"/>
                </a:rPr>
                <a:t>40</a:t>
              </a:r>
            </a:p>
          </p:txBody>
        </p:sp>
        <p:sp>
          <p:nvSpPr>
            <p:cNvPr id="553" name="Rectangle 22">
              <a:extLst>
                <a:ext uri="{FF2B5EF4-FFF2-40B4-BE49-F238E27FC236}">
                  <a16:creationId xmlns:a16="http://schemas.microsoft.com/office/drawing/2014/main" id="{31AD4280-63F8-4D1E-A222-8ABBA0853C0F}"/>
                </a:ext>
              </a:extLst>
            </p:cNvPr>
            <p:cNvSpPr>
              <a:spLocks noChangeArrowheads="1"/>
            </p:cNvSpPr>
            <p:nvPr/>
          </p:nvSpPr>
          <p:spPr bwMode="auto">
            <a:xfrm>
              <a:off x="-5208459" y="3610738"/>
              <a:ext cx="228046" cy="19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dirty="0">
                  <a:solidFill>
                    <a:srgbClr val="000000"/>
                  </a:solidFill>
                  <a:latin typeface="Arial"/>
                </a:rPr>
                <a:t>20</a:t>
              </a:r>
            </a:p>
          </p:txBody>
        </p:sp>
        <p:sp>
          <p:nvSpPr>
            <p:cNvPr id="554" name="Rectangle 24">
              <a:extLst>
                <a:ext uri="{FF2B5EF4-FFF2-40B4-BE49-F238E27FC236}">
                  <a16:creationId xmlns:a16="http://schemas.microsoft.com/office/drawing/2014/main" id="{58995568-BB4B-444F-9577-D4C0754FD213}"/>
                </a:ext>
              </a:extLst>
            </p:cNvPr>
            <p:cNvSpPr>
              <a:spLocks noChangeArrowheads="1"/>
            </p:cNvSpPr>
            <p:nvPr/>
          </p:nvSpPr>
          <p:spPr bwMode="auto">
            <a:xfrm>
              <a:off x="-5208459" y="4145979"/>
              <a:ext cx="228046" cy="19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dirty="0">
                  <a:solidFill>
                    <a:srgbClr val="000000"/>
                  </a:solidFill>
                  <a:latin typeface="Arial"/>
                </a:rPr>
                <a:t>0</a:t>
              </a:r>
            </a:p>
          </p:txBody>
        </p:sp>
        <p:sp>
          <p:nvSpPr>
            <p:cNvPr id="555" name="Rectangle 236">
              <a:extLst>
                <a:ext uri="{FF2B5EF4-FFF2-40B4-BE49-F238E27FC236}">
                  <a16:creationId xmlns:a16="http://schemas.microsoft.com/office/drawing/2014/main" id="{91A7E293-F24F-4719-8BDE-765217A087DE}"/>
                </a:ext>
              </a:extLst>
            </p:cNvPr>
            <p:cNvSpPr>
              <a:spLocks noChangeArrowheads="1"/>
            </p:cNvSpPr>
            <p:nvPr/>
          </p:nvSpPr>
          <p:spPr bwMode="auto">
            <a:xfrm>
              <a:off x="-5208459" y="1469752"/>
              <a:ext cx="228046" cy="19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dirty="0">
                  <a:solidFill>
                    <a:srgbClr val="000000"/>
                  </a:solidFill>
                  <a:latin typeface="Arial"/>
                </a:rPr>
                <a:t>100</a:t>
              </a:r>
            </a:p>
          </p:txBody>
        </p:sp>
      </p:grpSp>
      <p:sp>
        <p:nvSpPr>
          <p:cNvPr id="556" name="Rectangle 5">
            <a:extLst>
              <a:ext uri="{FF2B5EF4-FFF2-40B4-BE49-F238E27FC236}">
                <a16:creationId xmlns:a16="http://schemas.microsoft.com/office/drawing/2014/main" id="{B5912991-8FFF-42E7-9099-20B02DBA718F}"/>
              </a:ext>
            </a:extLst>
          </p:cNvPr>
          <p:cNvSpPr>
            <a:spLocks noChangeArrowheads="1"/>
          </p:cNvSpPr>
          <p:nvPr/>
        </p:nvSpPr>
        <p:spPr bwMode="auto">
          <a:xfrm>
            <a:off x="929077" y="5725760"/>
            <a:ext cx="419124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b="1" dirty="0">
                <a:solidFill>
                  <a:srgbClr val="000000"/>
                </a:solidFill>
                <a:latin typeface="Arial"/>
              </a:rPr>
              <a:t>Months</a:t>
            </a:r>
          </a:p>
        </p:txBody>
      </p:sp>
      <p:sp>
        <p:nvSpPr>
          <p:cNvPr id="557" name="Freeform 10">
            <a:extLst>
              <a:ext uri="{FF2B5EF4-FFF2-40B4-BE49-F238E27FC236}">
                <a16:creationId xmlns:a16="http://schemas.microsoft.com/office/drawing/2014/main" id="{968AECF9-7143-4058-B0D9-57274613E5F6}"/>
              </a:ext>
            </a:extLst>
          </p:cNvPr>
          <p:cNvSpPr>
            <a:spLocks/>
          </p:cNvSpPr>
          <p:nvPr/>
        </p:nvSpPr>
        <p:spPr bwMode="auto">
          <a:xfrm>
            <a:off x="922150" y="3873036"/>
            <a:ext cx="4189023" cy="1624104"/>
          </a:xfrm>
          <a:custGeom>
            <a:avLst/>
            <a:gdLst>
              <a:gd name="T0" fmla="*/ 0 w 3890"/>
              <a:gd name="T1" fmla="*/ 0 h 1717"/>
              <a:gd name="T2" fmla="*/ 0 w 3890"/>
              <a:gd name="T3" fmla="*/ 1717 h 1717"/>
              <a:gd name="T4" fmla="*/ 3890 w 3890"/>
              <a:gd name="T5" fmla="*/ 1717 h 1717"/>
            </a:gdLst>
            <a:ahLst/>
            <a:cxnLst>
              <a:cxn ang="0">
                <a:pos x="T0" y="T1"/>
              </a:cxn>
              <a:cxn ang="0">
                <a:pos x="T2" y="T3"/>
              </a:cxn>
              <a:cxn ang="0">
                <a:pos x="T4" y="T5"/>
              </a:cxn>
            </a:cxnLst>
            <a:rect l="0" t="0" r="r" b="b"/>
            <a:pathLst>
              <a:path w="3890" h="1717">
                <a:moveTo>
                  <a:pt x="0" y="0"/>
                </a:moveTo>
                <a:lnTo>
                  <a:pt x="0" y="1717"/>
                </a:lnTo>
                <a:lnTo>
                  <a:pt x="3890" y="1717"/>
                </a:lnTo>
              </a:path>
            </a:pathLst>
          </a:custGeom>
          <a:noFill/>
          <a:ln w="1270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grpSp>
        <p:nvGrpSpPr>
          <p:cNvPr id="558" name="Group 557">
            <a:extLst>
              <a:ext uri="{FF2B5EF4-FFF2-40B4-BE49-F238E27FC236}">
                <a16:creationId xmlns:a16="http://schemas.microsoft.com/office/drawing/2014/main" id="{2BBC07DA-7C3A-4A09-AF9D-C2E86B87AE79}"/>
              </a:ext>
            </a:extLst>
          </p:cNvPr>
          <p:cNvGrpSpPr/>
          <p:nvPr/>
        </p:nvGrpSpPr>
        <p:grpSpPr>
          <a:xfrm>
            <a:off x="853933" y="3873037"/>
            <a:ext cx="65905" cy="1624103"/>
            <a:chOff x="-4933681" y="1566583"/>
            <a:chExt cx="73152" cy="2679951"/>
          </a:xfrm>
        </p:grpSpPr>
        <p:sp>
          <p:nvSpPr>
            <p:cNvPr id="559" name="Line 11">
              <a:extLst>
                <a:ext uri="{FF2B5EF4-FFF2-40B4-BE49-F238E27FC236}">
                  <a16:creationId xmlns:a16="http://schemas.microsoft.com/office/drawing/2014/main" id="{C33284CF-E9D0-4576-9648-972A30F6966D}"/>
                </a:ext>
              </a:extLst>
            </p:cNvPr>
            <p:cNvSpPr>
              <a:spLocks noChangeShapeType="1"/>
            </p:cNvSpPr>
            <p:nvPr/>
          </p:nvSpPr>
          <p:spPr bwMode="auto">
            <a:xfrm>
              <a:off x="-4933681" y="1566583"/>
              <a:ext cx="73152"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0" name="Line 14">
              <a:extLst>
                <a:ext uri="{FF2B5EF4-FFF2-40B4-BE49-F238E27FC236}">
                  <a16:creationId xmlns:a16="http://schemas.microsoft.com/office/drawing/2014/main" id="{D563B314-D94C-471D-97E2-454F564A5BB5}"/>
                </a:ext>
              </a:extLst>
            </p:cNvPr>
            <p:cNvSpPr>
              <a:spLocks noChangeShapeType="1"/>
            </p:cNvSpPr>
            <p:nvPr/>
          </p:nvSpPr>
          <p:spPr bwMode="auto">
            <a:xfrm>
              <a:off x="-4933681" y="2102572"/>
              <a:ext cx="73152"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1" name="Line 17">
              <a:extLst>
                <a:ext uri="{FF2B5EF4-FFF2-40B4-BE49-F238E27FC236}">
                  <a16:creationId xmlns:a16="http://schemas.microsoft.com/office/drawing/2014/main" id="{8F7712E2-EDB6-4089-89E5-C50B612C0FCE}"/>
                </a:ext>
              </a:extLst>
            </p:cNvPr>
            <p:cNvSpPr>
              <a:spLocks noChangeShapeType="1"/>
            </p:cNvSpPr>
            <p:nvPr/>
          </p:nvSpPr>
          <p:spPr bwMode="auto">
            <a:xfrm>
              <a:off x="-4933681" y="2638562"/>
              <a:ext cx="73152"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2" name="Line 20">
              <a:extLst>
                <a:ext uri="{FF2B5EF4-FFF2-40B4-BE49-F238E27FC236}">
                  <a16:creationId xmlns:a16="http://schemas.microsoft.com/office/drawing/2014/main" id="{A2D43A95-D06C-4A7F-985D-5BB7BF06568D}"/>
                </a:ext>
              </a:extLst>
            </p:cNvPr>
            <p:cNvSpPr>
              <a:spLocks noChangeShapeType="1"/>
            </p:cNvSpPr>
            <p:nvPr/>
          </p:nvSpPr>
          <p:spPr bwMode="auto">
            <a:xfrm>
              <a:off x="-4933681" y="3174552"/>
              <a:ext cx="73152"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3" name="Line 23">
              <a:extLst>
                <a:ext uri="{FF2B5EF4-FFF2-40B4-BE49-F238E27FC236}">
                  <a16:creationId xmlns:a16="http://schemas.microsoft.com/office/drawing/2014/main" id="{C646DDE7-DDB0-40C2-B10C-8BC3691FC876}"/>
                </a:ext>
              </a:extLst>
            </p:cNvPr>
            <p:cNvSpPr>
              <a:spLocks noChangeShapeType="1"/>
            </p:cNvSpPr>
            <p:nvPr/>
          </p:nvSpPr>
          <p:spPr bwMode="auto">
            <a:xfrm>
              <a:off x="-4933681" y="3710541"/>
              <a:ext cx="73152"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4" name="Line 25">
              <a:extLst>
                <a:ext uri="{FF2B5EF4-FFF2-40B4-BE49-F238E27FC236}">
                  <a16:creationId xmlns:a16="http://schemas.microsoft.com/office/drawing/2014/main" id="{C94CC0CC-F5FB-40A7-A71C-593CFD638497}"/>
                </a:ext>
              </a:extLst>
            </p:cNvPr>
            <p:cNvSpPr>
              <a:spLocks noChangeShapeType="1"/>
            </p:cNvSpPr>
            <p:nvPr/>
          </p:nvSpPr>
          <p:spPr bwMode="auto">
            <a:xfrm>
              <a:off x="-4933681" y="4246534"/>
              <a:ext cx="73152"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grpSp>
      <p:sp>
        <p:nvSpPr>
          <p:cNvPr id="565" name="Line 38">
            <a:extLst>
              <a:ext uri="{FF2B5EF4-FFF2-40B4-BE49-F238E27FC236}">
                <a16:creationId xmlns:a16="http://schemas.microsoft.com/office/drawing/2014/main" id="{9676F463-37AC-486E-A780-24BE724E4DDB}"/>
              </a:ext>
            </a:extLst>
          </p:cNvPr>
          <p:cNvSpPr>
            <a:spLocks noChangeShapeType="1"/>
          </p:cNvSpPr>
          <p:nvPr/>
        </p:nvSpPr>
        <p:spPr bwMode="auto">
          <a:xfrm>
            <a:off x="1387773"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6" name="Line 40">
            <a:extLst>
              <a:ext uri="{FF2B5EF4-FFF2-40B4-BE49-F238E27FC236}">
                <a16:creationId xmlns:a16="http://schemas.microsoft.com/office/drawing/2014/main" id="{CA9697F5-7BCF-47A1-8A3F-6AEBB4EFC14F}"/>
              </a:ext>
            </a:extLst>
          </p:cNvPr>
          <p:cNvSpPr>
            <a:spLocks noChangeShapeType="1"/>
          </p:cNvSpPr>
          <p:nvPr/>
        </p:nvSpPr>
        <p:spPr bwMode="auto">
          <a:xfrm>
            <a:off x="3715893"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7" name="Line 45">
            <a:extLst>
              <a:ext uri="{FF2B5EF4-FFF2-40B4-BE49-F238E27FC236}">
                <a16:creationId xmlns:a16="http://schemas.microsoft.com/office/drawing/2014/main" id="{6E6247D4-0A41-45F4-AA53-99051F8A5ADF}"/>
              </a:ext>
            </a:extLst>
          </p:cNvPr>
          <p:cNvSpPr>
            <a:spLocks noChangeShapeType="1"/>
          </p:cNvSpPr>
          <p:nvPr/>
        </p:nvSpPr>
        <p:spPr bwMode="auto">
          <a:xfrm>
            <a:off x="1853397"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8" name="Line 42">
            <a:extLst>
              <a:ext uri="{FF2B5EF4-FFF2-40B4-BE49-F238E27FC236}">
                <a16:creationId xmlns:a16="http://schemas.microsoft.com/office/drawing/2014/main" id="{9304B3AF-7B26-4855-85B9-2F90145BA58A}"/>
              </a:ext>
            </a:extLst>
          </p:cNvPr>
          <p:cNvSpPr>
            <a:spLocks noChangeShapeType="1"/>
          </p:cNvSpPr>
          <p:nvPr/>
        </p:nvSpPr>
        <p:spPr bwMode="auto">
          <a:xfrm>
            <a:off x="4181517"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69" name="Line 40">
            <a:extLst>
              <a:ext uri="{FF2B5EF4-FFF2-40B4-BE49-F238E27FC236}">
                <a16:creationId xmlns:a16="http://schemas.microsoft.com/office/drawing/2014/main" id="{EBDED37F-F03B-4943-A5F0-E06B49E734DC}"/>
              </a:ext>
            </a:extLst>
          </p:cNvPr>
          <p:cNvSpPr>
            <a:spLocks noChangeShapeType="1"/>
          </p:cNvSpPr>
          <p:nvPr/>
        </p:nvSpPr>
        <p:spPr bwMode="auto">
          <a:xfrm>
            <a:off x="2784645"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70" name="Line 48">
            <a:extLst>
              <a:ext uri="{FF2B5EF4-FFF2-40B4-BE49-F238E27FC236}">
                <a16:creationId xmlns:a16="http://schemas.microsoft.com/office/drawing/2014/main" id="{3C3D9CF9-1C53-436F-B782-5232CBD4C91B}"/>
              </a:ext>
            </a:extLst>
          </p:cNvPr>
          <p:cNvSpPr>
            <a:spLocks noChangeShapeType="1"/>
          </p:cNvSpPr>
          <p:nvPr/>
        </p:nvSpPr>
        <p:spPr bwMode="auto">
          <a:xfrm>
            <a:off x="5112767"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71" name="Line 38">
            <a:extLst>
              <a:ext uri="{FF2B5EF4-FFF2-40B4-BE49-F238E27FC236}">
                <a16:creationId xmlns:a16="http://schemas.microsoft.com/office/drawing/2014/main" id="{BA8F33DD-6873-4065-8F26-0BF1A1E8C45D}"/>
              </a:ext>
            </a:extLst>
          </p:cNvPr>
          <p:cNvSpPr>
            <a:spLocks noChangeShapeType="1"/>
          </p:cNvSpPr>
          <p:nvPr/>
        </p:nvSpPr>
        <p:spPr bwMode="auto">
          <a:xfrm>
            <a:off x="922149"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72" name="Line 45">
            <a:extLst>
              <a:ext uri="{FF2B5EF4-FFF2-40B4-BE49-F238E27FC236}">
                <a16:creationId xmlns:a16="http://schemas.microsoft.com/office/drawing/2014/main" id="{EA98FC6B-3621-4E2E-9FF3-5DB7463BF199}"/>
              </a:ext>
            </a:extLst>
          </p:cNvPr>
          <p:cNvSpPr>
            <a:spLocks noChangeShapeType="1"/>
          </p:cNvSpPr>
          <p:nvPr/>
        </p:nvSpPr>
        <p:spPr bwMode="auto">
          <a:xfrm>
            <a:off x="2319021"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73" name="Line 40">
            <a:extLst>
              <a:ext uri="{FF2B5EF4-FFF2-40B4-BE49-F238E27FC236}">
                <a16:creationId xmlns:a16="http://schemas.microsoft.com/office/drawing/2014/main" id="{0BDBADB5-010A-4DB1-A9C0-A32C9D773FFA}"/>
              </a:ext>
            </a:extLst>
          </p:cNvPr>
          <p:cNvSpPr>
            <a:spLocks noChangeShapeType="1"/>
          </p:cNvSpPr>
          <p:nvPr/>
        </p:nvSpPr>
        <p:spPr bwMode="auto">
          <a:xfrm>
            <a:off x="3250269"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574" name="Line 42">
            <a:extLst>
              <a:ext uri="{FF2B5EF4-FFF2-40B4-BE49-F238E27FC236}">
                <a16:creationId xmlns:a16="http://schemas.microsoft.com/office/drawing/2014/main" id="{AD5730A1-22A6-4D9D-BFDF-F0F0F7AAE2A2}"/>
              </a:ext>
            </a:extLst>
          </p:cNvPr>
          <p:cNvSpPr>
            <a:spLocks noChangeShapeType="1"/>
          </p:cNvSpPr>
          <p:nvPr/>
        </p:nvSpPr>
        <p:spPr bwMode="auto">
          <a:xfrm>
            <a:off x="4647141" y="5500566"/>
            <a:ext cx="0" cy="44332"/>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grpSp>
        <p:nvGrpSpPr>
          <p:cNvPr id="575" name="Group 574">
            <a:extLst>
              <a:ext uri="{FF2B5EF4-FFF2-40B4-BE49-F238E27FC236}">
                <a16:creationId xmlns:a16="http://schemas.microsoft.com/office/drawing/2014/main" id="{99B55590-CFB4-411E-BDFD-55D736EA9BE7}"/>
              </a:ext>
            </a:extLst>
          </p:cNvPr>
          <p:cNvGrpSpPr/>
          <p:nvPr/>
        </p:nvGrpSpPr>
        <p:grpSpPr>
          <a:xfrm>
            <a:off x="2784645" y="3922662"/>
            <a:ext cx="552307" cy="1543132"/>
            <a:chOff x="4870407" y="1648471"/>
            <a:chExt cx="613043" cy="2546339"/>
          </a:xfrm>
        </p:grpSpPr>
        <p:sp>
          <p:nvSpPr>
            <p:cNvPr id="576" name="Rectangle 46">
              <a:extLst>
                <a:ext uri="{FF2B5EF4-FFF2-40B4-BE49-F238E27FC236}">
                  <a16:creationId xmlns:a16="http://schemas.microsoft.com/office/drawing/2014/main" id="{BF49C518-980A-498D-A475-EFC28C5EECBD}"/>
                </a:ext>
              </a:extLst>
            </p:cNvPr>
            <p:cNvSpPr>
              <a:spLocks noChangeArrowheads="1"/>
            </p:cNvSpPr>
            <p:nvPr/>
          </p:nvSpPr>
          <p:spPr bwMode="auto">
            <a:xfrm>
              <a:off x="5026250" y="2120972"/>
              <a:ext cx="457200" cy="18288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400" b="1" dirty="0">
                  <a:solidFill>
                    <a:schemeClr val="accent1"/>
                  </a:solidFill>
                  <a:latin typeface="Arial"/>
                </a:rPr>
                <a:t>87%</a:t>
              </a:r>
            </a:p>
          </p:txBody>
        </p:sp>
        <p:sp>
          <p:nvSpPr>
            <p:cNvPr id="577" name="Rectangle 46">
              <a:extLst>
                <a:ext uri="{FF2B5EF4-FFF2-40B4-BE49-F238E27FC236}">
                  <a16:creationId xmlns:a16="http://schemas.microsoft.com/office/drawing/2014/main" id="{B695EC1A-8C41-4748-BD44-EABDC0322A47}"/>
                </a:ext>
              </a:extLst>
            </p:cNvPr>
            <p:cNvSpPr>
              <a:spLocks noChangeArrowheads="1"/>
            </p:cNvSpPr>
            <p:nvPr/>
          </p:nvSpPr>
          <p:spPr bwMode="auto">
            <a:xfrm>
              <a:off x="4878390" y="1648471"/>
              <a:ext cx="530765" cy="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400" b="1" dirty="0">
                  <a:solidFill>
                    <a:schemeClr val="accent6"/>
                  </a:solidFill>
                  <a:latin typeface="Arial"/>
                </a:rPr>
                <a:t>88</a:t>
              </a:r>
              <a:r>
                <a:rPr lang="en-US" altLang="en-US" sz="1600" b="1" dirty="0">
                  <a:solidFill>
                    <a:schemeClr val="accent6"/>
                  </a:solidFill>
                  <a:latin typeface="Arial"/>
                </a:rPr>
                <a:t>%</a:t>
              </a:r>
            </a:p>
          </p:txBody>
        </p:sp>
        <p:sp>
          <p:nvSpPr>
            <p:cNvPr id="578" name="Line 15">
              <a:extLst>
                <a:ext uri="{FF2B5EF4-FFF2-40B4-BE49-F238E27FC236}">
                  <a16:creationId xmlns:a16="http://schemas.microsoft.com/office/drawing/2014/main" id="{2FCEB948-2DA1-4026-B532-D66D3E47CB7D}"/>
                </a:ext>
              </a:extLst>
            </p:cNvPr>
            <p:cNvSpPr>
              <a:spLocks noChangeShapeType="1"/>
            </p:cNvSpPr>
            <p:nvPr/>
          </p:nvSpPr>
          <p:spPr bwMode="auto">
            <a:xfrm flipV="1">
              <a:off x="4870407" y="1903095"/>
              <a:ext cx="0" cy="2291715"/>
            </a:xfrm>
            <a:prstGeom prst="line">
              <a:avLst/>
            </a:prstGeom>
            <a:noFill/>
            <a:ln w="12700">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pPr defTabSz="914377">
                <a:defRPr/>
              </a:pPr>
              <a:endParaRPr lang="en-US" sz="900" dirty="0">
                <a:solidFill>
                  <a:srgbClr val="000000"/>
                </a:solidFill>
                <a:latin typeface="Arial Narrow" panose="020B0606020202030204" pitchFamily="34" charset="0"/>
              </a:endParaRPr>
            </a:p>
          </p:txBody>
        </p:sp>
        <p:sp>
          <p:nvSpPr>
            <p:cNvPr id="579" name="Rectangle 46">
              <a:extLst>
                <a:ext uri="{FF2B5EF4-FFF2-40B4-BE49-F238E27FC236}">
                  <a16:creationId xmlns:a16="http://schemas.microsoft.com/office/drawing/2014/main" id="{13E6C4C1-7B69-471A-9D10-38E1A0E91436}"/>
                </a:ext>
              </a:extLst>
            </p:cNvPr>
            <p:cNvSpPr>
              <a:spLocks noChangeArrowheads="1"/>
            </p:cNvSpPr>
            <p:nvPr/>
          </p:nvSpPr>
          <p:spPr bwMode="auto">
            <a:xfrm>
              <a:off x="4997233" y="2687161"/>
              <a:ext cx="457200" cy="18288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400" b="1" dirty="0">
                  <a:latin typeface="Arial"/>
                </a:rPr>
                <a:t>74</a:t>
              </a:r>
              <a:r>
                <a:rPr lang="en-US" altLang="en-US" sz="1600" b="1" dirty="0">
                  <a:latin typeface="Arial"/>
                </a:rPr>
                <a:t>%</a:t>
              </a:r>
            </a:p>
          </p:txBody>
        </p:sp>
      </p:grpSp>
      <p:grpSp>
        <p:nvGrpSpPr>
          <p:cNvPr id="580" name="Group 579">
            <a:extLst>
              <a:ext uri="{FF2B5EF4-FFF2-40B4-BE49-F238E27FC236}">
                <a16:creationId xmlns:a16="http://schemas.microsoft.com/office/drawing/2014/main" id="{BC9F7924-0D0A-4649-BE8E-15F98B527A8A}"/>
              </a:ext>
            </a:extLst>
          </p:cNvPr>
          <p:cNvGrpSpPr/>
          <p:nvPr/>
        </p:nvGrpSpPr>
        <p:grpSpPr>
          <a:xfrm>
            <a:off x="818638" y="5549312"/>
            <a:ext cx="4397799" cy="110829"/>
            <a:chOff x="6087908" y="4332624"/>
            <a:chExt cx="4881418" cy="182880"/>
          </a:xfrm>
        </p:grpSpPr>
        <p:sp>
          <p:nvSpPr>
            <p:cNvPr id="581" name="Rectangle 39">
              <a:extLst>
                <a:ext uri="{FF2B5EF4-FFF2-40B4-BE49-F238E27FC236}">
                  <a16:creationId xmlns:a16="http://schemas.microsoft.com/office/drawing/2014/main" id="{10107093-23DB-42DF-A6D0-DE5C2B2CBB83}"/>
                </a:ext>
              </a:extLst>
            </p:cNvPr>
            <p:cNvSpPr>
              <a:spLocks noChangeArrowheads="1"/>
            </p:cNvSpPr>
            <p:nvPr/>
          </p:nvSpPr>
          <p:spPr bwMode="auto">
            <a:xfrm>
              <a:off x="6087908"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0</a:t>
              </a:r>
            </a:p>
          </p:txBody>
        </p:sp>
        <p:sp>
          <p:nvSpPr>
            <p:cNvPr id="582" name="Rectangle 41">
              <a:extLst>
                <a:ext uri="{FF2B5EF4-FFF2-40B4-BE49-F238E27FC236}">
                  <a16:creationId xmlns:a16="http://schemas.microsoft.com/office/drawing/2014/main" id="{706E9B7B-4C36-46FF-B289-8A60C5EDB662}"/>
                </a:ext>
              </a:extLst>
            </p:cNvPr>
            <p:cNvSpPr>
              <a:spLocks noChangeArrowheads="1"/>
            </p:cNvSpPr>
            <p:nvPr/>
          </p:nvSpPr>
          <p:spPr bwMode="auto">
            <a:xfrm>
              <a:off x="7639031"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18</a:t>
              </a:r>
            </a:p>
          </p:txBody>
        </p:sp>
        <p:sp>
          <p:nvSpPr>
            <p:cNvPr id="583" name="Rectangle 43">
              <a:extLst>
                <a:ext uri="{FF2B5EF4-FFF2-40B4-BE49-F238E27FC236}">
                  <a16:creationId xmlns:a16="http://schemas.microsoft.com/office/drawing/2014/main" id="{D304EE15-F353-4C56-884F-C682ADDB1F63}"/>
                </a:ext>
              </a:extLst>
            </p:cNvPr>
            <p:cNvSpPr>
              <a:spLocks noChangeArrowheads="1"/>
            </p:cNvSpPr>
            <p:nvPr/>
          </p:nvSpPr>
          <p:spPr bwMode="auto">
            <a:xfrm>
              <a:off x="8673113"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30</a:t>
              </a:r>
            </a:p>
          </p:txBody>
        </p:sp>
        <p:sp>
          <p:nvSpPr>
            <p:cNvPr id="584" name="Rectangle 46">
              <a:extLst>
                <a:ext uri="{FF2B5EF4-FFF2-40B4-BE49-F238E27FC236}">
                  <a16:creationId xmlns:a16="http://schemas.microsoft.com/office/drawing/2014/main" id="{4300100A-16C4-4C95-A358-D1C043ECFED7}"/>
                </a:ext>
              </a:extLst>
            </p:cNvPr>
            <p:cNvSpPr>
              <a:spLocks noChangeArrowheads="1"/>
            </p:cNvSpPr>
            <p:nvPr/>
          </p:nvSpPr>
          <p:spPr bwMode="auto">
            <a:xfrm>
              <a:off x="6604949"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6</a:t>
              </a:r>
            </a:p>
          </p:txBody>
        </p:sp>
        <p:sp>
          <p:nvSpPr>
            <p:cNvPr id="585" name="Rectangle 43">
              <a:extLst>
                <a:ext uri="{FF2B5EF4-FFF2-40B4-BE49-F238E27FC236}">
                  <a16:creationId xmlns:a16="http://schemas.microsoft.com/office/drawing/2014/main" id="{03AAB8BE-344D-4010-87C4-43E7DAC117DA}"/>
                </a:ext>
              </a:extLst>
            </p:cNvPr>
            <p:cNvSpPr>
              <a:spLocks noChangeArrowheads="1"/>
            </p:cNvSpPr>
            <p:nvPr/>
          </p:nvSpPr>
          <p:spPr bwMode="auto">
            <a:xfrm>
              <a:off x="8156072"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24</a:t>
              </a:r>
            </a:p>
          </p:txBody>
        </p:sp>
        <p:sp>
          <p:nvSpPr>
            <p:cNvPr id="586" name="Rectangle 46">
              <a:extLst>
                <a:ext uri="{FF2B5EF4-FFF2-40B4-BE49-F238E27FC236}">
                  <a16:creationId xmlns:a16="http://schemas.microsoft.com/office/drawing/2014/main" id="{699C3872-2E8A-48F1-A468-35AF21107690}"/>
                </a:ext>
              </a:extLst>
            </p:cNvPr>
            <p:cNvSpPr>
              <a:spLocks noChangeArrowheads="1"/>
            </p:cNvSpPr>
            <p:nvPr/>
          </p:nvSpPr>
          <p:spPr bwMode="auto">
            <a:xfrm>
              <a:off x="9190154"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36</a:t>
              </a:r>
            </a:p>
          </p:txBody>
        </p:sp>
        <p:sp>
          <p:nvSpPr>
            <p:cNvPr id="587" name="Rectangle 41">
              <a:extLst>
                <a:ext uri="{FF2B5EF4-FFF2-40B4-BE49-F238E27FC236}">
                  <a16:creationId xmlns:a16="http://schemas.microsoft.com/office/drawing/2014/main" id="{A45CFAA9-D6C3-4C59-B65E-941A170E16B5}"/>
                </a:ext>
              </a:extLst>
            </p:cNvPr>
            <p:cNvSpPr>
              <a:spLocks noChangeArrowheads="1"/>
            </p:cNvSpPr>
            <p:nvPr/>
          </p:nvSpPr>
          <p:spPr bwMode="auto">
            <a:xfrm>
              <a:off x="7121990"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12</a:t>
              </a:r>
            </a:p>
          </p:txBody>
        </p:sp>
        <p:sp>
          <p:nvSpPr>
            <p:cNvPr id="588" name="Rectangle 49">
              <a:extLst>
                <a:ext uri="{FF2B5EF4-FFF2-40B4-BE49-F238E27FC236}">
                  <a16:creationId xmlns:a16="http://schemas.microsoft.com/office/drawing/2014/main" id="{177DF6B3-1781-459D-BBA7-7500CFE8739D}"/>
                </a:ext>
              </a:extLst>
            </p:cNvPr>
            <p:cNvSpPr>
              <a:spLocks noChangeArrowheads="1"/>
            </p:cNvSpPr>
            <p:nvPr/>
          </p:nvSpPr>
          <p:spPr bwMode="auto">
            <a:xfrm>
              <a:off x="10741280"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54</a:t>
              </a:r>
            </a:p>
          </p:txBody>
        </p:sp>
        <p:sp>
          <p:nvSpPr>
            <p:cNvPr id="589" name="Rectangle 43">
              <a:extLst>
                <a:ext uri="{FF2B5EF4-FFF2-40B4-BE49-F238E27FC236}">
                  <a16:creationId xmlns:a16="http://schemas.microsoft.com/office/drawing/2014/main" id="{76900664-48AB-4615-B786-695CD6226468}"/>
                </a:ext>
              </a:extLst>
            </p:cNvPr>
            <p:cNvSpPr>
              <a:spLocks noChangeArrowheads="1"/>
            </p:cNvSpPr>
            <p:nvPr/>
          </p:nvSpPr>
          <p:spPr bwMode="auto">
            <a:xfrm>
              <a:off x="9707195"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42</a:t>
              </a:r>
            </a:p>
          </p:txBody>
        </p:sp>
        <p:sp>
          <p:nvSpPr>
            <p:cNvPr id="590" name="Rectangle 43">
              <a:extLst>
                <a:ext uri="{FF2B5EF4-FFF2-40B4-BE49-F238E27FC236}">
                  <a16:creationId xmlns:a16="http://schemas.microsoft.com/office/drawing/2014/main" id="{525EF066-7606-4F98-A876-BF8280B3949B}"/>
                </a:ext>
              </a:extLst>
            </p:cNvPr>
            <p:cNvSpPr>
              <a:spLocks noChangeArrowheads="1"/>
            </p:cNvSpPr>
            <p:nvPr/>
          </p:nvSpPr>
          <p:spPr bwMode="auto">
            <a:xfrm>
              <a:off x="10224236" y="433262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48</a:t>
              </a:r>
            </a:p>
          </p:txBody>
        </p:sp>
      </p:grpSp>
      <p:grpSp>
        <p:nvGrpSpPr>
          <p:cNvPr id="591" name="Group 590">
            <a:extLst>
              <a:ext uri="{FF2B5EF4-FFF2-40B4-BE49-F238E27FC236}">
                <a16:creationId xmlns:a16="http://schemas.microsoft.com/office/drawing/2014/main" id="{5FD937A8-8CD9-4FDF-8907-AFA8058D3C0E}"/>
              </a:ext>
            </a:extLst>
          </p:cNvPr>
          <p:cNvGrpSpPr/>
          <p:nvPr/>
        </p:nvGrpSpPr>
        <p:grpSpPr>
          <a:xfrm>
            <a:off x="227556" y="5746245"/>
            <a:ext cx="4988881" cy="454399"/>
            <a:chOff x="5431826" y="4576464"/>
            <a:chExt cx="5537500" cy="749808"/>
          </a:xfrm>
        </p:grpSpPr>
        <p:grpSp>
          <p:nvGrpSpPr>
            <p:cNvPr id="592" name="Group 591">
              <a:extLst>
                <a:ext uri="{FF2B5EF4-FFF2-40B4-BE49-F238E27FC236}">
                  <a16:creationId xmlns:a16="http://schemas.microsoft.com/office/drawing/2014/main" id="{F13B349A-C445-4ACD-8814-D59E1AC9464D}"/>
                </a:ext>
              </a:extLst>
            </p:cNvPr>
            <p:cNvGrpSpPr/>
            <p:nvPr/>
          </p:nvGrpSpPr>
          <p:grpSpPr>
            <a:xfrm>
              <a:off x="5431826" y="4576464"/>
              <a:ext cx="5537500" cy="384048"/>
              <a:chOff x="5431826" y="4576464"/>
              <a:chExt cx="5537500" cy="384048"/>
            </a:xfrm>
          </p:grpSpPr>
          <p:sp>
            <p:nvSpPr>
              <p:cNvPr id="617" name="Rectangle 39">
                <a:extLst>
                  <a:ext uri="{FF2B5EF4-FFF2-40B4-BE49-F238E27FC236}">
                    <a16:creationId xmlns:a16="http://schemas.microsoft.com/office/drawing/2014/main" id="{9B927E1B-8F79-4155-B66A-21A0F01D9F5F}"/>
                  </a:ext>
                </a:extLst>
              </p:cNvPr>
              <p:cNvSpPr>
                <a:spLocks noChangeArrowheads="1"/>
              </p:cNvSpPr>
              <p:nvPr/>
            </p:nvSpPr>
            <p:spPr bwMode="auto">
              <a:xfrm>
                <a:off x="608790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176</a:t>
                </a:r>
              </a:p>
            </p:txBody>
          </p:sp>
          <p:sp>
            <p:nvSpPr>
              <p:cNvPr id="618" name="Rectangle 41">
                <a:extLst>
                  <a:ext uri="{FF2B5EF4-FFF2-40B4-BE49-F238E27FC236}">
                    <a16:creationId xmlns:a16="http://schemas.microsoft.com/office/drawing/2014/main" id="{E590488E-F39C-40B9-9B56-293CF4863AE7}"/>
                  </a:ext>
                </a:extLst>
              </p:cNvPr>
              <p:cNvSpPr>
                <a:spLocks noChangeArrowheads="1"/>
              </p:cNvSpPr>
              <p:nvPr/>
            </p:nvSpPr>
            <p:spPr bwMode="auto">
              <a:xfrm>
                <a:off x="763649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120</a:t>
                </a:r>
              </a:p>
            </p:txBody>
          </p:sp>
          <p:sp>
            <p:nvSpPr>
              <p:cNvPr id="619" name="Rectangle 43">
                <a:extLst>
                  <a:ext uri="{FF2B5EF4-FFF2-40B4-BE49-F238E27FC236}">
                    <a16:creationId xmlns:a16="http://schemas.microsoft.com/office/drawing/2014/main" id="{AB23D405-6BF7-4563-A317-7D45941546D5}"/>
                  </a:ext>
                </a:extLst>
              </p:cNvPr>
              <p:cNvSpPr>
                <a:spLocks noChangeArrowheads="1"/>
              </p:cNvSpPr>
              <p:nvPr/>
            </p:nvSpPr>
            <p:spPr bwMode="auto">
              <a:xfrm>
                <a:off x="867142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71</a:t>
                </a:r>
              </a:p>
            </p:txBody>
          </p:sp>
          <p:sp>
            <p:nvSpPr>
              <p:cNvPr id="620" name="Rectangle 46">
                <a:extLst>
                  <a:ext uri="{FF2B5EF4-FFF2-40B4-BE49-F238E27FC236}">
                    <a16:creationId xmlns:a16="http://schemas.microsoft.com/office/drawing/2014/main" id="{AA953DCE-A4A6-4ABC-9705-A619B851F3E0}"/>
                  </a:ext>
                </a:extLst>
              </p:cNvPr>
              <p:cNvSpPr>
                <a:spLocks noChangeArrowheads="1"/>
              </p:cNvSpPr>
              <p:nvPr/>
            </p:nvSpPr>
            <p:spPr bwMode="auto">
              <a:xfrm>
                <a:off x="660156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137</a:t>
                </a:r>
              </a:p>
            </p:txBody>
          </p:sp>
          <p:sp>
            <p:nvSpPr>
              <p:cNvPr id="621" name="Rectangle 43">
                <a:extLst>
                  <a:ext uri="{FF2B5EF4-FFF2-40B4-BE49-F238E27FC236}">
                    <a16:creationId xmlns:a16="http://schemas.microsoft.com/office/drawing/2014/main" id="{19F1036B-001D-4246-A59F-80CFDF8637CD}"/>
                  </a:ext>
                </a:extLst>
              </p:cNvPr>
              <p:cNvSpPr>
                <a:spLocks noChangeArrowheads="1"/>
              </p:cNvSpPr>
              <p:nvPr/>
            </p:nvSpPr>
            <p:spPr bwMode="auto">
              <a:xfrm>
                <a:off x="815395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101</a:t>
                </a:r>
              </a:p>
            </p:txBody>
          </p:sp>
          <p:sp>
            <p:nvSpPr>
              <p:cNvPr id="622" name="Rectangle 46">
                <a:extLst>
                  <a:ext uri="{FF2B5EF4-FFF2-40B4-BE49-F238E27FC236}">
                    <a16:creationId xmlns:a16="http://schemas.microsoft.com/office/drawing/2014/main" id="{A94004B1-38BF-4F2C-A897-E63418C7DECE}"/>
                  </a:ext>
                </a:extLst>
              </p:cNvPr>
              <p:cNvSpPr>
                <a:spLocks noChangeArrowheads="1"/>
              </p:cNvSpPr>
              <p:nvPr/>
            </p:nvSpPr>
            <p:spPr bwMode="auto">
              <a:xfrm>
                <a:off x="918888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44</a:t>
                </a:r>
              </a:p>
            </p:txBody>
          </p:sp>
          <p:sp>
            <p:nvSpPr>
              <p:cNvPr id="623" name="Rectangle 41">
                <a:extLst>
                  <a:ext uri="{FF2B5EF4-FFF2-40B4-BE49-F238E27FC236}">
                    <a16:creationId xmlns:a16="http://schemas.microsoft.com/office/drawing/2014/main" id="{B640FE9A-6768-4F56-B2A6-99C0091CBB43}"/>
                  </a:ext>
                </a:extLst>
              </p:cNvPr>
              <p:cNvSpPr>
                <a:spLocks noChangeArrowheads="1"/>
              </p:cNvSpPr>
              <p:nvPr/>
            </p:nvSpPr>
            <p:spPr bwMode="auto">
              <a:xfrm>
                <a:off x="711902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126</a:t>
                </a:r>
              </a:p>
            </p:txBody>
          </p:sp>
          <p:sp>
            <p:nvSpPr>
              <p:cNvPr id="624" name="Rectangle 49">
                <a:extLst>
                  <a:ext uri="{FF2B5EF4-FFF2-40B4-BE49-F238E27FC236}">
                    <a16:creationId xmlns:a16="http://schemas.microsoft.com/office/drawing/2014/main" id="{C7C97F09-73A8-4107-8B9A-5B10C21D9710}"/>
                  </a:ext>
                </a:extLst>
              </p:cNvPr>
              <p:cNvSpPr>
                <a:spLocks noChangeArrowheads="1"/>
              </p:cNvSpPr>
              <p:nvPr/>
            </p:nvSpPr>
            <p:spPr bwMode="auto">
              <a:xfrm>
                <a:off x="10741280"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0</a:t>
                </a:r>
              </a:p>
            </p:txBody>
          </p:sp>
          <p:sp>
            <p:nvSpPr>
              <p:cNvPr id="625" name="Rectangle 43">
                <a:extLst>
                  <a:ext uri="{FF2B5EF4-FFF2-40B4-BE49-F238E27FC236}">
                    <a16:creationId xmlns:a16="http://schemas.microsoft.com/office/drawing/2014/main" id="{2C9B58A6-B36C-404E-B62E-64417F46EACF}"/>
                  </a:ext>
                </a:extLst>
              </p:cNvPr>
              <p:cNvSpPr>
                <a:spLocks noChangeArrowheads="1"/>
              </p:cNvSpPr>
              <p:nvPr/>
            </p:nvSpPr>
            <p:spPr bwMode="auto">
              <a:xfrm>
                <a:off x="970635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17</a:t>
                </a:r>
              </a:p>
            </p:txBody>
          </p:sp>
          <p:sp>
            <p:nvSpPr>
              <p:cNvPr id="626" name="Rectangle 43">
                <a:extLst>
                  <a:ext uri="{FF2B5EF4-FFF2-40B4-BE49-F238E27FC236}">
                    <a16:creationId xmlns:a16="http://schemas.microsoft.com/office/drawing/2014/main" id="{0F1D896F-9635-4790-9960-2628AAEAD226}"/>
                  </a:ext>
                </a:extLst>
              </p:cNvPr>
              <p:cNvSpPr>
                <a:spLocks noChangeArrowheads="1"/>
              </p:cNvSpPr>
              <p:nvPr/>
            </p:nvSpPr>
            <p:spPr bwMode="auto">
              <a:xfrm>
                <a:off x="1022381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5</a:t>
                </a:r>
              </a:p>
            </p:txBody>
          </p:sp>
          <p:sp>
            <p:nvSpPr>
              <p:cNvPr id="627" name="Rectangle 39">
                <a:extLst>
                  <a:ext uri="{FF2B5EF4-FFF2-40B4-BE49-F238E27FC236}">
                    <a16:creationId xmlns:a16="http://schemas.microsoft.com/office/drawing/2014/main" id="{A5303DD1-0CB8-4E2C-A4C5-65F11B65DE06}"/>
                  </a:ext>
                </a:extLst>
              </p:cNvPr>
              <p:cNvSpPr>
                <a:spLocks noChangeArrowheads="1"/>
              </p:cNvSpPr>
              <p:nvPr/>
            </p:nvSpPr>
            <p:spPr bwMode="auto">
              <a:xfrm>
                <a:off x="5767106"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b="1" dirty="0">
                    <a:latin typeface="Arial"/>
                  </a:rPr>
                  <a:t>Arm 1 (BR)</a:t>
                </a:r>
              </a:p>
            </p:txBody>
          </p:sp>
          <p:sp>
            <p:nvSpPr>
              <p:cNvPr id="628" name="Rectangle 39">
                <a:extLst>
                  <a:ext uri="{FF2B5EF4-FFF2-40B4-BE49-F238E27FC236}">
                    <a16:creationId xmlns:a16="http://schemas.microsoft.com/office/drawing/2014/main" id="{EFA1915F-2278-4B3C-BB4E-FC2513383351}"/>
                  </a:ext>
                </a:extLst>
              </p:cNvPr>
              <p:cNvSpPr>
                <a:spLocks noChangeArrowheads="1"/>
              </p:cNvSpPr>
              <p:nvPr/>
            </p:nvSpPr>
            <p:spPr bwMode="auto">
              <a:xfrm>
                <a:off x="5431826" y="4576464"/>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defRPr/>
                </a:pPr>
                <a:r>
                  <a:rPr lang="en-US" altLang="en-US" sz="900" b="1" dirty="0">
                    <a:solidFill>
                      <a:srgbClr val="000000"/>
                    </a:solidFill>
                    <a:latin typeface="Arial"/>
                  </a:rPr>
                  <a:t>Patients at risk</a:t>
                </a:r>
              </a:p>
            </p:txBody>
          </p:sp>
        </p:grpSp>
        <p:grpSp>
          <p:nvGrpSpPr>
            <p:cNvPr id="593" name="Group 592">
              <a:extLst>
                <a:ext uri="{FF2B5EF4-FFF2-40B4-BE49-F238E27FC236}">
                  <a16:creationId xmlns:a16="http://schemas.microsoft.com/office/drawing/2014/main" id="{18276A00-9934-418A-A362-A2E164A3814F}"/>
                </a:ext>
              </a:extLst>
            </p:cNvPr>
            <p:cNvGrpSpPr/>
            <p:nvPr/>
          </p:nvGrpSpPr>
          <p:grpSpPr>
            <a:xfrm>
              <a:off x="5767106" y="4960512"/>
              <a:ext cx="5202220" cy="182880"/>
              <a:chOff x="5767106" y="4777632"/>
              <a:chExt cx="5202220" cy="182880"/>
            </a:xfrm>
          </p:grpSpPr>
          <p:sp>
            <p:nvSpPr>
              <p:cNvPr id="606" name="Rectangle 39">
                <a:extLst>
                  <a:ext uri="{FF2B5EF4-FFF2-40B4-BE49-F238E27FC236}">
                    <a16:creationId xmlns:a16="http://schemas.microsoft.com/office/drawing/2014/main" id="{919B66DD-6343-4DE4-8E13-16E7C0AE4383}"/>
                  </a:ext>
                </a:extLst>
              </p:cNvPr>
              <p:cNvSpPr>
                <a:spLocks noChangeArrowheads="1"/>
              </p:cNvSpPr>
              <p:nvPr/>
            </p:nvSpPr>
            <p:spPr bwMode="auto">
              <a:xfrm>
                <a:off x="608790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178</a:t>
                </a:r>
              </a:p>
            </p:txBody>
          </p:sp>
          <p:sp>
            <p:nvSpPr>
              <p:cNvPr id="607" name="Rectangle 41">
                <a:extLst>
                  <a:ext uri="{FF2B5EF4-FFF2-40B4-BE49-F238E27FC236}">
                    <a16:creationId xmlns:a16="http://schemas.microsoft.com/office/drawing/2014/main" id="{5393A9B7-B84E-43E9-8DEE-441BCDEF69C7}"/>
                  </a:ext>
                </a:extLst>
              </p:cNvPr>
              <p:cNvSpPr>
                <a:spLocks noChangeArrowheads="1"/>
              </p:cNvSpPr>
              <p:nvPr/>
            </p:nvSpPr>
            <p:spPr bwMode="auto">
              <a:xfrm>
                <a:off x="763649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145</a:t>
                </a:r>
              </a:p>
            </p:txBody>
          </p:sp>
          <p:sp>
            <p:nvSpPr>
              <p:cNvPr id="608" name="Rectangle 43">
                <a:extLst>
                  <a:ext uri="{FF2B5EF4-FFF2-40B4-BE49-F238E27FC236}">
                    <a16:creationId xmlns:a16="http://schemas.microsoft.com/office/drawing/2014/main" id="{5F648858-7D1A-4AC4-8624-D95B23A4C651}"/>
                  </a:ext>
                </a:extLst>
              </p:cNvPr>
              <p:cNvSpPr>
                <a:spLocks noChangeArrowheads="1"/>
              </p:cNvSpPr>
              <p:nvPr/>
            </p:nvSpPr>
            <p:spPr bwMode="auto">
              <a:xfrm>
                <a:off x="867142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98</a:t>
                </a:r>
              </a:p>
            </p:txBody>
          </p:sp>
          <p:sp>
            <p:nvSpPr>
              <p:cNvPr id="609" name="Rectangle 46">
                <a:extLst>
                  <a:ext uri="{FF2B5EF4-FFF2-40B4-BE49-F238E27FC236}">
                    <a16:creationId xmlns:a16="http://schemas.microsoft.com/office/drawing/2014/main" id="{976086E6-805C-4531-A433-0982C8595DEB}"/>
                  </a:ext>
                </a:extLst>
              </p:cNvPr>
              <p:cNvSpPr>
                <a:spLocks noChangeArrowheads="1"/>
              </p:cNvSpPr>
              <p:nvPr/>
            </p:nvSpPr>
            <p:spPr bwMode="auto">
              <a:xfrm>
                <a:off x="660156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166</a:t>
                </a:r>
              </a:p>
            </p:txBody>
          </p:sp>
          <p:sp>
            <p:nvSpPr>
              <p:cNvPr id="610" name="Rectangle 43">
                <a:extLst>
                  <a:ext uri="{FF2B5EF4-FFF2-40B4-BE49-F238E27FC236}">
                    <a16:creationId xmlns:a16="http://schemas.microsoft.com/office/drawing/2014/main" id="{4D7706E4-EE54-468E-B96F-891723F089E1}"/>
                  </a:ext>
                </a:extLst>
              </p:cNvPr>
              <p:cNvSpPr>
                <a:spLocks noChangeArrowheads="1"/>
              </p:cNvSpPr>
              <p:nvPr/>
            </p:nvSpPr>
            <p:spPr bwMode="auto">
              <a:xfrm>
                <a:off x="815395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132</a:t>
                </a:r>
              </a:p>
            </p:txBody>
          </p:sp>
          <p:sp>
            <p:nvSpPr>
              <p:cNvPr id="611" name="Rectangle 46">
                <a:extLst>
                  <a:ext uri="{FF2B5EF4-FFF2-40B4-BE49-F238E27FC236}">
                    <a16:creationId xmlns:a16="http://schemas.microsoft.com/office/drawing/2014/main" id="{0A28DC8E-7C92-42CB-8E04-CE655B8DC893}"/>
                  </a:ext>
                </a:extLst>
              </p:cNvPr>
              <p:cNvSpPr>
                <a:spLocks noChangeArrowheads="1"/>
              </p:cNvSpPr>
              <p:nvPr/>
            </p:nvSpPr>
            <p:spPr bwMode="auto">
              <a:xfrm>
                <a:off x="918888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55</a:t>
                </a:r>
              </a:p>
            </p:txBody>
          </p:sp>
          <p:sp>
            <p:nvSpPr>
              <p:cNvPr id="612" name="Rectangle 41">
                <a:extLst>
                  <a:ext uri="{FF2B5EF4-FFF2-40B4-BE49-F238E27FC236}">
                    <a16:creationId xmlns:a16="http://schemas.microsoft.com/office/drawing/2014/main" id="{44F2EF34-6226-4A8E-B4A6-7BA9D35B09B2}"/>
                  </a:ext>
                </a:extLst>
              </p:cNvPr>
              <p:cNvSpPr>
                <a:spLocks noChangeArrowheads="1"/>
              </p:cNvSpPr>
              <p:nvPr/>
            </p:nvSpPr>
            <p:spPr bwMode="auto">
              <a:xfrm>
                <a:off x="711902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152</a:t>
                </a:r>
              </a:p>
            </p:txBody>
          </p:sp>
          <p:sp>
            <p:nvSpPr>
              <p:cNvPr id="613" name="Rectangle 49">
                <a:extLst>
                  <a:ext uri="{FF2B5EF4-FFF2-40B4-BE49-F238E27FC236}">
                    <a16:creationId xmlns:a16="http://schemas.microsoft.com/office/drawing/2014/main" id="{A4014159-AA39-4D74-83EC-BB199D4E1566}"/>
                  </a:ext>
                </a:extLst>
              </p:cNvPr>
              <p:cNvSpPr>
                <a:spLocks noChangeArrowheads="1"/>
              </p:cNvSpPr>
              <p:nvPr/>
            </p:nvSpPr>
            <p:spPr bwMode="auto">
              <a:xfrm>
                <a:off x="10741280"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0</a:t>
                </a:r>
              </a:p>
            </p:txBody>
          </p:sp>
          <p:sp>
            <p:nvSpPr>
              <p:cNvPr id="614" name="Rectangle 43">
                <a:extLst>
                  <a:ext uri="{FF2B5EF4-FFF2-40B4-BE49-F238E27FC236}">
                    <a16:creationId xmlns:a16="http://schemas.microsoft.com/office/drawing/2014/main" id="{6408520C-06C0-41F7-B3FF-04206BC4CFA3}"/>
                  </a:ext>
                </a:extLst>
              </p:cNvPr>
              <p:cNvSpPr>
                <a:spLocks noChangeArrowheads="1"/>
              </p:cNvSpPr>
              <p:nvPr/>
            </p:nvSpPr>
            <p:spPr bwMode="auto">
              <a:xfrm>
                <a:off x="970635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33</a:t>
                </a:r>
              </a:p>
            </p:txBody>
          </p:sp>
          <p:sp>
            <p:nvSpPr>
              <p:cNvPr id="615" name="Rectangle 43">
                <a:extLst>
                  <a:ext uri="{FF2B5EF4-FFF2-40B4-BE49-F238E27FC236}">
                    <a16:creationId xmlns:a16="http://schemas.microsoft.com/office/drawing/2014/main" id="{E791B6EB-A370-448D-BB66-ED35741897D4}"/>
                  </a:ext>
                </a:extLst>
              </p:cNvPr>
              <p:cNvSpPr>
                <a:spLocks noChangeArrowheads="1"/>
              </p:cNvSpPr>
              <p:nvPr/>
            </p:nvSpPr>
            <p:spPr bwMode="auto">
              <a:xfrm>
                <a:off x="1022381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6</a:t>
                </a:r>
              </a:p>
            </p:txBody>
          </p:sp>
          <p:sp>
            <p:nvSpPr>
              <p:cNvPr id="616" name="Rectangle 39">
                <a:extLst>
                  <a:ext uri="{FF2B5EF4-FFF2-40B4-BE49-F238E27FC236}">
                    <a16:creationId xmlns:a16="http://schemas.microsoft.com/office/drawing/2014/main" id="{35AF2542-F211-403B-BAE8-F4871D48ABE8}"/>
                  </a:ext>
                </a:extLst>
              </p:cNvPr>
              <p:cNvSpPr>
                <a:spLocks noChangeArrowheads="1"/>
              </p:cNvSpPr>
              <p:nvPr/>
            </p:nvSpPr>
            <p:spPr bwMode="auto">
              <a:xfrm>
                <a:off x="5767106"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b="1" dirty="0">
                    <a:solidFill>
                      <a:schemeClr val="accent1"/>
                    </a:solidFill>
                    <a:latin typeface="Arial"/>
                  </a:rPr>
                  <a:t>Arm 2 (I)</a:t>
                </a:r>
              </a:p>
            </p:txBody>
          </p:sp>
        </p:grpSp>
        <p:grpSp>
          <p:nvGrpSpPr>
            <p:cNvPr id="594" name="Group 593">
              <a:extLst>
                <a:ext uri="{FF2B5EF4-FFF2-40B4-BE49-F238E27FC236}">
                  <a16:creationId xmlns:a16="http://schemas.microsoft.com/office/drawing/2014/main" id="{1F4CD342-F437-478F-824B-F506C26660A6}"/>
                </a:ext>
              </a:extLst>
            </p:cNvPr>
            <p:cNvGrpSpPr/>
            <p:nvPr/>
          </p:nvGrpSpPr>
          <p:grpSpPr>
            <a:xfrm>
              <a:off x="5767106" y="5143392"/>
              <a:ext cx="5202220" cy="182880"/>
              <a:chOff x="5767106" y="4777632"/>
              <a:chExt cx="5202220" cy="182880"/>
            </a:xfrm>
          </p:grpSpPr>
          <p:sp>
            <p:nvSpPr>
              <p:cNvPr id="595" name="Rectangle 39">
                <a:extLst>
                  <a:ext uri="{FF2B5EF4-FFF2-40B4-BE49-F238E27FC236}">
                    <a16:creationId xmlns:a16="http://schemas.microsoft.com/office/drawing/2014/main" id="{941D5283-0AD0-4AAD-B268-C0A55A48D0F6}"/>
                  </a:ext>
                </a:extLst>
              </p:cNvPr>
              <p:cNvSpPr>
                <a:spLocks noChangeArrowheads="1"/>
              </p:cNvSpPr>
              <p:nvPr/>
            </p:nvSpPr>
            <p:spPr bwMode="auto">
              <a:xfrm>
                <a:off x="608790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171</a:t>
                </a:r>
              </a:p>
            </p:txBody>
          </p:sp>
          <p:sp>
            <p:nvSpPr>
              <p:cNvPr id="596" name="Rectangle 41">
                <a:extLst>
                  <a:ext uri="{FF2B5EF4-FFF2-40B4-BE49-F238E27FC236}">
                    <a16:creationId xmlns:a16="http://schemas.microsoft.com/office/drawing/2014/main" id="{E9783402-6841-481C-812B-38084B32D78F}"/>
                  </a:ext>
                </a:extLst>
              </p:cNvPr>
              <p:cNvSpPr>
                <a:spLocks noChangeArrowheads="1"/>
              </p:cNvSpPr>
              <p:nvPr/>
            </p:nvSpPr>
            <p:spPr bwMode="auto">
              <a:xfrm>
                <a:off x="763649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135</a:t>
                </a:r>
              </a:p>
            </p:txBody>
          </p:sp>
          <p:sp>
            <p:nvSpPr>
              <p:cNvPr id="597" name="Rectangle 43">
                <a:extLst>
                  <a:ext uri="{FF2B5EF4-FFF2-40B4-BE49-F238E27FC236}">
                    <a16:creationId xmlns:a16="http://schemas.microsoft.com/office/drawing/2014/main" id="{81C6A1F0-B90E-4145-A9B5-1C70F9B91226}"/>
                  </a:ext>
                </a:extLst>
              </p:cNvPr>
              <p:cNvSpPr>
                <a:spLocks noChangeArrowheads="1"/>
              </p:cNvSpPr>
              <p:nvPr/>
            </p:nvSpPr>
            <p:spPr bwMode="auto">
              <a:xfrm>
                <a:off x="867142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89</a:t>
                </a:r>
              </a:p>
            </p:txBody>
          </p:sp>
          <p:sp>
            <p:nvSpPr>
              <p:cNvPr id="598" name="Rectangle 46">
                <a:extLst>
                  <a:ext uri="{FF2B5EF4-FFF2-40B4-BE49-F238E27FC236}">
                    <a16:creationId xmlns:a16="http://schemas.microsoft.com/office/drawing/2014/main" id="{D1151855-9F86-4443-8A82-6E48E938AECE}"/>
                  </a:ext>
                </a:extLst>
              </p:cNvPr>
              <p:cNvSpPr>
                <a:spLocks noChangeArrowheads="1"/>
              </p:cNvSpPr>
              <p:nvPr/>
            </p:nvSpPr>
            <p:spPr bwMode="auto">
              <a:xfrm>
                <a:off x="660156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161</a:t>
                </a:r>
              </a:p>
            </p:txBody>
          </p:sp>
          <p:sp>
            <p:nvSpPr>
              <p:cNvPr id="599" name="Rectangle 43">
                <a:extLst>
                  <a:ext uri="{FF2B5EF4-FFF2-40B4-BE49-F238E27FC236}">
                    <a16:creationId xmlns:a16="http://schemas.microsoft.com/office/drawing/2014/main" id="{77AA2619-0F2B-4969-8D61-2127F3355653}"/>
                  </a:ext>
                </a:extLst>
              </p:cNvPr>
              <p:cNvSpPr>
                <a:spLocks noChangeArrowheads="1"/>
              </p:cNvSpPr>
              <p:nvPr/>
            </p:nvSpPr>
            <p:spPr bwMode="auto">
              <a:xfrm>
                <a:off x="815395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126</a:t>
                </a:r>
              </a:p>
            </p:txBody>
          </p:sp>
          <p:sp>
            <p:nvSpPr>
              <p:cNvPr id="600" name="Rectangle 46">
                <a:extLst>
                  <a:ext uri="{FF2B5EF4-FFF2-40B4-BE49-F238E27FC236}">
                    <a16:creationId xmlns:a16="http://schemas.microsoft.com/office/drawing/2014/main" id="{7243D830-982D-40F2-9DAB-DF0F44649F49}"/>
                  </a:ext>
                </a:extLst>
              </p:cNvPr>
              <p:cNvSpPr>
                <a:spLocks noChangeArrowheads="1"/>
              </p:cNvSpPr>
              <p:nvPr/>
            </p:nvSpPr>
            <p:spPr bwMode="auto">
              <a:xfrm>
                <a:off x="918888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55</a:t>
                </a:r>
              </a:p>
            </p:txBody>
          </p:sp>
          <p:sp>
            <p:nvSpPr>
              <p:cNvPr id="601" name="Rectangle 41">
                <a:extLst>
                  <a:ext uri="{FF2B5EF4-FFF2-40B4-BE49-F238E27FC236}">
                    <a16:creationId xmlns:a16="http://schemas.microsoft.com/office/drawing/2014/main" id="{1AA71BCC-A7DD-460E-9AFD-4753D11D27FC}"/>
                  </a:ext>
                </a:extLst>
              </p:cNvPr>
              <p:cNvSpPr>
                <a:spLocks noChangeArrowheads="1"/>
              </p:cNvSpPr>
              <p:nvPr/>
            </p:nvSpPr>
            <p:spPr bwMode="auto">
              <a:xfrm>
                <a:off x="711902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144</a:t>
                </a:r>
              </a:p>
            </p:txBody>
          </p:sp>
          <p:sp>
            <p:nvSpPr>
              <p:cNvPr id="602" name="Rectangle 49">
                <a:extLst>
                  <a:ext uri="{FF2B5EF4-FFF2-40B4-BE49-F238E27FC236}">
                    <a16:creationId xmlns:a16="http://schemas.microsoft.com/office/drawing/2014/main" id="{D95AB204-62BF-47C5-AA60-C987A1E7AC3D}"/>
                  </a:ext>
                </a:extLst>
              </p:cNvPr>
              <p:cNvSpPr>
                <a:spLocks noChangeArrowheads="1"/>
              </p:cNvSpPr>
              <p:nvPr/>
            </p:nvSpPr>
            <p:spPr bwMode="auto">
              <a:xfrm>
                <a:off x="10741280"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0</a:t>
                </a:r>
              </a:p>
            </p:txBody>
          </p:sp>
          <p:sp>
            <p:nvSpPr>
              <p:cNvPr id="603" name="Rectangle 43">
                <a:extLst>
                  <a:ext uri="{FF2B5EF4-FFF2-40B4-BE49-F238E27FC236}">
                    <a16:creationId xmlns:a16="http://schemas.microsoft.com/office/drawing/2014/main" id="{D192B24A-7072-421B-BB9C-8A3B0316834F}"/>
                  </a:ext>
                </a:extLst>
              </p:cNvPr>
              <p:cNvSpPr>
                <a:spLocks noChangeArrowheads="1"/>
              </p:cNvSpPr>
              <p:nvPr/>
            </p:nvSpPr>
            <p:spPr bwMode="auto">
              <a:xfrm>
                <a:off x="9706353"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32</a:t>
                </a:r>
              </a:p>
            </p:txBody>
          </p:sp>
          <p:sp>
            <p:nvSpPr>
              <p:cNvPr id="604" name="Rectangle 43">
                <a:extLst>
                  <a:ext uri="{FF2B5EF4-FFF2-40B4-BE49-F238E27FC236}">
                    <a16:creationId xmlns:a16="http://schemas.microsoft.com/office/drawing/2014/main" id="{F9CBC013-8A0D-4B0B-A412-2C2EFD034742}"/>
                  </a:ext>
                </a:extLst>
              </p:cNvPr>
              <p:cNvSpPr>
                <a:spLocks noChangeArrowheads="1"/>
              </p:cNvSpPr>
              <p:nvPr/>
            </p:nvSpPr>
            <p:spPr bwMode="auto">
              <a:xfrm>
                <a:off x="10223818"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rgbClr val="000000"/>
                    </a:solidFill>
                    <a:latin typeface="Arial"/>
                  </a:rPr>
                  <a:t>8</a:t>
                </a:r>
              </a:p>
            </p:txBody>
          </p:sp>
          <p:sp>
            <p:nvSpPr>
              <p:cNvPr id="605" name="Rectangle 39">
                <a:extLst>
                  <a:ext uri="{FF2B5EF4-FFF2-40B4-BE49-F238E27FC236}">
                    <a16:creationId xmlns:a16="http://schemas.microsoft.com/office/drawing/2014/main" id="{5E4CEA3A-D242-4121-883F-631BF0EE6A07}"/>
                  </a:ext>
                </a:extLst>
              </p:cNvPr>
              <p:cNvSpPr>
                <a:spLocks noChangeArrowheads="1"/>
              </p:cNvSpPr>
              <p:nvPr/>
            </p:nvSpPr>
            <p:spPr bwMode="auto">
              <a:xfrm>
                <a:off x="5767106" y="4777632"/>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900" b="1" dirty="0">
                    <a:solidFill>
                      <a:schemeClr val="accent6"/>
                    </a:solidFill>
                    <a:latin typeface="Arial"/>
                  </a:rPr>
                  <a:t>Arm 3 (IR)</a:t>
                </a:r>
              </a:p>
            </p:txBody>
          </p:sp>
        </p:grpSp>
      </p:grpSp>
      <p:grpSp>
        <p:nvGrpSpPr>
          <p:cNvPr id="629" name="Group 628">
            <a:extLst>
              <a:ext uri="{FF2B5EF4-FFF2-40B4-BE49-F238E27FC236}">
                <a16:creationId xmlns:a16="http://schemas.microsoft.com/office/drawing/2014/main" id="{547F8DDF-9E07-4F06-968D-D8F4025EF574}"/>
              </a:ext>
            </a:extLst>
          </p:cNvPr>
          <p:cNvGrpSpPr/>
          <p:nvPr/>
        </p:nvGrpSpPr>
        <p:grpSpPr>
          <a:xfrm>
            <a:off x="827336" y="4855770"/>
            <a:ext cx="1907397" cy="560548"/>
            <a:chOff x="6384077" y="3115049"/>
            <a:chExt cx="2117150" cy="924967"/>
          </a:xfrm>
        </p:grpSpPr>
        <p:grpSp>
          <p:nvGrpSpPr>
            <p:cNvPr id="630" name="Group 629">
              <a:extLst>
                <a:ext uri="{FF2B5EF4-FFF2-40B4-BE49-F238E27FC236}">
                  <a16:creationId xmlns:a16="http://schemas.microsoft.com/office/drawing/2014/main" id="{0B394347-A6A0-45D9-BAB1-C34B2CB4039A}"/>
                </a:ext>
              </a:extLst>
            </p:cNvPr>
            <p:cNvGrpSpPr/>
            <p:nvPr/>
          </p:nvGrpSpPr>
          <p:grpSpPr>
            <a:xfrm>
              <a:off x="6384077" y="3115049"/>
              <a:ext cx="857156" cy="924967"/>
              <a:chOff x="5396525" y="3115049"/>
              <a:chExt cx="857156" cy="924967"/>
            </a:xfrm>
          </p:grpSpPr>
          <p:sp>
            <p:nvSpPr>
              <p:cNvPr id="641" name="Rectangle 39">
                <a:extLst>
                  <a:ext uri="{FF2B5EF4-FFF2-40B4-BE49-F238E27FC236}">
                    <a16:creationId xmlns:a16="http://schemas.microsoft.com/office/drawing/2014/main" id="{033E863C-C905-41E0-BDFF-995E4A403E64}"/>
                  </a:ext>
                </a:extLst>
              </p:cNvPr>
              <p:cNvSpPr>
                <a:spLocks noChangeArrowheads="1"/>
              </p:cNvSpPr>
              <p:nvPr/>
            </p:nvSpPr>
            <p:spPr bwMode="auto">
              <a:xfrm>
                <a:off x="5396525" y="3461173"/>
                <a:ext cx="857156" cy="1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b="1" dirty="0">
                    <a:latin typeface="Arial"/>
                  </a:rPr>
                  <a:t>1 (BR)</a:t>
                </a:r>
              </a:p>
            </p:txBody>
          </p:sp>
          <p:sp>
            <p:nvSpPr>
              <p:cNvPr id="642" name="Rectangle 39">
                <a:extLst>
                  <a:ext uri="{FF2B5EF4-FFF2-40B4-BE49-F238E27FC236}">
                    <a16:creationId xmlns:a16="http://schemas.microsoft.com/office/drawing/2014/main" id="{E43C05FB-AF2B-4873-AF1B-674F18D949C1}"/>
                  </a:ext>
                </a:extLst>
              </p:cNvPr>
              <p:cNvSpPr>
                <a:spLocks noChangeArrowheads="1"/>
              </p:cNvSpPr>
              <p:nvPr/>
            </p:nvSpPr>
            <p:spPr bwMode="auto">
              <a:xfrm>
                <a:off x="5767106" y="3674256"/>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b="1" dirty="0">
                    <a:solidFill>
                      <a:schemeClr val="accent1"/>
                    </a:solidFill>
                    <a:latin typeface="Arial"/>
                  </a:rPr>
                  <a:t>2 (I)</a:t>
                </a:r>
              </a:p>
            </p:txBody>
          </p:sp>
          <p:sp>
            <p:nvSpPr>
              <p:cNvPr id="643" name="Rectangle 39">
                <a:extLst>
                  <a:ext uri="{FF2B5EF4-FFF2-40B4-BE49-F238E27FC236}">
                    <a16:creationId xmlns:a16="http://schemas.microsoft.com/office/drawing/2014/main" id="{E45620D5-F016-435B-B659-BAB9B4010E7B}"/>
                  </a:ext>
                </a:extLst>
              </p:cNvPr>
              <p:cNvSpPr>
                <a:spLocks noChangeArrowheads="1"/>
              </p:cNvSpPr>
              <p:nvPr/>
            </p:nvSpPr>
            <p:spPr bwMode="auto">
              <a:xfrm>
                <a:off x="5767106" y="3857136"/>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b="1" dirty="0">
                    <a:solidFill>
                      <a:schemeClr val="accent6"/>
                    </a:solidFill>
                    <a:latin typeface="Arial"/>
                  </a:rPr>
                  <a:t>3 (IR)</a:t>
                </a:r>
              </a:p>
            </p:txBody>
          </p:sp>
          <p:sp>
            <p:nvSpPr>
              <p:cNvPr id="644" name="Rectangle 39">
                <a:extLst>
                  <a:ext uri="{FF2B5EF4-FFF2-40B4-BE49-F238E27FC236}">
                    <a16:creationId xmlns:a16="http://schemas.microsoft.com/office/drawing/2014/main" id="{A6151493-6E7D-41D5-B4F7-7F00D6F098E2}"/>
                  </a:ext>
                </a:extLst>
              </p:cNvPr>
              <p:cNvSpPr>
                <a:spLocks noChangeArrowheads="1"/>
              </p:cNvSpPr>
              <p:nvPr/>
            </p:nvSpPr>
            <p:spPr bwMode="auto">
              <a:xfrm>
                <a:off x="5767106" y="3115049"/>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br>
                  <a:rPr lang="en-US" altLang="en-US" sz="900" b="1" dirty="0">
                    <a:solidFill>
                      <a:srgbClr val="000000"/>
                    </a:solidFill>
                    <a:latin typeface="Arial"/>
                  </a:rPr>
                </a:br>
                <a:r>
                  <a:rPr lang="en-US" altLang="en-US" sz="900" b="1" dirty="0">
                    <a:solidFill>
                      <a:srgbClr val="000000"/>
                    </a:solidFill>
                    <a:latin typeface="Arial"/>
                  </a:rPr>
                  <a:t>Arm</a:t>
                </a:r>
              </a:p>
            </p:txBody>
          </p:sp>
        </p:grpSp>
        <p:grpSp>
          <p:nvGrpSpPr>
            <p:cNvPr id="631" name="Group 630">
              <a:extLst>
                <a:ext uri="{FF2B5EF4-FFF2-40B4-BE49-F238E27FC236}">
                  <a16:creationId xmlns:a16="http://schemas.microsoft.com/office/drawing/2014/main" id="{FFC82D35-7179-4675-BD56-CCB7CE147BD1}"/>
                </a:ext>
              </a:extLst>
            </p:cNvPr>
            <p:cNvGrpSpPr/>
            <p:nvPr/>
          </p:nvGrpSpPr>
          <p:grpSpPr>
            <a:xfrm>
              <a:off x="7208810" y="3150975"/>
              <a:ext cx="228046" cy="889041"/>
              <a:chOff x="5767106" y="3150975"/>
              <a:chExt cx="228046" cy="889041"/>
            </a:xfrm>
          </p:grpSpPr>
          <p:sp>
            <p:nvSpPr>
              <p:cNvPr id="637" name="Rectangle 39">
                <a:extLst>
                  <a:ext uri="{FF2B5EF4-FFF2-40B4-BE49-F238E27FC236}">
                    <a16:creationId xmlns:a16="http://schemas.microsoft.com/office/drawing/2014/main" id="{41EC19FB-354B-47CD-8F41-5F3183795DEF}"/>
                  </a:ext>
                </a:extLst>
              </p:cNvPr>
              <p:cNvSpPr>
                <a:spLocks noChangeArrowheads="1"/>
              </p:cNvSpPr>
              <p:nvPr/>
            </p:nvSpPr>
            <p:spPr bwMode="auto">
              <a:xfrm>
                <a:off x="5767106" y="3491376"/>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latin typeface="Arial"/>
                  </a:rPr>
                  <a:t>61/176</a:t>
                </a:r>
              </a:p>
            </p:txBody>
          </p:sp>
          <p:sp>
            <p:nvSpPr>
              <p:cNvPr id="638" name="Rectangle 39">
                <a:extLst>
                  <a:ext uri="{FF2B5EF4-FFF2-40B4-BE49-F238E27FC236}">
                    <a16:creationId xmlns:a16="http://schemas.microsoft.com/office/drawing/2014/main" id="{2052D309-3A2E-48CE-9A3D-6C538E2EF51A}"/>
                  </a:ext>
                </a:extLst>
              </p:cNvPr>
              <p:cNvSpPr>
                <a:spLocks noChangeArrowheads="1"/>
              </p:cNvSpPr>
              <p:nvPr/>
            </p:nvSpPr>
            <p:spPr bwMode="auto">
              <a:xfrm>
                <a:off x="5767106" y="3674256"/>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chemeClr val="accent1"/>
                    </a:solidFill>
                    <a:latin typeface="Arial"/>
                  </a:rPr>
                  <a:t>31/178</a:t>
                </a:r>
              </a:p>
            </p:txBody>
          </p:sp>
          <p:sp>
            <p:nvSpPr>
              <p:cNvPr id="639" name="Rectangle 39">
                <a:extLst>
                  <a:ext uri="{FF2B5EF4-FFF2-40B4-BE49-F238E27FC236}">
                    <a16:creationId xmlns:a16="http://schemas.microsoft.com/office/drawing/2014/main" id="{AD0B0FE7-7F79-44CC-A95F-0E8BEC626AA2}"/>
                  </a:ext>
                </a:extLst>
              </p:cNvPr>
              <p:cNvSpPr>
                <a:spLocks noChangeArrowheads="1"/>
              </p:cNvSpPr>
              <p:nvPr/>
            </p:nvSpPr>
            <p:spPr bwMode="auto">
              <a:xfrm>
                <a:off x="5767106" y="3857136"/>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chemeClr val="accent6"/>
                    </a:solidFill>
                    <a:latin typeface="Arial"/>
                  </a:rPr>
                  <a:t>30/171</a:t>
                </a:r>
              </a:p>
            </p:txBody>
          </p:sp>
          <p:sp>
            <p:nvSpPr>
              <p:cNvPr id="640" name="Rectangle 39">
                <a:extLst>
                  <a:ext uri="{FF2B5EF4-FFF2-40B4-BE49-F238E27FC236}">
                    <a16:creationId xmlns:a16="http://schemas.microsoft.com/office/drawing/2014/main" id="{3C0332D1-2A9D-4BB7-9C3F-711C62BE2750}"/>
                  </a:ext>
                </a:extLst>
              </p:cNvPr>
              <p:cNvSpPr>
                <a:spLocks noChangeArrowheads="1"/>
              </p:cNvSpPr>
              <p:nvPr/>
            </p:nvSpPr>
            <p:spPr bwMode="auto">
              <a:xfrm>
                <a:off x="5767106" y="3150975"/>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b="1" dirty="0">
                    <a:solidFill>
                      <a:srgbClr val="000000"/>
                    </a:solidFill>
                    <a:latin typeface="Arial"/>
                  </a:rPr>
                  <a:t>Events/</a:t>
                </a:r>
                <a:br>
                  <a:rPr lang="en-US" altLang="en-US" sz="900" b="1" dirty="0">
                    <a:solidFill>
                      <a:srgbClr val="000000"/>
                    </a:solidFill>
                    <a:latin typeface="Arial"/>
                  </a:rPr>
                </a:br>
                <a:r>
                  <a:rPr lang="en-US" altLang="en-US" sz="900" b="1" dirty="0">
                    <a:solidFill>
                      <a:srgbClr val="000000"/>
                    </a:solidFill>
                    <a:latin typeface="Arial"/>
                  </a:rPr>
                  <a:t>Total</a:t>
                </a:r>
              </a:p>
            </p:txBody>
          </p:sp>
        </p:grpSp>
        <p:grpSp>
          <p:nvGrpSpPr>
            <p:cNvPr id="632" name="Group 631">
              <a:extLst>
                <a:ext uri="{FF2B5EF4-FFF2-40B4-BE49-F238E27FC236}">
                  <a16:creationId xmlns:a16="http://schemas.microsoft.com/office/drawing/2014/main" id="{A1929A28-946A-47D0-8C32-E61CC705FE2D}"/>
                </a:ext>
              </a:extLst>
            </p:cNvPr>
            <p:cNvGrpSpPr/>
            <p:nvPr/>
          </p:nvGrpSpPr>
          <p:grpSpPr>
            <a:xfrm>
              <a:off x="7532570" y="3150975"/>
              <a:ext cx="968657" cy="889041"/>
              <a:chOff x="5466026" y="3150975"/>
              <a:chExt cx="968657" cy="889041"/>
            </a:xfrm>
          </p:grpSpPr>
          <p:sp>
            <p:nvSpPr>
              <p:cNvPr id="633" name="Rectangle 39">
                <a:extLst>
                  <a:ext uri="{FF2B5EF4-FFF2-40B4-BE49-F238E27FC236}">
                    <a16:creationId xmlns:a16="http://schemas.microsoft.com/office/drawing/2014/main" id="{336718BA-3049-4794-BB8B-3D8F999FE768}"/>
                  </a:ext>
                </a:extLst>
              </p:cNvPr>
              <p:cNvSpPr>
                <a:spLocks noChangeArrowheads="1"/>
              </p:cNvSpPr>
              <p:nvPr/>
            </p:nvSpPr>
            <p:spPr bwMode="auto">
              <a:xfrm>
                <a:off x="5466026" y="3491376"/>
                <a:ext cx="968657" cy="1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latin typeface="Arial"/>
                  </a:rPr>
                  <a:t>41 (38–NE)</a:t>
                </a:r>
              </a:p>
            </p:txBody>
          </p:sp>
          <p:sp>
            <p:nvSpPr>
              <p:cNvPr id="634" name="Rectangle 39">
                <a:extLst>
                  <a:ext uri="{FF2B5EF4-FFF2-40B4-BE49-F238E27FC236}">
                    <a16:creationId xmlns:a16="http://schemas.microsoft.com/office/drawing/2014/main" id="{547DB8A7-AEA9-477B-9B59-FAA633622CBE}"/>
                  </a:ext>
                </a:extLst>
              </p:cNvPr>
              <p:cNvSpPr>
                <a:spLocks noChangeArrowheads="1"/>
              </p:cNvSpPr>
              <p:nvPr/>
            </p:nvSpPr>
            <p:spPr bwMode="auto">
              <a:xfrm>
                <a:off x="5767106" y="3674257"/>
                <a:ext cx="342378" cy="155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chemeClr val="accent1"/>
                    </a:solidFill>
                    <a:latin typeface="Arial"/>
                  </a:rPr>
                  <a:t>   NE (NE–NE)</a:t>
                </a:r>
              </a:p>
            </p:txBody>
          </p:sp>
          <p:sp>
            <p:nvSpPr>
              <p:cNvPr id="635" name="Rectangle 39">
                <a:extLst>
                  <a:ext uri="{FF2B5EF4-FFF2-40B4-BE49-F238E27FC236}">
                    <a16:creationId xmlns:a16="http://schemas.microsoft.com/office/drawing/2014/main" id="{52BC26C6-0D12-4598-89BB-A1250C726971}"/>
                  </a:ext>
                </a:extLst>
              </p:cNvPr>
              <p:cNvSpPr>
                <a:spLocks noChangeArrowheads="1"/>
              </p:cNvSpPr>
              <p:nvPr/>
            </p:nvSpPr>
            <p:spPr bwMode="auto">
              <a:xfrm>
                <a:off x="5767106" y="3857138"/>
                <a:ext cx="452103" cy="182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dirty="0">
                    <a:solidFill>
                      <a:schemeClr val="accent6"/>
                    </a:solidFill>
                    <a:latin typeface="Arial"/>
                  </a:rPr>
                  <a:t>NE (NE–NE)</a:t>
                </a:r>
              </a:p>
            </p:txBody>
          </p:sp>
          <p:sp>
            <p:nvSpPr>
              <p:cNvPr id="636" name="Rectangle 39">
                <a:extLst>
                  <a:ext uri="{FF2B5EF4-FFF2-40B4-BE49-F238E27FC236}">
                    <a16:creationId xmlns:a16="http://schemas.microsoft.com/office/drawing/2014/main" id="{6D59EBCE-A440-4740-BE5E-7181DC6D47A2}"/>
                  </a:ext>
                </a:extLst>
              </p:cNvPr>
              <p:cNvSpPr>
                <a:spLocks noChangeArrowheads="1"/>
              </p:cNvSpPr>
              <p:nvPr/>
            </p:nvSpPr>
            <p:spPr bwMode="auto">
              <a:xfrm>
                <a:off x="5767106" y="3150975"/>
                <a:ext cx="228046"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900" b="1" dirty="0">
                    <a:solidFill>
                      <a:srgbClr val="000000"/>
                    </a:solidFill>
                    <a:latin typeface="Arial"/>
                  </a:rPr>
                  <a:t>Median </a:t>
                </a:r>
                <a:br>
                  <a:rPr lang="en-US" altLang="en-US" sz="900" b="1" dirty="0">
                    <a:solidFill>
                      <a:srgbClr val="000000"/>
                    </a:solidFill>
                    <a:latin typeface="Arial"/>
                  </a:rPr>
                </a:br>
                <a:r>
                  <a:rPr lang="en-US" altLang="en-US" sz="900" dirty="0">
                    <a:solidFill>
                      <a:srgbClr val="000000"/>
                    </a:solidFill>
                    <a:latin typeface="Arial"/>
                  </a:rPr>
                  <a:t>(95% CI)</a:t>
                </a:r>
              </a:p>
            </p:txBody>
          </p:sp>
        </p:grpSp>
      </p:grpSp>
      <p:grpSp>
        <p:nvGrpSpPr>
          <p:cNvPr id="645" name="Group 644">
            <a:extLst>
              <a:ext uri="{FF2B5EF4-FFF2-40B4-BE49-F238E27FC236}">
                <a16:creationId xmlns:a16="http://schemas.microsoft.com/office/drawing/2014/main" id="{F0EB23FB-3D88-48D4-91C9-CA3207F60401}"/>
              </a:ext>
            </a:extLst>
          </p:cNvPr>
          <p:cNvGrpSpPr/>
          <p:nvPr/>
        </p:nvGrpSpPr>
        <p:grpSpPr>
          <a:xfrm>
            <a:off x="926904" y="3869593"/>
            <a:ext cx="4035352" cy="572616"/>
            <a:chOff x="6320477" y="1560902"/>
            <a:chExt cx="4479113" cy="944880"/>
          </a:xfrm>
        </p:grpSpPr>
        <p:grpSp>
          <p:nvGrpSpPr>
            <p:cNvPr id="646" name="Group 645">
              <a:extLst>
                <a:ext uri="{FF2B5EF4-FFF2-40B4-BE49-F238E27FC236}">
                  <a16:creationId xmlns:a16="http://schemas.microsoft.com/office/drawing/2014/main" id="{7AE2D257-AAC5-4D1A-A888-522DBCE51422}"/>
                </a:ext>
              </a:extLst>
            </p:cNvPr>
            <p:cNvGrpSpPr/>
            <p:nvPr/>
          </p:nvGrpSpPr>
          <p:grpSpPr>
            <a:xfrm>
              <a:off x="6471430" y="1560902"/>
              <a:ext cx="4328160" cy="944880"/>
              <a:chOff x="6473335" y="1562807"/>
              <a:chExt cx="4328160" cy="944880"/>
            </a:xfrm>
          </p:grpSpPr>
          <p:sp>
            <p:nvSpPr>
              <p:cNvPr id="648" name="Freeform 6">
                <a:extLst>
                  <a:ext uri="{FF2B5EF4-FFF2-40B4-BE49-F238E27FC236}">
                    <a16:creationId xmlns:a16="http://schemas.microsoft.com/office/drawing/2014/main" id="{75E1BB93-22F4-4FD8-8D1D-EFF8C234DB7D}"/>
                  </a:ext>
                </a:extLst>
              </p:cNvPr>
              <p:cNvSpPr>
                <a:spLocks noEditPoints="1"/>
              </p:cNvSpPr>
              <p:nvPr/>
            </p:nvSpPr>
            <p:spPr bwMode="auto">
              <a:xfrm>
                <a:off x="10397635" y="24162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49" name="Freeform 6">
                <a:extLst>
                  <a:ext uri="{FF2B5EF4-FFF2-40B4-BE49-F238E27FC236}">
                    <a16:creationId xmlns:a16="http://schemas.microsoft.com/office/drawing/2014/main" id="{D2BEF59F-8879-4B51-AA82-4AD65F0FA576}"/>
                  </a:ext>
                </a:extLst>
              </p:cNvPr>
              <p:cNvSpPr>
                <a:spLocks noEditPoints="1"/>
              </p:cNvSpPr>
              <p:nvPr/>
            </p:nvSpPr>
            <p:spPr bwMode="auto">
              <a:xfrm>
                <a:off x="10410970" y="24162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0" name="Freeform 6">
                <a:extLst>
                  <a:ext uri="{FF2B5EF4-FFF2-40B4-BE49-F238E27FC236}">
                    <a16:creationId xmlns:a16="http://schemas.microsoft.com/office/drawing/2014/main" id="{DD9BA6DD-13D9-4118-A638-47E30DECDC96}"/>
                  </a:ext>
                </a:extLst>
              </p:cNvPr>
              <p:cNvSpPr>
                <a:spLocks noEditPoints="1"/>
              </p:cNvSpPr>
              <p:nvPr/>
            </p:nvSpPr>
            <p:spPr bwMode="auto">
              <a:xfrm>
                <a:off x="10561465" y="24162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1" name="Freeform 6">
                <a:extLst>
                  <a:ext uri="{FF2B5EF4-FFF2-40B4-BE49-F238E27FC236}">
                    <a16:creationId xmlns:a16="http://schemas.microsoft.com/office/drawing/2014/main" id="{60DDE310-487A-43E3-B894-E92E15DB7453}"/>
                  </a:ext>
                </a:extLst>
              </p:cNvPr>
              <p:cNvSpPr>
                <a:spLocks noEditPoints="1"/>
              </p:cNvSpPr>
              <p:nvPr/>
            </p:nvSpPr>
            <p:spPr bwMode="auto">
              <a:xfrm>
                <a:off x="10603375" y="24162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2" name="Freeform 6">
                <a:extLst>
                  <a:ext uri="{FF2B5EF4-FFF2-40B4-BE49-F238E27FC236}">
                    <a16:creationId xmlns:a16="http://schemas.microsoft.com/office/drawing/2014/main" id="{86B7DC08-9004-4357-837E-7049A3FC439C}"/>
                  </a:ext>
                </a:extLst>
              </p:cNvPr>
              <p:cNvSpPr>
                <a:spLocks noEditPoints="1"/>
              </p:cNvSpPr>
              <p:nvPr/>
            </p:nvSpPr>
            <p:spPr bwMode="auto">
              <a:xfrm>
                <a:off x="10662430" y="24162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3" name="Freeform 6">
                <a:extLst>
                  <a:ext uri="{FF2B5EF4-FFF2-40B4-BE49-F238E27FC236}">
                    <a16:creationId xmlns:a16="http://schemas.microsoft.com/office/drawing/2014/main" id="{7FE37BE2-64A6-4282-8AE4-EB0363582A87}"/>
                  </a:ext>
                </a:extLst>
              </p:cNvPr>
              <p:cNvSpPr>
                <a:spLocks noEditPoints="1"/>
              </p:cNvSpPr>
              <p:nvPr/>
            </p:nvSpPr>
            <p:spPr bwMode="auto">
              <a:xfrm>
                <a:off x="10673860" y="24162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4" name="Freeform 6">
                <a:extLst>
                  <a:ext uri="{FF2B5EF4-FFF2-40B4-BE49-F238E27FC236}">
                    <a16:creationId xmlns:a16="http://schemas.microsoft.com/office/drawing/2014/main" id="{388019AA-4862-49F8-92D7-0605AEE2FEDB}"/>
                  </a:ext>
                </a:extLst>
              </p:cNvPr>
              <p:cNvSpPr>
                <a:spLocks noEditPoints="1"/>
              </p:cNvSpPr>
              <p:nvPr/>
            </p:nvSpPr>
            <p:spPr bwMode="auto">
              <a:xfrm>
                <a:off x="10710055" y="24162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5" name="Freeform 6">
                <a:extLst>
                  <a:ext uri="{FF2B5EF4-FFF2-40B4-BE49-F238E27FC236}">
                    <a16:creationId xmlns:a16="http://schemas.microsoft.com/office/drawing/2014/main" id="{A8FF5824-ACAA-417A-8F80-93914FC96029}"/>
                  </a:ext>
                </a:extLst>
              </p:cNvPr>
              <p:cNvSpPr>
                <a:spLocks noEditPoints="1"/>
              </p:cNvSpPr>
              <p:nvPr/>
            </p:nvSpPr>
            <p:spPr bwMode="auto">
              <a:xfrm>
                <a:off x="10336675"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6" name="Freeform 6">
                <a:extLst>
                  <a:ext uri="{FF2B5EF4-FFF2-40B4-BE49-F238E27FC236}">
                    <a16:creationId xmlns:a16="http://schemas.microsoft.com/office/drawing/2014/main" id="{4DF79DDE-7A08-45DE-A7A0-78B2EDBF845D}"/>
                  </a:ext>
                </a:extLst>
              </p:cNvPr>
              <p:cNvSpPr>
                <a:spLocks noEditPoints="1"/>
              </p:cNvSpPr>
              <p:nvPr/>
            </p:nvSpPr>
            <p:spPr bwMode="auto">
              <a:xfrm>
                <a:off x="10277620"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7" name="Freeform 6">
                <a:extLst>
                  <a:ext uri="{FF2B5EF4-FFF2-40B4-BE49-F238E27FC236}">
                    <a16:creationId xmlns:a16="http://schemas.microsoft.com/office/drawing/2014/main" id="{97E1999A-5D26-46B9-8CE0-0B7286247197}"/>
                  </a:ext>
                </a:extLst>
              </p:cNvPr>
              <p:cNvSpPr>
                <a:spLocks noEditPoints="1"/>
              </p:cNvSpPr>
              <p:nvPr/>
            </p:nvSpPr>
            <p:spPr bwMode="auto">
              <a:xfrm>
                <a:off x="10254760"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8" name="Freeform 6">
                <a:extLst>
                  <a:ext uri="{FF2B5EF4-FFF2-40B4-BE49-F238E27FC236}">
                    <a16:creationId xmlns:a16="http://schemas.microsoft.com/office/drawing/2014/main" id="{34024D9E-476F-4A93-9C82-4519D4597E95}"/>
                  </a:ext>
                </a:extLst>
              </p:cNvPr>
              <p:cNvSpPr>
                <a:spLocks noEditPoints="1"/>
              </p:cNvSpPr>
              <p:nvPr/>
            </p:nvSpPr>
            <p:spPr bwMode="auto">
              <a:xfrm>
                <a:off x="10239520"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59" name="Freeform 6">
                <a:extLst>
                  <a:ext uri="{FF2B5EF4-FFF2-40B4-BE49-F238E27FC236}">
                    <a16:creationId xmlns:a16="http://schemas.microsoft.com/office/drawing/2014/main" id="{C2514AB1-8559-4F37-8018-08D7F57C9418}"/>
                  </a:ext>
                </a:extLst>
              </p:cNvPr>
              <p:cNvSpPr>
                <a:spLocks noEditPoints="1"/>
              </p:cNvSpPr>
              <p:nvPr/>
            </p:nvSpPr>
            <p:spPr bwMode="auto">
              <a:xfrm>
                <a:off x="10127125"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0" name="Freeform 6">
                <a:extLst>
                  <a:ext uri="{FF2B5EF4-FFF2-40B4-BE49-F238E27FC236}">
                    <a16:creationId xmlns:a16="http://schemas.microsoft.com/office/drawing/2014/main" id="{C28D8662-404A-4C01-851C-28D4C17F96FB}"/>
                  </a:ext>
                </a:extLst>
              </p:cNvPr>
              <p:cNvSpPr>
                <a:spLocks noEditPoints="1"/>
              </p:cNvSpPr>
              <p:nvPr/>
            </p:nvSpPr>
            <p:spPr bwMode="auto">
              <a:xfrm>
                <a:off x="10085215"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1" name="Freeform 6">
                <a:extLst>
                  <a:ext uri="{FF2B5EF4-FFF2-40B4-BE49-F238E27FC236}">
                    <a16:creationId xmlns:a16="http://schemas.microsoft.com/office/drawing/2014/main" id="{9D8DEC95-7ACB-49D1-A46F-0A45A39BAFFA}"/>
                  </a:ext>
                </a:extLst>
              </p:cNvPr>
              <p:cNvSpPr>
                <a:spLocks noEditPoints="1"/>
              </p:cNvSpPr>
              <p:nvPr/>
            </p:nvSpPr>
            <p:spPr bwMode="auto">
              <a:xfrm>
                <a:off x="10068070"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2" name="Freeform 6">
                <a:extLst>
                  <a:ext uri="{FF2B5EF4-FFF2-40B4-BE49-F238E27FC236}">
                    <a16:creationId xmlns:a16="http://schemas.microsoft.com/office/drawing/2014/main" id="{2C882EF3-5B8A-4533-ADA4-08B0B62C1014}"/>
                  </a:ext>
                </a:extLst>
              </p:cNvPr>
              <p:cNvSpPr>
                <a:spLocks noEditPoints="1"/>
              </p:cNvSpPr>
              <p:nvPr/>
            </p:nvSpPr>
            <p:spPr bwMode="auto">
              <a:xfrm>
                <a:off x="10058545"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3" name="Freeform 6">
                <a:extLst>
                  <a:ext uri="{FF2B5EF4-FFF2-40B4-BE49-F238E27FC236}">
                    <a16:creationId xmlns:a16="http://schemas.microsoft.com/office/drawing/2014/main" id="{635B921A-44E5-4F96-AC11-F2C2D4E24080}"/>
                  </a:ext>
                </a:extLst>
              </p:cNvPr>
              <p:cNvSpPr>
                <a:spLocks noEditPoints="1"/>
              </p:cNvSpPr>
              <p:nvPr/>
            </p:nvSpPr>
            <p:spPr bwMode="auto">
              <a:xfrm>
                <a:off x="10049020"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4" name="Freeform 6">
                <a:extLst>
                  <a:ext uri="{FF2B5EF4-FFF2-40B4-BE49-F238E27FC236}">
                    <a16:creationId xmlns:a16="http://schemas.microsoft.com/office/drawing/2014/main" id="{A56A3DA2-D6E0-4323-BABB-FFF80BFE8700}"/>
                  </a:ext>
                </a:extLst>
              </p:cNvPr>
              <p:cNvSpPr>
                <a:spLocks noEditPoints="1"/>
              </p:cNvSpPr>
              <p:nvPr/>
            </p:nvSpPr>
            <p:spPr bwMode="auto">
              <a:xfrm>
                <a:off x="10039495"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5" name="Freeform 6">
                <a:extLst>
                  <a:ext uri="{FF2B5EF4-FFF2-40B4-BE49-F238E27FC236}">
                    <a16:creationId xmlns:a16="http://schemas.microsoft.com/office/drawing/2014/main" id="{AE4D40A0-5AC3-4813-B7C7-40081B0CDC75}"/>
                  </a:ext>
                </a:extLst>
              </p:cNvPr>
              <p:cNvSpPr>
                <a:spLocks noEditPoints="1"/>
              </p:cNvSpPr>
              <p:nvPr/>
            </p:nvSpPr>
            <p:spPr bwMode="auto">
              <a:xfrm>
                <a:off x="10029970"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6" name="Freeform 6">
                <a:extLst>
                  <a:ext uri="{FF2B5EF4-FFF2-40B4-BE49-F238E27FC236}">
                    <a16:creationId xmlns:a16="http://schemas.microsoft.com/office/drawing/2014/main" id="{0301AFA2-5A6C-468A-AD8C-078B372B7D7B}"/>
                  </a:ext>
                </a:extLst>
              </p:cNvPr>
              <p:cNvSpPr>
                <a:spLocks noEditPoints="1"/>
              </p:cNvSpPr>
              <p:nvPr/>
            </p:nvSpPr>
            <p:spPr bwMode="auto">
              <a:xfrm>
                <a:off x="10020445"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7" name="Freeform 6">
                <a:extLst>
                  <a:ext uri="{FF2B5EF4-FFF2-40B4-BE49-F238E27FC236}">
                    <a16:creationId xmlns:a16="http://schemas.microsoft.com/office/drawing/2014/main" id="{1A0B45B9-0FC0-4EED-92F7-D5559996C8C7}"/>
                  </a:ext>
                </a:extLst>
              </p:cNvPr>
              <p:cNvSpPr>
                <a:spLocks noEditPoints="1"/>
              </p:cNvSpPr>
              <p:nvPr/>
            </p:nvSpPr>
            <p:spPr bwMode="auto">
              <a:xfrm>
                <a:off x="10010920" y="21876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8" name="Freeform 6">
                <a:extLst>
                  <a:ext uri="{FF2B5EF4-FFF2-40B4-BE49-F238E27FC236}">
                    <a16:creationId xmlns:a16="http://schemas.microsoft.com/office/drawing/2014/main" id="{C2CAAA18-1529-4D04-9739-4A59133A663F}"/>
                  </a:ext>
                </a:extLst>
              </p:cNvPr>
              <p:cNvSpPr>
                <a:spLocks noEditPoints="1"/>
              </p:cNvSpPr>
              <p:nvPr/>
            </p:nvSpPr>
            <p:spPr bwMode="auto">
              <a:xfrm>
                <a:off x="9645160" y="20638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69" name="Freeform 6">
                <a:extLst>
                  <a:ext uri="{FF2B5EF4-FFF2-40B4-BE49-F238E27FC236}">
                    <a16:creationId xmlns:a16="http://schemas.microsoft.com/office/drawing/2014/main" id="{5CB655BA-E5F8-4A1A-853B-FEE19C21F260}"/>
                  </a:ext>
                </a:extLst>
              </p:cNvPr>
              <p:cNvSpPr>
                <a:spLocks noEditPoints="1"/>
              </p:cNvSpPr>
              <p:nvPr/>
            </p:nvSpPr>
            <p:spPr bwMode="auto">
              <a:xfrm>
                <a:off x="9618490" y="20638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0" name="Freeform 6">
                <a:extLst>
                  <a:ext uri="{FF2B5EF4-FFF2-40B4-BE49-F238E27FC236}">
                    <a16:creationId xmlns:a16="http://schemas.microsoft.com/office/drawing/2014/main" id="{7A617180-F787-45DF-BEB2-C8655057D46C}"/>
                  </a:ext>
                </a:extLst>
              </p:cNvPr>
              <p:cNvSpPr>
                <a:spLocks noEditPoints="1"/>
              </p:cNvSpPr>
              <p:nvPr/>
            </p:nvSpPr>
            <p:spPr bwMode="auto">
              <a:xfrm>
                <a:off x="9605155" y="20638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1" name="Freeform 6">
                <a:extLst>
                  <a:ext uri="{FF2B5EF4-FFF2-40B4-BE49-F238E27FC236}">
                    <a16:creationId xmlns:a16="http://schemas.microsoft.com/office/drawing/2014/main" id="{EF9399B3-C693-48DF-A8EF-EBF63E67E9BB}"/>
                  </a:ext>
                </a:extLst>
              </p:cNvPr>
              <p:cNvSpPr>
                <a:spLocks noEditPoints="1"/>
              </p:cNvSpPr>
              <p:nvPr/>
            </p:nvSpPr>
            <p:spPr bwMode="auto">
              <a:xfrm>
                <a:off x="9591820" y="20638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2" name="Freeform 6">
                <a:extLst>
                  <a:ext uri="{FF2B5EF4-FFF2-40B4-BE49-F238E27FC236}">
                    <a16:creationId xmlns:a16="http://schemas.microsoft.com/office/drawing/2014/main" id="{DD2BDDEB-E5C1-467D-9ED7-3A375A54E128}"/>
                  </a:ext>
                </a:extLst>
              </p:cNvPr>
              <p:cNvSpPr>
                <a:spLocks noEditPoints="1"/>
              </p:cNvSpPr>
              <p:nvPr/>
            </p:nvSpPr>
            <p:spPr bwMode="auto">
              <a:xfrm>
                <a:off x="9582295" y="20638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3" name="Freeform 6">
                <a:extLst>
                  <a:ext uri="{FF2B5EF4-FFF2-40B4-BE49-F238E27FC236}">
                    <a16:creationId xmlns:a16="http://schemas.microsoft.com/office/drawing/2014/main" id="{738CE239-5168-4F2A-90D3-F62C1AD63EC5}"/>
                  </a:ext>
                </a:extLst>
              </p:cNvPr>
              <p:cNvSpPr>
                <a:spLocks noEditPoints="1"/>
              </p:cNvSpPr>
              <p:nvPr/>
            </p:nvSpPr>
            <p:spPr bwMode="auto">
              <a:xfrm>
                <a:off x="9570865" y="20638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4" name="Freeform 6">
                <a:extLst>
                  <a:ext uri="{FF2B5EF4-FFF2-40B4-BE49-F238E27FC236}">
                    <a16:creationId xmlns:a16="http://schemas.microsoft.com/office/drawing/2014/main" id="{2D2F6307-A8CA-4E38-88DF-CA8051E82A22}"/>
                  </a:ext>
                </a:extLst>
              </p:cNvPr>
              <p:cNvSpPr>
                <a:spLocks noEditPoints="1"/>
              </p:cNvSpPr>
              <p:nvPr/>
            </p:nvSpPr>
            <p:spPr bwMode="auto">
              <a:xfrm>
                <a:off x="9544195" y="20638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5" name="Freeform 6">
                <a:extLst>
                  <a:ext uri="{FF2B5EF4-FFF2-40B4-BE49-F238E27FC236}">
                    <a16:creationId xmlns:a16="http://schemas.microsoft.com/office/drawing/2014/main" id="{AD44B964-FFC1-409C-A4A9-7FDE94B7C6BD}"/>
                  </a:ext>
                </a:extLst>
              </p:cNvPr>
              <p:cNvSpPr>
                <a:spLocks noEditPoints="1"/>
              </p:cNvSpPr>
              <p:nvPr/>
            </p:nvSpPr>
            <p:spPr bwMode="auto">
              <a:xfrm>
                <a:off x="9506095" y="20181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6" name="Freeform 6">
                <a:extLst>
                  <a:ext uri="{FF2B5EF4-FFF2-40B4-BE49-F238E27FC236}">
                    <a16:creationId xmlns:a16="http://schemas.microsoft.com/office/drawing/2014/main" id="{DC3F9C42-765B-4372-BE68-362CA59BB721}"/>
                  </a:ext>
                </a:extLst>
              </p:cNvPr>
              <p:cNvSpPr>
                <a:spLocks noEditPoints="1"/>
              </p:cNvSpPr>
              <p:nvPr/>
            </p:nvSpPr>
            <p:spPr bwMode="auto">
              <a:xfrm>
                <a:off x="9475615" y="20181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7" name="Freeform 6">
                <a:extLst>
                  <a:ext uri="{FF2B5EF4-FFF2-40B4-BE49-F238E27FC236}">
                    <a16:creationId xmlns:a16="http://schemas.microsoft.com/office/drawing/2014/main" id="{78D50BE2-46B7-4D80-A740-93DB7F334A9A}"/>
                  </a:ext>
                </a:extLst>
              </p:cNvPr>
              <p:cNvSpPr>
                <a:spLocks noEditPoints="1"/>
              </p:cNvSpPr>
              <p:nvPr/>
            </p:nvSpPr>
            <p:spPr bwMode="auto">
              <a:xfrm>
                <a:off x="9466090" y="20181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8" name="Freeform 6">
                <a:extLst>
                  <a:ext uri="{FF2B5EF4-FFF2-40B4-BE49-F238E27FC236}">
                    <a16:creationId xmlns:a16="http://schemas.microsoft.com/office/drawing/2014/main" id="{FFAE98B6-115B-4828-BCDD-80D72072881D}"/>
                  </a:ext>
                </a:extLst>
              </p:cNvPr>
              <p:cNvSpPr>
                <a:spLocks noEditPoints="1"/>
              </p:cNvSpPr>
              <p:nvPr/>
            </p:nvSpPr>
            <p:spPr bwMode="auto">
              <a:xfrm>
                <a:off x="9441325" y="20181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79" name="Freeform 6">
                <a:extLst>
                  <a:ext uri="{FF2B5EF4-FFF2-40B4-BE49-F238E27FC236}">
                    <a16:creationId xmlns:a16="http://schemas.microsoft.com/office/drawing/2014/main" id="{C18E4612-44CA-41C0-AD66-BF0C4297DEC2}"/>
                  </a:ext>
                </a:extLst>
              </p:cNvPr>
              <p:cNvSpPr>
                <a:spLocks noEditPoints="1"/>
              </p:cNvSpPr>
              <p:nvPr/>
            </p:nvSpPr>
            <p:spPr bwMode="auto">
              <a:xfrm>
                <a:off x="9376555" y="20181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0" name="Freeform 6">
                <a:extLst>
                  <a:ext uri="{FF2B5EF4-FFF2-40B4-BE49-F238E27FC236}">
                    <a16:creationId xmlns:a16="http://schemas.microsoft.com/office/drawing/2014/main" id="{DD84B1BA-D11C-48FB-AB20-CBEADDCDAC75}"/>
                  </a:ext>
                </a:extLst>
              </p:cNvPr>
              <p:cNvSpPr>
                <a:spLocks noEditPoints="1"/>
              </p:cNvSpPr>
              <p:nvPr/>
            </p:nvSpPr>
            <p:spPr bwMode="auto">
              <a:xfrm>
                <a:off x="9327025" y="20181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1" name="Freeform 6">
                <a:extLst>
                  <a:ext uri="{FF2B5EF4-FFF2-40B4-BE49-F238E27FC236}">
                    <a16:creationId xmlns:a16="http://schemas.microsoft.com/office/drawing/2014/main" id="{08BE4839-0FB3-4285-B8E0-03F59C97F1AD}"/>
                  </a:ext>
                </a:extLst>
              </p:cNvPr>
              <p:cNvSpPr>
                <a:spLocks noEditPoints="1"/>
              </p:cNvSpPr>
              <p:nvPr/>
            </p:nvSpPr>
            <p:spPr bwMode="auto">
              <a:xfrm>
                <a:off x="9216535"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2" name="Freeform 6">
                <a:extLst>
                  <a:ext uri="{FF2B5EF4-FFF2-40B4-BE49-F238E27FC236}">
                    <a16:creationId xmlns:a16="http://schemas.microsoft.com/office/drawing/2014/main" id="{D0706FA0-586C-4264-A754-4BF966B59BF1}"/>
                  </a:ext>
                </a:extLst>
              </p:cNvPr>
              <p:cNvSpPr>
                <a:spLocks noEditPoints="1"/>
              </p:cNvSpPr>
              <p:nvPr/>
            </p:nvSpPr>
            <p:spPr bwMode="auto">
              <a:xfrm>
                <a:off x="9229870"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3" name="Freeform 6">
                <a:extLst>
                  <a:ext uri="{FF2B5EF4-FFF2-40B4-BE49-F238E27FC236}">
                    <a16:creationId xmlns:a16="http://schemas.microsoft.com/office/drawing/2014/main" id="{8FCA5FA1-15CF-4CAD-9CB1-781D93B785B0}"/>
                  </a:ext>
                </a:extLst>
              </p:cNvPr>
              <p:cNvSpPr>
                <a:spLocks noEditPoints="1"/>
              </p:cNvSpPr>
              <p:nvPr/>
            </p:nvSpPr>
            <p:spPr bwMode="auto">
              <a:xfrm>
                <a:off x="9285115"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4" name="Freeform 6">
                <a:extLst>
                  <a:ext uri="{FF2B5EF4-FFF2-40B4-BE49-F238E27FC236}">
                    <a16:creationId xmlns:a16="http://schemas.microsoft.com/office/drawing/2014/main" id="{AF4E73FF-7C42-4C35-B17A-1DC27DD96F29}"/>
                  </a:ext>
                </a:extLst>
              </p:cNvPr>
              <p:cNvSpPr>
                <a:spLocks noEditPoints="1"/>
              </p:cNvSpPr>
              <p:nvPr/>
            </p:nvSpPr>
            <p:spPr bwMode="auto">
              <a:xfrm>
                <a:off x="9294640"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5" name="Freeform 6">
                <a:extLst>
                  <a:ext uri="{FF2B5EF4-FFF2-40B4-BE49-F238E27FC236}">
                    <a16:creationId xmlns:a16="http://schemas.microsoft.com/office/drawing/2014/main" id="{41EDD50A-E889-4719-94FD-CBF7D8EE27A5}"/>
                  </a:ext>
                </a:extLst>
              </p:cNvPr>
              <p:cNvSpPr>
                <a:spLocks noEditPoints="1"/>
              </p:cNvSpPr>
              <p:nvPr/>
            </p:nvSpPr>
            <p:spPr bwMode="auto">
              <a:xfrm>
                <a:off x="9304165"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6" name="Freeform 6">
                <a:extLst>
                  <a:ext uri="{FF2B5EF4-FFF2-40B4-BE49-F238E27FC236}">
                    <a16:creationId xmlns:a16="http://schemas.microsoft.com/office/drawing/2014/main" id="{FD48FD8A-0F23-4EF4-95EA-5924E79BA8DD}"/>
                  </a:ext>
                </a:extLst>
              </p:cNvPr>
              <p:cNvSpPr>
                <a:spLocks noEditPoints="1"/>
              </p:cNvSpPr>
              <p:nvPr/>
            </p:nvSpPr>
            <p:spPr bwMode="auto">
              <a:xfrm>
                <a:off x="9153670"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7" name="Freeform 6">
                <a:extLst>
                  <a:ext uri="{FF2B5EF4-FFF2-40B4-BE49-F238E27FC236}">
                    <a16:creationId xmlns:a16="http://schemas.microsoft.com/office/drawing/2014/main" id="{DBE8E65C-8DF4-4BF7-94CF-AEAA07AE7718}"/>
                  </a:ext>
                </a:extLst>
              </p:cNvPr>
              <p:cNvSpPr>
                <a:spLocks noEditPoints="1"/>
              </p:cNvSpPr>
              <p:nvPr/>
            </p:nvSpPr>
            <p:spPr bwMode="auto">
              <a:xfrm>
                <a:off x="9142240"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8" name="Freeform 6">
                <a:extLst>
                  <a:ext uri="{FF2B5EF4-FFF2-40B4-BE49-F238E27FC236}">
                    <a16:creationId xmlns:a16="http://schemas.microsoft.com/office/drawing/2014/main" id="{1290B9FD-FDD5-4DE9-81F5-B01BC4893FB2}"/>
                  </a:ext>
                </a:extLst>
              </p:cNvPr>
              <p:cNvSpPr>
                <a:spLocks noEditPoints="1"/>
              </p:cNvSpPr>
              <p:nvPr/>
            </p:nvSpPr>
            <p:spPr bwMode="auto">
              <a:xfrm>
                <a:off x="9132715"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89" name="Freeform 6">
                <a:extLst>
                  <a:ext uri="{FF2B5EF4-FFF2-40B4-BE49-F238E27FC236}">
                    <a16:creationId xmlns:a16="http://schemas.microsoft.com/office/drawing/2014/main" id="{EFC0A8C4-4403-46EF-BDCF-12EE970FCFE0}"/>
                  </a:ext>
                </a:extLst>
              </p:cNvPr>
              <p:cNvSpPr>
                <a:spLocks noEditPoints="1"/>
              </p:cNvSpPr>
              <p:nvPr/>
            </p:nvSpPr>
            <p:spPr bwMode="auto">
              <a:xfrm>
                <a:off x="9119380"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0" name="Freeform 6">
                <a:extLst>
                  <a:ext uri="{FF2B5EF4-FFF2-40B4-BE49-F238E27FC236}">
                    <a16:creationId xmlns:a16="http://schemas.microsoft.com/office/drawing/2014/main" id="{542B3B55-7862-4404-B1D4-4E7509DD1A50}"/>
                  </a:ext>
                </a:extLst>
              </p:cNvPr>
              <p:cNvSpPr>
                <a:spLocks noEditPoints="1"/>
              </p:cNvSpPr>
              <p:nvPr/>
            </p:nvSpPr>
            <p:spPr bwMode="auto">
              <a:xfrm>
                <a:off x="9107950"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1" name="Freeform 6">
                <a:extLst>
                  <a:ext uri="{FF2B5EF4-FFF2-40B4-BE49-F238E27FC236}">
                    <a16:creationId xmlns:a16="http://schemas.microsoft.com/office/drawing/2014/main" id="{319D35A8-AE46-4FBF-933F-50CDB9E75CD1}"/>
                  </a:ext>
                </a:extLst>
              </p:cNvPr>
              <p:cNvSpPr>
                <a:spLocks noEditPoints="1"/>
              </p:cNvSpPr>
              <p:nvPr/>
            </p:nvSpPr>
            <p:spPr bwMode="auto">
              <a:xfrm>
                <a:off x="9085090"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2" name="Freeform 6">
                <a:extLst>
                  <a:ext uri="{FF2B5EF4-FFF2-40B4-BE49-F238E27FC236}">
                    <a16:creationId xmlns:a16="http://schemas.microsoft.com/office/drawing/2014/main" id="{C9651845-B56B-4801-B5F3-A81A9B919E56}"/>
                  </a:ext>
                </a:extLst>
              </p:cNvPr>
              <p:cNvSpPr>
                <a:spLocks noEditPoints="1"/>
              </p:cNvSpPr>
              <p:nvPr/>
            </p:nvSpPr>
            <p:spPr bwMode="auto">
              <a:xfrm>
                <a:off x="9071755"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3" name="Freeform 6">
                <a:extLst>
                  <a:ext uri="{FF2B5EF4-FFF2-40B4-BE49-F238E27FC236}">
                    <a16:creationId xmlns:a16="http://schemas.microsoft.com/office/drawing/2014/main" id="{30AA12C6-27AF-4F77-A11C-57A70B94A7A6}"/>
                  </a:ext>
                </a:extLst>
              </p:cNvPr>
              <p:cNvSpPr>
                <a:spLocks noEditPoints="1"/>
              </p:cNvSpPr>
              <p:nvPr/>
            </p:nvSpPr>
            <p:spPr bwMode="auto">
              <a:xfrm>
                <a:off x="9058420"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4" name="Freeform 6">
                <a:extLst>
                  <a:ext uri="{FF2B5EF4-FFF2-40B4-BE49-F238E27FC236}">
                    <a16:creationId xmlns:a16="http://schemas.microsoft.com/office/drawing/2014/main" id="{0684FC30-B6A9-4369-9E13-A25C7ED4BF81}"/>
                  </a:ext>
                </a:extLst>
              </p:cNvPr>
              <p:cNvSpPr>
                <a:spLocks noEditPoints="1"/>
              </p:cNvSpPr>
              <p:nvPr/>
            </p:nvSpPr>
            <p:spPr bwMode="auto">
              <a:xfrm>
                <a:off x="9033655" y="198000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5" name="Freeform 6">
                <a:extLst>
                  <a:ext uri="{FF2B5EF4-FFF2-40B4-BE49-F238E27FC236}">
                    <a16:creationId xmlns:a16="http://schemas.microsoft.com/office/drawing/2014/main" id="{3A12B208-AA05-41F2-B79E-00BF71A58ED9}"/>
                  </a:ext>
                </a:extLst>
              </p:cNvPr>
              <p:cNvSpPr>
                <a:spLocks noEditPoints="1"/>
              </p:cNvSpPr>
              <p:nvPr/>
            </p:nvSpPr>
            <p:spPr bwMode="auto">
              <a:xfrm>
                <a:off x="8915545" y="195333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6" name="Freeform 6">
                <a:extLst>
                  <a:ext uri="{FF2B5EF4-FFF2-40B4-BE49-F238E27FC236}">
                    <a16:creationId xmlns:a16="http://schemas.microsoft.com/office/drawing/2014/main" id="{EC4DF3DB-7D74-479D-8A38-8E0FB98E56A8}"/>
                  </a:ext>
                </a:extLst>
              </p:cNvPr>
              <p:cNvSpPr>
                <a:spLocks noEditPoints="1"/>
              </p:cNvSpPr>
              <p:nvPr/>
            </p:nvSpPr>
            <p:spPr bwMode="auto">
              <a:xfrm>
                <a:off x="8888875" y="19323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7" name="Freeform 6">
                <a:extLst>
                  <a:ext uri="{FF2B5EF4-FFF2-40B4-BE49-F238E27FC236}">
                    <a16:creationId xmlns:a16="http://schemas.microsoft.com/office/drawing/2014/main" id="{A0788FCA-8E75-4C30-BE61-9A22060E6E1B}"/>
                  </a:ext>
                </a:extLst>
              </p:cNvPr>
              <p:cNvSpPr>
                <a:spLocks noEditPoints="1"/>
              </p:cNvSpPr>
              <p:nvPr/>
            </p:nvSpPr>
            <p:spPr bwMode="auto">
              <a:xfrm>
                <a:off x="8879350" y="19323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8" name="Freeform 6">
                <a:extLst>
                  <a:ext uri="{FF2B5EF4-FFF2-40B4-BE49-F238E27FC236}">
                    <a16:creationId xmlns:a16="http://schemas.microsoft.com/office/drawing/2014/main" id="{E68D27CF-7117-4BD5-93B3-92B3D4DFDFB2}"/>
                  </a:ext>
                </a:extLst>
              </p:cNvPr>
              <p:cNvSpPr>
                <a:spLocks noEditPoints="1"/>
              </p:cNvSpPr>
              <p:nvPr/>
            </p:nvSpPr>
            <p:spPr bwMode="auto">
              <a:xfrm>
                <a:off x="8869825" y="19323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699" name="Freeform 6">
                <a:extLst>
                  <a:ext uri="{FF2B5EF4-FFF2-40B4-BE49-F238E27FC236}">
                    <a16:creationId xmlns:a16="http://schemas.microsoft.com/office/drawing/2014/main" id="{AF561D8F-F781-4B1F-9CCE-C7C4155AE659}"/>
                  </a:ext>
                </a:extLst>
              </p:cNvPr>
              <p:cNvSpPr>
                <a:spLocks noEditPoints="1"/>
              </p:cNvSpPr>
              <p:nvPr/>
            </p:nvSpPr>
            <p:spPr bwMode="auto">
              <a:xfrm>
                <a:off x="8860300" y="19323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0" name="Freeform 6">
                <a:extLst>
                  <a:ext uri="{FF2B5EF4-FFF2-40B4-BE49-F238E27FC236}">
                    <a16:creationId xmlns:a16="http://schemas.microsoft.com/office/drawing/2014/main" id="{40F25291-A45F-4332-A6A6-F5127BB5FD30}"/>
                  </a:ext>
                </a:extLst>
              </p:cNvPr>
              <p:cNvSpPr>
                <a:spLocks noEditPoints="1"/>
              </p:cNvSpPr>
              <p:nvPr/>
            </p:nvSpPr>
            <p:spPr bwMode="auto">
              <a:xfrm>
                <a:off x="8831725" y="19076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1" name="Freeform 6">
                <a:extLst>
                  <a:ext uri="{FF2B5EF4-FFF2-40B4-BE49-F238E27FC236}">
                    <a16:creationId xmlns:a16="http://schemas.microsoft.com/office/drawing/2014/main" id="{C4D21424-8496-4CFB-9240-E615388D2374}"/>
                  </a:ext>
                </a:extLst>
              </p:cNvPr>
              <p:cNvSpPr>
                <a:spLocks noEditPoints="1"/>
              </p:cNvSpPr>
              <p:nvPr/>
            </p:nvSpPr>
            <p:spPr bwMode="auto">
              <a:xfrm>
                <a:off x="8822200" y="19076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2" name="Freeform 6">
                <a:extLst>
                  <a:ext uri="{FF2B5EF4-FFF2-40B4-BE49-F238E27FC236}">
                    <a16:creationId xmlns:a16="http://schemas.microsoft.com/office/drawing/2014/main" id="{77D0ADBC-C205-4080-A06F-B1A9D10F40A4}"/>
                  </a:ext>
                </a:extLst>
              </p:cNvPr>
              <p:cNvSpPr>
                <a:spLocks noEditPoints="1"/>
              </p:cNvSpPr>
              <p:nvPr/>
            </p:nvSpPr>
            <p:spPr bwMode="auto">
              <a:xfrm>
                <a:off x="8812675" y="19076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3" name="Freeform 6">
                <a:extLst>
                  <a:ext uri="{FF2B5EF4-FFF2-40B4-BE49-F238E27FC236}">
                    <a16:creationId xmlns:a16="http://schemas.microsoft.com/office/drawing/2014/main" id="{B3A46B32-5064-4410-9282-FA03D3E9B308}"/>
                  </a:ext>
                </a:extLst>
              </p:cNvPr>
              <p:cNvSpPr>
                <a:spLocks noEditPoints="1"/>
              </p:cNvSpPr>
              <p:nvPr/>
            </p:nvSpPr>
            <p:spPr bwMode="auto">
              <a:xfrm>
                <a:off x="8803150" y="19076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4" name="Freeform 6">
                <a:extLst>
                  <a:ext uri="{FF2B5EF4-FFF2-40B4-BE49-F238E27FC236}">
                    <a16:creationId xmlns:a16="http://schemas.microsoft.com/office/drawing/2014/main" id="{2DE6E766-DB34-494C-AD7A-B654A2EDFB91}"/>
                  </a:ext>
                </a:extLst>
              </p:cNvPr>
              <p:cNvSpPr>
                <a:spLocks noEditPoints="1"/>
              </p:cNvSpPr>
              <p:nvPr/>
            </p:nvSpPr>
            <p:spPr bwMode="auto">
              <a:xfrm>
                <a:off x="8784100" y="19076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5" name="Freeform 6">
                <a:extLst>
                  <a:ext uri="{FF2B5EF4-FFF2-40B4-BE49-F238E27FC236}">
                    <a16:creationId xmlns:a16="http://schemas.microsoft.com/office/drawing/2014/main" id="{8FA32FC8-DCD1-4E89-9E95-4FFF1014C18B}"/>
                  </a:ext>
                </a:extLst>
              </p:cNvPr>
              <p:cNvSpPr>
                <a:spLocks noEditPoints="1"/>
              </p:cNvSpPr>
              <p:nvPr/>
            </p:nvSpPr>
            <p:spPr bwMode="auto">
              <a:xfrm>
                <a:off x="8772670" y="19076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6" name="Freeform 6">
                <a:extLst>
                  <a:ext uri="{FF2B5EF4-FFF2-40B4-BE49-F238E27FC236}">
                    <a16:creationId xmlns:a16="http://schemas.microsoft.com/office/drawing/2014/main" id="{F8DE3DDD-2F4D-43C6-AA5A-AB894EEBADF6}"/>
                  </a:ext>
                </a:extLst>
              </p:cNvPr>
              <p:cNvSpPr>
                <a:spLocks noEditPoints="1"/>
              </p:cNvSpPr>
              <p:nvPr/>
            </p:nvSpPr>
            <p:spPr bwMode="auto">
              <a:xfrm>
                <a:off x="8755525" y="19076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7" name="Freeform 6">
                <a:extLst>
                  <a:ext uri="{FF2B5EF4-FFF2-40B4-BE49-F238E27FC236}">
                    <a16:creationId xmlns:a16="http://schemas.microsoft.com/office/drawing/2014/main" id="{75A0F27B-BB0E-476F-9464-CA5DB75D1E84}"/>
                  </a:ext>
                </a:extLst>
              </p:cNvPr>
              <p:cNvSpPr>
                <a:spLocks noEditPoints="1"/>
              </p:cNvSpPr>
              <p:nvPr/>
            </p:nvSpPr>
            <p:spPr bwMode="auto">
              <a:xfrm>
                <a:off x="8740285" y="19076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8" name="Freeform 6">
                <a:extLst>
                  <a:ext uri="{FF2B5EF4-FFF2-40B4-BE49-F238E27FC236}">
                    <a16:creationId xmlns:a16="http://schemas.microsoft.com/office/drawing/2014/main" id="{E3164562-C965-4633-85E5-175635334E71}"/>
                  </a:ext>
                </a:extLst>
              </p:cNvPr>
              <p:cNvSpPr>
                <a:spLocks noEditPoints="1"/>
              </p:cNvSpPr>
              <p:nvPr/>
            </p:nvSpPr>
            <p:spPr bwMode="auto">
              <a:xfrm>
                <a:off x="8669800" y="18885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09" name="Freeform 6">
                <a:extLst>
                  <a:ext uri="{FF2B5EF4-FFF2-40B4-BE49-F238E27FC236}">
                    <a16:creationId xmlns:a16="http://schemas.microsoft.com/office/drawing/2014/main" id="{60D08069-412C-40EC-B183-47333018FD5B}"/>
                  </a:ext>
                </a:extLst>
              </p:cNvPr>
              <p:cNvSpPr>
                <a:spLocks noEditPoints="1"/>
              </p:cNvSpPr>
              <p:nvPr/>
            </p:nvSpPr>
            <p:spPr bwMode="auto">
              <a:xfrm>
                <a:off x="8603125" y="18885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0" name="Freeform 6">
                <a:extLst>
                  <a:ext uri="{FF2B5EF4-FFF2-40B4-BE49-F238E27FC236}">
                    <a16:creationId xmlns:a16="http://schemas.microsoft.com/office/drawing/2014/main" id="{8C75446A-E069-4F8B-B91F-045DC7CB5968}"/>
                  </a:ext>
                </a:extLst>
              </p:cNvPr>
              <p:cNvSpPr>
                <a:spLocks noEditPoints="1"/>
              </p:cNvSpPr>
              <p:nvPr/>
            </p:nvSpPr>
            <p:spPr bwMode="auto">
              <a:xfrm>
                <a:off x="8591695" y="18885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1" name="Freeform 6">
                <a:extLst>
                  <a:ext uri="{FF2B5EF4-FFF2-40B4-BE49-F238E27FC236}">
                    <a16:creationId xmlns:a16="http://schemas.microsoft.com/office/drawing/2014/main" id="{CA7FB31E-6228-4FE9-85D4-655634C4397B}"/>
                  </a:ext>
                </a:extLst>
              </p:cNvPr>
              <p:cNvSpPr>
                <a:spLocks noEditPoints="1"/>
              </p:cNvSpPr>
              <p:nvPr/>
            </p:nvSpPr>
            <p:spPr bwMode="auto">
              <a:xfrm>
                <a:off x="8580265" y="18885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2" name="Freeform 6">
                <a:extLst>
                  <a:ext uri="{FF2B5EF4-FFF2-40B4-BE49-F238E27FC236}">
                    <a16:creationId xmlns:a16="http://schemas.microsoft.com/office/drawing/2014/main" id="{34C70B6C-C5C3-4961-80CB-55DB4B52D2DC}"/>
                  </a:ext>
                </a:extLst>
              </p:cNvPr>
              <p:cNvSpPr>
                <a:spLocks noEditPoints="1"/>
              </p:cNvSpPr>
              <p:nvPr/>
            </p:nvSpPr>
            <p:spPr bwMode="auto">
              <a:xfrm>
                <a:off x="8561215" y="18885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3" name="Freeform 6">
                <a:extLst>
                  <a:ext uri="{FF2B5EF4-FFF2-40B4-BE49-F238E27FC236}">
                    <a16:creationId xmlns:a16="http://schemas.microsoft.com/office/drawing/2014/main" id="{4F835528-9F82-4B77-B8E7-44B2742AEC7E}"/>
                  </a:ext>
                </a:extLst>
              </p:cNvPr>
              <p:cNvSpPr>
                <a:spLocks noEditPoints="1"/>
              </p:cNvSpPr>
              <p:nvPr/>
            </p:nvSpPr>
            <p:spPr bwMode="auto">
              <a:xfrm>
                <a:off x="8475490" y="18885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4" name="Freeform 6">
                <a:extLst>
                  <a:ext uri="{FF2B5EF4-FFF2-40B4-BE49-F238E27FC236}">
                    <a16:creationId xmlns:a16="http://schemas.microsoft.com/office/drawing/2014/main" id="{126BCE31-A398-4A02-8CF1-2321F7B67978}"/>
                  </a:ext>
                </a:extLst>
              </p:cNvPr>
              <p:cNvSpPr>
                <a:spLocks noEditPoints="1"/>
              </p:cNvSpPr>
              <p:nvPr/>
            </p:nvSpPr>
            <p:spPr bwMode="auto">
              <a:xfrm>
                <a:off x="8454535" y="18695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5" name="Freeform 6">
                <a:extLst>
                  <a:ext uri="{FF2B5EF4-FFF2-40B4-BE49-F238E27FC236}">
                    <a16:creationId xmlns:a16="http://schemas.microsoft.com/office/drawing/2014/main" id="{6F583984-2A97-4892-AE2D-8CD059D7D8BB}"/>
                  </a:ext>
                </a:extLst>
              </p:cNvPr>
              <p:cNvSpPr>
                <a:spLocks noEditPoints="1"/>
              </p:cNvSpPr>
              <p:nvPr/>
            </p:nvSpPr>
            <p:spPr bwMode="auto">
              <a:xfrm>
                <a:off x="8446915" y="18695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6" name="Freeform 6">
                <a:extLst>
                  <a:ext uri="{FF2B5EF4-FFF2-40B4-BE49-F238E27FC236}">
                    <a16:creationId xmlns:a16="http://schemas.microsoft.com/office/drawing/2014/main" id="{C4DB39DD-B3AE-4A33-9472-D68A21A905ED}"/>
                  </a:ext>
                </a:extLst>
              </p:cNvPr>
              <p:cNvSpPr>
                <a:spLocks noEditPoints="1"/>
              </p:cNvSpPr>
              <p:nvPr/>
            </p:nvSpPr>
            <p:spPr bwMode="auto">
              <a:xfrm>
                <a:off x="8439295" y="18695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7" name="Freeform 6">
                <a:extLst>
                  <a:ext uri="{FF2B5EF4-FFF2-40B4-BE49-F238E27FC236}">
                    <a16:creationId xmlns:a16="http://schemas.microsoft.com/office/drawing/2014/main" id="{B077EF8D-6466-455E-9B8F-7F08BF8526DA}"/>
                  </a:ext>
                </a:extLst>
              </p:cNvPr>
              <p:cNvSpPr>
                <a:spLocks noEditPoints="1"/>
              </p:cNvSpPr>
              <p:nvPr/>
            </p:nvSpPr>
            <p:spPr bwMode="auto">
              <a:xfrm>
                <a:off x="8399290" y="18695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8" name="Freeform 6">
                <a:extLst>
                  <a:ext uri="{FF2B5EF4-FFF2-40B4-BE49-F238E27FC236}">
                    <a16:creationId xmlns:a16="http://schemas.microsoft.com/office/drawing/2014/main" id="{05D7B078-C96F-4856-A224-16A8DF473283}"/>
                  </a:ext>
                </a:extLst>
              </p:cNvPr>
              <p:cNvSpPr>
                <a:spLocks noEditPoints="1"/>
              </p:cNvSpPr>
              <p:nvPr/>
            </p:nvSpPr>
            <p:spPr bwMode="auto">
              <a:xfrm>
                <a:off x="8359285" y="18695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19" name="Freeform 6">
                <a:extLst>
                  <a:ext uri="{FF2B5EF4-FFF2-40B4-BE49-F238E27FC236}">
                    <a16:creationId xmlns:a16="http://schemas.microsoft.com/office/drawing/2014/main" id="{E5F468CA-A19D-4CF8-B799-1154DDDD99D3}"/>
                  </a:ext>
                </a:extLst>
              </p:cNvPr>
              <p:cNvSpPr>
                <a:spLocks noEditPoints="1"/>
              </p:cNvSpPr>
              <p:nvPr/>
            </p:nvSpPr>
            <p:spPr bwMode="auto">
              <a:xfrm>
                <a:off x="8347855" y="18695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0" name="Freeform 6">
                <a:extLst>
                  <a:ext uri="{FF2B5EF4-FFF2-40B4-BE49-F238E27FC236}">
                    <a16:creationId xmlns:a16="http://schemas.microsoft.com/office/drawing/2014/main" id="{3B146A3D-FD99-488B-96BD-9C2F1EBB8733}"/>
                  </a:ext>
                </a:extLst>
              </p:cNvPr>
              <p:cNvSpPr>
                <a:spLocks noEditPoints="1"/>
              </p:cNvSpPr>
              <p:nvPr/>
            </p:nvSpPr>
            <p:spPr bwMode="auto">
              <a:xfrm>
                <a:off x="8284990" y="182379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1" name="Freeform 6">
                <a:extLst>
                  <a:ext uri="{FF2B5EF4-FFF2-40B4-BE49-F238E27FC236}">
                    <a16:creationId xmlns:a16="http://schemas.microsoft.com/office/drawing/2014/main" id="{6FD91466-1B6B-4068-BE51-EE3BF3D6875E}"/>
                  </a:ext>
                </a:extLst>
              </p:cNvPr>
              <p:cNvSpPr>
                <a:spLocks noEditPoints="1"/>
              </p:cNvSpPr>
              <p:nvPr/>
            </p:nvSpPr>
            <p:spPr bwMode="auto">
              <a:xfrm>
                <a:off x="8208790" y="182379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2" name="Freeform 6">
                <a:extLst>
                  <a:ext uri="{FF2B5EF4-FFF2-40B4-BE49-F238E27FC236}">
                    <a16:creationId xmlns:a16="http://schemas.microsoft.com/office/drawing/2014/main" id="{8FEEF95C-7E88-4182-BB1D-B4E39A896EDE}"/>
                  </a:ext>
                </a:extLst>
              </p:cNvPr>
              <p:cNvSpPr>
                <a:spLocks noEditPoints="1"/>
              </p:cNvSpPr>
              <p:nvPr/>
            </p:nvSpPr>
            <p:spPr bwMode="auto">
              <a:xfrm>
                <a:off x="8199265" y="182379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3" name="Freeform 6">
                <a:extLst>
                  <a:ext uri="{FF2B5EF4-FFF2-40B4-BE49-F238E27FC236}">
                    <a16:creationId xmlns:a16="http://schemas.microsoft.com/office/drawing/2014/main" id="{E9FCD749-D5C3-4032-846C-21668B4D87DA}"/>
                  </a:ext>
                </a:extLst>
              </p:cNvPr>
              <p:cNvSpPr>
                <a:spLocks noEditPoints="1"/>
              </p:cNvSpPr>
              <p:nvPr/>
            </p:nvSpPr>
            <p:spPr bwMode="auto">
              <a:xfrm>
                <a:off x="8121160" y="182379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4" name="Freeform 6">
                <a:extLst>
                  <a:ext uri="{FF2B5EF4-FFF2-40B4-BE49-F238E27FC236}">
                    <a16:creationId xmlns:a16="http://schemas.microsoft.com/office/drawing/2014/main" id="{801DDC29-BEA3-4D24-B24E-7A28F645B185}"/>
                  </a:ext>
                </a:extLst>
              </p:cNvPr>
              <p:cNvSpPr>
                <a:spLocks noEditPoints="1"/>
              </p:cNvSpPr>
              <p:nvPr/>
            </p:nvSpPr>
            <p:spPr bwMode="auto">
              <a:xfrm>
                <a:off x="8113540" y="182379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5" name="Freeform 6">
                <a:extLst>
                  <a:ext uri="{FF2B5EF4-FFF2-40B4-BE49-F238E27FC236}">
                    <a16:creationId xmlns:a16="http://schemas.microsoft.com/office/drawing/2014/main" id="{7A90C59C-DB78-476D-A776-01ABF2BA0DC6}"/>
                  </a:ext>
                </a:extLst>
              </p:cNvPr>
              <p:cNvSpPr>
                <a:spLocks noEditPoints="1"/>
              </p:cNvSpPr>
              <p:nvPr/>
            </p:nvSpPr>
            <p:spPr bwMode="auto">
              <a:xfrm>
                <a:off x="7622050" y="17552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6" name="Freeform 6">
                <a:extLst>
                  <a:ext uri="{FF2B5EF4-FFF2-40B4-BE49-F238E27FC236}">
                    <a16:creationId xmlns:a16="http://schemas.microsoft.com/office/drawing/2014/main" id="{4F254813-55C6-4CB5-B41E-22D3EBD8744C}"/>
                  </a:ext>
                </a:extLst>
              </p:cNvPr>
              <p:cNvSpPr>
                <a:spLocks noEditPoints="1"/>
              </p:cNvSpPr>
              <p:nvPr/>
            </p:nvSpPr>
            <p:spPr bwMode="auto">
              <a:xfrm>
                <a:off x="7547755" y="17361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7" name="Freeform 6">
                <a:extLst>
                  <a:ext uri="{FF2B5EF4-FFF2-40B4-BE49-F238E27FC236}">
                    <a16:creationId xmlns:a16="http://schemas.microsoft.com/office/drawing/2014/main" id="{4A054FDE-35EA-4103-8C56-271D68AB37CB}"/>
                  </a:ext>
                </a:extLst>
              </p:cNvPr>
              <p:cNvSpPr>
                <a:spLocks noEditPoints="1"/>
              </p:cNvSpPr>
              <p:nvPr/>
            </p:nvSpPr>
            <p:spPr bwMode="auto">
              <a:xfrm>
                <a:off x="7404880" y="17361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8" name="Freeform 6">
                <a:extLst>
                  <a:ext uri="{FF2B5EF4-FFF2-40B4-BE49-F238E27FC236}">
                    <a16:creationId xmlns:a16="http://schemas.microsoft.com/office/drawing/2014/main" id="{1EB0F825-ECED-4649-904F-9CEAEEBBECEE}"/>
                  </a:ext>
                </a:extLst>
              </p:cNvPr>
              <p:cNvSpPr>
                <a:spLocks noEditPoints="1"/>
              </p:cNvSpPr>
              <p:nvPr/>
            </p:nvSpPr>
            <p:spPr bwMode="auto">
              <a:xfrm>
                <a:off x="7258195" y="168663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29" name="Freeform 6">
                <a:extLst>
                  <a:ext uri="{FF2B5EF4-FFF2-40B4-BE49-F238E27FC236}">
                    <a16:creationId xmlns:a16="http://schemas.microsoft.com/office/drawing/2014/main" id="{11538C35-8884-4CC5-B654-D7530963F804}"/>
                  </a:ext>
                </a:extLst>
              </p:cNvPr>
              <p:cNvSpPr>
                <a:spLocks noEditPoints="1"/>
              </p:cNvSpPr>
              <p:nvPr/>
            </p:nvSpPr>
            <p:spPr bwMode="auto">
              <a:xfrm>
                <a:off x="7159135" y="165234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0" name="Freeform 6">
                <a:extLst>
                  <a:ext uri="{FF2B5EF4-FFF2-40B4-BE49-F238E27FC236}">
                    <a16:creationId xmlns:a16="http://schemas.microsoft.com/office/drawing/2014/main" id="{43AEBE0A-29AB-4856-939B-D907B5027FA9}"/>
                  </a:ext>
                </a:extLst>
              </p:cNvPr>
              <p:cNvSpPr>
                <a:spLocks noEditPoints="1"/>
              </p:cNvSpPr>
              <p:nvPr/>
            </p:nvSpPr>
            <p:spPr bwMode="auto">
              <a:xfrm>
                <a:off x="7170565" y="166948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1" name="Freeform 6">
                <a:extLst>
                  <a:ext uri="{FF2B5EF4-FFF2-40B4-BE49-F238E27FC236}">
                    <a16:creationId xmlns:a16="http://schemas.microsoft.com/office/drawing/2014/main" id="{9BEA20B2-ACAA-40E0-B99B-D8940D2E34E1}"/>
                  </a:ext>
                </a:extLst>
              </p:cNvPr>
              <p:cNvSpPr>
                <a:spLocks noEditPoints="1"/>
              </p:cNvSpPr>
              <p:nvPr/>
            </p:nvSpPr>
            <p:spPr bwMode="auto">
              <a:xfrm>
                <a:off x="6945775" y="165234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2" name="Freeform 6">
                <a:extLst>
                  <a:ext uri="{FF2B5EF4-FFF2-40B4-BE49-F238E27FC236}">
                    <a16:creationId xmlns:a16="http://schemas.microsoft.com/office/drawing/2014/main" id="{A6EB700C-E8D5-4A86-B24A-166EFE20A113}"/>
                  </a:ext>
                </a:extLst>
              </p:cNvPr>
              <p:cNvSpPr>
                <a:spLocks noEditPoints="1"/>
              </p:cNvSpPr>
              <p:nvPr/>
            </p:nvSpPr>
            <p:spPr bwMode="auto">
              <a:xfrm>
                <a:off x="6700030" y="159138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3" name="Freeform 6">
                <a:extLst>
                  <a:ext uri="{FF2B5EF4-FFF2-40B4-BE49-F238E27FC236}">
                    <a16:creationId xmlns:a16="http://schemas.microsoft.com/office/drawing/2014/main" id="{2BCBA757-5C20-43E4-BABC-97C8799BC56E}"/>
                  </a:ext>
                </a:extLst>
              </p:cNvPr>
              <p:cNvSpPr>
                <a:spLocks noEditPoints="1"/>
              </p:cNvSpPr>
              <p:nvPr/>
            </p:nvSpPr>
            <p:spPr bwMode="auto">
              <a:xfrm>
                <a:off x="6690505" y="15894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4" name="Freeform 6">
                <a:extLst>
                  <a:ext uri="{FF2B5EF4-FFF2-40B4-BE49-F238E27FC236}">
                    <a16:creationId xmlns:a16="http://schemas.microsoft.com/office/drawing/2014/main" id="{1AA776E6-D169-410B-8617-3C86515106DB}"/>
                  </a:ext>
                </a:extLst>
              </p:cNvPr>
              <p:cNvSpPr>
                <a:spLocks noEditPoints="1"/>
              </p:cNvSpPr>
              <p:nvPr/>
            </p:nvSpPr>
            <p:spPr bwMode="auto">
              <a:xfrm>
                <a:off x="6680980" y="158757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5" name="Freeform 6">
                <a:extLst>
                  <a:ext uri="{FF2B5EF4-FFF2-40B4-BE49-F238E27FC236}">
                    <a16:creationId xmlns:a16="http://schemas.microsoft.com/office/drawing/2014/main" id="{807748A8-9765-493A-873F-552C5BB28B7A}"/>
                  </a:ext>
                </a:extLst>
              </p:cNvPr>
              <p:cNvSpPr>
                <a:spLocks noEditPoints="1"/>
              </p:cNvSpPr>
              <p:nvPr/>
            </p:nvSpPr>
            <p:spPr bwMode="auto">
              <a:xfrm>
                <a:off x="6583825" y="156280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6" name="Freeform 6">
                <a:extLst>
                  <a:ext uri="{FF2B5EF4-FFF2-40B4-BE49-F238E27FC236}">
                    <a16:creationId xmlns:a16="http://schemas.microsoft.com/office/drawing/2014/main" id="{DCF773B1-48C7-4D0B-95F8-7E8148C6E185}"/>
                  </a:ext>
                </a:extLst>
              </p:cNvPr>
              <p:cNvSpPr>
                <a:spLocks noEditPoints="1"/>
              </p:cNvSpPr>
              <p:nvPr/>
            </p:nvSpPr>
            <p:spPr bwMode="auto">
              <a:xfrm>
                <a:off x="6671455" y="158757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7" name="Freeform 6">
                <a:extLst>
                  <a:ext uri="{FF2B5EF4-FFF2-40B4-BE49-F238E27FC236}">
                    <a16:creationId xmlns:a16="http://schemas.microsoft.com/office/drawing/2014/main" id="{49C2A1EA-1A3C-4FE1-9596-47E32AEBEFA5}"/>
                  </a:ext>
                </a:extLst>
              </p:cNvPr>
              <p:cNvSpPr>
                <a:spLocks noEditPoints="1"/>
              </p:cNvSpPr>
              <p:nvPr/>
            </p:nvSpPr>
            <p:spPr bwMode="auto">
              <a:xfrm>
                <a:off x="6559060" y="156280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8" name="Freeform 6">
                <a:extLst>
                  <a:ext uri="{FF2B5EF4-FFF2-40B4-BE49-F238E27FC236}">
                    <a16:creationId xmlns:a16="http://schemas.microsoft.com/office/drawing/2014/main" id="{F1DDD4A7-687D-498E-B94A-E37D9824658E}"/>
                  </a:ext>
                </a:extLst>
              </p:cNvPr>
              <p:cNvSpPr>
                <a:spLocks noEditPoints="1"/>
              </p:cNvSpPr>
              <p:nvPr/>
            </p:nvSpPr>
            <p:spPr bwMode="auto">
              <a:xfrm>
                <a:off x="6513340" y="156280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39" name="Freeform 6">
                <a:extLst>
                  <a:ext uri="{FF2B5EF4-FFF2-40B4-BE49-F238E27FC236}">
                    <a16:creationId xmlns:a16="http://schemas.microsoft.com/office/drawing/2014/main" id="{CE0222FD-F2E7-4A7D-A1A8-02BC802F691B}"/>
                  </a:ext>
                </a:extLst>
              </p:cNvPr>
              <p:cNvSpPr>
                <a:spLocks noEditPoints="1"/>
              </p:cNvSpPr>
              <p:nvPr/>
            </p:nvSpPr>
            <p:spPr bwMode="auto">
              <a:xfrm>
                <a:off x="6473335" y="156280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40" name="Freeform 6">
                <a:extLst>
                  <a:ext uri="{FF2B5EF4-FFF2-40B4-BE49-F238E27FC236}">
                    <a16:creationId xmlns:a16="http://schemas.microsoft.com/office/drawing/2014/main" id="{E9A7E2E0-47A7-48FE-B7D5-E2DC9A758D36}"/>
                  </a:ext>
                </a:extLst>
              </p:cNvPr>
              <p:cNvSpPr>
                <a:spLocks noEditPoints="1"/>
              </p:cNvSpPr>
              <p:nvPr/>
            </p:nvSpPr>
            <p:spPr bwMode="auto">
              <a:xfrm>
                <a:off x="9969010" y="21171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41" name="Freeform 6">
                <a:extLst>
                  <a:ext uri="{FF2B5EF4-FFF2-40B4-BE49-F238E27FC236}">
                    <a16:creationId xmlns:a16="http://schemas.microsoft.com/office/drawing/2014/main" id="{13DFC9DA-1485-4764-837B-49DE0004E6E5}"/>
                  </a:ext>
                </a:extLst>
              </p:cNvPr>
              <p:cNvSpPr>
                <a:spLocks noEditPoints="1"/>
              </p:cNvSpPr>
              <p:nvPr/>
            </p:nvSpPr>
            <p:spPr bwMode="auto">
              <a:xfrm>
                <a:off x="9866140" y="21171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42" name="Freeform 6">
                <a:extLst>
                  <a:ext uri="{FF2B5EF4-FFF2-40B4-BE49-F238E27FC236}">
                    <a16:creationId xmlns:a16="http://schemas.microsoft.com/office/drawing/2014/main" id="{3CE8323F-3A23-4E2B-80E1-6987BD54F14A}"/>
                  </a:ext>
                </a:extLst>
              </p:cNvPr>
              <p:cNvSpPr>
                <a:spLocks noEditPoints="1"/>
              </p:cNvSpPr>
              <p:nvPr/>
            </p:nvSpPr>
            <p:spPr bwMode="auto">
              <a:xfrm>
                <a:off x="9837565" y="21171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43" name="Freeform 6">
                <a:extLst>
                  <a:ext uri="{FF2B5EF4-FFF2-40B4-BE49-F238E27FC236}">
                    <a16:creationId xmlns:a16="http://schemas.microsoft.com/office/drawing/2014/main" id="{C66D94CE-E2CD-4C79-B2B3-7E552B83652F}"/>
                  </a:ext>
                </a:extLst>
              </p:cNvPr>
              <p:cNvSpPr>
                <a:spLocks noEditPoints="1"/>
              </p:cNvSpPr>
              <p:nvPr/>
            </p:nvSpPr>
            <p:spPr bwMode="auto">
              <a:xfrm>
                <a:off x="9765175" y="21171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grpSp>
        <p:sp>
          <p:nvSpPr>
            <p:cNvPr id="647" name="Freeform 7">
              <a:extLst>
                <a:ext uri="{FF2B5EF4-FFF2-40B4-BE49-F238E27FC236}">
                  <a16:creationId xmlns:a16="http://schemas.microsoft.com/office/drawing/2014/main" id="{1609B937-07C4-4331-B988-B374CD812265}"/>
                </a:ext>
              </a:extLst>
            </p:cNvPr>
            <p:cNvSpPr>
              <a:spLocks/>
            </p:cNvSpPr>
            <p:nvPr/>
          </p:nvSpPr>
          <p:spPr bwMode="auto">
            <a:xfrm>
              <a:off x="6320477" y="1572307"/>
              <a:ext cx="4442773" cy="885858"/>
            </a:xfrm>
            <a:custGeom>
              <a:avLst/>
              <a:gdLst>
                <a:gd name="T0" fmla="*/ 2594 w 2796"/>
                <a:gd name="T1" fmla="*/ 554 h 554"/>
                <a:gd name="T2" fmla="*/ 2340 w 2796"/>
                <a:gd name="T3" fmla="*/ 412 h 554"/>
                <a:gd name="T4" fmla="*/ 2164 w 2796"/>
                <a:gd name="T5" fmla="*/ 367 h 554"/>
                <a:gd name="T6" fmla="*/ 2047 w 2796"/>
                <a:gd name="T7" fmla="*/ 335 h 554"/>
                <a:gd name="T8" fmla="*/ 1915 w 2796"/>
                <a:gd name="T9" fmla="*/ 306 h 554"/>
                <a:gd name="T10" fmla="*/ 1672 w 2796"/>
                <a:gd name="T11" fmla="*/ 282 h 554"/>
                <a:gd name="T12" fmla="*/ 1646 w 2796"/>
                <a:gd name="T13" fmla="*/ 269 h 554"/>
                <a:gd name="T14" fmla="*/ 1618 w 2796"/>
                <a:gd name="T15" fmla="*/ 253 h 554"/>
                <a:gd name="T16" fmla="*/ 1551 w 2796"/>
                <a:gd name="T17" fmla="*/ 238 h 554"/>
                <a:gd name="T18" fmla="*/ 1545 w 2796"/>
                <a:gd name="T19" fmla="*/ 234 h 554"/>
                <a:gd name="T20" fmla="*/ 1373 w 2796"/>
                <a:gd name="T21" fmla="*/ 227 h 554"/>
                <a:gd name="T22" fmla="*/ 1305 w 2796"/>
                <a:gd name="T23" fmla="*/ 214 h 554"/>
                <a:gd name="T24" fmla="*/ 1296 w 2796"/>
                <a:gd name="T25" fmla="*/ 209 h 554"/>
                <a:gd name="T26" fmla="*/ 1283 w 2796"/>
                <a:gd name="T27" fmla="*/ 193 h 554"/>
                <a:gd name="T28" fmla="*/ 1121 w 2796"/>
                <a:gd name="T29" fmla="*/ 182 h 554"/>
                <a:gd name="T30" fmla="*/ 1085 w 2796"/>
                <a:gd name="T31" fmla="*/ 169 h 554"/>
                <a:gd name="T32" fmla="*/ 1011 w 2796"/>
                <a:gd name="T33" fmla="*/ 161 h 554"/>
                <a:gd name="T34" fmla="*/ 894 w 2796"/>
                <a:gd name="T35" fmla="*/ 149 h 554"/>
                <a:gd name="T36" fmla="*/ 830 w 2796"/>
                <a:gd name="T37" fmla="*/ 139 h 554"/>
                <a:gd name="T38" fmla="*/ 705 w 2796"/>
                <a:gd name="T39" fmla="*/ 128 h 554"/>
                <a:gd name="T40" fmla="*/ 656 w 2796"/>
                <a:gd name="T41" fmla="*/ 119 h 554"/>
                <a:gd name="T42" fmla="*/ 637 w 2796"/>
                <a:gd name="T43" fmla="*/ 107 h 554"/>
                <a:gd name="T44" fmla="*/ 577 w 2796"/>
                <a:gd name="T45" fmla="*/ 97 h 554"/>
                <a:gd name="T46" fmla="*/ 562 w 2796"/>
                <a:gd name="T47" fmla="*/ 87 h 554"/>
                <a:gd name="T48" fmla="*/ 430 w 2796"/>
                <a:gd name="T49" fmla="*/ 77 h 554"/>
                <a:gd name="T50" fmla="*/ 405 w 2796"/>
                <a:gd name="T51" fmla="*/ 67 h 554"/>
                <a:gd name="T52" fmla="*/ 358 w 2796"/>
                <a:gd name="T53" fmla="*/ 59 h 554"/>
                <a:gd name="T54" fmla="*/ 320 w 2796"/>
                <a:gd name="T55" fmla="*/ 44 h 554"/>
                <a:gd name="T56" fmla="*/ 261 w 2796"/>
                <a:gd name="T57" fmla="*/ 36 h 554"/>
                <a:gd name="T58" fmla="*/ 255 w 2796"/>
                <a:gd name="T59" fmla="*/ 30 h 554"/>
                <a:gd name="T60" fmla="*/ 214 w 2796"/>
                <a:gd name="T61" fmla="*/ 26 h 554"/>
                <a:gd name="T62" fmla="*/ 87 w 2796"/>
                <a:gd name="T63" fmla="*/ 18 h 554"/>
                <a:gd name="T64" fmla="*/ 69 w 2796"/>
                <a:gd name="T65" fmla="*/ 8 h 554"/>
                <a:gd name="T66" fmla="*/ 0 w 2796"/>
                <a:gd name="T67" fmla="*/ 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6" h="554">
                  <a:moveTo>
                    <a:pt x="2796" y="554"/>
                  </a:moveTo>
                  <a:lnTo>
                    <a:pt x="2594" y="554"/>
                  </a:lnTo>
                  <a:lnTo>
                    <a:pt x="2594" y="412"/>
                  </a:lnTo>
                  <a:lnTo>
                    <a:pt x="2340" y="412"/>
                  </a:lnTo>
                  <a:lnTo>
                    <a:pt x="2340" y="367"/>
                  </a:lnTo>
                  <a:lnTo>
                    <a:pt x="2164" y="367"/>
                  </a:lnTo>
                  <a:lnTo>
                    <a:pt x="2164" y="335"/>
                  </a:lnTo>
                  <a:lnTo>
                    <a:pt x="2047" y="335"/>
                  </a:lnTo>
                  <a:lnTo>
                    <a:pt x="2047" y="306"/>
                  </a:lnTo>
                  <a:lnTo>
                    <a:pt x="1915" y="306"/>
                  </a:lnTo>
                  <a:lnTo>
                    <a:pt x="1915" y="282"/>
                  </a:lnTo>
                  <a:lnTo>
                    <a:pt x="1672" y="282"/>
                  </a:lnTo>
                  <a:lnTo>
                    <a:pt x="1672" y="269"/>
                  </a:lnTo>
                  <a:lnTo>
                    <a:pt x="1646" y="269"/>
                  </a:lnTo>
                  <a:lnTo>
                    <a:pt x="1646" y="253"/>
                  </a:lnTo>
                  <a:lnTo>
                    <a:pt x="1618" y="253"/>
                  </a:lnTo>
                  <a:lnTo>
                    <a:pt x="1618" y="238"/>
                  </a:lnTo>
                  <a:lnTo>
                    <a:pt x="1551" y="238"/>
                  </a:lnTo>
                  <a:lnTo>
                    <a:pt x="1551" y="234"/>
                  </a:lnTo>
                  <a:lnTo>
                    <a:pt x="1545" y="234"/>
                  </a:lnTo>
                  <a:lnTo>
                    <a:pt x="1545" y="227"/>
                  </a:lnTo>
                  <a:lnTo>
                    <a:pt x="1373" y="227"/>
                  </a:lnTo>
                  <a:lnTo>
                    <a:pt x="1373" y="214"/>
                  </a:lnTo>
                  <a:lnTo>
                    <a:pt x="1305" y="214"/>
                  </a:lnTo>
                  <a:lnTo>
                    <a:pt x="1305" y="209"/>
                  </a:lnTo>
                  <a:lnTo>
                    <a:pt x="1296" y="209"/>
                  </a:lnTo>
                  <a:lnTo>
                    <a:pt x="1296" y="193"/>
                  </a:lnTo>
                  <a:lnTo>
                    <a:pt x="1283" y="193"/>
                  </a:lnTo>
                  <a:lnTo>
                    <a:pt x="1283" y="182"/>
                  </a:lnTo>
                  <a:lnTo>
                    <a:pt x="1121" y="182"/>
                  </a:lnTo>
                  <a:lnTo>
                    <a:pt x="1121" y="169"/>
                  </a:lnTo>
                  <a:lnTo>
                    <a:pt x="1085" y="169"/>
                  </a:lnTo>
                  <a:lnTo>
                    <a:pt x="1085" y="161"/>
                  </a:lnTo>
                  <a:lnTo>
                    <a:pt x="1011" y="161"/>
                  </a:lnTo>
                  <a:lnTo>
                    <a:pt x="1011" y="149"/>
                  </a:lnTo>
                  <a:lnTo>
                    <a:pt x="894" y="149"/>
                  </a:lnTo>
                  <a:lnTo>
                    <a:pt x="894" y="139"/>
                  </a:lnTo>
                  <a:lnTo>
                    <a:pt x="830" y="139"/>
                  </a:lnTo>
                  <a:lnTo>
                    <a:pt x="830" y="128"/>
                  </a:lnTo>
                  <a:lnTo>
                    <a:pt x="705" y="128"/>
                  </a:lnTo>
                  <a:lnTo>
                    <a:pt x="705" y="119"/>
                  </a:lnTo>
                  <a:lnTo>
                    <a:pt x="656" y="119"/>
                  </a:lnTo>
                  <a:lnTo>
                    <a:pt x="656" y="107"/>
                  </a:lnTo>
                  <a:lnTo>
                    <a:pt x="637" y="107"/>
                  </a:lnTo>
                  <a:lnTo>
                    <a:pt x="637" y="97"/>
                  </a:lnTo>
                  <a:lnTo>
                    <a:pt x="577" y="97"/>
                  </a:lnTo>
                  <a:lnTo>
                    <a:pt x="577" y="87"/>
                  </a:lnTo>
                  <a:lnTo>
                    <a:pt x="562" y="87"/>
                  </a:lnTo>
                  <a:lnTo>
                    <a:pt x="562" y="77"/>
                  </a:lnTo>
                  <a:lnTo>
                    <a:pt x="430" y="77"/>
                  </a:lnTo>
                  <a:lnTo>
                    <a:pt x="430" y="67"/>
                  </a:lnTo>
                  <a:lnTo>
                    <a:pt x="405" y="67"/>
                  </a:lnTo>
                  <a:lnTo>
                    <a:pt x="405" y="59"/>
                  </a:lnTo>
                  <a:lnTo>
                    <a:pt x="358" y="59"/>
                  </a:lnTo>
                  <a:lnTo>
                    <a:pt x="358" y="44"/>
                  </a:lnTo>
                  <a:lnTo>
                    <a:pt x="320" y="44"/>
                  </a:lnTo>
                  <a:lnTo>
                    <a:pt x="320" y="36"/>
                  </a:lnTo>
                  <a:lnTo>
                    <a:pt x="261" y="36"/>
                  </a:lnTo>
                  <a:lnTo>
                    <a:pt x="261" y="30"/>
                  </a:lnTo>
                  <a:lnTo>
                    <a:pt x="255" y="30"/>
                  </a:lnTo>
                  <a:lnTo>
                    <a:pt x="255" y="26"/>
                  </a:lnTo>
                  <a:lnTo>
                    <a:pt x="214" y="26"/>
                  </a:lnTo>
                  <a:lnTo>
                    <a:pt x="214" y="18"/>
                  </a:lnTo>
                  <a:lnTo>
                    <a:pt x="87" y="18"/>
                  </a:lnTo>
                  <a:lnTo>
                    <a:pt x="87" y="8"/>
                  </a:lnTo>
                  <a:lnTo>
                    <a:pt x="69" y="8"/>
                  </a:lnTo>
                  <a:lnTo>
                    <a:pt x="69" y="0"/>
                  </a:lnTo>
                  <a:lnTo>
                    <a:pt x="0" y="1"/>
                  </a:lnTo>
                </a:path>
              </a:pathLst>
            </a:custGeom>
            <a:noFill/>
            <a:ln w="190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1800" dirty="0">
                <a:solidFill>
                  <a:srgbClr val="000000"/>
                </a:solidFill>
                <a:latin typeface="Arial"/>
              </a:endParaRPr>
            </a:p>
          </p:txBody>
        </p:sp>
      </p:grpSp>
      <p:grpSp>
        <p:nvGrpSpPr>
          <p:cNvPr id="744" name="Group 743">
            <a:extLst>
              <a:ext uri="{FF2B5EF4-FFF2-40B4-BE49-F238E27FC236}">
                <a16:creationId xmlns:a16="http://schemas.microsoft.com/office/drawing/2014/main" id="{9B902F71-AED5-4B66-995F-DC984BAE6064}"/>
              </a:ext>
            </a:extLst>
          </p:cNvPr>
          <p:cNvGrpSpPr/>
          <p:nvPr/>
        </p:nvGrpSpPr>
        <p:grpSpPr>
          <a:xfrm>
            <a:off x="926903" y="3859203"/>
            <a:ext cx="4006448" cy="522975"/>
            <a:chOff x="6320476" y="1543757"/>
            <a:chExt cx="4447030" cy="862965"/>
          </a:xfrm>
        </p:grpSpPr>
        <p:grpSp>
          <p:nvGrpSpPr>
            <p:cNvPr id="745" name="Group 744">
              <a:extLst>
                <a:ext uri="{FF2B5EF4-FFF2-40B4-BE49-F238E27FC236}">
                  <a16:creationId xmlns:a16="http://schemas.microsoft.com/office/drawing/2014/main" id="{86AD06F4-4CC0-4861-ADDC-5C197CF4EA6B}"/>
                </a:ext>
              </a:extLst>
            </p:cNvPr>
            <p:cNvGrpSpPr/>
            <p:nvPr/>
          </p:nvGrpSpPr>
          <p:grpSpPr>
            <a:xfrm>
              <a:off x="6431726" y="1543757"/>
              <a:ext cx="4335780" cy="862965"/>
              <a:chOff x="6433631" y="1543757"/>
              <a:chExt cx="4335780" cy="862965"/>
            </a:xfrm>
          </p:grpSpPr>
          <p:sp>
            <p:nvSpPr>
              <p:cNvPr id="747" name="Freeform 6">
                <a:extLst>
                  <a:ext uri="{FF2B5EF4-FFF2-40B4-BE49-F238E27FC236}">
                    <a16:creationId xmlns:a16="http://schemas.microsoft.com/office/drawing/2014/main" id="{4081FB34-9E16-407C-9CB5-7A96F30C5ADA}"/>
                  </a:ext>
                </a:extLst>
              </p:cNvPr>
              <p:cNvSpPr>
                <a:spLocks noEditPoints="1"/>
              </p:cNvSpPr>
              <p:nvPr/>
            </p:nvSpPr>
            <p:spPr bwMode="auto">
              <a:xfrm>
                <a:off x="10677971" y="231528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48" name="Freeform 6">
                <a:extLst>
                  <a:ext uri="{FF2B5EF4-FFF2-40B4-BE49-F238E27FC236}">
                    <a16:creationId xmlns:a16="http://schemas.microsoft.com/office/drawing/2014/main" id="{EBF3ACD1-03DC-49AB-8B3C-0B28A4A4FEA6}"/>
                  </a:ext>
                </a:extLst>
              </p:cNvPr>
              <p:cNvSpPr>
                <a:spLocks noEditPoints="1"/>
              </p:cNvSpPr>
              <p:nvPr/>
            </p:nvSpPr>
            <p:spPr bwMode="auto">
              <a:xfrm>
                <a:off x="10575101" y="231528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49" name="Freeform 6">
                <a:extLst>
                  <a:ext uri="{FF2B5EF4-FFF2-40B4-BE49-F238E27FC236}">
                    <a16:creationId xmlns:a16="http://schemas.microsoft.com/office/drawing/2014/main" id="{A36F0CA9-0582-431C-9C6C-A06ED55526AF}"/>
                  </a:ext>
                </a:extLst>
              </p:cNvPr>
              <p:cNvSpPr>
                <a:spLocks noEditPoints="1"/>
              </p:cNvSpPr>
              <p:nvPr/>
            </p:nvSpPr>
            <p:spPr bwMode="auto">
              <a:xfrm>
                <a:off x="10510331" y="231528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0" name="Freeform 6">
                <a:extLst>
                  <a:ext uri="{FF2B5EF4-FFF2-40B4-BE49-F238E27FC236}">
                    <a16:creationId xmlns:a16="http://schemas.microsoft.com/office/drawing/2014/main" id="{A3DEA754-0766-4AFC-9207-2597BEC59C58}"/>
                  </a:ext>
                </a:extLst>
              </p:cNvPr>
              <p:cNvSpPr>
                <a:spLocks noEditPoints="1"/>
              </p:cNvSpPr>
              <p:nvPr/>
            </p:nvSpPr>
            <p:spPr bwMode="auto">
              <a:xfrm>
                <a:off x="10499853" y="231528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1" name="Freeform 6">
                <a:extLst>
                  <a:ext uri="{FF2B5EF4-FFF2-40B4-BE49-F238E27FC236}">
                    <a16:creationId xmlns:a16="http://schemas.microsoft.com/office/drawing/2014/main" id="{7FEB465C-17C1-443A-B3CC-DE89E1680CDF}"/>
                  </a:ext>
                </a:extLst>
              </p:cNvPr>
              <p:cNvSpPr>
                <a:spLocks noEditPoints="1"/>
              </p:cNvSpPr>
              <p:nvPr/>
            </p:nvSpPr>
            <p:spPr bwMode="auto">
              <a:xfrm>
                <a:off x="10489376" y="23133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2" name="Freeform 6">
                <a:extLst>
                  <a:ext uri="{FF2B5EF4-FFF2-40B4-BE49-F238E27FC236}">
                    <a16:creationId xmlns:a16="http://schemas.microsoft.com/office/drawing/2014/main" id="{F98B6D4E-3126-4DD3-9D49-6D596E79B54E}"/>
                  </a:ext>
                </a:extLst>
              </p:cNvPr>
              <p:cNvSpPr>
                <a:spLocks noEditPoints="1"/>
              </p:cNvSpPr>
              <p:nvPr/>
            </p:nvSpPr>
            <p:spPr bwMode="auto">
              <a:xfrm>
                <a:off x="10460801" y="23133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3" name="Freeform 6">
                <a:extLst>
                  <a:ext uri="{FF2B5EF4-FFF2-40B4-BE49-F238E27FC236}">
                    <a16:creationId xmlns:a16="http://schemas.microsoft.com/office/drawing/2014/main" id="{350BF08F-11DD-4F15-85B5-0ADECC53BAD2}"/>
                  </a:ext>
                </a:extLst>
              </p:cNvPr>
              <p:cNvSpPr>
                <a:spLocks noEditPoints="1"/>
              </p:cNvSpPr>
              <p:nvPr/>
            </p:nvSpPr>
            <p:spPr bwMode="auto">
              <a:xfrm>
                <a:off x="10422701" y="23133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4" name="Freeform 6">
                <a:extLst>
                  <a:ext uri="{FF2B5EF4-FFF2-40B4-BE49-F238E27FC236}">
                    <a16:creationId xmlns:a16="http://schemas.microsoft.com/office/drawing/2014/main" id="{DD2F1D02-E02B-46DC-83DD-ECFFE14FEF6B}"/>
                  </a:ext>
                </a:extLst>
              </p:cNvPr>
              <p:cNvSpPr>
                <a:spLocks noEditPoints="1"/>
              </p:cNvSpPr>
              <p:nvPr/>
            </p:nvSpPr>
            <p:spPr bwMode="auto">
              <a:xfrm>
                <a:off x="1033697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5" name="Freeform 6">
                <a:extLst>
                  <a:ext uri="{FF2B5EF4-FFF2-40B4-BE49-F238E27FC236}">
                    <a16:creationId xmlns:a16="http://schemas.microsoft.com/office/drawing/2014/main" id="{68FAD633-0E65-4ECF-A8EA-4BBC9B5FFD3E}"/>
                  </a:ext>
                </a:extLst>
              </p:cNvPr>
              <p:cNvSpPr>
                <a:spLocks noEditPoints="1"/>
              </p:cNvSpPr>
              <p:nvPr/>
            </p:nvSpPr>
            <p:spPr bwMode="auto">
              <a:xfrm>
                <a:off x="1032745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6" name="Freeform 6">
                <a:extLst>
                  <a:ext uri="{FF2B5EF4-FFF2-40B4-BE49-F238E27FC236}">
                    <a16:creationId xmlns:a16="http://schemas.microsoft.com/office/drawing/2014/main" id="{7D61E841-BFB0-4395-A3D4-19F441DEBB9E}"/>
                  </a:ext>
                </a:extLst>
              </p:cNvPr>
              <p:cNvSpPr>
                <a:spLocks noEditPoints="1"/>
              </p:cNvSpPr>
              <p:nvPr/>
            </p:nvSpPr>
            <p:spPr bwMode="auto">
              <a:xfrm>
                <a:off x="1028554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7" name="Freeform 6">
                <a:extLst>
                  <a:ext uri="{FF2B5EF4-FFF2-40B4-BE49-F238E27FC236}">
                    <a16:creationId xmlns:a16="http://schemas.microsoft.com/office/drawing/2014/main" id="{4ABCD64A-50D0-4B81-AD75-D683DDB8BBC4}"/>
                  </a:ext>
                </a:extLst>
              </p:cNvPr>
              <p:cNvSpPr>
                <a:spLocks noEditPoints="1"/>
              </p:cNvSpPr>
              <p:nvPr/>
            </p:nvSpPr>
            <p:spPr bwMode="auto">
              <a:xfrm>
                <a:off x="1025506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8" name="Freeform 6">
                <a:extLst>
                  <a:ext uri="{FF2B5EF4-FFF2-40B4-BE49-F238E27FC236}">
                    <a16:creationId xmlns:a16="http://schemas.microsoft.com/office/drawing/2014/main" id="{F268C000-1CD6-4FB3-89CC-7541D5F057AC}"/>
                  </a:ext>
                </a:extLst>
              </p:cNvPr>
              <p:cNvSpPr>
                <a:spLocks noEditPoints="1"/>
              </p:cNvSpPr>
              <p:nvPr/>
            </p:nvSpPr>
            <p:spPr bwMode="auto">
              <a:xfrm>
                <a:off x="1020553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59" name="Freeform 6">
                <a:extLst>
                  <a:ext uri="{FF2B5EF4-FFF2-40B4-BE49-F238E27FC236}">
                    <a16:creationId xmlns:a16="http://schemas.microsoft.com/office/drawing/2014/main" id="{02C46952-962A-49F6-947D-EB635308754B}"/>
                  </a:ext>
                </a:extLst>
              </p:cNvPr>
              <p:cNvSpPr>
                <a:spLocks noEditPoints="1"/>
              </p:cNvSpPr>
              <p:nvPr/>
            </p:nvSpPr>
            <p:spPr bwMode="auto">
              <a:xfrm>
                <a:off x="1019791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0" name="Freeform 6">
                <a:extLst>
                  <a:ext uri="{FF2B5EF4-FFF2-40B4-BE49-F238E27FC236}">
                    <a16:creationId xmlns:a16="http://schemas.microsoft.com/office/drawing/2014/main" id="{8889D094-CA40-4C9C-AF19-0DEA6DECB510}"/>
                  </a:ext>
                </a:extLst>
              </p:cNvPr>
              <p:cNvSpPr>
                <a:spLocks noEditPoints="1"/>
              </p:cNvSpPr>
              <p:nvPr/>
            </p:nvSpPr>
            <p:spPr bwMode="auto">
              <a:xfrm>
                <a:off x="1019029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1" name="Freeform 6">
                <a:extLst>
                  <a:ext uri="{FF2B5EF4-FFF2-40B4-BE49-F238E27FC236}">
                    <a16:creationId xmlns:a16="http://schemas.microsoft.com/office/drawing/2014/main" id="{42386725-EAF2-4897-A6AF-78A3F246DD0F}"/>
                  </a:ext>
                </a:extLst>
              </p:cNvPr>
              <p:cNvSpPr>
                <a:spLocks noEditPoints="1"/>
              </p:cNvSpPr>
              <p:nvPr/>
            </p:nvSpPr>
            <p:spPr bwMode="auto">
              <a:xfrm>
                <a:off x="1014076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2" name="Freeform 6">
                <a:extLst>
                  <a:ext uri="{FF2B5EF4-FFF2-40B4-BE49-F238E27FC236}">
                    <a16:creationId xmlns:a16="http://schemas.microsoft.com/office/drawing/2014/main" id="{B0521FBB-8997-483D-995E-A68E5D2D4785}"/>
                  </a:ext>
                </a:extLst>
              </p:cNvPr>
              <p:cNvSpPr>
                <a:spLocks noEditPoints="1"/>
              </p:cNvSpPr>
              <p:nvPr/>
            </p:nvSpPr>
            <p:spPr bwMode="auto">
              <a:xfrm>
                <a:off x="1007789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3" name="Freeform 6">
                <a:extLst>
                  <a:ext uri="{FF2B5EF4-FFF2-40B4-BE49-F238E27FC236}">
                    <a16:creationId xmlns:a16="http://schemas.microsoft.com/office/drawing/2014/main" id="{6C6BD8F3-AD3F-4F60-9686-8C4EA3608769}"/>
                  </a:ext>
                </a:extLst>
              </p:cNvPr>
              <p:cNvSpPr>
                <a:spLocks noEditPoints="1"/>
              </p:cNvSpPr>
              <p:nvPr/>
            </p:nvSpPr>
            <p:spPr bwMode="auto">
              <a:xfrm>
                <a:off x="1005884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4" name="Freeform 6">
                <a:extLst>
                  <a:ext uri="{FF2B5EF4-FFF2-40B4-BE49-F238E27FC236}">
                    <a16:creationId xmlns:a16="http://schemas.microsoft.com/office/drawing/2014/main" id="{CC1BD3AF-BA1C-4F85-B67B-B800C03D35F3}"/>
                  </a:ext>
                </a:extLst>
              </p:cNvPr>
              <p:cNvSpPr>
                <a:spLocks noEditPoints="1"/>
              </p:cNvSpPr>
              <p:nvPr/>
            </p:nvSpPr>
            <p:spPr bwMode="auto">
              <a:xfrm>
                <a:off x="1004932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5" name="Freeform 6">
                <a:extLst>
                  <a:ext uri="{FF2B5EF4-FFF2-40B4-BE49-F238E27FC236}">
                    <a16:creationId xmlns:a16="http://schemas.microsoft.com/office/drawing/2014/main" id="{8D50D12B-42A0-4CC3-9C12-5EC4C4033F2A}"/>
                  </a:ext>
                </a:extLst>
              </p:cNvPr>
              <p:cNvSpPr>
                <a:spLocks noEditPoints="1"/>
              </p:cNvSpPr>
              <p:nvPr/>
            </p:nvSpPr>
            <p:spPr bwMode="auto">
              <a:xfrm>
                <a:off x="1003979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6" name="Freeform 6">
                <a:extLst>
                  <a:ext uri="{FF2B5EF4-FFF2-40B4-BE49-F238E27FC236}">
                    <a16:creationId xmlns:a16="http://schemas.microsoft.com/office/drawing/2014/main" id="{3BF72EEA-D373-4DB8-8C75-A76E17D152FD}"/>
                  </a:ext>
                </a:extLst>
              </p:cNvPr>
              <p:cNvSpPr>
                <a:spLocks noEditPoints="1"/>
              </p:cNvSpPr>
              <p:nvPr/>
            </p:nvSpPr>
            <p:spPr bwMode="auto">
              <a:xfrm>
                <a:off x="1002074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7" name="Freeform 6">
                <a:extLst>
                  <a:ext uri="{FF2B5EF4-FFF2-40B4-BE49-F238E27FC236}">
                    <a16:creationId xmlns:a16="http://schemas.microsoft.com/office/drawing/2014/main" id="{756AA03A-E9C9-46C3-971C-3BEC5371AF0A}"/>
                  </a:ext>
                </a:extLst>
              </p:cNvPr>
              <p:cNvSpPr>
                <a:spLocks noEditPoints="1"/>
              </p:cNvSpPr>
              <p:nvPr/>
            </p:nvSpPr>
            <p:spPr bwMode="auto">
              <a:xfrm>
                <a:off x="966641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8" name="Freeform 6">
                <a:extLst>
                  <a:ext uri="{FF2B5EF4-FFF2-40B4-BE49-F238E27FC236}">
                    <a16:creationId xmlns:a16="http://schemas.microsoft.com/office/drawing/2014/main" id="{DD61A1BB-C372-4F5A-8092-BAD3BA83B8AF}"/>
                  </a:ext>
                </a:extLst>
              </p:cNvPr>
              <p:cNvSpPr>
                <a:spLocks noEditPoints="1"/>
              </p:cNvSpPr>
              <p:nvPr/>
            </p:nvSpPr>
            <p:spPr bwMode="auto">
              <a:xfrm>
                <a:off x="965308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69" name="Freeform 6">
                <a:extLst>
                  <a:ext uri="{FF2B5EF4-FFF2-40B4-BE49-F238E27FC236}">
                    <a16:creationId xmlns:a16="http://schemas.microsoft.com/office/drawing/2014/main" id="{E560CF48-EF7F-43BB-9650-78ECD985DA8D}"/>
                  </a:ext>
                </a:extLst>
              </p:cNvPr>
              <p:cNvSpPr>
                <a:spLocks noEditPoints="1"/>
              </p:cNvSpPr>
              <p:nvPr/>
            </p:nvSpPr>
            <p:spPr bwMode="auto">
              <a:xfrm>
                <a:off x="964165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0" name="Freeform 6">
                <a:extLst>
                  <a:ext uri="{FF2B5EF4-FFF2-40B4-BE49-F238E27FC236}">
                    <a16:creationId xmlns:a16="http://schemas.microsoft.com/office/drawing/2014/main" id="{A2E7C1B4-050D-404C-AE18-F03C6890114A}"/>
                  </a:ext>
                </a:extLst>
              </p:cNvPr>
              <p:cNvSpPr>
                <a:spLocks noEditPoints="1"/>
              </p:cNvSpPr>
              <p:nvPr/>
            </p:nvSpPr>
            <p:spPr bwMode="auto">
              <a:xfrm>
                <a:off x="961117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1" name="Freeform 6">
                <a:extLst>
                  <a:ext uri="{FF2B5EF4-FFF2-40B4-BE49-F238E27FC236}">
                    <a16:creationId xmlns:a16="http://schemas.microsoft.com/office/drawing/2014/main" id="{8312FDB6-FE3E-4413-B04B-803EFAA1F7DD}"/>
                  </a:ext>
                </a:extLst>
              </p:cNvPr>
              <p:cNvSpPr>
                <a:spLocks noEditPoints="1"/>
              </p:cNvSpPr>
              <p:nvPr/>
            </p:nvSpPr>
            <p:spPr bwMode="auto">
              <a:xfrm>
                <a:off x="959593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2" name="Freeform 6">
                <a:extLst>
                  <a:ext uri="{FF2B5EF4-FFF2-40B4-BE49-F238E27FC236}">
                    <a16:creationId xmlns:a16="http://schemas.microsoft.com/office/drawing/2014/main" id="{FF18E020-C795-4FD5-8CA4-7FF14611700B}"/>
                  </a:ext>
                </a:extLst>
              </p:cNvPr>
              <p:cNvSpPr>
                <a:spLocks noEditPoints="1"/>
              </p:cNvSpPr>
              <p:nvPr/>
            </p:nvSpPr>
            <p:spPr bwMode="auto">
              <a:xfrm>
                <a:off x="957688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3" name="Freeform 6">
                <a:extLst>
                  <a:ext uri="{FF2B5EF4-FFF2-40B4-BE49-F238E27FC236}">
                    <a16:creationId xmlns:a16="http://schemas.microsoft.com/office/drawing/2014/main" id="{4A259ED3-4060-46F1-A535-C62F4309524B}"/>
                  </a:ext>
                </a:extLst>
              </p:cNvPr>
              <p:cNvSpPr>
                <a:spLocks noEditPoints="1"/>
              </p:cNvSpPr>
              <p:nvPr/>
            </p:nvSpPr>
            <p:spPr bwMode="auto">
              <a:xfrm>
                <a:off x="952735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4" name="Freeform 6">
                <a:extLst>
                  <a:ext uri="{FF2B5EF4-FFF2-40B4-BE49-F238E27FC236}">
                    <a16:creationId xmlns:a16="http://schemas.microsoft.com/office/drawing/2014/main" id="{BEB020B0-12AC-42D7-B2A8-0C4C5459F87B}"/>
                  </a:ext>
                </a:extLst>
              </p:cNvPr>
              <p:cNvSpPr>
                <a:spLocks noEditPoints="1"/>
              </p:cNvSpPr>
              <p:nvPr/>
            </p:nvSpPr>
            <p:spPr bwMode="auto">
              <a:xfrm>
                <a:off x="949687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5" name="Freeform 6">
                <a:extLst>
                  <a:ext uri="{FF2B5EF4-FFF2-40B4-BE49-F238E27FC236}">
                    <a16:creationId xmlns:a16="http://schemas.microsoft.com/office/drawing/2014/main" id="{AC2C9AA0-E6FA-4DDB-A5FA-C19CF2C4D2AA}"/>
                  </a:ext>
                </a:extLst>
              </p:cNvPr>
              <p:cNvSpPr>
                <a:spLocks noEditPoints="1"/>
              </p:cNvSpPr>
              <p:nvPr/>
            </p:nvSpPr>
            <p:spPr bwMode="auto">
              <a:xfrm>
                <a:off x="9460676" y="206763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6" name="Freeform 6">
                <a:extLst>
                  <a:ext uri="{FF2B5EF4-FFF2-40B4-BE49-F238E27FC236}">
                    <a16:creationId xmlns:a16="http://schemas.microsoft.com/office/drawing/2014/main" id="{A4A07BD4-D4A1-4D43-8A90-84DF3F95BD4D}"/>
                  </a:ext>
                </a:extLst>
              </p:cNvPr>
              <p:cNvSpPr>
                <a:spLocks noEditPoints="1"/>
              </p:cNvSpPr>
              <p:nvPr/>
            </p:nvSpPr>
            <p:spPr bwMode="auto">
              <a:xfrm>
                <a:off x="995026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7" name="Freeform 6">
                <a:extLst>
                  <a:ext uri="{FF2B5EF4-FFF2-40B4-BE49-F238E27FC236}">
                    <a16:creationId xmlns:a16="http://schemas.microsoft.com/office/drawing/2014/main" id="{720357E8-3BD4-4EC5-B6AB-CCBCE6BF7A63}"/>
                  </a:ext>
                </a:extLst>
              </p:cNvPr>
              <p:cNvSpPr>
                <a:spLocks noEditPoints="1"/>
              </p:cNvSpPr>
              <p:nvPr/>
            </p:nvSpPr>
            <p:spPr bwMode="auto">
              <a:xfrm>
                <a:off x="994073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8" name="Freeform 6">
                <a:extLst>
                  <a:ext uri="{FF2B5EF4-FFF2-40B4-BE49-F238E27FC236}">
                    <a16:creationId xmlns:a16="http://schemas.microsoft.com/office/drawing/2014/main" id="{4525D54F-7D9B-498A-859F-0B3FDDAECFBB}"/>
                  </a:ext>
                </a:extLst>
              </p:cNvPr>
              <p:cNvSpPr>
                <a:spLocks noEditPoints="1"/>
              </p:cNvSpPr>
              <p:nvPr/>
            </p:nvSpPr>
            <p:spPr bwMode="auto">
              <a:xfrm>
                <a:off x="985501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79" name="Freeform 6">
                <a:extLst>
                  <a:ext uri="{FF2B5EF4-FFF2-40B4-BE49-F238E27FC236}">
                    <a16:creationId xmlns:a16="http://schemas.microsoft.com/office/drawing/2014/main" id="{DC7F5B86-A0E9-4DF1-BB8D-832082D63835}"/>
                  </a:ext>
                </a:extLst>
              </p:cNvPr>
              <p:cNvSpPr>
                <a:spLocks noEditPoints="1"/>
              </p:cNvSpPr>
              <p:nvPr/>
            </p:nvSpPr>
            <p:spPr bwMode="auto">
              <a:xfrm>
                <a:off x="982072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0" name="Freeform 6">
                <a:extLst>
                  <a:ext uri="{FF2B5EF4-FFF2-40B4-BE49-F238E27FC236}">
                    <a16:creationId xmlns:a16="http://schemas.microsoft.com/office/drawing/2014/main" id="{A25C7D7F-7E7C-4B3D-80AA-99B63516339A}"/>
                  </a:ext>
                </a:extLst>
              </p:cNvPr>
              <p:cNvSpPr>
                <a:spLocks noEditPoints="1"/>
              </p:cNvSpPr>
              <p:nvPr/>
            </p:nvSpPr>
            <p:spPr bwMode="auto">
              <a:xfrm>
                <a:off x="981119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1" name="Freeform 6">
                <a:extLst>
                  <a:ext uri="{FF2B5EF4-FFF2-40B4-BE49-F238E27FC236}">
                    <a16:creationId xmlns:a16="http://schemas.microsoft.com/office/drawing/2014/main" id="{DA56EDFC-AFBF-47F4-AE8A-427465B381EB}"/>
                  </a:ext>
                </a:extLst>
              </p:cNvPr>
              <p:cNvSpPr>
                <a:spLocks noEditPoints="1"/>
              </p:cNvSpPr>
              <p:nvPr/>
            </p:nvSpPr>
            <p:spPr bwMode="auto">
              <a:xfrm>
                <a:off x="9801671"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2" name="Freeform 6">
                <a:extLst>
                  <a:ext uri="{FF2B5EF4-FFF2-40B4-BE49-F238E27FC236}">
                    <a16:creationId xmlns:a16="http://schemas.microsoft.com/office/drawing/2014/main" id="{AF0E1B48-D727-4900-AA8F-19C400EEADD7}"/>
                  </a:ext>
                </a:extLst>
              </p:cNvPr>
              <p:cNvSpPr>
                <a:spLocks noEditPoints="1"/>
              </p:cNvSpPr>
              <p:nvPr/>
            </p:nvSpPr>
            <p:spPr bwMode="auto">
              <a:xfrm>
                <a:off x="978833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3" name="Freeform 6">
                <a:extLst>
                  <a:ext uri="{FF2B5EF4-FFF2-40B4-BE49-F238E27FC236}">
                    <a16:creationId xmlns:a16="http://schemas.microsoft.com/office/drawing/2014/main" id="{604BC630-FDE1-409E-AB1C-A3E8E1E79203}"/>
                  </a:ext>
                </a:extLst>
              </p:cNvPr>
              <p:cNvSpPr>
                <a:spLocks noEditPoints="1"/>
              </p:cNvSpPr>
              <p:nvPr/>
            </p:nvSpPr>
            <p:spPr bwMode="auto">
              <a:xfrm>
                <a:off x="9746426" y="210763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4" name="Freeform 6">
                <a:extLst>
                  <a:ext uri="{FF2B5EF4-FFF2-40B4-BE49-F238E27FC236}">
                    <a16:creationId xmlns:a16="http://schemas.microsoft.com/office/drawing/2014/main" id="{4BBC2101-FD09-4CEA-A997-CFACCE4ED445}"/>
                  </a:ext>
                </a:extLst>
              </p:cNvPr>
              <p:cNvSpPr>
                <a:spLocks noEditPoints="1"/>
              </p:cNvSpPr>
              <p:nvPr/>
            </p:nvSpPr>
            <p:spPr bwMode="auto">
              <a:xfrm>
                <a:off x="9420671"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5" name="Freeform 6">
                <a:extLst>
                  <a:ext uri="{FF2B5EF4-FFF2-40B4-BE49-F238E27FC236}">
                    <a16:creationId xmlns:a16="http://schemas.microsoft.com/office/drawing/2014/main" id="{C4FAFBAE-C45C-4F52-8726-9A2F7DC6FCC9}"/>
                  </a:ext>
                </a:extLst>
              </p:cNvPr>
              <p:cNvSpPr>
                <a:spLocks noEditPoints="1"/>
              </p:cNvSpPr>
              <p:nvPr/>
            </p:nvSpPr>
            <p:spPr bwMode="auto">
              <a:xfrm>
                <a:off x="9353996"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6" name="Freeform 6">
                <a:extLst>
                  <a:ext uri="{FF2B5EF4-FFF2-40B4-BE49-F238E27FC236}">
                    <a16:creationId xmlns:a16="http://schemas.microsoft.com/office/drawing/2014/main" id="{90F9D917-5F9A-4B43-92FE-388CA0D4814F}"/>
                  </a:ext>
                </a:extLst>
              </p:cNvPr>
              <p:cNvSpPr>
                <a:spLocks noEditPoints="1"/>
              </p:cNvSpPr>
              <p:nvPr/>
            </p:nvSpPr>
            <p:spPr bwMode="auto">
              <a:xfrm>
                <a:off x="9302561"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7" name="Freeform 6">
                <a:extLst>
                  <a:ext uri="{FF2B5EF4-FFF2-40B4-BE49-F238E27FC236}">
                    <a16:creationId xmlns:a16="http://schemas.microsoft.com/office/drawing/2014/main" id="{591945BA-F729-41E7-A911-6BC43F2C1734}"/>
                  </a:ext>
                </a:extLst>
              </p:cNvPr>
              <p:cNvSpPr>
                <a:spLocks noEditPoints="1"/>
              </p:cNvSpPr>
              <p:nvPr/>
            </p:nvSpPr>
            <p:spPr bwMode="auto">
              <a:xfrm>
                <a:off x="9270176"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8" name="Freeform 6">
                <a:extLst>
                  <a:ext uri="{FF2B5EF4-FFF2-40B4-BE49-F238E27FC236}">
                    <a16:creationId xmlns:a16="http://schemas.microsoft.com/office/drawing/2014/main" id="{FE564DA6-5318-49E9-AA9C-2F16DA8AB38D}"/>
                  </a:ext>
                </a:extLst>
              </p:cNvPr>
              <p:cNvSpPr>
                <a:spLocks noEditPoints="1"/>
              </p:cNvSpPr>
              <p:nvPr/>
            </p:nvSpPr>
            <p:spPr bwMode="auto">
              <a:xfrm>
                <a:off x="9178736"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89" name="Freeform 6">
                <a:extLst>
                  <a:ext uri="{FF2B5EF4-FFF2-40B4-BE49-F238E27FC236}">
                    <a16:creationId xmlns:a16="http://schemas.microsoft.com/office/drawing/2014/main" id="{4343D113-EDAF-4BB3-84E0-66750B48E5CC}"/>
                  </a:ext>
                </a:extLst>
              </p:cNvPr>
              <p:cNvSpPr>
                <a:spLocks noEditPoints="1"/>
              </p:cNvSpPr>
              <p:nvPr/>
            </p:nvSpPr>
            <p:spPr bwMode="auto">
              <a:xfrm>
                <a:off x="9174926"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0" name="Freeform 6">
                <a:extLst>
                  <a:ext uri="{FF2B5EF4-FFF2-40B4-BE49-F238E27FC236}">
                    <a16:creationId xmlns:a16="http://schemas.microsoft.com/office/drawing/2014/main" id="{7723B1A8-24BB-4FFA-B595-3194E7AF826D}"/>
                  </a:ext>
                </a:extLst>
              </p:cNvPr>
              <p:cNvSpPr>
                <a:spLocks noEditPoints="1"/>
              </p:cNvSpPr>
              <p:nvPr/>
            </p:nvSpPr>
            <p:spPr bwMode="auto">
              <a:xfrm>
                <a:off x="9146351"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1" name="Freeform 6">
                <a:extLst>
                  <a:ext uri="{FF2B5EF4-FFF2-40B4-BE49-F238E27FC236}">
                    <a16:creationId xmlns:a16="http://schemas.microsoft.com/office/drawing/2014/main" id="{CA94C34B-6C8F-4E1C-BF0A-6BC290F10C6B}"/>
                  </a:ext>
                </a:extLst>
              </p:cNvPr>
              <p:cNvSpPr>
                <a:spLocks noEditPoints="1"/>
              </p:cNvSpPr>
              <p:nvPr/>
            </p:nvSpPr>
            <p:spPr bwMode="auto">
              <a:xfrm>
                <a:off x="9131111"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2" name="Freeform 6">
                <a:extLst>
                  <a:ext uri="{FF2B5EF4-FFF2-40B4-BE49-F238E27FC236}">
                    <a16:creationId xmlns:a16="http://schemas.microsoft.com/office/drawing/2014/main" id="{7C1DCDA4-F713-4853-9742-FB7B67FC19AE}"/>
                  </a:ext>
                </a:extLst>
              </p:cNvPr>
              <p:cNvSpPr>
                <a:spLocks noEditPoints="1"/>
              </p:cNvSpPr>
              <p:nvPr/>
            </p:nvSpPr>
            <p:spPr bwMode="auto">
              <a:xfrm>
                <a:off x="9125396" y="2025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3" name="Freeform 6">
                <a:extLst>
                  <a:ext uri="{FF2B5EF4-FFF2-40B4-BE49-F238E27FC236}">
                    <a16:creationId xmlns:a16="http://schemas.microsoft.com/office/drawing/2014/main" id="{975D4E47-77B7-4BFE-BB53-B739ECD1930E}"/>
                  </a:ext>
                </a:extLst>
              </p:cNvPr>
              <p:cNvSpPr>
                <a:spLocks noEditPoints="1"/>
              </p:cNvSpPr>
              <p:nvPr/>
            </p:nvSpPr>
            <p:spPr bwMode="auto">
              <a:xfrm>
                <a:off x="9098726" y="19876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4" name="Freeform 6">
                <a:extLst>
                  <a:ext uri="{FF2B5EF4-FFF2-40B4-BE49-F238E27FC236}">
                    <a16:creationId xmlns:a16="http://schemas.microsoft.com/office/drawing/2014/main" id="{EB97DBD0-81FA-407B-99C8-683C2F4197E4}"/>
                  </a:ext>
                </a:extLst>
              </p:cNvPr>
              <p:cNvSpPr>
                <a:spLocks noEditPoints="1"/>
              </p:cNvSpPr>
              <p:nvPr/>
            </p:nvSpPr>
            <p:spPr bwMode="auto">
              <a:xfrm>
                <a:off x="9087296" y="19876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5" name="Freeform 6">
                <a:extLst>
                  <a:ext uri="{FF2B5EF4-FFF2-40B4-BE49-F238E27FC236}">
                    <a16:creationId xmlns:a16="http://schemas.microsoft.com/office/drawing/2014/main" id="{33AB81CF-818C-4E67-8954-D5D4B56DAB74}"/>
                  </a:ext>
                </a:extLst>
              </p:cNvPr>
              <p:cNvSpPr>
                <a:spLocks noEditPoints="1"/>
              </p:cNvSpPr>
              <p:nvPr/>
            </p:nvSpPr>
            <p:spPr bwMode="auto">
              <a:xfrm>
                <a:off x="9075866" y="19876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6" name="Freeform 6">
                <a:extLst>
                  <a:ext uri="{FF2B5EF4-FFF2-40B4-BE49-F238E27FC236}">
                    <a16:creationId xmlns:a16="http://schemas.microsoft.com/office/drawing/2014/main" id="{97AD7907-8190-45F2-82C4-8E518319C053}"/>
                  </a:ext>
                </a:extLst>
              </p:cNvPr>
              <p:cNvSpPr>
                <a:spLocks noEditPoints="1"/>
              </p:cNvSpPr>
              <p:nvPr/>
            </p:nvSpPr>
            <p:spPr bwMode="auto">
              <a:xfrm>
                <a:off x="9064436" y="19876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7" name="Freeform 6">
                <a:extLst>
                  <a:ext uri="{FF2B5EF4-FFF2-40B4-BE49-F238E27FC236}">
                    <a16:creationId xmlns:a16="http://schemas.microsoft.com/office/drawing/2014/main" id="{31256BDF-AEB2-4D1B-B7FC-D8AF60F7082A}"/>
                  </a:ext>
                </a:extLst>
              </p:cNvPr>
              <p:cNvSpPr>
                <a:spLocks noEditPoints="1"/>
              </p:cNvSpPr>
              <p:nvPr/>
            </p:nvSpPr>
            <p:spPr bwMode="auto">
              <a:xfrm>
                <a:off x="9053006" y="19876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8" name="Freeform 6">
                <a:extLst>
                  <a:ext uri="{FF2B5EF4-FFF2-40B4-BE49-F238E27FC236}">
                    <a16:creationId xmlns:a16="http://schemas.microsoft.com/office/drawing/2014/main" id="{FB83825C-D7F3-469C-B701-0679709636FB}"/>
                  </a:ext>
                </a:extLst>
              </p:cNvPr>
              <p:cNvSpPr>
                <a:spLocks noEditPoints="1"/>
              </p:cNvSpPr>
              <p:nvPr/>
            </p:nvSpPr>
            <p:spPr bwMode="auto">
              <a:xfrm>
                <a:off x="8931086" y="197809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799" name="Freeform 6">
                <a:extLst>
                  <a:ext uri="{FF2B5EF4-FFF2-40B4-BE49-F238E27FC236}">
                    <a16:creationId xmlns:a16="http://schemas.microsoft.com/office/drawing/2014/main" id="{19FD8618-D1FA-4F20-8A54-20C273B5C125}"/>
                  </a:ext>
                </a:extLst>
              </p:cNvPr>
              <p:cNvSpPr>
                <a:spLocks noEditPoints="1"/>
              </p:cNvSpPr>
              <p:nvPr/>
            </p:nvSpPr>
            <p:spPr bwMode="auto">
              <a:xfrm>
                <a:off x="8940611" y="197809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0" name="Freeform 6">
                <a:extLst>
                  <a:ext uri="{FF2B5EF4-FFF2-40B4-BE49-F238E27FC236}">
                    <a16:creationId xmlns:a16="http://schemas.microsoft.com/office/drawing/2014/main" id="{3574B5C6-58E9-4CBF-AEDB-BFF578891A7A}"/>
                  </a:ext>
                </a:extLst>
              </p:cNvPr>
              <p:cNvSpPr>
                <a:spLocks noEditPoints="1"/>
              </p:cNvSpPr>
              <p:nvPr/>
            </p:nvSpPr>
            <p:spPr bwMode="auto">
              <a:xfrm>
                <a:off x="8950136" y="197809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1" name="Freeform 6">
                <a:extLst>
                  <a:ext uri="{FF2B5EF4-FFF2-40B4-BE49-F238E27FC236}">
                    <a16:creationId xmlns:a16="http://schemas.microsoft.com/office/drawing/2014/main" id="{0C6E50D9-2B3D-4A73-8E5C-B6A642A39431}"/>
                  </a:ext>
                </a:extLst>
              </p:cNvPr>
              <p:cNvSpPr>
                <a:spLocks noEditPoints="1"/>
              </p:cNvSpPr>
              <p:nvPr/>
            </p:nvSpPr>
            <p:spPr bwMode="auto">
              <a:xfrm>
                <a:off x="8959661" y="197809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2" name="Freeform 6">
                <a:extLst>
                  <a:ext uri="{FF2B5EF4-FFF2-40B4-BE49-F238E27FC236}">
                    <a16:creationId xmlns:a16="http://schemas.microsoft.com/office/drawing/2014/main" id="{AD3987A7-92A6-4B6B-9BD4-6F68B9D4DEB0}"/>
                  </a:ext>
                </a:extLst>
              </p:cNvPr>
              <p:cNvSpPr>
                <a:spLocks noEditPoints="1"/>
              </p:cNvSpPr>
              <p:nvPr/>
            </p:nvSpPr>
            <p:spPr bwMode="auto">
              <a:xfrm>
                <a:off x="8969186" y="197809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3" name="Freeform 6">
                <a:extLst>
                  <a:ext uri="{FF2B5EF4-FFF2-40B4-BE49-F238E27FC236}">
                    <a16:creationId xmlns:a16="http://schemas.microsoft.com/office/drawing/2014/main" id="{E035FF43-7DF4-4A5A-B6F4-3DC4E77B3B24}"/>
                  </a:ext>
                </a:extLst>
              </p:cNvPr>
              <p:cNvSpPr>
                <a:spLocks noEditPoints="1"/>
              </p:cNvSpPr>
              <p:nvPr/>
            </p:nvSpPr>
            <p:spPr bwMode="auto">
              <a:xfrm>
                <a:off x="9016811" y="19838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4" name="Freeform 6">
                <a:extLst>
                  <a:ext uri="{FF2B5EF4-FFF2-40B4-BE49-F238E27FC236}">
                    <a16:creationId xmlns:a16="http://schemas.microsoft.com/office/drawing/2014/main" id="{7E4E3072-1F6F-41EB-801C-163843187999}"/>
                  </a:ext>
                </a:extLst>
              </p:cNvPr>
              <p:cNvSpPr>
                <a:spLocks noEditPoints="1"/>
              </p:cNvSpPr>
              <p:nvPr/>
            </p:nvSpPr>
            <p:spPr bwMode="auto">
              <a:xfrm>
                <a:off x="9022526" y="19838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5" name="Freeform 6">
                <a:extLst>
                  <a:ext uri="{FF2B5EF4-FFF2-40B4-BE49-F238E27FC236}">
                    <a16:creationId xmlns:a16="http://schemas.microsoft.com/office/drawing/2014/main" id="{E140F007-33F1-4B30-9787-1BF0008230A9}"/>
                  </a:ext>
                </a:extLst>
              </p:cNvPr>
              <p:cNvSpPr>
                <a:spLocks noEditPoints="1"/>
              </p:cNvSpPr>
              <p:nvPr/>
            </p:nvSpPr>
            <p:spPr bwMode="auto">
              <a:xfrm>
                <a:off x="9028241" y="19838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6" name="Freeform 6">
                <a:extLst>
                  <a:ext uri="{FF2B5EF4-FFF2-40B4-BE49-F238E27FC236}">
                    <a16:creationId xmlns:a16="http://schemas.microsoft.com/office/drawing/2014/main" id="{09301687-8AB6-4B4B-8A47-362E48DE9F3E}"/>
                  </a:ext>
                </a:extLst>
              </p:cNvPr>
              <p:cNvSpPr>
                <a:spLocks noEditPoints="1"/>
              </p:cNvSpPr>
              <p:nvPr/>
            </p:nvSpPr>
            <p:spPr bwMode="auto">
              <a:xfrm>
                <a:off x="8898701" y="197809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7" name="Freeform 6">
                <a:extLst>
                  <a:ext uri="{FF2B5EF4-FFF2-40B4-BE49-F238E27FC236}">
                    <a16:creationId xmlns:a16="http://schemas.microsoft.com/office/drawing/2014/main" id="{E57D2AF4-C074-41FC-BE3D-FBE275202309}"/>
                  </a:ext>
                </a:extLst>
              </p:cNvPr>
              <p:cNvSpPr>
                <a:spLocks noEditPoints="1"/>
              </p:cNvSpPr>
              <p:nvPr/>
            </p:nvSpPr>
            <p:spPr bwMode="auto">
              <a:xfrm>
                <a:off x="8763446" y="19647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8" name="Freeform 6">
                <a:extLst>
                  <a:ext uri="{FF2B5EF4-FFF2-40B4-BE49-F238E27FC236}">
                    <a16:creationId xmlns:a16="http://schemas.microsoft.com/office/drawing/2014/main" id="{28C0CDE5-3B61-41D8-AAEB-B491E5A906FF}"/>
                  </a:ext>
                </a:extLst>
              </p:cNvPr>
              <p:cNvSpPr>
                <a:spLocks noEditPoints="1"/>
              </p:cNvSpPr>
              <p:nvPr/>
            </p:nvSpPr>
            <p:spPr bwMode="auto">
              <a:xfrm>
                <a:off x="8793926" y="19647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09" name="Freeform 6">
                <a:extLst>
                  <a:ext uri="{FF2B5EF4-FFF2-40B4-BE49-F238E27FC236}">
                    <a16:creationId xmlns:a16="http://schemas.microsoft.com/office/drawing/2014/main" id="{AB345F62-68ED-43F1-8AEA-C10591C2655D}"/>
                  </a:ext>
                </a:extLst>
              </p:cNvPr>
              <p:cNvSpPr>
                <a:spLocks noEditPoints="1"/>
              </p:cNvSpPr>
              <p:nvPr/>
            </p:nvSpPr>
            <p:spPr bwMode="auto">
              <a:xfrm>
                <a:off x="8809166" y="19647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0" name="Freeform 6">
                <a:extLst>
                  <a:ext uri="{FF2B5EF4-FFF2-40B4-BE49-F238E27FC236}">
                    <a16:creationId xmlns:a16="http://schemas.microsoft.com/office/drawing/2014/main" id="{D2EB682E-FE20-419C-8709-D48FB8D723EB}"/>
                  </a:ext>
                </a:extLst>
              </p:cNvPr>
              <p:cNvSpPr>
                <a:spLocks noEditPoints="1"/>
              </p:cNvSpPr>
              <p:nvPr/>
            </p:nvSpPr>
            <p:spPr bwMode="auto">
              <a:xfrm>
                <a:off x="8820596" y="19647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1" name="Freeform 6">
                <a:extLst>
                  <a:ext uri="{FF2B5EF4-FFF2-40B4-BE49-F238E27FC236}">
                    <a16:creationId xmlns:a16="http://schemas.microsoft.com/office/drawing/2014/main" id="{78A9B811-3C33-4856-826C-0348D8E16303}"/>
                  </a:ext>
                </a:extLst>
              </p:cNvPr>
              <p:cNvSpPr>
                <a:spLocks noEditPoints="1"/>
              </p:cNvSpPr>
              <p:nvPr/>
            </p:nvSpPr>
            <p:spPr bwMode="auto">
              <a:xfrm>
                <a:off x="8832026" y="19647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2" name="Freeform 6">
                <a:extLst>
                  <a:ext uri="{FF2B5EF4-FFF2-40B4-BE49-F238E27FC236}">
                    <a16:creationId xmlns:a16="http://schemas.microsoft.com/office/drawing/2014/main" id="{2D7515B6-7DCD-4E21-BEA9-0A4FEE66D64D}"/>
                  </a:ext>
                </a:extLst>
              </p:cNvPr>
              <p:cNvSpPr>
                <a:spLocks noEditPoints="1"/>
              </p:cNvSpPr>
              <p:nvPr/>
            </p:nvSpPr>
            <p:spPr bwMode="auto">
              <a:xfrm>
                <a:off x="8843456" y="19647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3" name="Freeform 6">
                <a:extLst>
                  <a:ext uri="{FF2B5EF4-FFF2-40B4-BE49-F238E27FC236}">
                    <a16:creationId xmlns:a16="http://schemas.microsoft.com/office/drawing/2014/main" id="{353F36A5-3A03-4D19-93B3-AE66E4038ABF}"/>
                  </a:ext>
                </a:extLst>
              </p:cNvPr>
              <p:cNvSpPr>
                <a:spLocks noEditPoints="1"/>
              </p:cNvSpPr>
              <p:nvPr/>
            </p:nvSpPr>
            <p:spPr bwMode="auto">
              <a:xfrm>
                <a:off x="8854886" y="19647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4" name="Freeform 6">
                <a:extLst>
                  <a:ext uri="{FF2B5EF4-FFF2-40B4-BE49-F238E27FC236}">
                    <a16:creationId xmlns:a16="http://schemas.microsoft.com/office/drawing/2014/main" id="{95A337CF-86CF-4122-83DB-DCA47C50A82E}"/>
                  </a:ext>
                </a:extLst>
              </p:cNvPr>
              <p:cNvSpPr>
                <a:spLocks noEditPoints="1"/>
              </p:cNvSpPr>
              <p:nvPr/>
            </p:nvSpPr>
            <p:spPr bwMode="auto">
              <a:xfrm>
                <a:off x="8866316" y="196476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5" name="Freeform 6">
                <a:extLst>
                  <a:ext uri="{FF2B5EF4-FFF2-40B4-BE49-F238E27FC236}">
                    <a16:creationId xmlns:a16="http://schemas.microsoft.com/office/drawing/2014/main" id="{38CC9482-96E9-45B2-9910-9AEDAB6EAD58}"/>
                  </a:ext>
                </a:extLst>
              </p:cNvPr>
              <p:cNvSpPr>
                <a:spLocks noEditPoints="1"/>
              </p:cNvSpPr>
              <p:nvPr/>
            </p:nvSpPr>
            <p:spPr bwMode="auto">
              <a:xfrm>
                <a:off x="8656766" y="19209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6" name="Freeform 6">
                <a:extLst>
                  <a:ext uri="{FF2B5EF4-FFF2-40B4-BE49-F238E27FC236}">
                    <a16:creationId xmlns:a16="http://schemas.microsoft.com/office/drawing/2014/main" id="{1B6CD67C-B596-41C2-A77B-FEEC26BD71D8}"/>
                  </a:ext>
                </a:extLst>
              </p:cNvPr>
              <p:cNvSpPr>
                <a:spLocks noEditPoints="1"/>
              </p:cNvSpPr>
              <p:nvPr/>
            </p:nvSpPr>
            <p:spPr bwMode="auto">
              <a:xfrm>
                <a:off x="8639621" y="19209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7" name="Freeform 6">
                <a:extLst>
                  <a:ext uri="{FF2B5EF4-FFF2-40B4-BE49-F238E27FC236}">
                    <a16:creationId xmlns:a16="http://schemas.microsoft.com/office/drawing/2014/main" id="{C8F2B73E-C459-4A19-A0F0-B9594B052EAD}"/>
                  </a:ext>
                </a:extLst>
              </p:cNvPr>
              <p:cNvSpPr>
                <a:spLocks noEditPoints="1"/>
              </p:cNvSpPr>
              <p:nvPr/>
            </p:nvSpPr>
            <p:spPr bwMode="auto">
              <a:xfrm>
                <a:off x="8630096" y="19209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8" name="Freeform 6">
                <a:extLst>
                  <a:ext uri="{FF2B5EF4-FFF2-40B4-BE49-F238E27FC236}">
                    <a16:creationId xmlns:a16="http://schemas.microsoft.com/office/drawing/2014/main" id="{FA86148C-378F-4681-9591-124A946BD942}"/>
                  </a:ext>
                </a:extLst>
              </p:cNvPr>
              <p:cNvSpPr>
                <a:spLocks noEditPoints="1"/>
              </p:cNvSpPr>
              <p:nvPr/>
            </p:nvSpPr>
            <p:spPr bwMode="auto">
              <a:xfrm>
                <a:off x="8616761" y="19209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19" name="Freeform 6">
                <a:extLst>
                  <a:ext uri="{FF2B5EF4-FFF2-40B4-BE49-F238E27FC236}">
                    <a16:creationId xmlns:a16="http://schemas.microsoft.com/office/drawing/2014/main" id="{E05D6A80-32D6-4704-AD9C-8FB6278353C3}"/>
                  </a:ext>
                </a:extLst>
              </p:cNvPr>
              <p:cNvSpPr>
                <a:spLocks noEditPoints="1"/>
              </p:cNvSpPr>
              <p:nvPr/>
            </p:nvSpPr>
            <p:spPr bwMode="auto">
              <a:xfrm>
                <a:off x="8523416" y="19209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0" name="Freeform 6">
                <a:extLst>
                  <a:ext uri="{FF2B5EF4-FFF2-40B4-BE49-F238E27FC236}">
                    <a16:creationId xmlns:a16="http://schemas.microsoft.com/office/drawing/2014/main" id="{435758B2-8BC6-4C4D-BC90-9F13285EF4BF}"/>
                  </a:ext>
                </a:extLst>
              </p:cNvPr>
              <p:cNvSpPr>
                <a:spLocks noEditPoints="1"/>
              </p:cNvSpPr>
              <p:nvPr/>
            </p:nvSpPr>
            <p:spPr bwMode="auto">
              <a:xfrm>
                <a:off x="8574851" y="192094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1" name="Freeform 6">
                <a:extLst>
                  <a:ext uri="{FF2B5EF4-FFF2-40B4-BE49-F238E27FC236}">
                    <a16:creationId xmlns:a16="http://schemas.microsoft.com/office/drawing/2014/main" id="{F5227277-CDAD-4BCF-9812-89DD1E6ABF20}"/>
                  </a:ext>
                </a:extLst>
              </p:cNvPr>
              <p:cNvSpPr>
                <a:spLocks noEditPoints="1"/>
              </p:cNvSpPr>
              <p:nvPr/>
            </p:nvSpPr>
            <p:spPr bwMode="auto">
              <a:xfrm>
                <a:off x="7759511" y="184665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2" name="Freeform 6">
                <a:extLst>
                  <a:ext uri="{FF2B5EF4-FFF2-40B4-BE49-F238E27FC236}">
                    <a16:creationId xmlns:a16="http://schemas.microsoft.com/office/drawing/2014/main" id="{341AA9EB-5674-46E8-8958-832FA4C2C109}"/>
                  </a:ext>
                </a:extLst>
              </p:cNvPr>
              <p:cNvSpPr>
                <a:spLocks noEditPoints="1"/>
              </p:cNvSpPr>
              <p:nvPr/>
            </p:nvSpPr>
            <p:spPr bwMode="auto">
              <a:xfrm>
                <a:off x="7881431" y="184665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3" name="Freeform 6">
                <a:extLst>
                  <a:ext uri="{FF2B5EF4-FFF2-40B4-BE49-F238E27FC236}">
                    <a16:creationId xmlns:a16="http://schemas.microsoft.com/office/drawing/2014/main" id="{5D8B8221-64D0-40DD-A3C1-FDAFA1F2FB6C}"/>
                  </a:ext>
                </a:extLst>
              </p:cNvPr>
              <p:cNvSpPr>
                <a:spLocks noEditPoints="1"/>
              </p:cNvSpPr>
              <p:nvPr/>
            </p:nvSpPr>
            <p:spPr bwMode="auto">
              <a:xfrm>
                <a:off x="7898576" y="184665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4" name="Freeform 6">
                <a:extLst>
                  <a:ext uri="{FF2B5EF4-FFF2-40B4-BE49-F238E27FC236}">
                    <a16:creationId xmlns:a16="http://schemas.microsoft.com/office/drawing/2014/main" id="{D162D6C8-4B1D-46F8-8D12-EEAD5C8853EC}"/>
                  </a:ext>
                </a:extLst>
              </p:cNvPr>
              <p:cNvSpPr>
                <a:spLocks noEditPoints="1"/>
              </p:cNvSpPr>
              <p:nvPr/>
            </p:nvSpPr>
            <p:spPr bwMode="auto">
              <a:xfrm>
                <a:off x="7995731" y="184665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5" name="Freeform 6">
                <a:extLst>
                  <a:ext uri="{FF2B5EF4-FFF2-40B4-BE49-F238E27FC236}">
                    <a16:creationId xmlns:a16="http://schemas.microsoft.com/office/drawing/2014/main" id="{1725EF53-3957-43E7-BD4C-6AD6A3CB6894}"/>
                  </a:ext>
                </a:extLst>
              </p:cNvPr>
              <p:cNvSpPr>
                <a:spLocks noEditPoints="1"/>
              </p:cNvSpPr>
              <p:nvPr/>
            </p:nvSpPr>
            <p:spPr bwMode="auto">
              <a:xfrm>
                <a:off x="8384351" y="189808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6" name="Freeform 6">
                <a:extLst>
                  <a:ext uri="{FF2B5EF4-FFF2-40B4-BE49-F238E27FC236}">
                    <a16:creationId xmlns:a16="http://schemas.microsoft.com/office/drawing/2014/main" id="{2B10E8E9-EAA1-400E-9209-A9A8346B79EE}"/>
                  </a:ext>
                </a:extLst>
              </p:cNvPr>
              <p:cNvSpPr>
                <a:spLocks noEditPoints="1"/>
              </p:cNvSpPr>
              <p:nvPr/>
            </p:nvSpPr>
            <p:spPr bwMode="auto">
              <a:xfrm>
                <a:off x="8409116" y="189808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7" name="Freeform 6">
                <a:extLst>
                  <a:ext uri="{FF2B5EF4-FFF2-40B4-BE49-F238E27FC236}">
                    <a16:creationId xmlns:a16="http://schemas.microsoft.com/office/drawing/2014/main" id="{FB82C044-A7C5-4AE8-B0F2-B198D8438685}"/>
                  </a:ext>
                </a:extLst>
              </p:cNvPr>
              <p:cNvSpPr>
                <a:spLocks noEditPoints="1"/>
              </p:cNvSpPr>
              <p:nvPr/>
            </p:nvSpPr>
            <p:spPr bwMode="auto">
              <a:xfrm>
                <a:off x="8424356" y="189808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8" name="Freeform 6">
                <a:extLst>
                  <a:ext uri="{FF2B5EF4-FFF2-40B4-BE49-F238E27FC236}">
                    <a16:creationId xmlns:a16="http://schemas.microsoft.com/office/drawing/2014/main" id="{64FB8984-407C-4E76-876C-A3AA1AB18830}"/>
                  </a:ext>
                </a:extLst>
              </p:cNvPr>
              <p:cNvSpPr>
                <a:spLocks noEditPoints="1"/>
              </p:cNvSpPr>
              <p:nvPr/>
            </p:nvSpPr>
            <p:spPr bwMode="auto">
              <a:xfrm>
                <a:off x="7645211" y="181045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29" name="Freeform 6">
                <a:extLst>
                  <a:ext uri="{FF2B5EF4-FFF2-40B4-BE49-F238E27FC236}">
                    <a16:creationId xmlns:a16="http://schemas.microsoft.com/office/drawing/2014/main" id="{AF3E2A54-64F1-4F6B-A2A9-1C676E566FAE}"/>
                  </a:ext>
                </a:extLst>
              </p:cNvPr>
              <p:cNvSpPr>
                <a:spLocks noEditPoints="1"/>
              </p:cNvSpPr>
              <p:nvPr/>
            </p:nvSpPr>
            <p:spPr bwMode="auto">
              <a:xfrm>
                <a:off x="7483286" y="17933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30" name="Freeform 6">
                <a:extLst>
                  <a:ext uri="{FF2B5EF4-FFF2-40B4-BE49-F238E27FC236}">
                    <a16:creationId xmlns:a16="http://schemas.microsoft.com/office/drawing/2014/main" id="{76CE52A7-9166-46E5-A6DA-C27E921D4163}"/>
                  </a:ext>
                </a:extLst>
              </p:cNvPr>
              <p:cNvSpPr>
                <a:spLocks noEditPoints="1"/>
              </p:cNvSpPr>
              <p:nvPr/>
            </p:nvSpPr>
            <p:spPr bwMode="auto">
              <a:xfrm>
                <a:off x="7300406" y="174187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31" name="Freeform 6">
                <a:extLst>
                  <a:ext uri="{FF2B5EF4-FFF2-40B4-BE49-F238E27FC236}">
                    <a16:creationId xmlns:a16="http://schemas.microsoft.com/office/drawing/2014/main" id="{79D29DAB-6B7E-4A1F-8D60-31B884D13A36}"/>
                  </a:ext>
                </a:extLst>
              </p:cNvPr>
              <p:cNvSpPr>
                <a:spLocks noEditPoints="1"/>
              </p:cNvSpPr>
              <p:nvPr/>
            </p:nvSpPr>
            <p:spPr bwMode="auto">
              <a:xfrm>
                <a:off x="7029896" y="165234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32" name="Freeform 6">
                <a:extLst>
                  <a:ext uri="{FF2B5EF4-FFF2-40B4-BE49-F238E27FC236}">
                    <a16:creationId xmlns:a16="http://schemas.microsoft.com/office/drawing/2014/main" id="{3AFB283F-A595-4B8D-BE4B-61FB550A6BBC}"/>
                  </a:ext>
                </a:extLst>
              </p:cNvPr>
              <p:cNvSpPr>
                <a:spLocks noEditPoints="1"/>
              </p:cNvSpPr>
              <p:nvPr/>
            </p:nvSpPr>
            <p:spPr bwMode="auto">
              <a:xfrm>
                <a:off x="6932741" y="164472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33" name="Freeform 6">
                <a:extLst>
                  <a:ext uri="{FF2B5EF4-FFF2-40B4-BE49-F238E27FC236}">
                    <a16:creationId xmlns:a16="http://schemas.microsoft.com/office/drawing/2014/main" id="{AA7A73B7-C8D4-4FAF-BB6E-24BA03435271}"/>
                  </a:ext>
                </a:extLst>
              </p:cNvPr>
              <p:cNvSpPr>
                <a:spLocks noEditPoints="1"/>
              </p:cNvSpPr>
              <p:nvPr/>
            </p:nvSpPr>
            <p:spPr bwMode="auto">
              <a:xfrm>
                <a:off x="6919406" y="163519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34" name="Freeform 6">
                <a:extLst>
                  <a:ext uri="{FF2B5EF4-FFF2-40B4-BE49-F238E27FC236}">
                    <a16:creationId xmlns:a16="http://schemas.microsoft.com/office/drawing/2014/main" id="{E74EDA22-427E-44A5-B745-F425DFCF8311}"/>
                  </a:ext>
                </a:extLst>
              </p:cNvPr>
              <p:cNvSpPr>
                <a:spLocks noEditPoints="1"/>
              </p:cNvSpPr>
              <p:nvPr/>
            </p:nvSpPr>
            <p:spPr bwMode="auto">
              <a:xfrm>
                <a:off x="6433631" y="1543757"/>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35" name="Freeform 6">
                <a:extLst>
                  <a:ext uri="{FF2B5EF4-FFF2-40B4-BE49-F238E27FC236}">
                    <a16:creationId xmlns:a16="http://schemas.microsoft.com/office/drawing/2014/main" id="{DF74A476-6D47-421B-A2A9-BA39C8D87D7D}"/>
                  </a:ext>
                </a:extLst>
              </p:cNvPr>
              <p:cNvSpPr>
                <a:spLocks noEditPoints="1"/>
              </p:cNvSpPr>
              <p:nvPr/>
            </p:nvSpPr>
            <p:spPr bwMode="auto">
              <a:xfrm>
                <a:off x="6890831" y="1602812"/>
                <a:ext cx="91440" cy="91440"/>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grpSp>
        <p:sp>
          <p:nvSpPr>
            <p:cNvPr id="746" name="Freeform 6">
              <a:extLst>
                <a:ext uri="{FF2B5EF4-FFF2-40B4-BE49-F238E27FC236}">
                  <a16:creationId xmlns:a16="http://schemas.microsoft.com/office/drawing/2014/main" id="{F9D96C8F-010B-40B4-BC92-F80E03AA4A55}"/>
                </a:ext>
              </a:extLst>
            </p:cNvPr>
            <p:cNvSpPr>
              <a:spLocks/>
            </p:cNvSpPr>
            <p:nvPr/>
          </p:nvSpPr>
          <p:spPr bwMode="auto">
            <a:xfrm>
              <a:off x="6320476" y="1572307"/>
              <a:ext cx="4430887" cy="786718"/>
            </a:xfrm>
            <a:custGeom>
              <a:avLst/>
              <a:gdLst>
                <a:gd name="T0" fmla="*/ 2771 w 2771"/>
                <a:gd name="T1" fmla="*/ 492 h 492"/>
                <a:gd name="T2" fmla="*/ 2580 w 2771"/>
                <a:gd name="T3" fmla="*/ 492 h 492"/>
                <a:gd name="T4" fmla="*/ 2580 w 2771"/>
                <a:gd name="T5" fmla="*/ 363 h 492"/>
                <a:gd name="T6" fmla="*/ 2018 w 2771"/>
                <a:gd name="T7" fmla="*/ 363 h 492"/>
                <a:gd name="T8" fmla="*/ 2018 w 2771"/>
                <a:gd name="T9" fmla="*/ 336 h 492"/>
                <a:gd name="T10" fmla="*/ 2002 w 2771"/>
                <a:gd name="T11" fmla="*/ 336 h 492"/>
                <a:gd name="T12" fmla="*/ 2002 w 2771"/>
                <a:gd name="T13" fmla="*/ 310 h 492"/>
                <a:gd name="T14" fmla="*/ 1787 w 2771"/>
                <a:gd name="T15" fmla="*/ 310 h 492"/>
                <a:gd name="T16" fmla="*/ 1787 w 2771"/>
                <a:gd name="T17" fmla="*/ 288 h 492"/>
                <a:gd name="T18" fmla="*/ 1653 w 2771"/>
                <a:gd name="T19" fmla="*/ 288 h 492"/>
                <a:gd name="T20" fmla="*/ 1653 w 2771"/>
                <a:gd name="T21" fmla="*/ 273 h 492"/>
                <a:gd name="T22" fmla="*/ 1555 w 2771"/>
                <a:gd name="T23" fmla="*/ 273 h 492"/>
                <a:gd name="T24" fmla="*/ 1555 w 2771"/>
                <a:gd name="T25" fmla="*/ 257 h 492"/>
                <a:gd name="T26" fmla="*/ 1503 w 2771"/>
                <a:gd name="T27" fmla="*/ 257 h 492"/>
                <a:gd name="T28" fmla="*/ 1503 w 2771"/>
                <a:gd name="T29" fmla="*/ 245 h 492"/>
                <a:gd name="T30" fmla="*/ 1382 w 2771"/>
                <a:gd name="T31" fmla="*/ 245 h 492"/>
                <a:gd name="T32" fmla="*/ 1382 w 2771"/>
                <a:gd name="T33" fmla="*/ 231 h 492"/>
                <a:gd name="T34" fmla="*/ 1315 w 2771"/>
                <a:gd name="T35" fmla="*/ 231 h 492"/>
                <a:gd name="T36" fmla="*/ 1315 w 2771"/>
                <a:gd name="T37" fmla="*/ 218 h 492"/>
                <a:gd name="T38" fmla="*/ 1307 w 2771"/>
                <a:gd name="T39" fmla="*/ 218 h 492"/>
                <a:gd name="T40" fmla="*/ 1307 w 2771"/>
                <a:gd name="T41" fmla="*/ 209 h 492"/>
                <a:gd name="T42" fmla="*/ 1168 w 2771"/>
                <a:gd name="T43" fmla="*/ 209 h 492"/>
                <a:gd name="T44" fmla="*/ 1168 w 2771"/>
                <a:gd name="T45" fmla="*/ 198 h 492"/>
                <a:gd name="T46" fmla="*/ 917 w 2771"/>
                <a:gd name="T47" fmla="*/ 198 h 492"/>
                <a:gd name="T48" fmla="*/ 917 w 2771"/>
                <a:gd name="T49" fmla="*/ 185 h 492"/>
                <a:gd name="T50" fmla="*/ 895 w 2771"/>
                <a:gd name="T51" fmla="*/ 185 h 492"/>
                <a:gd name="T52" fmla="*/ 895 w 2771"/>
                <a:gd name="T53" fmla="*/ 175 h 492"/>
                <a:gd name="T54" fmla="*/ 846 w 2771"/>
                <a:gd name="T55" fmla="*/ 175 h 492"/>
                <a:gd name="T56" fmla="*/ 846 w 2771"/>
                <a:gd name="T57" fmla="*/ 166 h 492"/>
                <a:gd name="T58" fmla="*/ 697 w 2771"/>
                <a:gd name="T59" fmla="*/ 166 h 492"/>
                <a:gd name="T60" fmla="*/ 697 w 2771"/>
                <a:gd name="T61" fmla="*/ 154 h 492"/>
                <a:gd name="T62" fmla="*/ 661 w 2771"/>
                <a:gd name="T63" fmla="*/ 154 h 492"/>
                <a:gd name="T64" fmla="*/ 661 w 2771"/>
                <a:gd name="T65" fmla="*/ 132 h 492"/>
                <a:gd name="T66" fmla="*/ 636 w 2771"/>
                <a:gd name="T67" fmla="*/ 132 h 492"/>
                <a:gd name="T68" fmla="*/ 636 w 2771"/>
                <a:gd name="T69" fmla="*/ 122 h 492"/>
                <a:gd name="T70" fmla="*/ 597 w 2771"/>
                <a:gd name="T71" fmla="*/ 122 h 492"/>
                <a:gd name="T72" fmla="*/ 597 w 2771"/>
                <a:gd name="T73" fmla="*/ 111 h 492"/>
                <a:gd name="T74" fmla="*/ 569 w 2771"/>
                <a:gd name="T75" fmla="*/ 111 h 492"/>
                <a:gd name="T76" fmla="*/ 569 w 2771"/>
                <a:gd name="T77" fmla="*/ 91 h 492"/>
                <a:gd name="T78" fmla="*/ 498 w 2771"/>
                <a:gd name="T79" fmla="*/ 91 h 492"/>
                <a:gd name="T80" fmla="*/ 498 w 2771"/>
                <a:gd name="T81" fmla="*/ 81 h 492"/>
                <a:gd name="T82" fmla="*/ 473 w 2771"/>
                <a:gd name="T83" fmla="*/ 81 h 492"/>
                <a:gd name="T84" fmla="*/ 473 w 2771"/>
                <a:gd name="T85" fmla="*/ 68 h 492"/>
                <a:gd name="T86" fmla="*/ 410 w 2771"/>
                <a:gd name="T87" fmla="*/ 68 h 492"/>
                <a:gd name="T88" fmla="*/ 410 w 2771"/>
                <a:gd name="T89" fmla="*/ 48 h 492"/>
                <a:gd name="T90" fmla="*/ 316 w 2771"/>
                <a:gd name="T91" fmla="*/ 48 h 492"/>
                <a:gd name="T92" fmla="*/ 316 w 2771"/>
                <a:gd name="T93" fmla="*/ 39 h 492"/>
                <a:gd name="T94" fmla="*/ 262 w 2771"/>
                <a:gd name="T95" fmla="*/ 39 h 492"/>
                <a:gd name="T96" fmla="*/ 262 w 2771"/>
                <a:gd name="T97" fmla="*/ 33 h 492"/>
                <a:gd name="T98" fmla="*/ 252 w 2771"/>
                <a:gd name="T99" fmla="*/ 33 h 492"/>
                <a:gd name="T100" fmla="*/ 252 w 2771"/>
                <a:gd name="T101" fmla="*/ 29 h 492"/>
                <a:gd name="T102" fmla="*/ 215 w 2771"/>
                <a:gd name="T103" fmla="*/ 29 h 492"/>
                <a:gd name="T104" fmla="*/ 215 w 2771"/>
                <a:gd name="T105" fmla="*/ 18 h 492"/>
                <a:gd name="T106" fmla="*/ 114 w 2771"/>
                <a:gd name="T107" fmla="*/ 18 h 492"/>
                <a:gd name="T108" fmla="*/ 114 w 2771"/>
                <a:gd name="T109" fmla="*/ 8 h 492"/>
                <a:gd name="T110" fmla="*/ 73 w 2771"/>
                <a:gd name="T111" fmla="*/ 8 h 492"/>
                <a:gd name="T112" fmla="*/ 73 w 2771"/>
                <a:gd name="T113" fmla="*/ 0 h 492"/>
                <a:gd name="T114" fmla="*/ 0 w 2771"/>
                <a:gd name="T115" fmla="*/ 1 h 492"/>
                <a:gd name="connsiteX0" fmla="*/ 10000 w 10000"/>
                <a:gd name="connsiteY0" fmla="*/ 10000 h 10000"/>
                <a:gd name="connsiteX1" fmla="*/ 9268 w 10000"/>
                <a:gd name="connsiteY1" fmla="*/ 9976 h 10000"/>
                <a:gd name="connsiteX2" fmla="*/ 9311 w 10000"/>
                <a:gd name="connsiteY2" fmla="*/ 7378 h 10000"/>
                <a:gd name="connsiteX3" fmla="*/ 7283 w 10000"/>
                <a:gd name="connsiteY3" fmla="*/ 7378 h 10000"/>
                <a:gd name="connsiteX4" fmla="*/ 7283 w 10000"/>
                <a:gd name="connsiteY4" fmla="*/ 6829 h 10000"/>
                <a:gd name="connsiteX5" fmla="*/ 7225 w 10000"/>
                <a:gd name="connsiteY5" fmla="*/ 6829 h 10000"/>
                <a:gd name="connsiteX6" fmla="*/ 7225 w 10000"/>
                <a:gd name="connsiteY6" fmla="*/ 6301 h 10000"/>
                <a:gd name="connsiteX7" fmla="*/ 6449 w 10000"/>
                <a:gd name="connsiteY7" fmla="*/ 6301 h 10000"/>
                <a:gd name="connsiteX8" fmla="*/ 6449 w 10000"/>
                <a:gd name="connsiteY8" fmla="*/ 5854 h 10000"/>
                <a:gd name="connsiteX9" fmla="*/ 5965 w 10000"/>
                <a:gd name="connsiteY9" fmla="*/ 5854 h 10000"/>
                <a:gd name="connsiteX10" fmla="*/ 5965 w 10000"/>
                <a:gd name="connsiteY10" fmla="*/ 5549 h 10000"/>
                <a:gd name="connsiteX11" fmla="*/ 5612 w 10000"/>
                <a:gd name="connsiteY11" fmla="*/ 5549 h 10000"/>
                <a:gd name="connsiteX12" fmla="*/ 5612 w 10000"/>
                <a:gd name="connsiteY12" fmla="*/ 5224 h 10000"/>
                <a:gd name="connsiteX13" fmla="*/ 5424 w 10000"/>
                <a:gd name="connsiteY13" fmla="*/ 5224 h 10000"/>
                <a:gd name="connsiteX14" fmla="*/ 5424 w 10000"/>
                <a:gd name="connsiteY14" fmla="*/ 4980 h 10000"/>
                <a:gd name="connsiteX15" fmla="*/ 4987 w 10000"/>
                <a:gd name="connsiteY15" fmla="*/ 4980 h 10000"/>
                <a:gd name="connsiteX16" fmla="*/ 4987 w 10000"/>
                <a:gd name="connsiteY16" fmla="*/ 4695 h 10000"/>
                <a:gd name="connsiteX17" fmla="*/ 4746 w 10000"/>
                <a:gd name="connsiteY17" fmla="*/ 4695 h 10000"/>
                <a:gd name="connsiteX18" fmla="*/ 4746 w 10000"/>
                <a:gd name="connsiteY18" fmla="*/ 4431 h 10000"/>
                <a:gd name="connsiteX19" fmla="*/ 4717 w 10000"/>
                <a:gd name="connsiteY19" fmla="*/ 4431 h 10000"/>
                <a:gd name="connsiteX20" fmla="*/ 4717 w 10000"/>
                <a:gd name="connsiteY20" fmla="*/ 4248 h 10000"/>
                <a:gd name="connsiteX21" fmla="*/ 4215 w 10000"/>
                <a:gd name="connsiteY21" fmla="*/ 4248 h 10000"/>
                <a:gd name="connsiteX22" fmla="*/ 4215 w 10000"/>
                <a:gd name="connsiteY22" fmla="*/ 4024 h 10000"/>
                <a:gd name="connsiteX23" fmla="*/ 3309 w 10000"/>
                <a:gd name="connsiteY23" fmla="*/ 4024 h 10000"/>
                <a:gd name="connsiteX24" fmla="*/ 3309 w 10000"/>
                <a:gd name="connsiteY24" fmla="*/ 3760 h 10000"/>
                <a:gd name="connsiteX25" fmla="*/ 3230 w 10000"/>
                <a:gd name="connsiteY25" fmla="*/ 3760 h 10000"/>
                <a:gd name="connsiteX26" fmla="*/ 3230 w 10000"/>
                <a:gd name="connsiteY26" fmla="*/ 3557 h 10000"/>
                <a:gd name="connsiteX27" fmla="*/ 3053 w 10000"/>
                <a:gd name="connsiteY27" fmla="*/ 3557 h 10000"/>
                <a:gd name="connsiteX28" fmla="*/ 3053 w 10000"/>
                <a:gd name="connsiteY28" fmla="*/ 3374 h 10000"/>
                <a:gd name="connsiteX29" fmla="*/ 2515 w 10000"/>
                <a:gd name="connsiteY29" fmla="*/ 3374 h 10000"/>
                <a:gd name="connsiteX30" fmla="*/ 2515 w 10000"/>
                <a:gd name="connsiteY30" fmla="*/ 3130 h 10000"/>
                <a:gd name="connsiteX31" fmla="*/ 2385 w 10000"/>
                <a:gd name="connsiteY31" fmla="*/ 3130 h 10000"/>
                <a:gd name="connsiteX32" fmla="*/ 2385 w 10000"/>
                <a:gd name="connsiteY32" fmla="*/ 2683 h 10000"/>
                <a:gd name="connsiteX33" fmla="*/ 2295 w 10000"/>
                <a:gd name="connsiteY33" fmla="*/ 2683 h 10000"/>
                <a:gd name="connsiteX34" fmla="*/ 2295 w 10000"/>
                <a:gd name="connsiteY34" fmla="*/ 2480 h 10000"/>
                <a:gd name="connsiteX35" fmla="*/ 2154 w 10000"/>
                <a:gd name="connsiteY35" fmla="*/ 2480 h 10000"/>
                <a:gd name="connsiteX36" fmla="*/ 2154 w 10000"/>
                <a:gd name="connsiteY36" fmla="*/ 2256 h 10000"/>
                <a:gd name="connsiteX37" fmla="*/ 2053 w 10000"/>
                <a:gd name="connsiteY37" fmla="*/ 2256 h 10000"/>
                <a:gd name="connsiteX38" fmla="*/ 2053 w 10000"/>
                <a:gd name="connsiteY38" fmla="*/ 1850 h 10000"/>
                <a:gd name="connsiteX39" fmla="*/ 1797 w 10000"/>
                <a:gd name="connsiteY39" fmla="*/ 1850 h 10000"/>
                <a:gd name="connsiteX40" fmla="*/ 1797 w 10000"/>
                <a:gd name="connsiteY40" fmla="*/ 1646 h 10000"/>
                <a:gd name="connsiteX41" fmla="*/ 1707 w 10000"/>
                <a:gd name="connsiteY41" fmla="*/ 1646 h 10000"/>
                <a:gd name="connsiteX42" fmla="*/ 1707 w 10000"/>
                <a:gd name="connsiteY42" fmla="*/ 1382 h 10000"/>
                <a:gd name="connsiteX43" fmla="*/ 1480 w 10000"/>
                <a:gd name="connsiteY43" fmla="*/ 1382 h 10000"/>
                <a:gd name="connsiteX44" fmla="*/ 1480 w 10000"/>
                <a:gd name="connsiteY44" fmla="*/ 976 h 10000"/>
                <a:gd name="connsiteX45" fmla="*/ 1140 w 10000"/>
                <a:gd name="connsiteY45" fmla="*/ 976 h 10000"/>
                <a:gd name="connsiteX46" fmla="*/ 1140 w 10000"/>
                <a:gd name="connsiteY46" fmla="*/ 793 h 10000"/>
                <a:gd name="connsiteX47" fmla="*/ 946 w 10000"/>
                <a:gd name="connsiteY47" fmla="*/ 793 h 10000"/>
                <a:gd name="connsiteX48" fmla="*/ 946 w 10000"/>
                <a:gd name="connsiteY48" fmla="*/ 671 h 10000"/>
                <a:gd name="connsiteX49" fmla="*/ 909 w 10000"/>
                <a:gd name="connsiteY49" fmla="*/ 671 h 10000"/>
                <a:gd name="connsiteX50" fmla="*/ 909 w 10000"/>
                <a:gd name="connsiteY50" fmla="*/ 589 h 10000"/>
                <a:gd name="connsiteX51" fmla="*/ 776 w 10000"/>
                <a:gd name="connsiteY51" fmla="*/ 589 h 10000"/>
                <a:gd name="connsiteX52" fmla="*/ 776 w 10000"/>
                <a:gd name="connsiteY52" fmla="*/ 366 h 10000"/>
                <a:gd name="connsiteX53" fmla="*/ 411 w 10000"/>
                <a:gd name="connsiteY53" fmla="*/ 366 h 10000"/>
                <a:gd name="connsiteX54" fmla="*/ 411 w 10000"/>
                <a:gd name="connsiteY54" fmla="*/ 163 h 10000"/>
                <a:gd name="connsiteX55" fmla="*/ 263 w 10000"/>
                <a:gd name="connsiteY55" fmla="*/ 163 h 10000"/>
                <a:gd name="connsiteX56" fmla="*/ 263 w 10000"/>
                <a:gd name="connsiteY56" fmla="*/ 0 h 10000"/>
                <a:gd name="connsiteX57" fmla="*/ 0 w 10000"/>
                <a:gd name="connsiteY57" fmla="*/ 20 h 10000"/>
                <a:gd name="connsiteX0" fmla="*/ 10000 w 10000"/>
                <a:gd name="connsiteY0" fmla="*/ 10000 h 10000"/>
                <a:gd name="connsiteX1" fmla="*/ 9268 w 10000"/>
                <a:gd name="connsiteY1" fmla="*/ 9976 h 10000"/>
                <a:gd name="connsiteX2" fmla="*/ 9264 w 10000"/>
                <a:gd name="connsiteY2" fmla="*/ 7378 h 10000"/>
                <a:gd name="connsiteX3" fmla="*/ 7283 w 10000"/>
                <a:gd name="connsiteY3" fmla="*/ 7378 h 10000"/>
                <a:gd name="connsiteX4" fmla="*/ 7283 w 10000"/>
                <a:gd name="connsiteY4" fmla="*/ 6829 h 10000"/>
                <a:gd name="connsiteX5" fmla="*/ 7225 w 10000"/>
                <a:gd name="connsiteY5" fmla="*/ 6829 h 10000"/>
                <a:gd name="connsiteX6" fmla="*/ 7225 w 10000"/>
                <a:gd name="connsiteY6" fmla="*/ 6301 h 10000"/>
                <a:gd name="connsiteX7" fmla="*/ 6449 w 10000"/>
                <a:gd name="connsiteY7" fmla="*/ 6301 h 10000"/>
                <a:gd name="connsiteX8" fmla="*/ 6449 w 10000"/>
                <a:gd name="connsiteY8" fmla="*/ 5854 h 10000"/>
                <a:gd name="connsiteX9" fmla="*/ 5965 w 10000"/>
                <a:gd name="connsiteY9" fmla="*/ 5854 h 10000"/>
                <a:gd name="connsiteX10" fmla="*/ 5965 w 10000"/>
                <a:gd name="connsiteY10" fmla="*/ 5549 h 10000"/>
                <a:gd name="connsiteX11" fmla="*/ 5612 w 10000"/>
                <a:gd name="connsiteY11" fmla="*/ 5549 h 10000"/>
                <a:gd name="connsiteX12" fmla="*/ 5612 w 10000"/>
                <a:gd name="connsiteY12" fmla="*/ 5224 h 10000"/>
                <a:gd name="connsiteX13" fmla="*/ 5424 w 10000"/>
                <a:gd name="connsiteY13" fmla="*/ 5224 h 10000"/>
                <a:gd name="connsiteX14" fmla="*/ 5424 w 10000"/>
                <a:gd name="connsiteY14" fmla="*/ 4980 h 10000"/>
                <a:gd name="connsiteX15" fmla="*/ 4987 w 10000"/>
                <a:gd name="connsiteY15" fmla="*/ 4980 h 10000"/>
                <a:gd name="connsiteX16" fmla="*/ 4987 w 10000"/>
                <a:gd name="connsiteY16" fmla="*/ 4695 h 10000"/>
                <a:gd name="connsiteX17" fmla="*/ 4746 w 10000"/>
                <a:gd name="connsiteY17" fmla="*/ 4695 h 10000"/>
                <a:gd name="connsiteX18" fmla="*/ 4746 w 10000"/>
                <a:gd name="connsiteY18" fmla="*/ 4431 h 10000"/>
                <a:gd name="connsiteX19" fmla="*/ 4717 w 10000"/>
                <a:gd name="connsiteY19" fmla="*/ 4431 h 10000"/>
                <a:gd name="connsiteX20" fmla="*/ 4717 w 10000"/>
                <a:gd name="connsiteY20" fmla="*/ 4248 h 10000"/>
                <a:gd name="connsiteX21" fmla="*/ 4215 w 10000"/>
                <a:gd name="connsiteY21" fmla="*/ 4248 h 10000"/>
                <a:gd name="connsiteX22" fmla="*/ 4215 w 10000"/>
                <a:gd name="connsiteY22" fmla="*/ 4024 h 10000"/>
                <a:gd name="connsiteX23" fmla="*/ 3309 w 10000"/>
                <a:gd name="connsiteY23" fmla="*/ 4024 h 10000"/>
                <a:gd name="connsiteX24" fmla="*/ 3309 w 10000"/>
                <a:gd name="connsiteY24" fmla="*/ 3760 h 10000"/>
                <a:gd name="connsiteX25" fmla="*/ 3230 w 10000"/>
                <a:gd name="connsiteY25" fmla="*/ 3760 h 10000"/>
                <a:gd name="connsiteX26" fmla="*/ 3230 w 10000"/>
                <a:gd name="connsiteY26" fmla="*/ 3557 h 10000"/>
                <a:gd name="connsiteX27" fmla="*/ 3053 w 10000"/>
                <a:gd name="connsiteY27" fmla="*/ 3557 h 10000"/>
                <a:gd name="connsiteX28" fmla="*/ 3053 w 10000"/>
                <a:gd name="connsiteY28" fmla="*/ 3374 h 10000"/>
                <a:gd name="connsiteX29" fmla="*/ 2515 w 10000"/>
                <a:gd name="connsiteY29" fmla="*/ 3374 h 10000"/>
                <a:gd name="connsiteX30" fmla="*/ 2515 w 10000"/>
                <a:gd name="connsiteY30" fmla="*/ 3130 h 10000"/>
                <a:gd name="connsiteX31" fmla="*/ 2385 w 10000"/>
                <a:gd name="connsiteY31" fmla="*/ 3130 h 10000"/>
                <a:gd name="connsiteX32" fmla="*/ 2385 w 10000"/>
                <a:gd name="connsiteY32" fmla="*/ 2683 h 10000"/>
                <a:gd name="connsiteX33" fmla="*/ 2295 w 10000"/>
                <a:gd name="connsiteY33" fmla="*/ 2683 h 10000"/>
                <a:gd name="connsiteX34" fmla="*/ 2295 w 10000"/>
                <a:gd name="connsiteY34" fmla="*/ 2480 h 10000"/>
                <a:gd name="connsiteX35" fmla="*/ 2154 w 10000"/>
                <a:gd name="connsiteY35" fmla="*/ 2480 h 10000"/>
                <a:gd name="connsiteX36" fmla="*/ 2154 w 10000"/>
                <a:gd name="connsiteY36" fmla="*/ 2256 h 10000"/>
                <a:gd name="connsiteX37" fmla="*/ 2053 w 10000"/>
                <a:gd name="connsiteY37" fmla="*/ 2256 h 10000"/>
                <a:gd name="connsiteX38" fmla="*/ 2053 w 10000"/>
                <a:gd name="connsiteY38" fmla="*/ 1850 h 10000"/>
                <a:gd name="connsiteX39" fmla="*/ 1797 w 10000"/>
                <a:gd name="connsiteY39" fmla="*/ 1850 h 10000"/>
                <a:gd name="connsiteX40" fmla="*/ 1797 w 10000"/>
                <a:gd name="connsiteY40" fmla="*/ 1646 h 10000"/>
                <a:gd name="connsiteX41" fmla="*/ 1707 w 10000"/>
                <a:gd name="connsiteY41" fmla="*/ 1646 h 10000"/>
                <a:gd name="connsiteX42" fmla="*/ 1707 w 10000"/>
                <a:gd name="connsiteY42" fmla="*/ 1382 h 10000"/>
                <a:gd name="connsiteX43" fmla="*/ 1480 w 10000"/>
                <a:gd name="connsiteY43" fmla="*/ 1382 h 10000"/>
                <a:gd name="connsiteX44" fmla="*/ 1480 w 10000"/>
                <a:gd name="connsiteY44" fmla="*/ 976 h 10000"/>
                <a:gd name="connsiteX45" fmla="*/ 1140 w 10000"/>
                <a:gd name="connsiteY45" fmla="*/ 976 h 10000"/>
                <a:gd name="connsiteX46" fmla="*/ 1140 w 10000"/>
                <a:gd name="connsiteY46" fmla="*/ 793 h 10000"/>
                <a:gd name="connsiteX47" fmla="*/ 946 w 10000"/>
                <a:gd name="connsiteY47" fmla="*/ 793 h 10000"/>
                <a:gd name="connsiteX48" fmla="*/ 946 w 10000"/>
                <a:gd name="connsiteY48" fmla="*/ 671 h 10000"/>
                <a:gd name="connsiteX49" fmla="*/ 909 w 10000"/>
                <a:gd name="connsiteY49" fmla="*/ 671 h 10000"/>
                <a:gd name="connsiteX50" fmla="*/ 909 w 10000"/>
                <a:gd name="connsiteY50" fmla="*/ 589 h 10000"/>
                <a:gd name="connsiteX51" fmla="*/ 776 w 10000"/>
                <a:gd name="connsiteY51" fmla="*/ 589 h 10000"/>
                <a:gd name="connsiteX52" fmla="*/ 776 w 10000"/>
                <a:gd name="connsiteY52" fmla="*/ 366 h 10000"/>
                <a:gd name="connsiteX53" fmla="*/ 411 w 10000"/>
                <a:gd name="connsiteY53" fmla="*/ 366 h 10000"/>
                <a:gd name="connsiteX54" fmla="*/ 411 w 10000"/>
                <a:gd name="connsiteY54" fmla="*/ 163 h 10000"/>
                <a:gd name="connsiteX55" fmla="*/ 263 w 10000"/>
                <a:gd name="connsiteY55" fmla="*/ 163 h 10000"/>
                <a:gd name="connsiteX56" fmla="*/ 263 w 10000"/>
                <a:gd name="connsiteY56" fmla="*/ 0 h 10000"/>
                <a:gd name="connsiteX57" fmla="*/ 0 w 10000"/>
                <a:gd name="connsiteY57" fmla="*/ 20 h 10000"/>
                <a:gd name="connsiteX0" fmla="*/ 10000 w 10000"/>
                <a:gd name="connsiteY0" fmla="*/ 10000 h 10000"/>
                <a:gd name="connsiteX1" fmla="*/ 9268 w 10000"/>
                <a:gd name="connsiteY1" fmla="*/ 9976 h 10000"/>
                <a:gd name="connsiteX2" fmla="*/ 9264 w 10000"/>
                <a:gd name="connsiteY2" fmla="*/ 7378 h 10000"/>
                <a:gd name="connsiteX3" fmla="*/ 7283 w 10000"/>
                <a:gd name="connsiteY3" fmla="*/ 7378 h 10000"/>
                <a:gd name="connsiteX4" fmla="*/ 7283 w 10000"/>
                <a:gd name="connsiteY4" fmla="*/ 6829 h 10000"/>
                <a:gd name="connsiteX5" fmla="*/ 7225 w 10000"/>
                <a:gd name="connsiteY5" fmla="*/ 6829 h 10000"/>
                <a:gd name="connsiteX6" fmla="*/ 7225 w 10000"/>
                <a:gd name="connsiteY6" fmla="*/ 6301 h 10000"/>
                <a:gd name="connsiteX7" fmla="*/ 6449 w 10000"/>
                <a:gd name="connsiteY7" fmla="*/ 6301 h 10000"/>
                <a:gd name="connsiteX8" fmla="*/ 6449 w 10000"/>
                <a:gd name="connsiteY8" fmla="*/ 5854 h 10000"/>
                <a:gd name="connsiteX9" fmla="*/ 5965 w 10000"/>
                <a:gd name="connsiteY9" fmla="*/ 5854 h 10000"/>
                <a:gd name="connsiteX10" fmla="*/ 5965 w 10000"/>
                <a:gd name="connsiteY10" fmla="*/ 5549 h 10000"/>
                <a:gd name="connsiteX11" fmla="*/ 5612 w 10000"/>
                <a:gd name="connsiteY11" fmla="*/ 5549 h 10000"/>
                <a:gd name="connsiteX12" fmla="*/ 5612 w 10000"/>
                <a:gd name="connsiteY12" fmla="*/ 5224 h 10000"/>
                <a:gd name="connsiteX13" fmla="*/ 5424 w 10000"/>
                <a:gd name="connsiteY13" fmla="*/ 5224 h 10000"/>
                <a:gd name="connsiteX14" fmla="*/ 5424 w 10000"/>
                <a:gd name="connsiteY14" fmla="*/ 4980 h 10000"/>
                <a:gd name="connsiteX15" fmla="*/ 4987 w 10000"/>
                <a:gd name="connsiteY15" fmla="*/ 4980 h 10000"/>
                <a:gd name="connsiteX16" fmla="*/ 4987 w 10000"/>
                <a:gd name="connsiteY16" fmla="*/ 4695 h 10000"/>
                <a:gd name="connsiteX17" fmla="*/ 4746 w 10000"/>
                <a:gd name="connsiteY17" fmla="*/ 4695 h 10000"/>
                <a:gd name="connsiteX18" fmla="*/ 4746 w 10000"/>
                <a:gd name="connsiteY18" fmla="*/ 4431 h 10000"/>
                <a:gd name="connsiteX19" fmla="*/ 4717 w 10000"/>
                <a:gd name="connsiteY19" fmla="*/ 4431 h 10000"/>
                <a:gd name="connsiteX20" fmla="*/ 4717 w 10000"/>
                <a:gd name="connsiteY20" fmla="*/ 4248 h 10000"/>
                <a:gd name="connsiteX21" fmla="*/ 4215 w 10000"/>
                <a:gd name="connsiteY21" fmla="*/ 4248 h 10000"/>
                <a:gd name="connsiteX22" fmla="*/ 4215 w 10000"/>
                <a:gd name="connsiteY22" fmla="*/ 4024 h 10000"/>
                <a:gd name="connsiteX23" fmla="*/ 3309 w 10000"/>
                <a:gd name="connsiteY23" fmla="*/ 4024 h 10000"/>
                <a:gd name="connsiteX24" fmla="*/ 3309 w 10000"/>
                <a:gd name="connsiteY24" fmla="*/ 3760 h 10000"/>
                <a:gd name="connsiteX25" fmla="*/ 3230 w 10000"/>
                <a:gd name="connsiteY25" fmla="*/ 3760 h 10000"/>
                <a:gd name="connsiteX26" fmla="*/ 3230 w 10000"/>
                <a:gd name="connsiteY26" fmla="*/ 3557 h 10000"/>
                <a:gd name="connsiteX27" fmla="*/ 3053 w 10000"/>
                <a:gd name="connsiteY27" fmla="*/ 3557 h 10000"/>
                <a:gd name="connsiteX28" fmla="*/ 3053 w 10000"/>
                <a:gd name="connsiteY28" fmla="*/ 3374 h 10000"/>
                <a:gd name="connsiteX29" fmla="*/ 2515 w 10000"/>
                <a:gd name="connsiteY29" fmla="*/ 3374 h 10000"/>
                <a:gd name="connsiteX30" fmla="*/ 2515 w 10000"/>
                <a:gd name="connsiteY30" fmla="*/ 3130 h 10000"/>
                <a:gd name="connsiteX31" fmla="*/ 2385 w 10000"/>
                <a:gd name="connsiteY31" fmla="*/ 3130 h 10000"/>
                <a:gd name="connsiteX32" fmla="*/ 2385 w 10000"/>
                <a:gd name="connsiteY32" fmla="*/ 2683 h 10000"/>
                <a:gd name="connsiteX33" fmla="*/ 2295 w 10000"/>
                <a:gd name="connsiteY33" fmla="*/ 2683 h 10000"/>
                <a:gd name="connsiteX34" fmla="*/ 2295 w 10000"/>
                <a:gd name="connsiteY34" fmla="*/ 2480 h 10000"/>
                <a:gd name="connsiteX35" fmla="*/ 2154 w 10000"/>
                <a:gd name="connsiteY35" fmla="*/ 2480 h 10000"/>
                <a:gd name="connsiteX36" fmla="*/ 2154 w 10000"/>
                <a:gd name="connsiteY36" fmla="*/ 2256 h 10000"/>
                <a:gd name="connsiteX37" fmla="*/ 2053 w 10000"/>
                <a:gd name="connsiteY37" fmla="*/ 2256 h 10000"/>
                <a:gd name="connsiteX38" fmla="*/ 2053 w 10000"/>
                <a:gd name="connsiteY38" fmla="*/ 1850 h 10000"/>
                <a:gd name="connsiteX39" fmla="*/ 1797 w 10000"/>
                <a:gd name="connsiteY39" fmla="*/ 1850 h 10000"/>
                <a:gd name="connsiteX40" fmla="*/ 1797 w 10000"/>
                <a:gd name="connsiteY40" fmla="*/ 1646 h 10000"/>
                <a:gd name="connsiteX41" fmla="*/ 1707 w 10000"/>
                <a:gd name="connsiteY41" fmla="*/ 1646 h 10000"/>
                <a:gd name="connsiteX42" fmla="*/ 1707 w 10000"/>
                <a:gd name="connsiteY42" fmla="*/ 1382 h 10000"/>
                <a:gd name="connsiteX43" fmla="*/ 1480 w 10000"/>
                <a:gd name="connsiteY43" fmla="*/ 1382 h 10000"/>
                <a:gd name="connsiteX44" fmla="*/ 1480 w 10000"/>
                <a:gd name="connsiteY44" fmla="*/ 976 h 10000"/>
                <a:gd name="connsiteX45" fmla="*/ 1140 w 10000"/>
                <a:gd name="connsiteY45" fmla="*/ 976 h 10000"/>
                <a:gd name="connsiteX46" fmla="*/ 1140 w 10000"/>
                <a:gd name="connsiteY46" fmla="*/ 793 h 10000"/>
                <a:gd name="connsiteX47" fmla="*/ 946 w 10000"/>
                <a:gd name="connsiteY47" fmla="*/ 793 h 10000"/>
                <a:gd name="connsiteX48" fmla="*/ 946 w 10000"/>
                <a:gd name="connsiteY48" fmla="*/ 671 h 10000"/>
                <a:gd name="connsiteX49" fmla="*/ 909 w 10000"/>
                <a:gd name="connsiteY49" fmla="*/ 671 h 10000"/>
                <a:gd name="connsiteX50" fmla="*/ 909 w 10000"/>
                <a:gd name="connsiteY50" fmla="*/ 589 h 10000"/>
                <a:gd name="connsiteX51" fmla="*/ 776 w 10000"/>
                <a:gd name="connsiteY51" fmla="*/ 589 h 10000"/>
                <a:gd name="connsiteX52" fmla="*/ 776 w 10000"/>
                <a:gd name="connsiteY52" fmla="*/ 366 h 10000"/>
                <a:gd name="connsiteX53" fmla="*/ 411 w 10000"/>
                <a:gd name="connsiteY53" fmla="*/ 366 h 10000"/>
                <a:gd name="connsiteX54" fmla="*/ 411 w 10000"/>
                <a:gd name="connsiteY54" fmla="*/ 163 h 10000"/>
                <a:gd name="connsiteX55" fmla="*/ 263 w 10000"/>
                <a:gd name="connsiteY55" fmla="*/ 163 h 10000"/>
                <a:gd name="connsiteX56" fmla="*/ 263 w 10000"/>
                <a:gd name="connsiteY56" fmla="*/ 0 h 10000"/>
                <a:gd name="connsiteX57" fmla="*/ 0 w 10000"/>
                <a:gd name="connsiteY57" fmla="*/ 20 h 10000"/>
                <a:gd name="connsiteX0" fmla="*/ 10000 w 10000"/>
                <a:gd name="connsiteY0" fmla="*/ 10000 h 10000"/>
                <a:gd name="connsiteX1" fmla="*/ 9268 w 10000"/>
                <a:gd name="connsiteY1" fmla="*/ 9976 h 10000"/>
                <a:gd name="connsiteX2" fmla="*/ 9260 w 10000"/>
                <a:gd name="connsiteY2" fmla="*/ 7378 h 10000"/>
                <a:gd name="connsiteX3" fmla="*/ 7283 w 10000"/>
                <a:gd name="connsiteY3" fmla="*/ 7378 h 10000"/>
                <a:gd name="connsiteX4" fmla="*/ 7283 w 10000"/>
                <a:gd name="connsiteY4" fmla="*/ 6829 h 10000"/>
                <a:gd name="connsiteX5" fmla="*/ 7225 w 10000"/>
                <a:gd name="connsiteY5" fmla="*/ 6829 h 10000"/>
                <a:gd name="connsiteX6" fmla="*/ 7225 w 10000"/>
                <a:gd name="connsiteY6" fmla="*/ 6301 h 10000"/>
                <a:gd name="connsiteX7" fmla="*/ 6449 w 10000"/>
                <a:gd name="connsiteY7" fmla="*/ 6301 h 10000"/>
                <a:gd name="connsiteX8" fmla="*/ 6449 w 10000"/>
                <a:gd name="connsiteY8" fmla="*/ 5854 h 10000"/>
                <a:gd name="connsiteX9" fmla="*/ 5965 w 10000"/>
                <a:gd name="connsiteY9" fmla="*/ 5854 h 10000"/>
                <a:gd name="connsiteX10" fmla="*/ 5965 w 10000"/>
                <a:gd name="connsiteY10" fmla="*/ 5549 h 10000"/>
                <a:gd name="connsiteX11" fmla="*/ 5612 w 10000"/>
                <a:gd name="connsiteY11" fmla="*/ 5549 h 10000"/>
                <a:gd name="connsiteX12" fmla="*/ 5612 w 10000"/>
                <a:gd name="connsiteY12" fmla="*/ 5224 h 10000"/>
                <a:gd name="connsiteX13" fmla="*/ 5424 w 10000"/>
                <a:gd name="connsiteY13" fmla="*/ 5224 h 10000"/>
                <a:gd name="connsiteX14" fmla="*/ 5424 w 10000"/>
                <a:gd name="connsiteY14" fmla="*/ 4980 h 10000"/>
                <a:gd name="connsiteX15" fmla="*/ 4987 w 10000"/>
                <a:gd name="connsiteY15" fmla="*/ 4980 h 10000"/>
                <a:gd name="connsiteX16" fmla="*/ 4987 w 10000"/>
                <a:gd name="connsiteY16" fmla="*/ 4695 h 10000"/>
                <a:gd name="connsiteX17" fmla="*/ 4746 w 10000"/>
                <a:gd name="connsiteY17" fmla="*/ 4695 h 10000"/>
                <a:gd name="connsiteX18" fmla="*/ 4746 w 10000"/>
                <a:gd name="connsiteY18" fmla="*/ 4431 h 10000"/>
                <a:gd name="connsiteX19" fmla="*/ 4717 w 10000"/>
                <a:gd name="connsiteY19" fmla="*/ 4431 h 10000"/>
                <a:gd name="connsiteX20" fmla="*/ 4717 w 10000"/>
                <a:gd name="connsiteY20" fmla="*/ 4248 h 10000"/>
                <a:gd name="connsiteX21" fmla="*/ 4215 w 10000"/>
                <a:gd name="connsiteY21" fmla="*/ 4248 h 10000"/>
                <a:gd name="connsiteX22" fmla="*/ 4215 w 10000"/>
                <a:gd name="connsiteY22" fmla="*/ 4024 h 10000"/>
                <a:gd name="connsiteX23" fmla="*/ 3309 w 10000"/>
                <a:gd name="connsiteY23" fmla="*/ 4024 h 10000"/>
                <a:gd name="connsiteX24" fmla="*/ 3309 w 10000"/>
                <a:gd name="connsiteY24" fmla="*/ 3760 h 10000"/>
                <a:gd name="connsiteX25" fmla="*/ 3230 w 10000"/>
                <a:gd name="connsiteY25" fmla="*/ 3760 h 10000"/>
                <a:gd name="connsiteX26" fmla="*/ 3230 w 10000"/>
                <a:gd name="connsiteY26" fmla="*/ 3557 h 10000"/>
                <a:gd name="connsiteX27" fmla="*/ 3053 w 10000"/>
                <a:gd name="connsiteY27" fmla="*/ 3557 h 10000"/>
                <a:gd name="connsiteX28" fmla="*/ 3053 w 10000"/>
                <a:gd name="connsiteY28" fmla="*/ 3374 h 10000"/>
                <a:gd name="connsiteX29" fmla="*/ 2515 w 10000"/>
                <a:gd name="connsiteY29" fmla="*/ 3374 h 10000"/>
                <a:gd name="connsiteX30" fmla="*/ 2515 w 10000"/>
                <a:gd name="connsiteY30" fmla="*/ 3130 h 10000"/>
                <a:gd name="connsiteX31" fmla="*/ 2385 w 10000"/>
                <a:gd name="connsiteY31" fmla="*/ 3130 h 10000"/>
                <a:gd name="connsiteX32" fmla="*/ 2385 w 10000"/>
                <a:gd name="connsiteY32" fmla="*/ 2683 h 10000"/>
                <a:gd name="connsiteX33" fmla="*/ 2295 w 10000"/>
                <a:gd name="connsiteY33" fmla="*/ 2683 h 10000"/>
                <a:gd name="connsiteX34" fmla="*/ 2295 w 10000"/>
                <a:gd name="connsiteY34" fmla="*/ 2480 h 10000"/>
                <a:gd name="connsiteX35" fmla="*/ 2154 w 10000"/>
                <a:gd name="connsiteY35" fmla="*/ 2480 h 10000"/>
                <a:gd name="connsiteX36" fmla="*/ 2154 w 10000"/>
                <a:gd name="connsiteY36" fmla="*/ 2256 h 10000"/>
                <a:gd name="connsiteX37" fmla="*/ 2053 w 10000"/>
                <a:gd name="connsiteY37" fmla="*/ 2256 h 10000"/>
                <a:gd name="connsiteX38" fmla="*/ 2053 w 10000"/>
                <a:gd name="connsiteY38" fmla="*/ 1850 h 10000"/>
                <a:gd name="connsiteX39" fmla="*/ 1797 w 10000"/>
                <a:gd name="connsiteY39" fmla="*/ 1850 h 10000"/>
                <a:gd name="connsiteX40" fmla="*/ 1797 w 10000"/>
                <a:gd name="connsiteY40" fmla="*/ 1646 h 10000"/>
                <a:gd name="connsiteX41" fmla="*/ 1707 w 10000"/>
                <a:gd name="connsiteY41" fmla="*/ 1646 h 10000"/>
                <a:gd name="connsiteX42" fmla="*/ 1707 w 10000"/>
                <a:gd name="connsiteY42" fmla="*/ 1382 h 10000"/>
                <a:gd name="connsiteX43" fmla="*/ 1480 w 10000"/>
                <a:gd name="connsiteY43" fmla="*/ 1382 h 10000"/>
                <a:gd name="connsiteX44" fmla="*/ 1480 w 10000"/>
                <a:gd name="connsiteY44" fmla="*/ 976 h 10000"/>
                <a:gd name="connsiteX45" fmla="*/ 1140 w 10000"/>
                <a:gd name="connsiteY45" fmla="*/ 976 h 10000"/>
                <a:gd name="connsiteX46" fmla="*/ 1140 w 10000"/>
                <a:gd name="connsiteY46" fmla="*/ 793 h 10000"/>
                <a:gd name="connsiteX47" fmla="*/ 946 w 10000"/>
                <a:gd name="connsiteY47" fmla="*/ 793 h 10000"/>
                <a:gd name="connsiteX48" fmla="*/ 946 w 10000"/>
                <a:gd name="connsiteY48" fmla="*/ 671 h 10000"/>
                <a:gd name="connsiteX49" fmla="*/ 909 w 10000"/>
                <a:gd name="connsiteY49" fmla="*/ 671 h 10000"/>
                <a:gd name="connsiteX50" fmla="*/ 909 w 10000"/>
                <a:gd name="connsiteY50" fmla="*/ 589 h 10000"/>
                <a:gd name="connsiteX51" fmla="*/ 776 w 10000"/>
                <a:gd name="connsiteY51" fmla="*/ 589 h 10000"/>
                <a:gd name="connsiteX52" fmla="*/ 776 w 10000"/>
                <a:gd name="connsiteY52" fmla="*/ 366 h 10000"/>
                <a:gd name="connsiteX53" fmla="*/ 411 w 10000"/>
                <a:gd name="connsiteY53" fmla="*/ 366 h 10000"/>
                <a:gd name="connsiteX54" fmla="*/ 411 w 10000"/>
                <a:gd name="connsiteY54" fmla="*/ 163 h 10000"/>
                <a:gd name="connsiteX55" fmla="*/ 263 w 10000"/>
                <a:gd name="connsiteY55" fmla="*/ 163 h 10000"/>
                <a:gd name="connsiteX56" fmla="*/ 263 w 10000"/>
                <a:gd name="connsiteY56" fmla="*/ 0 h 10000"/>
                <a:gd name="connsiteX57" fmla="*/ 0 w 10000"/>
                <a:gd name="connsiteY57" fmla="*/ 20 h 10000"/>
                <a:gd name="connsiteX0" fmla="*/ 10000 w 10000"/>
                <a:gd name="connsiteY0" fmla="*/ 10000 h 10000"/>
                <a:gd name="connsiteX1" fmla="*/ 9255 w 10000"/>
                <a:gd name="connsiteY1" fmla="*/ 9952 h 10000"/>
                <a:gd name="connsiteX2" fmla="*/ 9260 w 10000"/>
                <a:gd name="connsiteY2" fmla="*/ 7378 h 10000"/>
                <a:gd name="connsiteX3" fmla="*/ 7283 w 10000"/>
                <a:gd name="connsiteY3" fmla="*/ 7378 h 10000"/>
                <a:gd name="connsiteX4" fmla="*/ 7283 w 10000"/>
                <a:gd name="connsiteY4" fmla="*/ 6829 h 10000"/>
                <a:gd name="connsiteX5" fmla="*/ 7225 w 10000"/>
                <a:gd name="connsiteY5" fmla="*/ 6829 h 10000"/>
                <a:gd name="connsiteX6" fmla="*/ 7225 w 10000"/>
                <a:gd name="connsiteY6" fmla="*/ 6301 h 10000"/>
                <a:gd name="connsiteX7" fmla="*/ 6449 w 10000"/>
                <a:gd name="connsiteY7" fmla="*/ 6301 h 10000"/>
                <a:gd name="connsiteX8" fmla="*/ 6449 w 10000"/>
                <a:gd name="connsiteY8" fmla="*/ 5854 h 10000"/>
                <a:gd name="connsiteX9" fmla="*/ 5965 w 10000"/>
                <a:gd name="connsiteY9" fmla="*/ 5854 h 10000"/>
                <a:gd name="connsiteX10" fmla="*/ 5965 w 10000"/>
                <a:gd name="connsiteY10" fmla="*/ 5549 h 10000"/>
                <a:gd name="connsiteX11" fmla="*/ 5612 w 10000"/>
                <a:gd name="connsiteY11" fmla="*/ 5549 h 10000"/>
                <a:gd name="connsiteX12" fmla="*/ 5612 w 10000"/>
                <a:gd name="connsiteY12" fmla="*/ 5224 h 10000"/>
                <a:gd name="connsiteX13" fmla="*/ 5424 w 10000"/>
                <a:gd name="connsiteY13" fmla="*/ 5224 h 10000"/>
                <a:gd name="connsiteX14" fmla="*/ 5424 w 10000"/>
                <a:gd name="connsiteY14" fmla="*/ 4980 h 10000"/>
                <a:gd name="connsiteX15" fmla="*/ 4987 w 10000"/>
                <a:gd name="connsiteY15" fmla="*/ 4980 h 10000"/>
                <a:gd name="connsiteX16" fmla="*/ 4987 w 10000"/>
                <a:gd name="connsiteY16" fmla="*/ 4695 h 10000"/>
                <a:gd name="connsiteX17" fmla="*/ 4746 w 10000"/>
                <a:gd name="connsiteY17" fmla="*/ 4695 h 10000"/>
                <a:gd name="connsiteX18" fmla="*/ 4746 w 10000"/>
                <a:gd name="connsiteY18" fmla="*/ 4431 h 10000"/>
                <a:gd name="connsiteX19" fmla="*/ 4717 w 10000"/>
                <a:gd name="connsiteY19" fmla="*/ 4431 h 10000"/>
                <a:gd name="connsiteX20" fmla="*/ 4717 w 10000"/>
                <a:gd name="connsiteY20" fmla="*/ 4248 h 10000"/>
                <a:gd name="connsiteX21" fmla="*/ 4215 w 10000"/>
                <a:gd name="connsiteY21" fmla="*/ 4248 h 10000"/>
                <a:gd name="connsiteX22" fmla="*/ 4215 w 10000"/>
                <a:gd name="connsiteY22" fmla="*/ 4024 h 10000"/>
                <a:gd name="connsiteX23" fmla="*/ 3309 w 10000"/>
                <a:gd name="connsiteY23" fmla="*/ 4024 h 10000"/>
                <a:gd name="connsiteX24" fmla="*/ 3309 w 10000"/>
                <a:gd name="connsiteY24" fmla="*/ 3760 h 10000"/>
                <a:gd name="connsiteX25" fmla="*/ 3230 w 10000"/>
                <a:gd name="connsiteY25" fmla="*/ 3760 h 10000"/>
                <a:gd name="connsiteX26" fmla="*/ 3230 w 10000"/>
                <a:gd name="connsiteY26" fmla="*/ 3557 h 10000"/>
                <a:gd name="connsiteX27" fmla="*/ 3053 w 10000"/>
                <a:gd name="connsiteY27" fmla="*/ 3557 h 10000"/>
                <a:gd name="connsiteX28" fmla="*/ 3053 w 10000"/>
                <a:gd name="connsiteY28" fmla="*/ 3374 h 10000"/>
                <a:gd name="connsiteX29" fmla="*/ 2515 w 10000"/>
                <a:gd name="connsiteY29" fmla="*/ 3374 h 10000"/>
                <a:gd name="connsiteX30" fmla="*/ 2515 w 10000"/>
                <a:gd name="connsiteY30" fmla="*/ 3130 h 10000"/>
                <a:gd name="connsiteX31" fmla="*/ 2385 w 10000"/>
                <a:gd name="connsiteY31" fmla="*/ 3130 h 10000"/>
                <a:gd name="connsiteX32" fmla="*/ 2385 w 10000"/>
                <a:gd name="connsiteY32" fmla="*/ 2683 h 10000"/>
                <a:gd name="connsiteX33" fmla="*/ 2295 w 10000"/>
                <a:gd name="connsiteY33" fmla="*/ 2683 h 10000"/>
                <a:gd name="connsiteX34" fmla="*/ 2295 w 10000"/>
                <a:gd name="connsiteY34" fmla="*/ 2480 h 10000"/>
                <a:gd name="connsiteX35" fmla="*/ 2154 w 10000"/>
                <a:gd name="connsiteY35" fmla="*/ 2480 h 10000"/>
                <a:gd name="connsiteX36" fmla="*/ 2154 w 10000"/>
                <a:gd name="connsiteY36" fmla="*/ 2256 h 10000"/>
                <a:gd name="connsiteX37" fmla="*/ 2053 w 10000"/>
                <a:gd name="connsiteY37" fmla="*/ 2256 h 10000"/>
                <a:gd name="connsiteX38" fmla="*/ 2053 w 10000"/>
                <a:gd name="connsiteY38" fmla="*/ 1850 h 10000"/>
                <a:gd name="connsiteX39" fmla="*/ 1797 w 10000"/>
                <a:gd name="connsiteY39" fmla="*/ 1850 h 10000"/>
                <a:gd name="connsiteX40" fmla="*/ 1797 w 10000"/>
                <a:gd name="connsiteY40" fmla="*/ 1646 h 10000"/>
                <a:gd name="connsiteX41" fmla="*/ 1707 w 10000"/>
                <a:gd name="connsiteY41" fmla="*/ 1646 h 10000"/>
                <a:gd name="connsiteX42" fmla="*/ 1707 w 10000"/>
                <a:gd name="connsiteY42" fmla="*/ 1382 h 10000"/>
                <a:gd name="connsiteX43" fmla="*/ 1480 w 10000"/>
                <a:gd name="connsiteY43" fmla="*/ 1382 h 10000"/>
                <a:gd name="connsiteX44" fmla="*/ 1480 w 10000"/>
                <a:gd name="connsiteY44" fmla="*/ 976 h 10000"/>
                <a:gd name="connsiteX45" fmla="*/ 1140 w 10000"/>
                <a:gd name="connsiteY45" fmla="*/ 976 h 10000"/>
                <a:gd name="connsiteX46" fmla="*/ 1140 w 10000"/>
                <a:gd name="connsiteY46" fmla="*/ 793 h 10000"/>
                <a:gd name="connsiteX47" fmla="*/ 946 w 10000"/>
                <a:gd name="connsiteY47" fmla="*/ 793 h 10000"/>
                <a:gd name="connsiteX48" fmla="*/ 946 w 10000"/>
                <a:gd name="connsiteY48" fmla="*/ 671 h 10000"/>
                <a:gd name="connsiteX49" fmla="*/ 909 w 10000"/>
                <a:gd name="connsiteY49" fmla="*/ 671 h 10000"/>
                <a:gd name="connsiteX50" fmla="*/ 909 w 10000"/>
                <a:gd name="connsiteY50" fmla="*/ 589 h 10000"/>
                <a:gd name="connsiteX51" fmla="*/ 776 w 10000"/>
                <a:gd name="connsiteY51" fmla="*/ 589 h 10000"/>
                <a:gd name="connsiteX52" fmla="*/ 776 w 10000"/>
                <a:gd name="connsiteY52" fmla="*/ 366 h 10000"/>
                <a:gd name="connsiteX53" fmla="*/ 411 w 10000"/>
                <a:gd name="connsiteY53" fmla="*/ 366 h 10000"/>
                <a:gd name="connsiteX54" fmla="*/ 411 w 10000"/>
                <a:gd name="connsiteY54" fmla="*/ 163 h 10000"/>
                <a:gd name="connsiteX55" fmla="*/ 263 w 10000"/>
                <a:gd name="connsiteY55" fmla="*/ 163 h 10000"/>
                <a:gd name="connsiteX56" fmla="*/ 263 w 10000"/>
                <a:gd name="connsiteY56" fmla="*/ 0 h 10000"/>
                <a:gd name="connsiteX57" fmla="*/ 0 w 10000"/>
                <a:gd name="connsiteY57" fmla="*/ 20 h 10000"/>
                <a:gd name="connsiteX0" fmla="*/ 10000 w 10000"/>
                <a:gd name="connsiteY0" fmla="*/ 10000 h 10000"/>
                <a:gd name="connsiteX1" fmla="*/ 9255 w 10000"/>
                <a:gd name="connsiteY1" fmla="*/ 9952 h 10000"/>
                <a:gd name="connsiteX2" fmla="*/ 9247 w 10000"/>
                <a:gd name="connsiteY2" fmla="*/ 7378 h 10000"/>
                <a:gd name="connsiteX3" fmla="*/ 7283 w 10000"/>
                <a:gd name="connsiteY3" fmla="*/ 7378 h 10000"/>
                <a:gd name="connsiteX4" fmla="*/ 7283 w 10000"/>
                <a:gd name="connsiteY4" fmla="*/ 6829 h 10000"/>
                <a:gd name="connsiteX5" fmla="*/ 7225 w 10000"/>
                <a:gd name="connsiteY5" fmla="*/ 6829 h 10000"/>
                <a:gd name="connsiteX6" fmla="*/ 7225 w 10000"/>
                <a:gd name="connsiteY6" fmla="*/ 6301 h 10000"/>
                <a:gd name="connsiteX7" fmla="*/ 6449 w 10000"/>
                <a:gd name="connsiteY7" fmla="*/ 6301 h 10000"/>
                <a:gd name="connsiteX8" fmla="*/ 6449 w 10000"/>
                <a:gd name="connsiteY8" fmla="*/ 5854 h 10000"/>
                <a:gd name="connsiteX9" fmla="*/ 5965 w 10000"/>
                <a:gd name="connsiteY9" fmla="*/ 5854 h 10000"/>
                <a:gd name="connsiteX10" fmla="*/ 5965 w 10000"/>
                <a:gd name="connsiteY10" fmla="*/ 5549 h 10000"/>
                <a:gd name="connsiteX11" fmla="*/ 5612 w 10000"/>
                <a:gd name="connsiteY11" fmla="*/ 5549 h 10000"/>
                <a:gd name="connsiteX12" fmla="*/ 5612 w 10000"/>
                <a:gd name="connsiteY12" fmla="*/ 5224 h 10000"/>
                <a:gd name="connsiteX13" fmla="*/ 5424 w 10000"/>
                <a:gd name="connsiteY13" fmla="*/ 5224 h 10000"/>
                <a:gd name="connsiteX14" fmla="*/ 5424 w 10000"/>
                <a:gd name="connsiteY14" fmla="*/ 4980 h 10000"/>
                <a:gd name="connsiteX15" fmla="*/ 4987 w 10000"/>
                <a:gd name="connsiteY15" fmla="*/ 4980 h 10000"/>
                <a:gd name="connsiteX16" fmla="*/ 4987 w 10000"/>
                <a:gd name="connsiteY16" fmla="*/ 4695 h 10000"/>
                <a:gd name="connsiteX17" fmla="*/ 4746 w 10000"/>
                <a:gd name="connsiteY17" fmla="*/ 4695 h 10000"/>
                <a:gd name="connsiteX18" fmla="*/ 4746 w 10000"/>
                <a:gd name="connsiteY18" fmla="*/ 4431 h 10000"/>
                <a:gd name="connsiteX19" fmla="*/ 4717 w 10000"/>
                <a:gd name="connsiteY19" fmla="*/ 4431 h 10000"/>
                <a:gd name="connsiteX20" fmla="*/ 4717 w 10000"/>
                <a:gd name="connsiteY20" fmla="*/ 4248 h 10000"/>
                <a:gd name="connsiteX21" fmla="*/ 4215 w 10000"/>
                <a:gd name="connsiteY21" fmla="*/ 4248 h 10000"/>
                <a:gd name="connsiteX22" fmla="*/ 4215 w 10000"/>
                <a:gd name="connsiteY22" fmla="*/ 4024 h 10000"/>
                <a:gd name="connsiteX23" fmla="*/ 3309 w 10000"/>
                <a:gd name="connsiteY23" fmla="*/ 4024 h 10000"/>
                <a:gd name="connsiteX24" fmla="*/ 3309 w 10000"/>
                <a:gd name="connsiteY24" fmla="*/ 3760 h 10000"/>
                <a:gd name="connsiteX25" fmla="*/ 3230 w 10000"/>
                <a:gd name="connsiteY25" fmla="*/ 3760 h 10000"/>
                <a:gd name="connsiteX26" fmla="*/ 3230 w 10000"/>
                <a:gd name="connsiteY26" fmla="*/ 3557 h 10000"/>
                <a:gd name="connsiteX27" fmla="*/ 3053 w 10000"/>
                <a:gd name="connsiteY27" fmla="*/ 3557 h 10000"/>
                <a:gd name="connsiteX28" fmla="*/ 3053 w 10000"/>
                <a:gd name="connsiteY28" fmla="*/ 3374 h 10000"/>
                <a:gd name="connsiteX29" fmla="*/ 2515 w 10000"/>
                <a:gd name="connsiteY29" fmla="*/ 3374 h 10000"/>
                <a:gd name="connsiteX30" fmla="*/ 2515 w 10000"/>
                <a:gd name="connsiteY30" fmla="*/ 3130 h 10000"/>
                <a:gd name="connsiteX31" fmla="*/ 2385 w 10000"/>
                <a:gd name="connsiteY31" fmla="*/ 3130 h 10000"/>
                <a:gd name="connsiteX32" fmla="*/ 2385 w 10000"/>
                <a:gd name="connsiteY32" fmla="*/ 2683 h 10000"/>
                <a:gd name="connsiteX33" fmla="*/ 2295 w 10000"/>
                <a:gd name="connsiteY33" fmla="*/ 2683 h 10000"/>
                <a:gd name="connsiteX34" fmla="*/ 2295 w 10000"/>
                <a:gd name="connsiteY34" fmla="*/ 2480 h 10000"/>
                <a:gd name="connsiteX35" fmla="*/ 2154 w 10000"/>
                <a:gd name="connsiteY35" fmla="*/ 2480 h 10000"/>
                <a:gd name="connsiteX36" fmla="*/ 2154 w 10000"/>
                <a:gd name="connsiteY36" fmla="*/ 2256 h 10000"/>
                <a:gd name="connsiteX37" fmla="*/ 2053 w 10000"/>
                <a:gd name="connsiteY37" fmla="*/ 2256 h 10000"/>
                <a:gd name="connsiteX38" fmla="*/ 2053 w 10000"/>
                <a:gd name="connsiteY38" fmla="*/ 1850 h 10000"/>
                <a:gd name="connsiteX39" fmla="*/ 1797 w 10000"/>
                <a:gd name="connsiteY39" fmla="*/ 1850 h 10000"/>
                <a:gd name="connsiteX40" fmla="*/ 1797 w 10000"/>
                <a:gd name="connsiteY40" fmla="*/ 1646 h 10000"/>
                <a:gd name="connsiteX41" fmla="*/ 1707 w 10000"/>
                <a:gd name="connsiteY41" fmla="*/ 1646 h 10000"/>
                <a:gd name="connsiteX42" fmla="*/ 1707 w 10000"/>
                <a:gd name="connsiteY42" fmla="*/ 1382 h 10000"/>
                <a:gd name="connsiteX43" fmla="*/ 1480 w 10000"/>
                <a:gd name="connsiteY43" fmla="*/ 1382 h 10000"/>
                <a:gd name="connsiteX44" fmla="*/ 1480 w 10000"/>
                <a:gd name="connsiteY44" fmla="*/ 976 h 10000"/>
                <a:gd name="connsiteX45" fmla="*/ 1140 w 10000"/>
                <a:gd name="connsiteY45" fmla="*/ 976 h 10000"/>
                <a:gd name="connsiteX46" fmla="*/ 1140 w 10000"/>
                <a:gd name="connsiteY46" fmla="*/ 793 h 10000"/>
                <a:gd name="connsiteX47" fmla="*/ 946 w 10000"/>
                <a:gd name="connsiteY47" fmla="*/ 793 h 10000"/>
                <a:gd name="connsiteX48" fmla="*/ 946 w 10000"/>
                <a:gd name="connsiteY48" fmla="*/ 671 h 10000"/>
                <a:gd name="connsiteX49" fmla="*/ 909 w 10000"/>
                <a:gd name="connsiteY49" fmla="*/ 671 h 10000"/>
                <a:gd name="connsiteX50" fmla="*/ 909 w 10000"/>
                <a:gd name="connsiteY50" fmla="*/ 589 h 10000"/>
                <a:gd name="connsiteX51" fmla="*/ 776 w 10000"/>
                <a:gd name="connsiteY51" fmla="*/ 589 h 10000"/>
                <a:gd name="connsiteX52" fmla="*/ 776 w 10000"/>
                <a:gd name="connsiteY52" fmla="*/ 366 h 10000"/>
                <a:gd name="connsiteX53" fmla="*/ 411 w 10000"/>
                <a:gd name="connsiteY53" fmla="*/ 366 h 10000"/>
                <a:gd name="connsiteX54" fmla="*/ 411 w 10000"/>
                <a:gd name="connsiteY54" fmla="*/ 163 h 10000"/>
                <a:gd name="connsiteX55" fmla="*/ 263 w 10000"/>
                <a:gd name="connsiteY55" fmla="*/ 163 h 10000"/>
                <a:gd name="connsiteX56" fmla="*/ 263 w 10000"/>
                <a:gd name="connsiteY56" fmla="*/ 0 h 10000"/>
                <a:gd name="connsiteX57" fmla="*/ 0 w 10000"/>
                <a:gd name="connsiteY57" fmla="*/ 20 h 10000"/>
                <a:gd name="connsiteX0" fmla="*/ 10000 w 10000"/>
                <a:gd name="connsiteY0" fmla="*/ 10000 h 10000"/>
                <a:gd name="connsiteX1" fmla="*/ 9255 w 10000"/>
                <a:gd name="connsiteY1" fmla="*/ 9952 h 10000"/>
                <a:gd name="connsiteX2" fmla="*/ 9247 w 10000"/>
                <a:gd name="connsiteY2" fmla="*/ 7378 h 10000"/>
                <a:gd name="connsiteX3" fmla="*/ 7283 w 10000"/>
                <a:gd name="connsiteY3" fmla="*/ 7378 h 10000"/>
                <a:gd name="connsiteX4" fmla="*/ 7283 w 10000"/>
                <a:gd name="connsiteY4" fmla="*/ 6829 h 10000"/>
                <a:gd name="connsiteX5" fmla="*/ 7225 w 10000"/>
                <a:gd name="connsiteY5" fmla="*/ 6829 h 10000"/>
                <a:gd name="connsiteX6" fmla="*/ 7225 w 10000"/>
                <a:gd name="connsiteY6" fmla="*/ 6301 h 10000"/>
                <a:gd name="connsiteX7" fmla="*/ 6449 w 10000"/>
                <a:gd name="connsiteY7" fmla="*/ 6301 h 10000"/>
                <a:gd name="connsiteX8" fmla="*/ 6449 w 10000"/>
                <a:gd name="connsiteY8" fmla="*/ 5854 h 10000"/>
                <a:gd name="connsiteX9" fmla="*/ 5965 w 10000"/>
                <a:gd name="connsiteY9" fmla="*/ 5854 h 10000"/>
                <a:gd name="connsiteX10" fmla="*/ 5965 w 10000"/>
                <a:gd name="connsiteY10" fmla="*/ 5549 h 10000"/>
                <a:gd name="connsiteX11" fmla="*/ 5612 w 10000"/>
                <a:gd name="connsiteY11" fmla="*/ 5549 h 10000"/>
                <a:gd name="connsiteX12" fmla="*/ 5612 w 10000"/>
                <a:gd name="connsiteY12" fmla="*/ 5224 h 10000"/>
                <a:gd name="connsiteX13" fmla="*/ 5424 w 10000"/>
                <a:gd name="connsiteY13" fmla="*/ 5224 h 10000"/>
                <a:gd name="connsiteX14" fmla="*/ 5424 w 10000"/>
                <a:gd name="connsiteY14" fmla="*/ 4980 h 10000"/>
                <a:gd name="connsiteX15" fmla="*/ 4987 w 10000"/>
                <a:gd name="connsiteY15" fmla="*/ 4980 h 10000"/>
                <a:gd name="connsiteX16" fmla="*/ 4987 w 10000"/>
                <a:gd name="connsiteY16" fmla="*/ 4695 h 10000"/>
                <a:gd name="connsiteX17" fmla="*/ 4746 w 10000"/>
                <a:gd name="connsiteY17" fmla="*/ 4695 h 10000"/>
                <a:gd name="connsiteX18" fmla="*/ 4746 w 10000"/>
                <a:gd name="connsiteY18" fmla="*/ 4431 h 10000"/>
                <a:gd name="connsiteX19" fmla="*/ 4717 w 10000"/>
                <a:gd name="connsiteY19" fmla="*/ 4431 h 10000"/>
                <a:gd name="connsiteX20" fmla="*/ 4717 w 10000"/>
                <a:gd name="connsiteY20" fmla="*/ 4248 h 10000"/>
                <a:gd name="connsiteX21" fmla="*/ 4215 w 10000"/>
                <a:gd name="connsiteY21" fmla="*/ 4248 h 10000"/>
                <a:gd name="connsiteX22" fmla="*/ 4215 w 10000"/>
                <a:gd name="connsiteY22" fmla="*/ 4024 h 10000"/>
                <a:gd name="connsiteX23" fmla="*/ 3309 w 10000"/>
                <a:gd name="connsiteY23" fmla="*/ 4024 h 10000"/>
                <a:gd name="connsiteX24" fmla="*/ 3309 w 10000"/>
                <a:gd name="connsiteY24" fmla="*/ 3760 h 10000"/>
                <a:gd name="connsiteX25" fmla="*/ 3230 w 10000"/>
                <a:gd name="connsiteY25" fmla="*/ 3760 h 10000"/>
                <a:gd name="connsiteX26" fmla="*/ 3230 w 10000"/>
                <a:gd name="connsiteY26" fmla="*/ 3557 h 10000"/>
                <a:gd name="connsiteX27" fmla="*/ 3053 w 10000"/>
                <a:gd name="connsiteY27" fmla="*/ 3557 h 10000"/>
                <a:gd name="connsiteX28" fmla="*/ 3053 w 10000"/>
                <a:gd name="connsiteY28" fmla="*/ 3374 h 10000"/>
                <a:gd name="connsiteX29" fmla="*/ 2515 w 10000"/>
                <a:gd name="connsiteY29" fmla="*/ 3374 h 10000"/>
                <a:gd name="connsiteX30" fmla="*/ 2515 w 10000"/>
                <a:gd name="connsiteY30" fmla="*/ 3130 h 10000"/>
                <a:gd name="connsiteX31" fmla="*/ 2385 w 10000"/>
                <a:gd name="connsiteY31" fmla="*/ 3130 h 10000"/>
                <a:gd name="connsiteX32" fmla="*/ 2385 w 10000"/>
                <a:gd name="connsiteY32" fmla="*/ 2683 h 10000"/>
                <a:gd name="connsiteX33" fmla="*/ 2295 w 10000"/>
                <a:gd name="connsiteY33" fmla="*/ 2683 h 10000"/>
                <a:gd name="connsiteX34" fmla="*/ 2295 w 10000"/>
                <a:gd name="connsiteY34" fmla="*/ 2480 h 10000"/>
                <a:gd name="connsiteX35" fmla="*/ 2154 w 10000"/>
                <a:gd name="connsiteY35" fmla="*/ 2480 h 10000"/>
                <a:gd name="connsiteX36" fmla="*/ 2154 w 10000"/>
                <a:gd name="connsiteY36" fmla="*/ 2256 h 10000"/>
                <a:gd name="connsiteX37" fmla="*/ 2053 w 10000"/>
                <a:gd name="connsiteY37" fmla="*/ 2256 h 10000"/>
                <a:gd name="connsiteX38" fmla="*/ 2053 w 10000"/>
                <a:gd name="connsiteY38" fmla="*/ 1850 h 10000"/>
                <a:gd name="connsiteX39" fmla="*/ 1797 w 10000"/>
                <a:gd name="connsiteY39" fmla="*/ 1850 h 10000"/>
                <a:gd name="connsiteX40" fmla="*/ 1797 w 10000"/>
                <a:gd name="connsiteY40" fmla="*/ 1646 h 10000"/>
                <a:gd name="connsiteX41" fmla="*/ 1707 w 10000"/>
                <a:gd name="connsiteY41" fmla="*/ 1646 h 10000"/>
                <a:gd name="connsiteX42" fmla="*/ 1707 w 10000"/>
                <a:gd name="connsiteY42" fmla="*/ 1382 h 10000"/>
                <a:gd name="connsiteX43" fmla="*/ 1480 w 10000"/>
                <a:gd name="connsiteY43" fmla="*/ 1382 h 10000"/>
                <a:gd name="connsiteX44" fmla="*/ 1480 w 10000"/>
                <a:gd name="connsiteY44" fmla="*/ 976 h 10000"/>
                <a:gd name="connsiteX45" fmla="*/ 1140 w 10000"/>
                <a:gd name="connsiteY45" fmla="*/ 976 h 10000"/>
                <a:gd name="connsiteX46" fmla="*/ 1140 w 10000"/>
                <a:gd name="connsiteY46" fmla="*/ 793 h 10000"/>
                <a:gd name="connsiteX47" fmla="*/ 946 w 10000"/>
                <a:gd name="connsiteY47" fmla="*/ 793 h 10000"/>
                <a:gd name="connsiteX48" fmla="*/ 946 w 10000"/>
                <a:gd name="connsiteY48" fmla="*/ 671 h 10000"/>
                <a:gd name="connsiteX49" fmla="*/ 909 w 10000"/>
                <a:gd name="connsiteY49" fmla="*/ 671 h 10000"/>
                <a:gd name="connsiteX50" fmla="*/ 909 w 10000"/>
                <a:gd name="connsiteY50" fmla="*/ 589 h 10000"/>
                <a:gd name="connsiteX51" fmla="*/ 776 w 10000"/>
                <a:gd name="connsiteY51" fmla="*/ 589 h 10000"/>
                <a:gd name="connsiteX52" fmla="*/ 776 w 10000"/>
                <a:gd name="connsiteY52" fmla="*/ 366 h 10000"/>
                <a:gd name="connsiteX53" fmla="*/ 411 w 10000"/>
                <a:gd name="connsiteY53" fmla="*/ 366 h 10000"/>
                <a:gd name="connsiteX54" fmla="*/ 411 w 10000"/>
                <a:gd name="connsiteY54" fmla="*/ 163 h 10000"/>
                <a:gd name="connsiteX55" fmla="*/ 263 w 10000"/>
                <a:gd name="connsiteY55" fmla="*/ 163 h 10000"/>
                <a:gd name="connsiteX56" fmla="*/ 263 w 10000"/>
                <a:gd name="connsiteY56" fmla="*/ 0 h 10000"/>
                <a:gd name="connsiteX57" fmla="*/ 0 w 10000"/>
                <a:gd name="connsiteY57" fmla="*/ 20 h 10000"/>
                <a:gd name="connsiteX0" fmla="*/ 10000 w 10000"/>
                <a:gd name="connsiteY0" fmla="*/ 10000 h 10000"/>
                <a:gd name="connsiteX1" fmla="*/ 9246 w 10000"/>
                <a:gd name="connsiteY1" fmla="*/ 10000 h 10000"/>
                <a:gd name="connsiteX2" fmla="*/ 9247 w 10000"/>
                <a:gd name="connsiteY2" fmla="*/ 7378 h 10000"/>
                <a:gd name="connsiteX3" fmla="*/ 7283 w 10000"/>
                <a:gd name="connsiteY3" fmla="*/ 7378 h 10000"/>
                <a:gd name="connsiteX4" fmla="*/ 7283 w 10000"/>
                <a:gd name="connsiteY4" fmla="*/ 6829 h 10000"/>
                <a:gd name="connsiteX5" fmla="*/ 7225 w 10000"/>
                <a:gd name="connsiteY5" fmla="*/ 6829 h 10000"/>
                <a:gd name="connsiteX6" fmla="*/ 7225 w 10000"/>
                <a:gd name="connsiteY6" fmla="*/ 6301 h 10000"/>
                <a:gd name="connsiteX7" fmla="*/ 6449 w 10000"/>
                <a:gd name="connsiteY7" fmla="*/ 6301 h 10000"/>
                <a:gd name="connsiteX8" fmla="*/ 6449 w 10000"/>
                <a:gd name="connsiteY8" fmla="*/ 5854 h 10000"/>
                <a:gd name="connsiteX9" fmla="*/ 5965 w 10000"/>
                <a:gd name="connsiteY9" fmla="*/ 5854 h 10000"/>
                <a:gd name="connsiteX10" fmla="*/ 5965 w 10000"/>
                <a:gd name="connsiteY10" fmla="*/ 5549 h 10000"/>
                <a:gd name="connsiteX11" fmla="*/ 5612 w 10000"/>
                <a:gd name="connsiteY11" fmla="*/ 5549 h 10000"/>
                <a:gd name="connsiteX12" fmla="*/ 5612 w 10000"/>
                <a:gd name="connsiteY12" fmla="*/ 5224 h 10000"/>
                <a:gd name="connsiteX13" fmla="*/ 5424 w 10000"/>
                <a:gd name="connsiteY13" fmla="*/ 5224 h 10000"/>
                <a:gd name="connsiteX14" fmla="*/ 5424 w 10000"/>
                <a:gd name="connsiteY14" fmla="*/ 4980 h 10000"/>
                <a:gd name="connsiteX15" fmla="*/ 4987 w 10000"/>
                <a:gd name="connsiteY15" fmla="*/ 4980 h 10000"/>
                <a:gd name="connsiteX16" fmla="*/ 4987 w 10000"/>
                <a:gd name="connsiteY16" fmla="*/ 4695 h 10000"/>
                <a:gd name="connsiteX17" fmla="*/ 4746 w 10000"/>
                <a:gd name="connsiteY17" fmla="*/ 4695 h 10000"/>
                <a:gd name="connsiteX18" fmla="*/ 4746 w 10000"/>
                <a:gd name="connsiteY18" fmla="*/ 4431 h 10000"/>
                <a:gd name="connsiteX19" fmla="*/ 4717 w 10000"/>
                <a:gd name="connsiteY19" fmla="*/ 4431 h 10000"/>
                <a:gd name="connsiteX20" fmla="*/ 4717 w 10000"/>
                <a:gd name="connsiteY20" fmla="*/ 4248 h 10000"/>
                <a:gd name="connsiteX21" fmla="*/ 4215 w 10000"/>
                <a:gd name="connsiteY21" fmla="*/ 4248 h 10000"/>
                <a:gd name="connsiteX22" fmla="*/ 4215 w 10000"/>
                <a:gd name="connsiteY22" fmla="*/ 4024 h 10000"/>
                <a:gd name="connsiteX23" fmla="*/ 3309 w 10000"/>
                <a:gd name="connsiteY23" fmla="*/ 4024 h 10000"/>
                <a:gd name="connsiteX24" fmla="*/ 3309 w 10000"/>
                <a:gd name="connsiteY24" fmla="*/ 3760 h 10000"/>
                <a:gd name="connsiteX25" fmla="*/ 3230 w 10000"/>
                <a:gd name="connsiteY25" fmla="*/ 3760 h 10000"/>
                <a:gd name="connsiteX26" fmla="*/ 3230 w 10000"/>
                <a:gd name="connsiteY26" fmla="*/ 3557 h 10000"/>
                <a:gd name="connsiteX27" fmla="*/ 3053 w 10000"/>
                <a:gd name="connsiteY27" fmla="*/ 3557 h 10000"/>
                <a:gd name="connsiteX28" fmla="*/ 3053 w 10000"/>
                <a:gd name="connsiteY28" fmla="*/ 3374 h 10000"/>
                <a:gd name="connsiteX29" fmla="*/ 2515 w 10000"/>
                <a:gd name="connsiteY29" fmla="*/ 3374 h 10000"/>
                <a:gd name="connsiteX30" fmla="*/ 2515 w 10000"/>
                <a:gd name="connsiteY30" fmla="*/ 3130 h 10000"/>
                <a:gd name="connsiteX31" fmla="*/ 2385 w 10000"/>
                <a:gd name="connsiteY31" fmla="*/ 3130 h 10000"/>
                <a:gd name="connsiteX32" fmla="*/ 2385 w 10000"/>
                <a:gd name="connsiteY32" fmla="*/ 2683 h 10000"/>
                <a:gd name="connsiteX33" fmla="*/ 2295 w 10000"/>
                <a:gd name="connsiteY33" fmla="*/ 2683 h 10000"/>
                <a:gd name="connsiteX34" fmla="*/ 2295 w 10000"/>
                <a:gd name="connsiteY34" fmla="*/ 2480 h 10000"/>
                <a:gd name="connsiteX35" fmla="*/ 2154 w 10000"/>
                <a:gd name="connsiteY35" fmla="*/ 2480 h 10000"/>
                <a:gd name="connsiteX36" fmla="*/ 2154 w 10000"/>
                <a:gd name="connsiteY36" fmla="*/ 2256 h 10000"/>
                <a:gd name="connsiteX37" fmla="*/ 2053 w 10000"/>
                <a:gd name="connsiteY37" fmla="*/ 2256 h 10000"/>
                <a:gd name="connsiteX38" fmla="*/ 2053 w 10000"/>
                <a:gd name="connsiteY38" fmla="*/ 1850 h 10000"/>
                <a:gd name="connsiteX39" fmla="*/ 1797 w 10000"/>
                <a:gd name="connsiteY39" fmla="*/ 1850 h 10000"/>
                <a:gd name="connsiteX40" fmla="*/ 1797 w 10000"/>
                <a:gd name="connsiteY40" fmla="*/ 1646 h 10000"/>
                <a:gd name="connsiteX41" fmla="*/ 1707 w 10000"/>
                <a:gd name="connsiteY41" fmla="*/ 1646 h 10000"/>
                <a:gd name="connsiteX42" fmla="*/ 1707 w 10000"/>
                <a:gd name="connsiteY42" fmla="*/ 1382 h 10000"/>
                <a:gd name="connsiteX43" fmla="*/ 1480 w 10000"/>
                <a:gd name="connsiteY43" fmla="*/ 1382 h 10000"/>
                <a:gd name="connsiteX44" fmla="*/ 1480 w 10000"/>
                <a:gd name="connsiteY44" fmla="*/ 976 h 10000"/>
                <a:gd name="connsiteX45" fmla="*/ 1140 w 10000"/>
                <a:gd name="connsiteY45" fmla="*/ 976 h 10000"/>
                <a:gd name="connsiteX46" fmla="*/ 1140 w 10000"/>
                <a:gd name="connsiteY46" fmla="*/ 793 h 10000"/>
                <a:gd name="connsiteX47" fmla="*/ 946 w 10000"/>
                <a:gd name="connsiteY47" fmla="*/ 793 h 10000"/>
                <a:gd name="connsiteX48" fmla="*/ 946 w 10000"/>
                <a:gd name="connsiteY48" fmla="*/ 671 h 10000"/>
                <a:gd name="connsiteX49" fmla="*/ 909 w 10000"/>
                <a:gd name="connsiteY49" fmla="*/ 671 h 10000"/>
                <a:gd name="connsiteX50" fmla="*/ 909 w 10000"/>
                <a:gd name="connsiteY50" fmla="*/ 589 h 10000"/>
                <a:gd name="connsiteX51" fmla="*/ 776 w 10000"/>
                <a:gd name="connsiteY51" fmla="*/ 589 h 10000"/>
                <a:gd name="connsiteX52" fmla="*/ 776 w 10000"/>
                <a:gd name="connsiteY52" fmla="*/ 366 h 10000"/>
                <a:gd name="connsiteX53" fmla="*/ 411 w 10000"/>
                <a:gd name="connsiteY53" fmla="*/ 366 h 10000"/>
                <a:gd name="connsiteX54" fmla="*/ 411 w 10000"/>
                <a:gd name="connsiteY54" fmla="*/ 163 h 10000"/>
                <a:gd name="connsiteX55" fmla="*/ 263 w 10000"/>
                <a:gd name="connsiteY55" fmla="*/ 163 h 10000"/>
                <a:gd name="connsiteX56" fmla="*/ 263 w 10000"/>
                <a:gd name="connsiteY56" fmla="*/ 0 h 10000"/>
                <a:gd name="connsiteX57" fmla="*/ 0 w 10000"/>
                <a:gd name="connsiteY57" fmla="*/ 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10000" y="10000"/>
                  </a:moveTo>
                  <a:lnTo>
                    <a:pt x="9246" y="10000"/>
                  </a:lnTo>
                  <a:cubicBezTo>
                    <a:pt x="9243" y="9142"/>
                    <a:pt x="9250" y="8236"/>
                    <a:pt x="9247" y="7378"/>
                  </a:cubicBezTo>
                  <a:lnTo>
                    <a:pt x="7283" y="7378"/>
                  </a:lnTo>
                  <a:lnTo>
                    <a:pt x="7283" y="6829"/>
                  </a:lnTo>
                  <a:lnTo>
                    <a:pt x="7225" y="6829"/>
                  </a:lnTo>
                  <a:lnTo>
                    <a:pt x="7225" y="6301"/>
                  </a:lnTo>
                  <a:lnTo>
                    <a:pt x="6449" y="6301"/>
                  </a:lnTo>
                  <a:lnTo>
                    <a:pt x="6449" y="5854"/>
                  </a:lnTo>
                  <a:lnTo>
                    <a:pt x="5965" y="5854"/>
                  </a:lnTo>
                  <a:lnTo>
                    <a:pt x="5965" y="5549"/>
                  </a:lnTo>
                  <a:lnTo>
                    <a:pt x="5612" y="5549"/>
                  </a:lnTo>
                  <a:lnTo>
                    <a:pt x="5612" y="5224"/>
                  </a:lnTo>
                  <a:lnTo>
                    <a:pt x="5424" y="5224"/>
                  </a:lnTo>
                  <a:lnTo>
                    <a:pt x="5424" y="4980"/>
                  </a:lnTo>
                  <a:lnTo>
                    <a:pt x="4987" y="4980"/>
                  </a:lnTo>
                  <a:lnTo>
                    <a:pt x="4987" y="4695"/>
                  </a:lnTo>
                  <a:lnTo>
                    <a:pt x="4746" y="4695"/>
                  </a:lnTo>
                  <a:lnTo>
                    <a:pt x="4746" y="4431"/>
                  </a:lnTo>
                  <a:lnTo>
                    <a:pt x="4717" y="4431"/>
                  </a:lnTo>
                  <a:lnTo>
                    <a:pt x="4717" y="4248"/>
                  </a:lnTo>
                  <a:lnTo>
                    <a:pt x="4215" y="4248"/>
                  </a:lnTo>
                  <a:lnTo>
                    <a:pt x="4215" y="4024"/>
                  </a:lnTo>
                  <a:lnTo>
                    <a:pt x="3309" y="4024"/>
                  </a:lnTo>
                  <a:lnTo>
                    <a:pt x="3309" y="3760"/>
                  </a:lnTo>
                  <a:lnTo>
                    <a:pt x="3230" y="3760"/>
                  </a:lnTo>
                  <a:lnTo>
                    <a:pt x="3230" y="3557"/>
                  </a:lnTo>
                  <a:lnTo>
                    <a:pt x="3053" y="3557"/>
                  </a:lnTo>
                  <a:lnTo>
                    <a:pt x="3053" y="3374"/>
                  </a:lnTo>
                  <a:lnTo>
                    <a:pt x="2515" y="3374"/>
                  </a:lnTo>
                  <a:lnTo>
                    <a:pt x="2515" y="3130"/>
                  </a:lnTo>
                  <a:lnTo>
                    <a:pt x="2385" y="3130"/>
                  </a:lnTo>
                  <a:lnTo>
                    <a:pt x="2385" y="2683"/>
                  </a:lnTo>
                  <a:lnTo>
                    <a:pt x="2295" y="2683"/>
                  </a:lnTo>
                  <a:lnTo>
                    <a:pt x="2295" y="2480"/>
                  </a:lnTo>
                  <a:lnTo>
                    <a:pt x="2154" y="2480"/>
                  </a:lnTo>
                  <a:lnTo>
                    <a:pt x="2154" y="2256"/>
                  </a:lnTo>
                  <a:lnTo>
                    <a:pt x="2053" y="2256"/>
                  </a:lnTo>
                  <a:lnTo>
                    <a:pt x="2053" y="1850"/>
                  </a:lnTo>
                  <a:lnTo>
                    <a:pt x="1797" y="1850"/>
                  </a:lnTo>
                  <a:lnTo>
                    <a:pt x="1797" y="1646"/>
                  </a:lnTo>
                  <a:lnTo>
                    <a:pt x="1707" y="1646"/>
                  </a:lnTo>
                  <a:lnTo>
                    <a:pt x="1707" y="1382"/>
                  </a:lnTo>
                  <a:lnTo>
                    <a:pt x="1480" y="1382"/>
                  </a:lnTo>
                  <a:lnTo>
                    <a:pt x="1480" y="976"/>
                  </a:lnTo>
                  <a:lnTo>
                    <a:pt x="1140" y="976"/>
                  </a:lnTo>
                  <a:lnTo>
                    <a:pt x="1140" y="793"/>
                  </a:lnTo>
                  <a:lnTo>
                    <a:pt x="946" y="793"/>
                  </a:lnTo>
                  <a:lnTo>
                    <a:pt x="946" y="671"/>
                  </a:lnTo>
                  <a:lnTo>
                    <a:pt x="909" y="671"/>
                  </a:lnTo>
                  <a:lnTo>
                    <a:pt x="909" y="589"/>
                  </a:lnTo>
                  <a:lnTo>
                    <a:pt x="776" y="589"/>
                  </a:lnTo>
                  <a:lnTo>
                    <a:pt x="776" y="366"/>
                  </a:lnTo>
                  <a:lnTo>
                    <a:pt x="411" y="366"/>
                  </a:lnTo>
                  <a:lnTo>
                    <a:pt x="411" y="163"/>
                  </a:lnTo>
                  <a:lnTo>
                    <a:pt x="263" y="163"/>
                  </a:lnTo>
                  <a:lnTo>
                    <a:pt x="263" y="0"/>
                  </a:lnTo>
                  <a:lnTo>
                    <a:pt x="0" y="20"/>
                  </a:lnTo>
                </a:path>
              </a:pathLst>
            </a:custGeom>
            <a:noFill/>
            <a:ln w="19050" cap="flat">
              <a:solidFill>
                <a:schemeClr val="accent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1800" dirty="0">
                <a:solidFill>
                  <a:srgbClr val="000000"/>
                </a:solidFill>
                <a:latin typeface="Arial"/>
              </a:endParaRPr>
            </a:p>
          </p:txBody>
        </p:sp>
      </p:grpSp>
      <p:grpSp>
        <p:nvGrpSpPr>
          <p:cNvPr id="836" name="Group 835">
            <a:extLst>
              <a:ext uri="{FF2B5EF4-FFF2-40B4-BE49-F238E27FC236}">
                <a16:creationId xmlns:a16="http://schemas.microsoft.com/office/drawing/2014/main" id="{5FA590BD-C08D-437E-911D-F87F1DA34D45}"/>
              </a:ext>
            </a:extLst>
          </p:cNvPr>
          <p:cNvGrpSpPr/>
          <p:nvPr/>
        </p:nvGrpSpPr>
        <p:grpSpPr>
          <a:xfrm>
            <a:off x="889831" y="3851121"/>
            <a:ext cx="4019493" cy="947819"/>
            <a:chOff x="889830" y="4185591"/>
            <a:chExt cx="4019493" cy="947818"/>
          </a:xfrm>
        </p:grpSpPr>
        <p:sp>
          <p:nvSpPr>
            <p:cNvPr id="837" name="Freeform 6">
              <a:extLst>
                <a:ext uri="{FF2B5EF4-FFF2-40B4-BE49-F238E27FC236}">
                  <a16:creationId xmlns:a16="http://schemas.microsoft.com/office/drawing/2014/main" id="{E41547E0-C7FE-48D9-90E6-07A7C6486E53}"/>
                </a:ext>
              </a:extLst>
            </p:cNvPr>
            <p:cNvSpPr>
              <a:spLocks noEditPoints="1"/>
            </p:cNvSpPr>
            <p:nvPr/>
          </p:nvSpPr>
          <p:spPr bwMode="auto">
            <a:xfrm>
              <a:off x="4826942"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38" name="Freeform 6">
              <a:extLst>
                <a:ext uri="{FF2B5EF4-FFF2-40B4-BE49-F238E27FC236}">
                  <a16:creationId xmlns:a16="http://schemas.microsoft.com/office/drawing/2014/main" id="{6BA02098-06F7-4954-A8E8-5DA2C3BC7C05}"/>
                </a:ext>
              </a:extLst>
            </p:cNvPr>
            <p:cNvSpPr>
              <a:spLocks noEditPoints="1"/>
            </p:cNvSpPr>
            <p:nvPr/>
          </p:nvSpPr>
          <p:spPr bwMode="auto">
            <a:xfrm>
              <a:off x="4801198"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39" name="Freeform 6">
              <a:extLst>
                <a:ext uri="{FF2B5EF4-FFF2-40B4-BE49-F238E27FC236}">
                  <a16:creationId xmlns:a16="http://schemas.microsoft.com/office/drawing/2014/main" id="{725D1377-9BC3-40B9-824F-87CF99CC0430}"/>
                </a:ext>
              </a:extLst>
            </p:cNvPr>
            <p:cNvSpPr>
              <a:spLocks noEditPoints="1"/>
            </p:cNvSpPr>
            <p:nvPr/>
          </p:nvSpPr>
          <p:spPr bwMode="auto">
            <a:xfrm>
              <a:off x="4749710"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0" name="Freeform 6">
              <a:extLst>
                <a:ext uri="{FF2B5EF4-FFF2-40B4-BE49-F238E27FC236}">
                  <a16:creationId xmlns:a16="http://schemas.microsoft.com/office/drawing/2014/main" id="{27F2538C-1E11-4670-B96F-1174FEFCB21A}"/>
                </a:ext>
              </a:extLst>
            </p:cNvPr>
            <p:cNvSpPr>
              <a:spLocks noEditPoints="1"/>
            </p:cNvSpPr>
            <p:nvPr/>
          </p:nvSpPr>
          <p:spPr bwMode="auto">
            <a:xfrm>
              <a:off x="4737696"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1" name="Freeform 6">
              <a:extLst>
                <a:ext uri="{FF2B5EF4-FFF2-40B4-BE49-F238E27FC236}">
                  <a16:creationId xmlns:a16="http://schemas.microsoft.com/office/drawing/2014/main" id="{AF1168E5-F971-465C-8999-680F1F99F0A3}"/>
                </a:ext>
              </a:extLst>
            </p:cNvPr>
            <p:cNvSpPr>
              <a:spLocks noEditPoints="1"/>
            </p:cNvSpPr>
            <p:nvPr/>
          </p:nvSpPr>
          <p:spPr bwMode="auto">
            <a:xfrm>
              <a:off x="4677627"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2" name="Freeform 6">
              <a:extLst>
                <a:ext uri="{FF2B5EF4-FFF2-40B4-BE49-F238E27FC236}">
                  <a16:creationId xmlns:a16="http://schemas.microsoft.com/office/drawing/2014/main" id="{9B6083C5-74F8-4B13-82D3-3504DC1788F3}"/>
                </a:ext>
              </a:extLst>
            </p:cNvPr>
            <p:cNvSpPr>
              <a:spLocks noEditPoints="1"/>
            </p:cNvSpPr>
            <p:nvPr/>
          </p:nvSpPr>
          <p:spPr bwMode="auto">
            <a:xfrm>
              <a:off x="4557489"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3" name="Freeform 6">
              <a:extLst>
                <a:ext uri="{FF2B5EF4-FFF2-40B4-BE49-F238E27FC236}">
                  <a16:creationId xmlns:a16="http://schemas.microsoft.com/office/drawing/2014/main" id="{04466E05-E730-4024-A62A-FE22314A765A}"/>
                </a:ext>
              </a:extLst>
            </p:cNvPr>
            <p:cNvSpPr>
              <a:spLocks noEditPoints="1"/>
            </p:cNvSpPr>
            <p:nvPr/>
          </p:nvSpPr>
          <p:spPr bwMode="auto">
            <a:xfrm>
              <a:off x="4545475"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4" name="Freeform 6">
              <a:extLst>
                <a:ext uri="{FF2B5EF4-FFF2-40B4-BE49-F238E27FC236}">
                  <a16:creationId xmlns:a16="http://schemas.microsoft.com/office/drawing/2014/main" id="{F7A170A5-B60D-465A-9B00-2C46E90CAAD3}"/>
                </a:ext>
              </a:extLst>
            </p:cNvPr>
            <p:cNvSpPr>
              <a:spLocks noEditPoints="1"/>
            </p:cNvSpPr>
            <p:nvPr/>
          </p:nvSpPr>
          <p:spPr bwMode="auto">
            <a:xfrm>
              <a:off x="4492271"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5" name="Freeform 6">
              <a:extLst>
                <a:ext uri="{FF2B5EF4-FFF2-40B4-BE49-F238E27FC236}">
                  <a16:creationId xmlns:a16="http://schemas.microsoft.com/office/drawing/2014/main" id="{F4BF4F35-03A2-4AD7-8AB9-A0BD7F5F870E}"/>
                </a:ext>
              </a:extLst>
            </p:cNvPr>
            <p:cNvSpPr>
              <a:spLocks noEditPoints="1"/>
            </p:cNvSpPr>
            <p:nvPr/>
          </p:nvSpPr>
          <p:spPr bwMode="auto">
            <a:xfrm>
              <a:off x="4471675"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6" name="Freeform 6">
              <a:extLst>
                <a:ext uri="{FF2B5EF4-FFF2-40B4-BE49-F238E27FC236}">
                  <a16:creationId xmlns:a16="http://schemas.microsoft.com/office/drawing/2014/main" id="{3DCB4E5C-2A8A-4D3B-B044-365B029CE423}"/>
                </a:ext>
              </a:extLst>
            </p:cNvPr>
            <p:cNvSpPr>
              <a:spLocks noEditPoints="1"/>
            </p:cNvSpPr>
            <p:nvPr/>
          </p:nvSpPr>
          <p:spPr bwMode="auto">
            <a:xfrm>
              <a:off x="4439066"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7" name="Freeform 6">
              <a:extLst>
                <a:ext uri="{FF2B5EF4-FFF2-40B4-BE49-F238E27FC236}">
                  <a16:creationId xmlns:a16="http://schemas.microsoft.com/office/drawing/2014/main" id="{9F3E3A46-2119-42E5-A348-C5D42E926CD6}"/>
                </a:ext>
              </a:extLst>
            </p:cNvPr>
            <p:cNvSpPr>
              <a:spLocks noEditPoints="1"/>
            </p:cNvSpPr>
            <p:nvPr/>
          </p:nvSpPr>
          <p:spPr bwMode="auto">
            <a:xfrm>
              <a:off x="4322360"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8" name="Freeform 6">
              <a:extLst>
                <a:ext uri="{FF2B5EF4-FFF2-40B4-BE49-F238E27FC236}">
                  <a16:creationId xmlns:a16="http://schemas.microsoft.com/office/drawing/2014/main" id="{AE094C9A-1673-42C8-B9E8-F77285B9E474}"/>
                </a:ext>
              </a:extLst>
            </p:cNvPr>
            <p:cNvSpPr>
              <a:spLocks noEditPoints="1"/>
            </p:cNvSpPr>
            <p:nvPr/>
          </p:nvSpPr>
          <p:spPr bwMode="auto">
            <a:xfrm>
              <a:off x="4312063" y="5077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49" name="Freeform 6">
              <a:extLst>
                <a:ext uri="{FF2B5EF4-FFF2-40B4-BE49-F238E27FC236}">
                  <a16:creationId xmlns:a16="http://schemas.microsoft.com/office/drawing/2014/main" id="{762F0719-07D2-445D-B253-574E48582585}"/>
                </a:ext>
              </a:extLst>
            </p:cNvPr>
            <p:cNvSpPr>
              <a:spLocks noEditPoints="1"/>
            </p:cNvSpPr>
            <p:nvPr/>
          </p:nvSpPr>
          <p:spPr bwMode="auto">
            <a:xfrm>
              <a:off x="4265724" y="50191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0" name="Freeform 6">
              <a:extLst>
                <a:ext uri="{FF2B5EF4-FFF2-40B4-BE49-F238E27FC236}">
                  <a16:creationId xmlns:a16="http://schemas.microsoft.com/office/drawing/2014/main" id="{EF1032DF-3D61-475D-895C-125F32D1BAA5}"/>
                </a:ext>
              </a:extLst>
            </p:cNvPr>
            <p:cNvSpPr>
              <a:spLocks noEditPoints="1"/>
            </p:cNvSpPr>
            <p:nvPr/>
          </p:nvSpPr>
          <p:spPr bwMode="auto">
            <a:xfrm>
              <a:off x="4257142" y="50191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1" name="Freeform 6">
              <a:extLst>
                <a:ext uri="{FF2B5EF4-FFF2-40B4-BE49-F238E27FC236}">
                  <a16:creationId xmlns:a16="http://schemas.microsoft.com/office/drawing/2014/main" id="{852407F9-E5E9-4C17-B0D3-61E6B9AC2705}"/>
                </a:ext>
              </a:extLst>
            </p:cNvPr>
            <p:cNvSpPr>
              <a:spLocks noEditPoints="1"/>
            </p:cNvSpPr>
            <p:nvPr/>
          </p:nvSpPr>
          <p:spPr bwMode="auto">
            <a:xfrm>
              <a:off x="4238263" y="50191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2" name="Freeform 6">
              <a:extLst>
                <a:ext uri="{FF2B5EF4-FFF2-40B4-BE49-F238E27FC236}">
                  <a16:creationId xmlns:a16="http://schemas.microsoft.com/office/drawing/2014/main" id="{4403BAA8-8230-468E-90CF-3CEFA5EB40DC}"/>
                </a:ext>
              </a:extLst>
            </p:cNvPr>
            <p:cNvSpPr>
              <a:spLocks noEditPoints="1"/>
            </p:cNvSpPr>
            <p:nvPr/>
          </p:nvSpPr>
          <p:spPr bwMode="auto">
            <a:xfrm>
              <a:off x="4185059" y="50191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3" name="Freeform 6">
              <a:extLst>
                <a:ext uri="{FF2B5EF4-FFF2-40B4-BE49-F238E27FC236}">
                  <a16:creationId xmlns:a16="http://schemas.microsoft.com/office/drawing/2014/main" id="{EAF60BFE-EB8E-4EFA-B1DB-CBD752B448AA}"/>
                </a:ext>
              </a:extLst>
            </p:cNvPr>
            <p:cNvSpPr>
              <a:spLocks noEditPoints="1"/>
            </p:cNvSpPr>
            <p:nvPr/>
          </p:nvSpPr>
          <p:spPr bwMode="auto">
            <a:xfrm>
              <a:off x="4142152" y="50191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4" name="Freeform 6">
              <a:extLst>
                <a:ext uri="{FF2B5EF4-FFF2-40B4-BE49-F238E27FC236}">
                  <a16:creationId xmlns:a16="http://schemas.microsoft.com/office/drawing/2014/main" id="{4984C015-0EB1-4B81-AE7F-37679DD470D0}"/>
                </a:ext>
              </a:extLst>
            </p:cNvPr>
            <p:cNvSpPr>
              <a:spLocks noEditPoints="1"/>
            </p:cNvSpPr>
            <p:nvPr/>
          </p:nvSpPr>
          <p:spPr bwMode="auto">
            <a:xfrm>
              <a:off x="4076934" y="49764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5" name="Freeform 6">
              <a:extLst>
                <a:ext uri="{FF2B5EF4-FFF2-40B4-BE49-F238E27FC236}">
                  <a16:creationId xmlns:a16="http://schemas.microsoft.com/office/drawing/2014/main" id="{8EEEBFEE-ADCC-4A91-8DAA-02839B12B8BB}"/>
                </a:ext>
              </a:extLst>
            </p:cNvPr>
            <p:cNvSpPr>
              <a:spLocks noEditPoints="1"/>
            </p:cNvSpPr>
            <p:nvPr/>
          </p:nvSpPr>
          <p:spPr bwMode="auto">
            <a:xfrm>
              <a:off x="4044325" y="49764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6" name="Freeform 6">
              <a:extLst>
                <a:ext uri="{FF2B5EF4-FFF2-40B4-BE49-F238E27FC236}">
                  <a16:creationId xmlns:a16="http://schemas.microsoft.com/office/drawing/2014/main" id="{0DDBE207-75EE-47F7-A73B-ECB747018F49}"/>
                </a:ext>
              </a:extLst>
            </p:cNvPr>
            <p:cNvSpPr>
              <a:spLocks noEditPoints="1"/>
            </p:cNvSpPr>
            <p:nvPr/>
          </p:nvSpPr>
          <p:spPr bwMode="auto">
            <a:xfrm>
              <a:off x="4035744" y="49764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7" name="Freeform 6">
              <a:extLst>
                <a:ext uri="{FF2B5EF4-FFF2-40B4-BE49-F238E27FC236}">
                  <a16:creationId xmlns:a16="http://schemas.microsoft.com/office/drawing/2014/main" id="{70F6A275-D027-451F-8F7F-5510DB6C69A2}"/>
                </a:ext>
              </a:extLst>
            </p:cNvPr>
            <p:cNvSpPr>
              <a:spLocks noEditPoints="1"/>
            </p:cNvSpPr>
            <p:nvPr/>
          </p:nvSpPr>
          <p:spPr bwMode="auto">
            <a:xfrm>
              <a:off x="4027163" y="49764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8" name="Freeform 6">
              <a:extLst>
                <a:ext uri="{FF2B5EF4-FFF2-40B4-BE49-F238E27FC236}">
                  <a16:creationId xmlns:a16="http://schemas.microsoft.com/office/drawing/2014/main" id="{20D3A97C-747B-4C28-BF8C-4D8E1482923B}"/>
                </a:ext>
              </a:extLst>
            </p:cNvPr>
            <p:cNvSpPr>
              <a:spLocks noEditPoints="1"/>
            </p:cNvSpPr>
            <p:nvPr/>
          </p:nvSpPr>
          <p:spPr bwMode="auto">
            <a:xfrm>
              <a:off x="3982540" y="49764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59" name="Freeform 6">
              <a:extLst>
                <a:ext uri="{FF2B5EF4-FFF2-40B4-BE49-F238E27FC236}">
                  <a16:creationId xmlns:a16="http://schemas.microsoft.com/office/drawing/2014/main" id="{AE846DA9-8D21-4DB8-ACE8-5270A89F703A}"/>
                </a:ext>
              </a:extLst>
            </p:cNvPr>
            <p:cNvSpPr>
              <a:spLocks noEditPoints="1"/>
            </p:cNvSpPr>
            <p:nvPr/>
          </p:nvSpPr>
          <p:spPr bwMode="auto">
            <a:xfrm>
              <a:off x="3915605" y="4912906"/>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0" name="Freeform 6">
              <a:extLst>
                <a:ext uri="{FF2B5EF4-FFF2-40B4-BE49-F238E27FC236}">
                  <a16:creationId xmlns:a16="http://schemas.microsoft.com/office/drawing/2014/main" id="{F248860F-9344-4DC9-BC6F-126B2C4473AB}"/>
                </a:ext>
              </a:extLst>
            </p:cNvPr>
            <p:cNvSpPr>
              <a:spLocks noEditPoints="1"/>
            </p:cNvSpPr>
            <p:nvPr/>
          </p:nvSpPr>
          <p:spPr bwMode="auto">
            <a:xfrm>
              <a:off x="3907024" y="4912906"/>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1" name="Freeform 6">
              <a:extLst>
                <a:ext uri="{FF2B5EF4-FFF2-40B4-BE49-F238E27FC236}">
                  <a16:creationId xmlns:a16="http://schemas.microsoft.com/office/drawing/2014/main" id="{1C7CD9B7-F991-4448-89AA-FD9A0FBF0B72}"/>
                </a:ext>
              </a:extLst>
            </p:cNvPr>
            <p:cNvSpPr>
              <a:spLocks noEditPoints="1"/>
            </p:cNvSpPr>
            <p:nvPr/>
          </p:nvSpPr>
          <p:spPr bwMode="auto">
            <a:xfrm>
              <a:off x="3855536" y="4886353"/>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2" name="Freeform 6">
              <a:extLst>
                <a:ext uri="{FF2B5EF4-FFF2-40B4-BE49-F238E27FC236}">
                  <a16:creationId xmlns:a16="http://schemas.microsoft.com/office/drawing/2014/main" id="{D566D845-6DFE-415E-A5DC-F046088F93B2}"/>
                </a:ext>
              </a:extLst>
            </p:cNvPr>
            <p:cNvSpPr>
              <a:spLocks noEditPoints="1"/>
            </p:cNvSpPr>
            <p:nvPr/>
          </p:nvSpPr>
          <p:spPr bwMode="auto">
            <a:xfrm>
              <a:off x="3824643" y="4834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3" name="Freeform 6">
              <a:extLst>
                <a:ext uri="{FF2B5EF4-FFF2-40B4-BE49-F238E27FC236}">
                  <a16:creationId xmlns:a16="http://schemas.microsoft.com/office/drawing/2014/main" id="{97CE2CAE-5E3D-4C5E-B43B-5A5B3529942D}"/>
                </a:ext>
              </a:extLst>
            </p:cNvPr>
            <p:cNvSpPr>
              <a:spLocks noEditPoints="1"/>
            </p:cNvSpPr>
            <p:nvPr/>
          </p:nvSpPr>
          <p:spPr bwMode="auto">
            <a:xfrm>
              <a:off x="3841806" y="4834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4" name="Freeform 6">
              <a:extLst>
                <a:ext uri="{FF2B5EF4-FFF2-40B4-BE49-F238E27FC236}">
                  <a16:creationId xmlns:a16="http://schemas.microsoft.com/office/drawing/2014/main" id="{EFF14DAC-141A-4D77-A63B-BBA4DA75F1DA}"/>
                </a:ext>
              </a:extLst>
            </p:cNvPr>
            <p:cNvSpPr>
              <a:spLocks noEditPoints="1"/>
            </p:cNvSpPr>
            <p:nvPr/>
          </p:nvSpPr>
          <p:spPr bwMode="auto">
            <a:xfrm>
              <a:off x="3731965" y="4834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5" name="Freeform 6">
              <a:extLst>
                <a:ext uri="{FF2B5EF4-FFF2-40B4-BE49-F238E27FC236}">
                  <a16:creationId xmlns:a16="http://schemas.microsoft.com/office/drawing/2014/main" id="{0F5F5795-BBDD-426F-B7CC-B6975BE7062C}"/>
                </a:ext>
              </a:extLst>
            </p:cNvPr>
            <p:cNvSpPr>
              <a:spLocks noEditPoints="1"/>
            </p:cNvSpPr>
            <p:nvPr/>
          </p:nvSpPr>
          <p:spPr bwMode="auto">
            <a:xfrm>
              <a:off x="3738830" y="4834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6" name="Freeform 6">
              <a:extLst>
                <a:ext uri="{FF2B5EF4-FFF2-40B4-BE49-F238E27FC236}">
                  <a16:creationId xmlns:a16="http://schemas.microsoft.com/office/drawing/2014/main" id="{951218DC-F5CF-438D-90FD-DB4B2FD51330}"/>
                </a:ext>
              </a:extLst>
            </p:cNvPr>
            <p:cNvSpPr>
              <a:spLocks noEditPoints="1"/>
            </p:cNvSpPr>
            <p:nvPr/>
          </p:nvSpPr>
          <p:spPr bwMode="auto">
            <a:xfrm>
              <a:off x="3646152" y="4834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7" name="Freeform 6">
              <a:extLst>
                <a:ext uri="{FF2B5EF4-FFF2-40B4-BE49-F238E27FC236}">
                  <a16:creationId xmlns:a16="http://schemas.microsoft.com/office/drawing/2014/main" id="{B076AE4E-E7F3-4779-9884-AC225D383374}"/>
                </a:ext>
              </a:extLst>
            </p:cNvPr>
            <p:cNvSpPr>
              <a:spLocks noEditPoints="1"/>
            </p:cNvSpPr>
            <p:nvPr/>
          </p:nvSpPr>
          <p:spPr bwMode="auto">
            <a:xfrm>
              <a:off x="3685626" y="4834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8" name="Freeform 6">
              <a:extLst>
                <a:ext uri="{FF2B5EF4-FFF2-40B4-BE49-F238E27FC236}">
                  <a16:creationId xmlns:a16="http://schemas.microsoft.com/office/drawing/2014/main" id="{5590C2BB-66E4-4677-B4F1-BC2EBB4AA3D9}"/>
                </a:ext>
              </a:extLst>
            </p:cNvPr>
            <p:cNvSpPr>
              <a:spLocks noEditPoints="1"/>
            </p:cNvSpPr>
            <p:nvPr/>
          </p:nvSpPr>
          <p:spPr bwMode="auto">
            <a:xfrm>
              <a:off x="3752560" y="4834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69" name="Freeform 6">
              <a:extLst>
                <a:ext uri="{FF2B5EF4-FFF2-40B4-BE49-F238E27FC236}">
                  <a16:creationId xmlns:a16="http://schemas.microsoft.com/office/drawing/2014/main" id="{B996CDB9-CE34-4F88-8BCA-504D4E277AA3}"/>
                </a:ext>
              </a:extLst>
            </p:cNvPr>
            <p:cNvSpPr>
              <a:spLocks noEditPoints="1"/>
            </p:cNvSpPr>
            <p:nvPr/>
          </p:nvSpPr>
          <p:spPr bwMode="auto">
            <a:xfrm>
              <a:off x="3761142" y="4834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0" name="Freeform 6">
              <a:extLst>
                <a:ext uri="{FF2B5EF4-FFF2-40B4-BE49-F238E27FC236}">
                  <a16:creationId xmlns:a16="http://schemas.microsoft.com/office/drawing/2014/main" id="{C8501DAF-725E-4E88-9A9D-CCB139DF2A8D}"/>
                </a:ext>
              </a:extLst>
            </p:cNvPr>
            <p:cNvSpPr>
              <a:spLocks noEditPoints="1"/>
            </p:cNvSpPr>
            <p:nvPr/>
          </p:nvSpPr>
          <p:spPr bwMode="auto">
            <a:xfrm>
              <a:off x="3635854" y="481246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1" name="Freeform 6">
              <a:extLst>
                <a:ext uri="{FF2B5EF4-FFF2-40B4-BE49-F238E27FC236}">
                  <a16:creationId xmlns:a16="http://schemas.microsoft.com/office/drawing/2014/main" id="{BCE6D41B-8155-404A-A8AC-3051FD9778BD}"/>
                </a:ext>
              </a:extLst>
            </p:cNvPr>
            <p:cNvSpPr>
              <a:spLocks noEditPoints="1"/>
            </p:cNvSpPr>
            <p:nvPr/>
          </p:nvSpPr>
          <p:spPr bwMode="auto">
            <a:xfrm>
              <a:off x="3632422" y="481246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2" name="Freeform 6">
              <a:extLst>
                <a:ext uri="{FF2B5EF4-FFF2-40B4-BE49-F238E27FC236}">
                  <a16:creationId xmlns:a16="http://schemas.microsoft.com/office/drawing/2014/main" id="{3923894E-B958-4FA5-9282-BF3D686C615D}"/>
                </a:ext>
              </a:extLst>
            </p:cNvPr>
            <p:cNvSpPr>
              <a:spLocks noEditPoints="1"/>
            </p:cNvSpPr>
            <p:nvPr/>
          </p:nvSpPr>
          <p:spPr bwMode="auto">
            <a:xfrm>
              <a:off x="3613543" y="481246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3" name="Freeform 6">
              <a:extLst>
                <a:ext uri="{FF2B5EF4-FFF2-40B4-BE49-F238E27FC236}">
                  <a16:creationId xmlns:a16="http://schemas.microsoft.com/office/drawing/2014/main" id="{59CE6C7B-C896-4F4A-B980-960E985796F2}"/>
                </a:ext>
              </a:extLst>
            </p:cNvPr>
            <p:cNvSpPr>
              <a:spLocks noEditPoints="1"/>
            </p:cNvSpPr>
            <p:nvPr/>
          </p:nvSpPr>
          <p:spPr bwMode="auto">
            <a:xfrm>
              <a:off x="3579218" y="481246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4" name="Freeform 6">
              <a:extLst>
                <a:ext uri="{FF2B5EF4-FFF2-40B4-BE49-F238E27FC236}">
                  <a16:creationId xmlns:a16="http://schemas.microsoft.com/office/drawing/2014/main" id="{98C59F53-A748-4CA2-8127-3D514BCC29D4}"/>
                </a:ext>
              </a:extLst>
            </p:cNvPr>
            <p:cNvSpPr>
              <a:spLocks noEditPoints="1"/>
            </p:cNvSpPr>
            <p:nvPr/>
          </p:nvSpPr>
          <p:spPr bwMode="auto">
            <a:xfrm>
              <a:off x="3563771" y="481246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5" name="Freeform 6">
              <a:extLst>
                <a:ext uri="{FF2B5EF4-FFF2-40B4-BE49-F238E27FC236}">
                  <a16:creationId xmlns:a16="http://schemas.microsoft.com/office/drawing/2014/main" id="{8F4CD90D-3E2A-4028-9BBB-31A71B539E23}"/>
                </a:ext>
              </a:extLst>
            </p:cNvPr>
            <p:cNvSpPr>
              <a:spLocks noEditPoints="1"/>
            </p:cNvSpPr>
            <p:nvPr/>
          </p:nvSpPr>
          <p:spPr bwMode="auto">
            <a:xfrm>
              <a:off x="3524297" y="481246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6" name="Freeform 6">
              <a:extLst>
                <a:ext uri="{FF2B5EF4-FFF2-40B4-BE49-F238E27FC236}">
                  <a16:creationId xmlns:a16="http://schemas.microsoft.com/office/drawing/2014/main" id="{5A9E3E15-5B96-4555-9718-32AB0DF478AE}"/>
                </a:ext>
              </a:extLst>
            </p:cNvPr>
            <p:cNvSpPr>
              <a:spLocks noEditPoints="1"/>
            </p:cNvSpPr>
            <p:nvPr/>
          </p:nvSpPr>
          <p:spPr bwMode="auto">
            <a:xfrm>
              <a:off x="3510567" y="481246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7" name="Freeform 6">
              <a:extLst>
                <a:ext uri="{FF2B5EF4-FFF2-40B4-BE49-F238E27FC236}">
                  <a16:creationId xmlns:a16="http://schemas.microsoft.com/office/drawing/2014/main" id="{56422C55-FA15-49EC-BFD7-170E73E352ED}"/>
                </a:ext>
              </a:extLst>
            </p:cNvPr>
            <p:cNvSpPr>
              <a:spLocks noEditPoints="1"/>
            </p:cNvSpPr>
            <p:nvPr/>
          </p:nvSpPr>
          <p:spPr bwMode="auto">
            <a:xfrm>
              <a:off x="3493404" y="4793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8" name="Freeform 6">
              <a:extLst>
                <a:ext uri="{FF2B5EF4-FFF2-40B4-BE49-F238E27FC236}">
                  <a16:creationId xmlns:a16="http://schemas.microsoft.com/office/drawing/2014/main" id="{250E0761-0084-4357-A735-9D4AC84046EC}"/>
                </a:ext>
              </a:extLst>
            </p:cNvPr>
            <p:cNvSpPr>
              <a:spLocks noEditPoints="1"/>
            </p:cNvSpPr>
            <p:nvPr/>
          </p:nvSpPr>
          <p:spPr bwMode="auto">
            <a:xfrm>
              <a:off x="3486539" y="4793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79" name="Freeform 6">
              <a:extLst>
                <a:ext uri="{FF2B5EF4-FFF2-40B4-BE49-F238E27FC236}">
                  <a16:creationId xmlns:a16="http://schemas.microsoft.com/office/drawing/2014/main" id="{9248CFB1-58E6-42B7-B297-621EEF41FC9F}"/>
                </a:ext>
              </a:extLst>
            </p:cNvPr>
            <p:cNvSpPr>
              <a:spLocks noEditPoints="1"/>
            </p:cNvSpPr>
            <p:nvPr/>
          </p:nvSpPr>
          <p:spPr bwMode="auto">
            <a:xfrm>
              <a:off x="3479674" y="4793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0" name="Freeform 6">
              <a:extLst>
                <a:ext uri="{FF2B5EF4-FFF2-40B4-BE49-F238E27FC236}">
                  <a16:creationId xmlns:a16="http://schemas.microsoft.com/office/drawing/2014/main" id="{803CCBC1-69A9-435D-A251-30AC82A1F103}"/>
                </a:ext>
              </a:extLst>
            </p:cNvPr>
            <p:cNvSpPr>
              <a:spLocks noEditPoints="1"/>
            </p:cNvSpPr>
            <p:nvPr/>
          </p:nvSpPr>
          <p:spPr bwMode="auto">
            <a:xfrm>
              <a:off x="3472809" y="4793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1" name="Freeform 6">
              <a:extLst>
                <a:ext uri="{FF2B5EF4-FFF2-40B4-BE49-F238E27FC236}">
                  <a16:creationId xmlns:a16="http://schemas.microsoft.com/office/drawing/2014/main" id="{D6E87624-71C5-4218-A594-CAB249B59CC8}"/>
                </a:ext>
              </a:extLst>
            </p:cNvPr>
            <p:cNvSpPr>
              <a:spLocks noEditPoints="1"/>
            </p:cNvSpPr>
            <p:nvPr/>
          </p:nvSpPr>
          <p:spPr bwMode="auto">
            <a:xfrm>
              <a:off x="3435051" y="47939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2" name="Freeform 6">
              <a:extLst>
                <a:ext uri="{FF2B5EF4-FFF2-40B4-BE49-F238E27FC236}">
                  <a16:creationId xmlns:a16="http://schemas.microsoft.com/office/drawing/2014/main" id="{870CD439-90EB-45A0-BFC4-0C903C7765FD}"/>
                </a:ext>
              </a:extLst>
            </p:cNvPr>
            <p:cNvSpPr>
              <a:spLocks noEditPoints="1"/>
            </p:cNvSpPr>
            <p:nvPr/>
          </p:nvSpPr>
          <p:spPr bwMode="auto">
            <a:xfrm>
              <a:off x="3400726" y="477898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3" name="Freeform 6">
              <a:extLst>
                <a:ext uri="{FF2B5EF4-FFF2-40B4-BE49-F238E27FC236}">
                  <a16:creationId xmlns:a16="http://schemas.microsoft.com/office/drawing/2014/main" id="{B22AE952-48A3-4B68-A8CC-46885E95F4A7}"/>
                </a:ext>
              </a:extLst>
            </p:cNvPr>
            <p:cNvSpPr>
              <a:spLocks noEditPoints="1"/>
            </p:cNvSpPr>
            <p:nvPr/>
          </p:nvSpPr>
          <p:spPr bwMode="auto">
            <a:xfrm>
              <a:off x="3364684" y="475820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4" name="Freeform 6">
              <a:extLst>
                <a:ext uri="{FF2B5EF4-FFF2-40B4-BE49-F238E27FC236}">
                  <a16:creationId xmlns:a16="http://schemas.microsoft.com/office/drawing/2014/main" id="{4F90F903-A59E-448E-B618-70AC60D7451F}"/>
                </a:ext>
              </a:extLst>
            </p:cNvPr>
            <p:cNvSpPr>
              <a:spLocks noEditPoints="1"/>
            </p:cNvSpPr>
            <p:nvPr/>
          </p:nvSpPr>
          <p:spPr bwMode="auto">
            <a:xfrm>
              <a:off x="3356103" y="475820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5" name="Freeform 6">
              <a:extLst>
                <a:ext uri="{FF2B5EF4-FFF2-40B4-BE49-F238E27FC236}">
                  <a16:creationId xmlns:a16="http://schemas.microsoft.com/office/drawing/2014/main" id="{2CF9C320-1955-4BB3-B8D8-4346DF7DDC7B}"/>
                </a:ext>
              </a:extLst>
            </p:cNvPr>
            <p:cNvSpPr>
              <a:spLocks noEditPoints="1"/>
            </p:cNvSpPr>
            <p:nvPr/>
          </p:nvSpPr>
          <p:spPr bwMode="auto">
            <a:xfrm>
              <a:off x="3340657" y="475820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6" name="Freeform 6">
              <a:extLst>
                <a:ext uri="{FF2B5EF4-FFF2-40B4-BE49-F238E27FC236}">
                  <a16:creationId xmlns:a16="http://schemas.microsoft.com/office/drawing/2014/main" id="{210EEEAA-0B81-46DA-97BE-47A224946922}"/>
                </a:ext>
              </a:extLst>
            </p:cNvPr>
            <p:cNvSpPr>
              <a:spLocks noEditPoints="1"/>
            </p:cNvSpPr>
            <p:nvPr/>
          </p:nvSpPr>
          <p:spPr bwMode="auto">
            <a:xfrm>
              <a:off x="3332075" y="475820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7" name="Freeform 6">
              <a:extLst>
                <a:ext uri="{FF2B5EF4-FFF2-40B4-BE49-F238E27FC236}">
                  <a16:creationId xmlns:a16="http://schemas.microsoft.com/office/drawing/2014/main" id="{9B0024FE-84BD-4E48-B051-F7DBFA272642}"/>
                </a:ext>
              </a:extLst>
            </p:cNvPr>
            <p:cNvSpPr>
              <a:spLocks noEditPoints="1"/>
            </p:cNvSpPr>
            <p:nvPr/>
          </p:nvSpPr>
          <p:spPr bwMode="auto">
            <a:xfrm>
              <a:off x="3289169" y="475820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8" name="Freeform 6">
              <a:extLst>
                <a:ext uri="{FF2B5EF4-FFF2-40B4-BE49-F238E27FC236}">
                  <a16:creationId xmlns:a16="http://schemas.microsoft.com/office/drawing/2014/main" id="{8F2FEBDE-EB80-4A3B-9C93-1EB0F2FEA728}"/>
                </a:ext>
              </a:extLst>
            </p:cNvPr>
            <p:cNvSpPr>
              <a:spLocks noEditPoints="1"/>
            </p:cNvSpPr>
            <p:nvPr/>
          </p:nvSpPr>
          <p:spPr bwMode="auto">
            <a:xfrm>
              <a:off x="3259992" y="475820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89" name="Freeform 6">
              <a:extLst>
                <a:ext uri="{FF2B5EF4-FFF2-40B4-BE49-F238E27FC236}">
                  <a16:creationId xmlns:a16="http://schemas.microsoft.com/office/drawing/2014/main" id="{E988FAAA-4832-4018-BD6C-7E990FB6849C}"/>
                </a:ext>
              </a:extLst>
            </p:cNvPr>
            <p:cNvSpPr>
              <a:spLocks noEditPoints="1"/>
            </p:cNvSpPr>
            <p:nvPr/>
          </p:nvSpPr>
          <p:spPr bwMode="auto">
            <a:xfrm>
              <a:off x="3251411" y="475820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0" name="Freeform 6">
              <a:extLst>
                <a:ext uri="{FF2B5EF4-FFF2-40B4-BE49-F238E27FC236}">
                  <a16:creationId xmlns:a16="http://schemas.microsoft.com/office/drawing/2014/main" id="{962F5919-DD16-4FFE-9F54-904418258717}"/>
                </a:ext>
              </a:extLst>
            </p:cNvPr>
            <p:cNvSpPr>
              <a:spLocks noEditPoints="1"/>
            </p:cNvSpPr>
            <p:nvPr/>
          </p:nvSpPr>
          <p:spPr bwMode="auto">
            <a:xfrm>
              <a:off x="3234248" y="47478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1" name="Freeform 6">
              <a:extLst>
                <a:ext uri="{FF2B5EF4-FFF2-40B4-BE49-F238E27FC236}">
                  <a16:creationId xmlns:a16="http://schemas.microsoft.com/office/drawing/2014/main" id="{AC9BFC07-F01C-4911-93D6-0EAB0765A5C5}"/>
                </a:ext>
              </a:extLst>
            </p:cNvPr>
            <p:cNvSpPr>
              <a:spLocks noEditPoints="1"/>
            </p:cNvSpPr>
            <p:nvPr/>
          </p:nvSpPr>
          <p:spPr bwMode="auto">
            <a:xfrm>
              <a:off x="3229099" y="47478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2" name="Freeform 6">
              <a:extLst>
                <a:ext uri="{FF2B5EF4-FFF2-40B4-BE49-F238E27FC236}">
                  <a16:creationId xmlns:a16="http://schemas.microsoft.com/office/drawing/2014/main" id="{48D69D16-9F3C-4455-8525-7A63082EA898}"/>
                </a:ext>
              </a:extLst>
            </p:cNvPr>
            <p:cNvSpPr>
              <a:spLocks noEditPoints="1"/>
            </p:cNvSpPr>
            <p:nvPr/>
          </p:nvSpPr>
          <p:spPr bwMode="auto">
            <a:xfrm>
              <a:off x="3222234" y="47478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3" name="Freeform 6">
              <a:extLst>
                <a:ext uri="{FF2B5EF4-FFF2-40B4-BE49-F238E27FC236}">
                  <a16:creationId xmlns:a16="http://schemas.microsoft.com/office/drawing/2014/main" id="{017DC3EA-21CF-4132-9F5B-F03A1B169119}"/>
                </a:ext>
              </a:extLst>
            </p:cNvPr>
            <p:cNvSpPr>
              <a:spLocks noEditPoints="1"/>
            </p:cNvSpPr>
            <p:nvPr/>
          </p:nvSpPr>
          <p:spPr bwMode="auto">
            <a:xfrm>
              <a:off x="3213653" y="47478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4" name="Freeform 6">
              <a:extLst>
                <a:ext uri="{FF2B5EF4-FFF2-40B4-BE49-F238E27FC236}">
                  <a16:creationId xmlns:a16="http://schemas.microsoft.com/office/drawing/2014/main" id="{490C25C5-59D6-49DA-9F8B-ED31573565E7}"/>
                </a:ext>
              </a:extLst>
            </p:cNvPr>
            <p:cNvSpPr>
              <a:spLocks noEditPoints="1"/>
            </p:cNvSpPr>
            <p:nvPr/>
          </p:nvSpPr>
          <p:spPr bwMode="auto">
            <a:xfrm>
              <a:off x="3208504" y="47478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5" name="Freeform 6">
              <a:extLst>
                <a:ext uri="{FF2B5EF4-FFF2-40B4-BE49-F238E27FC236}">
                  <a16:creationId xmlns:a16="http://schemas.microsoft.com/office/drawing/2014/main" id="{9FFB3448-E161-4016-B5C6-56BAD66FECDE}"/>
                </a:ext>
              </a:extLst>
            </p:cNvPr>
            <p:cNvSpPr>
              <a:spLocks noEditPoints="1"/>
            </p:cNvSpPr>
            <p:nvPr/>
          </p:nvSpPr>
          <p:spPr bwMode="auto">
            <a:xfrm>
              <a:off x="3203355" y="4747817"/>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6" name="Freeform 6">
              <a:extLst>
                <a:ext uri="{FF2B5EF4-FFF2-40B4-BE49-F238E27FC236}">
                  <a16:creationId xmlns:a16="http://schemas.microsoft.com/office/drawing/2014/main" id="{6D421A7D-A5D1-4118-B550-A32EB9A44309}"/>
                </a:ext>
              </a:extLst>
            </p:cNvPr>
            <p:cNvSpPr>
              <a:spLocks noEditPoints="1"/>
            </p:cNvSpPr>
            <p:nvPr/>
          </p:nvSpPr>
          <p:spPr bwMode="auto">
            <a:xfrm>
              <a:off x="3193058" y="4730500"/>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7" name="Freeform 6">
              <a:extLst>
                <a:ext uri="{FF2B5EF4-FFF2-40B4-BE49-F238E27FC236}">
                  <a16:creationId xmlns:a16="http://schemas.microsoft.com/office/drawing/2014/main" id="{02FDAE28-E94E-4204-91A6-756BA80DCA5C}"/>
                </a:ext>
              </a:extLst>
            </p:cNvPr>
            <p:cNvSpPr>
              <a:spLocks noEditPoints="1"/>
            </p:cNvSpPr>
            <p:nvPr/>
          </p:nvSpPr>
          <p:spPr bwMode="auto">
            <a:xfrm>
              <a:off x="3186193" y="4730500"/>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8" name="Freeform 6">
              <a:extLst>
                <a:ext uri="{FF2B5EF4-FFF2-40B4-BE49-F238E27FC236}">
                  <a16:creationId xmlns:a16="http://schemas.microsoft.com/office/drawing/2014/main" id="{07875A43-7522-417B-A299-4667A234A2C5}"/>
                </a:ext>
              </a:extLst>
            </p:cNvPr>
            <p:cNvSpPr>
              <a:spLocks noEditPoints="1"/>
            </p:cNvSpPr>
            <p:nvPr/>
          </p:nvSpPr>
          <p:spPr bwMode="auto">
            <a:xfrm>
              <a:off x="3174179" y="4730500"/>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899" name="Freeform 6">
              <a:extLst>
                <a:ext uri="{FF2B5EF4-FFF2-40B4-BE49-F238E27FC236}">
                  <a16:creationId xmlns:a16="http://schemas.microsoft.com/office/drawing/2014/main" id="{6C919D18-66C3-4BA7-939B-BEDD14C380CF}"/>
                </a:ext>
              </a:extLst>
            </p:cNvPr>
            <p:cNvSpPr>
              <a:spLocks noEditPoints="1"/>
            </p:cNvSpPr>
            <p:nvPr/>
          </p:nvSpPr>
          <p:spPr bwMode="auto">
            <a:xfrm>
              <a:off x="3160449" y="4730500"/>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0" name="Freeform 6">
              <a:extLst>
                <a:ext uri="{FF2B5EF4-FFF2-40B4-BE49-F238E27FC236}">
                  <a16:creationId xmlns:a16="http://schemas.microsoft.com/office/drawing/2014/main" id="{0ACD5C80-205D-482D-945F-2AC14EA86799}"/>
                </a:ext>
              </a:extLst>
            </p:cNvPr>
            <p:cNvSpPr>
              <a:spLocks noEditPoints="1"/>
            </p:cNvSpPr>
            <p:nvPr/>
          </p:nvSpPr>
          <p:spPr bwMode="auto">
            <a:xfrm>
              <a:off x="3148435" y="4730500"/>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1" name="Freeform 6">
              <a:extLst>
                <a:ext uri="{FF2B5EF4-FFF2-40B4-BE49-F238E27FC236}">
                  <a16:creationId xmlns:a16="http://schemas.microsoft.com/office/drawing/2014/main" id="{63F80E89-474F-43F9-802B-CC4FA0330438}"/>
                </a:ext>
              </a:extLst>
            </p:cNvPr>
            <p:cNvSpPr>
              <a:spLocks noEditPoints="1"/>
            </p:cNvSpPr>
            <p:nvPr/>
          </p:nvSpPr>
          <p:spPr bwMode="auto">
            <a:xfrm>
              <a:off x="3069487" y="47051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2" name="Freeform 6">
              <a:extLst>
                <a:ext uri="{FF2B5EF4-FFF2-40B4-BE49-F238E27FC236}">
                  <a16:creationId xmlns:a16="http://schemas.microsoft.com/office/drawing/2014/main" id="{ACBA973D-F504-45CE-AA88-2B62D508FE35}"/>
                </a:ext>
              </a:extLst>
            </p:cNvPr>
            <p:cNvSpPr>
              <a:spLocks noEditPoints="1"/>
            </p:cNvSpPr>
            <p:nvPr/>
          </p:nvSpPr>
          <p:spPr bwMode="auto">
            <a:xfrm>
              <a:off x="3052324" y="47051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3" name="Freeform 6">
              <a:extLst>
                <a:ext uri="{FF2B5EF4-FFF2-40B4-BE49-F238E27FC236}">
                  <a16:creationId xmlns:a16="http://schemas.microsoft.com/office/drawing/2014/main" id="{984402DD-E421-49E2-B0A5-1C289239BB22}"/>
                </a:ext>
              </a:extLst>
            </p:cNvPr>
            <p:cNvSpPr>
              <a:spLocks noEditPoints="1"/>
            </p:cNvSpPr>
            <p:nvPr/>
          </p:nvSpPr>
          <p:spPr bwMode="auto">
            <a:xfrm>
              <a:off x="3030013" y="47051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4" name="Freeform 6">
              <a:extLst>
                <a:ext uri="{FF2B5EF4-FFF2-40B4-BE49-F238E27FC236}">
                  <a16:creationId xmlns:a16="http://schemas.microsoft.com/office/drawing/2014/main" id="{F4FCAE62-3150-480E-BF38-7A7547FC0364}"/>
                </a:ext>
              </a:extLst>
            </p:cNvPr>
            <p:cNvSpPr>
              <a:spLocks noEditPoints="1"/>
            </p:cNvSpPr>
            <p:nvPr/>
          </p:nvSpPr>
          <p:spPr bwMode="auto">
            <a:xfrm>
              <a:off x="2969943" y="470510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5" name="Freeform 6">
              <a:extLst>
                <a:ext uri="{FF2B5EF4-FFF2-40B4-BE49-F238E27FC236}">
                  <a16:creationId xmlns:a16="http://schemas.microsoft.com/office/drawing/2014/main" id="{FC2EF1D4-CC07-4054-B664-C05DDC0AAE61}"/>
                </a:ext>
              </a:extLst>
            </p:cNvPr>
            <p:cNvSpPr>
              <a:spLocks noEditPoints="1"/>
            </p:cNvSpPr>
            <p:nvPr/>
          </p:nvSpPr>
          <p:spPr bwMode="auto">
            <a:xfrm>
              <a:off x="2942483" y="469240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6" name="Freeform 6">
              <a:extLst>
                <a:ext uri="{FF2B5EF4-FFF2-40B4-BE49-F238E27FC236}">
                  <a16:creationId xmlns:a16="http://schemas.microsoft.com/office/drawing/2014/main" id="{7ABFD5EC-DE88-43B1-8321-1790ADDE1553}"/>
                </a:ext>
              </a:extLst>
            </p:cNvPr>
            <p:cNvSpPr>
              <a:spLocks noEditPoints="1"/>
            </p:cNvSpPr>
            <p:nvPr/>
          </p:nvSpPr>
          <p:spPr bwMode="auto">
            <a:xfrm>
              <a:off x="2839507" y="46646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7" name="Freeform 6">
              <a:extLst>
                <a:ext uri="{FF2B5EF4-FFF2-40B4-BE49-F238E27FC236}">
                  <a16:creationId xmlns:a16="http://schemas.microsoft.com/office/drawing/2014/main" id="{532C7920-E9F4-4482-B565-68791717745E}"/>
                </a:ext>
              </a:extLst>
            </p:cNvPr>
            <p:cNvSpPr>
              <a:spLocks noEditPoints="1"/>
            </p:cNvSpPr>
            <p:nvPr/>
          </p:nvSpPr>
          <p:spPr bwMode="auto">
            <a:xfrm>
              <a:off x="2820628" y="46646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8" name="Freeform 6">
              <a:extLst>
                <a:ext uri="{FF2B5EF4-FFF2-40B4-BE49-F238E27FC236}">
                  <a16:creationId xmlns:a16="http://schemas.microsoft.com/office/drawing/2014/main" id="{9AF6168D-C8DF-4B00-852A-90D2ECCEF642}"/>
                </a:ext>
              </a:extLst>
            </p:cNvPr>
            <p:cNvSpPr>
              <a:spLocks noEditPoints="1"/>
            </p:cNvSpPr>
            <p:nvPr/>
          </p:nvSpPr>
          <p:spPr bwMode="auto">
            <a:xfrm>
              <a:off x="2806898" y="466469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09" name="Freeform 6">
              <a:extLst>
                <a:ext uri="{FF2B5EF4-FFF2-40B4-BE49-F238E27FC236}">
                  <a16:creationId xmlns:a16="http://schemas.microsoft.com/office/drawing/2014/main" id="{11C49428-6987-4C7F-BF01-2907DC74700E}"/>
                </a:ext>
              </a:extLst>
            </p:cNvPr>
            <p:cNvSpPr>
              <a:spLocks noEditPoints="1"/>
            </p:cNvSpPr>
            <p:nvPr/>
          </p:nvSpPr>
          <p:spPr bwMode="auto">
            <a:xfrm>
              <a:off x="2758843" y="4625443"/>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0" name="Freeform 6">
              <a:extLst>
                <a:ext uri="{FF2B5EF4-FFF2-40B4-BE49-F238E27FC236}">
                  <a16:creationId xmlns:a16="http://schemas.microsoft.com/office/drawing/2014/main" id="{C5904779-265E-4602-888D-1119FD4DB14C}"/>
                </a:ext>
              </a:extLst>
            </p:cNvPr>
            <p:cNvSpPr>
              <a:spLocks noEditPoints="1"/>
            </p:cNvSpPr>
            <p:nvPr/>
          </p:nvSpPr>
          <p:spPr bwMode="auto">
            <a:xfrm>
              <a:off x="2686760" y="4523850"/>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1" name="Freeform 6">
              <a:extLst>
                <a:ext uri="{FF2B5EF4-FFF2-40B4-BE49-F238E27FC236}">
                  <a16:creationId xmlns:a16="http://schemas.microsoft.com/office/drawing/2014/main" id="{0501248C-16CD-4594-A43B-4E035E968821}"/>
                </a:ext>
              </a:extLst>
            </p:cNvPr>
            <p:cNvSpPr>
              <a:spLocks noEditPoints="1"/>
            </p:cNvSpPr>
            <p:nvPr/>
          </p:nvSpPr>
          <p:spPr bwMode="auto">
            <a:xfrm>
              <a:off x="2623258" y="451230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2" name="Freeform 6">
              <a:extLst>
                <a:ext uri="{FF2B5EF4-FFF2-40B4-BE49-F238E27FC236}">
                  <a16:creationId xmlns:a16="http://schemas.microsoft.com/office/drawing/2014/main" id="{AAC0BBC4-AADC-4689-A822-C9336FC8D3DF}"/>
                </a:ext>
              </a:extLst>
            </p:cNvPr>
            <p:cNvSpPr>
              <a:spLocks noEditPoints="1"/>
            </p:cNvSpPr>
            <p:nvPr/>
          </p:nvSpPr>
          <p:spPr bwMode="auto">
            <a:xfrm>
              <a:off x="2588933" y="451230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3" name="Freeform 6">
              <a:extLst>
                <a:ext uri="{FF2B5EF4-FFF2-40B4-BE49-F238E27FC236}">
                  <a16:creationId xmlns:a16="http://schemas.microsoft.com/office/drawing/2014/main" id="{3022A032-A374-4909-A99C-C38043F31085}"/>
                </a:ext>
              </a:extLst>
            </p:cNvPr>
            <p:cNvSpPr>
              <a:spLocks noEditPoints="1"/>
            </p:cNvSpPr>
            <p:nvPr/>
          </p:nvSpPr>
          <p:spPr bwMode="auto">
            <a:xfrm>
              <a:off x="2559756" y="450191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4" name="Freeform 6">
              <a:extLst>
                <a:ext uri="{FF2B5EF4-FFF2-40B4-BE49-F238E27FC236}">
                  <a16:creationId xmlns:a16="http://schemas.microsoft.com/office/drawing/2014/main" id="{BC71D85D-419D-4E26-96C6-648346A47D17}"/>
                </a:ext>
              </a:extLst>
            </p:cNvPr>
            <p:cNvSpPr>
              <a:spLocks noEditPoints="1"/>
            </p:cNvSpPr>
            <p:nvPr/>
          </p:nvSpPr>
          <p:spPr bwMode="auto">
            <a:xfrm>
              <a:off x="2532296" y="450191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5" name="Freeform 6">
              <a:extLst>
                <a:ext uri="{FF2B5EF4-FFF2-40B4-BE49-F238E27FC236}">
                  <a16:creationId xmlns:a16="http://schemas.microsoft.com/office/drawing/2014/main" id="{52EAC785-95A3-420F-B0FD-3625A28E9633}"/>
                </a:ext>
              </a:extLst>
            </p:cNvPr>
            <p:cNvSpPr>
              <a:spLocks noEditPoints="1"/>
            </p:cNvSpPr>
            <p:nvPr/>
          </p:nvSpPr>
          <p:spPr bwMode="auto">
            <a:xfrm>
              <a:off x="2314330" y="4463818"/>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6" name="Freeform 6">
              <a:extLst>
                <a:ext uri="{FF2B5EF4-FFF2-40B4-BE49-F238E27FC236}">
                  <a16:creationId xmlns:a16="http://schemas.microsoft.com/office/drawing/2014/main" id="{B8397F68-3E30-4D37-B81B-928E160B7271}"/>
                </a:ext>
              </a:extLst>
            </p:cNvPr>
            <p:cNvSpPr>
              <a:spLocks noEditPoints="1"/>
            </p:cNvSpPr>
            <p:nvPr/>
          </p:nvSpPr>
          <p:spPr bwMode="auto">
            <a:xfrm>
              <a:off x="1737665" y="4374924"/>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7" name="Freeform 6">
              <a:extLst>
                <a:ext uri="{FF2B5EF4-FFF2-40B4-BE49-F238E27FC236}">
                  <a16:creationId xmlns:a16="http://schemas.microsoft.com/office/drawing/2014/main" id="{14793DF1-EC30-438A-A585-3BFFADFEC1D1}"/>
                </a:ext>
              </a:extLst>
            </p:cNvPr>
            <p:cNvSpPr>
              <a:spLocks noEditPoints="1"/>
            </p:cNvSpPr>
            <p:nvPr/>
          </p:nvSpPr>
          <p:spPr bwMode="auto">
            <a:xfrm>
              <a:off x="1487090" y="4342599"/>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8" name="Freeform 6">
              <a:extLst>
                <a:ext uri="{FF2B5EF4-FFF2-40B4-BE49-F238E27FC236}">
                  <a16:creationId xmlns:a16="http://schemas.microsoft.com/office/drawing/2014/main" id="{BFF6A040-D277-433D-AD70-DFD5DD612F4A}"/>
                </a:ext>
              </a:extLst>
            </p:cNvPr>
            <p:cNvSpPr>
              <a:spLocks noEditPoints="1"/>
            </p:cNvSpPr>
            <p:nvPr/>
          </p:nvSpPr>
          <p:spPr bwMode="auto">
            <a:xfrm>
              <a:off x="1463063" y="4331054"/>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19" name="Freeform 6">
              <a:extLst>
                <a:ext uri="{FF2B5EF4-FFF2-40B4-BE49-F238E27FC236}">
                  <a16:creationId xmlns:a16="http://schemas.microsoft.com/office/drawing/2014/main" id="{0A157E77-4976-4CFF-962A-583127E2D80A}"/>
                </a:ext>
              </a:extLst>
            </p:cNvPr>
            <p:cNvSpPr>
              <a:spLocks noEditPoints="1"/>
            </p:cNvSpPr>
            <p:nvPr/>
          </p:nvSpPr>
          <p:spPr bwMode="auto">
            <a:xfrm>
              <a:off x="1389263" y="4310274"/>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0" name="Freeform 6">
              <a:extLst>
                <a:ext uri="{FF2B5EF4-FFF2-40B4-BE49-F238E27FC236}">
                  <a16:creationId xmlns:a16="http://schemas.microsoft.com/office/drawing/2014/main" id="{50D1918D-711D-4A0F-B80C-00C56D078592}"/>
                </a:ext>
              </a:extLst>
            </p:cNvPr>
            <p:cNvSpPr>
              <a:spLocks noEditPoints="1"/>
            </p:cNvSpPr>
            <p:nvPr/>
          </p:nvSpPr>
          <p:spPr bwMode="auto">
            <a:xfrm>
              <a:off x="1349789" y="4310274"/>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1" name="Freeform 6">
              <a:extLst>
                <a:ext uri="{FF2B5EF4-FFF2-40B4-BE49-F238E27FC236}">
                  <a16:creationId xmlns:a16="http://schemas.microsoft.com/office/drawing/2014/main" id="{66631B82-34A2-4974-89A6-E67D6A68A1FB}"/>
                </a:ext>
              </a:extLst>
            </p:cNvPr>
            <p:cNvSpPr>
              <a:spLocks noEditPoints="1"/>
            </p:cNvSpPr>
            <p:nvPr/>
          </p:nvSpPr>
          <p:spPr bwMode="auto">
            <a:xfrm>
              <a:off x="1221069" y="4287184"/>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2" name="Freeform 6">
              <a:extLst>
                <a:ext uri="{FF2B5EF4-FFF2-40B4-BE49-F238E27FC236}">
                  <a16:creationId xmlns:a16="http://schemas.microsoft.com/office/drawing/2014/main" id="{FF71B5CB-C308-41EB-8536-0A8DE66F1805}"/>
                </a:ext>
              </a:extLst>
            </p:cNvPr>
            <p:cNvSpPr>
              <a:spLocks noEditPoints="1"/>
            </p:cNvSpPr>
            <p:nvPr/>
          </p:nvSpPr>
          <p:spPr bwMode="auto">
            <a:xfrm>
              <a:off x="1207339" y="4287184"/>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3" name="Freeform 6">
              <a:extLst>
                <a:ext uri="{FF2B5EF4-FFF2-40B4-BE49-F238E27FC236}">
                  <a16:creationId xmlns:a16="http://schemas.microsoft.com/office/drawing/2014/main" id="{C66B4257-B8E5-4013-B61A-F8140D61D4E7}"/>
                </a:ext>
              </a:extLst>
            </p:cNvPr>
            <p:cNvSpPr>
              <a:spLocks noEditPoints="1"/>
            </p:cNvSpPr>
            <p:nvPr/>
          </p:nvSpPr>
          <p:spPr bwMode="auto">
            <a:xfrm>
              <a:off x="1191893" y="4275639"/>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4" name="Freeform 6">
              <a:extLst>
                <a:ext uri="{FF2B5EF4-FFF2-40B4-BE49-F238E27FC236}">
                  <a16:creationId xmlns:a16="http://schemas.microsoft.com/office/drawing/2014/main" id="{8CF73666-EAF0-4E0C-BA4E-F6A08FA2DAD0}"/>
                </a:ext>
              </a:extLst>
            </p:cNvPr>
            <p:cNvSpPr>
              <a:spLocks noEditPoints="1"/>
            </p:cNvSpPr>
            <p:nvPr/>
          </p:nvSpPr>
          <p:spPr bwMode="auto">
            <a:xfrm>
              <a:off x="1181595" y="4275639"/>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5" name="Freeform 6">
              <a:extLst>
                <a:ext uri="{FF2B5EF4-FFF2-40B4-BE49-F238E27FC236}">
                  <a16:creationId xmlns:a16="http://schemas.microsoft.com/office/drawing/2014/main" id="{29F87DBF-8030-46C9-86EA-AEF0192E7053}"/>
                </a:ext>
              </a:extLst>
            </p:cNvPr>
            <p:cNvSpPr>
              <a:spLocks noEditPoints="1"/>
            </p:cNvSpPr>
            <p:nvPr/>
          </p:nvSpPr>
          <p:spPr bwMode="auto">
            <a:xfrm>
              <a:off x="1171297" y="4275639"/>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6" name="Freeform 6">
              <a:extLst>
                <a:ext uri="{FF2B5EF4-FFF2-40B4-BE49-F238E27FC236}">
                  <a16:creationId xmlns:a16="http://schemas.microsoft.com/office/drawing/2014/main" id="{B3249DCC-3449-451C-8887-C80FF0F463A3}"/>
                </a:ext>
              </a:extLst>
            </p:cNvPr>
            <p:cNvSpPr>
              <a:spLocks noEditPoints="1"/>
            </p:cNvSpPr>
            <p:nvPr/>
          </p:nvSpPr>
          <p:spPr bwMode="auto">
            <a:xfrm>
              <a:off x="1119810" y="4254859"/>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7" name="Freeform 6">
              <a:extLst>
                <a:ext uri="{FF2B5EF4-FFF2-40B4-BE49-F238E27FC236}">
                  <a16:creationId xmlns:a16="http://schemas.microsoft.com/office/drawing/2014/main" id="{DF52A6F9-282F-40AF-A759-572382DA5C55}"/>
                </a:ext>
              </a:extLst>
            </p:cNvPr>
            <p:cNvSpPr>
              <a:spLocks noEditPoints="1"/>
            </p:cNvSpPr>
            <p:nvPr/>
          </p:nvSpPr>
          <p:spPr bwMode="auto">
            <a:xfrm>
              <a:off x="1102647" y="4246778"/>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8" name="Freeform 6">
              <a:extLst>
                <a:ext uri="{FF2B5EF4-FFF2-40B4-BE49-F238E27FC236}">
                  <a16:creationId xmlns:a16="http://schemas.microsoft.com/office/drawing/2014/main" id="{C903A682-C0CE-463C-8216-ADE1160EAF0A}"/>
                </a:ext>
              </a:extLst>
            </p:cNvPr>
            <p:cNvSpPr>
              <a:spLocks noEditPoints="1"/>
            </p:cNvSpPr>
            <p:nvPr/>
          </p:nvSpPr>
          <p:spPr bwMode="auto">
            <a:xfrm>
              <a:off x="1092349" y="4246778"/>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29" name="Freeform 6">
              <a:extLst>
                <a:ext uri="{FF2B5EF4-FFF2-40B4-BE49-F238E27FC236}">
                  <a16:creationId xmlns:a16="http://schemas.microsoft.com/office/drawing/2014/main" id="{55F07AF9-C3DC-475F-A265-8CC29DE9B4E2}"/>
                </a:ext>
              </a:extLst>
            </p:cNvPr>
            <p:cNvSpPr>
              <a:spLocks noEditPoints="1"/>
            </p:cNvSpPr>
            <p:nvPr/>
          </p:nvSpPr>
          <p:spPr bwMode="auto">
            <a:xfrm>
              <a:off x="1082052" y="4246778"/>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0" name="Freeform 6">
              <a:extLst>
                <a:ext uri="{FF2B5EF4-FFF2-40B4-BE49-F238E27FC236}">
                  <a16:creationId xmlns:a16="http://schemas.microsoft.com/office/drawing/2014/main" id="{EE045AA5-9445-4476-9E3B-F9B65128E31C}"/>
                </a:ext>
              </a:extLst>
            </p:cNvPr>
            <p:cNvSpPr>
              <a:spLocks noEditPoints="1"/>
            </p:cNvSpPr>
            <p:nvPr/>
          </p:nvSpPr>
          <p:spPr bwMode="auto">
            <a:xfrm>
              <a:off x="1066605" y="4246778"/>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1" name="Freeform 6">
              <a:extLst>
                <a:ext uri="{FF2B5EF4-FFF2-40B4-BE49-F238E27FC236}">
                  <a16:creationId xmlns:a16="http://schemas.microsoft.com/office/drawing/2014/main" id="{BE896CEE-3E5E-4CB0-A0B3-2943F1E029CC}"/>
                </a:ext>
              </a:extLst>
            </p:cNvPr>
            <p:cNvSpPr>
              <a:spLocks noEditPoints="1"/>
            </p:cNvSpPr>
            <p:nvPr/>
          </p:nvSpPr>
          <p:spPr bwMode="auto">
            <a:xfrm>
              <a:off x="1011685" y="4246778"/>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2" name="Freeform 6">
              <a:extLst>
                <a:ext uri="{FF2B5EF4-FFF2-40B4-BE49-F238E27FC236}">
                  <a16:creationId xmlns:a16="http://schemas.microsoft.com/office/drawing/2014/main" id="{139CAB5E-BF76-4AD5-A0C6-E9B222FF44A1}"/>
                </a:ext>
              </a:extLst>
            </p:cNvPr>
            <p:cNvSpPr>
              <a:spLocks noEditPoints="1"/>
            </p:cNvSpPr>
            <p:nvPr/>
          </p:nvSpPr>
          <p:spPr bwMode="auto">
            <a:xfrm>
              <a:off x="982508" y="4220225"/>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3" name="Freeform 6">
              <a:extLst>
                <a:ext uri="{FF2B5EF4-FFF2-40B4-BE49-F238E27FC236}">
                  <a16:creationId xmlns:a16="http://schemas.microsoft.com/office/drawing/2014/main" id="{3DC66CF6-7A48-41B3-859A-11B058FADB13}"/>
                </a:ext>
              </a:extLst>
            </p:cNvPr>
            <p:cNvSpPr>
              <a:spLocks noEditPoints="1"/>
            </p:cNvSpPr>
            <p:nvPr/>
          </p:nvSpPr>
          <p:spPr bwMode="auto">
            <a:xfrm>
              <a:off x="973927" y="4216762"/>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4" name="Freeform 6">
              <a:extLst>
                <a:ext uri="{FF2B5EF4-FFF2-40B4-BE49-F238E27FC236}">
                  <a16:creationId xmlns:a16="http://schemas.microsoft.com/office/drawing/2014/main" id="{0A98A886-CE71-4C08-AECF-A186C52A1EA9}"/>
                </a:ext>
              </a:extLst>
            </p:cNvPr>
            <p:cNvSpPr>
              <a:spLocks noEditPoints="1"/>
            </p:cNvSpPr>
            <p:nvPr/>
          </p:nvSpPr>
          <p:spPr bwMode="auto">
            <a:xfrm>
              <a:off x="967062" y="418559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5" name="Freeform 6">
              <a:extLst>
                <a:ext uri="{FF2B5EF4-FFF2-40B4-BE49-F238E27FC236}">
                  <a16:creationId xmlns:a16="http://schemas.microsoft.com/office/drawing/2014/main" id="{E820734D-BBBB-4D69-BE81-CFA438A66D62}"/>
                </a:ext>
              </a:extLst>
            </p:cNvPr>
            <p:cNvSpPr>
              <a:spLocks noEditPoints="1"/>
            </p:cNvSpPr>
            <p:nvPr/>
          </p:nvSpPr>
          <p:spPr bwMode="auto">
            <a:xfrm>
              <a:off x="958481" y="418559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6" name="Freeform 6">
              <a:extLst>
                <a:ext uri="{FF2B5EF4-FFF2-40B4-BE49-F238E27FC236}">
                  <a16:creationId xmlns:a16="http://schemas.microsoft.com/office/drawing/2014/main" id="{0CA2FC50-5411-4FD8-A8A6-2472F18587CB}"/>
                </a:ext>
              </a:extLst>
            </p:cNvPr>
            <p:cNvSpPr>
              <a:spLocks noEditPoints="1"/>
            </p:cNvSpPr>
            <p:nvPr/>
          </p:nvSpPr>
          <p:spPr bwMode="auto">
            <a:xfrm>
              <a:off x="913858" y="418559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7" name="Freeform 6">
              <a:extLst>
                <a:ext uri="{FF2B5EF4-FFF2-40B4-BE49-F238E27FC236}">
                  <a16:creationId xmlns:a16="http://schemas.microsoft.com/office/drawing/2014/main" id="{4B3DDA3B-D01E-4FF3-AC9D-595828D67939}"/>
                </a:ext>
              </a:extLst>
            </p:cNvPr>
            <p:cNvSpPr>
              <a:spLocks noEditPoints="1"/>
            </p:cNvSpPr>
            <p:nvPr/>
          </p:nvSpPr>
          <p:spPr bwMode="auto">
            <a:xfrm>
              <a:off x="901844" y="418559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sp>
          <p:nvSpPr>
            <p:cNvPr id="938" name="Freeform 6">
              <a:extLst>
                <a:ext uri="{FF2B5EF4-FFF2-40B4-BE49-F238E27FC236}">
                  <a16:creationId xmlns:a16="http://schemas.microsoft.com/office/drawing/2014/main" id="{4DED71F3-007D-4D37-BD57-A8B4C265519E}"/>
                </a:ext>
              </a:extLst>
            </p:cNvPr>
            <p:cNvSpPr>
              <a:spLocks noEditPoints="1"/>
            </p:cNvSpPr>
            <p:nvPr/>
          </p:nvSpPr>
          <p:spPr bwMode="auto">
            <a:xfrm>
              <a:off x="889830" y="4185591"/>
              <a:ext cx="82381" cy="55414"/>
            </a:xfrm>
            <a:custGeom>
              <a:avLst/>
              <a:gdLst>
                <a:gd name="T0" fmla="*/ 28 w 58"/>
                <a:gd name="T1" fmla="*/ 0 h 58"/>
                <a:gd name="T2" fmla="*/ 28 w 58"/>
                <a:gd name="T3" fmla="*/ 58 h 58"/>
                <a:gd name="T4" fmla="*/ 58 w 58"/>
                <a:gd name="T5" fmla="*/ 28 h 58"/>
                <a:gd name="T6" fmla="*/ 0 w 58"/>
                <a:gd name="T7" fmla="*/ 28 h 58"/>
              </a:gdLst>
              <a:ahLst/>
              <a:cxnLst>
                <a:cxn ang="0">
                  <a:pos x="T0" y="T1"/>
                </a:cxn>
                <a:cxn ang="0">
                  <a:pos x="T2" y="T3"/>
                </a:cxn>
                <a:cxn ang="0">
                  <a:pos x="T4" y="T5"/>
                </a:cxn>
                <a:cxn ang="0">
                  <a:pos x="T6" y="T7"/>
                </a:cxn>
              </a:cxnLst>
              <a:rect l="0" t="0" r="r" b="b"/>
              <a:pathLst>
                <a:path w="58" h="58">
                  <a:moveTo>
                    <a:pt x="28" y="0"/>
                  </a:moveTo>
                  <a:lnTo>
                    <a:pt x="28" y="58"/>
                  </a:lnTo>
                  <a:moveTo>
                    <a:pt x="58" y="28"/>
                  </a:moveTo>
                  <a:lnTo>
                    <a:pt x="0" y="28"/>
                  </a:lnTo>
                </a:path>
              </a:pathLst>
            </a:custGeom>
            <a:solidFill>
              <a:srgbClr val="FF0000"/>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1800" b="1" dirty="0">
                <a:solidFill>
                  <a:srgbClr val="000000"/>
                </a:solidFill>
                <a:latin typeface="Arial"/>
              </a:endParaRPr>
            </a:p>
          </p:txBody>
        </p:sp>
      </p:grpSp>
      <p:sp>
        <p:nvSpPr>
          <p:cNvPr id="939" name="Freeform 5">
            <a:extLst>
              <a:ext uri="{FF2B5EF4-FFF2-40B4-BE49-F238E27FC236}">
                <a16:creationId xmlns:a16="http://schemas.microsoft.com/office/drawing/2014/main" id="{14BE072C-B70E-4D15-942B-38E54676D29D}"/>
              </a:ext>
            </a:extLst>
          </p:cNvPr>
          <p:cNvSpPr>
            <a:spLocks/>
          </p:cNvSpPr>
          <p:nvPr/>
        </p:nvSpPr>
        <p:spPr bwMode="auto">
          <a:xfrm>
            <a:off x="926904" y="3877245"/>
            <a:ext cx="3951125" cy="891248"/>
          </a:xfrm>
          <a:custGeom>
            <a:avLst/>
            <a:gdLst>
              <a:gd name="T0" fmla="*/ 2368 w 2757"/>
              <a:gd name="T1" fmla="*/ 924 h 924"/>
              <a:gd name="T2" fmla="*/ 2247 w 2757"/>
              <a:gd name="T3" fmla="*/ 862 h 924"/>
              <a:gd name="T4" fmla="*/ 2141 w 2757"/>
              <a:gd name="T5" fmla="*/ 819 h 924"/>
              <a:gd name="T6" fmla="*/ 2077 w 2757"/>
              <a:gd name="T7" fmla="*/ 752 h 924"/>
              <a:gd name="T8" fmla="*/ 2072 w 2757"/>
              <a:gd name="T9" fmla="*/ 697 h 924"/>
              <a:gd name="T10" fmla="*/ 1932 w 2757"/>
              <a:gd name="T11" fmla="*/ 671 h 924"/>
              <a:gd name="T12" fmla="*/ 1824 w 2757"/>
              <a:gd name="T13" fmla="*/ 649 h 924"/>
              <a:gd name="T14" fmla="*/ 1777 w 2757"/>
              <a:gd name="T15" fmla="*/ 631 h 924"/>
              <a:gd name="T16" fmla="*/ 1758 w 2757"/>
              <a:gd name="T17" fmla="*/ 613 h 924"/>
              <a:gd name="T18" fmla="*/ 1642 w 2757"/>
              <a:gd name="T19" fmla="*/ 594 h 924"/>
              <a:gd name="T20" fmla="*/ 1636 w 2757"/>
              <a:gd name="T21" fmla="*/ 580 h 924"/>
              <a:gd name="T22" fmla="*/ 1620 w 2757"/>
              <a:gd name="T23" fmla="*/ 576 h 924"/>
              <a:gd name="T24" fmla="*/ 1550 w 2757"/>
              <a:gd name="T25" fmla="*/ 563 h 924"/>
              <a:gd name="T26" fmla="*/ 1528 w 2757"/>
              <a:gd name="T27" fmla="*/ 551 h 924"/>
              <a:gd name="T28" fmla="*/ 1457 w 2757"/>
              <a:gd name="T29" fmla="*/ 536 h 924"/>
              <a:gd name="T30" fmla="*/ 1438 w 2757"/>
              <a:gd name="T31" fmla="*/ 525 h 924"/>
              <a:gd name="T32" fmla="*/ 1412 w 2757"/>
              <a:gd name="T33" fmla="*/ 511 h 924"/>
              <a:gd name="T34" fmla="*/ 1325 w 2757"/>
              <a:gd name="T35" fmla="*/ 496 h 924"/>
              <a:gd name="T36" fmla="*/ 1321 w 2757"/>
              <a:gd name="T37" fmla="*/ 484 h 924"/>
              <a:gd name="T38" fmla="*/ 1310 w 2757"/>
              <a:gd name="T39" fmla="*/ 459 h 924"/>
              <a:gd name="T40" fmla="*/ 1304 w 2757"/>
              <a:gd name="T41" fmla="*/ 446 h 924"/>
              <a:gd name="T42" fmla="*/ 1301 w 2757"/>
              <a:gd name="T43" fmla="*/ 431 h 924"/>
              <a:gd name="T44" fmla="*/ 1285 w 2757"/>
              <a:gd name="T45" fmla="*/ 411 h 924"/>
              <a:gd name="T46" fmla="*/ 1276 w 2757"/>
              <a:gd name="T47" fmla="*/ 385 h 924"/>
              <a:gd name="T48" fmla="*/ 1266 w 2757"/>
              <a:gd name="T49" fmla="*/ 376 h 924"/>
              <a:gd name="T50" fmla="*/ 1261 w 2757"/>
              <a:gd name="T51" fmla="*/ 360 h 924"/>
              <a:gd name="T52" fmla="*/ 1242 w 2757"/>
              <a:gd name="T53" fmla="*/ 349 h 924"/>
              <a:gd name="T54" fmla="*/ 1181 w 2757"/>
              <a:gd name="T55" fmla="*/ 336 h 924"/>
              <a:gd name="T56" fmla="*/ 1148 w 2757"/>
              <a:gd name="T57" fmla="*/ 325 h 924"/>
              <a:gd name="T58" fmla="*/ 1056 w 2757"/>
              <a:gd name="T59" fmla="*/ 314 h 924"/>
              <a:gd name="T60" fmla="*/ 1045 w 2757"/>
              <a:gd name="T61" fmla="*/ 302 h 924"/>
              <a:gd name="T62" fmla="*/ 989 w 2757"/>
              <a:gd name="T63" fmla="*/ 288 h 924"/>
              <a:gd name="T64" fmla="*/ 954 w 2757"/>
              <a:gd name="T65" fmla="*/ 278 h 924"/>
              <a:gd name="T66" fmla="*/ 950 w 2757"/>
              <a:gd name="T67" fmla="*/ 265 h 924"/>
              <a:gd name="T68" fmla="*/ 769 w 2757"/>
              <a:gd name="T69" fmla="*/ 255 h 924"/>
              <a:gd name="T70" fmla="*/ 759 w 2757"/>
              <a:gd name="T71" fmla="*/ 245 h 924"/>
              <a:gd name="T72" fmla="*/ 754 w 2757"/>
              <a:gd name="T73" fmla="*/ 231 h 924"/>
              <a:gd name="T74" fmla="*/ 750 w 2757"/>
              <a:gd name="T75" fmla="*/ 219 h 924"/>
              <a:gd name="T76" fmla="*/ 621 w 2757"/>
              <a:gd name="T77" fmla="*/ 207 h 924"/>
              <a:gd name="T78" fmla="*/ 514 w 2757"/>
              <a:gd name="T79" fmla="*/ 195 h 924"/>
              <a:gd name="T80" fmla="*/ 459 w 2757"/>
              <a:gd name="T81" fmla="*/ 184 h 924"/>
              <a:gd name="T82" fmla="*/ 455 w 2757"/>
              <a:gd name="T83" fmla="*/ 175 h 924"/>
              <a:gd name="T84" fmla="*/ 421 w 2757"/>
              <a:gd name="T85" fmla="*/ 161 h 924"/>
              <a:gd name="T86" fmla="*/ 367 w 2757"/>
              <a:gd name="T87" fmla="*/ 150 h 924"/>
              <a:gd name="T88" fmla="*/ 365 w 2757"/>
              <a:gd name="T89" fmla="*/ 139 h 924"/>
              <a:gd name="T90" fmla="*/ 273 w 2757"/>
              <a:gd name="T91" fmla="*/ 128 h 924"/>
              <a:gd name="T92" fmla="*/ 263 w 2757"/>
              <a:gd name="T93" fmla="*/ 116 h 924"/>
              <a:gd name="T94" fmla="*/ 226 w 2757"/>
              <a:gd name="T95" fmla="*/ 105 h 924"/>
              <a:gd name="T96" fmla="*/ 191 w 2757"/>
              <a:gd name="T97" fmla="*/ 93 h 924"/>
              <a:gd name="T98" fmla="*/ 183 w 2757"/>
              <a:gd name="T99" fmla="*/ 83 h 924"/>
              <a:gd name="T100" fmla="*/ 162 w 2757"/>
              <a:gd name="T101" fmla="*/ 71 h 924"/>
              <a:gd name="T102" fmla="*/ 85 w 2757"/>
              <a:gd name="T103" fmla="*/ 62 h 924"/>
              <a:gd name="T104" fmla="*/ 74 w 2757"/>
              <a:gd name="T105" fmla="*/ 44 h 924"/>
              <a:gd name="T106" fmla="*/ 68 w 2757"/>
              <a:gd name="T107" fmla="*/ 36 h 924"/>
              <a:gd name="T108" fmla="*/ 59 w 2757"/>
              <a:gd name="T109" fmla="*/ 26 h 924"/>
              <a:gd name="T110" fmla="*/ 54 w 2757"/>
              <a:gd name="T111" fmla="*/ 8 h 924"/>
              <a:gd name="T112" fmla="*/ 0 w 2757"/>
              <a:gd name="T113" fmla="*/ 1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57" h="924">
                <a:moveTo>
                  <a:pt x="2757" y="924"/>
                </a:moveTo>
                <a:lnTo>
                  <a:pt x="2368" y="924"/>
                </a:lnTo>
                <a:lnTo>
                  <a:pt x="2368" y="862"/>
                </a:lnTo>
                <a:lnTo>
                  <a:pt x="2247" y="862"/>
                </a:lnTo>
                <a:lnTo>
                  <a:pt x="2247" y="819"/>
                </a:lnTo>
                <a:lnTo>
                  <a:pt x="2141" y="819"/>
                </a:lnTo>
                <a:lnTo>
                  <a:pt x="2141" y="752"/>
                </a:lnTo>
                <a:lnTo>
                  <a:pt x="2077" y="752"/>
                </a:lnTo>
                <a:lnTo>
                  <a:pt x="2077" y="697"/>
                </a:lnTo>
                <a:lnTo>
                  <a:pt x="2072" y="697"/>
                </a:lnTo>
                <a:lnTo>
                  <a:pt x="2072" y="671"/>
                </a:lnTo>
                <a:lnTo>
                  <a:pt x="1932" y="671"/>
                </a:lnTo>
                <a:lnTo>
                  <a:pt x="1932" y="649"/>
                </a:lnTo>
                <a:lnTo>
                  <a:pt x="1824" y="649"/>
                </a:lnTo>
                <a:lnTo>
                  <a:pt x="1824" y="631"/>
                </a:lnTo>
                <a:lnTo>
                  <a:pt x="1777" y="631"/>
                </a:lnTo>
                <a:lnTo>
                  <a:pt x="1777" y="613"/>
                </a:lnTo>
                <a:lnTo>
                  <a:pt x="1758" y="613"/>
                </a:lnTo>
                <a:lnTo>
                  <a:pt x="1758" y="594"/>
                </a:lnTo>
                <a:lnTo>
                  <a:pt x="1642" y="594"/>
                </a:lnTo>
                <a:lnTo>
                  <a:pt x="1642" y="580"/>
                </a:lnTo>
                <a:lnTo>
                  <a:pt x="1636" y="580"/>
                </a:lnTo>
                <a:lnTo>
                  <a:pt x="1636" y="576"/>
                </a:lnTo>
                <a:lnTo>
                  <a:pt x="1620" y="576"/>
                </a:lnTo>
                <a:lnTo>
                  <a:pt x="1620" y="563"/>
                </a:lnTo>
                <a:lnTo>
                  <a:pt x="1550" y="563"/>
                </a:lnTo>
                <a:lnTo>
                  <a:pt x="1550" y="551"/>
                </a:lnTo>
                <a:lnTo>
                  <a:pt x="1528" y="551"/>
                </a:lnTo>
                <a:lnTo>
                  <a:pt x="1528" y="536"/>
                </a:lnTo>
                <a:lnTo>
                  <a:pt x="1457" y="536"/>
                </a:lnTo>
                <a:lnTo>
                  <a:pt x="1457" y="525"/>
                </a:lnTo>
                <a:lnTo>
                  <a:pt x="1438" y="525"/>
                </a:lnTo>
                <a:lnTo>
                  <a:pt x="1438" y="511"/>
                </a:lnTo>
                <a:lnTo>
                  <a:pt x="1412" y="511"/>
                </a:lnTo>
                <a:lnTo>
                  <a:pt x="1412" y="496"/>
                </a:lnTo>
                <a:lnTo>
                  <a:pt x="1325" y="496"/>
                </a:lnTo>
                <a:lnTo>
                  <a:pt x="1325" y="484"/>
                </a:lnTo>
                <a:lnTo>
                  <a:pt x="1321" y="484"/>
                </a:lnTo>
                <a:lnTo>
                  <a:pt x="1321" y="459"/>
                </a:lnTo>
                <a:lnTo>
                  <a:pt x="1310" y="459"/>
                </a:lnTo>
                <a:lnTo>
                  <a:pt x="1310" y="446"/>
                </a:lnTo>
                <a:lnTo>
                  <a:pt x="1304" y="446"/>
                </a:lnTo>
                <a:lnTo>
                  <a:pt x="1304" y="431"/>
                </a:lnTo>
                <a:lnTo>
                  <a:pt x="1301" y="431"/>
                </a:lnTo>
                <a:lnTo>
                  <a:pt x="1301" y="411"/>
                </a:lnTo>
                <a:lnTo>
                  <a:pt x="1285" y="411"/>
                </a:lnTo>
                <a:lnTo>
                  <a:pt x="1285" y="385"/>
                </a:lnTo>
                <a:lnTo>
                  <a:pt x="1276" y="385"/>
                </a:lnTo>
                <a:lnTo>
                  <a:pt x="1276" y="376"/>
                </a:lnTo>
                <a:lnTo>
                  <a:pt x="1266" y="376"/>
                </a:lnTo>
                <a:lnTo>
                  <a:pt x="1266" y="360"/>
                </a:lnTo>
                <a:lnTo>
                  <a:pt x="1261" y="360"/>
                </a:lnTo>
                <a:lnTo>
                  <a:pt x="1261" y="349"/>
                </a:lnTo>
                <a:lnTo>
                  <a:pt x="1242" y="349"/>
                </a:lnTo>
                <a:lnTo>
                  <a:pt x="1242" y="336"/>
                </a:lnTo>
                <a:lnTo>
                  <a:pt x="1181" y="336"/>
                </a:lnTo>
                <a:lnTo>
                  <a:pt x="1181" y="325"/>
                </a:lnTo>
                <a:lnTo>
                  <a:pt x="1148" y="325"/>
                </a:lnTo>
                <a:lnTo>
                  <a:pt x="1148" y="314"/>
                </a:lnTo>
                <a:lnTo>
                  <a:pt x="1056" y="314"/>
                </a:lnTo>
                <a:lnTo>
                  <a:pt x="1056" y="302"/>
                </a:lnTo>
                <a:lnTo>
                  <a:pt x="1045" y="302"/>
                </a:lnTo>
                <a:lnTo>
                  <a:pt x="1045" y="288"/>
                </a:lnTo>
                <a:lnTo>
                  <a:pt x="989" y="288"/>
                </a:lnTo>
                <a:lnTo>
                  <a:pt x="989" y="278"/>
                </a:lnTo>
                <a:lnTo>
                  <a:pt x="954" y="278"/>
                </a:lnTo>
                <a:lnTo>
                  <a:pt x="954" y="265"/>
                </a:lnTo>
                <a:lnTo>
                  <a:pt x="950" y="265"/>
                </a:lnTo>
                <a:lnTo>
                  <a:pt x="950" y="255"/>
                </a:lnTo>
                <a:lnTo>
                  <a:pt x="769" y="255"/>
                </a:lnTo>
                <a:lnTo>
                  <a:pt x="769" y="245"/>
                </a:lnTo>
                <a:lnTo>
                  <a:pt x="759" y="245"/>
                </a:lnTo>
                <a:lnTo>
                  <a:pt x="759" y="231"/>
                </a:lnTo>
                <a:lnTo>
                  <a:pt x="754" y="231"/>
                </a:lnTo>
                <a:lnTo>
                  <a:pt x="754" y="219"/>
                </a:lnTo>
                <a:lnTo>
                  <a:pt x="750" y="219"/>
                </a:lnTo>
                <a:lnTo>
                  <a:pt x="750" y="207"/>
                </a:lnTo>
                <a:lnTo>
                  <a:pt x="621" y="207"/>
                </a:lnTo>
                <a:lnTo>
                  <a:pt x="621" y="195"/>
                </a:lnTo>
                <a:lnTo>
                  <a:pt x="514" y="195"/>
                </a:lnTo>
                <a:lnTo>
                  <a:pt x="514" y="184"/>
                </a:lnTo>
                <a:lnTo>
                  <a:pt x="459" y="184"/>
                </a:lnTo>
                <a:lnTo>
                  <a:pt x="459" y="175"/>
                </a:lnTo>
                <a:lnTo>
                  <a:pt x="455" y="175"/>
                </a:lnTo>
                <a:lnTo>
                  <a:pt x="455" y="161"/>
                </a:lnTo>
                <a:lnTo>
                  <a:pt x="421" y="161"/>
                </a:lnTo>
                <a:lnTo>
                  <a:pt x="421" y="150"/>
                </a:lnTo>
                <a:lnTo>
                  <a:pt x="367" y="150"/>
                </a:lnTo>
                <a:lnTo>
                  <a:pt x="367" y="139"/>
                </a:lnTo>
                <a:lnTo>
                  <a:pt x="365" y="139"/>
                </a:lnTo>
                <a:lnTo>
                  <a:pt x="365" y="128"/>
                </a:lnTo>
                <a:lnTo>
                  <a:pt x="273" y="128"/>
                </a:lnTo>
                <a:lnTo>
                  <a:pt x="273" y="116"/>
                </a:lnTo>
                <a:lnTo>
                  <a:pt x="263" y="116"/>
                </a:lnTo>
                <a:lnTo>
                  <a:pt x="263" y="105"/>
                </a:lnTo>
                <a:lnTo>
                  <a:pt x="226" y="105"/>
                </a:lnTo>
                <a:lnTo>
                  <a:pt x="226" y="93"/>
                </a:lnTo>
                <a:lnTo>
                  <a:pt x="191" y="93"/>
                </a:lnTo>
                <a:lnTo>
                  <a:pt x="191" y="83"/>
                </a:lnTo>
                <a:lnTo>
                  <a:pt x="183" y="83"/>
                </a:lnTo>
                <a:lnTo>
                  <a:pt x="183" y="71"/>
                </a:lnTo>
                <a:lnTo>
                  <a:pt x="162" y="71"/>
                </a:lnTo>
                <a:lnTo>
                  <a:pt x="162" y="62"/>
                </a:lnTo>
                <a:lnTo>
                  <a:pt x="85" y="62"/>
                </a:lnTo>
                <a:lnTo>
                  <a:pt x="85" y="44"/>
                </a:lnTo>
                <a:lnTo>
                  <a:pt x="74" y="44"/>
                </a:lnTo>
                <a:lnTo>
                  <a:pt x="74" y="36"/>
                </a:lnTo>
                <a:lnTo>
                  <a:pt x="68" y="36"/>
                </a:lnTo>
                <a:lnTo>
                  <a:pt x="68" y="26"/>
                </a:lnTo>
                <a:lnTo>
                  <a:pt x="59" y="26"/>
                </a:lnTo>
                <a:lnTo>
                  <a:pt x="59" y="8"/>
                </a:lnTo>
                <a:lnTo>
                  <a:pt x="54" y="8"/>
                </a:lnTo>
                <a:lnTo>
                  <a:pt x="54" y="0"/>
                </a:lnTo>
                <a:lnTo>
                  <a:pt x="0" y="1"/>
                </a:lnTo>
              </a:path>
            </a:pathLst>
          </a:custGeom>
          <a:noFill/>
          <a:ln w="1905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1800" dirty="0">
              <a:solidFill>
                <a:srgbClr val="000000"/>
              </a:solidFill>
              <a:latin typeface="Arial"/>
            </a:endParaRPr>
          </a:p>
        </p:txBody>
      </p:sp>
      <p:sp>
        <p:nvSpPr>
          <p:cNvPr id="940" name="Text Placeholder 12">
            <a:extLst>
              <a:ext uri="{FF2B5EF4-FFF2-40B4-BE49-F238E27FC236}">
                <a16:creationId xmlns:a16="http://schemas.microsoft.com/office/drawing/2014/main" id="{216C1373-C2B7-4B19-9B95-DD49C9B01FDF}"/>
              </a:ext>
            </a:extLst>
          </p:cNvPr>
          <p:cNvSpPr txBox="1">
            <a:spLocks/>
          </p:cNvSpPr>
          <p:nvPr/>
        </p:nvSpPr>
        <p:spPr>
          <a:xfrm>
            <a:off x="272608" y="6282461"/>
            <a:ext cx="498888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dirty="0">
                <a:solidFill>
                  <a:schemeClr val="tx1"/>
                </a:solidFill>
              </a:rPr>
              <a:t>Woyach JA et al. ASH 2018. Abstract 6.</a:t>
            </a:r>
          </a:p>
        </p:txBody>
      </p:sp>
      <p:sp>
        <p:nvSpPr>
          <p:cNvPr id="941" name="Content Placeholder 10">
            <a:extLst>
              <a:ext uri="{FF2B5EF4-FFF2-40B4-BE49-F238E27FC236}">
                <a16:creationId xmlns:a16="http://schemas.microsoft.com/office/drawing/2014/main" id="{1CC51810-7A4C-4C23-9645-6D340C866387}"/>
              </a:ext>
            </a:extLst>
          </p:cNvPr>
          <p:cNvSpPr txBox="1">
            <a:spLocks/>
          </p:cNvSpPr>
          <p:nvPr/>
        </p:nvSpPr>
        <p:spPr>
          <a:xfrm>
            <a:off x="7570828" y="4076243"/>
            <a:ext cx="3731259" cy="1942379"/>
          </a:xfrm>
          <a:prstGeom prst="rect">
            <a:avLst/>
          </a:prstGeom>
          <a:ln w="38100">
            <a:solidFill>
              <a:srgbClr val="BF8127"/>
            </a:solidFill>
          </a:ln>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Bef>
                <a:spcPts val="0"/>
              </a:spcBef>
              <a:buNone/>
            </a:pPr>
            <a:r>
              <a:rPr lang="en-US" sz="1467" b="1" dirty="0"/>
              <a:t>OS</a:t>
            </a:r>
          </a:p>
          <a:p>
            <a:pPr marL="173034" indent="-173034">
              <a:spcBef>
                <a:spcPts val="0"/>
              </a:spcBef>
            </a:pPr>
            <a:r>
              <a:rPr lang="en-GB" sz="1400" dirty="0"/>
              <a:t>No significant OS differences among arms</a:t>
            </a:r>
          </a:p>
          <a:p>
            <a:pPr marL="173034" indent="-173034">
              <a:spcBef>
                <a:spcPts val="0"/>
              </a:spcBef>
            </a:pPr>
            <a:r>
              <a:rPr lang="en-GB" sz="1400" dirty="0"/>
              <a:t>Median OS not reached for any arm</a:t>
            </a:r>
          </a:p>
          <a:p>
            <a:pPr marL="173034" indent="-173034">
              <a:spcBef>
                <a:spcPts val="0"/>
              </a:spcBef>
            </a:pPr>
            <a:r>
              <a:rPr lang="en-GB" sz="1400" dirty="0"/>
              <a:t>2-year OS estimates </a:t>
            </a:r>
          </a:p>
          <a:p>
            <a:pPr marL="457189" lvl="1" indent="-223833">
              <a:spcBef>
                <a:spcPts val="0"/>
              </a:spcBef>
            </a:pPr>
            <a:r>
              <a:rPr lang="en-GB" sz="1333" dirty="0"/>
              <a:t>Arm 1 (BR) 95%</a:t>
            </a:r>
          </a:p>
          <a:p>
            <a:pPr marL="457189" lvl="1" indent="-223833">
              <a:spcBef>
                <a:spcPts val="0"/>
              </a:spcBef>
            </a:pPr>
            <a:r>
              <a:rPr lang="en-GB" sz="1333" dirty="0"/>
              <a:t>Arm 2 (I) 90%</a:t>
            </a:r>
          </a:p>
          <a:p>
            <a:pPr marL="457189" lvl="1" indent="-223833">
              <a:spcBef>
                <a:spcPts val="0"/>
              </a:spcBef>
            </a:pPr>
            <a:r>
              <a:rPr lang="en-GB" sz="1333" dirty="0"/>
              <a:t>Arm 3 (IR) 94%</a:t>
            </a:r>
            <a:endParaRPr lang="en-GB" sz="1467" dirty="0"/>
          </a:p>
        </p:txBody>
      </p:sp>
    </p:spTree>
    <p:extLst>
      <p:ext uri="{BB962C8B-B14F-4D97-AF65-F5344CB8AC3E}">
        <p14:creationId xmlns:p14="http://schemas.microsoft.com/office/powerpoint/2010/main" val="169861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771186-A694-4A57-82E3-FC0EDE755A95}"/>
              </a:ext>
            </a:extLst>
          </p:cNvPr>
          <p:cNvSpPr>
            <a:spLocks noGrp="1"/>
          </p:cNvSpPr>
          <p:nvPr>
            <p:ph type="title"/>
          </p:nvPr>
        </p:nvSpPr>
        <p:spPr>
          <a:xfrm>
            <a:off x="532014" y="8223"/>
            <a:ext cx="9110751" cy="1143000"/>
          </a:xfrm>
        </p:spPr>
        <p:txBody>
          <a:bodyPr>
            <a:noAutofit/>
          </a:bodyPr>
          <a:lstStyle/>
          <a:p>
            <a:r>
              <a:rPr lang="en-US" dirty="0"/>
              <a:t>ALLIANCE A041202: Adverse Events, Grade 3 or Higher</a:t>
            </a:r>
          </a:p>
        </p:txBody>
      </p:sp>
      <p:sp>
        <p:nvSpPr>
          <p:cNvPr id="5" name="Text Placeholder 12">
            <a:extLst>
              <a:ext uri="{FF2B5EF4-FFF2-40B4-BE49-F238E27FC236}">
                <a16:creationId xmlns:a16="http://schemas.microsoft.com/office/drawing/2014/main" id="{BCAD2EB2-53A2-4BCE-BB32-52E3BD617554}"/>
              </a:ext>
            </a:extLst>
          </p:cNvPr>
          <p:cNvSpPr txBox="1">
            <a:spLocks/>
          </p:cNvSpPr>
          <p:nvPr/>
        </p:nvSpPr>
        <p:spPr>
          <a:xfrm>
            <a:off x="272598" y="6260883"/>
            <a:ext cx="498888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dirty="0">
                <a:solidFill>
                  <a:schemeClr val="tx1"/>
                </a:solidFill>
              </a:rPr>
              <a:t>Woyach JA et al. ASH 2018. Abstract 6.</a:t>
            </a:r>
          </a:p>
        </p:txBody>
      </p:sp>
      <p:graphicFrame>
        <p:nvGraphicFramePr>
          <p:cNvPr id="7" name="Table 6">
            <a:extLst>
              <a:ext uri="{FF2B5EF4-FFF2-40B4-BE49-F238E27FC236}">
                <a16:creationId xmlns:a16="http://schemas.microsoft.com/office/drawing/2014/main" id="{A56D9E42-8211-4E54-9DD2-9D915E1E3B74}"/>
              </a:ext>
            </a:extLst>
          </p:cNvPr>
          <p:cNvGraphicFramePr>
            <a:graphicFrameLocks noGrp="1"/>
          </p:cNvGraphicFramePr>
          <p:nvPr>
            <p:extLst>
              <p:ext uri="{D42A27DB-BD31-4B8C-83A1-F6EECF244321}">
                <p14:modId xmlns:p14="http://schemas.microsoft.com/office/powerpoint/2010/main" val="1859070710"/>
              </p:ext>
            </p:extLst>
          </p:nvPr>
        </p:nvGraphicFramePr>
        <p:xfrm>
          <a:off x="1007425" y="1624359"/>
          <a:ext cx="10076556" cy="3571686"/>
        </p:xfrm>
        <a:graphic>
          <a:graphicData uri="http://schemas.openxmlformats.org/drawingml/2006/table">
            <a:tbl>
              <a:tblPr firstRow="1" bandRow="1">
                <a:tableStyleId>{2A488322-F2BA-4B5B-9748-0D474271808F}</a:tableStyleId>
              </a:tblPr>
              <a:tblGrid>
                <a:gridCol w="2823789">
                  <a:extLst>
                    <a:ext uri="{9D8B030D-6E8A-4147-A177-3AD203B41FA5}">
                      <a16:colId xmlns:a16="http://schemas.microsoft.com/office/drawing/2014/main" val="3625277633"/>
                    </a:ext>
                  </a:extLst>
                </a:gridCol>
                <a:gridCol w="1689231">
                  <a:extLst>
                    <a:ext uri="{9D8B030D-6E8A-4147-A177-3AD203B41FA5}">
                      <a16:colId xmlns:a16="http://schemas.microsoft.com/office/drawing/2014/main" val="3751216405"/>
                    </a:ext>
                  </a:extLst>
                </a:gridCol>
                <a:gridCol w="2042205">
                  <a:extLst>
                    <a:ext uri="{9D8B030D-6E8A-4147-A177-3AD203B41FA5}">
                      <a16:colId xmlns:a16="http://schemas.microsoft.com/office/drawing/2014/main" val="3058886919"/>
                    </a:ext>
                  </a:extLst>
                </a:gridCol>
                <a:gridCol w="1537416">
                  <a:extLst>
                    <a:ext uri="{9D8B030D-6E8A-4147-A177-3AD203B41FA5}">
                      <a16:colId xmlns:a16="http://schemas.microsoft.com/office/drawing/2014/main" val="3779814442"/>
                    </a:ext>
                  </a:extLst>
                </a:gridCol>
                <a:gridCol w="1983915">
                  <a:extLst>
                    <a:ext uri="{9D8B030D-6E8A-4147-A177-3AD203B41FA5}">
                      <a16:colId xmlns:a16="http://schemas.microsoft.com/office/drawing/2014/main" val="847972227"/>
                    </a:ext>
                  </a:extLst>
                </a:gridCol>
              </a:tblGrid>
              <a:tr h="888761">
                <a:tc>
                  <a:txBody>
                    <a:bodyPr/>
                    <a:lstStyle/>
                    <a:p>
                      <a:pPr algn="ctr"/>
                      <a:endParaRPr lang="en-US" sz="1900" dirty="0">
                        <a:latin typeface="+mn-lt"/>
                      </a:endParaRPr>
                    </a:p>
                  </a:txBody>
                  <a:tcPr anchor="ctr">
                    <a:lnT w="12700" cap="flat" cmpd="sng" algn="ctr">
                      <a:noFill/>
                      <a:prstDash val="solid"/>
                      <a:round/>
                      <a:headEnd type="none" w="med" len="med"/>
                      <a:tailEnd type="none" w="med" len="med"/>
                    </a:lnT>
                    <a:noFill/>
                  </a:tcPr>
                </a:tc>
                <a:tc>
                  <a:txBody>
                    <a:bodyPr/>
                    <a:lstStyle/>
                    <a:p>
                      <a:pPr algn="ctr"/>
                      <a:r>
                        <a:rPr lang="en-US" sz="1900" dirty="0"/>
                        <a:t>Arm 1: BR</a:t>
                      </a:r>
                      <a:endParaRPr lang="en-US" sz="1900" dirty="0">
                        <a:solidFill>
                          <a:schemeClr val="tx1"/>
                        </a:solidFill>
                        <a:latin typeface="+mn-lt"/>
                      </a:endParaRPr>
                    </a:p>
                  </a:txBody>
                  <a:tcPr anchor="ct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algn="ctr"/>
                      <a:r>
                        <a:rPr lang="en-GB" sz="1900" dirty="0"/>
                        <a:t>Arm 2: I</a:t>
                      </a:r>
                      <a:endParaRPr lang="en-US" sz="1900" dirty="0">
                        <a:solidFill>
                          <a:schemeClr val="tx1"/>
                        </a:solidFill>
                        <a:latin typeface="+mn-lt"/>
                      </a:endParaRPr>
                    </a:p>
                  </a:txBody>
                  <a:tcPr anchor="ct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algn="ctr"/>
                      <a:r>
                        <a:rPr lang="en-GB" sz="1900" dirty="0"/>
                        <a:t>Arm 3: IR</a:t>
                      </a:r>
                      <a:endParaRPr lang="en-US" sz="1900" dirty="0">
                        <a:solidFill>
                          <a:schemeClr val="tx1"/>
                        </a:solidFill>
                        <a:latin typeface="+mn-lt"/>
                      </a:endParaRPr>
                    </a:p>
                  </a:txBody>
                  <a:tcPr anchor="ct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0" marR="0" lvl="0" indent="0" algn="ctr" defTabSz="609593" rtl="0" eaLnBrk="1" fontAlgn="auto" latinLnBrk="0" hangingPunct="1">
                        <a:lnSpc>
                          <a:spcPct val="100000"/>
                        </a:lnSpc>
                        <a:spcBef>
                          <a:spcPts val="0"/>
                        </a:spcBef>
                        <a:spcAft>
                          <a:spcPts val="0"/>
                        </a:spcAft>
                        <a:buClrTx/>
                        <a:buSzTx/>
                        <a:buFontTx/>
                        <a:buNone/>
                        <a:tabLst/>
                        <a:defRPr/>
                      </a:pPr>
                      <a:r>
                        <a:rPr lang="en-US" sz="1900" i="1" dirty="0"/>
                        <a:t>P</a:t>
                      </a:r>
                      <a:r>
                        <a:rPr lang="en-US" sz="1900" dirty="0"/>
                        <a:t> value </a:t>
                      </a:r>
                      <a:br>
                        <a:rPr lang="en-US" sz="1900" dirty="0"/>
                      </a:br>
                      <a:r>
                        <a:rPr lang="en-US" sz="1500" dirty="0"/>
                        <a:t>(</a:t>
                      </a:r>
                      <a:r>
                        <a:rPr lang="en-GB" sz="1500" kern="1200" dirty="0"/>
                        <a:t>Fisher’s exact test)</a:t>
                      </a:r>
                      <a:endParaRPr lang="en-GB" sz="1900" b="1" kern="1200" dirty="0">
                        <a:solidFill>
                          <a:schemeClr val="bg1"/>
                        </a:solidFill>
                        <a:latin typeface="+mn-lt"/>
                        <a:ea typeface="+mn-ea"/>
                        <a:cs typeface="+mn-cs"/>
                      </a:endParaRPr>
                    </a:p>
                  </a:txBody>
                  <a:tcPr anchor="ctr">
                    <a:lnT w="12700" cap="flat" cmpd="sng" algn="ctr">
                      <a:solidFill>
                        <a:schemeClr val="tx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4070298351"/>
                  </a:ext>
                </a:extLst>
              </a:tr>
              <a:tr h="606955">
                <a:tc>
                  <a:txBody>
                    <a:bodyPr/>
                    <a:lstStyle/>
                    <a:p>
                      <a:pPr marL="0" marR="0" lvl="0" indent="0" algn="l" defTabSz="609593" rtl="0" eaLnBrk="1" fontAlgn="auto" latinLnBrk="0" hangingPunct="1">
                        <a:lnSpc>
                          <a:spcPct val="100000"/>
                        </a:lnSpc>
                        <a:spcBef>
                          <a:spcPts val="0"/>
                        </a:spcBef>
                        <a:spcAft>
                          <a:spcPts val="0"/>
                        </a:spcAft>
                        <a:buClrTx/>
                        <a:buSzTx/>
                        <a:buFontTx/>
                        <a:buNone/>
                        <a:tabLst/>
                        <a:defRPr/>
                      </a:pPr>
                      <a:r>
                        <a:rPr lang="en-GB" sz="1900" kern="1200" dirty="0"/>
                        <a:t>≥Grade 3 heme AEs</a:t>
                      </a:r>
                      <a:endParaRPr lang="en-GB" sz="1900" kern="1200" dirty="0">
                        <a:solidFill>
                          <a:schemeClr val="dk1"/>
                        </a:solidFill>
                        <a:latin typeface="+mn-lt"/>
                        <a:ea typeface="+mn-ea"/>
                        <a:cs typeface="+mn-cs"/>
                      </a:endParaRPr>
                    </a:p>
                  </a:txBody>
                  <a:tcPr anchor="ctr"/>
                </a:tc>
                <a:tc>
                  <a:txBody>
                    <a:bodyPr/>
                    <a:lstStyle/>
                    <a:p>
                      <a:pPr algn="ctr"/>
                      <a:r>
                        <a:rPr lang="en-US" sz="1900" kern="1200" dirty="0"/>
                        <a:t>61%</a:t>
                      </a:r>
                      <a:endParaRPr lang="en-US" sz="1900" kern="1200" dirty="0">
                        <a:solidFill>
                          <a:schemeClr val="dk1"/>
                        </a:solidFill>
                        <a:latin typeface="+mn-lt"/>
                        <a:ea typeface="+mn-ea"/>
                        <a:cs typeface="+mn-cs"/>
                      </a:endParaRPr>
                    </a:p>
                  </a:txBody>
                  <a:tcPr anchor="ctr"/>
                </a:tc>
                <a:tc>
                  <a:txBody>
                    <a:bodyPr/>
                    <a:lstStyle/>
                    <a:p>
                      <a:pPr algn="ctr"/>
                      <a:r>
                        <a:rPr lang="en-US" sz="1900" kern="1200" dirty="0"/>
                        <a:t>41%</a:t>
                      </a:r>
                      <a:endParaRPr lang="en-US" sz="1900" kern="1200" dirty="0">
                        <a:solidFill>
                          <a:schemeClr val="dk1"/>
                        </a:solidFill>
                        <a:latin typeface="+mn-lt"/>
                        <a:ea typeface="+mn-ea"/>
                        <a:cs typeface="+mn-cs"/>
                      </a:endParaRPr>
                    </a:p>
                  </a:txBody>
                  <a:tcPr anchor="ctr"/>
                </a:tc>
                <a:tc>
                  <a:txBody>
                    <a:bodyPr/>
                    <a:lstStyle/>
                    <a:p>
                      <a:pPr algn="ctr"/>
                      <a:r>
                        <a:rPr lang="en-US" sz="1900" kern="1200" dirty="0"/>
                        <a:t>38%</a:t>
                      </a:r>
                      <a:endParaRPr lang="en-US" sz="1900" kern="1200" dirty="0">
                        <a:solidFill>
                          <a:schemeClr val="dk1"/>
                        </a:solidFill>
                        <a:latin typeface="+mn-lt"/>
                        <a:ea typeface="+mn-ea"/>
                        <a:cs typeface="+mn-cs"/>
                      </a:endParaRPr>
                    </a:p>
                  </a:txBody>
                  <a:tcPr anchor="ctr"/>
                </a:tc>
                <a:tc>
                  <a:txBody>
                    <a:bodyPr/>
                    <a:lstStyle/>
                    <a:p>
                      <a:pPr marL="0" marR="0" lvl="0" indent="0" algn="ctr" defTabSz="609593" rtl="0" eaLnBrk="1" fontAlgn="auto" latinLnBrk="0" hangingPunct="1">
                        <a:lnSpc>
                          <a:spcPct val="100000"/>
                        </a:lnSpc>
                        <a:spcBef>
                          <a:spcPts val="0"/>
                        </a:spcBef>
                        <a:spcAft>
                          <a:spcPts val="0"/>
                        </a:spcAft>
                        <a:buClrTx/>
                        <a:buSzTx/>
                        <a:buFontTx/>
                        <a:buNone/>
                        <a:tabLst/>
                        <a:defRPr/>
                      </a:pPr>
                      <a:r>
                        <a:rPr lang="en-GB" sz="1900" i="1" dirty="0">
                          <a:effectLst/>
                        </a:rPr>
                        <a:t>P</a:t>
                      </a:r>
                      <a:r>
                        <a:rPr lang="en-GB" sz="1900" dirty="0">
                          <a:effectLst/>
                        </a:rPr>
                        <a:t>&lt;0.0001</a:t>
                      </a:r>
                      <a:endParaRPr lang="en-GB" sz="1900" dirty="0">
                        <a:effectLst/>
                        <a:latin typeface="+mn-lt"/>
                      </a:endParaRPr>
                    </a:p>
                  </a:txBody>
                  <a:tcPr anchor="ctr"/>
                </a:tc>
                <a:extLst>
                  <a:ext uri="{0D108BD9-81ED-4DB2-BD59-A6C34878D82A}">
                    <a16:rowId xmlns:a16="http://schemas.microsoft.com/office/drawing/2014/main" val="10001"/>
                  </a:ext>
                </a:extLst>
              </a:tr>
              <a:tr h="606955">
                <a:tc>
                  <a:txBody>
                    <a:bodyPr/>
                    <a:lstStyle/>
                    <a:p>
                      <a:pPr marL="0" marR="0" lvl="0" indent="0" algn="l" defTabSz="609593" rtl="0" eaLnBrk="1" fontAlgn="auto" latinLnBrk="0" hangingPunct="1">
                        <a:lnSpc>
                          <a:spcPct val="100000"/>
                        </a:lnSpc>
                        <a:spcBef>
                          <a:spcPts val="0"/>
                        </a:spcBef>
                        <a:spcAft>
                          <a:spcPts val="0"/>
                        </a:spcAft>
                        <a:buClrTx/>
                        <a:buSzTx/>
                        <a:buFontTx/>
                        <a:buNone/>
                        <a:tabLst/>
                        <a:defRPr/>
                      </a:pPr>
                      <a:r>
                        <a:rPr lang="en-GB" sz="1900" kern="1200" dirty="0"/>
                        <a:t>≥Grade 3 non-heme AEs</a:t>
                      </a:r>
                      <a:endParaRPr lang="en-GB" sz="1900" kern="1200" dirty="0">
                        <a:solidFill>
                          <a:schemeClr val="dk1"/>
                        </a:solidFill>
                        <a:latin typeface="+mn-lt"/>
                        <a:ea typeface="+mn-ea"/>
                        <a:cs typeface="+mn-cs"/>
                      </a:endParaRPr>
                    </a:p>
                  </a:txBody>
                  <a:tcPr anchor="ctr"/>
                </a:tc>
                <a:tc>
                  <a:txBody>
                    <a:bodyPr/>
                    <a:lstStyle/>
                    <a:p>
                      <a:pPr algn="ctr"/>
                      <a:r>
                        <a:rPr lang="en-US" sz="1900" kern="1200" dirty="0"/>
                        <a:t>60%</a:t>
                      </a:r>
                      <a:endParaRPr lang="en-US" sz="1900" kern="1200" dirty="0">
                        <a:solidFill>
                          <a:schemeClr val="dk1"/>
                        </a:solidFill>
                        <a:latin typeface="+mn-lt"/>
                        <a:ea typeface="+mn-ea"/>
                        <a:cs typeface="+mn-cs"/>
                      </a:endParaRPr>
                    </a:p>
                  </a:txBody>
                  <a:tcPr anchor="ctr"/>
                </a:tc>
                <a:tc>
                  <a:txBody>
                    <a:bodyPr/>
                    <a:lstStyle/>
                    <a:p>
                      <a:pPr algn="ctr"/>
                      <a:r>
                        <a:rPr lang="en-US" sz="1900" kern="1200" dirty="0"/>
                        <a:t>72%</a:t>
                      </a:r>
                      <a:endParaRPr lang="en-US" sz="1900" kern="1200" dirty="0">
                        <a:solidFill>
                          <a:schemeClr val="dk1"/>
                        </a:solidFill>
                        <a:latin typeface="+mn-lt"/>
                        <a:ea typeface="+mn-ea"/>
                        <a:cs typeface="+mn-cs"/>
                      </a:endParaRPr>
                    </a:p>
                  </a:txBody>
                  <a:tcPr anchor="ctr"/>
                </a:tc>
                <a:tc>
                  <a:txBody>
                    <a:bodyPr/>
                    <a:lstStyle/>
                    <a:p>
                      <a:pPr algn="ctr"/>
                      <a:r>
                        <a:rPr lang="en-US" sz="1900" kern="1200" dirty="0"/>
                        <a:t>71%</a:t>
                      </a:r>
                      <a:endParaRPr lang="en-US" sz="1900" kern="1200" dirty="0">
                        <a:solidFill>
                          <a:schemeClr val="dk1"/>
                        </a:solidFill>
                        <a:latin typeface="+mn-lt"/>
                        <a:ea typeface="+mn-ea"/>
                        <a:cs typeface="+mn-cs"/>
                      </a:endParaRPr>
                    </a:p>
                  </a:txBody>
                  <a:tcPr anchor="ctr"/>
                </a:tc>
                <a:tc>
                  <a:txBody>
                    <a:bodyPr/>
                    <a:lstStyle/>
                    <a:p>
                      <a:pPr marL="0" marR="0" lvl="0" indent="0" algn="ctr" defTabSz="609593" rtl="0" eaLnBrk="1" fontAlgn="auto" latinLnBrk="0" hangingPunct="1">
                        <a:lnSpc>
                          <a:spcPct val="100000"/>
                        </a:lnSpc>
                        <a:spcBef>
                          <a:spcPts val="0"/>
                        </a:spcBef>
                        <a:spcAft>
                          <a:spcPts val="0"/>
                        </a:spcAft>
                        <a:buClrTx/>
                        <a:buSzTx/>
                        <a:buFontTx/>
                        <a:buNone/>
                        <a:tabLst/>
                        <a:defRPr/>
                      </a:pPr>
                      <a:r>
                        <a:rPr lang="en-GB" sz="1900" i="1" kern="1200" dirty="0">
                          <a:effectLst/>
                        </a:rPr>
                        <a:t>P</a:t>
                      </a:r>
                      <a:r>
                        <a:rPr lang="en-GB" sz="1900" kern="1200" dirty="0">
                          <a:effectLst/>
                        </a:rPr>
                        <a:t>=0.03 </a:t>
                      </a:r>
                      <a:endParaRPr lang="en-GB" sz="1900" dirty="0">
                        <a:effectLst/>
                        <a:latin typeface="+mn-lt"/>
                      </a:endParaRPr>
                    </a:p>
                  </a:txBody>
                  <a:tcPr anchor="ctr"/>
                </a:tc>
                <a:extLst>
                  <a:ext uri="{0D108BD9-81ED-4DB2-BD59-A6C34878D82A}">
                    <a16:rowId xmlns:a16="http://schemas.microsoft.com/office/drawing/2014/main" val="1240911577"/>
                  </a:ext>
                </a:extLst>
              </a:tr>
              <a:tr h="606955">
                <a:tc>
                  <a:txBody>
                    <a:bodyPr/>
                    <a:lstStyle/>
                    <a:p>
                      <a:pPr algn="l"/>
                      <a:r>
                        <a:rPr lang="en-US" sz="1900" kern="1200" dirty="0"/>
                        <a:t>Grade 5 AEs</a:t>
                      </a:r>
                      <a:endParaRPr lang="en-US" sz="1900" kern="1200" dirty="0">
                        <a:solidFill>
                          <a:schemeClr val="dk1"/>
                        </a:solidFill>
                        <a:latin typeface="+mn-lt"/>
                        <a:ea typeface="+mn-ea"/>
                        <a:cs typeface="+mn-cs"/>
                      </a:endParaRPr>
                    </a:p>
                  </a:txBody>
                  <a:tcPr anchor="ctr"/>
                </a:tc>
                <a:tc>
                  <a:txBody>
                    <a:bodyPr/>
                    <a:lstStyle/>
                    <a:p>
                      <a:pPr algn="ctr"/>
                      <a:r>
                        <a:rPr lang="en-US" sz="1900" kern="1200" dirty="0"/>
                        <a:t>2.8% (n=5)</a:t>
                      </a:r>
                      <a:endParaRPr lang="en-US" sz="1900" kern="1200" dirty="0">
                        <a:solidFill>
                          <a:schemeClr val="dk1"/>
                        </a:solidFill>
                        <a:latin typeface="+mn-lt"/>
                        <a:ea typeface="+mn-ea"/>
                        <a:cs typeface="+mn-cs"/>
                      </a:endParaRPr>
                    </a:p>
                  </a:txBody>
                  <a:tcPr anchor="ctr"/>
                </a:tc>
                <a:tc>
                  <a:txBody>
                    <a:bodyPr/>
                    <a:lstStyle/>
                    <a:p>
                      <a:pPr marL="0" marR="0" lvl="0" indent="0" algn="ctr" defTabSz="609593" rtl="0" eaLnBrk="1" fontAlgn="auto" latinLnBrk="0" hangingPunct="1">
                        <a:lnSpc>
                          <a:spcPct val="100000"/>
                        </a:lnSpc>
                        <a:spcBef>
                          <a:spcPts val="0"/>
                        </a:spcBef>
                        <a:spcAft>
                          <a:spcPts val="0"/>
                        </a:spcAft>
                        <a:buClrTx/>
                        <a:buSzTx/>
                        <a:buFontTx/>
                        <a:buNone/>
                        <a:tabLst/>
                        <a:defRPr/>
                      </a:pPr>
                      <a:r>
                        <a:rPr lang="en-US" sz="1900" kern="1200" dirty="0"/>
                        <a:t>7.8% (n=14)</a:t>
                      </a:r>
                      <a:endParaRPr lang="en-US" sz="1900" kern="1200" dirty="0">
                        <a:solidFill>
                          <a:schemeClr val="dk1"/>
                        </a:solidFill>
                        <a:latin typeface="+mn-lt"/>
                        <a:ea typeface="+mn-ea"/>
                        <a:cs typeface="+mn-cs"/>
                      </a:endParaRPr>
                    </a:p>
                  </a:txBody>
                  <a:tcPr anchor="ctr"/>
                </a:tc>
                <a:tc>
                  <a:txBody>
                    <a:bodyPr/>
                    <a:lstStyle/>
                    <a:p>
                      <a:pPr marL="0" marR="0" lvl="0" indent="0" algn="ctr" defTabSz="609593" rtl="0" eaLnBrk="1" fontAlgn="auto" latinLnBrk="0" hangingPunct="1">
                        <a:lnSpc>
                          <a:spcPct val="100000"/>
                        </a:lnSpc>
                        <a:spcBef>
                          <a:spcPts val="0"/>
                        </a:spcBef>
                        <a:spcAft>
                          <a:spcPts val="0"/>
                        </a:spcAft>
                        <a:buClrTx/>
                        <a:buSzTx/>
                        <a:buFontTx/>
                        <a:buNone/>
                        <a:tabLst/>
                        <a:defRPr/>
                      </a:pPr>
                      <a:r>
                        <a:rPr lang="en-US" sz="1900" kern="1200" dirty="0"/>
                        <a:t>7.7% (n=14)</a:t>
                      </a:r>
                      <a:endParaRPr lang="en-US" sz="1900" kern="1200" dirty="0">
                        <a:solidFill>
                          <a:schemeClr val="dk1"/>
                        </a:solidFill>
                        <a:latin typeface="+mn-lt"/>
                        <a:ea typeface="+mn-ea"/>
                        <a:cs typeface="+mn-cs"/>
                      </a:endParaRPr>
                    </a:p>
                  </a:txBody>
                  <a:tcPr anchor="ctr"/>
                </a:tc>
                <a:tc>
                  <a:txBody>
                    <a:bodyPr/>
                    <a:lstStyle/>
                    <a:p>
                      <a:pPr marL="0" marR="0" lvl="0" indent="0" algn="ctr" defTabSz="609593" rtl="0" eaLnBrk="1" fontAlgn="auto" latinLnBrk="0" hangingPunct="1">
                        <a:lnSpc>
                          <a:spcPct val="100000"/>
                        </a:lnSpc>
                        <a:spcBef>
                          <a:spcPts val="0"/>
                        </a:spcBef>
                        <a:spcAft>
                          <a:spcPts val="0"/>
                        </a:spcAft>
                        <a:buClrTx/>
                        <a:buSzTx/>
                        <a:buFontTx/>
                        <a:buNone/>
                        <a:tabLst/>
                        <a:defRPr/>
                      </a:pPr>
                      <a:r>
                        <a:rPr lang="en-GB" sz="1900" i="1" kern="1200" dirty="0">
                          <a:effectLst/>
                        </a:rPr>
                        <a:t>P</a:t>
                      </a:r>
                      <a:r>
                        <a:rPr lang="en-GB" sz="1900" kern="1200" dirty="0">
                          <a:effectLst/>
                        </a:rPr>
                        <a:t>=0.07 </a:t>
                      </a:r>
                      <a:endParaRPr lang="en-GB" sz="1900" dirty="0">
                        <a:effectLst/>
                        <a:latin typeface="+mn-lt"/>
                      </a:endParaRPr>
                    </a:p>
                  </a:txBody>
                  <a:tcPr anchor="ctr"/>
                </a:tc>
                <a:extLst>
                  <a:ext uri="{0D108BD9-81ED-4DB2-BD59-A6C34878D82A}">
                    <a16:rowId xmlns:a16="http://schemas.microsoft.com/office/drawing/2014/main" val="293225421"/>
                  </a:ext>
                </a:extLst>
              </a:tr>
              <a:tr h="798455">
                <a:tc>
                  <a:txBody>
                    <a:bodyPr/>
                    <a:lstStyle/>
                    <a:p>
                      <a:pPr marL="0" marR="0" lvl="0" indent="0" algn="l" defTabSz="609593" rtl="0" eaLnBrk="1" fontAlgn="auto" latinLnBrk="0" hangingPunct="1">
                        <a:lnSpc>
                          <a:spcPct val="100000"/>
                        </a:lnSpc>
                        <a:spcBef>
                          <a:spcPts val="0"/>
                        </a:spcBef>
                        <a:spcAft>
                          <a:spcPts val="0"/>
                        </a:spcAft>
                        <a:buClrTx/>
                        <a:buSzTx/>
                        <a:buFontTx/>
                        <a:buNone/>
                        <a:tabLst/>
                        <a:defRPr/>
                      </a:pPr>
                      <a:r>
                        <a:rPr lang="en-GB" sz="1900" kern="1200"/>
                        <a:t>Unexplained/</a:t>
                      </a:r>
                    </a:p>
                    <a:p>
                      <a:pPr marL="0" marR="0" lvl="0" indent="0" algn="l" defTabSz="609593" rtl="0" eaLnBrk="1" fontAlgn="auto" latinLnBrk="0" hangingPunct="1">
                        <a:lnSpc>
                          <a:spcPct val="100000"/>
                        </a:lnSpc>
                        <a:spcBef>
                          <a:spcPts val="0"/>
                        </a:spcBef>
                        <a:spcAft>
                          <a:spcPts val="0"/>
                        </a:spcAft>
                        <a:buClrTx/>
                        <a:buSzTx/>
                        <a:buFontTx/>
                        <a:buNone/>
                        <a:tabLst/>
                        <a:defRPr/>
                      </a:pPr>
                      <a:r>
                        <a:rPr lang="en-GB" sz="1900" kern="1200"/>
                        <a:t>unwitnessed </a:t>
                      </a:r>
                      <a:r>
                        <a:rPr lang="en-GB" sz="1900" kern="1200" dirty="0"/>
                        <a:t>death </a:t>
                      </a:r>
                      <a:endParaRPr lang="en-GB" sz="1900" kern="1200" dirty="0">
                        <a:solidFill>
                          <a:schemeClr val="dk1"/>
                        </a:solidFill>
                        <a:latin typeface="+mn-lt"/>
                        <a:ea typeface="+mn-ea"/>
                        <a:cs typeface="+mn-cs"/>
                      </a:endParaRPr>
                    </a:p>
                  </a:txBody>
                  <a:tcPr anchor="ctr"/>
                </a:tc>
                <a:tc>
                  <a:txBody>
                    <a:bodyPr/>
                    <a:lstStyle/>
                    <a:p>
                      <a:pPr algn="ctr"/>
                      <a:r>
                        <a:rPr lang="en-US" sz="1900" kern="1200" dirty="0"/>
                        <a:t>1.1% (n=2)</a:t>
                      </a:r>
                      <a:endParaRPr lang="en-US" sz="1900" kern="1200" dirty="0">
                        <a:solidFill>
                          <a:schemeClr val="dk1"/>
                        </a:solidFill>
                        <a:latin typeface="+mn-lt"/>
                        <a:ea typeface="+mn-ea"/>
                        <a:cs typeface="+mn-cs"/>
                      </a:endParaRPr>
                    </a:p>
                  </a:txBody>
                  <a:tcPr anchor="ctr"/>
                </a:tc>
                <a:tc>
                  <a:txBody>
                    <a:bodyPr/>
                    <a:lstStyle/>
                    <a:p>
                      <a:pPr algn="ctr"/>
                      <a:r>
                        <a:rPr lang="en-US" sz="1900" kern="1200" dirty="0"/>
                        <a:t>3.9% (n=7)</a:t>
                      </a:r>
                      <a:endParaRPr lang="en-US" sz="1900" kern="1200" dirty="0">
                        <a:solidFill>
                          <a:schemeClr val="dk1"/>
                        </a:solidFill>
                        <a:latin typeface="+mn-lt"/>
                        <a:ea typeface="+mn-ea"/>
                        <a:cs typeface="+mn-cs"/>
                      </a:endParaRPr>
                    </a:p>
                  </a:txBody>
                  <a:tcPr anchor="ctr"/>
                </a:tc>
                <a:tc>
                  <a:txBody>
                    <a:bodyPr/>
                    <a:lstStyle/>
                    <a:p>
                      <a:pPr algn="ctr"/>
                      <a:r>
                        <a:rPr lang="en-US" sz="1900" kern="1200" dirty="0"/>
                        <a:t>2.2% (n=4)</a:t>
                      </a:r>
                      <a:endParaRPr lang="en-US" sz="1900" kern="1200" dirty="0">
                        <a:solidFill>
                          <a:schemeClr val="dk1"/>
                        </a:solidFill>
                        <a:latin typeface="+mn-lt"/>
                        <a:ea typeface="+mn-ea"/>
                        <a:cs typeface="+mn-cs"/>
                      </a:endParaRPr>
                    </a:p>
                  </a:txBody>
                  <a:tcPr anchor="ctr"/>
                </a:tc>
                <a:tc>
                  <a:txBody>
                    <a:bodyPr/>
                    <a:lstStyle/>
                    <a:p>
                      <a:pPr algn="ctr"/>
                      <a:r>
                        <a:rPr lang="en-GB" sz="1900" i="1" dirty="0"/>
                        <a:t>P</a:t>
                      </a:r>
                      <a:r>
                        <a:rPr lang="en-GB" sz="1900" dirty="0"/>
                        <a:t>=0.24</a:t>
                      </a:r>
                      <a:endParaRPr lang="en-US" sz="1900" kern="1200" dirty="0">
                        <a:solidFill>
                          <a:schemeClr val="dk1"/>
                        </a:solidFill>
                        <a:latin typeface="+mn-lt"/>
                        <a:ea typeface="+mn-ea"/>
                        <a:cs typeface="+mn-cs"/>
                      </a:endParaRPr>
                    </a:p>
                  </a:txBody>
                  <a:tcPr anchor="ctr"/>
                </a:tc>
                <a:extLst>
                  <a:ext uri="{0D108BD9-81ED-4DB2-BD59-A6C34878D82A}">
                    <a16:rowId xmlns:a16="http://schemas.microsoft.com/office/drawing/2014/main" val="2754998733"/>
                  </a:ext>
                </a:extLst>
              </a:tr>
            </a:tbl>
          </a:graphicData>
        </a:graphic>
      </p:graphicFrame>
    </p:spTree>
    <p:extLst>
      <p:ext uri="{BB962C8B-B14F-4D97-AF65-F5344CB8AC3E}">
        <p14:creationId xmlns:p14="http://schemas.microsoft.com/office/powerpoint/2010/main" val="280337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862F-2230-4DE6-BEAD-4B2E3B94F957}"/>
              </a:ext>
            </a:extLst>
          </p:cNvPr>
          <p:cNvSpPr>
            <a:spLocks noGrp="1"/>
          </p:cNvSpPr>
          <p:nvPr>
            <p:ph type="title"/>
          </p:nvPr>
        </p:nvSpPr>
        <p:spPr>
          <a:xfrm>
            <a:off x="233771" y="-13356"/>
            <a:ext cx="11379200" cy="1143000"/>
          </a:xfrm>
        </p:spPr>
        <p:txBody>
          <a:bodyPr>
            <a:noAutofit/>
          </a:bodyPr>
          <a:lstStyle/>
          <a:p>
            <a:r>
              <a:rPr lang="en-US"/>
              <a:t>ECOG-ACRIN E1912: IR was Superior to </a:t>
            </a:r>
            <a:r>
              <a:rPr lang="en-US" dirty="0"/>
              <a:t>FCR </a:t>
            </a:r>
            <a:r>
              <a:rPr lang="en-US"/>
              <a:t>in CLL/SLL (Phase III)</a:t>
            </a:r>
            <a:endParaRPr lang="en-US" dirty="0"/>
          </a:p>
        </p:txBody>
      </p:sp>
      <p:sp>
        <p:nvSpPr>
          <p:cNvPr id="5" name="Text Placeholder 6">
            <a:extLst>
              <a:ext uri="{FF2B5EF4-FFF2-40B4-BE49-F238E27FC236}">
                <a16:creationId xmlns:a16="http://schemas.microsoft.com/office/drawing/2014/main" id="{ED923DC8-26CC-41BE-81C1-A7F596EF61E6}"/>
              </a:ext>
            </a:extLst>
          </p:cNvPr>
          <p:cNvSpPr txBox="1">
            <a:spLocks/>
          </p:cNvSpPr>
          <p:nvPr/>
        </p:nvSpPr>
        <p:spPr>
          <a:xfrm>
            <a:off x="316088" y="6303157"/>
            <a:ext cx="1038384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dirty="0">
                <a:solidFill>
                  <a:schemeClr val="tx1"/>
                </a:solidFill>
              </a:rPr>
              <a:t>Shanafelt TD et al. ASH 2018. Abstract LBA-4.</a:t>
            </a:r>
          </a:p>
        </p:txBody>
      </p:sp>
      <p:sp>
        <p:nvSpPr>
          <p:cNvPr id="6" name="Rounded Rectangle 26">
            <a:extLst>
              <a:ext uri="{FF2B5EF4-FFF2-40B4-BE49-F238E27FC236}">
                <a16:creationId xmlns:a16="http://schemas.microsoft.com/office/drawing/2014/main" id="{8C1490BE-B8E1-47CA-AB9D-A9E5D69BF64E}"/>
              </a:ext>
            </a:extLst>
          </p:cNvPr>
          <p:cNvSpPr/>
          <p:nvPr/>
        </p:nvSpPr>
        <p:spPr>
          <a:xfrm>
            <a:off x="4831740" y="1342216"/>
            <a:ext cx="2528520" cy="914400"/>
          </a:xfrm>
          <a:prstGeom prst="roundRect">
            <a:avLst>
              <a:gd name="adj" fmla="val 0"/>
            </a:avLst>
          </a:prstGeom>
          <a:solidFill>
            <a:schemeClr val="accent2"/>
          </a:solidFill>
          <a:ln w="190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600" b="1" dirty="0">
                <a:solidFill>
                  <a:schemeClr val="bg1"/>
                </a:solidFill>
                <a:latin typeface="Arial"/>
              </a:rPr>
              <a:t>Ibrutinib </a:t>
            </a:r>
            <a:r>
              <a:rPr lang="en-US" sz="1400" dirty="0">
                <a:solidFill>
                  <a:schemeClr val="bg1"/>
                </a:solidFill>
                <a:latin typeface="Arial"/>
              </a:rPr>
              <a:t>(QD) </a:t>
            </a:r>
            <a:r>
              <a:rPr lang="en-US" sz="1600" dirty="0">
                <a:solidFill>
                  <a:schemeClr val="bg1"/>
                </a:solidFill>
                <a:latin typeface="Arial"/>
              </a:rPr>
              <a:t>+ </a:t>
            </a:r>
          </a:p>
          <a:p>
            <a:pPr algn="ctr" defTabSz="685783"/>
            <a:r>
              <a:rPr lang="en-US" sz="1600" b="1" dirty="0">
                <a:solidFill>
                  <a:schemeClr val="bg1"/>
                </a:solidFill>
                <a:latin typeface="Arial"/>
              </a:rPr>
              <a:t>Rituximab </a:t>
            </a:r>
            <a:r>
              <a:rPr lang="en-US" sz="1400" dirty="0">
                <a:solidFill>
                  <a:schemeClr val="bg1"/>
                </a:solidFill>
                <a:latin typeface="Arial"/>
              </a:rPr>
              <a:t>(7 cycles)</a:t>
            </a:r>
          </a:p>
        </p:txBody>
      </p:sp>
      <p:sp>
        <p:nvSpPr>
          <p:cNvPr id="7" name="Rectangle 6">
            <a:extLst>
              <a:ext uri="{FF2B5EF4-FFF2-40B4-BE49-F238E27FC236}">
                <a16:creationId xmlns:a16="http://schemas.microsoft.com/office/drawing/2014/main" id="{627612F0-D3A6-4E94-A86E-8FAD8C4CEBB4}"/>
              </a:ext>
            </a:extLst>
          </p:cNvPr>
          <p:cNvSpPr/>
          <p:nvPr/>
        </p:nvSpPr>
        <p:spPr>
          <a:xfrm>
            <a:off x="7772194" y="1780954"/>
            <a:ext cx="2138311" cy="1197039"/>
          </a:xfrm>
          <a:prstGeom prst="rect">
            <a:avLst/>
          </a:prstGeom>
          <a:solidFill>
            <a:schemeClr val="tx1">
              <a:lumMod val="50000"/>
              <a:lumOff val="5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Primary Endpoints</a:t>
            </a:r>
          </a:p>
          <a:p>
            <a:pPr algn="ctr"/>
            <a:endParaRPr lang="en-US" sz="1600" dirty="0"/>
          </a:p>
          <a:p>
            <a:pPr algn="ctr"/>
            <a:r>
              <a:rPr lang="en-US" sz="1600" dirty="0"/>
              <a:t>PFS, change in QoL</a:t>
            </a:r>
          </a:p>
        </p:txBody>
      </p:sp>
      <p:sp>
        <p:nvSpPr>
          <p:cNvPr id="8" name="Rectangle 7">
            <a:extLst>
              <a:ext uri="{FF2B5EF4-FFF2-40B4-BE49-F238E27FC236}">
                <a16:creationId xmlns:a16="http://schemas.microsoft.com/office/drawing/2014/main" id="{49F08D26-1FE2-4F9E-A470-6768C673BA31}"/>
              </a:ext>
            </a:extLst>
          </p:cNvPr>
          <p:cNvSpPr/>
          <p:nvPr/>
        </p:nvSpPr>
        <p:spPr>
          <a:xfrm>
            <a:off x="202283" y="1289646"/>
            <a:ext cx="3264043" cy="2318607"/>
          </a:xfrm>
          <a:prstGeom prst="rect">
            <a:avLst/>
          </a:prstGeom>
          <a:solidFill>
            <a:schemeClr val="tx1">
              <a:lumMod val="75000"/>
              <a:lumOff val="2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Treatment-Naive CLL/SLL</a:t>
            </a:r>
          </a:p>
          <a:p>
            <a:pPr algn="ctr"/>
            <a:r>
              <a:rPr lang="en-US" sz="1400" dirty="0">
                <a:solidFill>
                  <a:schemeClr val="bg1"/>
                </a:solidFill>
              </a:rPr>
              <a:t>N=529</a:t>
            </a:r>
          </a:p>
          <a:p>
            <a:pPr algn="ctr"/>
            <a:endParaRPr lang="en-US" sz="1400" dirty="0">
              <a:solidFill>
                <a:schemeClr val="bg1"/>
              </a:solidFill>
            </a:endParaRPr>
          </a:p>
          <a:p>
            <a:pPr marL="285744" indent="-285744" defTabSz="685783">
              <a:spcAft>
                <a:spcPts val="600"/>
              </a:spcAft>
              <a:buFont typeface="Arial" panose="020B0604020202020204" pitchFamily="34" charset="0"/>
              <a:buChar char="•"/>
            </a:pPr>
            <a:r>
              <a:rPr lang="en-US" sz="1400" dirty="0">
                <a:solidFill>
                  <a:schemeClr val="bg1"/>
                </a:solidFill>
              </a:rPr>
              <a:t>CLL (IWCLL criteria), or              SLL (WHO criteria)</a:t>
            </a:r>
          </a:p>
          <a:p>
            <a:pPr marL="285744" indent="-285744" defTabSz="685783">
              <a:spcAft>
                <a:spcPts val="600"/>
              </a:spcAft>
              <a:buFont typeface="Arial" panose="020B0604020202020204" pitchFamily="34" charset="0"/>
              <a:buChar char="•"/>
            </a:pPr>
            <a:r>
              <a:rPr lang="en-US" sz="1400" dirty="0">
                <a:solidFill>
                  <a:schemeClr val="bg1"/>
                </a:solidFill>
              </a:rPr>
              <a:t>Disease requiring treatment</a:t>
            </a:r>
          </a:p>
          <a:p>
            <a:pPr marL="285744" indent="-285744" defTabSz="685783">
              <a:spcAft>
                <a:spcPts val="600"/>
              </a:spcAft>
              <a:buFont typeface="Arial" panose="020B0604020202020204" pitchFamily="34" charset="0"/>
              <a:buChar char="•"/>
            </a:pPr>
            <a:r>
              <a:rPr lang="en-US" sz="1400" dirty="0">
                <a:solidFill>
                  <a:schemeClr val="bg1"/>
                </a:solidFill>
              </a:rPr>
              <a:t>Age ≤70 years</a:t>
            </a:r>
          </a:p>
          <a:p>
            <a:pPr marL="285744" indent="-285744" defTabSz="685783">
              <a:spcAft>
                <a:spcPts val="600"/>
              </a:spcAft>
              <a:buFont typeface="Arial" panose="020B0604020202020204" pitchFamily="34" charset="0"/>
              <a:buChar char="•"/>
            </a:pPr>
            <a:r>
              <a:rPr lang="en-US" sz="1400" dirty="0">
                <a:solidFill>
                  <a:schemeClr val="bg1"/>
                </a:solidFill>
              </a:rPr>
              <a:t>No deletion of 17p13</a:t>
            </a:r>
          </a:p>
          <a:p>
            <a:pPr marL="285744" indent="-285744" defTabSz="685783">
              <a:spcAft>
                <a:spcPts val="600"/>
              </a:spcAft>
              <a:buFont typeface="Arial" panose="020B0604020202020204" pitchFamily="34" charset="0"/>
              <a:buChar char="•"/>
            </a:pPr>
            <a:r>
              <a:rPr lang="en-US" sz="1400" dirty="0">
                <a:solidFill>
                  <a:schemeClr val="bg1"/>
                </a:solidFill>
              </a:rPr>
              <a:t>ECOG PS 0-2</a:t>
            </a:r>
          </a:p>
        </p:txBody>
      </p:sp>
      <p:sp>
        <p:nvSpPr>
          <p:cNvPr id="9" name="Rectangle 8">
            <a:extLst>
              <a:ext uri="{FF2B5EF4-FFF2-40B4-BE49-F238E27FC236}">
                <a16:creationId xmlns:a16="http://schemas.microsoft.com/office/drawing/2014/main" id="{C3A1443E-813D-4A14-993B-915829C2064B}"/>
              </a:ext>
            </a:extLst>
          </p:cNvPr>
          <p:cNvSpPr/>
          <p:nvPr/>
        </p:nvSpPr>
        <p:spPr>
          <a:xfrm rot="16200000">
            <a:off x="3234681" y="2204325"/>
            <a:ext cx="1382233" cy="541407"/>
          </a:xfrm>
          <a:prstGeom prst="rect">
            <a:avLst/>
          </a:prstGeom>
          <a:solidFill>
            <a:schemeClr val="tx1">
              <a:lumMod val="65000"/>
              <a:lumOff val="35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Randomization</a:t>
            </a:r>
          </a:p>
          <a:p>
            <a:pPr algn="ctr"/>
            <a:r>
              <a:rPr lang="en-US" sz="1200" b="1" dirty="0"/>
              <a:t>2:1</a:t>
            </a:r>
          </a:p>
        </p:txBody>
      </p:sp>
      <p:sp>
        <p:nvSpPr>
          <p:cNvPr id="10" name="Rounded Rectangle 26">
            <a:extLst>
              <a:ext uri="{FF2B5EF4-FFF2-40B4-BE49-F238E27FC236}">
                <a16:creationId xmlns:a16="http://schemas.microsoft.com/office/drawing/2014/main" id="{C66AC6B0-0001-4E18-AC31-3DCB107192C0}"/>
              </a:ext>
            </a:extLst>
          </p:cNvPr>
          <p:cNvSpPr/>
          <p:nvPr/>
        </p:nvSpPr>
        <p:spPr>
          <a:xfrm>
            <a:off x="4817598" y="2512296"/>
            <a:ext cx="2556807" cy="914400"/>
          </a:xfrm>
          <a:prstGeom prst="roundRect">
            <a:avLst>
              <a:gd name="adj" fmla="val 0"/>
            </a:avLst>
          </a:prstGeom>
          <a:solidFill>
            <a:schemeClr val="accent6">
              <a:lumMod val="5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600" b="1" dirty="0">
                <a:solidFill>
                  <a:schemeClr val="bg1"/>
                </a:solidFill>
                <a:latin typeface="Arial"/>
              </a:rPr>
              <a:t>Fludarabine + Cyclophosphamide + Rituximab </a:t>
            </a:r>
            <a:r>
              <a:rPr lang="en-US" sz="1400" dirty="0">
                <a:solidFill>
                  <a:schemeClr val="bg1"/>
                </a:solidFill>
                <a:latin typeface="Arial"/>
              </a:rPr>
              <a:t>(6 cycles)</a:t>
            </a:r>
            <a:endParaRPr lang="en-US" sz="1600" dirty="0">
              <a:solidFill>
                <a:schemeClr val="bg1"/>
              </a:solidFill>
              <a:latin typeface="Arial"/>
            </a:endParaRPr>
          </a:p>
        </p:txBody>
      </p:sp>
      <p:sp>
        <p:nvSpPr>
          <p:cNvPr id="11" name="Rectangle 10">
            <a:extLst>
              <a:ext uri="{FF2B5EF4-FFF2-40B4-BE49-F238E27FC236}">
                <a16:creationId xmlns:a16="http://schemas.microsoft.com/office/drawing/2014/main" id="{AC7A9FC5-83BB-4FF0-A5A8-6F2C860A3329}"/>
              </a:ext>
            </a:extLst>
          </p:cNvPr>
          <p:cNvSpPr/>
          <p:nvPr/>
        </p:nvSpPr>
        <p:spPr>
          <a:xfrm>
            <a:off x="9909794" y="2182785"/>
            <a:ext cx="2113143" cy="369332"/>
          </a:xfrm>
          <a:prstGeom prst="rect">
            <a:avLst/>
          </a:prstGeom>
        </p:spPr>
        <p:txBody>
          <a:bodyPr wrap="none">
            <a:spAutoFit/>
          </a:bodyPr>
          <a:lstStyle/>
          <a:p>
            <a:r>
              <a:rPr lang="en-GB" sz="1800" dirty="0"/>
              <a:t>1</a:t>
            </a:r>
            <a:r>
              <a:rPr lang="en-GB" sz="1800" baseline="30000" dirty="0"/>
              <a:t>st</a:t>
            </a:r>
            <a:r>
              <a:rPr lang="en-GB" sz="1800" dirty="0"/>
              <a:t> Interim Analysis</a:t>
            </a:r>
            <a:endParaRPr lang="en-US" sz="1800" dirty="0"/>
          </a:p>
        </p:txBody>
      </p:sp>
      <p:cxnSp>
        <p:nvCxnSpPr>
          <p:cNvPr id="13" name="Straight Arrow Connector 12">
            <a:extLst>
              <a:ext uri="{FF2B5EF4-FFF2-40B4-BE49-F238E27FC236}">
                <a16:creationId xmlns:a16="http://schemas.microsoft.com/office/drawing/2014/main" id="{B97F074B-29B2-458B-9E32-6C5C9E2183A2}"/>
              </a:ext>
            </a:extLst>
          </p:cNvPr>
          <p:cNvCxnSpPr>
            <a:stCxn id="9" idx="2"/>
            <a:endCxn id="6" idx="1"/>
          </p:cNvCxnSpPr>
          <p:nvPr/>
        </p:nvCxnSpPr>
        <p:spPr>
          <a:xfrm flipV="1">
            <a:off x="4196501" y="1799417"/>
            <a:ext cx="635241" cy="6756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407B7C5-D22F-490D-8A95-21060700B05C}"/>
              </a:ext>
            </a:extLst>
          </p:cNvPr>
          <p:cNvCxnSpPr>
            <a:stCxn id="9" idx="2"/>
            <a:endCxn id="10" idx="1"/>
          </p:cNvCxnSpPr>
          <p:nvPr/>
        </p:nvCxnSpPr>
        <p:spPr>
          <a:xfrm>
            <a:off x="4196501" y="2475028"/>
            <a:ext cx="621097" cy="49446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EF9EF42C-0641-4A14-9CDE-A837884F5AE3}"/>
              </a:ext>
            </a:extLst>
          </p:cNvPr>
          <p:cNvGrpSpPr/>
          <p:nvPr/>
        </p:nvGrpSpPr>
        <p:grpSpPr>
          <a:xfrm>
            <a:off x="662913" y="3670679"/>
            <a:ext cx="7912128" cy="2673426"/>
            <a:chOff x="781723" y="528725"/>
            <a:chExt cx="10690806" cy="4451865"/>
          </a:xfrm>
        </p:grpSpPr>
        <p:sp>
          <p:nvSpPr>
            <p:cNvPr id="17" name="TextBox 16">
              <a:extLst>
                <a:ext uri="{FF2B5EF4-FFF2-40B4-BE49-F238E27FC236}">
                  <a16:creationId xmlns:a16="http://schemas.microsoft.com/office/drawing/2014/main" id="{0DFDEC72-23AB-4901-B805-77B8A02115AC}"/>
                </a:ext>
              </a:extLst>
            </p:cNvPr>
            <p:cNvSpPr txBox="1"/>
            <p:nvPr/>
          </p:nvSpPr>
          <p:spPr>
            <a:xfrm flipH="1">
              <a:off x="865020" y="528725"/>
              <a:ext cx="5029199" cy="871281"/>
            </a:xfrm>
            <a:prstGeom prst="rect">
              <a:avLst/>
            </a:prstGeom>
            <a:noFill/>
          </p:spPr>
          <p:txBody>
            <a:bodyPr wrap="square" rtlCol="0">
              <a:spAutoFit/>
            </a:bodyPr>
            <a:lstStyle/>
            <a:p>
              <a:pPr algn="ctr" defTabSz="914377">
                <a:defRPr/>
              </a:pPr>
              <a:r>
                <a:rPr lang="en-US" sz="1600" b="1" dirty="0">
                  <a:latin typeface="Arial"/>
                </a:rPr>
                <a:t>PFS (All Randomized)</a:t>
              </a:r>
            </a:p>
            <a:p>
              <a:pPr algn="ctr" defTabSz="914377">
                <a:defRPr/>
              </a:pPr>
              <a:r>
                <a:rPr lang="it" sz="1200" b="1" dirty="0">
                  <a:solidFill>
                    <a:srgbClr val="000000"/>
                  </a:solidFill>
                  <a:latin typeface="Arial"/>
                </a:rPr>
                <a:t>HR=0.352; 95% CI, 0.223-0.558; </a:t>
              </a:r>
              <a:r>
                <a:rPr lang="en-US" sz="1200" b="1" i="1" dirty="0">
                  <a:solidFill>
                    <a:srgbClr val="000000"/>
                  </a:solidFill>
                  <a:latin typeface="Arial"/>
                </a:rPr>
                <a:t>P</a:t>
              </a:r>
              <a:r>
                <a:rPr lang="it" sz="1200" b="1" dirty="0">
                  <a:solidFill>
                    <a:srgbClr val="000000"/>
                  </a:solidFill>
                  <a:latin typeface="Arial"/>
                </a:rPr>
                <a:t>&lt;0.0001 </a:t>
              </a:r>
            </a:p>
          </p:txBody>
        </p:sp>
        <p:sp>
          <p:nvSpPr>
            <p:cNvPr id="18" name="Line 5">
              <a:extLst>
                <a:ext uri="{FF2B5EF4-FFF2-40B4-BE49-F238E27FC236}">
                  <a16:creationId xmlns:a16="http://schemas.microsoft.com/office/drawing/2014/main" id="{20F2ABEF-ECD5-4AC2-B05A-DB8977FB6556}"/>
                </a:ext>
              </a:extLst>
            </p:cNvPr>
            <p:cNvSpPr>
              <a:spLocks noChangeShapeType="1"/>
            </p:cNvSpPr>
            <p:nvPr/>
          </p:nvSpPr>
          <p:spPr bwMode="auto">
            <a:xfrm flipV="1">
              <a:off x="1133395" y="1497338"/>
              <a:ext cx="0" cy="3218544"/>
            </a:xfrm>
            <a:prstGeom prst="line">
              <a:avLst/>
            </a:prstGeom>
            <a:noFill/>
            <a:ln w="12700" cap="flat">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19" name="Line 7">
              <a:extLst>
                <a:ext uri="{FF2B5EF4-FFF2-40B4-BE49-F238E27FC236}">
                  <a16:creationId xmlns:a16="http://schemas.microsoft.com/office/drawing/2014/main" id="{A35E8A9E-21B5-479F-96E5-CD24B2E20204}"/>
                </a:ext>
              </a:extLst>
            </p:cNvPr>
            <p:cNvSpPr>
              <a:spLocks noChangeShapeType="1"/>
            </p:cNvSpPr>
            <p:nvPr/>
          </p:nvSpPr>
          <p:spPr bwMode="auto">
            <a:xfrm>
              <a:off x="1133395" y="4715882"/>
              <a:ext cx="4581025" cy="0"/>
            </a:xfrm>
            <a:prstGeom prst="line">
              <a:avLst/>
            </a:prstGeom>
            <a:noFill/>
            <a:ln w="12700" cap="sq">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20" name="Rectangle 20">
              <a:extLst>
                <a:ext uri="{FF2B5EF4-FFF2-40B4-BE49-F238E27FC236}">
                  <a16:creationId xmlns:a16="http://schemas.microsoft.com/office/drawing/2014/main" id="{8305BB38-37E6-44A2-8193-A92EE4896F22}"/>
                </a:ext>
              </a:extLst>
            </p:cNvPr>
            <p:cNvSpPr>
              <a:spLocks noChangeArrowheads="1"/>
            </p:cNvSpPr>
            <p:nvPr/>
          </p:nvSpPr>
          <p:spPr bwMode="auto">
            <a:xfrm>
              <a:off x="1567277" y="4173464"/>
              <a:ext cx="2756847"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defRPr/>
              </a:pPr>
              <a:r>
                <a:rPr lang="en-US" altLang="en-US" sz="1000" dirty="0">
                  <a:solidFill>
                    <a:srgbClr val="000000"/>
                  </a:solidFill>
                </a:rPr>
                <a:t> IR (37 events/354 cases)</a:t>
              </a:r>
            </a:p>
          </p:txBody>
        </p:sp>
        <p:sp>
          <p:nvSpPr>
            <p:cNvPr id="21" name="Rectangle 20">
              <a:extLst>
                <a:ext uri="{FF2B5EF4-FFF2-40B4-BE49-F238E27FC236}">
                  <a16:creationId xmlns:a16="http://schemas.microsoft.com/office/drawing/2014/main" id="{729F8C3B-D4D6-4922-B6D1-BFAC46AA9099}"/>
                </a:ext>
              </a:extLst>
            </p:cNvPr>
            <p:cNvSpPr>
              <a:spLocks noChangeArrowheads="1"/>
            </p:cNvSpPr>
            <p:nvPr/>
          </p:nvSpPr>
          <p:spPr bwMode="auto">
            <a:xfrm>
              <a:off x="1618303" y="4369488"/>
              <a:ext cx="2407596"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defRPr/>
              </a:pPr>
              <a:r>
                <a:rPr lang="en-US" altLang="en-US" sz="1000" dirty="0">
                  <a:solidFill>
                    <a:srgbClr val="000000"/>
                  </a:solidFill>
                </a:rPr>
                <a:t>FCR (40 events/175 cases)</a:t>
              </a:r>
            </a:p>
          </p:txBody>
        </p:sp>
        <p:cxnSp>
          <p:nvCxnSpPr>
            <p:cNvPr id="22" name="Straight Connector 21">
              <a:extLst>
                <a:ext uri="{FF2B5EF4-FFF2-40B4-BE49-F238E27FC236}">
                  <a16:creationId xmlns:a16="http://schemas.microsoft.com/office/drawing/2014/main" id="{97A83789-7CA0-4658-8E43-65AF4D79E325}"/>
                </a:ext>
              </a:extLst>
            </p:cNvPr>
            <p:cNvCxnSpPr>
              <a:cxnSpLocks/>
            </p:cNvCxnSpPr>
            <p:nvPr/>
          </p:nvCxnSpPr>
          <p:spPr>
            <a:xfrm>
              <a:off x="1349585" y="4260593"/>
              <a:ext cx="136926"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23" name="Straight Connector 22">
              <a:extLst>
                <a:ext uri="{FF2B5EF4-FFF2-40B4-BE49-F238E27FC236}">
                  <a16:creationId xmlns:a16="http://schemas.microsoft.com/office/drawing/2014/main" id="{57928F88-4452-47B8-A7ED-84D4C97FC744}"/>
                </a:ext>
              </a:extLst>
            </p:cNvPr>
            <p:cNvCxnSpPr>
              <a:cxnSpLocks/>
            </p:cNvCxnSpPr>
            <p:nvPr/>
          </p:nvCxnSpPr>
          <p:spPr>
            <a:xfrm>
              <a:off x="1349585" y="4433481"/>
              <a:ext cx="136926" cy="0"/>
            </a:xfrm>
            <a:prstGeom prst="line">
              <a:avLst/>
            </a:prstGeom>
            <a:noFill/>
            <a:ln w="19050" cap="flat">
              <a:solidFill>
                <a:schemeClr val="accent6">
                  <a:lumMod val="5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nvGrpSpPr>
            <p:cNvPr id="24" name="Group 23">
              <a:extLst>
                <a:ext uri="{FF2B5EF4-FFF2-40B4-BE49-F238E27FC236}">
                  <a16:creationId xmlns:a16="http://schemas.microsoft.com/office/drawing/2014/main" id="{3B73B65B-B35D-47C4-A79E-B6B9CCD3C14F}"/>
                </a:ext>
              </a:extLst>
            </p:cNvPr>
            <p:cNvGrpSpPr/>
            <p:nvPr/>
          </p:nvGrpSpPr>
          <p:grpSpPr>
            <a:xfrm>
              <a:off x="1090712" y="4804176"/>
              <a:ext cx="4371876" cy="176414"/>
              <a:chOff x="1090712" y="5325385"/>
              <a:chExt cx="4564185" cy="176414"/>
            </a:xfrm>
          </p:grpSpPr>
          <p:sp>
            <p:nvSpPr>
              <p:cNvPr id="120" name="Rectangle 20">
                <a:extLst>
                  <a:ext uri="{FF2B5EF4-FFF2-40B4-BE49-F238E27FC236}">
                    <a16:creationId xmlns:a16="http://schemas.microsoft.com/office/drawing/2014/main" id="{DF100CA0-9F24-4B0E-ACCC-CABA3EFB496A}"/>
                  </a:ext>
                </a:extLst>
              </p:cNvPr>
              <p:cNvSpPr>
                <a:spLocks noChangeArrowheads="1"/>
              </p:cNvSpPr>
              <p:nvPr/>
            </p:nvSpPr>
            <p:spPr bwMode="auto">
              <a:xfrm>
                <a:off x="1090712"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0</a:t>
                </a:r>
              </a:p>
            </p:txBody>
          </p:sp>
          <p:sp>
            <p:nvSpPr>
              <p:cNvPr id="121" name="Rectangle 21">
                <a:extLst>
                  <a:ext uri="{FF2B5EF4-FFF2-40B4-BE49-F238E27FC236}">
                    <a16:creationId xmlns:a16="http://schemas.microsoft.com/office/drawing/2014/main" id="{5A102818-67C8-4297-8222-52EF634CE302}"/>
                  </a:ext>
                </a:extLst>
              </p:cNvPr>
              <p:cNvSpPr>
                <a:spLocks noChangeArrowheads="1"/>
              </p:cNvSpPr>
              <p:nvPr/>
            </p:nvSpPr>
            <p:spPr bwMode="auto">
              <a:xfrm>
                <a:off x="1650596"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6</a:t>
                </a:r>
              </a:p>
            </p:txBody>
          </p:sp>
          <p:sp>
            <p:nvSpPr>
              <p:cNvPr id="122" name="Rectangle 22">
                <a:extLst>
                  <a:ext uri="{FF2B5EF4-FFF2-40B4-BE49-F238E27FC236}">
                    <a16:creationId xmlns:a16="http://schemas.microsoft.com/office/drawing/2014/main" id="{9A28B79C-EDF0-40C8-AF89-9784BE475BFC}"/>
                  </a:ext>
                </a:extLst>
              </p:cNvPr>
              <p:cNvSpPr>
                <a:spLocks noChangeArrowheads="1"/>
              </p:cNvSpPr>
              <p:nvPr/>
            </p:nvSpPr>
            <p:spPr bwMode="auto">
              <a:xfrm>
                <a:off x="2210480"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12</a:t>
                </a:r>
              </a:p>
            </p:txBody>
          </p:sp>
          <p:sp>
            <p:nvSpPr>
              <p:cNvPr id="123" name="Rectangle 23">
                <a:extLst>
                  <a:ext uri="{FF2B5EF4-FFF2-40B4-BE49-F238E27FC236}">
                    <a16:creationId xmlns:a16="http://schemas.microsoft.com/office/drawing/2014/main" id="{DEB29D96-9B38-4CCA-A0E5-E2C8B14CBF92}"/>
                  </a:ext>
                </a:extLst>
              </p:cNvPr>
              <p:cNvSpPr>
                <a:spLocks noChangeArrowheads="1"/>
              </p:cNvSpPr>
              <p:nvPr/>
            </p:nvSpPr>
            <p:spPr bwMode="auto">
              <a:xfrm>
                <a:off x="2770364"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18</a:t>
                </a:r>
              </a:p>
            </p:txBody>
          </p:sp>
          <p:sp>
            <p:nvSpPr>
              <p:cNvPr id="124" name="Rectangle 24">
                <a:extLst>
                  <a:ext uri="{FF2B5EF4-FFF2-40B4-BE49-F238E27FC236}">
                    <a16:creationId xmlns:a16="http://schemas.microsoft.com/office/drawing/2014/main" id="{687F0C5A-0B6C-4539-BFDC-F1FB107F6DD3}"/>
                  </a:ext>
                </a:extLst>
              </p:cNvPr>
              <p:cNvSpPr>
                <a:spLocks noChangeArrowheads="1"/>
              </p:cNvSpPr>
              <p:nvPr/>
            </p:nvSpPr>
            <p:spPr bwMode="auto">
              <a:xfrm>
                <a:off x="3330248"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24</a:t>
                </a:r>
              </a:p>
            </p:txBody>
          </p:sp>
          <p:sp>
            <p:nvSpPr>
              <p:cNvPr id="125" name="Rectangle 25">
                <a:extLst>
                  <a:ext uri="{FF2B5EF4-FFF2-40B4-BE49-F238E27FC236}">
                    <a16:creationId xmlns:a16="http://schemas.microsoft.com/office/drawing/2014/main" id="{3466786F-A49D-4A36-821C-39437C7BBD1D}"/>
                  </a:ext>
                </a:extLst>
              </p:cNvPr>
              <p:cNvSpPr>
                <a:spLocks noChangeArrowheads="1"/>
              </p:cNvSpPr>
              <p:nvPr/>
            </p:nvSpPr>
            <p:spPr bwMode="auto">
              <a:xfrm>
                <a:off x="3890132"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30</a:t>
                </a:r>
              </a:p>
            </p:txBody>
          </p:sp>
          <p:sp>
            <p:nvSpPr>
              <p:cNvPr id="126" name="Rectangle 27">
                <a:extLst>
                  <a:ext uri="{FF2B5EF4-FFF2-40B4-BE49-F238E27FC236}">
                    <a16:creationId xmlns:a16="http://schemas.microsoft.com/office/drawing/2014/main" id="{85CA6439-B1BD-4BBA-AB2F-F250C6D390FC}"/>
                  </a:ext>
                </a:extLst>
              </p:cNvPr>
              <p:cNvSpPr>
                <a:spLocks noChangeArrowheads="1"/>
              </p:cNvSpPr>
              <p:nvPr/>
            </p:nvSpPr>
            <p:spPr bwMode="auto">
              <a:xfrm>
                <a:off x="4729958"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39</a:t>
                </a:r>
              </a:p>
            </p:txBody>
          </p:sp>
          <p:sp>
            <p:nvSpPr>
              <p:cNvPr id="127" name="Rectangle 28">
                <a:extLst>
                  <a:ext uri="{FF2B5EF4-FFF2-40B4-BE49-F238E27FC236}">
                    <a16:creationId xmlns:a16="http://schemas.microsoft.com/office/drawing/2014/main" id="{9FD74820-713A-46E3-B062-B7883CA752CA}"/>
                  </a:ext>
                </a:extLst>
              </p:cNvPr>
              <p:cNvSpPr>
                <a:spLocks noChangeArrowheads="1"/>
              </p:cNvSpPr>
              <p:nvPr/>
            </p:nvSpPr>
            <p:spPr bwMode="auto">
              <a:xfrm>
                <a:off x="5289842"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45</a:t>
                </a:r>
              </a:p>
            </p:txBody>
          </p:sp>
          <p:sp>
            <p:nvSpPr>
              <p:cNvPr id="128" name="Rectangle 28">
                <a:extLst>
                  <a:ext uri="{FF2B5EF4-FFF2-40B4-BE49-F238E27FC236}">
                    <a16:creationId xmlns:a16="http://schemas.microsoft.com/office/drawing/2014/main" id="{1D947341-32B3-41C9-A5AA-844A1819711F}"/>
                  </a:ext>
                </a:extLst>
              </p:cNvPr>
              <p:cNvSpPr>
                <a:spLocks noChangeArrowheads="1"/>
              </p:cNvSpPr>
              <p:nvPr/>
            </p:nvSpPr>
            <p:spPr bwMode="auto">
              <a:xfrm>
                <a:off x="5009900"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42</a:t>
                </a:r>
              </a:p>
            </p:txBody>
          </p:sp>
          <p:sp>
            <p:nvSpPr>
              <p:cNvPr id="129" name="Rectangle 28">
                <a:extLst>
                  <a:ext uri="{FF2B5EF4-FFF2-40B4-BE49-F238E27FC236}">
                    <a16:creationId xmlns:a16="http://schemas.microsoft.com/office/drawing/2014/main" id="{5145D3D7-479D-4D77-B8CF-46B5497A84A9}"/>
                  </a:ext>
                </a:extLst>
              </p:cNvPr>
              <p:cNvSpPr>
                <a:spLocks noChangeArrowheads="1"/>
              </p:cNvSpPr>
              <p:nvPr/>
            </p:nvSpPr>
            <p:spPr bwMode="auto">
              <a:xfrm>
                <a:off x="4450016"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36</a:t>
                </a:r>
              </a:p>
            </p:txBody>
          </p:sp>
          <p:sp>
            <p:nvSpPr>
              <p:cNvPr id="130" name="Rectangle 28">
                <a:extLst>
                  <a:ext uri="{FF2B5EF4-FFF2-40B4-BE49-F238E27FC236}">
                    <a16:creationId xmlns:a16="http://schemas.microsoft.com/office/drawing/2014/main" id="{E287A67D-5EE0-4EBB-BD2F-6B4EEF9ED296}"/>
                  </a:ext>
                </a:extLst>
              </p:cNvPr>
              <p:cNvSpPr>
                <a:spLocks noChangeArrowheads="1"/>
              </p:cNvSpPr>
              <p:nvPr/>
            </p:nvSpPr>
            <p:spPr bwMode="auto">
              <a:xfrm>
                <a:off x="4170074"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33</a:t>
                </a:r>
              </a:p>
            </p:txBody>
          </p:sp>
          <p:sp>
            <p:nvSpPr>
              <p:cNvPr id="131" name="Rectangle 28">
                <a:extLst>
                  <a:ext uri="{FF2B5EF4-FFF2-40B4-BE49-F238E27FC236}">
                    <a16:creationId xmlns:a16="http://schemas.microsoft.com/office/drawing/2014/main" id="{AED8AABF-8D0C-449C-B1A5-ED6DC4C0C166}"/>
                  </a:ext>
                </a:extLst>
              </p:cNvPr>
              <p:cNvSpPr>
                <a:spLocks noChangeArrowheads="1"/>
              </p:cNvSpPr>
              <p:nvPr/>
            </p:nvSpPr>
            <p:spPr bwMode="auto">
              <a:xfrm>
                <a:off x="3610190"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27</a:t>
                </a:r>
              </a:p>
            </p:txBody>
          </p:sp>
          <p:sp>
            <p:nvSpPr>
              <p:cNvPr id="132" name="Rectangle 28">
                <a:extLst>
                  <a:ext uri="{FF2B5EF4-FFF2-40B4-BE49-F238E27FC236}">
                    <a16:creationId xmlns:a16="http://schemas.microsoft.com/office/drawing/2014/main" id="{7931624A-479D-4464-9132-430C4324E36D}"/>
                  </a:ext>
                </a:extLst>
              </p:cNvPr>
              <p:cNvSpPr>
                <a:spLocks noChangeArrowheads="1"/>
              </p:cNvSpPr>
              <p:nvPr/>
            </p:nvSpPr>
            <p:spPr bwMode="auto">
              <a:xfrm>
                <a:off x="3050306"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21</a:t>
                </a:r>
              </a:p>
            </p:txBody>
          </p:sp>
          <p:sp>
            <p:nvSpPr>
              <p:cNvPr id="133" name="Rectangle 28">
                <a:extLst>
                  <a:ext uri="{FF2B5EF4-FFF2-40B4-BE49-F238E27FC236}">
                    <a16:creationId xmlns:a16="http://schemas.microsoft.com/office/drawing/2014/main" id="{A9FEA6CC-CF67-459F-9390-992D3F26E56E}"/>
                  </a:ext>
                </a:extLst>
              </p:cNvPr>
              <p:cNvSpPr>
                <a:spLocks noChangeArrowheads="1"/>
              </p:cNvSpPr>
              <p:nvPr/>
            </p:nvSpPr>
            <p:spPr bwMode="auto">
              <a:xfrm>
                <a:off x="2490422"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15</a:t>
                </a:r>
              </a:p>
            </p:txBody>
          </p:sp>
          <p:sp>
            <p:nvSpPr>
              <p:cNvPr id="134" name="Rectangle 28">
                <a:extLst>
                  <a:ext uri="{FF2B5EF4-FFF2-40B4-BE49-F238E27FC236}">
                    <a16:creationId xmlns:a16="http://schemas.microsoft.com/office/drawing/2014/main" id="{91467109-2359-4499-897D-B60320511858}"/>
                  </a:ext>
                </a:extLst>
              </p:cNvPr>
              <p:cNvSpPr>
                <a:spLocks noChangeArrowheads="1"/>
              </p:cNvSpPr>
              <p:nvPr/>
            </p:nvSpPr>
            <p:spPr bwMode="auto">
              <a:xfrm>
                <a:off x="1930538"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9</a:t>
                </a:r>
              </a:p>
            </p:txBody>
          </p:sp>
          <p:sp>
            <p:nvSpPr>
              <p:cNvPr id="135" name="Rectangle 28">
                <a:extLst>
                  <a:ext uri="{FF2B5EF4-FFF2-40B4-BE49-F238E27FC236}">
                    <a16:creationId xmlns:a16="http://schemas.microsoft.com/office/drawing/2014/main" id="{5ABCD298-DFF8-4785-85CF-88365A54613B}"/>
                  </a:ext>
                </a:extLst>
              </p:cNvPr>
              <p:cNvSpPr>
                <a:spLocks noChangeArrowheads="1"/>
              </p:cNvSpPr>
              <p:nvPr/>
            </p:nvSpPr>
            <p:spPr bwMode="auto">
              <a:xfrm>
                <a:off x="1370654"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a:t>
                </a:r>
              </a:p>
            </p:txBody>
          </p:sp>
          <p:sp>
            <p:nvSpPr>
              <p:cNvPr id="136" name="Rectangle 28">
                <a:extLst>
                  <a:ext uri="{FF2B5EF4-FFF2-40B4-BE49-F238E27FC236}">
                    <a16:creationId xmlns:a16="http://schemas.microsoft.com/office/drawing/2014/main" id="{113CDC08-5B94-4FDE-AC2E-82A697B3CCCB}"/>
                  </a:ext>
                </a:extLst>
              </p:cNvPr>
              <p:cNvSpPr>
                <a:spLocks noChangeArrowheads="1"/>
              </p:cNvSpPr>
              <p:nvPr/>
            </p:nvSpPr>
            <p:spPr bwMode="auto">
              <a:xfrm>
                <a:off x="5569784"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48</a:t>
                </a:r>
              </a:p>
            </p:txBody>
          </p:sp>
        </p:grpSp>
        <p:grpSp>
          <p:nvGrpSpPr>
            <p:cNvPr id="25" name="Group 24">
              <a:extLst>
                <a:ext uri="{FF2B5EF4-FFF2-40B4-BE49-F238E27FC236}">
                  <a16:creationId xmlns:a16="http://schemas.microsoft.com/office/drawing/2014/main" id="{0E114D57-A889-4E7A-84EB-9C4DAE1670AF}"/>
                </a:ext>
              </a:extLst>
            </p:cNvPr>
            <p:cNvGrpSpPr/>
            <p:nvPr/>
          </p:nvGrpSpPr>
          <p:grpSpPr>
            <a:xfrm>
              <a:off x="1133268" y="4715881"/>
              <a:ext cx="4289632" cy="54864"/>
              <a:chOff x="1133268" y="5237091"/>
              <a:chExt cx="4759022" cy="52412"/>
            </a:xfrm>
          </p:grpSpPr>
          <p:cxnSp>
            <p:nvCxnSpPr>
              <p:cNvPr id="103" name="Straight Connector 102">
                <a:extLst>
                  <a:ext uri="{FF2B5EF4-FFF2-40B4-BE49-F238E27FC236}">
                    <a16:creationId xmlns:a16="http://schemas.microsoft.com/office/drawing/2014/main" id="{888BF070-DC76-4BCF-8DF0-C99D237626EA}"/>
                  </a:ext>
                </a:extLst>
              </p:cNvPr>
              <p:cNvCxnSpPr/>
              <p:nvPr/>
            </p:nvCxnSpPr>
            <p:spPr>
              <a:xfrm>
                <a:off x="1133268"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37967A4C-8D70-4B38-82E8-C464C396DF5D}"/>
                  </a:ext>
                </a:extLst>
              </p:cNvPr>
              <p:cNvCxnSpPr/>
              <p:nvPr/>
            </p:nvCxnSpPr>
            <p:spPr>
              <a:xfrm>
                <a:off x="1430707"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1A9F0A8-5168-436F-8281-94DEA917DD06}"/>
                  </a:ext>
                </a:extLst>
              </p:cNvPr>
              <p:cNvCxnSpPr/>
              <p:nvPr/>
            </p:nvCxnSpPr>
            <p:spPr>
              <a:xfrm>
                <a:off x="1728146"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7199B52F-D32E-41C7-9FE3-281F77DADF8B}"/>
                  </a:ext>
                </a:extLst>
              </p:cNvPr>
              <p:cNvCxnSpPr/>
              <p:nvPr/>
            </p:nvCxnSpPr>
            <p:spPr>
              <a:xfrm>
                <a:off x="2025585"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71B02C19-6EC9-4E26-A12B-82F6A77F58C6}"/>
                  </a:ext>
                </a:extLst>
              </p:cNvPr>
              <p:cNvCxnSpPr/>
              <p:nvPr/>
            </p:nvCxnSpPr>
            <p:spPr>
              <a:xfrm>
                <a:off x="2323024"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4AC4DC0-CF6D-42B6-8484-C4A21488E430}"/>
                  </a:ext>
                </a:extLst>
              </p:cNvPr>
              <p:cNvCxnSpPr/>
              <p:nvPr/>
            </p:nvCxnSpPr>
            <p:spPr>
              <a:xfrm>
                <a:off x="2620463"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4CF81B59-A87F-4BE5-9BA9-5039EA8125DB}"/>
                  </a:ext>
                </a:extLst>
              </p:cNvPr>
              <p:cNvCxnSpPr/>
              <p:nvPr/>
            </p:nvCxnSpPr>
            <p:spPr>
              <a:xfrm>
                <a:off x="2917902"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DD515F6-5D6A-478C-A502-49ABEB311E0F}"/>
                  </a:ext>
                </a:extLst>
              </p:cNvPr>
              <p:cNvCxnSpPr/>
              <p:nvPr/>
            </p:nvCxnSpPr>
            <p:spPr>
              <a:xfrm>
                <a:off x="3215341"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6B3FA84-A044-46D1-8402-531666FAC40D}"/>
                  </a:ext>
                </a:extLst>
              </p:cNvPr>
              <p:cNvCxnSpPr/>
              <p:nvPr/>
            </p:nvCxnSpPr>
            <p:spPr>
              <a:xfrm>
                <a:off x="3512780"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4359E1A8-A5DE-4FB5-868E-21B10610A19E}"/>
                  </a:ext>
                </a:extLst>
              </p:cNvPr>
              <p:cNvCxnSpPr/>
              <p:nvPr/>
            </p:nvCxnSpPr>
            <p:spPr>
              <a:xfrm>
                <a:off x="3810219"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A19EA82-6BE3-423D-B207-10ABC766B99A}"/>
                  </a:ext>
                </a:extLst>
              </p:cNvPr>
              <p:cNvCxnSpPr/>
              <p:nvPr/>
            </p:nvCxnSpPr>
            <p:spPr>
              <a:xfrm>
                <a:off x="4107658"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B7E14040-C1CD-418E-A723-2C4B861847EF}"/>
                  </a:ext>
                </a:extLst>
              </p:cNvPr>
              <p:cNvCxnSpPr/>
              <p:nvPr/>
            </p:nvCxnSpPr>
            <p:spPr>
              <a:xfrm>
                <a:off x="4405097"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7A5A667E-0375-4359-9674-B23D27A4E1B2}"/>
                  </a:ext>
                </a:extLst>
              </p:cNvPr>
              <p:cNvCxnSpPr/>
              <p:nvPr/>
            </p:nvCxnSpPr>
            <p:spPr>
              <a:xfrm>
                <a:off x="4702536"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9BD729F7-6AE7-486F-9E7E-3723E34BC675}"/>
                  </a:ext>
                </a:extLst>
              </p:cNvPr>
              <p:cNvCxnSpPr/>
              <p:nvPr/>
            </p:nvCxnSpPr>
            <p:spPr>
              <a:xfrm>
                <a:off x="5297414"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1917C0F8-1161-4F2C-B750-C62CF177E533}"/>
                  </a:ext>
                </a:extLst>
              </p:cNvPr>
              <p:cNvCxnSpPr/>
              <p:nvPr/>
            </p:nvCxnSpPr>
            <p:spPr>
              <a:xfrm>
                <a:off x="5892290"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F5DA61A-7620-4D07-A5AF-1107C7E29F45}"/>
                  </a:ext>
                </a:extLst>
              </p:cNvPr>
              <p:cNvCxnSpPr/>
              <p:nvPr/>
            </p:nvCxnSpPr>
            <p:spPr>
              <a:xfrm>
                <a:off x="4999975"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C5981D0F-6BE2-4A6E-8101-D32AD57A2221}"/>
                  </a:ext>
                </a:extLst>
              </p:cNvPr>
              <p:cNvCxnSpPr/>
              <p:nvPr/>
            </p:nvCxnSpPr>
            <p:spPr>
              <a:xfrm>
                <a:off x="5594853"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 name="Rectangle 20">
              <a:extLst>
                <a:ext uri="{FF2B5EF4-FFF2-40B4-BE49-F238E27FC236}">
                  <a16:creationId xmlns:a16="http://schemas.microsoft.com/office/drawing/2014/main" id="{B18BC2CF-61F1-4ABC-A794-E2A07A2FE5E2}"/>
                </a:ext>
              </a:extLst>
            </p:cNvPr>
            <p:cNvSpPr>
              <a:spLocks noChangeArrowheads="1"/>
            </p:cNvSpPr>
            <p:nvPr/>
          </p:nvSpPr>
          <p:spPr bwMode="auto">
            <a:xfrm>
              <a:off x="1355388" y="3767855"/>
              <a:ext cx="1347231" cy="410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defRPr/>
              </a:pPr>
              <a:r>
                <a:rPr lang="en-US" altLang="en-US" sz="1600" b="1" i="1">
                  <a:solidFill>
                    <a:srgbClr val="000000"/>
                  </a:solidFill>
                </a:rPr>
                <a:t>P</a:t>
              </a:r>
              <a:r>
                <a:rPr lang="en-US" altLang="en-US" sz="1600" b="1">
                  <a:solidFill>
                    <a:srgbClr val="000000"/>
                  </a:solidFill>
                </a:rPr>
                <a:t>&lt;0.00001</a:t>
              </a:r>
              <a:endParaRPr lang="en-US" altLang="en-US" sz="1600" b="1" baseline="30000" dirty="0">
                <a:solidFill>
                  <a:srgbClr val="000000"/>
                </a:solidFill>
              </a:endParaRPr>
            </a:p>
          </p:txBody>
        </p:sp>
        <p:sp>
          <p:nvSpPr>
            <p:cNvPr id="27" name="Freeform 6">
              <a:extLst>
                <a:ext uri="{FF2B5EF4-FFF2-40B4-BE49-F238E27FC236}">
                  <a16:creationId xmlns:a16="http://schemas.microsoft.com/office/drawing/2014/main" id="{47C67ADD-FB94-40DB-9865-F285AA9683C1}"/>
                </a:ext>
              </a:extLst>
            </p:cNvPr>
            <p:cNvSpPr>
              <a:spLocks noEditPoints="1"/>
            </p:cNvSpPr>
            <p:nvPr/>
          </p:nvSpPr>
          <p:spPr bwMode="auto">
            <a:xfrm>
              <a:off x="1076401" y="1497338"/>
              <a:ext cx="54864" cy="3218544"/>
            </a:xfrm>
            <a:custGeom>
              <a:avLst/>
              <a:gdLst>
                <a:gd name="T0" fmla="*/ 0 w 21"/>
                <a:gd name="T1" fmla="*/ 1531 h 1531"/>
                <a:gd name="T2" fmla="*/ 21 w 21"/>
                <a:gd name="T3" fmla="*/ 1531 h 1531"/>
                <a:gd name="T4" fmla="*/ 0 w 21"/>
                <a:gd name="T5" fmla="*/ 1379 h 1531"/>
                <a:gd name="T6" fmla="*/ 21 w 21"/>
                <a:gd name="T7" fmla="*/ 1379 h 1531"/>
                <a:gd name="T8" fmla="*/ 0 w 21"/>
                <a:gd name="T9" fmla="*/ 1224 h 1531"/>
                <a:gd name="T10" fmla="*/ 21 w 21"/>
                <a:gd name="T11" fmla="*/ 1224 h 1531"/>
                <a:gd name="T12" fmla="*/ 0 w 21"/>
                <a:gd name="T13" fmla="*/ 1071 h 1531"/>
                <a:gd name="T14" fmla="*/ 21 w 21"/>
                <a:gd name="T15" fmla="*/ 1071 h 1531"/>
                <a:gd name="T16" fmla="*/ 0 w 21"/>
                <a:gd name="T17" fmla="*/ 918 h 1531"/>
                <a:gd name="T18" fmla="*/ 21 w 21"/>
                <a:gd name="T19" fmla="*/ 918 h 1531"/>
                <a:gd name="T20" fmla="*/ 0 w 21"/>
                <a:gd name="T21" fmla="*/ 765 h 1531"/>
                <a:gd name="T22" fmla="*/ 21 w 21"/>
                <a:gd name="T23" fmla="*/ 765 h 1531"/>
                <a:gd name="T24" fmla="*/ 0 w 21"/>
                <a:gd name="T25" fmla="*/ 612 h 1531"/>
                <a:gd name="T26" fmla="*/ 21 w 21"/>
                <a:gd name="T27" fmla="*/ 612 h 1531"/>
                <a:gd name="T28" fmla="*/ 0 w 21"/>
                <a:gd name="T29" fmla="*/ 459 h 1531"/>
                <a:gd name="T30" fmla="*/ 21 w 21"/>
                <a:gd name="T31" fmla="*/ 459 h 1531"/>
                <a:gd name="T32" fmla="*/ 0 w 21"/>
                <a:gd name="T33" fmla="*/ 306 h 1531"/>
                <a:gd name="T34" fmla="*/ 21 w 21"/>
                <a:gd name="T35" fmla="*/ 306 h 1531"/>
                <a:gd name="T36" fmla="*/ 0 w 21"/>
                <a:gd name="T37" fmla="*/ 153 h 1531"/>
                <a:gd name="T38" fmla="*/ 21 w 21"/>
                <a:gd name="T39" fmla="*/ 153 h 1531"/>
                <a:gd name="T40" fmla="*/ 0 w 21"/>
                <a:gd name="T41" fmla="*/ 0 h 1531"/>
                <a:gd name="T42" fmla="*/ 21 w 21"/>
                <a:gd name="T43"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531">
                  <a:moveTo>
                    <a:pt x="0" y="1531"/>
                  </a:moveTo>
                  <a:lnTo>
                    <a:pt x="21" y="1531"/>
                  </a:lnTo>
                  <a:moveTo>
                    <a:pt x="0" y="1379"/>
                  </a:moveTo>
                  <a:lnTo>
                    <a:pt x="21" y="1379"/>
                  </a:lnTo>
                  <a:moveTo>
                    <a:pt x="0" y="1224"/>
                  </a:moveTo>
                  <a:lnTo>
                    <a:pt x="21" y="1224"/>
                  </a:lnTo>
                  <a:moveTo>
                    <a:pt x="0" y="1071"/>
                  </a:moveTo>
                  <a:lnTo>
                    <a:pt x="21" y="1071"/>
                  </a:lnTo>
                  <a:moveTo>
                    <a:pt x="0" y="918"/>
                  </a:moveTo>
                  <a:lnTo>
                    <a:pt x="21" y="918"/>
                  </a:lnTo>
                  <a:moveTo>
                    <a:pt x="0" y="765"/>
                  </a:moveTo>
                  <a:lnTo>
                    <a:pt x="21" y="765"/>
                  </a:lnTo>
                  <a:moveTo>
                    <a:pt x="0" y="612"/>
                  </a:moveTo>
                  <a:lnTo>
                    <a:pt x="21" y="612"/>
                  </a:lnTo>
                  <a:moveTo>
                    <a:pt x="0" y="459"/>
                  </a:moveTo>
                  <a:lnTo>
                    <a:pt x="21" y="459"/>
                  </a:lnTo>
                  <a:moveTo>
                    <a:pt x="0" y="306"/>
                  </a:moveTo>
                  <a:lnTo>
                    <a:pt x="21" y="306"/>
                  </a:lnTo>
                  <a:moveTo>
                    <a:pt x="0" y="153"/>
                  </a:moveTo>
                  <a:lnTo>
                    <a:pt x="21" y="153"/>
                  </a:lnTo>
                  <a:moveTo>
                    <a:pt x="0" y="0"/>
                  </a:moveTo>
                  <a:lnTo>
                    <a:pt x="21" y="0"/>
                  </a:lnTo>
                </a:path>
              </a:pathLst>
            </a:custGeom>
            <a:noFill/>
            <a:ln w="12700" cap="flat">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r" defTabSz="914377">
                <a:defRPr/>
              </a:pPr>
              <a:endParaRPr lang="en-US" sz="1000" dirty="0">
                <a:solidFill>
                  <a:srgbClr val="000000"/>
                </a:solidFill>
                <a:latin typeface="Arial"/>
              </a:endParaRPr>
            </a:p>
          </p:txBody>
        </p:sp>
        <p:grpSp>
          <p:nvGrpSpPr>
            <p:cNvPr id="28" name="Group 27">
              <a:extLst>
                <a:ext uri="{FF2B5EF4-FFF2-40B4-BE49-F238E27FC236}">
                  <a16:creationId xmlns:a16="http://schemas.microsoft.com/office/drawing/2014/main" id="{BD7D0672-CB61-4848-93F4-33D99297AB38}"/>
                </a:ext>
              </a:extLst>
            </p:cNvPr>
            <p:cNvGrpSpPr/>
            <p:nvPr/>
          </p:nvGrpSpPr>
          <p:grpSpPr>
            <a:xfrm>
              <a:off x="781723" y="1413248"/>
              <a:ext cx="285907" cy="3474801"/>
              <a:chOff x="781723" y="1034571"/>
              <a:chExt cx="285907" cy="3474801"/>
            </a:xfrm>
          </p:grpSpPr>
          <p:sp>
            <p:nvSpPr>
              <p:cNvPr id="92" name="Rectangle 9">
                <a:extLst>
                  <a:ext uri="{FF2B5EF4-FFF2-40B4-BE49-F238E27FC236}">
                    <a16:creationId xmlns:a16="http://schemas.microsoft.com/office/drawing/2014/main" id="{0BEF6729-91A6-4A4D-809D-586CBED1779A}"/>
                  </a:ext>
                </a:extLst>
              </p:cNvPr>
              <p:cNvSpPr>
                <a:spLocks noChangeArrowheads="1"/>
              </p:cNvSpPr>
              <p:nvPr/>
            </p:nvSpPr>
            <p:spPr bwMode="auto">
              <a:xfrm>
                <a:off x="943981" y="4253113"/>
                <a:ext cx="95302"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0</a:t>
                </a:r>
              </a:p>
            </p:txBody>
          </p:sp>
          <p:sp>
            <p:nvSpPr>
              <p:cNvPr id="93" name="Rectangle 10">
                <a:extLst>
                  <a:ext uri="{FF2B5EF4-FFF2-40B4-BE49-F238E27FC236}">
                    <a16:creationId xmlns:a16="http://schemas.microsoft.com/office/drawing/2014/main" id="{B047A7D2-C54E-40F7-991E-9872A00053B8}"/>
                  </a:ext>
                </a:extLst>
              </p:cNvPr>
              <p:cNvSpPr>
                <a:spLocks noChangeArrowheads="1"/>
              </p:cNvSpPr>
              <p:nvPr/>
            </p:nvSpPr>
            <p:spPr bwMode="auto">
              <a:xfrm>
                <a:off x="848680" y="3931468"/>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10</a:t>
                </a:r>
              </a:p>
            </p:txBody>
          </p:sp>
          <p:sp>
            <p:nvSpPr>
              <p:cNvPr id="94" name="Rectangle 11">
                <a:extLst>
                  <a:ext uri="{FF2B5EF4-FFF2-40B4-BE49-F238E27FC236}">
                    <a16:creationId xmlns:a16="http://schemas.microsoft.com/office/drawing/2014/main" id="{7463ABE3-369D-4FAD-A97D-73AFFE5A7662}"/>
                  </a:ext>
                </a:extLst>
              </p:cNvPr>
              <p:cNvSpPr>
                <a:spLocks noChangeArrowheads="1"/>
              </p:cNvSpPr>
              <p:nvPr/>
            </p:nvSpPr>
            <p:spPr bwMode="auto">
              <a:xfrm>
                <a:off x="848680" y="3611929"/>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20</a:t>
                </a:r>
              </a:p>
            </p:txBody>
          </p:sp>
          <p:sp>
            <p:nvSpPr>
              <p:cNvPr id="95" name="Rectangle 12">
                <a:extLst>
                  <a:ext uri="{FF2B5EF4-FFF2-40B4-BE49-F238E27FC236}">
                    <a16:creationId xmlns:a16="http://schemas.microsoft.com/office/drawing/2014/main" id="{419BB435-FF76-4958-BCEF-F99AE52DD039}"/>
                  </a:ext>
                </a:extLst>
              </p:cNvPr>
              <p:cNvSpPr>
                <a:spLocks noChangeArrowheads="1"/>
              </p:cNvSpPr>
              <p:nvPr/>
            </p:nvSpPr>
            <p:spPr bwMode="auto">
              <a:xfrm>
                <a:off x="848680" y="3290282"/>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30</a:t>
                </a:r>
              </a:p>
            </p:txBody>
          </p:sp>
          <p:sp>
            <p:nvSpPr>
              <p:cNvPr id="96" name="Rectangle 13">
                <a:extLst>
                  <a:ext uri="{FF2B5EF4-FFF2-40B4-BE49-F238E27FC236}">
                    <a16:creationId xmlns:a16="http://schemas.microsoft.com/office/drawing/2014/main" id="{26C2D845-CA75-4E72-AA3E-E04F890504C7}"/>
                  </a:ext>
                </a:extLst>
              </p:cNvPr>
              <p:cNvSpPr>
                <a:spLocks noChangeArrowheads="1"/>
              </p:cNvSpPr>
              <p:nvPr/>
            </p:nvSpPr>
            <p:spPr bwMode="auto">
              <a:xfrm>
                <a:off x="848680" y="2968640"/>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40</a:t>
                </a:r>
              </a:p>
            </p:txBody>
          </p:sp>
          <p:sp>
            <p:nvSpPr>
              <p:cNvPr id="97" name="Rectangle 14">
                <a:extLst>
                  <a:ext uri="{FF2B5EF4-FFF2-40B4-BE49-F238E27FC236}">
                    <a16:creationId xmlns:a16="http://schemas.microsoft.com/office/drawing/2014/main" id="{9EE998DC-57F0-431A-9D8C-E94E4D4970E0}"/>
                  </a:ext>
                </a:extLst>
              </p:cNvPr>
              <p:cNvSpPr>
                <a:spLocks noChangeArrowheads="1"/>
              </p:cNvSpPr>
              <p:nvPr/>
            </p:nvSpPr>
            <p:spPr bwMode="auto">
              <a:xfrm>
                <a:off x="848680" y="2646994"/>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50</a:t>
                </a:r>
              </a:p>
            </p:txBody>
          </p:sp>
          <p:sp>
            <p:nvSpPr>
              <p:cNvPr id="98" name="Rectangle 15">
                <a:extLst>
                  <a:ext uri="{FF2B5EF4-FFF2-40B4-BE49-F238E27FC236}">
                    <a16:creationId xmlns:a16="http://schemas.microsoft.com/office/drawing/2014/main" id="{82FD2553-AC94-42FB-A8AA-E4F14BEBB294}"/>
                  </a:ext>
                </a:extLst>
              </p:cNvPr>
              <p:cNvSpPr>
                <a:spLocks noChangeArrowheads="1"/>
              </p:cNvSpPr>
              <p:nvPr/>
            </p:nvSpPr>
            <p:spPr bwMode="auto">
              <a:xfrm>
                <a:off x="848680" y="2325351"/>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60</a:t>
                </a:r>
              </a:p>
            </p:txBody>
          </p:sp>
          <p:sp>
            <p:nvSpPr>
              <p:cNvPr id="99" name="Rectangle 16">
                <a:extLst>
                  <a:ext uri="{FF2B5EF4-FFF2-40B4-BE49-F238E27FC236}">
                    <a16:creationId xmlns:a16="http://schemas.microsoft.com/office/drawing/2014/main" id="{2CEBAFD8-E069-414D-B7E2-34B555DFA85A}"/>
                  </a:ext>
                </a:extLst>
              </p:cNvPr>
              <p:cNvSpPr>
                <a:spLocks noChangeArrowheads="1"/>
              </p:cNvSpPr>
              <p:nvPr/>
            </p:nvSpPr>
            <p:spPr bwMode="auto">
              <a:xfrm>
                <a:off x="848680" y="1999502"/>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70</a:t>
                </a:r>
              </a:p>
            </p:txBody>
          </p:sp>
          <p:sp>
            <p:nvSpPr>
              <p:cNvPr id="100" name="Rectangle 17">
                <a:extLst>
                  <a:ext uri="{FF2B5EF4-FFF2-40B4-BE49-F238E27FC236}">
                    <a16:creationId xmlns:a16="http://schemas.microsoft.com/office/drawing/2014/main" id="{44A54C90-F7C8-4BD8-BC37-690889369F15}"/>
                  </a:ext>
                </a:extLst>
              </p:cNvPr>
              <p:cNvSpPr>
                <a:spLocks noChangeArrowheads="1"/>
              </p:cNvSpPr>
              <p:nvPr/>
            </p:nvSpPr>
            <p:spPr bwMode="auto">
              <a:xfrm>
                <a:off x="848680" y="1677859"/>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80</a:t>
                </a:r>
              </a:p>
            </p:txBody>
          </p:sp>
          <p:sp>
            <p:nvSpPr>
              <p:cNvPr id="101" name="Rectangle 18">
                <a:extLst>
                  <a:ext uri="{FF2B5EF4-FFF2-40B4-BE49-F238E27FC236}">
                    <a16:creationId xmlns:a16="http://schemas.microsoft.com/office/drawing/2014/main" id="{EFBAE8ED-D5FB-4FDA-A925-4DB1E36EBF72}"/>
                  </a:ext>
                </a:extLst>
              </p:cNvPr>
              <p:cNvSpPr>
                <a:spLocks noChangeArrowheads="1"/>
              </p:cNvSpPr>
              <p:nvPr/>
            </p:nvSpPr>
            <p:spPr bwMode="auto">
              <a:xfrm>
                <a:off x="848680" y="1356215"/>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90</a:t>
                </a:r>
              </a:p>
            </p:txBody>
          </p:sp>
          <p:sp>
            <p:nvSpPr>
              <p:cNvPr id="102" name="Rectangle 19">
                <a:extLst>
                  <a:ext uri="{FF2B5EF4-FFF2-40B4-BE49-F238E27FC236}">
                    <a16:creationId xmlns:a16="http://schemas.microsoft.com/office/drawing/2014/main" id="{17966846-5E48-4CFF-BA01-6466BA94AB31}"/>
                  </a:ext>
                </a:extLst>
              </p:cNvPr>
              <p:cNvSpPr>
                <a:spLocks noChangeArrowheads="1"/>
              </p:cNvSpPr>
              <p:nvPr/>
            </p:nvSpPr>
            <p:spPr bwMode="auto">
              <a:xfrm>
                <a:off x="781723" y="1034571"/>
                <a:ext cx="285907"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100</a:t>
                </a:r>
              </a:p>
            </p:txBody>
          </p:sp>
        </p:grpSp>
        <p:sp>
          <p:nvSpPr>
            <p:cNvPr id="29" name="TextBox 28">
              <a:extLst>
                <a:ext uri="{FF2B5EF4-FFF2-40B4-BE49-F238E27FC236}">
                  <a16:creationId xmlns:a16="http://schemas.microsoft.com/office/drawing/2014/main" id="{E73DEE57-D4D0-4735-B143-3AD0A4CAF1B9}"/>
                </a:ext>
              </a:extLst>
            </p:cNvPr>
            <p:cNvSpPr txBox="1"/>
            <p:nvPr/>
          </p:nvSpPr>
          <p:spPr>
            <a:xfrm flipH="1">
              <a:off x="6475227" y="528725"/>
              <a:ext cx="4997302" cy="871281"/>
            </a:xfrm>
            <a:prstGeom prst="rect">
              <a:avLst/>
            </a:prstGeom>
            <a:noFill/>
          </p:spPr>
          <p:txBody>
            <a:bodyPr wrap="square" rtlCol="0">
              <a:spAutoFit/>
            </a:bodyPr>
            <a:lstStyle/>
            <a:p>
              <a:pPr algn="ctr" defTabSz="914377">
                <a:defRPr/>
              </a:pPr>
              <a:r>
                <a:rPr lang="en-US" sz="1600" b="1" dirty="0">
                  <a:latin typeface="Arial"/>
                </a:rPr>
                <a:t>OS (All Randomized)</a:t>
              </a:r>
            </a:p>
            <a:p>
              <a:pPr algn="ctr" defTabSz="914377">
                <a:defRPr/>
              </a:pPr>
              <a:r>
                <a:rPr lang="it" sz="1200" b="1" dirty="0">
                  <a:solidFill>
                    <a:srgbClr val="000000"/>
                  </a:solidFill>
                  <a:latin typeface="Arial"/>
                </a:rPr>
                <a:t>HR=0.168; 95% CI, 0.053-0.538; </a:t>
              </a:r>
              <a:r>
                <a:rPr lang="en-US" sz="1200" b="1" i="1" dirty="0">
                  <a:solidFill>
                    <a:srgbClr val="000000"/>
                  </a:solidFill>
                  <a:latin typeface="Arial"/>
                </a:rPr>
                <a:t>P</a:t>
              </a:r>
              <a:r>
                <a:rPr lang="it" sz="1200" b="1" dirty="0">
                  <a:solidFill>
                    <a:srgbClr val="000000"/>
                  </a:solidFill>
                  <a:latin typeface="Arial"/>
                </a:rPr>
                <a:t>=0.0003 </a:t>
              </a:r>
            </a:p>
          </p:txBody>
        </p:sp>
        <p:grpSp>
          <p:nvGrpSpPr>
            <p:cNvPr id="30" name="Group 29">
              <a:extLst>
                <a:ext uri="{FF2B5EF4-FFF2-40B4-BE49-F238E27FC236}">
                  <a16:creationId xmlns:a16="http://schemas.microsoft.com/office/drawing/2014/main" id="{B3FD9E09-470A-4CA6-99BD-DC09E3FBFA65}"/>
                </a:ext>
              </a:extLst>
            </p:cNvPr>
            <p:cNvGrpSpPr/>
            <p:nvPr/>
          </p:nvGrpSpPr>
          <p:grpSpPr>
            <a:xfrm>
              <a:off x="6921045" y="3811224"/>
              <a:ext cx="3025565" cy="814524"/>
              <a:chOff x="6921045" y="4332433"/>
              <a:chExt cx="3025565" cy="814524"/>
            </a:xfrm>
          </p:grpSpPr>
          <p:sp>
            <p:nvSpPr>
              <p:cNvPr id="87" name="Rectangle 20">
                <a:extLst>
                  <a:ext uri="{FF2B5EF4-FFF2-40B4-BE49-F238E27FC236}">
                    <a16:creationId xmlns:a16="http://schemas.microsoft.com/office/drawing/2014/main" id="{92CA65E9-904D-4558-888E-294279DA9D2E}"/>
                  </a:ext>
                </a:extLst>
              </p:cNvPr>
              <p:cNvSpPr>
                <a:spLocks noChangeArrowheads="1"/>
              </p:cNvSpPr>
              <p:nvPr/>
            </p:nvSpPr>
            <p:spPr bwMode="auto">
              <a:xfrm>
                <a:off x="7189761" y="4694675"/>
                <a:ext cx="2756849"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defRPr/>
                </a:pPr>
                <a:r>
                  <a:rPr lang="en-US" altLang="en-US" sz="1000" dirty="0">
                    <a:solidFill>
                      <a:srgbClr val="000000"/>
                    </a:solidFill>
                  </a:rPr>
                  <a:t>IR (4 deaths/354 cases)</a:t>
                </a:r>
              </a:p>
            </p:txBody>
          </p:sp>
          <p:sp>
            <p:nvSpPr>
              <p:cNvPr id="88" name="Rectangle 20">
                <a:extLst>
                  <a:ext uri="{FF2B5EF4-FFF2-40B4-BE49-F238E27FC236}">
                    <a16:creationId xmlns:a16="http://schemas.microsoft.com/office/drawing/2014/main" id="{3FC63DDD-CE71-49A7-B805-DD30393A405D}"/>
                  </a:ext>
                </a:extLst>
              </p:cNvPr>
              <p:cNvSpPr>
                <a:spLocks noChangeArrowheads="1"/>
              </p:cNvSpPr>
              <p:nvPr/>
            </p:nvSpPr>
            <p:spPr bwMode="auto">
              <a:xfrm>
                <a:off x="7189761" y="4890698"/>
                <a:ext cx="2407596"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defRPr/>
                </a:pPr>
                <a:r>
                  <a:rPr lang="en-US" altLang="en-US" sz="1000" dirty="0">
                    <a:solidFill>
                      <a:srgbClr val="000000"/>
                    </a:solidFill>
                  </a:rPr>
                  <a:t>FCR (10 deaths/175 cases)</a:t>
                </a:r>
              </a:p>
            </p:txBody>
          </p:sp>
          <p:cxnSp>
            <p:nvCxnSpPr>
              <p:cNvPr id="89" name="Straight Connector 88">
                <a:extLst>
                  <a:ext uri="{FF2B5EF4-FFF2-40B4-BE49-F238E27FC236}">
                    <a16:creationId xmlns:a16="http://schemas.microsoft.com/office/drawing/2014/main" id="{43704822-C814-4AA9-911B-841D4B1E04D9}"/>
                  </a:ext>
                </a:extLst>
              </p:cNvPr>
              <p:cNvCxnSpPr>
                <a:cxnSpLocks/>
              </p:cNvCxnSpPr>
              <p:nvPr/>
            </p:nvCxnSpPr>
            <p:spPr>
              <a:xfrm>
                <a:off x="6921045" y="4781802"/>
                <a:ext cx="136926" cy="0"/>
              </a:xfrm>
              <a:prstGeom prst="line">
                <a:avLst/>
              </a:prstGeom>
              <a:noFill/>
              <a:ln w="19050" cap="flat">
                <a:solidFill>
                  <a:srgbClr val="33A4FF"/>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90" name="Straight Connector 89">
                <a:extLst>
                  <a:ext uri="{FF2B5EF4-FFF2-40B4-BE49-F238E27FC236}">
                    <a16:creationId xmlns:a16="http://schemas.microsoft.com/office/drawing/2014/main" id="{F9B73094-EB3F-4BEB-9EF6-69C60D21BB93}"/>
                  </a:ext>
                </a:extLst>
              </p:cNvPr>
              <p:cNvCxnSpPr>
                <a:cxnSpLocks/>
              </p:cNvCxnSpPr>
              <p:nvPr/>
            </p:nvCxnSpPr>
            <p:spPr>
              <a:xfrm>
                <a:off x="6921045" y="4954690"/>
                <a:ext cx="136926" cy="0"/>
              </a:xfrm>
              <a:prstGeom prst="line">
                <a:avLst/>
              </a:prstGeom>
              <a:noFill/>
              <a:ln w="19050" cap="flat">
                <a:solidFill>
                  <a:srgbClr val="92D050"/>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91" name="Rectangle 20">
                <a:extLst>
                  <a:ext uri="{FF2B5EF4-FFF2-40B4-BE49-F238E27FC236}">
                    <a16:creationId xmlns:a16="http://schemas.microsoft.com/office/drawing/2014/main" id="{8032D8D1-1CE1-42F6-B247-BC6C60C41177}"/>
                  </a:ext>
                </a:extLst>
              </p:cNvPr>
              <p:cNvSpPr>
                <a:spLocks noChangeArrowheads="1"/>
              </p:cNvSpPr>
              <p:nvPr/>
            </p:nvSpPr>
            <p:spPr bwMode="auto">
              <a:xfrm>
                <a:off x="6927714" y="4332433"/>
                <a:ext cx="1039663" cy="410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defRPr/>
                </a:pPr>
                <a:r>
                  <a:rPr lang="en-US" altLang="en-US" sz="1600" b="1" i="1">
                    <a:solidFill>
                      <a:srgbClr val="000000"/>
                    </a:solidFill>
                  </a:rPr>
                  <a:t>P</a:t>
                </a:r>
                <a:r>
                  <a:rPr lang="en-US" altLang="en-US" sz="1600" b="1">
                    <a:solidFill>
                      <a:srgbClr val="000000"/>
                    </a:solidFill>
                  </a:rPr>
                  <a:t>&lt;0.001</a:t>
                </a:r>
                <a:endParaRPr lang="en-US" altLang="en-US" sz="1600" b="1" baseline="30000" dirty="0">
                  <a:solidFill>
                    <a:srgbClr val="000000"/>
                  </a:solidFill>
                </a:endParaRPr>
              </a:p>
            </p:txBody>
          </p:sp>
        </p:grpSp>
        <p:sp>
          <p:nvSpPr>
            <p:cNvPr id="31" name="Line 5">
              <a:extLst>
                <a:ext uri="{FF2B5EF4-FFF2-40B4-BE49-F238E27FC236}">
                  <a16:creationId xmlns:a16="http://schemas.microsoft.com/office/drawing/2014/main" id="{BF92749D-2541-41AE-8CCC-5B4F9303726E}"/>
                </a:ext>
              </a:extLst>
            </p:cNvPr>
            <p:cNvSpPr>
              <a:spLocks noChangeShapeType="1"/>
            </p:cNvSpPr>
            <p:nvPr/>
          </p:nvSpPr>
          <p:spPr bwMode="auto">
            <a:xfrm flipV="1">
              <a:off x="6706881" y="1497338"/>
              <a:ext cx="0" cy="3218544"/>
            </a:xfrm>
            <a:prstGeom prst="line">
              <a:avLst/>
            </a:prstGeom>
            <a:noFill/>
            <a:ln w="12700" cap="flat">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sp>
          <p:nvSpPr>
            <p:cNvPr id="32" name="Line 7">
              <a:extLst>
                <a:ext uri="{FF2B5EF4-FFF2-40B4-BE49-F238E27FC236}">
                  <a16:creationId xmlns:a16="http://schemas.microsoft.com/office/drawing/2014/main" id="{A5346692-917C-4D3D-86DF-CC5FBC93224F}"/>
                </a:ext>
              </a:extLst>
            </p:cNvPr>
            <p:cNvSpPr>
              <a:spLocks noChangeShapeType="1"/>
            </p:cNvSpPr>
            <p:nvPr/>
          </p:nvSpPr>
          <p:spPr bwMode="auto">
            <a:xfrm>
              <a:off x="6706881" y="4715882"/>
              <a:ext cx="4571171" cy="0"/>
            </a:xfrm>
            <a:prstGeom prst="line">
              <a:avLst/>
            </a:prstGeom>
            <a:noFill/>
            <a:ln w="12700" cap="sq">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sz="1000" dirty="0">
                <a:solidFill>
                  <a:srgbClr val="000000"/>
                </a:solidFill>
                <a:latin typeface="Arial"/>
              </a:endParaRPr>
            </a:p>
          </p:txBody>
        </p:sp>
        <p:cxnSp>
          <p:nvCxnSpPr>
            <p:cNvPr id="33" name="Straight Connector 32">
              <a:extLst>
                <a:ext uri="{FF2B5EF4-FFF2-40B4-BE49-F238E27FC236}">
                  <a16:creationId xmlns:a16="http://schemas.microsoft.com/office/drawing/2014/main" id="{472386F8-C0A3-4600-A76F-F6DEF9BAA6BF}"/>
                </a:ext>
              </a:extLst>
            </p:cNvPr>
            <p:cNvCxnSpPr>
              <a:cxnSpLocks/>
            </p:cNvCxnSpPr>
            <p:nvPr/>
          </p:nvCxnSpPr>
          <p:spPr>
            <a:xfrm>
              <a:off x="6923071" y="4260593"/>
              <a:ext cx="136926"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34" name="Straight Connector 33">
              <a:extLst>
                <a:ext uri="{FF2B5EF4-FFF2-40B4-BE49-F238E27FC236}">
                  <a16:creationId xmlns:a16="http://schemas.microsoft.com/office/drawing/2014/main" id="{4574AF39-A84D-4DC4-91FA-BCCF3D3294E7}"/>
                </a:ext>
              </a:extLst>
            </p:cNvPr>
            <p:cNvCxnSpPr>
              <a:cxnSpLocks/>
            </p:cNvCxnSpPr>
            <p:nvPr/>
          </p:nvCxnSpPr>
          <p:spPr>
            <a:xfrm>
              <a:off x="6923071" y="4433481"/>
              <a:ext cx="136926" cy="0"/>
            </a:xfrm>
            <a:prstGeom prst="line">
              <a:avLst/>
            </a:prstGeom>
            <a:noFill/>
            <a:ln w="19050" cap="flat">
              <a:solidFill>
                <a:schemeClr val="accent6">
                  <a:lumMod val="5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nvGrpSpPr>
            <p:cNvPr id="35" name="Group 34">
              <a:extLst>
                <a:ext uri="{FF2B5EF4-FFF2-40B4-BE49-F238E27FC236}">
                  <a16:creationId xmlns:a16="http://schemas.microsoft.com/office/drawing/2014/main" id="{3402CD8E-BAD6-4D4B-935F-3BAF1B86E442}"/>
                </a:ext>
              </a:extLst>
            </p:cNvPr>
            <p:cNvGrpSpPr/>
            <p:nvPr/>
          </p:nvGrpSpPr>
          <p:grpSpPr>
            <a:xfrm>
              <a:off x="6664198" y="4804176"/>
              <a:ext cx="4371876" cy="176414"/>
              <a:chOff x="1090712" y="5325385"/>
              <a:chExt cx="4564185" cy="176414"/>
            </a:xfrm>
          </p:grpSpPr>
          <p:sp>
            <p:nvSpPr>
              <p:cNvPr id="70" name="Rectangle 20">
                <a:extLst>
                  <a:ext uri="{FF2B5EF4-FFF2-40B4-BE49-F238E27FC236}">
                    <a16:creationId xmlns:a16="http://schemas.microsoft.com/office/drawing/2014/main" id="{85FF70BA-60D2-4350-AE5C-2BF4451616B0}"/>
                  </a:ext>
                </a:extLst>
              </p:cNvPr>
              <p:cNvSpPr>
                <a:spLocks noChangeArrowheads="1"/>
              </p:cNvSpPr>
              <p:nvPr/>
            </p:nvSpPr>
            <p:spPr bwMode="auto">
              <a:xfrm>
                <a:off x="1090712"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0</a:t>
                </a:r>
              </a:p>
            </p:txBody>
          </p:sp>
          <p:sp>
            <p:nvSpPr>
              <p:cNvPr id="71" name="Rectangle 21">
                <a:extLst>
                  <a:ext uri="{FF2B5EF4-FFF2-40B4-BE49-F238E27FC236}">
                    <a16:creationId xmlns:a16="http://schemas.microsoft.com/office/drawing/2014/main" id="{0A0470FE-3E62-463F-88FD-3F81FCBC3629}"/>
                  </a:ext>
                </a:extLst>
              </p:cNvPr>
              <p:cNvSpPr>
                <a:spLocks noChangeArrowheads="1"/>
              </p:cNvSpPr>
              <p:nvPr/>
            </p:nvSpPr>
            <p:spPr bwMode="auto">
              <a:xfrm>
                <a:off x="1650596"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6</a:t>
                </a:r>
              </a:p>
            </p:txBody>
          </p:sp>
          <p:sp>
            <p:nvSpPr>
              <p:cNvPr id="72" name="Rectangle 22">
                <a:extLst>
                  <a:ext uri="{FF2B5EF4-FFF2-40B4-BE49-F238E27FC236}">
                    <a16:creationId xmlns:a16="http://schemas.microsoft.com/office/drawing/2014/main" id="{3B3A6892-BF07-40D0-A26C-3513CEBFB783}"/>
                  </a:ext>
                </a:extLst>
              </p:cNvPr>
              <p:cNvSpPr>
                <a:spLocks noChangeArrowheads="1"/>
              </p:cNvSpPr>
              <p:nvPr/>
            </p:nvSpPr>
            <p:spPr bwMode="auto">
              <a:xfrm>
                <a:off x="2210480"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12</a:t>
                </a:r>
              </a:p>
            </p:txBody>
          </p:sp>
          <p:sp>
            <p:nvSpPr>
              <p:cNvPr id="73" name="Rectangle 23">
                <a:extLst>
                  <a:ext uri="{FF2B5EF4-FFF2-40B4-BE49-F238E27FC236}">
                    <a16:creationId xmlns:a16="http://schemas.microsoft.com/office/drawing/2014/main" id="{37887755-D4B8-4E4C-AF52-F71E21DC0928}"/>
                  </a:ext>
                </a:extLst>
              </p:cNvPr>
              <p:cNvSpPr>
                <a:spLocks noChangeArrowheads="1"/>
              </p:cNvSpPr>
              <p:nvPr/>
            </p:nvSpPr>
            <p:spPr bwMode="auto">
              <a:xfrm>
                <a:off x="2770364"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18</a:t>
                </a:r>
              </a:p>
            </p:txBody>
          </p:sp>
          <p:sp>
            <p:nvSpPr>
              <p:cNvPr id="74" name="Rectangle 24">
                <a:extLst>
                  <a:ext uri="{FF2B5EF4-FFF2-40B4-BE49-F238E27FC236}">
                    <a16:creationId xmlns:a16="http://schemas.microsoft.com/office/drawing/2014/main" id="{14BF03D2-EA08-4D36-B1C6-E1E49525C9C1}"/>
                  </a:ext>
                </a:extLst>
              </p:cNvPr>
              <p:cNvSpPr>
                <a:spLocks noChangeArrowheads="1"/>
              </p:cNvSpPr>
              <p:nvPr/>
            </p:nvSpPr>
            <p:spPr bwMode="auto">
              <a:xfrm>
                <a:off x="3330248"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24</a:t>
                </a:r>
              </a:p>
            </p:txBody>
          </p:sp>
          <p:sp>
            <p:nvSpPr>
              <p:cNvPr id="75" name="Rectangle 25">
                <a:extLst>
                  <a:ext uri="{FF2B5EF4-FFF2-40B4-BE49-F238E27FC236}">
                    <a16:creationId xmlns:a16="http://schemas.microsoft.com/office/drawing/2014/main" id="{2F3AAB3D-010B-4FBC-83A6-7B10FF96145C}"/>
                  </a:ext>
                </a:extLst>
              </p:cNvPr>
              <p:cNvSpPr>
                <a:spLocks noChangeArrowheads="1"/>
              </p:cNvSpPr>
              <p:nvPr/>
            </p:nvSpPr>
            <p:spPr bwMode="auto">
              <a:xfrm>
                <a:off x="3890132"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30</a:t>
                </a:r>
              </a:p>
            </p:txBody>
          </p:sp>
          <p:sp>
            <p:nvSpPr>
              <p:cNvPr id="76" name="Rectangle 27">
                <a:extLst>
                  <a:ext uri="{FF2B5EF4-FFF2-40B4-BE49-F238E27FC236}">
                    <a16:creationId xmlns:a16="http://schemas.microsoft.com/office/drawing/2014/main" id="{031ABBF0-B77F-4B21-8D1B-FCD66BD192CC}"/>
                  </a:ext>
                </a:extLst>
              </p:cNvPr>
              <p:cNvSpPr>
                <a:spLocks noChangeArrowheads="1"/>
              </p:cNvSpPr>
              <p:nvPr/>
            </p:nvSpPr>
            <p:spPr bwMode="auto">
              <a:xfrm>
                <a:off x="4729958"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39</a:t>
                </a:r>
              </a:p>
            </p:txBody>
          </p:sp>
          <p:sp>
            <p:nvSpPr>
              <p:cNvPr id="77" name="Rectangle 28">
                <a:extLst>
                  <a:ext uri="{FF2B5EF4-FFF2-40B4-BE49-F238E27FC236}">
                    <a16:creationId xmlns:a16="http://schemas.microsoft.com/office/drawing/2014/main" id="{A47504F7-BF6C-4AEE-BED7-4B6DEC1ED2D9}"/>
                  </a:ext>
                </a:extLst>
              </p:cNvPr>
              <p:cNvSpPr>
                <a:spLocks noChangeArrowheads="1"/>
              </p:cNvSpPr>
              <p:nvPr/>
            </p:nvSpPr>
            <p:spPr bwMode="auto">
              <a:xfrm>
                <a:off x="5289842"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45</a:t>
                </a:r>
              </a:p>
            </p:txBody>
          </p:sp>
          <p:sp>
            <p:nvSpPr>
              <p:cNvPr id="78" name="Rectangle 28">
                <a:extLst>
                  <a:ext uri="{FF2B5EF4-FFF2-40B4-BE49-F238E27FC236}">
                    <a16:creationId xmlns:a16="http://schemas.microsoft.com/office/drawing/2014/main" id="{E18B5A11-FCCB-4BE6-96CE-2AAE49B732DF}"/>
                  </a:ext>
                </a:extLst>
              </p:cNvPr>
              <p:cNvSpPr>
                <a:spLocks noChangeArrowheads="1"/>
              </p:cNvSpPr>
              <p:nvPr/>
            </p:nvSpPr>
            <p:spPr bwMode="auto">
              <a:xfrm>
                <a:off x="5009900"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42</a:t>
                </a:r>
              </a:p>
            </p:txBody>
          </p:sp>
          <p:sp>
            <p:nvSpPr>
              <p:cNvPr id="79" name="Rectangle 28">
                <a:extLst>
                  <a:ext uri="{FF2B5EF4-FFF2-40B4-BE49-F238E27FC236}">
                    <a16:creationId xmlns:a16="http://schemas.microsoft.com/office/drawing/2014/main" id="{7CBCA42E-27E8-4E68-9979-AF6953A43FBE}"/>
                  </a:ext>
                </a:extLst>
              </p:cNvPr>
              <p:cNvSpPr>
                <a:spLocks noChangeArrowheads="1"/>
              </p:cNvSpPr>
              <p:nvPr/>
            </p:nvSpPr>
            <p:spPr bwMode="auto">
              <a:xfrm>
                <a:off x="4450016"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36</a:t>
                </a:r>
              </a:p>
            </p:txBody>
          </p:sp>
          <p:sp>
            <p:nvSpPr>
              <p:cNvPr id="80" name="Rectangle 28">
                <a:extLst>
                  <a:ext uri="{FF2B5EF4-FFF2-40B4-BE49-F238E27FC236}">
                    <a16:creationId xmlns:a16="http://schemas.microsoft.com/office/drawing/2014/main" id="{05085371-6FA7-4588-9275-8316E4B003F7}"/>
                  </a:ext>
                </a:extLst>
              </p:cNvPr>
              <p:cNvSpPr>
                <a:spLocks noChangeArrowheads="1"/>
              </p:cNvSpPr>
              <p:nvPr/>
            </p:nvSpPr>
            <p:spPr bwMode="auto">
              <a:xfrm>
                <a:off x="4170074"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33</a:t>
                </a:r>
              </a:p>
            </p:txBody>
          </p:sp>
          <p:sp>
            <p:nvSpPr>
              <p:cNvPr id="81" name="Rectangle 28">
                <a:extLst>
                  <a:ext uri="{FF2B5EF4-FFF2-40B4-BE49-F238E27FC236}">
                    <a16:creationId xmlns:a16="http://schemas.microsoft.com/office/drawing/2014/main" id="{FC496A4A-CC03-4934-83FB-761947828C6E}"/>
                  </a:ext>
                </a:extLst>
              </p:cNvPr>
              <p:cNvSpPr>
                <a:spLocks noChangeArrowheads="1"/>
              </p:cNvSpPr>
              <p:nvPr/>
            </p:nvSpPr>
            <p:spPr bwMode="auto">
              <a:xfrm>
                <a:off x="3610190"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27</a:t>
                </a:r>
              </a:p>
            </p:txBody>
          </p:sp>
          <p:sp>
            <p:nvSpPr>
              <p:cNvPr id="82" name="Rectangle 28">
                <a:extLst>
                  <a:ext uri="{FF2B5EF4-FFF2-40B4-BE49-F238E27FC236}">
                    <a16:creationId xmlns:a16="http://schemas.microsoft.com/office/drawing/2014/main" id="{23DA6157-ED1E-4B43-B1B4-1369E0830D7E}"/>
                  </a:ext>
                </a:extLst>
              </p:cNvPr>
              <p:cNvSpPr>
                <a:spLocks noChangeArrowheads="1"/>
              </p:cNvSpPr>
              <p:nvPr/>
            </p:nvSpPr>
            <p:spPr bwMode="auto">
              <a:xfrm>
                <a:off x="3050306"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21</a:t>
                </a:r>
              </a:p>
            </p:txBody>
          </p:sp>
          <p:sp>
            <p:nvSpPr>
              <p:cNvPr id="83" name="Rectangle 28">
                <a:extLst>
                  <a:ext uri="{FF2B5EF4-FFF2-40B4-BE49-F238E27FC236}">
                    <a16:creationId xmlns:a16="http://schemas.microsoft.com/office/drawing/2014/main" id="{E14042A4-EAE9-4AF8-9224-152A54EB3C6B}"/>
                  </a:ext>
                </a:extLst>
              </p:cNvPr>
              <p:cNvSpPr>
                <a:spLocks noChangeArrowheads="1"/>
              </p:cNvSpPr>
              <p:nvPr/>
            </p:nvSpPr>
            <p:spPr bwMode="auto">
              <a:xfrm>
                <a:off x="2490422"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15</a:t>
                </a:r>
              </a:p>
            </p:txBody>
          </p:sp>
          <p:sp>
            <p:nvSpPr>
              <p:cNvPr id="84" name="Rectangle 28">
                <a:extLst>
                  <a:ext uri="{FF2B5EF4-FFF2-40B4-BE49-F238E27FC236}">
                    <a16:creationId xmlns:a16="http://schemas.microsoft.com/office/drawing/2014/main" id="{C3650471-0406-4F1F-9203-57673921BC48}"/>
                  </a:ext>
                </a:extLst>
              </p:cNvPr>
              <p:cNvSpPr>
                <a:spLocks noChangeArrowheads="1"/>
              </p:cNvSpPr>
              <p:nvPr/>
            </p:nvSpPr>
            <p:spPr bwMode="auto">
              <a:xfrm>
                <a:off x="1930538"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9</a:t>
                </a:r>
              </a:p>
            </p:txBody>
          </p:sp>
          <p:sp>
            <p:nvSpPr>
              <p:cNvPr id="85" name="Rectangle 28">
                <a:extLst>
                  <a:ext uri="{FF2B5EF4-FFF2-40B4-BE49-F238E27FC236}">
                    <a16:creationId xmlns:a16="http://schemas.microsoft.com/office/drawing/2014/main" id="{80F8BE30-EEEE-4D61-B06A-01FA65EA55F2}"/>
                  </a:ext>
                </a:extLst>
              </p:cNvPr>
              <p:cNvSpPr>
                <a:spLocks noChangeArrowheads="1"/>
              </p:cNvSpPr>
              <p:nvPr/>
            </p:nvSpPr>
            <p:spPr bwMode="auto">
              <a:xfrm>
                <a:off x="1370654"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3</a:t>
                </a:r>
              </a:p>
            </p:txBody>
          </p:sp>
          <p:sp>
            <p:nvSpPr>
              <p:cNvPr id="86" name="Rectangle 28">
                <a:extLst>
                  <a:ext uri="{FF2B5EF4-FFF2-40B4-BE49-F238E27FC236}">
                    <a16:creationId xmlns:a16="http://schemas.microsoft.com/office/drawing/2014/main" id="{40579282-E962-4D48-AC26-05025D393964}"/>
                  </a:ext>
                </a:extLst>
              </p:cNvPr>
              <p:cNvSpPr>
                <a:spLocks noChangeArrowheads="1"/>
              </p:cNvSpPr>
              <p:nvPr/>
            </p:nvSpPr>
            <p:spPr bwMode="auto">
              <a:xfrm>
                <a:off x="5569784" y="5325385"/>
                <a:ext cx="85113" cy="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000" dirty="0">
                    <a:solidFill>
                      <a:srgbClr val="000000"/>
                    </a:solidFill>
                    <a:latin typeface="Arial"/>
                  </a:rPr>
                  <a:t>48</a:t>
                </a:r>
              </a:p>
            </p:txBody>
          </p:sp>
        </p:grpSp>
        <p:grpSp>
          <p:nvGrpSpPr>
            <p:cNvPr id="36" name="Group 35">
              <a:extLst>
                <a:ext uri="{FF2B5EF4-FFF2-40B4-BE49-F238E27FC236}">
                  <a16:creationId xmlns:a16="http://schemas.microsoft.com/office/drawing/2014/main" id="{B033FE3B-946A-42DC-8015-F8C6C21395A9}"/>
                </a:ext>
              </a:extLst>
            </p:cNvPr>
            <p:cNvGrpSpPr/>
            <p:nvPr/>
          </p:nvGrpSpPr>
          <p:grpSpPr>
            <a:xfrm>
              <a:off x="6706754" y="4715881"/>
              <a:ext cx="4289632" cy="54864"/>
              <a:chOff x="1133268" y="5237091"/>
              <a:chExt cx="4759022" cy="52412"/>
            </a:xfrm>
          </p:grpSpPr>
          <p:cxnSp>
            <p:nvCxnSpPr>
              <p:cNvPr id="53" name="Straight Connector 52">
                <a:extLst>
                  <a:ext uri="{FF2B5EF4-FFF2-40B4-BE49-F238E27FC236}">
                    <a16:creationId xmlns:a16="http://schemas.microsoft.com/office/drawing/2014/main" id="{E00969A5-B1B5-423D-81A0-E8865F1698D5}"/>
                  </a:ext>
                </a:extLst>
              </p:cNvPr>
              <p:cNvCxnSpPr/>
              <p:nvPr/>
            </p:nvCxnSpPr>
            <p:spPr>
              <a:xfrm>
                <a:off x="1133268"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9AAC140-4A62-4C4A-A93D-F32F16D08C0E}"/>
                  </a:ext>
                </a:extLst>
              </p:cNvPr>
              <p:cNvCxnSpPr/>
              <p:nvPr/>
            </p:nvCxnSpPr>
            <p:spPr>
              <a:xfrm>
                <a:off x="1430707"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E90C7A3-3EDE-42CB-A5A9-9D0B53BB7605}"/>
                  </a:ext>
                </a:extLst>
              </p:cNvPr>
              <p:cNvCxnSpPr/>
              <p:nvPr/>
            </p:nvCxnSpPr>
            <p:spPr>
              <a:xfrm>
                <a:off x="1728146"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7616C0E-4C42-47F4-877B-2CF874C0C3E3}"/>
                  </a:ext>
                </a:extLst>
              </p:cNvPr>
              <p:cNvCxnSpPr/>
              <p:nvPr/>
            </p:nvCxnSpPr>
            <p:spPr>
              <a:xfrm>
                <a:off x="2025585"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E72F3D0-DEE7-4F17-9A7C-302D3E81743A}"/>
                  </a:ext>
                </a:extLst>
              </p:cNvPr>
              <p:cNvCxnSpPr/>
              <p:nvPr/>
            </p:nvCxnSpPr>
            <p:spPr>
              <a:xfrm>
                <a:off x="2323024"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C877EDA-DFF2-42D3-81A2-46BBCCF974EA}"/>
                  </a:ext>
                </a:extLst>
              </p:cNvPr>
              <p:cNvCxnSpPr/>
              <p:nvPr/>
            </p:nvCxnSpPr>
            <p:spPr>
              <a:xfrm>
                <a:off x="2620463"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84432BB-F513-45A3-9590-7B4124A94A67}"/>
                  </a:ext>
                </a:extLst>
              </p:cNvPr>
              <p:cNvCxnSpPr/>
              <p:nvPr/>
            </p:nvCxnSpPr>
            <p:spPr>
              <a:xfrm>
                <a:off x="2917902"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84F2766-1A23-49B2-8D01-EF1460AED466}"/>
                  </a:ext>
                </a:extLst>
              </p:cNvPr>
              <p:cNvCxnSpPr/>
              <p:nvPr/>
            </p:nvCxnSpPr>
            <p:spPr>
              <a:xfrm>
                <a:off x="3215341"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A13F62A-DAD8-46D0-8878-D94ADBCED0C5}"/>
                  </a:ext>
                </a:extLst>
              </p:cNvPr>
              <p:cNvCxnSpPr/>
              <p:nvPr/>
            </p:nvCxnSpPr>
            <p:spPr>
              <a:xfrm>
                <a:off x="3512780"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9208103-F0CB-4303-BA30-F3C820E38A32}"/>
                  </a:ext>
                </a:extLst>
              </p:cNvPr>
              <p:cNvCxnSpPr/>
              <p:nvPr/>
            </p:nvCxnSpPr>
            <p:spPr>
              <a:xfrm>
                <a:off x="3810219"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3F69F156-5C22-4180-84CE-CD167C889D40}"/>
                  </a:ext>
                </a:extLst>
              </p:cNvPr>
              <p:cNvCxnSpPr/>
              <p:nvPr/>
            </p:nvCxnSpPr>
            <p:spPr>
              <a:xfrm>
                <a:off x="4107658"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73E4423-9C5A-45EA-A407-284AF1F532B4}"/>
                  </a:ext>
                </a:extLst>
              </p:cNvPr>
              <p:cNvCxnSpPr/>
              <p:nvPr/>
            </p:nvCxnSpPr>
            <p:spPr>
              <a:xfrm>
                <a:off x="4405097"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4443939-2500-440A-A6E7-F6F1A0AEC4D5}"/>
                  </a:ext>
                </a:extLst>
              </p:cNvPr>
              <p:cNvCxnSpPr/>
              <p:nvPr/>
            </p:nvCxnSpPr>
            <p:spPr>
              <a:xfrm>
                <a:off x="4702536"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9E3075F6-F4AC-454B-AEDD-F2C89818433C}"/>
                  </a:ext>
                </a:extLst>
              </p:cNvPr>
              <p:cNvCxnSpPr/>
              <p:nvPr/>
            </p:nvCxnSpPr>
            <p:spPr>
              <a:xfrm>
                <a:off x="5297414"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9EAAC030-BC98-414A-B641-FF23BB1C75FD}"/>
                  </a:ext>
                </a:extLst>
              </p:cNvPr>
              <p:cNvCxnSpPr/>
              <p:nvPr/>
            </p:nvCxnSpPr>
            <p:spPr>
              <a:xfrm>
                <a:off x="5892290"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859FBD21-8478-4EA3-BC82-23FFD074AF83}"/>
                  </a:ext>
                </a:extLst>
              </p:cNvPr>
              <p:cNvCxnSpPr/>
              <p:nvPr/>
            </p:nvCxnSpPr>
            <p:spPr>
              <a:xfrm>
                <a:off x="4999975"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DE5C8AD-D542-4FDA-8A13-F601A799F267}"/>
                  </a:ext>
                </a:extLst>
              </p:cNvPr>
              <p:cNvCxnSpPr/>
              <p:nvPr/>
            </p:nvCxnSpPr>
            <p:spPr>
              <a:xfrm>
                <a:off x="5594853" y="5237091"/>
                <a:ext cx="0" cy="52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 name="Freeform 6">
              <a:extLst>
                <a:ext uri="{FF2B5EF4-FFF2-40B4-BE49-F238E27FC236}">
                  <a16:creationId xmlns:a16="http://schemas.microsoft.com/office/drawing/2014/main" id="{87E7F7AA-9DE3-4ED0-A5CA-6271911CFC80}"/>
                </a:ext>
              </a:extLst>
            </p:cNvPr>
            <p:cNvSpPr>
              <a:spLocks noEditPoints="1"/>
            </p:cNvSpPr>
            <p:nvPr/>
          </p:nvSpPr>
          <p:spPr bwMode="auto">
            <a:xfrm>
              <a:off x="6649887" y="1497338"/>
              <a:ext cx="54864" cy="3218544"/>
            </a:xfrm>
            <a:custGeom>
              <a:avLst/>
              <a:gdLst>
                <a:gd name="T0" fmla="*/ 0 w 21"/>
                <a:gd name="T1" fmla="*/ 1531 h 1531"/>
                <a:gd name="T2" fmla="*/ 21 w 21"/>
                <a:gd name="T3" fmla="*/ 1531 h 1531"/>
                <a:gd name="T4" fmla="*/ 0 w 21"/>
                <a:gd name="T5" fmla="*/ 1379 h 1531"/>
                <a:gd name="T6" fmla="*/ 21 w 21"/>
                <a:gd name="T7" fmla="*/ 1379 h 1531"/>
                <a:gd name="T8" fmla="*/ 0 w 21"/>
                <a:gd name="T9" fmla="*/ 1224 h 1531"/>
                <a:gd name="T10" fmla="*/ 21 w 21"/>
                <a:gd name="T11" fmla="*/ 1224 h 1531"/>
                <a:gd name="T12" fmla="*/ 0 w 21"/>
                <a:gd name="T13" fmla="*/ 1071 h 1531"/>
                <a:gd name="T14" fmla="*/ 21 w 21"/>
                <a:gd name="T15" fmla="*/ 1071 h 1531"/>
                <a:gd name="T16" fmla="*/ 0 w 21"/>
                <a:gd name="T17" fmla="*/ 918 h 1531"/>
                <a:gd name="T18" fmla="*/ 21 w 21"/>
                <a:gd name="T19" fmla="*/ 918 h 1531"/>
                <a:gd name="T20" fmla="*/ 0 w 21"/>
                <a:gd name="T21" fmla="*/ 765 h 1531"/>
                <a:gd name="T22" fmla="*/ 21 w 21"/>
                <a:gd name="T23" fmla="*/ 765 h 1531"/>
                <a:gd name="T24" fmla="*/ 0 w 21"/>
                <a:gd name="T25" fmla="*/ 612 h 1531"/>
                <a:gd name="T26" fmla="*/ 21 w 21"/>
                <a:gd name="T27" fmla="*/ 612 h 1531"/>
                <a:gd name="T28" fmla="*/ 0 w 21"/>
                <a:gd name="T29" fmla="*/ 459 h 1531"/>
                <a:gd name="T30" fmla="*/ 21 w 21"/>
                <a:gd name="T31" fmla="*/ 459 h 1531"/>
                <a:gd name="T32" fmla="*/ 0 w 21"/>
                <a:gd name="T33" fmla="*/ 306 h 1531"/>
                <a:gd name="T34" fmla="*/ 21 w 21"/>
                <a:gd name="T35" fmla="*/ 306 h 1531"/>
                <a:gd name="T36" fmla="*/ 0 w 21"/>
                <a:gd name="T37" fmla="*/ 153 h 1531"/>
                <a:gd name="T38" fmla="*/ 21 w 21"/>
                <a:gd name="T39" fmla="*/ 153 h 1531"/>
                <a:gd name="T40" fmla="*/ 0 w 21"/>
                <a:gd name="T41" fmla="*/ 0 h 1531"/>
                <a:gd name="T42" fmla="*/ 21 w 21"/>
                <a:gd name="T43"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531">
                  <a:moveTo>
                    <a:pt x="0" y="1531"/>
                  </a:moveTo>
                  <a:lnTo>
                    <a:pt x="21" y="1531"/>
                  </a:lnTo>
                  <a:moveTo>
                    <a:pt x="0" y="1379"/>
                  </a:moveTo>
                  <a:lnTo>
                    <a:pt x="21" y="1379"/>
                  </a:lnTo>
                  <a:moveTo>
                    <a:pt x="0" y="1224"/>
                  </a:moveTo>
                  <a:lnTo>
                    <a:pt x="21" y="1224"/>
                  </a:lnTo>
                  <a:moveTo>
                    <a:pt x="0" y="1071"/>
                  </a:moveTo>
                  <a:lnTo>
                    <a:pt x="21" y="1071"/>
                  </a:lnTo>
                  <a:moveTo>
                    <a:pt x="0" y="918"/>
                  </a:moveTo>
                  <a:lnTo>
                    <a:pt x="21" y="918"/>
                  </a:lnTo>
                  <a:moveTo>
                    <a:pt x="0" y="765"/>
                  </a:moveTo>
                  <a:lnTo>
                    <a:pt x="21" y="765"/>
                  </a:lnTo>
                  <a:moveTo>
                    <a:pt x="0" y="612"/>
                  </a:moveTo>
                  <a:lnTo>
                    <a:pt x="21" y="612"/>
                  </a:lnTo>
                  <a:moveTo>
                    <a:pt x="0" y="459"/>
                  </a:moveTo>
                  <a:lnTo>
                    <a:pt x="21" y="459"/>
                  </a:lnTo>
                  <a:moveTo>
                    <a:pt x="0" y="306"/>
                  </a:moveTo>
                  <a:lnTo>
                    <a:pt x="21" y="306"/>
                  </a:lnTo>
                  <a:moveTo>
                    <a:pt x="0" y="153"/>
                  </a:moveTo>
                  <a:lnTo>
                    <a:pt x="21" y="153"/>
                  </a:lnTo>
                  <a:moveTo>
                    <a:pt x="0" y="0"/>
                  </a:moveTo>
                  <a:lnTo>
                    <a:pt x="21" y="0"/>
                  </a:lnTo>
                </a:path>
              </a:pathLst>
            </a:custGeom>
            <a:noFill/>
            <a:ln w="12700" cap="flat">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r" defTabSz="914377">
                <a:defRPr/>
              </a:pPr>
              <a:endParaRPr lang="en-US" sz="1000" dirty="0">
                <a:solidFill>
                  <a:srgbClr val="000000"/>
                </a:solidFill>
                <a:latin typeface="Arial"/>
              </a:endParaRPr>
            </a:p>
          </p:txBody>
        </p:sp>
        <p:sp>
          <p:nvSpPr>
            <p:cNvPr id="38" name="Rectangle 9">
              <a:extLst>
                <a:ext uri="{FF2B5EF4-FFF2-40B4-BE49-F238E27FC236}">
                  <a16:creationId xmlns:a16="http://schemas.microsoft.com/office/drawing/2014/main" id="{2584B99E-9C4C-4DB6-BF0B-10FE9A7A7074}"/>
                </a:ext>
              </a:extLst>
            </p:cNvPr>
            <p:cNvSpPr>
              <a:spLocks noChangeArrowheads="1"/>
            </p:cNvSpPr>
            <p:nvPr/>
          </p:nvSpPr>
          <p:spPr bwMode="auto">
            <a:xfrm>
              <a:off x="6517468" y="4631791"/>
              <a:ext cx="95302"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0</a:t>
              </a:r>
            </a:p>
          </p:txBody>
        </p:sp>
        <p:sp>
          <p:nvSpPr>
            <p:cNvPr id="39" name="Rectangle 10">
              <a:extLst>
                <a:ext uri="{FF2B5EF4-FFF2-40B4-BE49-F238E27FC236}">
                  <a16:creationId xmlns:a16="http://schemas.microsoft.com/office/drawing/2014/main" id="{FA320FEE-3F3D-4664-9CF0-325A9433485A}"/>
                </a:ext>
              </a:extLst>
            </p:cNvPr>
            <p:cNvSpPr>
              <a:spLocks noChangeArrowheads="1"/>
            </p:cNvSpPr>
            <p:nvPr/>
          </p:nvSpPr>
          <p:spPr bwMode="auto">
            <a:xfrm>
              <a:off x="6422163" y="4310147"/>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10</a:t>
              </a:r>
            </a:p>
          </p:txBody>
        </p:sp>
        <p:sp>
          <p:nvSpPr>
            <p:cNvPr id="40" name="Rectangle 11">
              <a:extLst>
                <a:ext uri="{FF2B5EF4-FFF2-40B4-BE49-F238E27FC236}">
                  <a16:creationId xmlns:a16="http://schemas.microsoft.com/office/drawing/2014/main" id="{1A0B13CD-5123-470E-8900-0A9F8061AF06}"/>
                </a:ext>
              </a:extLst>
            </p:cNvPr>
            <p:cNvSpPr>
              <a:spLocks noChangeArrowheads="1"/>
            </p:cNvSpPr>
            <p:nvPr/>
          </p:nvSpPr>
          <p:spPr bwMode="auto">
            <a:xfrm>
              <a:off x="6422163" y="3990607"/>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20</a:t>
              </a:r>
            </a:p>
          </p:txBody>
        </p:sp>
        <p:sp>
          <p:nvSpPr>
            <p:cNvPr id="41" name="Rectangle 12">
              <a:extLst>
                <a:ext uri="{FF2B5EF4-FFF2-40B4-BE49-F238E27FC236}">
                  <a16:creationId xmlns:a16="http://schemas.microsoft.com/office/drawing/2014/main" id="{3F7165AF-865D-4B29-8538-27FE18CF94EA}"/>
                </a:ext>
              </a:extLst>
            </p:cNvPr>
            <p:cNvSpPr>
              <a:spLocks noChangeArrowheads="1"/>
            </p:cNvSpPr>
            <p:nvPr/>
          </p:nvSpPr>
          <p:spPr bwMode="auto">
            <a:xfrm>
              <a:off x="6422163" y="3668961"/>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30</a:t>
              </a:r>
            </a:p>
          </p:txBody>
        </p:sp>
        <p:sp>
          <p:nvSpPr>
            <p:cNvPr id="42" name="Rectangle 13">
              <a:extLst>
                <a:ext uri="{FF2B5EF4-FFF2-40B4-BE49-F238E27FC236}">
                  <a16:creationId xmlns:a16="http://schemas.microsoft.com/office/drawing/2014/main" id="{70355384-3676-4A4E-80DB-4C8D84D85B02}"/>
                </a:ext>
              </a:extLst>
            </p:cNvPr>
            <p:cNvSpPr>
              <a:spLocks noChangeArrowheads="1"/>
            </p:cNvSpPr>
            <p:nvPr/>
          </p:nvSpPr>
          <p:spPr bwMode="auto">
            <a:xfrm>
              <a:off x="6422163" y="3347317"/>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40</a:t>
              </a:r>
            </a:p>
          </p:txBody>
        </p:sp>
        <p:sp>
          <p:nvSpPr>
            <p:cNvPr id="43" name="Rectangle 14">
              <a:extLst>
                <a:ext uri="{FF2B5EF4-FFF2-40B4-BE49-F238E27FC236}">
                  <a16:creationId xmlns:a16="http://schemas.microsoft.com/office/drawing/2014/main" id="{2EA53C6E-0184-4A3F-A1F5-8C1B13059700}"/>
                </a:ext>
              </a:extLst>
            </p:cNvPr>
            <p:cNvSpPr>
              <a:spLocks noChangeArrowheads="1"/>
            </p:cNvSpPr>
            <p:nvPr/>
          </p:nvSpPr>
          <p:spPr bwMode="auto">
            <a:xfrm>
              <a:off x="6422163" y="3025672"/>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50</a:t>
              </a:r>
            </a:p>
          </p:txBody>
        </p:sp>
        <p:sp>
          <p:nvSpPr>
            <p:cNvPr id="44" name="Rectangle 15">
              <a:extLst>
                <a:ext uri="{FF2B5EF4-FFF2-40B4-BE49-F238E27FC236}">
                  <a16:creationId xmlns:a16="http://schemas.microsoft.com/office/drawing/2014/main" id="{A8214AB9-BC58-4AFE-A139-4F6F3B07999C}"/>
                </a:ext>
              </a:extLst>
            </p:cNvPr>
            <p:cNvSpPr>
              <a:spLocks noChangeArrowheads="1"/>
            </p:cNvSpPr>
            <p:nvPr/>
          </p:nvSpPr>
          <p:spPr bwMode="auto">
            <a:xfrm>
              <a:off x="6422163" y="2704028"/>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60</a:t>
              </a:r>
            </a:p>
          </p:txBody>
        </p:sp>
        <p:sp>
          <p:nvSpPr>
            <p:cNvPr id="45" name="Rectangle 16">
              <a:extLst>
                <a:ext uri="{FF2B5EF4-FFF2-40B4-BE49-F238E27FC236}">
                  <a16:creationId xmlns:a16="http://schemas.microsoft.com/office/drawing/2014/main" id="{E13E94B5-5BCE-41B1-9624-9443ABB5ADA2}"/>
                </a:ext>
              </a:extLst>
            </p:cNvPr>
            <p:cNvSpPr>
              <a:spLocks noChangeArrowheads="1"/>
            </p:cNvSpPr>
            <p:nvPr/>
          </p:nvSpPr>
          <p:spPr bwMode="auto">
            <a:xfrm>
              <a:off x="6422163" y="2378181"/>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70</a:t>
              </a:r>
            </a:p>
          </p:txBody>
        </p:sp>
        <p:sp>
          <p:nvSpPr>
            <p:cNvPr id="46" name="Rectangle 17">
              <a:extLst>
                <a:ext uri="{FF2B5EF4-FFF2-40B4-BE49-F238E27FC236}">
                  <a16:creationId xmlns:a16="http://schemas.microsoft.com/office/drawing/2014/main" id="{BFDB256C-F058-4804-8C01-561958182DF0}"/>
                </a:ext>
              </a:extLst>
            </p:cNvPr>
            <p:cNvSpPr>
              <a:spLocks noChangeArrowheads="1"/>
            </p:cNvSpPr>
            <p:nvPr/>
          </p:nvSpPr>
          <p:spPr bwMode="auto">
            <a:xfrm>
              <a:off x="6422163" y="2056535"/>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80</a:t>
              </a:r>
            </a:p>
          </p:txBody>
        </p:sp>
        <p:sp>
          <p:nvSpPr>
            <p:cNvPr id="47" name="Rectangle 18">
              <a:extLst>
                <a:ext uri="{FF2B5EF4-FFF2-40B4-BE49-F238E27FC236}">
                  <a16:creationId xmlns:a16="http://schemas.microsoft.com/office/drawing/2014/main" id="{E95491FD-7A44-48BE-8E34-C0FCF6511F74}"/>
                </a:ext>
              </a:extLst>
            </p:cNvPr>
            <p:cNvSpPr>
              <a:spLocks noChangeArrowheads="1"/>
            </p:cNvSpPr>
            <p:nvPr/>
          </p:nvSpPr>
          <p:spPr bwMode="auto">
            <a:xfrm>
              <a:off x="6422163" y="1734893"/>
              <a:ext cx="190605"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90</a:t>
              </a:r>
            </a:p>
          </p:txBody>
        </p:sp>
        <p:sp>
          <p:nvSpPr>
            <p:cNvPr id="48" name="Rectangle 19">
              <a:extLst>
                <a:ext uri="{FF2B5EF4-FFF2-40B4-BE49-F238E27FC236}">
                  <a16:creationId xmlns:a16="http://schemas.microsoft.com/office/drawing/2014/main" id="{1E69F1B3-C068-4214-9593-9F709295B519}"/>
                </a:ext>
              </a:extLst>
            </p:cNvPr>
            <p:cNvSpPr>
              <a:spLocks noChangeArrowheads="1"/>
            </p:cNvSpPr>
            <p:nvPr/>
          </p:nvSpPr>
          <p:spPr bwMode="auto">
            <a:xfrm>
              <a:off x="6355211" y="1413249"/>
              <a:ext cx="285907" cy="2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7">
                <a:defRPr/>
              </a:pPr>
              <a:r>
                <a:rPr lang="en-US" altLang="en-US" sz="1000" dirty="0">
                  <a:solidFill>
                    <a:srgbClr val="000000"/>
                  </a:solidFill>
                  <a:latin typeface="Arial"/>
                </a:rPr>
                <a:t>100</a:t>
              </a:r>
            </a:p>
          </p:txBody>
        </p:sp>
        <p:sp>
          <p:nvSpPr>
            <p:cNvPr id="49" name="Freeform 6">
              <a:extLst>
                <a:ext uri="{FF2B5EF4-FFF2-40B4-BE49-F238E27FC236}">
                  <a16:creationId xmlns:a16="http://schemas.microsoft.com/office/drawing/2014/main" id="{EEB4245B-783D-4455-8E44-CBD0B22C4EF3}"/>
                </a:ext>
              </a:extLst>
            </p:cNvPr>
            <p:cNvSpPr>
              <a:spLocks/>
            </p:cNvSpPr>
            <p:nvPr/>
          </p:nvSpPr>
          <p:spPr bwMode="auto">
            <a:xfrm>
              <a:off x="1133396" y="1500665"/>
              <a:ext cx="4299836" cy="1599290"/>
            </a:xfrm>
            <a:custGeom>
              <a:avLst/>
              <a:gdLst>
                <a:gd name="T0" fmla="*/ 4037 w 4037"/>
                <a:gd name="T1" fmla="*/ 1442 h 1442"/>
                <a:gd name="T2" fmla="*/ 3966 w 4037"/>
                <a:gd name="T3" fmla="*/ 1442 h 1442"/>
                <a:gd name="T4" fmla="*/ 3966 w 4037"/>
                <a:gd name="T5" fmla="*/ 952 h 1442"/>
                <a:gd name="T6" fmla="*/ 3150 w 4037"/>
                <a:gd name="T7" fmla="*/ 952 h 1442"/>
                <a:gd name="T8" fmla="*/ 3150 w 4037"/>
                <a:gd name="T9" fmla="*/ 890 h 1442"/>
                <a:gd name="T10" fmla="*/ 3106 w 4037"/>
                <a:gd name="T11" fmla="*/ 890 h 1442"/>
                <a:gd name="T12" fmla="*/ 3106 w 4037"/>
                <a:gd name="T13" fmla="*/ 839 h 1442"/>
                <a:gd name="T14" fmla="*/ 3072 w 4037"/>
                <a:gd name="T15" fmla="*/ 839 h 1442"/>
                <a:gd name="T16" fmla="*/ 3072 w 4037"/>
                <a:gd name="T17" fmla="*/ 782 h 1442"/>
                <a:gd name="T18" fmla="*/ 2775 w 4037"/>
                <a:gd name="T19" fmla="*/ 782 h 1442"/>
                <a:gd name="T20" fmla="*/ 2775 w 4037"/>
                <a:gd name="T21" fmla="*/ 758 h 1442"/>
                <a:gd name="T22" fmla="*/ 2697 w 4037"/>
                <a:gd name="T23" fmla="*/ 758 h 1442"/>
                <a:gd name="T24" fmla="*/ 2697 w 4037"/>
                <a:gd name="T25" fmla="*/ 653 h 1442"/>
                <a:gd name="T26" fmla="*/ 2604 w 4037"/>
                <a:gd name="T27" fmla="*/ 653 h 1442"/>
                <a:gd name="T28" fmla="*/ 2604 w 4037"/>
                <a:gd name="T29" fmla="*/ 624 h 1442"/>
                <a:gd name="T30" fmla="*/ 2513 w 4037"/>
                <a:gd name="T31" fmla="*/ 624 h 1442"/>
                <a:gd name="T32" fmla="*/ 2513 w 4037"/>
                <a:gd name="T33" fmla="*/ 593 h 1442"/>
                <a:gd name="T34" fmla="*/ 2300 w 4037"/>
                <a:gd name="T35" fmla="*/ 593 h 1442"/>
                <a:gd name="T36" fmla="*/ 2300 w 4037"/>
                <a:gd name="T37" fmla="*/ 564 h 1442"/>
                <a:gd name="T38" fmla="*/ 2217 w 4037"/>
                <a:gd name="T39" fmla="*/ 564 h 1442"/>
                <a:gd name="T40" fmla="*/ 2217 w 4037"/>
                <a:gd name="T41" fmla="*/ 521 h 1442"/>
                <a:gd name="T42" fmla="*/ 2195 w 4037"/>
                <a:gd name="T43" fmla="*/ 521 h 1442"/>
                <a:gd name="T44" fmla="*/ 2195 w 4037"/>
                <a:gd name="T45" fmla="*/ 509 h 1442"/>
                <a:gd name="T46" fmla="*/ 2114 w 4037"/>
                <a:gd name="T47" fmla="*/ 509 h 1442"/>
                <a:gd name="T48" fmla="*/ 2114 w 4037"/>
                <a:gd name="T49" fmla="*/ 457 h 1442"/>
                <a:gd name="T50" fmla="*/ 2033 w 4037"/>
                <a:gd name="T51" fmla="*/ 457 h 1442"/>
                <a:gd name="T52" fmla="*/ 2033 w 4037"/>
                <a:gd name="T53" fmla="*/ 440 h 1442"/>
                <a:gd name="T54" fmla="*/ 1707 w 4037"/>
                <a:gd name="T55" fmla="*/ 440 h 1442"/>
                <a:gd name="T56" fmla="*/ 1707 w 4037"/>
                <a:gd name="T57" fmla="*/ 433 h 1442"/>
                <a:gd name="T58" fmla="*/ 1629 w 4037"/>
                <a:gd name="T59" fmla="*/ 433 h 1442"/>
                <a:gd name="T60" fmla="*/ 1629 w 4037"/>
                <a:gd name="T61" fmla="*/ 390 h 1442"/>
                <a:gd name="T62" fmla="*/ 1529 w 4037"/>
                <a:gd name="T63" fmla="*/ 390 h 1442"/>
                <a:gd name="T64" fmla="*/ 1529 w 4037"/>
                <a:gd name="T65" fmla="*/ 373 h 1442"/>
                <a:gd name="T66" fmla="*/ 1423 w 4037"/>
                <a:gd name="T67" fmla="*/ 373 h 1442"/>
                <a:gd name="T68" fmla="*/ 1423 w 4037"/>
                <a:gd name="T69" fmla="*/ 354 h 1442"/>
                <a:gd name="T70" fmla="*/ 1323 w 4037"/>
                <a:gd name="T71" fmla="*/ 354 h 1442"/>
                <a:gd name="T72" fmla="*/ 1323 w 4037"/>
                <a:gd name="T73" fmla="*/ 332 h 1442"/>
                <a:gd name="T74" fmla="*/ 1222 w 4037"/>
                <a:gd name="T75" fmla="*/ 332 h 1442"/>
                <a:gd name="T76" fmla="*/ 1222 w 4037"/>
                <a:gd name="T77" fmla="*/ 315 h 1442"/>
                <a:gd name="T78" fmla="*/ 1183 w 4037"/>
                <a:gd name="T79" fmla="*/ 315 h 1442"/>
                <a:gd name="T80" fmla="*/ 1183 w 4037"/>
                <a:gd name="T81" fmla="*/ 299 h 1442"/>
                <a:gd name="T82" fmla="*/ 1129 w 4037"/>
                <a:gd name="T83" fmla="*/ 299 h 1442"/>
                <a:gd name="T84" fmla="*/ 1129 w 4037"/>
                <a:gd name="T85" fmla="*/ 275 h 1442"/>
                <a:gd name="T86" fmla="*/ 1093 w 4037"/>
                <a:gd name="T87" fmla="*/ 275 h 1442"/>
                <a:gd name="T88" fmla="*/ 1093 w 4037"/>
                <a:gd name="T89" fmla="*/ 229 h 1442"/>
                <a:gd name="T90" fmla="*/ 1041 w 4037"/>
                <a:gd name="T91" fmla="*/ 229 h 1442"/>
                <a:gd name="T92" fmla="*/ 1041 w 4037"/>
                <a:gd name="T93" fmla="*/ 162 h 1442"/>
                <a:gd name="T94" fmla="*/ 990 w 4037"/>
                <a:gd name="T95" fmla="*/ 162 h 1442"/>
                <a:gd name="T96" fmla="*/ 990 w 4037"/>
                <a:gd name="T97" fmla="*/ 141 h 1442"/>
                <a:gd name="T98" fmla="*/ 627 w 4037"/>
                <a:gd name="T99" fmla="*/ 141 h 1442"/>
                <a:gd name="T100" fmla="*/ 627 w 4037"/>
                <a:gd name="T101" fmla="*/ 110 h 1442"/>
                <a:gd name="T102" fmla="*/ 471 w 4037"/>
                <a:gd name="T103" fmla="*/ 110 h 1442"/>
                <a:gd name="T104" fmla="*/ 471 w 4037"/>
                <a:gd name="T105" fmla="*/ 91 h 1442"/>
                <a:gd name="T106" fmla="*/ 368 w 4037"/>
                <a:gd name="T107" fmla="*/ 91 h 1442"/>
                <a:gd name="T108" fmla="*/ 368 w 4037"/>
                <a:gd name="T109" fmla="*/ 69 h 1442"/>
                <a:gd name="T110" fmla="*/ 157 w 4037"/>
                <a:gd name="T111" fmla="*/ 69 h 1442"/>
                <a:gd name="T112" fmla="*/ 157 w 4037"/>
                <a:gd name="T113" fmla="*/ 45 h 1442"/>
                <a:gd name="T114" fmla="*/ 111 w 4037"/>
                <a:gd name="T115" fmla="*/ 45 h 1442"/>
                <a:gd name="T116" fmla="*/ 111 w 4037"/>
                <a:gd name="T117" fmla="*/ 28 h 1442"/>
                <a:gd name="T118" fmla="*/ 88 w 4037"/>
                <a:gd name="T119" fmla="*/ 28 h 1442"/>
                <a:gd name="T120" fmla="*/ 88 w 4037"/>
                <a:gd name="T121" fmla="*/ 0 h 1442"/>
                <a:gd name="T122" fmla="*/ 0 w 4037"/>
                <a:gd name="T123" fmla="*/ 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7" h="1442">
                  <a:moveTo>
                    <a:pt x="4037" y="1442"/>
                  </a:moveTo>
                  <a:lnTo>
                    <a:pt x="3966" y="1442"/>
                  </a:lnTo>
                  <a:lnTo>
                    <a:pt x="3966" y="952"/>
                  </a:lnTo>
                  <a:lnTo>
                    <a:pt x="3150" y="952"/>
                  </a:lnTo>
                  <a:lnTo>
                    <a:pt x="3150" y="890"/>
                  </a:lnTo>
                  <a:lnTo>
                    <a:pt x="3106" y="890"/>
                  </a:lnTo>
                  <a:lnTo>
                    <a:pt x="3106" y="839"/>
                  </a:lnTo>
                  <a:lnTo>
                    <a:pt x="3072" y="839"/>
                  </a:lnTo>
                  <a:lnTo>
                    <a:pt x="3072" y="782"/>
                  </a:lnTo>
                  <a:lnTo>
                    <a:pt x="2775" y="782"/>
                  </a:lnTo>
                  <a:lnTo>
                    <a:pt x="2775" y="758"/>
                  </a:lnTo>
                  <a:lnTo>
                    <a:pt x="2697" y="758"/>
                  </a:lnTo>
                  <a:lnTo>
                    <a:pt x="2697" y="653"/>
                  </a:lnTo>
                  <a:lnTo>
                    <a:pt x="2604" y="653"/>
                  </a:lnTo>
                  <a:lnTo>
                    <a:pt x="2604" y="624"/>
                  </a:lnTo>
                  <a:lnTo>
                    <a:pt x="2513" y="624"/>
                  </a:lnTo>
                  <a:lnTo>
                    <a:pt x="2513" y="593"/>
                  </a:lnTo>
                  <a:lnTo>
                    <a:pt x="2300" y="593"/>
                  </a:lnTo>
                  <a:lnTo>
                    <a:pt x="2300" y="564"/>
                  </a:lnTo>
                  <a:lnTo>
                    <a:pt x="2217" y="564"/>
                  </a:lnTo>
                  <a:lnTo>
                    <a:pt x="2217" y="521"/>
                  </a:lnTo>
                  <a:lnTo>
                    <a:pt x="2195" y="521"/>
                  </a:lnTo>
                  <a:lnTo>
                    <a:pt x="2195" y="509"/>
                  </a:lnTo>
                  <a:lnTo>
                    <a:pt x="2114" y="509"/>
                  </a:lnTo>
                  <a:lnTo>
                    <a:pt x="2114" y="457"/>
                  </a:lnTo>
                  <a:lnTo>
                    <a:pt x="2033" y="457"/>
                  </a:lnTo>
                  <a:lnTo>
                    <a:pt x="2033" y="440"/>
                  </a:lnTo>
                  <a:lnTo>
                    <a:pt x="1707" y="440"/>
                  </a:lnTo>
                  <a:lnTo>
                    <a:pt x="1707" y="433"/>
                  </a:lnTo>
                  <a:lnTo>
                    <a:pt x="1629" y="433"/>
                  </a:lnTo>
                  <a:lnTo>
                    <a:pt x="1629" y="390"/>
                  </a:lnTo>
                  <a:lnTo>
                    <a:pt x="1529" y="390"/>
                  </a:lnTo>
                  <a:lnTo>
                    <a:pt x="1529" y="373"/>
                  </a:lnTo>
                  <a:lnTo>
                    <a:pt x="1423" y="373"/>
                  </a:lnTo>
                  <a:lnTo>
                    <a:pt x="1423" y="354"/>
                  </a:lnTo>
                  <a:lnTo>
                    <a:pt x="1323" y="354"/>
                  </a:lnTo>
                  <a:lnTo>
                    <a:pt x="1323" y="332"/>
                  </a:lnTo>
                  <a:lnTo>
                    <a:pt x="1222" y="332"/>
                  </a:lnTo>
                  <a:lnTo>
                    <a:pt x="1222" y="315"/>
                  </a:lnTo>
                  <a:lnTo>
                    <a:pt x="1183" y="315"/>
                  </a:lnTo>
                  <a:lnTo>
                    <a:pt x="1183" y="299"/>
                  </a:lnTo>
                  <a:lnTo>
                    <a:pt x="1129" y="299"/>
                  </a:lnTo>
                  <a:lnTo>
                    <a:pt x="1129" y="275"/>
                  </a:lnTo>
                  <a:lnTo>
                    <a:pt x="1093" y="275"/>
                  </a:lnTo>
                  <a:lnTo>
                    <a:pt x="1093" y="229"/>
                  </a:lnTo>
                  <a:lnTo>
                    <a:pt x="1041" y="229"/>
                  </a:lnTo>
                  <a:lnTo>
                    <a:pt x="1041" y="162"/>
                  </a:lnTo>
                  <a:lnTo>
                    <a:pt x="990" y="162"/>
                  </a:lnTo>
                  <a:lnTo>
                    <a:pt x="990" y="141"/>
                  </a:lnTo>
                  <a:lnTo>
                    <a:pt x="627" y="141"/>
                  </a:lnTo>
                  <a:lnTo>
                    <a:pt x="627" y="110"/>
                  </a:lnTo>
                  <a:lnTo>
                    <a:pt x="471" y="110"/>
                  </a:lnTo>
                  <a:lnTo>
                    <a:pt x="471" y="91"/>
                  </a:lnTo>
                  <a:lnTo>
                    <a:pt x="368" y="91"/>
                  </a:lnTo>
                  <a:lnTo>
                    <a:pt x="368" y="69"/>
                  </a:lnTo>
                  <a:lnTo>
                    <a:pt x="157" y="69"/>
                  </a:lnTo>
                  <a:lnTo>
                    <a:pt x="157" y="45"/>
                  </a:lnTo>
                  <a:lnTo>
                    <a:pt x="111" y="45"/>
                  </a:lnTo>
                  <a:lnTo>
                    <a:pt x="111" y="28"/>
                  </a:lnTo>
                  <a:lnTo>
                    <a:pt x="88" y="28"/>
                  </a:lnTo>
                  <a:lnTo>
                    <a:pt x="88" y="0"/>
                  </a:lnTo>
                  <a:lnTo>
                    <a:pt x="0" y="0"/>
                  </a:lnTo>
                </a:path>
              </a:pathLst>
            </a:custGeom>
            <a:noFill/>
            <a:ln w="19050" cap="flat">
              <a:solidFill>
                <a:schemeClr val="accent6">
                  <a:lumMod val="5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1800" dirty="0">
                <a:solidFill>
                  <a:srgbClr val="000000"/>
                </a:solidFill>
                <a:latin typeface="Arial"/>
              </a:endParaRPr>
            </a:p>
          </p:txBody>
        </p:sp>
        <p:sp>
          <p:nvSpPr>
            <p:cNvPr id="50" name="Freeform 7">
              <a:extLst>
                <a:ext uri="{FF2B5EF4-FFF2-40B4-BE49-F238E27FC236}">
                  <a16:creationId xmlns:a16="http://schemas.microsoft.com/office/drawing/2014/main" id="{2921A286-9651-429F-A228-D067402BD3DE}"/>
                </a:ext>
              </a:extLst>
            </p:cNvPr>
            <p:cNvSpPr>
              <a:spLocks/>
            </p:cNvSpPr>
            <p:nvPr/>
          </p:nvSpPr>
          <p:spPr bwMode="auto">
            <a:xfrm>
              <a:off x="1133396" y="1500665"/>
              <a:ext cx="4581024" cy="838463"/>
            </a:xfrm>
            <a:custGeom>
              <a:avLst/>
              <a:gdLst>
                <a:gd name="T0" fmla="*/ 4162 w 4301"/>
                <a:gd name="T1" fmla="*/ 756 h 756"/>
                <a:gd name="T2" fmla="*/ 3667 w 4301"/>
                <a:gd name="T3" fmla="*/ 404 h 756"/>
                <a:gd name="T4" fmla="*/ 3613 w 4301"/>
                <a:gd name="T5" fmla="*/ 363 h 756"/>
                <a:gd name="T6" fmla="*/ 3040 w 4301"/>
                <a:gd name="T7" fmla="*/ 320 h 756"/>
                <a:gd name="T8" fmla="*/ 2827 w 4301"/>
                <a:gd name="T9" fmla="*/ 306 h 756"/>
                <a:gd name="T10" fmla="*/ 2814 w 4301"/>
                <a:gd name="T11" fmla="*/ 294 h 756"/>
                <a:gd name="T12" fmla="*/ 2709 w 4301"/>
                <a:gd name="T13" fmla="*/ 282 h 756"/>
                <a:gd name="T14" fmla="*/ 2677 w 4301"/>
                <a:gd name="T15" fmla="*/ 272 h 756"/>
                <a:gd name="T16" fmla="*/ 2665 w 4301"/>
                <a:gd name="T17" fmla="*/ 265 h 756"/>
                <a:gd name="T18" fmla="*/ 2623 w 4301"/>
                <a:gd name="T19" fmla="*/ 256 h 756"/>
                <a:gd name="T20" fmla="*/ 2476 w 4301"/>
                <a:gd name="T21" fmla="*/ 246 h 756"/>
                <a:gd name="T22" fmla="*/ 2415 w 4301"/>
                <a:gd name="T23" fmla="*/ 236 h 756"/>
                <a:gd name="T24" fmla="*/ 2273 w 4301"/>
                <a:gd name="T25" fmla="*/ 222 h 756"/>
                <a:gd name="T26" fmla="*/ 2077 w 4301"/>
                <a:gd name="T27" fmla="*/ 215 h 756"/>
                <a:gd name="T28" fmla="*/ 2065 w 4301"/>
                <a:gd name="T29" fmla="*/ 210 h 756"/>
                <a:gd name="T30" fmla="*/ 2053 w 4301"/>
                <a:gd name="T31" fmla="*/ 201 h 756"/>
                <a:gd name="T32" fmla="*/ 1952 w 4301"/>
                <a:gd name="T33" fmla="*/ 193 h 756"/>
                <a:gd name="T34" fmla="*/ 1862 w 4301"/>
                <a:gd name="T35" fmla="*/ 184 h 756"/>
                <a:gd name="T36" fmla="*/ 1781 w 4301"/>
                <a:gd name="T37" fmla="*/ 179 h 756"/>
                <a:gd name="T38" fmla="*/ 1771 w 4301"/>
                <a:gd name="T39" fmla="*/ 167 h 756"/>
                <a:gd name="T40" fmla="*/ 1759 w 4301"/>
                <a:gd name="T41" fmla="*/ 158 h 756"/>
                <a:gd name="T42" fmla="*/ 1737 w 4301"/>
                <a:gd name="T43" fmla="*/ 148 h 756"/>
                <a:gd name="T44" fmla="*/ 1727 w 4301"/>
                <a:gd name="T45" fmla="*/ 143 h 756"/>
                <a:gd name="T46" fmla="*/ 1715 w 4301"/>
                <a:gd name="T47" fmla="*/ 131 h 756"/>
                <a:gd name="T48" fmla="*/ 1661 w 4301"/>
                <a:gd name="T49" fmla="*/ 124 h 756"/>
                <a:gd name="T50" fmla="*/ 1421 w 4301"/>
                <a:gd name="T51" fmla="*/ 119 h 756"/>
                <a:gd name="T52" fmla="*/ 1406 w 4301"/>
                <a:gd name="T53" fmla="*/ 112 h 756"/>
                <a:gd name="T54" fmla="*/ 1330 w 4301"/>
                <a:gd name="T55" fmla="*/ 100 h 756"/>
                <a:gd name="T56" fmla="*/ 1027 w 4301"/>
                <a:gd name="T57" fmla="*/ 83 h 756"/>
                <a:gd name="T58" fmla="*/ 1012 w 4301"/>
                <a:gd name="T59" fmla="*/ 74 h 756"/>
                <a:gd name="T60" fmla="*/ 978 w 4301"/>
                <a:gd name="T61" fmla="*/ 64 h 756"/>
                <a:gd name="T62" fmla="*/ 921 w 4301"/>
                <a:gd name="T63" fmla="*/ 43 h 756"/>
                <a:gd name="T64" fmla="*/ 811 w 4301"/>
                <a:gd name="T65" fmla="*/ 33 h 756"/>
                <a:gd name="T66" fmla="*/ 745 w 4301"/>
                <a:gd name="T67" fmla="*/ 21 h 756"/>
                <a:gd name="T68" fmla="*/ 720 w 4301"/>
                <a:gd name="T69" fmla="*/ 16 h 756"/>
                <a:gd name="T70" fmla="*/ 708 w 4301"/>
                <a:gd name="T71" fmla="*/ 12 h 756"/>
                <a:gd name="T72" fmla="*/ 191 w 4301"/>
                <a:gd name="T7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01" h="756">
                  <a:moveTo>
                    <a:pt x="4301" y="756"/>
                  </a:moveTo>
                  <a:lnTo>
                    <a:pt x="4162" y="756"/>
                  </a:lnTo>
                  <a:lnTo>
                    <a:pt x="4162" y="404"/>
                  </a:lnTo>
                  <a:lnTo>
                    <a:pt x="3667" y="404"/>
                  </a:lnTo>
                  <a:lnTo>
                    <a:pt x="3667" y="363"/>
                  </a:lnTo>
                  <a:lnTo>
                    <a:pt x="3613" y="363"/>
                  </a:lnTo>
                  <a:lnTo>
                    <a:pt x="3613" y="320"/>
                  </a:lnTo>
                  <a:lnTo>
                    <a:pt x="3040" y="320"/>
                  </a:lnTo>
                  <a:lnTo>
                    <a:pt x="2827" y="320"/>
                  </a:lnTo>
                  <a:lnTo>
                    <a:pt x="2827" y="306"/>
                  </a:lnTo>
                  <a:lnTo>
                    <a:pt x="2814" y="306"/>
                  </a:lnTo>
                  <a:lnTo>
                    <a:pt x="2814" y="294"/>
                  </a:lnTo>
                  <a:lnTo>
                    <a:pt x="2709" y="294"/>
                  </a:lnTo>
                  <a:lnTo>
                    <a:pt x="2709" y="282"/>
                  </a:lnTo>
                  <a:lnTo>
                    <a:pt x="2677" y="282"/>
                  </a:lnTo>
                  <a:lnTo>
                    <a:pt x="2677" y="272"/>
                  </a:lnTo>
                  <a:lnTo>
                    <a:pt x="2665" y="272"/>
                  </a:lnTo>
                  <a:lnTo>
                    <a:pt x="2665" y="265"/>
                  </a:lnTo>
                  <a:lnTo>
                    <a:pt x="2623" y="265"/>
                  </a:lnTo>
                  <a:lnTo>
                    <a:pt x="2623" y="256"/>
                  </a:lnTo>
                  <a:lnTo>
                    <a:pt x="2476" y="256"/>
                  </a:lnTo>
                  <a:lnTo>
                    <a:pt x="2476" y="246"/>
                  </a:lnTo>
                  <a:lnTo>
                    <a:pt x="2415" y="246"/>
                  </a:lnTo>
                  <a:lnTo>
                    <a:pt x="2415" y="236"/>
                  </a:lnTo>
                  <a:lnTo>
                    <a:pt x="2273" y="236"/>
                  </a:lnTo>
                  <a:lnTo>
                    <a:pt x="2273" y="222"/>
                  </a:lnTo>
                  <a:lnTo>
                    <a:pt x="2077" y="222"/>
                  </a:lnTo>
                  <a:lnTo>
                    <a:pt x="2077" y="215"/>
                  </a:lnTo>
                  <a:lnTo>
                    <a:pt x="2065" y="215"/>
                  </a:lnTo>
                  <a:lnTo>
                    <a:pt x="2065" y="210"/>
                  </a:lnTo>
                  <a:lnTo>
                    <a:pt x="2053" y="210"/>
                  </a:lnTo>
                  <a:lnTo>
                    <a:pt x="2053" y="201"/>
                  </a:lnTo>
                  <a:lnTo>
                    <a:pt x="1952" y="201"/>
                  </a:lnTo>
                  <a:lnTo>
                    <a:pt x="1952" y="193"/>
                  </a:lnTo>
                  <a:lnTo>
                    <a:pt x="1862" y="193"/>
                  </a:lnTo>
                  <a:lnTo>
                    <a:pt x="1862" y="184"/>
                  </a:lnTo>
                  <a:lnTo>
                    <a:pt x="1781" y="184"/>
                  </a:lnTo>
                  <a:lnTo>
                    <a:pt x="1781" y="179"/>
                  </a:lnTo>
                  <a:lnTo>
                    <a:pt x="1771" y="179"/>
                  </a:lnTo>
                  <a:lnTo>
                    <a:pt x="1771" y="167"/>
                  </a:lnTo>
                  <a:lnTo>
                    <a:pt x="1759" y="167"/>
                  </a:lnTo>
                  <a:lnTo>
                    <a:pt x="1759" y="158"/>
                  </a:lnTo>
                  <a:lnTo>
                    <a:pt x="1737" y="158"/>
                  </a:lnTo>
                  <a:lnTo>
                    <a:pt x="1737" y="148"/>
                  </a:lnTo>
                  <a:lnTo>
                    <a:pt x="1727" y="148"/>
                  </a:lnTo>
                  <a:lnTo>
                    <a:pt x="1727" y="143"/>
                  </a:lnTo>
                  <a:lnTo>
                    <a:pt x="1715" y="143"/>
                  </a:lnTo>
                  <a:lnTo>
                    <a:pt x="1715" y="131"/>
                  </a:lnTo>
                  <a:lnTo>
                    <a:pt x="1661" y="131"/>
                  </a:lnTo>
                  <a:lnTo>
                    <a:pt x="1661" y="124"/>
                  </a:lnTo>
                  <a:lnTo>
                    <a:pt x="1421" y="124"/>
                  </a:lnTo>
                  <a:lnTo>
                    <a:pt x="1421" y="119"/>
                  </a:lnTo>
                  <a:lnTo>
                    <a:pt x="1406" y="119"/>
                  </a:lnTo>
                  <a:lnTo>
                    <a:pt x="1406" y="112"/>
                  </a:lnTo>
                  <a:lnTo>
                    <a:pt x="1330" y="112"/>
                  </a:lnTo>
                  <a:lnTo>
                    <a:pt x="1330" y="100"/>
                  </a:lnTo>
                  <a:lnTo>
                    <a:pt x="1027" y="100"/>
                  </a:lnTo>
                  <a:lnTo>
                    <a:pt x="1027" y="83"/>
                  </a:lnTo>
                  <a:lnTo>
                    <a:pt x="1012" y="83"/>
                  </a:lnTo>
                  <a:lnTo>
                    <a:pt x="1012" y="74"/>
                  </a:lnTo>
                  <a:lnTo>
                    <a:pt x="978" y="74"/>
                  </a:lnTo>
                  <a:lnTo>
                    <a:pt x="978" y="64"/>
                  </a:lnTo>
                  <a:lnTo>
                    <a:pt x="921" y="64"/>
                  </a:lnTo>
                  <a:lnTo>
                    <a:pt x="921" y="43"/>
                  </a:lnTo>
                  <a:lnTo>
                    <a:pt x="811" y="43"/>
                  </a:lnTo>
                  <a:lnTo>
                    <a:pt x="811" y="33"/>
                  </a:lnTo>
                  <a:lnTo>
                    <a:pt x="745" y="33"/>
                  </a:lnTo>
                  <a:lnTo>
                    <a:pt x="745" y="21"/>
                  </a:lnTo>
                  <a:lnTo>
                    <a:pt x="720" y="21"/>
                  </a:lnTo>
                  <a:lnTo>
                    <a:pt x="720" y="16"/>
                  </a:lnTo>
                  <a:lnTo>
                    <a:pt x="708" y="16"/>
                  </a:lnTo>
                  <a:lnTo>
                    <a:pt x="708" y="12"/>
                  </a:lnTo>
                  <a:lnTo>
                    <a:pt x="191" y="12"/>
                  </a:lnTo>
                  <a:lnTo>
                    <a:pt x="191"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1800" dirty="0">
                <a:solidFill>
                  <a:srgbClr val="000000"/>
                </a:solidFill>
                <a:latin typeface="Arial"/>
              </a:endParaRPr>
            </a:p>
          </p:txBody>
        </p:sp>
        <p:sp>
          <p:nvSpPr>
            <p:cNvPr id="51" name="Freeform 12">
              <a:extLst>
                <a:ext uri="{FF2B5EF4-FFF2-40B4-BE49-F238E27FC236}">
                  <a16:creationId xmlns:a16="http://schemas.microsoft.com/office/drawing/2014/main" id="{288D7AD3-9DA9-4027-BEFA-427AF8F6ADFC}"/>
                </a:ext>
              </a:extLst>
            </p:cNvPr>
            <p:cNvSpPr>
              <a:spLocks/>
            </p:cNvSpPr>
            <p:nvPr/>
          </p:nvSpPr>
          <p:spPr bwMode="auto">
            <a:xfrm>
              <a:off x="6720670" y="1505091"/>
              <a:ext cx="4318748" cy="280404"/>
            </a:xfrm>
            <a:custGeom>
              <a:avLst/>
              <a:gdLst>
                <a:gd name="T0" fmla="*/ 4072 w 4072"/>
                <a:gd name="T1" fmla="*/ 253 h 253"/>
                <a:gd name="T2" fmla="*/ 2877 w 4072"/>
                <a:gd name="T3" fmla="*/ 253 h 253"/>
                <a:gd name="T4" fmla="*/ 2877 w 4072"/>
                <a:gd name="T5" fmla="*/ 206 h 253"/>
                <a:gd name="T6" fmla="*/ 2688 w 4072"/>
                <a:gd name="T7" fmla="*/ 206 h 253"/>
                <a:gd name="T8" fmla="*/ 2688 w 4072"/>
                <a:gd name="T9" fmla="*/ 136 h 253"/>
                <a:gd name="T10" fmla="*/ 2037 w 4072"/>
                <a:gd name="T11" fmla="*/ 136 h 253"/>
                <a:gd name="T12" fmla="*/ 2037 w 4072"/>
                <a:gd name="T13" fmla="*/ 119 h 253"/>
                <a:gd name="T14" fmla="*/ 1675 w 4072"/>
                <a:gd name="T15" fmla="*/ 119 h 253"/>
                <a:gd name="T16" fmla="*/ 1675 w 4072"/>
                <a:gd name="T17" fmla="*/ 100 h 253"/>
                <a:gd name="T18" fmla="*/ 1621 w 4072"/>
                <a:gd name="T19" fmla="*/ 100 h 253"/>
                <a:gd name="T20" fmla="*/ 1621 w 4072"/>
                <a:gd name="T21" fmla="*/ 60 h 253"/>
                <a:gd name="T22" fmla="*/ 1131 w 4072"/>
                <a:gd name="T23" fmla="*/ 60 h 253"/>
                <a:gd name="T24" fmla="*/ 1131 w 4072"/>
                <a:gd name="T25" fmla="*/ 38 h 253"/>
                <a:gd name="T26" fmla="*/ 835 w 4072"/>
                <a:gd name="T27" fmla="*/ 38 h 253"/>
                <a:gd name="T28" fmla="*/ 835 w 4072"/>
                <a:gd name="T29" fmla="*/ 21 h 253"/>
                <a:gd name="T30" fmla="*/ 115 w 4072"/>
                <a:gd name="T31" fmla="*/ 21 h 253"/>
                <a:gd name="T32" fmla="*/ 115 w 4072"/>
                <a:gd name="T33" fmla="*/ 0 h 253"/>
                <a:gd name="T34" fmla="*/ 0 w 4072"/>
                <a:gd name="T3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2" h="253">
                  <a:moveTo>
                    <a:pt x="4072" y="253"/>
                  </a:moveTo>
                  <a:lnTo>
                    <a:pt x="2877" y="253"/>
                  </a:lnTo>
                  <a:lnTo>
                    <a:pt x="2877" y="206"/>
                  </a:lnTo>
                  <a:lnTo>
                    <a:pt x="2688" y="206"/>
                  </a:lnTo>
                  <a:lnTo>
                    <a:pt x="2688" y="136"/>
                  </a:lnTo>
                  <a:lnTo>
                    <a:pt x="2037" y="136"/>
                  </a:lnTo>
                  <a:lnTo>
                    <a:pt x="2037" y="119"/>
                  </a:lnTo>
                  <a:lnTo>
                    <a:pt x="1675" y="119"/>
                  </a:lnTo>
                  <a:lnTo>
                    <a:pt x="1675" y="100"/>
                  </a:lnTo>
                  <a:lnTo>
                    <a:pt x="1621" y="100"/>
                  </a:lnTo>
                  <a:lnTo>
                    <a:pt x="1621" y="60"/>
                  </a:lnTo>
                  <a:lnTo>
                    <a:pt x="1131" y="60"/>
                  </a:lnTo>
                  <a:lnTo>
                    <a:pt x="1131" y="38"/>
                  </a:lnTo>
                  <a:lnTo>
                    <a:pt x="835" y="38"/>
                  </a:lnTo>
                  <a:lnTo>
                    <a:pt x="835" y="21"/>
                  </a:lnTo>
                  <a:lnTo>
                    <a:pt x="115" y="21"/>
                  </a:lnTo>
                  <a:lnTo>
                    <a:pt x="115" y="0"/>
                  </a:lnTo>
                  <a:lnTo>
                    <a:pt x="0" y="0"/>
                  </a:lnTo>
                </a:path>
              </a:pathLst>
            </a:custGeom>
            <a:noFill/>
            <a:ln w="19050" cap="flat">
              <a:solidFill>
                <a:schemeClr val="accent6">
                  <a:lumMod val="5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1800" dirty="0">
                <a:solidFill>
                  <a:srgbClr val="000000"/>
                </a:solidFill>
                <a:latin typeface="Arial"/>
              </a:endParaRPr>
            </a:p>
          </p:txBody>
        </p:sp>
        <p:sp>
          <p:nvSpPr>
            <p:cNvPr id="52" name="Freeform 13">
              <a:extLst>
                <a:ext uri="{FF2B5EF4-FFF2-40B4-BE49-F238E27FC236}">
                  <a16:creationId xmlns:a16="http://schemas.microsoft.com/office/drawing/2014/main" id="{EF4D567A-EDD2-4976-A465-FC5637E5F7FD}"/>
                </a:ext>
              </a:extLst>
            </p:cNvPr>
            <p:cNvSpPr>
              <a:spLocks/>
            </p:cNvSpPr>
            <p:nvPr/>
          </p:nvSpPr>
          <p:spPr bwMode="auto">
            <a:xfrm>
              <a:off x="6720670" y="1498741"/>
              <a:ext cx="4557383" cy="53199"/>
            </a:xfrm>
            <a:custGeom>
              <a:avLst/>
              <a:gdLst>
                <a:gd name="T0" fmla="*/ 4297 w 4297"/>
                <a:gd name="T1" fmla="*/ 48 h 48"/>
                <a:gd name="T2" fmla="*/ 2162 w 4297"/>
                <a:gd name="T3" fmla="*/ 48 h 48"/>
                <a:gd name="T4" fmla="*/ 2162 w 4297"/>
                <a:gd name="T5" fmla="*/ 33 h 48"/>
                <a:gd name="T6" fmla="*/ 1733 w 4297"/>
                <a:gd name="T7" fmla="*/ 33 h 48"/>
                <a:gd name="T8" fmla="*/ 1733 w 4297"/>
                <a:gd name="T9" fmla="*/ 21 h 48"/>
                <a:gd name="T10" fmla="*/ 1116 w 4297"/>
                <a:gd name="T11" fmla="*/ 21 h 48"/>
                <a:gd name="T12" fmla="*/ 1116 w 4297"/>
                <a:gd name="T13" fmla="*/ 12 h 48"/>
                <a:gd name="T14" fmla="*/ 186 w 4297"/>
                <a:gd name="T15" fmla="*/ 12 h 48"/>
                <a:gd name="T16" fmla="*/ 186 w 4297"/>
                <a:gd name="T17" fmla="*/ 0 h 48"/>
                <a:gd name="T18" fmla="*/ 0 w 4297"/>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7" h="48">
                  <a:moveTo>
                    <a:pt x="4297" y="48"/>
                  </a:moveTo>
                  <a:lnTo>
                    <a:pt x="2162" y="48"/>
                  </a:lnTo>
                  <a:lnTo>
                    <a:pt x="2162" y="33"/>
                  </a:lnTo>
                  <a:lnTo>
                    <a:pt x="1733" y="33"/>
                  </a:lnTo>
                  <a:lnTo>
                    <a:pt x="1733" y="21"/>
                  </a:lnTo>
                  <a:lnTo>
                    <a:pt x="1116" y="21"/>
                  </a:lnTo>
                  <a:lnTo>
                    <a:pt x="1116" y="12"/>
                  </a:lnTo>
                  <a:lnTo>
                    <a:pt x="186" y="12"/>
                  </a:lnTo>
                  <a:lnTo>
                    <a:pt x="186"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sz="1800" dirty="0">
                <a:solidFill>
                  <a:srgbClr val="000000"/>
                </a:solidFill>
                <a:latin typeface="Arial"/>
              </a:endParaRPr>
            </a:p>
          </p:txBody>
        </p:sp>
      </p:grpSp>
      <p:sp>
        <p:nvSpPr>
          <p:cNvPr id="138" name="Rectangle 137">
            <a:extLst>
              <a:ext uri="{FF2B5EF4-FFF2-40B4-BE49-F238E27FC236}">
                <a16:creationId xmlns:a16="http://schemas.microsoft.com/office/drawing/2014/main" id="{A6C5D902-91FE-4D31-BB19-F3070CD41C61}"/>
              </a:ext>
            </a:extLst>
          </p:cNvPr>
          <p:cNvSpPr/>
          <p:nvPr/>
        </p:nvSpPr>
        <p:spPr>
          <a:xfrm>
            <a:off x="8727337" y="3846217"/>
            <a:ext cx="3256953" cy="2369880"/>
          </a:xfrm>
          <a:prstGeom prst="rect">
            <a:avLst/>
          </a:prstGeom>
          <a:ln w="38100">
            <a:solidFill>
              <a:srgbClr val="BF8127"/>
            </a:solidFill>
          </a:ln>
        </p:spPr>
        <p:txBody>
          <a:bodyPr wrap="square">
            <a:spAutoFit/>
          </a:bodyPr>
          <a:lstStyle/>
          <a:p>
            <a:pPr marL="285744" indent="-285744">
              <a:spcBef>
                <a:spcPts val="600"/>
              </a:spcBef>
              <a:spcAft>
                <a:spcPts val="600"/>
              </a:spcAft>
              <a:buFont typeface="Arial" panose="020B0604020202020204" pitchFamily="34" charset="0"/>
              <a:buChar char="•"/>
              <a:defRPr/>
            </a:pPr>
            <a:r>
              <a:rPr lang="en-GB" sz="1600" dirty="0">
                <a:solidFill>
                  <a:schemeClr val="tx1">
                    <a:lumMod val="75000"/>
                    <a:lumOff val="25000"/>
                  </a:schemeClr>
                </a:solidFill>
              </a:rPr>
              <a:t>Median follow-up 33.4 months</a:t>
            </a:r>
          </a:p>
          <a:p>
            <a:pPr marL="285744" indent="-285744">
              <a:spcBef>
                <a:spcPts val="600"/>
              </a:spcBef>
              <a:spcAft>
                <a:spcPts val="600"/>
              </a:spcAft>
              <a:buFont typeface="Arial" panose="020B0604020202020204" pitchFamily="34" charset="0"/>
              <a:buChar char="•"/>
              <a:defRPr/>
            </a:pPr>
            <a:r>
              <a:rPr lang="en-GB" sz="1600" dirty="0">
                <a:solidFill>
                  <a:schemeClr val="tx1">
                    <a:lumMod val="75000"/>
                    <a:lumOff val="25000"/>
                  </a:schemeClr>
                </a:solidFill>
              </a:rPr>
              <a:t>PFS: IR was superior to FCR independent of age, sex, PS, stage or del11q23 presence/absence</a:t>
            </a:r>
          </a:p>
          <a:p>
            <a:pPr marL="285744" indent="-285744">
              <a:spcBef>
                <a:spcPts val="600"/>
              </a:spcBef>
              <a:spcAft>
                <a:spcPts val="600"/>
              </a:spcAft>
              <a:buFont typeface="Arial" panose="020B0604020202020204" pitchFamily="34" charset="0"/>
              <a:buChar char="•"/>
              <a:defRPr/>
            </a:pPr>
            <a:r>
              <a:rPr lang="en-GB" sz="1600" dirty="0">
                <a:solidFill>
                  <a:schemeClr val="tx1">
                    <a:lumMod val="75000"/>
                    <a:lumOff val="25000"/>
                  </a:schemeClr>
                </a:solidFill>
              </a:rPr>
              <a:t>IR was superior to FCR for </a:t>
            </a:r>
            <a:r>
              <a:rPr lang="en-GB" sz="1600" i="1" dirty="0">
                <a:solidFill>
                  <a:schemeClr val="tx1">
                    <a:lumMod val="75000"/>
                    <a:lumOff val="25000"/>
                  </a:schemeClr>
                </a:solidFill>
              </a:rPr>
              <a:t>IGHV</a:t>
            </a:r>
            <a:r>
              <a:rPr lang="en-GB" sz="1600" dirty="0">
                <a:solidFill>
                  <a:schemeClr val="tx1">
                    <a:lumMod val="75000"/>
                    <a:lumOff val="25000"/>
                  </a:schemeClr>
                </a:solidFill>
              </a:rPr>
              <a:t> unmutated, but not mutated patients </a:t>
            </a:r>
          </a:p>
        </p:txBody>
      </p:sp>
    </p:spTree>
    <p:extLst>
      <p:ext uri="{BB962C8B-B14F-4D97-AF65-F5344CB8AC3E}">
        <p14:creationId xmlns:p14="http://schemas.microsoft.com/office/powerpoint/2010/main" val="339537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67632D-0B59-4856-B3BB-8CEAD1F11226}"/>
              </a:ext>
            </a:extLst>
          </p:cNvPr>
          <p:cNvSpPr txBox="1">
            <a:spLocks/>
          </p:cNvSpPr>
          <p:nvPr/>
        </p:nvSpPr>
        <p:spPr>
          <a:xfrm>
            <a:off x="298507" y="8223"/>
            <a:ext cx="11379200" cy="1143000"/>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4000" b="0" i="0" kern="1200">
                <a:solidFill>
                  <a:srgbClr val="3E0E12"/>
                </a:solidFill>
                <a:latin typeface="Arial"/>
                <a:ea typeface="+mj-ea"/>
                <a:cs typeface="Arial"/>
              </a:defRPr>
            </a:lvl1pPr>
          </a:lstStyle>
          <a:p>
            <a:pPr algn="l"/>
            <a:r>
              <a:rPr lang="en-US" sz="2667">
                <a:solidFill>
                  <a:schemeClr val="bg1"/>
                </a:solidFill>
              </a:rPr>
              <a:t>ECOG-ACRIN E1912: Adverse Events, Grade 3 or Higher</a:t>
            </a:r>
            <a:endParaRPr lang="en-US" sz="2667" dirty="0">
              <a:solidFill>
                <a:schemeClr val="bg1"/>
              </a:solidFill>
            </a:endParaRPr>
          </a:p>
        </p:txBody>
      </p:sp>
      <p:sp>
        <p:nvSpPr>
          <p:cNvPr id="6" name="Text Placeholder 6">
            <a:extLst>
              <a:ext uri="{FF2B5EF4-FFF2-40B4-BE49-F238E27FC236}">
                <a16:creationId xmlns:a16="http://schemas.microsoft.com/office/drawing/2014/main" id="{0C3F6855-7BD7-4125-9902-151907636839}"/>
              </a:ext>
            </a:extLst>
          </p:cNvPr>
          <p:cNvSpPr txBox="1">
            <a:spLocks/>
          </p:cNvSpPr>
          <p:nvPr/>
        </p:nvSpPr>
        <p:spPr>
          <a:xfrm>
            <a:off x="282224" y="6270789"/>
            <a:ext cx="1038384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dirty="0">
                <a:solidFill>
                  <a:schemeClr val="tx1"/>
                </a:solidFill>
              </a:rPr>
              <a:t>Shanafelt TD et al. ASH 2018. Abstract LBA-4.</a:t>
            </a:r>
          </a:p>
        </p:txBody>
      </p:sp>
      <p:graphicFrame>
        <p:nvGraphicFramePr>
          <p:cNvPr id="8" name="Table 7">
            <a:extLst>
              <a:ext uri="{FF2B5EF4-FFF2-40B4-BE49-F238E27FC236}">
                <a16:creationId xmlns:a16="http://schemas.microsoft.com/office/drawing/2014/main" id="{41EB9085-312D-4F62-969F-DF70AA694290}"/>
              </a:ext>
            </a:extLst>
          </p:cNvPr>
          <p:cNvGraphicFramePr>
            <a:graphicFrameLocks noGrp="1"/>
          </p:cNvGraphicFramePr>
          <p:nvPr>
            <p:extLst>
              <p:ext uri="{D42A27DB-BD31-4B8C-83A1-F6EECF244321}">
                <p14:modId xmlns:p14="http://schemas.microsoft.com/office/powerpoint/2010/main" val="1144679085"/>
              </p:ext>
            </p:extLst>
          </p:nvPr>
        </p:nvGraphicFramePr>
        <p:xfrm>
          <a:off x="406401" y="1414254"/>
          <a:ext cx="11406169" cy="4535561"/>
        </p:xfrm>
        <a:graphic>
          <a:graphicData uri="http://schemas.openxmlformats.org/drawingml/2006/table">
            <a:tbl>
              <a:tblPr firstRow="1" bandRow="1">
                <a:tableStyleId>{2A488322-F2BA-4B5B-9748-0D474271808F}</a:tableStyleId>
              </a:tblPr>
              <a:tblGrid>
                <a:gridCol w="4105759">
                  <a:extLst>
                    <a:ext uri="{9D8B030D-6E8A-4147-A177-3AD203B41FA5}">
                      <a16:colId xmlns:a16="http://schemas.microsoft.com/office/drawing/2014/main" val="3625277633"/>
                    </a:ext>
                  </a:extLst>
                </a:gridCol>
                <a:gridCol w="3617379">
                  <a:extLst>
                    <a:ext uri="{9D8B030D-6E8A-4147-A177-3AD203B41FA5}">
                      <a16:colId xmlns:a16="http://schemas.microsoft.com/office/drawing/2014/main" val="3058886919"/>
                    </a:ext>
                  </a:extLst>
                </a:gridCol>
                <a:gridCol w="3683031">
                  <a:extLst>
                    <a:ext uri="{9D8B030D-6E8A-4147-A177-3AD203B41FA5}">
                      <a16:colId xmlns:a16="http://schemas.microsoft.com/office/drawing/2014/main" val="3779814442"/>
                    </a:ext>
                  </a:extLst>
                </a:gridCol>
              </a:tblGrid>
              <a:tr h="527391">
                <a:tc>
                  <a:txBody>
                    <a:bodyPr/>
                    <a:lstStyle/>
                    <a:p>
                      <a:endParaRPr lang="en-US" sz="2400" dirty="0">
                        <a:latin typeface="+mn-lt"/>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dirty="0"/>
                        <a:t>IR</a:t>
                      </a:r>
                      <a:endParaRPr lang="en-US" sz="2400" dirty="0">
                        <a:solidFill>
                          <a:schemeClr val="bg1"/>
                        </a:solidFill>
                        <a:latin typeface="+mn-lt"/>
                      </a:endParaRPr>
                    </a:p>
                  </a:txBody>
                  <a:tcPr anchor="ctr">
                    <a:solidFill>
                      <a:schemeClr val="accent1">
                        <a:lumMod val="50000"/>
                      </a:schemeClr>
                    </a:solidFill>
                  </a:tcPr>
                </a:tc>
                <a:tc>
                  <a:txBody>
                    <a:bodyPr/>
                    <a:lstStyle/>
                    <a:p>
                      <a:pPr algn="ctr"/>
                      <a:r>
                        <a:rPr lang="en-GB" sz="2400" dirty="0"/>
                        <a:t>FCR</a:t>
                      </a:r>
                      <a:endParaRPr lang="en-US" sz="2400" dirty="0">
                        <a:solidFill>
                          <a:schemeClr val="bg1"/>
                        </a:solidFill>
                        <a:latin typeface="+mn-lt"/>
                      </a:endParaRPr>
                    </a:p>
                  </a:txBody>
                  <a:tcPr anchor="ctr">
                    <a:solidFill>
                      <a:schemeClr val="accent1">
                        <a:lumMod val="50000"/>
                      </a:schemeClr>
                    </a:solidFill>
                  </a:tcPr>
                </a:tc>
                <a:extLst>
                  <a:ext uri="{0D108BD9-81ED-4DB2-BD59-A6C34878D82A}">
                    <a16:rowId xmlns:a16="http://schemas.microsoft.com/office/drawing/2014/main" val="4070298351"/>
                  </a:ext>
                </a:extLst>
              </a:tr>
              <a:tr h="949303">
                <a:tc>
                  <a:txBody>
                    <a:bodyPr/>
                    <a:lstStyle/>
                    <a:p>
                      <a:pPr marL="0" marR="0" lvl="0" indent="0" algn="l" defTabSz="609593" rtl="0" eaLnBrk="1" fontAlgn="auto" latinLnBrk="0" hangingPunct="1">
                        <a:lnSpc>
                          <a:spcPct val="100000"/>
                        </a:lnSpc>
                        <a:spcBef>
                          <a:spcPts val="0"/>
                        </a:spcBef>
                        <a:spcAft>
                          <a:spcPts val="0"/>
                        </a:spcAft>
                        <a:buClrTx/>
                        <a:buSzTx/>
                        <a:buFontTx/>
                        <a:buNone/>
                        <a:tabLst/>
                        <a:defRPr/>
                      </a:pPr>
                      <a:r>
                        <a:rPr lang="en-GB" sz="2400" kern="1200" dirty="0"/>
                        <a:t>Grade 3/4 treatment-related AEs</a:t>
                      </a:r>
                      <a:endParaRPr lang="en-US" sz="2400" kern="1200" dirty="0">
                        <a:solidFill>
                          <a:schemeClr val="dk1"/>
                        </a:solidFill>
                        <a:latin typeface="+mn-lt"/>
                        <a:ea typeface="+mn-ea"/>
                        <a:cs typeface="+mn-cs"/>
                      </a:endParaRPr>
                    </a:p>
                  </a:txBody>
                  <a:tcPr anchor="ctr">
                    <a:lnT w="12700" cap="flat" cmpd="sng" algn="ctr">
                      <a:noFill/>
                      <a:prstDash val="solid"/>
                      <a:round/>
                      <a:headEnd type="none" w="med" len="med"/>
                      <a:tailEnd type="none" w="med" len="med"/>
                    </a:lnT>
                  </a:tcPr>
                </a:tc>
                <a:tc>
                  <a:txBody>
                    <a:bodyPr/>
                    <a:lstStyle/>
                    <a:p>
                      <a:pPr marL="0" indent="179388" algn="ctr">
                        <a:tabLst/>
                      </a:pPr>
                      <a:r>
                        <a:rPr lang="en-US" sz="2400" kern="1200" dirty="0"/>
                        <a:t>58%</a:t>
                      </a:r>
                      <a:endParaRPr lang="en-US" sz="2400" kern="1200" dirty="0">
                        <a:solidFill>
                          <a:schemeClr val="dk1"/>
                        </a:solidFill>
                        <a:latin typeface="+mn-lt"/>
                        <a:ea typeface="+mn-ea"/>
                        <a:cs typeface="+mn-cs"/>
                      </a:endParaRPr>
                    </a:p>
                  </a:txBody>
                  <a:tcPr anchor="ctr"/>
                </a:tc>
                <a:tc>
                  <a:txBody>
                    <a:bodyPr/>
                    <a:lstStyle/>
                    <a:p>
                      <a:pPr marL="0" indent="179388" algn="ctr" defTabSz="609593" rtl="0" eaLnBrk="1" latinLnBrk="0" hangingPunct="1">
                        <a:tabLst/>
                      </a:pPr>
                      <a:r>
                        <a:rPr lang="en-US" sz="2400" kern="1200" dirty="0"/>
                        <a:t>72%</a:t>
                      </a:r>
                      <a:endParaRPr lang="en-US" sz="24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527391">
                <a:tc>
                  <a:txBody>
                    <a:bodyPr/>
                    <a:lstStyle/>
                    <a:p>
                      <a:endParaRPr lang="en-US" sz="2400" kern="1200" dirty="0">
                        <a:solidFill>
                          <a:schemeClr val="dk1"/>
                        </a:solidFill>
                        <a:latin typeface="+mn-lt"/>
                        <a:ea typeface="+mn-ea"/>
                        <a:cs typeface="+mn-cs"/>
                      </a:endParaRPr>
                    </a:p>
                  </a:txBody>
                  <a:tcPr anchor="ctr"/>
                </a:tc>
                <a:tc gridSpan="2">
                  <a:txBody>
                    <a:bodyPr/>
                    <a:lstStyle/>
                    <a:p>
                      <a:pPr marL="0" marR="0" lvl="0" indent="179388" algn="ctr" defTabSz="609593" rtl="0" eaLnBrk="1" fontAlgn="auto" latinLnBrk="0" hangingPunct="1">
                        <a:lnSpc>
                          <a:spcPct val="100000"/>
                        </a:lnSpc>
                        <a:spcBef>
                          <a:spcPts val="0"/>
                        </a:spcBef>
                        <a:spcAft>
                          <a:spcPts val="0"/>
                        </a:spcAft>
                        <a:buClrTx/>
                        <a:buSzTx/>
                        <a:buFontTx/>
                        <a:buNone/>
                        <a:tabLst/>
                        <a:defRPr/>
                      </a:pPr>
                      <a:r>
                        <a:rPr lang="en-GB" sz="2400" i="1" kern="1200" dirty="0">
                          <a:effectLst/>
                        </a:rPr>
                        <a:t>P</a:t>
                      </a:r>
                      <a:r>
                        <a:rPr lang="en-GB" sz="2400" kern="1200" dirty="0">
                          <a:effectLst/>
                        </a:rPr>
                        <a:t>=0.0042</a:t>
                      </a:r>
                      <a:endParaRPr lang="en-GB" sz="2400" i="0" dirty="0">
                        <a:effectLst/>
                      </a:endParaRPr>
                    </a:p>
                  </a:txBody>
                  <a:tcPr anchor="ctr"/>
                </a:tc>
                <a:tc hMerge="1">
                  <a:txBody>
                    <a:bodyPr/>
                    <a:lstStyle/>
                    <a:p>
                      <a:pPr marL="0" indent="179388" algn="l" defTabSz="609593" rtl="0" eaLnBrk="1" latinLnBrk="0" hangingPunct="1">
                        <a:tabLst/>
                      </a:pPr>
                      <a:endParaRPr lang="en-US" sz="2000" kern="1200" dirty="0">
                        <a:solidFill>
                          <a:schemeClr val="dk1"/>
                        </a:solidFill>
                        <a:latin typeface="+mn-lt"/>
                        <a:ea typeface="+mn-ea"/>
                        <a:cs typeface="+mn-cs"/>
                      </a:endParaRPr>
                    </a:p>
                  </a:txBody>
                  <a:tcPr anchor="ctr"/>
                </a:tc>
                <a:extLst>
                  <a:ext uri="{0D108BD9-81ED-4DB2-BD59-A6C34878D82A}">
                    <a16:rowId xmlns:a16="http://schemas.microsoft.com/office/drawing/2014/main" val="3928656126"/>
                  </a:ext>
                </a:extLst>
              </a:tr>
              <a:tr h="527391">
                <a:tc>
                  <a:txBody>
                    <a:bodyPr/>
                    <a:lstStyle/>
                    <a:p>
                      <a:r>
                        <a:rPr lang="en-GB" sz="2400" kern="1200" dirty="0">
                          <a:effectLst/>
                        </a:rPr>
                        <a:t>Grade 3 and 4 neutropenia</a:t>
                      </a:r>
                      <a:endParaRPr lang="en-GB" sz="2400" dirty="0">
                        <a:effectLst/>
                      </a:endParaRPr>
                    </a:p>
                  </a:txBody>
                  <a:tcPr anchor="ctr"/>
                </a:tc>
                <a:tc>
                  <a:txBody>
                    <a:bodyPr/>
                    <a:lstStyle/>
                    <a:p>
                      <a:pPr marL="0" marR="0" lvl="0" indent="0" algn="ctr" defTabSz="609593" rtl="0" eaLnBrk="1" fontAlgn="auto" latinLnBrk="0" hangingPunct="1">
                        <a:lnSpc>
                          <a:spcPct val="100000"/>
                        </a:lnSpc>
                        <a:spcBef>
                          <a:spcPts val="0"/>
                        </a:spcBef>
                        <a:spcAft>
                          <a:spcPts val="0"/>
                        </a:spcAft>
                        <a:buClrTx/>
                        <a:buSzTx/>
                        <a:buFontTx/>
                        <a:buNone/>
                        <a:tabLst/>
                        <a:defRPr/>
                      </a:pPr>
                      <a:r>
                        <a:rPr lang="en-GB" sz="2400" kern="1200" dirty="0">
                          <a:effectLst/>
                        </a:rPr>
                        <a:t>23%</a:t>
                      </a:r>
                      <a:endParaRPr lang="en-US" sz="2400" kern="1200" dirty="0">
                        <a:solidFill>
                          <a:schemeClr val="dk1"/>
                        </a:solidFill>
                        <a:latin typeface="+mn-lt"/>
                        <a:ea typeface="+mn-ea"/>
                        <a:cs typeface="+mn-cs"/>
                      </a:endParaRPr>
                    </a:p>
                  </a:txBody>
                  <a:tcPr anchor="ctr"/>
                </a:tc>
                <a:tc>
                  <a:txBody>
                    <a:bodyPr/>
                    <a:lstStyle/>
                    <a:p>
                      <a:pPr algn="ctr"/>
                      <a:r>
                        <a:rPr lang="en-GB" sz="2400" kern="1200" dirty="0">
                          <a:effectLst/>
                        </a:rPr>
                        <a:t>44%</a:t>
                      </a:r>
                      <a:endParaRPr lang="en-US" sz="2400" kern="1200" dirty="0">
                        <a:solidFill>
                          <a:schemeClr val="dk1"/>
                        </a:solidFill>
                        <a:latin typeface="+mn-lt"/>
                        <a:ea typeface="+mn-ea"/>
                        <a:cs typeface="+mn-cs"/>
                      </a:endParaRPr>
                    </a:p>
                  </a:txBody>
                  <a:tcPr anchor="ctr"/>
                </a:tc>
                <a:extLst>
                  <a:ext uri="{0D108BD9-81ED-4DB2-BD59-A6C34878D82A}">
                    <a16:rowId xmlns:a16="http://schemas.microsoft.com/office/drawing/2014/main" val="1240911577"/>
                  </a:ext>
                </a:extLst>
              </a:tr>
              <a:tr h="527391">
                <a:tc>
                  <a:txBody>
                    <a:bodyPr/>
                    <a:lstStyle/>
                    <a:p>
                      <a:endParaRPr lang="en-US" sz="2400" kern="1200" dirty="0">
                        <a:solidFill>
                          <a:schemeClr val="dk1"/>
                        </a:solidFill>
                        <a:latin typeface="+mn-lt"/>
                        <a:ea typeface="+mn-ea"/>
                        <a:cs typeface="+mn-cs"/>
                      </a:endParaRPr>
                    </a:p>
                  </a:txBody>
                  <a:tcPr anchor="ctr"/>
                </a:tc>
                <a:tc gridSpan="2">
                  <a:txBody>
                    <a:bodyPr/>
                    <a:lstStyle/>
                    <a:p>
                      <a:pPr algn="ctr"/>
                      <a:r>
                        <a:rPr lang="en-GB" sz="2400" i="1" kern="1200" dirty="0">
                          <a:effectLst/>
                        </a:rPr>
                        <a:t>P</a:t>
                      </a:r>
                      <a:r>
                        <a:rPr lang="en-GB" sz="2400" kern="1200" dirty="0">
                          <a:effectLst/>
                        </a:rPr>
                        <a:t>&lt;0</a:t>
                      </a:r>
                      <a:r>
                        <a:rPr lang="en-GB" sz="2400" kern="1200" baseline="0" dirty="0">
                          <a:effectLst/>
                        </a:rPr>
                        <a:t>.</a:t>
                      </a:r>
                      <a:r>
                        <a:rPr lang="en-GB" sz="2400" kern="1200" dirty="0">
                          <a:effectLst/>
                        </a:rPr>
                        <a:t>0001</a:t>
                      </a:r>
                      <a:endParaRPr lang="en-US" sz="2400" i="0" kern="1200" dirty="0">
                        <a:solidFill>
                          <a:schemeClr val="dk1"/>
                        </a:solidFill>
                        <a:latin typeface="+mn-lt"/>
                        <a:ea typeface="+mn-ea"/>
                        <a:cs typeface="+mn-cs"/>
                      </a:endParaRPr>
                    </a:p>
                  </a:txBody>
                  <a:tcPr anchor="ctr"/>
                </a:tc>
                <a:tc hMerge="1">
                  <a:txBody>
                    <a:bodyPr/>
                    <a:lstStyle/>
                    <a:p>
                      <a:pPr algn="ctr"/>
                      <a:endParaRPr lang="en-US" sz="2000" kern="1200" dirty="0">
                        <a:solidFill>
                          <a:schemeClr val="dk1"/>
                        </a:solidFill>
                        <a:latin typeface="+mn-lt"/>
                        <a:ea typeface="+mn-ea"/>
                        <a:cs typeface="+mn-cs"/>
                      </a:endParaRPr>
                    </a:p>
                  </a:txBody>
                  <a:tcPr anchor="ctr"/>
                </a:tc>
                <a:extLst>
                  <a:ext uri="{0D108BD9-81ED-4DB2-BD59-A6C34878D82A}">
                    <a16:rowId xmlns:a16="http://schemas.microsoft.com/office/drawing/2014/main" val="293225421"/>
                  </a:ext>
                </a:extLst>
              </a:tr>
              <a:tr h="949303">
                <a:tc>
                  <a:txBody>
                    <a:bodyPr/>
                    <a:lstStyle/>
                    <a:p>
                      <a:r>
                        <a:rPr lang="en-GB" sz="2400" kern="1200" dirty="0">
                          <a:effectLst/>
                        </a:rPr>
                        <a:t>Grade 3 and 4 infectious complications </a:t>
                      </a:r>
                      <a:endParaRPr lang="en-US" sz="2400" kern="1200" dirty="0">
                        <a:solidFill>
                          <a:schemeClr val="dk1"/>
                        </a:solidFill>
                        <a:latin typeface="+mn-lt"/>
                        <a:ea typeface="+mn-ea"/>
                        <a:cs typeface="+mn-cs"/>
                      </a:endParaRPr>
                    </a:p>
                  </a:txBody>
                  <a:tcPr anchor="ctr"/>
                </a:tc>
                <a:tc>
                  <a:txBody>
                    <a:bodyPr/>
                    <a:lstStyle/>
                    <a:p>
                      <a:pPr algn="ctr"/>
                      <a:r>
                        <a:rPr lang="en-GB" sz="2400" kern="1200" dirty="0">
                          <a:effectLst/>
                        </a:rPr>
                        <a:t>7.1%</a:t>
                      </a:r>
                      <a:endParaRPr lang="en-US" sz="2400" kern="1200" dirty="0">
                        <a:solidFill>
                          <a:schemeClr val="dk1"/>
                        </a:solidFill>
                        <a:latin typeface="+mn-lt"/>
                        <a:ea typeface="+mn-ea"/>
                        <a:cs typeface="+mn-cs"/>
                      </a:endParaRPr>
                    </a:p>
                  </a:txBody>
                  <a:tcPr anchor="ctr"/>
                </a:tc>
                <a:tc>
                  <a:txBody>
                    <a:bodyPr/>
                    <a:lstStyle/>
                    <a:p>
                      <a:pPr algn="ctr"/>
                      <a:r>
                        <a:rPr lang="en-GB" sz="2400" kern="1200" dirty="0">
                          <a:effectLst/>
                        </a:rPr>
                        <a:t>17.7%</a:t>
                      </a:r>
                      <a:endParaRPr lang="en-US" sz="2400" kern="1200" dirty="0">
                        <a:solidFill>
                          <a:schemeClr val="dk1"/>
                        </a:solidFill>
                        <a:latin typeface="+mn-lt"/>
                        <a:ea typeface="+mn-ea"/>
                        <a:cs typeface="+mn-cs"/>
                      </a:endParaRPr>
                    </a:p>
                  </a:txBody>
                  <a:tcPr anchor="ctr"/>
                </a:tc>
                <a:extLst>
                  <a:ext uri="{0D108BD9-81ED-4DB2-BD59-A6C34878D82A}">
                    <a16:rowId xmlns:a16="http://schemas.microsoft.com/office/drawing/2014/main" val="2754998733"/>
                  </a:ext>
                </a:extLst>
              </a:tr>
              <a:tr h="527391">
                <a:tc>
                  <a:txBody>
                    <a:bodyPr/>
                    <a:lstStyle/>
                    <a:p>
                      <a:pPr marL="0" marR="0" lvl="0" indent="0" algn="l" defTabSz="609593"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gridSpan="2">
                  <a:txBody>
                    <a:bodyPr/>
                    <a:lstStyle/>
                    <a:p>
                      <a:pPr algn="ctr"/>
                      <a:r>
                        <a:rPr lang="en-GB" sz="2400" i="1" kern="1200" dirty="0">
                          <a:effectLst/>
                        </a:rPr>
                        <a:t>P</a:t>
                      </a:r>
                      <a:r>
                        <a:rPr lang="en-GB" sz="2400" kern="1200" dirty="0">
                          <a:effectLst/>
                        </a:rPr>
                        <a:t>&lt;0.0001</a:t>
                      </a:r>
                      <a:endParaRPr lang="en-US" sz="2400" i="0" kern="12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hMerge="1">
                  <a:txBody>
                    <a:bodyPr/>
                    <a:lstStyle/>
                    <a:p>
                      <a:pPr algn="ctr"/>
                      <a:endParaRPr lang="en-US" sz="2000" kern="1200" dirty="0">
                        <a:solidFill>
                          <a:schemeClr val="dk1"/>
                        </a:solidFill>
                        <a:latin typeface="+mn-lt"/>
                        <a:ea typeface="+mn-ea"/>
                        <a:cs typeface="+mn-cs"/>
                      </a:endParaRPr>
                    </a:p>
                  </a:txBody>
                  <a:tcPr anchor="ctr"/>
                </a:tc>
                <a:extLst>
                  <a:ext uri="{0D108BD9-81ED-4DB2-BD59-A6C34878D82A}">
                    <a16:rowId xmlns:a16="http://schemas.microsoft.com/office/drawing/2014/main" val="1734919389"/>
                  </a:ext>
                </a:extLst>
              </a:tr>
            </a:tbl>
          </a:graphicData>
        </a:graphic>
      </p:graphicFrame>
    </p:spTree>
    <p:extLst>
      <p:ext uri="{BB962C8B-B14F-4D97-AF65-F5344CB8AC3E}">
        <p14:creationId xmlns:p14="http://schemas.microsoft.com/office/powerpoint/2010/main" val="5693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A5A77C-6EB5-4D7C-93B8-B61053190E9C}"/>
              </a:ext>
            </a:extLst>
          </p:cNvPr>
          <p:cNvSpPr>
            <a:spLocks noGrp="1"/>
          </p:cNvSpPr>
          <p:nvPr>
            <p:ph type="sldNum" sz="quarter" idx="12"/>
          </p:nvPr>
        </p:nvSpPr>
        <p:spPr>
          <a:xfrm>
            <a:off x="15423211" y="8758977"/>
            <a:ext cx="829172" cy="385665"/>
          </a:xfrm>
          <a:prstGeom prst="rect">
            <a:avLst/>
          </a:prstGeom>
        </p:spPr>
        <p:txBody>
          <a:bodyPr vert="horz" lIns="121005" tIns="60936" rIns="121005" bIns="60936" rtlCol="0" anchor="ctr"/>
          <a:lstStyle>
            <a:defPPr>
              <a:defRPr lang="en-US"/>
            </a:defPPr>
            <a:lvl1pPr marL="0" algn="r" defTabSz="1611816" rtl="0" eaLnBrk="1" fontAlgn="base" latinLnBrk="0" hangingPunct="1">
              <a:spcBef>
                <a:spcPct val="0"/>
              </a:spcBef>
              <a:spcAft>
                <a:spcPct val="0"/>
              </a:spcAft>
              <a:defRPr lang="en-US" sz="1467" kern="1200" smtClean="0">
                <a:solidFill>
                  <a:schemeClr val="tx1"/>
                </a:solidFill>
                <a:latin typeface="+mn-lt"/>
                <a:ea typeface="+mn-ea"/>
                <a:cs typeface="+mn-cs"/>
              </a:defRPr>
            </a:lvl1pPr>
            <a:lvl2pPr marL="806431" indent="-196846" algn="l" defTabSz="806431"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1614977" indent="-395807" algn="l" defTabSz="806431"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2423523" indent="-594769" algn="l" defTabSz="806431"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3232070" indent="-793731" algn="l" defTabSz="806431"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3047924" algn="l" defTabSz="1219170" rtl="0" eaLnBrk="1" latinLnBrk="0" hangingPunct="1">
              <a:defRPr kern="1200">
                <a:solidFill>
                  <a:schemeClr val="tx1"/>
                </a:solidFill>
                <a:latin typeface="Arial" pitchFamily="34" charset="0"/>
                <a:ea typeface="ＭＳ Ｐゴシック" pitchFamily="34" charset="-128"/>
                <a:cs typeface="+mn-cs"/>
              </a:defRPr>
            </a:lvl6pPr>
            <a:lvl7pPr marL="3657509" algn="l" defTabSz="1219170" rtl="0" eaLnBrk="1" latinLnBrk="0" hangingPunct="1">
              <a:defRPr kern="1200">
                <a:solidFill>
                  <a:schemeClr val="tx1"/>
                </a:solidFill>
                <a:latin typeface="Arial" pitchFamily="34" charset="0"/>
                <a:ea typeface="ＭＳ Ｐゴシック" pitchFamily="34" charset="-128"/>
                <a:cs typeface="+mn-cs"/>
              </a:defRPr>
            </a:lvl7pPr>
            <a:lvl8pPr marL="4267093" algn="l" defTabSz="1219170" rtl="0" eaLnBrk="1" latinLnBrk="0" hangingPunct="1">
              <a:defRPr kern="1200">
                <a:solidFill>
                  <a:schemeClr val="tx1"/>
                </a:solidFill>
                <a:latin typeface="Arial" pitchFamily="34" charset="0"/>
                <a:ea typeface="ＭＳ Ｐゴシック" pitchFamily="34" charset="-128"/>
                <a:cs typeface="+mn-cs"/>
              </a:defRPr>
            </a:lvl8pPr>
            <a:lvl9pPr marL="4876678" algn="l" defTabSz="1219170" rtl="0" eaLnBrk="1" latinLnBrk="0" hangingPunct="1">
              <a:defRPr kern="1200">
                <a:solidFill>
                  <a:schemeClr val="tx1"/>
                </a:solidFill>
                <a:latin typeface="Arial" pitchFamily="34" charset="0"/>
                <a:ea typeface="ＭＳ Ｐゴシック" pitchFamily="34" charset="-128"/>
                <a:cs typeface="+mn-cs"/>
              </a:defRPr>
            </a:lvl9pPr>
          </a:lstStyle>
          <a:p>
            <a:pPr defTabSz="1208862">
              <a:defRPr/>
            </a:pPr>
            <a:fld id="{A257C64C-A46D-4C91-8632-7F30BD87D6E4}" type="slidenum">
              <a:rPr lang="en-CA" smtClean="0">
                <a:solidFill>
                  <a:prstClr val="black"/>
                </a:solidFill>
              </a:rPr>
              <a:pPr defTabSz="1208862">
                <a:defRPr/>
              </a:pPr>
              <a:t>15</a:t>
            </a:fld>
            <a:endParaRPr lang="en-US" sz="1100" dirty="0">
              <a:solidFill>
                <a:prstClr val="black"/>
              </a:solidFill>
              <a:latin typeface="Arial"/>
            </a:endParaRPr>
          </a:p>
        </p:txBody>
      </p:sp>
      <p:sp>
        <p:nvSpPr>
          <p:cNvPr id="4" name="Title 3">
            <a:extLst>
              <a:ext uri="{FF2B5EF4-FFF2-40B4-BE49-F238E27FC236}">
                <a16:creationId xmlns:a16="http://schemas.microsoft.com/office/drawing/2014/main" id="{6F2EE867-9929-4D2E-AB47-5F7D206F5F49}"/>
              </a:ext>
            </a:extLst>
          </p:cNvPr>
          <p:cNvSpPr>
            <a:spLocks noGrp="1"/>
          </p:cNvSpPr>
          <p:nvPr>
            <p:ph type="title"/>
          </p:nvPr>
        </p:nvSpPr>
        <p:spPr>
          <a:xfrm>
            <a:off x="386735" y="1"/>
            <a:ext cx="10507768" cy="1136172"/>
          </a:xfrm>
        </p:spPr>
        <p:txBody>
          <a:bodyPr>
            <a:normAutofit/>
          </a:bodyPr>
          <a:lstStyle/>
          <a:p>
            <a:r>
              <a:rPr lang="en-US" dirty="0">
                <a:latin typeface="Arial" panose="020B0604020202020204" pitchFamily="34" charset="0"/>
              </a:rPr>
              <a:t>In Real-World Clinical Practice, up to 23% of Patients Discontinued Frontline Ibrutinib Due to AEs</a:t>
            </a:r>
            <a:endParaRPr lang="en-US" dirty="0"/>
          </a:p>
        </p:txBody>
      </p:sp>
      <p:sp>
        <p:nvSpPr>
          <p:cNvPr id="42" name="Rectangle: Rounded Corners 41">
            <a:extLst>
              <a:ext uri="{FF2B5EF4-FFF2-40B4-BE49-F238E27FC236}">
                <a16:creationId xmlns:a16="http://schemas.microsoft.com/office/drawing/2014/main" id="{62C09332-0454-43E7-A1D6-8246362CDA48}"/>
              </a:ext>
            </a:extLst>
          </p:cNvPr>
          <p:cNvSpPr/>
          <p:nvPr/>
        </p:nvSpPr>
        <p:spPr>
          <a:xfrm>
            <a:off x="769652" y="1413729"/>
            <a:ext cx="10652696" cy="430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r>
              <a:rPr lang="en-US" sz="2000" b="1" dirty="0">
                <a:solidFill>
                  <a:srgbClr val="003865"/>
                </a:solidFill>
                <a:latin typeface="Arial"/>
              </a:rPr>
              <a:t>A Retrospective Study of Ibrutinib Therapy in Frontline CLL (N=447)</a:t>
            </a:r>
            <a:endParaRPr lang="en-US" sz="2000" b="1" baseline="30000" dirty="0">
              <a:solidFill>
                <a:srgbClr val="003865"/>
              </a:solidFill>
              <a:latin typeface="Arial"/>
            </a:endParaRPr>
          </a:p>
        </p:txBody>
      </p:sp>
      <p:sp>
        <p:nvSpPr>
          <p:cNvPr id="34" name="Rectangle 33">
            <a:extLst>
              <a:ext uri="{FF2B5EF4-FFF2-40B4-BE49-F238E27FC236}">
                <a16:creationId xmlns:a16="http://schemas.microsoft.com/office/drawing/2014/main" id="{07439FF9-B338-4763-8A90-CCAD43056912}"/>
              </a:ext>
            </a:extLst>
          </p:cNvPr>
          <p:cNvSpPr/>
          <p:nvPr/>
        </p:nvSpPr>
        <p:spPr>
          <a:xfrm>
            <a:off x="1548424" y="1850212"/>
            <a:ext cx="9095152" cy="400110"/>
          </a:xfrm>
          <a:prstGeom prst="rect">
            <a:avLst/>
          </a:prstGeom>
        </p:spPr>
        <p:txBody>
          <a:bodyPr wrap="square">
            <a:spAutoFit/>
          </a:bodyPr>
          <a:lstStyle/>
          <a:p>
            <a:pPr algn="ctr" defTabSz="685783" fontAlgn="base">
              <a:spcBef>
                <a:spcPct val="0"/>
              </a:spcBef>
              <a:spcAft>
                <a:spcPct val="0"/>
              </a:spcAft>
              <a:defRPr/>
            </a:pPr>
            <a:r>
              <a:rPr lang="en-US" sz="2000" b="1" dirty="0">
                <a:solidFill>
                  <a:srgbClr val="830051"/>
                </a:solidFill>
                <a:latin typeface="Arial" charset="0"/>
                <a:ea typeface="ＭＳ Ｐゴシック" pitchFamily="34" charset="-128"/>
                <a:cs typeface="Arial" charset="0"/>
              </a:rPr>
              <a:t>Reasons for Ibrutinib Treatment Discontinuation*</a:t>
            </a:r>
          </a:p>
        </p:txBody>
      </p:sp>
      <p:grpSp>
        <p:nvGrpSpPr>
          <p:cNvPr id="5" name="Group 4">
            <a:extLst>
              <a:ext uri="{FF2B5EF4-FFF2-40B4-BE49-F238E27FC236}">
                <a16:creationId xmlns:a16="http://schemas.microsoft.com/office/drawing/2014/main" id="{A334751A-2E67-47C9-A7C1-D9E231A133E8}"/>
              </a:ext>
            </a:extLst>
          </p:cNvPr>
          <p:cNvGrpSpPr/>
          <p:nvPr/>
        </p:nvGrpSpPr>
        <p:grpSpPr>
          <a:xfrm>
            <a:off x="467247" y="2281632"/>
            <a:ext cx="9893169" cy="4027488"/>
            <a:chOff x="1806641" y="2281632"/>
            <a:chExt cx="9893170" cy="4027488"/>
          </a:xfrm>
        </p:grpSpPr>
        <p:sp>
          <p:nvSpPr>
            <p:cNvPr id="97" name="Oval 96">
              <a:extLst>
                <a:ext uri="{FF2B5EF4-FFF2-40B4-BE49-F238E27FC236}">
                  <a16:creationId xmlns:a16="http://schemas.microsoft.com/office/drawing/2014/main" id="{DA711F5F-9AA4-45E2-9D27-BFF9BC46AA93}"/>
                </a:ext>
              </a:extLst>
            </p:cNvPr>
            <p:cNvSpPr/>
            <p:nvPr/>
          </p:nvSpPr>
          <p:spPr>
            <a:xfrm>
              <a:off x="5224528" y="5967013"/>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US" sz="1800">
                <a:solidFill>
                  <a:srgbClr val="FFFFFF"/>
                </a:solidFill>
                <a:latin typeface="Arial"/>
              </a:endParaRPr>
            </a:p>
          </p:txBody>
        </p:sp>
        <p:sp>
          <p:nvSpPr>
            <p:cNvPr id="98" name="Oval 97">
              <a:extLst>
                <a:ext uri="{FF2B5EF4-FFF2-40B4-BE49-F238E27FC236}">
                  <a16:creationId xmlns:a16="http://schemas.microsoft.com/office/drawing/2014/main" id="{3A05D943-EB7C-4978-BDDE-4647D8DB758C}"/>
                </a:ext>
              </a:extLst>
            </p:cNvPr>
            <p:cNvSpPr/>
            <p:nvPr/>
          </p:nvSpPr>
          <p:spPr>
            <a:xfrm>
              <a:off x="6072253" y="5353689"/>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US" sz="1800">
                <a:solidFill>
                  <a:srgbClr val="FFFFFF"/>
                </a:solidFill>
                <a:latin typeface="Arial"/>
              </a:endParaRPr>
            </a:p>
          </p:txBody>
        </p:sp>
        <p:sp>
          <p:nvSpPr>
            <p:cNvPr id="99" name="Oval 98">
              <a:extLst>
                <a:ext uri="{FF2B5EF4-FFF2-40B4-BE49-F238E27FC236}">
                  <a16:creationId xmlns:a16="http://schemas.microsoft.com/office/drawing/2014/main" id="{BA128ECA-077C-48F5-AFC4-BBF622FA22BC}"/>
                </a:ext>
              </a:extLst>
            </p:cNvPr>
            <p:cNvSpPr/>
            <p:nvPr/>
          </p:nvSpPr>
          <p:spPr>
            <a:xfrm>
              <a:off x="6424678" y="4391115"/>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US" sz="1800">
                <a:solidFill>
                  <a:srgbClr val="FFFFFF"/>
                </a:solidFill>
                <a:latin typeface="Arial"/>
              </a:endParaRPr>
            </a:p>
          </p:txBody>
        </p:sp>
        <p:sp>
          <p:nvSpPr>
            <p:cNvPr id="100" name="Oval 99">
              <a:extLst>
                <a:ext uri="{FF2B5EF4-FFF2-40B4-BE49-F238E27FC236}">
                  <a16:creationId xmlns:a16="http://schemas.microsoft.com/office/drawing/2014/main" id="{60F217D4-3C7E-43AB-B856-CD71599B2069}"/>
                </a:ext>
              </a:extLst>
            </p:cNvPr>
            <p:cNvSpPr/>
            <p:nvPr/>
          </p:nvSpPr>
          <p:spPr>
            <a:xfrm>
              <a:off x="5919853" y="2914191"/>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US" sz="1800">
                <a:solidFill>
                  <a:srgbClr val="FFFFFF"/>
                </a:solidFill>
                <a:latin typeface="Arial"/>
              </a:endParaRPr>
            </a:p>
          </p:txBody>
        </p:sp>
        <p:cxnSp>
          <p:nvCxnSpPr>
            <p:cNvPr id="102" name="Connector: Elbow 101">
              <a:extLst>
                <a:ext uri="{FF2B5EF4-FFF2-40B4-BE49-F238E27FC236}">
                  <a16:creationId xmlns:a16="http://schemas.microsoft.com/office/drawing/2014/main" id="{81871DAA-5DE2-4980-B6A4-63B4C088E51A}"/>
                </a:ext>
              </a:extLst>
            </p:cNvPr>
            <p:cNvCxnSpPr>
              <a:cxnSpLocks/>
              <a:stCxn id="100" idx="6"/>
              <a:endCxn id="96" idx="2"/>
            </p:cNvCxnSpPr>
            <p:nvPr/>
          </p:nvCxnSpPr>
          <p:spPr>
            <a:xfrm>
              <a:off x="6046853" y="2977691"/>
              <a:ext cx="3091089" cy="0"/>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84021B01-3081-4037-AFCC-C19D92439BDD}"/>
                </a:ext>
              </a:extLst>
            </p:cNvPr>
            <p:cNvCxnSpPr>
              <a:cxnSpLocks/>
              <a:stCxn id="99" idx="6"/>
              <a:endCxn id="95" idx="2"/>
            </p:cNvCxnSpPr>
            <p:nvPr/>
          </p:nvCxnSpPr>
          <p:spPr>
            <a:xfrm flipV="1">
              <a:off x="6551678" y="3949790"/>
              <a:ext cx="2586264" cy="5048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86070A8F-F3E6-4F5D-9B2C-426768041EF3}"/>
                </a:ext>
              </a:extLst>
            </p:cNvPr>
            <p:cNvCxnSpPr>
              <a:cxnSpLocks/>
              <a:stCxn id="98" idx="6"/>
              <a:endCxn id="94" idx="2"/>
            </p:cNvCxnSpPr>
            <p:nvPr/>
          </p:nvCxnSpPr>
          <p:spPr>
            <a:xfrm flipV="1">
              <a:off x="6199253" y="4921889"/>
              <a:ext cx="2938689" cy="4953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A1031BFC-38F6-4D92-A3EA-EF0D7253C14F}"/>
                </a:ext>
              </a:extLst>
            </p:cNvPr>
            <p:cNvCxnSpPr>
              <a:cxnSpLocks/>
              <a:stCxn id="97" idx="6"/>
              <a:endCxn id="93" idx="2"/>
            </p:cNvCxnSpPr>
            <p:nvPr/>
          </p:nvCxnSpPr>
          <p:spPr>
            <a:xfrm flipV="1">
              <a:off x="5351528" y="5893988"/>
              <a:ext cx="3786414" cy="1365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4" name="Freeform 11">
              <a:extLst>
                <a:ext uri="{FF2B5EF4-FFF2-40B4-BE49-F238E27FC236}">
                  <a16:creationId xmlns:a16="http://schemas.microsoft.com/office/drawing/2014/main" id="{58FB8F50-4B9F-44D6-973C-BD8EE0FDC4F8}"/>
                </a:ext>
              </a:extLst>
            </p:cNvPr>
            <p:cNvSpPr>
              <a:spLocks/>
            </p:cNvSpPr>
            <p:nvPr/>
          </p:nvSpPr>
          <p:spPr bwMode="auto">
            <a:xfrm>
              <a:off x="4707705" y="4258949"/>
              <a:ext cx="0" cy="1485763"/>
            </a:xfrm>
            <a:custGeom>
              <a:avLst/>
              <a:gdLst>
                <a:gd name="T0" fmla="*/ 0 h 508"/>
                <a:gd name="T1" fmla="*/ 508 h 508"/>
                <a:gd name="T2" fmla="*/ 508 h 508"/>
                <a:gd name="T3" fmla="*/ 0 h 508"/>
                <a:gd name="T4" fmla="*/ 0 h 508"/>
              </a:gdLst>
              <a:ahLst/>
              <a:cxnLst>
                <a:cxn ang="0">
                  <a:pos x="0" y="T0"/>
                </a:cxn>
                <a:cxn ang="0">
                  <a:pos x="0" y="T1"/>
                </a:cxn>
                <a:cxn ang="0">
                  <a:pos x="0" y="T2"/>
                </a:cxn>
                <a:cxn ang="0">
                  <a:pos x="0" y="T3"/>
                </a:cxn>
                <a:cxn ang="0">
                  <a:pos x="0" y="T4"/>
                </a:cxn>
              </a:cxnLst>
              <a:rect l="0" t="0" r="r" b="b"/>
              <a:pathLst>
                <a:path h="508">
                  <a:moveTo>
                    <a:pt x="0" y="0"/>
                  </a:moveTo>
                  <a:cubicBezTo>
                    <a:pt x="0" y="508"/>
                    <a:pt x="0" y="508"/>
                    <a:pt x="0" y="508"/>
                  </a:cubicBezTo>
                  <a:cubicBezTo>
                    <a:pt x="0" y="508"/>
                    <a:pt x="0" y="508"/>
                    <a:pt x="0" y="508"/>
                  </a:cubicBezTo>
                  <a:cubicBezTo>
                    <a:pt x="0" y="0"/>
                    <a:pt x="0" y="0"/>
                    <a:pt x="0" y="0"/>
                  </a:cubicBezTo>
                  <a:cubicBezTo>
                    <a:pt x="0" y="0"/>
                    <a:pt x="0" y="0"/>
                    <a:pt x="0" y="0"/>
                  </a:cubicBezTo>
                </a:path>
              </a:pathLst>
            </a:custGeom>
            <a:solidFill>
              <a:srgbClr val="F7F0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15" name="Rectangle 12">
              <a:extLst>
                <a:ext uri="{FF2B5EF4-FFF2-40B4-BE49-F238E27FC236}">
                  <a16:creationId xmlns:a16="http://schemas.microsoft.com/office/drawing/2014/main" id="{D3DC8E63-06A5-4E82-86D4-C94C9BEC3B98}"/>
                </a:ext>
              </a:extLst>
            </p:cNvPr>
            <p:cNvSpPr>
              <a:spLocks noChangeArrowheads="1"/>
            </p:cNvSpPr>
            <p:nvPr/>
          </p:nvSpPr>
          <p:spPr bwMode="auto">
            <a:xfrm>
              <a:off x="4707705" y="4258949"/>
              <a:ext cx="1235" cy="1235"/>
            </a:xfrm>
            <a:prstGeom prst="rect">
              <a:avLst/>
            </a:prstGeom>
            <a:solidFill>
              <a:srgbClr val="F5E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16" name="Freeform 13">
              <a:extLst>
                <a:ext uri="{FF2B5EF4-FFF2-40B4-BE49-F238E27FC236}">
                  <a16:creationId xmlns:a16="http://schemas.microsoft.com/office/drawing/2014/main" id="{FCF0B754-4AD7-4CC5-BF51-773C086D803E}"/>
                </a:ext>
              </a:extLst>
            </p:cNvPr>
            <p:cNvSpPr>
              <a:spLocks/>
            </p:cNvSpPr>
            <p:nvPr/>
          </p:nvSpPr>
          <p:spPr bwMode="auto">
            <a:xfrm>
              <a:off x="4707705" y="425894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17" name="Rectangle 14">
              <a:extLst>
                <a:ext uri="{FF2B5EF4-FFF2-40B4-BE49-F238E27FC236}">
                  <a16:creationId xmlns:a16="http://schemas.microsoft.com/office/drawing/2014/main" id="{12D52C4B-896A-4B77-AD59-E34E20E6CDEC}"/>
                </a:ext>
              </a:extLst>
            </p:cNvPr>
            <p:cNvSpPr>
              <a:spLocks noChangeArrowheads="1"/>
            </p:cNvSpPr>
            <p:nvPr/>
          </p:nvSpPr>
          <p:spPr bwMode="auto">
            <a:xfrm>
              <a:off x="4707705" y="4258949"/>
              <a:ext cx="1235" cy="1235"/>
            </a:xfrm>
            <a:prstGeom prst="rect">
              <a:avLst/>
            </a:prstGeom>
            <a:solidFill>
              <a:srgbClr val="FAF5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18" name="Freeform 15">
              <a:extLst>
                <a:ext uri="{FF2B5EF4-FFF2-40B4-BE49-F238E27FC236}">
                  <a16:creationId xmlns:a16="http://schemas.microsoft.com/office/drawing/2014/main" id="{D74677C0-368A-4A17-B76F-1985874C257F}"/>
                </a:ext>
              </a:extLst>
            </p:cNvPr>
            <p:cNvSpPr>
              <a:spLocks/>
            </p:cNvSpPr>
            <p:nvPr/>
          </p:nvSpPr>
          <p:spPr bwMode="auto">
            <a:xfrm>
              <a:off x="4707705" y="425894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19" name="Freeform 16">
              <a:extLst>
                <a:ext uri="{FF2B5EF4-FFF2-40B4-BE49-F238E27FC236}">
                  <a16:creationId xmlns:a16="http://schemas.microsoft.com/office/drawing/2014/main" id="{1C0EB316-DB01-4705-85DC-F0A6EDF08C62}"/>
                </a:ext>
              </a:extLst>
            </p:cNvPr>
            <p:cNvSpPr>
              <a:spLocks/>
            </p:cNvSpPr>
            <p:nvPr/>
          </p:nvSpPr>
          <p:spPr bwMode="auto">
            <a:xfrm>
              <a:off x="4707705" y="2796652"/>
              <a:ext cx="0" cy="1462296"/>
            </a:xfrm>
            <a:custGeom>
              <a:avLst/>
              <a:gdLst>
                <a:gd name="T0" fmla="*/ 0 h 500"/>
                <a:gd name="T1" fmla="*/ 0 h 500"/>
                <a:gd name="T2" fmla="*/ 500 h 500"/>
                <a:gd name="T3" fmla="*/ 500 h 500"/>
                <a:gd name="T4" fmla="*/ 0 h 500"/>
              </a:gdLst>
              <a:ahLst/>
              <a:cxnLst>
                <a:cxn ang="0">
                  <a:pos x="0" y="T0"/>
                </a:cxn>
                <a:cxn ang="0">
                  <a:pos x="0" y="T1"/>
                </a:cxn>
                <a:cxn ang="0">
                  <a:pos x="0" y="T2"/>
                </a:cxn>
                <a:cxn ang="0">
                  <a:pos x="0" y="T3"/>
                </a:cxn>
                <a:cxn ang="0">
                  <a:pos x="0" y="T4"/>
                </a:cxn>
              </a:cxnLst>
              <a:rect l="0" t="0" r="r" b="b"/>
              <a:pathLst>
                <a:path h="500">
                  <a:moveTo>
                    <a:pt x="0" y="0"/>
                  </a:moveTo>
                  <a:cubicBezTo>
                    <a:pt x="0" y="0"/>
                    <a:pt x="0" y="0"/>
                    <a:pt x="0" y="0"/>
                  </a:cubicBezTo>
                  <a:cubicBezTo>
                    <a:pt x="0" y="500"/>
                    <a:pt x="0" y="500"/>
                    <a:pt x="0" y="500"/>
                  </a:cubicBezTo>
                  <a:cubicBezTo>
                    <a:pt x="0" y="500"/>
                    <a:pt x="0" y="500"/>
                    <a:pt x="0" y="500"/>
                  </a:cubicBezTo>
                  <a:cubicBezTo>
                    <a:pt x="0" y="0"/>
                    <a:pt x="0" y="0"/>
                    <a:pt x="0" y="0"/>
                  </a:cubicBezTo>
                </a:path>
              </a:pathLst>
            </a:custGeom>
            <a:solidFill>
              <a:srgbClr val="F3E6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grpSp>
          <p:nvGrpSpPr>
            <p:cNvPr id="81" name="Group 80">
              <a:extLst>
                <a:ext uri="{FF2B5EF4-FFF2-40B4-BE49-F238E27FC236}">
                  <a16:creationId xmlns:a16="http://schemas.microsoft.com/office/drawing/2014/main" id="{08377DB3-79E8-4A82-A9EA-C021EF97B523}"/>
                </a:ext>
              </a:extLst>
            </p:cNvPr>
            <p:cNvGrpSpPr/>
            <p:nvPr/>
          </p:nvGrpSpPr>
          <p:grpSpPr>
            <a:xfrm>
              <a:off x="9360192" y="4688282"/>
              <a:ext cx="904875" cy="404813"/>
              <a:chOff x="7232650" y="7308850"/>
              <a:chExt cx="904875" cy="404813"/>
            </a:xfrm>
          </p:grpSpPr>
          <p:sp>
            <p:nvSpPr>
              <p:cNvPr id="26" name="Freeform 23">
                <a:extLst>
                  <a:ext uri="{FF2B5EF4-FFF2-40B4-BE49-F238E27FC236}">
                    <a16:creationId xmlns:a16="http://schemas.microsoft.com/office/drawing/2014/main" id="{833CFA75-AD67-48E6-ADF9-3A2257503493}"/>
                  </a:ext>
                </a:extLst>
              </p:cNvPr>
              <p:cNvSpPr>
                <a:spLocks/>
              </p:cNvSpPr>
              <p:nvPr/>
            </p:nvSpPr>
            <p:spPr bwMode="auto">
              <a:xfrm>
                <a:off x="7288213" y="7308850"/>
                <a:ext cx="676275" cy="404813"/>
              </a:xfrm>
              <a:custGeom>
                <a:avLst/>
                <a:gdLst>
                  <a:gd name="T0" fmla="*/ 166 w 180"/>
                  <a:gd name="T1" fmla="*/ 0 h 108"/>
                  <a:gd name="T2" fmla="*/ 14 w 180"/>
                  <a:gd name="T3" fmla="*/ 0 h 108"/>
                  <a:gd name="T4" fmla="*/ 0 w 180"/>
                  <a:gd name="T5" fmla="*/ 14 h 108"/>
                  <a:gd name="T6" fmla="*/ 0 w 180"/>
                  <a:gd name="T7" fmla="*/ 94 h 108"/>
                  <a:gd name="T8" fmla="*/ 14 w 180"/>
                  <a:gd name="T9" fmla="*/ 108 h 108"/>
                  <a:gd name="T10" fmla="*/ 166 w 180"/>
                  <a:gd name="T11" fmla="*/ 108 h 108"/>
                  <a:gd name="T12" fmla="*/ 180 w 180"/>
                  <a:gd name="T13" fmla="*/ 94 h 108"/>
                  <a:gd name="T14" fmla="*/ 180 w 180"/>
                  <a:gd name="T15" fmla="*/ 14 h 108"/>
                  <a:gd name="T16" fmla="*/ 166 w 180"/>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08">
                    <a:moveTo>
                      <a:pt x="166" y="0"/>
                    </a:moveTo>
                    <a:cubicBezTo>
                      <a:pt x="14" y="0"/>
                      <a:pt x="14" y="0"/>
                      <a:pt x="14" y="0"/>
                    </a:cubicBezTo>
                    <a:cubicBezTo>
                      <a:pt x="7" y="0"/>
                      <a:pt x="0" y="6"/>
                      <a:pt x="0" y="14"/>
                    </a:cubicBezTo>
                    <a:cubicBezTo>
                      <a:pt x="0" y="94"/>
                      <a:pt x="0" y="94"/>
                      <a:pt x="0" y="94"/>
                    </a:cubicBezTo>
                    <a:cubicBezTo>
                      <a:pt x="0" y="102"/>
                      <a:pt x="7" y="108"/>
                      <a:pt x="14" y="108"/>
                    </a:cubicBezTo>
                    <a:cubicBezTo>
                      <a:pt x="166" y="108"/>
                      <a:pt x="166" y="108"/>
                      <a:pt x="166" y="108"/>
                    </a:cubicBezTo>
                    <a:cubicBezTo>
                      <a:pt x="174" y="108"/>
                      <a:pt x="180" y="102"/>
                      <a:pt x="180" y="94"/>
                    </a:cubicBezTo>
                    <a:cubicBezTo>
                      <a:pt x="180" y="14"/>
                      <a:pt x="180" y="14"/>
                      <a:pt x="180" y="14"/>
                    </a:cubicBezTo>
                    <a:cubicBezTo>
                      <a:pt x="180" y="6"/>
                      <a:pt x="174" y="0"/>
                      <a:pt x="16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27" name="Freeform 24">
                <a:extLst>
                  <a:ext uri="{FF2B5EF4-FFF2-40B4-BE49-F238E27FC236}">
                    <a16:creationId xmlns:a16="http://schemas.microsoft.com/office/drawing/2014/main" id="{2C59DA72-066B-4621-8A83-6713D790F33F}"/>
                  </a:ext>
                </a:extLst>
              </p:cNvPr>
              <p:cNvSpPr>
                <a:spLocks/>
              </p:cNvSpPr>
              <p:nvPr/>
            </p:nvSpPr>
            <p:spPr bwMode="auto">
              <a:xfrm>
                <a:off x="7232650" y="7375525"/>
                <a:ext cx="904875" cy="271463"/>
              </a:xfrm>
              <a:custGeom>
                <a:avLst/>
                <a:gdLst>
                  <a:gd name="T0" fmla="*/ 77 w 241"/>
                  <a:gd name="T1" fmla="*/ 32 h 72"/>
                  <a:gd name="T2" fmla="*/ 69 w 241"/>
                  <a:gd name="T3" fmla="*/ 50 h 72"/>
                  <a:gd name="T4" fmla="*/ 60 w 241"/>
                  <a:gd name="T5" fmla="*/ 69 h 72"/>
                  <a:gd name="T6" fmla="*/ 56 w 241"/>
                  <a:gd name="T7" fmla="*/ 72 h 72"/>
                  <a:gd name="T8" fmla="*/ 52 w 241"/>
                  <a:gd name="T9" fmla="*/ 68 h 72"/>
                  <a:gd name="T10" fmla="*/ 40 w 241"/>
                  <a:gd name="T11" fmla="*/ 20 h 72"/>
                  <a:gd name="T12" fmla="*/ 40 w 241"/>
                  <a:gd name="T13" fmla="*/ 18 h 72"/>
                  <a:gd name="T14" fmla="*/ 31 w 241"/>
                  <a:gd name="T15" fmla="*/ 40 h 72"/>
                  <a:gd name="T16" fmla="*/ 28 w 241"/>
                  <a:gd name="T17" fmla="*/ 49 h 72"/>
                  <a:gd name="T18" fmla="*/ 24 w 241"/>
                  <a:gd name="T19" fmla="*/ 52 h 72"/>
                  <a:gd name="T20" fmla="*/ 5 w 241"/>
                  <a:gd name="T21" fmla="*/ 52 h 72"/>
                  <a:gd name="T22" fmla="*/ 0 w 241"/>
                  <a:gd name="T23" fmla="*/ 48 h 72"/>
                  <a:gd name="T24" fmla="*/ 5 w 241"/>
                  <a:gd name="T25" fmla="*/ 44 h 72"/>
                  <a:gd name="T26" fmla="*/ 20 w 241"/>
                  <a:gd name="T27" fmla="*/ 44 h 72"/>
                  <a:gd name="T28" fmla="*/ 22 w 241"/>
                  <a:gd name="T29" fmla="*/ 42 h 72"/>
                  <a:gd name="T30" fmla="*/ 36 w 241"/>
                  <a:gd name="T31" fmla="*/ 4 h 72"/>
                  <a:gd name="T32" fmla="*/ 40 w 241"/>
                  <a:gd name="T33" fmla="*/ 0 h 72"/>
                  <a:gd name="T34" fmla="*/ 45 w 241"/>
                  <a:gd name="T35" fmla="*/ 4 h 72"/>
                  <a:gd name="T36" fmla="*/ 53 w 241"/>
                  <a:gd name="T37" fmla="*/ 38 h 72"/>
                  <a:gd name="T38" fmla="*/ 58 w 241"/>
                  <a:gd name="T39" fmla="*/ 56 h 72"/>
                  <a:gd name="T40" fmla="*/ 59 w 241"/>
                  <a:gd name="T41" fmla="*/ 54 h 72"/>
                  <a:gd name="T42" fmla="*/ 72 w 241"/>
                  <a:gd name="T43" fmla="*/ 24 h 72"/>
                  <a:gd name="T44" fmla="*/ 75 w 241"/>
                  <a:gd name="T45" fmla="*/ 20 h 72"/>
                  <a:gd name="T46" fmla="*/ 80 w 241"/>
                  <a:gd name="T47" fmla="*/ 22 h 72"/>
                  <a:gd name="T48" fmla="*/ 93 w 241"/>
                  <a:gd name="T49" fmla="*/ 42 h 72"/>
                  <a:gd name="T50" fmla="*/ 97 w 241"/>
                  <a:gd name="T51" fmla="*/ 44 h 72"/>
                  <a:gd name="T52" fmla="*/ 235 w 241"/>
                  <a:gd name="T53" fmla="*/ 44 h 72"/>
                  <a:gd name="T54" fmla="*/ 238 w 241"/>
                  <a:gd name="T55" fmla="*/ 44 h 72"/>
                  <a:gd name="T56" fmla="*/ 241 w 241"/>
                  <a:gd name="T57" fmla="*/ 48 h 72"/>
                  <a:gd name="T58" fmla="*/ 238 w 241"/>
                  <a:gd name="T59" fmla="*/ 52 h 72"/>
                  <a:gd name="T60" fmla="*/ 236 w 241"/>
                  <a:gd name="T61" fmla="*/ 52 h 72"/>
                  <a:gd name="T62" fmla="*/ 94 w 241"/>
                  <a:gd name="T63" fmla="*/ 52 h 72"/>
                  <a:gd name="T64" fmla="*/ 89 w 241"/>
                  <a:gd name="T65" fmla="*/ 49 h 72"/>
                  <a:gd name="T66" fmla="*/ 77 w 241"/>
                  <a:gd name="T67"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 h="72">
                    <a:moveTo>
                      <a:pt x="77" y="32"/>
                    </a:moveTo>
                    <a:cubicBezTo>
                      <a:pt x="74" y="39"/>
                      <a:pt x="72" y="44"/>
                      <a:pt x="69" y="50"/>
                    </a:cubicBezTo>
                    <a:cubicBezTo>
                      <a:pt x="66" y="57"/>
                      <a:pt x="63" y="63"/>
                      <a:pt x="60" y="69"/>
                    </a:cubicBezTo>
                    <a:cubicBezTo>
                      <a:pt x="60" y="71"/>
                      <a:pt x="58" y="72"/>
                      <a:pt x="56" y="72"/>
                    </a:cubicBezTo>
                    <a:cubicBezTo>
                      <a:pt x="54" y="72"/>
                      <a:pt x="53" y="70"/>
                      <a:pt x="52" y="68"/>
                    </a:cubicBezTo>
                    <a:cubicBezTo>
                      <a:pt x="48" y="52"/>
                      <a:pt x="44" y="36"/>
                      <a:pt x="40" y="20"/>
                    </a:cubicBezTo>
                    <a:cubicBezTo>
                      <a:pt x="40" y="19"/>
                      <a:pt x="40" y="19"/>
                      <a:pt x="40" y="18"/>
                    </a:cubicBezTo>
                    <a:cubicBezTo>
                      <a:pt x="37" y="25"/>
                      <a:pt x="34" y="33"/>
                      <a:pt x="31" y="40"/>
                    </a:cubicBezTo>
                    <a:cubicBezTo>
                      <a:pt x="30" y="43"/>
                      <a:pt x="29" y="46"/>
                      <a:pt x="28" y="49"/>
                    </a:cubicBezTo>
                    <a:cubicBezTo>
                      <a:pt x="28" y="51"/>
                      <a:pt x="26" y="52"/>
                      <a:pt x="24" y="52"/>
                    </a:cubicBezTo>
                    <a:cubicBezTo>
                      <a:pt x="17" y="52"/>
                      <a:pt x="11" y="52"/>
                      <a:pt x="5" y="52"/>
                    </a:cubicBezTo>
                    <a:cubicBezTo>
                      <a:pt x="2" y="52"/>
                      <a:pt x="0" y="50"/>
                      <a:pt x="0" y="48"/>
                    </a:cubicBezTo>
                    <a:cubicBezTo>
                      <a:pt x="0" y="46"/>
                      <a:pt x="2" y="44"/>
                      <a:pt x="5" y="44"/>
                    </a:cubicBezTo>
                    <a:cubicBezTo>
                      <a:pt x="10" y="44"/>
                      <a:pt x="15" y="44"/>
                      <a:pt x="20" y="44"/>
                    </a:cubicBezTo>
                    <a:cubicBezTo>
                      <a:pt x="21" y="44"/>
                      <a:pt x="22" y="44"/>
                      <a:pt x="22" y="42"/>
                    </a:cubicBezTo>
                    <a:cubicBezTo>
                      <a:pt x="27" y="29"/>
                      <a:pt x="32" y="16"/>
                      <a:pt x="36" y="4"/>
                    </a:cubicBezTo>
                    <a:cubicBezTo>
                      <a:pt x="37" y="2"/>
                      <a:pt x="38" y="0"/>
                      <a:pt x="40" y="0"/>
                    </a:cubicBezTo>
                    <a:cubicBezTo>
                      <a:pt x="43" y="0"/>
                      <a:pt x="44" y="1"/>
                      <a:pt x="45" y="4"/>
                    </a:cubicBezTo>
                    <a:cubicBezTo>
                      <a:pt x="47" y="15"/>
                      <a:pt x="50" y="26"/>
                      <a:pt x="53" y="38"/>
                    </a:cubicBezTo>
                    <a:cubicBezTo>
                      <a:pt x="54" y="43"/>
                      <a:pt x="56" y="49"/>
                      <a:pt x="58" y="56"/>
                    </a:cubicBezTo>
                    <a:cubicBezTo>
                      <a:pt x="58" y="55"/>
                      <a:pt x="58" y="54"/>
                      <a:pt x="59" y="54"/>
                    </a:cubicBezTo>
                    <a:cubicBezTo>
                      <a:pt x="63" y="44"/>
                      <a:pt x="68" y="34"/>
                      <a:pt x="72" y="24"/>
                    </a:cubicBezTo>
                    <a:cubicBezTo>
                      <a:pt x="73" y="22"/>
                      <a:pt x="74" y="21"/>
                      <a:pt x="75" y="20"/>
                    </a:cubicBezTo>
                    <a:cubicBezTo>
                      <a:pt x="77" y="19"/>
                      <a:pt x="79" y="20"/>
                      <a:pt x="80" y="22"/>
                    </a:cubicBezTo>
                    <a:cubicBezTo>
                      <a:pt x="85" y="29"/>
                      <a:pt x="89" y="35"/>
                      <a:pt x="93" y="42"/>
                    </a:cubicBezTo>
                    <a:cubicBezTo>
                      <a:pt x="94" y="43"/>
                      <a:pt x="95" y="44"/>
                      <a:pt x="97" y="44"/>
                    </a:cubicBezTo>
                    <a:cubicBezTo>
                      <a:pt x="143" y="44"/>
                      <a:pt x="189" y="44"/>
                      <a:pt x="235" y="44"/>
                    </a:cubicBezTo>
                    <a:cubicBezTo>
                      <a:pt x="236" y="44"/>
                      <a:pt x="237" y="44"/>
                      <a:pt x="238" y="44"/>
                    </a:cubicBezTo>
                    <a:cubicBezTo>
                      <a:pt x="240" y="45"/>
                      <a:pt x="241" y="46"/>
                      <a:pt x="241" y="48"/>
                    </a:cubicBezTo>
                    <a:cubicBezTo>
                      <a:pt x="241" y="50"/>
                      <a:pt x="240" y="51"/>
                      <a:pt x="238" y="52"/>
                    </a:cubicBezTo>
                    <a:cubicBezTo>
                      <a:pt x="237" y="52"/>
                      <a:pt x="237" y="52"/>
                      <a:pt x="236" y="52"/>
                    </a:cubicBezTo>
                    <a:cubicBezTo>
                      <a:pt x="189" y="52"/>
                      <a:pt x="141" y="52"/>
                      <a:pt x="94" y="52"/>
                    </a:cubicBezTo>
                    <a:cubicBezTo>
                      <a:pt x="92" y="52"/>
                      <a:pt x="90" y="51"/>
                      <a:pt x="89" y="49"/>
                    </a:cubicBezTo>
                    <a:cubicBezTo>
                      <a:pt x="85" y="44"/>
                      <a:pt x="81" y="38"/>
                      <a:pt x="77"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grpSp>
        <p:grpSp>
          <p:nvGrpSpPr>
            <p:cNvPr id="82" name="Group 81">
              <a:extLst>
                <a:ext uri="{FF2B5EF4-FFF2-40B4-BE49-F238E27FC236}">
                  <a16:creationId xmlns:a16="http://schemas.microsoft.com/office/drawing/2014/main" id="{BA203E8C-46AD-4F79-9C36-4FC1648DEAA1}"/>
                </a:ext>
              </a:extLst>
            </p:cNvPr>
            <p:cNvGrpSpPr/>
            <p:nvPr/>
          </p:nvGrpSpPr>
          <p:grpSpPr>
            <a:xfrm>
              <a:off x="9484017" y="5668827"/>
              <a:ext cx="539750" cy="404813"/>
              <a:chOff x="7356475" y="6467475"/>
              <a:chExt cx="539750" cy="404813"/>
            </a:xfrm>
          </p:grpSpPr>
          <p:sp>
            <p:nvSpPr>
              <p:cNvPr id="28" name="Freeform 25">
                <a:extLst>
                  <a:ext uri="{FF2B5EF4-FFF2-40B4-BE49-F238E27FC236}">
                    <a16:creationId xmlns:a16="http://schemas.microsoft.com/office/drawing/2014/main" id="{DA394BC1-02E9-489C-A867-F9FCAB67D356}"/>
                  </a:ext>
                </a:extLst>
              </p:cNvPr>
              <p:cNvSpPr>
                <a:spLocks/>
              </p:cNvSpPr>
              <p:nvPr/>
            </p:nvSpPr>
            <p:spPr bwMode="auto">
              <a:xfrm>
                <a:off x="7356475" y="6467475"/>
                <a:ext cx="539750" cy="404813"/>
              </a:xfrm>
              <a:custGeom>
                <a:avLst/>
                <a:gdLst>
                  <a:gd name="T0" fmla="*/ 130 w 144"/>
                  <a:gd name="T1" fmla="*/ 0 h 108"/>
                  <a:gd name="T2" fmla="*/ 14 w 144"/>
                  <a:gd name="T3" fmla="*/ 0 h 108"/>
                  <a:gd name="T4" fmla="*/ 0 w 144"/>
                  <a:gd name="T5" fmla="*/ 14 h 108"/>
                  <a:gd name="T6" fmla="*/ 0 w 144"/>
                  <a:gd name="T7" fmla="*/ 94 h 108"/>
                  <a:gd name="T8" fmla="*/ 14 w 144"/>
                  <a:gd name="T9" fmla="*/ 108 h 108"/>
                  <a:gd name="T10" fmla="*/ 130 w 144"/>
                  <a:gd name="T11" fmla="*/ 108 h 108"/>
                  <a:gd name="T12" fmla="*/ 144 w 144"/>
                  <a:gd name="T13" fmla="*/ 94 h 108"/>
                  <a:gd name="T14" fmla="*/ 144 w 144"/>
                  <a:gd name="T15" fmla="*/ 14 h 108"/>
                  <a:gd name="T16" fmla="*/ 130 w 144"/>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08">
                    <a:moveTo>
                      <a:pt x="130" y="0"/>
                    </a:moveTo>
                    <a:cubicBezTo>
                      <a:pt x="14" y="0"/>
                      <a:pt x="14" y="0"/>
                      <a:pt x="14" y="0"/>
                    </a:cubicBezTo>
                    <a:cubicBezTo>
                      <a:pt x="7" y="0"/>
                      <a:pt x="0" y="6"/>
                      <a:pt x="0" y="14"/>
                    </a:cubicBezTo>
                    <a:cubicBezTo>
                      <a:pt x="0" y="94"/>
                      <a:pt x="0" y="94"/>
                      <a:pt x="0" y="94"/>
                    </a:cubicBezTo>
                    <a:cubicBezTo>
                      <a:pt x="0" y="102"/>
                      <a:pt x="7" y="108"/>
                      <a:pt x="14" y="108"/>
                    </a:cubicBezTo>
                    <a:cubicBezTo>
                      <a:pt x="130" y="108"/>
                      <a:pt x="130" y="108"/>
                      <a:pt x="130" y="108"/>
                    </a:cubicBezTo>
                    <a:cubicBezTo>
                      <a:pt x="138" y="108"/>
                      <a:pt x="144" y="102"/>
                      <a:pt x="144" y="94"/>
                    </a:cubicBezTo>
                    <a:cubicBezTo>
                      <a:pt x="144" y="14"/>
                      <a:pt x="144" y="14"/>
                      <a:pt x="144" y="14"/>
                    </a:cubicBezTo>
                    <a:cubicBezTo>
                      <a:pt x="144" y="6"/>
                      <a:pt x="138" y="0"/>
                      <a:pt x="130"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29" name="Oval 26">
                <a:extLst>
                  <a:ext uri="{FF2B5EF4-FFF2-40B4-BE49-F238E27FC236}">
                    <a16:creationId xmlns:a16="http://schemas.microsoft.com/office/drawing/2014/main" id="{3BC6C6D5-3307-4EEB-AEBA-EC1DB9372DAA}"/>
                  </a:ext>
                </a:extLst>
              </p:cNvPr>
              <p:cNvSpPr>
                <a:spLocks noChangeArrowheads="1"/>
              </p:cNvSpPr>
              <p:nvPr/>
            </p:nvSpPr>
            <p:spPr bwMode="auto">
              <a:xfrm>
                <a:off x="7446963" y="6624637"/>
                <a:ext cx="85725"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30" name="Oval 27">
                <a:extLst>
                  <a:ext uri="{FF2B5EF4-FFF2-40B4-BE49-F238E27FC236}">
                    <a16:creationId xmlns:a16="http://schemas.microsoft.com/office/drawing/2014/main" id="{09C4024B-5C8B-4D83-BC19-4383668AD2E6}"/>
                  </a:ext>
                </a:extLst>
              </p:cNvPr>
              <p:cNvSpPr>
                <a:spLocks noChangeArrowheads="1"/>
              </p:cNvSpPr>
              <p:nvPr/>
            </p:nvSpPr>
            <p:spPr bwMode="auto">
              <a:xfrm>
                <a:off x="7720013" y="6624637"/>
                <a:ext cx="87313"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31" name="Oval 28">
                <a:extLst>
                  <a:ext uri="{FF2B5EF4-FFF2-40B4-BE49-F238E27FC236}">
                    <a16:creationId xmlns:a16="http://schemas.microsoft.com/office/drawing/2014/main" id="{7234CFFF-75D9-491D-8398-C4BA6BDF94A4}"/>
                  </a:ext>
                </a:extLst>
              </p:cNvPr>
              <p:cNvSpPr>
                <a:spLocks noChangeArrowheads="1"/>
              </p:cNvSpPr>
              <p:nvPr/>
            </p:nvSpPr>
            <p:spPr bwMode="auto">
              <a:xfrm>
                <a:off x="7585075" y="6624637"/>
                <a:ext cx="87313"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grpSp>
        <p:grpSp>
          <p:nvGrpSpPr>
            <p:cNvPr id="83" name="Group 82">
              <a:extLst>
                <a:ext uri="{FF2B5EF4-FFF2-40B4-BE49-F238E27FC236}">
                  <a16:creationId xmlns:a16="http://schemas.microsoft.com/office/drawing/2014/main" id="{B2CDBA62-ED5C-47EE-9F2A-D73EC8C52CB9}"/>
                </a:ext>
              </a:extLst>
            </p:cNvPr>
            <p:cNvGrpSpPr/>
            <p:nvPr/>
          </p:nvGrpSpPr>
          <p:grpSpPr>
            <a:xfrm>
              <a:off x="9558630" y="3634710"/>
              <a:ext cx="390525" cy="676276"/>
              <a:chOff x="7431088" y="4884737"/>
              <a:chExt cx="390525" cy="676276"/>
            </a:xfrm>
            <a:solidFill>
              <a:schemeClr val="accent1"/>
            </a:solidFill>
          </p:grpSpPr>
          <p:sp>
            <p:nvSpPr>
              <p:cNvPr id="32" name="Freeform 29">
                <a:extLst>
                  <a:ext uri="{FF2B5EF4-FFF2-40B4-BE49-F238E27FC236}">
                    <a16:creationId xmlns:a16="http://schemas.microsoft.com/office/drawing/2014/main" id="{CFDEE421-8047-44DE-9845-798820F69268}"/>
                  </a:ext>
                </a:extLst>
              </p:cNvPr>
              <p:cNvSpPr>
                <a:spLocks/>
              </p:cNvSpPr>
              <p:nvPr/>
            </p:nvSpPr>
            <p:spPr bwMode="auto">
              <a:xfrm>
                <a:off x="7431088" y="5000625"/>
                <a:ext cx="327025" cy="560388"/>
              </a:xfrm>
              <a:custGeom>
                <a:avLst/>
                <a:gdLst>
                  <a:gd name="T0" fmla="*/ 33 w 87"/>
                  <a:gd name="T1" fmla="*/ 0 h 149"/>
                  <a:gd name="T2" fmla="*/ 25 w 87"/>
                  <a:gd name="T3" fmla="*/ 5 h 149"/>
                  <a:gd name="T4" fmla="*/ 10 w 87"/>
                  <a:gd name="T5" fmla="*/ 24 h 149"/>
                  <a:gd name="T6" fmla="*/ 4 w 87"/>
                  <a:gd name="T7" fmla="*/ 38 h 149"/>
                  <a:gd name="T8" fmla="*/ 2 w 87"/>
                  <a:gd name="T9" fmla="*/ 54 h 149"/>
                  <a:gd name="T10" fmla="*/ 0 w 87"/>
                  <a:gd name="T11" fmla="*/ 64 h 149"/>
                  <a:gd name="T12" fmla="*/ 5 w 87"/>
                  <a:gd name="T13" fmla="*/ 70 h 149"/>
                  <a:gd name="T14" fmla="*/ 7 w 87"/>
                  <a:gd name="T15" fmla="*/ 70 h 149"/>
                  <a:gd name="T16" fmla="*/ 11 w 87"/>
                  <a:gd name="T17" fmla="*/ 65 h 149"/>
                  <a:gd name="T18" fmla="*/ 16 w 87"/>
                  <a:gd name="T19" fmla="*/ 41 h 149"/>
                  <a:gd name="T20" fmla="*/ 18 w 87"/>
                  <a:gd name="T21" fmla="*/ 35 h 149"/>
                  <a:gd name="T22" fmla="*/ 23 w 87"/>
                  <a:gd name="T23" fmla="*/ 28 h 149"/>
                  <a:gd name="T24" fmla="*/ 24 w 87"/>
                  <a:gd name="T25" fmla="*/ 30 h 149"/>
                  <a:gd name="T26" fmla="*/ 24 w 87"/>
                  <a:gd name="T27" fmla="*/ 51 h 149"/>
                  <a:gd name="T28" fmla="*/ 23 w 87"/>
                  <a:gd name="T29" fmla="*/ 63 h 149"/>
                  <a:gd name="T30" fmla="*/ 20 w 87"/>
                  <a:gd name="T31" fmla="*/ 95 h 149"/>
                  <a:gd name="T32" fmla="*/ 19 w 87"/>
                  <a:gd name="T33" fmla="*/ 107 h 149"/>
                  <a:gd name="T34" fmla="*/ 15 w 87"/>
                  <a:gd name="T35" fmla="*/ 121 h 149"/>
                  <a:gd name="T36" fmla="*/ 11 w 87"/>
                  <a:gd name="T37" fmla="*/ 140 h 149"/>
                  <a:gd name="T38" fmla="*/ 13 w 87"/>
                  <a:gd name="T39" fmla="*/ 147 h 149"/>
                  <a:gd name="T40" fmla="*/ 18 w 87"/>
                  <a:gd name="T41" fmla="*/ 149 h 149"/>
                  <a:gd name="T42" fmla="*/ 26 w 87"/>
                  <a:gd name="T43" fmla="*/ 142 h 149"/>
                  <a:gd name="T44" fmla="*/ 31 w 87"/>
                  <a:gd name="T45" fmla="*/ 121 h 149"/>
                  <a:gd name="T46" fmla="*/ 35 w 87"/>
                  <a:gd name="T47" fmla="*/ 105 h 149"/>
                  <a:gd name="T48" fmla="*/ 37 w 87"/>
                  <a:gd name="T49" fmla="*/ 84 h 149"/>
                  <a:gd name="T50" fmla="*/ 38 w 87"/>
                  <a:gd name="T51" fmla="*/ 83 h 149"/>
                  <a:gd name="T52" fmla="*/ 38 w 87"/>
                  <a:gd name="T53" fmla="*/ 84 h 149"/>
                  <a:gd name="T54" fmla="*/ 39 w 87"/>
                  <a:gd name="T55" fmla="*/ 93 h 149"/>
                  <a:gd name="T56" fmla="*/ 41 w 87"/>
                  <a:gd name="T57" fmla="*/ 117 h 149"/>
                  <a:gd name="T58" fmla="*/ 41 w 87"/>
                  <a:gd name="T59" fmla="*/ 141 h 149"/>
                  <a:gd name="T60" fmla="*/ 49 w 87"/>
                  <a:gd name="T61" fmla="*/ 149 h 149"/>
                  <a:gd name="T62" fmla="*/ 49 w 87"/>
                  <a:gd name="T63" fmla="*/ 149 h 149"/>
                  <a:gd name="T64" fmla="*/ 56 w 87"/>
                  <a:gd name="T65" fmla="*/ 141 h 149"/>
                  <a:gd name="T66" fmla="*/ 57 w 87"/>
                  <a:gd name="T67" fmla="*/ 129 h 149"/>
                  <a:gd name="T68" fmla="*/ 56 w 87"/>
                  <a:gd name="T69" fmla="*/ 101 h 149"/>
                  <a:gd name="T70" fmla="*/ 52 w 87"/>
                  <a:gd name="T71" fmla="*/ 70 h 149"/>
                  <a:gd name="T72" fmla="*/ 51 w 87"/>
                  <a:gd name="T73" fmla="*/ 55 h 149"/>
                  <a:gd name="T74" fmla="*/ 51 w 87"/>
                  <a:gd name="T75" fmla="*/ 39 h 149"/>
                  <a:gd name="T76" fmla="*/ 51 w 87"/>
                  <a:gd name="T77" fmla="*/ 37 h 149"/>
                  <a:gd name="T78" fmla="*/ 56 w 87"/>
                  <a:gd name="T79" fmla="*/ 48 h 149"/>
                  <a:gd name="T80" fmla="*/ 59 w 87"/>
                  <a:gd name="T81" fmla="*/ 52 h 149"/>
                  <a:gd name="T82" fmla="*/ 76 w 87"/>
                  <a:gd name="T83" fmla="*/ 66 h 149"/>
                  <a:gd name="T84" fmla="*/ 79 w 87"/>
                  <a:gd name="T85" fmla="*/ 67 h 149"/>
                  <a:gd name="T86" fmla="*/ 82 w 87"/>
                  <a:gd name="T87" fmla="*/ 66 h 149"/>
                  <a:gd name="T88" fmla="*/ 83 w 87"/>
                  <a:gd name="T89" fmla="*/ 56 h 149"/>
                  <a:gd name="T90" fmla="*/ 68 w 87"/>
                  <a:gd name="T91" fmla="*/ 43 h 149"/>
                  <a:gd name="T92" fmla="*/ 66 w 87"/>
                  <a:gd name="T93" fmla="*/ 41 h 149"/>
                  <a:gd name="T94" fmla="*/ 50 w 87"/>
                  <a:gd name="T95" fmla="*/ 6 h 149"/>
                  <a:gd name="T96" fmla="*/ 42 w 87"/>
                  <a:gd name="T97" fmla="*/ 0 h 149"/>
                  <a:gd name="T98" fmla="*/ 41 w 87"/>
                  <a:gd name="T99" fmla="*/ 0 h 149"/>
                  <a:gd name="T100" fmla="*/ 37 w 87"/>
                  <a:gd name="T101" fmla="*/ 0 h 149"/>
                  <a:gd name="T102" fmla="*/ 34 w 87"/>
                  <a:gd name="T103" fmla="*/ 0 h 149"/>
                  <a:gd name="T104" fmla="*/ 33 w 87"/>
                  <a:gd name="T10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49">
                    <a:moveTo>
                      <a:pt x="33" y="0"/>
                    </a:moveTo>
                    <a:cubicBezTo>
                      <a:pt x="29" y="0"/>
                      <a:pt x="27" y="2"/>
                      <a:pt x="25" y="5"/>
                    </a:cubicBezTo>
                    <a:cubicBezTo>
                      <a:pt x="20" y="11"/>
                      <a:pt x="15" y="18"/>
                      <a:pt x="10" y="24"/>
                    </a:cubicBezTo>
                    <a:cubicBezTo>
                      <a:pt x="7" y="29"/>
                      <a:pt x="5" y="33"/>
                      <a:pt x="4" y="38"/>
                    </a:cubicBezTo>
                    <a:cubicBezTo>
                      <a:pt x="4" y="44"/>
                      <a:pt x="3" y="49"/>
                      <a:pt x="2" y="54"/>
                    </a:cubicBezTo>
                    <a:cubicBezTo>
                      <a:pt x="1" y="57"/>
                      <a:pt x="0" y="61"/>
                      <a:pt x="0" y="64"/>
                    </a:cubicBezTo>
                    <a:cubicBezTo>
                      <a:pt x="0" y="68"/>
                      <a:pt x="2" y="70"/>
                      <a:pt x="5" y="70"/>
                    </a:cubicBezTo>
                    <a:cubicBezTo>
                      <a:pt x="6" y="70"/>
                      <a:pt x="6" y="70"/>
                      <a:pt x="7" y="70"/>
                    </a:cubicBezTo>
                    <a:cubicBezTo>
                      <a:pt x="10" y="70"/>
                      <a:pt x="11" y="68"/>
                      <a:pt x="11" y="65"/>
                    </a:cubicBezTo>
                    <a:cubicBezTo>
                      <a:pt x="13" y="57"/>
                      <a:pt x="14" y="49"/>
                      <a:pt x="16" y="41"/>
                    </a:cubicBezTo>
                    <a:cubicBezTo>
                      <a:pt x="16" y="39"/>
                      <a:pt x="17" y="37"/>
                      <a:pt x="18" y="35"/>
                    </a:cubicBezTo>
                    <a:cubicBezTo>
                      <a:pt x="20" y="33"/>
                      <a:pt x="22" y="31"/>
                      <a:pt x="23" y="28"/>
                    </a:cubicBezTo>
                    <a:cubicBezTo>
                      <a:pt x="24" y="29"/>
                      <a:pt x="24" y="30"/>
                      <a:pt x="24" y="30"/>
                    </a:cubicBezTo>
                    <a:cubicBezTo>
                      <a:pt x="24" y="37"/>
                      <a:pt x="24" y="44"/>
                      <a:pt x="24" y="51"/>
                    </a:cubicBezTo>
                    <a:cubicBezTo>
                      <a:pt x="24" y="55"/>
                      <a:pt x="24" y="59"/>
                      <a:pt x="23" y="63"/>
                    </a:cubicBezTo>
                    <a:cubicBezTo>
                      <a:pt x="22" y="74"/>
                      <a:pt x="21" y="84"/>
                      <a:pt x="20" y="95"/>
                    </a:cubicBezTo>
                    <a:cubicBezTo>
                      <a:pt x="20" y="99"/>
                      <a:pt x="19" y="103"/>
                      <a:pt x="19" y="107"/>
                    </a:cubicBezTo>
                    <a:cubicBezTo>
                      <a:pt x="18" y="112"/>
                      <a:pt x="16" y="116"/>
                      <a:pt x="15" y="121"/>
                    </a:cubicBezTo>
                    <a:cubicBezTo>
                      <a:pt x="14" y="127"/>
                      <a:pt x="12" y="134"/>
                      <a:pt x="11" y="140"/>
                    </a:cubicBezTo>
                    <a:cubicBezTo>
                      <a:pt x="10" y="143"/>
                      <a:pt x="11" y="145"/>
                      <a:pt x="13" y="147"/>
                    </a:cubicBezTo>
                    <a:cubicBezTo>
                      <a:pt x="15" y="148"/>
                      <a:pt x="17" y="149"/>
                      <a:pt x="18" y="149"/>
                    </a:cubicBezTo>
                    <a:cubicBezTo>
                      <a:pt x="22" y="149"/>
                      <a:pt x="25" y="147"/>
                      <a:pt x="26" y="142"/>
                    </a:cubicBezTo>
                    <a:cubicBezTo>
                      <a:pt x="28" y="135"/>
                      <a:pt x="30" y="128"/>
                      <a:pt x="31" y="121"/>
                    </a:cubicBezTo>
                    <a:cubicBezTo>
                      <a:pt x="32" y="116"/>
                      <a:pt x="34" y="111"/>
                      <a:pt x="35" y="105"/>
                    </a:cubicBezTo>
                    <a:cubicBezTo>
                      <a:pt x="36" y="98"/>
                      <a:pt x="36" y="91"/>
                      <a:pt x="37" y="84"/>
                    </a:cubicBezTo>
                    <a:cubicBezTo>
                      <a:pt x="37" y="83"/>
                      <a:pt x="37" y="83"/>
                      <a:pt x="38" y="83"/>
                    </a:cubicBezTo>
                    <a:cubicBezTo>
                      <a:pt x="38" y="83"/>
                      <a:pt x="38" y="83"/>
                      <a:pt x="38" y="84"/>
                    </a:cubicBezTo>
                    <a:cubicBezTo>
                      <a:pt x="39" y="87"/>
                      <a:pt x="39" y="90"/>
                      <a:pt x="39" y="93"/>
                    </a:cubicBezTo>
                    <a:cubicBezTo>
                      <a:pt x="40" y="101"/>
                      <a:pt x="41" y="109"/>
                      <a:pt x="41" y="117"/>
                    </a:cubicBezTo>
                    <a:cubicBezTo>
                      <a:pt x="41" y="125"/>
                      <a:pt x="41" y="133"/>
                      <a:pt x="41" y="141"/>
                    </a:cubicBezTo>
                    <a:cubicBezTo>
                      <a:pt x="41" y="146"/>
                      <a:pt x="44" y="149"/>
                      <a:pt x="49" y="149"/>
                    </a:cubicBezTo>
                    <a:cubicBezTo>
                      <a:pt x="49" y="149"/>
                      <a:pt x="49" y="149"/>
                      <a:pt x="49" y="149"/>
                    </a:cubicBezTo>
                    <a:cubicBezTo>
                      <a:pt x="53" y="149"/>
                      <a:pt x="56" y="146"/>
                      <a:pt x="56" y="141"/>
                    </a:cubicBezTo>
                    <a:cubicBezTo>
                      <a:pt x="57" y="137"/>
                      <a:pt x="57" y="133"/>
                      <a:pt x="57" y="129"/>
                    </a:cubicBezTo>
                    <a:cubicBezTo>
                      <a:pt x="56" y="119"/>
                      <a:pt x="56" y="110"/>
                      <a:pt x="56" y="101"/>
                    </a:cubicBezTo>
                    <a:cubicBezTo>
                      <a:pt x="55" y="91"/>
                      <a:pt x="54" y="80"/>
                      <a:pt x="52" y="70"/>
                    </a:cubicBezTo>
                    <a:cubicBezTo>
                      <a:pt x="52" y="65"/>
                      <a:pt x="51" y="60"/>
                      <a:pt x="51" y="55"/>
                    </a:cubicBezTo>
                    <a:cubicBezTo>
                      <a:pt x="50" y="50"/>
                      <a:pt x="51" y="44"/>
                      <a:pt x="51" y="39"/>
                    </a:cubicBezTo>
                    <a:cubicBezTo>
                      <a:pt x="51" y="39"/>
                      <a:pt x="51" y="38"/>
                      <a:pt x="51" y="37"/>
                    </a:cubicBezTo>
                    <a:cubicBezTo>
                      <a:pt x="53" y="41"/>
                      <a:pt x="55" y="45"/>
                      <a:pt x="56" y="48"/>
                    </a:cubicBezTo>
                    <a:cubicBezTo>
                      <a:pt x="57" y="50"/>
                      <a:pt x="58" y="51"/>
                      <a:pt x="59" y="52"/>
                    </a:cubicBezTo>
                    <a:cubicBezTo>
                      <a:pt x="65" y="57"/>
                      <a:pt x="71" y="61"/>
                      <a:pt x="76" y="66"/>
                    </a:cubicBezTo>
                    <a:cubicBezTo>
                      <a:pt x="77" y="66"/>
                      <a:pt x="78" y="67"/>
                      <a:pt x="79" y="67"/>
                    </a:cubicBezTo>
                    <a:cubicBezTo>
                      <a:pt x="80" y="67"/>
                      <a:pt x="81" y="66"/>
                      <a:pt x="82" y="66"/>
                    </a:cubicBezTo>
                    <a:cubicBezTo>
                      <a:pt x="86" y="64"/>
                      <a:pt x="87" y="59"/>
                      <a:pt x="83" y="56"/>
                    </a:cubicBezTo>
                    <a:cubicBezTo>
                      <a:pt x="78" y="52"/>
                      <a:pt x="73" y="48"/>
                      <a:pt x="68" y="43"/>
                    </a:cubicBezTo>
                    <a:cubicBezTo>
                      <a:pt x="67" y="43"/>
                      <a:pt x="66" y="42"/>
                      <a:pt x="66" y="41"/>
                    </a:cubicBezTo>
                    <a:cubicBezTo>
                      <a:pt x="61" y="29"/>
                      <a:pt x="56" y="18"/>
                      <a:pt x="50" y="6"/>
                    </a:cubicBezTo>
                    <a:cubicBezTo>
                      <a:pt x="49" y="2"/>
                      <a:pt x="46" y="0"/>
                      <a:pt x="42" y="0"/>
                    </a:cubicBezTo>
                    <a:cubicBezTo>
                      <a:pt x="42" y="0"/>
                      <a:pt x="42" y="0"/>
                      <a:pt x="41" y="0"/>
                    </a:cubicBezTo>
                    <a:cubicBezTo>
                      <a:pt x="40" y="0"/>
                      <a:pt x="38" y="0"/>
                      <a:pt x="37" y="0"/>
                    </a:cubicBezTo>
                    <a:cubicBezTo>
                      <a:pt x="36" y="0"/>
                      <a:pt x="35"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35" name="Freeform 30">
                <a:extLst>
                  <a:ext uri="{FF2B5EF4-FFF2-40B4-BE49-F238E27FC236}">
                    <a16:creationId xmlns:a16="http://schemas.microsoft.com/office/drawing/2014/main" id="{5D215AC6-9006-4AE5-958B-3A7427DB85C0}"/>
                  </a:ext>
                </a:extLst>
              </p:cNvPr>
              <p:cNvSpPr>
                <a:spLocks/>
              </p:cNvSpPr>
              <p:nvPr/>
            </p:nvSpPr>
            <p:spPr bwMode="auto">
              <a:xfrm>
                <a:off x="7758113" y="5241925"/>
                <a:ext cx="63500" cy="319088"/>
              </a:xfrm>
              <a:custGeom>
                <a:avLst/>
                <a:gdLst>
                  <a:gd name="T0" fmla="*/ 5 w 17"/>
                  <a:gd name="T1" fmla="*/ 0 h 85"/>
                  <a:gd name="T2" fmla="*/ 2 w 17"/>
                  <a:gd name="T3" fmla="*/ 1 h 85"/>
                  <a:gd name="T4" fmla="*/ 0 w 17"/>
                  <a:gd name="T5" fmla="*/ 5 h 85"/>
                  <a:gd name="T6" fmla="*/ 3 w 17"/>
                  <a:gd name="T7" fmla="*/ 8 h 85"/>
                  <a:gd name="T8" fmla="*/ 9 w 17"/>
                  <a:gd name="T9" fmla="*/ 15 h 85"/>
                  <a:gd name="T10" fmla="*/ 9 w 17"/>
                  <a:gd name="T11" fmla="*/ 80 h 85"/>
                  <a:gd name="T12" fmla="*/ 10 w 17"/>
                  <a:gd name="T13" fmla="*/ 82 h 85"/>
                  <a:gd name="T14" fmla="*/ 12 w 17"/>
                  <a:gd name="T15" fmla="*/ 85 h 85"/>
                  <a:gd name="T16" fmla="*/ 13 w 17"/>
                  <a:gd name="T17" fmla="*/ 85 h 85"/>
                  <a:gd name="T18" fmla="*/ 17 w 17"/>
                  <a:gd name="T19" fmla="*/ 81 h 85"/>
                  <a:gd name="T20" fmla="*/ 17 w 17"/>
                  <a:gd name="T21" fmla="*/ 47 h 85"/>
                  <a:gd name="T22" fmla="*/ 17 w 17"/>
                  <a:gd name="T23" fmla="*/ 14 h 85"/>
                  <a:gd name="T24" fmla="*/ 9 w 17"/>
                  <a:gd name="T25" fmla="*/ 2 h 85"/>
                  <a:gd name="T26" fmla="*/ 5 w 17"/>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85">
                    <a:moveTo>
                      <a:pt x="5" y="0"/>
                    </a:moveTo>
                    <a:cubicBezTo>
                      <a:pt x="4" y="0"/>
                      <a:pt x="3" y="0"/>
                      <a:pt x="2" y="1"/>
                    </a:cubicBezTo>
                    <a:cubicBezTo>
                      <a:pt x="1" y="1"/>
                      <a:pt x="0" y="3"/>
                      <a:pt x="0" y="5"/>
                    </a:cubicBezTo>
                    <a:cubicBezTo>
                      <a:pt x="0" y="7"/>
                      <a:pt x="1" y="8"/>
                      <a:pt x="3" y="8"/>
                    </a:cubicBezTo>
                    <a:cubicBezTo>
                      <a:pt x="8" y="9"/>
                      <a:pt x="9" y="11"/>
                      <a:pt x="9" y="15"/>
                    </a:cubicBezTo>
                    <a:cubicBezTo>
                      <a:pt x="9" y="37"/>
                      <a:pt x="9" y="58"/>
                      <a:pt x="9" y="80"/>
                    </a:cubicBezTo>
                    <a:cubicBezTo>
                      <a:pt x="9" y="81"/>
                      <a:pt x="9" y="81"/>
                      <a:pt x="10" y="82"/>
                    </a:cubicBezTo>
                    <a:cubicBezTo>
                      <a:pt x="10" y="84"/>
                      <a:pt x="11" y="85"/>
                      <a:pt x="12" y="85"/>
                    </a:cubicBezTo>
                    <a:cubicBezTo>
                      <a:pt x="13" y="85"/>
                      <a:pt x="13" y="85"/>
                      <a:pt x="13" y="85"/>
                    </a:cubicBezTo>
                    <a:cubicBezTo>
                      <a:pt x="16" y="85"/>
                      <a:pt x="17" y="83"/>
                      <a:pt x="17" y="81"/>
                    </a:cubicBezTo>
                    <a:cubicBezTo>
                      <a:pt x="17" y="70"/>
                      <a:pt x="17" y="58"/>
                      <a:pt x="17" y="47"/>
                    </a:cubicBezTo>
                    <a:cubicBezTo>
                      <a:pt x="17" y="36"/>
                      <a:pt x="17" y="25"/>
                      <a:pt x="17" y="14"/>
                    </a:cubicBezTo>
                    <a:cubicBezTo>
                      <a:pt x="17" y="9"/>
                      <a:pt x="15" y="4"/>
                      <a:pt x="9" y="2"/>
                    </a:cubicBezTo>
                    <a:cubicBezTo>
                      <a:pt x="8" y="1"/>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36" name="Freeform 31">
                <a:extLst>
                  <a:ext uri="{FF2B5EF4-FFF2-40B4-BE49-F238E27FC236}">
                    <a16:creationId xmlns:a16="http://schemas.microsoft.com/office/drawing/2014/main" id="{36BEDE22-382F-4E10-83CE-50ECA1D84C16}"/>
                  </a:ext>
                </a:extLst>
              </p:cNvPr>
              <p:cNvSpPr>
                <a:spLocks/>
              </p:cNvSpPr>
              <p:nvPr/>
            </p:nvSpPr>
            <p:spPr bwMode="auto">
              <a:xfrm>
                <a:off x="7532688" y="4884737"/>
                <a:ext cx="101600" cy="101600"/>
              </a:xfrm>
              <a:custGeom>
                <a:avLst/>
                <a:gdLst>
                  <a:gd name="T0" fmla="*/ 13 w 27"/>
                  <a:gd name="T1" fmla="*/ 0 h 27"/>
                  <a:gd name="T2" fmla="*/ 0 w 27"/>
                  <a:gd name="T3" fmla="*/ 14 h 27"/>
                  <a:gd name="T4" fmla="*/ 13 w 27"/>
                  <a:gd name="T5" fmla="*/ 27 h 27"/>
                  <a:gd name="T6" fmla="*/ 13 w 27"/>
                  <a:gd name="T7" fmla="*/ 27 h 27"/>
                  <a:gd name="T8" fmla="*/ 27 w 27"/>
                  <a:gd name="T9" fmla="*/ 14 h 27"/>
                  <a:gd name="T10" fmla="*/ 13 w 27"/>
                  <a:gd name="T11" fmla="*/ 0 h 27"/>
                  <a:gd name="T12" fmla="*/ 13 w 2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3" y="0"/>
                    </a:moveTo>
                    <a:cubicBezTo>
                      <a:pt x="6" y="0"/>
                      <a:pt x="0" y="6"/>
                      <a:pt x="0" y="14"/>
                    </a:cubicBezTo>
                    <a:cubicBezTo>
                      <a:pt x="0" y="21"/>
                      <a:pt x="6" y="27"/>
                      <a:pt x="13" y="27"/>
                    </a:cubicBezTo>
                    <a:cubicBezTo>
                      <a:pt x="13" y="27"/>
                      <a:pt x="13" y="27"/>
                      <a:pt x="13" y="27"/>
                    </a:cubicBezTo>
                    <a:cubicBezTo>
                      <a:pt x="21" y="27"/>
                      <a:pt x="27" y="21"/>
                      <a:pt x="27" y="14"/>
                    </a:cubicBezTo>
                    <a:cubicBezTo>
                      <a:pt x="27" y="6"/>
                      <a:pt x="21"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grpSp>
        <p:grpSp>
          <p:nvGrpSpPr>
            <p:cNvPr id="84" name="Group 83">
              <a:extLst>
                <a:ext uri="{FF2B5EF4-FFF2-40B4-BE49-F238E27FC236}">
                  <a16:creationId xmlns:a16="http://schemas.microsoft.com/office/drawing/2014/main" id="{2F57D3EA-824D-4FB9-B157-78F608B40650}"/>
                </a:ext>
              </a:extLst>
            </p:cNvPr>
            <p:cNvGrpSpPr/>
            <p:nvPr/>
          </p:nvGrpSpPr>
          <p:grpSpPr>
            <a:xfrm>
              <a:off x="9398292" y="2680094"/>
              <a:ext cx="715963" cy="638175"/>
              <a:chOff x="7270750" y="2798762"/>
              <a:chExt cx="715963" cy="638175"/>
            </a:xfrm>
            <a:solidFill>
              <a:schemeClr val="accent2"/>
            </a:solidFill>
          </p:grpSpPr>
          <p:sp>
            <p:nvSpPr>
              <p:cNvPr id="37" name="Freeform 32">
                <a:extLst>
                  <a:ext uri="{FF2B5EF4-FFF2-40B4-BE49-F238E27FC236}">
                    <a16:creationId xmlns:a16="http://schemas.microsoft.com/office/drawing/2014/main" id="{95EFAD4A-6B25-41EF-9B66-11087A585306}"/>
                  </a:ext>
                </a:extLst>
              </p:cNvPr>
              <p:cNvSpPr>
                <a:spLocks/>
              </p:cNvSpPr>
              <p:nvPr/>
            </p:nvSpPr>
            <p:spPr bwMode="auto">
              <a:xfrm>
                <a:off x="7589838" y="2982912"/>
                <a:ext cx="77788" cy="217488"/>
              </a:xfrm>
              <a:custGeom>
                <a:avLst/>
                <a:gdLst>
                  <a:gd name="T0" fmla="*/ 20 w 21"/>
                  <a:gd name="T1" fmla="*/ 15 h 58"/>
                  <a:gd name="T2" fmla="*/ 17 w 21"/>
                  <a:gd name="T3" fmla="*/ 51 h 58"/>
                  <a:gd name="T4" fmla="*/ 10 w 21"/>
                  <a:gd name="T5" fmla="*/ 58 h 58"/>
                  <a:gd name="T6" fmla="*/ 4 w 21"/>
                  <a:gd name="T7" fmla="*/ 51 h 58"/>
                  <a:gd name="T8" fmla="*/ 0 w 21"/>
                  <a:gd name="T9" fmla="*/ 15 h 58"/>
                  <a:gd name="T10" fmla="*/ 2 w 21"/>
                  <a:gd name="T11" fmla="*/ 5 h 58"/>
                  <a:gd name="T12" fmla="*/ 14 w 21"/>
                  <a:gd name="T13" fmla="*/ 1 h 58"/>
                  <a:gd name="T14" fmla="*/ 20 w 21"/>
                  <a:gd name="T15" fmla="*/ 12 h 58"/>
                  <a:gd name="T16" fmla="*/ 20 w 21"/>
                  <a:gd name="T17"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20" y="15"/>
                    </a:moveTo>
                    <a:cubicBezTo>
                      <a:pt x="19" y="27"/>
                      <a:pt x="18" y="39"/>
                      <a:pt x="17" y="51"/>
                    </a:cubicBezTo>
                    <a:cubicBezTo>
                      <a:pt x="16" y="56"/>
                      <a:pt x="13" y="58"/>
                      <a:pt x="10" y="58"/>
                    </a:cubicBezTo>
                    <a:cubicBezTo>
                      <a:pt x="6" y="58"/>
                      <a:pt x="4" y="56"/>
                      <a:pt x="4" y="51"/>
                    </a:cubicBezTo>
                    <a:cubicBezTo>
                      <a:pt x="2" y="39"/>
                      <a:pt x="1" y="27"/>
                      <a:pt x="0" y="15"/>
                    </a:cubicBezTo>
                    <a:cubicBezTo>
                      <a:pt x="0" y="11"/>
                      <a:pt x="0" y="8"/>
                      <a:pt x="2" y="5"/>
                    </a:cubicBezTo>
                    <a:cubicBezTo>
                      <a:pt x="4" y="1"/>
                      <a:pt x="9" y="0"/>
                      <a:pt x="14" y="1"/>
                    </a:cubicBezTo>
                    <a:cubicBezTo>
                      <a:pt x="18" y="3"/>
                      <a:pt x="21" y="6"/>
                      <a:pt x="20" y="12"/>
                    </a:cubicBezTo>
                    <a:cubicBezTo>
                      <a:pt x="20" y="13"/>
                      <a:pt x="20" y="14"/>
                      <a:pt x="2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38" name="Freeform 33">
                <a:extLst>
                  <a:ext uri="{FF2B5EF4-FFF2-40B4-BE49-F238E27FC236}">
                    <a16:creationId xmlns:a16="http://schemas.microsoft.com/office/drawing/2014/main" id="{2E647325-E0E5-48E3-898F-ACF70539B4AE}"/>
                  </a:ext>
                </a:extLst>
              </p:cNvPr>
              <p:cNvSpPr>
                <a:spLocks/>
              </p:cNvSpPr>
              <p:nvPr/>
            </p:nvSpPr>
            <p:spPr bwMode="auto">
              <a:xfrm>
                <a:off x="7581900" y="3246437"/>
                <a:ext cx="90488" cy="85725"/>
              </a:xfrm>
              <a:custGeom>
                <a:avLst/>
                <a:gdLst>
                  <a:gd name="T0" fmla="*/ 24 w 24"/>
                  <a:gd name="T1" fmla="*/ 12 h 23"/>
                  <a:gd name="T2" fmla="*/ 13 w 24"/>
                  <a:gd name="T3" fmla="*/ 23 h 23"/>
                  <a:gd name="T4" fmla="*/ 1 w 24"/>
                  <a:gd name="T5" fmla="*/ 11 h 23"/>
                  <a:gd name="T6" fmla="*/ 13 w 24"/>
                  <a:gd name="T7" fmla="*/ 0 h 23"/>
                  <a:gd name="T8" fmla="*/ 24 w 24"/>
                  <a:gd name="T9" fmla="*/ 12 h 23"/>
                </a:gdLst>
                <a:ahLst/>
                <a:cxnLst>
                  <a:cxn ang="0">
                    <a:pos x="T0" y="T1"/>
                  </a:cxn>
                  <a:cxn ang="0">
                    <a:pos x="T2" y="T3"/>
                  </a:cxn>
                  <a:cxn ang="0">
                    <a:pos x="T4" y="T5"/>
                  </a:cxn>
                  <a:cxn ang="0">
                    <a:pos x="T6" y="T7"/>
                  </a:cxn>
                  <a:cxn ang="0">
                    <a:pos x="T8" y="T9"/>
                  </a:cxn>
                </a:cxnLst>
                <a:rect l="0" t="0" r="r" b="b"/>
                <a:pathLst>
                  <a:path w="24" h="23">
                    <a:moveTo>
                      <a:pt x="24" y="12"/>
                    </a:moveTo>
                    <a:cubicBezTo>
                      <a:pt x="23" y="18"/>
                      <a:pt x="18" y="23"/>
                      <a:pt x="13" y="23"/>
                    </a:cubicBezTo>
                    <a:cubicBezTo>
                      <a:pt x="6" y="23"/>
                      <a:pt x="0" y="17"/>
                      <a:pt x="1" y="11"/>
                    </a:cubicBezTo>
                    <a:cubicBezTo>
                      <a:pt x="1" y="5"/>
                      <a:pt x="6" y="0"/>
                      <a:pt x="13" y="0"/>
                    </a:cubicBezTo>
                    <a:cubicBezTo>
                      <a:pt x="19" y="0"/>
                      <a:pt x="24" y="5"/>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39" name="Freeform 34">
                <a:extLst>
                  <a:ext uri="{FF2B5EF4-FFF2-40B4-BE49-F238E27FC236}">
                    <a16:creationId xmlns:a16="http://schemas.microsoft.com/office/drawing/2014/main" id="{1F533F92-C052-4D32-A95D-DD01F3D9B90A}"/>
                  </a:ext>
                </a:extLst>
              </p:cNvPr>
              <p:cNvSpPr>
                <a:spLocks/>
              </p:cNvSpPr>
              <p:nvPr/>
            </p:nvSpPr>
            <p:spPr bwMode="auto">
              <a:xfrm>
                <a:off x="7270750" y="2798762"/>
                <a:ext cx="715963" cy="638175"/>
              </a:xfrm>
              <a:custGeom>
                <a:avLst/>
                <a:gdLst>
                  <a:gd name="T0" fmla="*/ 83 w 191"/>
                  <a:gd name="T1" fmla="*/ 13 h 170"/>
                  <a:gd name="T2" fmla="*/ 77 w 191"/>
                  <a:gd name="T3" fmla="*/ 10 h 170"/>
                  <a:gd name="T4" fmla="*/ 2 w 191"/>
                  <a:gd name="T5" fmla="*/ 140 h 170"/>
                  <a:gd name="T6" fmla="*/ 0 w 191"/>
                  <a:gd name="T7" fmla="*/ 150 h 170"/>
                  <a:gd name="T8" fmla="*/ 5 w 191"/>
                  <a:gd name="T9" fmla="*/ 164 h 170"/>
                  <a:gd name="T10" fmla="*/ 20 w 191"/>
                  <a:gd name="T11" fmla="*/ 170 h 170"/>
                  <a:gd name="T12" fmla="*/ 170 w 191"/>
                  <a:gd name="T13" fmla="*/ 170 h 170"/>
                  <a:gd name="T14" fmla="*/ 185 w 191"/>
                  <a:gd name="T15" fmla="*/ 164 h 170"/>
                  <a:gd name="T16" fmla="*/ 191 w 191"/>
                  <a:gd name="T17" fmla="*/ 150 h 170"/>
                  <a:gd name="T18" fmla="*/ 188 w 191"/>
                  <a:gd name="T19" fmla="*/ 140 h 170"/>
                  <a:gd name="T20" fmla="*/ 113 w 191"/>
                  <a:gd name="T21" fmla="*/ 10 h 170"/>
                  <a:gd name="T22" fmla="*/ 105 w 191"/>
                  <a:gd name="T23" fmla="*/ 2 h 170"/>
                  <a:gd name="T24" fmla="*/ 95 w 191"/>
                  <a:gd name="T25" fmla="*/ 0 h 170"/>
                  <a:gd name="T26" fmla="*/ 85 w 191"/>
                  <a:gd name="T27" fmla="*/ 2 h 170"/>
                  <a:gd name="T28" fmla="*/ 77 w 191"/>
                  <a:gd name="T29" fmla="*/ 10 h 170"/>
                  <a:gd name="T30" fmla="*/ 83 w 191"/>
                  <a:gd name="T31" fmla="*/ 13 h 170"/>
                  <a:gd name="T32" fmla="*/ 88 w 191"/>
                  <a:gd name="T33" fmla="*/ 16 h 170"/>
                  <a:gd name="T34" fmla="*/ 91 w 191"/>
                  <a:gd name="T35" fmla="*/ 13 h 170"/>
                  <a:gd name="T36" fmla="*/ 95 w 191"/>
                  <a:gd name="T37" fmla="*/ 12 h 170"/>
                  <a:gd name="T38" fmla="*/ 99 w 191"/>
                  <a:gd name="T39" fmla="*/ 13 h 170"/>
                  <a:gd name="T40" fmla="*/ 102 w 191"/>
                  <a:gd name="T41" fmla="*/ 16 h 170"/>
                  <a:gd name="T42" fmla="*/ 177 w 191"/>
                  <a:gd name="T43" fmla="*/ 146 h 170"/>
                  <a:gd name="T44" fmla="*/ 179 w 191"/>
                  <a:gd name="T45" fmla="*/ 150 h 170"/>
                  <a:gd name="T46" fmla="*/ 176 w 191"/>
                  <a:gd name="T47" fmla="*/ 156 h 170"/>
                  <a:gd name="T48" fmla="*/ 170 w 191"/>
                  <a:gd name="T49" fmla="*/ 158 h 170"/>
                  <a:gd name="T50" fmla="*/ 20 w 191"/>
                  <a:gd name="T51" fmla="*/ 158 h 170"/>
                  <a:gd name="T52" fmla="*/ 14 w 191"/>
                  <a:gd name="T53" fmla="*/ 156 h 170"/>
                  <a:gd name="T54" fmla="*/ 12 w 191"/>
                  <a:gd name="T55" fmla="*/ 150 h 170"/>
                  <a:gd name="T56" fmla="*/ 13 w 191"/>
                  <a:gd name="T57" fmla="*/ 146 h 170"/>
                  <a:gd name="T58" fmla="*/ 88 w 191"/>
                  <a:gd name="T59" fmla="*/ 16 h 170"/>
                  <a:gd name="T60" fmla="*/ 83 w 191"/>
                  <a:gd name="T6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 h="170">
                    <a:moveTo>
                      <a:pt x="83" y="13"/>
                    </a:moveTo>
                    <a:cubicBezTo>
                      <a:pt x="77" y="10"/>
                      <a:pt x="77" y="10"/>
                      <a:pt x="77" y="10"/>
                    </a:cubicBezTo>
                    <a:cubicBezTo>
                      <a:pt x="2" y="140"/>
                      <a:pt x="2" y="140"/>
                      <a:pt x="2" y="140"/>
                    </a:cubicBezTo>
                    <a:cubicBezTo>
                      <a:pt x="0" y="143"/>
                      <a:pt x="0" y="147"/>
                      <a:pt x="0" y="150"/>
                    </a:cubicBezTo>
                    <a:cubicBezTo>
                      <a:pt x="0" y="155"/>
                      <a:pt x="2" y="160"/>
                      <a:pt x="5" y="164"/>
                    </a:cubicBezTo>
                    <a:cubicBezTo>
                      <a:pt x="9" y="168"/>
                      <a:pt x="14" y="170"/>
                      <a:pt x="20" y="170"/>
                    </a:cubicBezTo>
                    <a:cubicBezTo>
                      <a:pt x="170" y="170"/>
                      <a:pt x="170" y="170"/>
                      <a:pt x="170" y="170"/>
                    </a:cubicBezTo>
                    <a:cubicBezTo>
                      <a:pt x="176" y="170"/>
                      <a:pt x="181" y="168"/>
                      <a:pt x="185" y="164"/>
                    </a:cubicBezTo>
                    <a:cubicBezTo>
                      <a:pt x="188" y="160"/>
                      <a:pt x="191" y="155"/>
                      <a:pt x="191" y="150"/>
                    </a:cubicBezTo>
                    <a:cubicBezTo>
                      <a:pt x="191" y="147"/>
                      <a:pt x="190" y="143"/>
                      <a:pt x="188" y="140"/>
                    </a:cubicBezTo>
                    <a:cubicBezTo>
                      <a:pt x="113" y="10"/>
                      <a:pt x="113" y="10"/>
                      <a:pt x="113" y="10"/>
                    </a:cubicBezTo>
                    <a:cubicBezTo>
                      <a:pt x="111" y="6"/>
                      <a:pt x="108" y="4"/>
                      <a:pt x="105" y="2"/>
                    </a:cubicBezTo>
                    <a:cubicBezTo>
                      <a:pt x="102" y="0"/>
                      <a:pt x="98" y="0"/>
                      <a:pt x="95" y="0"/>
                    </a:cubicBezTo>
                    <a:cubicBezTo>
                      <a:pt x="92" y="0"/>
                      <a:pt x="88" y="0"/>
                      <a:pt x="85" y="2"/>
                    </a:cubicBezTo>
                    <a:cubicBezTo>
                      <a:pt x="82" y="4"/>
                      <a:pt x="79" y="6"/>
                      <a:pt x="77" y="10"/>
                    </a:cubicBezTo>
                    <a:cubicBezTo>
                      <a:pt x="83" y="13"/>
                      <a:pt x="83" y="13"/>
                      <a:pt x="83" y="13"/>
                    </a:cubicBezTo>
                    <a:cubicBezTo>
                      <a:pt x="88" y="16"/>
                      <a:pt x="88" y="16"/>
                      <a:pt x="88" y="16"/>
                    </a:cubicBezTo>
                    <a:cubicBezTo>
                      <a:pt x="89" y="14"/>
                      <a:pt x="90" y="13"/>
                      <a:pt x="91" y="13"/>
                    </a:cubicBezTo>
                    <a:cubicBezTo>
                      <a:pt x="92" y="12"/>
                      <a:pt x="94" y="12"/>
                      <a:pt x="95" y="12"/>
                    </a:cubicBezTo>
                    <a:cubicBezTo>
                      <a:pt x="96" y="12"/>
                      <a:pt x="98" y="12"/>
                      <a:pt x="99" y="13"/>
                    </a:cubicBezTo>
                    <a:cubicBezTo>
                      <a:pt x="100" y="13"/>
                      <a:pt x="101" y="14"/>
                      <a:pt x="102" y="16"/>
                    </a:cubicBezTo>
                    <a:cubicBezTo>
                      <a:pt x="177" y="146"/>
                      <a:pt x="177" y="146"/>
                      <a:pt x="177" y="146"/>
                    </a:cubicBezTo>
                    <a:cubicBezTo>
                      <a:pt x="178" y="147"/>
                      <a:pt x="179" y="149"/>
                      <a:pt x="179" y="150"/>
                    </a:cubicBezTo>
                    <a:cubicBezTo>
                      <a:pt x="179" y="152"/>
                      <a:pt x="178" y="154"/>
                      <a:pt x="176" y="156"/>
                    </a:cubicBezTo>
                    <a:cubicBezTo>
                      <a:pt x="175" y="157"/>
                      <a:pt x="173" y="158"/>
                      <a:pt x="170" y="158"/>
                    </a:cubicBezTo>
                    <a:cubicBezTo>
                      <a:pt x="20" y="158"/>
                      <a:pt x="20" y="158"/>
                      <a:pt x="20" y="158"/>
                    </a:cubicBezTo>
                    <a:cubicBezTo>
                      <a:pt x="17" y="158"/>
                      <a:pt x="15" y="157"/>
                      <a:pt x="14" y="156"/>
                    </a:cubicBezTo>
                    <a:cubicBezTo>
                      <a:pt x="12" y="154"/>
                      <a:pt x="12" y="152"/>
                      <a:pt x="12" y="150"/>
                    </a:cubicBezTo>
                    <a:cubicBezTo>
                      <a:pt x="12" y="149"/>
                      <a:pt x="12" y="147"/>
                      <a:pt x="13" y="146"/>
                    </a:cubicBezTo>
                    <a:cubicBezTo>
                      <a:pt x="88" y="16"/>
                      <a:pt x="88" y="16"/>
                      <a:pt x="88" y="16"/>
                    </a:cubicBezTo>
                    <a:lnTo>
                      <a:pt x="8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grpSp>
        <p:graphicFrame>
          <p:nvGraphicFramePr>
            <p:cNvPr id="63" name="Chart 62">
              <a:extLst>
                <a:ext uri="{FF2B5EF4-FFF2-40B4-BE49-F238E27FC236}">
                  <a16:creationId xmlns:a16="http://schemas.microsoft.com/office/drawing/2014/main" id="{89735063-1B4B-4128-8D4C-0F57A7037789}"/>
                </a:ext>
              </a:extLst>
            </p:cNvPr>
            <p:cNvGraphicFramePr/>
            <p:nvPr/>
          </p:nvGraphicFramePr>
          <p:xfrm>
            <a:off x="1806641" y="2281632"/>
            <a:ext cx="6041231" cy="4027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E00CC8F-B298-4755-88BB-454D1F3368C0}"/>
                </a:ext>
              </a:extLst>
            </p:cNvPr>
            <p:cNvGraphicFramePr/>
            <p:nvPr/>
          </p:nvGraphicFramePr>
          <p:xfrm>
            <a:off x="2528160" y="2762645"/>
            <a:ext cx="4598194" cy="3065462"/>
          </p:xfrm>
          <a:graphic>
            <a:graphicData uri="http://schemas.openxmlformats.org/drawingml/2006/chart">
              <c:chart xmlns:c="http://schemas.openxmlformats.org/drawingml/2006/chart" xmlns:r="http://schemas.openxmlformats.org/officeDocument/2006/relationships" r:id="rId4"/>
            </a:graphicData>
          </a:graphic>
        </p:graphicFrame>
        <p:sp>
          <p:nvSpPr>
            <p:cNvPr id="74" name="TextBox 73">
              <a:extLst>
                <a:ext uri="{FF2B5EF4-FFF2-40B4-BE49-F238E27FC236}">
                  <a16:creationId xmlns:a16="http://schemas.microsoft.com/office/drawing/2014/main" id="{E6B6895C-D6E0-43B8-8FB2-E96D67C6FB42}"/>
                </a:ext>
              </a:extLst>
            </p:cNvPr>
            <p:cNvSpPr txBox="1"/>
            <p:nvPr/>
          </p:nvSpPr>
          <p:spPr>
            <a:xfrm>
              <a:off x="3439277" y="3842216"/>
              <a:ext cx="1429652" cy="830997"/>
            </a:xfrm>
            <a:prstGeom prst="rect">
              <a:avLst/>
            </a:prstGeom>
            <a:noFill/>
          </p:spPr>
          <p:txBody>
            <a:bodyPr wrap="square" lIns="0" rIns="0" rtlCol="0" anchor="ctr" anchorCtr="0">
              <a:spAutoFit/>
            </a:bodyPr>
            <a:lstStyle/>
            <a:p>
              <a:pPr algn="ctr" defTabSz="604824" fontAlgn="base">
                <a:spcBef>
                  <a:spcPct val="0"/>
                </a:spcBef>
                <a:spcAft>
                  <a:spcPct val="0"/>
                </a:spcAft>
                <a:defRPr/>
              </a:pPr>
              <a:r>
                <a:rPr lang="en-US" sz="3200" b="1" dirty="0">
                  <a:solidFill>
                    <a:srgbClr val="F0AB00"/>
                  </a:solidFill>
                  <a:latin typeface="Arial" pitchFamily="34" charset="0"/>
                  <a:ea typeface="ＭＳ Ｐゴシック" pitchFamily="34" charset="-128"/>
                </a:rPr>
                <a:t>50%</a:t>
              </a:r>
              <a:br>
                <a:rPr lang="en-US" sz="3200" b="1" dirty="0">
                  <a:solidFill>
                    <a:srgbClr val="F0AB00"/>
                  </a:solidFill>
                  <a:latin typeface="Arial" pitchFamily="34" charset="0"/>
                  <a:ea typeface="ＭＳ Ｐゴシック" pitchFamily="34" charset="-128"/>
                </a:rPr>
              </a:br>
              <a:r>
                <a:rPr lang="en-US" sz="1600" b="1" dirty="0">
                  <a:solidFill>
                    <a:srgbClr val="F0AB00"/>
                  </a:solidFill>
                  <a:latin typeface="Arial" pitchFamily="34" charset="0"/>
                  <a:ea typeface="ＭＳ Ｐゴシック" pitchFamily="34" charset="-128"/>
                </a:rPr>
                <a:t>Continued</a:t>
              </a:r>
              <a:endParaRPr lang="en-US" sz="3200" b="1" dirty="0">
                <a:solidFill>
                  <a:srgbClr val="F0AB00"/>
                </a:solidFill>
                <a:latin typeface="Arial" pitchFamily="34" charset="0"/>
                <a:ea typeface="ＭＳ Ｐゴシック" pitchFamily="34" charset="-128"/>
              </a:endParaRPr>
            </a:p>
          </p:txBody>
        </p:sp>
        <p:sp>
          <p:nvSpPr>
            <p:cNvPr id="75" name="TextBox 74">
              <a:extLst>
                <a:ext uri="{FF2B5EF4-FFF2-40B4-BE49-F238E27FC236}">
                  <a16:creationId xmlns:a16="http://schemas.microsoft.com/office/drawing/2014/main" id="{B9BA4DDE-8465-49FD-90A4-41572579B8AB}"/>
                </a:ext>
              </a:extLst>
            </p:cNvPr>
            <p:cNvSpPr txBox="1"/>
            <p:nvPr/>
          </p:nvSpPr>
          <p:spPr>
            <a:xfrm>
              <a:off x="4814052" y="3719104"/>
              <a:ext cx="1429652" cy="1077218"/>
            </a:xfrm>
            <a:prstGeom prst="rect">
              <a:avLst/>
            </a:prstGeom>
            <a:noFill/>
          </p:spPr>
          <p:txBody>
            <a:bodyPr wrap="square" lIns="0" rIns="0" rtlCol="0" anchor="ctr" anchorCtr="0">
              <a:spAutoFit/>
            </a:bodyPr>
            <a:lstStyle/>
            <a:p>
              <a:pPr algn="ctr" defTabSz="604824" fontAlgn="base">
                <a:spcBef>
                  <a:spcPct val="0"/>
                </a:spcBef>
                <a:spcAft>
                  <a:spcPct val="0"/>
                </a:spcAft>
                <a:defRPr/>
              </a:pPr>
              <a:r>
                <a:rPr lang="en-US" sz="3200" b="1" dirty="0">
                  <a:solidFill>
                    <a:srgbClr val="830051"/>
                  </a:solidFill>
                  <a:latin typeface="Arial" pitchFamily="34" charset="0"/>
                  <a:ea typeface="ＭＳ Ｐゴシック" pitchFamily="34" charset="-128"/>
                </a:rPr>
                <a:t>50%</a:t>
              </a:r>
              <a:br>
                <a:rPr lang="en-US" sz="3200" b="1" dirty="0">
                  <a:solidFill>
                    <a:srgbClr val="830051"/>
                  </a:solidFill>
                  <a:latin typeface="Arial" pitchFamily="34" charset="0"/>
                  <a:ea typeface="ＭＳ Ｐゴシック" pitchFamily="34" charset="-128"/>
                </a:rPr>
              </a:br>
              <a:r>
                <a:rPr lang="en-US" sz="1600" b="1" dirty="0">
                  <a:solidFill>
                    <a:srgbClr val="830051"/>
                  </a:solidFill>
                  <a:latin typeface="Arial" pitchFamily="34" charset="0"/>
                  <a:ea typeface="ＭＳ Ｐゴシック" pitchFamily="34" charset="-128"/>
                </a:rPr>
                <a:t>Discontinued</a:t>
              </a:r>
              <a:br>
                <a:rPr lang="en-US" sz="1600" b="1" dirty="0">
                  <a:solidFill>
                    <a:srgbClr val="830051"/>
                  </a:solidFill>
                  <a:latin typeface="Arial" pitchFamily="34" charset="0"/>
                  <a:ea typeface="ＭＳ Ｐゴシック" pitchFamily="34" charset="-128"/>
                </a:rPr>
              </a:br>
              <a:r>
                <a:rPr lang="en-US" sz="1600" dirty="0">
                  <a:solidFill>
                    <a:srgbClr val="830051"/>
                  </a:solidFill>
                  <a:latin typeface="Arial" pitchFamily="34" charset="0"/>
                  <a:ea typeface="ＭＳ Ｐゴシック" pitchFamily="34" charset="-128"/>
                </a:rPr>
                <a:t>(n=227/447)</a:t>
              </a:r>
              <a:endParaRPr lang="en-US" sz="3200" dirty="0">
                <a:solidFill>
                  <a:srgbClr val="830051"/>
                </a:solidFill>
                <a:latin typeface="Arial" pitchFamily="34" charset="0"/>
                <a:ea typeface="ＭＳ Ｐゴシック" pitchFamily="34" charset="-128"/>
              </a:endParaRPr>
            </a:p>
          </p:txBody>
        </p:sp>
        <p:sp>
          <p:nvSpPr>
            <p:cNvPr id="76" name="TextBox 75">
              <a:extLst>
                <a:ext uri="{FF2B5EF4-FFF2-40B4-BE49-F238E27FC236}">
                  <a16:creationId xmlns:a16="http://schemas.microsoft.com/office/drawing/2014/main" id="{AC1F0CF0-7D4C-4D88-A77D-C2AF9A054FC9}"/>
                </a:ext>
              </a:extLst>
            </p:cNvPr>
            <p:cNvSpPr txBox="1"/>
            <p:nvPr/>
          </p:nvSpPr>
          <p:spPr>
            <a:xfrm>
              <a:off x="5729602" y="3015057"/>
              <a:ext cx="543739" cy="307777"/>
            </a:xfrm>
            <a:prstGeom prst="rect">
              <a:avLst/>
            </a:prstGeom>
            <a:noFill/>
          </p:spPr>
          <p:txBody>
            <a:bodyPr wrap="none" rtlCol="0">
              <a:spAutoFit/>
            </a:bodyPr>
            <a:lstStyle/>
            <a:p>
              <a:pPr algn="ctr" defTabSz="604824" fontAlgn="base">
                <a:spcBef>
                  <a:spcPct val="0"/>
                </a:spcBef>
                <a:spcAft>
                  <a:spcPct val="0"/>
                </a:spcAft>
                <a:defRPr/>
              </a:pPr>
              <a:r>
                <a:rPr lang="en-US" sz="1400" b="1" dirty="0">
                  <a:solidFill>
                    <a:srgbClr val="FFFFFF"/>
                  </a:solidFill>
                  <a:latin typeface="Arial" pitchFamily="34" charset="0"/>
                  <a:ea typeface="ＭＳ Ｐゴシック" pitchFamily="34" charset="-128"/>
                </a:rPr>
                <a:t>23%</a:t>
              </a:r>
            </a:p>
          </p:txBody>
        </p:sp>
        <p:sp>
          <p:nvSpPr>
            <p:cNvPr id="77" name="TextBox 76">
              <a:extLst>
                <a:ext uri="{FF2B5EF4-FFF2-40B4-BE49-F238E27FC236}">
                  <a16:creationId xmlns:a16="http://schemas.microsoft.com/office/drawing/2014/main" id="{2BADC339-4762-481A-8D05-A498F233ABF7}"/>
                </a:ext>
              </a:extLst>
            </p:cNvPr>
            <p:cNvSpPr txBox="1"/>
            <p:nvPr/>
          </p:nvSpPr>
          <p:spPr>
            <a:xfrm>
              <a:off x="6243123" y="4345383"/>
              <a:ext cx="444352" cy="307777"/>
            </a:xfrm>
            <a:prstGeom prst="rect">
              <a:avLst/>
            </a:prstGeom>
            <a:noFill/>
          </p:spPr>
          <p:txBody>
            <a:bodyPr wrap="none" rtlCol="0">
              <a:spAutoFit/>
            </a:bodyPr>
            <a:lstStyle/>
            <a:p>
              <a:pPr algn="ctr" defTabSz="604824" fontAlgn="base">
                <a:spcBef>
                  <a:spcPct val="0"/>
                </a:spcBef>
                <a:spcAft>
                  <a:spcPct val="0"/>
                </a:spcAft>
                <a:defRPr/>
              </a:pPr>
              <a:r>
                <a:rPr lang="en-US" sz="1400" b="1" dirty="0">
                  <a:solidFill>
                    <a:srgbClr val="FFFFFF"/>
                  </a:solidFill>
                  <a:latin typeface="Arial" pitchFamily="34" charset="0"/>
                  <a:ea typeface="ＭＳ Ｐゴシック" pitchFamily="34" charset="-128"/>
                </a:rPr>
                <a:t>7%</a:t>
              </a:r>
            </a:p>
          </p:txBody>
        </p:sp>
        <p:sp>
          <p:nvSpPr>
            <p:cNvPr id="78" name="TextBox 77">
              <a:extLst>
                <a:ext uri="{FF2B5EF4-FFF2-40B4-BE49-F238E27FC236}">
                  <a16:creationId xmlns:a16="http://schemas.microsoft.com/office/drawing/2014/main" id="{2A90FCC4-511D-4CEB-A2B3-38FACE76ED44}"/>
                </a:ext>
              </a:extLst>
            </p:cNvPr>
            <p:cNvSpPr txBox="1"/>
            <p:nvPr/>
          </p:nvSpPr>
          <p:spPr>
            <a:xfrm>
              <a:off x="5925623" y="5091507"/>
              <a:ext cx="444352" cy="307777"/>
            </a:xfrm>
            <a:prstGeom prst="rect">
              <a:avLst/>
            </a:prstGeom>
            <a:noFill/>
          </p:spPr>
          <p:txBody>
            <a:bodyPr wrap="none" rtlCol="0">
              <a:spAutoFit/>
            </a:bodyPr>
            <a:lstStyle/>
            <a:p>
              <a:pPr algn="ctr" defTabSz="604824" fontAlgn="base">
                <a:spcBef>
                  <a:spcPct val="0"/>
                </a:spcBef>
                <a:spcAft>
                  <a:spcPct val="0"/>
                </a:spcAft>
                <a:defRPr/>
              </a:pPr>
              <a:r>
                <a:rPr lang="en-US" sz="1400" b="1" dirty="0">
                  <a:solidFill>
                    <a:srgbClr val="FFFFFF"/>
                  </a:solidFill>
                  <a:latin typeface="Arial" pitchFamily="34" charset="0"/>
                  <a:ea typeface="ＭＳ Ｐゴシック" pitchFamily="34" charset="-128"/>
                </a:rPr>
                <a:t>9%</a:t>
              </a:r>
            </a:p>
          </p:txBody>
        </p:sp>
        <p:sp>
          <p:nvSpPr>
            <p:cNvPr id="80" name="TextBox 79">
              <a:extLst>
                <a:ext uri="{FF2B5EF4-FFF2-40B4-BE49-F238E27FC236}">
                  <a16:creationId xmlns:a16="http://schemas.microsoft.com/office/drawing/2014/main" id="{A548A0A3-17B2-4E63-B5D9-4ADADB203023}"/>
                </a:ext>
              </a:extLst>
            </p:cNvPr>
            <p:cNvSpPr txBox="1"/>
            <p:nvPr/>
          </p:nvSpPr>
          <p:spPr>
            <a:xfrm>
              <a:off x="5096642" y="5688407"/>
              <a:ext cx="533864" cy="307777"/>
            </a:xfrm>
            <a:prstGeom prst="rect">
              <a:avLst/>
            </a:prstGeom>
            <a:noFill/>
          </p:spPr>
          <p:txBody>
            <a:bodyPr wrap="none" rtlCol="0">
              <a:spAutoFit/>
            </a:bodyPr>
            <a:lstStyle/>
            <a:p>
              <a:pPr algn="ctr" defTabSz="604824" fontAlgn="base">
                <a:spcBef>
                  <a:spcPct val="0"/>
                </a:spcBef>
                <a:spcAft>
                  <a:spcPct val="0"/>
                </a:spcAft>
                <a:defRPr/>
              </a:pPr>
              <a:r>
                <a:rPr lang="en-US" sz="1400" b="1" dirty="0">
                  <a:solidFill>
                    <a:srgbClr val="FFFFFF"/>
                  </a:solidFill>
                  <a:latin typeface="Arial" pitchFamily="34" charset="0"/>
                  <a:ea typeface="ＭＳ Ｐゴシック" pitchFamily="34" charset="-128"/>
                </a:rPr>
                <a:t>11%</a:t>
              </a:r>
            </a:p>
          </p:txBody>
        </p:sp>
        <p:sp>
          <p:nvSpPr>
            <p:cNvPr id="89" name="TextBox 88">
              <a:extLst>
                <a:ext uri="{FF2B5EF4-FFF2-40B4-BE49-F238E27FC236}">
                  <a16:creationId xmlns:a16="http://schemas.microsoft.com/office/drawing/2014/main" id="{92F56C19-F450-4D00-B9CE-66D87644D04B}"/>
                </a:ext>
              </a:extLst>
            </p:cNvPr>
            <p:cNvSpPr txBox="1"/>
            <p:nvPr/>
          </p:nvSpPr>
          <p:spPr>
            <a:xfrm>
              <a:off x="10168622" y="2762645"/>
              <a:ext cx="1131353" cy="369332"/>
            </a:xfrm>
            <a:prstGeom prst="rect">
              <a:avLst/>
            </a:prstGeom>
            <a:noFill/>
          </p:spPr>
          <p:txBody>
            <a:bodyPr wrap="square" rtlCol="0">
              <a:spAutoFit/>
            </a:bodyPr>
            <a:lstStyle/>
            <a:p>
              <a:pPr defTabSz="604824" fontAlgn="base">
                <a:spcBef>
                  <a:spcPct val="0"/>
                </a:spcBef>
                <a:spcAft>
                  <a:spcPct val="0"/>
                </a:spcAft>
                <a:defRPr/>
              </a:pPr>
              <a:r>
                <a:rPr lang="en-US" sz="1800" b="1" dirty="0">
                  <a:solidFill>
                    <a:srgbClr val="003865"/>
                  </a:solidFill>
                  <a:latin typeface="Arial" panose="020B0604020202020204" pitchFamily="34" charset="0"/>
                  <a:ea typeface="ＭＳ Ｐゴシック" pitchFamily="34" charset="-128"/>
                  <a:cs typeface="Arial" panose="020B0604020202020204" pitchFamily="34" charset="0"/>
                </a:rPr>
                <a:t>Toxicity</a:t>
              </a:r>
            </a:p>
          </p:txBody>
        </p:sp>
        <p:sp>
          <p:nvSpPr>
            <p:cNvPr id="90" name="TextBox 89">
              <a:extLst>
                <a:ext uri="{FF2B5EF4-FFF2-40B4-BE49-F238E27FC236}">
                  <a16:creationId xmlns:a16="http://schemas.microsoft.com/office/drawing/2014/main" id="{CD2DF616-8DE3-426A-94B2-1A3029E48E93}"/>
                </a:ext>
              </a:extLst>
            </p:cNvPr>
            <p:cNvSpPr txBox="1"/>
            <p:nvPr/>
          </p:nvSpPr>
          <p:spPr>
            <a:xfrm>
              <a:off x="10168623" y="3765124"/>
              <a:ext cx="1531188" cy="369332"/>
            </a:xfrm>
            <a:prstGeom prst="rect">
              <a:avLst/>
            </a:prstGeom>
            <a:noFill/>
          </p:spPr>
          <p:txBody>
            <a:bodyPr wrap="none" rtlCol="0">
              <a:spAutoFit/>
            </a:bodyPr>
            <a:lstStyle/>
            <a:p>
              <a:pPr defTabSz="604824" fontAlgn="base">
                <a:spcBef>
                  <a:spcPct val="0"/>
                </a:spcBef>
                <a:spcAft>
                  <a:spcPct val="0"/>
                </a:spcAft>
                <a:defRPr/>
              </a:pPr>
              <a:r>
                <a:rPr lang="en-US" sz="1800" b="1" dirty="0">
                  <a:solidFill>
                    <a:srgbClr val="830051"/>
                  </a:solidFill>
                  <a:latin typeface="Arial" panose="020B0604020202020204" pitchFamily="34" charset="0"/>
                  <a:ea typeface="ＭＳ Ｐゴシック" pitchFamily="34" charset="-128"/>
                  <a:cs typeface="Arial" panose="020B0604020202020204" pitchFamily="34" charset="0"/>
                </a:rPr>
                <a:t>Progression</a:t>
              </a:r>
            </a:p>
          </p:txBody>
        </p:sp>
        <p:sp>
          <p:nvSpPr>
            <p:cNvPr id="91" name="TextBox 90">
              <a:extLst>
                <a:ext uri="{FF2B5EF4-FFF2-40B4-BE49-F238E27FC236}">
                  <a16:creationId xmlns:a16="http://schemas.microsoft.com/office/drawing/2014/main" id="{84C44978-8685-4599-AE57-BB7C8C5CCEF4}"/>
                </a:ext>
              </a:extLst>
            </p:cNvPr>
            <p:cNvSpPr txBox="1"/>
            <p:nvPr/>
          </p:nvSpPr>
          <p:spPr>
            <a:xfrm>
              <a:off x="10168622" y="5651623"/>
              <a:ext cx="800219" cy="369332"/>
            </a:xfrm>
            <a:prstGeom prst="rect">
              <a:avLst/>
            </a:prstGeom>
            <a:noFill/>
          </p:spPr>
          <p:txBody>
            <a:bodyPr wrap="none" rtlCol="0">
              <a:spAutoFit/>
            </a:bodyPr>
            <a:lstStyle/>
            <a:p>
              <a:pPr defTabSz="604824" fontAlgn="base">
                <a:spcBef>
                  <a:spcPct val="0"/>
                </a:spcBef>
                <a:spcAft>
                  <a:spcPct val="0"/>
                </a:spcAft>
                <a:defRPr/>
              </a:pPr>
              <a:r>
                <a:rPr lang="en-US" sz="1800" b="1" dirty="0">
                  <a:solidFill>
                    <a:srgbClr val="830051"/>
                  </a:solidFill>
                  <a:latin typeface="Arial" panose="020B0604020202020204" pitchFamily="34" charset="0"/>
                  <a:ea typeface="ＭＳ Ｐゴシック" pitchFamily="34" charset="-128"/>
                  <a:cs typeface="Arial" panose="020B0604020202020204" pitchFamily="34" charset="0"/>
                </a:rPr>
                <a:t>Other</a:t>
              </a:r>
            </a:p>
          </p:txBody>
        </p:sp>
        <p:sp>
          <p:nvSpPr>
            <p:cNvPr id="92" name="TextBox 91">
              <a:extLst>
                <a:ext uri="{FF2B5EF4-FFF2-40B4-BE49-F238E27FC236}">
                  <a16:creationId xmlns:a16="http://schemas.microsoft.com/office/drawing/2014/main" id="{764ECFD2-CD1B-46BD-8A3A-80593EDB3A55}"/>
                </a:ext>
              </a:extLst>
            </p:cNvPr>
            <p:cNvSpPr txBox="1"/>
            <p:nvPr/>
          </p:nvSpPr>
          <p:spPr>
            <a:xfrm>
              <a:off x="10168622" y="4706023"/>
              <a:ext cx="825867" cy="369332"/>
            </a:xfrm>
            <a:prstGeom prst="rect">
              <a:avLst/>
            </a:prstGeom>
            <a:noFill/>
          </p:spPr>
          <p:txBody>
            <a:bodyPr wrap="none" rtlCol="0">
              <a:spAutoFit/>
            </a:bodyPr>
            <a:lstStyle/>
            <a:p>
              <a:pPr defTabSz="604824" fontAlgn="base">
                <a:spcBef>
                  <a:spcPct val="0"/>
                </a:spcBef>
                <a:spcAft>
                  <a:spcPct val="0"/>
                </a:spcAft>
                <a:defRPr/>
              </a:pPr>
              <a:r>
                <a:rPr lang="en-US" sz="1800" b="1" dirty="0">
                  <a:solidFill>
                    <a:srgbClr val="830051"/>
                  </a:solidFill>
                  <a:latin typeface="Arial" panose="020B0604020202020204" pitchFamily="34" charset="0"/>
                  <a:ea typeface="ＭＳ Ｐゴシック" pitchFamily="34" charset="-128"/>
                  <a:cs typeface="Arial" panose="020B0604020202020204" pitchFamily="34" charset="0"/>
                </a:rPr>
                <a:t>Death</a:t>
              </a:r>
            </a:p>
          </p:txBody>
        </p:sp>
        <p:sp>
          <p:nvSpPr>
            <p:cNvPr id="93" name="Oval 92">
              <a:extLst>
                <a:ext uri="{FF2B5EF4-FFF2-40B4-BE49-F238E27FC236}">
                  <a16:creationId xmlns:a16="http://schemas.microsoft.com/office/drawing/2014/main" id="{BBC78358-C9DA-4EF5-B990-B831C881B11D}"/>
                </a:ext>
              </a:extLst>
            </p:cNvPr>
            <p:cNvSpPr/>
            <p:nvPr/>
          </p:nvSpPr>
          <p:spPr>
            <a:xfrm>
              <a:off x="9137942" y="5830488"/>
              <a:ext cx="127000" cy="12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US" sz="1800">
                <a:solidFill>
                  <a:srgbClr val="FFFFFF"/>
                </a:solidFill>
                <a:latin typeface="Arial"/>
              </a:endParaRPr>
            </a:p>
          </p:txBody>
        </p:sp>
        <p:sp>
          <p:nvSpPr>
            <p:cNvPr id="94" name="Oval 93">
              <a:extLst>
                <a:ext uri="{FF2B5EF4-FFF2-40B4-BE49-F238E27FC236}">
                  <a16:creationId xmlns:a16="http://schemas.microsoft.com/office/drawing/2014/main" id="{2B6FAAEE-1447-414D-BCEB-027E382F2267}"/>
                </a:ext>
              </a:extLst>
            </p:cNvPr>
            <p:cNvSpPr/>
            <p:nvPr/>
          </p:nvSpPr>
          <p:spPr>
            <a:xfrm>
              <a:off x="9137942" y="4858389"/>
              <a:ext cx="127000" cy="12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US" sz="1800">
                <a:solidFill>
                  <a:srgbClr val="FFFFFF"/>
                </a:solidFill>
                <a:latin typeface="Arial"/>
              </a:endParaRPr>
            </a:p>
          </p:txBody>
        </p:sp>
        <p:sp>
          <p:nvSpPr>
            <p:cNvPr id="95" name="Oval 94">
              <a:extLst>
                <a:ext uri="{FF2B5EF4-FFF2-40B4-BE49-F238E27FC236}">
                  <a16:creationId xmlns:a16="http://schemas.microsoft.com/office/drawing/2014/main" id="{FA380C50-151C-4DD1-826E-AAFB6A51070E}"/>
                </a:ext>
              </a:extLst>
            </p:cNvPr>
            <p:cNvSpPr/>
            <p:nvPr/>
          </p:nvSpPr>
          <p:spPr>
            <a:xfrm>
              <a:off x="9137942" y="3886290"/>
              <a:ext cx="127000" cy="12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US" sz="1800">
                <a:solidFill>
                  <a:srgbClr val="FFFFFF"/>
                </a:solidFill>
                <a:latin typeface="Arial"/>
              </a:endParaRPr>
            </a:p>
          </p:txBody>
        </p:sp>
        <p:sp>
          <p:nvSpPr>
            <p:cNvPr id="96" name="Oval 95">
              <a:extLst>
                <a:ext uri="{FF2B5EF4-FFF2-40B4-BE49-F238E27FC236}">
                  <a16:creationId xmlns:a16="http://schemas.microsoft.com/office/drawing/2014/main" id="{273C6398-6FB1-4B78-A9B4-86D4A6BFC4CA}"/>
                </a:ext>
              </a:extLst>
            </p:cNvPr>
            <p:cNvSpPr/>
            <p:nvPr/>
          </p:nvSpPr>
          <p:spPr>
            <a:xfrm>
              <a:off x="9137942" y="2914191"/>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US" sz="1800">
                <a:solidFill>
                  <a:srgbClr val="FFFFFF"/>
                </a:solidFill>
                <a:latin typeface="Arial"/>
              </a:endParaRPr>
            </a:p>
          </p:txBody>
        </p:sp>
      </p:grpSp>
      <p:sp>
        <p:nvSpPr>
          <p:cNvPr id="54" name="TextBox 53">
            <a:extLst>
              <a:ext uri="{FF2B5EF4-FFF2-40B4-BE49-F238E27FC236}">
                <a16:creationId xmlns:a16="http://schemas.microsoft.com/office/drawing/2014/main" id="{823E73F1-5D52-41B3-92B1-5747C1B783BC}"/>
              </a:ext>
            </a:extLst>
          </p:cNvPr>
          <p:cNvSpPr txBox="1"/>
          <p:nvPr/>
        </p:nvSpPr>
        <p:spPr>
          <a:xfrm>
            <a:off x="130578" y="5982455"/>
            <a:ext cx="10026503" cy="507831"/>
          </a:xfrm>
          <a:prstGeom prst="rect">
            <a:avLst/>
          </a:prstGeom>
          <a:noFill/>
        </p:spPr>
        <p:txBody>
          <a:bodyPr wrap="square" rtlCol="0">
            <a:spAutoFit/>
          </a:bodyPr>
          <a:lstStyle/>
          <a:p>
            <a:pPr defTabSz="604824" fontAlgn="base">
              <a:spcBef>
                <a:spcPct val="0"/>
              </a:spcBef>
              <a:spcAft>
                <a:spcPct val="0"/>
              </a:spcAft>
              <a:defRPr/>
            </a:pPr>
            <a:r>
              <a:rPr lang="en-US" sz="900" dirty="0">
                <a:solidFill>
                  <a:srgbClr val="000000"/>
                </a:solidFill>
                <a:latin typeface="Arial" pitchFamily="34" charset="0"/>
                <a:ea typeface="ＭＳ Ｐゴシック" pitchFamily="34" charset="-128"/>
              </a:rPr>
              <a:t>Median follow-up time was 20 months.</a:t>
            </a:r>
          </a:p>
          <a:p>
            <a:pPr defTabSz="604824" fontAlgn="base">
              <a:spcBef>
                <a:spcPct val="0"/>
              </a:spcBef>
              <a:spcAft>
                <a:spcPct val="0"/>
              </a:spcAft>
              <a:defRPr/>
            </a:pPr>
            <a:r>
              <a:rPr lang="en-US" sz="900" dirty="0">
                <a:solidFill>
                  <a:srgbClr val="000000"/>
                </a:solidFill>
                <a:latin typeface="Arial" pitchFamily="34" charset="0"/>
                <a:ea typeface="ＭＳ Ｐゴシック" pitchFamily="34" charset="-128"/>
              </a:rPr>
              <a:t>*Median duration of ibrutinib treatment was 15.2 months.</a:t>
            </a:r>
            <a:endParaRPr lang="en-US" sz="900" baseline="30000" dirty="0">
              <a:solidFill>
                <a:srgbClr val="000000"/>
              </a:solidFill>
              <a:latin typeface="Arial" pitchFamily="34" charset="0"/>
              <a:ea typeface="ＭＳ Ｐゴシック" pitchFamily="34" charset="-128"/>
            </a:endParaRPr>
          </a:p>
          <a:p>
            <a:pPr defTabSz="604824" fontAlgn="base">
              <a:spcBef>
                <a:spcPct val="0"/>
              </a:spcBef>
              <a:spcAft>
                <a:spcPct val="0"/>
              </a:spcAft>
              <a:defRPr/>
            </a:pPr>
            <a:r>
              <a:rPr lang="en-US" sz="900" dirty="0">
                <a:solidFill>
                  <a:srgbClr val="000000"/>
                </a:solidFill>
                <a:latin typeface="Arial" pitchFamily="34" charset="0"/>
                <a:ea typeface="ＭＳ Ｐゴシック" pitchFamily="34" charset="-128"/>
              </a:rPr>
              <a:t>Sharman JP, et al. </a:t>
            </a:r>
            <a:r>
              <a:rPr lang="en-US" sz="900" i="1" dirty="0">
                <a:solidFill>
                  <a:srgbClr val="000000"/>
                </a:solidFill>
                <a:latin typeface="Arial" pitchFamily="34" charset="0"/>
                <a:ea typeface="ＭＳ Ｐゴシック" pitchFamily="34" charset="-128"/>
              </a:rPr>
              <a:t>Blood</a:t>
            </a:r>
            <a:r>
              <a:rPr lang="en-US" sz="900" dirty="0">
                <a:solidFill>
                  <a:srgbClr val="000000"/>
                </a:solidFill>
                <a:latin typeface="Arial" pitchFamily="34" charset="0"/>
                <a:ea typeface="ＭＳ Ｐゴシック" pitchFamily="34" charset="-128"/>
              </a:rPr>
              <a:t>. 2017;130(suppl 1):4060.</a:t>
            </a:r>
            <a:r>
              <a:rPr lang="da-DK" sz="900" dirty="0">
                <a:solidFill>
                  <a:srgbClr val="000000"/>
                </a:solidFill>
                <a:latin typeface="Arial" pitchFamily="34" charset="0"/>
                <a:ea typeface="ＭＳ Ｐゴシック" pitchFamily="34" charset="-128"/>
                <a:cs typeface="Arial" panose="020B0604020202020204" pitchFamily="34" charset="0"/>
              </a:rPr>
              <a:t> </a:t>
            </a:r>
            <a:endParaRPr lang="en-US" sz="9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46865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2907E99-A1F2-469E-A779-1DE18C08EADE}"/>
              </a:ext>
            </a:extLst>
          </p:cNvPr>
          <p:cNvSpPr>
            <a:spLocks noGrp="1"/>
          </p:cNvSpPr>
          <p:nvPr>
            <p:ph type="title"/>
          </p:nvPr>
        </p:nvSpPr>
        <p:spPr/>
        <p:txBody>
          <a:bodyPr>
            <a:normAutofit/>
          </a:bodyPr>
          <a:lstStyle/>
          <a:p>
            <a:r>
              <a:rPr lang="en-US" altLang="en-US" dirty="0" err="1"/>
              <a:t>Acalabrutinib</a:t>
            </a:r>
            <a:r>
              <a:rPr lang="en-US" altLang="en-US" dirty="0"/>
              <a:t> versus Ibrutinib</a:t>
            </a:r>
            <a:endParaRPr lang="en-US" altLang="en-US" i="1" dirty="0"/>
          </a:p>
        </p:txBody>
      </p:sp>
      <p:sp>
        <p:nvSpPr>
          <p:cNvPr id="30723" name="Content Placeholder 2">
            <a:extLst>
              <a:ext uri="{FF2B5EF4-FFF2-40B4-BE49-F238E27FC236}">
                <a16:creationId xmlns:a16="http://schemas.microsoft.com/office/drawing/2014/main" id="{6138B876-A535-421A-9E2D-9742F5880A36}"/>
              </a:ext>
            </a:extLst>
          </p:cNvPr>
          <p:cNvSpPr>
            <a:spLocks noGrp="1"/>
          </p:cNvSpPr>
          <p:nvPr>
            <p:ph idx="1"/>
          </p:nvPr>
        </p:nvSpPr>
        <p:spPr/>
        <p:txBody>
          <a:bodyPr/>
          <a:lstStyle/>
          <a:p>
            <a:pPr marL="0" indent="0">
              <a:buNone/>
            </a:pPr>
            <a:r>
              <a:rPr lang="en-US" altLang="en-US" sz="2400"/>
              <a:t>              </a:t>
            </a:r>
            <a:endParaRPr lang="en-US" altLang="en-US" sz="2800" dirty="0"/>
          </a:p>
          <a:p>
            <a:endParaRPr lang="en-US" altLang="en-US" sz="2800" dirty="0"/>
          </a:p>
        </p:txBody>
      </p:sp>
      <p:sp>
        <p:nvSpPr>
          <p:cNvPr id="6" name="Rectangle 5">
            <a:extLst>
              <a:ext uri="{FF2B5EF4-FFF2-40B4-BE49-F238E27FC236}">
                <a16:creationId xmlns:a16="http://schemas.microsoft.com/office/drawing/2014/main" id="{1BAF9839-DB0D-4655-BDE0-513CBA1D315C}"/>
              </a:ext>
            </a:extLst>
          </p:cNvPr>
          <p:cNvSpPr/>
          <p:nvPr/>
        </p:nvSpPr>
        <p:spPr>
          <a:xfrm>
            <a:off x="327382" y="5951132"/>
            <a:ext cx="7924799" cy="553998"/>
          </a:xfrm>
          <a:prstGeom prst="rect">
            <a:avLst/>
          </a:prstGeom>
        </p:spPr>
        <p:txBody>
          <a:bodyPr wrap="square">
            <a:spAutoFit/>
          </a:bodyPr>
          <a:lstStyle/>
          <a:p>
            <a:pPr defTabSz="609570">
              <a:defRPr/>
            </a:pPr>
            <a:r>
              <a:rPr lang="en-US" sz="1000" dirty="0">
                <a:latin typeface="Arial"/>
              </a:rPr>
              <a:t>Figure from </a:t>
            </a:r>
            <a:r>
              <a:rPr lang="fr-FR" sz="1000" dirty="0">
                <a:latin typeface="Arial"/>
              </a:rPr>
              <a:t>Herman et al. </a:t>
            </a:r>
            <a:r>
              <a:rPr lang="fr-FR" sz="1000" i="1" dirty="0">
                <a:latin typeface="Arial"/>
              </a:rPr>
              <a:t>Clin Cancer Res </a:t>
            </a:r>
            <a:r>
              <a:rPr lang="fr-FR" sz="1000" dirty="0">
                <a:latin typeface="Arial"/>
              </a:rPr>
              <a:t>2017;23:2831-2841.</a:t>
            </a:r>
            <a:endParaRPr lang="en-US" sz="1000" dirty="0">
              <a:latin typeface="Arial"/>
            </a:endParaRPr>
          </a:p>
          <a:p>
            <a:pPr defTabSz="609570">
              <a:defRPr/>
            </a:pPr>
            <a:r>
              <a:rPr lang="en-US" sz="1000" dirty="0">
                <a:latin typeface="Arial"/>
              </a:rPr>
              <a:t>Byrd JC, et al. </a:t>
            </a:r>
            <a:r>
              <a:rPr lang="en-US" sz="1000" i="1" dirty="0">
                <a:latin typeface="Arial"/>
              </a:rPr>
              <a:t>N Engl J Med</a:t>
            </a:r>
            <a:r>
              <a:rPr lang="en-US" sz="1000" dirty="0">
                <a:latin typeface="Arial"/>
              </a:rPr>
              <a:t>. 2016;374:323-332.</a:t>
            </a:r>
          </a:p>
          <a:p>
            <a:pPr defTabSz="609570">
              <a:defRPr/>
            </a:pPr>
            <a:r>
              <a:rPr lang="en-US" sz="1000" dirty="0">
                <a:latin typeface="Arial"/>
              </a:rPr>
              <a:t>Barf T, et al. </a:t>
            </a:r>
            <a:r>
              <a:rPr lang="en-US" sz="1000" i="1" dirty="0">
                <a:latin typeface="Arial"/>
              </a:rPr>
              <a:t>J Pharmacol Exp Ther</a:t>
            </a:r>
            <a:r>
              <a:rPr lang="en-US" sz="1000" dirty="0">
                <a:latin typeface="Arial"/>
              </a:rPr>
              <a:t>. 2017;363:240-252.</a:t>
            </a:r>
          </a:p>
        </p:txBody>
      </p:sp>
      <p:grpSp>
        <p:nvGrpSpPr>
          <p:cNvPr id="30727" name="Group 8">
            <a:extLst>
              <a:ext uri="{FF2B5EF4-FFF2-40B4-BE49-F238E27FC236}">
                <a16:creationId xmlns:a16="http://schemas.microsoft.com/office/drawing/2014/main" id="{4042E35B-6563-4256-8BD4-9B49349AFAF7}"/>
              </a:ext>
            </a:extLst>
          </p:cNvPr>
          <p:cNvGrpSpPr>
            <a:grpSpLocks/>
          </p:cNvGrpSpPr>
          <p:nvPr/>
        </p:nvGrpSpPr>
        <p:grpSpPr bwMode="auto">
          <a:xfrm>
            <a:off x="404329" y="3246468"/>
            <a:ext cx="5443537" cy="2338387"/>
            <a:chOff x="412939" y="3500490"/>
            <a:chExt cx="5165385" cy="2103631"/>
          </a:xfrm>
        </p:grpSpPr>
        <p:pic>
          <p:nvPicPr>
            <p:cNvPr id="30729" name="Picture 6">
              <a:extLst>
                <a:ext uri="{FF2B5EF4-FFF2-40B4-BE49-F238E27FC236}">
                  <a16:creationId xmlns:a16="http://schemas.microsoft.com/office/drawing/2014/main" id="{283F9FDC-6DE0-4F0E-BF95-567E52CD8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591"/>
            <a:stretch>
              <a:fillRect/>
            </a:stretch>
          </p:blipFill>
          <p:spPr bwMode="auto">
            <a:xfrm>
              <a:off x="412939" y="3500490"/>
              <a:ext cx="5165385" cy="2103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402660B0-9399-424F-B17A-D1F02DCFEEC8}"/>
                </a:ext>
              </a:extLst>
            </p:cNvPr>
            <p:cNvSpPr/>
            <p:nvPr/>
          </p:nvSpPr>
          <p:spPr>
            <a:xfrm>
              <a:off x="412939" y="3500490"/>
              <a:ext cx="177753" cy="2299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0">
                <a:defRPr/>
              </a:pPr>
              <a:endParaRPr lang="en-US" sz="1800" dirty="0">
                <a:solidFill>
                  <a:prstClr val="white"/>
                </a:solidFill>
                <a:latin typeface="Arial"/>
              </a:endParaRPr>
            </a:p>
          </p:txBody>
        </p:sp>
      </p:grpSp>
      <p:sp>
        <p:nvSpPr>
          <p:cNvPr id="10" name="Rectangle 9">
            <a:extLst>
              <a:ext uri="{FF2B5EF4-FFF2-40B4-BE49-F238E27FC236}">
                <a16:creationId xmlns:a16="http://schemas.microsoft.com/office/drawing/2014/main" id="{4F727004-F9A5-4585-9D4B-00C2FBE48D75}"/>
              </a:ext>
            </a:extLst>
          </p:cNvPr>
          <p:cNvSpPr/>
          <p:nvPr/>
        </p:nvSpPr>
        <p:spPr>
          <a:xfrm>
            <a:off x="404329" y="1233937"/>
            <a:ext cx="5587096" cy="400110"/>
          </a:xfrm>
          <a:prstGeom prst="rect">
            <a:avLst/>
          </a:prstGeom>
        </p:spPr>
        <p:txBody>
          <a:bodyPr wrap="square">
            <a:spAutoFit/>
          </a:bodyPr>
          <a:lstStyle/>
          <a:p>
            <a:r>
              <a:rPr lang="en-US" sz="2000" b="1" dirty="0" err="1"/>
              <a:t>Acalabrutinib</a:t>
            </a:r>
            <a:endParaRPr lang="en-US" sz="2000" dirty="0"/>
          </a:p>
        </p:txBody>
      </p:sp>
      <p:graphicFrame>
        <p:nvGraphicFramePr>
          <p:cNvPr id="12" name="Table 11">
            <a:extLst>
              <a:ext uri="{FF2B5EF4-FFF2-40B4-BE49-F238E27FC236}">
                <a16:creationId xmlns:a16="http://schemas.microsoft.com/office/drawing/2014/main" id="{490E3726-2B1E-4F7B-8A6D-BAD095793B29}"/>
              </a:ext>
            </a:extLst>
          </p:cNvPr>
          <p:cNvGraphicFramePr>
            <a:graphicFrameLocks noGrp="1"/>
          </p:cNvGraphicFramePr>
          <p:nvPr>
            <p:extLst>
              <p:ext uri="{D42A27DB-BD31-4B8C-83A1-F6EECF244321}">
                <p14:modId xmlns:p14="http://schemas.microsoft.com/office/powerpoint/2010/main" val="3040069271"/>
              </p:ext>
            </p:extLst>
          </p:nvPr>
        </p:nvGraphicFramePr>
        <p:xfrm>
          <a:off x="6434141" y="1450695"/>
          <a:ext cx="5587095" cy="4571304"/>
        </p:xfrm>
        <a:graphic>
          <a:graphicData uri="http://schemas.openxmlformats.org/drawingml/2006/table">
            <a:tbl>
              <a:tblPr firstRow="1" bandRow="1">
                <a:tableStyleId>{2A488322-F2BA-4B5B-9748-0D474271808F}</a:tableStyleId>
              </a:tblPr>
              <a:tblGrid>
                <a:gridCol w="1862365">
                  <a:extLst>
                    <a:ext uri="{9D8B030D-6E8A-4147-A177-3AD203B41FA5}">
                      <a16:colId xmlns:a16="http://schemas.microsoft.com/office/drawing/2014/main" val="20000"/>
                    </a:ext>
                  </a:extLst>
                </a:gridCol>
                <a:gridCol w="1862365">
                  <a:extLst>
                    <a:ext uri="{9D8B030D-6E8A-4147-A177-3AD203B41FA5}">
                      <a16:colId xmlns:a16="http://schemas.microsoft.com/office/drawing/2014/main" val="20001"/>
                    </a:ext>
                  </a:extLst>
                </a:gridCol>
                <a:gridCol w="1862365">
                  <a:extLst>
                    <a:ext uri="{9D8B030D-6E8A-4147-A177-3AD203B41FA5}">
                      <a16:colId xmlns:a16="http://schemas.microsoft.com/office/drawing/2014/main" val="20002"/>
                    </a:ext>
                  </a:extLst>
                </a:gridCol>
              </a:tblGrid>
              <a:tr h="375861">
                <a:tc gridSpan="3">
                  <a:txBody>
                    <a:bodyPr/>
                    <a:lstStyle/>
                    <a:p>
                      <a:pPr algn="ctr"/>
                      <a:r>
                        <a:rPr lang="en-US" sz="1900" dirty="0"/>
                        <a:t>Kinase Inhibition (Average IC</a:t>
                      </a:r>
                      <a:r>
                        <a:rPr lang="en-US" sz="1900" baseline="-25000" dirty="0"/>
                        <a:t>50</a:t>
                      </a:r>
                      <a:r>
                        <a:rPr lang="en-US" sz="1900" baseline="0" dirty="0"/>
                        <a:t>,</a:t>
                      </a:r>
                      <a:r>
                        <a:rPr lang="en-US" sz="1900" baseline="-25000" dirty="0"/>
                        <a:t> </a:t>
                      </a:r>
                      <a:r>
                        <a:rPr lang="en-US" sz="1900" baseline="0" dirty="0"/>
                        <a:t>nM)</a:t>
                      </a:r>
                      <a:endParaRPr lang="en-US" sz="1900" dirty="0"/>
                    </a:p>
                  </a:txBody>
                  <a:tcPr marL="91397" marR="91397" marT="45691" marB="45691" anchor="ctr">
                    <a:solidFill>
                      <a:srgbClr val="3E0E12"/>
                    </a:solidFill>
                  </a:tcPr>
                </a:tc>
                <a:tc hMerge="1">
                  <a:txBody>
                    <a:bodyPr/>
                    <a:lstStyle/>
                    <a:p>
                      <a:pPr algn="ctr"/>
                      <a:endParaRPr lang="en-US" sz="1800" dirty="0"/>
                    </a:p>
                  </a:txBody>
                  <a:tcPr marL="91397" marR="91397" marT="45691" marB="45691">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800" dirty="0"/>
                    </a:p>
                  </a:txBody>
                  <a:tcPr marL="91397" marR="91397" marT="45691" marB="45691">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03606882"/>
                  </a:ext>
                </a:extLst>
              </a:tr>
              <a:tr h="375861">
                <a:tc>
                  <a:txBody>
                    <a:bodyPr/>
                    <a:lstStyle/>
                    <a:p>
                      <a:r>
                        <a:rPr lang="en-US" sz="1900" dirty="0"/>
                        <a:t>Kinase</a:t>
                      </a:r>
                      <a:endParaRPr lang="en-US" sz="1900" b="1" dirty="0">
                        <a:solidFill>
                          <a:schemeClr val="bg2">
                            <a:lumMod val="10000"/>
                          </a:schemeClr>
                        </a:solidFill>
                      </a:endParaRPr>
                    </a:p>
                  </a:txBody>
                  <a:tcPr marL="91397" marR="91397" marT="45691" marB="45691"/>
                </a:tc>
                <a:tc>
                  <a:txBody>
                    <a:bodyPr/>
                    <a:lstStyle/>
                    <a:p>
                      <a:pPr algn="ctr"/>
                      <a:r>
                        <a:rPr lang="en-US" sz="1900" dirty="0"/>
                        <a:t>Acalabrutinib</a:t>
                      </a:r>
                      <a:endParaRPr lang="en-US" sz="1900" b="1" dirty="0">
                        <a:solidFill>
                          <a:schemeClr val="bg2">
                            <a:lumMod val="10000"/>
                          </a:schemeClr>
                        </a:solidFill>
                      </a:endParaRPr>
                    </a:p>
                  </a:txBody>
                  <a:tcPr marL="91397" marR="91397" marT="45691" marB="45691"/>
                </a:tc>
                <a:tc>
                  <a:txBody>
                    <a:bodyPr/>
                    <a:lstStyle/>
                    <a:p>
                      <a:pPr algn="ctr"/>
                      <a:r>
                        <a:rPr lang="en-US" sz="1900" dirty="0"/>
                        <a:t>Ibrutinib</a:t>
                      </a:r>
                      <a:endParaRPr lang="en-US" sz="1900" b="1" dirty="0">
                        <a:solidFill>
                          <a:schemeClr val="bg2">
                            <a:lumMod val="10000"/>
                          </a:schemeClr>
                        </a:solidFill>
                      </a:endParaRPr>
                    </a:p>
                  </a:txBody>
                  <a:tcPr marL="91397" marR="91397" marT="45691" marB="45691"/>
                </a:tc>
                <a:extLst>
                  <a:ext uri="{0D108BD9-81ED-4DB2-BD59-A6C34878D82A}">
                    <a16:rowId xmlns:a16="http://schemas.microsoft.com/office/drawing/2014/main" val="10000"/>
                  </a:ext>
                </a:extLst>
              </a:tr>
              <a:tr h="375861">
                <a:tc>
                  <a:txBody>
                    <a:bodyPr/>
                    <a:lstStyle/>
                    <a:p>
                      <a:r>
                        <a:rPr lang="en-US" sz="1900" dirty="0"/>
                        <a:t>BTK</a:t>
                      </a:r>
                      <a:endParaRPr lang="en-US" sz="1900" dirty="0">
                        <a:solidFill>
                          <a:srgbClr val="000000"/>
                        </a:solidFill>
                      </a:endParaRPr>
                    </a:p>
                  </a:txBody>
                  <a:tcPr marL="91397" marR="91397" marT="45691" marB="45691"/>
                </a:tc>
                <a:tc>
                  <a:txBody>
                    <a:bodyPr/>
                    <a:lstStyle/>
                    <a:p>
                      <a:pPr algn="ctr"/>
                      <a:r>
                        <a:rPr lang="en-US" sz="1900" dirty="0"/>
                        <a:t>5.1</a:t>
                      </a:r>
                      <a:endParaRPr lang="en-US" sz="1900" dirty="0">
                        <a:solidFill>
                          <a:srgbClr val="000000"/>
                        </a:solidFill>
                      </a:endParaRPr>
                    </a:p>
                  </a:txBody>
                  <a:tcPr marL="91397" marR="91397" marT="45691" marB="45691"/>
                </a:tc>
                <a:tc>
                  <a:txBody>
                    <a:bodyPr/>
                    <a:lstStyle/>
                    <a:p>
                      <a:pPr algn="ctr"/>
                      <a:r>
                        <a:rPr lang="en-US" sz="1900" dirty="0"/>
                        <a:t>1.5</a:t>
                      </a:r>
                      <a:endParaRPr lang="en-US" sz="1900" dirty="0">
                        <a:solidFill>
                          <a:srgbClr val="000000"/>
                        </a:solidFill>
                      </a:endParaRPr>
                    </a:p>
                  </a:txBody>
                  <a:tcPr marL="91397" marR="91397" marT="45691" marB="45691"/>
                </a:tc>
                <a:extLst>
                  <a:ext uri="{0D108BD9-81ED-4DB2-BD59-A6C34878D82A}">
                    <a16:rowId xmlns:a16="http://schemas.microsoft.com/office/drawing/2014/main" val="10001"/>
                  </a:ext>
                </a:extLst>
              </a:tr>
              <a:tr h="375861">
                <a:tc>
                  <a:txBody>
                    <a:bodyPr/>
                    <a:lstStyle/>
                    <a:p>
                      <a:r>
                        <a:rPr lang="en-US" sz="1900" dirty="0"/>
                        <a:t>TEC</a:t>
                      </a:r>
                      <a:endParaRPr lang="en-US" sz="1900" dirty="0">
                        <a:solidFill>
                          <a:srgbClr val="000000"/>
                        </a:solidFill>
                      </a:endParaRPr>
                    </a:p>
                  </a:txBody>
                  <a:tcPr marL="91397" marR="91397" marT="45691" marB="45691"/>
                </a:tc>
                <a:tc>
                  <a:txBody>
                    <a:bodyPr/>
                    <a:lstStyle/>
                    <a:p>
                      <a:pPr algn="ctr"/>
                      <a:r>
                        <a:rPr lang="en-US" sz="1900" dirty="0"/>
                        <a:t>126.0</a:t>
                      </a:r>
                      <a:endParaRPr lang="en-US" sz="1900" dirty="0">
                        <a:solidFill>
                          <a:srgbClr val="000000"/>
                        </a:solidFill>
                      </a:endParaRPr>
                    </a:p>
                  </a:txBody>
                  <a:tcPr marL="91397" marR="91397" marT="45691" marB="45691"/>
                </a:tc>
                <a:tc>
                  <a:txBody>
                    <a:bodyPr/>
                    <a:lstStyle/>
                    <a:p>
                      <a:pPr algn="ctr"/>
                      <a:r>
                        <a:rPr lang="en-US" sz="1900" dirty="0"/>
                        <a:t>10</a:t>
                      </a:r>
                      <a:endParaRPr lang="en-US" sz="1900" dirty="0">
                        <a:solidFill>
                          <a:srgbClr val="000000"/>
                        </a:solidFill>
                      </a:endParaRPr>
                    </a:p>
                  </a:txBody>
                  <a:tcPr marL="91397" marR="91397" marT="45691" marB="45691"/>
                </a:tc>
                <a:extLst>
                  <a:ext uri="{0D108BD9-81ED-4DB2-BD59-A6C34878D82A}">
                    <a16:rowId xmlns:a16="http://schemas.microsoft.com/office/drawing/2014/main" val="10002"/>
                  </a:ext>
                </a:extLst>
              </a:tr>
              <a:tr h="375861">
                <a:tc>
                  <a:txBody>
                    <a:bodyPr/>
                    <a:lstStyle/>
                    <a:p>
                      <a:r>
                        <a:rPr lang="en-US" sz="1900" dirty="0"/>
                        <a:t>ITK</a:t>
                      </a:r>
                      <a:endParaRPr lang="en-US" sz="1900" dirty="0">
                        <a:solidFill>
                          <a:srgbClr val="000000"/>
                        </a:solidFill>
                      </a:endParaRPr>
                    </a:p>
                  </a:txBody>
                  <a:tcPr marL="91397" marR="91397" marT="45691" marB="45691"/>
                </a:tc>
                <a:tc>
                  <a:txBody>
                    <a:bodyPr/>
                    <a:lstStyle/>
                    <a:p>
                      <a:pPr algn="ctr"/>
                      <a:r>
                        <a:rPr lang="en-US" sz="1900" dirty="0"/>
                        <a:t>&gt; 1000</a:t>
                      </a:r>
                      <a:endParaRPr lang="en-US" sz="1900" dirty="0">
                        <a:solidFill>
                          <a:srgbClr val="000000"/>
                        </a:solidFill>
                      </a:endParaRPr>
                    </a:p>
                  </a:txBody>
                  <a:tcPr marL="91397" marR="91397" marT="45691" marB="45691"/>
                </a:tc>
                <a:tc>
                  <a:txBody>
                    <a:bodyPr/>
                    <a:lstStyle/>
                    <a:p>
                      <a:pPr algn="ctr"/>
                      <a:r>
                        <a:rPr lang="en-US" sz="1900" dirty="0"/>
                        <a:t>4.9</a:t>
                      </a:r>
                      <a:endParaRPr lang="en-US" sz="1900" dirty="0">
                        <a:solidFill>
                          <a:srgbClr val="000000"/>
                        </a:solidFill>
                      </a:endParaRPr>
                    </a:p>
                  </a:txBody>
                  <a:tcPr marL="91397" marR="91397" marT="45691" marB="45691"/>
                </a:tc>
                <a:extLst>
                  <a:ext uri="{0D108BD9-81ED-4DB2-BD59-A6C34878D82A}">
                    <a16:rowId xmlns:a16="http://schemas.microsoft.com/office/drawing/2014/main" val="10003"/>
                  </a:ext>
                </a:extLst>
              </a:tr>
              <a:tr h="375861">
                <a:tc>
                  <a:txBody>
                    <a:bodyPr/>
                    <a:lstStyle/>
                    <a:p>
                      <a:r>
                        <a:rPr lang="en-US" sz="1900" dirty="0"/>
                        <a:t>BMX</a:t>
                      </a:r>
                      <a:endParaRPr lang="en-US" sz="1900" dirty="0">
                        <a:solidFill>
                          <a:srgbClr val="000000"/>
                        </a:solidFill>
                      </a:endParaRPr>
                    </a:p>
                  </a:txBody>
                  <a:tcPr marL="91397" marR="91397" marT="45691" marB="45691"/>
                </a:tc>
                <a:tc>
                  <a:txBody>
                    <a:bodyPr/>
                    <a:lstStyle/>
                    <a:p>
                      <a:pPr algn="ctr"/>
                      <a:r>
                        <a:rPr lang="en-US" sz="1900" dirty="0"/>
                        <a:t>46</a:t>
                      </a:r>
                      <a:endParaRPr lang="en-US" sz="1900" dirty="0">
                        <a:solidFill>
                          <a:srgbClr val="000000"/>
                        </a:solidFill>
                      </a:endParaRPr>
                    </a:p>
                  </a:txBody>
                  <a:tcPr marL="91397" marR="91397" marT="45691" marB="45691"/>
                </a:tc>
                <a:tc>
                  <a:txBody>
                    <a:bodyPr/>
                    <a:lstStyle/>
                    <a:p>
                      <a:pPr algn="ctr"/>
                      <a:r>
                        <a:rPr lang="en-US" sz="1900" dirty="0"/>
                        <a:t>0.8</a:t>
                      </a:r>
                      <a:endParaRPr lang="en-US" sz="1900" dirty="0">
                        <a:solidFill>
                          <a:srgbClr val="000000"/>
                        </a:solidFill>
                      </a:endParaRPr>
                    </a:p>
                  </a:txBody>
                  <a:tcPr marL="91397" marR="91397" marT="45691" marB="45691"/>
                </a:tc>
                <a:extLst>
                  <a:ext uri="{0D108BD9-81ED-4DB2-BD59-A6C34878D82A}">
                    <a16:rowId xmlns:a16="http://schemas.microsoft.com/office/drawing/2014/main" val="10004"/>
                  </a:ext>
                </a:extLst>
              </a:tr>
              <a:tr h="375861">
                <a:tc>
                  <a:txBody>
                    <a:bodyPr/>
                    <a:lstStyle/>
                    <a:p>
                      <a:r>
                        <a:rPr lang="en-US" sz="1900" dirty="0"/>
                        <a:t>TXK</a:t>
                      </a:r>
                      <a:endParaRPr lang="en-US" sz="1900" dirty="0">
                        <a:solidFill>
                          <a:srgbClr val="000000"/>
                        </a:solidFill>
                      </a:endParaRPr>
                    </a:p>
                  </a:txBody>
                  <a:tcPr marL="91397" marR="91397" marT="45691" marB="45691"/>
                </a:tc>
                <a:tc>
                  <a:txBody>
                    <a:bodyPr/>
                    <a:lstStyle/>
                    <a:p>
                      <a:pPr algn="ctr"/>
                      <a:r>
                        <a:rPr lang="en-US" sz="1900" dirty="0"/>
                        <a:t>368</a:t>
                      </a:r>
                      <a:endParaRPr lang="en-US" sz="1900" dirty="0">
                        <a:solidFill>
                          <a:srgbClr val="000000"/>
                        </a:solidFill>
                      </a:endParaRPr>
                    </a:p>
                  </a:txBody>
                  <a:tcPr marL="91397" marR="91397" marT="45691" marB="45691"/>
                </a:tc>
                <a:tc>
                  <a:txBody>
                    <a:bodyPr/>
                    <a:lstStyle/>
                    <a:p>
                      <a:pPr algn="ctr"/>
                      <a:r>
                        <a:rPr lang="en-US" sz="1900" dirty="0"/>
                        <a:t>2.0</a:t>
                      </a:r>
                      <a:endParaRPr lang="en-US" sz="1900" dirty="0">
                        <a:solidFill>
                          <a:srgbClr val="000000"/>
                        </a:solidFill>
                      </a:endParaRPr>
                    </a:p>
                  </a:txBody>
                  <a:tcPr marL="91397" marR="91397" marT="45691" marB="45691"/>
                </a:tc>
                <a:extLst>
                  <a:ext uri="{0D108BD9-81ED-4DB2-BD59-A6C34878D82A}">
                    <a16:rowId xmlns:a16="http://schemas.microsoft.com/office/drawing/2014/main" val="10005"/>
                  </a:ext>
                </a:extLst>
              </a:tr>
              <a:tr h="375861">
                <a:tc>
                  <a:txBody>
                    <a:bodyPr/>
                    <a:lstStyle/>
                    <a:p>
                      <a:r>
                        <a:rPr lang="en-US" sz="1900" dirty="0"/>
                        <a:t>EGFR</a:t>
                      </a:r>
                      <a:endParaRPr lang="en-US" sz="1900" dirty="0">
                        <a:solidFill>
                          <a:srgbClr val="000000"/>
                        </a:solidFill>
                      </a:endParaRPr>
                    </a:p>
                  </a:txBody>
                  <a:tcPr marL="91397" marR="91397" marT="45691" marB="45691"/>
                </a:tc>
                <a:tc>
                  <a:txBody>
                    <a:bodyPr/>
                    <a:lstStyle/>
                    <a:p>
                      <a:pPr algn="ctr"/>
                      <a:r>
                        <a:rPr lang="en-US" sz="1900" dirty="0"/>
                        <a:t>&gt; 1000</a:t>
                      </a:r>
                      <a:endParaRPr lang="en-US" sz="1900" dirty="0">
                        <a:solidFill>
                          <a:srgbClr val="000000"/>
                        </a:solidFill>
                      </a:endParaRPr>
                    </a:p>
                  </a:txBody>
                  <a:tcPr marL="91397" marR="91397" marT="45691" marB="45691"/>
                </a:tc>
                <a:tc>
                  <a:txBody>
                    <a:bodyPr/>
                    <a:lstStyle/>
                    <a:p>
                      <a:pPr algn="ctr"/>
                      <a:r>
                        <a:rPr lang="en-US" sz="1900" dirty="0"/>
                        <a:t>5.3</a:t>
                      </a:r>
                      <a:endParaRPr lang="en-US" sz="1900" dirty="0">
                        <a:solidFill>
                          <a:srgbClr val="000000"/>
                        </a:solidFill>
                      </a:endParaRPr>
                    </a:p>
                  </a:txBody>
                  <a:tcPr marL="91397" marR="91397" marT="45691" marB="45691"/>
                </a:tc>
                <a:extLst>
                  <a:ext uri="{0D108BD9-81ED-4DB2-BD59-A6C34878D82A}">
                    <a16:rowId xmlns:a16="http://schemas.microsoft.com/office/drawing/2014/main" val="10006"/>
                  </a:ext>
                </a:extLst>
              </a:tr>
              <a:tr h="375861">
                <a:tc>
                  <a:txBody>
                    <a:bodyPr/>
                    <a:lstStyle/>
                    <a:p>
                      <a:r>
                        <a:rPr lang="en-US" sz="1900" dirty="0"/>
                        <a:t>ERBB2</a:t>
                      </a:r>
                      <a:endParaRPr lang="en-US" sz="1900" dirty="0">
                        <a:solidFill>
                          <a:srgbClr val="000000"/>
                        </a:solidFill>
                      </a:endParaRPr>
                    </a:p>
                  </a:txBody>
                  <a:tcPr marL="91397" marR="91397" marT="45691" marB="45691"/>
                </a:tc>
                <a:tc>
                  <a:txBody>
                    <a:bodyPr/>
                    <a:lstStyle/>
                    <a:p>
                      <a:pPr algn="ctr"/>
                      <a:r>
                        <a:rPr lang="en-US" sz="1900" dirty="0"/>
                        <a:t>~ 1000</a:t>
                      </a:r>
                      <a:endParaRPr lang="en-US" sz="1900" dirty="0">
                        <a:solidFill>
                          <a:srgbClr val="000000"/>
                        </a:solidFill>
                      </a:endParaRPr>
                    </a:p>
                  </a:txBody>
                  <a:tcPr marL="91397" marR="91397" marT="45691" marB="45691"/>
                </a:tc>
                <a:tc>
                  <a:txBody>
                    <a:bodyPr/>
                    <a:lstStyle/>
                    <a:p>
                      <a:pPr algn="ctr"/>
                      <a:r>
                        <a:rPr lang="en-US" sz="1900" dirty="0"/>
                        <a:t>6.4</a:t>
                      </a:r>
                      <a:endParaRPr lang="en-US" sz="1900" dirty="0">
                        <a:solidFill>
                          <a:srgbClr val="000000"/>
                        </a:solidFill>
                      </a:endParaRPr>
                    </a:p>
                  </a:txBody>
                  <a:tcPr marL="91397" marR="91397" marT="45691" marB="45691"/>
                </a:tc>
                <a:extLst>
                  <a:ext uri="{0D108BD9-81ED-4DB2-BD59-A6C34878D82A}">
                    <a16:rowId xmlns:a16="http://schemas.microsoft.com/office/drawing/2014/main" val="10007"/>
                  </a:ext>
                </a:extLst>
              </a:tr>
              <a:tr h="375861">
                <a:tc>
                  <a:txBody>
                    <a:bodyPr/>
                    <a:lstStyle/>
                    <a:p>
                      <a:r>
                        <a:rPr lang="en-US" sz="1900" dirty="0"/>
                        <a:t>ERBB4</a:t>
                      </a:r>
                      <a:endParaRPr lang="en-US" sz="1900" dirty="0">
                        <a:solidFill>
                          <a:srgbClr val="000000"/>
                        </a:solidFill>
                      </a:endParaRPr>
                    </a:p>
                  </a:txBody>
                  <a:tcPr marL="91397" marR="91397" marT="45691" marB="45691"/>
                </a:tc>
                <a:tc>
                  <a:txBody>
                    <a:bodyPr/>
                    <a:lstStyle/>
                    <a:p>
                      <a:pPr algn="ctr"/>
                      <a:r>
                        <a:rPr lang="en-US" sz="1900" dirty="0"/>
                        <a:t>16</a:t>
                      </a:r>
                      <a:endParaRPr lang="en-US" sz="1900" dirty="0">
                        <a:solidFill>
                          <a:srgbClr val="000000"/>
                        </a:solidFill>
                      </a:endParaRPr>
                    </a:p>
                  </a:txBody>
                  <a:tcPr marL="91397" marR="91397" marT="45691" marB="45691"/>
                </a:tc>
                <a:tc>
                  <a:txBody>
                    <a:bodyPr/>
                    <a:lstStyle/>
                    <a:p>
                      <a:pPr algn="ctr"/>
                      <a:r>
                        <a:rPr lang="en-US" sz="1900" dirty="0"/>
                        <a:t>3.4</a:t>
                      </a:r>
                      <a:endParaRPr lang="en-US" sz="1900" dirty="0">
                        <a:solidFill>
                          <a:srgbClr val="000000"/>
                        </a:solidFill>
                      </a:endParaRPr>
                    </a:p>
                  </a:txBody>
                  <a:tcPr marL="91397" marR="91397" marT="45691" marB="45691"/>
                </a:tc>
                <a:extLst>
                  <a:ext uri="{0D108BD9-81ED-4DB2-BD59-A6C34878D82A}">
                    <a16:rowId xmlns:a16="http://schemas.microsoft.com/office/drawing/2014/main" val="10008"/>
                  </a:ext>
                </a:extLst>
              </a:tr>
              <a:tr h="375861">
                <a:tc>
                  <a:txBody>
                    <a:bodyPr/>
                    <a:lstStyle/>
                    <a:p>
                      <a:r>
                        <a:rPr lang="en-US" sz="1900" dirty="0"/>
                        <a:t>BLK</a:t>
                      </a:r>
                      <a:endParaRPr lang="en-US" sz="1900" dirty="0">
                        <a:solidFill>
                          <a:srgbClr val="000000"/>
                        </a:solidFill>
                      </a:endParaRPr>
                    </a:p>
                  </a:txBody>
                  <a:tcPr marL="91397" marR="91397" marT="45691" marB="45691"/>
                </a:tc>
                <a:tc>
                  <a:txBody>
                    <a:bodyPr/>
                    <a:lstStyle/>
                    <a:p>
                      <a:pPr algn="ctr"/>
                      <a:r>
                        <a:rPr lang="en-US" sz="1900" dirty="0"/>
                        <a:t>&gt; 1000</a:t>
                      </a:r>
                      <a:endParaRPr lang="en-US" sz="1900" dirty="0">
                        <a:solidFill>
                          <a:srgbClr val="000000"/>
                        </a:solidFill>
                      </a:endParaRPr>
                    </a:p>
                  </a:txBody>
                  <a:tcPr marL="91397" marR="91397" marT="45691" marB="45691"/>
                </a:tc>
                <a:tc>
                  <a:txBody>
                    <a:bodyPr/>
                    <a:lstStyle/>
                    <a:p>
                      <a:pPr algn="ctr"/>
                      <a:r>
                        <a:rPr lang="en-US" sz="1900" dirty="0"/>
                        <a:t>0.1</a:t>
                      </a:r>
                      <a:endParaRPr lang="en-US" sz="1900" dirty="0">
                        <a:solidFill>
                          <a:srgbClr val="000000"/>
                        </a:solidFill>
                      </a:endParaRPr>
                    </a:p>
                  </a:txBody>
                  <a:tcPr marL="91397" marR="91397" marT="45691" marB="45691"/>
                </a:tc>
                <a:extLst>
                  <a:ext uri="{0D108BD9-81ED-4DB2-BD59-A6C34878D82A}">
                    <a16:rowId xmlns:a16="http://schemas.microsoft.com/office/drawing/2014/main" val="10009"/>
                  </a:ext>
                </a:extLst>
              </a:tr>
              <a:tr h="375861">
                <a:tc>
                  <a:txBody>
                    <a:bodyPr/>
                    <a:lstStyle/>
                    <a:p>
                      <a:r>
                        <a:rPr lang="en-US" sz="1900" dirty="0"/>
                        <a:t>JAK3</a:t>
                      </a:r>
                      <a:endParaRPr lang="en-US" sz="1900" dirty="0">
                        <a:solidFill>
                          <a:srgbClr val="000000"/>
                        </a:solidFill>
                      </a:endParaRPr>
                    </a:p>
                  </a:txBody>
                  <a:tcPr marL="91397" marR="91397" marT="45691" marB="45691"/>
                </a:tc>
                <a:tc>
                  <a:txBody>
                    <a:bodyPr/>
                    <a:lstStyle/>
                    <a:p>
                      <a:pPr algn="ctr"/>
                      <a:r>
                        <a:rPr lang="en-US" sz="1900" dirty="0"/>
                        <a:t>&gt; 1000</a:t>
                      </a:r>
                      <a:endParaRPr lang="en-US" sz="1900" dirty="0">
                        <a:solidFill>
                          <a:srgbClr val="000000"/>
                        </a:solidFill>
                      </a:endParaRPr>
                    </a:p>
                  </a:txBody>
                  <a:tcPr marL="91397" marR="91397" marT="45691" marB="45691"/>
                </a:tc>
                <a:tc>
                  <a:txBody>
                    <a:bodyPr/>
                    <a:lstStyle/>
                    <a:p>
                      <a:pPr algn="ctr"/>
                      <a:r>
                        <a:rPr lang="en-US" sz="1900" dirty="0"/>
                        <a:t>32</a:t>
                      </a:r>
                      <a:endParaRPr lang="en-US" sz="1900" dirty="0">
                        <a:solidFill>
                          <a:srgbClr val="000000"/>
                        </a:solidFill>
                      </a:endParaRPr>
                    </a:p>
                  </a:txBody>
                  <a:tcPr marL="91397" marR="91397" marT="45691" marB="45691"/>
                </a:tc>
                <a:extLst>
                  <a:ext uri="{0D108BD9-81ED-4DB2-BD59-A6C34878D82A}">
                    <a16:rowId xmlns:a16="http://schemas.microsoft.com/office/drawing/2014/main" val="10010"/>
                  </a:ext>
                </a:extLst>
              </a:tr>
            </a:tbl>
          </a:graphicData>
        </a:graphic>
      </p:graphicFrame>
      <p:sp>
        <p:nvSpPr>
          <p:cNvPr id="11" name="Rectangle 10">
            <a:extLst>
              <a:ext uri="{FF2B5EF4-FFF2-40B4-BE49-F238E27FC236}">
                <a16:creationId xmlns:a16="http://schemas.microsoft.com/office/drawing/2014/main" id="{84EB66D1-2A87-6C44-965E-11547F4D5BA6}"/>
              </a:ext>
            </a:extLst>
          </p:cNvPr>
          <p:cNvSpPr/>
          <p:nvPr/>
        </p:nvSpPr>
        <p:spPr>
          <a:xfrm>
            <a:off x="327381" y="1683115"/>
            <a:ext cx="5587096" cy="1354217"/>
          </a:xfrm>
          <a:prstGeom prst="rect">
            <a:avLst/>
          </a:prstGeom>
        </p:spPr>
        <p:txBody>
          <a:bodyPr wrap="square">
            <a:spAutoFit/>
          </a:bodyPr>
          <a:lstStyle/>
          <a:p>
            <a:pPr marL="285737" indent="-285737" defTabSz="609570">
              <a:spcBef>
                <a:spcPts val="600"/>
              </a:spcBef>
              <a:buFont typeface="Arial" panose="020B0604020202020204" pitchFamily="34" charset="0"/>
              <a:buChar char="•"/>
              <a:defRPr/>
            </a:pPr>
            <a:r>
              <a:rPr lang="en-US" sz="1800" dirty="0">
                <a:solidFill>
                  <a:prstClr val="black"/>
                </a:solidFill>
                <a:latin typeface="Arial"/>
              </a:rPr>
              <a:t>Selective, covalent 2</a:t>
            </a:r>
            <a:r>
              <a:rPr lang="en-US" sz="1800" baseline="30000" dirty="0">
                <a:solidFill>
                  <a:prstClr val="black"/>
                </a:solidFill>
                <a:latin typeface="Arial"/>
              </a:rPr>
              <a:t>nd</a:t>
            </a:r>
            <a:r>
              <a:rPr lang="en-US" sz="1800" dirty="0">
                <a:solidFill>
                  <a:prstClr val="black"/>
                </a:solidFill>
                <a:latin typeface="Arial"/>
              </a:rPr>
              <a:t>-generation BTK inhibitor </a:t>
            </a:r>
          </a:p>
          <a:p>
            <a:pPr marL="285737" indent="-285737" defTabSz="609570">
              <a:spcBef>
                <a:spcPts val="600"/>
              </a:spcBef>
              <a:buFont typeface="Arial" panose="020B0604020202020204" pitchFamily="34" charset="0"/>
              <a:buChar char="•"/>
              <a:defRPr/>
            </a:pPr>
            <a:r>
              <a:rPr lang="en-US" sz="1800" dirty="0">
                <a:solidFill>
                  <a:prstClr val="black"/>
                </a:solidFill>
                <a:latin typeface="Arial"/>
              </a:rPr>
              <a:t>Indicated for R/R MCL and frontline and R/</a:t>
            </a:r>
            <a:r>
              <a:rPr lang="en-US" sz="1800">
                <a:solidFill>
                  <a:prstClr val="black"/>
                </a:solidFill>
                <a:latin typeface="Arial"/>
              </a:rPr>
              <a:t>R CLL</a:t>
            </a:r>
            <a:endParaRPr lang="en-US" sz="1800" dirty="0">
              <a:solidFill>
                <a:prstClr val="black"/>
              </a:solidFill>
              <a:latin typeface="Arial"/>
            </a:endParaRPr>
          </a:p>
          <a:p>
            <a:pPr marL="285737" indent="-285737" defTabSz="609570">
              <a:spcBef>
                <a:spcPts val="600"/>
              </a:spcBef>
              <a:buFont typeface="Arial" panose="020B0604020202020204" pitchFamily="34" charset="0"/>
              <a:buChar char="•"/>
              <a:defRPr/>
            </a:pPr>
            <a:r>
              <a:rPr lang="en-US" sz="1800" dirty="0">
                <a:solidFill>
                  <a:prstClr val="black"/>
                </a:solidFill>
                <a:latin typeface="Arial"/>
              </a:rPr>
              <a:t>Associated with limited off-target effects in preclinical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95903E-5071-4547-AE21-947FA4514531}"/>
              </a:ext>
            </a:extLst>
          </p:cNvPr>
          <p:cNvSpPr>
            <a:spLocks noGrp="1"/>
          </p:cNvSpPr>
          <p:nvPr>
            <p:ph type="title"/>
          </p:nvPr>
        </p:nvSpPr>
        <p:spPr>
          <a:xfrm>
            <a:off x="166255" y="-20281"/>
            <a:ext cx="11017135" cy="1143000"/>
          </a:xfrm>
        </p:spPr>
        <p:txBody>
          <a:bodyPr>
            <a:noAutofit/>
          </a:bodyPr>
          <a:lstStyle/>
          <a:p>
            <a:r>
              <a:rPr lang="en-US" dirty="0"/>
              <a:t>ELEVATE TN: Obinutuzumab/Chlorambucil, Acalabrutinib/Obinutuzumab or Acalabrutinib in Frontline CLL (Phase III)</a:t>
            </a:r>
          </a:p>
        </p:txBody>
      </p:sp>
      <p:sp>
        <p:nvSpPr>
          <p:cNvPr id="8" name="Content Placeholder 8">
            <a:extLst>
              <a:ext uri="{FF2B5EF4-FFF2-40B4-BE49-F238E27FC236}">
                <a16:creationId xmlns:a16="http://schemas.microsoft.com/office/drawing/2014/main" id="{74DDD5AE-30A8-44B7-B10D-7D839636BE54}"/>
              </a:ext>
            </a:extLst>
          </p:cNvPr>
          <p:cNvSpPr txBox="1">
            <a:spLocks/>
          </p:cNvSpPr>
          <p:nvPr/>
        </p:nvSpPr>
        <p:spPr>
          <a:xfrm>
            <a:off x="349959" y="6254845"/>
            <a:ext cx="8339667" cy="279475"/>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dirty="0">
                <a:solidFill>
                  <a:schemeClr val="tx1"/>
                </a:solidFill>
              </a:rPr>
              <a:t>Sharman JP et al. ASH 2019. Abstract 31.</a:t>
            </a:r>
          </a:p>
        </p:txBody>
      </p:sp>
      <p:sp>
        <p:nvSpPr>
          <p:cNvPr id="9" name="Rounded Rectangle 26">
            <a:extLst>
              <a:ext uri="{FF2B5EF4-FFF2-40B4-BE49-F238E27FC236}">
                <a16:creationId xmlns:a16="http://schemas.microsoft.com/office/drawing/2014/main" id="{2B2E9E87-DAFD-48B2-8CF1-9882391A1385}"/>
              </a:ext>
            </a:extLst>
          </p:cNvPr>
          <p:cNvSpPr/>
          <p:nvPr/>
        </p:nvSpPr>
        <p:spPr>
          <a:xfrm>
            <a:off x="5349362" y="1864571"/>
            <a:ext cx="4646687" cy="1006088"/>
          </a:xfrm>
          <a:prstGeom prst="roundRect">
            <a:avLst>
              <a:gd name="adj" fmla="val 0"/>
            </a:avLst>
          </a:prstGeom>
          <a:solidFill>
            <a:schemeClr val="accent6">
              <a:lumMod val="50000"/>
            </a:schemeClr>
          </a:solidFill>
          <a:ln w="19050">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600" b="1" dirty="0">
                <a:solidFill>
                  <a:schemeClr val="bg1"/>
                </a:solidFill>
                <a:latin typeface="Arial"/>
              </a:rPr>
              <a:t>Obinutuzumab </a:t>
            </a:r>
            <a:r>
              <a:rPr lang="en-US" sz="1600" dirty="0">
                <a:solidFill>
                  <a:schemeClr val="bg1"/>
                </a:solidFill>
                <a:latin typeface="Arial"/>
              </a:rPr>
              <a:t>(6 cycles) + </a:t>
            </a:r>
          </a:p>
          <a:p>
            <a:pPr algn="ctr" defTabSz="685783"/>
            <a:r>
              <a:rPr lang="en-US" sz="1600" b="1" dirty="0">
                <a:solidFill>
                  <a:schemeClr val="bg1"/>
                </a:solidFill>
                <a:latin typeface="Arial"/>
              </a:rPr>
              <a:t>Chlorambucil </a:t>
            </a:r>
            <a:r>
              <a:rPr lang="en-US" sz="1600" dirty="0">
                <a:solidFill>
                  <a:schemeClr val="bg1"/>
                </a:solidFill>
                <a:latin typeface="Arial"/>
              </a:rPr>
              <a:t>(days 1,15 of cycles 1 through 6)</a:t>
            </a:r>
          </a:p>
        </p:txBody>
      </p:sp>
      <p:sp>
        <p:nvSpPr>
          <p:cNvPr id="10" name="Rounded Rectangle 27">
            <a:extLst>
              <a:ext uri="{FF2B5EF4-FFF2-40B4-BE49-F238E27FC236}">
                <a16:creationId xmlns:a16="http://schemas.microsoft.com/office/drawing/2014/main" id="{FF4C5A1E-DDF0-4F76-B646-4686FE53B180}"/>
              </a:ext>
            </a:extLst>
          </p:cNvPr>
          <p:cNvSpPr/>
          <p:nvPr/>
        </p:nvSpPr>
        <p:spPr>
          <a:xfrm>
            <a:off x="5349374" y="3040888"/>
            <a:ext cx="4646687" cy="1006088"/>
          </a:xfrm>
          <a:prstGeom prst="roundRect">
            <a:avLst>
              <a:gd name="adj" fmla="val 0"/>
            </a:avLst>
          </a:prstGeom>
          <a:solidFill>
            <a:schemeClr val="accent2">
              <a:lumMod val="50000"/>
            </a:schemeClr>
          </a:solidFill>
          <a:ln w="19050">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600" b="1" dirty="0">
                <a:solidFill>
                  <a:schemeClr val="bg1"/>
                </a:solidFill>
                <a:latin typeface="Arial"/>
              </a:rPr>
              <a:t>Obinutuzumab </a:t>
            </a:r>
            <a:r>
              <a:rPr lang="en-US" sz="1600" dirty="0">
                <a:solidFill>
                  <a:schemeClr val="bg1"/>
                </a:solidFill>
                <a:latin typeface="Arial"/>
              </a:rPr>
              <a:t>(6 cycles) + </a:t>
            </a:r>
          </a:p>
          <a:p>
            <a:pPr algn="ctr" defTabSz="685783"/>
            <a:r>
              <a:rPr lang="en-US" sz="1600" b="1">
                <a:solidFill>
                  <a:schemeClr val="bg1"/>
                </a:solidFill>
                <a:latin typeface="Arial"/>
              </a:rPr>
              <a:t>Acalabrutinib </a:t>
            </a:r>
            <a:r>
              <a:rPr lang="en-US" sz="1600">
                <a:solidFill>
                  <a:schemeClr val="bg1"/>
                </a:solidFill>
                <a:latin typeface="Arial"/>
              </a:rPr>
              <a:t>(BID</a:t>
            </a:r>
            <a:r>
              <a:rPr lang="en-US" sz="1600" dirty="0">
                <a:solidFill>
                  <a:schemeClr val="bg1"/>
                </a:solidFill>
                <a:latin typeface="Arial"/>
              </a:rPr>
              <a:t>)</a:t>
            </a:r>
          </a:p>
        </p:txBody>
      </p:sp>
      <p:sp>
        <p:nvSpPr>
          <p:cNvPr id="11" name="Rounded Rectangle 28">
            <a:extLst>
              <a:ext uri="{FF2B5EF4-FFF2-40B4-BE49-F238E27FC236}">
                <a16:creationId xmlns:a16="http://schemas.microsoft.com/office/drawing/2014/main" id="{B376B11D-14F6-4294-99B0-604269C76023}"/>
              </a:ext>
            </a:extLst>
          </p:cNvPr>
          <p:cNvSpPr/>
          <p:nvPr/>
        </p:nvSpPr>
        <p:spPr>
          <a:xfrm>
            <a:off x="5360266" y="4219923"/>
            <a:ext cx="4646687" cy="1005220"/>
          </a:xfrm>
          <a:prstGeom prst="roundRect">
            <a:avLst>
              <a:gd name="adj" fmla="val 0"/>
            </a:avLst>
          </a:prstGeom>
          <a:solidFill>
            <a:schemeClr val="accent2"/>
          </a:solidFill>
          <a:ln w="190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600" b="1">
                <a:solidFill>
                  <a:schemeClr val="bg1"/>
                </a:solidFill>
                <a:latin typeface="Arial"/>
              </a:rPr>
              <a:t>Acalabrutinib </a:t>
            </a:r>
            <a:r>
              <a:rPr lang="en-US" sz="1600">
                <a:solidFill>
                  <a:schemeClr val="bg1"/>
                </a:solidFill>
                <a:latin typeface="Arial"/>
              </a:rPr>
              <a:t>(BID</a:t>
            </a:r>
            <a:r>
              <a:rPr lang="en-US" sz="1600" dirty="0">
                <a:solidFill>
                  <a:schemeClr val="bg1"/>
                </a:solidFill>
                <a:latin typeface="Arial"/>
              </a:rPr>
              <a:t>)</a:t>
            </a:r>
          </a:p>
        </p:txBody>
      </p:sp>
      <p:sp>
        <p:nvSpPr>
          <p:cNvPr id="12" name="Rectangle 11">
            <a:extLst>
              <a:ext uri="{FF2B5EF4-FFF2-40B4-BE49-F238E27FC236}">
                <a16:creationId xmlns:a16="http://schemas.microsoft.com/office/drawing/2014/main" id="{06343DEF-646F-4E41-A61B-6D8522275CA0}"/>
              </a:ext>
            </a:extLst>
          </p:cNvPr>
          <p:cNvSpPr/>
          <p:nvPr/>
        </p:nvSpPr>
        <p:spPr>
          <a:xfrm>
            <a:off x="10244385" y="2945414"/>
            <a:ext cx="1689563" cy="1197039"/>
          </a:xfrm>
          <a:prstGeom prst="rect">
            <a:avLst/>
          </a:prstGeom>
          <a:solidFill>
            <a:schemeClr val="tx1">
              <a:lumMod val="50000"/>
              <a:lumOff val="5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Primary Endpoint</a:t>
            </a:r>
          </a:p>
          <a:p>
            <a:pPr algn="ctr"/>
            <a:endParaRPr lang="en-US" sz="1600" dirty="0"/>
          </a:p>
          <a:p>
            <a:pPr algn="ctr"/>
            <a:r>
              <a:rPr lang="en-US" sz="1600" dirty="0"/>
              <a:t>PFS</a:t>
            </a:r>
          </a:p>
        </p:txBody>
      </p:sp>
      <p:sp>
        <p:nvSpPr>
          <p:cNvPr id="13" name="Rectangle 12">
            <a:extLst>
              <a:ext uri="{FF2B5EF4-FFF2-40B4-BE49-F238E27FC236}">
                <a16:creationId xmlns:a16="http://schemas.microsoft.com/office/drawing/2014/main" id="{BFC2A6F5-3017-4160-9D8D-8A47C4904624}"/>
              </a:ext>
            </a:extLst>
          </p:cNvPr>
          <p:cNvSpPr/>
          <p:nvPr/>
        </p:nvSpPr>
        <p:spPr>
          <a:xfrm>
            <a:off x="357921" y="2308777"/>
            <a:ext cx="3585780" cy="2622451"/>
          </a:xfrm>
          <a:prstGeom prst="rect">
            <a:avLst/>
          </a:prstGeom>
          <a:solidFill>
            <a:schemeClr val="tx1">
              <a:lumMod val="75000"/>
              <a:lumOff val="2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Untreated CLL</a:t>
            </a:r>
          </a:p>
          <a:p>
            <a:pPr algn="ctr"/>
            <a:r>
              <a:rPr lang="en-US" sz="1400" dirty="0">
                <a:solidFill>
                  <a:schemeClr val="bg1"/>
                </a:solidFill>
              </a:rPr>
              <a:t>N=535</a:t>
            </a:r>
          </a:p>
          <a:p>
            <a:pPr algn="ctr"/>
            <a:endParaRPr lang="en-US" sz="1400" dirty="0">
              <a:solidFill>
                <a:schemeClr val="bg1"/>
              </a:solidFill>
            </a:endParaRPr>
          </a:p>
          <a:p>
            <a:pPr marL="285744" indent="-285744" defTabSz="685783">
              <a:spcAft>
                <a:spcPts val="600"/>
              </a:spcAft>
              <a:buFont typeface="Arial" panose="020B0604020202020204" pitchFamily="34" charset="0"/>
              <a:buChar char="•"/>
            </a:pPr>
            <a:r>
              <a:rPr lang="en-US" sz="1400" dirty="0">
                <a:solidFill>
                  <a:schemeClr val="bg1"/>
                </a:solidFill>
              </a:rPr>
              <a:t>Diagnosis of CD20+ CLL</a:t>
            </a:r>
          </a:p>
          <a:p>
            <a:pPr marL="285744" indent="-285744" defTabSz="685783">
              <a:spcAft>
                <a:spcPts val="600"/>
              </a:spcAft>
              <a:buFont typeface="Arial" panose="020B0604020202020204" pitchFamily="34" charset="0"/>
              <a:buChar char="•"/>
            </a:pPr>
            <a:r>
              <a:rPr lang="en-US" sz="1400" dirty="0">
                <a:solidFill>
                  <a:schemeClr val="bg1"/>
                </a:solidFill>
              </a:rPr>
              <a:t>Active disease meeting ≥1 of the IWCLL 2008 criteria for requiring treatment</a:t>
            </a:r>
          </a:p>
          <a:p>
            <a:pPr marL="285744" indent="-285744" defTabSz="685783">
              <a:spcAft>
                <a:spcPts val="600"/>
              </a:spcAft>
              <a:buFont typeface="Arial" panose="020B0604020202020204" pitchFamily="34" charset="0"/>
              <a:buChar char="•"/>
            </a:pPr>
            <a:r>
              <a:rPr lang="en-US" sz="1400" dirty="0">
                <a:solidFill>
                  <a:schemeClr val="bg1"/>
                </a:solidFill>
              </a:rPr>
              <a:t>No anticoagulation with warfarin or equivalent vitamin K antagonists within 7 days of first dose of study drug</a:t>
            </a:r>
          </a:p>
        </p:txBody>
      </p:sp>
      <p:sp>
        <p:nvSpPr>
          <p:cNvPr id="14" name="Rectangle 13">
            <a:extLst>
              <a:ext uri="{FF2B5EF4-FFF2-40B4-BE49-F238E27FC236}">
                <a16:creationId xmlns:a16="http://schemas.microsoft.com/office/drawing/2014/main" id="{47987864-FB33-42F5-96D7-D6254D0B813C}"/>
              </a:ext>
            </a:extLst>
          </p:cNvPr>
          <p:cNvSpPr/>
          <p:nvPr/>
        </p:nvSpPr>
        <p:spPr>
          <a:xfrm rot="16200000">
            <a:off x="3604413" y="3311680"/>
            <a:ext cx="1382233" cy="464507"/>
          </a:xfrm>
          <a:prstGeom prst="rect">
            <a:avLst/>
          </a:prstGeom>
          <a:solidFill>
            <a:schemeClr val="tx1">
              <a:lumMod val="65000"/>
              <a:lumOff val="35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Randomization</a:t>
            </a:r>
          </a:p>
        </p:txBody>
      </p:sp>
      <p:cxnSp>
        <p:nvCxnSpPr>
          <p:cNvPr id="16" name="Straight Arrow Connector 15">
            <a:extLst>
              <a:ext uri="{FF2B5EF4-FFF2-40B4-BE49-F238E27FC236}">
                <a16:creationId xmlns:a16="http://schemas.microsoft.com/office/drawing/2014/main" id="{3C8E4DD1-B58A-4192-990B-434A3ED81B95}"/>
              </a:ext>
            </a:extLst>
          </p:cNvPr>
          <p:cNvCxnSpPr>
            <a:cxnSpLocks/>
            <a:stCxn id="14" idx="2"/>
            <a:endCxn id="9" idx="1"/>
          </p:cNvCxnSpPr>
          <p:nvPr/>
        </p:nvCxnSpPr>
        <p:spPr>
          <a:xfrm flipV="1">
            <a:off x="4527782" y="2367614"/>
            <a:ext cx="821580" cy="117631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AC52F43-1403-47EC-9B71-0F5DB00951A1}"/>
              </a:ext>
            </a:extLst>
          </p:cNvPr>
          <p:cNvCxnSpPr/>
          <p:nvPr/>
        </p:nvCxnSpPr>
        <p:spPr>
          <a:xfrm>
            <a:off x="4527781" y="3543254"/>
            <a:ext cx="821592" cy="13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D440C7D-9686-4423-B70E-74484E0B52C3}"/>
              </a:ext>
            </a:extLst>
          </p:cNvPr>
          <p:cNvCxnSpPr>
            <a:cxnSpLocks/>
            <a:stCxn id="14" idx="2"/>
            <a:endCxn id="11" idx="1"/>
          </p:cNvCxnSpPr>
          <p:nvPr/>
        </p:nvCxnSpPr>
        <p:spPr>
          <a:xfrm>
            <a:off x="4527782" y="3543933"/>
            <a:ext cx="832484" cy="117860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83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6FDF-9FB6-49B3-90AC-BDC4F9223590}"/>
              </a:ext>
            </a:extLst>
          </p:cNvPr>
          <p:cNvSpPr>
            <a:spLocks noGrp="1"/>
          </p:cNvSpPr>
          <p:nvPr>
            <p:ph type="title"/>
          </p:nvPr>
        </p:nvSpPr>
        <p:spPr>
          <a:xfrm>
            <a:off x="386735" y="1"/>
            <a:ext cx="10775155" cy="1136172"/>
          </a:xfrm>
        </p:spPr>
        <p:txBody>
          <a:bodyPr/>
          <a:lstStyle/>
          <a:p>
            <a:r>
              <a:rPr lang="en-CA" dirty="0"/>
              <a:t>ELEVATE TN: IRC-Assessed PFS for </a:t>
            </a:r>
            <a:r>
              <a:rPr lang="en-CA" dirty="0" err="1"/>
              <a:t>Acalabrutinib</a:t>
            </a:r>
            <a:r>
              <a:rPr lang="en-CA" dirty="0"/>
              <a:t> ± </a:t>
            </a:r>
            <a:r>
              <a:rPr lang="en-CA" dirty="0" err="1"/>
              <a:t>Obinutuzumab</a:t>
            </a:r>
            <a:r>
              <a:rPr lang="en-CA" dirty="0"/>
              <a:t> was Superior to </a:t>
            </a:r>
            <a:r>
              <a:rPr lang="en-CA" dirty="0" err="1"/>
              <a:t>Obinutuzumab</a:t>
            </a:r>
            <a:r>
              <a:rPr lang="en-CA" dirty="0"/>
              <a:t>/Chlorambucil in Frontline CLL</a:t>
            </a:r>
          </a:p>
        </p:txBody>
      </p:sp>
      <p:sp>
        <p:nvSpPr>
          <p:cNvPr id="4" name="Text Placeholder 6">
            <a:extLst>
              <a:ext uri="{FF2B5EF4-FFF2-40B4-BE49-F238E27FC236}">
                <a16:creationId xmlns:a16="http://schemas.microsoft.com/office/drawing/2014/main" id="{02E9F398-4C82-4B09-A462-370A75A69B91}"/>
              </a:ext>
            </a:extLst>
          </p:cNvPr>
          <p:cNvSpPr txBox="1">
            <a:spLocks/>
          </p:cNvSpPr>
          <p:nvPr/>
        </p:nvSpPr>
        <p:spPr>
          <a:xfrm>
            <a:off x="1468584" y="6462971"/>
            <a:ext cx="1038384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r">
              <a:buNone/>
            </a:pPr>
            <a:r>
              <a:rPr lang="en-US" sz="1000" dirty="0">
                <a:solidFill>
                  <a:schemeClr val="tx1"/>
                </a:solidFill>
              </a:rPr>
              <a:t>Sharman JP et al. ASH 2019. Abstract 31.</a:t>
            </a:r>
          </a:p>
        </p:txBody>
      </p:sp>
      <p:pic>
        <p:nvPicPr>
          <p:cNvPr id="315" name="Picture 314">
            <a:extLst>
              <a:ext uri="{FF2B5EF4-FFF2-40B4-BE49-F238E27FC236}">
                <a16:creationId xmlns:a16="http://schemas.microsoft.com/office/drawing/2014/main" id="{E248BD86-AD4C-421A-8C57-674743396585}"/>
              </a:ext>
            </a:extLst>
          </p:cNvPr>
          <p:cNvPicPr>
            <a:picLocks noChangeAspect="1"/>
          </p:cNvPicPr>
          <p:nvPr/>
        </p:nvPicPr>
        <p:blipFill>
          <a:blip r:embed="rId3"/>
          <a:stretch>
            <a:fillRect/>
          </a:stretch>
        </p:blipFill>
        <p:spPr>
          <a:xfrm>
            <a:off x="1233311" y="1261463"/>
            <a:ext cx="10131779" cy="5114788"/>
          </a:xfrm>
          <a:prstGeom prst="rect">
            <a:avLst/>
          </a:prstGeom>
        </p:spPr>
      </p:pic>
    </p:spTree>
    <p:extLst>
      <p:ext uri="{BB962C8B-B14F-4D97-AF65-F5344CB8AC3E}">
        <p14:creationId xmlns:p14="http://schemas.microsoft.com/office/powerpoint/2010/main" val="68518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A4D784-9B38-41C1-B8E5-E5A10E59EC26}"/>
              </a:ext>
            </a:extLst>
          </p:cNvPr>
          <p:cNvPicPr>
            <a:picLocks noChangeAspect="1"/>
          </p:cNvPicPr>
          <p:nvPr/>
        </p:nvPicPr>
        <p:blipFill rotWithShape="1">
          <a:blip r:embed="rId3"/>
          <a:srcRect b="9364"/>
          <a:stretch/>
        </p:blipFill>
        <p:spPr>
          <a:xfrm>
            <a:off x="2694648" y="1227159"/>
            <a:ext cx="6992451" cy="5043631"/>
          </a:xfrm>
          <a:prstGeom prst="rect">
            <a:avLst/>
          </a:prstGeom>
        </p:spPr>
      </p:pic>
      <p:sp>
        <p:nvSpPr>
          <p:cNvPr id="2" name="Title 1">
            <a:extLst>
              <a:ext uri="{FF2B5EF4-FFF2-40B4-BE49-F238E27FC236}">
                <a16:creationId xmlns:a16="http://schemas.microsoft.com/office/drawing/2014/main" id="{4349635A-6295-4687-8278-FCF2B1216D9F}"/>
              </a:ext>
            </a:extLst>
          </p:cNvPr>
          <p:cNvSpPr>
            <a:spLocks noGrp="1"/>
          </p:cNvSpPr>
          <p:nvPr>
            <p:ph type="title"/>
          </p:nvPr>
        </p:nvSpPr>
        <p:spPr>
          <a:xfrm>
            <a:off x="386734" y="1"/>
            <a:ext cx="10832143" cy="1136172"/>
          </a:xfrm>
        </p:spPr>
        <p:txBody>
          <a:bodyPr/>
          <a:lstStyle/>
          <a:p>
            <a:r>
              <a:rPr lang="en-CA"/>
              <a:t>ELEVATE TN: PFS Benefit for Acalabrutinib ± Obinutuzumab was Consistent Across Subgroups </a:t>
            </a:r>
          </a:p>
        </p:txBody>
      </p:sp>
      <p:sp>
        <p:nvSpPr>
          <p:cNvPr id="4" name="Text Placeholder 6">
            <a:extLst>
              <a:ext uri="{FF2B5EF4-FFF2-40B4-BE49-F238E27FC236}">
                <a16:creationId xmlns:a16="http://schemas.microsoft.com/office/drawing/2014/main" id="{9AE241B7-77DB-4C33-8EE3-A1D6DDBA9D06}"/>
              </a:ext>
            </a:extLst>
          </p:cNvPr>
          <p:cNvSpPr txBox="1">
            <a:spLocks/>
          </p:cNvSpPr>
          <p:nvPr/>
        </p:nvSpPr>
        <p:spPr>
          <a:xfrm>
            <a:off x="304802" y="6270789"/>
            <a:ext cx="1038384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a:solidFill>
                  <a:schemeClr val="tx1"/>
                </a:solidFill>
              </a:rPr>
              <a:t>Sharman JP et </a:t>
            </a:r>
            <a:r>
              <a:rPr lang="en-US" sz="1000" dirty="0">
                <a:solidFill>
                  <a:schemeClr val="tx1"/>
                </a:solidFill>
              </a:rPr>
              <a:t>al. </a:t>
            </a:r>
            <a:r>
              <a:rPr lang="en-US" sz="1000">
                <a:solidFill>
                  <a:schemeClr val="tx1"/>
                </a:solidFill>
              </a:rPr>
              <a:t>ASH 2019. Abstract 31.</a:t>
            </a:r>
            <a:endParaRPr lang="en-US" sz="1000" dirty="0">
              <a:solidFill>
                <a:schemeClr val="tx1"/>
              </a:solidFill>
            </a:endParaRPr>
          </a:p>
        </p:txBody>
      </p:sp>
      <p:pic>
        <p:nvPicPr>
          <p:cNvPr id="5" name="Picture 4">
            <a:extLst>
              <a:ext uri="{FF2B5EF4-FFF2-40B4-BE49-F238E27FC236}">
                <a16:creationId xmlns:a16="http://schemas.microsoft.com/office/drawing/2014/main" id="{0C2FF680-693B-4246-80B1-5497F7A182F8}"/>
              </a:ext>
            </a:extLst>
          </p:cNvPr>
          <p:cNvPicPr>
            <a:picLocks noChangeAspect="1"/>
          </p:cNvPicPr>
          <p:nvPr/>
        </p:nvPicPr>
        <p:blipFill rotWithShape="1">
          <a:blip r:embed="rId3"/>
          <a:srcRect l="61958" t="90635"/>
          <a:stretch/>
        </p:blipFill>
        <p:spPr>
          <a:xfrm>
            <a:off x="7027027" y="6270790"/>
            <a:ext cx="2660072" cy="521125"/>
          </a:xfrm>
          <a:prstGeom prst="rect">
            <a:avLst/>
          </a:prstGeom>
        </p:spPr>
      </p:pic>
    </p:spTree>
    <p:extLst>
      <p:ext uri="{BB962C8B-B14F-4D97-AF65-F5344CB8AC3E}">
        <p14:creationId xmlns:p14="http://schemas.microsoft.com/office/powerpoint/2010/main" val="3569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EAB023-B354-4420-8F36-740752E3F278}"/>
              </a:ext>
            </a:extLst>
          </p:cNvPr>
          <p:cNvSpPr>
            <a:spLocks noGrp="1"/>
          </p:cNvSpPr>
          <p:nvPr>
            <p:ph type="title"/>
          </p:nvPr>
        </p:nvSpPr>
        <p:spPr/>
        <p:txBody>
          <a:bodyPr/>
          <a:lstStyle/>
          <a:p>
            <a:r>
              <a:rPr lang="en-US" dirty="0"/>
              <a:t>CLL Impacts a Significant Number of Patients Worldwide, Predominantly Affecting Older Patients</a:t>
            </a:r>
          </a:p>
        </p:txBody>
      </p:sp>
      <p:sp>
        <p:nvSpPr>
          <p:cNvPr id="7" name="Rectangle: Diagonal Corners Rounded 6">
            <a:extLst>
              <a:ext uri="{FF2B5EF4-FFF2-40B4-BE49-F238E27FC236}">
                <a16:creationId xmlns:a16="http://schemas.microsoft.com/office/drawing/2014/main" id="{CF24DA54-8E50-44DC-8AA9-3F0F3F412DC9}"/>
              </a:ext>
            </a:extLst>
          </p:cNvPr>
          <p:cNvSpPr/>
          <p:nvPr/>
        </p:nvSpPr>
        <p:spPr>
          <a:xfrm>
            <a:off x="710963" y="1467917"/>
            <a:ext cx="10758271" cy="685991"/>
          </a:xfrm>
          <a:prstGeom prst="round2Diag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r>
              <a:rPr lang="en-US" sz="1600" dirty="0">
                <a:solidFill>
                  <a:srgbClr val="FFFFFF"/>
                </a:solidFill>
                <a:latin typeface="Arial"/>
              </a:rPr>
              <a:t>With an estimated 191,000 new cases globally, CLL represents </a:t>
            </a:r>
            <a:r>
              <a:rPr lang="en-US" sz="2000" b="1" dirty="0">
                <a:solidFill>
                  <a:srgbClr val="FFFFFF"/>
                </a:solidFill>
                <a:latin typeface="Arial"/>
              </a:rPr>
              <a:t>22% to 30%</a:t>
            </a:r>
            <a:r>
              <a:rPr lang="en-US" sz="1600" dirty="0">
                <a:solidFill>
                  <a:srgbClr val="FFFFFF"/>
                </a:solidFill>
                <a:latin typeface="Arial"/>
              </a:rPr>
              <a:t> of all leukemia worldwide, </a:t>
            </a:r>
            <a:br>
              <a:rPr lang="en-US" sz="1600" dirty="0">
                <a:solidFill>
                  <a:srgbClr val="FFFFFF"/>
                </a:solidFill>
                <a:latin typeface="Arial"/>
              </a:rPr>
            </a:br>
            <a:r>
              <a:rPr lang="en-US" sz="1600" dirty="0">
                <a:solidFill>
                  <a:srgbClr val="FFFFFF"/>
                </a:solidFill>
                <a:latin typeface="Arial"/>
              </a:rPr>
              <a:t>being the </a:t>
            </a:r>
            <a:r>
              <a:rPr lang="en-US" sz="2000" b="1" dirty="0">
                <a:solidFill>
                  <a:srgbClr val="FFFFFF"/>
                </a:solidFill>
                <a:latin typeface="Arial"/>
              </a:rPr>
              <a:t>most common leukemia in Western countries</a:t>
            </a:r>
            <a:r>
              <a:rPr lang="en-US" sz="1600" baseline="30000" dirty="0">
                <a:solidFill>
                  <a:srgbClr val="FFFFFF"/>
                </a:solidFill>
                <a:latin typeface="Arial"/>
              </a:rPr>
              <a:t>1,2</a:t>
            </a:r>
          </a:p>
        </p:txBody>
      </p:sp>
      <p:sp>
        <p:nvSpPr>
          <p:cNvPr id="9" name="TextBox 8">
            <a:extLst>
              <a:ext uri="{FF2B5EF4-FFF2-40B4-BE49-F238E27FC236}">
                <a16:creationId xmlns:a16="http://schemas.microsoft.com/office/drawing/2014/main" id="{474EDE53-2697-443B-96A6-8D4BCDD2D358}"/>
              </a:ext>
            </a:extLst>
          </p:cNvPr>
          <p:cNvSpPr txBox="1"/>
          <p:nvPr/>
        </p:nvSpPr>
        <p:spPr>
          <a:xfrm>
            <a:off x="5756335" y="2548408"/>
            <a:ext cx="5874285" cy="400110"/>
          </a:xfrm>
          <a:prstGeom prst="rect">
            <a:avLst/>
          </a:prstGeom>
          <a:noFill/>
        </p:spPr>
        <p:txBody>
          <a:bodyPr wrap="square" rtlCol="0">
            <a:spAutoFit/>
          </a:bodyPr>
          <a:lstStyle/>
          <a:p>
            <a:pPr algn="ctr" defTabSz="604824" fontAlgn="base">
              <a:spcBef>
                <a:spcPct val="0"/>
              </a:spcBef>
              <a:spcAft>
                <a:spcPct val="0"/>
              </a:spcAft>
              <a:defRPr/>
            </a:pPr>
            <a:r>
              <a:rPr lang="en-US" sz="2000" b="1" dirty="0">
                <a:solidFill>
                  <a:srgbClr val="003865"/>
                </a:solidFill>
                <a:latin typeface="Arial" pitchFamily="34" charset="0"/>
                <a:ea typeface="ＭＳ Ｐゴシック" pitchFamily="34" charset="-128"/>
              </a:rPr>
              <a:t>Men</a:t>
            </a:r>
            <a:r>
              <a:rPr lang="en-US" sz="1800" dirty="0">
                <a:solidFill>
                  <a:srgbClr val="003865"/>
                </a:solidFill>
                <a:latin typeface="Arial" pitchFamily="34" charset="0"/>
                <a:ea typeface="ＭＳ Ｐゴシック" pitchFamily="34" charset="-128"/>
              </a:rPr>
              <a:t> are ~</a:t>
            </a:r>
            <a:r>
              <a:rPr lang="en-US" sz="2000" b="1" dirty="0">
                <a:solidFill>
                  <a:srgbClr val="003865"/>
                </a:solidFill>
                <a:latin typeface="Arial" pitchFamily="34" charset="0"/>
                <a:ea typeface="ＭＳ Ｐゴシック" pitchFamily="34" charset="-128"/>
              </a:rPr>
              <a:t>2X more likely</a:t>
            </a:r>
            <a:r>
              <a:rPr lang="en-US" sz="2000" dirty="0">
                <a:solidFill>
                  <a:srgbClr val="003865"/>
                </a:solidFill>
              </a:rPr>
              <a:t> </a:t>
            </a:r>
            <a:r>
              <a:rPr lang="en-US" sz="1800" dirty="0">
                <a:solidFill>
                  <a:srgbClr val="003865"/>
                </a:solidFill>
                <a:latin typeface="Arial" pitchFamily="34" charset="0"/>
                <a:ea typeface="ＭＳ Ｐゴシック" pitchFamily="34" charset="-128"/>
              </a:rPr>
              <a:t>to develop CLL</a:t>
            </a:r>
            <a:r>
              <a:rPr lang="en-US" sz="1800" baseline="30000" dirty="0">
                <a:solidFill>
                  <a:srgbClr val="003865"/>
                </a:solidFill>
                <a:latin typeface="Arial" pitchFamily="34" charset="0"/>
                <a:ea typeface="ＭＳ Ｐゴシック" pitchFamily="34" charset="-128"/>
              </a:rPr>
              <a:t>5</a:t>
            </a:r>
          </a:p>
        </p:txBody>
      </p:sp>
      <p:grpSp>
        <p:nvGrpSpPr>
          <p:cNvPr id="78" name="Group 77">
            <a:extLst>
              <a:ext uri="{FF2B5EF4-FFF2-40B4-BE49-F238E27FC236}">
                <a16:creationId xmlns:a16="http://schemas.microsoft.com/office/drawing/2014/main" id="{8A9E0E1E-CF72-4614-94C5-B26CB22C4A3D}"/>
              </a:ext>
            </a:extLst>
          </p:cNvPr>
          <p:cNvGrpSpPr/>
          <p:nvPr/>
        </p:nvGrpSpPr>
        <p:grpSpPr>
          <a:xfrm>
            <a:off x="9262624" y="3226917"/>
            <a:ext cx="1096859" cy="2131136"/>
            <a:chOff x="6480175" y="2622816"/>
            <a:chExt cx="749167" cy="1455594"/>
          </a:xfrm>
          <a:solidFill>
            <a:schemeClr val="accent4"/>
          </a:solidFill>
        </p:grpSpPr>
        <p:sp>
          <p:nvSpPr>
            <p:cNvPr id="70" name="Oval 5">
              <a:extLst>
                <a:ext uri="{FF2B5EF4-FFF2-40B4-BE49-F238E27FC236}">
                  <a16:creationId xmlns:a16="http://schemas.microsoft.com/office/drawing/2014/main" id="{AB288CD6-C25F-45F3-A185-FE597C6F8B66}"/>
                </a:ext>
              </a:extLst>
            </p:cNvPr>
            <p:cNvSpPr>
              <a:spLocks noChangeArrowheads="1"/>
            </p:cNvSpPr>
            <p:nvPr/>
          </p:nvSpPr>
          <p:spPr bwMode="auto">
            <a:xfrm>
              <a:off x="6787838" y="2622816"/>
              <a:ext cx="242893" cy="2287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71" name="Freeform 6">
              <a:extLst>
                <a:ext uri="{FF2B5EF4-FFF2-40B4-BE49-F238E27FC236}">
                  <a16:creationId xmlns:a16="http://schemas.microsoft.com/office/drawing/2014/main" id="{D373FE43-F535-441A-9FA4-A89605398EFF}"/>
                </a:ext>
              </a:extLst>
            </p:cNvPr>
            <p:cNvSpPr>
              <a:spLocks/>
            </p:cNvSpPr>
            <p:nvPr/>
          </p:nvSpPr>
          <p:spPr bwMode="auto">
            <a:xfrm>
              <a:off x="6592187" y="2891309"/>
              <a:ext cx="637155" cy="1187101"/>
            </a:xfrm>
            <a:custGeom>
              <a:avLst/>
              <a:gdLst>
                <a:gd name="T0" fmla="*/ 130 w 166"/>
                <a:gd name="T1" fmla="*/ 13 h 285"/>
                <a:gd name="T2" fmla="*/ 104 w 166"/>
                <a:gd name="T3" fmla="*/ 0 h 285"/>
                <a:gd name="T4" fmla="*/ 62 w 166"/>
                <a:gd name="T5" fmla="*/ 0 h 285"/>
                <a:gd name="T6" fmla="*/ 36 w 166"/>
                <a:gd name="T7" fmla="*/ 13 h 285"/>
                <a:gd name="T8" fmla="*/ 3 w 166"/>
                <a:gd name="T9" fmla="*/ 124 h 285"/>
                <a:gd name="T10" fmla="*/ 10 w 166"/>
                <a:gd name="T11" fmla="*/ 140 h 285"/>
                <a:gd name="T12" fmla="*/ 25 w 166"/>
                <a:gd name="T13" fmla="*/ 132 h 285"/>
                <a:gd name="T14" fmla="*/ 48 w 166"/>
                <a:gd name="T15" fmla="*/ 59 h 285"/>
                <a:gd name="T16" fmla="*/ 48 w 166"/>
                <a:gd name="T17" fmla="*/ 84 h 285"/>
                <a:gd name="T18" fmla="*/ 13 w 166"/>
                <a:gd name="T19" fmla="*/ 194 h 285"/>
                <a:gd name="T20" fmla="*/ 51 w 166"/>
                <a:gd name="T21" fmla="*/ 194 h 285"/>
                <a:gd name="T22" fmla="*/ 51 w 166"/>
                <a:gd name="T23" fmla="*/ 270 h 285"/>
                <a:gd name="T24" fmla="*/ 65 w 166"/>
                <a:gd name="T25" fmla="*/ 285 h 285"/>
                <a:gd name="T26" fmla="*/ 80 w 166"/>
                <a:gd name="T27" fmla="*/ 270 h 285"/>
                <a:gd name="T28" fmla="*/ 80 w 166"/>
                <a:gd name="T29" fmla="*/ 198 h 285"/>
                <a:gd name="T30" fmla="*/ 83 w 166"/>
                <a:gd name="T31" fmla="*/ 194 h 285"/>
                <a:gd name="T32" fmla="*/ 86 w 166"/>
                <a:gd name="T33" fmla="*/ 198 h 285"/>
                <a:gd name="T34" fmla="*/ 86 w 166"/>
                <a:gd name="T35" fmla="*/ 271 h 285"/>
                <a:gd name="T36" fmla="*/ 101 w 166"/>
                <a:gd name="T37" fmla="*/ 285 h 285"/>
                <a:gd name="T38" fmla="*/ 115 w 166"/>
                <a:gd name="T39" fmla="*/ 271 h 285"/>
                <a:gd name="T40" fmla="*/ 115 w 166"/>
                <a:gd name="T41" fmla="*/ 194 h 285"/>
                <a:gd name="T42" fmla="*/ 153 w 166"/>
                <a:gd name="T43" fmla="*/ 194 h 285"/>
                <a:gd name="T44" fmla="*/ 118 w 166"/>
                <a:gd name="T45" fmla="*/ 84 h 285"/>
                <a:gd name="T46" fmla="*/ 118 w 166"/>
                <a:gd name="T47" fmla="*/ 59 h 285"/>
                <a:gd name="T48" fmla="*/ 141 w 166"/>
                <a:gd name="T49" fmla="*/ 133 h 285"/>
                <a:gd name="T50" fmla="*/ 156 w 166"/>
                <a:gd name="T51" fmla="*/ 140 h 285"/>
                <a:gd name="T52" fmla="*/ 163 w 166"/>
                <a:gd name="T53" fmla="*/ 124 h 285"/>
                <a:gd name="T54" fmla="*/ 130 w 166"/>
                <a:gd name="T55" fmla="*/ 1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 h="285">
                  <a:moveTo>
                    <a:pt x="130" y="13"/>
                  </a:moveTo>
                  <a:cubicBezTo>
                    <a:pt x="126" y="5"/>
                    <a:pt x="113" y="0"/>
                    <a:pt x="104" y="0"/>
                  </a:cubicBezTo>
                  <a:cubicBezTo>
                    <a:pt x="62" y="0"/>
                    <a:pt x="62" y="0"/>
                    <a:pt x="62" y="0"/>
                  </a:cubicBezTo>
                  <a:cubicBezTo>
                    <a:pt x="53" y="0"/>
                    <a:pt x="40" y="5"/>
                    <a:pt x="36" y="13"/>
                  </a:cubicBezTo>
                  <a:cubicBezTo>
                    <a:pt x="19" y="47"/>
                    <a:pt x="3" y="124"/>
                    <a:pt x="3" y="124"/>
                  </a:cubicBezTo>
                  <a:cubicBezTo>
                    <a:pt x="0" y="130"/>
                    <a:pt x="4" y="137"/>
                    <a:pt x="10" y="140"/>
                  </a:cubicBezTo>
                  <a:cubicBezTo>
                    <a:pt x="16" y="142"/>
                    <a:pt x="23" y="139"/>
                    <a:pt x="25" y="132"/>
                  </a:cubicBezTo>
                  <a:cubicBezTo>
                    <a:pt x="48" y="59"/>
                    <a:pt x="48" y="59"/>
                    <a:pt x="48" y="59"/>
                  </a:cubicBezTo>
                  <a:cubicBezTo>
                    <a:pt x="48" y="84"/>
                    <a:pt x="48" y="84"/>
                    <a:pt x="48" y="84"/>
                  </a:cubicBezTo>
                  <a:cubicBezTo>
                    <a:pt x="13" y="194"/>
                    <a:pt x="13" y="194"/>
                    <a:pt x="13" y="194"/>
                  </a:cubicBezTo>
                  <a:cubicBezTo>
                    <a:pt x="51" y="194"/>
                    <a:pt x="51" y="194"/>
                    <a:pt x="51" y="194"/>
                  </a:cubicBezTo>
                  <a:cubicBezTo>
                    <a:pt x="51" y="270"/>
                    <a:pt x="51" y="270"/>
                    <a:pt x="51" y="270"/>
                  </a:cubicBezTo>
                  <a:cubicBezTo>
                    <a:pt x="51" y="279"/>
                    <a:pt x="57" y="285"/>
                    <a:pt x="65" y="285"/>
                  </a:cubicBezTo>
                  <a:cubicBezTo>
                    <a:pt x="73" y="285"/>
                    <a:pt x="80" y="279"/>
                    <a:pt x="80" y="270"/>
                  </a:cubicBezTo>
                  <a:cubicBezTo>
                    <a:pt x="80" y="198"/>
                    <a:pt x="80" y="198"/>
                    <a:pt x="80" y="198"/>
                  </a:cubicBezTo>
                  <a:cubicBezTo>
                    <a:pt x="80" y="196"/>
                    <a:pt x="81" y="194"/>
                    <a:pt x="83" y="194"/>
                  </a:cubicBezTo>
                  <a:cubicBezTo>
                    <a:pt x="85" y="194"/>
                    <a:pt x="86" y="196"/>
                    <a:pt x="86" y="198"/>
                  </a:cubicBezTo>
                  <a:cubicBezTo>
                    <a:pt x="86" y="271"/>
                    <a:pt x="86" y="271"/>
                    <a:pt x="86" y="271"/>
                  </a:cubicBezTo>
                  <a:cubicBezTo>
                    <a:pt x="86" y="279"/>
                    <a:pt x="93" y="285"/>
                    <a:pt x="101" y="285"/>
                  </a:cubicBezTo>
                  <a:cubicBezTo>
                    <a:pt x="109" y="285"/>
                    <a:pt x="115" y="279"/>
                    <a:pt x="115" y="271"/>
                  </a:cubicBezTo>
                  <a:cubicBezTo>
                    <a:pt x="115" y="194"/>
                    <a:pt x="115" y="194"/>
                    <a:pt x="115" y="194"/>
                  </a:cubicBezTo>
                  <a:cubicBezTo>
                    <a:pt x="153" y="194"/>
                    <a:pt x="153" y="194"/>
                    <a:pt x="153" y="194"/>
                  </a:cubicBezTo>
                  <a:cubicBezTo>
                    <a:pt x="118" y="84"/>
                    <a:pt x="118" y="84"/>
                    <a:pt x="118" y="84"/>
                  </a:cubicBezTo>
                  <a:cubicBezTo>
                    <a:pt x="118" y="59"/>
                    <a:pt x="118" y="59"/>
                    <a:pt x="118" y="59"/>
                  </a:cubicBezTo>
                  <a:cubicBezTo>
                    <a:pt x="141" y="133"/>
                    <a:pt x="141" y="133"/>
                    <a:pt x="141" y="133"/>
                  </a:cubicBezTo>
                  <a:cubicBezTo>
                    <a:pt x="143" y="139"/>
                    <a:pt x="150" y="142"/>
                    <a:pt x="156" y="140"/>
                  </a:cubicBezTo>
                  <a:cubicBezTo>
                    <a:pt x="162" y="137"/>
                    <a:pt x="166" y="131"/>
                    <a:pt x="163" y="124"/>
                  </a:cubicBezTo>
                  <a:cubicBezTo>
                    <a:pt x="163" y="124"/>
                    <a:pt x="147" y="47"/>
                    <a:pt x="13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74" name="Freeform 10">
              <a:extLst>
                <a:ext uri="{FF2B5EF4-FFF2-40B4-BE49-F238E27FC236}">
                  <a16:creationId xmlns:a16="http://schemas.microsoft.com/office/drawing/2014/main" id="{453F4687-CE81-472D-B3E9-049D1E9C6013}"/>
                </a:ext>
              </a:extLst>
            </p:cNvPr>
            <p:cNvSpPr>
              <a:spLocks/>
            </p:cNvSpPr>
            <p:nvPr/>
          </p:nvSpPr>
          <p:spPr bwMode="auto">
            <a:xfrm>
              <a:off x="6480175" y="3870325"/>
              <a:ext cx="6350" cy="12700"/>
            </a:xfrm>
            <a:custGeom>
              <a:avLst/>
              <a:gdLst>
                <a:gd name="T0" fmla="*/ 0 w 2"/>
                <a:gd name="T1" fmla="*/ 0 h 4"/>
                <a:gd name="T2" fmla="*/ 1 w 2"/>
                <a:gd name="T3" fmla="*/ 4 h 4"/>
              </a:gdLst>
              <a:ahLst/>
              <a:cxnLst>
                <a:cxn ang="0">
                  <a:pos x="T0" y="T1"/>
                </a:cxn>
                <a:cxn ang="0">
                  <a:pos x="T2" y="T3"/>
                </a:cxn>
              </a:cxnLst>
              <a:rect l="0" t="0" r="r" b="b"/>
              <a:pathLst>
                <a:path w="2" h="4">
                  <a:moveTo>
                    <a:pt x="0" y="0"/>
                  </a:moveTo>
                  <a:cubicBezTo>
                    <a:pt x="2" y="1"/>
                    <a:pt x="2" y="3"/>
                    <a:pt x="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grpSp>
      <p:grpSp>
        <p:nvGrpSpPr>
          <p:cNvPr id="77" name="Group 76">
            <a:extLst>
              <a:ext uri="{FF2B5EF4-FFF2-40B4-BE49-F238E27FC236}">
                <a16:creationId xmlns:a16="http://schemas.microsoft.com/office/drawing/2014/main" id="{05DD5769-D2F8-48D2-BC26-CBECFC3F810E}"/>
              </a:ext>
            </a:extLst>
          </p:cNvPr>
          <p:cNvGrpSpPr/>
          <p:nvPr/>
        </p:nvGrpSpPr>
        <p:grpSpPr>
          <a:xfrm>
            <a:off x="6729055" y="3218038"/>
            <a:ext cx="843707" cy="2154263"/>
            <a:chOff x="5695950" y="2693777"/>
            <a:chExt cx="476250" cy="1216025"/>
          </a:xfrm>
          <a:solidFill>
            <a:schemeClr val="accent2"/>
          </a:solidFill>
        </p:grpSpPr>
        <p:sp>
          <p:nvSpPr>
            <p:cNvPr id="75" name="Oval 11">
              <a:extLst>
                <a:ext uri="{FF2B5EF4-FFF2-40B4-BE49-F238E27FC236}">
                  <a16:creationId xmlns:a16="http://schemas.microsoft.com/office/drawing/2014/main" id="{C41F98AC-442D-4AA2-AC2F-1C30EB2D6C7D}"/>
                </a:ext>
              </a:extLst>
            </p:cNvPr>
            <p:cNvSpPr>
              <a:spLocks noChangeArrowheads="1"/>
            </p:cNvSpPr>
            <p:nvPr/>
          </p:nvSpPr>
          <p:spPr bwMode="auto">
            <a:xfrm>
              <a:off x="5829300" y="2693777"/>
              <a:ext cx="209550" cy="209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76" name="Freeform 12">
              <a:extLst>
                <a:ext uri="{FF2B5EF4-FFF2-40B4-BE49-F238E27FC236}">
                  <a16:creationId xmlns:a16="http://schemas.microsoft.com/office/drawing/2014/main" id="{778BE4CA-0F59-4559-B04B-EBD74EE92CC1}"/>
                </a:ext>
              </a:extLst>
            </p:cNvPr>
            <p:cNvSpPr>
              <a:spLocks/>
            </p:cNvSpPr>
            <p:nvPr/>
          </p:nvSpPr>
          <p:spPr bwMode="auto">
            <a:xfrm>
              <a:off x="5695950" y="2928727"/>
              <a:ext cx="476250" cy="981075"/>
            </a:xfrm>
            <a:custGeom>
              <a:avLst/>
              <a:gdLst>
                <a:gd name="T0" fmla="*/ 114 w 143"/>
                <a:gd name="T1" fmla="*/ 0 h 296"/>
                <a:gd name="T2" fmla="*/ 72 w 143"/>
                <a:gd name="T3" fmla="*/ 0 h 296"/>
                <a:gd name="T4" fmla="*/ 71 w 143"/>
                <a:gd name="T5" fmla="*/ 0 h 296"/>
                <a:gd name="T6" fmla="*/ 28 w 143"/>
                <a:gd name="T7" fmla="*/ 0 h 296"/>
                <a:gd name="T8" fmla="*/ 0 w 143"/>
                <a:gd name="T9" fmla="*/ 34 h 296"/>
                <a:gd name="T10" fmla="*/ 0 w 143"/>
                <a:gd name="T11" fmla="*/ 130 h 296"/>
                <a:gd name="T12" fmla="*/ 14 w 143"/>
                <a:gd name="T13" fmla="*/ 144 h 296"/>
                <a:gd name="T14" fmla="*/ 28 w 143"/>
                <a:gd name="T15" fmla="*/ 130 h 296"/>
                <a:gd name="T16" fmla="*/ 28 w 143"/>
                <a:gd name="T17" fmla="*/ 44 h 296"/>
                <a:gd name="T18" fmla="*/ 32 w 143"/>
                <a:gd name="T19" fmla="*/ 44 h 296"/>
                <a:gd name="T20" fmla="*/ 32 w 143"/>
                <a:gd name="T21" fmla="*/ 278 h 296"/>
                <a:gd name="T22" fmla="*/ 50 w 143"/>
                <a:gd name="T23" fmla="*/ 296 h 296"/>
                <a:gd name="T24" fmla="*/ 68 w 143"/>
                <a:gd name="T25" fmla="*/ 278 h 296"/>
                <a:gd name="T26" fmla="*/ 68 w 143"/>
                <a:gd name="T27" fmla="*/ 142 h 296"/>
                <a:gd name="T28" fmla="*/ 70 w 143"/>
                <a:gd name="T29" fmla="*/ 142 h 296"/>
                <a:gd name="T30" fmla="*/ 71 w 143"/>
                <a:gd name="T31" fmla="*/ 142 h 296"/>
                <a:gd name="T32" fmla="*/ 74 w 143"/>
                <a:gd name="T33" fmla="*/ 142 h 296"/>
                <a:gd name="T34" fmla="*/ 74 w 143"/>
                <a:gd name="T35" fmla="*/ 278 h 296"/>
                <a:gd name="T36" fmla="*/ 91 w 143"/>
                <a:gd name="T37" fmla="*/ 295 h 296"/>
                <a:gd name="T38" fmla="*/ 109 w 143"/>
                <a:gd name="T39" fmla="*/ 278 h 296"/>
                <a:gd name="T40" fmla="*/ 109 w 143"/>
                <a:gd name="T41" fmla="*/ 44 h 296"/>
                <a:gd name="T42" fmla="*/ 114 w 143"/>
                <a:gd name="T43" fmla="*/ 44 h 296"/>
                <a:gd name="T44" fmla="*/ 114 w 143"/>
                <a:gd name="T45" fmla="*/ 130 h 296"/>
                <a:gd name="T46" fmla="*/ 128 w 143"/>
                <a:gd name="T47" fmla="*/ 145 h 296"/>
                <a:gd name="T48" fmla="*/ 142 w 143"/>
                <a:gd name="T49" fmla="*/ 130 h 296"/>
                <a:gd name="T50" fmla="*/ 142 w 143"/>
                <a:gd name="T51" fmla="*/ 34 h 296"/>
                <a:gd name="T52" fmla="*/ 114 w 143"/>
                <a:gd name="T53"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296">
                  <a:moveTo>
                    <a:pt x="114" y="0"/>
                  </a:moveTo>
                  <a:cubicBezTo>
                    <a:pt x="72" y="0"/>
                    <a:pt x="72" y="0"/>
                    <a:pt x="72" y="0"/>
                  </a:cubicBezTo>
                  <a:cubicBezTo>
                    <a:pt x="71" y="0"/>
                    <a:pt x="71" y="0"/>
                    <a:pt x="71" y="0"/>
                  </a:cubicBezTo>
                  <a:cubicBezTo>
                    <a:pt x="28" y="0"/>
                    <a:pt x="28" y="0"/>
                    <a:pt x="28" y="0"/>
                  </a:cubicBezTo>
                  <a:cubicBezTo>
                    <a:pt x="28" y="0"/>
                    <a:pt x="0" y="0"/>
                    <a:pt x="0" y="34"/>
                  </a:cubicBezTo>
                  <a:cubicBezTo>
                    <a:pt x="0" y="69"/>
                    <a:pt x="0" y="130"/>
                    <a:pt x="0" y="130"/>
                  </a:cubicBezTo>
                  <a:cubicBezTo>
                    <a:pt x="0" y="130"/>
                    <a:pt x="0" y="144"/>
                    <a:pt x="14" y="144"/>
                  </a:cubicBezTo>
                  <a:cubicBezTo>
                    <a:pt x="28" y="144"/>
                    <a:pt x="28" y="130"/>
                    <a:pt x="28" y="130"/>
                  </a:cubicBezTo>
                  <a:cubicBezTo>
                    <a:pt x="28" y="44"/>
                    <a:pt x="28" y="44"/>
                    <a:pt x="28" y="44"/>
                  </a:cubicBezTo>
                  <a:cubicBezTo>
                    <a:pt x="32" y="44"/>
                    <a:pt x="32" y="44"/>
                    <a:pt x="32" y="44"/>
                  </a:cubicBezTo>
                  <a:cubicBezTo>
                    <a:pt x="32" y="278"/>
                    <a:pt x="32" y="278"/>
                    <a:pt x="32" y="278"/>
                  </a:cubicBezTo>
                  <a:cubicBezTo>
                    <a:pt x="32" y="278"/>
                    <a:pt x="33" y="296"/>
                    <a:pt x="50" y="296"/>
                  </a:cubicBezTo>
                  <a:cubicBezTo>
                    <a:pt x="68" y="296"/>
                    <a:pt x="68" y="278"/>
                    <a:pt x="68" y="278"/>
                  </a:cubicBezTo>
                  <a:cubicBezTo>
                    <a:pt x="68" y="142"/>
                    <a:pt x="68" y="142"/>
                    <a:pt x="68" y="142"/>
                  </a:cubicBezTo>
                  <a:cubicBezTo>
                    <a:pt x="70" y="142"/>
                    <a:pt x="70" y="142"/>
                    <a:pt x="70" y="142"/>
                  </a:cubicBezTo>
                  <a:cubicBezTo>
                    <a:pt x="71" y="142"/>
                    <a:pt x="71" y="142"/>
                    <a:pt x="71" y="142"/>
                  </a:cubicBezTo>
                  <a:cubicBezTo>
                    <a:pt x="74" y="142"/>
                    <a:pt x="74" y="142"/>
                    <a:pt x="74" y="142"/>
                  </a:cubicBezTo>
                  <a:cubicBezTo>
                    <a:pt x="74" y="278"/>
                    <a:pt x="74" y="278"/>
                    <a:pt x="74" y="278"/>
                  </a:cubicBezTo>
                  <a:cubicBezTo>
                    <a:pt x="74" y="278"/>
                    <a:pt x="73" y="295"/>
                    <a:pt x="91" y="295"/>
                  </a:cubicBezTo>
                  <a:cubicBezTo>
                    <a:pt x="109" y="295"/>
                    <a:pt x="109" y="278"/>
                    <a:pt x="109" y="278"/>
                  </a:cubicBezTo>
                  <a:cubicBezTo>
                    <a:pt x="109" y="44"/>
                    <a:pt x="109" y="44"/>
                    <a:pt x="109" y="44"/>
                  </a:cubicBezTo>
                  <a:cubicBezTo>
                    <a:pt x="114" y="44"/>
                    <a:pt x="114" y="44"/>
                    <a:pt x="114" y="44"/>
                  </a:cubicBezTo>
                  <a:cubicBezTo>
                    <a:pt x="114" y="130"/>
                    <a:pt x="114" y="130"/>
                    <a:pt x="114" y="130"/>
                  </a:cubicBezTo>
                  <a:cubicBezTo>
                    <a:pt x="114" y="130"/>
                    <a:pt x="114" y="145"/>
                    <a:pt x="128" y="145"/>
                  </a:cubicBezTo>
                  <a:cubicBezTo>
                    <a:pt x="142" y="145"/>
                    <a:pt x="142" y="130"/>
                    <a:pt x="142" y="130"/>
                  </a:cubicBezTo>
                  <a:cubicBezTo>
                    <a:pt x="142" y="130"/>
                    <a:pt x="142" y="69"/>
                    <a:pt x="142" y="34"/>
                  </a:cubicBezTo>
                  <a:cubicBezTo>
                    <a:pt x="143" y="0"/>
                    <a:pt x="114" y="0"/>
                    <a:pt x="1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grpSp>
      <p:grpSp>
        <p:nvGrpSpPr>
          <p:cNvPr id="79" name="Group 78">
            <a:extLst>
              <a:ext uri="{FF2B5EF4-FFF2-40B4-BE49-F238E27FC236}">
                <a16:creationId xmlns:a16="http://schemas.microsoft.com/office/drawing/2014/main" id="{D0206F46-C231-4B26-A0F4-F4F86FB0FA5C}"/>
              </a:ext>
            </a:extLst>
          </p:cNvPr>
          <p:cNvGrpSpPr/>
          <p:nvPr/>
        </p:nvGrpSpPr>
        <p:grpSpPr>
          <a:xfrm>
            <a:off x="7850745" y="3218039"/>
            <a:ext cx="843707" cy="2154263"/>
            <a:chOff x="5695950" y="2693777"/>
            <a:chExt cx="476250" cy="1216025"/>
          </a:xfrm>
          <a:solidFill>
            <a:schemeClr val="accent2"/>
          </a:solidFill>
        </p:grpSpPr>
        <p:sp>
          <p:nvSpPr>
            <p:cNvPr id="80" name="Oval 11">
              <a:extLst>
                <a:ext uri="{FF2B5EF4-FFF2-40B4-BE49-F238E27FC236}">
                  <a16:creationId xmlns:a16="http://schemas.microsoft.com/office/drawing/2014/main" id="{952FDC21-DC9A-4B11-B0BA-38A488D02203}"/>
                </a:ext>
              </a:extLst>
            </p:cNvPr>
            <p:cNvSpPr>
              <a:spLocks noChangeArrowheads="1"/>
            </p:cNvSpPr>
            <p:nvPr/>
          </p:nvSpPr>
          <p:spPr bwMode="auto">
            <a:xfrm>
              <a:off x="5829300" y="2693777"/>
              <a:ext cx="209550" cy="209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a:solidFill>
                  <a:srgbClr val="000000"/>
                </a:solidFill>
                <a:latin typeface="Arial" pitchFamily="34" charset="0"/>
                <a:ea typeface="ＭＳ Ｐゴシック" pitchFamily="34" charset="-128"/>
              </a:endParaRPr>
            </a:p>
          </p:txBody>
        </p:sp>
        <p:sp>
          <p:nvSpPr>
            <p:cNvPr id="81" name="Freeform 12">
              <a:extLst>
                <a:ext uri="{FF2B5EF4-FFF2-40B4-BE49-F238E27FC236}">
                  <a16:creationId xmlns:a16="http://schemas.microsoft.com/office/drawing/2014/main" id="{2456EE21-D6DD-4141-9CAF-7244481D16CC}"/>
                </a:ext>
              </a:extLst>
            </p:cNvPr>
            <p:cNvSpPr>
              <a:spLocks/>
            </p:cNvSpPr>
            <p:nvPr/>
          </p:nvSpPr>
          <p:spPr bwMode="auto">
            <a:xfrm>
              <a:off x="5695950" y="2928727"/>
              <a:ext cx="476250" cy="981075"/>
            </a:xfrm>
            <a:custGeom>
              <a:avLst/>
              <a:gdLst>
                <a:gd name="T0" fmla="*/ 114 w 143"/>
                <a:gd name="T1" fmla="*/ 0 h 296"/>
                <a:gd name="T2" fmla="*/ 72 w 143"/>
                <a:gd name="T3" fmla="*/ 0 h 296"/>
                <a:gd name="T4" fmla="*/ 71 w 143"/>
                <a:gd name="T5" fmla="*/ 0 h 296"/>
                <a:gd name="T6" fmla="*/ 28 w 143"/>
                <a:gd name="T7" fmla="*/ 0 h 296"/>
                <a:gd name="T8" fmla="*/ 0 w 143"/>
                <a:gd name="T9" fmla="*/ 34 h 296"/>
                <a:gd name="T10" fmla="*/ 0 w 143"/>
                <a:gd name="T11" fmla="*/ 130 h 296"/>
                <a:gd name="T12" fmla="*/ 14 w 143"/>
                <a:gd name="T13" fmla="*/ 144 h 296"/>
                <a:gd name="T14" fmla="*/ 28 w 143"/>
                <a:gd name="T15" fmla="*/ 130 h 296"/>
                <a:gd name="T16" fmla="*/ 28 w 143"/>
                <a:gd name="T17" fmla="*/ 44 h 296"/>
                <a:gd name="T18" fmla="*/ 32 w 143"/>
                <a:gd name="T19" fmla="*/ 44 h 296"/>
                <a:gd name="T20" fmla="*/ 32 w 143"/>
                <a:gd name="T21" fmla="*/ 278 h 296"/>
                <a:gd name="T22" fmla="*/ 50 w 143"/>
                <a:gd name="T23" fmla="*/ 296 h 296"/>
                <a:gd name="T24" fmla="*/ 68 w 143"/>
                <a:gd name="T25" fmla="*/ 278 h 296"/>
                <a:gd name="T26" fmla="*/ 68 w 143"/>
                <a:gd name="T27" fmla="*/ 142 h 296"/>
                <a:gd name="T28" fmla="*/ 70 w 143"/>
                <a:gd name="T29" fmla="*/ 142 h 296"/>
                <a:gd name="T30" fmla="*/ 71 w 143"/>
                <a:gd name="T31" fmla="*/ 142 h 296"/>
                <a:gd name="T32" fmla="*/ 74 w 143"/>
                <a:gd name="T33" fmla="*/ 142 h 296"/>
                <a:gd name="T34" fmla="*/ 74 w 143"/>
                <a:gd name="T35" fmla="*/ 278 h 296"/>
                <a:gd name="T36" fmla="*/ 91 w 143"/>
                <a:gd name="T37" fmla="*/ 295 h 296"/>
                <a:gd name="T38" fmla="*/ 109 w 143"/>
                <a:gd name="T39" fmla="*/ 278 h 296"/>
                <a:gd name="T40" fmla="*/ 109 w 143"/>
                <a:gd name="T41" fmla="*/ 44 h 296"/>
                <a:gd name="T42" fmla="*/ 114 w 143"/>
                <a:gd name="T43" fmla="*/ 44 h 296"/>
                <a:gd name="T44" fmla="*/ 114 w 143"/>
                <a:gd name="T45" fmla="*/ 130 h 296"/>
                <a:gd name="T46" fmla="*/ 128 w 143"/>
                <a:gd name="T47" fmla="*/ 145 h 296"/>
                <a:gd name="T48" fmla="*/ 142 w 143"/>
                <a:gd name="T49" fmla="*/ 130 h 296"/>
                <a:gd name="T50" fmla="*/ 142 w 143"/>
                <a:gd name="T51" fmla="*/ 34 h 296"/>
                <a:gd name="T52" fmla="*/ 114 w 143"/>
                <a:gd name="T53"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296">
                  <a:moveTo>
                    <a:pt x="114" y="0"/>
                  </a:moveTo>
                  <a:cubicBezTo>
                    <a:pt x="72" y="0"/>
                    <a:pt x="72" y="0"/>
                    <a:pt x="72" y="0"/>
                  </a:cubicBezTo>
                  <a:cubicBezTo>
                    <a:pt x="71" y="0"/>
                    <a:pt x="71" y="0"/>
                    <a:pt x="71" y="0"/>
                  </a:cubicBezTo>
                  <a:cubicBezTo>
                    <a:pt x="28" y="0"/>
                    <a:pt x="28" y="0"/>
                    <a:pt x="28" y="0"/>
                  </a:cubicBezTo>
                  <a:cubicBezTo>
                    <a:pt x="28" y="0"/>
                    <a:pt x="0" y="0"/>
                    <a:pt x="0" y="34"/>
                  </a:cubicBezTo>
                  <a:cubicBezTo>
                    <a:pt x="0" y="69"/>
                    <a:pt x="0" y="130"/>
                    <a:pt x="0" y="130"/>
                  </a:cubicBezTo>
                  <a:cubicBezTo>
                    <a:pt x="0" y="130"/>
                    <a:pt x="0" y="144"/>
                    <a:pt x="14" y="144"/>
                  </a:cubicBezTo>
                  <a:cubicBezTo>
                    <a:pt x="28" y="144"/>
                    <a:pt x="28" y="130"/>
                    <a:pt x="28" y="130"/>
                  </a:cubicBezTo>
                  <a:cubicBezTo>
                    <a:pt x="28" y="44"/>
                    <a:pt x="28" y="44"/>
                    <a:pt x="28" y="44"/>
                  </a:cubicBezTo>
                  <a:cubicBezTo>
                    <a:pt x="32" y="44"/>
                    <a:pt x="32" y="44"/>
                    <a:pt x="32" y="44"/>
                  </a:cubicBezTo>
                  <a:cubicBezTo>
                    <a:pt x="32" y="278"/>
                    <a:pt x="32" y="278"/>
                    <a:pt x="32" y="278"/>
                  </a:cubicBezTo>
                  <a:cubicBezTo>
                    <a:pt x="32" y="278"/>
                    <a:pt x="33" y="296"/>
                    <a:pt x="50" y="296"/>
                  </a:cubicBezTo>
                  <a:cubicBezTo>
                    <a:pt x="68" y="296"/>
                    <a:pt x="68" y="278"/>
                    <a:pt x="68" y="278"/>
                  </a:cubicBezTo>
                  <a:cubicBezTo>
                    <a:pt x="68" y="142"/>
                    <a:pt x="68" y="142"/>
                    <a:pt x="68" y="142"/>
                  </a:cubicBezTo>
                  <a:cubicBezTo>
                    <a:pt x="70" y="142"/>
                    <a:pt x="70" y="142"/>
                    <a:pt x="70" y="142"/>
                  </a:cubicBezTo>
                  <a:cubicBezTo>
                    <a:pt x="71" y="142"/>
                    <a:pt x="71" y="142"/>
                    <a:pt x="71" y="142"/>
                  </a:cubicBezTo>
                  <a:cubicBezTo>
                    <a:pt x="74" y="142"/>
                    <a:pt x="74" y="142"/>
                    <a:pt x="74" y="142"/>
                  </a:cubicBezTo>
                  <a:cubicBezTo>
                    <a:pt x="74" y="278"/>
                    <a:pt x="74" y="278"/>
                    <a:pt x="74" y="278"/>
                  </a:cubicBezTo>
                  <a:cubicBezTo>
                    <a:pt x="74" y="278"/>
                    <a:pt x="73" y="295"/>
                    <a:pt x="91" y="295"/>
                  </a:cubicBezTo>
                  <a:cubicBezTo>
                    <a:pt x="109" y="295"/>
                    <a:pt x="109" y="278"/>
                    <a:pt x="109" y="278"/>
                  </a:cubicBezTo>
                  <a:cubicBezTo>
                    <a:pt x="109" y="44"/>
                    <a:pt x="109" y="44"/>
                    <a:pt x="109" y="44"/>
                  </a:cubicBezTo>
                  <a:cubicBezTo>
                    <a:pt x="114" y="44"/>
                    <a:pt x="114" y="44"/>
                    <a:pt x="114" y="44"/>
                  </a:cubicBezTo>
                  <a:cubicBezTo>
                    <a:pt x="114" y="130"/>
                    <a:pt x="114" y="130"/>
                    <a:pt x="114" y="130"/>
                  </a:cubicBezTo>
                  <a:cubicBezTo>
                    <a:pt x="114" y="130"/>
                    <a:pt x="114" y="145"/>
                    <a:pt x="128" y="145"/>
                  </a:cubicBezTo>
                  <a:cubicBezTo>
                    <a:pt x="142" y="145"/>
                    <a:pt x="142" y="130"/>
                    <a:pt x="142" y="130"/>
                  </a:cubicBezTo>
                  <a:cubicBezTo>
                    <a:pt x="142" y="130"/>
                    <a:pt x="142" y="69"/>
                    <a:pt x="142" y="34"/>
                  </a:cubicBezTo>
                  <a:cubicBezTo>
                    <a:pt x="143" y="0"/>
                    <a:pt x="114" y="0"/>
                    <a:pt x="1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4824" fontAlgn="base">
                <a:spcBef>
                  <a:spcPct val="0"/>
                </a:spcBef>
                <a:spcAft>
                  <a:spcPct val="0"/>
                </a:spcAft>
                <a:defRPr/>
              </a:pPr>
              <a:endParaRPr lang="en-US" sz="1800" dirty="0">
                <a:solidFill>
                  <a:srgbClr val="000000"/>
                </a:solidFill>
                <a:latin typeface="Arial" pitchFamily="34" charset="0"/>
                <a:ea typeface="ＭＳ Ｐゴシック" pitchFamily="34" charset="-128"/>
              </a:endParaRPr>
            </a:p>
          </p:txBody>
        </p:sp>
      </p:grpSp>
      <p:sp>
        <p:nvSpPr>
          <p:cNvPr id="66" name="TextBox 65">
            <a:extLst>
              <a:ext uri="{FF2B5EF4-FFF2-40B4-BE49-F238E27FC236}">
                <a16:creationId xmlns:a16="http://schemas.microsoft.com/office/drawing/2014/main" id="{960AA98F-BE30-4F14-A261-D95390DD10BB}"/>
              </a:ext>
            </a:extLst>
          </p:cNvPr>
          <p:cNvSpPr txBox="1"/>
          <p:nvPr/>
        </p:nvSpPr>
        <p:spPr>
          <a:xfrm>
            <a:off x="1589" y="5995221"/>
            <a:ext cx="11264423" cy="507831"/>
          </a:xfrm>
          <a:prstGeom prst="rect">
            <a:avLst/>
          </a:prstGeom>
          <a:noFill/>
        </p:spPr>
        <p:txBody>
          <a:bodyPr wrap="square" rtlCol="0" anchor="b" anchorCtr="0">
            <a:spAutoFit/>
          </a:bodyPr>
          <a:lstStyle/>
          <a:p>
            <a:pPr marL="114297">
              <a:defRPr/>
            </a:pPr>
            <a:r>
              <a:rPr lang="en-US" sz="900" b="1" dirty="0">
                <a:solidFill>
                  <a:srgbClr val="000000"/>
                </a:solidFill>
                <a:latin typeface="Arial" pitchFamily="34" charset="0"/>
                <a:ea typeface="ＭＳ Ｐゴシック" pitchFamily="34" charset="-128"/>
              </a:rPr>
              <a:t>1</a:t>
            </a:r>
            <a:r>
              <a:rPr lang="en-US" sz="900" dirty="0">
                <a:solidFill>
                  <a:srgbClr val="000000"/>
                </a:solidFill>
                <a:latin typeface="Arial" pitchFamily="34" charset="0"/>
                <a:ea typeface="ＭＳ Ｐゴシック" pitchFamily="34" charset="-128"/>
              </a:rPr>
              <a:t>. Union for International Cancer Control. https://www.who.int/selection_medicines/committees/expert/20/applications/CLL.pdf. Accessed November 6, 2019.</a:t>
            </a:r>
            <a:r>
              <a:rPr lang="en-US" sz="900" b="1" dirty="0">
                <a:solidFill>
                  <a:srgbClr val="000000"/>
                </a:solidFill>
                <a:latin typeface="Arial" pitchFamily="34" charset="0"/>
                <a:ea typeface="ＭＳ Ｐゴシック" pitchFamily="34" charset="-128"/>
              </a:rPr>
              <a:t> 2. </a:t>
            </a:r>
            <a:r>
              <a:rPr lang="en-US" sz="900" dirty="0">
                <a:solidFill>
                  <a:srgbClr val="000000"/>
                </a:solidFill>
                <a:latin typeface="Arial" pitchFamily="34" charset="0"/>
                <a:ea typeface="ＭＳ Ｐゴシック" pitchFamily="34" charset="-128"/>
              </a:rPr>
              <a:t>Combest AJ, et al. </a:t>
            </a:r>
            <a:r>
              <a:rPr lang="en-US" sz="900" i="1" dirty="0">
                <a:solidFill>
                  <a:srgbClr val="000000"/>
                </a:solidFill>
                <a:latin typeface="Arial" pitchFamily="34" charset="0"/>
                <a:ea typeface="ＭＳ Ｐゴシック" pitchFamily="34" charset="-128"/>
              </a:rPr>
              <a:t>J </a:t>
            </a:r>
            <a:r>
              <a:rPr lang="en-US" sz="900" i="1" dirty="0" err="1">
                <a:solidFill>
                  <a:srgbClr val="000000"/>
                </a:solidFill>
                <a:latin typeface="Arial" pitchFamily="34" charset="0"/>
                <a:ea typeface="ＭＳ Ｐゴシック" pitchFamily="34" charset="-128"/>
              </a:rPr>
              <a:t>Hematol</a:t>
            </a:r>
            <a:r>
              <a:rPr lang="en-US" sz="900" i="1" dirty="0">
                <a:solidFill>
                  <a:srgbClr val="000000"/>
                </a:solidFill>
                <a:latin typeface="Arial" pitchFamily="34" charset="0"/>
                <a:ea typeface="ＭＳ Ｐゴシック" pitchFamily="34" charset="-128"/>
              </a:rPr>
              <a:t> Oncol Pharm</a:t>
            </a:r>
            <a:r>
              <a:rPr lang="en-US" sz="900" dirty="0">
                <a:solidFill>
                  <a:srgbClr val="000000"/>
                </a:solidFill>
                <a:latin typeface="Arial" pitchFamily="34" charset="0"/>
                <a:ea typeface="ＭＳ Ｐゴシック" pitchFamily="34" charset="-128"/>
              </a:rPr>
              <a:t>. 2016;6(2):54-56. </a:t>
            </a:r>
            <a:r>
              <a:rPr lang="en-US" sz="900" b="1" dirty="0">
                <a:solidFill>
                  <a:srgbClr val="000000"/>
                </a:solidFill>
                <a:latin typeface="Arial" pitchFamily="34" charset="0"/>
                <a:ea typeface="ＭＳ Ｐゴシック" pitchFamily="34" charset="-128"/>
              </a:rPr>
              <a:t>3. </a:t>
            </a:r>
            <a:r>
              <a:rPr lang="en-US" sz="900" dirty="0" err="1">
                <a:solidFill>
                  <a:srgbClr val="000000"/>
                </a:solidFill>
                <a:latin typeface="Arial" pitchFamily="34" charset="0"/>
                <a:ea typeface="ＭＳ Ｐゴシック" pitchFamily="34" charset="-128"/>
              </a:rPr>
              <a:t>Eichhorst</a:t>
            </a:r>
            <a:r>
              <a:rPr lang="en-US" sz="900" dirty="0">
                <a:solidFill>
                  <a:srgbClr val="000000"/>
                </a:solidFill>
                <a:latin typeface="Arial" pitchFamily="34" charset="0"/>
                <a:ea typeface="ＭＳ Ｐゴシック" pitchFamily="34" charset="-128"/>
              </a:rPr>
              <a:t> B, et al. </a:t>
            </a:r>
            <a:r>
              <a:rPr lang="en-US" sz="900" i="1" dirty="0">
                <a:solidFill>
                  <a:srgbClr val="000000"/>
                </a:solidFill>
                <a:latin typeface="Arial" pitchFamily="34" charset="0"/>
                <a:ea typeface="ＭＳ Ｐゴシック" pitchFamily="34" charset="-128"/>
              </a:rPr>
              <a:t>Ann Oncol</a:t>
            </a:r>
            <a:r>
              <a:rPr lang="en-US" sz="900" dirty="0">
                <a:solidFill>
                  <a:srgbClr val="000000"/>
                </a:solidFill>
                <a:latin typeface="Arial" pitchFamily="34" charset="0"/>
                <a:ea typeface="ＭＳ Ｐゴシック" pitchFamily="34" charset="-128"/>
              </a:rPr>
              <a:t>. 2015;26(suppl 5):v78-v84. </a:t>
            </a:r>
            <a:r>
              <a:rPr lang="en-US" sz="900" b="1" dirty="0">
                <a:solidFill>
                  <a:srgbClr val="000000"/>
                </a:solidFill>
                <a:latin typeface="Arial" pitchFamily="34" charset="0"/>
                <a:ea typeface="ＭＳ Ｐゴシック" pitchFamily="34" charset="-128"/>
              </a:rPr>
              <a:t>4. </a:t>
            </a:r>
            <a:r>
              <a:rPr lang="en-US" sz="900" dirty="0">
                <a:solidFill>
                  <a:srgbClr val="000000"/>
                </a:solidFill>
                <a:latin typeface="Arial" pitchFamily="34" charset="0"/>
                <a:ea typeface="ＭＳ Ｐゴシック" pitchFamily="34" charset="-128"/>
              </a:rPr>
              <a:t>Lymphoma Coalition. https://lymphomacoalition.org/images/subtype-reports/CLL_Europe _2017_Report.pdf. Accessed November 6, 2019. </a:t>
            </a:r>
            <a:r>
              <a:rPr lang="en-US" sz="900" b="1" dirty="0">
                <a:solidFill>
                  <a:srgbClr val="000000"/>
                </a:solidFill>
              </a:rPr>
              <a:t>5</a:t>
            </a:r>
            <a:r>
              <a:rPr lang="en-US" sz="900" dirty="0">
                <a:solidFill>
                  <a:srgbClr val="000000"/>
                </a:solidFill>
              </a:rPr>
              <a:t>. </a:t>
            </a:r>
            <a:r>
              <a:rPr lang="en-US" sz="900" dirty="0" err="1">
                <a:solidFill>
                  <a:srgbClr val="000000"/>
                </a:solidFill>
              </a:rPr>
              <a:t>Scarfò</a:t>
            </a:r>
            <a:r>
              <a:rPr lang="en-US" sz="900" dirty="0">
                <a:solidFill>
                  <a:srgbClr val="000000"/>
                </a:solidFill>
              </a:rPr>
              <a:t> L, et al. </a:t>
            </a:r>
            <a:r>
              <a:rPr lang="en-US" sz="900" i="1" dirty="0" err="1">
                <a:solidFill>
                  <a:srgbClr val="000000"/>
                </a:solidFill>
              </a:rPr>
              <a:t>Crit</a:t>
            </a:r>
            <a:r>
              <a:rPr lang="en-US" sz="900" i="1" dirty="0">
                <a:solidFill>
                  <a:srgbClr val="000000"/>
                </a:solidFill>
              </a:rPr>
              <a:t> Rev Oncol </a:t>
            </a:r>
            <a:r>
              <a:rPr lang="en-US" sz="900" i="1" dirty="0" err="1">
                <a:solidFill>
                  <a:srgbClr val="000000"/>
                </a:solidFill>
              </a:rPr>
              <a:t>Hematol</a:t>
            </a:r>
            <a:r>
              <a:rPr lang="en-US" sz="900" dirty="0">
                <a:solidFill>
                  <a:srgbClr val="000000"/>
                </a:solidFill>
              </a:rPr>
              <a:t>. 2016;104:169-182. </a:t>
            </a:r>
            <a:endParaRPr lang="en-US" sz="900" dirty="0">
              <a:solidFill>
                <a:srgbClr val="000000"/>
              </a:solidFill>
              <a:latin typeface="Arial" pitchFamily="34" charset="0"/>
              <a:ea typeface="ＭＳ Ｐゴシック" pitchFamily="34" charset="-128"/>
            </a:endParaRPr>
          </a:p>
        </p:txBody>
      </p:sp>
      <p:grpSp>
        <p:nvGrpSpPr>
          <p:cNvPr id="65" name="Group 64">
            <a:extLst>
              <a:ext uri="{FF2B5EF4-FFF2-40B4-BE49-F238E27FC236}">
                <a16:creationId xmlns:a16="http://schemas.microsoft.com/office/drawing/2014/main" id="{2D66A1CB-941D-43C4-B499-CC3A2AF20681}"/>
              </a:ext>
            </a:extLst>
          </p:cNvPr>
          <p:cNvGrpSpPr>
            <a:grpSpLocks noChangeAspect="1"/>
          </p:cNvGrpSpPr>
          <p:nvPr/>
        </p:nvGrpSpPr>
        <p:grpSpPr>
          <a:xfrm>
            <a:off x="1220384" y="2453075"/>
            <a:ext cx="3680161" cy="3419758"/>
            <a:chOff x="-11265" y="1283909"/>
            <a:chExt cx="4745777" cy="4409971"/>
          </a:xfrm>
        </p:grpSpPr>
        <p:sp>
          <p:nvSpPr>
            <p:cNvPr id="67" name="TextBox 66">
              <a:extLst>
                <a:ext uri="{FF2B5EF4-FFF2-40B4-BE49-F238E27FC236}">
                  <a16:creationId xmlns:a16="http://schemas.microsoft.com/office/drawing/2014/main" id="{E54BCD58-289C-49DE-9BF4-F6317C89E360}"/>
                </a:ext>
              </a:extLst>
            </p:cNvPr>
            <p:cNvSpPr txBox="1"/>
            <p:nvPr/>
          </p:nvSpPr>
          <p:spPr>
            <a:xfrm>
              <a:off x="-11265" y="1283909"/>
              <a:ext cx="4745777" cy="830997"/>
            </a:xfrm>
            <a:prstGeom prst="rect">
              <a:avLst/>
            </a:prstGeom>
            <a:noFill/>
          </p:spPr>
          <p:txBody>
            <a:bodyPr wrap="square" rtlCol="0" anchor="ctr">
              <a:noAutofit/>
            </a:bodyPr>
            <a:lstStyle/>
            <a:p>
              <a:pPr algn="ctr" defTabSz="604824" fontAlgn="base">
                <a:spcBef>
                  <a:spcPct val="0"/>
                </a:spcBef>
                <a:spcAft>
                  <a:spcPct val="0"/>
                </a:spcAft>
                <a:defRPr/>
              </a:pPr>
              <a:r>
                <a:rPr lang="en-US" sz="2000" b="1" dirty="0">
                  <a:solidFill>
                    <a:srgbClr val="003865"/>
                  </a:solidFill>
                  <a:latin typeface="Arial" pitchFamily="34" charset="0"/>
                  <a:ea typeface="ＭＳ Ｐゴシック" pitchFamily="34" charset="-128"/>
                </a:rPr>
                <a:t>Median age at diagnosis</a:t>
              </a:r>
              <a:r>
                <a:rPr lang="en-US" sz="2000" b="1" baseline="30000" dirty="0">
                  <a:solidFill>
                    <a:srgbClr val="003865"/>
                  </a:solidFill>
                  <a:latin typeface="Arial" pitchFamily="34" charset="0"/>
                  <a:ea typeface="ＭＳ Ｐゴシック" pitchFamily="34" charset="-128"/>
                </a:rPr>
                <a:t>3</a:t>
              </a:r>
              <a:r>
                <a:rPr lang="en-US" sz="2000" b="1" dirty="0">
                  <a:solidFill>
                    <a:srgbClr val="003865"/>
                  </a:solidFill>
                  <a:latin typeface="Arial" pitchFamily="34" charset="0"/>
                  <a:ea typeface="ＭＳ Ｐゴシック" pitchFamily="34" charset="-128"/>
                </a:rPr>
                <a:t>:</a:t>
              </a:r>
              <a:endParaRPr lang="en-US" sz="2000" b="1" baseline="30000" dirty="0">
                <a:solidFill>
                  <a:srgbClr val="003865"/>
                </a:solidFill>
                <a:latin typeface="Arial" pitchFamily="34" charset="0"/>
                <a:ea typeface="ＭＳ Ｐゴシック" pitchFamily="34" charset="-128"/>
              </a:endParaRPr>
            </a:p>
          </p:txBody>
        </p:sp>
        <p:grpSp>
          <p:nvGrpSpPr>
            <p:cNvPr id="68" name="Group 67">
              <a:extLst>
                <a:ext uri="{FF2B5EF4-FFF2-40B4-BE49-F238E27FC236}">
                  <a16:creationId xmlns:a16="http://schemas.microsoft.com/office/drawing/2014/main" id="{2572506E-BEB2-4559-867F-DA994E039CD9}"/>
                </a:ext>
              </a:extLst>
            </p:cNvPr>
            <p:cNvGrpSpPr/>
            <p:nvPr/>
          </p:nvGrpSpPr>
          <p:grpSpPr>
            <a:xfrm>
              <a:off x="1084763" y="2033339"/>
              <a:ext cx="2469641" cy="2474366"/>
              <a:chOff x="765279" y="2265378"/>
              <a:chExt cx="2245128" cy="2249424"/>
            </a:xfrm>
          </p:grpSpPr>
          <p:sp>
            <p:nvSpPr>
              <p:cNvPr id="73" name="Oval 72">
                <a:extLst>
                  <a:ext uri="{FF2B5EF4-FFF2-40B4-BE49-F238E27FC236}">
                    <a16:creationId xmlns:a16="http://schemas.microsoft.com/office/drawing/2014/main" id="{E2C6E562-B9E3-4E96-8BD7-7A21634974A2}"/>
                  </a:ext>
                </a:extLst>
              </p:cNvPr>
              <p:cNvSpPr/>
              <p:nvPr/>
            </p:nvSpPr>
            <p:spPr>
              <a:xfrm rot="10800000">
                <a:off x="765279" y="2265378"/>
                <a:ext cx="2245128" cy="2249424"/>
              </a:xfrm>
              <a:prstGeom prst="ellipse">
                <a:avLst/>
              </a:prstGeom>
              <a:gradFill>
                <a:gsLst>
                  <a:gs pos="95000">
                    <a:schemeClr val="bg2"/>
                  </a:gs>
                  <a:gs pos="25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IN" sz="1800">
                  <a:solidFill>
                    <a:srgbClr val="FFFFFF"/>
                  </a:solidFill>
                  <a:latin typeface="Arial"/>
                </a:endParaRPr>
              </a:p>
            </p:txBody>
          </p:sp>
          <p:sp>
            <p:nvSpPr>
              <p:cNvPr id="82" name="Oval 81">
                <a:extLst>
                  <a:ext uri="{FF2B5EF4-FFF2-40B4-BE49-F238E27FC236}">
                    <a16:creationId xmlns:a16="http://schemas.microsoft.com/office/drawing/2014/main" id="{699CF1D9-D4C3-45DC-9EF5-DE35D53E9F36}"/>
                  </a:ext>
                </a:extLst>
              </p:cNvPr>
              <p:cNvSpPr/>
              <p:nvPr/>
            </p:nvSpPr>
            <p:spPr>
              <a:xfrm>
                <a:off x="1057783" y="2586688"/>
                <a:ext cx="1660120" cy="1660121"/>
              </a:xfrm>
              <a:prstGeom prst="ellipse">
                <a:avLst/>
              </a:prstGeom>
              <a:solidFill>
                <a:schemeClr val="bg1"/>
              </a:solidFill>
              <a:ln>
                <a:noFill/>
              </a:ln>
              <a:effectLst>
                <a:outerShdw blurRad="152400" dist="1778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4824" fontAlgn="base">
                  <a:spcBef>
                    <a:spcPct val="0"/>
                  </a:spcBef>
                  <a:spcAft>
                    <a:spcPct val="0"/>
                  </a:spcAft>
                  <a:defRPr/>
                </a:pPr>
                <a:endParaRPr lang="en-IN" sz="1800">
                  <a:solidFill>
                    <a:srgbClr val="FFFFFF"/>
                  </a:solidFill>
                  <a:latin typeface="Arial"/>
                </a:endParaRPr>
              </a:p>
            </p:txBody>
          </p:sp>
          <p:sp>
            <p:nvSpPr>
              <p:cNvPr id="83" name="TextBox 82">
                <a:extLst>
                  <a:ext uri="{FF2B5EF4-FFF2-40B4-BE49-F238E27FC236}">
                    <a16:creationId xmlns:a16="http://schemas.microsoft.com/office/drawing/2014/main" id="{B9189735-85F8-4301-9C09-7A446853B019}"/>
                  </a:ext>
                </a:extLst>
              </p:cNvPr>
              <p:cNvSpPr txBox="1"/>
              <p:nvPr/>
            </p:nvSpPr>
            <p:spPr>
              <a:xfrm>
                <a:off x="1110593" y="2614346"/>
                <a:ext cx="1554507" cy="1551500"/>
              </a:xfrm>
              <a:prstGeom prst="rect">
                <a:avLst/>
              </a:prstGeom>
              <a:noFill/>
            </p:spPr>
            <p:txBody>
              <a:bodyPr wrap="none" rtlCol="0" anchor="ctr">
                <a:spAutoFit/>
              </a:bodyPr>
              <a:lstStyle/>
              <a:p>
                <a:pPr algn="ctr" defTabSz="604824" fontAlgn="base">
                  <a:spcBef>
                    <a:spcPct val="0"/>
                  </a:spcBef>
                  <a:spcAft>
                    <a:spcPct val="0"/>
                  </a:spcAft>
                  <a:defRPr/>
                </a:pPr>
                <a:r>
                  <a:rPr lang="en-IN" sz="8000" b="1" dirty="0">
                    <a:gradFill>
                      <a:gsLst>
                        <a:gs pos="95000">
                          <a:srgbClr val="830051"/>
                        </a:gs>
                        <a:gs pos="25000">
                          <a:srgbClr val="F0AB00"/>
                        </a:gs>
                      </a:gsLst>
                      <a:lin ang="10800000" scaled="1"/>
                    </a:gradFill>
                    <a:latin typeface="Arial" panose="020B0604020202020204" pitchFamily="34" charset="0"/>
                    <a:ea typeface="ＭＳ Ｐゴシック" pitchFamily="34" charset="-128"/>
                    <a:cs typeface="Arial" panose="020B0604020202020204" pitchFamily="34" charset="0"/>
                  </a:rPr>
                  <a:t>72</a:t>
                </a:r>
              </a:p>
            </p:txBody>
          </p:sp>
        </p:grpSp>
        <p:sp>
          <p:nvSpPr>
            <p:cNvPr id="69" name="TextBox 68">
              <a:extLst>
                <a:ext uri="{FF2B5EF4-FFF2-40B4-BE49-F238E27FC236}">
                  <a16:creationId xmlns:a16="http://schemas.microsoft.com/office/drawing/2014/main" id="{BD5C628E-94AD-482A-866B-57BFDD5E420A}"/>
                </a:ext>
              </a:extLst>
            </p:cNvPr>
            <p:cNvSpPr txBox="1"/>
            <p:nvPr/>
          </p:nvSpPr>
          <p:spPr>
            <a:xfrm>
              <a:off x="527147" y="4939780"/>
              <a:ext cx="3584875" cy="754100"/>
            </a:xfrm>
            <a:prstGeom prst="rect">
              <a:avLst/>
            </a:prstGeom>
            <a:noFill/>
          </p:spPr>
          <p:txBody>
            <a:bodyPr wrap="none" rtlCol="0">
              <a:spAutoFit/>
            </a:bodyPr>
            <a:lstStyle/>
            <a:p>
              <a:pPr algn="ctr" defTabSz="604824" fontAlgn="base">
                <a:spcBef>
                  <a:spcPct val="0"/>
                </a:spcBef>
                <a:spcAft>
                  <a:spcPct val="0"/>
                </a:spcAft>
                <a:defRPr/>
              </a:pPr>
              <a:r>
                <a:rPr lang="en-US" sz="1600" b="1" dirty="0">
                  <a:solidFill>
                    <a:srgbClr val="003865"/>
                  </a:solidFill>
                  <a:latin typeface="Arial" pitchFamily="34" charset="0"/>
                  <a:ea typeface="ＭＳ Ｐゴシック" pitchFamily="34" charset="-128"/>
                </a:rPr>
                <a:t>~90% </a:t>
              </a:r>
              <a:r>
                <a:rPr lang="en-US" sz="1600" dirty="0">
                  <a:solidFill>
                    <a:srgbClr val="003865"/>
                  </a:solidFill>
                  <a:latin typeface="Arial" pitchFamily="34" charset="0"/>
                  <a:ea typeface="ＭＳ Ｐゴシック" pitchFamily="34" charset="-128"/>
                </a:rPr>
                <a:t>of patients diagnosed </a:t>
              </a:r>
            </a:p>
            <a:p>
              <a:pPr algn="ctr" defTabSz="604824" fontAlgn="base">
                <a:spcBef>
                  <a:spcPct val="0"/>
                </a:spcBef>
                <a:spcAft>
                  <a:spcPct val="0"/>
                </a:spcAft>
                <a:defRPr/>
              </a:pPr>
              <a:r>
                <a:rPr lang="en-US" sz="1600" dirty="0">
                  <a:solidFill>
                    <a:srgbClr val="003865"/>
                  </a:solidFill>
                  <a:latin typeface="Arial" pitchFamily="34" charset="0"/>
                  <a:ea typeface="ＭＳ Ｐゴシック" pitchFamily="34" charset="-128"/>
                </a:rPr>
                <a:t>with CLL are &gt;55 years old</a:t>
              </a:r>
              <a:r>
                <a:rPr lang="en-US" sz="1600" baseline="30000" dirty="0">
                  <a:solidFill>
                    <a:srgbClr val="003865"/>
                  </a:solidFill>
                  <a:latin typeface="Arial" pitchFamily="34" charset="0"/>
                  <a:ea typeface="ＭＳ Ｐゴシック" pitchFamily="34" charset="-128"/>
                </a:rPr>
                <a:t>4</a:t>
              </a:r>
            </a:p>
          </p:txBody>
        </p:sp>
        <p:cxnSp>
          <p:nvCxnSpPr>
            <p:cNvPr id="72" name="Straight Connector 71">
              <a:extLst>
                <a:ext uri="{FF2B5EF4-FFF2-40B4-BE49-F238E27FC236}">
                  <a16:creationId xmlns:a16="http://schemas.microsoft.com/office/drawing/2014/main" id="{3E900E84-3FA9-4D77-859B-9273E451EA7B}"/>
                </a:ext>
              </a:extLst>
            </p:cNvPr>
            <p:cNvCxnSpPr>
              <a:cxnSpLocks/>
            </p:cNvCxnSpPr>
            <p:nvPr/>
          </p:nvCxnSpPr>
          <p:spPr>
            <a:xfrm rot="5400000">
              <a:off x="2319583" y="3271591"/>
              <a:ext cx="0" cy="2865286"/>
            </a:xfrm>
            <a:prstGeom prst="line">
              <a:avLst/>
            </a:prstGeom>
            <a:ln w="57150">
              <a:gradFill>
                <a:gsLst>
                  <a:gs pos="0">
                    <a:schemeClr val="bg1"/>
                  </a:gs>
                  <a:gs pos="48000">
                    <a:schemeClr val="bg1">
                      <a:lumMod val="50000"/>
                    </a:schemeClr>
                  </a:gs>
                  <a:gs pos="64000">
                    <a:schemeClr val="bg1">
                      <a:lumMod val="50000"/>
                    </a:schemeClr>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080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635A-6295-4687-8278-FCF2B1216D9F}"/>
              </a:ext>
            </a:extLst>
          </p:cNvPr>
          <p:cNvSpPr>
            <a:spLocks noGrp="1"/>
          </p:cNvSpPr>
          <p:nvPr>
            <p:ph type="title"/>
          </p:nvPr>
        </p:nvSpPr>
        <p:spPr>
          <a:xfrm>
            <a:off x="386734" y="13393"/>
            <a:ext cx="10474212" cy="1136172"/>
          </a:xfrm>
        </p:spPr>
        <p:txBody>
          <a:bodyPr/>
          <a:lstStyle/>
          <a:p>
            <a:r>
              <a:rPr lang="en-CA"/>
              <a:t>ELEVATE TN: PFS Benefit for Acalabrutinib ± Obinutuzumab was Consistent Across Subgroups </a:t>
            </a:r>
          </a:p>
        </p:txBody>
      </p:sp>
      <p:sp>
        <p:nvSpPr>
          <p:cNvPr id="6" name="Text Placeholder 6">
            <a:extLst>
              <a:ext uri="{FF2B5EF4-FFF2-40B4-BE49-F238E27FC236}">
                <a16:creationId xmlns:a16="http://schemas.microsoft.com/office/drawing/2014/main" id="{EB7E543C-B708-4113-8FE3-0D9AC6D2D882}"/>
              </a:ext>
            </a:extLst>
          </p:cNvPr>
          <p:cNvSpPr txBox="1">
            <a:spLocks/>
          </p:cNvSpPr>
          <p:nvPr/>
        </p:nvSpPr>
        <p:spPr>
          <a:xfrm>
            <a:off x="272316" y="6316035"/>
            <a:ext cx="1038384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dirty="0">
                <a:solidFill>
                  <a:schemeClr val="tx1"/>
                </a:solidFill>
              </a:rPr>
              <a:t>Sharman JP et al. ASH 2019. Abstract 31.</a:t>
            </a:r>
          </a:p>
        </p:txBody>
      </p:sp>
      <p:pic>
        <p:nvPicPr>
          <p:cNvPr id="9" name="Picture 8">
            <a:extLst>
              <a:ext uri="{FF2B5EF4-FFF2-40B4-BE49-F238E27FC236}">
                <a16:creationId xmlns:a16="http://schemas.microsoft.com/office/drawing/2014/main" id="{D8476E0E-E0A7-4C03-B5D0-3BC9F3CA58E2}"/>
              </a:ext>
            </a:extLst>
          </p:cNvPr>
          <p:cNvPicPr>
            <a:picLocks noChangeAspect="1"/>
          </p:cNvPicPr>
          <p:nvPr/>
        </p:nvPicPr>
        <p:blipFill rotWithShape="1">
          <a:blip r:embed="rId3"/>
          <a:srcRect l="27683" b="11603"/>
          <a:stretch/>
        </p:blipFill>
        <p:spPr>
          <a:xfrm>
            <a:off x="2759826" y="1143203"/>
            <a:ext cx="6378479" cy="4830877"/>
          </a:xfrm>
          <a:prstGeom prst="rect">
            <a:avLst/>
          </a:prstGeom>
        </p:spPr>
      </p:pic>
      <p:pic>
        <p:nvPicPr>
          <p:cNvPr id="10" name="Picture 9">
            <a:extLst>
              <a:ext uri="{FF2B5EF4-FFF2-40B4-BE49-F238E27FC236}">
                <a16:creationId xmlns:a16="http://schemas.microsoft.com/office/drawing/2014/main" id="{B3E7F7A7-B61D-47F9-ACE1-C9BFA59312C8}"/>
              </a:ext>
            </a:extLst>
          </p:cNvPr>
          <p:cNvPicPr>
            <a:picLocks noChangeAspect="1"/>
          </p:cNvPicPr>
          <p:nvPr/>
        </p:nvPicPr>
        <p:blipFill rotWithShape="1">
          <a:blip r:embed="rId3"/>
          <a:srcRect l="73298" t="89004" b="3163"/>
          <a:stretch/>
        </p:blipFill>
        <p:spPr>
          <a:xfrm>
            <a:off x="6783186" y="6007331"/>
            <a:ext cx="2355119" cy="428051"/>
          </a:xfrm>
          <a:prstGeom prst="rect">
            <a:avLst/>
          </a:prstGeom>
        </p:spPr>
      </p:pic>
      <p:pic>
        <p:nvPicPr>
          <p:cNvPr id="11" name="Picture 10">
            <a:extLst>
              <a:ext uri="{FF2B5EF4-FFF2-40B4-BE49-F238E27FC236}">
                <a16:creationId xmlns:a16="http://schemas.microsoft.com/office/drawing/2014/main" id="{3ABB63D4-CF16-4DAD-8B1B-F58E3B2EAE34}"/>
              </a:ext>
            </a:extLst>
          </p:cNvPr>
          <p:cNvPicPr>
            <a:picLocks noChangeAspect="1"/>
          </p:cNvPicPr>
          <p:nvPr/>
        </p:nvPicPr>
        <p:blipFill rotWithShape="1">
          <a:blip r:embed="rId3"/>
          <a:srcRect t="89004" r="32859" b="3163"/>
          <a:stretch/>
        </p:blipFill>
        <p:spPr>
          <a:xfrm>
            <a:off x="170689" y="5865817"/>
            <a:ext cx="5921913" cy="428051"/>
          </a:xfrm>
          <a:prstGeom prst="rect">
            <a:avLst/>
          </a:prstGeom>
        </p:spPr>
      </p:pic>
    </p:spTree>
    <p:extLst>
      <p:ext uri="{BB962C8B-B14F-4D97-AF65-F5344CB8AC3E}">
        <p14:creationId xmlns:p14="http://schemas.microsoft.com/office/powerpoint/2010/main" val="147558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06B1-0A34-4143-A528-01474D6CCA7A}"/>
              </a:ext>
            </a:extLst>
          </p:cNvPr>
          <p:cNvSpPr>
            <a:spLocks noGrp="1"/>
          </p:cNvSpPr>
          <p:nvPr>
            <p:ph type="title"/>
          </p:nvPr>
        </p:nvSpPr>
        <p:spPr>
          <a:xfrm>
            <a:off x="386734" y="1"/>
            <a:ext cx="10000849" cy="1136172"/>
          </a:xfrm>
        </p:spPr>
        <p:txBody>
          <a:bodyPr/>
          <a:lstStyle/>
          <a:p>
            <a:r>
              <a:rPr lang="en-CA"/>
              <a:t>ELEVATE TN: Most Common Adverse Events </a:t>
            </a:r>
            <a:r>
              <a:rPr lang="en-US"/>
              <a:t>(≥15% Patients) in Any Treatment Arm</a:t>
            </a:r>
            <a:endParaRPr lang="en-CA"/>
          </a:p>
        </p:txBody>
      </p:sp>
      <p:sp>
        <p:nvSpPr>
          <p:cNvPr id="4" name="Text Placeholder 6">
            <a:extLst>
              <a:ext uri="{FF2B5EF4-FFF2-40B4-BE49-F238E27FC236}">
                <a16:creationId xmlns:a16="http://schemas.microsoft.com/office/drawing/2014/main" id="{27174FF9-1881-4692-ACA0-D857ED54299D}"/>
              </a:ext>
            </a:extLst>
          </p:cNvPr>
          <p:cNvSpPr txBox="1">
            <a:spLocks/>
          </p:cNvSpPr>
          <p:nvPr/>
        </p:nvSpPr>
        <p:spPr>
          <a:xfrm>
            <a:off x="304802" y="6270789"/>
            <a:ext cx="1038384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a:solidFill>
                  <a:schemeClr val="tx1"/>
                </a:solidFill>
              </a:rPr>
              <a:t>Sharman JP et </a:t>
            </a:r>
            <a:r>
              <a:rPr lang="en-US" sz="1000" dirty="0">
                <a:solidFill>
                  <a:schemeClr val="tx1"/>
                </a:solidFill>
              </a:rPr>
              <a:t>al. </a:t>
            </a:r>
            <a:r>
              <a:rPr lang="en-US" sz="1000">
                <a:solidFill>
                  <a:schemeClr val="tx1"/>
                </a:solidFill>
              </a:rPr>
              <a:t>ASH 2019. Abstract 31.</a:t>
            </a:r>
            <a:endParaRPr lang="en-US" sz="1000" dirty="0">
              <a:solidFill>
                <a:schemeClr val="tx1"/>
              </a:solidFill>
            </a:endParaRPr>
          </a:p>
        </p:txBody>
      </p:sp>
      <p:graphicFrame>
        <p:nvGraphicFramePr>
          <p:cNvPr id="5" name="Content Placeholder 7">
            <a:extLst>
              <a:ext uri="{FF2B5EF4-FFF2-40B4-BE49-F238E27FC236}">
                <a16:creationId xmlns:a16="http://schemas.microsoft.com/office/drawing/2014/main" id="{DA1D7FBA-93C9-40B9-840E-893296D2C7DF}"/>
              </a:ext>
            </a:extLst>
          </p:cNvPr>
          <p:cNvGraphicFramePr>
            <a:graphicFrameLocks/>
          </p:cNvGraphicFramePr>
          <p:nvPr>
            <p:extLst>
              <p:ext uri="{D42A27DB-BD31-4B8C-83A1-F6EECF244321}">
                <p14:modId xmlns:p14="http://schemas.microsoft.com/office/powerpoint/2010/main" val="2098298089"/>
              </p:ext>
            </p:extLst>
          </p:nvPr>
        </p:nvGraphicFramePr>
        <p:xfrm>
          <a:off x="457201" y="1222586"/>
          <a:ext cx="11039856" cy="4943980"/>
        </p:xfrm>
        <a:graphic>
          <a:graphicData uri="http://schemas.openxmlformats.org/drawingml/2006/table">
            <a:tbl>
              <a:tblPr firstRow="1">
                <a:tableStyleId>{5FD0F851-EC5A-4D38-B0AD-8093EC10F338}</a:tableStyleId>
              </a:tblPr>
              <a:tblGrid>
                <a:gridCol w="1890288">
                  <a:extLst>
                    <a:ext uri="{9D8B030D-6E8A-4147-A177-3AD203B41FA5}">
                      <a16:colId xmlns:a16="http://schemas.microsoft.com/office/drawing/2014/main" val="2644978287"/>
                    </a:ext>
                  </a:extLst>
                </a:gridCol>
                <a:gridCol w="1524928">
                  <a:extLst>
                    <a:ext uri="{9D8B030D-6E8A-4147-A177-3AD203B41FA5}">
                      <a16:colId xmlns:a16="http://schemas.microsoft.com/office/drawing/2014/main" val="1586858519"/>
                    </a:ext>
                  </a:extLst>
                </a:gridCol>
                <a:gridCol w="1524928">
                  <a:extLst>
                    <a:ext uri="{9D8B030D-6E8A-4147-A177-3AD203B41FA5}">
                      <a16:colId xmlns:a16="http://schemas.microsoft.com/office/drawing/2014/main" val="223455784"/>
                    </a:ext>
                  </a:extLst>
                </a:gridCol>
                <a:gridCol w="1524928">
                  <a:extLst>
                    <a:ext uri="{9D8B030D-6E8A-4147-A177-3AD203B41FA5}">
                      <a16:colId xmlns:a16="http://schemas.microsoft.com/office/drawing/2014/main" val="4283376450"/>
                    </a:ext>
                  </a:extLst>
                </a:gridCol>
                <a:gridCol w="1524928">
                  <a:extLst>
                    <a:ext uri="{9D8B030D-6E8A-4147-A177-3AD203B41FA5}">
                      <a16:colId xmlns:a16="http://schemas.microsoft.com/office/drawing/2014/main" val="3565421266"/>
                    </a:ext>
                  </a:extLst>
                </a:gridCol>
                <a:gridCol w="1524928">
                  <a:extLst>
                    <a:ext uri="{9D8B030D-6E8A-4147-A177-3AD203B41FA5}">
                      <a16:colId xmlns:a16="http://schemas.microsoft.com/office/drawing/2014/main" val="1719058173"/>
                    </a:ext>
                  </a:extLst>
                </a:gridCol>
                <a:gridCol w="1524928">
                  <a:extLst>
                    <a:ext uri="{9D8B030D-6E8A-4147-A177-3AD203B41FA5}">
                      <a16:colId xmlns:a16="http://schemas.microsoft.com/office/drawing/2014/main" val="410277754"/>
                    </a:ext>
                  </a:extLst>
                </a:gridCol>
              </a:tblGrid>
              <a:tr h="690880">
                <a:tc rowSpan="2">
                  <a:txBody>
                    <a:bodyPr/>
                    <a:lstStyle/>
                    <a:p>
                      <a:pPr>
                        <a:lnSpc>
                          <a:spcPct val="114000"/>
                        </a:lnSpc>
                      </a:pPr>
                      <a:r>
                        <a:rPr lang="en-US" sz="1900" dirty="0"/>
                        <a:t>AEs, n (%)</a:t>
                      </a:r>
                      <a:endParaRPr lang="en-US" sz="1900" b="1" dirty="0">
                        <a:solidFill>
                          <a:schemeClr val="tx1"/>
                        </a:solidFill>
                        <a:latin typeface="+mn-lt"/>
                      </a:endParaRPr>
                    </a:p>
                  </a:txBody>
                  <a:tcPr marL="121920" marR="121920" marT="60960" marB="60960" anchor="b">
                    <a:lnR>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ctr"/>
                      <a:r>
                        <a:rPr lang="en-US" sz="1900" dirty="0" err="1">
                          <a:solidFill>
                            <a:schemeClr val="bg1"/>
                          </a:solidFill>
                        </a:rPr>
                        <a:t>Acala</a:t>
                      </a:r>
                      <a:r>
                        <a:rPr lang="en-US" sz="1900" dirty="0">
                          <a:solidFill>
                            <a:schemeClr val="bg1"/>
                          </a:solidFill>
                        </a:rPr>
                        <a:t>-G</a:t>
                      </a:r>
                      <a:br>
                        <a:rPr lang="en-US" sz="1900" dirty="0">
                          <a:solidFill>
                            <a:schemeClr val="bg1"/>
                          </a:solidFill>
                        </a:rPr>
                      </a:br>
                      <a:r>
                        <a:rPr lang="en-US" sz="1900" dirty="0">
                          <a:solidFill>
                            <a:schemeClr val="bg1"/>
                          </a:solidFill>
                        </a:rPr>
                        <a:t>N=178</a:t>
                      </a:r>
                      <a:endParaRPr lang="en-US" sz="1900" dirty="0">
                        <a:solidFill>
                          <a:schemeClr val="bg1"/>
                        </a:solidFill>
                        <a:latin typeface="+mn-lt"/>
                      </a:endParaRPr>
                    </a:p>
                  </a:txBody>
                  <a:tcPr marL="121920" marR="121920" marT="60960" marB="60960">
                    <a:lnL>
                      <a:noFill/>
                    </a:lnL>
                    <a:lnR>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75A6D"/>
                    </a:solidFill>
                  </a:tcPr>
                </a:tc>
                <a:tc hMerge="1">
                  <a:txBody>
                    <a:bodyPr/>
                    <a:lstStyle/>
                    <a:p>
                      <a:pPr algn="ctr"/>
                      <a:endParaRPr lang="en-US" sz="1200" dirty="0">
                        <a:solidFill>
                          <a:srgbClr val="00000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900" dirty="0" err="1">
                          <a:solidFill>
                            <a:schemeClr val="bg1"/>
                          </a:solidFill>
                        </a:rPr>
                        <a:t>Acalabrutinib</a:t>
                      </a:r>
                      <a:r>
                        <a:rPr lang="en-US" sz="1900" dirty="0">
                          <a:solidFill>
                            <a:schemeClr val="bg1"/>
                          </a:solidFill>
                        </a:rPr>
                        <a:t> </a:t>
                      </a:r>
                      <a:br>
                        <a:rPr lang="en-US" sz="1900" dirty="0">
                          <a:solidFill>
                            <a:schemeClr val="bg1"/>
                          </a:solidFill>
                        </a:rPr>
                      </a:br>
                      <a:r>
                        <a:rPr lang="en-US" sz="1900" dirty="0">
                          <a:solidFill>
                            <a:schemeClr val="bg1"/>
                          </a:solidFill>
                        </a:rPr>
                        <a:t>N=179</a:t>
                      </a:r>
                      <a:endParaRPr lang="en-US" sz="1900" dirty="0">
                        <a:solidFill>
                          <a:schemeClr val="bg1"/>
                        </a:solidFill>
                        <a:latin typeface="+mn-lt"/>
                      </a:endParaRPr>
                    </a:p>
                  </a:txBody>
                  <a:tcPr marL="121920" marR="121920" marT="60960" marB="60960">
                    <a:lnL>
                      <a:noFill/>
                    </a:lnL>
                    <a:lnR>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75A6D"/>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900" dirty="0">
                          <a:solidFill>
                            <a:schemeClr val="bg1"/>
                          </a:solidFill>
                        </a:rPr>
                        <a:t>G-</a:t>
                      </a:r>
                      <a:r>
                        <a:rPr lang="en-US" sz="1900" dirty="0" err="1">
                          <a:solidFill>
                            <a:schemeClr val="bg1"/>
                          </a:solidFill>
                        </a:rPr>
                        <a:t>Clb</a:t>
                      </a:r>
                      <a:br>
                        <a:rPr lang="en-US" sz="1900" dirty="0">
                          <a:solidFill>
                            <a:schemeClr val="bg1"/>
                          </a:solidFill>
                        </a:rPr>
                      </a:br>
                      <a:r>
                        <a:rPr lang="en-US" sz="1900" dirty="0">
                          <a:solidFill>
                            <a:schemeClr val="bg1"/>
                          </a:solidFill>
                        </a:rPr>
                        <a:t>N=169</a:t>
                      </a:r>
                      <a:endParaRPr lang="en-US" sz="1900" dirty="0">
                        <a:solidFill>
                          <a:schemeClr val="bg1"/>
                        </a:solidFill>
                        <a:latin typeface="+mn-lt"/>
                      </a:endParaRPr>
                    </a:p>
                  </a:txBody>
                  <a:tcPr marL="121920" marR="121920" marT="60960" marB="60960">
                    <a:lnL>
                      <a:noFill/>
                    </a:lnL>
                    <a:lnR>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75A6D"/>
                    </a:solidFill>
                  </a:tcPr>
                </a:tc>
                <a:tc hMerge="1">
                  <a:txBody>
                    <a:bodyPr/>
                    <a:lstStyle/>
                    <a:p>
                      <a:pPr algn="ctr"/>
                      <a:endParaRPr lang="en-US" sz="1200" dirty="0">
                        <a:solidFill>
                          <a:srgbClr val="00000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80816"/>
                  </a:ext>
                </a:extLst>
              </a:tr>
              <a:tr h="326380">
                <a:tc vMerge="1">
                  <a:txBody>
                    <a:bodyPr/>
                    <a:lstStyle/>
                    <a:p>
                      <a:pPr>
                        <a:lnSpc>
                          <a:spcPct val="114000"/>
                        </a:lnSpc>
                      </a:pPr>
                      <a:endParaRPr lang="en-US" sz="1600" b="1" dirty="0">
                        <a:solidFill>
                          <a:schemeClr val="tx1"/>
                        </a:solidFill>
                        <a:latin typeface="+mn-lt"/>
                      </a:endParaRPr>
                    </a:p>
                  </a:txBody>
                  <a:tcPr marT="0" marB="0" anchor="ctr"/>
                </a:tc>
                <a:tc>
                  <a:txBody>
                    <a:bodyPr/>
                    <a:lstStyle/>
                    <a:p>
                      <a:pPr algn="ctr">
                        <a:lnSpc>
                          <a:spcPct val="114000"/>
                        </a:lnSpc>
                      </a:pPr>
                      <a:r>
                        <a:rPr lang="en-US" sz="1600" dirty="0"/>
                        <a:t>Any </a:t>
                      </a:r>
                      <a:endParaRPr lang="en-US" sz="1600" b="1" dirty="0">
                        <a:solidFill>
                          <a:schemeClr val="bg1"/>
                        </a:solidFill>
                        <a:latin typeface="+mn-lt"/>
                      </a:endParaRPr>
                    </a:p>
                  </a:txBody>
                  <a:tcPr marL="121920" marR="121920" marT="0" marB="0" anchor="ctr">
                    <a:lnL w="12700" cmpd="sng">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pPr>
                      <a:r>
                        <a:rPr lang="en-US" sz="1600" dirty="0"/>
                        <a:t>Grade ≥3</a:t>
                      </a:r>
                      <a:endParaRPr lang="en-US" sz="1600" b="1" dirty="0">
                        <a:solidFill>
                          <a:schemeClr val="bg1"/>
                        </a:solidFill>
                        <a:latin typeface="+mn-lt"/>
                      </a:endParaRPr>
                    </a:p>
                  </a:txBody>
                  <a:tcPr marL="121920" marR="121920" marT="0"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pPr>
                      <a:r>
                        <a:rPr lang="en-US" sz="1600" dirty="0"/>
                        <a:t>Any </a:t>
                      </a:r>
                      <a:endParaRPr lang="en-US" sz="1600" b="1" dirty="0">
                        <a:solidFill>
                          <a:schemeClr val="bg1"/>
                        </a:solidFill>
                        <a:latin typeface="+mn-lt"/>
                      </a:endParaRPr>
                    </a:p>
                  </a:txBody>
                  <a:tcPr marL="121920" marR="121920" marT="0"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pPr>
                      <a:r>
                        <a:rPr lang="en-US" sz="1600" dirty="0"/>
                        <a:t>Grade ≥3</a:t>
                      </a:r>
                      <a:endParaRPr lang="en-US" sz="1600" b="1" dirty="0">
                        <a:solidFill>
                          <a:schemeClr val="bg1"/>
                        </a:solidFill>
                        <a:latin typeface="+mn-lt"/>
                      </a:endParaRPr>
                    </a:p>
                  </a:txBody>
                  <a:tcPr marL="121920" marR="121920" marT="0"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pPr>
                      <a:r>
                        <a:rPr lang="en-US" sz="1600" dirty="0"/>
                        <a:t>Any </a:t>
                      </a:r>
                      <a:endParaRPr lang="en-US" sz="1600" b="1" dirty="0">
                        <a:solidFill>
                          <a:schemeClr val="bg1"/>
                        </a:solidFill>
                        <a:latin typeface="+mn-lt"/>
                      </a:endParaRPr>
                    </a:p>
                  </a:txBody>
                  <a:tcPr marL="121920" marR="121920" marT="0"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pPr>
                      <a:r>
                        <a:rPr lang="en-US" sz="1600" dirty="0"/>
                        <a:t>Grade ≥3</a:t>
                      </a:r>
                      <a:endParaRPr lang="en-US" sz="1600" b="1" dirty="0">
                        <a:solidFill>
                          <a:schemeClr val="bg1"/>
                        </a:solidFill>
                        <a:latin typeface="+mn-lt"/>
                      </a:endParaRPr>
                    </a:p>
                  </a:txBody>
                  <a:tcPr marL="121920" marR="121920" marT="0"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8815748"/>
                  </a:ext>
                </a:extLst>
              </a:tr>
              <a:tr h="326380">
                <a:tc>
                  <a:txBody>
                    <a:bodyPr/>
                    <a:lstStyle/>
                    <a:p>
                      <a:pPr>
                        <a:lnSpc>
                          <a:spcPct val="114000"/>
                        </a:lnSpc>
                      </a:pPr>
                      <a:r>
                        <a:rPr lang="en-US" sz="1500" dirty="0"/>
                        <a:t>Headache</a:t>
                      </a:r>
                      <a:endParaRPr lang="en-US" sz="1500" dirty="0">
                        <a:solidFill>
                          <a:srgbClr val="000000"/>
                        </a:solidFill>
                        <a:latin typeface="+mn-lt"/>
                      </a:endParaRPr>
                    </a:p>
                  </a:txBody>
                  <a:tcPr marL="121920" marR="121920" marT="0" marB="0" anchor="ctr">
                    <a:lnT w="12700" cap="flat" cmpd="sng" algn="ctr">
                      <a:solidFill>
                        <a:schemeClr val="accent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71 (39.9)</a:t>
                      </a:r>
                    </a:p>
                  </a:txBody>
                  <a:tcPr marL="121920" marR="121920" marT="0" marB="0" anchor="ctr">
                    <a:lnT w="12700" cap="flat" cmpd="sng" algn="ctr">
                      <a:solidFill>
                        <a:schemeClr val="accent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2 (1.1)</a:t>
                      </a:r>
                    </a:p>
                  </a:txBody>
                  <a:tcPr marL="121920" marR="121920" marT="0" marB="0" anchor="ctr">
                    <a:lnT w="12700" cap="flat" cmpd="sng" algn="ctr">
                      <a:solidFill>
                        <a:schemeClr val="accent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66 (36.9)</a:t>
                      </a:r>
                    </a:p>
                  </a:txBody>
                  <a:tcPr marL="121920" marR="121920" marT="0" marB="0" anchor="ctr">
                    <a:lnT w="12700" cap="flat" cmpd="sng" algn="ctr">
                      <a:solidFill>
                        <a:schemeClr val="accent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2 (1.1)</a:t>
                      </a:r>
                    </a:p>
                  </a:txBody>
                  <a:tcPr marL="121920" marR="121920" marT="0" marB="0" anchor="ctr">
                    <a:lnT w="12700" cap="flat" cmpd="sng" algn="ctr">
                      <a:solidFill>
                        <a:schemeClr val="accent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chemeClr val="tx1"/>
                          </a:solidFill>
                          <a:latin typeface="+mn-lt"/>
                        </a:rPr>
                        <a:t>20 (11.8)</a:t>
                      </a:r>
                    </a:p>
                  </a:txBody>
                  <a:tcPr marL="121920" marR="121920" marT="0" marB="0" anchor="ctr">
                    <a:lnT w="12700" cap="flat" cmpd="sng" algn="ctr">
                      <a:solidFill>
                        <a:schemeClr val="accent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chemeClr val="tx1"/>
                          </a:solidFill>
                          <a:latin typeface="+mn-lt"/>
                        </a:rPr>
                        <a:t>0</a:t>
                      </a:r>
                    </a:p>
                  </a:txBody>
                  <a:tcPr marL="121920" marR="121920" marT="0" marB="0" anchor="ctr">
                    <a:lnT w="12700" cap="flat" cmpd="sng" algn="ctr">
                      <a:solidFill>
                        <a:schemeClr val="accent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1864544"/>
                  </a:ext>
                </a:extLst>
              </a:tr>
              <a:tr h="326380">
                <a:tc>
                  <a:txBody>
                    <a:bodyPr/>
                    <a:lstStyle/>
                    <a:p>
                      <a:pPr marL="0" marR="0" lvl="0" indent="0" algn="l" defTabSz="342900" rtl="0" eaLnBrk="1" fontAlgn="auto" latinLnBrk="0" hangingPunct="1">
                        <a:lnSpc>
                          <a:spcPct val="114000"/>
                        </a:lnSpc>
                        <a:spcBef>
                          <a:spcPts val="0"/>
                        </a:spcBef>
                        <a:spcAft>
                          <a:spcPts val="0"/>
                        </a:spcAft>
                        <a:buClrTx/>
                        <a:buSzTx/>
                        <a:buFontTx/>
                        <a:buNone/>
                        <a:tabLst/>
                        <a:defRPr/>
                      </a:pPr>
                      <a:r>
                        <a:rPr lang="en-US" sz="1500" dirty="0"/>
                        <a:t>Diarrhea</a:t>
                      </a:r>
                      <a:endParaRPr lang="en-US" sz="1500" dirty="0">
                        <a:solidFill>
                          <a:srgbClr val="000000"/>
                        </a:solidFill>
                        <a:latin typeface="+mn-lt"/>
                      </a:endParaRP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69 (38.8)</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8 (4.5)</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62 (34.6)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1 (0.6)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36 (21.3)</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3 (1.8)</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37894173"/>
                  </a:ext>
                </a:extLst>
              </a:tr>
              <a:tr h="326380">
                <a:tc>
                  <a:txBody>
                    <a:bodyPr/>
                    <a:lstStyle/>
                    <a:p>
                      <a:pPr marL="0" marR="0" lvl="0" indent="0" algn="l" defTabSz="342900" rtl="0" eaLnBrk="1" fontAlgn="auto" latinLnBrk="0" hangingPunct="1">
                        <a:lnSpc>
                          <a:spcPct val="114000"/>
                        </a:lnSpc>
                        <a:spcBef>
                          <a:spcPts val="0"/>
                        </a:spcBef>
                        <a:spcAft>
                          <a:spcPts val="0"/>
                        </a:spcAft>
                        <a:buClrTx/>
                        <a:buSzTx/>
                        <a:buFontTx/>
                        <a:buNone/>
                        <a:tabLst/>
                        <a:defRPr/>
                      </a:pPr>
                      <a:r>
                        <a:rPr lang="en-US" sz="1500" dirty="0"/>
                        <a:t>Neutropenia</a:t>
                      </a:r>
                      <a:endParaRPr lang="en-US" sz="1500" dirty="0">
                        <a:solidFill>
                          <a:srgbClr val="000000"/>
                        </a:solidFill>
                        <a:latin typeface="+mn-lt"/>
                      </a:endParaRP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56 (31.5)</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53 (29.8)</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19 (10.6)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17 (9.5)</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chemeClr val="tx1"/>
                          </a:solidFill>
                          <a:latin typeface="+mn-lt"/>
                        </a:rPr>
                        <a:t>76 (45.0)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70 (41.4)</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475239282"/>
                  </a:ext>
                </a:extLst>
              </a:tr>
              <a:tr h="326380">
                <a:tc>
                  <a:txBody>
                    <a:bodyPr/>
                    <a:lstStyle/>
                    <a:p>
                      <a:pPr marL="0" marR="0" lvl="0" indent="0" algn="l" defTabSz="342900" rtl="0" eaLnBrk="1" fontAlgn="auto" latinLnBrk="0" hangingPunct="1">
                        <a:lnSpc>
                          <a:spcPct val="114000"/>
                        </a:lnSpc>
                        <a:spcBef>
                          <a:spcPts val="0"/>
                        </a:spcBef>
                        <a:spcAft>
                          <a:spcPts val="0"/>
                        </a:spcAft>
                        <a:buClrTx/>
                        <a:buSzTx/>
                        <a:buFontTx/>
                        <a:buNone/>
                        <a:tabLst/>
                        <a:defRPr/>
                      </a:pPr>
                      <a:r>
                        <a:rPr lang="en-US" sz="1500" dirty="0"/>
                        <a:t>Fatigue</a:t>
                      </a:r>
                      <a:endParaRPr lang="en-US" sz="1500" dirty="0">
                        <a:solidFill>
                          <a:srgbClr val="000000"/>
                        </a:solidFill>
                        <a:latin typeface="+mn-lt"/>
                      </a:endParaRP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50 (28.1)</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3 (1.7)</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33 (18.4)</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2 (1.1)</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29 (17.2)</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1 (0.6)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89525878"/>
                  </a:ext>
                </a:extLst>
              </a:tr>
              <a:tr h="326380">
                <a:tc>
                  <a:txBody>
                    <a:bodyPr/>
                    <a:lstStyle/>
                    <a:p>
                      <a:pPr marL="0">
                        <a:lnSpc>
                          <a:spcPct val="114000"/>
                        </a:lnSpc>
                      </a:pPr>
                      <a:r>
                        <a:rPr lang="en-US" sz="1500" dirty="0"/>
                        <a:t>Contusion</a:t>
                      </a:r>
                      <a:endParaRPr lang="en-US" sz="1500" dirty="0">
                        <a:solidFill>
                          <a:srgbClr val="000000"/>
                        </a:solidFill>
                        <a:latin typeface="+mn-lt"/>
                      </a:endParaRP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42 (23.6)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27 (15.1)</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7 (4.1)</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7 (4.1)</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5949837"/>
                  </a:ext>
                </a:extLst>
              </a:tr>
              <a:tr h="326380">
                <a:tc>
                  <a:txBody>
                    <a:bodyPr/>
                    <a:lstStyle/>
                    <a:p>
                      <a:pPr marL="0">
                        <a:lnSpc>
                          <a:spcPct val="114000"/>
                        </a:lnSpc>
                      </a:pPr>
                      <a:r>
                        <a:rPr lang="en-US" sz="1500" dirty="0"/>
                        <a:t>Arthralgia</a:t>
                      </a:r>
                      <a:endParaRPr lang="en-US" sz="1500" dirty="0">
                        <a:solidFill>
                          <a:srgbClr val="000000"/>
                        </a:solidFill>
                        <a:latin typeface="+mn-lt"/>
                      </a:endParaRP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39 (21.9)</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2 (1.1)</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solidFill>
                            <a:srgbClr val="000000"/>
                          </a:solidFill>
                          <a:latin typeface="+mn-lt"/>
                        </a:rPr>
                        <a:t>28 (15.6)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1 (0.6)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8 (4.7)</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latin typeface="+mn-lt"/>
                        </a:rPr>
                        <a:t>2 (1.2)</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3991999"/>
                  </a:ext>
                </a:extLst>
              </a:tr>
              <a:tr h="326380">
                <a:tc>
                  <a:txBody>
                    <a:bodyPr/>
                    <a:lstStyle/>
                    <a:p>
                      <a:pPr marL="0">
                        <a:lnSpc>
                          <a:spcPct val="114000"/>
                        </a:lnSpc>
                      </a:pPr>
                      <a:r>
                        <a:rPr lang="en-US" sz="1500" dirty="0">
                          <a:solidFill>
                            <a:srgbClr val="000000"/>
                          </a:solidFill>
                          <a:latin typeface="+mn-lt"/>
                        </a:rPr>
                        <a:t>Cough</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39 (21.9)</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33 (18.4)</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1 (0.6)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15 (8.9)</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60349310"/>
                  </a:ext>
                </a:extLst>
              </a:tr>
              <a:tr h="326380">
                <a:tc>
                  <a:txBody>
                    <a:bodyPr/>
                    <a:lstStyle/>
                    <a:p>
                      <a:pPr marL="0">
                        <a:lnSpc>
                          <a:spcPct val="114000"/>
                        </a:lnSpc>
                      </a:pPr>
                      <a:r>
                        <a:rPr lang="en-US" sz="1500" dirty="0"/>
                        <a:t>URTI</a:t>
                      </a:r>
                      <a:endParaRPr lang="en-US" sz="1500" dirty="0">
                        <a:solidFill>
                          <a:srgbClr val="000000"/>
                        </a:solidFill>
                        <a:latin typeface="+mn-lt"/>
                      </a:endParaRP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38 (21.3)</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4 (2.2)</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33 (18.4)</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14 (8.3)</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1 (0.6)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2807256"/>
                  </a:ext>
                </a:extLst>
              </a:tr>
              <a:tr h="326380">
                <a:tc>
                  <a:txBody>
                    <a:bodyPr/>
                    <a:lstStyle/>
                    <a:p>
                      <a:pPr marL="0">
                        <a:lnSpc>
                          <a:spcPct val="114000"/>
                        </a:lnSpc>
                      </a:pPr>
                      <a:r>
                        <a:rPr lang="en-US" sz="1500" dirty="0">
                          <a:solidFill>
                            <a:srgbClr val="000000"/>
                          </a:solidFill>
                          <a:latin typeface="+mn-lt"/>
                        </a:rPr>
                        <a:t>Nausea</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36 (20.2)</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40 (22.3)</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53 (31.4)</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35405534"/>
                  </a:ext>
                </a:extLst>
              </a:tr>
              <a:tr h="326380">
                <a:tc>
                  <a:txBody>
                    <a:bodyPr/>
                    <a:lstStyle/>
                    <a:p>
                      <a:pPr marL="0">
                        <a:lnSpc>
                          <a:spcPct val="114000"/>
                        </a:lnSpc>
                      </a:pPr>
                      <a:r>
                        <a:rPr lang="en-US" sz="1500" dirty="0">
                          <a:solidFill>
                            <a:srgbClr val="000000"/>
                          </a:solidFill>
                          <a:latin typeface="+mn-lt"/>
                        </a:rPr>
                        <a:t>Dizziness</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32 (18.0)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21 (11.7)</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10 (5.9)</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71234164"/>
                  </a:ext>
                </a:extLst>
              </a:tr>
              <a:tr h="326380">
                <a:tc>
                  <a:txBody>
                    <a:bodyPr/>
                    <a:lstStyle/>
                    <a:p>
                      <a:pPr marL="0">
                        <a:lnSpc>
                          <a:spcPct val="114000"/>
                        </a:lnSpc>
                      </a:pPr>
                      <a:r>
                        <a:rPr lang="en-US" sz="1500" dirty="0"/>
                        <a:t>IRR</a:t>
                      </a:r>
                      <a:endParaRPr lang="en-US" sz="1500" dirty="0">
                        <a:solidFill>
                          <a:srgbClr val="000000"/>
                        </a:solidFill>
                        <a:latin typeface="+mn-lt"/>
                      </a:endParaRP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24 (13.5)</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4 (2.2)</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lnSpc>
                          <a:spcPct val="114000"/>
                        </a:lnSpc>
                      </a:pPr>
                      <a:r>
                        <a:rPr lang="en-US" sz="1500" dirty="0">
                          <a:latin typeface="+mn-lt"/>
                        </a:rPr>
                        <a:t>67 (39.6)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9 (5.3)</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55825197"/>
                  </a:ext>
                </a:extLst>
              </a:tr>
              <a:tr h="326380">
                <a:tc>
                  <a:txBody>
                    <a:bodyPr/>
                    <a:lstStyle/>
                    <a:p>
                      <a:pPr marL="0">
                        <a:lnSpc>
                          <a:spcPct val="114000"/>
                        </a:lnSpc>
                      </a:pPr>
                      <a:r>
                        <a:rPr lang="en-US" sz="1500" dirty="0">
                          <a:solidFill>
                            <a:srgbClr val="000000"/>
                          </a:solidFill>
                          <a:latin typeface="+mn-lt"/>
                        </a:rPr>
                        <a:t>Pyrexia</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14000"/>
                        </a:lnSpc>
                      </a:pPr>
                      <a:r>
                        <a:rPr lang="en-US" sz="1500" dirty="0">
                          <a:latin typeface="+mn-lt"/>
                        </a:rPr>
                        <a:t>23 (12.9)</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0</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14000"/>
                        </a:lnSpc>
                      </a:pPr>
                      <a:r>
                        <a:rPr lang="en-US" sz="1500" dirty="0">
                          <a:latin typeface="+mn-lt"/>
                        </a:rPr>
                        <a:t>12 (6.7)</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1 (0.6)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14000"/>
                        </a:lnSpc>
                      </a:pPr>
                      <a:r>
                        <a:rPr lang="en-US" sz="1500" dirty="0">
                          <a:latin typeface="+mn-lt"/>
                        </a:rPr>
                        <a:t>35 (20.7)</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defTabSz="342900" rtl="0" eaLnBrk="1" fontAlgn="auto" latinLnBrk="0" hangingPunct="1">
                        <a:lnSpc>
                          <a:spcPct val="114000"/>
                        </a:lnSpc>
                        <a:spcBef>
                          <a:spcPts val="0"/>
                        </a:spcBef>
                        <a:spcAft>
                          <a:spcPts val="0"/>
                        </a:spcAft>
                        <a:buClrTx/>
                        <a:buSzTx/>
                        <a:buFontTx/>
                        <a:buNone/>
                        <a:tabLst/>
                        <a:defRPr/>
                      </a:pPr>
                      <a:r>
                        <a:rPr lang="en-US" sz="1500" dirty="0">
                          <a:solidFill>
                            <a:srgbClr val="000000"/>
                          </a:solidFill>
                          <a:latin typeface="+mn-lt"/>
                        </a:rPr>
                        <a:t>1 (0.6)</a:t>
                      </a:r>
                    </a:p>
                  </a:txBody>
                  <a:tcPr marL="121920" marR="121920" marT="0" marB="0" anchor="ct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47271583"/>
                  </a:ext>
                </a:extLst>
              </a:tr>
            </a:tbl>
          </a:graphicData>
        </a:graphic>
      </p:graphicFrame>
    </p:spTree>
    <p:extLst>
      <p:ext uri="{BB962C8B-B14F-4D97-AF65-F5344CB8AC3E}">
        <p14:creationId xmlns:p14="http://schemas.microsoft.com/office/powerpoint/2010/main" val="262692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7EDC-D698-4615-9841-8070A5FEE498}"/>
              </a:ext>
            </a:extLst>
          </p:cNvPr>
          <p:cNvSpPr>
            <a:spLocks noGrp="1"/>
          </p:cNvSpPr>
          <p:nvPr>
            <p:ph type="title"/>
          </p:nvPr>
        </p:nvSpPr>
        <p:spPr/>
        <p:txBody>
          <a:bodyPr/>
          <a:lstStyle/>
          <a:p>
            <a:r>
              <a:rPr lang="en-CA"/>
              <a:t>ELEVATE TN: Discontinuations</a:t>
            </a:r>
          </a:p>
        </p:txBody>
      </p:sp>
      <p:sp>
        <p:nvSpPr>
          <p:cNvPr id="3" name="Content Placeholder 2">
            <a:extLst>
              <a:ext uri="{FF2B5EF4-FFF2-40B4-BE49-F238E27FC236}">
                <a16:creationId xmlns:a16="http://schemas.microsoft.com/office/drawing/2014/main" id="{998842D2-C86B-4131-9270-3AABE48ED504}"/>
              </a:ext>
            </a:extLst>
          </p:cNvPr>
          <p:cNvSpPr>
            <a:spLocks noGrp="1"/>
          </p:cNvSpPr>
          <p:nvPr>
            <p:ph idx="1"/>
          </p:nvPr>
        </p:nvSpPr>
        <p:spPr/>
        <p:txBody>
          <a:bodyPr/>
          <a:lstStyle/>
          <a:p>
            <a:r>
              <a:rPr lang="en-CA" sz="2400" dirty="0"/>
              <a:t>AEs led to treatment discontinuation in </a:t>
            </a:r>
          </a:p>
          <a:p>
            <a:pPr lvl="1"/>
            <a:r>
              <a:rPr lang="en-CA" sz="2133" dirty="0"/>
              <a:t>20 patients (11%) on </a:t>
            </a:r>
            <a:r>
              <a:rPr lang="en-CA" sz="2133" dirty="0" err="1"/>
              <a:t>acalabrutinib</a:t>
            </a:r>
            <a:r>
              <a:rPr lang="en-CA" sz="2133" dirty="0"/>
              <a:t> + </a:t>
            </a:r>
            <a:r>
              <a:rPr lang="en-CA" sz="2133" dirty="0" err="1"/>
              <a:t>obinutuzumab</a:t>
            </a:r>
            <a:endParaRPr lang="en-CA" sz="2133" dirty="0"/>
          </a:p>
          <a:p>
            <a:pPr lvl="1"/>
            <a:r>
              <a:rPr lang="en-CA" sz="2133" dirty="0"/>
              <a:t>16 patients (9%) on </a:t>
            </a:r>
            <a:r>
              <a:rPr lang="en-CA" sz="2133" dirty="0" err="1"/>
              <a:t>acalabrutinib</a:t>
            </a:r>
            <a:r>
              <a:rPr lang="en-CA" sz="2133" dirty="0"/>
              <a:t> alone</a:t>
            </a:r>
          </a:p>
          <a:p>
            <a:pPr lvl="1"/>
            <a:r>
              <a:rPr lang="en-CA" sz="2133" dirty="0"/>
              <a:t>25 patients (14%) on </a:t>
            </a:r>
            <a:r>
              <a:rPr lang="en-CA" sz="2133" dirty="0" err="1"/>
              <a:t>obinutuzumab</a:t>
            </a:r>
            <a:r>
              <a:rPr lang="en-CA" sz="2133" dirty="0"/>
              <a:t> + chlorambucil</a:t>
            </a:r>
          </a:p>
          <a:p>
            <a:pPr lvl="1"/>
            <a:endParaRPr lang="en-CA" sz="2133" dirty="0"/>
          </a:p>
          <a:p>
            <a:r>
              <a:rPr lang="en-CA" sz="2400" dirty="0"/>
              <a:t>With &gt;2 years of follow-up, 79.3% of patients in both </a:t>
            </a:r>
            <a:r>
              <a:rPr lang="en-CA" sz="2400" dirty="0" err="1"/>
              <a:t>acalabrutinib</a:t>
            </a:r>
            <a:r>
              <a:rPr lang="en-CA" sz="2400" dirty="0"/>
              <a:t>-containing arms remained on single-agent </a:t>
            </a:r>
            <a:r>
              <a:rPr lang="en-CA" sz="2400" dirty="0" err="1"/>
              <a:t>acalabrutinib</a:t>
            </a:r>
            <a:r>
              <a:rPr lang="en-CA" dirty="0"/>
              <a:t> </a:t>
            </a:r>
          </a:p>
        </p:txBody>
      </p:sp>
      <p:sp>
        <p:nvSpPr>
          <p:cNvPr id="4" name="Text Placeholder 6">
            <a:extLst>
              <a:ext uri="{FF2B5EF4-FFF2-40B4-BE49-F238E27FC236}">
                <a16:creationId xmlns:a16="http://schemas.microsoft.com/office/drawing/2014/main" id="{BDCA744D-3E86-4EE6-8F1D-E94F10AD9FC8}"/>
              </a:ext>
            </a:extLst>
          </p:cNvPr>
          <p:cNvSpPr txBox="1">
            <a:spLocks/>
          </p:cNvSpPr>
          <p:nvPr/>
        </p:nvSpPr>
        <p:spPr>
          <a:xfrm>
            <a:off x="304802" y="6270789"/>
            <a:ext cx="10383841" cy="274320"/>
          </a:xfrm>
          <a:prstGeom prst="rect">
            <a:avLst/>
          </a:prstGeom>
        </p:spPr>
        <p:txBody>
          <a:bodyPr/>
          <a:lstStyle>
            <a:lvl1pPr marL="457189" indent="-457189" algn="l" defTabSz="609585" rtl="0" eaLnBrk="1" latinLnBrk="0" hangingPunct="1">
              <a:spcBef>
                <a:spcPct val="20000"/>
              </a:spcBef>
              <a:buClr>
                <a:srgbClr val="3E0E12"/>
              </a:buClr>
              <a:buFont typeface="Arial"/>
              <a:buChar char="•"/>
              <a:defRPr sz="4267" kern="1200">
                <a:solidFill>
                  <a:schemeClr val="tx1">
                    <a:lumMod val="75000"/>
                    <a:lumOff val="25000"/>
                  </a:schemeClr>
                </a:solidFill>
                <a:latin typeface="Arial"/>
                <a:ea typeface="+mn-ea"/>
                <a:cs typeface="Arial"/>
              </a:defRPr>
            </a:lvl1pPr>
            <a:lvl2pPr marL="990575" indent="-380990" algn="l" defTabSz="609585" rtl="0" eaLnBrk="1" latinLnBrk="0" hangingPunct="1">
              <a:spcBef>
                <a:spcPct val="20000"/>
              </a:spcBef>
              <a:buClr>
                <a:srgbClr val="3E0E12"/>
              </a:buClr>
              <a:buFont typeface="Arial"/>
              <a:buChar char="–"/>
              <a:defRPr sz="3733" kern="1200">
                <a:solidFill>
                  <a:schemeClr val="tx1">
                    <a:lumMod val="75000"/>
                    <a:lumOff val="25000"/>
                  </a:schemeClr>
                </a:solidFill>
                <a:latin typeface="Arial"/>
                <a:ea typeface="+mn-ea"/>
                <a:cs typeface="Arial"/>
              </a:defRPr>
            </a:lvl2pPr>
            <a:lvl3pPr marL="1523962" indent="-304792" algn="l" defTabSz="609585" rtl="0" eaLnBrk="1" latinLnBrk="0" hangingPunct="1">
              <a:spcBef>
                <a:spcPct val="20000"/>
              </a:spcBef>
              <a:buClr>
                <a:srgbClr val="3E0E12"/>
              </a:buClr>
              <a:buFont typeface="Arial"/>
              <a:buChar char="•"/>
              <a:defRPr sz="3200" kern="1200">
                <a:solidFill>
                  <a:schemeClr val="tx1">
                    <a:lumMod val="75000"/>
                    <a:lumOff val="25000"/>
                  </a:schemeClr>
                </a:solidFill>
                <a:latin typeface="Arial"/>
                <a:ea typeface="+mn-ea"/>
                <a:cs typeface="Arial"/>
              </a:defRPr>
            </a:lvl3pPr>
            <a:lvl4pPr marL="2133547"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4pPr>
            <a:lvl5pPr marL="2743131" indent="-304792" algn="l" defTabSz="609585" rtl="0" eaLnBrk="1" latinLnBrk="0" hangingPunct="1">
              <a:spcBef>
                <a:spcPct val="20000"/>
              </a:spcBef>
              <a:buClr>
                <a:srgbClr val="3E0E12"/>
              </a:buClr>
              <a:buFont typeface="Arial"/>
              <a:buChar char="»"/>
              <a:defRPr sz="2667"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000">
                <a:solidFill>
                  <a:schemeClr val="tx1"/>
                </a:solidFill>
              </a:rPr>
              <a:t>Sharman JP et </a:t>
            </a:r>
            <a:r>
              <a:rPr lang="en-US" sz="1000" dirty="0">
                <a:solidFill>
                  <a:schemeClr val="tx1"/>
                </a:solidFill>
              </a:rPr>
              <a:t>al. </a:t>
            </a:r>
            <a:r>
              <a:rPr lang="en-US" sz="1000">
                <a:solidFill>
                  <a:schemeClr val="tx1"/>
                </a:solidFill>
              </a:rPr>
              <a:t>ASH 2019. Abstract 31.</a:t>
            </a:r>
            <a:endParaRPr lang="en-US" sz="1000" dirty="0">
              <a:solidFill>
                <a:schemeClr val="tx1"/>
              </a:solidFill>
            </a:endParaRPr>
          </a:p>
        </p:txBody>
      </p:sp>
    </p:spTree>
    <p:extLst>
      <p:ext uri="{BB962C8B-B14F-4D97-AF65-F5344CB8AC3E}">
        <p14:creationId xmlns:p14="http://schemas.microsoft.com/office/powerpoint/2010/main" val="172980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51011C-03B4-4E72-B014-7FC3B82D52C9}"/>
              </a:ext>
            </a:extLst>
          </p:cNvPr>
          <p:cNvSpPr/>
          <p:nvPr/>
        </p:nvSpPr>
        <p:spPr>
          <a:xfrm>
            <a:off x="0" y="-18197"/>
            <a:ext cx="12192000" cy="6876197"/>
          </a:xfrm>
          <a:prstGeom prst="rect">
            <a:avLst/>
          </a:prstGeom>
          <a:gradFill flip="none" rotWithShape="1">
            <a:gsLst>
              <a:gs pos="0">
                <a:srgbClr val="C0A480">
                  <a:tint val="66000"/>
                  <a:satMod val="160000"/>
                </a:srgbClr>
              </a:gs>
              <a:gs pos="50000">
                <a:srgbClr val="C0A480">
                  <a:tint val="44500"/>
                  <a:satMod val="160000"/>
                </a:srgbClr>
              </a:gs>
              <a:gs pos="100000">
                <a:srgbClr val="C0A480">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3200"/>
          </a:p>
        </p:txBody>
      </p:sp>
      <p:pic>
        <p:nvPicPr>
          <p:cNvPr id="9" name="Picture 8">
            <a:extLst>
              <a:ext uri="{FF2B5EF4-FFF2-40B4-BE49-F238E27FC236}">
                <a16:creationId xmlns:a16="http://schemas.microsoft.com/office/drawing/2014/main" id="{46EDD5C3-9FE9-4247-9794-7D0867010CC1}"/>
              </a:ext>
            </a:extLst>
          </p:cNvPr>
          <p:cNvPicPr>
            <a:picLocks noChangeAspect="1"/>
          </p:cNvPicPr>
          <p:nvPr/>
        </p:nvPicPr>
        <p:blipFill>
          <a:blip r:embed="rId3"/>
          <a:stretch>
            <a:fillRect/>
          </a:stretch>
        </p:blipFill>
        <p:spPr>
          <a:xfrm>
            <a:off x="985860" y="1146413"/>
            <a:ext cx="10250797" cy="3683000"/>
          </a:xfrm>
          <a:prstGeom prst="rect">
            <a:avLst/>
          </a:prstGeom>
        </p:spPr>
      </p:pic>
      <p:sp>
        <p:nvSpPr>
          <p:cNvPr id="5" name="Title 4">
            <a:extLst>
              <a:ext uri="{FF2B5EF4-FFF2-40B4-BE49-F238E27FC236}">
                <a16:creationId xmlns:a16="http://schemas.microsoft.com/office/drawing/2014/main" id="{B3224DA2-32F7-4A47-9699-3475D5EE2783}"/>
              </a:ext>
            </a:extLst>
          </p:cNvPr>
          <p:cNvSpPr>
            <a:spLocks noGrp="1"/>
          </p:cNvSpPr>
          <p:nvPr>
            <p:ph type="title"/>
          </p:nvPr>
        </p:nvSpPr>
        <p:spPr/>
        <p:txBody>
          <a:bodyPr/>
          <a:lstStyle/>
          <a:p>
            <a:r>
              <a:rPr lang="en-CA"/>
              <a:t> </a:t>
            </a:r>
          </a:p>
        </p:txBody>
      </p:sp>
      <p:sp>
        <p:nvSpPr>
          <p:cNvPr id="7" name="TextBox 6">
            <a:extLst>
              <a:ext uri="{FF2B5EF4-FFF2-40B4-BE49-F238E27FC236}">
                <a16:creationId xmlns:a16="http://schemas.microsoft.com/office/drawing/2014/main" id="{57761036-97A8-4D3A-8A87-E44EFBBA8F26}"/>
              </a:ext>
            </a:extLst>
          </p:cNvPr>
          <p:cNvSpPr txBox="1"/>
          <p:nvPr/>
        </p:nvSpPr>
        <p:spPr>
          <a:xfrm>
            <a:off x="1413905" y="1752953"/>
            <a:ext cx="5673835" cy="2390141"/>
          </a:xfrm>
          <a:prstGeom prst="rect">
            <a:avLst/>
          </a:prstGeom>
          <a:noFill/>
        </p:spPr>
        <p:txBody>
          <a:bodyPr wrap="square" rtlCol="0">
            <a:spAutoFit/>
          </a:bodyPr>
          <a:lstStyle/>
          <a:p>
            <a:pPr algn="ctr"/>
            <a:r>
              <a:rPr lang="en-US" sz="3733" b="1" dirty="0">
                <a:solidFill>
                  <a:schemeClr val="bg1"/>
                </a:solidFill>
              </a:rPr>
              <a:t>Bruton Tyrosine Kinase Inhibitors in Relapsed/Refractory Treatment</a:t>
            </a:r>
          </a:p>
        </p:txBody>
      </p:sp>
      <p:pic>
        <p:nvPicPr>
          <p:cNvPr id="8" name="Picture 7">
            <a:extLst>
              <a:ext uri="{FF2B5EF4-FFF2-40B4-BE49-F238E27FC236}">
                <a16:creationId xmlns:a16="http://schemas.microsoft.com/office/drawing/2014/main" id="{8EFDB99B-19D0-48B2-BFC7-86D28068CE6E}"/>
              </a:ext>
            </a:extLst>
          </p:cNvPr>
          <p:cNvPicPr>
            <a:picLocks noChangeAspect="1"/>
          </p:cNvPicPr>
          <p:nvPr/>
        </p:nvPicPr>
        <p:blipFill>
          <a:blip r:embed="rId4"/>
          <a:srcRect/>
          <a:stretch/>
        </p:blipFill>
        <p:spPr>
          <a:xfrm>
            <a:off x="7550759" y="1859653"/>
            <a:ext cx="3055767" cy="2209319"/>
          </a:xfrm>
          <a:prstGeom prst="rect">
            <a:avLst/>
          </a:prstGeom>
        </p:spPr>
      </p:pic>
      <p:sp>
        <p:nvSpPr>
          <p:cNvPr id="12" name="TextBox 11">
            <a:extLst>
              <a:ext uri="{FF2B5EF4-FFF2-40B4-BE49-F238E27FC236}">
                <a16:creationId xmlns:a16="http://schemas.microsoft.com/office/drawing/2014/main" id="{BABE0E55-55CC-41F6-8AFB-F7E7271E5D01}"/>
              </a:ext>
            </a:extLst>
          </p:cNvPr>
          <p:cNvSpPr txBox="1"/>
          <p:nvPr/>
        </p:nvSpPr>
        <p:spPr>
          <a:xfrm>
            <a:off x="1044089" y="4825365"/>
            <a:ext cx="4787217" cy="501651"/>
          </a:xfrm>
          <a:prstGeom prst="rect">
            <a:avLst/>
          </a:prstGeom>
          <a:noFill/>
        </p:spPr>
        <p:txBody>
          <a:bodyPr wrap="none" lIns="0" tIns="62400" rIns="144000" bIns="62400" rtlCol="0" anchor="ctr">
            <a:noAutofit/>
          </a:bodyPr>
          <a:lstStyle/>
          <a:p>
            <a:r>
              <a:rPr lang="en-CA" sz="1067" b="1" dirty="0">
                <a:solidFill>
                  <a:schemeClr val="tx2"/>
                </a:solidFill>
                <a:latin typeface="Arial"/>
                <a:cs typeface="Arial"/>
              </a:rPr>
              <a:t>New treatment paradigms: </a:t>
            </a:r>
            <a:r>
              <a:rPr lang="en-CA" sz="1067" dirty="0">
                <a:solidFill>
                  <a:schemeClr val="tx2"/>
                </a:solidFill>
                <a:cs typeface="Arial"/>
              </a:rPr>
              <a:t>Chronic Lymphocytic Leukemia</a:t>
            </a:r>
            <a:endParaRPr lang="en-CA" sz="1067" dirty="0">
              <a:solidFill>
                <a:schemeClr val="tx2"/>
              </a:solidFill>
              <a:latin typeface="Arial"/>
              <a:cs typeface="Arial"/>
            </a:endParaRPr>
          </a:p>
        </p:txBody>
      </p:sp>
    </p:spTree>
    <p:extLst>
      <p:ext uri="{BB962C8B-B14F-4D97-AF65-F5344CB8AC3E}">
        <p14:creationId xmlns:p14="http://schemas.microsoft.com/office/powerpoint/2010/main" val="4012988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AF59AA5-0863-414A-85E4-83B755E2CF95}"/>
              </a:ext>
            </a:extLst>
          </p:cNvPr>
          <p:cNvSpPr>
            <a:spLocks noGrp="1"/>
          </p:cNvSpPr>
          <p:nvPr>
            <p:ph type="title"/>
          </p:nvPr>
        </p:nvSpPr>
        <p:spPr>
          <a:xfrm>
            <a:off x="129309" y="-2567"/>
            <a:ext cx="11943179" cy="1143000"/>
          </a:xfrm>
        </p:spPr>
        <p:txBody>
          <a:bodyPr>
            <a:noAutofit/>
          </a:bodyPr>
          <a:lstStyle/>
          <a:p>
            <a:r>
              <a:rPr lang="en-US" altLang="en-US"/>
              <a:t>RESONATE: Ibrutinib was Superior to </a:t>
            </a:r>
            <a:r>
              <a:rPr lang="en-US" altLang="en-US" dirty="0"/>
              <a:t>Ofatumumab in R/R CLL</a:t>
            </a:r>
            <a:r>
              <a:rPr lang="en-US" altLang="en-US"/>
              <a:t>/SLL –Extended </a:t>
            </a:r>
            <a:r>
              <a:rPr lang="en-US" altLang="en-US" dirty="0"/>
              <a:t>Follow-up (</a:t>
            </a:r>
            <a:r>
              <a:rPr lang="en-US" altLang="en-US"/>
              <a:t>Phase III)</a:t>
            </a:r>
            <a:endParaRPr lang="en-US" altLang="en-US" dirty="0"/>
          </a:p>
        </p:txBody>
      </p:sp>
      <p:sp>
        <p:nvSpPr>
          <p:cNvPr id="2" name="Slide Number Placeholder 1">
            <a:extLst>
              <a:ext uri="{FF2B5EF4-FFF2-40B4-BE49-F238E27FC236}">
                <a16:creationId xmlns:a16="http://schemas.microsoft.com/office/drawing/2014/main" id="{C579738E-2823-4B96-A90B-856E9131BA4D}"/>
              </a:ext>
            </a:extLst>
          </p:cNvPr>
          <p:cNvSpPr>
            <a:spLocks noGrp="1"/>
          </p:cNvSpPr>
          <p:nvPr>
            <p:ph type="sldNum" sz="quarter" idx="12"/>
          </p:nvPr>
        </p:nvSpPr>
        <p:spPr>
          <a:xfrm>
            <a:off x="0" y="-366837"/>
            <a:ext cx="0" cy="0"/>
          </a:xfrm>
        </p:spPr>
        <p:txBody>
          <a:bodyPr/>
          <a:lstStyle/>
          <a:p>
            <a:r>
              <a:rPr lang="en-US"/>
              <a:t> </a:t>
            </a:r>
            <a:endParaRPr lang="en-US" dirty="0"/>
          </a:p>
        </p:txBody>
      </p:sp>
      <p:sp>
        <p:nvSpPr>
          <p:cNvPr id="4" name="TextBox 3">
            <a:extLst>
              <a:ext uri="{FF2B5EF4-FFF2-40B4-BE49-F238E27FC236}">
                <a16:creationId xmlns:a16="http://schemas.microsoft.com/office/drawing/2014/main" id="{D739F9FD-9F1B-44C7-ADC8-24BCFA0AA41F}"/>
              </a:ext>
            </a:extLst>
          </p:cNvPr>
          <p:cNvSpPr txBox="1"/>
          <p:nvPr/>
        </p:nvSpPr>
        <p:spPr>
          <a:xfrm>
            <a:off x="304802" y="6244943"/>
            <a:ext cx="7096815" cy="246221"/>
          </a:xfrm>
          <a:prstGeom prst="rect">
            <a:avLst/>
          </a:prstGeom>
          <a:noFill/>
        </p:spPr>
        <p:txBody>
          <a:bodyPr wrap="none">
            <a:spAutoFit/>
          </a:bodyPr>
          <a:lstStyle/>
          <a:p>
            <a:pPr>
              <a:defRPr/>
            </a:pPr>
            <a:r>
              <a:rPr lang="en-US" sz="1000" dirty="0"/>
              <a:t>Byrd, et al. </a:t>
            </a:r>
            <a:r>
              <a:rPr lang="en-US" sz="1000" i="1" dirty="0"/>
              <a:t>J Clin Oncol.</a:t>
            </a:r>
            <a:r>
              <a:rPr lang="en-US" sz="1000" dirty="0"/>
              <a:t> 2017;35 (no. 15_suppl): 7510.  Barrientos, et al. </a:t>
            </a:r>
            <a:r>
              <a:rPr lang="en-US" sz="1000" i="1" dirty="0"/>
              <a:t>Clin Lymphoma </a:t>
            </a:r>
            <a:r>
              <a:rPr lang="en-US" sz="1000" i="1" dirty="0" err="1"/>
              <a:t>Myleloma</a:t>
            </a:r>
            <a:r>
              <a:rPr lang="en-US" sz="1000" i="1" dirty="0"/>
              <a:t> Leuk.</a:t>
            </a:r>
            <a:r>
              <a:rPr lang="en-US" sz="1000" dirty="0"/>
              <a:t> 2018;18:803-13.</a:t>
            </a:r>
          </a:p>
        </p:txBody>
      </p:sp>
      <p:sp>
        <p:nvSpPr>
          <p:cNvPr id="5" name="TextBox 1">
            <a:extLst>
              <a:ext uri="{FF2B5EF4-FFF2-40B4-BE49-F238E27FC236}">
                <a16:creationId xmlns:a16="http://schemas.microsoft.com/office/drawing/2014/main" id="{5EEFB611-3F65-428B-A58A-9771D8A62919}"/>
              </a:ext>
            </a:extLst>
          </p:cNvPr>
          <p:cNvSpPr txBox="1">
            <a:spLocks noChangeArrowheads="1"/>
          </p:cNvSpPr>
          <p:nvPr/>
        </p:nvSpPr>
        <p:spPr bwMode="auto">
          <a:xfrm>
            <a:off x="461818" y="1314690"/>
            <a:ext cx="3551383" cy="1452705"/>
          </a:xfrm>
          <a:prstGeom prst="rect">
            <a:avLst/>
          </a:prstGeom>
          <a:solidFill>
            <a:schemeClr val="tx1">
              <a:lumMod val="75000"/>
              <a:lumOff val="2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algn="ctr">
              <a:spcBef>
                <a:spcPct val="35000"/>
              </a:spcBef>
              <a:spcAft>
                <a:spcPct val="25000"/>
              </a:spcAft>
              <a:buClr>
                <a:schemeClr val="bg1"/>
              </a:buClr>
              <a:buNone/>
              <a:defRPr/>
            </a:pPr>
            <a:r>
              <a:rPr lang="en-US" altLang="en-US" sz="1600" b="1" dirty="0">
                <a:solidFill>
                  <a:schemeClr val="bg1"/>
                </a:solidFill>
                <a:cs typeface="Arial" charset="0"/>
              </a:rPr>
              <a:t>CLL/SLL diagnosis</a:t>
            </a:r>
          </a:p>
          <a:p>
            <a:pPr algn="ctr">
              <a:spcBef>
                <a:spcPct val="35000"/>
              </a:spcBef>
              <a:spcAft>
                <a:spcPct val="25000"/>
              </a:spcAft>
              <a:buClr>
                <a:schemeClr val="bg1"/>
              </a:buClr>
              <a:buNone/>
              <a:defRPr/>
            </a:pPr>
            <a:r>
              <a:rPr lang="en-US" altLang="en-US" sz="1400" dirty="0">
                <a:solidFill>
                  <a:schemeClr val="bg1"/>
                </a:solidFill>
                <a:cs typeface="Arial" charset="0"/>
              </a:rPr>
              <a:t>N=391</a:t>
            </a:r>
          </a:p>
          <a:p>
            <a:pPr marL="340598" indent="-228589">
              <a:lnSpc>
                <a:spcPct val="100000"/>
              </a:lnSpc>
              <a:spcBef>
                <a:spcPts val="0"/>
              </a:spcBef>
              <a:spcAft>
                <a:spcPct val="25000"/>
              </a:spcAft>
              <a:buClr>
                <a:schemeClr val="bg1"/>
              </a:buClr>
              <a:buFont typeface="Arial" panose="020B0604020202020204" pitchFamily="34" charset="0"/>
              <a:buChar char="•"/>
              <a:defRPr/>
            </a:pPr>
            <a:r>
              <a:rPr lang="en-US" altLang="en-US" sz="1400" dirty="0">
                <a:solidFill>
                  <a:schemeClr val="bg1"/>
                </a:solidFill>
                <a:cs typeface="Arial" charset="0"/>
              </a:rPr>
              <a:t>≥ 1 prior therapy</a:t>
            </a:r>
          </a:p>
          <a:p>
            <a:pPr marL="340598" indent="-228589">
              <a:lnSpc>
                <a:spcPct val="100000"/>
              </a:lnSpc>
              <a:spcBef>
                <a:spcPts val="0"/>
              </a:spcBef>
              <a:spcAft>
                <a:spcPct val="25000"/>
              </a:spcAft>
              <a:buClr>
                <a:schemeClr val="bg1"/>
              </a:buClr>
              <a:buFont typeface="Arial" panose="020B0604020202020204" pitchFamily="34" charset="0"/>
              <a:buChar char="•"/>
              <a:defRPr/>
            </a:pPr>
            <a:r>
              <a:rPr lang="en-US" altLang="en-US" sz="1400" dirty="0">
                <a:solidFill>
                  <a:schemeClr val="bg1"/>
                </a:solidFill>
                <a:cs typeface="Arial" charset="0"/>
              </a:rPr>
              <a:t>ECOG PS 0-1</a:t>
            </a:r>
          </a:p>
          <a:p>
            <a:pPr marL="340598" indent="-228589">
              <a:lnSpc>
                <a:spcPct val="100000"/>
              </a:lnSpc>
              <a:spcBef>
                <a:spcPts val="0"/>
              </a:spcBef>
              <a:spcAft>
                <a:spcPct val="25000"/>
              </a:spcAft>
              <a:buClr>
                <a:schemeClr val="bg1"/>
              </a:buClr>
              <a:buFont typeface="Arial" panose="020B0604020202020204" pitchFamily="34" charset="0"/>
              <a:buChar char="•"/>
              <a:defRPr/>
            </a:pPr>
            <a:r>
              <a:rPr lang="en-US" altLang="en-US" sz="1400" dirty="0">
                <a:solidFill>
                  <a:schemeClr val="bg1"/>
                </a:solidFill>
                <a:cs typeface="Arial" charset="0"/>
              </a:rPr>
              <a:t>Measurable nodal disease by CT </a:t>
            </a:r>
            <a:endParaRPr lang="en-US" altLang="en-US" sz="1600" dirty="0">
              <a:solidFill>
                <a:schemeClr val="bg1"/>
              </a:solidFill>
              <a:cs typeface="Arial" charset="0"/>
            </a:endParaRPr>
          </a:p>
        </p:txBody>
      </p:sp>
      <p:sp>
        <p:nvSpPr>
          <p:cNvPr id="8" name="Rectangle 6">
            <a:extLst>
              <a:ext uri="{FF2B5EF4-FFF2-40B4-BE49-F238E27FC236}">
                <a16:creationId xmlns:a16="http://schemas.microsoft.com/office/drawing/2014/main" id="{53A7C868-1348-4444-9B37-ACD9F7443B89}"/>
              </a:ext>
            </a:extLst>
          </p:cNvPr>
          <p:cNvSpPr>
            <a:spLocks noChangeArrowheads="1"/>
          </p:cNvSpPr>
          <p:nvPr/>
        </p:nvSpPr>
        <p:spPr bwMode="auto">
          <a:xfrm>
            <a:off x="4676776" y="1314182"/>
            <a:ext cx="4182629" cy="681039"/>
          </a:xfrm>
          <a:prstGeom prst="rect">
            <a:avLst/>
          </a:prstGeom>
          <a:ln>
            <a:headEnd/>
            <a:tailEnd/>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ct val="35000"/>
              </a:spcBef>
              <a:spcAft>
                <a:spcPct val="25000"/>
              </a:spcAft>
              <a:buClr>
                <a:srgbClr val="8B3D9A"/>
              </a:buClr>
              <a:buFont typeface="Arial" charset="0"/>
              <a:buNone/>
              <a:defRPr/>
            </a:pPr>
            <a:r>
              <a:rPr lang="en-US" altLang="en-US" sz="1600" b="1" dirty="0">
                <a:solidFill>
                  <a:schemeClr val="bg1"/>
                </a:solidFill>
                <a:latin typeface="Arial" charset="0"/>
                <a:cs typeface="Arial" panose="020B0604020202020204" pitchFamily="34" charset="0"/>
              </a:rPr>
              <a:t>Ibrutinib</a:t>
            </a:r>
            <a:r>
              <a:rPr lang="en-US" altLang="en-US" sz="1600" dirty="0">
                <a:solidFill>
                  <a:schemeClr val="bg1"/>
                </a:solidFill>
                <a:latin typeface="Arial" charset="0"/>
                <a:cs typeface="Arial" panose="020B0604020202020204" pitchFamily="34" charset="0"/>
              </a:rPr>
              <a:t> </a:t>
            </a:r>
            <a:r>
              <a:rPr lang="en-US" altLang="en-US" sz="1400" dirty="0">
                <a:solidFill>
                  <a:schemeClr val="bg1"/>
                </a:solidFill>
                <a:latin typeface="Arial" charset="0"/>
                <a:cs typeface="Arial" panose="020B0604020202020204" pitchFamily="34" charset="0"/>
              </a:rPr>
              <a:t>QD</a:t>
            </a:r>
            <a:br>
              <a:rPr lang="en-US" altLang="en-US" sz="1600" dirty="0">
                <a:solidFill>
                  <a:schemeClr val="bg1"/>
                </a:solidFill>
                <a:latin typeface="Arial" charset="0"/>
                <a:cs typeface="Arial" panose="020B0604020202020204" pitchFamily="34" charset="0"/>
              </a:rPr>
            </a:br>
            <a:r>
              <a:rPr lang="en-US" altLang="en-US" sz="1400" dirty="0">
                <a:solidFill>
                  <a:schemeClr val="bg1"/>
                </a:solidFill>
                <a:latin typeface="Arial" charset="0"/>
                <a:cs typeface="Arial" panose="020B0604020202020204" pitchFamily="34" charset="0"/>
              </a:rPr>
              <a:t>(n = 195)</a:t>
            </a:r>
            <a:endParaRPr lang="en-US" altLang="en-US" sz="1600" dirty="0">
              <a:solidFill>
                <a:schemeClr val="bg1"/>
              </a:solidFill>
              <a:latin typeface="Arial" charset="0"/>
              <a:cs typeface="Arial" panose="020B0604020202020204" pitchFamily="34" charset="0"/>
            </a:endParaRPr>
          </a:p>
        </p:txBody>
      </p:sp>
      <p:sp>
        <p:nvSpPr>
          <p:cNvPr id="9" name="Rectangle 10">
            <a:extLst>
              <a:ext uri="{FF2B5EF4-FFF2-40B4-BE49-F238E27FC236}">
                <a16:creationId xmlns:a16="http://schemas.microsoft.com/office/drawing/2014/main" id="{A78C27B3-538B-4821-9774-CBC4C15F479E}"/>
              </a:ext>
            </a:extLst>
          </p:cNvPr>
          <p:cNvSpPr>
            <a:spLocks noChangeArrowheads="1"/>
          </p:cNvSpPr>
          <p:nvPr/>
        </p:nvSpPr>
        <p:spPr bwMode="auto">
          <a:xfrm>
            <a:off x="4676776" y="2111107"/>
            <a:ext cx="4182629" cy="704567"/>
          </a:xfrm>
          <a:prstGeom prst="rect">
            <a:avLst/>
          </a:prstGeom>
          <a:solidFill>
            <a:srgbClr val="BF8127"/>
          </a:solidFill>
          <a:ln>
            <a:solidFill>
              <a:srgbClr val="BF8127"/>
            </a:solidFill>
            <a:headEnd/>
            <a:tailEnd/>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ct val="35000"/>
              </a:spcBef>
              <a:spcAft>
                <a:spcPct val="25000"/>
              </a:spcAft>
              <a:buClr>
                <a:srgbClr val="8B3D9A"/>
              </a:buClr>
              <a:buFont typeface="Arial" charset="0"/>
              <a:buNone/>
              <a:defRPr/>
            </a:pPr>
            <a:r>
              <a:rPr lang="en-US" altLang="en-US" sz="1600" b="1" dirty="0">
                <a:solidFill>
                  <a:schemeClr val="bg1"/>
                </a:solidFill>
                <a:latin typeface="Arial" charset="0"/>
                <a:cs typeface="Arial" panose="020B0604020202020204" pitchFamily="34" charset="0"/>
              </a:rPr>
              <a:t>Ofatumumab</a:t>
            </a:r>
            <a:r>
              <a:rPr lang="en-US" altLang="en-US" sz="1600" dirty="0">
                <a:solidFill>
                  <a:schemeClr val="bg1"/>
                </a:solidFill>
                <a:latin typeface="Arial" charset="0"/>
                <a:cs typeface="Arial" panose="020B0604020202020204" pitchFamily="34" charset="0"/>
              </a:rPr>
              <a:t> </a:t>
            </a:r>
            <a:r>
              <a:rPr lang="en-US" altLang="en-US" sz="1400" dirty="0">
                <a:solidFill>
                  <a:schemeClr val="bg1"/>
                </a:solidFill>
                <a:latin typeface="Arial" charset="0"/>
                <a:cs typeface="Arial" panose="020B0604020202020204" pitchFamily="34" charset="0"/>
              </a:rPr>
              <a:t>(300 mg followed by 2000 mg x 11 doses for 24 wks)</a:t>
            </a:r>
            <a:endParaRPr lang="en-US" altLang="en-US" sz="1600" dirty="0">
              <a:solidFill>
                <a:schemeClr val="bg1"/>
              </a:solidFill>
              <a:latin typeface="Arial"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06D54068-6215-40D2-AE5B-EB0FD96D2F53}"/>
              </a:ext>
            </a:extLst>
          </p:cNvPr>
          <p:cNvCxnSpPr>
            <a:cxnSpLocks/>
            <a:stCxn id="5" idx="3"/>
            <a:endCxn id="8" idx="1"/>
          </p:cNvCxnSpPr>
          <p:nvPr/>
        </p:nvCxnSpPr>
        <p:spPr>
          <a:xfrm flipV="1">
            <a:off x="4013201" y="1654702"/>
            <a:ext cx="663575" cy="386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3B39D693-0081-4BD7-9F57-F3D97E3315D2}"/>
              </a:ext>
            </a:extLst>
          </p:cNvPr>
          <p:cNvCxnSpPr>
            <a:cxnSpLocks/>
            <a:stCxn id="5" idx="3"/>
            <a:endCxn id="9" idx="1"/>
          </p:cNvCxnSpPr>
          <p:nvPr/>
        </p:nvCxnSpPr>
        <p:spPr>
          <a:xfrm>
            <a:off x="4013201" y="2041043"/>
            <a:ext cx="663575" cy="4223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5613" name="Picture 3" descr="2-11.png">
            <a:extLst>
              <a:ext uri="{FF2B5EF4-FFF2-40B4-BE49-F238E27FC236}">
                <a16:creationId xmlns:a16="http://schemas.microsoft.com/office/drawing/2014/main" id="{1186C7F0-B24C-4C5E-98A6-77F622EBB0EA}"/>
              </a:ext>
            </a:extLst>
          </p:cNvPr>
          <p:cNvPicPr>
            <a:picLocks/>
          </p:cNvPicPr>
          <p:nvPr/>
        </p:nvPicPr>
        <p:blipFill>
          <a:blip r:embed="rId3">
            <a:extLst>
              <a:ext uri="{28A0092B-C50C-407E-A947-70E740481C1C}">
                <a14:useLocalDpi xmlns:a14="http://schemas.microsoft.com/office/drawing/2010/main" val="0"/>
              </a:ext>
            </a:extLst>
          </a:blip>
          <a:srcRect l="6874" t="23248" r="8542" b="15564"/>
          <a:stretch>
            <a:fillRect/>
          </a:stretch>
        </p:blipFill>
        <p:spPr bwMode="auto">
          <a:xfrm>
            <a:off x="297723" y="3216305"/>
            <a:ext cx="7703851" cy="2902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D63CE7FE-7274-4751-87F8-4E089DD04D22}"/>
              </a:ext>
            </a:extLst>
          </p:cNvPr>
          <p:cNvSpPr txBox="1">
            <a:spLocks noChangeArrowheads="1"/>
          </p:cNvSpPr>
          <p:nvPr/>
        </p:nvSpPr>
        <p:spPr bwMode="auto">
          <a:xfrm>
            <a:off x="8366574" y="3412091"/>
            <a:ext cx="3487373" cy="2986010"/>
          </a:xfrm>
          <a:prstGeom prst="rect">
            <a:avLst/>
          </a:prstGeom>
          <a:ln w="38100">
            <a:solidFill>
              <a:srgbClr val="BF8127"/>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380981" indent="-380981">
              <a:buFont typeface="Arial" panose="020B0604020202020204" pitchFamily="34" charset="0"/>
              <a:buChar char="•"/>
            </a:pPr>
            <a:r>
              <a:rPr lang="en-US" altLang="en-US" sz="1867" dirty="0">
                <a:solidFill>
                  <a:schemeClr val="tx1">
                    <a:lumMod val="75000"/>
                    <a:lumOff val="25000"/>
                  </a:schemeClr>
                </a:solidFill>
                <a:latin typeface="+mn-lt"/>
              </a:rPr>
              <a:t>Ibr vs Ofa: Improved heme parameters, FACIT-F/EORTC, fewer hospital visits</a:t>
            </a:r>
          </a:p>
          <a:p>
            <a:pPr marL="380981" indent="-380981">
              <a:spcBef>
                <a:spcPts val="2400"/>
              </a:spcBef>
              <a:buFont typeface="Arial" panose="020B0604020202020204" pitchFamily="34" charset="0"/>
              <a:buChar char="•"/>
            </a:pPr>
            <a:r>
              <a:rPr lang="en-US" sz="1867" dirty="0">
                <a:solidFill>
                  <a:schemeClr val="tx1">
                    <a:lumMod val="75000"/>
                    <a:lumOff val="25000"/>
                  </a:schemeClr>
                </a:solidFill>
                <a:latin typeface="+mn-lt"/>
              </a:rPr>
              <a:t>Long-term treatment with ibrutinib continues to show sustained PFS and OS regardless of high-risk cytogenetics</a:t>
            </a:r>
          </a:p>
        </p:txBody>
      </p:sp>
      <p:sp>
        <p:nvSpPr>
          <p:cNvPr id="32" name="TextBox 4">
            <a:extLst>
              <a:ext uri="{FF2B5EF4-FFF2-40B4-BE49-F238E27FC236}">
                <a16:creationId xmlns:a16="http://schemas.microsoft.com/office/drawing/2014/main" id="{45C58546-D56C-4F67-875F-BB9C052A9B3C}"/>
              </a:ext>
            </a:extLst>
          </p:cNvPr>
          <p:cNvSpPr txBox="1">
            <a:spLocks noChangeArrowheads="1"/>
          </p:cNvSpPr>
          <p:nvPr/>
        </p:nvSpPr>
        <p:spPr bwMode="auto">
          <a:xfrm>
            <a:off x="9170554" y="1648776"/>
            <a:ext cx="120015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35000"/>
              </a:spcBef>
              <a:spcAft>
                <a:spcPct val="25000"/>
              </a:spcAft>
              <a:buClr>
                <a:schemeClr val="folHlink"/>
              </a:buClr>
              <a:buFont typeface="Arial" panose="020B0604020202020204" pitchFamily="34" charset="0"/>
              <a:buNone/>
            </a:pPr>
            <a:r>
              <a:rPr lang="en-US" altLang="en-US" sz="1600" dirty="0">
                <a:latin typeface="Arial" panose="020B0604020202020204" pitchFamily="34" charset="0"/>
              </a:rPr>
              <a:t>Crossover</a:t>
            </a:r>
            <a:br>
              <a:rPr lang="en-US" altLang="en-US" sz="1600" dirty="0">
                <a:latin typeface="Arial" panose="020B0604020202020204" pitchFamily="34" charset="0"/>
              </a:rPr>
            </a:br>
            <a:r>
              <a:rPr lang="en-US" altLang="en-US" sz="1600" dirty="0">
                <a:latin typeface="Arial" panose="020B0604020202020204" pitchFamily="34" charset="0"/>
              </a:rPr>
              <a:t>upon PD</a:t>
            </a:r>
            <a:br>
              <a:rPr lang="en-US" altLang="en-US" sz="1600" dirty="0">
                <a:latin typeface="Arial" panose="020B0604020202020204" pitchFamily="34" charset="0"/>
              </a:rPr>
            </a:br>
            <a:r>
              <a:rPr lang="en-US" altLang="en-US" sz="1600" dirty="0">
                <a:latin typeface="Arial" panose="020B0604020202020204" pitchFamily="34" charset="0"/>
              </a:rPr>
              <a:t>(n = 122) </a:t>
            </a:r>
          </a:p>
        </p:txBody>
      </p:sp>
      <p:cxnSp>
        <p:nvCxnSpPr>
          <p:cNvPr id="33" name="Elbow Connector 10">
            <a:extLst>
              <a:ext uri="{FF2B5EF4-FFF2-40B4-BE49-F238E27FC236}">
                <a16:creationId xmlns:a16="http://schemas.microsoft.com/office/drawing/2014/main" id="{ED9AB378-8B2D-4879-AFDA-35E4248EBBC5}"/>
              </a:ext>
            </a:extLst>
          </p:cNvPr>
          <p:cNvCxnSpPr>
            <a:cxnSpLocks noChangeShapeType="1"/>
          </p:cNvCxnSpPr>
          <p:nvPr/>
        </p:nvCxnSpPr>
        <p:spPr bwMode="auto">
          <a:xfrm flipV="1">
            <a:off x="8926745" y="1463970"/>
            <a:ext cx="17463" cy="1284287"/>
          </a:xfrm>
          <a:prstGeom prst="bentConnector3">
            <a:avLst>
              <a:gd name="adj1" fmla="val 1409130"/>
            </a:avLst>
          </a:prstGeom>
          <a:noFill/>
          <a:ln w="28575" algn="ctr">
            <a:solidFill>
              <a:schemeClr val="tx1"/>
            </a:solidFill>
            <a:round/>
            <a:headEnd/>
            <a:tailEnd type="triangle" w="med" len="med"/>
          </a:ln>
          <a:extLst>
            <a:ext uri="{909E8E84-426E-40dd-AFC4-6F175D3DCCD1}">
              <a14:hiddenFill xmlns:a14="http://schemas.microsoft.com/office/drawing/2010/main" xmlns="">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7F87-77B4-4CDC-96A8-FAE88C8E909F}"/>
              </a:ext>
            </a:extLst>
          </p:cNvPr>
          <p:cNvSpPr>
            <a:spLocks noGrp="1"/>
          </p:cNvSpPr>
          <p:nvPr>
            <p:ph type="title"/>
          </p:nvPr>
        </p:nvSpPr>
        <p:spPr>
          <a:xfrm>
            <a:off x="386734" y="1"/>
            <a:ext cx="10293457" cy="1136172"/>
          </a:xfrm>
        </p:spPr>
        <p:txBody>
          <a:bodyPr/>
          <a:lstStyle/>
          <a:p>
            <a:r>
              <a:rPr lang="en-US"/>
              <a:t>ASCEND: Acalabrutinib vs Rituximab + Idelalisib or Bendamustine in R/R CLL</a:t>
            </a:r>
            <a:endParaRPr lang="en-CA"/>
          </a:p>
        </p:txBody>
      </p:sp>
      <p:pic>
        <p:nvPicPr>
          <p:cNvPr id="6" name="Picture 5">
            <a:extLst>
              <a:ext uri="{FF2B5EF4-FFF2-40B4-BE49-F238E27FC236}">
                <a16:creationId xmlns:a16="http://schemas.microsoft.com/office/drawing/2014/main" id="{9ED77826-C15F-40C1-8F8E-EA62EBBAD5D0}"/>
              </a:ext>
            </a:extLst>
          </p:cNvPr>
          <p:cNvPicPr>
            <a:picLocks noChangeAspect="1"/>
          </p:cNvPicPr>
          <p:nvPr/>
        </p:nvPicPr>
        <p:blipFill>
          <a:blip r:embed="rId3"/>
          <a:stretch>
            <a:fillRect/>
          </a:stretch>
        </p:blipFill>
        <p:spPr>
          <a:xfrm>
            <a:off x="122460" y="1137124"/>
            <a:ext cx="11947080" cy="4656905"/>
          </a:xfrm>
          <a:prstGeom prst="rect">
            <a:avLst/>
          </a:prstGeom>
        </p:spPr>
      </p:pic>
      <p:sp>
        <p:nvSpPr>
          <p:cNvPr id="7" name="TextBox 6">
            <a:extLst>
              <a:ext uri="{FF2B5EF4-FFF2-40B4-BE49-F238E27FC236}">
                <a16:creationId xmlns:a16="http://schemas.microsoft.com/office/drawing/2014/main" id="{BC2DED98-A954-43DB-85BD-981E8E47CD77}"/>
              </a:ext>
            </a:extLst>
          </p:cNvPr>
          <p:cNvSpPr txBox="1"/>
          <p:nvPr/>
        </p:nvSpPr>
        <p:spPr>
          <a:xfrm>
            <a:off x="4157471" y="5757452"/>
            <a:ext cx="7912068" cy="810158"/>
          </a:xfrm>
          <a:prstGeom prst="rect">
            <a:avLst/>
          </a:prstGeom>
          <a:noFill/>
        </p:spPr>
        <p:txBody>
          <a:bodyPr wrap="square" rtlCol="0">
            <a:spAutoFit/>
          </a:bodyPr>
          <a:lstStyle/>
          <a:p>
            <a:r>
              <a:rPr lang="en-CA" sz="933" baseline="30000" dirty="0" err="1"/>
              <a:t>a</a:t>
            </a:r>
            <a:r>
              <a:rPr lang="en-CA" sz="933" dirty="0" err="1"/>
              <a:t>First</a:t>
            </a:r>
            <a:r>
              <a:rPr lang="en-CA" sz="933" dirty="0"/>
              <a:t> dose at 375 mg/m</a:t>
            </a:r>
            <a:r>
              <a:rPr lang="en-CA" sz="933" baseline="30000" dirty="0"/>
              <a:t>2</a:t>
            </a:r>
            <a:r>
              <a:rPr lang="en-CA" sz="933" dirty="0"/>
              <a:t>, subsequent doses (up to 8) at 500 mg/m</a:t>
            </a:r>
            <a:r>
              <a:rPr lang="en-CA" sz="933" baseline="30000" dirty="0"/>
              <a:t>2</a:t>
            </a:r>
            <a:r>
              <a:rPr lang="en-CA" sz="933" dirty="0"/>
              <a:t> every 2 </a:t>
            </a:r>
            <a:r>
              <a:rPr lang="en-CA" sz="933" dirty="0" err="1"/>
              <a:t>wk</a:t>
            </a:r>
            <a:r>
              <a:rPr lang="en-CA" sz="933" dirty="0"/>
              <a:t> for 4 infusions, then every 4 </a:t>
            </a:r>
            <a:r>
              <a:rPr lang="en-CA" sz="933" dirty="0" err="1"/>
              <a:t>wk</a:t>
            </a:r>
            <a:r>
              <a:rPr lang="en-CA" sz="933" dirty="0"/>
              <a:t> for 3 infusions.</a:t>
            </a:r>
          </a:p>
          <a:p>
            <a:r>
              <a:rPr lang="en-CA" sz="933" baseline="30000" dirty="0" err="1"/>
              <a:t>b</a:t>
            </a:r>
            <a:r>
              <a:rPr lang="en-CA" sz="933" dirty="0" err="1"/>
              <a:t>On</a:t>
            </a:r>
            <a:r>
              <a:rPr lang="en-CA" sz="933" dirty="0"/>
              <a:t> day 1 and day 2 of each cycle.</a:t>
            </a:r>
          </a:p>
          <a:p>
            <a:r>
              <a:rPr lang="en-CA" sz="933" baseline="30000" dirty="0" err="1"/>
              <a:t>c</a:t>
            </a:r>
            <a:r>
              <a:rPr lang="en-CA" sz="933" dirty="0" err="1"/>
              <a:t>First</a:t>
            </a:r>
            <a:r>
              <a:rPr lang="en-CA" sz="933" dirty="0"/>
              <a:t> dose at 375 mg/m</a:t>
            </a:r>
            <a:r>
              <a:rPr lang="en-CA" sz="933" baseline="30000" dirty="0"/>
              <a:t>2</a:t>
            </a:r>
            <a:r>
              <a:rPr lang="en-CA" sz="933" dirty="0"/>
              <a:t>, subsequent doses at 500 mg/m</a:t>
            </a:r>
            <a:r>
              <a:rPr lang="en-CA" sz="933" baseline="30000" dirty="0"/>
              <a:t>2</a:t>
            </a:r>
            <a:r>
              <a:rPr lang="en-CA" sz="933" dirty="0"/>
              <a:t> on day 1 of each cycle for up to 6 cycles.</a:t>
            </a:r>
          </a:p>
          <a:p>
            <a:r>
              <a:rPr lang="en-CA" sz="933" dirty="0"/>
              <a:t>BID = twice daily; CLL = chronic lymphocytic leukemia; ECOG PS = Eastern Cooperative Oncology Group performance status; IRC = independent review committee; IV = intravenous; ORR = overall response rate; OS = overall survival; PFS = progression-free survival; PO = orally. </a:t>
            </a:r>
          </a:p>
        </p:txBody>
      </p:sp>
      <p:sp>
        <p:nvSpPr>
          <p:cNvPr id="8" name="Text Box 15">
            <a:extLst>
              <a:ext uri="{FF2B5EF4-FFF2-40B4-BE49-F238E27FC236}">
                <a16:creationId xmlns:a16="http://schemas.microsoft.com/office/drawing/2014/main" id="{1B07F674-9EB6-4186-9CBC-589E8BA0EA30}"/>
              </a:ext>
            </a:extLst>
          </p:cNvPr>
          <p:cNvSpPr txBox="1">
            <a:spLocks noChangeArrowheads="1"/>
          </p:cNvSpPr>
          <p:nvPr/>
        </p:nvSpPr>
        <p:spPr bwMode="auto">
          <a:xfrm>
            <a:off x="412752" y="6284322"/>
            <a:ext cx="3574033"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914377" fontAlgn="base">
              <a:spcBef>
                <a:spcPct val="0"/>
              </a:spcBef>
              <a:spcAft>
                <a:spcPct val="0"/>
              </a:spcAft>
              <a:defRPr/>
            </a:pPr>
            <a:r>
              <a:rPr lang="en-US" altLang="en-US" sz="1200" b="0" spc="-11" dirty="0">
                <a:solidFill>
                  <a:srgbClr val="455560"/>
                </a:solidFill>
                <a:latin typeface="Calibri" panose="020F0502020204030204" pitchFamily="34" charset="0"/>
                <a:cs typeface="Calibri" panose="020F0502020204030204" pitchFamily="34" charset="0"/>
              </a:rPr>
              <a:t>Ghia. EHA 2019. Abstr LB2606. NCT02970318.</a:t>
            </a:r>
          </a:p>
        </p:txBody>
      </p:sp>
    </p:spTree>
    <p:extLst>
      <p:ext uri="{BB962C8B-B14F-4D97-AF65-F5344CB8AC3E}">
        <p14:creationId xmlns:p14="http://schemas.microsoft.com/office/powerpoint/2010/main" val="1867167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D6E09-84E8-4FB4-832B-EA113CE1DA53}"/>
              </a:ext>
            </a:extLst>
          </p:cNvPr>
          <p:cNvSpPr>
            <a:spLocks noGrp="1"/>
          </p:cNvSpPr>
          <p:nvPr>
            <p:ph type="title"/>
          </p:nvPr>
        </p:nvSpPr>
        <p:spPr>
          <a:xfrm>
            <a:off x="457200" y="95536"/>
            <a:ext cx="11277600" cy="1028701"/>
          </a:xfrm>
        </p:spPr>
        <p:txBody>
          <a:bodyPr/>
          <a:lstStyle/>
          <a:p>
            <a:r>
              <a:rPr lang="en-US"/>
              <a:t>ASCEND</a:t>
            </a:r>
            <a:r>
              <a:rPr lang="en-US" dirty="0"/>
              <a:t>: IRC-Assessed </a:t>
            </a:r>
            <a:r>
              <a:rPr lang="en-US"/>
              <a:t>PFS was Superior </a:t>
            </a:r>
            <a:r>
              <a:rPr lang="en-US" dirty="0"/>
              <a:t>for Acalabrutinib vs </a:t>
            </a:r>
            <a:r>
              <a:rPr lang="en-US" dirty="0" err="1"/>
              <a:t>IdR</a:t>
            </a:r>
            <a:r>
              <a:rPr lang="en-US" dirty="0"/>
              <a:t> or BR</a:t>
            </a:r>
          </a:p>
        </p:txBody>
      </p:sp>
      <p:pic>
        <p:nvPicPr>
          <p:cNvPr id="53" name="Picture 52">
            <a:extLst>
              <a:ext uri="{FF2B5EF4-FFF2-40B4-BE49-F238E27FC236}">
                <a16:creationId xmlns:a16="http://schemas.microsoft.com/office/drawing/2014/main" id="{14054EEA-0A85-4268-8CA9-DEF5C5CEFD4C}"/>
              </a:ext>
            </a:extLst>
          </p:cNvPr>
          <p:cNvPicPr>
            <a:picLocks noChangeAspect="1"/>
          </p:cNvPicPr>
          <p:nvPr/>
        </p:nvPicPr>
        <p:blipFill>
          <a:blip r:embed="rId3"/>
          <a:stretch>
            <a:fillRect/>
          </a:stretch>
        </p:blipFill>
        <p:spPr>
          <a:xfrm>
            <a:off x="1290810" y="1239982"/>
            <a:ext cx="9610381" cy="4478041"/>
          </a:xfrm>
          <a:prstGeom prst="rect">
            <a:avLst/>
          </a:prstGeom>
        </p:spPr>
      </p:pic>
      <p:sp>
        <p:nvSpPr>
          <p:cNvPr id="54" name="Text Placeholder 13">
            <a:extLst>
              <a:ext uri="{FF2B5EF4-FFF2-40B4-BE49-F238E27FC236}">
                <a16:creationId xmlns:a16="http://schemas.microsoft.com/office/drawing/2014/main" id="{30303E50-D460-4289-960F-495599105194}"/>
              </a:ext>
            </a:extLst>
          </p:cNvPr>
          <p:cNvSpPr>
            <a:spLocks noGrp="1"/>
          </p:cNvSpPr>
          <p:nvPr>
            <p:ph type="body" sz="quarter" idx="13"/>
          </p:nvPr>
        </p:nvSpPr>
        <p:spPr>
          <a:xfrm>
            <a:off x="419167" y="5078059"/>
            <a:ext cx="10620868" cy="1435396"/>
          </a:xfrm>
        </p:spPr>
        <p:txBody>
          <a:bodyPr/>
          <a:lstStyle/>
          <a:p>
            <a:r>
              <a:rPr lang="en-US" sz="900" dirty="0" err="1"/>
              <a:t>Acala</a:t>
            </a:r>
            <a:r>
              <a:rPr lang="en-US" sz="900" dirty="0"/>
              <a:t> = acalabrutinib; BR = bendamustine plus rituximab; HR = hazard ratio; </a:t>
            </a:r>
            <a:r>
              <a:rPr lang="en-US" sz="900" dirty="0" err="1"/>
              <a:t>IdR</a:t>
            </a:r>
            <a:r>
              <a:rPr lang="en-US" sz="900" dirty="0"/>
              <a:t> = </a:t>
            </a:r>
            <a:r>
              <a:rPr lang="en-US" sz="900" dirty="0" err="1"/>
              <a:t>idelalisib</a:t>
            </a:r>
            <a:r>
              <a:rPr lang="en-US" sz="900" dirty="0"/>
              <a:t> plus rituximab; IRC = independent review committee; NR = not reached; </a:t>
            </a:r>
            <a:br>
              <a:rPr lang="en-US" sz="900" dirty="0"/>
            </a:br>
            <a:r>
              <a:rPr lang="en-US" sz="900" dirty="0"/>
              <a:t>PFS = progression-free survival.</a:t>
            </a:r>
          </a:p>
          <a:p>
            <a:endParaRPr lang="en-US" sz="133" dirty="0"/>
          </a:p>
          <a:p>
            <a:r>
              <a:rPr lang="en-US" sz="900" dirty="0"/>
              <a:t>Ghia P et al. Presented at: 15-ICML 2019; June 18-22, 2019; Lugano, Switzerland. Abs 048.</a:t>
            </a:r>
          </a:p>
        </p:txBody>
      </p:sp>
      <p:sp>
        <p:nvSpPr>
          <p:cNvPr id="55" name="TextBox 54">
            <a:extLst>
              <a:ext uri="{FF2B5EF4-FFF2-40B4-BE49-F238E27FC236}">
                <a16:creationId xmlns:a16="http://schemas.microsoft.com/office/drawing/2014/main" id="{556A2C23-ADEE-4A94-8530-D0022318B94D}"/>
              </a:ext>
            </a:extLst>
          </p:cNvPr>
          <p:cNvSpPr txBox="1"/>
          <p:nvPr/>
        </p:nvSpPr>
        <p:spPr>
          <a:xfrm>
            <a:off x="2244946" y="3832474"/>
            <a:ext cx="4207612" cy="523220"/>
          </a:xfrm>
          <a:prstGeom prst="rect">
            <a:avLst/>
          </a:prstGeom>
          <a:noFill/>
        </p:spPr>
        <p:txBody>
          <a:bodyPr wrap="square" rtlCol="0">
            <a:spAutoFit/>
          </a:bodyPr>
          <a:lstStyle/>
          <a:p>
            <a:pPr>
              <a:defRPr/>
            </a:pPr>
            <a:r>
              <a:rPr lang="en-US" sz="1400" dirty="0">
                <a:solidFill>
                  <a:srgbClr val="000000"/>
                </a:solidFill>
                <a:latin typeface="Arial"/>
              </a:rPr>
              <a:t>HR vs IdR, 0.29 (95% CI: 0.18, 0.46); </a:t>
            </a:r>
            <a:r>
              <a:rPr lang="en-US" sz="1400" i="1" dirty="0">
                <a:solidFill>
                  <a:srgbClr val="000000"/>
                </a:solidFill>
                <a:latin typeface="Arial"/>
              </a:rPr>
              <a:t>P</a:t>
            </a:r>
            <a:r>
              <a:rPr lang="en-US" sz="1400" dirty="0">
                <a:solidFill>
                  <a:srgbClr val="000000"/>
                </a:solidFill>
                <a:latin typeface="Arial"/>
              </a:rPr>
              <a:t>&lt;0.0001</a:t>
            </a:r>
          </a:p>
          <a:p>
            <a:pPr>
              <a:defRPr/>
            </a:pPr>
            <a:r>
              <a:rPr lang="en-US" sz="1400" dirty="0">
                <a:solidFill>
                  <a:srgbClr val="000000"/>
                </a:solidFill>
                <a:latin typeface="Arial"/>
              </a:rPr>
              <a:t>HR vs BR, 0.36 (95% CI: 0.19, 0.69); </a:t>
            </a:r>
            <a:r>
              <a:rPr lang="en-US" sz="1400" i="1" dirty="0">
                <a:solidFill>
                  <a:srgbClr val="000000"/>
                </a:solidFill>
                <a:latin typeface="Arial"/>
              </a:rPr>
              <a:t>P</a:t>
            </a:r>
            <a:r>
              <a:rPr lang="en-US" sz="1400" dirty="0">
                <a:solidFill>
                  <a:srgbClr val="000000"/>
                </a:solidFill>
                <a:latin typeface="Arial"/>
              </a:rPr>
              <a:t>&lt;0.0001</a:t>
            </a:r>
          </a:p>
        </p:txBody>
      </p:sp>
      <p:graphicFrame>
        <p:nvGraphicFramePr>
          <p:cNvPr id="56" name="Table 55">
            <a:extLst>
              <a:ext uri="{FF2B5EF4-FFF2-40B4-BE49-F238E27FC236}">
                <a16:creationId xmlns:a16="http://schemas.microsoft.com/office/drawing/2014/main" id="{59DFA739-D610-4F3E-AC77-209C75C2034A}"/>
              </a:ext>
            </a:extLst>
          </p:cNvPr>
          <p:cNvGraphicFramePr>
            <a:graphicFrameLocks noGrp="1"/>
          </p:cNvGraphicFramePr>
          <p:nvPr/>
        </p:nvGraphicFramePr>
        <p:xfrm>
          <a:off x="2625932" y="2539685"/>
          <a:ext cx="1917313" cy="426720"/>
        </p:xfrm>
        <a:graphic>
          <a:graphicData uri="http://schemas.openxmlformats.org/drawingml/2006/table">
            <a:tbl>
              <a:tblPr firstRow="1" bandRow="1">
                <a:tableStyleId>{2D5ABB26-0587-4C30-8999-92F81FD0307C}</a:tableStyleId>
              </a:tblPr>
              <a:tblGrid>
                <a:gridCol w="1194740">
                  <a:extLst>
                    <a:ext uri="{9D8B030D-6E8A-4147-A177-3AD203B41FA5}">
                      <a16:colId xmlns:a16="http://schemas.microsoft.com/office/drawing/2014/main" val="1934842313"/>
                    </a:ext>
                  </a:extLst>
                </a:gridCol>
                <a:gridCol w="722573">
                  <a:extLst>
                    <a:ext uri="{9D8B030D-6E8A-4147-A177-3AD203B41FA5}">
                      <a16:colId xmlns:a16="http://schemas.microsoft.com/office/drawing/2014/main" val="671660999"/>
                    </a:ext>
                  </a:extLst>
                </a:gridCol>
              </a:tblGrid>
              <a:tr h="416560">
                <a:tc>
                  <a:txBody>
                    <a:bodyPr/>
                    <a:lstStyle/>
                    <a:p>
                      <a:pPr algn="ctr"/>
                      <a:r>
                        <a:rPr lang="en-US" sz="1100" b="1" dirty="0"/>
                        <a:t>Patients With Events, n (%)</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1-Year PFS, %</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232607"/>
                  </a:ext>
                </a:extLst>
              </a:tr>
            </a:tbl>
          </a:graphicData>
        </a:graphic>
      </p:graphicFrame>
      <p:sp>
        <p:nvSpPr>
          <p:cNvPr id="57" name="TextBox 56">
            <a:extLst>
              <a:ext uri="{FF2B5EF4-FFF2-40B4-BE49-F238E27FC236}">
                <a16:creationId xmlns:a16="http://schemas.microsoft.com/office/drawing/2014/main" id="{8EA6C27F-27DD-4E0F-9DE3-3441DF3E5E4B}"/>
              </a:ext>
            </a:extLst>
          </p:cNvPr>
          <p:cNvSpPr txBox="1"/>
          <p:nvPr/>
        </p:nvSpPr>
        <p:spPr>
          <a:xfrm>
            <a:off x="2953041" y="2921663"/>
            <a:ext cx="715259" cy="292388"/>
          </a:xfrm>
          <a:prstGeom prst="rect">
            <a:avLst/>
          </a:prstGeom>
          <a:noFill/>
        </p:spPr>
        <p:txBody>
          <a:bodyPr wrap="none" rtlCol="0">
            <a:spAutoFit/>
          </a:bodyPr>
          <a:lstStyle/>
          <a:p>
            <a:pPr algn="ctr">
              <a:defRPr/>
            </a:pPr>
            <a:r>
              <a:rPr lang="en-US" sz="1300" dirty="0">
                <a:solidFill>
                  <a:srgbClr val="000000"/>
                </a:solidFill>
                <a:latin typeface="Arial"/>
              </a:rPr>
              <a:t>27 (17)</a:t>
            </a:r>
          </a:p>
        </p:txBody>
      </p:sp>
      <p:sp>
        <p:nvSpPr>
          <p:cNvPr id="58" name="TextBox 57">
            <a:extLst>
              <a:ext uri="{FF2B5EF4-FFF2-40B4-BE49-F238E27FC236}">
                <a16:creationId xmlns:a16="http://schemas.microsoft.com/office/drawing/2014/main" id="{D0534670-B203-4572-9689-F913CFDEC21E}"/>
              </a:ext>
            </a:extLst>
          </p:cNvPr>
          <p:cNvSpPr txBox="1"/>
          <p:nvPr/>
        </p:nvSpPr>
        <p:spPr>
          <a:xfrm>
            <a:off x="2953041" y="3155837"/>
            <a:ext cx="715259" cy="292388"/>
          </a:xfrm>
          <a:prstGeom prst="rect">
            <a:avLst/>
          </a:prstGeom>
          <a:noFill/>
        </p:spPr>
        <p:txBody>
          <a:bodyPr wrap="none" rtlCol="0">
            <a:spAutoFit/>
          </a:bodyPr>
          <a:lstStyle/>
          <a:p>
            <a:pPr algn="ctr">
              <a:defRPr/>
            </a:pPr>
            <a:r>
              <a:rPr lang="en-US" sz="1300" dirty="0">
                <a:solidFill>
                  <a:srgbClr val="000000"/>
                </a:solidFill>
                <a:latin typeface="Arial"/>
              </a:rPr>
              <a:t>54 (45)</a:t>
            </a:r>
          </a:p>
        </p:txBody>
      </p:sp>
      <p:sp>
        <p:nvSpPr>
          <p:cNvPr id="59" name="TextBox 58">
            <a:extLst>
              <a:ext uri="{FF2B5EF4-FFF2-40B4-BE49-F238E27FC236}">
                <a16:creationId xmlns:a16="http://schemas.microsoft.com/office/drawing/2014/main" id="{2CDF0FBF-38D8-43D2-B17D-343657A3D639}"/>
              </a:ext>
            </a:extLst>
          </p:cNvPr>
          <p:cNvSpPr txBox="1"/>
          <p:nvPr/>
        </p:nvSpPr>
        <p:spPr>
          <a:xfrm>
            <a:off x="2953041" y="3386293"/>
            <a:ext cx="715259" cy="292388"/>
          </a:xfrm>
          <a:prstGeom prst="rect">
            <a:avLst/>
          </a:prstGeom>
          <a:noFill/>
        </p:spPr>
        <p:txBody>
          <a:bodyPr wrap="none" rtlCol="0">
            <a:spAutoFit/>
          </a:bodyPr>
          <a:lstStyle/>
          <a:p>
            <a:pPr algn="ctr">
              <a:defRPr/>
            </a:pPr>
            <a:r>
              <a:rPr lang="en-US" sz="1300" dirty="0">
                <a:solidFill>
                  <a:srgbClr val="000000"/>
                </a:solidFill>
                <a:latin typeface="Arial"/>
              </a:rPr>
              <a:t>14 (39)</a:t>
            </a:r>
          </a:p>
        </p:txBody>
      </p:sp>
      <p:sp>
        <p:nvSpPr>
          <p:cNvPr id="60" name="TextBox 59">
            <a:extLst>
              <a:ext uri="{FF2B5EF4-FFF2-40B4-BE49-F238E27FC236}">
                <a16:creationId xmlns:a16="http://schemas.microsoft.com/office/drawing/2014/main" id="{9BB3ED89-4DF1-4EB6-BB16-D0EECB292E5B}"/>
              </a:ext>
            </a:extLst>
          </p:cNvPr>
          <p:cNvSpPr txBox="1"/>
          <p:nvPr/>
        </p:nvSpPr>
        <p:spPr>
          <a:xfrm>
            <a:off x="3911965" y="2940248"/>
            <a:ext cx="370614" cy="292388"/>
          </a:xfrm>
          <a:prstGeom prst="rect">
            <a:avLst/>
          </a:prstGeom>
          <a:noFill/>
        </p:spPr>
        <p:txBody>
          <a:bodyPr wrap="none" rtlCol="0">
            <a:spAutoFit/>
          </a:bodyPr>
          <a:lstStyle/>
          <a:p>
            <a:pPr algn="ctr">
              <a:defRPr/>
            </a:pPr>
            <a:r>
              <a:rPr lang="en-US" sz="1300" dirty="0">
                <a:solidFill>
                  <a:srgbClr val="000000"/>
                </a:solidFill>
                <a:latin typeface="Arial"/>
              </a:rPr>
              <a:t>88</a:t>
            </a:r>
          </a:p>
        </p:txBody>
      </p:sp>
      <p:sp>
        <p:nvSpPr>
          <p:cNvPr id="61" name="TextBox 60">
            <a:extLst>
              <a:ext uri="{FF2B5EF4-FFF2-40B4-BE49-F238E27FC236}">
                <a16:creationId xmlns:a16="http://schemas.microsoft.com/office/drawing/2014/main" id="{DC866F2B-F1C3-4A3F-BAB1-16E3DD041F8D}"/>
              </a:ext>
            </a:extLst>
          </p:cNvPr>
          <p:cNvSpPr txBox="1"/>
          <p:nvPr/>
        </p:nvSpPr>
        <p:spPr>
          <a:xfrm>
            <a:off x="3911965" y="3152120"/>
            <a:ext cx="370614" cy="292388"/>
          </a:xfrm>
          <a:prstGeom prst="rect">
            <a:avLst/>
          </a:prstGeom>
          <a:noFill/>
        </p:spPr>
        <p:txBody>
          <a:bodyPr wrap="none" rtlCol="0">
            <a:spAutoFit/>
          </a:bodyPr>
          <a:lstStyle/>
          <a:p>
            <a:pPr algn="ctr">
              <a:defRPr/>
            </a:pPr>
            <a:r>
              <a:rPr lang="en-US" sz="1300" dirty="0">
                <a:solidFill>
                  <a:srgbClr val="000000"/>
                </a:solidFill>
                <a:latin typeface="Arial"/>
              </a:rPr>
              <a:t>68</a:t>
            </a:r>
          </a:p>
        </p:txBody>
      </p:sp>
      <p:sp>
        <p:nvSpPr>
          <p:cNvPr id="62" name="TextBox 61">
            <a:extLst>
              <a:ext uri="{FF2B5EF4-FFF2-40B4-BE49-F238E27FC236}">
                <a16:creationId xmlns:a16="http://schemas.microsoft.com/office/drawing/2014/main" id="{B37835FE-82CA-4658-82AC-DCEC9A5B1679}"/>
              </a:ext>
            </a:extLst>
          </p:cNvPr>
          <p:cNvSpPr txBox="1"/>
          <p:nvPr/>
        </p:nvSpPr>
        <p:spPr>
          <a:xfrm>
            <a:off x="3911965" y="3375143"/>
            <a:ext cx="370614" cy="292388"/>
          </a:xfrm>
          <a:prstGeom prst="rect">
            <a:avLst/>
          </a:prstGeom>
          <a:noFill/>
        </p:spPr>
        <p:txBody>
          <a:bodyPr wrap="none" rtlCol="0">
            <a:spAutoFit/>
          </a:bodyPr>
          <a:lstStyle/>
          <a:p>
            <a:pPr algn="ctr">
              <a:defRPr/>
            </a:pPr>
            <a:r>
              <a:rPr lang="en-US" sz="1300" dirty="0">
                <a:solidFill>
                  <a:srgbClr val="000000"/>
                </a:solidFill>
                <a:latin typeface="Arial"/>
              </a:rPr>
              <a:t>69</a:t>
            </a:r>
          </a:p>
        </p:txBody>
      </p:sp>
    </p:spTree>
    <p:extLst>
      <p:ext uri="{BB962C8B-B14F-4D97-AF65-F5344CB8AC3E}">
        <p14:creationId xmlns:p14="http://schemas.microsoft.com/office/powerpoint/2010/main" val="38661746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D6E09-84E8-4FB4-832B-EA113CE1DA53}"/>
              </a:ext>
            </a:extLst>
          </p:cNvPr>
          <p:cNvSpPr>
            <a:spLocks noGrp="1"/>
          </p:cNvSpPr>
          <p:nvPr>
            <p:ph type="title"/>
          </p:nvPr>
        </p:nvSpPr>
        <p:spPr>
          <a:xfrm>
            <a:off x="457200" y="59324"/>
            <a:ext cx="10237960" cy="1028701"/>
          </a:xfrm>
        </p:spPr>
        <p:txBody>
          <a:bodyPr>
            <a:normAutofit/>
          </a:bodyPr>
          <a:lstStyle/>
          <a:p>
            <a:r>
              <a:rPr lang="en-US" dirty="0"/>
              <a:t>ASCEND: Acalabrutinib was Superior to </a:t>
            </a:r>
            <a:r>
              <a:rPr lang="en-US" dirty="0" err="1"/>
              <a:t>IdR</a:t>
            </a:r>
            <a:r>
              <a:rPr lang="en-US" dirty="0"/>
              <a:t> or BR for IRC-Assessed PFS in Pts With High-Risk Cytogenetic Features</a:t>
            </a:r>
            <a:endParaRPr lang="en-US" baseline="30000" dirty="0"/>
          </a:p>
        </p:txBody>
      </p:sp>
      <p:sp>
        <p:nvSpPr>
          <p:cNvPr id="21" name="Text Placeholder 13">
            <a:extLst>
              <a:ext uri="{FF2B5EF4-FFF2-40B4-BE49-F238E27FC236}">
                <a16:creationId xmlns:a16="http://schemas.microsoft.com/office/drawing/2014/main" id="{C8220B34-31ED-44F1-8CD6-61F73883C1A5}"/>
              </a:ext>
            </a:extLst>
          </p:cNvPr>
          <p:cNvSpPr>
            <a:spLocks noGrp="1"/>
          </p:cNvSpPr>
          <p:nvPr>
            <p:ph type="body" sz="quarter" idx="13"/>
          </p:nvPr>
        </p:nvSpPr>
        <p:spPr>
          <a:xfrm>
            <a:off x="419167" y="5098926"/>
            <a:ext cx="10620868" cy="1435396"/>
          </a:xfrm>
        </p:spPr>
        <p:txBody>
          <a:bodyPr/>
          <a:lstStyle/>
          <a:p>
            <a:endParaRPr lang="en-US" sz="900" dirty="0"/>
          </a:p>
          <a:p>
            <a:endParaRPr lang="en-US" sz="900" dirty="0"/>
          </a:p>
          <a:p>
            <a:r>
              <a:rPr lang="en-US" sz="900" dirty="0"/>
              <a:t>Ghia P et al. Presented at: 15-ICML 2019; June 18-22, 2019; Lugano, Switzerland. Abs 048.</a:t>
            </a:r>
          </a:p>
        </p:txBody>
      </p:sp>
      <p:pic>
        <p:nvPicPr>
          <p:cNvPr id="22" name="Picture 21">
            <a:extLst>
              <a:ext uri="{FF2B5EF4-FFF2-40B4-BE49-F238E27FC236}">
                <a16:creationId xmlns:a16="http://schemas.microsoft.com/office/drawing/2014/main" id="{FF9E9DAA-6579-42D6-9849-3FCD9EDD412D}"/>
              </a:ext>
            </a:extLst>
          </p:cNvPr>
          <p:cNvPicPr>
            <a:picLocks noChangeAspect="1"/>
          </p:cNvPicPr>
          <p:nvPr/>
        </p:nvPicPr>
        <p:blipFill>
          <a:blip r:embed="rId3"/>
          <a:stretch>
            <a:fillRect/>
          </a:stretch>
        </p:blipFill>
        <p:spPr>
          <a:xfrm>
            <a:off x="1471891" y="1277713"/>
            <a:ext cx="7595211" cy="4383372"/>
          </a:xfrm>
          <a:prstGeom prst="rect">
            <a:avLst/>
          </a:prstGeom>
        </p:spPr>
      </p:pic>
      <p:sp>
        <p:nvSpPr>
          <p:cNvPr id="23" name="TextBox 22">
            <a:extLst>
              <a:ext uri="{FF2B5EF4-FFF2-40B4-BE49-F238E27FC236}">
                <a16:creationId xmlns:a16="http://schemas.microsoft.com/office/drawing/2014/main" id="{FC9F7B03-9765-4E3D-862E-59D38A6F5030}"/>
              </a:ext>
            </a:extLst>
          </p:cNvPr>
          <p:cNvSpPr txBox="1"/>
          <p:nvPr/>
        </p:nvSpPr>
        <p:spPr>
          <a:xfrm>
            <a:off x="2424248" y="3987658"/>
            <a:ext cx="5760720" cy="318100"/>
          </a:xfrm>
          <a:prstGeom prst="rect">
            <a:avLst/>
          </a:prstGeom>
          <a:noFill/>
        </p:spPr>
        <p:txBody>
          <a:bodyPr wrap="square" rtlCol="0">
            <a:spAutoFit/>
          </a:bodyPr>
          <a:lstStyle/>
          <a:p>
            <a:pPr>
              <a:defRPr/>
            </a:pPr>
            <a:r>
              <a:rPr lang="en-US" sz="1467" b="1" dirty="0">
                <a:solidFill>
                  <a:srgbClr val="000000"/>
                </a:solidFill>
                <a:latin typeface="Arial"/>
              </a:rPr>
              <a:t>HR, 0.27 (95% CI: 0.17, 0.44); </a:t>
            </a:r>
            <a:r>
              <a:rPr lang="en-US" sz="1467" b="1" i="1" dirty="0">
                <a:solidFill>
                  <a:srgbClr val="000000"/>
                </a:solidFill>
                <a:latin typeface="Arial"/>
              </a:rPr>
              <a:t>P</a:t>
            </a:r>
            <a:r>
              <a:rPr lang="en-US" sz="1467" b="1" dirty="0">
                <a:solidFill>
                  <a:srgbClr val="000000"/>
                </a:solidFill>
                <a:latin typeface="Arial"/>
              </a:rPr>
              <a:t>&lt;0.0001</a:t>
            </a:r>
          </a:p>
        </p:txBody>
      </p:sp>
      <p:sp>
        <p:nvSpPr>
          <p:cNvPr id="24" name="TextBox 23">
            <a:extLst>
              <a:ext uri="{FF2B5EF4-FFF2-40B4-BE49-F238E27FC236}">
                <a16:creationId xmlns:a16="http://schemas.microsoft.com/office/drawing/2014/main" id="{9A43C6BC-43FE-46F8-8BBF-22BC60FB6347}"/>
              </a:ext>
            </a:extLst>
          </p:cNvPr>
          <p:cNvSpPr txBox="1"/>
          <p:nvPr/>
        </p:nvSpPr>
        <p:spPr>
          <a:xfrm>
            <a:off x="8733441" y="2271988"/>
            <a:ext cx="2318944" cy="307777"/>
          </a:xfrm>
          <a:prstGeom prst="rect">
            <a:avLst/>
          </a:prstGeom>
          <a:noFill/>
        </p:spPr>
        <p:txBody>
          <a:bodyPr wrap="square" rtlCol="0">
            <a:spAutoFit/>
          </a:bodyPr>
          <a:lstStyle/>
          <a:p>
            <a:pPr>
              <a:defRPr/>
            </a:pPr>
            <a:r>
              <a:rPr lang="en-US" sz="1400" dirty="0">
                <a:solidFill>
                  <a:srgbClr val="000000"/>
                </a:solidFill>
                <a:latin typeface="Arial"/>
              </a:rPr>
              <a:t>Median PFS = NR (</a:t>
            </a:r>
            <a:r>
              <a:rPr lang="en-US" sz="1400" dirty="0" err="1">
                <a:solidFill>
                  <a:srgbClr val="000000"/>
                </a:solidFill>
                <a:latin typeface="Arial"/>
              </a:rPr>
              <a:t>Acala</a:t>
            </a:r>
            <a:r>
              <a:rPr lang="en-US" sz="1400" dirty="0">
                <a:solidFill>
                  <a:srgbClr val="000000"/>
                </a:solidFill>
                <a:latin typeface="Arial"/>
              </a:rPr>
              <a:t>)</a:t>
            </a:r>
          </a:p>
        </p:txBody>
      </p:sp>
      <p:sp>
        <p:nvSpPr>
          <p:cNvPr id="25" name="TextBox 24">
            <a:extLst>
              <a:ext uri="{FF2B5EF4-FFF2-40B4-BE49-F238E27FC236}">
                <a16:creationId xmlns:a16="http://schemas.microsoft.com/office/drawing/2014/main" id="{03EF7A12-58AD-4BBE-8760-856136FA5AD7}"/>
              </a:ext>
            </a:extLst>
          </p:cNvPr>
          <p:cNvSpPr txBox="1"/>
          <p:nvPr/>
        </p:nvSpPr>
        <p:spPr>
          <a:xfrm>
            <a:off x="8072721" y="3719321"/>
            <a:ext cx="3067892" cy="297454"/>
          </a:xfrm>
          <a:prstGeom prst="rect">
            <a:avLst/>
          </a:prstGeom>
          <a:noFill/>
        </p:spPr>
        <p:txBody>
          <a:bodyPr wrap="square" rtlCol="0">
            <a:spAutoFit/>
          </a:bodyPr>
          <a:lstStyle/>
          <a:p>
            <a:pPr>
              <a:defRPr/>
            </a:pPr>
            <a:r>
              <a:rPr lang="en-US" sz="1333" dirty="0">
                <a:solidFill>
                  <a:srgbClr val="000000"/>
                </a:solidFill>
                <a:latin typeface="Arial"/>
              </a:rPr>
              <a:t>Median PFS = 16.2 </a:t>
            </a:r>
            <a:r>
              <a:rPr lang="en-US" sz="1333" dirty="0" err="1">
                <a:solidFill>
                  <a:srgbClr val="000000"/>
                </a:solidFill>
                <a:latin typeface="Arial"/>
              </a:rPr>
              <a:t>mo</a:t>
            </a:r>
            <a:r>
              <a:rPr lang="en-US" sz="1333" dirty="0">
                <a:solidFill>
                  <a:srgbClr val="000000"/>
                </a:solidFill>
                <a:latin typeface="Arial"/>
              </a:rPr>
              <a:t> (</a:t>
            </a:r>
            <a:r>
              <a:rPr lang="en-US" sz="1333" dirty="0" err="1">
                <a:solidFill>
                  <a:srgbClr val="000000"/>
                </a:solidFill>
                <a:latin typeface="Arial"/>
              </a:rPr>
              <a:t>IdR</a:t>
            </a:r>
            <a:r>
              <a:rPr lang="en-US" sz="1333" dirty="0">
                <a:solidFill>
                  <a:srgbClr val="000000"/>
                </a:solidFill>
                <a:latin typeface="Arial"/>
              </a:rPr>
              <a:t>/BR)</a:t>
            </a:r>
          </a:p>
        </p:txBody>
      </p:sp>
      <p:graphicFrame>
        <p:nvGraphicFramePr>
          <p:cNvPr id="26" name="Table 25">
            <a:extLst>
              <a:ext uri="{FF2B5EF4-FFF2-40B4-BE49-F238E27FC236}">
                <a16:creationId xmlns:a16="http://schemas.microsoft.com/office/drawing/2014/main" id="{D3CCC6D1-20B1-4775-940E-24BE5DAAC2F4}"/>
              </a:ext>
            </a:extLst>
          </p:cNvPr>
          <p:cNvGraphicFramePr>
            <a:graphicFrameLocks noGrp="1"/>
          </p:cNvGraphicFramePr>
          <p:nvPr>
            <p:extLst>
              <p:ext uri="{D42A27DB-BD31-4B8C-83A1-F6EECF244321}">
                <p14:modId xmlns:p14="http://schemas.microsoft.com/office/powerpoint/2010/main" val="399677927"/>
              </p:ext>
            </p:extLst>
          </p:nvPr>
        </p:nvGraphicFramePr>
        <p:xfrm>
          <a:off x="2962369" y="2371996"/>
          <a:ext cx="1701720" cy="594360"/>
        </p:xfrm>
        <a:graphic>
          <a:graphicData uri="http://schemas.openxmlformats.org/drawingml/2006/table">
            <a:tbl>
              <a:tblPr firstRow="1" bandRow="1">
                <a:tableStyleId>{2D5ABB26-0587-4C30-8999-92F81FD0307C}</a:tableStyleId>
              </a:tblPr>
              <a:tblGrid>
                <a:gridCol w="1060397">
                  <a:extLst>
                    <a:ext uri="{9D8B030D-6E8A-4147-A177-3AD203B41FA5}">
                      <a16:colId xmlns:a16="http://schemas.microsoft.com/office/drawing/2014/main" val="1934842313"/>
                    </a:ext>
                  </a:extLst>
                </a:gridCol>
                <a:gridCol w="641323">
                  <a:extLst>
                    <a:ext uri="{9D8B030D-6E8A-4147-A177-3AD203B41FA5}">
                      <a16:colId xmlns:a16="http://schemas.microsoft.com/office/drawing/2014/main" val="671660999"/>
                    </a:ext>
                  </a:extLst>
                </a:gridCol>
              </a:tblGrid>
              <a:tr h="579120">
                <a:tc>
                  <a:txBody>
                    <a:bodyPr/>
                    <a:lstStyle/>
                    <a:p>
                      <a:pPr algn="ctr"/>
                      <a:r>
                        <a:rPr lang="en-US" sz="1100" dirty="0"/>
                        <a:t>Patients With Events, n (%)</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1-Year PFS, %</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232607"/>
                  </a:ext>
                </a:extLst>
              </a:tr>
            </a:tbl>
          </a:graphicData>
        </a:graphic>
      </p:graphicFrame>
      <p:sp>
        <p:nvSpPr>
          <p:cNvPr id="27" name="TextBox 26">
            <a:extLst>
              <a:ext uri="{FF2B5EF4-FFF2-40B4-BE49-F238E27FC236}">
                <a16:creationId xmlns:a16="http://schemas.microsoft.com/office/drawing/2014/main" id="{4CA1AF8A-5569-4CC8-BB70-F6396B053CC6}"/>
              </a:ext>
            </a:extLst>
          </p:cNvPr>
          <p:cNvSpPr txBox="1"/>
          <p:nvPr/>
        </p:nvSpPr>
        <p:spPr>
          <a:xfrm>
            <a:off x="3162957" y="2981943"/>
            <a:ext cx="715259" cy="292388"/>
          </a:xfrm>
          <a:prstGeom prst="rect">
            <a:avLst/>
          </a:prstGeom>
          <a:noFill/>
        </p:spPr>
        <p:txBody>
          <a:bodyPr wrap="none" rtlCol="0">
            <a:spAutoFit/>
          </a:bodyPr>
          <a:lstStyle/>
          <a:p>
            <a:pPr algn="ctr">
              <a:defRPr/>
            </a:pPr>
            <a:r>
              <a:rPr lang="en-US" sz="1300" dirty="0">
                <a:solidFill>
                  <a:srgbClr val="000000"/>
                </a:solidFill>
                <a:latin typeface="Arial"/>
              </a:rPr>
              <a:t>23 (17)</a:t>
            </a:r>
          </a:p>
        </p:txBody>
      </p:sp>
      <p:sp>
        <p:nvSpPr>
          <p:cNvPr id="28" name="TextBox 27">
            <a:extLst>
              <a:ext uri="{FF2B5EF4-FFF2-40B4-BE49-F238E27FC236}">
                <a16:creationId xmlns:a16="http://schemas.microsoft.com/office/drawing/2014/main" id="{4DE603F1-528A-4C2A-8564-AE33DDA57833}"/>
              </a:ext>
            </a:extLst>
          </p:cNvPr>
          <p:cNvSpPr txBox="1"/>
          <p:nvPr/>
        </p:nvSpPr>
        <p:spPr>
          <a:xfrm>
            <a:off x="3162958" y="3216117"/>
            <a:ext cx="715259" cy="292388"/>
          </a:xfrm>
          <a:prstGeom prst="rect">
            <a:avLst/>
          </a:prstGeom>
          <a:noFill/>
        </p:spPr>
        <p:txBody>
          <a:bodyPr wrap="none" rtlCol="0">
            <a:spAutoFit/>
          </a:bodyPr>
          <a:lstStyle/>
          <a:p>
            <a:pPr algn="ctr">
              <a:defRPr/>
            </a:pPr>
            <a:r>
              <a:rPr lang="en-US" sz="1300" dirty="0">
                <a:solidFill>
                  <a:srgbClr val="000000"/>
                </a:solidFill>
                <a:latin typeface="Arial"/>
              </a:rPr>
              <a:t>63 (46)</a:t>
            </a:r>
          </a:p>
        </p:txBody>
      </p:sp>
      <p:sp>
        <p:nvSpPr>
          <p:cNvPr id="29" name="TextBox 28">
            <a:extLst>
              <a:ext uri="{FF2B5EF4-FFF2-40B4-BE49-F238E27FC236}">
                <a16:creationId xmlns:a16="http://schemas.microsoft.com/office/drawing/2014/main" id="{A667206A-80D7-407F-9B42-11A71E04F748}"/>
              </a:ext>
            </a:extLst>
          </p:cNvPr>
          <p:cNvSpPr txBox="1"/>
          <p:nvPr/>
        </p:nvSpPr>
        <p:spPr>
          <a:xfrm>
            <a:off x="4121881" y="3000528"/>
            <a:ext cx="370614" cy="292388"/>
          </a:xfrm>
          <a:prstGeom prst="rect">
            <a:avLst/>
          </a:prstGeom>
          <a:noFill/>
        </p:spPr>
        <p:txBody>
          <a:bodyPr wrap="none" rtlCol="0">
            <a:spAutoFit/>
          </a:bodyPr>
          <a:lstStyle/>
          <a:p>
            <a:pPr algn="ctr">
              <a:defRPr/>
            </a:pPr>
            <a:r>
              <a:rPr lang="en-US" sz="1300" dirty="0">
                <a:solidFill>
                  <a:srgbClr val="000000"/>
                </a:solidFill>
                <a:latin typeface="Arial"/>
              </a:rPr>
              <a:t>88</a:t>
            </a:r>
          </a:p>
        </p:txBody>
      </p:sp>
      <p:sp>
        <p:nvSpPr>
          <p:cNvPr id="30" name="TextBox 29">
            <a:extLst>
              <a:ext uri="{FF2B5EF4-FFF2-40B4-BE49-F238E27FC236}">
                <a16:creationId xmlns:a16="http://schemas.microsoft.com/office/drawing/2014/main" id="{D92E8B63-EA96-4A3A-B17F-60323CDBC11A}"/>
              </a:ext>
            </a:extLst>
          </p:cNvPr>
          <p:cNvSpPr txBox="1"/>
          <p:nvPr/>
        </p:nvSpPr>
        <p:spPr>
          <a:xfrm>
            <a:off x="4121881" y="3212400"/>
            <a:ext cx="370614" cy="292388"/>
          </a:xfrm>
          <a:prstGeom prst="rect">
            <a:avLst/>
          </a:prstGeom>
          <a:noFill/>
        </p:spPr>
        <p:txBody>
          <a:bodyPr wrap="none" rtlCol="0">
            <a:spAutoFit/>
          </a:bodyPr>
          <a:lstStyle/>
          <a:p>
            <a:pPr algn="ctr">
              <a:defRPr/>
            </a:pPr>
            <a:r>
              <a:rPr lang="en-US" sz="1300" dirty="0">
                <a:solidFill>
                  <a:srgbClr val="000000"/>
                </a:solidFill>
                <a:latin typeface="Arial"/>
              </a:rPr>
              <a:t>66</a:t>
            </a:r>
          </a:p>
        </p:txBody>
      </p:sp>
      <p:sp>
        <p:nvSpPr>
          <p:cNvPr id="31" name="TextBox 30">
            <a:extLst>
              <a:ext uri="{FF2B5EF4-FFF2-40B4-BE49-F238E27FC236}">
                <a16:creationId xmlns:a16="http://schemas.microsoft.com/office/drawing/2014/main" id="{81BFFA28-4E6F-4274-92B4-900CC2FA4FA4}"/>
              </a:ext>
            </a:extLst>
          </p:cNvPr>
          <p:cNvSpPr txBox="1"/>
          <p:nvPr/>
        </p:nvSpPr>
        <p:spPr>
          <a:xfrm>
            <a:off x="8725183" y="1861669"/>
            <a:ext cx="2395669" cy="666977"/>
          </a:xfrm>
          <a:prstGeom prst="rect">
            <a:avLst/>
          </a:prstGeom>
          <a:noFill/>
        </p:spPr>
        <p:txBody>
          <a:bodyPr wrap="square" rtlCol="0">
            <a:spAutoFit/>
          </a:bodyPr>
          <a:lstStyle/>
          <a:p>
            <a:pPr>
              <a:defRPr/>
            </a:pPr>
            <a:r>
              <a:rPr lang="en-US" sz="1867" dirty="0">
                <a:solidFill>
                  <a:srgbClr val="000000"/>
                </a:solidFill>
                <a:latin typeface="Arial"/>
              </a:rPr>
              <a:t>Acala (n=135)</a:t>
            </a:r>
          </a:p>
          <a:p>
            <a:pPr>
              <a:defRPr/>
            </a:pPr>
            <a:endParaRPr lang="en-US" sz="1867" dirty="0">
              <a:solidFill>
                <a:srgbClr val="000000"/>
              </a:solidFill>
              <a:latin typeface="Arial"/>
            </a:endParaRPr>
          </a:p>
        </p:txBody>
      </p:sp>
      <p:sp>
        <p:nvSpPr>
          <p:cNvPr id="32" name="TextBox 31">
            <a:extLst>
              <a:ext uri="{FF2B5EF4-FFF2-40B4-BE49-F238E27FC236}">
                <a16:creationId xmlns:a16="http://schemas.microsoft.com/office/drawing/2014/main" id="{6E1D2E3A-16D2-4C1F-A0B1-721AE6F1DF6B}"/>
              </a:ext>
            </a:extLst>
          </p:cNvPr>
          <p:cNvSpPr txBox="1"/>
          <p:nvPr/>
        </p:nvSpPr>
        <p:spPr>
          <a:xfrm>
            <a:off x="8072942" y="3483012"/>
            <a:ext cx="1619828" cy="502573"/>
          </a:xfrm>
          <a:prstGeom prst="rect">
            <a:avLst/>
          </a:prstGeom>
          <a:noFill/>
        </p:spPr>
        <p:txBody>
          <a:bodyPr wrap="square" rtlCol="0">
            <a:spAutoFit/>
          </a:bodyPr>
          <a:lstStyle/>
          <a:p>
            <a:pPr>
              <a:defRPr/>
            </a:pPr>
            <a:r>
              <a:rPr lang="en-US" sz="1333" dirty="0" err="1">
                <a:solidFill>
                  <a:srgbClr val="000000"/>
                </a:solidFill>
                <a:latin typeface="Arial"/>
              </a:rPr>
              <a:t>IdR</a:t>
            </a:r>
            <a:r>
              <a:rPr lang="en-US" sz="1333" dirty="0">
                <a:solidFill>
                  <a:srgbClr val="000000"/>
                </a:solidFill>
                <a:latin typeface="Arial"/>
              </a:rPr>
              <a:t>/BR (n=137)</a:t>
            </a:r>
          </a:p>
          <a:p>
            <a:pPr>
              <a:defRPr/>
            </a:pPr>
            <a:endParaRPr lang="en-US" sz="1333" dirty="0">
              <a:solidFill>
                <a:srgbClr val="000000"/>
              </a:solidFill>
              <a:latin typeface="Arial"/>
            </a:endParaRPr>
          </a:p>
        </p:txBody>
      </p:sp>
    </p:spTree>
    <p:extLst>
      <p:ext uri="{BB962C8B-B14F-4D97-AF65-F5344CB8AC3E}">
        <p14:creationId xmlns:p14="http://schemas.microsoft.com/office/powerpoint/2010/main" val="39829259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D6E09-84E8-4FB4-832B-EA113CE1DA53}"/>
              </a:ext>
            </a:extLst>
          </p:cNvPr>
          <p:cNvSpPr>
            <a:spLocks noGrp="1"/>
          </p:cNvSpPr>
          <p:nvPr>
            <p:ph type="title"/>
          </p:nvPr>
        </p:nvSpPr>
        <p:spPr>
          <a:xfrm>
            <a:off x="408917" y="23112"/>
            <a:ext cx="11277600" cy="1028701"/>
          </a:xfrm>
        </p:spPr>
        <p:txBody>
          <a:bodyPr/>
          <a:lstStyle/>
          <a:p>
            <a:r>
              <a:rPr lang="en-US" dirty="0"/>
              <a:t>ASCEND: Most Common AEs in ≥15% of Patients in Any Cohort</a:t>
            </a:r>
            <a:endParaRPr lang="en-US" baseline="30000" dirty="0"/>
          </a:p>
        </p:txBody>
      </p:sp>
      <p:sp>
        <p:nvSpPr>
          <p:cNvPr id="8" name="Rectangle 7">
            <a:extLst>
              <a:ext uri="{FF2B5EF4-FFF2-40B4-BE49-F238E27FC236}">
                <a16:creationId xmlns:a16="http://schemas.microsoft.com/office/drawing/2014/main" id="{8D55B35D-AB82-45E3-906E-9F914411DAA1}"/>
              </a:ext>
            </a:extLst>
          </p:cNvPr>
          <p:cNvSpPr/>
          <p:nvPr/>
        </p:nvSpPr>
        <p:spPr>
          <a:xfrm>
            <a:off x="222169" y="6212722"/>
            <a:ext cx="5748690" cy="256545"/>
          </a:xfrm>
          <a:prstGeom prst="rect">
            <a:avLst/>
          </a:prstGeom>
        </p:spPr>
        <p:txBody>
          <a:bodyPr wrap="none">
            <a:spAutoFit/>
          </a:bodyPr>
          <a:lstStyle/>
          <a:p>
            <a:r>
              <a:rPr lang="en-US" sz="1067"/>
              <a:t>Ghia P et al. Presented at: 15-ICML 2019; June 18-22, 2019; Lugano, Switzerland. Abs 048.</a:t>
            </a:r>
            <a:endParaRPr lang="en-US" sz="1067" dirty="0"/>
          </a:p>
        </p:txBody>
      </p:sp>
      <p:pic>
        <p:nvPicPr>
          <p:cNvPr id="10" name="Picture 9">
            <a:extLst>
              <a:ext uri="{FF2B5EF4-FFF2-40B4-BE49-F238E27FC236}">
                <a16:creationId xmlns:a16="http://schemas.microsoft.com/office/drawing/2014/main" id="{952171F2-861C-4E72-B0A8-A9E2F9C7D6D9}"/>
              </a:ext>
            </a:extLst>
          </p:cNvPr>
          <p:cNvPicPr>
            <a:picLocks noChangeAspect="1"/>
          </p:cNvPicPr>
          <p:nvPr/>
        </p:nvPicPr>
        <p:blipFill>
          <a:blip r:embed="rId3"/>
          <a:stretch>
            <a:fillRect/>
          </a:stretch>
        </p:blipFill>
        <p:spPr>
          <a:xfrm>
            <a:off x="408142" y="1227882"/>
            <a:ext cx="11278180" cy="4792380"/>
          </a:xfrm>
          <a:prstGeom prst="rect">
            <a:avLst/>
          </a:prstGeom>
        </p:spPr>
      </p:pic>
    </p:spTree>
    <p:extLst>
      <p:ext uri="{BB962C8B-B14F-4D97-AF65-F5344CB8AC3E}">
        <p14:creationId xmlns:p14="http://schemas.microsoft.com/office/powerpoint/2010/main" val="31400241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92CB0CB-B341-4F1D-939B-8235258BE262}"/>
              </a:ext>
            </a:extLst>
          </p:cNvPr>
          <p:cNvSpPr/>
          <p:nvPr/>
        </p:nvSpPr>
        <p:spPr>
          <a:xfrm>
            <a:off x="0" y="-18197"/>
            <a:ext cx="12192000" cy="6876197"/>
          </a:xfrm>
          <a:prstGeom prst="rect">
            <a:avLst/>
          </a:prstGeom>
          <a:gradFill flip="none" rotWithShape="1">
            <a:gsLst>
              <a:gs pos="0">
                <a:srgbClr val="C0A480">
                  <a:tint val="66000"/>
                  <a:satMod val="160000"/>
                </a:srgbClr>
              </a:gs>
              <a:gs pos="50000">
                <a:srgbClr val="C0A480">
                  <a:tint val="44500"/>
                  <a:satMod val="160000"/>
                </a:srgbClr>
              </a:gs>
              <a:gs pos="100000">
                <a:srgbClr val="C0A480">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3200"/>
          </a:p>
        </p:txBody>
      </p:sp>
      <p:pic>
        <p:nvPicPr>
          <p:cNvPr id="9" name="Picture 8">
            <a:extLst>
              <a:ext uri="{FF2B5EF4-FFF2-40B4-BE49-F238E27FC236}">
                <a16:creationId xmlns:a16="http://schemas.microsoft.com/office/drawing/2014/main" id="{46EDD5C3-9FE9-4247-9794-7D0867010CC1}"/>
              </a:ext>
            </a:extLst>
          </p:cNvPr>
          <p:cNvPicPr>
            <a:picLocks noChangeAspect="1"/>
          </p:cNvPicPr>
          <p:nvPr/>
        </p:nvPicPr>
        <p:blipFill>
          <a:blip r:embed="rId3"/>
          <a:stretch>
            <a:fillRect/>
          </a:stretch>
        </p:blipFill>
        <p:spPr>
          <a:xfrm>
            <a:off x="985860" y="1146413"/>
            <a:ext cx="10250797" cy="3683000"/>
          </a:xfrm>
          <a:prstGeom prst="rect">
            <a:avLst/>
          </a:prstGeom>
        </p:spPr>
      </p:pic>
      <p:sp>
        <p:nvSpPr>
          <p:cNvPr id="5" name="Title 4">
            <a:extLst>
              <a:ext uri="{FF2B5EF4-FFF2-40B4-BE49-F238E27FC236}">
                <a16:creationId xmlns:a16="http://schemas.microsoft.com/office/drawing/2014/main" id="{B3224DA2-32F7-4A47-9699-3475D5EE2783}"/>
              </a:ext>
            </a:extLst>
          </p:cNvPr>
          <p:cNvSpPr>
            <a:spLocks noGrp="1"/>
          </p:cNvSpPr>
          <p:nvPr>
            <p:ph type="title"/>
          </p:nvPr>
        </p:nvSpPr>
        <p:spPr/>
        <p:txBody>
          <a:bodyPr/>
          <a:lstStyle/>
          <a:p>
            <a:r>
              <a:rPr lang="en-CA"/>
              <a:t> </a:t>
            </a:r>
          </a:p>
        </p:txBody>
      </p:sp>
      <p:sp>
        <p:nvSpPr>
          <p:cNvPr id="7" name="TextBox 6">
            <a:extLst>
              <a:ext uri="{FF2B5EF4-FFF2-40B4-BE49-F238E27FC236}">
                <a16:creationId xmlns:a16="http://schemas.microsoft.com/office/drawing/2014/main" id="{57761036-97A8-4D3A-8A87-E44EFBBA8F26}"/>
              </a:ext>
            </a:extLst>
          </p:cNvPr>
          <p:cNvSpPr txBox="1"/>
          <p:nvPr/>
        </p:nvSpPr>
        <p:spPr>
          <a:xfrm>
            <a:off x="1431392" y="2250235"/>
            <a:ext cx="5673835" cy="1815690"/>
          </a:xfrm>
          <a:prstGeom prst="rect">
            <a:avLst/>
          </a:prstGeom>
          <a:noFill/>
        </p:spPr>
        <p:txBody>
          <a:bodyPr wrap="square" rtlCol="0">
            <a:spAutoFit/>
          </a:bodyPr>
          <a:lstStyle/>
          <a:p>
            <a:pPr algn="ctr"/>
            <a:r>
              <a:rPr lang="en-US" sz="3733" b="1" dirty="0">
                <a:solidFill>
                  <a:schemeClr val="bg1"/>
                </a:solidFill>
              </a:rPr>
              <a:t>Other New Agents</a:t>
            </a:r>
          </a:p>
          <a:p>
            <a:pPr algn="ctr"/>
            <a:r>
              <a:rPr lang="en-US" sz="3733" b="1" dirty="0">
                <a:solidFill>
                  <a:schemeClr val="bg1"/>
                </a:solidFill>
              </a:rPr>
              <a:t>Bcl-2 Inhibitor </a:t>
            </a:r>
            <a:r>
              <a:rPr lang="en-US" sz="3733" b="1" dirty="0" err="1">
                <a:solidFill>
                  <a:schemeClr val="bg1"/>
                </a:solidFill>
              </a:rPr>
              <a:t>Venetoclax</a:t>
            </a:r>
            <a:endParaRPr lang="en-US" sz="3733" b="1" dirty="0">
              <a:solidFill>
                <a:schemeClr val="bg1"/>
              </a:solidFill>
            </a:endParaRPr>
          </a:p>
        </p:txBody>
      </p:sp>
      <p:pic>
        <p:nvPicPr>
          <p:cNvPr id="8" name="Picture 7">
            <a:extLst>
              <a:ext uri="{FF2B5EF4-FFF2-40B4-BE49-F238E27FC236}">
                <a16:creationId xmlns:a16="http://schemas.microsoft.com/office/drawing/2014/main" id="{8EFDB99B-19D0-48B2-BFC7-86D28068CE6E}"/>
              </a:ext>
            </a:extLst>
          </p:cNvPr>
          <p:cNvPicPr>
            <a:picLocks noChangeAspect="1"/>
          </p:cNvPicPr>
          <p:nvPr/>
        </p:nvPicPr>
        <p:blipFill>
          <a:blip r:embed="rId4"/>
          <a:srcRect/>
          <a:stretch/>
        </p:blipFill>
        <p:spPr>
          <a:xfrm>
            <a:off x="7550759" y="1859653"/>
            <a:ext cx="3055767" cy="2209319"/>
          </a:xfrm>
          <a:prstGeom prst="rect">
            <a:avLst/>
          </a:prstGeom>
        </p:spPr>
      </p:pic>
      <p:sp>
        <p:nvSpPr>
          <p:cNvPr id="12" name="TextBox 11">
            <a:extLst>
              <a:ext uri="{FF2B5EF4-FFF2-40B4-BE49-F238E27FC236}">
                <a16:creationId xmlns:a16="http://schemas.microsoft.com/office/drawing/2014/main" id="{85D89327-3BDD-4079-8E84-574C74DC1CE4}"/>
              </a:ext>
            </a:extLst>
          </p:cNvPr>
          <p:cNvSpPr txBox="1"/>
          <p:nvPr/>
        </p:nvSpPr>
        <p:spPr>
          <a:xfrm>
            <a:off x="1044089" y="4825365"/>
            <a:ext cx="4787217" cy="501651"/>
          </a:xfrm>
          <a:prstGeom prst="rect">
            <a:avLst/>
          </a:prstGeom>
          <a:noFill/>
        </p:spPr>
        <p:txBody>
          <a:bodyPr wrap="none" lIns="0" tIns="62400" rIns="144000" bIns="62400" rtlCol="0" anchor="ctr">
            <a:noAutofit/>
          </a:bodyPr>
          <a:lstStyle/>
          <a:p>
            <a:r>
              <a:rPr lang="en-CA" sz="1067" b="1" dirty="0">
                <a:solidFill>
                  <a:schemeClr val="tx2"/>
                </a:solidFill>
                <a:latin typeface="Arial"/>
                <a:cs typeface="Arial"/>
              </a:rPr>
              <a:t>New treatment paradigms: </a:t>
            </a:r>
            <a:r>
              <a:rPr lang="en-CA" sz="1067" dirty="0">
                <a:solidFill>
                  <a:schemeClr val="tx2"/>
                </a:solidFill>
                <a:cs typeface="Arial"/>
              </a:rPr>
              <a:t>Chronic Lymphocytic Leukemia</a:t>
            </a:r>
            <a:endParaRPr lang="en-CA" sz="1067" dirty="0">
              <a:solidFill>
                <a:schemeClr val="tx2"/>
              </a:solidFill>
              <a:latin typeface="Arial"/>
              <a:cs typeface="Arial"/>
            </a:endParaRPr>
          </a:p>
        </p:txBody>
      </p:sp>
    </p:spTree>
    <p:extLst>
      <p:ext uri="{BB962C8B-B14F-4D97-AF65-F5344CB8AC3E}">
        <p14:creationId xmlns:p14="http://schemas.microsoft.com/office/powerpoint/2010/main" val="24305687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DB4F6B-61E6-4A37-A152-3AA3BFD7BAD6}"/>
              </a:ext>
            </a:extLst>
          </p:cNvPr>
          <p:cNvSpPr/>
          <p:nvPr/>
        </p:nvSpPr>
        <p:spPr>
          <a:xfrm>
            <a:off x="6628027" y="4129799"/>
            <a:ext cx="307911" cy="2540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553" name="Title 1"/>
          <p:cNvSpPr>
            <a:spLocks noGrp="1"/>
          </p:cNvSpPr>
          <p:nvPr>
            <p:ph type="title"/>
          </p:nvPr>
        </p:nvSpPr>
        <p:spPr/>
        <p:txBody>
          <a:bodyPr>
            <a:noAutofit/>
          </a:bodyPr>
          <a:lstStyle/>
          <a:p>
            <a:r>
              <a:rPr lang="en-US" altLang="en-US" i="1">
                <a:latin typeface="+mj-lt"/>
                <a:ea typeface="ＭＳ Ｐゴシック" charset="-128"/>
              </a:rPr>
              <a:t>IGHV </a:t>
            </a:r>
            <a:r>
              <a:rPr lang="en-US" altLang="en-US">
                <a:latin typeface="+mj-lt"/>
                <a:ea typeface="ＭＳ Ｐゴシック" charset="-128"/>
              </a:rPr>
              <a:t>Mutation Impacts Prognosis</a:t>
            </a:r>
            <a:endParaRPr lang="en-US" altLang="en-US" dirty="0">
              <a:latin typeface="+mj-lt"/>
              <a:ea typeface="ＭＳ Ｐゴシック" charset="-128"/>
            </a:endParaRPr>
          </a:p>
        </p:txBody>
      </p:sp>
      <p:sp>
        <p:nvSpPr>
          <p:cNvPr id="23555" name="TextBox 4"/>
          <p:cNvSpPr txBox="1">
            <a:spLocks noChangeArrowheads="1"/>
          </p:cNvSpPr>
          <p:nvPr/>
        </p:nvSpPr>
        <p:spPr bwMode="auto">
          <a:xfrm>
            <a:off x="316092" y="6211446"/>
            <a:ext cx="2605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rgbClr val="FFFFFF"/>
                </a:solidFill>
                <a:latin typeface="Arial" charset="0"/>
                <a:ea typeface="ＭＳ Ｐゴシック" charset="-128"/>
              </a:defRPr>
            </a:lvl1pPr>
            <a:lvl2pPr marL="742950" indent="-285750" eaLnBrk="0" hangingPunct="0">
              <a:defRPr sz="2000">
                <a:solidFill>
                  <a:srgbClr val="FFFFFF"/>
                </a:solidFill>
                <a:latin typeface="Arial" charset="0"/>
                <a:ea typeface="ＭＳ Ｐゴシック" charset="-128"/>
              </a:defRPr>
            </a:lvl2pPr>
            <a:lvl3pPr marL="1143000" indent="-228600" eaLnBrk="0" hangingPunct="0">
              <a:defRPr sz="2000">
                <a:solidFill>
                  <a:srgbClr val="FFFFFF"/>
                </a:solidFill>
                <a:latin typeface="Arial" charset="0"/>
                <a:ea typeface="ＭＳ Ｐゴシック" charset="-128"/>
              </a:defRPr>
            </a:lvl3pPr>
            <a:lvl4pPr marL="1600200" indent="-228600" eaLnBrk="0" hangingPunct="0">
              <a:defRPr sz="2000">
                <a:solidFill>
                  <a:srgbClr val="FFFFFF"/>
                </a:solidFill>
                <a:latin typeface="Arial" charset="0"/>
                <a:ea typeface="ＭＳ Ｐゴシック" charset="-128"/>
              </a:defRPr>
            </a:lvl4pPr>
            <a:lvl5pPr marL="2057400" indent="-228600" eaLnBrk="0" hangingPunct="0">
              <a:defRPr sz="2000">
                <a:solidFill>
                  <a:srgbClr val="FFFFFF"/>
                </a:solidFill>
                <a:latin typeface="Arial" charset="0"/>
                <a:ea typeface="ＭＳ Ｐゴシック" charset="-128"/>
              </a:defRPr>
            </a:lvl5pPr>
            <a:lvl6pPr marL="2514600" indent="-228600" eaLnBrk="0" fontAlgn="base" hangingPunct="0">
              <a:spcBef>
                <a:spcPct val="30000"/>
              </a:spcBef>
              <a:spcAft>
                <a:spcPct val="0"/>
              </a:spcAft>
              <a:defRPr sz="2000">
                <a:solidFill>
                  <a:srgbClr val="FFFFFF"/>
                </a:solidFill>
                <a:latin typeface="Arial" charset="0"/>
                <a:ea typeface="ＭＳ Ｐゴシック" charset="-128"/>
              </a:defRPr>
            </a:lvl6pPr>
            <a:lvl7pPr marL="2971800" indent="-228600" eaLnBrk="0" fontAlgn="base" hangingPunct="0">
              <a:spcBef>
                <a:spcPct val="30000"/>
              </a:spcBef>
              <a:spcAft>
                <a:spcPct val="0"/>
              </a:spcAft>
              <a:defRPr sz="2000">
                <a:solidFill>
                  <a:srgbClr val="FFFFFF"/>
                </a:solidFill>
                <a:latin typeface="Arial" charset="0"/>
                <a:ea typeface="ＭＳ Ｐゴシック" charset="-128"/>
              </a:defRPr>
            </a:lvl7pPr>
            <a:lvl8pPr marL="3429000" indent="-228600" eaLnBrk="0" fontAlgn="base" hangingPunct="0">
              <a:spcBef>
                <a:spcPct val="30000"/>
              </a:spcBef>
              <a:spcAft>
                <a:spcPct val="0"/>
              </a:spcAft>
              <a:defRPr sz="2000">
                <a:solidFill>
                  <a:srgbClr val="FFFFFF"/>
                </a:solidFill>
                <a:latin typeface="Arial" charset="0"/>
                <a:ea typeface="ＭＳ Ｐゴシック" charset="-128"/>
              </a:defRPr>
            </a:lvl8pPr>
            <a:lvl9pPr marL="3886200" indent="-228600" eaLnBrk="0" fontAlgn="base" hangingPunct="0">
              <a:spcBef>
                <a:spcPct val="30000"/>
              </a:spcBef>
              <a:spcAft>
                <a:spcPct val="0"/>
              </a:spcAft>
              <a:defRPr sz="2000">
                <a:solidFill>
                  <a:srgbClr val="FFFFFF"/>
                </a:solidFill>
                <a:latin typeface="Arial" charset="0"/>
                <a:ea typeface="ＭＳ Ｐゴシック" charset="-128"/>
              </a:defRPr>
            </a:lvl9pPr>
          </a:lstStyle>
          <a:p>
            <a:pPr defTabSz="609570" eaLnBrk="1" hangingPunct="1"/>
            <a:r>
              <a:rPr lang="en-US" altLang="en-US" sz="1000">
                <a:solidFill>
                  <a:schemeClr val="tx1"/>
                </a:solidFill>
                <a:latin typeface="Arial"/>
              </a:rPr>
              <a:t>Hamblin TJ, </a:t>
            </a:r>
            <a:r>
              <a:rPr lang="en-US" altLang="en-US" sz="1000" dirty="0">
                <a:solidFill>
                  <a:schemeClr val="tx1"/>
                </a:solidFill>
                <a:latin typeface="Arial"/>
              </a:rPr>
              <a:t>et al</a:t>
            </a:r>
            <a:r>
              <a:rPr lang="en-US" altLang="en-US" sz="1000">
                <a:solidFill>
                  <a:schemeClr val="tx1"/>
                </a:solidFill>
                <a:latin typeface="Arial"/>
              </a:rPr>
              <a:t>. </a:t>
            </a:r>
            <a:r>
              <a:rPr lang="en-US" altLang="en-US" sz="1000" i="1">
                <a:solidFill>
                  <a:schemeClr val="tx1"/>
                </a:solidFill>
                <a:latin typeface="Arial"/>
              </a:rPr>
              <a:t>Blood</a:t>
            </a:r>
            <a:r>
              <a:rPr lang="en-US" altLang="en-US" sz="1000">
                <a:solidFill>
                  <a:schemeClr val="tx1"/>
                </a:solidFill>
                <a:latin typeface="Arial"/>
              </a:rPr>
              <a:t> 1999; 94:1848-54.</a:t>
            </a:r>
            <a:endParaRPr lang="nb-NO" altLang="en-US" sz="1000" dirty="0">
              <a:solidFill>
                <a:schemeClr val="tx1"/>
              </a:solidFill>
              <a:latin typeface="Arial"/>
            </a:endParaRPr>
          </a:p>
        </p:txBody>
      </p:sp>
      <p:pic>
        <p:nvPicPr>
          <p:cNvPr id="3" name="Picture 2">
            <a:extLst>
              <a:ext uri="{FF2B5EF4-FFF2-40B4-BE49-F238E27FC236}">
                <a16:creationId xmlns:a16="http://schemas.microsoft.com/office/drawing/2014/main" id="{CFFFD7D3-2EF2-44D0-AACC-8606D5E3C1D1}"/>
              </a:ext>
            </a:extLst>
          </p:cNvPr>
          <p:cNvPicPr>
            <a:picLocks noChangeAspect="1"/>
          </p:cNvPicPr>
          <p:nvPr/>
        </p:nvPicPr>
        <p:blipFill>
          <a:blip r:embed="rId3"/>
          <a:stretch>
            <a:fillRect/>
          </a:stretch>
        </p:blipFill>
        <p:spPr>
          <a:xfrm>
            <a:off x="1760310" y="1225584"/>
            <a:ext cx="7105471" cy="4903361"/>
          </a:xfrm>
          <a:prstGeom prst="rect">
            <a:avLst/>
          </a:prstGeom>
        </p:spPr>
      </p:pic>
      <p:sp>
        <p:nvSpPr>
          <p:cNvPr id="4" name="TextBox 3">
            <a:extLst>
              <a:ext uri="{FF2B5EF4-FFF2-40B4-BE49-F238E27FC236}">
                <a16:creationId xmlns:a16="http://schemas.microsoft.com/office/drawing/2014/main" id="{B37D9C15-D377-497C-9F34-3B9C531B440A}"/>
              </a:ext>
            </a:extLst>
          </p:cNvPr>
          <p:cNvSpPr txBox="1"/>
          <p:nvPr/>
        </p:nvSpPr>
        <p:spPr>
          <a:xfrm>
            <a:off x="8030649" y="3780986"/>
            <a:ext cx="2526654" cy="318100"/>
          </a:xfrm>
          <a:prstGeom prst="rect">
            <a:avLst/>
          </a:prstGeom>
          <a:noFill/>
        </p:spPr>
        <p:txBody>
          <a:bodyPr wrap="none" rtlCol="0">
            <a:spAutoFit/>
          </a:bodyPr>
          <a:lstStyle/>
          <a:p>
            <a:r>
              <a:rPr lang="en-CA" sz="1467"/>
              <a:t>Median survival 293 months</a:t>
            </a:r>
            <a:endParaRPr lang="en-CA" sz="3200"/>
          </a:p>
        </p:txBody>
      </p:sp>
      <p:sp>
        <p:nvSpPr>
          <p:cNvPr id="15" name="TextBox 14">
            <a:extLst>
              <a:ext uri="{FF2B5EF4-FFF2-40B4-BE49-F238E27FC236}">
                <a16:creationId xmlns:a16="http://schemas.microsoft.com/office/drawing/2014/main" id="{D3D3507D-924E-4CA8-801D-6A0AD374A45E}"/>
              </a:ext>
            </a:extLst>
          </p:cNvPr>
          <p:cNvSpPr txBox="1"/>
          <p:nvPr/>
        </p:nvSpPr>
        <p:spPr>
          <a:xfrm>
            <a:off x="6628027" y="4827943"/>
            <a:ext cx="2512676" cy="318100"/>
          </a:xfrm>
          <a:prstGeom prst="rect">
            <a:avLst/>
          </a:prstGeom>
          <a:noFill/>
        </p:spPr>
        <p:txBody>
          <a:bodyPr wrap="none" rtlCol="0">
            <a:spAutoFit/>
          </a:bodyPr>
          <a:lstStyle/>
          <a:p>
            <a:r>
              <a:rPr lang="en-CA" sz="1467"/>
              <a:t>Median survival 117 months</a:t>
            </a:r>
            <a:endParaRPr lang="en-CA" sz="3200"/>
          </a:p>
        </p:txBody>
      </p:sp>
    </p:spTree>
    <p:extLst>
      <p:ext uri="{BB962C8B-B14F-4D97-AF65-F5344CB8AC3E}">
        <p14:creationId xmlns:p14="http://schemas.microsoft.com/office/powerpoint/2010/main" val="9024899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95" y="28106"/>
            <a:ext cx="9863468" cy="1012863"/>
          </a:xfrm>
        </p:spPr>
        <p:txBody>
          <a:bodyPr>
            <a:noAutofit/>
          </a:bodyPr>
          <a:lstStyle/>
          <a:p>
            <a:r>
              <a:rPr lang="en-US" dirty="0"/>
              <a:t>CLL14: </a:t>
            </a:r>
            <a:r>
              <a:rPr lang="en-US" dirty="0" err="1"/>
              <a:t>Venetoclax</a:t>
            </a:r>
            <a:r>
              <a:rPr lang="en-US" dirty="0"/>
              <a:t> + Obinutuzumab vs. Chlorambucil + Obinutuzumab for Frontline CLL</a:t>
            </a:r>
          </a:p>
        </p:txBody>
      </p:sp>
      <p:sp>
        <p:nvSpPr>
          <p:cNvPr id="18" name="Rectangle 17"/>
          <p:cNvSpPr/>
          <p:nvPr/>
        </p:nvSpPr>
        <p:spPr>
          <a:xfrm>
            <a:off x="308630" y="6255387"/>
            <a:ext cx="2775119" cy="261482"/>
          </a:xfrm>
          <a:prstGeom prst="rect">
            <a:avLst/>
          </a:prstGeom>
        </p:spPr>
        <p:txBody>
          <a:bodyPr wrap="none">
            <a:spAutoFit/>
          </a:bodyPr>
          <a:lstStyle/>
          <a:p>
            <a:pPr defTabSz="456766"/>
            <a:r>
              <a:rPr lang="en-US" sz="1099" dirty="0">
                <a:solidFill>
                  <a:prstClr val="black"/>
                </a:solidFill>
                <a:latin typeface="Gill Sans MT" panose="020B0502020104020203"/>
              </a:rPr>
              <a:t>Fischer et al</a:t>
            </a:r>
            <a:r>
              <a:rPr lang="en-US" sz="1099" dirty="0">
                <a:solidFill>
                  <a:prstClr val="black"/>
                </a:solidFill>
              </a:rPr>
              <a:t>. </a:t>
            </a:r>
            <a:r>
              <a:rPr lang="en-US" sz="1099" i="1" dirty="0">
                <a:solidFill>
                  <a:prstClr val="black"/>
                </a:solidFill>
              </a:rPr>
              <a:t>N </a:t>
            </a:r>
            <a:r>
              <a:rPr lang="en-US" sz="1099" i="1" dirty="0" err="1">
                <a:solidFill>
                  <a:prstClr val="black"/>
                </a:solidFill>
              </a:rPr>
              <a:t>Engl</a:t>
            </a:r>
            <a:r>
              <a:rPr lang="en-US" sz="1099" i="1" dirty="0">
                <a:solidFill>
                  <a:prstClr val="black"/>
                </a:solidFill>
              </a:rPr>
              <a:t> J Med </a:t>
            </a:r>
            <a:r>
              <a:rPr lang="en-US" sz="1099" dirty="0">
                <a:solidFill>
                  <a:prstClr val="black"/>
                </a:solidFill>
              </a:rPr>
              <a:t>2019;380:2225</a:t>
            </a:r>
            <a:endParaRPr lang="en-US" sz="1099" dirty="0">
              <a:solidFill>
                <a:prstClr val="black"/>
              </a:solidFill>
              <a:latin typeface="Gill Sans MT" panose="020B0502020104020203"/>
            </a:endParaRPr>
          </a:p>
        </p:txBody>
      </p:sp>
      <p:sp>
        <p:nvSpPr>
          <p:cNvPr id="21" name="Right Arrow 18">
            <a:extLst>
              <a:ext uri="{FF2B5EF4-FFF2-40B4-BE49-F238E27FC236}">
                <a16:creationId xmlns:a16="http://schemas.microsoft.com/office/drawing/2014/main" id="{AE4AAFD6-D32C-4837-8493-F1FE4FE59049}"/>
              </a:ext>
            </a:extLst>
          </p:cNvPr>
          <p:cNvSpPr/>
          <p:nvPr/>
        </p:nvSpPr>
        <p:spPr>
          <a:xfrm rot="16200000" flipH="1" flipV="1">
            <a:off x="6942681" y="3435859"/>
            <a:ext cx="1988497" cy="26024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799">
              <a:solidFill>
                <a:prstClr val="white"/>
              </a:solidFill>
              <a:latin typeface="Gill Sans MT" panose="020B0502020104020203"/>
            </a:endParaRPr>
          </a:p>
        </p:txBody>
      </p:sp>
      <p:sp>
        <p:nvSpPr>
          <p:cNvPr id="23" name="Rounded Rectangle 4">
            <a:extLst>
              <a:ext uri="{FF2B5EF4-FFF2-40B4-BE49-F238E27FC236}">
                <a16:creationId xmlns:a16="http://schemas.microsoft.com/office/drawing/2014/main" id="{4AFF8ADB-BFB1-417F-BD2D-DB39555568AC}"/>
              </a:ext>
            </a:extLst>
          </p:cNvPr>
          <p:cNvSpPr/>
          <p:nvPr/>
        </p:nvSpPr>
        <p:spPr>
          <a:xfrm>
            <a:off x="308630" y="1495797"/>
            <a:ext cx="3248192" cy="1257555"/>
          </a:xfrm>
          <a:prstGeom prst="roundRect">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r>
              <a:rPr lang="en-US" sz="1999" b="1" dirty="0">
                <a:solidFill>
                  <a:schemeClr val="tx1"/>
                </a:solidFill>
                <a:latin typeface="+mj-lt"/>
              </a:rPr>
              <a:t>514 pts</a:t>
            </a:r>
          </a:p>
          <a:p>
            <a:pPr algn="ctr" defTabSz="456766"/>
            <a:r>
              <a:rPr lang="en-US" sz="1799" dirty="0" err="1">
                <a:solidFill>
                  <a:schemeClr val="tx1"/>
                </a:solidFill>
                <a:latin typeface="+mj-lt"/>
              </a:rPr>
              <a:t>Tx</a:t>
            </a:r>
            <a:r>
              <a:rPr lang="en-US" sz="1799" dirty="0">
                <a:solidFill>
                  <a:schemeClr val="tx1"/>
                </a:solidFill>
                <a:latin typeface="+mj-lt"/>
              </a:rPr>
              <a:t> naïve</a:t>
            </a:r>
          </a:p>
          <a:p>
            <a:pPr algn="ctr" defTabSz="456766"/>
            <a:r>
              <a:rPr lang="en-US" sz="1799" dirty="0">
                <a:solidFill>
                  <a:schemeClr val="tx1"/>
                </a:solidFill>
                <a:latin typeface="+mj-lt"/>
              </a:rPr>
              <a:t>CIRS &gt; 6 or </a:t>
            </a:r>
            <a:r>
              <a:rPr lang="en-US" sz="1799" dirty="0" err="1">
                <a:solidFill>
                  <a:schemeClr val="tx1"/>
                </a:solidFill>
                <a:latin typeface="+mj-lt"/>
              </a:rPr>
              <a:t>CrCl</a:t>
            </a:r>
            <a:r>
              <a:rPr lang="en-US" sz="1799" dirty="0">
                <a:solidFill>
                  <a:schemeClr val="tx1"/>
                </a:solidFill>
                <a:latin typeface="+mj-lt"/>
              </a:rPr>
              <a:t> &lt;70 ml/min</a:t>
            </a:r>
          </a:p>
        </p:txBody>
      </p:sp>
      <p:sp>
        <p:nvSpPr>
          <p:cNvPr id="24" name="Rounded Rectangle 5">
            <a:extLst>
              <a:ext uri="{FF2B5EF4-FFF2-40B4-BE49-F238E27FC236}">
                <a16:creationId xmlns:a16="http://schemas.microsoft.com/office/drawing/2014/main" id="{A23E4412-A789-44EC-8157-D01930F89055}"/>
              </a:ext>
            </a:extLst>
          </p:cNvPr>
          <p:cNvSpPr/>
          <p:nvPr/>
        </p:nvSpPr>
        <p:spPr>
          <a:xfrm>
            <a:off x="4026267" y="1495797"/>
            <a:ext cx="2083303" cy="1257555"/>
          </a:xfrm>
          <a:prstGeom prst="roundRect">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799" b="1" dirty="0">
              <a:solidFill>
                <a:schemeClr val="tx1"/>
              </a:solidFill>
              <a:latin typeface="+mj-lt"/>
            </a:endParaRPr>
          </a:p>
          <a:p>
            <a:pPr algn="ctr" defTabSz="456766"/>
            <a:r>
              <a:rPr lang="en-US" sz="1799" b="1" dirty="0">
                <a:solidFill>
                  <a:schemeClr val="tx1"/>
                </a:solidFill>
                <a:latin typeface="+mj-lt"/>
              </a:rPr>
              <a:t>Central review</a:t>
            </a:r>
          </a:p>
          <a:p>
            <a:pPr algn="ctr" defTabSz="456766"/>
            <a:r>
              <a:rPr lang="en-US" sz="1399" dirty="0">
                <a:solidFill>
                  <a:schemeClr val="tx1"/>
                </a:solidFill>
                <a:latin typeface="+mj-lt"/>
              </a:rPr>
              <a:t>Eligibility </a:t>
            </a:r>
          </a:p>
          <a:p>
            <a:pPr algn="ctr" defTabSz="456766"/>
            <a:endParaRPr lang="en-US" sz="1799" b="1" dirty="0">
              <a:solidFill>
                <a:schemeClr val="tx1"/>
              </a:solidFill>
              <a:latin typeface="+mj-lt"/>
            </a:endParaRPr>
          </a:p>
        </p:txBody>
      </p:sp>
      <p:sp>
        <p:nvSpPr>
          <p:cNvPr id="25" name="Right Arrow 6">
            <a:extLst>
              <a:ext uri="{FF2B5EF4-FFF2-40B4-BE49-F238E27FC236}">
                <a16:creationId xmlns:a16="http://schemas.microsoft.com/office/drawing/2014/main" id="{0D46BA09-2C93-4F29-850E-00D435F39342}"/>
              </a:ext>
            </a:extLst>
          </p:cNvPr>
          <p:cNvSpPr/>
          <p:nvPr/>
        </p:nvSpPr>
        <p:spPr>
          <a:xfrm>
            <a:off x="3550599" y="1894471"/>
            <a:ext cx="426167" cy="418279"/>
          </a:xfrm>
          <a:prstGeom prst="rightArrow">
            <a:avLst>
              <a:gd name="adj1" fmla="val 3786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799">
              <a:solidFill>
                <a:prstClr val="white"/>
              </a:solidFill>
              <a:latin typeface="Gill Sans MT" panose="020B0502020104020203"/>
            </a:endParaRPr>
          </a:p>
        </p:txBody>
      </p:sp>
      <p:sp>
        <p:nvSpPr>
          <p:cNvPr id="26" name="Right Arrow 11">
            <a:extLst>
              <a:ext uri="{FF2B5EF4-FFF2-40B4-BE49-F238E27FC236}">
                <a16:creationId xmlns:a16="http://schemas.microsoft.com/office/drawing/2014/main" id="{390751C3-4D2A-4C5E-8DD7-BFEBA950B359}"/>
              </a:ext>
            </a:extLst>
          </p:cNvPr>
          <p:cNvSpPr/>
          <p:nvPr/>
        </p:nvSpPr>
        <p:spPr>
          <a:xfrm rot="20420841" flipH="1">
            <a:off x="5076197" y="3110952"/>
            <a:ext cx="2937009" cy="3581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400">
              <a:solidFill>
                <a:prstClr val="white"/>
              </a:solidFill>
              <a:latin typeface="Gill Sans MT" panose="020B0502020104020203"/>
            </a:endParaRPr>
          </a:p>
        </p:txBody>
      </p:sp>
      <p:sp>
        <p:nvSpPr>
          <p:cNvPr id="27" name="Rounded Rectangle 14">
            <a:extLst>
              <a:ext uri="{FF2B5EF4-FFF2-40B4-BE49-F238E27FC236}">
                <a16:creationId xmlns:a16="http://schemas.microsoft.com/office/drawing/2014/main" id="{3EA60EF5-2EFA-4902-AA2D-84510C78DAE6}"/>
              </a:ext>
            </a:extLst>
          </p:cNvPr>
          <p:cNvSpPr/>
          <p:nvPr/>
        </p:nvSpPr>
        <p:spPr>
          <a:xfrm>
            <a:off x="551117" y="3295854"/>
            <a:ext cx="4618021" cy="1920988"/>
          </a:xfrm>
          <a:prstGeom prst="roundRect">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799" b="1" dirty="0">
              <a:solidFill>
                <a:schemeClr val="tx1"/>
              </a:solidFill>
              <a:latin typeface="+mj-lt"/>
            </a:endParaRPr>
          </a:p>
          <a:p>
            <a:pPr algn="ctr" defTabSz="456766"/>
            <a:r>
              <a:rPr lang="en-US" sz="1799" b="1" dirty="0">
                <a:solidFill>
                  <a:schemeClr val="tx1"/>
                </a:solidFill>
                <a:latin typeface="+mj-lt"/>
              </a:rPr>
              <a:t>N=216</a:t>
            </a:r>
          </a:p>
          <a:p>
            <a:pPr algn="ctr"/>
            <a:r>
              <a:rPr lang="en-US" sz="1800" b="1" dirty="0" err="1">
                <a:solidFill>
                  <a:schemeClr val="tx1"/>
                </a:solidFill>
                <a:latin typeface="+mj-lt"/>
              </a:rPr>
              <a:t>chlorambucil</a:t>
            </a:r>
            <a:r>
              <a:rPr lang="en-US" sz="1800" b="1" dirty="0">
                <a:solidFill>
                  <a:schemeClr val="tx1"/>
                </a:solidFill>
                <a:latin typeface="+mj-lt"/>
              </a:rPr>
              <a:t> </a:t>
            </a:r>
            <a:r>
              <a:rPr lang="en-US" sz="1600" dirty="0">
                <a:solidFill>
                  <a:schemeClr val="tx1"/>
                </a:solidFill>
                <a:latin typeface="+mj-lt"/>
              </a:rPr>
              <a:t>0.5mg/kg d1,15 c1-12 +</a:t>
            </a:r>
          </a:p>
          <a:p>
            <a:pPr algn="ctr"/>
            <a:r>
              <a:rPr lang="en-US" sz="1800" b="1" dirty="0" err="1">
                <a:solidFill>
                  <a:schemeClr val="tx1"/>
                </a:solidFill>
                <a:latin typeface="+mj-lt"/>
              </a:rPr>
              <a:t>obinutuzumab</a:t>
            </a:r>
            <a:r>
              <a:rPr lang="en-US" sz="1800" b="1" dirty="0">
                <a:solidFill>
                  <a:schemeClr val="tx1"/>
                </a:solidFill>
                <a:latin typeface="+mj-lt"/>
              </a:rPr>
              <a:t> (G) </a:t>
            </a:r>
            <a:r>
              <a:rPr lang="en-US" sz="1600" dirty="0">
                <a:solidFill>
                  <a:schemeClr val="tx1"/>
                </a:solidFill>
                <a:latin typeface="+mj-lt"/>
              </a:rPr>
              <a:t>100mg d1, 900mg d2</a:t>
            </a:r>
          </a:p>
          <a:p>
            <a:pPr algn="ctr"/>
            <a:r>
              <a:rPr lang="en-US" sz="1600" dirty="0">
                <a:solidFill>
                  <a:schemeClr val="tx1"/>
                </a:solidFill>
                <a:latin typeface="+mj-lt"/>
              </a:rPr>
              <a:t>&amp; 1000mg d8,d15 of c1; 1000mg d1c2-6</a:t>
            </a:r>
          </a:p>
          <a:p>
            <a:pPr algn="ctr"/>
            <a:r>
              <a:rPr lang="en-US" sz="1600" dirty="0">
                <a:solidFill>
                  <a:schemeClr val="tx1"/>
                </a:solidFill>
                <a:latin typeface="+mj-lt"/>
              </a:rPr>
              <a:t>6 x 28d cycles</a:t>
            </a:r>
          </a:p>
          <a:p>
            <a:pPr algn="ctr"/>
            <a:r>
              <a:rPr lang="en-US" sz="1800" dirty="0">
                <a:solidFill>
                  <a:schemeClr val="tx1"/>
                </a:solidFill>
                <a:latin typeface="+mj-lt"/>
              </a:rPr>
              <a:t>NO crossover</a:t>
            </a:r>
          </a:p>
          <a:p>
            <a:pPr algn="ctr" defTabSz="456766"/>
            <a:endParaRPr lang="en-US" sz="1799" b="1" dirty="0">
              <a:solidFill>
                <a:schemeClr val="tx1"/>
              </a:solidFill>
              <a:latin typeface="+mj-lt"/>
            </a:endParaRPr>
          </a:p>
        </p:txBody>
      </p:sp>
      <p:sp>
        <p:nvSpPr>
          <p:cNvPr id="28" name="Rectangle 27">
            <a:extLst>
              <a:ext uri="{FF2B5EF4-FFF2-40B4-BE49-F238E27FC236}">
                <a16:creationId xmlns:a16="http://schemas.microsoft.com/office/drawing/2014/main" id="{6284DFA0-E4EC-4B67-9714-F78E62D52FD7}"/>
              </a:ext>
            </a:extLst>
          </p:cNvPr>
          <p:cNvSpPr/>
          <p:nvPr/>
        </p:nvSpPr>
        <p:spPr>
          <a:xfrm>
            <a:off x="9097448" y="1608740"/>
            <a:ext cx="2789727" cy="268098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799" b="1" u="sng" dirty="0">
              <a:solidFill>
                <a:schemeClr val="tx1"/>
              </a:solidFill>
              <a:latin typeface="+mj-lt"/>
            </a:endParaRPr>
          </a:p>
          <a:p>
            <a:pPr algn="ctr" defTabSz="456766"/>
            <a:r>
              <a:rPr lang="en-US" sz="1799" b="1" u="sng" dirty="0">
                <a:solidFill>
                  <a:schemeClr val="tx1"/>
                </a:solidFill>
                <a:latin typeface="+mj-lt"/>
              </a:rPr>
              <a:t>Primary Endpoint: </a:t>
            </a:r>
          </a:p>
          <a:p>
            <a:pPr algn="ctr" defTabSz="456766"/>
            <a:r>
              <a:rPr lang="en-US" sz="1799" dirty="0">
                <a:solidFill>
                  <a:schemeClr val="tx1"/>
                </a:solidFill>
                <a:latin typeface="+mj-lt"/>
              </a:rPr>
              <a:t>PFS (invest.)</a:t>
            </a:r>
          </a:p>
          <a:p>
            <a:pPr algn="ctr" defTabSz="456766"/>
            <a:endParaRPr lang="en-US" sz="933" dirty="0">
              <a:solidFill>
                <a:schemeClr val="tx1"/>
              </a:solidFill>
              <a:latin typeface="+mj-lt"/>
            </a:endParaRPr>
          </a:p>
          <a:p>
            <a:pPr algn="ctr" defTabSz="456766"/>
            <a:r>
              <a:rPr lang="en-US" sz="1600" b="1" u="sng" dirty="0">
                <a:solidFill>
                  <a:schemeClr val="tx1"/>
                </a:solidFill>
                <a:latin typeface="+mj-lt"/>
              </a:rPr>
              <a:t>Secondary Endpoints: </a:t>
            </a:r>
          </a:p>
          <a:p>
            <a:pPr algn="ctr" defTabSz="456766"/>
            <a:r>
              <a:rPr lang="en-US" sz="1400" dirty="0">
                <a:solidFill>
                  <a:schemeClr val="tx1"/>
                </a:solidFill>
                <a:latin typeface="+mj-lt"/>
              </a:rPr>
              <a:t>PFS (IRC)</a:t>
            </a:r>
          </a:p>
          <a:p>
            <a:pPr algn="ctr" defTabSz="456766"/>
            <a:r>
              <a:rPr lang="en-US" sz="1400" dirty="0">
                <a:solidFill>
                  <a:schemeClr val="tx1"/>
                </a:solidFill>
                <a:latin typeface="+mj-lt"/>
              </a:rPr>
              <a:t>PFS in del(17p)</a:t>
            </a:r>
          </a:p>
          <a:p>
            <a:pPr algn="ctr" defTabSz="456766"/>
            <a:r>
              <a:rPr lang="en-US" sz="1400" dirty="0">
                <a:solidFill>
                  <a:schemeClr val="tx1"/>
                </a:solidFill>
                <a:latin typeface="+mj-lt"/>
              </a:rPr>
              <a:t>ORR</a:t>
            </a:r>
          </a:p>
          <a:p>
            <a:pPr algn="ctr" defTabSz="456766"/>
            <a:r>
              <a:rPr lang="en-US" sz="1400" dirty="0">
                <a:solidFill>
                  <a:schemeClr val="tx1"/>
                </a:solidFill>
                <a:latin typeface="+mj-lt"/>
              </a:rPr>
              <a:t>OS</a:t>
            </a:r>
          </a:p>
          <a:p>
            <a:pPr algn="ctr" defTabSz="456766"/>
            <a:r>
              <a:rPr lang="en-US" sz="1400" dirty="0">
                <a:solidFill>
                  <a:schemeClr val="tx1"/>
                </a:solidFill>
                <a:latin typeface="+mj-lt"/>
              </a:rPr>
              <a:t>MRD (10</a:t>
            </a:r>
            <a:r>
              <a:rPr lang="en-US" sz="1400" baseline="30000" dirty="0">
                <a:solidFill>
                  <a:schemeClr val="tx1"/>
                </a:solidFill>
                <a:latin typeface="+mj-lt"/>
              </a:rPr>
              <a:t>-4 </a:t>
            </a:r>
            <a:r>
              <a:rPr lang="en-US" sz="1400" dirty="0">
                <a:solidFill>
                  <a:schemeClr val="tx1"/>
                </a:solidFill>
                <a:latin typeface="+mj-lt"/>
              </a:rPr>
              <a:t>)</a:t>
            </a:r>
          </a:p>
          <a:p>
            <a:pPr algn="ctr" defTabSz="456766"/>
            <a:r>
              <a:rPr lang="en-US" sz="1400" dirty="0">
                <a:solidFill>
                  <a:schemeClr val="tx1"/>
                </a:solidFill>
                <a:latin typeface="+mj-lt"/>
              </a:rPr>
              <a:t>DOR</a:t>
            </a:r>
          </a:p>
          <a:p>
            <a:pPr algn="ctr" defTabSz="456766"/>
            <a:r>
              <a:rPr lang="en-US" sz="1400" dirty="0">
                <a:solidFill>
                  <a:schemeClr val="tx1"/>
                </a:solidFill>
                <a:latin typeface="+mj-lt"/>
              </a:rPr>
              <a:t>TTNT</a:t>
            </a:r>
            <a:endParaRPr lang="en-US" sz="1600" dirty="0">
              <a:solidFill>
                <a:schemeClr val="tx1"/>
              </a:solidFill>
              <a:latin typeface="+mj-lt"/>
            </a:endParaRPr>
          </a:p>
          <a:p>
            <a:pPr algn="ctr" defTabSz="456766"/>
            <a:endParaRPr lang="en-US" sz="1799" dirty="0">
              <a:solidFill>
                <a:schemeClr val="tx1"/>
              </a:solidFill>
              <a:latin typeface="+mj-lt"/>
            </a:endParaRPr>
          </a:p>
        </p:txBody>
      </p:sp>
      <p:sp>
        <p:nvSpPr>
          <p:cNvPr id="29" name="Content Placeholder 8">
            <a:extLst>
              <a:ext uri="{FF2B5EF4-FFF2-40B4-BE49-F238E27FC236}">
                <a16:creationId xmlns:a16="http://schemas.microsoft.com/office/drawing/2014/main" id="{446F7F19-E3C2-4454-BD62-099EA05A4411}"/>
              </a:ext>
            </a:extLst>
          </p:cNvPr>
          <p:cNvSpPr>
            <a:spLocks noGrp="1"/>
          </p:cNvSpPr>
          <p:nvPr>
            <p:ph idx="1"/>
          </p:nvPr>
        </p:nvSpPr>
        <p:spPr>
          <a:xfrm>
            <a:off x="4001475" y="4241033"/>
            <a:ext cx="7836199" cy="209515"/>
          </a:xfrm>
        </p:spPr>
        <p:txBody>
          <a:bodyPr>
            <a:normAutofit fontScale="47500" lnSpcReduction="20000"/>
          </a:bodyPr>
          <a:lstStyle/>
          <a:p>
            <a:r>
              <a:rPr lang="en-US" dirty="0"/>
              <a:t> </a:t>
            </a:r>
          </a:p>
        </p:txBody>
      </p:sp>
      <p:sp>
        <p:nvSpPr>
          <p:cNvPr id="30" name="Rounded Rectangle 19">
            <a:extLst>
              <a:ext uri="{FF2B5EF4-FFF2-40B4-BE49-F238E27FC236}">
                <a16:creationId xmlns:a16="http://schemas.microsoft.com/office/drawing/2014/main" id="{DD37F3D6-7831-4AD0-BB41-AAE0C6151406}"/>
              </a:ext>
            </a:extLst>
          </p:cNvPr>
          <p:cNvSpPr/>
          <p:nvPr/>
        </p:nvSpPr>
        <p:spPr>
          <a:xfrm>
            <a:off x="5401511" y="4669795"/>
            <a:ext cx="5102215" cy="1322699"/>
          </a:xfrm>
          <a:prstGeom prst="roundRect">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799" b="1" dirty="0">
              <a:solidFill>
                <a:schemeClr val="tx1"/>
              </a:solidFill>
              <a:latin typeface="+mj-lt"/>
            </a:endParaRPr>
          </a:p>
          <a:p>
            <a:pPr algn="ctr" defTabSz="456766"/>
            <a:r>
              <a:rPr lang="en-US" sz="1799" b="1" dirty="0">
                <a:solidFill>
                  <a:schemeClr val="tx1"/>
                </a:solidFill>
                <a:latin typeface="+mj-lt"/>
              </a:rPr>
              <a:t>N=216</a:t>
            </a:r>
          </a:p>
          <a:p>
            <a:pPr algn="ctr"/>
            <a:r>
              <a:rPr lang="en-US" sz="1799" b="1" dirty="0" err="1">
                <a:solidFill>
                  <a:schemeClr val="tx1"/>
                </a:solidFill>
                <a:latin typeface="+mj-lt"/>
              </a:rPr>
              <a:t>Obinutuzumab</a:t>
            </a:r>
            <a:r>
              <a:rPr lang="en-US" sz="1799" b="1" dirty="0">
                <a:solidFill>
                  <a:schemeClr val="tx1"/>
                </a:solidFill>
                <a:latin typeface="+mj-lt"/>
              </a:rPr>
              <a:t> (G) </a:t>
            </a:r>
            <a:r>
              <a:rPr lang="en-US" sz="1600" dirty="0">
                <a:solidFill>
                  <a:schemeClr val="tx1"/>
                </a:solidFill>
                <a:latin typeface="+mj-lt"/>
              </a:rPr>
              <a:t>100mg d1, 900mg d2</a:t>
            </a:r>
          </a:p>
          <a:p>
            <a:pPr algn="ctr"/>
            <a:r>
              <a:rPr lang="en-US" sz="1600" dirty="0">
                <a:solidFill>
                  <a:schemeClr val="tx1"/>
                </a:solidFill>
                <a:latin typeface="+mj-lt"/>
              </a:rPr>
              <a:t>&amp; 1000mg d8,d15 of c1; 1000mg d1c2-6</a:t>
            </a:r>
          </a:p>
          <a:p>
            <a:pPr algn="ctr" defTabSz="456766"/>
            <a:r>
              <a:rPr lang="en-US" sz="1800" b="1" dirty="0">
                <a:solidFill>
                  <a:schemeClr val="tx1"/>
                </a:solidFill>
                <a:latin typeface="+mj-lt"/>
              </a:rPr>
              <a:t>Venetoclax (</a:t>
            </a:r>
            <a:r>
              <a:rPr lang="en-US" sz="1800" b="1" dirty="0" err="1">
                <a:solidFill>
                  <a:schemeClr val="tx1"/>
                </a:solidFill>
                <a:latin typeface="+mj-lt"/>
              </a:rPr>
              <a:t>ven</a:t>
            </a:r>
            <a:r>
              <a:rPr lang="en-US" sz="1800" b="1" dirty="0">
                <a:solidFill>
                  <a:schemeClr val="tx1"/>
                </a:solidFill>
                <a:latin typeface="+mj-lt"/>
              </a:rPr>
              <a:t>) </a:t>
            </a:r>
            <a:r>
              <a:rPr lang="en-US" sz="1600" dirty="0">
                <a:solidFill>
                  <a:schemeClr val="tx1"/>
                </a:solidFill>
                <a:latin typeface="+mj-lt"/>
              </a:rPr>
              <a:t>dose ramp up over 5 </a:t>
            </a:r>
            <a:r>
              <a:rPr lang="en-US" sz="1600" dirty="0" err="1">
                <a:solidFill>
                  <a:schemeClr val="tx1"/>
                </a:solidFill>
                <a:latin typeface="+mj-lt"/>
              </a:rPr>
              <a:t>wks</a:t>
            </a:r>
            <a:r>
              <a:rPr lang="en-US" sz="1600" dirty="0">
                <a:solidFill>
                  <a:schemeClr val="tx1"/>
                </a:solidFill>
                <a:latin typeface="+mj-lt"/>
              </a:rPr>
              <a:t> starting c1d22 </a:t>
            </a:r>
            <a:r>
              <a:rPr lang="en-US" sz="1599" dirty="0" err="1">
                <a:solidFill>
                  <a:schemeClr val="tx1"/>
                </a:solidFill>
                <a:latin typeface="+mj-lt"/>
              </a:rPr>
              <a:t>ven</a:t>
            </a:r>
            <a:r>
              <a:rPr lang="en-US" sz="1599" dirty="0">
                <a:solidFill>
                  <a:schemeClr val="tx1"/>
                </a:solidFill>
                <a:latin typeface="+mj-lt"/>
              </a:rPr>
              <a:t> 400mg for 12 cycles</a:t>
            </a:r>
          </a:p>
          <a:p>
            <a:pPr algn="ctr" defTabSz="456766"/>
            <a:endParaRPr lang="en-US" sz="1799" b="1" dirty="0">
              <a:solidFill>
                <a:schemeClr val="tx1"/>
              </a:solidFill>
              <a:latin typeface="+mj-lt"/>
            </a:endParaRPr>
          </a:p>
        </p:txBody>
      </p:sp>
      <p:sp>
        <p:nvSpPr>
          <p:cNvPr id="31" name="Right Arrow 21">
            <a:extLst>
              <a:ext uri="{FF2B5EF4-FFF2-40B4-BE49-F238E27FC236}">
                <a16:creationId xmlns:a16="http://schemas.microsoft.com/office/drawing/2014/main" id="{270379B1-FD05-4DBE-9800-51731012E192}"/>
              </a:ext>
            </a:extLst>
          </p:cNvPr>
          <p:cNvSpPr/>
          <p:nvPr/>
        </p:nvSpPr>
        <p:spPr>
          <a:xfrm>
            <a:off x="6112007" y="1884947"/>
            <a:ext cx="623951" cy="418279"/>
          </a:xfrm>
          <a:prstGeom prst="rightArrow">
            <a:avLst>
              <a:gd name="adj1" fmla="val 3786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799">
              <a:solidFill>
                <a:prstClr val="white"/>
              </a:solidFill>
              <a:latin typeface="Gill Sans MT" panose="020B0502020104020203"/>
            </a:endParaRPr>
          </a:p>
        </p:txBody>
      </p:sp>
      <p:sp>
        <p:nvSpPr>
          <p:cNvPr id="32" name="Rounded Rectangle 10">
            <a:extLst>
              <a:ext uri="{FF2B5EF4-FFF2-40B4-BE49-F238E27FC236}">
                <a16:creationId xmlns:a16="http://schemas.microsoft.com/office/drawing/2014/main" id="{C5206350-9700-486D-90BF-7840DB02C812}"/>
              </a:ext>
            </a:extLst>
          </p:cNvPr>
          <p:cNvSpPr/>
          <p:nvPr/>
        </p:nvSpPr>
        <p:spPr>
          <a:xfrm>
            <a:off x="6877922" y="1671919"/>
            <a:ext cx="2083303" cy="854447"/>
          </a:xfrm>
          <a:prstGeom prst="roundRect">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66"/>
            <a:endParaRPr lang="en-US" sz="1799" b="1" dirty="0">
              <a:solidFill>
                <a:schemeClr val="tx1"/>
              </a:solidFill>
              <a:latin typeface="+mj-lt"/>
            </a:endParaRPr>
          </a:p>
          <a:p>
            <a:pPr algn="ctr" defTabSz="456766"/>
            <a:r>
              <a:rPr lang="en-US" sz="1799" b="1" dirty="0">
                <a:solidFill>
                  <a:schemeClr val="tx1"/>
                </a:solidFill>
                <a:latin typeface="+mj-lt"/>
              </a:rPr>
              <a:t>432 randomized</a:t>
            </a:r>
          </a:p>
          <a:p>
            <a:pPr algn="ctr" defTabSz="456766"/>
            <a:r>
              <a:rPr lang="en-US" sz="1799" b="1" dirty="0">
                <a:solidFill>
                  <a:schemeClr val="tx1"/>
                </a:solidFill>
                <a:latin typeface="+mj-lt"/>
              </a:rPr>
              <a:t>(ITT pop)</a:t>
            </a:r>
            <a:endParaRPr lang="en-US" sz="1799" dirty="0">
              <a:solidFill>
                <a:schemeClr val="tx1"/>
              </a:solidFill>
              <a:latin typeface="+mj-lt"/>
            </a:endParaRPr>
          </a:p>
          <a:p>
            <a:pPr algn="ctr" defTabSz="456766"/>
            <a:endParaRPr lang="en-US" sz="1799" b="1" dirty="0">
              <a:solidFill>
                <a:schemeClr val="tx1"/>
              </a:solidFill>
              <a:latin typeface="+mj-lt"/>
            </a:endParaRPr>
          </a:p>
        </p:txBody>
      </p:sp>
    </p:spTree>
    <p:extLst>
      <p:ext uri="{BB962C8B-B14F-4D97-AF65-F5344CB8AC3E}">
        <p14:creationId xmlns:p14="http://schemas.microsoft.com/office/powerpoint/2010/main" val="2699235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8" y="56275"/>
            <a:ext cx="11019413" cy="1012863"/>
          </a:xfrm>
        </p:spPr>
        <p:txBody>
          <a:bodyPr>
            <a:noAutofit/>
          </a:bodyPr>
          <a:lstStyle/>
          <a:p>
            <a:r>
              <a:rPr lang="en-US"/>
              <a:t>CLL14: Venetoclax + Obinutuzumab was Superior to Chlorambucil + Obinutuzumab in PFS for Frontline CLL</a:t>
            </a:r>
            <a:endParaRPr lang="en-US" i="1" dirty="0"/>
          </a:p>
        </p:txBody>
      </p:sp>
      <p:sp>
        <p:nvSpPr>
          <p:cNvPr id="18" name="Rectangle 17"/>
          <p:cNvSpPr/>
          <p:nvPr/>
        </p:nvSpPr>
        <p:spPr>
          <a:xfrm>
            <a:off x="386735" y="6265591"/>
            <a:ext cx="2775119" cy="261482"/>
          </a:xfrm>
          <a:prstGeom prst="rect">
            <a:avLst/>
          </a:prstGeom>
        </p:spPr>
        <p:txBody>
          <a:bodyPr wrap="none">
            <a:spAutoFit/>
          </a:bodyPr>
          <a:lstStyle/>
          <a:p>
            <a:pPr defTabSz="456766"/>
            <a:r>
              <a:rPr lang="en-US" sz="1099" dirty="0">
                <a:solidFill>
                  <a:prstClr val="black"/>
                </a:solidFill>
                <a:latin typeface="Gill Sans MT" panose="020B0502020104020203"/>
              </a:rPr>
              <a:t>Fischer et al</a:t>
            </a:r>
            <a:r>
              <a:rPr lang="en-US" sz="1099" dirty="0">
                <a:solidFill>
                  <a:prstClr val="black"/>
                </a:solidFill>
              </a:rPr>
              <a:t>. </a:t>
            </a:r>
            <a:r>
              <a:rPr lang="en-US" sz="1099" i="1" dirty="0">
                <a:solidFill>
                  <a:prstClr val="black"/>
                </a:solidFill>
              </a:rPr>
              <a:t>N </a:t>
            </a:r>
            <a:r>
              <a:rPr lang="en-US" sz="1099" i="1" dirty="0" err="1">
                <a:solidFill>
                  <a:prstClr val="black"/>
                </a:solidFill>
              </a:rPr>
              <a:t>Engl</a:t>
            </a:r>
            <a:r>
              <a:rPr lang="en-US" sz="1099" i="1" dirty="0">
                <a:solidFill>
                  <a:prstClr val="black"/>
                </a:solidFill>
              </a:rPr>
              <a:t> J Med </a:t>
            </a:r>
            <a:r>
              <a:rPr lang="en-US" sz="1099" dirty="0">
                <a:solidFill>
                  <a:prstClr val="black"/>
                </a:solidFill>
              </a:rPr>
              <a:t>2019;380:2225</a:t>
            </a:r>
            <a:endParaRPr lang="en-US" sz="1099" dirty="0">
              <a:solidFill>
                <a:prstClr val="black"/>
              </a:solidFill>
              <a:latin typeface="Gill Sans MT" panose="020B0502020104020203"/>
            </a:endParaRPr>
          </a:p>
        </p:txBody>
      </p:sp>
      <p:sp>
        <p:nvSpPr>
          <p:cNvPr id="3" name="Content Placeholder 2"/>
          <p:cNvSpPr>
            <a:spLocks noGrp="1"/>
          </p:cNvSpPr>
          <p:nvPr>
            <p:ph idx="1"/>
          </p:nvPr>
        </p:nvSpPr>
        <p:spPr/>
        <p:txBody>
          <a:bodyPr/>
          <a:lstStyle/>
          <a:p>
            <a:pPr marL="0" indent="0">
              <a:buNone/>
            </a:pPr>
            <a:r>
              <a:rPr lang="en-US" dirty="0"/>
              <a:t> </a:t>
            </a:r>
          </a:p>
        </p:txBody>
      </p:sp>
      <p:sp>
        <p:nvSpPr>
          <p:cNvPr id="9" name="TextBox 8">
            <a:extLst>
              <a:ext uri="{FF2B5EF4-FFF2-40B4-BE49-F238E27FC236}">
                <a16:creationId xmlns:a16="http://schemas.microsoft.com/office/drawing/2014/main" id="{624BA24A-E253-49E8-BCF9-1C21B4F90811}"/>
              </a:ext>
            </a:extLst>
          </p:cNvPr>
          <p:cNvSpPr txBox="1"/>
          <p:nvPr/>
        </p:nvSpPr>
        <p:spPr>
          <a:xfrm>
            <a:off x="7875902" y="3429001"/>
            <a:ext cx="2899455" cy="923330"/>
          </a:xfrm>
          <a:prstGeom prst="rect">
            <a:avLst/>
          </a:prstGeom>
          <a:solidFill>
            <a:schemeClr val="accent1">
              <a:lumMod val="50000"/>
            </a:schemeClr>
          </a:solidFill>
          <a:ln w="38100">
            <a:noFill/>
          </a:ln>
        </p:spPr>
        <p:txBody>
          <a:bodyPr wrap="square" rtlCol="0">
            <a:spAutoFit/>
          </a:bodyPr>
          <a:lstStyle/>
          <a:p>
            <a:pPr algn="ctr" defTabSz="457189">
              <a:defRPr/>
            </a:pPr>
            <a:r>
              <a:rPr lang="en-US" sz="1800" dirty="0">
                <a:solidFill>
                  <a:schemeClr val="bg1"/>
                </a:solidFill>
                <a:latin typeface="Gill Sans MT" panose="020B0502020104020203"/>
              </a:rPr>
              <a:t>24 </a:t>
            </a:r>
            <a:r>
              <a:rPr lang="en-US" sz="1800" dirty="0" err="1">
                <a:solidFill>
                  <a:schemeClr val="bg1"/>
                </a:solidFill>
                <a:latin typeface="Gill Sans MT" panose="020B0502020104020203"/>
              </a:rPr>
              <a:t>mo</a:t>
            </a:r>
            <a:r>
              <a:rPr lang="en-US" sz="1800" dirty="0">
                <a:solidFill>
                  <a:schemeClr val="bg1"/>
                </a:solidFill>
                <a:latin typeface="Gill Sans MT" panose="020B0502020104020203"/>
              </a:rPr>
              <a:t> estimate of PFS</a:t>
            </a:r>
          </a:p>
          <a:p>
            <a:pPr algn="ctr" defTabSz="457189">
              <a:defRPr/>
            </a:pPr>
            <a:r>
              <a:rPr lang="en-US" sz="1800" dirty="0" err="1">
                <a:solidFill>
                  <a:schemeClr val="bg1"/>
                </a:solidFill>
                <a:latin typeface="Gill Sans MT" panose="020B0502020104020203"/>
              </a:rPr>
              <a:t>venG</a:t>
            </a:r>
            <a:r>
              <a:rPr lang="en-US" sz="1800" dirty="0">
                <a:solidFill>
                  <a:schemeClr val="bg1"/>
                </a:solidFill>
                <a:latin typeface="Gill Sans MT" panose="020B0502020104020203"/>
              </a:rPr>
              <a:t>: 88%</a:t>
            </a:r>
          </a:p>
          <a:p>
            <a:pPr algn="ctr" defTabSz="457189">
              <a:defRPr/>
            </a:pPr>
            <a:r>
              <a:rPr lang="en-US" sz="1800" dirty="0">
                <a:solidFill>
                  <a:schemeClr val="bg1"/>
                </a:solidFill>
                <a:latin typeface="Gill Sans MT" panose="020B0502020104020203"/>
              </a:rPr>
              <a:t>G-</a:t>
            </a:r>
            <a:r>
              <a:rPr lang="en-US" sz="1800" dirty="0" err="1">
                <a:solidFill>
                  <a:schemeClr val="bg1"/>
                </a:solidFill>
                <a:latin typeface="Gill Sans MT" panose="020B0502020104020203"/>
              </a:rPr>
              <a:t>chlor</a:t>
            </a:r>
            <a:r>
              <a:rPr lang="en-US" sz="1800" dirty="0">
                <a:solidFill>
                  <a:schemeClr val="bg1"/>
                </a:solidFill>
                <a:latin typeface="Gill Sans MT" panose="020B0502020104020203"/>
              </a:rPr>
              <a:t>: 64%</a:t>
            </a:r>
          </a:p>
        </p:txBody>
      </p:sp>
      <p:sp>
        <p:nvSpPr>
          <p:cNvPr id="10" name="TextBox 9">
            <a:extLst>
              <a:ext uri="{FF2B5EF4-FFF2-40B4-BE49-F238E27FC236}">
                <a16:creationId xmlns:a16="http://schemas.microsoft.com/office/drawing/2014/main" id="{C2AE2CC1-D979-420F-8363-893CE01B9CF6}"/>
              </a:ext>
            </a:extLst>
          </p:cNvPr>
          <p:cNvSpPr txBox="1"/>
          <p:nvPr/>
        </p:nvSpPr>
        <p:spPr>
          <a:xfrm>
            <a:off x="7839002" y="2210060"/>
            <a:ext cx="2899455" cy="913199"/>
          </a:xfrm>
          <a:prstGeom prst="rect">
            <a:avLst/>
          </a:prstGeom>
          <a:solidFill>
            <a:srgbClr val="FFFFCC"/>
          </a:solidFill>
          <a:ln w="38100">
            <a:noFill/>
          </a:ln>
        </p:spPr>
        <p:txBody>
          <a:bodyPr wrap="square" rtlCol="0">
            <a:spAutoFit/>
          </a:bodyPr>
          <a:lstStyle/>
          <a:p>
            <a:pPr algn="ctr" defTabSz="457189">
              <a:defRPr/>
            </a:pPr>
            <a:r>
              <a:rPr lang="en-US" sz="1800" dirty="0">
                <a:latin typeface="Gill Sans MT" panose="020B0502020104020203"/>
              </a:rPr>
              <a:t>mF</a:t>
            </a:r>
            <a:r>
              <a:rPr lang="en-US" sz="1800" dirty="0" err="1">
                <a:latin typeface="Gill Sans MT" panose="020B0502020104020203"/>
              </a:rPr>
              <a:t>ollow</a:t>
            </a:r>
            <a:r>
              <a:rPr lang="en-US" sz="1800" dirty="0">
                <a:latin typeface="Gill Sans MT" panose="020B0502020104020203"/>
              </a:rPr>
              <a:t>-up: 28 </a:t>
            </a:r>
            <a:r>
              <a:rPr lang="en-US" sz="1800" dirty="0" err="1">
                <a:latin typeface="Gill Sans MT" panose="020B0502020104020203"/>
              </a:rPr>
              <a:t>mos</a:t>
            </a:r>
            <a:endParaRPr lang="en-US" sz="1800" dirty="0">
              <a:latin typeface="Gill Sans MT" panose="020B0502020104020203"/>
            </a:endParaRPr>
          </a:p>
          <a:p>
            <a:pPr algn="ctr" defTabSz="457189">
              <a:defRPr/>
            </a:pPr>
            <a:endParaRPr lang="en-US" sz="1067" dirty="0">
              <a:latin typeface="Gill Sans MT" panose="020B0502020104020203"/>
            </a:endParaRPr>
          </a:p>
          <a:p>
            <a:pPr algn="ctr" defTabSz="457189">
              <a:defRPr/>
            </a:pPr>
            <a:r>
              <a:rPr lang="en-US" sz="1800" dirty="0" err="1">
                <a:latin typeface="Gill Sans MT" panose="020B0502020104020203"/>
              </a:rPr>
              <a:t>mTime</a:t>
            </a:r>
            <a:r>
              <a:rPr lang="en-US" sz="1800" dirty="0">
                <a:latin typeface="Gill Sans MT" panose="020B0502020104020203"/>
              </a:rPr>
              <a:t> off treatment: 17mos</a:t>
            </a:r>
          </a:p>
          <a:p>
            <a:pPr algn="ctr" defTabSz="457189">
              <a:defRPr/>
            </a:pPr>
            <a:endParaRPr lang="en-US" sz="667" dirty="0">
              <a:latin typeface="Gill Sans MT" panose="020B0502020104020203"/>
            </a:endParaRPr>
          </a:p>
        </p:txBody>
      </p:sp>
      <p:pic>
        <p:nvPicPr>
          <p:cNvPr id="11" name="Picture 10">
            <a:extLst>
              <a:ext uri="{FF2B5EF4-FFF2-40B4-BE49-F238E27FC236}">
                <a16:creationId xmlns:a16="http://schemas.microsoft.com/office/drawing/2014/main" id="{7E7CE079-68F9-49D1-9DEF-889575B8FFC9}"/>
              </a:ext>
            </a:extLst>
          </p:cNvPr>
          <p:cNvPicPr>
            <a:picLocks noChangeAspect="1"/>
          </p:cNvPicPr>
          <p:nvPr/>
        </p:nvPicPr>
        <p:blipFill rotWithShape="1">
          <a:blip r:embed="rId3"/>
          <a:srcRect b="16389"/>
          <a:stretch/>
        </p:blipFill>
        <p:spPr>
          <a:xfrm>
            <a:off x="962626" y="1304699"/>
            <a:ext cx="6408503" cy="4120741"/>
          </a:xfrm>
          <a:prstGeom prst="rect">
            <a:avLst/>
          </a:prstGeom>
        </p:spPr>
      </p:pic>
      <p:pic>
        <p:nvPicPr>
          <p:cNvPr id="12" name="Picture 11">
            <a:extLst>
              <a:ext uri="{FF2B5EF4-FFF2-40B4-BE49-F238E27FC236}">
                <a16:creationId xmlns:a16="http://schemas.microsoft.com/office/drawing/2014/main" id="{878058B7-FA0A-4CD8-A7E9-F740E37DA288}"/>
              </a:ext>
            </a:extLst>
          </p:cNvPr>
          <p:cNvPicPr>
            <a:picLocks noChangeAspect="1"/>
          </p:cNvPicPr>
          <p:nvPr/>
        </p:nvPicPr>
        <p:blipFill rotWithShape="1">
          <a:blip r:embed="rId3"/>
          <a:srcRect t="86535"/>
          <a:stretch/>
        </p:blipFill>
        <p:spPr>
          <a:xfrm>
            <a:off x="962626" y="5432401"/>
            <a:ext cx="6408503" cy="663599"/>
          </a:xfrm>
          <a:prstGeom prst="rect">
            <a:avLst/>
          </a:prstGeom>
        </p:spPr>
      </p:pic>
    </p:spTree>
    <p:extLst>
      <p:ext uri="{BB962C8B-B14F-4D97-AF65-F5344CB8AC3E}">
        <p14:creationId xmlns:p14="http://schemas.microsoft.com/office/powerpoint/2010/main" val="377622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DEF8-34AD-4068-B41A-4E8858DE90CE}"/>
              </a:ext>
            </a:extLst>
          </p:cNvPr>
          <p:cNvSpPr>
            <a:spLocks noGrp="1"/>
          </p:cNvSpPr>
          <p:nvPr>
            <p:ph type="title"/>
          </p:nvPr>
        </p:nvSpPr>
        <p:spPr>
          <a:xfrm>
            <a:off x="386734" y="1"/>
            <a:ext cx="10798588" cy="1136172"/>
          </a:xfrm>
        </p:spPr>
        <p:txBody>
          <a:bodyPr/>
          <a:lstStyle/>
          <a:p>
            <a:r>
              <a:rPr lang="en-US" altLang="en-US"/>
              <a:t>MURANO: Venetoclax + Rituximab vs Bendamustine + Rituximab for R/R CLL (Phase III)</a:t>
            </a:r>
            <a:endParaRPr lang="en-CA"/>
          </a:p>
        </p:txBody>
      </p:sp>
      <p:sp>
        <p:nvSpPr>
          <p:cNvPr id="3" name="Text Box 45">
            <a:extLst>
              <a:ext uri="{FF2B5EF4-FFF2-40B4-BE49-F238E27FC236}">
                <a16:creationId xmlns:a16="http://schemas.microsoft.com/office/drawing/2014/main" id="{E949A301-4D6F-4D32-84EC-39CBBF0B607D}"/>
              </a:ext>
            </a:extLst>
          </p:cNvPr>
          <p:cNvSpPr txBox="1">
            <a:spLocks noChangeArrowheads="1"/>
          </p:cNvSpPr>
          <p:nvPr/>
        </p:nvSpPr>
        <p:spPr bwMode="auto">
          <a:xfrm>
            <a:off x="535928" y="1965504"/>
            <a:ext cx="3795712" cy="1457083"/>
          </a:xfrm>
          <a:prstGeom prst="rect">
            <a:avLst/>
          </a:prstGeom>
          <a:solidFill>
            <a:schemeClr val="tx1">
              <a:lumMod val="75000"/>
              <a:lumOff val="2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609570">
              <a:lnSpc>
                <a:spcPct val="100000"/>
              </a:lnSpc>
              <a:spcBef>
                <a:spcPct val="0"/>
              </a:spcBef>
              <a:spcAft>
                <a:spcPct val="0"/>
              </a:spcAft>
              <a:buClrTx/>
              <a:buNone/>
              <a:defRPr/>
            </a:pPr>
            <a:r>
              <a:rPr lang="en-GB" altLang="en-US" sz="1600" b="1" dirty="0">
                <a:solidFill>
                  <a:prstClr val="white"/>
                </a:solidFill>
              </a:rPr>
              <a:t>Adult patients with R/R CLL </a:t>
            </a:r>
          </a:p>
          <a:p>
            <a:pPr algn="ctr" defTabSz="609570">
              <a:lnSpc>
                <a:spcPct val="100000"/>
              </a:lnSpc>
              <a:spcBef>
                <a:spcPct val="0"/>
              </a:spcBef>
              <a:spcAft>
                <a:spcPct val="0"/>
              </a:spcAft>
              <a:buClrTx/>
              <a:buNone/>
              <a:defRPr/>
            </a:pPr>
            <a:r>
              <a:rPr lang="en-GB" altLang="en-US" sz="1400" dirty="0">
                <a:solidFill>
                  <a:prstClr val="white"/>
                </a:solidFill>
              </a:rPr>
              <a:t>(N = 389)</a:t>
            </a:r>
            <a:r>
              <a:rPr lang="en-GB" altLang="en-US" sz="1600" b="1" dirty="0">
                <a:solidFill>
                  <a:prstClr val="white"/>
                </a:solidFill>
              </a:rPr>
              <a:t> </a:t>
            </a:r>
          </a:p>
          <a:p>
            <a:pPr marL="171442" indent="-171442" defTabSz="609570">
              <a:lnSpc>
                <a:spcPct val="100000"/>
              </a:lnSpc>
              <a:spcBef>
                <a:spcPct val="0"/>
              </a:spcBef>
              <a:spcAft>
                <a:spcPct val="0"/>
              </a:spcAft>
              <a:buClrTx/>
              <a:defRPr/>
            </a:pPr>
            <a:r>
              <a:rPr lang="en-US" altLang="en-US" sz="1400" dirty="0">
                <a:solidFill>
                  <a:prstClr val="white"/>
                </a:solidFill>
              </a:rPr>
              <a:t>CLL (IWCLL diagnostic criteria)</a:t>
            </a:r>
          </a:p>
          <a:p>
            <a:pPr marL="171442" indent="-171442" defTabSz="609570">
              <a:lnSpc>
                <a:spcPct val="100000"/>
              </a:lnSpc>
              <a:spcBef>
                <a:spcPct val="0"/>
              </a:spcBef>
              <a:spcAft>
                <a:spcPct val="0"/>
              </a:spcAft>
              <a:buClrTx/>
              <a:defRPr/>
            </a:pPr>
            <a:r>
              <a:rPr lang="en-US" altLang="en-US" sz="1400" dirty="0">
                <a:solidFill>
                  <a:prstClr val="white"/>
                </a:solidFill>
              </a:rPr>
              <a:t>Previously tx w/1-3 lines of therapy, including ≥1 standard chemotherapy-containing regimen</a:t>
            </a:r>
          </a:p>
        </p:txBody>
      </p:sp>
      <p:sp>
        <p:nvSpPr>
          <p:cNvPr id="4" name="Rectangle 49">
            <a:extLst>
              <a:ext uri="{FF2B5EF4-FFF2-40B4-BE49-F238E27FC236}">
                <a16:creationId xmlns:a16="http://schemas.microsoft.com/office/drawing/2014/main" id="{C7BEBAB5-B7CE-4833-9DA0-24FD5AEAB479}"/>
              </a:ext>
            </a:extLst>
          </p:cNvPr>
          <p:cNvSpPr>
            <a:spLocks noChangeArrowheads="1"/>
          </p:cNvSpPr>
          <p:nvPr/>
        </p:nvSpPr>
        <p:spPr bwMode="auto">
          <a:xfrm>
            <a:off x="4907903" y="2059568"/>
            <a:ext cx="4705548" cy="607785"/>
          </a:xfrm>
          <a:prstGeom prst="rect">
            <a:avLst/>
          </a:prstGeom>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609570">
              <a:lnSpc>
                <a:spcPct val="100000"/>
              </a:lnSpc>
              <a:spcBef>
                <a:spcPct val="0"/>
              </a:spcBef>
              <a:spcAft>
                <a:spcPct val="0"/>
              </a:spcAft>
              <a:buClrTx/>
              <a:buNone/>
              <a:defRPr/>
            </a:pPr>
            <a:r>
              <a:rPr lang="en-US" altLang="en-US" sz="1600" b="1" dirty="0">
                <a:solidFill>
                  <a:prstClr val="white"/>
                </a:solidFill>
              </a:rPr>
              <a:t>Venetoclax</a:t>
            </a:r>
            <a:r>
              <a:rPr lang="en-US" altLang="en-US" sz="1600" dirty="0">
                <a:solidFill>
                  <a:prstClr val="white"/>
                </a:solidFill>
              </a:rPr>
              <a:t> </a:t>
            </a:r>
            <a:r>
              <a:rPr lang="en-US" sz="1600" dirty="0">
                <a:solidFill>
                  <a:schemeClr val="bg1"/>
                </a:solidFill>
                <a:latin typeface="Arial"/>
              </a:rPr>
              <a:t>(</a:t>
            </a:r>
            <a:r>
              <a:rPr lang="en-US" sz="1400" dirty="0">
                <a:solidFill>
                  <a:schemeClr val="bg1"/>
                </a:solidFill>
                <a:latin typeface="Arial"/>
              </a:rPr>
              <a:t>5-week ramp-up + 6 cycles) </a:t>
            </a:r>
            <a:endParaRPr lang="en-US" sz="1600" dirty="0">
              <a:solidFill>
                <a:schemeClr val="bg1"/>
              </a:solidFill>
              <a:latin typeface="Arial"/>
            </a:endParaRPr>
          </a:p>
          <a:p>
            <a:pPr defTabSz="609570">
              <a:lnSpc>
                <a:spcPct val="100000"/>
              </a:lnSpc>
              <a:spcBef>
                <a:spcPct val="0"/>
              </a:spcBef>
              <a:spcAft>
                <a:spcPct val="0"/>
              </a:spcAft>
              <a:buClrTx/>
              <a:buNone/>
              <a:defRPr/>
            </a:pPr>
            <a:r>
              <a:rPr lang="en-US" altLang="en-US" sz="1600" b="1" dirty="0">
                <a:solidFill>
                  <a:prstClr val="white"/>
                </a:solidFill>
              </a:rPr>
              <a:t>Rituximab  </a:t>
            </a:r>
            <a:r>
              <a:rPr lang="en-US" altLang="en-US" sz="1400" dirty="0">
                <a:solidFill>
                  <a:prstClr val="white"/>
                </a:solidFill>
              </a:rPr>
              <a:t>(6 cycles) </a:t>
            </a:r>
          </a:p>
        </p:txBody>
      </p:sp>
      <p:sp>
        <p:nvSpPr>
          <p:cNvPr id="5" name="Rectangle 50">
            <a:extLst>
              <a:ext uri="{FF2B5EF4-FFF2-40B4-BE49-F238E27FC236}">
                <a16:creationId xmlns:a16="http://schemas.microsoft.com/office/drawing/2014/main" id="{786FBBDB-E0A0-4796-BB4C-9261B8E49792}"/>
              </a:ext>
            </a:extLst>
          </p:cNvPr>
          <p:cNvSpPr>
            <a:spLocks noChangeArrowheads="1"/>
          </p:cNvSpPr>
          <p:nvPr/>
        </p:nvSpPr>
        <p:spPr bwMode="auto">
          <a:xfrm>
            <a:off x="4935117" y="2821493"/>
            <a:ext cx="4705547" cy="601095"/>
          </a:xfrm>
          <a:prstGeom prst="rect">
            <a:avLst/>
          </a:prstGeom>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609570">
              <a:lnSpc>
                <a:spcPct val="100000"/>
              </a:lnSpc>
              <a:spcBef>
                <a:spcPct val="0"/>
              </a:spcBef>
              <a:spcAft>
                <a:spcPct val="0"/>
              </a:spcAft>
              <a:buClrTx/>
              <a:buNone/>
              <a:defRPr/>
            </a:pPr>
            <a:r>
              <a:rPr lang="en-US" altLang="en-US" sz="1600" b="1" dirty="0">
                <a:solidFill>
                  <a:prstClr val="white"/>
                </a:solidFill>
              </a:rPr>
              <a:t>Bendamustine</a:t>
            </a:r>
            <a:r>
              <a:rPr lang="en-US" altLang="en-US" sz="1600" dirty="0">
                <a:solidFill>
                  <a:prstClr val="white"/>
                </a:solidFill>
              </a:rPr>
              <a:t> </a:t>
            </a:r>
            <a:r>
              <a:rPr lang="en-US" altLang="en-US" sz="1400" dirty="0">
                <a:solidFill>
                  <a:prstClr val="white"/>
                </a:solidFill>
              </a:rPr>
              <a:t>(6 cycles) </a:t>
            </a:r>
            <a:endParaRPr lang="en-US" altLang="en-US" sz="1600" dirty="0">
              <a:solidFill>
                <a:prstClr val="white"/>
              </a:solidFill>
            </a:endParaRPr>
          </a:p>
          <a:p>
            <a:pPr defTabSz="609570">
              <a:lnSpc>
                <a:spcPct val="100000"/>
              </a:lnSpc>
              <a:spcBef>
                <a:spcPct val="0"/>
              </a:spcBef>
              <a:spcAft>
                <a:spcPct val="0"/>
              </a:spcAft>
              <a:buClrTx/>
              <a:buNone/>
              <a:defRPr/>
            </a:pPr>
            <a:r>
              <a:rPr lang="en-US" altLang="en-US" sz="1600" b="1" dirty="0">
                <a:solidFill>
                  <a:prstClr val="white"/>
                </a:solidFill>
              </a:rPr>
              <a:t>Rituximab</a:t>
            </a:r>
            <a:r>
              <a:rPr lang="en-US" altLang="en-US" sz="1600" dirty="0">
                <a:solidFill>
                  <a:prstClr val="white"/>
                </a:solidFill>
              </a:rPr>
              <a:t> </a:t>
            </a:r>
            <a:r>
              <a:rPr lang="en-US" altLang="en-US" sz="1400" dirty="0">
                <a:solidFill>
                  <a:prstClr val="white"/>
                </a:solidFill>
              </a:rPr>
              <a:t>(6 cycles) </a:t>
            </a:r>
            <a:endParaRPr lang="en-US" altLang="en-US" sz="1600" dirty="0">
              <a:solidFill>
                <a:prstClr val="white"/>
              </a:solidFill>
            </a:endParaRPr>
          </a:p>
        </p:txBody>
      </p:sp>
      <p:cxnSp>
        <p:nvCxnSpPr>
          <p:cNvPr id="6" name="Straight Arrow Connector 5">
            <a:extLst>
              <a:ext uri="{FF2B5EF4-FFF2-40B4-BE49-F238E27FC236}">
                <a16:creationId xmlns:a16="http://schemas.microsoft.com/office/drawing/2014/main" id="{0BD34BE3-064C-4994-8C6B-1CCC4A222022}"/>
              </a:ext>
            </a:extLst>
          </p:cNvPr>
          <p:cNvCxnSpPr>
            <a:cxnSpLocks/>
            <a:stCxn id="3" idx="3"/>
            <a:endCxn id="4" idx="1"/>
          </p:cNvCxnSpPr>
          <p:nvPr/>
        </p:nvCxnSpPr>
        <p:spPr>
          <a:xfrm flipV="1">
            <a:off x="4331641" y="2363459"/>
            <a:ext cx="576263" cy="3305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B58BB08-C870-4056-ABD3-8E2BC0689D99}"/>
              </a:ext>
            </a:extLst>
          </p:cNvPr>
          <p:cNvCxnSpPr>
            <a:cxnSpLocks/>
            <a:stCxn id="3" idx="3"/>
            <a:endCxn id="5" idx="1"/>
          </p:cNvCxnSpPr>
          <p:nvPr/>
        </p:nvCxnSpPr>
        <p:spPr>
          <a:xfrm>
            <a:off x="4331640" y="2694045"/>
            <a:ext cx="603477" cy="4279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1C0497B4-7C98-4A6F-81D9-F28DCC35D44A}"/>
              </a:ext>
            </a:extLst>
          </p:cNvPr>
          <p:cNvSpPr/>
          <p:nvPr/>
        </p:nvSpPr>
        <p:spPr>
          <a:xfrm>
            <a:off x="9968917" y="2068837"/>
            <a:ext cx="1689563" cy="1317644"/>
          </a:xfrm>
          <a:prstGeom prst="rect">
            <a:avLst/>
          </a:prstGeom>
          <a:solidFill>
            <a:schemeClr val="tx1">
              <a:lumMod val="50000"/>
              <a:lumOff val="5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Primary Endpoints</a:t>
            </a:r>
          </a:p>
          <a:p>
            <a:pPr algn="ctr"/>
            <a:endParaRPr lang="en-US" sz="1600" dirty="0"/>
          </a:p>
          <a:p>
            <a:pPr algn="ctr"/>
            <a:r>
              <a:rPr lang="en-US" sz="1600" dirty="0"/>
              <a:t>PFS, PD rate</a:t>
            </a:r>
          </a:p>
        </p:txBody>
      </p:sp>
      <p:sp>
        <p:nvSpPr>
          <p:cNvPr id="9" name="Rectangle 8">
            <a:extLst>
              <a:ext uri="{FF2B5EF4-FFF2-40B4-BE49-F238E27FC236}">
                <a16:creationId xmlns:a16="http://schemas.microsoft.com/office/drawing/2014/main" id="{A3A22E80-C4F6-491C-B29A-59C3EB183D18}"/>
              </a:ext>
            </a:extLst>
          </p:cNvPr>
          <p:cNvSpPr/>
          <p:nvPr/>
        </p:nvSpPr>
        <p:spPr>
          <a:xfrm>
            <a:off x="270930" y="6270262"/>
            <a:ext cx="7204216" cy="246221"/>
          </a:xfrm>
          <a:prstGeom prst="rect">
            <a:avLst/>
          </a:prstGeom>
        </p:spPr>
        <p:txBody>
          <a:bodyPr wrap="none">
            <a:spAutoFit/>
          </a:bodyPr>
          <a:lstStyle/>
          <a:p>
            <a:pPr defTabSz="685766">
              <a:defRPr/>
            </a:pPr>
            <a:r>
              <a:rPr lang="en-US" sz="1000" dirty="0">
                <a:latin typeface="Arial"/>
                <a:cs typeface="Lucida Sans Unicode"/>
              </a:rPr>
              <a:t>Hillmen, P; ASCO 2018.</a:t>
            </a:r>
            <a:r>
              <a:rPr lang="fr-FR" sz="1000" dirty="0">
                <a:cs typeface="Lucida Sans Unicode"/>
              </a:rPr>
              <a:t> Seymour JF et al. ASH 2018. Abstract 184. </a:t>
            </a:r>
            <a:r>
              <a:rPr lang="en-US" sz="1000" dirty="0">
                <a:latin typeface="Arial"/>
                <a:cs typeface="Lucida Sans Unicode"/>
              </a:rPr>
              <a:t> Seymour JF, et al. </a:t>
            </a:r>
            <a:r>
              <a:rPr lang="en-US" sz="1000" i="1" dirty="0">
                <a:latin typeface="Arial"/>
                <a:cs typeface="Lucida Sans Unicode"/>
              </a:rPr>
              <a:t>New Eng J Med. </a:t>
            </a:r>
            <a:r>
              <a:rPr lang="en-US" sz="1000" dirty="0">
                <a:latin typeface="Arial"/>
                <a:cs typeface="Lucida Sans Unicode"/>
              </a:rPr>
              <a:t>2018;378:1107-20.</a:t>
            </a:r>
          </a:p>
        </p:txBody>
      </p:sp>
    </p:spTree>
    <p:extLst>
      <p:ext uri="{BB962C8B-B14F-4D97-AF65-F5344CB8AC3E}">
        <p14:creationId xmlns:p14="http://schemas.microsoft.com/office/powerpoint/2010/main" val="2342925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CC8102-80E6-4CC2-AE3D-AABB57943F72}"/>
              </a:ext>
            </a:extLst>
          </p:cNvPr>
          <p:cNvPicPr>
            <a:picLocks noChangeAspect="1"/>
          </p:cNvPicPr>
          <p:nvPr/>
        </p:nvPicPr>
        <p:blipFill>
          <a:blip r:embed="rId3"/>
          <a:stretch>
            <a:fillRect/>
          </a:stretch>
        </p:blipFill>
        <p:spPr>
          <a:xfrm>
            <a:off x="411850" y="1732584"/>
            <a:ext cx="5305425" cy="3392832"/>
          </a:xfrm>
          <a:prstGeom prst="rect">
            <a:avLst/>
          </a:prstGeom>
        </p:spPr>
      </p:pic>
      <p:sp>
        <p:nvSpPr>
          <p:cNvPr id="56323" name="Title 3">
            <a:extLst>
              <a:ext uri="{FF2B5EF4-FFF2-40B4-BE49-F238E27FC236}">
                <a16:creationId xmlns:a16="http://schemas.microsoft.com/office/drawing/2014/main" id="{592A8DE1-74CC-4553-B319-5F87DC18C5D6}"/>
              </a:ext>
            </a:extLst>
          </p:cNvPr>
          <p:cNvSpPr>
            <a:spLocks noGrp="1"/>
          </p:cNvSpPr>
          <p:nvPr>
            <p:ph type="title"/>
          </p:nvPr>
        </p:nvSpPr>
        <p:spPr>
          <a:xfrm>
            <a:off x="194208" y="-20304"/>
            <a:ext cx="10733851" cy="1143000"/>
          </a:xfrm>
        </p:spPr>
        <p:txBody>
          <a:bodyPr>
            <a:noAutofit/>
          </a:bodyPr>
          <a:lstStyle/>
          <a:p>
            <a:r>
              <a:rPr lang="en-US" altLang="en-US"/>
              <a:t>MURANO: Venetoclax + Rituximab was Superior to Bendamustine +</a:t>
            </a:r>
            <a:r>
              <a:rPr lang="en-US" altLang="en-US" dirty="0"/>
              <a:t> </a:t>
            </a:r>
            <a:r>
              <a:rPr lang="en-US" altLang="en-US"/>
              <a:t>Rituximab for PFS in R</a:t>
            </a:r>
            <a:r>
              <a:rPr lang="en-US" altLang="en-US" dirty="0"/>
              <a:t>/</a:t>
            </a:r>
            <a:r>
              <a:rPr lang="en-US" altLang="en-US"/>
              <a:t>R CLL</a:t>
            </a:r>
            <a:endParaRPr lang="en-US" altLang="en-US" dirty="0"/>
          </a:p>
        </p:txBody>
      </p:sp>
      <p:sp>
        <p:nvSpPr>
          <p:cNvPr id="3" name="Slide Number Placeholder 2">
            <a:extLst>
              <a:ext uri="{FF2B5EF4-FFF2-40B4-BE49-F238E27FC236}">
                <a16:creationId xmlns:a16="http://schemas.microsoft.com/office/drawing/2014/main" id="{72E7A74B-1D45-461A-817F-FB5F5D364B26}"/>
              </a:ext>
            </a:extLst>
          </p:cNvPr>
          <p:cNvSpPr>
            <a:spLocks noGrp="1"/>
          </p:cNvSpPr>
          <p:nvPr>
            <p:ph type="sldNum" sz="quarter" idx="12"/>
          </p:nvPr>
        </p:nvSpPr>
        <p:spPr>
          <a:xfrm>
            <a:off x="0" y="-366837"/>
            <a:ext cx="0" cy="0"/>
          </a:xfrm>
        </p:spPr>
        <p:txBody>
          <a:bodyPr/>
          <a:lstStyle/>
          <a:p>
            <a:r>
              <a:rPr lang="en-US"/>
              <a:t> </a:t>
            </a:r>
            <a:endParaRPr lang="en-US" dirty="0"/>
          </a:p>
        </p:txBody>
      </p:sp>
      <p:graphicFrame>
        <p:nvGraphicFramePr>
          <p:cNvPr id="14" name="Group 155">
            <a:extLst>
              <a:ext uri="{FF2B5EF4-FFF2-40B4-BE49-F238E27FC236}">
                <a16:creationId xmlns:a16="http://schemas.microsoft.com/office/drawing/2014/main" id="{DA373F0B-3A35-4EAB-BBB4-07D6BB905E15}"/>
              </a:ext>
            </a:extLst>
          </p:cNvPr>
          <p:cNvGraphicFramePr>
            <a:graphicFrameLocks/>
          </p:cNvGraphicFramePr>
          <p:nvPr>
            <p:extLst>
              <p:ext uri="{D42A27DB-BD31-4B8C-83A1-F6EECF244321}">
                <p14:modId xmlns:p14="http://schemas.microsoft.com/office/powerpoint/2010/main" val="3027431583"/>
              </p:ext>
            </p:extLst>
          </p:nvPr>
        </p:nvGraphicFramePr>
        <p:xfrm>
          <a:off x="5959841" y="1469038"/>
          <a:ext cx="5957616" cy="1828861"/>
        </p:xfrm>
        <a:graphic>
          <a:graphicData uri="http://schemas.openxmlformats.org/drawingml/2006/table">
            <a:tbl>
              <a:tblPr firstRow="1" bandRow="1">
                <a:tableStyleId>{2A488322-F2BA-4B5B-9748-0D474271808F}</a:tableStyleId>
              </a:tblPr>
              <a:tblGrid>
                <a:gridCol w="1429864">
                  <a:extLst>
                    <a:ext uri="{9D8B030D-6E8A-4147-A177-3AD203B41FA5}">
                      <a16:colId xmlns:a16="http://schemas.microsoft.com/office/drawing/2014/main" val="20000"/>
                    </a:ext>
                  </a:extLst>
                </a:gridCol>
                <a:gridCol w="1173623">
                  <a:extLst>
                    <a:ext uri="{9D8B030D-6E8A-4147-A177-3AD203B41FA5}">
                      <a16:colId xmlns:a16="http://schemas.microsoft.com/office/drawing/2014/main" val="20001"/>
                    </a:ext>
                  </a:extLst>
                </a:gridCol>
                <a:gridCol w="1025496">
                  <a:extLst>
                    <a:ext uri="{9D8B030D-6E8A-4147-A177-3AD203B41FA5}">
                      <a16:colId xmlns:a16="http://schemas.microsoft.com/office/drawing/2014/main" val="20002"/>
                    </a:ext>
                  </a:extLst>
                </a:gridCol>
                <a:gridCol w="1378721">
                  <a:extLst>
                    <a:ext uri="{9D8B030D-6E8A-4147-A177-3AD203B41FA5}">
                      <a16:colId xmlns:a16="http://schemas.microsoft.com/office/drawing/2014/main" val="20003"/>
                    </a:ext>
                  </a:extLst>
                </a:gridCol>
                <a:gridCol w="949912">
                  <a:extLst>
                    <a:ext uri="{9D8B030D-6E8A-4147-A177-3AD203B41FA5}">
                      <a16:colId xmlns:a16="http://schemas.microsoft.com/office/drawing/2014/main" val="20004"/>
                    </a:ext>
                  </a:extLst>
                </a:gridCol>
              </a:tblGrid>
              <a:tr h="5791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Outcome</a:t>
                      </a:r>
                      <a:endParaRPr kumimoji="0" lang="en-US" sz="1600" b="1" i="0" u="none" strike="noStrike" cap="none" normalizeH="0" baseline="0" dirty="0">
                        <a:ln>
                          <a:noFill/>
                        </a:ln>
                        <a:solidFill>
                          <a:schemeClr val="tx1"/>
                        </a:solidFill>
                        <a:effectLst/>
                        <a:latin typeface="Arial" charset="0"/>
                      </a:endParaRPr>
                    </a:p>
                  </a:txBody>
                  <a:tcPr marL="91411" marR="91411" marT="45727" marB="45727" anchor="ctr" horzOverflow="overflow">
                    <a:solidFill>
                      <a:srgbClr val="3E0E1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u="none" strike="noStrike" cap="none" normalizeH="0" baseline="0" dirty="0">
                          <a:ln>
                            <a:noFill/>
                          </a:ln>
                          <a:effectLst/>
                        </a:rPr>
                        <a:t>VEN + R     (n = 194)</a:t>
                      </a:r>
                      <a:endParaRPr kumimoji="0" lang="en-US" sz="1600" b="1" i="0" u="none" strike="noStrike" cap="none" normalizeH="0" baseline="0" dirty="0">
                        <a:ln>
                          <a:noFill/>
                        </a:ln>
                        <a:solidFill>
                          <a:schemeClr val="tx1"/>
                        </a:solidFill>
                        <a:effectLst/>
                        <a:latin typeface="Arial" charset="0"/>
                      </a:endParaRPr>
                    </a:p>
                  </a:txBody>
                  <a:tcPr marL="91411" marR="91411" marT="45728" marB="45728" anchor="ctr" horzOverflow="overflow">
                    <a:solidFill>
                      <a:srgbClr val="3E0E1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600" u="none" strike="noStrike" cap="none" normalizeH="0" baseline="0" dirty="0">
                          <a:ln>
                            <a:noFill/>
                          </a:ln>
                          <a:effectLst/>
                        </a:rPr>
                        <a:t>BR          (n = 195)</a:t>
                      </a:r>
                      <a:endParaRPr kumimoji="0" lang="en-US" sz="1600" b="1" i="0" u="none" strike="noStrike" cap="none" normalizeH="0" baseline="0" dirty="0">
                        <a:ln>
                          <a:noFill/>
                        </a:ln>
                        <a:solidFill>
                          <a:schemeClr val="tx1"/>
                        </a:solidFill>
                        <a:effectLst/>
                        <a:latin typeface="Arial" charset="0"/>
                      </a:endParaRPr>
                    </a:p>
                  </a:txBody>
                  <a:tcPr marL="91411" marR="91411" marT="45728" marB="45728" anchor="ctr" horzOverflow="overflow">
                    <a:solidFill>
                      <a:srgbClr val="3E0E1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HR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(95% CI)</a:t>
                      </a:r>
                      <a:endParaRPr kumimoji="0" lang="en-US" sz="1600" b="1" i="0" u="none" strike="noStrike" kern="1200" cap="none" spc="0" normalizeH="0" baseline="0" noProof="0" dirty="0">
                        <a:ln>
                          <a:noFill/>
                        </a:ln>
                        <a:solidFill>
                          <a:srgbClr val="FFFFFF"/>
                        </a:solidFill>
                        <a:effectLst/>
                        <a:uLnTx/>
                        <a:uFillTx/>
                        <a:latin typeface="Arial" charset="0"/>
                        <a:ea typeface="+mn-ea"/>
                        <a:cs typeface="+mn-cs"/>
                      </a:endParaRPr>
                    </a:p>
                  </a:txBody>
                  <a:tcPr marL="91411" marR="91411" marT="45727" marB="45727" anchor="ctr" horzOverflow="overflow">
                    <a:solidFill>
                      <a:srgbClr val="3E0E1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effectLst/>
                          <a:uLnTx/>
                          <a:uFillTx/>
                        </a:rPr>
                        <a:t>P</a:t>
                      </a:r>
                      <a:r>
                        <a:rPr kumimoji="0" lang="en-US" sz="1600" u="none" strike="noStrike" kern="1200" cap="none" spc="0" normalizeH="0" baseline="0" noProof="0" dirty="0">
                          <a:ln>
                            <a:noFill/>
                          </a:ln>
                          <a:effectLst/>
                          <a:uLnTx/>
                          <a:uFillTx/>
                        </a:rPr>
                        <a:t> Value</a:t>
                      </a:r>
                      <a:endParaRPr kumimoji="0" lang="en-US" sz="1600" b="1" i="0" u="none" strike="noStrike" kern="1200" cap="none" spc="0" normalizeH="0" baseline="0" noProof="0" dirty="0">
                        <a:ln>
                          <a:noFill/>
                        </a:ln>
                        <a:solidFill>
                          <a:srgbClr val="FFFFFF"/>
                        </a:solidFill>
                        <a:effectLst/>
                        <a:uLnTx/>
                        <a:uFillTx/>
                        <a:latin typeface="Arial" charset="0"/>
                        <a:ea typeface="+mn-ea"/>
                        <a:cs typeface="+mn-cs"/>
                      </a:endParaRPr>
                    </a:p>
                  </a:txBody>
                  <a:tcPr marL="91411" marR="91411" marT="45727" marB="45727" anchor="ctr" horzOverflow="overflow">
                    <a:solidFill>
                      <a:srgbClr val="3E0E12"/>
                    </a:solidFill>
                  </a:tcPr>
                </a:tc>
                <a:extLst>
                  <a:ext uri="{0D108BD9-81ED-4DB2-BD59-A6C34878D82A}">
                    <a16:rowId xmlns:a16="http://schemas.microsoft.com/office/drawing/2014/main" val="10000"/>
                  </a:ext>
                </a:extLst>
              </a:tr>
              <a:tr h="57913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Median PFS, </a:t>
                      </a:r>
                      <a:r>
                        <a:rPr kumimoji="0" lang="en-US" sz="1600" u="none" strike="noStrike" cap="none" normalizeH="0" baseline="0" dirty="0" err="1">
                          <a:ln>
                            <a:noFill/>
                          </a:ln>
                          <a:effectLst/>
                        </a:rPr>
                        <a:t>mos</a:t>
                      </a:r>
                      <a:endParaRPr kumimoji="0" lang="en-US" sz="1600" b="1" u="none" strike="noStrike" cap="none" normalizeH="0" baseline="0" dirty="0">
                        <a:ln>
                          <a:noFill/>
                        </a:ln>
                        <a:effectLst/>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NR</a:t>
                      </a:r>
                      <a:endParaRPr kumimoji="0" lang="en-US" sz="1600" b="1" u="none" strike="noStrike" cap="none" normalizeH="0" baseline="0" dirty="0">
                        <a:ln>
                          <a:noFill/>
                        </a:ln>
                        <a:effectLst/>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17</a:t>
                      </a:r>
                      <a:endParaRPr kumimoji="0" lang="en-US" sz="1600" b="1" u="none" strike="noStrike" cap="none" normalizeH="0" baseline="0" dirty="0">
                        <a:ln>
                          <a:noFill/>
                        </a:ln>
                        <a:effectLst/>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0.17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(0.12-0.23)</a:t>
                      </a:r>
                      <a:endParaRPr kumimoji="0" lang="en-US" sz="1600" b="1" u="none" strike="noStrike" cap="none" normalizeH="0" baseline="0" dirty="0">
                        <a:ln>
                          <a:noFill/>
                        </a:ln>
                        <a:effectLst/>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&lt; .0001</a:t>
                      </a:r>
                      <a:endParaRPr kumimoji="0" lang="en-US" sz="1600" b="1" u="none" strike="noStrike" cap="none" normalizeH="0" baseline="0" dirty="0">
                        <a:ln>
                          <a:noFill/>
                        </a:ln>
                        <a:effectLst/>
                      </a:endParaRPr>
                    </a:p>
                  </a:txBody>
                  <a:tcPr marL="91411" marR="91411" marT="45727" marB="45727" anchor="ctr" horzOverflow="overflow"/>
                </a:tc>
                <a:extLst>
                  <a:ext uri="{0D108BD9-81ED-4DB2-BD59-A6C34878D82A}">
                    <a16:rowId xmlns:a16="http://schemas.microsoft.com/office/drawing/2014/main" val="10001"/>
                  </a:ext>
                </a:extLst>
              </a:tr>
              <a:tr h="33529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1-yr PFS, %</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92.7</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72.5</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extLst>
                  <a:ext uri="{0D108BD9-81ED-4DB2-BD59-A6C34878D82A}">
                    <a16:rowId xmlns:a16="http://schemas.microsoft.com/office/drawing/2014/main" val="10002"/>
                  </a:ext>
                </a:extLst>
              </a:tr>
              <a:tr h="33529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2-yr PFS, %</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84.9</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36.3</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a:t>
                      </a:r>
                      <a:endParaRPr kumimoji="0" lang="en-US" sz="1600" b="1" i="0" u="none" strike="noStrike" cap="none" normalizeH="0" baseline="0" dirty="0">
                        <a:ln>
                          <a:noFill/>
                        </a:ln>
                        <a:solidFill>
                          <a:schemeClr val="bg2">
                            <a:lumMod val="10000"/>
                          </a:schemeClr>
                        </a:solidFill>
                        <a:effectLst/>
                        <a:latin typeface="Arial" charset="0"/>
                      </a:endParaRPr>
                    </a:p>
                  </a:txBody>
                  <a:tcPr marL="91411" marR="91411" marT="45727" marB="45727" anchor="ctr" horzOverflow="overflow"/>
                </a:tc>
                <a:extLst>
                  <a:ext uri="{0D108BD9-81ED-4DB2-BD59-A6C34878D82A}">
                    <a16:rowId xmlns:a16="http://schemas.microsoft.com/office/drawing/2014/main" val="10003"/>
                  </a:ext>
                </a:extLst>
              </a:tr>
            </a:tbl>
          </a:graphicData>
        </a:graphic>
      </p:graphicFrame>
      <p:sp>
        <p:nvSpPr>
          <p:cNvPr id="23" name="Content Placeholder 7">
            <a:extLst>
              <a:ext uri="{FF2B5EF4-FFF2-40B4-BE49-F238E27FC236}">
                <a16:creationId xmlns:a16="http://schemas.microsoft.com/office/drawing/2014/main" id="{2DB55C18-839A-4A26-8DF3-7A9E4374E82D}"/>
              </a:ext>
            </a:extLst>
          </p:cNvPr>
          <p:cNvSpPr txBox="1">
            <a:spLocks/>
          </p:cNvSpPr>
          <p:nvPr/>
        </p:nvSpPr>
        <p:spPr>
          <a:xfrm>
            <a:off x="6474728" y="4306884"/>
            <a:ext cx="4983525" cy="1390955"/>
          </a:xfrm>
          <a:prstGeom prst="rect">
            <a:avLst/>
          </a:prstGeom>
          <a:ln w="38100">
            <a:solidFill>
              <a:srgbClr val="BF8127"/>
            </a:solidFill>
          </a:ln>
        </p:spPr>
        <p:style>
          <a:lnRef idx="2">
            <a:schemeClr val="accent4"/>
          </a:lnRef>
          <a:fillRef idx="1">
            <a:schemeClr val="lt1"/>
          </a:fillRef>
          <a:effectRef idx="0">
            <a:schemeClr val="accent4"/>
          </a:effectRef>
          <a:fontRef idx="minor">
            <a:schemeClr val="dk1"/>
          </a:fontRef>
        </p:style>
        <p:txBody>
          <a:bodyPr anchor="ct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lgn="ctr" defTabSz="609570">
              <a:buClr>
                <a:srgbClr val="008000"/>
              </a:buClr>
              <a:buNone/>
              <a:defRPr/>
            </a:pPr>
            <a:r>
              <a:rPr lang="en-US" sz="2000" kern="0" dirty="0">
                <a:solidFill>
                  <a:schemeClr val="tx1">
                    <a:lumMod val="75000"/>
                    <a:lumOff val="25000"/>
                  </a:schemeClr>
                </a:solidFill>
                <a:latin typeface="Arial"/>
              </a:rPr>
              <a:t>V + </a:t>
            </a:r>
            <a:r>
              <a:rPr lang="en-US" sz="2000" kern="0">
                <a:solidFill>
                  <a:schemeClr val="tx1">
                    <a:lumMod val="75000"/>
                    <a:lumOff val="25000"/>
                  </a:schemeClr>
                </a:solidFill>
                <a:latin typeface="Arial"/>
              </a:rPr>
              <a:t>R was consistently </a:t>
            </a:r>
            <a:r>
              <a:rPr lang="en-US" sz="2000" kern="0" dirty="0">
                <a:solidFill>
                  <a:schemeClr val="tx1">
                    <a:lumMod val="75000"/>
                    <a:lumOff val="25000"/>
                  </a:schemeClr>
                </a:solidFill>
                <a:latin typeface="Arial"/>
              </a:rPr>
              <a:t>favored across subgroups including del(17p) status, </a:t>
            </a:r>
            <a:r>
              <a:rPr lang="en-US" sz="2000" i="1" kern="0" dirty="0">
                <a:solidFill>
                  <a:schemeClr val="tx1">
                    <a:lumMod val="75000"/>
                    <a:lumOff val="25000"/>
                  </a:schemeClr>
                </a:solidFill>
                <a:latin typeface="Arial"/>
              </a:rPr>
              <a:t>TP53 </a:t>
            </a:r>
            <a:r>
              <a:rPr lang="en-US" sz="2000" kern="0" dirty="0">
                <a:solidFill>
                  <a:schemeClr val="tx1">
                    <a:lumMod val="75000"/>
                    <a:lumOff val="25000"/>
                  </a:schemeClr>
                </a:solidFill>
                <a:latin typeface="Arial"/>
              </a:rPr>
              <a:t>status, baseline </a:t>
            </a:r>
            <a:r>
              <a:rPr lang="en-US" sz="2000" i="1" kern="0" dirty="0">
                <a:solidFill>
                  <a:schemeClr val="tx1">
                    <a:lumMod val="75000"/>
                    <a:lumOff val="25000"/>
                  </a:schemeClr>
                </a:solidFill>
                <a:latin typeface="Arial"/>
              </a:rPr>
              <a:t>IGHV</a:t>
            </a:r>
            <a:r>
              <a:rPr lang="en-US" sz="2000" kern="0" dirty="0">
                <a:solidFill>
                  <a:schemeClr val="tx1">
                    <a:lumMod val="75000"/>
                    <a:lumOff val="25000"/>
                  </a:schemeClr>
                </a:solidFill>
                <a:latin typeface="Arial"/>
              </a:rPr>
              <a:t> status, &amp; number of prior treatments</a:t>
            </a:r>
          </a:p>
        </p:txBody>
      </p:sp>
      <p:sp>
        <p:nvSpPr>
          <p:cNvPr id="29" name="Rectangle 28">
            <a:extLst>
              <a:ext uri="{FF2B5EF4-FFF2-40B4-BE49-F238E27FC236}">
                <a16:creationId xmlns:a16="http://schemas.microsoft.com/office/drawing/2014/main" id="{BFA7B1E9-54FB-475E-BB15-F8220BD78C5E}"/>
              </a:ext>
            </a:extLst>
          </p:cNvPr>
          <p:cNvSpPr/>
          <p:nvPr/>
        </p:nvSpPr>
        <p:spPr>
          <a:xfrm>
            <a:off x="270930" y="6270262"/>
            <a:ext cx="7204216" cy="246221"/>
          </a:xfrm>
          <a:prstGeom prst="rect">
            <a:avLst/>
          </a:prstGeom>
        </p:spPr>
        <p:txBody>
          <a:bodyPr wrap="none">
            <a:spAutoFit/>
          </a:bodyPr>
          <a:lstStyle/>
          <a:p>
            <a:pPr defTabSz="685766">
              <a:defRPr/>
            </a:pPr>
            <a:r>
              <a:rPr lang="en-US" sz="1000" dirty="0">
                <a:latin typeface="Arial"/>
                <a:cs typeface="Lucida Sans Unicode"/>
              </a:rPr>
              <a:t>Hillmen, P; ASCO 2018.</a:t>
            </a:r>
            <a:r>
              <a:rPr lang="fr-FR" sz="1000" dirty="0">
                <a:cs typeface="Lucida Sans Unicode"/>
              </a:rPr>
              <a:t> Seymour JF et al. ASH 2018. Abstract 184. </a:t>
            </a:r>
            <a:r>
              <a:rPr lang="en-US" sz="1000" dirty="0">
                <a:latin typeface="Arial"/>
                <a:cs typeface="Lucida Sans Unicode"/>
              </a:rPr>
              <a:t> Seymour JF, et al. </a:t>
            </a:r>
            <a:r>
              <a:rPr lang="en-US" sz="1000" i="1" dirty="0">
                <a:latin typeface="Arial"/>
                <a:cs typeface="Lucida Sans Unicode"/>
              </a:rPr>
              <a:t>New Eng J Med. </a:t>
            </a:r>
            <a:r>
              <a:rPr lang="en-US" sz="1000" dirty="0">
                <a:latin typeface="Arial"/>
                <a:cs typeface="Lucida Sans Unicode"/>
              </a:rPr>
              <a:t>2018;378:1107-20.</a:t>
            </a:r>
          </a:p>
        </p:txBody>
      </p:sp>
    </p:spTree>
    <p:extLst>
      <p:ext uri="{BB962C8B-B14F-4D97-AF65-F5344CB8AC3E}">
        <p14:creationId xmlns:p14="http://schemas.microsoft.com/office/powerpoint/2010/main" val="13975172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760439-24F4-437E-ADDE-7062FC55A964}"/>
              </a:ext>
            </a:extLst>
          </p:cNvPr>
          <p:cNvSpPr>
            <a:spLocks noGrp="1"/>
          </p:cNvSpPr>
          <p:nvPr>
            <p:ph type="title"/>
          </p:nvPr>
        </p:nvSpPr>
        <p:spPr>
          <a:xfrm>
            <a:off x="386734" y="1"/>
            <a:ext cx="10138185" cy="1136172"/>
          </a:xfrm>
        </p:spPr>
        <p:txBody>
          <a:bodyPr/>
          <a:lstStyle/>
          <a:p>
            <a:r>
              <a:rPr lang="en-US" dirty="0"/>
              <a:t>Opportunity Exists to Improve Treatment for Patients </a:t>
            </a:r>
            <a:r>
              <a:rPr lang="en-US"/>
              <a:t>Diagnosed with </a:t>
            </a:r>
            <a:r>
              <a:rPr lang="en-US" dirty="0"/>
              <a:t>CLL</a:t>
            </a:r>
          </a:p>
        </p:txBody>
      </p:sp>
      <p:graphicFrame>
        <p:nvGraphicFramePr>
          <p:cNvPr id="6" name="Table 5">
            <a:extLst>
              <a:ext uri="{FF2B5EF4-FFF2-40B4-BE49-F238E27FC236}">
                <a16:creationId xmlns:a16="http://schemas.microsoft.com/office/drawing/2014/main" id="{8309D09D-6FC5-451B-9811-4CBFDA13D416}"/>
              </a:ext>
            </a:extLst>
          </p:cNvPr>
          <p:cNvGraphicFramePr>
            <a:graphicFrameLocks noGrp="1"/>
          </p:cNvGraphicFramePr>
          <p:nvPr>
            <p:extLst>
              <p:ext uri="{D42A27DB-BD31-4B8C-83A1-F6EECF244321}">
                <p14:modId xmlns:p14="http://schemas.microsoft.com/office/powerpoint/2010/main" val="3732431978"/>
              </p:ext>
            </p:extLst>
          </p:nvPr>
        </p:nvGraphicFramePr>
        <p:xfrm>
          <a:off x="257435" y="1428253"/>
          <a:ext cx="11411012" cy="4216400"/>
        </p:xfrm>
        <a:graphic>
          <a:graphicData uri="http://schemas.openxmlformats.org/drawingml/2006/table">
            <a:tbl>
              <a:tblPr firstRow="1" bandRow="1">
                <a:tableStyleId>{2D5ABB26-0587-4C30-8999-92F81FD0307C}</a:tableStyleId>
              </a:tblPr>
              <a:tblGrid>
                <a:gridCol w="2852753">
                  <a:extLst>
                    <a:ext uri="{9D8B030D-6E8A-4147-A177-3AD203B41FA5}">
                      <a16:colId xmlns:a16="http://schemas.microsoft.com/office/drawing/2014/main" val="1290118265"/>
                    </a:ext>
                  </a:extLst>
                </a:gridCol>
                <a:gridCol w="2852753">
                  <a:extLst>
                    <a:ext uri="{9D8B030D-6E8A-4147-A177-3AD203B41FA5}">
                      <a16:colId xmlns:a16="http://schemas.microsoft.com/office/drawing/2014/main" val="351202472"/>
                    </a:ext>
                  </a:extLst>
                </a:gridCol>
                <a:gridCol w="2852753">
                  <a:extLst>
                    <a:ext uri="{9D8B030D-6E8A-4147-A177-3AD203B41FA5}">
                      <a16:colId xmlns:a16="http://schemas.microsoft.com/office/drawing/2014/main" val="2016312873"/>
                    </a:ext>
                  </a:extLst>
                </a:gridCol>
                <a:gridCol w="2852753">
                  <a:extLst>
                    <a:ext uri="{9D8B030D-6E8A-4147-A177-3AD203B41FA5}">
                      <a16:colId xmlns:a16="http://schemas.microsoft.com/office/drawing/2014/main" val="3312168150"/>
                    </a:ext>
                  </a:extLst>
                </a:gridCol>
              </a:tblGrid>
              <a:tr h="1310640">
                <a:tc>
                  <a:txBody>
                    <a:bodyPr/>
                    <a:lstStyle/>
                    <a:p>
                      <a:pPr algn="ctr">
                        <a:spcAft>
                          <a:spcPts val="1200"/>
                        </a:spcAft>
                      </a:pPr>
                      <a:r>
                        <a:rPr lang="en-US" sz="1600" b="1" dirty="0">
                          <a:solidFill>
                            <a:schemeClr val="accent1"/>
                          </a:solidFill>
                        </a:rPr>
                        <a:t>Patient preferences for certain treatment features are important when considering treatment options</a:t>
                      </a:r>
                      <a:r>
                        <a:rPr lang="en-US" sz="1600" b="1" baseline="30000" dirty="0">
                          <a:solidFill>
                            <a:schemeClr val="accent1"/>
                          </a:solidFill>
                        </a:rPr>
                        <a:t>1,2</a:t>
                      </a:r>
                      <a:endParaRPr lang="en-US" sz="1600" baseline="30000" dirty="0"/>
                    </a:p>
                  </a:txBody>
                  <a:tcPr marL="45720" marR="4572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1200"/>
                        </a:spcAft>
                      </a:pPr>
                      <a:r>
                        <a:rPr lang="en-US" sz="1600" b="1" dirty="0">
                          <a:solidFill>
                            <a:schemeClr val="accent1"/>
                          </a:solidFill>
                        </a:rPr>
                        <a:t>The definition of high-risk has evolved to now include </a:t>
                      </a:r>
                      <a:r>
                        <a:rPr lang="en-US" sz="1600" b="1" kern="1200" dirty="0">
                          <a:solidFill>
                            <a:schemeClr val="accent1"/>
                          </a:solidFill>
                          <a:effectLst/>
                          <a:latin typeface="+mn-lt"/>
                          <a:ea typeface="+mn-ea"/>
                          <a:cs typeface="+mn-cs"/>
                        </a:rPr>
                        <a:t>del17p, </a:t>
                      </a:r>
                      <a:r>
                        <a:rPr lang="en-US" sz="1600" b="1" i="1" kern="1200" dirty="0">
                          <a:solidFill>
                            <a:schemeClr val="accent1"/>
                          </a:solidFill>
                          <a:effectLst/>
                          <a:latin typeface="+mn-lt"/>
                          <a:ea typeface="+mn-ea"/>
                          <a:cs typeface="+mn-cs"/>
                        </a:rPr>
                        <a:t>TP53</a:t>
                      </a:r>
                      <a:r>
                        <a:rPr lang="en-US" sz="1600" b="1" kern="1200" dirty="0">
                          <a:solidFill>
                            <a:schemeClr val="accent1"/>
                          </a:solidFill>
                          <a:effectLst/>
                          <a:latin typeface="+mn-lt"/>
                          <a:ea typeface="+mn-ea"/>
                          <a:cs typeface="+mn-cs"/>
                        </a:rPr>
                        <a:t> mutated, del11q, </a:t>
                      </a:r>
                      <a:r>
                        <a:rPr lang="en-US" sz="1600" b="1" i="1" kern="1200" dirty="0">
                          <a:solidFill>
                            <a:schemeClr val="accent1"/>
                          </a:solidFill>
                          <a:effectLst/>
                          <a:latin typeface="+mn-lt"/>
                          <a:ea typeface="+mn-ea"/>
                          <a:cs typeface="+mn-cs"/>
                        </a:rPr>
                        <a:t>IGHV</a:t>
                      </a:r>
                      <a:r>
                        <a:rPr lang="en-US" sz="1600" b="1" kern="1200" dirty="0">
                          <a:solidFill>
                            <a:schemeClr val="accent1"/>
                          </a:solidFill>
                          <a:effectLst/>
                          <a:latin typeface="+mn-lt"/>
                          <a:ea typeface="+mn-ea"/>
                          <a:cs typeface="+mn-cs"/>
                        </a:rPr>
                        <a:t> unmutated, and  complex karyotype</a:t>
                      </a:r>
                      <a:r>
                        <a:rPr lang="en-US" sz="1600" b="1" kern="1200" baseline="30000" dirty="0">
                          <a:solidFill>
                            <a:schemeClr val="accent1"/>
                          </a:solidFill>
                          <a:effectLst/>
                          <a:latin typeface="+mn-lt"/>
                          <a:ea typeface="+mn-ea"/>
                          <a:cs typeface="+mn-cs"/>
                        </a:rPr>
                        <a:t>3,7</a:t>
                      </a:r>
                      <a:r>
                        <a:rPr lang="en-US" sz="1600" b="1" baseline="30000" dirty="0">
                          <a:solidFill>
                            <a:schemeClr val="accent1"/>
                          </a:solidFill>
                        </a:rPr>
                        <a:t>-10</a:t>
                      </a:r>
                      <a:endParaRPr lang="en-US" sz="1600" b="0" baseline="30000" dirty="0">
                        <a:solidFill>
                          <a:schemeClr val="tx1"/>
                        </a:solidFill>
                      </a:endParaRPr>
                    </a:p>
                  </a:txBody>
                  <a:tcPr marL="45720" marR="4572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1208892" rtl="0" eaLnBrk="1" fontAlgn="auto" latinLnBrk="0" hangingPunct="1">
                        <a:lnSpc>
                          <a:spcPct val="100000"/>
                        </a:lnSpc>
                        <a:spcBef>
                          <a:spcPts val="0"/>
                        </a:spcBef>
                        <a:spcAft>
                          <a:spcPts val="1200"/>
                        </a:spcAft>
                        <a:buClrTx/>
                        <a:buSzTx/>
                        <a:buFontTx/>
                        <a:buNone/>
                        <a:tabLst/>
                        <a:defRPr/>
                      </a:pPr>
                      <a:r>
                        <a:rPr lang="en-US" sz="1600" b="1" dirty="0">
                          <a:solidFill>
                            <a:schemeClr val="accent1"/>
                          </a:solidFill>
                        </a:rPr>
                        <a:t>Depending on treatment goals, continuous therapy may be appropriate for </a:t>
                      </a:r>
                      <a:br>
                        <a:rPr lang="en-US" sz="1600" b="1" dirty="0">
                          <a:solidFill>
                            <a:schemeClr val="accent1"/>
                          </a:solidFill>
                        </a:rPr>
                      </a:br>
                      <a:r>
                        <a:rPr lang="en-US" sz="1600" b="1" dirty="0">
                          <a:solidFill>
                            <a:schemeClr val="accent1"/>
                          </a:solidFill>
                        </a:rPr>
                        <a:t>long-term disease control</a:t>
                      </a:r>
                      <a:r>
                        <a:rPr lang="en-US" sz="1600" b="1" baseline="30000" dirty="0">
                          <a:solidFill>
                            <a:schemeClr val="accent1"/>
                          </a:solidFill>
                        </a:rPr>
                        <a:t>11</a:t>
                      </a:r>
                      <a:endParaRPr lang="en-US" sz="1600" baseline="30000" dirty="0"/>
                    </a:p>
                  </a:txBody>
                  <a:tcPr marL="45720" marR="4572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1200"/>
                        </a:spcAft>
                      </a:pPr>
                      <a:r>
                        <a:rPr lang="en-US" sz="1600" b="1" dirty="0">
                          <a:solidFill>
                            <a:schemeClr val="accent1"/>
                          </a:solidFill>
                        </a:rPr>
                        <a:t>Novel therapies have proven efficacy in some high-risk patients, but there is room for improvement</a:t>
                      </a:r>
                      <a:r>
                        <a:rPr lang="en-US" sz="1600" b="1" baseline="30000" dirty="0">
                          <a:solidFill>
                            <a:schemeClr val="accent1"/>
                          </a:solidFill>
                        </a:rPr>
                        <a:t>15,16</a:t>
                      </a:r>
                      <a:endParaRPr lang="en-US" sz="1600" baseline="30000" dirty="0"/>
                    </a:p>
                  </a:txBody>
                  <a:tcPr marL="45720" marR="45720" anchor="b">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876824873"/>
                  </a:ext>
                </a:extLst>
              </a:tr>
              <a:tr h="1351280">
                <a:tc>
                  <a:txBody>
                    <a:bodyPr/>
                    <a:lstStyle/>
                    <a:p>
                      <a:pPr algn="ctr">
                        <a:spcAft>
                          <a:spcPts val="1200"/>
                        </a:spcAft>
                      </a:pPr>
                      <a:endParaRPr lang="en-US" sz="1900" dirty="0"/>
                    </a:p>
                    <a:p>
                      <a:pPr algn="ctr">
                        <a:spcAft>
                          <a:spcPts val="1200"/>
                        </a:spcAft>
                      </a:pPr>
                      <a:endParaRPr lang="en-US" sz="1900" dirty="0"/>
                    </a:p>
                  </a:txBody>
                  <a:tcPr marL="45720" marR="4572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spcAft>
                          <a:spcPts val="1200"/>
                        </a:spcAft>
                      </a:pPr>
                      <a:endParaRPr lang="en-US" sz="1900" b="0" dirty="0">
                        <a:solidFill>
                          <a:schemeClr val="tx1"/>
                        </a:solidFill>
                      </a:endParaRPr>
                    </a:p>
                  </a:txBody>
                  <a:tcPr marL="45720" marR="4572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spcAft>
                          <a:spcPts val="1200"/>
                        </a:spcAft>
                      </a:pPr>
                      <a:endParaRPr lang="en-US" sz="1900" dirty="0"/>
                    </a:p>
                    <a:p>
                      <a:pPr algn="ctr">
                        <a:spcAft>
                          <a:spcPts val="1200"/>
                        </a:spcAft>
                      </a:pPr>
                      <a:endParaRPr lang="en-US" sz="1900" dirty="0"/>
                    </a:p>
                    <a:p>
                      <a:pPr algn="ctr">
                        <a:spcAft>
                          <a:spcPts val="1200"/>
                        </a:spcAft>
                      </a:pPr>
                      <a:endParaRPr lang="en-US" sz="1900" dirty="0"/>
                    </a:p>
                  </a:txBody>
                  <a:tcPr marL="45720" marR="4572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spcAft>
                          <a:spcPts val="1200"/>
                        </a:spcAft>
                      </a:pPr>
                      <a:endParaRPr lang="en-US" sz="1900" dirty="0"/>
                    </a:p>
                  </a:txBody>
                  <a:tcPr marL="45720" marR="45720" anchor="b">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47452451"/>
                  </a:ext>
                </a:extLst>
              </a:tr>
              <a:tr h="1554480">
                <a:tc>
                  <a:txBody>
                    <a:bodyPr/>
                    <a:lstStyle/>
                    <a:p>
                      <a:pPr algn="ctr">
                        <a:spcAft>
                          <a:spcPts val="1200"/>
                        </a:spcAft>
                      </a:pPr>
                      <a:r>
                        <a:rPr lang="en-US" sz="1200" kern="1200" dirty="0">
                          <a:solidFill>
                            <a:schemeClr val="tx1"/>
                          </a:solidFill>
                          <a:effectLst/>
                          <a:latin typeface="+mn-lt"/>
                          <a:ea typeface="+mn-ea"/>
                          <a:cs typeface="+mn-cs"/>
                        </a:rPr>
                        <a:t>Patients placed the highest relative importance on longer OS/PFS and reduced risk of adverse events</a:t>
                      </a:r>
                      <a:endParaRPr lang="en-US" sz="1200" baseline="30000" dirty="0"/>
                    </a:p>
                  </a:txBody>
                  <a:tcPr marL="45720" marR="45720">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200"/>
                        </a:spcAft>
                      </a:pPr>
                      <a:r>
                        <a:rPr lang="en-US" sz="1200" b="0" dirty="0">
                          <a:solidFill>
                            <a:schemeClr val="tx1"/>
                          </a:solidFill>
                        </a:rPr>
                        <a:t>Testing for high-risk genomic features should be performed prior to </a:t>
                      </a:r>
                      <a:br>
                        <a:rPr lang="en-US" sz="1200" b="0" dirty="0">
                          <a:solidFill>
                            <a:schemeClr val="tx1"/>
                          </a:solidFill>
                        </a:rPr>
                      </a:br>
                      <a:r>
                        <a:rPr lang="en-US" sz="1200" b="0" dirty="0">
                          <a:solidFill>
                            <a:schemeClr val="tx1"/>
                          </a:solidFill>
                        </a:rPr>
                        <a:t>treatment selection</a:t>
                      </a:r>
                      <a:endParaRPr lang="en-US" sz="1200" b="0" baseline="30000" dirty="0">
                        <a:solidFill>
                          <a:schemeClr val="tx1"/>
                        </a:solidFill>
                      </a:endParaRPr>
                    </a:p>
                  </a:txBody>
                  <a:tcPr marL="45720" marR="45720">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08892" rtl="0" eaLnBrk="1" fontAlgn="auto" latinLnBrk="0" hangingPunct="1">
                        <a:lnSpc>
                          <a:spcPct val="100000"/>
                        </a:lnSpc>
                        <a:spcBef>
                          <a:spcPts val="0"/>
                        </a:spcBef>
                        <a:spcAft>
                          <a:spcPts val="1200"/>
                        </a:spcAft>
                        <a:buClrTx/>
                        <a:buSzTx/>
                        <a:buFontTx/>
                        <a:buNone/>
                        <a:tabLst/>
                        <a:defRPr/>
                      </a:pPr>
                      <a:r>
                        <a:rPr lang="en-US" sz="1200" dirty="0"/>
                        <a:t>PFS/OS are relevant end points when assessing long-term disease control</a:t>
                      </a:r>
                      <a:r>
                        <a:rPr lang="en-US" sz="1200" baseline="30000" dirty="0"/>
                        <a:t>12-14</a:t>
                      </a:r>
                    </a:p>
                  </a:txBody>
                  <a:tcPr marL="45720" marR="45720">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200"/>
                        </a:spcAft>
                      </a:pPr>
                      <a:r>
                        <a:rPr lang="en-US" sz="1200" dirty="0"/>
                        <a:t>Pathway inhibitors are emerging as the therapy of choice for patients with </a:t>
                      </a:r>
                      <a:br>
                        <a:rPr lang="en-US" sz="1200" dirty="0"/>
                      </a:br>
                      <a:r>
                        <a:rPr lang="en-US" sz="1200" dirty="0"/>
                        <a:t>high-risk CLL</a:t>
                      </a:r>
                      <a:r>
                        <a:rPr lang="en-US" sz="1200" baseline="30000" dirty="0"/>
                        <a:t>17</a:t>
                      </a:r>
                    </a:p>
                    <a:p>
                      <a:pPr algn="ctr">
                        <a:spcAft>
                          <a:spcPts val="1200"/>
                        </a:spcAft>
                      </a:pPr>
                      <a:r>
                        <a:rPr lang="en-US" sz="1200" dirty="0"/>
                        <a:t>Toxicity, discontinuation due to AEs, and logistical challenges may limit their full potential in CLL</a:t>
                      </a:r>
                      <a:r>
                        <a:rPr lang="en-US" sz="1200" baseline="30000" dirty="0"/>
                        <a:t>18-20</a:t>
                      </a:r>
                    </a:p>
                  </a:txBody>
                  <a:tcPr marL="45720" marR="45720">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3367927"/>
                  </a:ext>
                </a:extLst>
              </a:tr>
            </a:tbl>
          </a:graphicData>
        </a:graphic>
      </p:graphicFrame>
      <p:sp>
        <p:nvSpPr>
          <p:cNvPr id="16" name="Freeform 9">
            <a:extLst>
              <a:ext uri="{FF2B5EF4-FFF2-40B4-BE49-F238E27FC236}">
                <a16:creationId xmlns:a16="http://schemas.microsoft.com/office/drawing/2014/main" id="{6D6B3FC7-05C6-4EA3-A949-701EEE8DA84B}"/>
              </a:ext>
            </a:extLst>
          </p:cNvPr>
          <p:cNvSpPr>
            <a:spLocks noChangeAspect="1" noEditPoints="1"/>
          </p:cNvSpPr>
          <p:nvPr/>
        </p:nvSpPr>
        <p:spPr bwMode="auto">
          <a:xfrm>
            <a:off x="4104488" y="2888071"/>
            <a:ext cx="959555" cy="914400"/>
          </a:xfrm>
          <a:custGeom>
            <a:avLst/>
            <a:gdLst>
              <a:gd name="T0" fmla="*/ 461 w 27503"/>
              <a:gd name="T1" fmla="*/ 22190 h 26214"/>
              <a:gd name="T2" fmla="*/ 11173 w 27503"/>
              <a:gd name="T3" fmla="*/ 1537 h 26214"/>
              <a:gd name="T4" fmla="*/ 13750 w 27503"/>
              <a:gd name="T5" fmla="*/ 0 h 26214"/>
              <a:gd name="T6" fmla="*/ 16330 w 27503"/>
              <a:gd name="T7" fmla="*/ 1537 h 26214"/>
              <a:gd name="T8" fmla="*/ 27042 w 27503"/>
              <a:gd name="T9" fmla="*/ 22190 h 26214"/>
              <a:gd name="T10" fmla="*/ 26917 w 27503"/>
              <a:gd name="T11" fmla="*/ 24895 h 26214"/>
              <a:gd name="T12" fmla="*/ 24463 w 27503"/>
              <a:gd name="T13" fmla="*/ 26214 h 26214"/>
              <a:gd name="T14" fmla="*/ 3038 w 27503"/>
              <a:gd name="T15" fmla="*/ 26214 h 26214"/>
              <a:gd name="T16" fmla="*/ 586 w 27503"/>
              <a:gd name="T17" fmla="*/ 24895 h 26214"/>
              <a:gd name="T18" fmla="*/ 461 w 27503"/>
              <a:gd name="T19" fmla="*/ 22190 h 26214"/>
              <a:gd name="T20" fmla="*/ 3408 w 27503"/>
              <a:gd name="T21" fmla="*/ 23154 h 26214"/>
              <a:gd name="T22" fmla="*/ 24094 w 27503"/>
              <a:gd name="T23" fmla="*/ 23154 h 26214"/>
              <a:gd name="T24" fmla="*/ 13750 w 27503"/>
              <a:gd name="T25" fmla="*/ 3211 h 26214"/>
              <a:gd name="T26" fmla="*/ 3408 w 27503"/>
              <a:gd name="T27" fmla="*/ 23154 h 26214"/>
              <a:gd name="T28" fmla="*/ 13447 w 27503"/>
              <a:gd name="T29" fmla="*/ 21345 h 26214"/>
              <a:gd name="T30" fmla="*/ 14054 w 27503"/>
              <a:gd name="T31" fmla="*/ 21345 h 26214"/>
              <a:gd name="T32" fmla="*/ 14907 w 27503"/>
              <a:gd name="T33" fmla="*/ 20463 h 26214"/>
              <a:gd name="T34" fmla="*/ 14907 w 27503"/>
              <a:gd name="T35" fmla="*/ 20023 h 26214"/>
              <a:gd name="T36" fmla="*/ 14054 w 27503"/>
              <a:gd name="T37" fmla="*/ 19141 h 26214"/>
              <a:gd name="T38" fmla="*/ 13447 w 27503"/>
              <a:gd name="T39" fmla="*/ 19141 h 26214"/>
              <a:gd name="T40" fmla="*/ 12596 w 27503"/>
              <a:gd name="T41" fmla="*/ 20023 h 26214"/>
              <a:gd name="T42" fmla="*/ 12596 w 27503"/>
              <a:gd name="T43" fmla="*/ 20463 h 26214"/>
              <a:gd name="T44" fmla="*/ 13447 w 27503"/>
              <a:gd name="T45" fmla="*/ 21345 h 26214"/>
              <a:gd name="T46" fmla="*/ 13235 w 27503"/>
              <a:gd name="T47" fmla="*/ 8830 h 26214"/>
              <a:gd name="T48" fmla="*/ 14268 w 27503"/>
              <a:gd name="T49" fmla="*/ 8830 h 26214"/>
              <a:gd name="T50" fmla="*/ 14907 w 27503"/>
              <a:gd name="T51" fmla="*/ 9493 h 26214"/>
              <a:gd name="T52" fmla="*/ 14907 w 27503"/>
              <a:gd name="T53" fmla="*/ 16920 h 26214"/>
              <a:gd name="T54" fmla="*/ 14268 w 27503"/>
              <a:gd name="T55" fmla="*/ 17582 h 26214"/>
              <a:gd name="T56" fmla="*/ 13235 w 27503"/>
              <a:gd name="T57" fmla="*/ 17582 h 26214"/>
              <a:gd name="T58" fmla="*/ 12596 w 27503"/>
              <a:gd name="T59" fmla="*/ 16920 h 26214"/>
              <a:gd name="T60" fmla="*/ 12596 w 27503"/>
              <a:gd name="T61" fmla="*/ 9493 h 26214"/>
              <a:gd name="T62" fmla="*/ 13235 w 27503"/>
              <a:gd name="T63" fmla="*/ 8830 h 26214"/>
              <a:gd name="T64" fmla="*/ 1824 w 27503"/>
              <a:gd name="T65" fmla="*/ 22898 h 26214"/>
              <a:gd name="T66" fmla="*/ 1880 w 27503"/>
              <a:gd name="T67" fmla="*/ 24067 h 26214"/>
              <a:gd name="T68" fmla="*/ 3038 w 27503"/>
              <a:gd name="T69" fmla="*/ 24677 h 26214"/>
              <a:gd name="T70" fmla="*/ 24463 w 27503"/>
              <a:gd name="T71" fmla="*/ 24677 h 26214"/>
              <a:gd name="T72" fmla="*/ 25623 w 27503"/>
              <a:gd name="T73" fmla="*/ 24067 h 26214"/>
              <a:gd name="T74" fmla="*/ 25679 w 27503"/>
              <a:gd name="T75" fmla="*/ 22898 h 26214"/>
              <a:gd name="T76" fmla="*/ 14966 w 27503"/>
              <a:gd name="T77" fmla="*/ 2243 h 26214"/>
              <a:gd name="T78" fmla="*/ 13750 w 27503"/>
              <a:gd name="T79" fmla="*/ 1537 h 26214"/>
              <a:gd name="T80" fmla="*/ 12536 w 27503"/>
              <a:gd name="T81" fmla="*/ 2243 h 26214"/>
              <a:gd name="T82" fmla="*/ 1824 w 27503"/>
              <a:gd name="T83" fmla="*/ 22898 h 26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503" h="26214">
                <a:moveTo>
                  <a:pt x="461" y="22190"/>
                </a:moveTo>
                <a:cubicBezTo>
                  <a:pt x="11173" y="1537"/>
                  <a:pt x="11173" y="1537"/>
                  <a:pt x="11173" y="1537"/>
                </a:cubicBezTo>
                <a:cubicBezTo>
                  <a:pt x="11672" y="572"/>
                  <a:pt x="12632" y="0"/>
                  <a:pt x="13750" y="0"/>
                </a:cubicBezTo>
                <a:cubicBezTo>
                  <a:pt x="14870" y="0"/>
                  <a:pt x="15830" y="572"/>
                  <a:pt x="16330" y="1537"/>
                </a:cubicBezTo>
                <a:cubicBezTo>
                  <a:pt x="27042" y="22190"/>
                  <a:pt x="27042" y="22190"/>
                  <a:pt x="27042" y="22190"/>
                </a:cubicBezTo>
                <a:cubicBezTo>
                  <a:pt x="27503" y="23078"/>
                  <a:pt x="27457" y="24053"/>
                  <a:pt x="26917" y="24895"/>
                </a:cubicBezTo>
                <a:cubicBezTo>
                  <a:pt x="26376" y="25739"/>
                  <a:pt x="25492" y="26214"/>
                  <a:pt x="24463" y="26214"/>
                </a:cubicBezTo>
                <a:cubicBezTo>
                  <a:pt x="3038" y="26214"/>
                  <a:pt x="3038" y="26214"/>
                  <a:pt x="3038" y="26214"/>
                </a:cubicBezTo>
                <a:cubicBezTo>
                  <a:pt x="2011" y="26214"/>
                  <a:pt x="1127" y="25739"/>
                  <a:pt x="586" y="24895"/>
                </a:cubicBezTo>
                <a:cubicBezTo>
                  <a:pt x="45" y="24053"/>
                  <a:pt x="0" y="23078"/>
                  <a:pt x="461" y="22190"/>
                </a:cubicBezTo>
                <a:close/>
                <a:moveTo>
                  <a:pt x="3408" y="23154"/>
                </a:moveTo>
                <a:cubicBezTo>
                  <a:pt x="24094" y="23154"/>
                  <a:pt x="24094" y="23154"/>
                  <a:pt x="24094" y="23154"/>
                </a:cubicBezTo>
                <a:cubicBezTo>
                  <a:pt x="13750" y="3211"/>
                  <a:pt x="13750" y="3211"/>
                  <a:pt x="13750" y="3211"/>
                </a:cubicBezTo>
                <a:lnTo>
                  <a:pt x="3408" y="23154"/>
                </a:lnTo>
                <a:close/>
                <a:moveTo>
                  <a:pt x="13447" y="21345"/>
                </a:moveTo>
                <a:cubicBezTo>
                  <a:pt x="14054" y="21345"/>
                  <a:pt x="14054" y="21345"/>
                  <a:pt x="14054" y="21345"/>
                </a:cubicBezTo>
                <a:cubicBezTo>
                  <a:pt x="14524" y="21345"/>
                  <a:pt x="14907" y="20947"/>
                  <a:pt x="14907" y="20463"/>
                </a:cubicBezTo>
                <a:cubicBezTo>
                  <a:pt x="14907" y="20023"/>
                  <a:pt x="14907" y="20023"/>
                  <a:pt x="14907" y="20023"/>
                </a:cubicBezTo>
                <a:cubicBezTo>
                  <a:pt x="14907" y="19537"/>
                  <a:pt x="14524" y="19141"/>
                  <a:pt x="14054" y="19141"/>
                </a:cubicBezTo>
                <a:cubicBezTo>
                  <a:pt x="13447" y="19141"/>
                  <a:pt x="13447" y="19141"/>
                  <a:pt x="13447" y="19141"/>
                </a:cubicBezTo>
                <a:cubicBezTo>
                  <a:pt x="12979" y="19141"/>
                  <a:pt x="12596" y="19537"/>
                  <a:pt x="12596" y="20023"/>
                </a:cubicBezTo>
                <a:cubicBezTo>
                  <a:pt x="12596" y="20463"/>
                  <a:pt x="12596" y="20463"/>
                  <a:pt x="12596" y="20463"/>
                </a:cubicBezTo>
                <a:cubicBezTo>
                  <a:pt x="12596" y="20947"/>
                  <a:pt x="12979" y="21345"/>
                  <a:pt x="13447" y="21345"/>
                </a:cubicBezTo>
                <a:close/>
                <a:moveTo>
                  <a:pt x="13235" y="8830"/>
                </a:moveTo>
                <a:cubicBezTo>
                  <a:pt x="14268" y="8830"/>
                  <a:pt x="14268" y="8830"/>
                  <a:pt x="14268" y="8830"/>
                </a:cubicBezTo>
                <a:cubicBezTo>
                  <a:pt x="14620" y="8830"/>
                  <a:pt x="14907" y="9128"/>
                  <a:pt x="14907" y="9493"/>
                </a:cubicBezTo>
                <a:cubicBezTo>
                  <a:pt x="14907" y="16920"/>
                  <a:pt x="14907" y="16920"/>
                  <a:pt x="14907" y="16920"/>
                </a:cubicBezTo>
                <a:cubicBezTo>
                  <a:pt x="14907" y="17283"/>
                  <a:pt x="14620" y="17582"/>
                  <a:pt x="14268" y="17582"/>
                </a:cubicBezTo>
                <a:cubicBezTo>
                  <a:pt x="13235" y="17582"/>
                  <a:pt x="13235" y="17582"/>
                  <a:pt x="13235" y="17582"/>
                </a:cubicBezTo>
                <a:cubicBezTo>
                  <a:pt x="12883" y="17582"/>
                  <a:pt x="12596" y="17283"/>
                  <a:pt x="12596" y="16920"/>
                </a:cubicBezTo>
                <a:cubicBezTo>
                  <a:pt x="12596" y="9493"/>
                  <a:pt x="12596" y="9493"/>
                  <a:pt x="12596" y="9493"/>
                </a:cubicBezTo>
                <a:cubicBezTo>
                  <a:pt x="12596" y="9128"/>
                  <a:pt x="12883" y="8830"/>
                  <a:pt x="13235" y="8830"/>
                </a:cubicBezTo>
                <a:close/>
                <a:moveTo>
                  <a:pt x="1824" y="22898"/>
                </a:moveTo>
                <a:cubicBezTo>
                  <a:pt x="1617" y="23298"/>
                  <a:pt x="1637" y="23688"/>
                  <a:pt x="1880" y="24067"/>
                </a:cubicBezTo>
                <a:cubicBezTo>
                  <a:pt x="2145" y="24481"/>
                  <a:pt x="2550" y="24677"/>
                  <a:pt x="3038" y="24677"/>
                </a:cubicBezTo>
                <a:cubicBezTo>
                  <a:pt x="24463" y="24677"/>
                  <a:pt x="24463" y="24677"/>
                  <a:pt x="24463" y="24677"/>
                </a:cubicBezTo>
                <a:cubicBezTo>
                  <a:pt x="24953" y="24677"/>
                  <a:pt x="25358" y="24481"/>
                  <a:pt x="25623" y="24067"/>
                </a:cubicBezTo>
                <a:cubicBezTo>
                  <a:pt x="25866" y="23688"/>
                  <a:pt x="25886" y="23298"/>
                  <a:pt x="25679" y="22898"/>
                </a:cubicBezTo>
                <a:cubicBezTo>
                  <a:pt x="14966" y="2243"/>
                  <a:pt x="14966" y="2243"/>
                  <a:pt x="14966" y="2243"/>
                </a:cubicBezTo>
                <a:cubicBezTo>
                  <a:pt x="14721" y="1773"/>
                  <a:pt x="14277" y="1537"/>
                  <a:pt x="13750" y="1537"/>
                </a:cubicBezTo>
                <a:cubicBezTo>
                  <a:pt x="13226" y="1537"/>
                  <a:pt x="12781" y="1773"/>
                  <a:pt x="12536" y="2243"/>
                </a:cubicBezTo>
                <a:lnTo>
                  <a:pt x="1824" y="228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grpSp>
        <p:nvGrpSpPr>
          <p:cNvPr id="31" name="Group 30">
            <a:extLst>
              <a:ext uri="{FF2B5EF4-FFF2-40B4-BE49-F238E27FC236}">
                <a16:creationId xmlns:a16="http://schemas.microsoft.com/office/drawing/2014/main" id="{BE517E6A-CBF7-4F7B-A841-71C1CBA65EE6}"/>
              </a:ext>
            </a:extLst>
          </p:cNvPr>
          <p:cNvGrpSpPr/>
          <p:nvPr/>
        </p:nvGrpSpPr>
        <p:grpSpPr>
          <a:xfrm>
            <a:off x="9712121" y="2877754"/>
            <a:ext cx="1039812" cy="935039"/>
            <a:chOff x="6348413" y="-627063"/>
            <a:chExt cx="1039812" cy="935039"/>
          </a:xfrm>
          <a:solidFill>
            <a:schemeClr val="accent1"/>
          </a:solidFill>
        </p:grpSpPr>
        <p:sp>
          <p:nvSpPr>
            <p:cNvPr id="18" name="Freeform 11">
              <a:extLst>
                <a:ext uri="{FF2B5EF4-FFF2-40B4-BE49-F238E27FC236}">
                  <a16:creationId xmlns:a16="http://schemas.microsoft.com/office/drawing/2014/main" id="{883CA54F-91C3-427D-AFA9-224C8A69B8EE}"/>
                </a:ext>
              </a:extLst>
            </p:cNvPr>
            <p:cNvSpPr>
              <a:spLocks/>
            </p:cNvSpPr>
            <p:nvPr/>
          </p:nvSpPr>
          <p:spPr bwMode="auto">
            <a:xfrm>
              <a:off x="6456363" y="25400"/>
              <a:ext cx="119062" cy="250825"/>
            </a:xfrm>
            <a:custGeom>
              <a:avLst/>
              <a:gdLst>
                <a:gd name="T0" fmla="*/ 9 w 11"/>
                <a:gd name="T1" fmla="*/ 0 h 23"/>
                <a:gd name="T2" fmla="*/ 3 w 11"/>
                <a:gd name="T3" fmla="*/ 0 h 23"/>
                <a:gd name="T4" fmla="*/ 0 w 11"/>
                <a:gd name="T5" fmla="*/ 2 h 23"/>
                <a:gd name="T6" fmla="*/ 0 w 11"/>
                <a:gd name="T7" fmla="*/ 9 h 23"/>
                <a:gd name="T8" fmla="*/ 0 w 11"/>
                <a:gd name="T9" fmla="*/ 12 h 23"/>
                <a:gd name="T10" fmla="*/ 0 w 11"/>
                <a:gd name="T11" fmla="*/ 15 h 23"/>
                <a:gd name="T12" fmla="*/ 0 w 11"/>
                <a:gd name="T13" fmla="*/ 23 h 23"/>
                <a:gd name="T14" fmla="*/ 11 w 11"/>
                <a:gd name="T15" fmla="*/ 23 h 23"/>
                <a:gd name="T16" fmla="*/ 11 w 11"/>
                <a:gd name="T17" fmla="*/ 2 h 23"/>
                <a:gd name="T18" fmla="*/ 9 w 11"/>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3">
                  <a:moveTo>
                    <a:pt x="9" y="0"/>
                  </a:moveTo>
                  <a:cubicBezTo>
                    <a:pt x="7" y="0"/>
                    <a:pt x="5" y="0"/>
                    <a:pt x="3" y="0"/>
                  </a:cubicBezTo>
                  <a:cubicBezTo>
                    <a:pt x="1" y="0"/>
                    <a:pt x="0" y="1"/>
                    <a:pt x="0" y="2"/>
                  </a:cubicBezTo>
                  <a:cubicBezTo>
                    <a:pt x="0" y="4"/>
                    <a:pt x="0" y="7"/>
                    <a:pt x="0" y="9"/>
                  </a:cubicBezTo>
                  <a:cubicBezTo>
                    <a:pt x="0" y="12"/>
                    <a:pt x="0" y="12"/>
                    <a:pt x="0" y="12"/>
                  </a:cubicBezTo>
                  <a:cubicBezTo>
                    <a:pt x="0" y="15"/>
                    <a:pt x="0" y="15"/>
                    <a:pt x="0" y="15"/>
                  </a:cubicBezTo>
                  <a:cubicBezTo>
                    <a:pt x="0" y="17"/>
                    <a:pt x="0" y="20"/>
                    <a:pt x="0" y="23"/>
                  </a:cubicBezTo>
                  <a:cubicBezTo>
                    <a:pt x="11" y="23"/>
                    <a:pt x="11" y="23"/>
                    <a:pt x="11" y="23"/>
                  </a:cubicBezTo>
                  <a:cubicBezTo>
                    <a:pt x="11" y="17"/>
                    <a:pt x="11" y="8"/>
                    <a:pt x="11" y="2"/>
                  </a:cubicBezTo>
                  <a:cubicBezTo>
                    <a:pt x="11" y="1"/>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2">
              <a:extLst>
                <a:ext uri="{FF2B5EF4-FFF2-40B4-BE49-F238E27FC236}">
                  <a16:creationId xmlns:a16="http://schemas.microsoft.com/office/drawing/2014/main" id="{249A8BBB-11F4-4074-8E45-C011EC0E0F0F}"/>
                </a:ext>
              </a:extLst>
            </p:cNvPr>
            <p:cNvSpPr>
              <a:spLocks/>
            </p:cNvSpPr>
            <p:nvPr/>
          </p:nvSpPr>
          <p:spPr bwMode="auto">
            <a:xfrm>
              <a:off x="6923088" y="-246063"/>
              <a:ext cx="119062" cy="522288"/>
            </a:xfrm>
            <a:custGeom>
              <a:avLst/>
              <a:gdLst>
                <a:gd name="T0" fmla="*/ 9 w 11"/>
                <a:gd name="T1" fmla="*/ 0 h 48"/>
                <a:gd name="T2" fmla="*/ 3 w 11"/>
                <a:gd name="T3" fmla="*/ 0 h 48"/>
                <a:gd name="T4" fmla="*/ 0 w 11"/>
                <a:gd name="T5" fmla="*/ 3 h 48"/>
                <a:gd name="T6" fmla="*/ 0 w 11"/>
                <a:gd name="T7" fmla="*/ 20 h 48"/>
                <a:gd name="T8" fmla="*/ 0 w 11"/>
                <a:gd name="T9" fmla="*/ 26 h 48"/>
                <a:gd name="T10" fmla="*/ 0 w 11"/>
                <a:gd name="T11" fmla="*/ 33 h 48"/>
                <a:gd name="T12" fmla="*/ 0 w 11"/>
                <a:gd name="T13" fmla="*/ 48 h 48"/>
                <a:gd name="T14" fmla="*/ 11 w 11"/>
                <a:gd name="T15" fmla="*/ 48 h 48"/>
                <a:gd name="T16" fmla="*/ 11 w 11"/>
                <a:gd name="T17" fmla="*/ 35 h 48"/>
                <a:gd name="T18" fmla="*/ 11 w 11"/>
                <a:gd name="T19" fmla="*/ 2 h 48"/>
                <a:gd name="T20" fmla="*/ 9 w 1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8">
                  <a:moveTo>
                    <a:pt x="9" y="0"/>
                  </a:moveTo>
                  <a:cubicBezTo>
                    <a:pt x="3" y="0"/>
                    <a:pt x="3" y="0"/>
                    <a:pt x="3" y="0"/>
                  </a:cubicBezTo>
                  <a:cubicBezTo>
                    <a:pt x="1" y="0"/>
                    <a:pt x="0" y="0"/>
                    <a:pt x="0" y="3"/>
                  </a:cubicBezTo>
                  <a:cubicBezTo>
                    <a:pt x="0" y="20"/>
                    <a:pt x="0" y="20"/>
                    <a:pt x="0" y="20"/>
                  </a:cubicBezTo>
                  <a:cubicBezTo>
                    <a:pt x="0" y="26"/>
                    <a:pt x="0" y="26"/>
                    <a:pt x="0" y="26"/>
                  </a:cubicBezTo>
                  <a:cubicBezTo>
                    <a:pt x="0" y="33"/>
                    <a:pt x="0" y="33"/>
                    <a:pt x="0" y="33"/>
                  </a:cubicBezTo>
                  <a:cubicBezTo>
                    <a:pt x="0" y="38"/>
                    <a:pt x="0" y="43"/>
                    <a:pt x="0" y="48"/>
                  </a:cubicBezTo>
                  <a:cubicBezTo>
                    <a:pt x="11" y="48"/>
                    <a:pt x="11" y="48"/>
                    <a:pt x="11" y="48"/>
                  </a:cubicBezTo>
                  <a:cubicBezTo>
                    <a:pt x="11" y="35"/>
                    <a:pt x="11" y="35"/>
                    <a:pt x="11" y="35"/>
                  </a:cubicBezTo>
                  <a:cubicBezTo>
                    <a:pt x="11" y="2"/>
                    <a:pt x="11" y="2"/>
                    <a:pt x="11" y="2"/>
                  </a:cubicBezTo>
                  <a:cubicBezTo>
                    <a:pt x="11" y="1"/>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3">
              <a:extLst>
                <a:ext uri="{FF2B5EF4-FFF2-40B4-BE49-F238E27FC236}">
                  <a16:creationId xmlns:a16="http://schemas.microsoft.com/office/drawing/2014/main" id="{0B46FF80-132F-4C68-804D-49F03D27D90D}"/>
                </a:ext>
              </a:extLst>
            </p:cNvPr>
            <p:cNvSpPr>
              <a:spLocks/>
            </p:cNvSpPr>
            <p:nvPr/>
          </p:nvSpPr>
          <p:spPr bwMode="auto">
            <a:xfrm>
              <a:off x="6619875" y="-595313"/>
              <a:ext cx="433387" cy="392113"/>
            </a:xfrm>
            <a:custGeom>
              <a:avLst/>
              <a:gdLst>
                <a:gd name="T0" fmla="*/ 36 w 40"/>
                <a:gd name="T1" fmla="*/ 10 h 36"/>
                <a:gd name="T2" fmla="*/ 39 w 40"/>
                <a:gd name="T3" fmla="*/ 12 h 36"/>
                <a:gd name="T4" fmla="*/ 39 w 40"/>
                <a:gd name="T5" fmla="*/ 12 h 36"/>
                <a:gd name="T6" fmla="*/ 39 w 40"/>
                <a:gd name="T7" fmla="*/ 11 h 36"/>
                <a:gd name="T8" fmla="*/ 40 w 40"/>
                <a:gd name="T9" fmla="*/ 9 h 36"/>
                <a:gd name="T10" fmla="*/ 40 w 40"/>
                <a:gd name="T11" fmla="*/ 0 h 36"/>
                <a:gd name="T12" fmla="*/ 34 w 40"/>
                <a:gd name="T13" fmla="*/ 1 h 36"/>
                <a:gd name="T14" fmla="*/ 28 w 40"/>
                <a:gd name="T15" fmla="*/ 2 h 36"/>
                <a:gd name="T16" fmla="*/ 29 w 40"/>
                <a:gd name="T17" fmla="*/ 3 h 36"/>
                <a:gd name="T18" fmla="*/ 30 w 40"/>
                <a:gd name="T19" fmla="*/ 4 h 36"/>
                <a:gd name="T20" fmla="*/ 31 w 40"/>
                <a:gd name="T21" fmla="*/ 7 h 36"/>
                <a:gd name="T22" fmla="*/ 29 w 40"/>
                <a:gd name="T23" fmla="*/ 9 h 36"/>
                <a:gd name="T24" fmla="*/ 27 w 40"/>
                <a:gd name="T25" fmla="*/ 12 h 36"/>
                <a:gd name="T26" fmla="*/ 1 w 40"/>
                <a:gd name="T27" fmla="*/ 35 h 36"/>
                <a:gd name="T28" fmla="*/ 0 w 40"/>
                <a:gd name="T29" fmla="*/ 36 h 36"/>
                <a:gd name="T30" fmla="*/ 33 w 40"/>
                <a:gd name="T31" fmla="*/ 12 h 36"/>
                <a:gd name="T32" fmla="*/ 36 w 40"/>
                <a:gd name="T33"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6">
                  <a:moveTo>
                    <a:pt x="36" y="10"/>
                  </a:moveTo>
                  <a:cubicBezTo>
                    <a:pt x="37" y="10"/>
                    <a:pt x="38" y="10"/>
                    <a:pt x="39" y="12"/>
                  </a:cubicBezTo>
                  <a:cubicBezTo>
                    <a:pt x="39" y="12"/>
                    <a:pt x="39" y="12"/>
                    <a:pt x="39" y="12"/>
                  </a:cubicBezTo>
                  <a:cubicBezTo>
                    <a:pt x="39" y="12"/>
                    <a:pt x="39" y="12"/>
                    <a:pt x="39" y="11"/>
                  </a:cubicBezTo>
                  <a:cubicBezTo>
                    <a:pt x="40" y="9"/>
                    <a:pt x="40" y="9"/>
                    <a:pt x="40" y="9"/>
                  </a:cubicBezTo>
                  <a:cubicBezTo>
                    <a:pt x="40" y="0"/>
                    <a:pt x="40" y="0"/>
                    <a:pt x="40" y="0"/>
                  </a:cubicBezTo>
                  <a:cubicBezTo>
                    <a:pt x="38" y="0"/>
                    <a:pt x="36" y="1"/>
                    <a:pt x="34" y="1"/>
                  </a:cubicBezTo>
                  <a:cubicBezTo>
                    <a:pt x="28" y="2"/>
                    <a:pt x="28" y="2"/>
                    <a:pt x="28" y="2"/>
                  </a:cubicBezTo>
                  <a:cubicBezTo>
                    <a:pt x="29" y="2"/>
                    <a:pt x="29" y="2"/>
                    <a:pt x="29" y="3"/>
                  </a:cubicBezTo>
                  <a:cubicBezTo>
                    <a:pt x="30" y="3"/>
                    <a:pt x="30" y="3"/>
                    <a:pt x="30" y="4"/>
                  </a:cubicBezTo>
                  <a:cubicBezTo>
                    <a:pt x="31" y="5"/>
                    <a:pt x="32" y="6"/>
                    <a:pt x="31" y="7"/>
                  </a:cubicBezTo>
                  <a:cubicBezTo>
                    <a:pt x="30" y="8"/>
                    <a:pt x="30" y="8"/>
                    <a:pt x="29" y="9"/>
                  </a:cubicBezTo>
                  <a:cubicBezTo>
                    <a:pt x="28" y="10"/>
                    <a:pt x="28" y="11"/>
                    <a:pt x="27" y="12"/>
                  </a:cubicBezTo>
                  <a:cubicBezTo>
                    <a:pt x="20" y="20"/>
                    <a:pt x="12" y="27"/>
                    <a:pt x="1" y="35"/>
                  </a:cubicBezTo>
                  <a:cubicBezTo>
                    <a:pt x="1" y="35"/>
                    <a:pt x="0" y="36"/>
                    <a:pt x="0" y="36"/>
                  </a:cubicBezTo>
                  <a:cubicBezTo>
                    <a:pt x="12" y="30"/>
                    <a:pt x="24" y="22"/>
                    <a:pt x="33" y="12"/>
                  </a:cubicBezTo>
                  <a:cubicBezTo>
                    <a:pt x="34" y="11"/>
                    <a:pt x="35" y="10"/>
                    <a:pt x="3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4">
              <a:extLst>
                <a:ext uri="{FF2B5EF4-FFF2-40B4-BE49-F238E27FC236}">
                  <a16:creationId xmlns:a16="http://schemas.microsoft.com/office/drawing/2014/main" id="{7338EC5E-89BC-4592-AA1E-4E519C6FA0BA}"/>
                </a:ext>
              </a:extLst>
            </p:cNvPr>
            <p:cNvSpPr>
              <a:spLocks/>
            </p:cNvSpPr>
            <p:nvPr/>
          </p:nvSpPr>
          <p:spPr bwMode="auto">
            <a:xfrm>
              <a:off x="6694488" y="-93662"/>
              <a:ext cx="109537" cy="369888"/>
            </a:xfrm>
            <a:custGeom>
              <a:avLst/>
              <a:gdLst>
                <a:gd name="T0" fmla="*/ 8 w 10"/>
                <a:gd name="T1" fmla="*/ 0 h 34"/>
                <a:gd name="T2" fmla="*/ 2 w 10"/>
                <a:gd name="T3" fmla="*/ 0 h 34"/>
                <a:gd name="T4" fmla="*/ 0 w 10"/>
                <a:gd name="T5" fmla="*/ 3 h 34"/>
                <a:gd name="T6" fmla="*/ 0 w 10"/>
                <a:gd name="T7" fmla="*/ 14 h 34"/>
                <a:gd name="T8" fmla="*/ 0 w 10"/>
                <a:gd name="T9" fmla="*/ 19 h 34"/>
                <a:gd name="T10" fmla="*/ 0 w 10"/>
                <a:gd name="T11" fmla="*/ 24 h 34"/>
                <a:gd name="T12" fmla="*/ 0 w 10"/>
                <a:gd name="T13" fmla="*/ 34 h 34"/>
                <a:gd name="T14" fmla="*/ 10 w 10"/>
                <a:gd name="T15" fmla="*/ 34 h 34"/>
                <a:gd name="T16" fmla="*/ 10 w 10"/>
                <a:gd name="T17" fmla="*/ 2 h 34"/>
                <a:gd name="T18" fmla="*/ 8 w 10"/>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4">
                  <a:moveTo>
                    <a:pt x="8" y="0"/>
                  </a:moveTo>
                  <a:cubicBezTo>
                    <a:pt x="6" y="0"/>
                    <a:pt x="4" y="0"/>
                    <a:pt x="2" y="0"/>
                  </a:cubicBezTo>
                  <a:cubicBezTo>
                    <a:pt x="0" y="0"/>
                    <a:pt x="0" y="1"/>
                    <a:pt x="0" y="3"/>
                  </a:cubicBezTo>
                  <a:cubicBezTo>
                    <a:pt x="0" y="6"/>
                    <a:pt x="0" y="10"/>
                    <a:pt x="0" y="14"/>
                  </a:cubicBezTo>
                  <a:cubicBezTo>
                    <a:pt x="0" y="19"/>
                    <a:pt x="0" y="19"/>
                    <a:pt x="0" y="19"/>
                  </a:cubicBezTo>
                  <a:cubicBezTo>
                    <a:pt x="0" y="24"/>
                    <a:pt x="0" y="24"/>
                    <a:pt x="0" y="24"/>
                  </a:cubicBezTo>
                  <a:cubicBezTo>
                    <a:pt x="0" y="27"/>
                    <a:pt x="0" y="31"/>
                    <a:pt x="0" y="34"/>
                  </a:cubicBezTo>
                  <a:cubicBezTo>
                    <a:pt x="10" y="34"/>
                    <a:pt x="10" y="34"/>
                    <a:pt x="10" y="34"/>
                  </a:cubicBezTo>
                  <a:cubicBezTo>
                    <a:pt x="10" y="23"/>
                    <a:pt x="10" y="13"/>
                    <a:pt x="10" y="2"/>
                  </a:cubicBezTo>
                  <a:cubicBezTo>
                    <a:pt x="10" y="1"/>
                    <a:pt x="10"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15">
              <a:extLst>
                <a:ext uri="{FF2B5EF4-FFF2-40B4-BE49-F238E27FC236}">
                  <a16:creationId xmlns:a16="http://schemas.microsoft.com/office/drawing/2014/main" id="{5EF6D171-893F-49A1-BAAF-830F56BC5945}"/>
                </a:ext>
              </a:extLst>
            </p:cNvPr>
            <p:cNvSpPr>
              <a:spLocks noEditPoints="1"/>
            </p:cNvSpPr>
            <p:nvPr/>
          </p:nvSpPr>
          <p:spPr bwMode="auto">
            <a:xfrm>
              <a:off x="6348413" y="-627063"/>
              <a:ext cx="1039812" cy="935039"/>
            </a:xfrm>
            <a:custGeom>
              <a:avLst/>
              <a:gdLst>
                <a:gd name="T0" fmla="*/ 14 w 96"/>
                <a:gd name="T1" fmla="*/ 42 h 86"/>
                <a:gd name="T2" fmla="*/ 49 w 96"/>
                <a:gd name="T3" fmla="*/ 13 h 86"/>
                <a:gd name="T4" fmla="*/ 53 w 96"/>
                <a:gd name="T5" fmla="*/ 9 h 86"/>
                <a:gd name="T6" fmla="*/ 51 w 96"/>
                <a:gd name="T7" fmla="*/ 7 h 86"/>
                <a:gd name="T8" fmla="*/ 53 w 96"/>
                <a:gd name="T9" fmla="*/ 2 h 86"/>
                <a:gd name="T10" fmla="*/ 64 w 96"/>
                <a:gd name="T11" fmla="*/ 0 h 86"/>
                <a:gd name="T12" fmla="*/ 68 w 96"/>
                <a:gd name="T13" fmla="*/ 4 h 86"/>
                <a:gd name="T14" fmla="*/ 68 w 96"/>
                <a:gd name="T15" fmla="*/ 15 h 86"/>
                <a:gd name="T16" fmla="*/ 62 w 96"/>
                <a:gd name="T17" fmla="*/ 17 h 86"/>
                <a:gd name="T18" fmla="*/ 61 w 96"/>
                <a:gd name="T19" fmla="*/ 17 h 86"/>
                <a:gd name="T20" fmla="*/ 12 w 96"/>
                <a:gd name="T21" fmla="*/ 47 h 86"/>
                <a:gd name="T22" fmla="*/ 10 w 96"/>
                <a:gd name="T23" fmla="*/ 46 h 86"/>
                <a:gd name="T24" fmla="*/ 94 w 96"/>
                <a:gd name="T25" fmla="*/ 86 h 86"/>
                <a:gd name="T26" fmla="*/ 0 w 96"/>
                <a:gd name="T27" fmla="*/ 85 h 86"/>
                <a:gd name="T28" fmla="*/ 7 w 96"/>
                <a:gd name="T29" fmla="*/ 83 h 86"/>
                <a:gd name="T30" fmla="*/ 7 w 96"/>
                <a:gd name="T31" fmla="*/ 69 h 86"/>
                <a:gd name="T32" fmla="*/ 13 w 96"/>
                <a:gd name="T33" fmla="*/ 57 h 86"/>
                <a:gd name="T34" fmla="*/ 24 w 96"/>
                <a:gd name="T35" fmla="*/ 62 h 86"/>
                <a:gd name="T36" fmla="*/ 29 w 96"/>
                <a:gd name="T37" fmla="*/ 83 h 86"/>
                <a:gd name="T38" fmla="*/ 29 w 96"/>
                <a:gd name="T39" fmla="*/ 63 h 86"/>
                <a:gd name="T40" fmla="*/ 34 w 96"/>
                <a:gd name="T41" fmla="*/ 46 h 86"/>
                <a:gd name="T42" fmla="*/ 46 w 96"/>
                <a:gd name="T43" fmla="*/ 51 h 86"/>
                <a:gd name="T44" fmla="*/ 50 w 96"/>
                <a:gd name="T45" fmla="*/ 83 h 86"/>
                <a:gd name="T46" fmla="*/ 50 w 96"/>
                <a:gd name="T47" fmla="*/ 38 h 86"/>
                <a:gd name="T48" fmla="*/ 62 w 96"/>
                <a:gd name="T49" fmla="*/ 32 h 86"/>
                <a:gd name="T50" fmla="*/ 67 w 96"/>
                <a:gd name="T51" fmla="*/ 83 h 86"/>
                <a:gd name="T52" fmla="*/ 72 w 96"/>
                <a:gd name="T53" fmla="*/ 68 h 86"/>
                <a:gd name="T54" fmla="*/ 74 w 96"/>
                <a:gd name="T55" fmla="*/ 11 h 86"/>
                <a:gd name="T56" fmla="*/ 81 w 96"/>
                <a:gd name="T57" fmla="*/ 10 h 86"/>
                <a:gd name="T58" fmla="*/ 89 w 96"/>
                <a:gd name="T59" fmla="*/ 15 h 86"/>
                <a:gd name="T60" fmla="*/ 94 w 96"/>
                <a:gd name="T61" fmla="*/ 83 h 86"/>
                <a:gd name="T62" fmla="*/ 94 w 96"/>
                <a:gd name="T6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86">
                  <a:moveTo>
                    <a:pt x="10" y="44"/>
                  </a:moveTo>
                  <a:cubicBezTo>
                    <a:pt x="14" y="42"/>
                    <a:pt x="14" y="42"/>
                    <a:pt x="14" y="42"/>
                  </a:cubicBezTo>
                  <a:cubicBezTo>
                    <a:pt x="17" y="40"/>
                    <a:pt x="21" y="38"/>
                    <a:pt x="24" y="35"/>
                  </a:cubicBezTo>
                  <a:cubicBezTo>
                    <a:pt x="35" y="28"/>
                    <a:pt x="43" y="21"/>
                    <a:pt x="49" y="13"/>
                  </a:cubicBezTo>
                  <a:cubicBezTo>
                    <a:pt x="50" y="12"/>
                    <a:pt x="51" y="11"/>
                    <a:pt x="51" y="10"/>
                  </a:cubicBezTo>
                  <a:cubicBezTo>
                    <a:pt x="52" y="10"/>
                    <a:pt x="52" y="9"/>
                    <a:pt x="53" y="9"/>
                  </a:cubicBezTo>
                  <a:cubicBezTo>
                    <a:pt x="53" y="8"/>
                    <a:pt x="52" y="8"/>
                    <a:pt x="52" y="8"/>
                  </a:cubicBezTo>
                  <a:cubicBezTo>
                    <a:pt x="52" y="8"/>
                    <a:pt x="52" y="8"/>
                    <a:pt x="51" y="7"/>
                  </a:cubicBezTo>
                  <a:cubicBezTo>
                    <a:pt x="50" y="6"/>
                    <a:pt x="50" y="5"/>
                    <a:pt x="50" y="4"/>
                  </a:cubicBezTo>
                  <a:cubicBezTo>
                    <a:pt x="50" y="3"/>
                    <a:pt x="51" y="2"/>
                    <a:pt x="53" y="2"/>
                  </a:cubicBezTo>
                  <a:cubicBezTo>
                    <a:pt x="58" y="1"/>
                    <a:pt x="58" y="1"/>
                    <a:pt x="58" y="1"/>
                  </a:cubicBezTo>
                  <a:cubicBezTo>
                    <a:pt x="60" y="1"/>
                    <a:pt x="62" y="0"/>
                    <a:pt x="64" y="0"/>
                  </a:cubicBezTo>
                  <a:cubicBezTo>
                    <a:pt x="65" y="0"/>
                    <a:pt x="66" y="0"/>
                    <a:pt x="67" y="1"/>
                  </a:cubicBezTo>
                  <a:cubicBezTo>
                    <a:pt x="68" y="1"/>
                    <a:pt x="68" y="2"/>
                    <a:pt x="68" y="4"/>
                  </a:cubicBezTo>
                  <a:cubicBezTo>
                    <a:pt x="68" y="14"/>
                    <a:pt x="68" y="14"/>
                    <a:pt x="68" y="14"/>
                  </a:cubicBezTo>
                  <a:cubicBezTo>
                    <a:pt x="68" y="14"/>
                    <a:pt x="68" y="15"/>
                    <a:pt x="68" y="15"/>
                  </a:cubicBezTo>
                  <a:cubicBezTo>
                    <a:pt x="68" y="16"/>
                    <a:pt x="67" y="17"/>
                    <a:pt x="66" y="18"/>
                  </a:cubicBezTo>
                  <a:cubicBezTo>
                    <a:pt x="64" y="19"/>
                    <a:pt x="62" y="17"/>
                    <a:pt x="62" y="17"/>
                  </a:cubicBezTo>
                  <a:cubicBezTo>
                    <a:pt x="62" y="17"/>
                    <a:pt x="61" y="16"/>
                    <a:pt x="61" y="16"/>
                  </a:cubicBezTo>
                  <a:cubicBezTo>
                    <a:pt x="61" y="16"/>
                    <a:pt x="61" y="17"/>
                    <a:pt x="61" y="17"/>
                  </a:cubicBezTo>
                  <a:cubicBezTo>
                    <a:pt x="48" y="31"/>
                    <a:pt x="31" y="41"/>
                    <a:pt x="13" y="47"/>
                  </a:cubicBezTo>
                  <a:cubicBezTo>
                    <a:pt x="12" y="47"/>
                    <a:pt x="12" y="47"/>
                    <a:pt x="12" y="47"/>
                  </a:cubicBezTo>
                  <a:cubicBezTo>
                    <a:pt x="12" y="47"/>
                    <a:pt x="12" y="47"/>
                    <a:pt x="11" y="47"/>
                  </a:cubicBezTo>
                  <a:cubicBezTo>
                    <a:pt x="11" y="47"/>
                    <a:pt x="10" y="47"/>
                    <a:pt x="10" y="46"/>
                  </a:cubicBezTo>
                  <a:cubicBezTo>
                    <a:pt x="9" y="46"/>
                    <a:pt x="9" y="45"/>
                    <a:pt x="10" y="44"/>
                  </a:cubicBezTo>
                  <a:close/>
                  <a:moveTo>
                    <a:pt x="94" y="86"/>
                  </a:moveTo>
                  <a:cubicBezTo>
                    <a:pt x="2" y="86"/>
                    <a:pt x="2" y="86"/>
                    <a:pt x="2" y="86"/>
                  </a:cubicBezTo>
                  <a:cubicBezTo>
                    <a:pt x="1" y="86"/>
                    <a:pt x="0" y="85"/>
                    <a:pt x="0" y="85"/>
                  </a:cubicBezTo>
                  <a:cubicBezTo>
                    <a:pt x="0" y="84"/>
                    <a:pt x="1" y="83"/>
                    <a:pt x="2" y="83"/>
                  </a:cubicBezTo>
                  <a:cubicBezTo>
                    <a:pt x="7" y="83"/>
                    <a:pt x="7" y="83"/>
                    <a:pt x="7" y="83"/>
                  </a:cubicBezTo>
                  <a:cubicBezTo>
                    <a:pt x="7" y="80"/>
                    <a:pt x="7" y="77"/>
                    <a:pt x="7" y="75"/>
                  </a:cubicBezTo>
                  <a:cubicBezTo>
                    <a:pt x="7" y="69"/>
                    <a:pt x="7" y="69"/>
                    <a:pt x="7" y="69"/>
                  </a:cubicBezTo>
                  <a:cubicBezTo>
                    <a:pt x="7" y="67"/>
                    <a:pt x="7" y="64"/>
                    <a:pt x="7" y="62"/>
                  </a:cubicBezTo>
                  <a:cubicBezTo>
                    <a:pt x="7" y="59"/>
                    <a:pt x="9" y="57"/>
                    <a:pt x="13" y="57"/>
                  </a:cubicBezTo>
                  <a:cubicBezTo>
                    <a:pt x="15" y="57"/>
                    <a:pt x="17" y="57"/>
                    <a:pt x="19" y="57"/>
                  </a:cubicBezTo>
                  <a:cubicBezTo>
                    <a:pt x="22" y="57"/>
                    <a:pt x="24" y="59"/>
                    <a:pt x="24" y="62"/>
                  </a:cubicBezTo>
                  <a:cubicBezTo>
                    <a:pt x="24" y="68"/>
                    <a:pt x="24" y="77"/>
                    <a:pt x="24" y="83"/>
                  </a:cubicBezTo>
                  <a:cubicBezTo>
                    <a:pt x="29" y="83"/>
                    <a:pt x="29" y="83"/>
                    <a:pt x="29" y="83"/>
                  </a:cubicBezTo>
                  <a:cubicBezTo>
                    <a:pt x="29" y="80"/>
                    <a:pt x="29" y="76"/>
                    <a:pt x="29" y="73"/>
                  </a:cubicBezTo>
                  <a:cubicBezTo>
                    <a:pt x="29" y="63"/>
                    <a:pt x="29" y="63"/>
                    <a:pt x="29" y="63"/>
                  </a:cubicBezTo>
                  <a:cubicBezTo>
                    <a:pt x="29" y="59"/>
                    <a:pt x="29" y="55"/>
                    <a:pt x="29" y="52"/>
                  </a:cubicBezTo>
                  <a:cubicBezTo>
                    <a:pt x="29" y="48"/>
                    <a:pt x="31" y="46"/>
                    <a:pt x="34" y="46"/>
                  </a:cubicBezTo>
                  <a:cubicBezTo>
                    <a:pt x="36" y="46"/>
                    <a:pt x="38" y="46"/>
                    <a:pt x="40" y="46"/>
                  </a:cubicBezTo>
                  <a:cubicBezTo>
                    <a:pt x="43" y="46"/>
                    <a:pt x="46" y="48"/>
                    <a:pt x="46" y="51"/>
                  </a:cubicBezTo>
                  <a:cubicBezTo>
                    <a:pt x="46" y="62"/>
                    <a:pt x="46" y="72"/>
                    <a:pt x="46" y="83"/>
                  </a:cubicBezTo>
                  <a:cubicBezTo>
                    <a:pt x="50" y="83"/>
                    <a:pt x="50" y="83"/>
                    <a:pt x="50" y="83"/>
                  </a:cubicBezTo>
                  <a:cubicBezTo>
                    <a:pt x="50" y="78"/>
                    <a:pt x="50" y="73"/>
                    <a:pt x="50" y="68"/>
                  </a:cubicBezTo>
                  <a:cubicBezTo>
                    <a:pt x="50" y="38"/>
                    <a:pt x="50" y="38"/>
                    <a:pt x="50" y="38"/>
                  </a:cubicBezTo>
                  <a:cubicBezTo>
                    <a:pt x="50" y="33"/>
                    <a:pt x="52" y="32"/>
                    <a:pt x="56" y="32"/>
                  </a:cubicBezTo>
                  <a:cubicBezTo>
                    <a:pt x="62" y="32"/>
                    <a:pt x="62" y="32"/>
                    <a:pt x="62" y="32"/>
                  </a:cubicBezTo>
                  <a:cubicBezTo>
                    <a:pt x="65" y="32"/>
                    <a:pt x="67" y="34"/>
                    <a:pt x="67" y="37"/>
                  </a:cubicBezTo>
                  <a:cubicBezTo>
                    <a:pt x="67" y="83"/>
                    <a:pt x="67" y="83"/>
                    <a:pt x="67" y="83"/>
                  </a:cubicBezTo>
                  <a:cubicBezTo>
                    <a:pt x="72" y="83"/>
                    <a:pt x="72" y="83"/>
                    <a:pt x="72" y="83"/>
                  </a:cubicBezTo>
                  <a:cubicBezTo>
                    <a:pt x="72" y="68"/>
                    <a:pt x="72" y="68"/>
                    <a:pt x="72" y="68"/>
                  </a:cubicBezTo>
                  <a:cubicBezTo>
                    <a:pt x="72" y="50"/>
                    <a:pt x="72" y="24"/>
                    <a:pt x="72" y="16"/>
                  </a:cubicBezTo>
                  <a:cubicBezTo>
                    <a:pt x="72" y="14"/>
                    <a:pt x="72" y="12"/>
                    <a:pt x="74" y="11"/>
                  </a:cubicBezTo>
                  <a:cubicBezTo>
                    <a:pt x="74" y="10"/>
                    <a:pt x="76" y="9"/>
                    <a:pt x="78" y="10"/>
                  </a:cubicBezTo>
                  <a:cubicBezTo>
                    <a:pt x="79" y="10"/>
                    <a:pt x="80" y="10"/>
                    <a:pt x="81" y="10"/>
                  </a:cubicBezTo>
                  <a:cubicBezTo>
                    <a:pt x="83" y="10"/>
                    <a:pt x="83" y="10"/>
                    <a:pt x="83" y="10"/>
                  </a:cubicBezTo>
                  <a:cubicBezTo>
                    <a:pt x="87" y="10"/>
                    <a:pt x="89" y="12"/>
                    <a:pt x="89" y="15"/>
                  </a:cubicBezTo>
                  <a:cubicBezTo>
                    <a:pt x="89" y="22"/>
                    <a:pt x="89" y="66"/>
                    <a:pt x="89" y="83"/>
                  </a:cubicBezTo>
                  <a:cubicBezTo>
                    <a:pt x="94" y="83"/>
                    <a:pt x="94" y="83"/>
                    <a:pt x="94" y="83"/>
                  </a:cubicBezTo>
                  <a:cubicBezTo>
                    <a:pt x="95" y="83"/>
                    <a:pt x="96" y="84"/>
                    <a:pt x="96" y="85"/>
                  </a:cubicBezTo>
                  <a:cubicBezTo>
                    <a:pt x="96" y="85"/>
                    <a:pt x="95" y="86"/>
                    <a:pt x="94"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16">
              <a:extLst>
                <a:ext uri="{FF2B5EF4-FFF2-40B4-BE49-F238E27FC236}">
                  <a16:creationId xmlns:a16="http://schemas.microsoft.com/office/drawing/2014/main" id="{95A2DC8A-8E8F-4F68-8B6C-F427BD915321}"/>
                </a:ext>
              </a:extLst>
            </p:cNvPr>
            <p:cNvSpPr>
              <a:spLocks/>
            </p:cNvSpPr>
            <p:nvPr/>
          </p:nvSpPr>
          <p:spPr bwMode="auto">
            <a:xfrm>
              <a:off x="7161213" y="-485775"/>
              <a:ext cx="119062" cy="762001"/>
            </a:xfrm>
            <a:custGeom>
              <a:avLst/>
              <a:gdLst>
                <a:gd name="T0" fmla="*/ 8 w 11"/>
                <a:gd name="T1" fmla="*/ 0 h 70"/>
                <a:gd name="T2" fmla="*/ 6 w 11"/>
                <a:gd name="T3" fmla="*/ 0 h 70"/>
                <a:gd name="T4" fmla="*/ 3 w 11"/>
                <a:gd name="T5" fmla="*/ 0 h 70"/>
                <a:gd name="T6" fmla="*/ 1 w 11"/>
                <a:gd name="T7" fmla="*/ 0 h 70"/>
                <a:gd name="T8" fmla="*/ 0 w 11"/>
                <a:gd name="T9" fmla="*/ 3 h 70"/>
                <a:gd name="T10" fmla="*/ 0 w 11"/>
                <a:gd name="T11" fmla="*/ 55 h 70"/>
                <a:gd name="T12" fmla="*/ 0 w 11"/>
                <a:gd name="T13" fmla="*/ 70 h 70"/>
                <a:gd name="T14" fmla="*/ 11 w 11"/>
                <a:gd name="T15" fmla="*/ 70 h 70"/>
                <a:gd name="T16" fmla="*/ 11 w 11"/>
                <a:gd name="T17" fmla="*/ 2 h 70"/>
                <a:gd name="T18" fmla="*/ 8 w 1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0">
                  <a:moveTo>
                    <a:pt x="8" y="0"/>
                  </a:moveTo>
                  <a:cubicBezTo>
                    <a:pt x="6" y="0"/>
                    <a:pt x="6" y="0"/>
                    <a:pt x="6" y="0"/>
                  </a:cubicBezTo>
                  <a:cubicBezTo>
                    <a:pt x="5" y="0"/>
                    <a:pt x="4" y="0"/>
                    <a:pt x="3" y="0"/>
                  </a:cubicBezTo>
                  <a:cubicBezTo>
                    <a:pt x="2" y="0"/>
                    <a:pt x="1" y="0"/>
                    <a:pt x="1" y="0"/>
                  </a:cubicBezTo>
                  <a:cubicBezTo>
                    <a:pt x="0" y="1"/>
                    <a:pt x="0" y="2"/>
                    <a:pt x="0" y="3"/>
                  </a:cubicBezTo>
                  <a:cubicBezTo>
                    <a:pt x="0" y="11"/>
                    <a:pt x="0" y="37"/>
                    <a:pt x="0" y="55"/>
                  </a:cubicBezTo>
                  <a:cubicBezTo>
                    <a:pt x="0" y="70"/>
                    <a:pt x="0" y="70"/>
                    <a:pt x="0" y="70"/>
                  </a:cubicBezTo>
                  <a:cubicBezTo>
                    <a:pt x="11" y="70"/>
                    <a:pt x="11" y="70"/>
                    <a:pt x="11" y="70"/>
                  </a:cubicBezTo>
                  <a:cubicBezTo>
                    <a:pt x="11" y="53"/>
                    <a:pt x="11" y="9"/>
                    <a:pt x="11" y="2"/>
                  </a:cubicBezTo>
                  <a:cubicBezTo>
                    <a:pt x="11" y="0"/>
                    <a:pt x="10"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1" name="Freeform 5">
            <a:extLst>
              <a:ext uri="{FF2B5EF4-FFF2-40B4-BE49-F238E27FC236}">
                <a16:creationId xmlns:a16="http://schemas.microsoft.com/office/drawing/2014/main" id="{50A96EDB-F3E3-4D15-90AA-E0D07615BD27}"/>
              </a:ext>
            </a:extLst>
          </p:cNvPr>
          <p:cNvSpPr>
            <a:spLocks noChangeAspect="1" noEditPoints="1"/>
          </p:cNvSpPr>
          <p:nvPr/>
        </p:nvSpPr>
        <p:spPr bwMode="auto">
          <a:xfrm>
            <a:off x="6648237" y="2979511"/>
            <a:ext cx="1539435" cy="731520"/>
          </a:xfrm>
          <a:custGeom>
            <a:avLst/>
            <a:gdLst>
              <a:gd name="T0" fmla="*/ 1938 w 2126"/>
              <a:gd name="T1" fmla="*/ 187 h 1008"/>
              <a:gd name="T2" fmla="*/ 1258 w 2126"/>
              <a:gd name="T3" fmla="*/ 187 h 1008"/>
              <a:gd name="T4" fmla="*/ 1063 w 2126"/>
              <a:gd name="T5" fmla="*/ 383 h 1008"/>
              <a:gd name="T6" fmla="*/ 867 w 2126"/>
              <a:gd name="T7" fmla="*/ 187 h 1008"/>
              <a:gd name="T8" fmla="*/ 527 w 2126"/>
              <a:gd name="T9" fmla="*/ 46 h 1008"/>
              <a:gd name="T10" fmla="*/ 187 w 2126"/>
              <a:gd name="T11" fmla="*/ 187 h 1008"/>
              <a:gd name="T12" fmla="*/ 187 w 2126"/>
              <a:gd name="T13" fmla="*/ 867 h 1008"/>
              <a:gd name="T14" fmla="*/ 527 w 2126"/>
              <a:gd name="T15" fmla="*/ 1008 h 1008"/>
              <a:gd name="T16" fmla="*/ 867 w 2126"/>
              <a:gd name="T17" fmla="*/ 867 h 1008"/>
              <a:gd name="T18" fmla="*/ 1135 w 2126"/>
              <a:gd name="T19" fmla="*/ 599 h 1008"/>
              <a:gd name="T20" fmla="*/ 1138 w 2126"/>
              <a:gd name="T21" fmla="*/ 595 h 1008"/>
              <a:gd name="T22" fmla="*/ 1402 w 2126"/>
              <a:gd name="T23" fmla="*/ 331 h 1008"/>
              <a:gd name="T24" fmla="*/ 1794 w 2126"/>
              <a:gd name="T25" fmla="*/ 331 h 1008"/>
              <a:gd name="T26" fmla="*/ 1794 w 2126"/>
              <a:gd name="T27" fmla="*/ 723 h 1008"/>
              <a:gd name="T28" fmla="*/ 1402 w 2126"/>
              <a:gd name="T29" fmla="*/ 723 h 1008"/>
              <a:gd name="T30" fmla="*/ 1258 w 2126"/>
              <a:gd name="T31" fmla="*/ 723 h 1008"/>
              <a:gd name="T32" fmla="*/ 1258 w 2126"/>
              <a:gd name="T33" fmla="*/ 867 h 1008"/>
              <a:gd name="T34" fmla="*/ 1598 w 2126"/>
              <a:gd name="T35" fmla="*/ 1007 h 1008"/>
              <a:gd name="T36" fmla="*/ 1938 w 2126"/>
              <a:gd name="T37" fmla="*/ 867 h 1008"/>
              <a:gd name="T38" fmla="*/ 1938 w 2126"/>
              <a:gd name="T39" fmla="*/ 187 h 1008"/>
              <a:gd name="T40" fmla="*/ 724 w 2126"/>
              <a:gd name="T41" fmla="*/ 723 h 1008"/>
              <a:gd name="T42" fmla="*/ 331 w 2126"/>
              <a:gd name="T43" fmla="*/ 723 h 1008"/>
              <a:gd name="T44" fmla="*/ 331 w 2126"/>
              <a:gd name="T45" fmla="*/ 331 h 1008"/>
              <a:gd name="T46" fmla="*/ 527 w 2126"/>
              <a:gd name="T47" fmla="*/ 249 h 1008"/>
              <a:gd name="T48" fmla="*/ 724 w 2126"/>
              <a:gd name="T49" fmla="*/ 331 h 1008"/>
              <a:gd name="T50" fmla="*/ 920 w 2126"/>
              <a:gd name="T51" fmla="*/ 527 h 1008"/>
              <a:gd name="T52" fmla="*/ 724 w 2126"/>
              <a:gd name="T53" fmla="*/ 723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26" h="1008">
                <a:moveTo>
                  <a:pt x="1938" y="187"/>
                </a:moveTo>
                <a:cubicBezTo>
                  <a:pt x="1751" y="0"/>
                  <a:pt x="1446" y="0"/>
                  <a:pt x="1258" y="187"/>
                </a:cubicBezTo>
                <a:cubicBezTo>
                  <a:pt x="1063" y="383"/>
                  <a:pt x="1063" y="383"/>
                  <a:pt x="1063" y="383"/>
                </a:cubicBezTo>
                <a:cubicBezTo>
                  <a:pt x="867" y="187"/>
                  <a:pt x="867" y="187"/>
                  <a:pt x="867" y="187"/>
                </a:cubicBezTo>
                <a:cubicBezTo>
                  <a:pt x="777" y="96"/>
                  <a:pt x="656" y="46"/>
                  <a:pt x="527" y="46"/>
                </a:cubicBezTo>
                <a:cubicBezTo>
                  <a:pt x="399" y="46"/>
                  <a:pt x="278" y="96"/>
                  <a:pt x="187" y="187"/>
                </a:cubicBezTo>
                <a:cubicBezTo>
                  <a:pt x="0" y="375"/>
                  <a:pt x="0" y="679"/>
                  <a:pt x="187" y="867"/>
                </a:cubicBezTo>
                <a:cubicBezTo>
                  <a:pt x="278" y="958"/>
                  <a:pt x="399" y="1008"/>
                  <a:pt x="527" y="1008"/>
                </a:cubicBezTo>
                <a:cubicBezTo>
                  <a:pt x="656" y="1008"/>
                  <a:pt x="777" y="958"/>
                  <a:pt x="867" y="867"/>
                </a:cubicBezTo>
                <a:cubicBezTo>
                  <a:pt x="1135" y="599"/>
                  <a:pt x="1135" y="599"/>
                  <a:pt x="1135" y="599"/>
                </a:cubicBezTo>
                <a:cubicBezTo>
                  <a:pt x="1137" y="598"/>
                  <a:pt x="1137" y="596"/>
                  <a:pt x="1138" y="595"/>
                </a:cubicBezTo>
                <a:cubicBezTo>
                  <a:pt x="1402" y="331"/>
                  <a:pt x="1402" y="331"/>
                  <a:pt x="1402" y="331"/>
                </a:cubicBezTo>
                <a:cubicBezTo>
                  <a:pt x="1510" y="223"/>
                  <a:pt x="1686" y="222"/>
                  <a:pt x="1794" y="331"/>
                </a:cubicBezTo>
                <a:cubicBezTo>
                  <a:pt x="1902" y="439"/>
                  <a:pt x="1902" y="615"/>
                  <a:pt x="1794" y="723"/>
                </a:cubicBezTo>
                <a:cubicBezTo>
                  <a:pt x="1686" y="831"/>
                  <a:pt x="1510" y="831"/>
                  <a:pt x="1402" y="723"/>
                </a:cubicBezTo>
                <a:cubicBezTo>
                  <a:pt x="1362" y="683"/>
                  <a:pt x="1298" y="683"/>
                  <a:pt x="1258" y="723"/>
                </a:cubicBezTo>
                <a:cubicBezTo>
                  <a:pt x="1219" y="763"/>
                  <a:pt x="1219" y="827"/>
                  <a:pt x="1258" y="867"/>
                </a:cubicBezTo>
                <a:cubicBezTo>
                  <a:pt x="1352" y="960"/>
                  <a:pt x="1475" y="1007"/>
                  <a:pt x="1598" y="1007"/>
                </a:cubicBezTo>
                <a:cubicBezTo>
                  <a:pt x="1721" y="1007"/>
                  <a:pt x="1844" y="960"/>
                  <a:pt x="1938" y="867"/>
                </a:cubicBezTo>
                <a:cubicBezTo>
                  <a:pt x="2126" y="679"/>
                  <a:pt x="2126" y="375"/>
                  <a:pt x="1938" y="187"/>
                </a:cubicBezTo>
                <a:close/>
                <a:moveTo>
                  <a:pt x="724" y="723"/>
                </a:moveTo>
                <a:cubicBezTo>
                  <a:pt x="619" y="828"/>
                  <a:pt x="436" y="828"/>
                  <a:pt x="331" y="723"/>
                </a:cubicBezTo>
                <a:cubicBezTo>
                  <a:pt x="223" y="615"/>
                  <a:pt x="223" y="439"/>
                  <a:pt x="331" y="331"/>
                </a:cubicBezTo>
                <a:cubicBezTo>
                  <a:pt x="384" y="278"/>
                  <a:pt x="453" y="249"/>
                  <a:pt x="527" y="249"/>
                </a:cubicBezTo>
                <a:cubicBezTo>
                  <a:pt x="601" y="249"/>
                  <a:pt x="671" y="278"/>
                  <a:pt x="724" y="331"/>
                </a:cubicBezTo>
                <a:cubicBezTo>
                  <a:pt x="920" y="527"/>
                  <a:pt x="920" y="527"/>
                  <a:pt x="920" y="527"/>
                </a:cubicBezTo>
                <a:lnTo>
                  <a:pt x="724" y="7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cxnSp>
        <p:nvCxnSpPr>
          <p:cNvPr id="5" name="Straight Connector 4">
            <a:extLst>
              <a:ext uri="{FF2B5EF4-FFF2-40B4-BE49-F238E27FC236}">
                <a16:creationId xmlns:a16="http://schemas.microsoft.com/office/drawing/2014/main" id="{0FDAD751-7F5B-4A29-BE8E-41950EA4618F}"/>
              </a:ext>
            </a:extLst>
          </p:cNvPr>
          <p:cNvCxnSpPr>
            <a:cxnSpLocks/>
          </p:cNvCxnSpPr>
          <p:nvPr/>
        </p:nvCxnSpPr>
        <p:spPr>
          <a:xfrm>
            <a:off x="3110547" y="1428253"/>
            <a:ext cx="0" cy="40843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1C19DB0-53B9-4EE3-932C-B05A5D86831F}"/>
              </a:ext>
            </a:extLst>
          </p:cNvPr>
          <p:cNvCxnSpPr>
            <a:cxnSpLocks/>
            <a:stCxn id="6" idx="0"/>
            <a:endCxn id="6" idx="2"/>
          </p:cNvCxnSpPr>
          <p:nvPr/>
        </p:nvCxnSpPr>
        <p:spPr>
          <a:xfrm>
            <a:off x="5962941" y="1428253"/>
            <a:ext cx="0" cy="421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2DCF67-6441-42F3-BD66-36B690155EF6}"/>
              </a:ext>
            </a:extLst>
          </p:cNvPr>
          <p:cNvCxnSpPr>
            <a:cxnSpLocks/>
          </p:cNvCxnSpPr>
          <p:nvPr/>
        </p:nvCxnSpPr>
        <p:spPr>
          <a:xfrm>
            <a:off x="8820441" y="1428253"/>
            <a:ext cx="0" cy="408432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FFD9A599-5C9A-4F84-BBBE-686B7EE54060}"/>
              </a:ext>
            </a:extLst>
          </p:cNvPr>
          <p:cNvGrpSpPr>
            <a:grpSpLocks noChangeAspect="1"/>
          </p:cNvGrpSpPr>
          <p:nvPr/>
        </p:nvGrpSpPr>
        <p:grpSpPr>
          <a:xfrm>
            <a:off x="917522" y="2933791"/>
            <a:ext cx="1398743" cy="822960"/>
            <a:chOff x="1412875" y="4879975"/>
            <a:chExt cx="763588" cy="449263"/>
          </a:xfrm>
          <a:solidFill>
            <a:schemeClr val="accent1"/>
          </a:solidFill>
        </p:grpSpPr>
        <p:sp>
          <p:nvSpPr>
            <p:cNvPr id="9" name="Freeform 5">
              <a:extLst>
                <a:ext uri="{FF2B5EF4-FFF2-40B4-BE49-F238E27FC236}">
                  <a16:creationId xmlns:a16="http://schemas.microsoft.com/office/drawing/2014/main" id="{4DFEC68C-3CEA-4B2D-8D13-CB2D28C6785B}"/>
                </a:ext>
              </a:extLst>
            </p:cNvPr>
            <p:cNvSpPr>
              <a:spLocks/>
            </p:cNvSpPr>
            <p:nvPr/>
          </p:nvSpPr>
          <p:spPr bwMode="auto">
            <a:xfrm>
              <a:off x="1971675" y="4879975"/>
              <a:ext cx="107950" cy="79375"/>
            </a:xfrm>
            <a:custGeom>
              <a:avLst/>
              <a:gdLst>
                <a:gd name="T0" fmla="*/ 1 w 36"/>
                <a:gd name="T1" fmla="*/ 7 h 26"/>
                <a:gd name="T2" fmla="*/ 2 w 36"/>
                <a:gd name="T3" fmla="*/ 6 h 26"/>
                <a:gd name="T4" fmla="*/ 3 w 36"/>
                <a:gd name="T5" fmla="*/ 6 h 26"/>
                <a:gd name="T6" fmla="*/ 18 w 36"/>
                <a:gd name="T7" fmla="*/ 6 h 26"/>
                <a:gd name="T8" fmla="*/ 18 w 36"/>
                <a:gd name="T9" fmla="*/ 11 h 26"/>
                <a:gd name="T10" fmla="*/ 22 w 36"/>
                <a:gd name="T11" fmla="*/ 24 h 26"/>
                <a:gd name="T12" fmla="*/ 21 w 36"/>
                <a:gd name="T13" fmla="*/ 26 h 26"/>
                <a:gd name="T14" fmla="*/ 15 w 36"/>
                <a:gd name="T15" fmla="*/ 0 h 26"/>
                <a:gd name="T16" fmla="*/ 0 w 36"/>
                <a:gd name="T17" fmla="*/ 0 h 26"/>
                <a:gd name="T18" fmla="*/ 0 w 36"/>
                <a:gd name="T19" fmla="*/ 5 h 26"/>
                <a:gd name="T20" fmla="*/ 1 w 36"/>
                <a:gd name="T21" fmla="*/ 7 h 26"/>
                <a:gd name="T22" fmla="*/ 1 w 36"/>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6">
                  <a:moveTo>
                    <a:pt x="1" y="7"/>
                  </a:moveTo>
                  <a:cubicBezTo>
                    <a:pt x="2" y="6"/>
                    <a:pt x="2" y="6"/>
                    <a:pt x="2" y="6"/>
                  </a:cubicBezTo>
                  <a:cubicBezTo>
                    <a:pt x="3" y="6"/>
                    <a:pt x="3" y="6"/>
                    <a:pt x="3" y="6"/>
                  </a:cubicBezTo>
                  <a:cubicBezTo>
                    <a:pt x="18" y="6"/>
                    <a:pt x="18" y="6"/>
                    <a:pt x="18" y="6"/>
                  </a:cubicBezTo>
                  <a:cubicBezTo>
                    <a:pt x="18" y="11"/>
                    <a:pt x="18" y="11"/>
                    <a:pt x="18" y="11"/>
                  </a:cubicBezTo>
                  <a:cubicBezTo>
                    <a:pt x="25" y="9"/>
                    <a:pt x="28" y="20"/>
                    <a:pt x="22" y="24"/>
                  </a:cubicBezTo>
                  <a:cubicBezTo>
                    <a:pt x="21" y="26"/>
                    <a:pt x="21" y="26"/>
                    <a:pt x="21" y="26"/>
                  </a:cubicBezTo>
                  <a:cubicBezTo>
                    <a:pt x="36" y="17"/>
                    <a:pt x="28" y="0"/>
                    <a:pt x="15" y="0"/>
                  </a:cubicBezTo>
                  <a:cubicBezTo>
                    <a:pt x="0" y="0"/>
                    <a:pt x="0" y="0"/>
                    <a:pt x="0" y="0"/>
                  </a:cubicBezTo>
                  <a:cubicBezTo>
                    <a:pt x="0" y="5"/>
                    <a:pt x="0" y="5"/>
                    <a:pt x="0" y="5"/>
                  </a:cubicBezTo>
                  <a:cubicBezTo>
                    <a:pt x="0" y="6"/>
                    <a:pt x="0"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a:extLst>
                <a:ext uri="{FF2B5EF4-FFF2-40B4-BE49-F238E27FC236}">
                  <a16:creationId xmlns:a16="http://schemas.microsoft.com/office/drawing/2014/main" id="{A3348989-4CE9-4DBC-A9B5-90414DE328E7}"/>
                </a:ext>
              </a:extLst>
            </p:cNvPr>
            <p:cNvSpPr>
              <a:spLocks noEditPoints="1"/>
            </p:cNvSpPr>
            <p:nvPr/>
          </p:nvSpPr>
          <p:spPr bwMode="auto">
            <a:xfrm>
              <a:off x="1971675" y="4903788"/>
              <a:ext cx="73025" cy="76200"/>
            </a:xfrm>
            <a:custGeom>
              <a:avLst/>
              <a:gdLst>
                <a:gd name="T0" fmla="*/ 20 w 24"/>
                <a:gd name="T1" fmla="*/ 15 h 25"/>
                <a:gd name="T2" fmla="*/ 23 w 24"/>
                <a:gd name="T3" fmla="*/ 11 h 25"/>
                <a:gd name="T4" fmla="*/ 16 w 24"/>
                <a:gd name="T5" fmla="*/ 6 h 25"/>
                <a:gd name="T6" fmla="*/ 16 w 24"/>
                <a:gd name="T7" fmla="*/ 0 h 25"/>
                <a:gd name="T8" fmla="*/ 3 w 24"/>
                <a:gd name="T9" fmla="*/ 0 h 25"/>
                <a:gd name="T10" fmla="*/ 0 w 24"/>
                <a:gd name="T11" fmla="*/ 8 h 25"/>
                <a:gd name="T12" fmla="*/ 7 w 24"/>
                <a:gd name="T13" fmla="*/ 20 h 25"/>
                <a:gd name="T14" fmla="*/ 7 w 24"/>
                <a:gd name="T15" fmla="*/ 21 h 25"/>
                <a:gd name="T16" fmla="*/ 7 w 24"/>
                <a:gd name="T17" fmla="*/ 21 h 25"/>
                <a:gd name="T18" fmla="*/ 19 w 24"/>
                <a:gd name="T19" fmla="*/ 21 h 25"/>
                <a:gd name="T20" fmla="*/ 19 w 24"/>
                <a:gd name="T21" fmla="*/ 19 h 25"/>
                <a:gd name="T22" fmla="*/ 19 w 24"/>
                <a:gd name="T23" fmla="*/ 19 h 25"/>
                <a:gd name="T24" fmla="*/ 20 w 24"/>
                <a:gd name="T25" fmla="*/ 15 h 25"/>
                <a:gd name="T26" fmla="*/ 4 w 24"/>
                <a:gd name="T27" fmla="*/ 11 h 25"/>
                <a:gd name="T28" fmla="*/ 12 w 24"/>
                <a:gd name="T29" fmla="*/ 13 h 25"/>
                <a:gd name="T30" fmla="*/ 4 w 24"/>
                <a:gd name="T3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0" y="15"/>
                  </a:moveTo>
                  <a:cubicBezTo>
                    <a:pt x="21" y="14"/>
                    <a:pt x="23" y="13"/>
                    <a:pt x="23" y="11"/>
                  </a:cubicBezTo>
                  <a:cubicBezTo>
                    <a:pt x="24" y="5"/>
                    <a:pt x="19" y="2"/>
                    <a:pt x="16" y="6"/>
                  </a:cubicBezTo>
                  <a:cubicBezTo>
                    <a:pt x="16" y="0"/>
                    <a:pt x="16" y="0"/>
                    <a:pt x="16" y="0"/>
                  </a:cubicBezTo>
                  <a:cubicBezTo>
                    <a:pt x="16" y="0"/>
                    <a:pt x="3" y="0"/>
                    <a:pt x="3" y="0"/>
                  </a:cubicBezTo>
                  <a:cubicBezTo>
                    <a:pt x="1" y="2"/>
                    <a:pt x="0" y="5"/>
                    <a:pt x="0" y="8"/>
                  </a:cubicBezTo>
                  <a:cubicBezTo>
                    <a:pt x="0" y="13"/>
                    <a:pt x="3" y="17"/>
                    <a:pt x="7" y="20"/>
                  </a:cubicBezTo>
                  <a:cubicBezTo>
                    <a:pt x="7" y="21"/>
                    <a:pt x="7" y="21"/>
                    <a:pt x="7" y="21"/>
                  </a:cubicBezTo>
                  <a:cubicBezTo>
                    <a:pt x="7" y="21"/>
                    <a:pt x="7" y="21"/>
                    <a:pt x="7" y="21"/>
                  </a:cubicBezTo>
                  <a:cubicBezTo>
                    <a:pt x="13" y="25"/>
                    <a:pt x="15" y="24"/>
                    <a:pt x="19" y="21"/>
                  </a:cubicBezTo>
                  <a:cubicBezTo>
                    <a:pt x="19" y="19"/>
                    <a:pt x="19" y="19"/>
                    <a:pt x="19" y="19"/>
                  </a:cubicBezTo>
                  <a:cubicBezTo>
                    <a:pt x="20" y="19"/>
                    <a:pt x="19" y="19"/>
                    <a:pt x="19" y="19"/>
                  </a:cubicBezTo>
                  <a:cubicBezTo>
                    <a:pt x="19" y="19"/>
                    <a:pt x="20" y="16"/>
                    <a:pt x="20" y="15"/>
                  </a:cubicBezTo>
                  <a:close/>
                  <a:moveTo>
                    <a:pt x="4" y="11"/>
                  </a:moveTo>
                  <a:cubicBezTo>
                    <a:pt x="12" y="13"/>
                    <a:pt x="12" y="13"/>
                    <a:pt x="12" y="13"/>
                  </a:cubicBezTo>
                  <a:cubicBezTo>
                    <a:pt x="10" y="17"/>
                    <a:pt x="4" y="17"/>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7">
              <a:extLst>
                <a:ext uri="{FF2B5EF4-FFF2-40B4-BE49-F238E27FC236}">
                  <a16:creationId xmlns:a16="http://schemas.microsoft.com/office/drawing/2014/main" id="{A9405667-7E42-4B5E-B09E-5EB7E197252B}"/>
                </a:ext>
              </a:extLst>
            </p:cNvPr>
            <p:cNvSpPr>
              <a:spLocks/>
            </p:cNvSpPr>
            <p:nvPr/>
          </p:nvSpPr>
          <p:spPr bwMode="auto">
            <a:xfrm>
              <a:off x="1974850" y="5119688"/>
              <a:ext cx="30163" cy="22225"/>
            </a:xfrm>
            <a:custGeom>
              <a:avLst/>
              <a:gdLst>
                <a:gd name="T0" fmla="*/ 10 w 10"/>
                <a:gd name="T1" fmla="*/ 0 h 7"/>
                <a:gd name="T2" fmla="*/ 2 w 10"/>
                <a:gd name="T3" fmla="*/ 0 h 7"/>
                <a:gd name="T4" fmla="*/ 0 w 10"/>
                <a:gd name="T5" fmla="*/ 7 h 7"/>
                <a:gd name="T6" fmla="*/ 10 w 10"/>
                <a:gd name="T7" fmla="*/ 7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cubicBezTo>
                    <a:pt x="2" y="0"/>
                    <a:pt x="2" y="0"/>
                    <a:pt x="2" y="0"/>
                  </a:cubicBezTo>
                  <a:cubicBezTo>
                    <a:pt x="1" y="3"/>
                    <a:pt x="0" y="5"/>
                    <a:pt x="0" y="7"/>
                  </a:cubicBezTo>
                  <a:cubicBezTo>
                    <a:pt x="10" y="7"/>
                    <a:pt x="10" y="7"/>
                    <a:pt x="10" y="7"/>
                  </a:cubicBezTo>
                  <a:cubicBezTo>
                    <a:pt x="10" y="5"/>
                    <a:pt x="10"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8">
              <a:extLst>
                <a:ext uri="{FF2B5EF4-FFF2-40B4-BE49-F238E27FC236}">
                  <a16:creationId xmlns:a16="http://schemas.microsoft.com/office/drawing/2014/main" id="{05EBDE79-1680-4250-9581-A8D14EE30905}"/>
                </a:ext>
              </a:extLst>
            </p:cNvPr>
            <p:cNvSpPr>
              <a:spLocks/>
            </p:cNvSpPr>
            <p:nvPr/>
          </p:nvSpPr>
          <p:spPr bwMode="auto">
            <a:xfrm>
              <a:off x="1993900" y="4976813"/>
              <a:ext cx="38100" cy="115888"/>
            </a:xfrm>
            <a:custGeom>
              <a:avLst/>
              <a:gdLst>
                <a:gd name="T0" fmla="*/ 0 w 13"/>
                <a:gd name="T1" fmla="*/ 38 h 38"/>
                <a:gd name="T2" fmla="*/ 5 w 13"/>
                <a:gd name="T3" fmla="*/ 38 h 38"/>
                <a:gd name="T4" fmla="*/ 11 w 13"/>
                <a:gd name="T5" fmla="*/ 1 h 38"/>
                <a:gd name="T6" fmla="*/ 2 w 13"/>
                <a:gd name="T7" fmla="*/ 0 h 38"/>
                <a:gd name="T8" fmla="*/ 2 w 13"/>
                <a:gd name="T9" fmla="*/ 22 h 38"/>
                <a:gd name="T10" fmla="*/ 0 w 13"/>
                <a:gd name="T11" fmla="*/ 37 h 38"/>
                <a:gd name="T12" fmla="*/ 0 w 1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3" h="38">
                  <a:moveTo>
                    <a:pt x="0" y="38"/>
                  </a:moveTo>
                  <a:cubicBezTo>
                    <a:pt x="5" y="38"/>
                    <a:pt x="5" y="38"/>
                    <a:pt x="5" y="38"/>
                  </a:cubicBezTo>
                  <a:cubicBezTo>
                    <a:pt x="5" y="33"/>
                    <a:pt x="13" y="10"/>
                    <a:pt x="11" y="1"/>
                  </a:cubicBezTo>
                  <a:cubicBezTo>
                    <a:pt x="8" y="2"/>
                    <a:pt x="5" y="2"/>
                    <a:pt x="2" y="0"/>
                  </a:cubicBezTo>
                  <a:cubicBezTo>
                    <a:pt x="0" y="5"/>
                    <a:pt x="1" y="9"/>
                    <a:pt x="2" y="22"/>
                  </a:cubicBezTo>
                  <a:cubicBezTo>
                    <a:pt x="2" y="26"/>
                    <a:pt x="1" y="31"/>
                    <a:pt x="0" y="37"/>
                  </a:cubicBezTo>
                  <a:cubicBezTo>
                    <a:pt x="0" y="37"/>
                    <a:pt x="0" y="37"/>
                    <a:pt x="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ABD313EC-A3FB-4076-BD28-69AEB9C83F49}"/>
                </a:ext>
              </a:extLst>
            </p:cNvPr>
            <p:cNvSpPr>
              <a:spLocks/>
            </p:cNvSpPr>
            <p:nvPr/>
          </p:nvSpPr>
          <p:spPr bwMode="auto">
            <a:xfrm>
              <a:off x="1968500" y="5281613"/>
              <a:ext cx="36513" cy="26988"/>
            </a:xfrm>
            <a:custGeom>
              <a:avLst/>
              <a:gdLst>
                <a:gd name="T0" fmla="*/ 12 w 12"/>
                <a:gd name="T1" fmla="*/ 4 h 9"/>
                <a:gd name="T2" fmla="*/ 11 w 12"/>
                <a:gd name="T3" fmla="*/ 1 h 9"/>
                <a:gd name="T4" fmla="*/ 3 w 12"/>
                <a:gd name="T5" fmla="*/ 1 h 9"/>
                <a:gd name="T6" fmla="*/ 1 w 12"/>
                <a:gd name="T7" fmla="*/ 0 h 9"/>
                <a:gd name="T8" fmla="*/ 0 w 12"/>
                <a:gd name="T9" fmla="*/ 6 h 9"/>
                <a:gd name="T10" fmla="*/ 0 w 12"/>
                <a:gd name="T11" fmla="*/ 6 h 9"/>
                <a:gd name="T12" fmla="*/ 0 w 12"/>
                <a:gd name="T13" fmla="*/ 9 h 9"/>
                <a:gd name="T14" fmla="*/ 3 w 12"/>
                <a:gd name="T15" fmla="*/ 6 h 9"/>
                <a:gd name="T16" fmla="*/ 8 w 12"/>
                <a:gd name="T17" fmla="*/ 6 h 9"/>
                <a:gd name="T18" fmla="*/ 12 w 12"/>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2" y="4"/>
                  </a:moveTo>
                  <a:cubicBezTo>
                    <a:pt x="11" y="1"/>
                    <a:pt x="11" y="1"/>
                    <a:pt x="11" y="1"/>
                  </a:cubicBezTo>
                  <a:cubicBezTo>
                    <a:pt x="3" y="1"/>
                    <a:pt x="3" y="1"/>
                    <a:pt x="3" y="1"/>
                  </a:cubicBezTo>
                  <a:cubicBezTo>
                    <a:pt x="2" y="1"/>
                    <a:pt x="2" y="0"/>
                    <a:pt x="1" y="0"/>
                  </a:cubicBezTo>
                  <a:cubicBezTo>
                    <a:pt x="1" y="1"/>
                    <a:pt x="0" y="3"/>
                    <a:pt x="0" y="6"/>
                  </a:cubicBezTo>
                  <a:cubicBezTo>
                    <a:pt x="0" y="6"/>
                    <a:pt x="0" y="6"/>
                    <a:pt x="0" y="6"/>
                  </a:cubicBezTo>
                  <a:cubicBezTo>
                    <a:pt x="0" y="9"/>
                    <a:pt x="0" y="9"/>
                    <a:pt x="0" y="9"/>
                  </a:cubicBezTo>
                  <a:cubicBezTo>
                    <a:pt x="2" y="9"/>
                    <a:pt x="3" y="7"/>
                    <a:pt x="3" y="6"/>
                  </a:cubicBezTo>
                  <a:cubicBezTo>
                    <a:pt x="8" y="6"/>
                    <a:pt x="8" y="6"/>
                    <a:pt x="8" y="6"/>
                  </a:cubicBez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C9CA285F-92C2-4D95-86D2-F2E878E0CAEA}"/>
                </a:ext>
              </a:extLst>
            </p:cNvPr>
            <p:cNvSpPr>
              <a:spLocks/>
            </p:cNvSpPr>
            <p:nvPr/>
          </p:nvSpPr>
          <p:spPr bwMode="auto">
            <a:xfrm>
              <a:off x="2032000" y="5281613"/>
              <a:ext cx="46038" cy="30163"/>
            </a:xfrm>
            <a:custGeom>
              <a:avLst/>
              <a:gdLst>
                <a:gd name="T0" fmla="*/ 9 w 15"/>
                <a:gd name="T1" fmla="*/ 0 h 10"/>
                <a:gd name="T2" fmla="*/ 5 w 15"/>
                <a:gd name="T3" fmla="*/ 1 h 10"/>
                <a:gd name="T4" fmla="*/ 0 w 15"/>
                <a:gd name="T5" fmla="*/ 1 h 10"/>
                <a:gd name="T6" fmla="*/ 0 w 15"/>
                <a:gd name="T7" fmla="*/ 5 h 10"/>
                <a:gd name="T8" fmla="*/ 0 w 15"/>
                <a:gd name="T9" fmla="*/ 6 h 10"/>
                <a:gd name="T10" fmla="*/ 0 w 15"/>
                <a:gd name="T11" fmla="*/ 6 h 10"/>
                <a:gd name="T12" fmla="*/ 5 w 15"/>
                <a:gd name="T13" fmla="*/ 6 h 10"/>
                <a:gd name="T14" fmla="*/ 5 w 15"/>
                <a:gd name="T15" fmla="*/ 6 h 10"/>
                <a:gd name="T16" fmla="*/ 9 w 15"/>
                <a:gd name="T17" fmla="*/ 10 h 10"/>
                <a:gd name="T18" fmla="*/ 13 w 15"/>
                <a:gd name="T19" fmla="*/ 6 h 10"/>
                <a:gd name="T20" fmla="*/ 13 w 15"/>
                <a:gd name="T21" fmla="*/ 6 h 10"/>
                <a:gd name="T22" fmla="*/ 15 w 15"/>
                <a:gd name="T23" fmla="*/ 6 h 10"/>
                <a:gd name="T24" fmla="*/ 9 w 15"/>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9" y="0"/>
                  </a:moveTo>
                  <a:cubicBezTo>
                    <a:pt x="8" y="0"/>
                    <a:pt x="6" y="0"/>
                    <a:pt x="5" y="1"/>
                  </a:cubicBezTo>
                  <a:cubicBezTo>
                    <a:pt x="0" y="1"/>
                    <a:pt x="0" y="1"/>
                    <a:pt x="0" y="1"/>
                  </a:cubicBezTo>
                  <a:cubicBezTo>
                    <a:pt x="0" y="5"/>
                    <a:pt x="0" y="5"/>
                    <a:pt x="0" y="5"/>
                  </a:cubicBezTo>
                  <a:cubicBezTo>
                    <a:pt x="0" y="6"/>
                    <a:pt x="0" y="6"/>
                    <a:pt x="0" y="6"/>
                  </a:cubicBezTo>
                  <a:cubicBezTo>
                    <a:pt x="0" y="6"/>
                    <a:pt x="0" y="6"/>
                    <a:pt x="0" y="6"/>
                  </a:cubicBezTo>
                  <a:cubicBezTo>
                    <a:pt x="5" y="6"/>
                    <a:pt x="5" y="6"/>
                    <a:pt x="5" y="6"/>
                  </a:cubicBezTo>
                  <a:cubicBezTo>
                    <a:pt x="5" y="6"/>
                    <a:pt x="5" y="6"/>
                    <a:pt x="5" y="6"/>
                  </a:cubicBezTo>
                  <a:cubicBezTo>
                    <a:pt x="5" y="8"/>
                    <a:pt x="7" y="10"/>
                    <a:pt x="9" y="10"/>
                  </a:cubicBezTo>
                  <a:cubicBezTo>
                    <a:pt x="12" y="10"/>
                    <a:pt x="13" y="8"/>
                    <a:pt x="13" y="6"/>
                  </a:cubicBezTo>
                  <a:cubicBezTo>
                    <a:pt x="13" y="6"/>
                    <a:pt x="13" y="6"/>
                    <a:pt x="13" y="6"/>
                  </a:cubicBezTo>
                  <a:cubicBezTo>
                    <a:pt x="15" y="6"/>
                    <a:pt x="15" y="6"/>
                    <a:pt x="15" y="6"/>
                  </a:cubicBezTo>
                  <a:cubicBezTo>
                    <a:pt x="15" y="2"/>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1">
              <a:extLst>
                <a:ext uri="{FF2B5EF4-FFF2-40B4-BE49-F238E27FC236}">
                  <a16:creationId xmlns:a16="http://schemas.microsoft.com/office/drawing/2014/main" id="{C3944CB7-2AB9-41F0-A8FE-FF5A12370CB0}"/>
                </a:ext>
              </a:extLst>
            </p:cNvPr>
            <p:cNvSpPr>
              <a:spLocks noEditPoints="1"/>
            </p:cNvSpPr>
            <p:nvPr/>
          </p:nvSpPr>
          <p:spPr bwMode="auto">
            <a:xfrm>
              <a:off x="1924050" y="5146675"/>
              <a:ext cx="104775" cy="173038"/>
            </a:xfrm>
            <a:custGeom>
              <a:avLst/>
              <a:gdLst>
                <a:gd name="T0" fmla="*/ 28 w 35"/>
                <a:gd name="T1" fmla="*/ 32 h 57"/>
                <a:gd name="T2" fmla="*/ 27 w 35"/>
                <a:gd name="T3" fmla="*/ 16 h 57"/>
                <a:gd name="T4" fmla="*/ 27 w 35"/>
                <a:gd name="T5" fmla="*/ 16 h 57"/>
                <a:gd name="T6" fmla="*/ 26 w 35"/>
                <a:gd name="T7" fmla="*/ 0 h 57"/>
                <a:gd name="T8" fmla="*/ 16 w 35"/>
                <a:gd name="T9" fmla="*/ 0 h 57"/>
                <a:gd name="T10" fmla="*/ 13 w 35"/>
                <a:gd name="T11" fmla="*/ 8 h 57"/>
                <a:gd name="T12" fmla="*/ 13 w 35"/>
                <a:gd name="T13" fmla="*/ 8 h 57"/>
                <a:gd name="T14" fmla="*/ 12 w 35"/>
                <a:gd name="T15" fmla="*/ 16 h 57"/>
                <a:gd name="T16" fmla="*/ 12 w 35"/>
                <a:gd name="T17" fmla="*/ 16 h 57"/>
                <a:gd name="T18" fmla="*/ 5 w 35"/>
                <a:gd name="T19" fmla="*/ 27 h 57"/>
                <a:gd name="T20" fmla="*/ 8 w 35"/>
                <a:gd name="T21" fmla="*/ 49 h 57"/>
                <a:gd name="T22" fmla="*/ 8 w 35"/>
                <a:gd name="T23" fmla="*/ 49 h 57"/>
                <a:gd name="T24" fmla="*/ 1 w 35"/>
                <a:gd name="T25" fmla="*/ 52 h 57"/>
                <a:gd name="T26" fmla="*/ 0 w 35"/>
                <a:gd name="T27" fmla="*/ 55 h 57"/>
                <a:gd name="T28" fmla="*/ 2 w 35"/>
                <a:gd name="T29" fmla="*/ 57 h 57"/>
                <a:gd name="T30" fmla="*/ 13 w 35"/>
                <a:gd name="T31" fmla="*/ 57 h 57"/>
                <a:gd name="T32" fmla="*/ 18 w 35"/>
                <a:gd name="T33" fmla="*/ 16 h 57"/>
                <a:gd name="T34" fmla="*/ 24 w 35"/>
                <a:gd name="T35" fmla="*/ 16 h 57"/>
                <a:gd name="T36" fmla="*/ 27 w 35"/>
                <a:gd name="T37" fmla="*/ 45 h 57"/>
                <a:gd name="T38" fmla="*/ 28 w 35"/>
                <a:gd name="T39" fmla="*/ 45 h 57"/>
                <a:gd name="T40" fmla="*/ 29 w 35"/>
                <a:gd name="T41" fmla="*/ 49 h 57"/>
                <a:gd name="T42" fmla="*/ 22 w 35"/>
                <a:gd name="T43" fmla="*/ 52 h 57"/>
                <a:gd name="T44" fmla="*/ 23 w 35"/>
                <a:gd name="T45" fmla="*/ 57 h 57"/>
                <a:gd name="T46" fmla="*/ 34 w 35"/>
                <a:gd name="T47" fmla="*/ 57 h 57"/>
                <a:gd name="T48" fmla="*/ 34 w 35"/>
                <a:gd name="T49" fmla="*/ 49 h 57"/>
                <a:gd name="T50" fmla="*/ 35 w 35"/>
                <a:gd name="T51" fmla="*/ 33 h 57"/>
                <a:gd name="T52" fmla="*/ 28 w 35"/>
                <a:gd name="T53" fmla="*/ 32 h 57"/>
                <a:gd name="T54" fmla="*/ 19 w 35"/>
                <a:gd name="T55" fmla="*/ 8 h 57"/>
                <a:gd name="T56" fmla="*/ 19 w 35"/>
                <a:gd name="T57" fmla="*/ 6 h 57"/>
                <a:gd name="T58" fmla="*/ 22 w 35"/>
                <a:gd name="T59" fmla="*/ 6 h 57"/>
                <a:gd name="T60" fmla="*/ 23 w 35"/>
                <a:gd name="T61" fmla="*/ 8 h 57"/>
                <a:gd name="T62" fmla="*/ 19 w 35"/>
                <a:gd name="T63"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7">
                  <a:moveTo>
                    <a:pt x="28" y="32"/>
                  </a:moveTo>
                  <a:cubicBezTo>
                    <a:pt x="27" y="28"/>
                    <a:pt x="27" y="23"/>
                    <a:pt x="27" y="16"/>
                  </a:cubicBezTo>
                  <a:cubicBezTo>
                    <a:pt x="27" y="16"/>
                    <a:pt x="27" y="16"/>
                    <a:pt x="27" y="16"/>
                  </a:cubicBezTo>
                  <a:cubicBezTo>
                    <a:pt x="26" y="11"/>
                    <a:pt x="26" y="4"/>
                    <a:pt x="26" y="0"/>
                  </a:cubicBezTo>
                  <a:cubicBezTo>
                    <a:pt x="16" y="0"/>
                    <a:pt x="16" y="0"/>
                    <a:pt x="16" y="0"/>
                  </a:cubicBezTo>
                  <a:cubicBezTo>
                    <a:pt x="14" y="4"/>
                    <a:pt x="14" y="3"/>
                    <a:pt x="13" y="8"/>
                  </a:cubicBezTo>
                  <a:cubicBezTo>
                    <a:pt x="13" y="8"/>
                    <a:pt x="13" y="8"/>
                    <a:pt x="13" y="8"/>
                  </a:cubicBezTo>
                  <a:cubicBezTo>
                    <a:pt x="13" y="9"/>
                    <a:pt x="13" y="14"/>
                    <a:pt x="12" y="16"/>
                  </a:cubicBezTo>
                  <a:cubicBezTo>
                    <a:pt x="12" y="16"/>
                    <a:pt x="12" y="16"/>
                    <a:pt x="12" y="16"/>
                  </a:cubicBezTo>
                  <a:cubicBezTo>
                    <a:pt x="12" y="21"/>
                    <a:pt x="12" y="26"/>
                    <a:pt x="5" y="27"/>
                  </a:cubicBezTo>
                  <a:cubicBezTo>
                    <a:pt x="8" y="49"/>
                    <a:pt x="8" y="49"/>
                    <a:pt x="8" y="49"/>
                  </a:cubicBezTo>
                  <a:cubicBezTo>
                    <a:pt x="8" y="49"/>
                    <a:pt x="8" y="49"/>
                    <a:pt x="8" y="49"/>
                  </a:cubicBezTo>
                  <a:cubicBezTo>
                    <a:pt x="1" y="52"/>
                    <a:pt x="1" y="52"/>
                    <a:pt x="1" y="52"/>
                  </a:cubicBezTo>
                  <a:cubicBezTo>
                    <a:pt x="0" y="53"/>
                    <a:pt x="0" y="54"/>
                    <a:pt x="0" y="55"/>
                  </a:cubicBezTo>
                  <a:cubicBezTo>
                    <a:pt x="0" y="56"/>
                    <a:pt x="1" y="57"/>
                    <a:pt x="2" y="57"/>
                  </a:cubicBezTo>
                  <a:cubicBezTo>
                    <a:pt x="13" y="57"/>
                    <a:pt x="13" y="57"/>
                    <a:pt x="13" y="57"/>
                  </a:cubicBezTo>
                  <a:cubicBezTo>
                    <a:pt x="13" y="46"/>
                    <a:pt x="12" y="54"/>
                    <a:pt x="18" y="16"/>
                  </a:cubicBezTo>
                  <a:cubicBezTo>
                    <a:pt x="24" y="16"/>
                    <a:pt x="24" y="16"/>
                    <a:pt x="24" y="16"/>
                  </a:cubicBezTo>
                  <a:cubicBezTo>
                    <a:pt x="28" y="42"/>
                    <a:pt x="27" y="36"/>
                    <a:pt x="27" y="45"/>
                  </a:cubicBezTo>
                  <a:cubicBezTo>
                    <a:pt x="28" y="45"/>
                    <a:pt x="28" y="45"/>
                    <a:pt x="28" y="45"/>
                  </a:cubicBezTo>
                  <a:cubicBezTo>
                    <a:pt x="29" y="49"/>
                    <a:pt x="29" y="49"/>
                    <a:pt x="29" y="49"/>
                  </a:cubicBezTo>
                  <a:cubicBezTo>
                    <a:pt x="22" y="52"/>
                    <a:pt x="22" y="52"/>
                    <a:pt x="22" y="52"/>
                  </a:cubicBezTo>
                  <a:cubicBezTo>
                    <a:pt x="20" y="54"/>
                    <a:pt x="20" y="57"/>
                    <a:pt x="23" y="57"/>
                  </a:cubicBezTo>
                  <a:cubicBezTo>
                    <a:pt x="34" y="57"/>
                    <a:pt x="34" y="57"/>
                    <a:pt x="34" y="57"/>
                  </a:cubicBezTo>
                  <a:cubicBezTo>
                    <a:pt x="34" y="49"/>
                    <a:pt x="34" y="49"/>
                    <a:pt x="34" y="49"/>
                  </a:cubicBezTo>
                  <a:cubicBezTo>
                    <a:pt x="35" y="33"/>
                    <a:pt x="35" y="33"/>
                    <a:pt x="35" y="33"/>
                  </a:cubicBezTo>
                  <a:cubicBezTo>
                    <a:pt x="31" y="33"/>
                    <a:pt x="30" y="32"/>
                    <a:pt x="28" y="32"/>
                  </a:cubicBezTo>
                  <a:close/>
                  <a:moveTo>
                    <a:pt x="19" y="8"/>
                  </a:moveTo>
                  <a:cubicBezTo>
                    <a:pt x="19" y="6"/>
                    <a:pt x="19" y="6"/>
                    <a:pt x="19" y="6"/>
                  </a:cubicBezTo>
                  <a:cubicBezTo>
                    <a:pt x="22" y="6"/>
                    <a:pt x="22" y="6"/>
                    <a:pt x="22" y="6"/>
                  </a:cubicBezTo>
                  <a:cubicBezTo>
                    <a:pt x="23" y="8"/>
                    <a:pt x="23" y="8"/>
                    <a:pt x="23" y="8"/>
                  </a:cubicBezTo>
                  <a:lnTo>
                    <a:pt x="1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2">
              <a:extLst>
                <a:ext uri="{FF2B5EF4-FFF2-40B4-BE49-F238E27FC236}">
                  <a16:creationId xmlns:a16="http://schemas.microsoft.com/office/drawing/2014/main" id="{5DA5D392-6702-40D4-B222-6C248C3F1862}"/>
                </a:ext>
              </a:extLst>
            </p:cNvPr>
            <p:cNvSpPr>
              <a:spLocks/>
            </p:cNvSpPr>
            <p:nvPr/>
          </p:nvSpPr>
          <p:spPr bwMode="auto">
            <a:xfrm>
              <a:off x="2005013" y="5119688"/>
              <a:ext cx="93663" cy="130175"/>
            </a:xfrm>
            <a:custGeom>
              <a:avLst/>
              <a:gdLst>
                <a:gd name="T0" fmla="*/ 2 w 31"/>
                <a:gd name="T1" fmla="*/ 0 h 43"/>
                <a:gd name="T2" fmla="*/ 3 w 31"/>
                <a:gd name="T3" fmla="*/ 39 h 43"/>
                <a:gd name="T4" fmla="*/ 30 w 31"/>
                <a:gd name="T5" fmla="*/ 15 h 43"/>
                <a:gd name="T6" fmla="*/ 31 w 31"/>
                <a:gd name="T7" fmla="*/ 0 h 43"/>
                <a:gd name="T8" fmla="*/ 2 w 31"/>
                <a:gd name="T9" fmla="*/ 0 h 43"/>
              </a:gdLst>
              <a:ahLst/>
              <a:cxnLst>
                <a:cxn ang="0">
                  <a:pos x="T0" y="T1"/>
                </a:cxn>
                <a:cxn ang="0">
                  <a:pos x="T2" y="T3"/>
                </a:cxn>
                <a:cxn ang="0">
                  <a:pos x="T4" y="T5"/>
                </a:cxn>
                <a:cxn ang="0">
                  <a:pos x="T6" y="T7"/>
                </a:cxn>
                <a:cxn ang="0">
                  <a:pos x="T8" y="T9"/>
                </a:cxn>
              </a:cxnLst>
              <a:rect l="0" t="0" r="r" b="b"/>
              <a:pathLst>
                <a:path w="31" h="43">
                  <a:moveTo>
                    <a:pt x="2" y="0"/>
                  </a:moveTo>
                  <a:cubicBezTo>
                    <a:pt x="0" y="19"/>
                    <a:pt x="3" y="39"/>
                    <a:pt x="3" y="39"/>
                  </a:cubicBezTo>
                  <a:cubicBezTo>
                    <a:pt x="29" y="43"/>
                    <a:pt x="23" y="32"/>
                    <a:pt x="30" y="15"/>
                  </a:cubicBezTo>
                  <a:cubicBezTo>
                    <a:pt x="31" y="11"/>
                    <a:pt x="31" y="6"/>
                    <a:pt x="31"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3">
              <a:extLst>
                <a:ext uri="{FF2B5EF4-FFF2-40B4-BE49-F238E27FC236}">
                  <a16:creationId xmlns:a16="http://schemas.microsoft.com/office/drawing/2014/main" id="{FE72F11E-715D-4E73-A889-F0319ACC7590}"/>
                </a:ext>
              </a:extLst>
            </p:cNvPr>
            <p:cNvSpPr>
              <a:spLocks/>
            </p:cNvSpPr>
            <p:nvPr/>
          </p:nvSpPr>
          <p:spPr bwMode="auto">
            <a:xfrm>
              <a:off x="1911350" y="5119688"/>
              <a:ext cx="63500" cy="119063"/>
            </a:xfrm>
            <a:custGeom>
              <a:avLst/>
              <a:gdLst>
                <a:gd name="T0" fmla="*/ 17 w 21"/>
                <a:gd name="T1" fmla="*/ 9 h 39"/>
                <a:gd name="T2" fmla="*/ 21 w 21"/>
                <a:gd name="T3" fmla="*/ 0 h 39"/>
                <a:gd name="T4" fmla="*/ 8 w 21"/>
                <a:gd name="T5" fmla="*/ 0 h 39"/>
                <a:gd name="T6" fmla="*/ 2 w 21"/>
                <a:gd name="T7" fmla="*/ 34 h 39"/>
                <a:gd name="T8" fmla="*/ 17 w 21"/>
                <a:gd name="T9" fmla="*/ 9 h 39"/>
              </a:gdLst>
              <a:ahLst/>
              <a:cxnLst>
                <a:cxn ang="0">
                  <a:pos x="T0" y="T1"/>
                </a:cxn>
                <a:cxn ang="0">
                  <a:pos x="T2" y="T3"/>
                </a:cxn>
                <a:cxn ang="0">
                  <a:pos x="T4" y="T5"/>
                </a:cxn>
                <a:cxn ang="0">
                  <a:pos x="T6" y="T7"/>
                </a:cxn>
                <a:cxn ang="0">
                  <a:pos x="T8" y="T9"/>
                </a:cxn>
              </a:cxnLst>
              <a:rect l="0" t="0" r="r" b="b"/>
              <a:pathLst>
                <a:path w="21" h="39">
                  <a:moveTo>
                    <a:pt x="17" y="9"/>
                  </a:moveTo>
                  <a:cubicBezTo>
                    <a:pt x="18" y="8"/>
                    <a:pt x="20" y="4"/>
                    <a:pt x="21" y="0"/>
                  </a:cubicBezTo>
                  <a:cubicBezTo>
                    <a:pt x="8" y="0"/>
                    <a:pt x="8" y="0"/>
                    <a:pt x="8" y="0"/>
                  </a:cubicBezTo>
                  <a:cubicBezTo>
                    <a:pt x="4" y="7"/>
                    <a:pt x="0" y="16"/>
                    <a:pt x="2" y="34"/>
                  </a:cubicBezTo>
                  <a:cubicBezTo>
                    <a:pt x="21" y="39"/>
                    <a:pt x="11" y="20"/>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14">
              <a:extLst>
                <a:ext uri="{FF2B5EF4-FFF2-40B4-BE49-F238E27FC236}">
                  <a16:creationId xmlns:a16="http://schemas.microsoft.com/office/drawing/2014/main" id="{D75BADD1-DBB3-44CE-AA85-8D41EC912068}"/>
                </a:ext>
              </a:extLst>
            </p:cNvPr>
            <p:cNvSpPr>
              <a:spLocks/>
            </p:cNvSpPr>
            <p:nvPr/>
          </p:nvSpPr>
          <p:spPr bwMode="auto">
            <a:xfrm>
              <a:off x="1728788" y="4973638"/>
              <a:ext cx="447675" cy="355600"/>
            </a:xfrm>
            <a:custGeom>
              <a:avLst/>
              <a:gdLst>
                <a:gd name="T0" fmla="*/ 136 w 149"/>
                <a:gd name="T1" fmla="*/ 41 h 117"/>
                <a:gd name="T2" fmla="*/ 138 w 149"/>
                <a:gd name="T3" fmla="*/ 40 h 117"/>
                <a:gd name="T4" fmla="*/ 140 w 149"/>
                <a:gd name="T5" fmla="*/ 39 h 117"/>
                <a:gd name="T6" fmla="*/ 141 w 149"/>
                <a:gd name="T7" fmla="*/ 37 h 117"/>
                <a:gd name="T8" fmla="*/ 141 w 149"/>
                <a:gd name="T9" fmla="*/ 36 h 117"/>
                <a:gd name="T10" fmla="*/ 141 w 149"/>
                <a:gd name="T11" fmla="*/ 33 h 117"/>
                <a:gd name="T12" fmla="*/ 124 w 149"/>
                <a:gd name="T13" fmla="*/ 9 h 117"/>
                <a:gd name="T14" fmla="*/ 100 w 149"/>
                <a:gd name="T15" fmla="*/ 0 h 117"/>
                <a:gd name="T16" fmla="*/ 99 w 149"/>
                <a:gd name="T17" fmla="*/ 39 h 117"/>
                <a:gd name="T18" fmla="*/ 107 w 149"/>
                <a:gd name="T19" fmla="*/ 34 h 117"/>
                <a:gd name="T20" fmla="*/ 123 w 149"/>
                <a:gd name="T21" fmla="*/ 34 h 117"/>
                <a:gd name="T22" fmla="*/ 124 w 149"/>
                <a:gd name="T23" fmla="*/ 36 h 117"/>
                <a:gd name="T24" fmla="*/ 109 w 149"/>
                <a:gd name="T25" fmla="*/ 36 h 117"/>
                <a:gd name="T26" fmla="*/ 109 w 149"/>
                <a:gd name="T27" fmla="*/ 41 h 117"/>
                <a:gd name="T28" fmla="*/ 107 w 149"/>
                <a:gd name="T29" fmla="*/ 36 h 117"/>
                <a:gd name="T30" fmla="*/ 102 w 149"/>
                <a:gd name="T31" fmla="*/ 36 h 117"/>
                <a:gd name="T32" fmla="*/ 101 w 149"/>
                <a:gd name="T33" fmla="*/ 41 h 117"/>
                <a:gd name="T34" fmla="*/ 85 w 149"/>
                <a:gd name="T35" fmla="*/ 36 h 117"/>
                <a:gd name="T36" fmla="*/ 82 w 149"/>
                <a:gd name="T37" fmla="*/ 36 h 117"/>
                <a:gd name="T38" fmla="*/ 80 w 149"/>
                <a:gd name="T39" fmla="*/ 41 h 117"/>
                <a:gd name="T40" fmla="*/ 80 w 149"/>
                <a:gd name="T41" fmla="*/ 36 h 117"/>
                <a:gd name="T42" fmla="*/ 82 w 149"/>
                <a:gd name="T43" fmla="*/ 33 h 117"/>
                <a:gd name="T44" fmla="*/ 86 w 149"/>
                <a:gd name="T45" fmla="*/ 35 h 117"/>
                <a:gd name="T46" fmla="*/ 88 w 149"/>
                <a:gd name="T47" fmla="*/ 0 h 117"/>
                <a:gd name="T48" fmla="*/ 69 w 149"/>
                <a:gd name="T49" fmla="*/ 22 h 117"/>
                <a:gd name="T50" fmla="*/ 69 w 149"/>
                <a:gd name="T51" fmla="*/ 32 h 117"/>
                <a:gd name="T52" fmla="*/ 72 w 149"/>
                <a:gd name="T53" fmla="*/ 30 h 117"/>
                <a:gd name="T54" fmla="*/ 69 w 149"/>
                <a:gd name="T55" fmla="*/ 36 h 117"/>
                <a:gd name="T56" fmla="*/ 55 w 149"/>
                <a:gd name="T57" fmla="*/ 37 h 117"/>
                <a:gd name="T58" fmla="*/ 59 w 149"/>
                <a:gd name="T59" fmla="*/ 41 h 117"/>
                <a:gd name="T60" fmla="*/ 0 w 149"/>
                <a:gd name="T61" fmla="*/ 46 h 117"/>
                <a:gd name="T62" fmla="*/ 7 w 149"/>
                <a:gd name="T63" fmla="*/ 117 h 117"/>
                <a:gd name="T64" fmla="*/ 52 w 149"/>
                <a:gd name="T65" fmla="*/ 46 h 117"/>
                <a:gd name="T66" fmla="*/ 135 w 149"/>
                <a:gd name="T67" fmla="*/ 117 h 117"/>
                <a:gd name="T68" fmla="*/ 141 w 149"/>
                <a:gd name="T69" fmla="*/ 46 h 117"/>
                <a:gd name="T70" fmla="*/ 149 w 149"/>
                <a:gd name="T71" fmla="*/ 4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117">
                  <a:moveTo>
                    <a:pt x="136" y="41"/>
                  </a:moveTo>
                  <a:cubicBezTo>
                    <a:pt x="136" y="41"/>
                    <a:pt x="136" y="41"/>
                    <a:pt x="136" y="41"/>
                  </a:cubicBezTo>
                  <a:cubicBezTo>
                    <a:pt x="137" y="41"/>
                    <a:pt x="137" y="41"/>
                    <a:pt x="138" y="40"/>
                  </a:cubicBezTo>
                  <a:cubicBezTo>
                    <a:pt x="138" y="40"/>
                    <a:pt x="138" y="40"/>
                    <a:pt x="138" y="40"/>
                  </a:cubicBezTo>
                  <a:cubicBezTo>
                    <a:pt x="139" y="40"/>
                    <a:pt x="139" y="40"/>
                    <a:pt x="140" y="39"/>
                  </a:cubicBezTo>
                  <a:cubicBezTo>
                    <a:pt x="140" y="39"/>
                    <a:pt x="140" y="39"/>
                    <a:pt x="140" y="39"/>
                  </a:cubicBezTo>
                  <a:cubicBezTo>
                    <a:pt x="140" y="39"/>
                    <a:pt x="141" y="38"/>
                    <a:pt x="141" y="38"/>
                  </a:cubicBezTo>
                  <a:cubicBezTo>
                    <a:pt x="141" y="38"/>
                    <a:pt x="141" y="38"/>
                    <a:pt x="141" y="37"/>
                  </a:cubicBezTo>
                  <a:cubicBezTo>
                    <a:pt x="141" y="37"/>
                    <a:pt x="141" y="36"/>
                    <a:pt x="141" y="36"/>
                  </a:cubicBezTo>
                  <a:cubicBezTo>
                    <a:pt x="141" y="36"/>
                    <a:pt x="141" y="36"/>
                    <a:pt x="141" y="36"/>
                  </a:cubicBezTo>
                  <a:cubicBezTo>
                    <a:pt x="141" y="36"/>
                    <a:pt x="141" y="36"/>
                    <a:pt x="141" y="36"/>
                  </a:cubicBezTo>
                  <a:cubicBezTo>
                    <a:pt x="141" y="35"/>
                    <a:pt x="141" y="34"/>
                    <a:pt x="141" y="33"/>
                  </a:cubicBezTo>
                  <a:cubicBezTo>
                    <a:pt x="136" y="24"/>
                    <a:pt x="131" y="15"/>
                    <a:pt x="124" y="8"/>
                  </a:cubicBezTo>
                  <a:cubicBezTo>
                    <a:pt x="124" y="9"/>
                    <a:pt x="124" y="9"/>
                    <a:pt x="124" y="9"/>
                  </a:cubicBezTo>
                  <a:cubicBezTo>
                    <a:pt x="124" y="8"/>
                    <a:pt x="124" y="8"/>
                    <a:pt x="124" y="8"/>
                  </a:cubicBezTo>
                  <a:cubicBezTo>
                    <a:pt x="100" y="0"/>
                    <a:pt x="100" y="0"/>
                    <a:pt x="100" y="0"/>
                  </a:cubicBezTo>
                  <a:cubicBezTo>
                    <a:pt x="103" y="9"/>
                    <a:pt x="99" y="19"/>
                    <a:pt x="95" y="39"/>
                  </a:cubicBezTo>
                  <a:cubicBezTo>
                    <a:pt x="99" y="39"/>
                    <a:pt x="99" y="39"/>
                    <a:pt x="99" y="39"/>
                  </a:cubicBezTo>
                  <a:cubicBezTo>
                    <a:pt x="99" y="34"/>
                    <a:pt x="100" y="35"/>
                    <a:pt x="104" y="33"/>
                  </a:cubicBezTo>
                  <a:cubicBezTo>
                    <a:pt x="107" y="34"/>
                    <a:pt x="107" y="34"/>
                    <a:pt x="107" y="34"/>
                  </a:cubicBezTo>
                  <a:cubicBezTo>
                    <a:pt x="107" y="34"/>
                    <a:pt x="107" y="34"/>
                    <a:pt x="107" y="34"/>
                  </a:cubicBezTo>
                  <a:cubicBezTo>
                    <a:pt x="123" y="34"/>
                    <a:pt x="123" y="34"/>
                    <a:pt x="123" y="34"/>
                  </a:cubicBezTo>
                  <a:cubicBezTo>
                    <a:pt x="123" y="33"/>
                    <a:pt x="123" y="33"/>
                    <a:pt x="123" y="33"/>
                  </a:cubicBezTo>
                  <a:cubicBezTo>
                    <a:pt x="124" y="36"/>
                    <a:pt x="124" y="36"/>
                    <a:pt x="124" y="36"/>
                  </a:cubicBezTo>
                  <a:cubicBezTo>
                    <a:pt x="109" y="36"/>
                    <a:pt x="109" y="36"/>
                    <a:pt x="109" y="36"/>
                  </a:cubicBezTo>
                  <a:cubicBezTo>
                    <a:pt x="109" y="36"/>
                    <a:pt x="109" y="36"/>
                    <a:pt x="109" y="36"/>
                  </a:cubicBezTo>
                  <a:cubicBezTo>
                    <a:pt x="109" y="36"/>
                    <a:pt x="109" y="36"/>
                    <a:pt x="109" y="36"/>
                  </a:cubicBezTo>
                  <a:cubicBezTo>
                    <a:pt x="109" y="41"/>
                    <a:pt x="109" y="41"/>
                    <a:pt x="109" y="41"/>
                  </a:cubicBezTo>
                  <a:cubicBezTo>
                    <a:pt x="107" y="41"/>
                    <a:pt x="107" y="41"/>
                    <a:pt x="107" y="41"/>
                  </a:cubicBezTo>
                  <a:cubicBezTo>
                    <a:pt x="107" y="36"/>
                    <a:pt x="107" y="36"/>
                    <a:pt x="107" y="36"/>
                  </a:cubicBezTo>
                  <a:cubicBezTo>
                    <a:pt x="104" y="35"/>
                    <a:pt x="104" y="35"/>
                    <a:pt x="104" y="35"/>
                  </a:cubicBezTo>
                  <a:cubicBezTo>
                    <a:pt x="102" y="36"/>
                    <a:pt x="102" y="36"/>
                    <a:pt x="102" y="36"/>
                  </a:cubicBezTo>
                  <a:cubicBezTo>
                    <a:pt x="101" y="36"/>
                    <a:pt x="101" y="36"/>
                    <a:pt x="101" y="37"/>
                  </a:cubicBezTo>
                  <a:cubicBezTo>
                    <a:pt x="101" y="38"/>
                    <a:pt x="101" y="39"/>
                    <a:pt x="101" y="41"/>
                  </a:cubicBezTo>
                  <a:cubicBezTo>
                    <a:pt x="86" y="41"/>
                    <a:pt x="86" y="41"/>
                    <a:pt x="86" y="41"/>
                  </a:cubicBezTo>
                  <a:cubicBezTo>
                    <a:pt x="86" y="40"/>
                    <a:pt x="86" y="37"/>
                    <a:pt x="85" y="36"/>
                  </a:cubicBezTo>
                  <a:cubicBezTo>
                    <a:pt x="82" y="35"/>
                    <a:pt x="82" y="35"/>
                    <a:pt x="82" y="35"/>
                  </a:cubicBezTo>
                  <a:cubicBezTo>
                    <a:pt x="82" y="36"/>
                    <a:pt x="82" y="36"/>
                    <a:pt x="82" y="36"/>
                  </a:cubicBezTo>
                  <a:cubicBezTo>
                    <a:pt x="82" y="41"/>
                    <a:pt x="82" y="41"/>
                    <a:pt x="82" y="41"/>
                  </a:cubicBezTo>
                  <a:cubicBezTo>
                    <a:pt x="80" y="41"/>
                    <a:pt x="80" y="41"/>
                    <a:pt x="80" y="41"/>
                  </a:cubicBezTo>
                  <a:cubicBezTo>
                    <a:pt x="80" y="39"/>
                    <a:pt x="80" y="39"/>
                    <a:pt x="80" y="39"/>
                  </a:cubicBezTo>
                  <a:cubicBezTo>
                    <a:pt x="80" y="36"/>
                    <a:pt x="80" y="36"/>
                    <a:pt x="80" y="36"/>
                  </a:cubicBezTo>
                  <a:cubicBezTo>
                    <a:pt x="80" y="34"/>
                    <a:pt x="80" y="34"/>
                    <a:pt x="80" y="34"/>
                  </a:cubicBezTo>
                  <a:cubicBezTo>
                    <a:pt x="82" y="33"/>
                    <a:pt x="82" y="33"/>
                    <a:pt x="82" y="33"/>
                  </a:cubicBezTo>
                  <a:cubicBezTo>
                    <a:pt x="83" y="34"/>
                    <a:pt x="83" y="34"/>
                    <a:pt x="83" y="34"/>
                  </a:cubicBezTo>
                  <a:cubicBezTo>
                    <a:pt x="84" y="34"/>
                    <a:pt x="86" y="34"/>
                    <a:pt x="86" y="35"/>
                  </a:cubicBezTo>
                  <a:cubicBezTo>
                    <a:pt x="87" y="30"/>
                    <a:pt x="88" y="26"/>
                    <a:pt x="88" y="23"/>
                  </a:cubicBezTo>
                  <a:cubicBezTo>
                    <a:pt x="87" y="10"/>
                    <a:pt x="85" y="6"/>
                    <a:pt x="88" y="0"/>
                  </a:cubicBezTo>
                  <a:cubicBezTo>
                    <a:pt x="69" y="7"/>
                    <a:pt x="69" y="7"/>
                    <a:pt x="69" y="7"/>
                  </a:cubicBezTo>
                  <a:cubicBezTo>
                    <a:pt x="69" y="22"/>
                    <a:pt x="69" y="22"/>
                    <a:pt x="69" y="22"/>
                  </a:cubicBezTo>
                  <a:cubicBezTo>
                    <a:pt x="69" y="24"/>
                    <a:pt x="69" y="24"/>
                    <a:pt x="69" y="24"/>
                  </a:cubicBezTo>
                  <a:cubicBezTo>
                    <a:pt x="69" y="32"/>
                    <a:pt x="69" y="32"/>
                    <a:pt x="69" y="32"/>
                  </a:cubicBezTo>
                  <a:cubicBezTo>
                    <a:pt x="71" y="29"/>
                    <a:pt x="71" y="29"/>
                    <a:pt x="71" y="29"/>
                  </a:cubicBezTo>
                  <a:cubicBezTo>
                    <a:pt x="71" y="29"/>
                    <a:pt x="71" y="29"/>
                    <a:pt x="72" y="30"/>
                  </a:cubicBezTo>
                  <a:cubicBezTo>
                    <a:pt x="73" y="32"/>
                    <a:pt x="73" y="34"/>
                    <a:pt x="74" y="36"/>
                  </a:cubicBezTo>
                  <a:cubicBezTo>
                    <a:pt x="69" y="36"/>
                    <a:pt x="69" y="36"/>
                    <a:pt x="69" y="36"/>
                  </a:cubicBezTo>
                  <a:cubicBezTo>
                    <a:pt x="69" y="37"/>
                    <a:pt x="69" y="37"/>
                    <a:pt x="69" y="37"/>
                  </a:cubicBezTo>
                  <a:cubicBezTo>
                    <a:pt x="55" y="37"/>
                    <a:pt x="55" y="37"/>
                    <a:pt x="55" y="37"/>
                  </a:cubicBezTo>
                  <a:cubicBezTo>
                    <a:pt x="56" y="37"/>
                    <a:pt x="57" y="38"/>
                    <a:pt x="58" y="40"/>
                  </a:cubicBezTo>
                  <a:cubicBezTo>
                    <a:pt x="59" y="41"/>
                    <a:pt x="59" y="41"/>
                    <a:pt x="59" y="41"/>
                  </a:cubicBezTo>
                  <a:cubicBezTo>
                    <a:pt x="0" y="41"/>
                    <a:pt x="0" y="41"/>
                    <a:pt x="0" y="41"/>
                  </a:cubicBezTo>
                  <a:cubicBezTo>
                    <a:pt x="0" y="46"/>
                    <a:pt x="0" y="46"/>
                    <a:pt x="0" y="46"/>
                  </a:cubicBezTo>
                  <a:cubicBezTo>
                    <a:pt x="7" y="46"/>
                    <a:pt x="7" y="46"/>
                    <a:pt x="7" y="46"/>
                  </a:cubicBezTo>
                  <a:cubicBezTo>
                    <a:pt x="7" y="117"/>
                    <a:pt x="7" y="117"/>
                    <a:pt x="7" y="117"/>
                  </a:cubicBezTo>
                  <a:cubicBezTo>
                    <a:pt x="52" y="117"/>
                    <a:pt x="52" y="117"/>
                    <a:pt x="52" y="117"/>
                  </a:cubicBezTo>
                  <a:cubicBezTo>
                    <a:pt x="52" y="46"/>
                    <a:pt x="52" y="46"/>
                    <a:pt x="52" y="46"/>
                  </a:cubicBezTo>
                  <a:cubicBezTo>
                    <a:pt x="135" y="46"/>
                    <a:pt x="135" y="46"/>
                    <a:pt x="135" y="46"/>
                  </a:cubicBezTo>
                  <a:cubicBezTo>
                    <a:pt x="135" y="117"/>
                    <a:pt x="135" y="117"/>
                    <a:pt x="135" y="117"/>
                  </a:cubicBezTo>
                  <a:cubicBezTo>
                    <a:pt x="141" y="117"/>
                    <a:pt x="141" y="117"/>
                    <a:pt x="141" y="117"/>
                  </a:cubicBezTo>
                  <a:cubicBezTo>
                    <a:pt x="141" y="46"/>
                    <a:pt x="141" y="46"/>
                    <a:pt x="141" y="46"/>
                  </a:cubicBezTo>
                  <a:cubicBezTo>
                    <a:pt x="149" y="46"/>
                    <a:pt x="149" y="46"/>
                    <a:pt x="149" y="46"/>
                  </a:cubicBezTo>
                  <a:cubicBezTo>
                    <a:pt x="149" y="41"/>
                    <a:pt x="149" y="41"/>
                    <a:pt x="149" y="41"/>
                  </a:cubicBezTo>
                  <a:lnTo>
                    <a:pt x="13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15">
              <a:extLst>
                <a:ext uri="{FF2B5EF4-FFF2-40B4-BE49-F238E27FC236}">
                  <a16:creationId xmlns:a16="http://schemas.microsoft.com/office/drawing/2014/main" id="{2B6FB6C7-731C-48A8-9FEA-D5A8D4F747B7}"/>
                </a:ext>
              </a:extLst>
            </p:cNvPr>
            <p:cNvSpPr>
              <a:spLocks/>
            </p:cNvSpPr>
            <p:nvPr/>
          </p:nvSpPr>
          <p:spPr bwMode="auto">
            <a:xfrm>
              <a:off x="1789113" y="4979988"/>
              <a:ext cx="141288" cy="100013"/>
            </a:xfrm>
            <a:custGeom>
              <a:avLst/>
              <a:gdLst>
                <a:gd name="T0" fmla="*/ 26 w 89"/>
                <a:gd name="T1" fmla="*/ 38 h 63"/>
                <a:gd name="T2" fmla="*/ 62 w 89"/>
                <a:gd name="T3" fmla="*/ 38 h 63"/>
                <a:gd name="T4" fmla="*/ 62 w 89"/>
                <a:gd name="T5" fmla="*/ 63 h 63"/>
                <a:gd name="T6" fmla="*/ 89 w 89"/>
                <a:gd name="T7" fmla="*/ 63 h 63"/>
                <a:gd name="T8" fmla="*/ 89 w 89"/>
                <a:gd name="T9" fmla="*/ 0 h 63"/>
                <a:gd name="T10" fmla="*/ 0 w 89"/>
                <a:gd name="T11" fmla="*/ 0 h 63"/>
                <a:gd name="T12" fmla="*/ 0 w 89"/>
                <a:gd name="T13" fmla="*/ 63 h 63"/>
                <a:gd name="T14" fmla="*/ 26 w 89"/>
                <a:gd name="T15" fmla="*/ 63 h 63"/>
                <a:gd name="T16" fmla="*/ 26 w 89"/>
                <a:gd name="T1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3">
                  <a:moveTo>
                    <a:pt x="26" y="38"/>
                  </a:moveTo>
                  <a:lnTo>
                    <a:pt x="62" y="38"/>
                  </a:lnTo>
                  <a:lnTo>
                    <a:pt x="62" y="63"/>
                  </a:lnTo>
                  <a:lnTo>
                    <a:pt x="89" y="63"/>
                  </a:lnTo>
                  <a:lnTo>
                    <a:pt x="89" y="0"/>
                  </a:lnTo>
                  <a:lnTo>
                    <a:pt x="0" y="0"/>
                  </a:lnTo>
                  <a:lnTo>
                    <a:pt x="0" y="63"/>
                  </a:lnTo>
                  <a:lnTo>
                    <a:pt x="26" y="63"/>
                  </a:lnTo>
                  <a:lnTo>
                    <a:pt x="2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16">
              <a:extLst>
                <a:ext uri="{FF2B5EF4-FFF2-40B4-BE49-F238E27FC236}">
                  <a16:creationId xmlns:a16="http://schemas.microsoft.com/office/drawing/2014/main" id="{04C6D3A3-AA19-44E1-BBD4-3800C2CBF89D}"/>
                </a:ext>
              </a:extLst>
            </p:cNvPr>
            <p:cNvSpPr>
              <a:spLocks/>
            </p:cNvSpPr>
            <p:nvPr/>
          </p:nvSpPr>
          <p:spPr bwMode="auto">
            <a:xfrm>
              <a:off x="1819275" y="5046663"/>
              <a:ext cx="80963" cy="52388"/>
            </a:xfrm>
            <a:custGeom>
              <a:avLst/>
              <a:gdLst>
                <a:gd name="T0" fmla="*/ 6 w 27"/>
                <a:gd name="T1" fmla="*/ 0 h 17"/>
                <a:gd name="T2" fmla="*/ 6 w 27"/>
                <a:gd name="T3" fmla="*/ 15 h 17"/>
                <a:gd name="T4" fmla="*/ 4 w 27"/>
                <a:gd name="T5" fmla="*/ 15 h 17"/>
                <a:gd name="T6" fmla="*/ 0 w 27"/>
                <a:gd name="T7" fmla="*/ 17 h 17"/>
                <a:gd name="T8" fmla="*/ 27 w 27"/>
                <a:gd name="T9" fmla="*/ 17 h 17"/>
                <a:gd name="T10" fmla="*/ 23 w 27"/>
                <a:gd name="T11" fmla="*/ 15 h 17"/>
                <a:gd name="T12" fmla="*/ 20 w 27"/>
                <a:gd name="T13" fmla="*/ 15 h 17"/>
                <a:gd name="T14" fmla="*/ 20 w 27"/>
                <a:gd name="T15" fmla="*/ 0 h 17"/>
                <a:gd name="T16" fmla="*/ 6 w 2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7">
                  <a:moveTo>
                    <a:pt x="6" y="0"/>
                  </a:moveTo>
                  <a:cubicBezTo>
                    <a:pt x="6" y="15"/>
                    <a:pt x="6" y="15"/>
                    <a:pt x="6" y="15"/>
                  </a:cubicBezTo>
                  <a:cubicBezTo>
                    <a:pt x="4" y="15"/>
                    <a:pt x="4" y="15"/>
                    <a:pt x="4" y="15"/>
                  </a:cubicBezTo>
                  <a:cubicBezTo>
                    <a:pt x="2" y="15"/>
                    <a:pt x="1" y="15"/>
                    <a:pt x="0" y="17"/>
                  </a:cubicBezTo>
                  <a:cubicBezTo>
                    <a:pt x="27" y="17"/>
                    <a:pt x="27" y="17"/>
                    <a:pt x="27" y="17"/>
                  </a:cubicBezTo>
                  <a:cubicBezTo>
                    <a:pt x="26" y="15"/>
                    <a:pt x="24" y="15"/>
                    <a:pt x="23" y="15"/>
                  </a:cubicBezTo>
                  <a:cubicBezTo>
                    <a:pt x="20" y="15"/>
                    <a:pt x="20" y="15"/>
                    <a:pt x="20" y="15"/>
                  </a:cubicBezTo>
                  <a:cubicBezTo>
                    <a:pt x="20" y="0"/>
                    <a:pt x="20" y="0"/>
                    <a:pt x="20"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7">
              <a:extLst>
                <a:ext uri="{FF2B5EF4-FFF2-40B4-BE49-F238E27FC236}">
                  <a16:creationId xmlns:a16="http://schemas.microsoft.com/office/drawing/2014/main" id="{7DB68F3B-FEEF-4782-8AE4-DBBC1350D12D}"/>
                </a:ext>
              </a:extLst>
            </p:cNvPr>
            <p:cNvSpPr>
              <a:spLocks/>
            </p:cNvSpPr>
            <p:nvPr/>
          </p:nvSpPr>
          <p:spPr bwMode="auto">
            <a:xfrm>
              <a:off x="1412875" y="5159375"/>
              <a:ext cx="128588" cy="158750"/>
            </a:xfrm>
            <a:custGeom>
              <a:avLst/>
              <a:gdLst>
                <a:gd name="T0" fmla="*/ 33 w 43"/>
                <a:gd name="T1" fmla="*/ 24 h 52"/>
                <a:gd name="T2" fmla="*/ 35 w 43"/>
                <a:gd name="T3" fmla="*/ 24 h 52"/>
                <a:gd name="T4" fmla="*/ 35 w 43"/>
                <a:gd name="T5" fmla="*/ 10 h 52"/>
                <a:gd name="T6" fmla="*/ 40 w 43"/>
                <a:gd name="T7" fmla="*/ 10 h 52"/>
                <a:gd name="T8" fmla="*/ 40 w 43"/>
                <a:gd name="T9" fmla="*/ 2 h 52"/>
                <a:gd name="T10" fmla="*/ 13 w 43"/>
                <a:gd name="T11" fmla="*/ 0 h 52"/>
                <a:gd name="T12" fmla="*/ 6 w 43"/>
                <a:gd name="T13" fmla="*/ 0 h 52"/>
                <a:gd name="T14" fmla="*/ 0 w 43"/>
                <a:gd name="T15" fmla="*/ 5 h 52"/>
                <a:gd name="T16" fmla="*/ 6 w 43"/>
                <a:gd name="T17" fmla="*/ 10 h 52"/>
                <a:gd name="T18" fmla="*/ 27 w 43"/>
                <a:gd name="T19" fmla="*/ 10 h 52"/>
                <a:gd name="T20" fmla="*/ 27 w 43"/>
                <a:gd name="T21" fmla="*/ 24 h 52"/>
                <a:gd name="T22" fmla="*/ 28 w 43"/>
                <a:gd name="T23" fmla="*/ 24 h 52"/>
                <a:gd name="T24" fmla="*/ 28 w 43"/>
                <a:gd name="T25" fmla="*/ 43 h 52"/>
                <a:gd name="T26" fmla="*/ 18 w 43"/>
                <a:gd name="T27" fmla="*/ 43 h 52"/>
                <a:gd name="T28" fmla="*/ 14 w 43"/>
                <a:gd name="T29" fmla="*/ 41 h 52"/>
                <a:gd name="T30" fmla="*/ 8 w 43"/>
                <a:gd name="T31" fmla="*/ 47 h 52"/>
                <a:gd name="T32" fmla="*/ 10 w 43"/>
                <a:gd name="T33" fmla="*/ 47 h 52"/>
                <a:gd name="T34" fmla="*/ 10 w 43"/>
                <a:gd name="T35" fmla="*/ 47 h 52"/>
                <a:gd name="T36" fmla="*/ 14 w 43"/>
                <a:gd name="T37" fmla="*/ 52 h 52"/>
                <a:gd name="T38" fmla="*/ 18 w 43"/>
                <a:gd name="T39" fmla="*/ 47 h 52"/>
                <a:gd name="T40" fmla="*/ 18 w 43"/>
                <a:gd name="T41" fmla="*/ 47 h 52"/>
                <a:gd name="T42" fmla="*/ 43 w 43"/>
                <a:gd name="T43" fmla="*/ 47 h 52"/>
                <a:gd name="T44" fmla="*/ 43 w 43"/>
                <a:gd name="T45" fmla="*/ 43 h 52"/>
                <a:gd name="T46" fmla="*/ 33 w 43"/>
                <a:gd name="T47" fmla="*/ 43 h 52"/>
                <a:gd name="T48" fmla="*/ 33 w 43"/>
                <a:gd name="T4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2">
                  <a:moveTo>
                    <a:pt x="33" y="24"/>
                  </a:moveTo>
                  <a:cubicBezTo>
                    <a:pt x="35" y="24"/>
                    <a:pt x="35" y="24"/>
                    <a:pt x="35" y="24"/>
                  </a:cubicBezTo>
                  <a:cubicBezTo>
                    <a:pt x="35" y="10"/>
                    <a:pt x="35" y="10"/>
                    <a:pt x="35" y="10"/>
                  </a:cubicBezTo>
                  <a:cubicBezTo>
                    <a:pt x="40" y="10"/>
                    <a:pt x="40" y="10"/>
                    <a:pt x="40" y="10"/>
                  </a:cubicBezTo>
                  <a:cubicBezTo>
                    <a:pt x="40" y="2"/>
                    <a:pt x="40" y="2"/>
                    <a:pt x="40" y="2"/>
                  </a:cubicBezTo>
                  <a:cubicBezTo>
                    <a:pt x="20" y="2"/>
                    <a:pt x="17" y="3"/>
                    <a:pt x="13" y="0"/>
                  </a:cubicBezTo>
                  <a:cubicBezTo>
                    <a:pt x="6" y="0"/>
                    <a:pt x="6" y="0"/>
                    <a:pt x="6" y="0"/>
                  </a:cubicBezTo>
                  <a:cubicBezTo>
                    <a:pt x="3" y="0"/>
                    <a:pt x="0" y="2"/>
                    <a:pt x="0" y="5"/>
                  </a:cubicBezTo>
                  <a:cubicBezTo>
                    <a:pt x="0" y="8"/>
                    <a:pt x="3" y="10"/>
                    <a:pt x="6" y="10"/>
                  </a:cubicBezTo>
                  <a:cubicBezTo>
                    <a:pt x="27" y="10"/>
                    <a:pt x="27" y="10"/>
                    <a:pt x="27" y="10"/>
                  </a:cubicBezTo>
                  <a:cubicBezTo>
                    <a:pt x="27" y="24"/>
                    <a:pt x="27" y="24"/>
                    <a:pt x="27" y="24"/>
                  </a:cubicBezTo>
                  <a:cubicBezTo>
                    <a:pt x="28" y="24"/>
                    <a:pt x="28" y="24"/>
                    <a:pt x="28" y="24"/>
                  </a:cubicBezTo>
                  <a:cubicBezTo>
                    <a:pt x="28" y="43"/>
                    <a:pt x="28" y="43"/>
                    <a:pt x="28" y="43"/>
                  </a:cubicBezTo>
                  <a:cubicBezTo>
                    <a:pt x="18" y="43"/>
                    <a:pt x="18" y="43"/>
                    <a:pt x="18" y="43"/>
                  </a:cubicBezTo>
                  <a:cubicBezTo>
                    <a:pt x="17" y="42"/>
                    <a:pt x="16" y="41"/>
                    <a:pt x="14" y="41"/>
                  </a:cubicBezTo>
                  <a:cubicBezTo>
                    <a:pt x="10" y="41"/>
                    <a:pt x="8" y="44"/>
                    <a:pt x="8" y="47"/>
                  </a:cubicBezTo>
                  <a:cubicBezTo>
                    <a:pt x="10" y="47"/>
                    <a:pt x="10" y="47"/>
                    <a:pt x="10" y="47"/>
                  </a:cubicBezTo>
                  <a:cubicBezTo>
                    <a:pt x="10" y="47"/>
                    <a:pt x="10" y="47"/>
                    <a:pt x="10" y="47"/>
                  </a:cubicBezTo>
                  <a:cubicBezTo>
                    <a:pt x="10" y="50"/>
                    <a:pt x="12" y="52"/>
                    <a:pt x="14" y="52"/>
                  </a:cubicBezTo>
                  <a:cubicBezTo>
                    <a:pt x="16" y="52"/>
                    <a:pt x="18" y="50"/>
                    <a:pt x="18" y="47"/>
                  </a:cubicBezTo>
                  <a:cubicBezTo>
                    <a:pt x="18" y="47"/>
                    <a:pt x="18" y="47"/>
                    <a:pt x="18" y="47"/>
                  </a:cubicBezTo>
                  <a:cubicBezTo>
                    <a:pt x="43" y="47"/>
                    <a:pt x="43" y="47"/>
                    <a:pt x="43" y="47"/>
                  </a:cubicBezTo>
                  <a:cubicBezTo>
                    <a:pt x="43" y="43"/>
                    <a:pt x="43" y="43"/>
                    <a:pt x="43" y="43"/>
                  </a:cubicBezTo>
                  <a:cubicBezTo>
                    <a:pt x="33" y="43"/>
                    <a:pt x="33" y="43"/>
                    <a:pt x="33" y="43"/>
                  </a:cubicBezTo>
                  <a:lnTo>
                    <a:pt x="3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8">
              <a:extLst>
                <a:ext uri="{FF2B5EF4-FFF2-40B4-BE49-F238E27FC236}">
                  <a16:creationId xmlns:a16="http://schemas.microsoft.com/office/drawing/2014/main" id="{75D3758C-A116-47FA-B9BA-753DCCD3557F}"/>
                </a:ext>
              </a:extLst>
            </p:cNvPr>
            <p:cNvSpPr>
              <a:spLocks/>
            </p:cNvSpPr>
            <p:nvPr/>
          </p:nvSpPr>
          <p:spPr bwMode="auto">
            <a:xfrm>
              <a:off x="1446213" y="5126038"/>
              <a:ext cx="201613" cy="192088"/>
            </a:xfrm>
            <a:custGeom>
              <a:avLst/>
              <a:gdLst>
                <a:gd name="T0" fmla="*/ 66 w 67"/>
                <a:gd name="T1" fmla="*/ 57 h 63"/>
                <a:gd name="T2" fmla="*/ 58 w 67"/>
                <a:gd name="T3" fmla="*/ 53 h 63"/>
                <a:gd name="T4" fmla="*/ 58 w 67"/>
                <a:gd name="T5" fmla="*/ 53 h 63"/>
                <a:gd name="T6" fmla="*/ 63 w 67"/>
                <a:gd name="T7" fmla="*/ 6 h 63"/>
                <a:gd name="T8" fmla="*/ 64 w 67"/>
                <a:gd name="T9" fmla="*/ 5 h 63"/>
                <a:gd name="T10" fmla="*/ 58 w 67"/>
                <a:gd name="T11" fmla="*/ 0 h 63"/>
                <a:gd name="T12" fmla="*/ 36 w 67"/>
                <a:gd name="T13" fmla="*/ 0 h 63"/>
                <a:gd name="T14" fmla="*/ 41 w 67"/>
                <a:gd name="T15" fmla="*/ 2 h 63"/>
                <a:gd name="T16" fmla="*/ 42 w 67"/>
                <a:gd name="T17" fmla="*/ 2 h 63"/>
                <a:gd name="T18" fmla="*/ 46 w 67"/>
                <a:gd name="T19" fmla="*/ 8 h 63"/>
                <a:gd name="T20" fmla="*/ 46 w 67"/>
                <a:gd name="T21" fmla="*/ 9 h 63"/>
                <a:gd name="T22" fmla="*/ 42 w 67"/>
                <a:gd name="T23" fmla="*/ 14 h 63"/>
                <a:gd name="T24" fmla="*/ 37 w 67"/>
                <a:gd name="T25" fmla="*/ 11 h 63"/>
                <a:gd name="T26" fmla="*/ 5 w 67"/>
                <a:gd name="T27" fmla="*/ 0 h 63"/>
                <a:gd name="T28" fmla="*/ 2 w 67"/>
                <a:gd name="T29" fmla="*/ 0 h 63"/>
                <a:gd name="T30" fmla="*/ 31 w 67"/>
                <a:gd name="T31" fmla="*/ 11 h 63"/>
                <a:gd name="T32" fmla="*/ 34 w 67"/>
                <a:gd name="T33" fmla="*/ 53 h 63"/>
                <a:gd name="T34" fmla="*/ 34 w 67"/>
                <a:gd name="T35" fmla="*/ 55 h 63"/>
                <a:gd name="T36" fmla="*/ 32 w 67"/>
                <a:gd name="T37" fmla="*/ 58 h 63"/>
                <a:gd name="T38" fmla="*/ 34 w 67"/>
                <a:gd name="T39" fmla="*/ 61 h 63"/>
                <a:gd name="T40" fmla="*/ 34 w 67"/>
                <a:gd name="T41" fmla="*/ 63 h 63"/>
                <a:gd name="T42" fmla="*/ 46 w 67"/>
                <a:gd name="T43" fmla="*/ 63 h 63"/>
                <a:gd name="T44" fmla="*/ 48 w 67"/>
                <a:gd name="T45" fmla="*/ 60 h 63"/>
                <a:gd name="T46" fmla="*/ 47 w 67"/>
                <a:gd name="T47" fmla="*/ 57 h 63"/>
                <a:gd name="T48" fmla="*/ 39 w 67"/>
                <a:gd name="T49" fmla="*/ 53 h 63"/>
                <a:gd name="T50" fmla="*/ 39 w 67"/>
                <a:gd name="T51" fmla="*/ 53 h 63"/>
                <a:gd name="T52" fmla="*/ 46 w 67"/>
                <a:gd name="T53" fmla="*/ 11 h 63"/>
                <a:gd name="T54" fmla="*/ 46 w 67"/>
                <a:gd name="T55" fmla="*/ 11 h 63"/>
                <a:gd name="T56" fmla="*/ 53 w 67"/>
                <a:gd name="T57" fmla="*/ 53 h 63"/>
                <a:gd name="T58" fmla="*/ 53 w 67"/>
                <a:gd name="T59" fmla="*/ 63 h 63"/>
                <a:gd name="T60" fmla="*/ 64 w 67"/>
                <a:gd name="T61" fmla="*/ 63 h 63"/>
                <a:gd name="T62" fmla="*/ 67 w 67"/>
                <a:gd name="T63" fmla="*/ 60 h 63"/>
                <a:gd name="T64" fmla="*/ 66 w 67"/>
                <a:gd name="T65"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3">
                  <a:moveTo>
                    <a:pt x="66" y="57"/>
                  </a:moveTo>
                  <a:cubicBezTo>
                    <a:pt x="58" y="53"/>
                    <a:pt x="58" y="53"/>
                    <a:pt x="58" y="53"/>
                  </a:cubicBezTo>
                  <a:cubicBezTo>
                    <a:pt x="58" y="53"/>
                    <a:pt x="58" y="53"/>
                    <a:pt x="58" y="53"/>
                  </a:cubicBezTo>
                  <a:cubicBezTo>
                    <a:pt x="63" y="6"/>
                    <a:pt x="63" y="6"/>
                    <a:pt x="63" y="6"/>
                  </a:cubicBezTo>
                  <a:cubicBezTo>
                    <a:pt x="64" y="5"/>
                    <a:pt x="64" y="5"/>
                    <a:pt x="64" y="5"/>
                  </a:cubicBezTo>
                  <a:cubicBezTo>
                    <a:pt x="63" y="2"/>
                    <a:pt x="61" y="0"/>
                    <a:pt x="58" y="0"/>
                  </a:cubicBezTo>
                  <a:cubicBezTo>
                    <a:pt x="36" y="0"/>
                    <a:pt x="36" y="0"/>
                    <a:pt x="36" y="0"/>
                  </a:cubicBezTo>
                  <a:cubicBezTo>
                    <a:pt x="41" y="2"/>
                    <a:pt x="41" y="2"/>
                    <a:pt x="41" y="2"/>
                  </a:cubicBezTo>
                  <a:cubicBezTo>
                    <a:pt x="42" y="2"/>
                    <a:pt x="42" y="2"/>
                    <a:pt x="42" y="2"/>
                  </a:cubicBezTo>
                  <a:cubicBezTo>
                    <a:pt x="46" y="4"/>
                    <a:pt x="47" y="4"/>
                    <a:pt x="46" y="8"/>
                  </a:cubicBezTo>
                  <a:cubicBezTo>
                    <a:pt x="46" y="8"/>
                    <a:pt x="46" y="9"/>
                    <a:pt x="46" y="9"/>
                  </a:cubicBezTo>
                  <a:cubicBezTo>
                    <a:pt x="46" y="13"/>
                    <a:pt x="44" y="14"/>
                    <a:pt x="42" y="14"/>
                  </a:cubicBezTo>
                  <a:cubicBezTo>
                    <a:pt x="41" y="13"/>
                    <a:pt x="38" y="12"/>
                    <a:pt x="37" y="11"/>
                  </a:cubicBezTo>
                  <a:cubicBezTo>
                    <a:pt x="9" y="3"/>
                    <a:pt x="7" y="4"/>
                    <a:pt x="5" y="0"/>
                  </a:cubicBezTo>
                  <a:cubicBezTo>
                    <a:pt x="2" y="0"/>
                    <a:pt x="2" y="0"/>
                    <a:pt x="2" y="0"/>
                  </a:cubicBezTo>
                  <a:cubicBezTo>
                    <a:pt x="2" y="13"/>
                    <a:pt x="0" y="11"/>
                    <a:pt x="31" y="11"/>
                  </a:cubicBezTo>
                  <a:cubicBezTo>
                    <a:pt x="34" y="53"/>
                    <a:pt x="34" y="53"/>
                    <a:pt x="34" y="53"/>
                  </a:cubicBezTo>
                  <a:cubicBezTo>
                    <a:pt x="34" y="55"/>
                    <a:pt x="34" y="55"/>
                    <a:pt x="34" y="55"/>
                  </a:cubicBezTo>
                  <a:cubicBezTo>
                    <a:pt x="33" y="56"/>
                    <a:pt x="32" y="57"/>
                    <a:pt x="32" y="58"/>
                  </a:cubicBezTo>
                  <a:cubicBezTo>
                    <a:pt x="32" y="59"/>
                    <a:pt x="33" y="61"/>
                    <a:pt x="34" y="61"/>
                  </a:cubicBezTo>
                  <a:cubicBezTo>
                    <a:pt x="34" y="63"/>
                    <a:pt x="34" y="63"/>
                    <a:pt x="34" y="63"/>
                  </a:cubicBezTo>
                  <a:cubicBezTo>
                    <a:pt x="46" y="63"/>
                    <a:pt x="46" y="63"/>
                    <a:pt x="46" y="63"/>
                  </a:cubicBezTo>
                  <a:cubicBezTo>
                    <a:pt x="47" y="63"/>
                    <a:pt x="48" y="61"/>
                    <a:pt x="48" y="60"/>
                  </a:cubicBezTo>
                  <a:cubicBezTo>
                    <a:pt x="48" y="59"/>
                    <a:pt x="48" y="58"/>
                    <a:pt x="47" y="57"/>
                  </a:cubicBezTo>
                  <a:cubicBezTo>
                    <a:pt x="39" y="53"/>
                    <a:pt x="39" y="53"/>
                    <a:pt x="39" y="53"/>
                  </a:cubicBezTo>
                  <a:cubicBezTo>
                    <a:pt x="39" y="53"/>
                    <a:pt x="39" y="53"/>
                    <a:pt x="39" y="53"/>
                  </a:cubicBezTo>
                  <a:cubicBezTo>
                    <a:pt x="46" y="11"/>
                    <a:pt x="46" y="11"/>
                    <a:pt x="46" y="11"/>
                  </a:cubicBezTo>
                  <a:cubicBezTo>
                    <a:pt x="46" y="11"/>
                    <a:pt x="46" y="11"/>
                    <a:pt x="46" y="11"/>
                  </a:cubicBezTo>
                  <a:cubicBezTo>
                    <a:pt x="53" y="53"/>
                    <a:pt x="53" y="53"/>
                    <a:pt x="53" y="53"/>
                  </a:cubicBezTo>
                  <a:cubicBezTo>
                    <a:pt x="53" y="63"/>
                    <a:pt x="53" y="63"/>
                    <a:pt x="53" y="63"/>
                  </a:cubicBezTo>
                  <a:cubicBezTo>
                    <a:pt x="64" y="63"/>
                    <a:pt x="64" y="63"/>
                    <a:pt x="64" y="63"/>
                  </a:cubicBezTo>
                  <a:cubicBezTo>
                    <a:pt x="66" y="63"/>
                    <a:pt x="67" y="61"/>
                    <a:pt x="67" y="60"/>
                  </a:cubicBezTo>
                  <a:cubicBezTo>
                    <a:pt x="67" y="59"/>
                    <a:pt x="67" y="58"/>
                    <a:pt x="6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9">
              <a:extLst>
                <a:ext uri="{FF2B5EF4-FFF2-40B4-BE49-F238E27FC236}">
                  <a16:creationId xmlns:a16="http://schemas.microsoft.com/office/drawing/2014/main" id="{EB3616D8-814D-4D6F-8E77-38D1EA81B838}"/>
                </a:ext>
              </a:extLst>
            </p:cNvPr>
            <p:cNvSpPr>
              <a:spLocks/>
            </p:cNvSpPr>
            <p:nvPr/>
          </p:nvSpPr>
          <p:spPr bwMode="auto">
            <a:xfrm>
              <a:off x="1682750" y="5026025"/>
              <a:ext cx="22225" cy="20638"/>
            </a:xfrm>
            <a:custGeom>
              <a:avLst/>
              <a:gdLst>
                <a:gd name="T0" fmla="*/ 4 w 7"/>
                <a:gd name="T1" fmla="*/ 0 h 7"/>
                <a:gd name="T2" fmla="*/ 3 w 7"/>
                <a:gd name="T3" fmla="*/ 0 h 7"/>
                <a:gd name="T4" fmla="*/ 1 w 7"/>
                <a:gd name="T5" fmla="*/ 1 h 7"/>
                <a:gd name="T6" fmla="*/ 0 w 7"/>
                <a:gd name="T7" fmla="*/ 2 h 7"/>
                <a:gd name="T8" fmla="*/ 3 w 7"/>
                <a:gd name="T9" fmla="*/ 7 h 7"/>
                <a:gd name="T10" fmla="*/ 3 w 7"/>
                <a:gd name="T11" fmla="*/ 7 h 7"/>
                <a:gd name="T12" fmla="*/ 7 w 7"/>
                <a:gd name="T13" fmla="*/ 5 h 7"/>
                <a:gd name="T14" fmla="*/ 7 w 7"/>
                <a:gd name="T15" fmla="*/ 4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4" y="0"/>
                    <a:pt x="3" y="0"/>
                    <a:pt x="3" y="0"/>
                  </a:cubicBezTo>
                  <a:cubicBezTo>
                    <a:pt x="1" y="1"/>
                    <a:pt x="1" y="1"/>
                    <a:pt x="1" y="1"/>
                  </a:cubicBezTo>
                  <a:cubicBezTo>
                    <a:pt x="0" y="2"/>
                    <a:pt x="0" y="2"/>
                    <a:pt x="0" y="2"/>
                  </a:cubicBezTo>
                  <a:cubicBezTo>
                    <a:pt x="3" y="7"/>
                    <a:pt x="3" y="7"/>
                    <a:pt x="3" y="7"/>
                  </a:cubicBezTo>
                  <a:cubicBezTo>
                    <a:pt x="3" y="7"/>
                    <a:pt x="3" y="7"/>
                    <a:pt x="3" y="7"/>
                  </a:cubicBezTo>
                  <a:cubicBezTo>
                    <a:pt x="7" y="5"/>
                    <a:pt x="7" y="5"/>
                    <a:pt x="7" y="5"/>
                  </a:cubicBezTo>
                  <a:cubicBezTo>
                    <a:pt x="7" y="5"/>
                    <a:pt x="7" y="5"/>
                    <a:pt x="7" y="4"/>
                  </a:cubicBezTo>
                  <a:cubicBezTo>
                    <a:pt x="6" y="3"/>
                    <a:pt x="5"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20">
              <a:extLst>
                <a:ext uri="{FF2B5EF4-FFF2-40B4-BE49-F238E27FC236}">
                  <a16:creationId xmlns:a16="http://schemas.microsoft.com/office/drawing/2014/main" id="{417BBEF6-3AEF-4068-A92C-219EB7B45BD4}"/>
                </a:ext>
              </a:extLst>
            </p:cNvPr>
            <p:cNvSpPr>
              <a:spLocks/>
            </p:cNvSpPr>
            <p:nvPr/>
          </p:nvSpPr>
          <p:spPr bwMode="auto">
            <a:xfrm>
              <a:off x="1452563" y="5068888"/>
              <a:ext cx="4763" cy="50800"/>
            </a:xfrm>
            <a:custGeom>
              <a:avLst/>
              <a:gdLst>
                <a:gd name="T0" fmla="*/ 1 w 2"/>
                <a:gd name="T1" fmla="*/ 15 h 17"/>
                <a:gd name="T2" fmla="*/ 0 w 2"/>
                <a:gd name="T3" fmla="*/ 0 h 17"/>
                <a:gd name="T4" fmla="*/ 0 w 2"/>
                <a:gd name="T5" fmla="*/ 17 h 17"/>
                <a:gd name="T6" fmla="*/ 2 w 2"/>
                <a:gd name="T7" fmla="*/ 17 h 17"/>
                <a:gd name="T8" fmla="*/ 1 w 2"/>
                <a:gd name="T9" fmla="*/ 15 h 17"/>
              </a:gdLst>
              <a:ahLst/>
              <a:cxnLst>
                <a:cxn ang="0">
                  <a:pos x="T0" y="T1"/>
                </a:cxn>
                <a:cxn ang="0">
                  <a:pos x="T2" y="T3"/>
                </a:cxn>
                <a:cxn ang="0">
                  <a:pos x="T4" y="T5"/>
                </a:cxn>
                <a:cxn ang="0">
                  <a:pos x="T6" y="T7"/>
                </a:cxn>
                <a:cxn ang="0">
                  <a:pos x="T8" y="T9"/>
                </a:cxn>
              </a:cxnLst>
              <a:rect l="0" t="0" r="r" b="b"/>
              <a:pathLst>
                <a:path w="2" h="17">
                  <a:moveTo>
                    <a:pt x="1" y="15"/>
                  </a:moveTo>
                  <a:cubicBezTo>
                    <a:pt x="0" y="0"/>
                    <a:pt x="0" y="0"/>
                    <a:pt x="0" y="0"/>
                  </a:cubicBezTo>
                  <a:cubicBezTo>
                    <a:pt x="0" y="17"/>
                    <a:pt x="0" y="17"/>
                    <a:pt x="0" y="17"/>
                  </a:cubicBezTo>
                  <a:cubicBezTo>
                    <a:pt x="2" y="17"/>
                    <a:pt x="2" y="17"/>
                    <a:pt x="2" y="17"/>
                  </a:cubicBezTo>
                  <a:cubicBezTo>
                    <a:pt x="2" y="16"/>
                    <a:pt x="2" y="16"/>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21">
              <a:extLst>
                <a:ext uri="{FF2B5EF4-FFF2-40B4-BE49-F238E27FC236}">
                  <a16:creationId xmlns:a16="http://schemas.microsoft.com/office/drawing/2014/main" id="{24ADA07C-02C9-485A-A587-4A286E7CEA7F}"/>
                </a:ext>
              </a:extLst>
            </p:cNvPr>
            <p:cNvSpPr>
              <a:spLocks/>
            </p:cNvSpPr>
            <p:nvPr/>
          </p:nvSpPr>
          <p:spPr bwMode="auto">
            <a:xfrm>
              <a:off x="1560513" y="5138738"/>
              <a:ext cx="20638" cy="23813"/>
            </a:xfrm>
            <a:custGeom>
              <a:avLst/>
              <a:gdLst>
                <a:gd name="T0" fmla="*/ 6 w 7"/>
                <a:gd name="T1" fmla="*/ 2 h 8"/>
                <a:gd name="T2" fmla="*/ 4 w 7"/>
                <a:gd name="T3" fmla="*/ 0 h 8"/>
                <a:gd name="T4" fmla="*/ 3 w 7"/>
                <a:gd name="T5" fmla="*/ 0 h 8"/>
                <a:gd name="T6" fmla="*/ 0 w 7"/>
                <a:gd name="T7" fmla="*/ 5 h 8"/>
                <a:gd name="T8" fmla="*/ 1 w 7"/>
                <a:gd name="T9" fmla="*/ 6 h 8"/>
                <a:gd name="T10" fmla="*/ 4 w 7"/>
                <a:gd name="T11" fmla="*/ 7 h 8"/>
                <a:gd name="T12" fmla="*/ 6 w 7"/>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2"/>
                  </a:moveTo>
                  <a:cubicBezTo>
                    <a:pt x="4" y="0"/>
                    <a:pt x="4" y="0"/>
                    <a:pt x="4" y="0"/>
                  </a:cubicBezTo>
                  <a:cubicBezTo>
                    <a:pt x="3" y="0"/>
                    <a:pt x="3" y="0"/>
                    <a:pt x="3" y="0"/>
                  </a:cubicBezTo>
                  <a:cubicBezTo>
                    <a:pt x="0" y="5"/>
                    <a:pt x="0" y="5"/>
                    <a:pt x="0" y="5"/>
                  </a:cubicBezTo>
                  <a:cubicBezTo>
                    <a:pt x="1" y="6"/>
                    <a:pt x="1" y="6"/>
                    <a:pt x="1" y="6"/>
                  </a:cubicBezTo>
                  <a:cubicBezTo>
                    <a:pt x="4" y="7"/>
                    <a:pt x="4" y="7"/>
                    <a:pt x="4" y="7"/>
                  </a:cubicBezTo>
                  <a:cubicBezTo>
                    <a:pt x="6" y="8"/>
                    <a:pt x="7"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22">
              <a:extLst>
                <a:ext uri="{FF2B5EF4-FFF2-40B4-BE49-F238E27FC236}">
                  <a16:creationId xmlns:a16="http://schemas.microsoft.com/office/drawing/2014/main" id="{9FBC7F92-F5C4-4E2B-A492-1B9AA3333DC7}"/>
                </a:ext>
              </a:extLst>
            </p:cNvPr>
            <p:cNvSpPr>
              <a:spLocks/>
            </p:cNvSpPr>
            <p:nvPr/>
          </p:nvSpPr>
          <p:spPr bwMode="auto">
            <a:xfrm>
              <a:off x="1466850" y="4900613"/>
              <a:ext cx="80963" cy="73025"/>
            </a:xfrm>
            <a:custGeom>
              <a:avLst/>
              <a:gdLst>
                <a:gd name="T0" fmla="*/ 7 w 27"/>
                <a:gd name="T1" fmla="*/ 24 h 24"/>
                <a:gd name="T2" fmla="*/ 7 w 27"/>
                <a:gd name="T3" fmla="*/ 23 h 24"/>
                <a:gd name="T4" fmla="*/ 11 w 27"/>
                <a:gd name="T5" fmla="*/ 10 h 24"/>
                <a:gd name="T6" fmla="*/ 11 w 27"/>
                <a:gd name="T7" fmla="*/ 6 h 24"/>
                <a:gd name="T8" fmla="*/ 24 w 27"/>
                <a:gd name="T9" fmla="*/ 6 h 24"/>
                <a:gd name="T10" fmla="*/ 26 w 27"/>
                <a:gd name="T11" fmla="*/ 6 h 24"/>
                <a:gd name="T12" fmla="*/ 26 w 27"/>
                <a:gd name="T13" fmla="*/ 7 h 24"/>
                <a:gd name="T14" fmla="*/ 26 w 27"/>
                <a:gd name="T15" fmla="*/ 7 h 24"/>
                <a:gd name="T16" fmla="*/ 27 w 27"/>
                <a:gd name="T17" fmla="*/ 5 h 24"/>
                <a:gd name="T18" fmla="*/ 27 w 27"/>
                <a:gd name="T19" fmla="*/ 0 h 24"/>
                <a:gd name="T20" fmla="*/ 13 w 27"/>
                <a:gd name="T21" fmla="*/ 0 h 24"/>
                <a:gd name="T22" fmla="*/ 0 w 27"/>
                <a:gd name="T23" fmla="*/ 13 h 24"/>
                <a:gd name="T24" fmla="*/ 7 w 27"/>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4">
                  <a:moveTo>
                    <a:pt x="7" y="24"/>
                  </a:moveTo>
                  <a:cubicBezTo>
                    <a:pt x="7" y="23"/>
                    <a:pt x="7" y="23"/>
                    <a:pt x="7" y="23"/>
                  </a:cubicBezTo>
                  <a:cubicBezTo>
                    <a:pt x="1" y="18"/>
                    <a:pt x="5" y="8"/>
                    <a:pt x="11" y="10"/>
                  </a:cubicBezTo>
                  <a:cubicBezTo>
                    <a:pt x="11" y="6"/>
                    <a:pt x="11" y="6"/>
                    <a:pt x="11" y="6"/>
                  </a:cubicBezTo>
                  <a:cubicBezTo>
                    <a:pt x="24" y="6"/>
                    <a:pt x="24" y="6"/>
                    <a:pt x="24" y="6"/>
                  </a:cubicBezTo>
                  <a:cubicBezTo>
                    <a:pt x="26" y="6"/>
                    <a:pt x="26" y="6"/>
                    <a:pt x="26" y="6"/>
                  </a:cubicBezTo>
                  <a:cubicBezTo>
                    <a:pt x="26" y="7"/>
                    <a:pt x="26" y="7"/>
                    <a:pt x="26" y="7"/>
                  </a:cubicBezTo>
                  <a:cubicBezTo>
                    <a:pt x="26" y="7"/>
                    <a:pt x="26" y="7"/>
                    <a:pt x="26" y="7"/>
                  </a:cubicBezTo>
                  <a:cubicBezTo>
                    <a:pt x="27" y="6"/>
                    <a:pt x="27" y="6"/>
                    <a:pt x="27" y="5"/>
                  </a:cubicBezTo>
                  <a:cubicBezTo>
                    <a:pt x="27" y="0"/>
                    <a:pt x="27" y="0"/>
                    <a:pt x="27" y="0"/>
                  </a:cubicBezTo>
                  <a:cubicBezTo>
                    <a:pt x="13" y="0"/>
                    <a:pt x="13" y="0"/>
                    <a:pt x="13" y="0"/>
                  </a:cubicBezTo>
                  <a:cubicBezTo>
                    <a:pt x="6" y="0"/>
                    <a:pt x="0" y="6"/>
                    <a:pt x="0" y="13"/>
                  </a:cubicBezTo>
                  <a:cubicBezTo>
                    <a:pt x="0" y="17"/>
                    <a:pt x="4" y="22"/>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23">
              <a:extLst>
                <a:ext uri="{FF2B5EF4-FFF2-40B4-BE49-F238E27FC236}">
                  <a16:creationId xmlns:a16="http://schemas.microsoft.com/office/drawing/2014/main" id="{709563D4-CB10-4F9F-BB34-C11FFEF65846}"/>
                </a:ext>
              </a:extLst>
            </p:cNvPr>
            <p:cNvSpPr>
              <a:spLocks noEditPoints="1"/>
            </p:cNvSpPr>
            <p:nvPr/>
          </p:nvSpPr>
          <p:spPr bwMode="auto">
            <a:xfrm>
              <a:off x="1476375" y="4922838"/>
              <a:ext cx="71438" cy="84138"/>
            </a:xfrm>
            <a:custGeom>
              <a:avLst/>
              <a:gdLst>
                <a:gd name="T0" fmla="*/ 16 w 24"/>
                <a:gd name="T1" fmla="*/ 22 h 28"/>
                <a:gd name="T2" fmla="*/ 16 w 24"/>
                <a:gd name="T3" fmla="*/ 19 h 28"/>
                <a:gd name="T4" fmla="*/ 24 w 24"/>
                <a:gd name="T5" fmla="*/ 8 h 28"/>
                <a:gd name="T6" fmla="*/ 22 w 24"/>
                <a:gd name="T7" fmla="*/ 1 h 28"/>
                <a:gd name="T8" fmla="*/ 10 w 24"/>
                <a:gd name="T9" fmla="*/ 1 h 28"/>
                <a:gd name="T10" fmla="*/ 10 w 24"/>
                <a:gd name="T11" fmla="*/ 6 h 28"/>
                <a:gd name="T12" fmla="*/ 6 w 24"/>
                <a:gd name="T13" fmla="*/ 14 h 28"/>
                <a:gd name="T14" fmla="*/ 7 w 24"/>
                <a:gd name="T15" fmla="*/ 22 h 28"/>
                <a:gd name="T16" fmla="*/ 16 w 24"/>
                <a:gd name="T17" fmla="*/ 22 h 28"/>
                <a:gd name="T18" fmla="*/ 21 w 24"/>
                <a:gd name="T19" fmla="*/ 11 h 28"/>
                <a:gd name="T20" fmla="*/ 18 w 24"/>
                <a:gd name="T21" fmla="*/ 15 h 28"/>
                <a:gd name="T22" fmla="*/ 13 w 24"/>
                <a:gd name="T23" fmla="*/ 12 h 28"/>
                <a:gd name="T24" fmla="*/ 21 w 24"/>
                <a:gd name="T25"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8">
                  <a:moveTo>
                    <a:pt x="16" y="22"/>
                  </a:moveTo>
                  <a:cubicBezTo>
                    <a:pt x="16" y="19"/>
                    <a:pt x="16" y="19"/>
                    <a:pt x="16" y="19"/>
                  </a:cubicBezTo>
                  <a:cubicBezTo>
                    <a:pt x="20" y="18"/>
                    <a:pt x="24" y="13"/>
                    <a:pt x="24" y="8"/>
                  </a:cubicBezTo>
                  <a:cubicBezTo>
                    <a:pt x="24" y="5"/>
                    <a:pt x="23" y="3"/>
                    <a:pt x="22" y="1"/>
                  </a:cubicBezTo>
                  <a:cubicBezTo>
                    <a:pt x="21" y="1"/>
                    <a:pt x="10" y="1"/>
                    <a:pt x="10" y="1"/>
                  </a:cubicBezTo>
                  <a:cubicBezTo>
                    <a:pt x="10" y="6"/>
                    <a:pt x="10" y="6"/>
                    <a:pt x="10" y="6"/>
                  </a:cubicBezTo>
                  <a:cubicBezTo>
                    <a:pt x="5" y="0"/>
                    <a:pt x="0" y="12"/>
                    <a:pt x="6" y="14"/>
                  </a:cubicBezTo>
                  <a:cubicBezTo>
                    <a:pt x="7" y="19"/>
                    <a:pt x="7" y="17"/>
                    <a:pt x="7" y="22"/>
                  </a:cubicBezTo>
                  <a:cubicBezTo>
                    <a:pt x="7" y="28"/>
                    <a:pt x="16" y="28"/>
                    <a:pt x="16" y="22"/>
                  </a:cubicBezTo>
                  <a:close/>
                  <a:moveTo>
                    <a:pt x="21" y="11"/>
                  </a:moveTo>
                  <a:cubicBezTo>
                    <a:pt x="20" y="13"/>
                    <a:pt x="20" y="14"/>
                    <a:pt x="18" y="15"/>
                  </a:cubicBezTo>
                  <a:cubicBezTo>
                    <a:pt x="16" y="15"/>
                    <a:pt x="14" y="14"/>
                    <a:pt x="13" y="12"/>
                  </a:cubicBezTo>
                  <a:lnTo>
                    <a:pt x="2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24">
              <a:extLst>
                <a:ext uri="{FF2B5EF4-FFF2-40B4-BE49-F238E27FC236}">
                  <a16:creationId xmlns:a16="http://schemas.microsoft.com/office/drawing/2014/main" id="{7F82C927-F25C-4184-8CC1-ABE5E34FB541}"/>
                </a:ext>
              </a:extLst>
            </p:cNvPr>
            <p:cNvSpPr>
              <a:spLocks/>
            </p:cNvSpPr>
            <p:nvPr/>
          </p:nvSpPr>
          <p:spPr bwMode="auto">
            <a:xfrm>
              <a:off x="1454150" y="4986338"/>
              <a:ext cx="231775" cy="166688"/>
            </a:xfrm>
            <a:custGeom>
              <a:avLst/>
              <a:gdLst>
                <a:gd name="T0" fmla="*/ 54 w 77"/>
                <a:gd name="T1" fmla="*/ 25 h 55"/>
                <a:gd name="T2" fmla="*/ 25 w 77"/>
                <a:gd name="T3" fmla="*/ 1 h 55"/>
                <a:gd name="T4" fmla="*/ 25 w 77"/>
                <a:gd name="T5" fmla="*/ 1 h 55"/>
                <a:gd name="T6" fmla="*/ 12 w 77"/>
                <a:gd name="T7" fmla="*/ 1 h 55"/>
                <a:gd name="T8" fmla="*/ 6 w 77"/>
                <a:gd name="T9" fmla="*/ 1 h 55"/>
                <a:gd name="T10" fmla="*/ 6 w 77"/>
                <a:gd name="T11" fmla="*/ 1 h 55"/>
                <a:gd name="T12" fmla="*/ 0 w 77"/>
                <a:gd name="T13" fmla="*/ 7 h 55"/>
                <a:gd name="T14" fmla="*/ 2 w 77"/>
                <a:gd name="T15" fmla="*/ 42 h 55"/>
                <a:gd name="T16" fmla="*/ 7 w 77"/>
                <a:gd name="T17" fmla="*/ 47 h 55"/>
                <a:gd name="T18" fmla="*/ 7 w 77"/>
                <a:gd name="T19" fmla="*/ 47 h 55"/>
                <a:gd name="T20" fmla="*/ 33 w 77"/>
                <a:gd name="T21" fmla="*/ 55 h 55"/>
                <a:gd name="T22" fmla="*/ 36 w 77"/>
                <a:gd name="T23" fmla="*/ 50 h 55"/>
                <a:gd name="T24" fmla="*/ 12 w 77"/>
                <a:gd name="T25" fmla="*/ 39 h 55"/>
                <a:gd name="T26" fmla="*/ 11 w 77"/>
                <a:gd name="T27" fmla="*/ 22 h 55"/>
                <a:gd name="T28" fmla="*/ 13 w 77"/>
                <a:gd name="T29" fmla="*/ 22 h 55"/>
                <a:gd name="T30" fmla="*/ 14 w 77"/>
                <a:gd name="T31" fmla="*/ 37 h 55"/>
                <a:gd name="T32" fmla="*/ 29 w 77"/>
                <a:gd name="T33" fmla="*/ 44 h 55"/>
                <a:gd name="T34" fmla="*/ 38 w 77"/>
                <a:gd name="T35" fmla="*/ 44 h 55"/>
                <a:gd name="T36" fmla="*/ 38 w 77"/>
                <a:gd name="T37" fmla="*/ 23 h 55"/>
                <a:gd name="T38" fmla="*/ 49 w 77"/>
                <a:gd name="T39" fmla="*/ 34 h 55"/>
                <a:gd name="T40" fmla="*/ 56 w 77"/>
                <a:gd name="T41" fmla="*/ 34 h 55"/>
                <a:gd name="T42" fmla="*/ 77 w 77"/>
                <a:gd name="T43" fmla="*/ 21 h 55"/>
                <a:gd name="T44" fmla="*/ 75 w 77"/>
                <a:gd name="T45" fmla="*/ 16 h 55"/>
                <a:gd name="T46" fmla="*/ 54 w 77"/>
                <a:gd name="T47"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5">
                  <a:moveTo>
                    <a:pt x="54" y="25"/>
                  </a:moveTo>
                  <a:cubicBezTo>
                    <a:pt x="38" y="0"/>
                    <a:pt x="40" y="1"/>
                    <a:pt x="25" y="1"/>
                  </a:cubicBezTo>
                  <a:cubicBezTo>
                    <a:pt x="25" y="1"/>
                    <a:pt x="25" y="1"/>
                    <a:pt x="25" y="1"/>
                  </a:cubicBezTo>
                  <a:cubicBezTo>
                    <a:pt x="25" y="9"/>
                    <a:pt x="12" y="10"/>
                    <a:pt x="12" y="1"/>
                  </a:cubicBezTo>
                  <a:cubicBezTo>
                    <a:pt x="6" y="1"/>
                    <a:pt x="6" y="1"/>
                    <a:pt x="6" y="1"/>
                  </a:cubicBezTo>
                  <a:cubicBezTo>
                    <a:pt x="6" y="1"/>
                    <a:pt x="6" y="1"/>
                    <a:pt x="6" y="1"/>
                  </a:cubicBezTo>
                  <a:cubicBezTo>
                    <a:pt x="2" y="1"/>
                    <a:pt x="0" y="4"/>
                    <a:pt x="0" y="7"/>
                  </a:cubicBezTo>
                  <a:cubicBezTo>
                    <a:pt x="2" y="42"/>
                    <a:pt x="2" y="42"/>
                    <a:pt x="2" y="42"/>
                  </a:cubicBezTo>
                  <a:cubicBezTo>
                    <a:pt x="3" y="45"/>
                    <a:pt x="4" y="47"/>
                    <a:pt x="7" y="47"/>
                  </a:cubicBezTo>
                  <a:cubicBezTo>
                    <a:pt x="7" y="47"/>
                    <a:pt x="7" y="47"/>
                    <a:pt x="7" y="47"/>
                  </a:cubicBezTo>
                  <a:cubicBezTo>
                    <a:pt x="33" y="55"/>
                    <a:pt x="33" y="55"/>
                    <a:pt x="33" y="55"/>
                  </a:cubicBezTo>
                  <a:cubicBezTo>
                    <a:pt x="36" y="50"/>
                    <a:pt x="36" y="50"/>
                    <a:pt x="36" y="50"/>
                  </a:cubicBezTo>
                  <a:cubicBezTo>
                    <a:pt x="12" y="39"/>
                    <a:pt x="12" y="39"/>
                    <a:pt x="12" y="39"/>
                  </a:cubicBezTo>
                  <a:cubicBezTo>
                    <a:pt x="11" y="22"/>
                    <a:pt x="11" y="22"/>
                    <a:pt x="11" y="22"/>
                  </a:cubicBezTo>
                  <a:cubicBezTo>
                    <a:pt x="13" y="22"/>
                    <a:pt x="13" y="22"/>
                    <a:pt x="13" y="22"/>
                  </a:cubicBezTo>
                  <a:cubicBezTo>
                    <a:pt x="14" y="37"/>
                    <a:pt x="14" y="37"/>
                    <a:pt x="14" y="37"/>
                  </a:cubicBezTo>
                  <a:cubicBezTo>
                    <a:pt x="29" y="44"/>
                    <a:pt x="29" y="44"/>
                    <a:pt x="29" y="44"/>
                  </a:cubicBezTo>
                  <a:cubicBezTo>
                    <a:pt x="38" y="44"/>
                    <a:pt x="38" y="44"/>
                    <a:pt x="38" y="44"/>
                  </a:cubicBezTo>
                  <a:cubicBezTo>
                    <a:pt x="38" y="23"/>
                    <a:pt x="38" y="23"/>
                    <a:pt x="38" y="23"/>
                  </a:cubicBezTo>
                  <a:cubicBezTo>
                    <a:pt x="47" y="32"/>
                    <a:pt x="45" y="30"/>
                    <a:pt x="49" y="34"/>
                  </a:cubicBezTo>
                  <a:cubicBezTo>
                    <a:pt x="51" y="35"/>
                    <a:pt x="54" y="36"/>
                    <a:pt x="56" y="34"/>
                  </a:cubicBezTo>
                  <a:cubicBezTo>
                    <a:pt x="77" y="21"/>
                    <a:pt x="77" y="21"/>
                    <a:pt x="77" y="21"/>
                  </a:cubicBezTo>
                  <a:cubicBezTo>
                    <a:pt x="75" y="16"/>
                    <a:pt x="75" y="16"/>
                    <a:pt x="75" y="16"/>
                  </a:cubicBezTo>
                  <a:lnTo>
                    <a:pt x="5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9" name="TextBox 38">
            <a:extLst>
              <a:ext uri="{FF2B5EF4-FFF2-40B4-BE49-F238E27FC236}">
                <a16:creationId xmlns:a16="http://schemas.microsoft.com/office/drawing/2014/main" id="{E59535A6-0791-42D1-A950-F379E98CE996}"/>
              </a:ext>
            </a:extLst>
          </p:cNvPr>
          <p:cNvSpPr txBox="1"/>
          <p:nvPr/>
        </p:nvSpPr>
        <p:spPr>
          <a:xfrm>
            <a:off x="1586" y="5560505"/>
            <a:ext cx="12089729" cy="830997"/>
          </a:xfrm>
          <a:prstGeom prst="rect">
            <a:avLst/>
          </a:prstGeom>
          <a:noFill/>
        </p:spPr>
        <p:txBody>
          <a:bodyPr wrap="square" rtlCol="0">
            <a:spAutoFit/>
          </a:bodyPr>
          <a:lstStyle/>
          <a:p>
            <a:r>
              <a:rPr lang="en-US" sz="800" b="1" dirty="0"/>
              <a:t>1. </a:t>
            </a:r>
            <a:r>
              <a:rPr lang="en-US" sz="800" dirty="0">
                <a:ea typeface="Calibri" panose="020F0502020204030204" pitchFamily="34" charset="0"/>
                <a:cs typeface="Times New Roman" panose="02020603050405020304" pitchFamily="18" charset="0"/>
              </a:rPr>
              <a:t>Mansfield C, et al. </a:t>
            </a:r>
            <a:r>
              <a:rPr lang="en-US" sz="800" i="1" dirty="0">
                <a:ea typeface="Calibri" panose="020F0502020204030204" pitchFamily="34" charset="0"/>
                <a:cs typeface="Times New Roman" panose="02020603050405020304" pitchFamily="18" charset="0"/>
              </a:rPr>
              <a:t>Blood Advances</a:t>
            </a:r>
            <a:r>
              <a:rPr lang="en-US" sz="800" dirty="0">
                <a:ea typeface="Calibri" panose="020F0502020204030204" pitchFamily="34" charset="0"/>
                <a:cs typeface="Times New Roman" panose="02020603050405020304" pitchFamily="18" charset="0"/>
              </a:rPr>
              <a:t>. 2017;1(24): 2176-2185. </a:t>
            </a:r>
            <a:r>
              <a:rPr lang="en-US" sz="800" b="1" dirty="0">
                <a:ea typeface="Calibri" panose="020F0502020204030204" pitchFamily="34" charset="0"/>
                <a:cs typeface="Times New Roman" panose="02020603050405020304" pitchFamily="18" charset="0"/>
              </a:rPr>
              <a:t>2. </a:t>
            </a:r>
            <a:r>
              <a:rPr lang="en-US" sz="800" dirty="0" err="1">
                <a:solidFill>
                  <a:srgbClr val="000000"/>
                </a:solidFill>
                <a:ea typeface="Calibri" panose="020F0502020204030204" pitchFamily="34" charset="0"/>
                <a:cs typeface="Times New Roman" panose="02020603050405020304" pitchFamily="18" charset="0"/>
              </a:rPr>
              <a:t>Landfeldt</a:t>
            </a:r>
            <a:r>
              <a:rPr lang="en-US" sz="800" dirty="0">
                <a:solidFill>
                  <a:srgbClr val="000000"/>
                </a:solidFill>
                <a:ea typeface="Calibri" panose="020F0502020204030204" pitchFamily="34" charset="0"/>
                <a:cs typeface="Times New Roman" panose="02020603050405020304" pitchFamily="18" charset="0"/>
              </a:rPr>
              <a:t> E, et al. </a:t>
            </a:r>
            <a:r>
              <a:rPr lang="en-US" sz="800" i="1" dirty="0">
                <a:solidFill>
                  <a:srgbClr val="000000"/>
                </a:solidFill>
                <a:ea typeface="Calibri" panose="020F0502020204030204" pitchFamily="34" charset="0"/>
                <a:cs typeface="Times New Roman" panose="02020603050405020304" pitchFamily="18" charset="0"/>
              </a:rPr>
              <a:t>Leukemia Research</a:t>
            </a:r>
            <a:r>
              <a:rPr lang="en-US" sz="800" dirty="0">
                <a:solidFill>
                  <a:srgbClr val="000000"/>
                </a:solidFill>
                <a:ea typeface="Calibri" panose="020F0502020204030204" pitchFamily="34" charset="0"/>
                <a:cs typeface="Times New Roman" panose="02020603050405020304" pitchFamily="18" charset="0"/>
              </a:rPr>
              <a:t>. 2016;40:17-23. </a:t>
            </a:r>
            <a:r>
              <a:rPr lang="en-US" sz="800" b="1" dirty="0">
                <a:solidFill>
                  <a:srgbClr val="000000"/>
                </a:solidFill>
                <a:ea typeface="Calibri" panose="020F0502020204030204" pitchFamily="34" charset="0"/>
                <a:cs typeface="Times New Roman" panose="02020603050405020304" pitchFamily="18" charset="0"/>
              </a:rPr>
              <a:t>3</a:t>
            </a:r>
            <a:r>
              <a:rPr lang="en-US" sz="800" b="1" dirty="0"/>
              <a:t>. </a:t>
            </a:r>
            <a:r>
              <a:rPr lang="en-US" sz="800" dirty="0" err="1"/>
              <a:t>Eichhorst</a:t>
            </a:r>
            <a:r>
              <a:rPr lang="en-US" sz="800" dirty="0"/>
              <a:t> B, et al. </a:t>
            </a:r>
            <a:r>
              <a:rPr lang="en-US" sz="800" i="1" dirty="0"/>
              <a:t>Ann Oncol</a:t>
            </a:r>
            <a:r>
              <a:rPr lang="en-US" sz="800" dirty="0"/>
              <a:t>. 2015;26(suppl 5):v78-v84. </a:t>
            </a:r>
            <a:r>
              <a:rPr lang="en-US" sz="800" b="1" dirty="0"/>
              <a:t>4. </a:t>
            </a:r>
            <a:r>
              <a:rPr lang="en-US" sz="800" dirty="0"/>
              <a:t>Bell R. </a:t>
            </a:r>
            <a:r>
              <a:rPr lang="en-US" sz="800" i="1" dirty="0"/>
              <a:t>J Adv </a:t>
            </a:r>
            <a:r>
              <a:rPr lang="en-US" sz="800" i="1" dirty="0" err="1"/>
              <a:t>Pract</a:t>
            </a:r>
            <a:r>
              <a:rPr lang="en-US" sz="800" i="1" dirty="0"/>
              <a:t> Oncol</a:t>
            </a:r>
            <a:r>
              <a:rPr lang="en-US" sz="800" dirty="0"/>
              <a:t>. 2017;8(5):462-473. </a:t>
            </a:r>
            <a:r>
              <a:rPr lang="en-US" sz="800" b="1" dirty="0"/>
              <a:t>5. </a:t>
            </a:r>
            <a:r>
              <a:rPr lang="en-US" sz="800" dirty="0" err="1"/>
              <a:t>Holtzer-Goor</a:t>
            </a:r>
            <a:r>
              <a:rPr lang="en-US" sz="800" dirty="0"/>
              <a:t> KM, et al. </a:t>
            </a:r>
            <a:r>
              <a:rPr lang="en-US" sz="800" i="1" dirty="0"/>
              <a:t>Qual Life Res</a:t>
            </a:r>
            <a:r>
              <a:rPr lang="en-US" sz="800" dirty="0"/>
              <a:t>. 2015;24(12):2895-2906. </a:t>
            </a:r>
            <a:r>
              <a:rPr lang="en-US" sz="800" b="1" dirty="0"/>
              <a:t>6. </a:t>
            </a:r>
            <a:r>
              <a:rPr lang="en-US" sz="800" dirty="0"/>
              <a:t>Strati P, et al. </a:t>
            </a:r>
            <a:r>
              <a:rPr lang="en-US" sz="800" i="1" dirty="0"/>
              <a:t>Br J </a:t>
            </a:r>
            <a:r>
              <a:rPr lang="en-US" sz="800" i="1" dirty="0" err="1"/>
              <a:t>Haematol</a:t>
            </a:r>
            <a:r>
              <a:rPr lang="en-US" sz="800" dirty="0"/>
              <a:t>. 2017;178(3):394-402. </a:t>
            </a:r>
            <a:r>
              <a:rPr lang="en-US" sz="800" b="1" dirty="0">
                <a:solidFill>
                  <a:srgbClr val="000000"/>
                </a:solidFill>
              </a:rPr>
              <a:t>7. </a:t>
            </a:r>
            <a:r>
              <a:rPr lang="en-US" sz="800" dirty="0" err="1">
                <a:solidFill>
                  <a:srgbClr val="000000"/>
                </a:solidFill>
              </a:rPr>
              <a:t>Malcikova</a:t>
            </a:r>
            <a:r>
              <a:rPr lang="en-US" sz="800" dirty="0">
                <a:solidFill>
                  <a:srgbClr val="000000"/>
                </a:solidFill>
              </a:rPr>
              <a:t> J, et al. </a:t>
            </a:r>
            <a:r>
              <a:rPr lang="en-US" sz="800" i="1" dirty="0">
                <a:solidFill>
                  <a:srgbClr val="000000"/>
                </a:solidFill>
              </a:rPr>
              <a:t>Leukemia</a:t>
            </a:r>
            <a:r>
              <a:rPr lang="en-US" sz="800" dirty="0">
                <a:solidFill>
                  <a:srgbClr val="000000"/>
                </a:solidFill>
              </a:rPr>
              <a:t>. 2018;32(5):1070-1080. </a:t>
            </a:r>
            <a:r>
              <a:rPr lang="en-US" sz="800" b="1" dirty="0">
                <a:solidFill>
                  <a:srgbClr val="000000"/>
                </a:solidFill>
              </a:rPr>
              <a:t>8. </a:t>
            </a:r>
            <a:r>
              <a:rPr lang="en-US" sz="800" dirty="0">
                <a:solidFill>
                  <a:srgbClr val="000000"/>
                </a:solidFill>
              </a:rPr>
              <a:t>Rosenquist R, et al. </a:t>
            </a:r>
            <a:r>
              <a:rPr lang="en-US" sz="800" i="1" dirty="0">
                <a:solidFill>
                  <a:srgbClr val="000000"/>
                </a:solidFill>
              </a:rPr>
              <a:t>Leukemia</a:t>
            </a:r>
            <a:r>
              <a:rPr lang="en-US" sz="800" dirty="0">
                <a:solidFill>
                  <a:srgbClr val="000000"/>
                </a:solidFill>
              </a:rPr>
              <a:t>. 2017;31(7):1477-1481. </a:t>
            </a:r>
            <a:r>
              <a:rPr lang="en-US" sz="800" b="1" dirty="0">
                <a:solidFill>
                  <a:srgbClr val="000000"/>
                </a:solidFill>
              </a:rPr>
              <a:t>9. </a:t>
            </a:r>
            <a:r>
              <a:rPr lang="en-US" sz="800" dirty="0" err="1">
                <a:solidFill>
                  <a:srgbClr val="000000"/>
                </a:solidFill>
              </a:rPr>
              <a:t>Hallek</a:t>
            </a:r>
            <a:r>
              <a:rPr lang="en-US" sz="800" dirty="0">
                <a:solidFill>
                  <a:srgbClr val="000000"/>
                </a:solidFill>
              </a:rPr>
              <a:t> M, et al. </a:t>
            </a:r>
            <a:r>
              <a:rPr lang="en-US" sz="800" i="1" dirty="0">
                <a:solidFill>
                  <a:srgbClr val="000000"/>
                </a:solidFill>
              </a:rPr>
              <a:t>Blood</a:t>
            </a:r>
            <a:r>
              <a:rPr lang="en-US" sz="800" dirty="0">
                <a:solidFill>
                  <a:srgbClr val="000000"/>
                </a:solidFill>
              </a:rPr>
              <a:t>. 2018;131(25):2745-2760. </a:t>
            </a:r>
            <a:r>
              <a:rPr lang="en-US" sz="800" b="1" dirty="0">
                <a:solidFill>
                  <a:srgbClr val="000000"/>
                </a:solidFill>
              </a:rPr>
              <a:t>10. </a:t>
            </a:r>
            <a:r>
              <a:rPr lang="en-US" sz="800" dirty="0">
                <a:solidFill>
                  <a:srgbClr val="000000"/>
                </a:solidFill>
              </a:rPr>
              <a:t>National Comprehensive Cancer Network. NCCN Guidelines Version 4.2020. Accessed January 8, 2020. </a:t>
            </a:r>
            <a:r>
              <a:rPr lang="en-US" sz="800" b="1" dirty="0"/>
              <a:t>11. </a:t>
            </a:r>
            <a:r>
              <a:rPr lang="en-US" sz="800" dirty="0"/>
              <a:t>Brander D, et al. </a:t>
            </a:r>
            <a:r>
              <a:rPr lang="en-US" sz="800" i="1" dirty="0"/>
              <a:t>Am Soc Clin Oncol Educ Book</a:t>
            </a:r>
            <a:r>
              <a:rPr lang="en-US" sz="800" dirty="0"/>
              <a:t>. 2019;39:487-498.</a:t>
            </a:r>
            <a:r>
              <a:rPr lang="en-US" sz="800" dirty="0">
                <a:solidFill>
                  <a:srgbClr val="000000"/>
                </a:solidFill>
                <a:cs typeface="Times New Roman" panose="02020603050405020304" pitchFamily="18" charset="0"/>
              </a:rPr>
              <a:t> </a:t>
            </a:r>
            <a:r>
              <a:rPr lang="en-US" sz="800" b="1" dirty="0">
                <a:solidFill>
                  <a:srgbClr val="000000"/>
                </a:solidFill>
                <a:cs typeface="Times New Roman" panose="02020603050405020304" pitchFamily="18" charset="0"/>
              </a:rPr>
              <a:t>12. </a:t>
            </a:r>
            <a:r>
              <a:rPr lang="en-US" sz="800" dirty="0">
                <a:solidFill>
                  <a:srgbClr val="000000"/>
                </a:solidFill>
                <a:cs typeface="Times New Roman" panose="02020603050405020304" pitchFamily="18" charset="0"/>
              </a:rPr>
              <a:t>National Institute of Health. Surveillance, Epidemiology, and End Results Program. </a:t>
            </a:r>
            <a:r>
              <a:rPr lang="en-US" sz="800" dirty="0"/>
              <a:t>https://seer.cancer.gov/statfacts/html/clyl.html. Accessed January 20, 2020. </a:t>
            </a:r>
            <a:r>
              <a:rPr lang="en-US" sz="800" b="1" dirty="0"/>
              <a:t>13. </a:t>
            </a:r>
            <a:r>
              <a:rPr lang="en-US" sz="800" dirty="0"/>
              <a:t>Kovacs G, et al. </a:t>
            </a:r>
            <a:r>
              <a:rPr lang="en-US" sz="800" i="1" dirty="0"/>
              <a:t>J Clin Oncol</a:t>
            </a:r>
            <a:r>
              <a:rPr lang="en-US" sz="800" dirty="0"/>
              <a:t>. 2016;34(31):3758-3765. </a:t>
            </a:r>
            <a:r>
              <a:rPr lang="en-US" sz="800" b="1" dirty="0"/>
              <a:t>14. </a:t>
            </a:r>
            <a:r>
              <a:rPr lang="en-US" sz="800" dirty="0"/>
              <a:t>US</a:t>
            </a:r>
            <a:r>
              <a:rPr lang="en-US" sz="800" b="1" dirty="0"/>
              <a:t> </a:t>
            </a:r>
            <a:r>
              <a:rPr lang="en-US" sz="800" dirty="0"/>
              <a:t>Food and Drug Administration. https://www.fda.gov/regulatory-information/search-fda-guidance-documents/clinical-trial-endpoints-approval-cancer-drugs-and-biologics. Published December, 2018. Accessed January 10, 2020. </a:t>
            </a:r>
            <a:r>
              <a:rPr lang="en-US" sz="800" b="1" dirty="0"/>
              <a:t>15. </a:t>
            </a:r>
            <a:r>
              <a:rPr lang="en-US" sz="800" dirty="0">
                <a:solidFill>
                  <a:srgbClr val="000000"/>
                </a:solidFill>
              </a:rPr>
              <a:t>Moreno C, et al. </a:t>
            </a:r>
            <a:r>
              <a:rPr lang="en-US" sz="800" i="1" dirty="0">
                <a:solidFill>
                  <a:srgbClr val="000000"/>
                </a:solidFill>
              </a:rPr>
              <a:t>Lancet Oncol</a:t>
            </a:r>
            <a:r>
              <a:rPr lang="en-US" sz="800" dirty="0">
                <a:solidFill>
                  <a:srgbClr val="000000"/>
                </a:solidFill>
              </a:rPr>
              <a:t>. 2019;20(1):43-56. </a:t>
            </a:r>
            <a:r>
              <a:rPr lang="en-US" sz="800" b="1" dirty="0">
                <a:solidFill>
                  <a:srgbClr val="000000"/>
                </a:solidFill>
              </a:rPr>
              <a:t>16.</a:t>
            </a:r>
            <a:r>
              <a:rPr lang="en-US" sz="800" dirty="0">
                <a:solidFill>
                  <a:srgbClr val="000000"/>
                </a:solidFill>
              </a:rPr>
              <a:t> </a:t>
            </a:r>
            <a:r>
              <a:rPr lang="en-US" sz="800" dirty="0">
                <a:solidFill>
                  <a:srgbClr val="000000"/>
                </a:solidFill>
                <a:cs typeface="Arial" panose="020B0604020202020204" pitchFamily="34" charset="0"/>
              </a:rPr>
              <a:t>Fischer K, et al. </a:t>
            </a:r>
            <a:r>
              <a:rPr lang="en-US" sz="800" i="1" dirty="0">
                <a:solidFill>
                  <a:srgbClr val="000000"/>
                </a:solidFill>
                <a:cs typeface="Arial" panose="020B0604020202020204" pitchFamily="34" charset="0"/>
              </a:rPr>
              <a:t>N </a:t>
            </a:r>
            <a:r>
              <a:rPr lang="en-US" sz="800" i="1" dirty="0" err="1">
                <a:solidFill>
                  <a:srgbClr val="000000"/>
                </a:solidFill>
                <a:cs typeface="Arial" panose="020B0604020202020204" pitchFamily="34" charset="0"/>
              </a:rPr>
              <a:t>Engl</a:t>
            </a:r>
            <a:r>
              <a:rPr lang="en-US" sz="800" i="1" dirty="0">
                <a:solidFill>
                  <a:srgbClr val="000000"/>
                </a:solidFill>
                <a:cs typeface="Arial" panose="020B0604020202020204" pitchFamily="34" charset="0"/>
              </a:rPr>
              <a:t> J Med</a:t>
            </a:r>
            <a:r>
              <a:rPr lang="en-US" sz="800" dirty="0">
                <a:solidFill>
                  <a:srgbClr val="000000"/>
                </a:solidFill>
                <a:cs typeface="Arial" panose="020B0604020202020204" pitchFamily="34" charset="0"/>
              </a:rPr>
              <a:t>. 2019;380(23):2225-2236 (SUPPL).</a:t>
            </a:r>
            <a:r>
              <a:rPr lang="en-US" sz="800" b="1" dirty="0"/>
              <a:t> 17. </a:t>
            </a:r>
            <a:r>
              <a:rPr lang="en-US" sz="800" dirty="0"/>
              <a:t>Dreger P, et al. </a:t>
            </a:r>
            <a:r>
              <a:rPr lang="en-US" sz="800" i="1" dirty="0"/>
              <a:t>Blood</a:t>
            </a:r>
            <a:r>
              <a:rPr lang="en-US" sz="800" dirty="0"/>
              <a:t>. 2018;132(9):892-902. </a:t>
            </a:r>
            <a:r>
              <a:rPr lang="en-US" sz="800" b="1" dirty="0"/>
              <a:t>18.</a:t>
            </a:r>
            <a:r>
              <a:rPr lang="en-US" sz="800" dirty="0"/>
              <a:t> </a:t>
            </a:r>
            <a:r>
              <a:rPr lang="en-US" sz="800" dirty="0">
                <a:solidFill>
                  <a:srgbClr val="000000"/>
                </a:solidFill>
              </a:rPr>
              <a:t>Sharman JP, et al. </a:t>
            </a:r>
            <a:r>
              <a:rPr lang="en-US" sz="800" i="1" dirty="0">
                <a:solidFill>
                  <a:srgbClr val="000000"/>
                </a:solidFill>
              </a:rPr>
              <a:t>Blood</a:t>
            </a:r>
            <a:r>
              <a:rPr lang="en-US" sz="800" dirty="0">
                <a:solidFill>
                  <a:srgbClr val="000000"/>
                </a:solidFill>
              </a:rPr>
              <a:t>. 2017;130(suppl 1):4060.</a:t>
            </a:r>
            <a:r>
              <a:rPr lang="da-DK" sz="800" dirty="0">
                <a:solidFill>
                  <a:srgbClr val="000000"/>
                </a:solidFill>
                <a:cs typeface="Arial" panose="020B0604020202020204" pitchFamily="34" charset="0"/>
              </a:rPr>
              <a:t> </a:t>
            </a:r>
            <a:r>
              <a:rPr lang="da-DK" sz="800" b="1" dirty="0">
                <a:solidFill>
                  <a:srgbClr val="000000"/>
                </a:solidFill>
                <a:cs typeface="Arial" panose="020B0604020202020204" pitchFamily="34" charset="0"/>
              </a:rPr>
              <a:t>19.</a:t>
            </a:r>
            <a:r>
              <a:rPr lang="da-DK" sz="800" dirty="0">
                <a:solidFill>
                  <a:srgbClr val="000000"/>
                </a:solidFill>
                <a:cs typeface="Arial" panose="020B0604020202020204" pitchFamily="34" charset="0"/>
              </a:rPr>
              <a:t> </a:t>
            </a:r>
            <a:r>
              <a:rPr lang="en-US" sz="800" dirty="0">
                <a:solidFill>
                  <a:srgbClr val="000000"/>
                </a:solidFill>
              </a:rPr>
              <a:t>Follows G, et al. Poster presented at: ASH 2019. </a:t>
            </a:r>
            <a:r>
              <a:rPr lang="en-US" sz="800" b="1" dirty="0">
                <a:solidFill>
                  <a:srgbClr val="000000"/>
                </a:solidFill>
              </a:rPr>
              <a:t>20.</a:t>
            </a:r>
            <a:r>
              <a:rPr lang="en-US" sz="800" dirty="0">
                <a:solidFill>
                  <a:srgbClr val="000000"/>
                </a:solidFill>
              </a:rPr>
              <a:t> </a:t>
            </a:r>
            <a:r>
              <a:rPr lang="en-US" sz="800" dirty="0" err="1"/>
              <a:t>Venclexta</a:t>
            </a:r>
            <a:r>
              <a:rPr lang="en-US" sz="800" baseline="30000" dirty="0"/>
              <a:t> </a:t>
            </a:r>
            <a:r>
              <a:rPr lang="en-US" sz="800" dirty="0"/>
              <a:t>[prescribing information]. North Chicago, IL: AbbVie Inc; and South San Francisco, CA: Genentech USA, Inc; 2019</a:t>
            </a:r>
            <a:r>
              <a:rPr lang="en-US" sz="800"/>
              <a:t>. </a:t>
            </a:r>
            <a:endParaRPr lang="en-US" sz="800" dirty="0"/>
          </a:p>
        </p:txBody>
      </p:sp>
    </p:spTree>
    <p:extLst>
      <p:ext uri="{BB962C8B-B14F-4D97-AF65-F5344CB8AC3E}">
        <p14:creationId xmlns:p14="http://schemas.microsoft.com/office/powerpoint/2010/main" val="3599081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E59E77-2D03-4A71-840A-5691B6231380}"/>
              </a:ext>
            </a:extLst>
          </p:cNvPr>
          <p:cNvSpPr>
            <a:spLocks noGrp="1"/>
          </p:cNvSpPr>
          <p:nvPr>
            <p:ph type="title"/>
          </p:nvPr>
        </p:nvSpPr>
        <p:spPr>
          <a:xfrm>
            <a:off x="838200" y="48041"/>
            <a:ext cx="10515600" cy="774127"/>
          </a:xfrm>
        </p:spPr>
        <p:txBody>
          <a:bodyPr>
            <a:normAutofit/>
          </a:bodyPr>
          <a:lstStyle/>
          <a:p>
            <a:r>
              <a:rPr lang="en-US" dirty="0">
                <a:solidFill>
                  <a:schemeClr val="tx1">
                    <a:lumMod val="95000"/>
                    <a:lumOff val="5000"/>
                  </a:schemeClr>
                </a:solidFill>
                <a:latin typeface="Arial" panose="020B0604020202020204" pitchFamily="34" charset="0"/>
                <a:cs typeface="Arial" panose="020B0604020202020204" pitchFamily="34" charset="0"/>
              </a:rPr>
              <a:t>Case Study 1: 58 year-old male with treatment-naïve CLL</a:t>
            </a:r>
          </a:p>
        </p:txBody>
      </p:sp>
      <p:sp>
        <p:nvSpPr>
          <p:cNvPr id="7" name="Text Placeholder 6">
            <a:extLst>
              <a:ext uri="{FF2B5EF4-FFF2-40B4-BE49-F238E27FC236}">
                <a16:creationId xmlns:a16="http://schemas.microsoft.com/office/drawing/2014/main" id="{BEC488A2-EF5F-41B1-9D01-50D418F2B843}"/>
              </a:ext>
            </a:extLst>
          </p:cNvPr>
          <p:cNvSpPr>
            <a:spLocks noGrp="1"/>
          </p:cNvSpPr>
          <p:nvPr>
            <p:ph type="body" sz="quarter" idx="15"/>
          </p:nvPr>
        </p:nvSpPr>
        <p:spPr>
          <a:xfrm>
            <a:off x="1070727" y="1050682"/>
            <a:ext cx="9118359" cy="5015234"/>
          </a:xfrm>
        </p:spPr>
        <p:txBody>
          <a:bodyPr vert="horz" lIns="91440" tIns="45720" rIns="91440" bIns="45720" rtlCol="0">
            <a:noAutofit/>
          </a:bodyPr>
          <a:lstStyle/>
          <a:p>
            <a:pPr defTabSz="914377">
              <a:lnSpc>
                <a:spcPct val="100000"/>
              </a:lnSpc>
              <a:buClr>
                <a:schemeClr val="accent1"/>
              </a:buClr>
              <a:buFontTx/>
            </a:pPr>
            <a:r>
              <a:rPr lang="en-US" sz="2000" b="1" dirty="0">
                <a:solidFill>
                  <a:schemeClr val="accent2"/>
                </a:solidFill>
                <a:latin typeface="Arial" panose="020B0604020202020204" pitchFamily="34" charset="0"/>
                <a:cs typeface="Arial" panose="020B0604020202020204" pitchFamily="34" charset="0"/>
              </a:rPr>
              <a:t>Presentation and CLL Characteristics</a:t>
            </a:r>
          </a:p>
          <a:p>
            <a:pPr marL="231769" lvl="1" indent="-220657" defTabSz="914377">
              <a:spcBef>
                <a:spcPts val="400"/>
              </a:spcBef>
              <a:buClr>
                <a:srgbClr val="E44405"/>
              </a:buClr>
              <a:buBlip>
                <a:blip r:embed="rId3"/>
              </a:buBlip>
            </a:pPr>
            <a:r>
              <a:rPr lang="en-US" sz="1800" dirty="0">
                <a:solidFill>
                  <a:srgbClr val="535554"/>
                </a:solidFill>
                <a:latin typeface="Arial" panose="020B0604020202020204" pitchFamily="34" charset="0"/>
                <a:cs typeface="Arial" panose="020B0604020202020204" pitchFamily="34" charset="0"/>
              </a:rPr>
              <a:t>Attorney in town</a:t>
            </a:r>
          </a:p>
          <a:p>
            <a:pPr marL="688969" lvl="2" indent="-220657" defTabSz="914377">
              <a:spcBef>
                <a:spcPts val="400"/>
              </a:spcBef>
              <a:buClr>
                <a:srgbClr val="E44405"/>
              </a:buClr>
              <a:buBlip>
                <a:blip r:embed="rId3"/>
              </a:buBlip>
            </a:pPr>
            <a:r>
              <a:rPr lang="en-US" sz="1400" dirty="0">
                <a:solidFill>
                  <a:srgbClr val="535554"/>
                </a:solidFill>
                <a:latin typeface="Arial" panose="020B0604020202020204" pitchFamily="34" charset="0"/>
                <a:cs typeface="Arial" panose="020B0604020202020204" pitchFamily="34" charset="0"/>
              </a:rPr>
              <a:t>Plays golf most weekends; enjoys travel and visiting grandchildren</a:t>
            </a:r>
          </a:p>
          <a:p>
            <a:pPr marL="231769" lvl="1" indent="-220657" defTabSz="914377">
              <a:spcBef>
                <a:spcPts val="400"/>
              </a:spcBef>
              <a:buClr>
                <a:srgbClr val="E44405"/>
              </a:buClr>
              <a:buBlip>
                <a:blip r:embed="rId3"/>
              </a:buBlip>
            </a:pPr>
            <a:r>
              <a:rPr lang="en-US" sz="1800" dirty="0">
                <a:solidFill>
                  <a:srgbClr val="535554"/>
                </a:solidFill>
                <a:latin typeface="Arial" panose="020B0604020202020204" pitchFamily="34" charset="0"/>
                <a:cs typeface="Arial" panose="020B0604020202020204" pitchFamily="34" charset="0"/>
              </a:rPr>
              <a:t>December 2016: lymphocytosis (9.5×10</a:t>
            </a:r>
            <a:r>
              <a:rPr lang="en-US" sz="1800" baseline="30000" dirty="0">
                <a:solidFill>
                  <a:srgbClr val="535554"/>
                </a:solidFill>
                <a:latin typeface="Arial" panose="020B0604020202020204" pitchFamily="34" charset="0"/>
                <a:cs typeface="Arial" panose="020B0604020202020204" pitchFamily="34" charset="0"/>
              </a:rPr>
              <a:t>3</a:t>
            </a:r>
            <a:r>
              <a:rPr lang="en-US" sz="1800" dirty="0">
                <a:solidFill>
                  <a:srgbClr val="535554"/>
                </a:solidFill>
                <a:latin typeface="Arial" panose="020B0604020202020204" pitchFamily="34" charset="0"/>
                <a:cs typeface="Arial" panose="020B0604020202020204" pitchFamily="34" charset="0"/>
              </a:rPr>
              <a:t>/</a:t>
            </a:r>
            <a:r>
              <a:rPr lang="en-US" sz="1800" dirty="0">
                <a:solidFill>
                  <a:srgbClr val="535554"/>
                </a:solidFill>
                <a:latin typeface="Symbol" panose="05050102010706020507" pitchFamily="18" charset="2"/>
                <a:cs typeface="Arial" panose="020B0604020202020204" pitchFamily="34" charset="0"/>
              </a:rPr>
              <a:t>m</a:t>
            </a:r>
            <a:r>
              <a:rPr lang="en-US" sz="1800" dirty="0">
                <a:solidFill>
                  <a:srgbClr val="535554"/>
                </a:solidFill>
                <a:latin typeface="Arial" panose="020B0604020202020204" pitchFamily="34" charset="0"/>
                <a:cs typeface="Arial" panose="020B0604020202020204" pitchFamily="34" charset="0"/>
              </a:rPr>
              <a:t>L)</a:t>
            </a:r>
          </a:p>
          <a:p>
            <a:pPr marL="231769" lvl="1" indent="-220657" defTabSz="914377">
              <a:spcBef>
                <a:spcPts val="400"/>
              </a:spcBef>
              <a:buClr>
                <a:srgbClr val="E44405"/>
              </a:buClr>
              <a:buBlip>
                <a:blip r:embed="rId3"/>
              </a:buBlip>
            </a:pPr>
            <a:r>
              <a:rPr lang="en-US" sz="1800" dirty="0">
                <a:solidFill>
                  <a:srgbClr val="535554"/>
                </a:solidFill>
                <a:latin typeface="Arial" panose="020B0604020202020204" pitchFamily="34" charset="0"/>
                <a:cs typeface="Arial" panose="020B0604020202020204" pitchFamily="34" charset="0"/>
              </a:rPr>
              <a:t>2017: referred to the hematologist due to progressive lymphocytosis</a:t>
            </a:r>
          </a:p>
          <a:p>
            <a:pPr marL="688969" lvl="2" indent="-220657" defTabSz="914377">
              <a:spcBef>
                <a:spcPts val="400"/>
              </a:spcBef>
              <a:buClr>
                <a:srgbClr val="E44405"/>
              </a:buClr>
              <a:buBlip>
                <a:blip r:embed="rId3"/>
              </a:buBlip>
            </a:pPr>
            <a:r>
              <a:rPr lang="en-US" sz="1400" dirty="0" err="1">
                <a:solidFill>
                  <a:srgbClr val="535554"/>
                </a:solidFill>
                <a:latin typeface="Arial" panose="020B0604020202020204" pitchFamily="34" charset="0"/>
                <a:cs typeface="Arial" panose="020B0604020202020204" pitchFamily="34" charset="0"/>
              </a:rPr>
              <a:t>Immunophenotype</a:t>
            </a:r>
            <a:r>
              <a:rPr lang="en-US" sz="1400" dirty="0">
                <a:solidFill>
                  <a:srgbClr val="535554"/>
                </a:solidFill>
                <a:latin typeface="Arial" panose="020B0604020202020204" pitchFamily="34" charset="0"/>
                <a:cs typeface="Arial" panose="020B0604020202020204" pitchFamily="34" charset="0"/>
              </a:rPr>
              <a:t> was consistent with CLL</a:t>
            </a:r>
          </a:p>
          <a:p>
            <a:pPr marL="688969" lvl="2" indent="-220657" defTabSz="914377">
              <a:spcBef>
                <a:spcPts val="400"/>
              </a:spcBef>
              <a:buClr>
                <a:srgbClr val="E44405"/>
              </a:buClr>
              <a:buBlip>
                <a:blip r:embed="rId3"/>
              </a:buBlip>
            </a:pPr>
            <a:r>
              <a:rPr lang="en-US" sz="1400" dirty="0">
                <a:solidFill>
                  <a:srgbClr val="535554"/>
                </a:solidFill>
                <a:latin typeface="Arial" panose="020B0604020202020204" pitchFamily="34" charset="0"/>
                <a:cs typeface="Arial" panose="020B0604020202020204" pitchFamily="34" charset="0"/>
              </a:rPr>
              <a:t>Laboratory studies:  ALC 15×10</a:t>
            </a:r>
            <a:r>
              <a:rPr lang="en-US" sz="1400" baseline="30000" dirty="0">
                <a:solidFill>
                  <a:srgbClr val="535554"/>
                </a:solidFill>
                <a:latin typeface="Arial" panose="020B0604020202020204" pitchFamily="34" charset="0"/>
                <a:cs typeface="Arial" panose="020B0604020202020204" pitchFamily="34" charset="0"/>
              </a:rPr>
              <a:t>3</a:t>
            </a:r>
            <a:r>
              <a:rPr lang="en-US" sz="1400" dirty="0">
                <a:solidFill>
                  <a:srgbClr val="535554"/>
                </a:solidFill>
                <a:latin typeface="Arial" panose="020B0604020202020204" pitchFamily="34" charset="0"/>
                <a:cs typeface="Arial" panose="020B0604020202020204" pitchFamily="34" charset="0"/>
              </a:rPr>
              <a:t>/</a:t>
            </a:r>
            <a:r>
              <a:rPr lang="en-US" sz="1400" dirty="0">
                <a:solidFill>
                  <a:srgbClr val="535554"/>
                </a:solidFill>
                <a:latin typeface="Symbol" panose="05050102010706020507" pitchFamily="18" charset="2"/>
                <a:cs typeface="Arial" panose="020B0604020202020204" pitchFamily="34" charset="0"/>
              </a:rPr>
              <a:t>m</a:t>
            </a:r>
            <a:r>
              <a:rPr lang="en-US" sz="1400" dirty="0">
                <a:solidFill>
                  <a:srgbClr val="535554"/>
                </a:solidFill>
                <a:latin typeface="Arial" panose="020B0604020202020204" pitchFamily="34" charset="0"/>
                <a:cs typeface="Arial" panose="020B0604020202020204" pitchFamily="34" charset="0"/>
              </a:rPr>
              <a:t>L; </a:t>
            </a:r>
            <a:r>
              <a:rPr lang="en-US" sz="1400" dirty="0" err="1">
                <a:solidFill>
                  <a:srgbClr val="535554"/>
                </a:solidFill>
                <a:latin typeface="Arial" panose="020B0604020202020204" pitchFamily="34" charset="0"/>
                <a:cs typeface="Arial" panose="020B0604020202020204" pitchFamily="34" charset="0"/>
              </a:rPr>
              <a:t>Hb</a:t>
            </a:r>
            <a:r>
              <a:rPr lang="en-US" sz="1400" dirty="0">
                <a:solidFill>
                  <a:srgbClr val="535554"/>
                </a:solidFill>
                <a:latin typeface="Arial" panose="020B0604020202020204" pitchFamily="34" charset="0"/>
                <a:cs typeface="Arial" panose="020B0604020202020204" pitchFamily="34" charset="0"/>
              </a:rPr>
              <a:t> 14.1 g/</a:t>
            </a:r>
            <a:r>
              <a:rPr lang="en-US" sz="1400" dirty="0" err="1">
                <a:solidFill>
                  <a:srgbClr val="535554"/>
                </a:solidFill>
                <a:latin typeface="Arial" panose="020B0604020202020204" pitchFamily="34" charset="0"/>
                <a:cs typeface="Arial" panose="020B0604020202020204" pitchFamily="34" charset="0"/>
              </a:rPr>
              <a:t>dL</a:t>
            </a:r>
            <a:r>
              <a:rPr lang="en-US" sz="1400" dirty="0">
                <a:solidFill>
                  <a:srgbClr val="535554"/>
                </a:solidFill>
                <a:latin typeface="Arial" panose="020B0604020202020204" pitchFamily="34" charset="0"/>
                <a:cs typeface="Arial" panose="020B0604020202020204" pitchFamily="34" charset="0"/>
              </a:rPr>
              <a:t>; </a:t>
            </a:r>
            <a:r>
              <a:rPr lang="en-US" sz="1400" dirty="0" err="1">
                <a:solidFill>
                  <a:srgbClr val="535554"/>
                </a:solidFill>
                <a:latin typeface="Arial" panose="020B0604020202020204" pitchFamily="34" charset="0"/>
                <a:cs typeface="Arial" panose="020B0604020202020204" pitchFamily="34" charset="0"/>
              </a:rPr>
              <a:t>Plt</a:t>
            </a:r>
            <a:r>
              <a:rPr lang="en-US" sz="1400" dirty="0">
                <a:solidFill>
                  <a:srgbClr val="535554"/>
                </a:solidFill>
                <a:latin typeface="Arial" panose="020B0604020202020204" pitchFamily="34" charset="0"/>
                <a:cs typeface="Arial" panose="020B0604020202020204" pitchFamily="34" charset="0"/>
              </a:rPr>
              <a:t> 175×10</a:t>
            </a:r>
            <a:r>
              <a:rPr lang="en-US" sz="1400" baseline="30000" dirty="0">
                <a:solidFill>
                  <a:srgbClr val="535554"/>
                </a:solidFill>
                <a:latin typeface="Arial" panose="020B0604020202020204" pitchFamily="34" charset="0"/>
                <a:cs typeface="Arial" panose="020B0604020202020204" pitchFamily="34" charset="0"/>
              </a:rPr>
              <a:t>3</a:t>
            </a:r>
            <a:r>
              <a:rPr lang="en-US" sz="1400" dirty="0">
                <a:solidFill>
                  <a:srgbClr val="535554"/>
                </a:solidFill>
                <a:latin typeface="Arial" panose="020B0604020202020204" pitchFamily="34" charset="0"/>
                <a:cs typeface="Arial" panose="020B0604020202020204" pitchFamily="34" charset="0"/>
              </a:rPr>
              <a:t>/</a:t>
            </a:r>
            <a:r>
              <a:rPr lang="en-US" sz="1400" dirty="0">
                <a:solidFill>
                  <a:srgbClr val="535554"/>
                </a:solidFill>
                <a:latin typeface="Symbol" panose="05050102010706020507" pitchFamily="18" charset="2"/>
                <a:cs typeface="Arial" panose="020B0604020202020204" pitchFamily="34" charset="0"/>
              </a:rPr>
              <a:t>m</a:t>
            </a:r>
            <a:r>
              <a:rPr lang="en-US" sz="1400" dirty="0">
                <a:solidFill>
                  <a:srgbClr val="535554"/>
                </a:solidFill>
                <a:latin typeface="Arial" panose="020B0604020202020204" pitchFamily="34" charset="0"/>
                <a:cs typeface="Arial" panose="020B0604020202020204" pitchFamily="34" charset="0"/>
              </a:rPr>
              <a:t>L;</a:t>
            </a:r>
          </a:p>
          <a:p>
            <a:pPr marL="688969" lvl="2" indent="-220657" defTabSz="914377">
              <a:spcBef>
                <a:spcPts val="400"/>
              </a:spcBef>
              <a:buClr>
                <a:srgbClr val="E44405"/>
              </a:buClr>
              <a:buBlip>
                <a:blip r:embed="rId3"/>
              </a:buBlip>
            </a:pPr>
            <a:r>
              <a:rPr lang="en-US" sz="1400" dirty="0">
                <a:solidFill>
                  <a:srgbClr val="535554"/>
                </a:solidFill>
                <a:latin typeface="Arial" panose="020B0604020202020204" pitchFamily="34" charset="0"/>
                <a:cs typeface="Arial" panose="020B0604020202020204" pitchFamily="34" charset="0"/>
              </a:rPr>
              <a:t>FISH in peripheral blood: del(13q14) </a:t>
            </a:r>
          </a:p>
          <a:p>
            <a:pPr marL="688969" lvl="2" indent="-220657" defTabSz="914377">
              <a:spcBef>
                <a:spcPts val="400"/>
              </a:spcBef>
              <a:buClr>
                <a:srgbClr val="E44405"/>
              </a:buClr>
              <a:buBlip>
                <a:blip r:embed="rId3"/>
              </a:buBlip>
            </a:pPr>
            <a:r>
              <a:rPr lang="en-US" sz="1400" dirty="0" err="1">
                <a:solidFill>
                  <a:srgbClr val="535554"/>
                </a:solidFill>
                <a:latin typeface="Arial" panose="020B0604020202020204" pitchFamily="34" charset="0"/>
                <a:cs typeface="Arial" panose="020B0604020202020204" pitchFamily="34" charset="0"/>
              </a:rPr>
              <a:t>Unmutated</a:t>
            </a:r>
            <a:r>
              <a:rPr lang="en-US" sz="1400" dirty="0">
                <a:solidFill>
                  <a:srgbClr val="535554"/>
                </a:solidFill>
                <a:latin typeface="Arial" panose="020B0604020202020204" pitchFamily="34" charset="0"/>
                <a:cs typeface="Arial" panose="020B0604020202020204" pitchFamily="34" charset="0"/>
              </a:rPr>
              <a:t> IGHV</a:t>
            </a:r>
          </a:p>
          <a:p>
            <a:pPr marL="688969" lvl="2" indent="-220657" defTabSz="914377">
              <a:spcBef>
                <a:spcPts val="400"/>
              </a:spcBef>
              <a:buClr>
                <a:srgbClr val="E44405"/>
              </a:buClr>
              <a:buBlip>
                <a:blip r:embed="rId3"/>
              </a:buBlip>
            </a:pPr>
            <a:r>
              <a:rPr lang="en-US" sz="1400" dirty="0">
                <a:solidFill>
                  <a:srgbClr val="535554"/>
                </a:solidFill>
                <a:latin typeface="Arial" panose="020B0604020202020204" pitchFamily="34" charset="0"/>
                <a:cs typeface="Arial" panose="020B0604020202020204" pitchFamily="34" charset="0"/>
              </a:rPr>
              <a:t>Active surveillance </a:t>
            </a:r>
          </a:p>
          <a:p>
            <a:pPr marL="231769" lvl="1" indent="-220657" defTabSz="914377">
              <a:spcBef>
                <a:spcPts val="400"/>
              </a:spcBef>
              <a:buClr>
                <a:srgbClr val="E44405"/>
              </a:buClr>
              <a:buBlip>
                <a:blip r:embed="rId3"/>
              </a:buBlip>
            </a:pPr>
            <a:r>
              <a:rPr lang="en-US" sz="1800" dirty="0">
                <a:solidFill>
                  <a:srgbClr val="535554"/>
                </a:solidFill>
                <a:latin typeface="Arial" panose="020B0604020202020204" pitchFamily="34" charset="0"/>
                <a:cs typeface="Arial" panose="020B0604020202020204" pitchFamily="34" charset="0"/>
              </a:rPr>
              <a:t>Summer 2020: Laboratory studies: ALC 136×10</a:t>
            </a:r>
            <a:r>
              <a:rPr lang="en-US" sz="1800" baseline="30000" dirty="0">
                <a:solidFill>
                  <a:srgbClr val="535554"/>
                </a:solidFill>
                <a:latin typeface="Arial" panose="020B0604020202020204" pitchFamily="34" charset="0"/>
                <a:cs typeface="Arial" panose="020B0604020202020204" pitchFamily="34" charset="0"/>
              </a:rPr>
              <a:t>3</a:t>
            </a:r>
            <a:r>
              <a:rPr lang="en-US" sz="1800" dirty="0">
                <a:solidFill>
                  <a:srgbClr val="535554"/>
                </a:solidFill>
                <a:latin typeface="Arial" panose="020B0604020202020204" pitchFamily="34" charset="0"/>
                <a:cs typeface="Arial" panose="020B0604020202020204" pitchFamily="34" charset="0"/>
              </a:rPr>
              <a:t>/</a:t>
            </a:r>
            <a:r>
              <a:rPr lang="en-US" sz="1800" dirty="0">
                <a:solidFill>
                  <a:srgbClr val="535554"/>
                </a:solidFill>
                <a:latin typeface="Symbol" panose="05050102010706020507" pitchFamily="18" charset="2"/>
                <a:cs typeface="Arial" panose="020B0604020202020204" pitchFamily="34" charset="0"/>
              </a:rPr>
              <a:t>m</a:t>
            </a:r>
            <a:r>
              <a:rPr lang="en-US" sz="1800" dirty="0">
                <a:solidFill>
                  <a:srgbClr val="535554"/>
                </a:solidFill>
                <a:latin typeface="Arial" panose="020B0604020202020204" pitchFamily="34" charset="0"/>
                <a:cs typeface="Arial" panose="020B0604020202020204" pitchFamily="34" charset="0"/>
              </a:rPr>
              <a:t>L; Hb 8.4 g/dL; </a:t>
            </a:r>
            <a:r>
              <a:rPr lang="en-US" sz="1800" dirty="0" err="1">
                <a:solidFill>
                  <a:srgbClr val="535554"/>
                </a:solidFill>
                <a:latin typeface="Arial" panose="020B0604020202020204" pitchFamily="34" charset="0"/>
                <a:cs typeface="Arial" panose="020B0604020202020204" pitchFamily="34" charset="0"/>
              </a:rPr>
              <a:t>Plt</a:t>
            </a:r>
            <a:r>
              <a:rPr lang="en-US" sz="1800" dirty="0">
                <a:solidFill>
                  <a:srgbClr val="535554"/>
                </a:solidFill>
                <a:latin typeface="Arial" panose="020B0604020202020204" pitchFamily="34" charset="0"/>
                <a:cs typeface="Arial" panose="020B0604020202020204" pitchFamily="34" charset="0"/>
              </a:rPr>
              <a:t> 102×10</a:t>
            </a:r>
            <a:r>
              <a:rPr lang="en-US" sz="1800" baseline="30000" dirty="0">
                <a:solidFill>
                  <a:srgbClr val="535554"/>
                </a:solidFill>
                <a:latin typeface="Arial" panose="020B0604020202020204" pitchFamily="34" charset="0"/>
                <a:cs typeface="Arial" panose="020B0604020202020204" pitchFamily="34" charset="0"/>
              </a:rPr>
              <a:t>3</a:t>
            </a:r>
            <a:r>
              <a:rPr lang="en-US" sz="1800" dirty="0">
                <a:solidFill>
                  <a:srgbClr val="535554"/>
                </a:solidFill>
                <a:latin typeface="Arial" panose="020B0604020202020204" pitchFamily="34" charset="0"/>
                <a:cs typeface="Arial" panose="020B0604020202020204" pitchFamily="34" charset="0"/>
              </a:rPr>
              <a:t>/</a:t>
            </a:r>
            <a:r>
              <a:rPr lang="en-US" sz="1800" dirty="0">
                <a:solidFill>
                  <a:srgbClr val="535554"/>
                </a:solidFill>
                <a:latin typeface="Symbol" panose="05050102010706020507" pitchFamily="18" charset="2"/>
                <a:cs typeface="Arial" panose="020B0604020202020204" pitchFamily="34" charset="0"/>
              </a:rPr>
              <a:t>m</a:t>
            </a:r>
            <a:r>
              <a:rPr lang="en-US" sz="1800" dirty="0">
                <a:solidFill>
                  <a:srgbClr val="535554"/>
                </a:solidFill>
                <a:latin typeface="Arial" panose="020B0604020202020204" pitchFamily="34" charset="0"/>
                <a:cs typeface="Arial" panose="020B0604020202020204" pitchFamily="34" charset="0"/>
              </a:rPr>
              <a:t>L</a:t>
            </a:r>
            <a:endParaRPr lang="en-US" sz="1400" dirty="0">
              <a:solidFill>
                <a:srgbClr val="535554"/>
              </a:solidFill>
              <a:latin typeface="Arial" panose="020B0604020202020204" pitchFamily="34" charset="0"/>
              <a:cs typeface="Arial" panose="020B0604020202020204" pitchFamily="34" charset="0"/>
            </a:endParaRPr>
          </a:p>
          <a:p>
            <a:pPr marL="688969" lvl="2" indent="-220657" defTabSz="914377">
              <a:spcBef>
                <a:spcPts val="400"/>
              </a:spcBef>
              <a:buClr>
                <a:srgbClr val="E44405"/>
              </a:buClr>
              <a:buBlip>
                <a:blip r:embed="rId3"/>
              </a:buBlip>
            </a:pPr>
            <a:r>
              <a:rPr lang="es-ES" sz="1400" dirty="0" err="1">
                <a:solidFill>
                  <a:srgbClr val="535554"/>
                </a:solidFill>
                <a:latin typeface="Arial" panose="020B0604020202020204" pitchFamily="34" charset="0"/>
                <a:cs typeface="Arial" panose="020B0604020202020204" pitchFamily="34" charset="0"/>
              </a:rPr>
              <a:t>Physical</a:t>
            </a:r>
            <a:r>
              <a:rPr lang="es-ES" sz="1400" dirty="0">
                <a:solidFill>
                  <a:srgbClr val="535554"/>
                </a:solidFill>
                <a:latin typeface="Arial" panose="020B0604020202020204" pitchFamily="34" charset="0"/>
                <a:cs typeface="Arial" panose="020B0604020202020204" pitchFamily="34" charset="0"/>
              </a:rPr>
              <a:t> </a:t>
            </a:r>
            <a:r>
              <a:rPr lang="es-ES" sz="1400" dirty="0" err="1">
                <a:solidFill>
                  <a:srgbClr val="535554"/>
                </a:solidFill>
                <a:latin typeface="Arial" panose="020B0604020202020204" pitchFamily="34" charset="0"/>
                <a:cs typeface="Arial" panose="020B0604020202020204" pitchFamily="34" charset="0"/>
              </a:rPr>
              <a:t>exam</a:t>
            </a:r>
            <a:r>
              <a:rPr lang="es-ES" sz="1400" dirty="0">
                <a:solidFill>
                  <a:srgbClr val="535554"/>
                </a:solidFill>
                <a:latin typeface="Arial" panose="020B0604020202020204" pitchFamily="34" charset="0"/>
                <a:cs typeface="Arial" panose="020B0604020202020204" pitchFamily="34" charset="0"/>
              </a:rPr>
              <a:t>: </a:t>
            </a:r>
            <a:r>
              <a:rPr lang="es-ES" sz="1400" dirty="0" err="1">
                <a:solidFill>
                  <a:srgbClr val="535554"/>
                </a:solidFill>
                <a:latin typeface="Arial" panose="020B0604020202020204" pitchFamily="34" charset="0"/>
                <a:cs typeface="Arial" panose="020B0604020202020204" pitchFamily="34" charset="0"/>
              </a:rPr>
              <a:t>small</a:t>
            </a:r>
            <a:r>
              <a:rPr lang="es-ES" sz="1400" dirty="0">
                <a:solidFill>
                  <a:srgbClr val="535554"/>
                </a:solidFill>
                <a:latin typeface="Arial" panose="020B0604020202020204" pitchFamily="34" charset="0"/>
                <a:cs typeface="Arial" panose="020B0604020202020204" pitchFamily="34" charset="0"/>
              </a:rPr>
              <a:t> to </a:t>
            </a:r>
            <a:r>
              <a:rPr lang="es-ES" sz="1400" dirty="0" err="1">
                <a:solidFill>
                  <a:srgbClr val="535554"/>
                </a:solidFill>
                <a:latin typeface="Arial" panose="020B0604020202020204" pitchFamily="34" charset="0"/>
                <a:cs typeface="Arial" panose="020B0604020202020204" pitchFamily="34" charset="0"/>
              </a:rPr>
              <a:t>moderate</a:t>
            </a:r>
            <a:r>
              <a:rPr lang="es-ES" sz="1400" dirty="0">
                <a:solidFill>
                  <a:srgbClr val="535554"/>
                </a:solidFill>
                <a:latin typeface="Arial" panose="020B0604020202020204" pitchFamily="34" charset="0"/>
                <a:cs typeface="Arial" panose="020B0604020202020204" pitchFamily="34" charset="0"/>
              </a:rPr>
              <a:t> palpable </a:t>
            </a:r>
            <a:r>
              <a:rPr lang="es-ES" sz="1400" dirty="0" err="1">
                <a:solidFill>
                  <a:srgbClr val="535554"/>
                </a:solidFill>
                <a:latin typeface="Arial" panose="020B0604020202020204" pitchFamily="34" charset="0"/>
                <a:cs typeface="Arial" panose="020B0604020202020204" pitchFamily="34" charset="0"/>
              </a:rPr>
              <a:t>adenopathy</a:t>
            </a:r>
            <a:r>
              <a:rPr lang="es-ES" sz="1400" dirty="0">
                <a:solidFill>
                  <a:srgbClr val="535554"/>
                </a:solidFill>
                <a:latin typeface="Arial" panose="020B0604020202020204" pitchFamily="34" charset="0"/>
                <a:cs typeface="Arial" panose="020B0604020202020204" pitchFamily="34" charset="0"/>
              </a:rPr>
              <a:t> in </a:t>
            </a:r>
            <a:r>
              <a:rPr lang="es-ES" sz="1400" dirty="0" err="1">
                <a:solidFill>
                  <a:srgbClr val="535554"/>
                </a:solidFill>
                <a:latin typeface="Arial" panose="020B0604020202020204" pitchFamily="34" charset="0"/>
                <a:cs typeface="Arial" panose="020B0604020202020204" pitchFamily="34" charset="0"/>
              </a:rPr>
              <a:t>the</a:t>
            </a:r>
            <a:r>
              <a:rPr lang="es-ES" sz="1400" dirty="0">
                <a:solidFill>
                  <a:srgbClr val="535554"/>
                </a:solidFill>
                <a:latin typeface="Arial" panose="020B0604020202020204" pitchFamily="34" charset="0"/>
                <a:cs typeface="Arial" panose="020B0604020202020204" pitchFamily="34" charset="0"/>
              </a:rPr>
              <a:t> </a:t>
            </a:r>
            <a:r>
              <a:rPr lang="es-ES" sz="1400" dirty="0" err="1">
                <a:solidFill>
                  <a:srgbClr val="535554"/>
                </a:solidFill>
                <a:latin typeface="Arial" panose="020B0604020202020204" pitchFamily="34" charset="0"/>
                <a:cs typeface="Arial" panose="020B0604020202020204" pitchFamily="34" charset="0"/>
              </a:rPr>
              <a:t>neck</a:t>
            </a:r>
            <a:r>
              <a:rPr lang="es-ES" sz="1400" dirty="0">
                <a:solidFill>
                  <a:srgbClr val="535554"/>
                </a:solidFill>
                <a:latin typeface="Arial" panose="020B0604020202020204" pitchFamily="34" charset="0"/>
                <a:cs typeface="Arial" panose="020B0604020202020204" pitchFamily="34" charset="0"/>
              </a:rPr>
              <a:t>, no </a:t>
            </a:r>
            <a:r>
              <a:rPr lang="es-ES" sz="1400" dirty="0" err="1">
                <a:solidFill>
                  <a:srgbClr val="535554"/>
                </a:solidFill>
                <a:latin typeface="Arial" panose="020B0604020202020204" pitchFamily="34" charset="0"/>
                <a:cs typeface="Arial" panose="020B0604020202020204" pitchFamily="34" charset="0"/>
              </a:rPr>
              <a:t>visceromegalies</a:t>
            </a:r>
            <a:endParaRPr lang="en-US" sz="1400" dirty="0">
              <a:solidFill>
                <a:srgbClr val="535554"/>
              </a:solidFill>
              <a:latin typeface="Arial" panose="020B0604020202020204" pitchFamily="34" charset="0"/>
              <a:cs typeface="Arial" panose="020B0604020202020204" pitchFamily="34" charset="0"/>
            </a:endParaRPr>
          </a:p>
          <a:p>
            <a:pPr marL="688969" lvl="2" indent="-220657" defTabSz="914377">
              <a:spcBef>
                <a:spcPts val="400"/>
              </a:spcBef>
              <a:buClr>
                <a:srgbClr val="E44405"/>
              </a:buClr>
              <a:buBlip>
                <a:blip r:embed="rId3"/>
              </a:buBlip>
            </a:pPr>
            <a:r>
              <a:rPr lang="en-US" sz="1400" dirty="0">
                <a:solidFill>
                  <a:srgbClr val="535554"/>
                </a:solidFill>
                <a:latin typeface="Arial" panose="020B0604020202020204" pitchFamily="34" charset="0"/>
                <a:cs typeface="Arial" panose="020B0604020202020204" pitchFamily="34" charset="0"/>
              </a:rPr>
              <a:t>ECOG PS 1, some fatigue</a:t>
            </a:r>
          </a:p>
          <a:p>
            <a:pPr marL="688969" lvl="2" indent="-220657" defTabSz="914377">
              <a:spcBef>
                <a:spcPts val="400"/>
              </a:spcBef>
              <a:buClr>
                <a:srgbClr val="E44405"/>
              </a:buClr>
              <a:buBlip>
                <a:blip r:embed="rId3"/>
              </a:buBlip>
            </a:pPr>
            <a:r>
              <a:rPr lang="en-US" sz="1400" dirty="0">
                <a:solidFill>
                  <a:srgbClr val="535554"/>
                </a:solidFill>
                <a:latin typeface="Arial" panose="020B0604020202020204" pitchFamily="34" charset="0"/>
                <a:cs typeface="Arial" panose="020B0604020202020204" pitchFamily="34" charset="0"/>
              </a:rPr>
              <a:t>CT imagining shows </a:t>
            </a:r>
          </a:p>
          <a:p>
            <a:pPr marL="688969" lvl="2" indent="-220657" defTabSz="914377">
              <a:spcBef>
                <a:spcPts val="400"/>
              </a:spcBef>
              <a:buClr>
                <a:srgbClr val="E44405"/>
              </a:buClr>
              <a:buBlip>
                <a:blip r:embed="rId3"/>
              </a:buBlip>
            </a:pPr>
            <a:r>
              <a:rPr lang="en-US" sz="1400" dirty="0">
                <a:latin typeface="Arial" panose="020B0604020202020204" pitchFamily="34" charset="0"/>
                <a:cs typeface="Arial" panose="020B0604020202020204" pitchFamily="34" charset="0"/>
              </a:rPr>
              <a:t>Widespread adenopathy above and below the diaphragm.  Most adenopathy 1.7-2.3 cm but largest 4.2 cm in retroperitoneum</a:t>
            </a:r>
            <a:endParaRPr lang="en-US" sz="1400" b="1" dirty="0">
              <a:solidFill>
                <a:schemeClr val="accent2"/>
              </a:solidFill>
              <a:latin typeface="Arial" panose="020B0604020202020204" pitchFamily="34" charset="0"/>
              <a:cs typeface="Arial" panose="020B0604020202020204" pitchFamily="34" charset="0"/>
            </a:endParaRPr>
          </a:p>
          <a:p>
            <a:pPr defTabSz="914377">
              <a:lnSpc>
                <a:spcPct val="90000"/>
              </a:lnSpc>
              <a:spcBef>
                <a:spcPts val="1400"/>
              </a:spcBef>
              <a:buClr>
                <a:schemeClr val="accent1"/>
              </a:buClr>
              <a:buFontTx/>
            </a:pPr>
            <a:r>
              <a:rPr lang="en-US" sz="1400" b="1" dirty="0">
                <a:solidFill>
                  <a:schemeClr val="accent2"/>
                </a:solidFill>
                <a:latin typeface="Arial" panose="020B0604020202020204" pitchFamily="34" charset="0"/>
                <a:cs typeface="Arial" panose="020B0604020202020204" pitchFamily="34" charset="0"/>
              </a:rPr>
              <a:t>Comorbidities</a:t>
            </a:r>
          </a:p>
          <a:p>
            <a:pPr marL="231769" lvl="1" indent="-220657" defTabSz="914377">
              <a:spcBef>
                <a:spcPts val="400"/>
              </a:spcBef>
              <a:buClr>
                <a:srgbClr val="E44405"/>
              </a:buClr>
              <a:buBlip>
                <a:blip r:embed="rId3"/>
              </a:buBlip>
            </a:pPr>
            <a:r>
              <a:rPr lang="en-US" sz="1400" dirty="0">
                <a:solidFill>
                  <a:srgbClr val="535554"/>
                </a:solidFill>
                <a:latin typeface="Arial" panose="020B0604020202020204" pitchFamily="34" charset="0"/>
                <a:cs typeface="Arial" panose="020B0604020202020204" pitchFamily="34" charset="0"/>
              </a:rPr>
              <a:t>Hypertension, h/o DVT</a:t>
            </a:r>
          </a:p>
          <a:p>
            <a:pPr marL="231769" lvl="1" indent="-220657" defTabSz="914377">
              <a:spcBef>
                <a:spcPts val="400"/>
              </a:spcBef>
              <a:buClr>
                <a:srgbClr val="E44405"/>
              </a:buClr>
              <a:buBlip>
                <a:blip r:embed="rId3"/>
              </a:buBlip>
            </a:pPr>
            <a:r>
              <a:rPr lang="en-US" sz="1400" dirty="0">
                <a:solidFill>
                  <a:srgbClr val="535554"/>
                </a:solidFill>
                <a:latin typeface="Arial" panose="020B0604020202020204" pitchFamily="34" charset="0"/>
                <a:cs typeface="Arial" panose="020B0604020202020204" pitchFamily="34" charset="0"/>
              </a:rPr>
              <a:t>Co-medications</a:t>
            </a:r>
            <a:r>
              <a:rPr lang="en-US" sz="1400">
                <a:solidFill>
                  <a:srgbClr val="535554"/>
                </a:solidFill>
                <a:latin typeface="Arial" panose="020B0604020202020204" pitchFamily="34" charset="0"/>
                <a:cs typeface="Arial" panose="020B0604020202020204" pitchFamily="34" charset="0"/>
              </a:rPr>
              <a:t>: apixaban</a:t>
            </a:r>
            <a:r>
              <a:rPr lang="en-US" sz="1400" dirty="0">
                <a:solidFill>
                  <a:srgbClr val="535554"/>
                </a:solidFill>
                <a:latin typeface="Arial" panose="020B0604020202020204" pitchFamily="34" charset="0"/>
                <a:cs typeface="Arial" panose="020B0604020202020204" pitchFamily="34" charset="0"/>
              </a:rPr>
              <a:t>, losartan, and amlodipine</a:t>
            </a:r>
            <a:br>
              <a:rPr lang="en-US" sz="1400" dirty="0">
                <a:solidFill>
                  <a:srgbClr val="535554"/>
                </a:solidFill>
                <a:latin typeface="Arial" panose="020B0604020202020204" pitchFamily="34" charset="0"/>
                <a:cs typeface="Arial" panose="020B0604020202020204" pitchFamily="34" charset="0"/>
              </a:rPr>
            </a:br>
            <a:endParaRPr lang="en-US" sz="1400" dirty="0">
              <a:solidFill>
                <a:srgbClr val="5355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397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7358" y="0"/>
            <a:ext cx="10566751" cy="932534"/>
          </a:xfrm>
        </p:spPr>
        <p:txBody>
          <a:bodyPr>
            <a:noAutofit/>
          </a:bodyPr>
          <a:lstStyle/>
          <a:p>
            <a:r>
              <a:rPr lang="en-US" sz="3200" dirty="0">
                <a:latin typeface="Arial" panose="020B0604020202020204" pitchFamily="34" charset="0"/>
                <a:cs typeface="Arial" panose="020B0604020202020204" pitchFamily="34" charset="0"/>
              </a:rPr>
              <a:t>Case Study 2: 75 year-old male with treatment naïve CLL</a:t>
            </a:r>
          </a:p>
        </p:txBody>
      </p:sp>
      <p:sp>
        <p:nvSpPr>
          <p:cNvPr id="5" name="Content Placeholder 4"/>
          <p:cNvSpPr>
            <a:spLocks noGrp="1"/>
          </p:cNvSpPr>
          <p:nvPr>
            <p:ph idx="1"/>
          </p:nvPr>
        </p:nvSpPr>
        <p:spPr>
          <a:xfrm>
            <a:off x="361507" y="844982"/>
            <a:ext cx="11262602" cy="5627754"/>
          </a:xfrm>
        </p:spPr>
        <p:txBody>
          <a:bodyPr>
            <a:normAutofit fontScale="92500" lnSpcReduction="10000"/>
          </a:bodyPr>
          <a:lstStyle/>
          <a:p>
            <a:pPr marL="0" indent="0">
              <a:buNone/>
            </a:pPr>
            <a:r>
              <a:rPr lang="en-US" sz="1800" b="1" dirty="0">
                <a:solidFill>
                  <a:schemeClr val="accent2"/>
                </a:solidFill>
                <a:latin typeface="Arial" panose="020B0604020202020204" pitchFamily="34" charset="0"/>
                <a:cs typeface="Arial" panose="020B0604020202020204" pitchFamily="34" charset="0"/>
              </a:rPr>
              <a:t>Presentation and CLL Characteristics</a:t>
            </a:r>
          </a:p>
          <a:p>
            <a:pPr lvl="1">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Retired and diagnosed with CLL in 2018 </a:t>
            </a:r>
          </a:p>
          <a:p>
            <a:pPr lvl="2">
              <a:spcBef>
                <a:spcPts val="400"/>
              </a:spcBef>
              <a:buClr>
                <a:srgbClr val="E44405"/>
              </a:buClr>
            </a:pPr>
            <a:r>
              <a:rPr lang="en-US" sz="1600" dirty="0" err="1">
                <a:solidFill>
                  <a:srgbClr val="535554"/>
                </a:solidFill>
                <a:latin typeface="Arial" panose="020B0604020202020204" pitchFamily="34" charset="0"/>
                <a:cs typeface="Arial" panose="020B0604020202020204" pitchFamily="34" charset="0"/>
              </a:rPr>
              <a:t>Immunophenotype</a:t>
            </a:r>
            <a:r>
              <a:rPr lang="en-US" sz="1600" dirty="0">
                <a:solidFill>
                  <a:srgbClr val="535554"/>
                </a:solidFill>
                <a:latin typeface="Arial" panose="020B0604020202020204" pitchFamily="34" charset="0"/>
                <a:cs typeface="Arial" panose="020B0604020202020204" pitchFamily="34" charset="0"/>
              </a:rPr>
              <a:t>: CD5+, CD23+, CD20+(dim) small lymphocytes</a:t>
            </a:r>
          </a:p>
          <a:p>
            <a:pPr lvl="2">
              <a:spcBef>
                <a:spcPts val="400"/>
              </a:spcBef>
              <a:buClr>
                <a:srgbClr val="E44405"/>
              </a:buClr>
            </a:pPr>
            <a:r>
              <a:rPr lang="en-US" sz="1600" dirty="0">
                <a:solidFill>
                  <a:srgbClr val="535554"/>
                </a:solidFill>
                <a:latin typeface="Arial" panose="020B0604020202020204" pitchFamily="34" charset="0"/>
                <a:cs typeface="Arial" panose="020B0604020202020204" pitchFamily="34" charset="0"/>
              </a:rPr>
              <a:t>FISH in peripheral blood: del(11q), del(17p)</a:t>
            </a:r>
          </a:p>
          <a:p>
            <a:pPr lvl="2">
              <a:spcBef>
                <a:spcPts val="400"/>
              </a:spcBef>
              <a:buClr>
                <a:srgbClr val="E44405"/>
              </a:buClr>
            </a:pPr>
            <a:r>
              <a:rPr lang="en-US" sz="1600" dirty="0" err="1">
                <a:solidFill>
                  <a:srgbClr val="535554"/>
                </a:solidFill>
                <a:latin typeface="Arial" panose="020B0604020202020204" pitchFamily="34" charset="0"/>
                <a:cs typeface="Arial" panose="020B0604020202020204" pitchFamily="34" charset="0"/>
              </a:rPr>
              <a:t>Unmutated</a:t>
            </a:r>
            <a:r>
              <a:rPr lang="en-US" sz="1600" dirty="0">
                <a:solidFill>
                  <a:srgbClr val="535554"/>
                </a:solidFill>
                <a:latin typeface="Arial" panose="020B0604020202020204" pitchFamily="34" charset="0"/>
                <a:cs typeface="Arial" panose="020B0604020202020204" pitchFamily="34" charset="0"/>
              </a:rPr>
              <a:t> IGHV</a:t>
            </a:r>
          </a:p>
          <a:p>
            <a:pPr lvl="2">
              <a:spcBef>
                <a:spcPts val="400"/>
              </a:spcBef>
              <a:buClr>
                <a:srgbClr val="E44405"/>
              </a:buClr>
            </a:pPr>
            <a:r>
              <a:rPr lang="en-US" sz="1600" dirty="0">
                <a:solidFill>
                  <a:srgbClr val="535554"/>
                </a:solidFill>
                <a:latin typeface="Arial" panose="020B0604020202020204" pitchFamily="34" charset="0"/>
                <a:cs typeface="Arial" panose="020B0604020202020204" pitchFamily="34" charset="0"/>
              </a:rPr>
              <a:t>Active surveillance</a:t>
            </a:r>
            <a:endParaRPr lang="en-US" sz="1400" dirty="0">
              <a:solidFill>
                <a:srgbClr val="535554"/>
              </a:solidFill>
              <a:latin typeface="Arial" panose="020B0604020202020204" pitchFamily="34" charset="0"/>
              <a:cs typeface="Arial" panose="020B0604020202020204" pitchFamily="34" charset="0"/>
            </a:endParaRPr>
          </a:p>
          <a:p>
            <a:pPr lvl="1">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Summer 2020</a:t>
            </a:r>
          </a:p>
          <a:p>
            <a:pPr lvl="2">
              <a:spcBef>
                <a:spcPts val="400"/>
              </a:spcBef>
              <a:buClr>
                <a:srgbClr val="E44405"/>
              </a:buClr>
            </a:pPr>
            <a:r>
              <a:rPr lang="en-US" sz="1600" dirty="0">
                <a:solidFill>
                  <a:srgbClr val="535554"/>
                </a:solidFill>
                <a:latin typeface="Arial" panose="020B0604020202020204" pitchFamily="34" charset="0"/>
                <a:cs typeface="Arial" panose="020B0604020202020204" pitchFamily="34" charset="0"/>
              </a:rPr>
              <a:t>ECOG PS 1, fatigue and abdominal discomfort, can hardly play tennis</a:t>
            </a:r>
          </a:p>
          <a:p>
            <a:pPr lvl="2">
              <a:spcBef>
                <a:spcPts val="400"/>
              </a:spcBef>
              <a:buClr>
                <a:srgbClr val="E44405"/>
              </a:buClr>
            </a:pPr>
            <a:r>
              <a:rPr lang="es-ES" sz="1600" dirty="0" err="1">
                <a:solidFill>
                  <a:srgbClr val="535554"/>
                </a:solidFill>
                <a:latin typeface="Arial" panose="020B0604020202020204" pitchFamily="34" charset="0"/>
                <a:cs typeface="Arial" panose="020B0604020202020204" pitchFamily="34" charset="0"/>
              </a:rPr>
              <a:t>Physical</a:t>
            </a:r>
            <a:r>
              <a:rPr lang="es-ES" sz="1600" dirty="0">
                <a:solidFill>
                  <a:srgbClr val="535554"/>
                </a:solidFill>
                <a:latin typeface="Arial" panose="020B0604020202020204" pitchFamily="34" charset="0"/>
                <a:cs typeface="Arial" panose="020B0604020202020204" pitchFamily="34" charset="0"/>
              </a:rPr>
              <a:t> </a:t>
            </a:r>
            <a:r>
              <a:rPr lang="es-ES" sz="1600" dirty="0" err="1">
                <a:solidFill>
                  <a:srgbClr val="535554"/>
                </a:solidFill>
                <a:latin typeface="Arial" panose="020B0604020202020204" pitchFamily="34" charset="0"/>
                <a:cs typeface="Arial" panose="020B0604020202020204" pitchFamily="34" charset="0"/>
              </a:rPr>
              <a:t>exam</a:t>
            </a:r>
            <a:r>
              <a:rPr lang="es-ES" sz="1600" dirty="0">
                <a:solidFill>
                  <a:srgbClr val="535554"/>
                </a:solidFill>
                <a:latin typeface="Arial" panose="020B0604020202020204" pitchFamily="34" charset="0"/>
                <a:cs typeface="Arial" panose="020B0604020202020204" pitchFamily="34" charset="0"/>
              </a:rPr>
              <a:t>: spleen ~17 cm; </a:t>
            </a:r>
            <a:r>
              <a:rPr lang="es-ES" sz="1600" dirty="0" err="1">
                <a:solidFill>
                  <a:srgbClr val="535554"/>
                </a:solidFill>
                <a:latin typeface="Arial" panose="020B0604020202020204" pitchFamily="34" charset="0"/>
                <a:cs typeface="Arial" panose="020B0604020202020204" pitchFamily="34" charset="0"/>
              </a:rPr>
              <a:t>adenopathy</a:t>
            </a:r>
            <a:r>
              <a:rPr lang="es-ES" sz="1600" dirty="0">
                <a:solidFill>
                  <a:srgbClr val="535554"/>
                </a:solidFill>
                <a:latin typeface="Arial" panose="020B0604020202020204" pitchFamily="34" charset="0"/>
                <a:cs typeface="Arial" panose="020B0604020202020204" pitchFamily="34" charset="0"/>
              </a:rPr>
              <a:t> 2 cm in palpable nodal </a:t>
            </a:r>
            <a:r>
              <a:rPr lang="es-ES" sz="1600" dirty="0" err="1">
                <a:solidFill>
                  <a:srgbClr val="535554"/>
                </a:solidFill>
                <a:latin typeface="Arial" panose="020B0604020202020204" pitchFamily="34" charset="0"/>
                <a:cs typeface="Arial" panose="020B0604020202020204" pitchFamily="34" charset="0"/>
              </a:rPr>
              <a:t>regions</a:t>
            </a:r>
            <a:endParaRPr lang="en-US" sz="1600" dirty="0">
              <a:solidFill>
                <a:srgbClr val="535554"/>
              </a:solidFill>
              <a:latin typeface="Arial" panose="020B0604020202020204" pitchFamily="34" charset="0"/>
              <a:cs typeface="Arial" panose="020B0604020202020204" pitchFamily="34" charset="0"/>
            </a:endParaRPr>
          </a:p>
          <a:p>
            <a:pPr lvl="1">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Laboratory studies: ALC 45×10</a:t>
            </a:r>
            <a:r>
              <a:rPr lang="en-US" baseline="30000" dirty="0">
                <a:solidFill>
                  <a:srgbClr val="535554"/>
                </a:solidFill>
                <a:latin typeface="Arial" panose="020B0604020202020204" pitchFamily="34" charset="0"/>
                <a:cs typeface="Arial" panose="020B0604020202020204" pitchFamily="34" charset="0"/>
              </a:rPr>
              <a:t>3</a:t>
            </a:r>
            <a:r>
              <a:rPr lang="en-US" dirty="0">
                <a:solidFill>
                  <a:srgbClr val="535554"/>
                </a:solidFill>
                <a:latin typeface="Arial" panose="020B0604020202020204" pitchFamily="34" charset="0"/>
                <a:cs typeface="Arial" panose="020B0604020202020204" pitchFamily="34" charset="0"/>
              </a:rPr>
              <a:t>/mL; Hb 9 g/dL; </a:t>
            </a:r>
            <a:r>
              <a:rPr lang="en-US" dirty="0" err="1">
                <a:solidFill>
                  <a:srgbClr val="535554"/>
                </a:solidFill>
                <a:latin typeface="Arial" panose="020B0604020202020204" pitchFamily="34" charset="0"/>
                <a:cs typeface="Arial" panose="020B0604020202020204" pitchFamily="34" charset="0"/>
              </a:rPr>
              <a:t>Plt</a:t>
            </a:r>
            <a:r>
              <a:rPr lang="en-US" dirty="0">
                <a:solidFill>
                  <a:srgbClr val="535554"/>
                </a:solidFill>
                <a:latin typeface="Arial" panose="020B0604020202020204" pitchFamily="34" charset="0"/>
                <a:cs typeface="Arial" panose="020B0604020202020204" pitchFamily="34" charset="0"/>
              </a:rPr>
              <a:t> 90×10</a:t>
            </a:r>
            <a:r>
              <a:rPr lang="en-US" baseline="30000" dirty="0">
                <a:solidFill>
                  <a:srgbClr val="535554"/>
                </a:solidFill>
                <a:latin typeface="Arial" panose="020B0604020202020204" pitchFamily="34" charset="0"/>
                <a:cs typeface="Arial" panose="020B0604020202020204" pitchFamily="34" charset="0"/>
              </a:rPr>
              <a:t>3</a:t>
            </a:r>
            <a:r>
              <a:rPr lang="en-US" dirty="0">
                <a:solidFill>
                  <a:srgbClr val="535554"/>
                </a:solidFill>
                <a:latin typeface="Arial" panose="020B0604020202020204" pitchFamily="34" charset="0"/>
                <a:cs typeface="Arial" panose="020B0604020202020204" pitchFamily="34" charset="0"/>
              </a:rPr>
              <a:t>/mL; ANC 1.2×10</a:t>
            </a:r>
            <a:r>
              <a:rPr lang="en-US" baseline="30000" dirty="0">
                <a:solidFill>
                  <a:srgbClr val="535554"/>
                </a:solidFill>
                <a:latin typeface="Arial" panose="020B0604020202020204" pitchFamily="34" charset="0"/>
                <a:cs typeface="Arial" panose="020B0604020202020204" pitchFamily="34" charset="0"/>
              </a:rPr>
              <a:t>3</a:t>
            </a:r>
            <a:r>
              <a:rPr lang="en-US" dirty="0">
                <a:solidFill>
                  <a:srgbClr val="535554"/>
                </a:solidFill>
                <a:latin typeface="Arial" panose="020B0604020202020204" pitchFamily="34" charset="0"/>
                <a:cs typeface="Arial" panose="020B0604020202020204" pitchFamily="34" charset="0"/>
              </a:rPr>
              <a:t>/mL</a:t>
            </a:r>
          </a:p>
          <a:p>
            <a:pPr lvl="2">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9 months ago: ALC 3×10</a:t>
            </a:r>
            <a:r>
              <a:rPr lang="en-US" baseline="30000" dirty="0">
                <a:solidFill>
                  <a:srgbClr val="535554"/>
                </a:solidFill>
                <a:latin typeface="Arial" panose="020B0604020202020204" pitchFamily="34" charset="0"/>
                <a:cs typeface="Arial" panose="020B0604020202020204" pitchFamily="34" charset="0"/>
              </a:rPr>
              <a:t>3</a:t>
            </a:r>
            <a:r>
              <a:rPr lang="en-US" dirty="0">
                <a:solidFill>
                  <a:srgbClr val="535554"/>
                </a:solidFill>
                <a:latin typeface="Arial" panose="020B0604020202020204" pitchFamily="34" charset="0"/>
                <a:cs typeface="Arial" panose="020B0604020202020204" pitchFamily="34" charset="0"/>
              </a:rPr>
              <a:t>/mL; Hb 12 g/dL; Plt150×10</a:t>
            </a:r>
            <a:r>
              <a:rPr lang="en-US" baseline="30000" dirty="0">
                <a:solidFill>
                  <a:srgbClr val="535554"/>
                </a:solidFill>
                <a:latin typeface="Arial" panose="020B0604020202020204" pitchFamily="34" charset="0"/>
                <a:cs typeface="Arial" panose="020B0604020202020204" pitchFamily="34" charset="0"/>
              </a:rPr>
              <a:t>3</a:t>
            </a:r>
            <a:r>
              <a:rPr lang="en-US" dirty="0">
                <a:solidFill>
                  <a:srgbClr val="535554"/>
                </a:solidFill>
                <a:latin typeface="Arial" panose="020B0604020202020204" pitchFamily="34" charset="0"/>
                <a:cs typeface="Arial" panose="020B0604020202020204" pitchFamily="34" charset="0"/>
              </a:rPr>
              <a:t>/mL;  ANC 2.7×10</a:t>
            </a:r>
            <a:r>
              <a:rPr lang="en-US" baseline="30000" dirty="0">
                <a:solidFill>
                  <a:srgbClr val="535554"/>
                </a:solidFill>
                <a:latin typeface="Arial" panose="020B0604020202020204" pitchFamily="34" charset="0"/>
                <a:cs typeface="Arial" panose="020B0604020202020204" pitchFamily="34" charset="0"/>
              </a:rPr>
              <a:t>3</a:t>
            </a:r>
            <a:r>
              <a:rPr lang="en-US" dirty="0">
                <a:solidFill>
                  <a:srgbClr val="535554"/>
                </a:solidFill>
                <a:latin typeface="Arial" panose="020B0604020202020204" pitchFamily="34" charset="0"/>
                <a:cs typeface="Arial" panose="020B0604020202020204" pitchFamily="34" charset="0"/>
              </a:rPr>
              <a:t>/mL</a:t>
            </a:r>
          </a:p>
          <a:p>
            <a:pPr lvl="1">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CT imaging: conglomerate LN mass upper abdomen measuring up to 10.5 cm in diameter; other nodes up to 3.5 cm</a:t>
            </a:r>
          </a:p>
          <a:p>
            <a:pPr lvl="1">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PET: SUVs 2-4, LDH 245 (220 ULN)</a:t>
            </a:r>
          </a:p>
          <a:p>
            <a:pPr marL="11112" lvl="1" indent="0">
              <a:spcBef>
                <a:spcPts val="1200"/>
              </a:spcBef>
              <a:buClr>
                <a:srgbClr val="E44405"/>
              </a:buClr>
              <a:buNone/>
            </a:pPr>
            <a:r>
              <a:rPr lang="en-US" b="1" dirty="0">
                <a:solidFill>
                  <a:schemeClr val="accent2"/>
                </a:solidFill>
                <a:latin typeface="Arial" panose="020B0604020202020204" pitchFamily="34" charset="0"/>
                <a:cs typeface="Arial" panose="020B0604020202020204" pitchFamily="34" charset="0"/>
              </a:rPr>
              <a:t>Comorbidities</a:t>
            </a:r>
          </a:p>
          <a:p>
            <a:pPr lvl="1">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Mild chronic kidney disease</a:t>
            </a:r>
          </a:p>
          <a:p>
            <a:pPr lvl="1">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No known cardiac disease and normal liver function</a:t>
            </a:r>
          </a:p>
          <a:p>
            <a:pPr lvl="1">
              <a:spcBef>
                <a:spcPts val="400"/>
              </a:spcBef>
              <a:buClr>
                <a:srgbClr val="E44405"/>
              </a:buClr>
            </a:pPr>
            <a:r>
              <a:rPr lang="en-US" dirty="0">
                <a:solidFill>
                  <a:srgbClr val="535554"/>
                </a:solidFill>
                <a:latin typeface="Arial" panose="020B0604020202020204" pitchFamily="34" charset="0"/>
                <a:cs typeface="Arial" panose="020B0604020202020204" pitchFamily="34" charset="0"/>
              </a:rPr>
              <a:t>Co-medication: atorvastatin</a:t>
            </a:r>
          </a:p>
        </p:txBody>
      </p:sp>
    </p:spTree>
    <p:extLst>
      <p:ext uri="{BB962C8B-B14F-4D97-AF65-F5344CB8AC3E}">
        <p14:creationId xmlns:p14="http://schemas.microsoft.com/office/powerpoint/2010/main" val="1487509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A85C-4291-554C-B61C-1F848CDCE3E7}"/>
              </a:ext>
            </a:extLst>
          </p:cNvPr>
          <p:cNvSpPr>
            <a:spLocks noGrp="1"/>
          </p:cNvSpPr>
          <p:nvPr>
            <p:ph type="title"/>
          </p:nvPr>
        </p:nvSpPr>
        <p:spPr>
          <a:xfrm>
            <a:off x="838200" y="128954"/>
            <a:ext cx="10515600" cy="985307"/>
          </a:xfrm>
        </p:spPr>
        <p:txBody>
          <a:bodyPr>
            <a:normAutofit/>
          </a:bodyPr>
          <a:lstStyle/>
          <a:p>
            <a:r>
              <a:rPr lang="en-US" sz="4000" b="0" dirty="0">
                <a:latin typeface="Arial" panose="020B0604020202020204" pitchFamily="34" charset="0"/>
                <a:cs typeface="Arial" panose="020B0604020202020204" pitchFamily="34" charset="0"/>
              </a:rPr>
              <a:t>Patient Case </a:t>
            </a:r>
            <a:r>
              <a:rPr lang="en-US" sz="4000" dirty="0">
                <a:latin typeface="Arial" panose="020B0604020202020204" pitchFamily="34" charset="0"/>
                <a:cs typeface="Arial" panose="020B0604020202020204" pitchFamily="34" charset="0"/>
              </a:rPr>
              <a:t>3</a:t>
            </a:r>
            <a:r>
              <a:rPr lang="en-US" sz="4000" b="0" dirty="0">
                <a:latin typeface="Arial" panose="020B0604020202020204" pitchFamily="34" charset="0"/>
                <a:cs typeface="Arial" panose="020B0604020202020204" pitchFamily="34" charset="0"/>
              </a:rPr>
              <a:t>: CLL</a:t>
            </a:r>
          </a:p>
        </p:txBody>
      </p:sp>
      <p:sp>
        <p:nvSpPr>
          <p:cNvPr id="3" name="Content Placeholder 2">
            <a:extLst>
              <a:ext uri="{FF2B5EF4-FFF2-40B4-BE49-F238E27FC236}">
                <a16:creationId xmlns:a16="http://schemas.microsoft.com/office/drawing/2014/main" id="{6F3D9278-C25A-414E-B452-ED4178B04271}"/>
              </a:ext>
            </a:extLst>
          </p:cNvPr>
          <p:cNvSpPr>
            <a:spLocks noGrp="1"/>
          </p:cNvSpPr>
          <p:nvPr>
            <p:ph idx="1"/>
          </p:nvPr>
        </p:nvSpPr>
        <p:spPr>
          <a:xfrm>
            <a:off x="770047" y="1114261"/>
            <a:ext cx="10877713" cy="4650686"/>
          </a:xfrm>
        </p:spPr>
        <p:txBody>
          <a:bodyPr>
            <a:normAutofit fontScale="92500"/>
          </a:bodyPr>
          <a:lstStyle/>
          <a:p>
            <a:pPr>
              <a:spcAft>
                <a:spcPts val="300"/>
              </a:spcAft>
            </a:pPr>
            <a:r>
              <a:rPr lang="en-US" sz="2600" dirty="0">
                <a:latin typeface="Arial" panose="020B0604020202020204" pitchFamily="34" charset="0"/>
                <a:cs typeface="Arial" panose="020B0604020202020204" pitchFamily="34" charset="0"/>
              </a:rPr>
              <a:t>79-yr-old man with type 2 diabetes, chronic kidney disease, and hypertension presented to the ED with coughing and shortness of breath</a:t>
            </a:r>
          </a:p>
          <a:p>
            <a:pPr lvl="1">
              <a:spcAft>
                <a:spcPts val="300"/>
              </a:spcAft>
            </a:pPr>
            <a:r>
              <a:rPr lang="en-US" sz="2400" dirty="0">
                <a:latin typeface="Arial" panose="020B0604020202020204" pitchFamily="34" charset="0"/>
                <a:cs typeface="Arial" panose="020B0604020202020204" pitchFamily="34" charset="0"/>
              </a:rPr>
              <a:t>CT scan revealed bibasilar infiltrates consistent with pneumonia with multiple small thoracic nodes up to 1.4 cm, splenomegaly, extensive mesenteric adenopathy</a:t>
            </a:r>
          </a:p>
          <a:p>
            <a:pPr lvl="1">
              <a:spcAft>
                <a:spcPts val="300"/>
              </a:spcAft>
            </a:pPr>
            <a:r>
              <a:rPr lang="en-US" sz="2400" dirty="0">
                <a:latin typeface="Arial" panose="020B0604020202020204" pitchFamily="34" charset="0"/>
                <a:cs typeface="Arial" panose="020B0604020202020204" pitchFamily="34" charset="0"/>
              </a:rPr>
              <a:t>FNA and core needle biopsy of an axillary node demonstrated a lambda-restricted B-cell population expressing CD5, CD20(dim), CD200, CD23, and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NOT expressing cyclin D1</a:t>
            </a:r>
          </a:p>
          <a:p>
            <a:pPr>
              <a:spcAft>
                <a:spcPts val="300"/>
              </a:spcAft>
            </a:pPr>
            <a:r>
              <a:rPr lang="en-US" sz="2600" dirty="0">
                <a:latin typeface="Arial" panose="020B0604020202020204" pitchFamily="34" charset="0"/>
                <a:cs typeface="Arial" panose="020B0604020202020204" pitchFamily="34" charset="0"/>
              </a:rPr>
              <a:t>CBC: WBC 5.6, ANC 2.8, ALC 2.1, Hb 10.8, HCT 31.2, PLTs 179</a:t>
            </a:r>
          </a:p>
          <a:p>
            <a:pPr>
              <a:spcAft>
                <a:spcPts val="300"/>
              </a:spcAft>
            </a:pPr>
            <a:r>
              <a:rPr lang="en-US" sz="2600" dirty="0">
                <a:latin typeface="Arial" panose="020B0604020202020204" pitchFamily="34" charset="0"/>
                <a:cs typeface="Arial" panose="020B0604020202020204" pitchFamily="34" charset="0"/>
              </a:rPr>
              <a:t>Peripheral blood flow cytometry demonstrated the same clone; IGHV was unmutated</a:t>
            </a:r>
          </a:p>
          <a:p>
            <a:pPr>
              <a:spcAft>
                <a:spcPts val="300"/>
              </a:spcAft>
            </a:pPr>
            <a:r>
              <a:rPr lang="en-US" sz="2600" dirty="0">
                <a:latin typeface="Arial" panose="020B0604020202020204" pitchFamily="34" charset="0"/>
                <a:cs typeface="Arial" panose="020B0604020202020204" pitchFamily="34" charset="0"/>
              </a:rPr>
              <a:t>FISH was normal; sequencing revealed mutation in TP53</a:t>
            </a:r>
          </a:p>
        </p:txBody>
      </p:sp>
    </p:spTree>
    <p:extLst>
      <p:ext uri="{BB962C8B-B14F-4D97-AF65-F5344CB8AC3E}">
        <p14:creationId xmlns:p14="http://schemas.microsoft.com/office/powerpoint/2010/main" val="2614550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759" y="750895"/>
            <a:ext cx="8817192" cy="4074924"/>
          </a:xfrm>
        </p:spPr>
        <p:txBody>
          <a:bodyPr/>
          <a:lstStyle/>
          <a:p>
            <a:r>
              <a:rPr lang="en-CA" sz="4267" b="1" dirty="0"/>
              <a:t>New treatment paradigms: </a:t>
            </a:r>
            <a:br>
              <a:rPr lang="en-CA" sz="4267" dirty="0"/>
            </a:br>
            <a:r>
              <a:rPr lang="en-CA" sz="4267" dirty="0"/>
              <a:t>Chronic Lymphocytic </a:t>
            </a:r>
            <a:br>
              <a:rPr lang="en-CA" sz="4267" dirty="0"/>
            </a:br>
            <a:r>
              <a:rPr lang="en-CA" sz="4267" dirty="0"/>
              <a:t>Leukemia</a:t>
            </a:r>
          </a:p>
        </p:txBody>
      </p:sp>
      <p:pic>
        <p:nvPicPr>
          <p:cNvPr id="3" name="Picture 2">
            <a:extLst>
              <a:ext uri="{FF2B5EF4-FFF2-40B4-BE49-F238E27FC236}">
                <a16:creationId xmlns:a16="http://schemas.microsoft.com/office/drawing/2014/main" id="{75D32FEA-46D6-4554-828C-8541AC2F5389}"/>
              </a:ext>
            </a:extLst>
          </p:cNvPr>
          <p:cNvPicPr>
            <a:picLocks noChangeAspect="1"/>
          </p:cNvPicPr>
          <p:nvPr/>
        </p:nvPicPr>
        <p:blipFill>
          <a:blip r:embed="rId2"/>
          <a:stretch>
            <a:fillRect/>
          </a:stretch>
        </p:blipFill>
        <p:spPr>
          <a:xfrm>
            <a:off x="0" y="5457875"/>
            <a:ext cx="12192000" cy="1400125"/>
          </a:xfrm>
          <a:prstGeom prst="rect">
            <a:avLst/>
          </a:prstGeom>
        </p:spPr>
      </p:pic>
      <p:pic>
        <p:nvPicPr>
          <p:cNvPr id="14" name="Picture 2" descr="John M Pagel, MD, PhD">
            <a:extLst>
              <a:ext uri="{FF2B5EF4-FFF2-40B4-BE49-F238E27FC236}">
                <a16:creationId xmlns:a16="http://schemas.microsoft.com/office/drawing/2014/main" id="{EC037E19-7CA7-45AF-9B86-A4984E76B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456" y="4372910"/>
            <a:ext cx="883949" cy="13259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1164A46-93EB-4D9C-90FB-ECA14495342B}"/>
              </a:ext>
            </a:extLst>
          </p:cNvPr>
          <p:cNvSpPr/>
          <p:nvPr/>
        </p:nvSpPr>
        <p:spPr>
          <a:xfrm>
            <a:off x="2354740" y="4332199"/>
            <a:ext cx="4572000" cy="1333378"/>
          </a:xfrm>
          <a:prstGeom prst="rect">
            <a:avLst/>
          </a:prstGeom>
        </p:spPr>
        <p:txBody>
          <a:bodyPr>
            <a:spAutoFit/>
          </a:bodyPr>
          <a:lstStyle/>
          <a:p>
            <a:pPr>
              <a:defRPr/>
            </a:pPr>
            <a:r>
              <a:rPr lang="en-US" sz="1400" b="1" dirty="0">
                <a:solidFill>
                  <a:srgbClr val="FFFFFF"/>
                </a:solidFill>
                <a:latin typeface="Arial"/>
              </a:rPr>
              <a:t>John M </a:t>
            </a:r>
            <a:r>
              <a:rPr lang="en-US" sz="1400" b="1" dirty="0" err="1">
                <a:solidFill>
                  <a:srgbClr val="FFFFFF"/>
                </a:solidFill>
                <a:latin typeface="Arial"/>
              </a:rPr>
              <a:t>Pagel</a:t>
            </a:r>
            <a:r>
              <a:rPr lang="en-US" sz="1400" b="1" dirty="0">
                <a:solidFill>
                  <a:srgbClr val="FFFFFF"/>
                </a:solidFill>
                <a:latin typeface="Arial"/>
              </a:rPr>
              <a:t>, MD, PhD</a:t>
            </a:r>
          </a:p>
          <a:p>
            <a:pPr>
              <a:defRPr/>
            </a:pPr>
            <a:r>
              <a:rPr lang="en-US" sz="1333" dirty="0">
                <a:solidFill>
                  <a:srgbClr val="FFFFFF"/>
                </a:solidFill>
                <a:latin typeface="Arial"/>
              </a:rPr>
              <a:t>Affiliate Associate Member, Division of Oncology</a:t>
            </a:r>
            <a:br>
              <a:rPr lang="en-US" sz="1333" dirty="0">
                <a:solidFill>
                  <a:srgbClr val="FFFFFF"/>
                </a:solidFill>
                <a:latin typeface="Arial"/>
              </a:rPr>
            </a:br>
            <a:r>
              <a:rPr lang="en-US" sz="1333" dirty="0">
                <a:solidFill>
                  <a:srgbClr val="FFFFFF"/>
                </a:solidFill>
                <a:latin typeface="Arial"/>
              </a:rPr>
              <a:t>University of Washington School of Medicine</a:t>
            </a:r>
            <a:br>
              <a:rPr lang="en-US" sz="1333" dirty="0">
                <a:solidFill>
                  <a:srgbClr val="FFFFFF"/>
                </a:solidFill>
                <a:latin typeface="Arial"/>
              </a:rPr>
            </a:br>
            <a:r>
              <a:rPr lang="en-US" sz="1333" dirty="0">
                <a:solidFill>
                  <a:srgbClr val="FFFFFF"/>
                </a:solidFill>
                <a:latin typeface="Arial"/>
              </a:rPr>
              <a:t>Swedish Cancer Institute                                  </a:t>
            </a:r>
            <a:br>
              <a:rPr lang="en-US" sz="1333" dirty="0">
                <a:solidFill>
                  <a:srgbClr val="FFFFFF"/>
                </a:solidFill>
                <a:latin typeface="Arial"/>
              </a:rPr>
            </a:br>
            <a:r>
              <a:rPr lang="en-US" sz="1333" dirty="0">
                <a:solidFill>
                  <a:srgbClr val="FFFFFF"/>
                </a:solidFill>
                <a:latin typeface="Arial"/>
              </a:rPr>
              <a:t>Chief of Hematologic Malignancies Program</a:t>
            </a:r>
            <a:br>
              <a:rPr lang="en-US" sz="1333" dirty="0">
                <a:solidFill>
                  <a:srgbClr val="FFFFFF"/>
                </a:solidFill>
                <a:latin typeface="Arial"/>
              </a:rPr>
            </a:br>
            <a:r>
              <a:rPr lang="en-US" sz="1333" dirty="0">
                <a:solidFill>
                  <a:srgbClr val="FFFFFF"/>
                </a:solidFill>
                <a:latin typeface="Arial"/>
              </a:rPr>
              <a:t>Seattle, WA</a:t>
            </a:r>
          </a:p>
        </p:txBody>
      </p:sp>
      <p:sp>
        <p:nvSpPr>
          <p:cNvPr id="2" name="TextBox 1">
            <a:extLst>
              <a:ext uri="{FF2B5EF4-FFF2-40B4-BE49-F238E27FC236}">
                <a16:creationId xmlns:a16="http://schemas.microsoft.com/office/drawing/2014/main" id="{CC1467A8-C126-43BC-8453-0F7082DC776B}"/>
              </a:ext>
            </a:extLst>
          </p:cNvPr>
          <p:cNvSpPr txBox="1"/>
          <p:nvPr/>
        </p:nvSpPr>
        <p:spPr>
          <a:xfrm>
            <a:off x="370276" y="361244"/>
            <a:ext cx="6935893" cy="748988"/>
          </a:xfrm>
          <a:prstGeom prst="rect">
            <a:avLst/>
          </a:prstGeom>
          <a:noFill/>
        </p:spPr>
        <p:txBody>
          <a:bodyPr wrap="square" rtlCol="0">
            <a:spAutoFit/>
          </a:bodyPr>
          <a:lstStyle/>
          <a:p>
            <a:r>
              <a:rPr lang="en-CA" sz="4267" b="1" dirty="0">
                <a:solidFill>
                  <a:srgbClr val="FFFF99"/>
                </a:solidFill>
              </a:rPr>
              <a:t>THANK YOU</a:t>
            </a:r>
          </a:p>
        </p:txBody>
      </p:sp>
    </p:spTree>
    <p:extLst>
      <p:ext uri="{BB962C8B-B14F-4D97-AF65-F5344CB8AC3E}">
        <p14:creationId xmlns:p14="http://schemas.microsoft.com/office/powerpoint/2010/main" val="206581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C6473-AB9A-4B27-BBEC-F93F4F8A62BE}"/>
              </a:ext>
            </a:extLst>
          </p:cNvPr>
          <p:cNvPicPr>
            <a:picLocks noChangeAspect="1"/>
          </p:cNvPicPr>
          <p:nvPr/>
        </p:nvPicPr>
        <p:blipFill>
          <a:blip r:embed="rId3"/>
          <a:stretch>
            <a:fillRect/>
          </a:stretch>
        </p:blipFill>
        <p:spPr>
          <a:xfrm>
            <a:off x="6096002" y="1299194"/>
            <a:ext cx="5612825" cy="2936900"/>
          </a:xfrm>
          <a:prstGeom prst="rect">
            <a:avLst/>
          </a:prstGeom>
        </p:spPr>
      </p:pic>
      <p:sp>
        <p:nvSpPr>
          <p:cNvPr id="29697" name="Rectangle 2"/>
          <p:cNvSpPr>
            <a:spLocks noGrp="1" noChangeArrowheads="1"/>
          </p:cNvSpPr>
          <p:nvPr>
            <p:ph type="title"/>
          </p:nvPr>
        </p:nvSpPr>
        <p:spPr>
          <a:xfrm>
            <a:off x="442365" y="0"/>
            <a:ext cx="10911436" cy="1165459"/>
          </a:xfrm>
        </p:spPr>
        <p:txBody>
          <a:bodyPr>
            <a:normAutofit/>
          </a:bodyPr>
          <a:lstStyle/>
          <a:p>
            <a:pPr eaLnBrk="1" hangingPunct="1"/>
            <a:r>
              <a:rPr lang="en-US" altLang="en-US" i="1" dirty="0">
                <a:ea typeface="ＭＳ Ｐゴシック" charset="-128"/>
              </a:rPr>
              <a:t>FISH </a:t>
            </a:r>
            <a:r>
              <a:rPr lang="en-US" altLang="en-US" dirty="0">
                <a:ea typeface="ＭＳ Ｐゴシック" charset="-128"/>
              </a:rPr>
              <a:t>Abnormalities Have Prognostic Value</a:t>
            </a:r>
            <a:endParaRPr lang="en-US" altLang="en-US" i="1" dirty="0">
              <a:ea typeface="ＭＳ Ｐゴシック" charset="-128"/>
            </a:endParaRPr>
          </a:p>
        </p:txBody>
      </p:sp>
      <p:graphicFrame>
        <p:nvGraphicFramePr>
          <p:cNvPr id="3714051" name="Group 3"/>
          <p:cNvGraphicFramePr>
            <a:graphicFrameLocks noGrp="1"/>
          </p:cNvGraphicFramePr>
          <p:nvPr>
            <p:ph sz="half" idx="1"/>
          </p:nvPr>
        </p:nvGraphicFramePr>
        <p:xfrm>
          <a:off x="538480" y="1346327"/>
          <a:ext cx="5334000" cy="2833617"/>
        </p:xfrm>
        <a:graphic>
          <a:graphicData uri="http://schemas.openxmlformats.org/drawingml/2006/table">
            <a:tbl>
              <a:tblPr firstRow="1" bandRow="1">
                <a:tableStyleId>{2A488322-F2BA-4B5B-9748-0D474271808F}</a:tableStyleId>
              </a:tblPr>
              <a:tblGrid>
                <a:gridCol w="2126061">
                  <a:extLst>
                    <a:ext uri="{9D8B030D-6E8A-4147-A177-3AD203B41FA5}">
                      <a16:colId xmlns:a16="http://schemas.microsoft.com/office/drawing/2014/main" val="20000"/>
                    </a:ext>
                  </a:extLst>
                </a:gridCol>
                <a:gridCol w="1217112">
                  <a:extLst>
                    <a:ext uri="{9D8B030D-6E8A-4147-A177-3AD203B41FA5}">
                      <a16:colId xmlns:a16="http://schemas.microsoft.com/office/drawing/2014/main" val="20001"/>
                    </a:ext>
                  </a:extLst>
                </a:gridCol>
                <a:gridCol w="1990827">
                  <a:extLst>
                    <a:ext uri="{9D8B030D-6E8A-4147-A177-3AD203B41FA5}">
                      <a16:colId xmlns:a16="http://schemas.microsoft.com/office/drawing/2014/main" val="20002"/>
                    </a:ext>
                  </a:extLst>
                </a:gridCol>
              </a:tblGrid>
              <a:tr h="354048">
                <a:tc gridSpan="3">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600" u="none" strike="noStrike" cap="none" normalizeH="0" baseline="0" dirty="0">
                          <a:ln>
                            <a:noFill/>
                          </a:ln>
                          <a:effectLst/>
                        </a:rPr>
                        <a:t>FISH abnormalities present in 268/325 patients (82%)</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solidFill>
                      <a:srgbClr val="3E0E1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5031">
                <a:tc>
                  <a:txBody>
                    <a:bodyPr/>
                    <a:lstStyle/>
                    <a:p>
                      <a:pPr marL="0" marR="0" lvl="0" indent="0" algn="l"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Lesion</a:t>
                      </a:r>
                      <a:endPar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L="68580" marR="685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a:t>
                      </a:r>
                      <a:endPar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L="68580" marR="685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Median Survival</a:t>
                      </a:r>
                    </a:p>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(months)</a:t>
                      </a:r>
                      <a:endPar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L="68580" marR="68580" marT="34291" marB="34291" anchor="ctr" horzOverflow="overflow"/>
                </a:tc>
                <a:extLst>
                  <a:ext uri="{0D108BD9-81ED-4DB2-BD59-A6C34878D82A}">
                    <a16:rowId xmlns:a16="http://schemas.microsoft.com/office/drawing/2014/main" val="10001"/>
                  </a:ext>
                </a:extLst>
              </a:tr>
              <a:tr h="312423">
                <a:tc>
                  <a:txBody>
                    <a:bodyPr/>
                    <a:lstStyle/>
                    <a:p>
                      <a:pPr marL="0" marR="0" lvl="0" indent="0" algn="l"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del 13q</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55</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133</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extLst>
                  <a:ext uri="{0D108BD9-81ED-4DB2-BD59-A6C34878D82A}">
                    <a16:rowId xmlns:a16="http://schemas.microsoft.com/office/drawing/2014/main" val="10002"/>
                  </a:ext>
                </a:extLst>
              </a:tr>
              <a:tr h="312423">
                <a:tc>
                  <a:txBody>
                    <a:bodyPr/>
                    <a:lstStyle/>
                    <a:p>
                      <a:pPr marL="0" marR="0" lvl="0" indent="0" algn="l"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del 11q</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18</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79</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extLst>
                  <a:ext uri="{0D108BD9-81ED-4DB2-BD59-A6C34878D82A}">
                    <a16:rowId xmlns:a16="http://schemas.microsoft.com/office/drawing/2014/main" val="10003"/>
                  </a:ext>
                </a:extLst>
              </a:tr>
              <a:tr h="312423">
                <a:tc>
                  <a:txBody>
                    <a:bodyPr/>
                    <a:lstStyle/>
                    <a:p>
                      <a:pPr marL="0" marR="0" lvl="0" indent="0" algn="l"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Trisomy 12</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16</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114</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extLst>
                  <a:ext uri="{0D108BD9-81ED-4DB2-BD59-A6C34878D82A}">
                    <a16:rowId xmlns:a16="http://schemas.microsoft.com/office/drawing/2014/main" val="10004"/>
                  </a:ext>
                </a:extLst>
              </a:tr>
              <a:tr h="312423">
                <a:tc>
                  <a:txBody>
                    <a:bodyPr/>
                    <a:lstStyle/>
                    <a:p>
                      <a:pPr marL="0" marR="0" lvl="0" indent="0" algn="l"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del 17p</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7</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32</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extLst>
                  <a:ext uri="{0D108BD9-81ED-4DB2-BD59-A6C34878D82A}">
                    <a16:rowId xmlns:a16="http://schemas.microsoft.com/office/drawing/2014/main" val="10005"/>
                  </a:ext>
                </a:extLst>
              </a:tr>
              <a:tr h="312423">
                <a:tc>
                  <a:txBody>
                    <a:bodyPr/>
                    <a:lstStyle/>
                    <a:p>
                      <a:pPr marL="0" marR="0" lvl="0" indent="0" algn="l"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del 6q</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6</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n/a</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extLst>
                  <a:ext uri="{0D108BD9-81ED-4DB2-BD59-A6C34878D82A}">
                    <a16:rowId xmlns:a16="http://schemas.microsoft.com/office/drawing/2014/main" val="10006"/>
                  </a:ext>
                </a:extLst>
              </a:tr>
              <a:tr h="312423">
                <a:tc>
                  <a:txBody>
                    <a:bodyPr/>
                    <a:lstStyle/>
                    <a:p>
                      <a:pPr marL="0" marR="0" lvl="0" indent="0" algn="l"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Normal</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18</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
                          <a:srgbClr val="DF722E"/>
                        </a:buClr>
                        <a:buSzTx/>
                        <a:buFontTx/>
                        <a:buNone/>
                        <a:tabLst/>
                      </a:pPr>
                      <a:r>
                        <a:rPr kumimoji="0" lang="en-US" sz="1600" u="none" strike="noStrike" cap="none" normalizeH="0" baseline="0" dirty="0">
                          <a:ln>
                            <a:noFill/>
                          </a:ln>
                          <a:effectLst/>
                        </a:rPr>
                        <a:t>111</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1" marB="34291" horzOverflow="overflow"/>
                </a:tc>
                <a:extLst>
                  <a:ext uri="{0D108BD9-81ED-4DB2-BD59-A6C34878D82A}">
                    <a16:rowId xmlns:a16="http://schemas.microsoft.com/office/drawing/2014/main" val="10007"/>
                  </a:ext>
                </a:extLst>
              </a:tr>
            </a:tbl>
          </a:graphicData>
        </a:graphic>
      </p:graphicFrame>
      <p:sp>
        <p:nvSpPr>
          <p:cNvPr id="29725" name="Rectangle 46"/>
          <p:cNvSpPr>
            <a:spLocks noChangeArrowheads="1"/>
          </p:cNvSpPr>
          <p:nvPr/>
        </p:nvSpPr>
        <p:spPr bwMode="auto">
          <a:xfrm>
            <a:off x="259645" y="6298467"/>
            <a:ext cx="273825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rgbClr val="FFFFFF"/>
                </a:solidFill>
                <a:latin typeface="Arial" charset="0"/>
                <a:ea typeface="ＭＳ Ｐゴシック" charset="-128"/>
              </a:defRPr>
            </a:lvl1pPr>
            <a:lvl2pPr marL="742950" indent="-285750" eaLnBrk="0" hangingPunct="0">
              <a:defRPr sz="2000">
                <a:solidFill>
                  <a:srgbClr val="FFFFFF"/>
                </a:solidFill>
                <a:latin typeface="Arial" charset="0"/>
                <a:ea typeface="ＭＳ Ｐゴシック" charset="-128"/>
              </a:defRPr>
            </a:lvl2pPr>
            <a:lvl3pPr marL="1143000" indent="-228600" eaLnBrk="0" hangingPunct="0">
              <a:defRPr sz="2000">
                <a:solidFill>
                  <a:srgbClr val="FFFFFF"/>
                </a:solidFill>
                <a:latin typeface="Arial" charset="0"/>
                <a:ea typeface="ＭＳ Ｐゴシック" charset="-128"/>
              </a:defRPr>
            </a:lvl3pPr>
            <a:lvl4pPr marL="1600200" indent="-228600" eaLnBrk="0" hangingPunct="0">
              <a:defRPr sz="2000">
                <a:solidFill>
                  <a:srgbClr val="FFFFFF"/>
                </a:solidFill>
                <a:latin typeface="Arial" charset="0"/>
                <a:ea typeface="ＭＳ Ｐゴシック" charset="-128"/>
              </a:defRPr>
            </a:lvl4pPr>
            <a:lvl5pPr marL="2057400" indent="-228600" eaLnBrk="0" hangingPunct="0">
              <a:defRPr sz="2000">
                <a:solidFill>
                  <a:srgbClr val="FFFFFF"/>
                </a:solidFill>
                <a:latin typeface="Arial" charset="0"/>
                <a:ea typeface="ＭＳ Ｐゴシック" charset="-128"/>
              </a:defRPr>
            </a:lvl5pPr>
            <a:lvl6pPr marL="2514600" indent="-228600" eaLnBrk="0" fontAlgn="base" hangingPunct="0">
              <a:spcBef>
                <a:spcPct val="30000"/>
              </a:spcBef>
              <a:spcAft>
                <a:spcPct val="0"/>
              </a:spcAft>
              <a:defRPr sz="2000">
                <a:solidFill>
                  <a:srgbClr val="FFFFFF"/>
                </a:solidFill>
                <a:latin typeface="Arial" charset="0"/>
                <a:ea typeface="ＭＳ Ｐゴシック" charset="-128"/>
              </a:defRPr>
            </a:lvl6pPr>
            <a:lvl7pPr marL="2971800" indent="-228600" eaLnBrk="0" fontAlgn="base" hangingPunct="0">
              <a:spcBef>
                <a:spcPct val="30000"/>
              </a:spcBef>
              <a:spcAft>
                <a:spcPct val="0"/>
              </a:spcAft>
              <a:defRPr sz="2000">
                <a:solidFill>
                  <a:srgbClr val="FFFFFF"/>
                </a:solidFill>
                <a:latin typeface="Arial" charset="0"/>
                <a:ea typeface="ＭＳ Ｐゴシック" charset="-128"/>
              </a:defRPr>
            </a:lvl7pPr>
            <a:lvl8pPr marL="3429000" indent="-228600" eaLnBrk="0" fontAlgn="base" hangingPunct="0">
              <a:spcBef>
                <a:spcPct val="30000"/>
              </a:spcBef>
              <a:spcAft>
                <a:spcPct val="0"/>
              </a:spcAft>
              <a:defRPr sz="2000">
                <a:solidFill>
                  <a:srgbClr val="FFFFFF"/>
                </a:solidFill>
                <a:latin typeface="Arial" charset="0"/>
                <a:ea typeface="ＭＳ Ｐゴシック" charset="-128"/>
              </a:defRPr>
            </a:lvl8pPr>
            <a:lvl9pPr marL="3886200" indent="-228600" eaLnBrk="0" fontAlgn="base" hangingPunct="0">
              <a:spcBef>
                <a:spcPct val="30000"/>
              </a:spcBef>
              <a:spcAft>
                <a:spcPct val="0"/>
              </a:spcAft>
              <a:defRPr sz="2000">
                <a:solidFill>
                  <a:srgbClr val="FFFFFF"/>
                </a:solidFill>
                <a:latin typeface="Arial" charset="0"/>
                <a:ea typeface="ＭＳ Ｐゴシック" charset="-128"/>
              </a:defRPr>
            </a:lvl9pPr>
          </a:lstStyle>
          <a:p>
            <a:pPr defTabSz="609570" eaLnBrk="1" hangingPunct="1"/>
            <a:r>
              <a:rPr lang="en-US" altLang="en-US" sz="1000" dirty="0">
                <a:solidFill>
                  <a:schemeClr val="tx1"/>
                </a:solidFill>
                <a:latin typeface="Arial"/>
              </a:rPr>
              <a:t>Dohner et al, </a:t>
            </a:r>
            <a:r>
              <a:rPr lang="en-US" altLang="en-US" sz="1000" i="1" dirty="0">
                <a:solidFill>
                  <a:schemeClr val="tx1"/>
                </a:solidFill>
                <a:latin typeface="Arial"/>
              </a:rPr>
              <a:t>N Engl J Med. </a:t>
            </a:r>
            <a:r>
              <a:rPr lang="en-US" altLang="en-US" sz="1000" dirty="0">
                <a:solidFill>
                  <a:schemeClr val="tx1"/>
                </a:solidFill>
                <a:latin typeface="Arial"/>
              </a:rPr>
              <a:t> 2000;343:1910. </a:t>
            </a:r>
          </a:p>
        </p:txBody>
      </p:sp>
      <p:graphicFrame>
        <p:nvGraphicFramePr>
          <p:cNvPr id="6" name="Table 5"/>
          <p:cNvGraphicFramePr>
            <a:graphicFrameLocks noGrp="1"/>
          </p:cNvGraphicFramePr>
          <p:nvPr/>
        </p:nvGraphicFramePr>
        <p:xfrm>
          <a:off x="538482" y="4283227"/>
          <a:ext cx="11338561" cy="1904928"/>
        </p:xfrm>
        <a:graphic>
          <a:graphicData uri="http://schemas.openxmlformats.org/drawingml/2006/table">
            <a:tbl>
              <a:tblPr firstRow="1" bandRow="1">
                <a:tableStyleId>{2A488322-F2BA-4B5B-9748-0D474271808F}</a:tableStyleId>
              </a:tblPr>
              <a:tblGrid>
                <a:gridCol w="1341120">
                  <a:extLst>
                    <a:ext uri="{9D8B030D-6E8A-4147-A177-3AD203B41FA5}">
                      <a16:colId xmlns:a16="http://schemas.microsoft.com/office/drawing/2014/main" val="20000"/>
                    </a:ext>
                  </a:extLst>
                </a:gridCol>
                <a:gridCol w="188976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2035369">
                  <a:extLst>
                    <a:ext uri="{9D8B030D-6E8A-4147-A177-3AD203B41FA5}">
                      <a16:colId xmlns:a16="http://schemas.microsoft.com/office/drawing/2014/main" val="20003"/>
                    </a:ext>
                  </a:extLst>
                </a:gridCol>
                <a:gridCol w="1980156">
                  <a:extLst>
                    <a:ext uri="{9D8B030D-6E8A-4147-A177-3AD203B41FA5}">
                      <a16:colId xmlns:a16="http://schemas.microsoft.com/office/drawing/2014/main" val="20004"/>
                    </a:ext>
                  </a:extLst>
                </a:gridCol>
                <a:gridCol w="2314156">
                  <a:extLst>
                    <a:ext uri="{9D8B030D-6E8A-4147-A177-3AD203B41FA5}">
                      <a16:colId xmlns:a16="http://schemas.microsoft.com/office/drawing/2014/main" val="20005"/>
                    </a:ext>
                  </a:extLst>
                </a:gridCol>
              </a:tblGrid>
              <a:tr h="312408">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a:ln>
                            <a:noFill/>
                          </a:ln>
                          <a:solidFill>
                            <a:schemeClr val="bg1"/>
                          </a:solidFill>
                          <a:effectLst/>
                        </a:rPr>
                        <a:t>FISH Lesion</a:t>
                      </a:r>
                      <a:endParaRPr kumimoji="0" lang="en-US" altLang="en-US" sz="1600" b="1" i="0" u="none" strike="noStrike" cap="none" normalizeH="0" baseline="0" dirty="0">
                        <a:ln>
                          <a:noFill/>
                        </a:ln>
                        <a:solidFill>
                          <a:schemeClr val="bg1"/>
                        </a:solidFill>
                        <a:effectLst/>
                        <a:latin typeface="+mj-lt"/>
                        <a:ea typeface="ＭＳ Ｐゴシック" charset="-128"/>
                      </a:endParaRPr>
                    </a:p>
                  </a:txBody>
                  <a:tcPr marL="68580" marR="68580" marT="34284" marB="34284" horzOverflow="overflow">
                    <a:solidFill>
                      <a:srgbClr val="3E0E12"/>
                    </a:solidFill>
                  </a:tcPr>
                </a:tc>
                <a:tc gridSpan="5">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a:ln>
                            <a:noFill/>
                          </a:ln>
                          <a:solidFill>
                            <a:schemeClr val="bg1"/>
                          </a:solidFill>
                          <a:effectLst/>
                        </a:rPr>
                        <a:t>Reference</a:t>
                      </a:r>
                      <a:endParaRPr kumimoji="0" lang="en-US" altLang="en-US" sz="1600" b="1" i="0" u="none" strike="noStrike" cap="none" normalizeH="0" baseline="0" dirty="0">
                        <a:ln>
                          <a:noFill/>
                        </a:ln>
                        <a:solidFill>
                          <a:schemeClr val="bg1"/>
                        </a:solidFill>
                        <a:effectLst/>
                        <a:latin typeface="+mj-lt"/>
                        <a:ea typeface="ＭＳ Ｐゴシック" charset="-128"/>
                      </a:endParaRPr>
                    </a:p>
                  </a:txBody>
                  <a:tcPr marL="68580" marR="68580" marT="34284" marB="34284" horzOverflow="overflow">
                    <a:solidFill>
                      <a:srgbClr val="3E0E1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888">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500" b="0" u="none" strike="noStrike" cap="none" normalizeH="0" baseline="0" dirty="0">
                          <a:ln>
                            <a:noFill/>
                          </a:ln>
                          <a:effectLst/>
                        </a:rPr>
                        <a:t>Dohner et al. 1997</a:t>
                      </a:r>
                      <a:endParaRPr kumimoji="0" lang="en-US" altLang="en-US" sz="1500" b="0" i="0" u="none" strike="noStrike" cap="none" normalizeH="0" baseline="0" dirty="0">
                        <a:ln>
                          <a:noFill/>
                        </a:ln>
                        <a:solidFill>
                          <a:srgbClr val="000000"/>
                        </a:solidFill>
                        <a:effectLst/>
                        <a:latin typeface="+mj-lt"/>
                        <a:ea typeface="ＭＳ Ｐゴシック" charset="-128"/>
                      </a:endParaRPr>
                    </a:p>
                  </a:txBody>
                  <a:tcPr marL="68580" marR="68580" marT="34284" marB="34284" anchor="ctr"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500" b="0" u="none" strike="noStrike" cap="none" normalizeH="0" baseline="0" dirty="0">
                          <a:ln>
                            <a:noFill/>
                          </a:ln>
                          <a:effectLst/>
                        </a:rPr>
                        <a:t>Oscier et al. 1999</a:t>
                      </a:r>
                      <a:endParaRPr kumimoji="0" lang="en-US" altLang="en-US" sz="1500" b="0" i="0" u="none" strike="noStrike" cap="none" normalizeH="0" baseline="0" dirty="0">
                        <a:ln>
                          <a:noFill/>
                        </a:ln>
                        <a:solidFill>
                          <a:srgbClr val="000000"/>
                        </a:solidFill>
                        <a:effectLst/>
                        <a:latin typeface="+mj-lt"/>
                        <a:ea typeface="ＭＳ Ｐゴシック" charset="-128"/>
                      </a:endParaRPr>
                    </a:p>
                  </a:txBody>
                  <a:tcPr marL="68580" marR="68580" marT="34284" marB="34284" anchor="ctr"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500" b="0" u="none" strike="noStrike" cap="none" normalizeH="0" baseline="0" dirty="0">
                          <a:ln>
                            <a:noFill/>
                          </a:ln>
                          <a:effectLst/>
                        </a:rPr>
                        <a:t>Jarosova et al. 2001</a:t>
                      </a:r>
                      <a:endParaRPr kumimoji="0" lang="en-US" altLang="en-US" sz="1500" b="0" i="0" u="none" strike="noStrike" cap="none" normalizeH="0" baseline="0" dirty="0">
                        <a:ln>
                          <a:noFill/>
                        </a:ln>
                        <a:solidFill>
                          <a:srgbClr val="000000"/>
                        </a:solidFill>
                        <a:effectLst/>
                        <a:latin typeface="+mj-lt"/>
                        <a:ea typeface="ＭＳ Ｐゴシック" charset="-128"/>
                      </a:endParaRPr>
                    </a:p>
                  </a:txBody>
                  <a:tcPr marL="68580" marR="68580" marT="34284" marB="34284" anchor="ctr"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500" b="0" u="none" strike="noStrike" cap="none" normalizeH="0" baseline="0" dirty="0">
                          <a:ln>
                            <a:noFill/>
                          </a:ln>
                          <a:effectLst/>
                        </a:rPr>
                        <a:t>Dewald et al. 2003</a:t>
                      </a:r>
                      <a:endParaRPr kumimoji="0" lang="en-US" altLang="en-US" sz="1500" b="0" i="0" u="none" strike="noStrike" cap="none" normalizeH="0" baseline="0" dirty="0">
                        <a:ln>
                          <a:noFill/>
                        </a:ln>
                        <a:solidFill>
                          <a:srgbClr val="000000"/>
                        </a:solidFill>
                        <a:effectLst/>
                        <a:latin typeface="+mj-lt"/>
                        <a:ea typeface="ＭＳ Ｐゴシック" charset="-128"/>
                      </a:endParaRPr>
                    </a:p>
                  </a:txBody>
                  <a:tcPr marL="68580" marR="68580" marT="34284" marB="34284" anchor="ctr"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500" b="0" u="none" strike="noStrike" cap="none" normalizeH="0" baseline="0" dirty="0">
                          <a:ln>
                            <a:noFill/>
                          </a:ln>
                          <a:effectLst/>
                        </a:rPr>
                        <a:t>Sindelarava et al. 2008</a:t>
                      </a:r>
                      <a:endParaRPr kumimoji="0" lang="en-US" altLang="en-US" sz="1500" b="0" i="0" u="none" strike="noStrike" cap="none" normalizeH="0" baseline="0" dirty="0">
                        <a:ln>
                          <a:noFill/>
                        </a:ln>
                        <a:solidFill>
                          <a:srgbClr val="000000"/>
                        </a:solidFill>
                        <a:effectLst/>
                        <a:latin typeface="+mj-lt"/>
                        <a:ea typeface="ＭＳ Ｐゴシック" charset="-128"/>
                      </a:endParaRPr>
                    </a:p>
                  </a:txBody>
                  <a:tcPr marL="68580" marR="68580" marT="34284" marB="34284" anchor="ctr" horzOverflow="overflow"/>
                </a:tc>
                <a:extLst>
                  <a:ext uri="{0D108BD9-81ED-4DB2-BD59-A6C34878D82A}">
                    <a16:rowId xmlns:a16="http://schemas.microsoft.com/office/drawing/2014/main" val="10001"/>
                  </a:ext>
                </a:extLst>
              </a:tr>
              <a:tr h="312408">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del(13q)</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45</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36</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18</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47</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54</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extLst>
                  <a:ext uri="{0D108BD9-81ED-4DB2-BD59-A6C34878D82A}">
                    <a16:rowId xmlns:a16="http://schemas.microsoft.com/office/drawing/2014/main" val="10002"/>
                  </a:ext>
                </a:extLst>
              </a:tr>
              <a:tr h="312408">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Trisomy 12</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15</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15</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14</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19</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16</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extLst>
                  <a:ext uri="{0D108BD9-81ED-4DB2-BD59-A6C34878D82A}">
                    <a16:rowId xmlns:a16="http://schemas.microsoft.com/office/drawing/2014/main" val="10003"/>
                  </a:ext>
                </a:extLst>
              </a:tr>
              <a:tr h="312408">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del(17p)</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10</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8</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11</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6</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16</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extLst>
                  <a:ext uri="{0D108BD9-81ED-4DB2-BD59-A6C34878D82A}">
                    <a16:rowId xmlns:a16="http://schemas.microsoft.com/office/drawing/2014/main" val="10004"/>
                  </a:ext>
                </a:extLst>
              </a:tr>
              <a:tr h="312408">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del(11q)</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20</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17</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11</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11</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tc>
                  <a:txBody>
                    <a:bodyPr/>
                    <a:lstStyle>
                      <a:lvl1pPr defTabSz="457200" eaLnBrk="0" hangingPunct="0">
                        <a:spcBef>
                          <a:spcPct val="20000"/>
                        </a:spcBef>
                        <a:buClr>
                          <a:srgbClr val="DF722E"/>
                        </a:buClr>
                        <a:defRPr sz="2000" b="1">
                          <a:solidFill>
                            <a:srgbClr val="000000"/>
                          </a:solidFill>
                          <a:latin typeface="Arial" charset="0"/>
                          <a:ea typeface="ＭＳ Ｐゴシック" charset="-128"/>
                        </a:defRPr>
                      </a:lvl1pPr>
                      <a:lvl2pPr marL="742950" indent="-285750" defTabSz="457200" eaLnBrk="0" hangingPunct="0">
                        <a:spcBef>
                          <a:spcPct val="20000"/>
                        </a:spcBef>
                        <a:buClr>
                          <a:srgbClr val="DF722E"/>
                        </a:buClr>
                        <a:defRPr b="1">
                          <a:solidFill>
                            <a:srgbClr val="000000"/>
                          </a:solidFill>
                          <a:latin typeface="Arial" charset="0"/>
                          <a:ea typeface="ＭＳ Ｐゴシック" charset="-128"/>
                        </a:defRPr>
                      </a:lvl2pPr>
                      <a:lvl3pPr marL="1143000" indent="-228600" defTabSz="457200" eaLnBrk="0" hangingPunct="0">
                        <a:spcBef>
                          <a:spcPct val="20000"/>
                        </a:spcBef>
                        <a:buClr>
                          <a:srgbClr val="DF722E"/>
                        </a:buClr>
                        <a:defRPr sz="1600" b="1">
                          <a:solidFill>
                            <a:srgbClr val="000000"/>
                          </a:solidFill>
                          <a:latin typeface="Arial" charset="0"/>
                          <a:ea typeface="ＭＳ Ｐゴシック" charset="-128"/>
                        </a:defRPr>
                      </a:lvl3pPr>
                      <a:lvl4pPr marL="1600200" indent="-228600" defTabSz="457200" eaLnBrk="0" hangingPunct="0">
                        <a:spcBef>
                          <a:spcPct val="20000"/>
                        </a:spcBef>
                        <a:buClr>
                          <a:srgbClr val="DF722E"/>
                        </a:buClr>
                        <a:defRPr sz="1400" b="1">
                          <a:solidFill>
                            <a:srgbClr val="000000"/>
                          </a:solidFill>
                          <a:latin typeface="Arial" charset="0"/>
                          <a:ea typeface="ＭＳ Ｐゴシック" charset="-128"/>
                        </a:defRPr>
                      </a:lvl4pPr>
                      <a:lvl5pPr marL="2057400" indent="-228600" defTabSz="457200" eaLnBrk="0" hangingPunct="0">
                        <a:spcBef>
                          <a:spcPct val="20000"/>
                        </a:spcBef>
                        <a:buClr>
                          <a:srgbClr val="DF722E"/>
                        </a:buClr>
                        <a:defRPr sz="14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rgbClr val="DF722E"/>
                        </a:buClr>
                        <a:defRPr sz="1400">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u="none" strike="noStrike" cap="none" normalizeH="0" baseline="0" dirty="0">
                          <a:ln>
                            <a:noFill/>
                          </a:ln>
                          <a:effectLst/>
                        </a:rPr>
                        <a:t>12</a:t>
                      </a:r>
                      <a:endParaRPr kumimoji="0" lang="en-US" altLang="en-US" sz="1600" b="0" i="0" u="none" strike="noStrike" cap="none" normalizeH="0" baseline="0" dirty="0">
                        <a:ln>
                          <a:noFill/>
                        </a:ln>
                        <a:solidFill>
                          <a:srgbClr val="000000"/>
                        </a:solidFill>
                        <a:effectLst/>
                        <a:latin typeface="+mj-lt"/>
                        <a:ea typeface="ＭＳ Ｐゴシック" charset="-128"/>
                      </a:endParaRPr>
                    </a:p>
                  </a:txBody>
                  <a:tcPr marL="68580" marR="68580" marT="34284" marB="34284" horzOverflow="overflow"/>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803E3FF9-FCDC-4590-B545-676A6261B889}"/>
              </a:ext>
            </a:extLst>
          </p:cNvPr>
          <p:cNvSpPr/>
          <p:nvPr/>
        </p:nvSpPr>
        <p:spPr>
          <a:xfrm>
            <a:off x="9404671" y="6307122"/>
            <a:ext cx="2626040" cy="256545"/>
          </a:xfrm>
          <a:prstGeom prst="rect">
            <a:avLst/>
          </a:prstGeom>
        </p:spPr>
        <p:txBody>
          <a:bodyPr wrap="none">
            <a:spAutoFit/>
          </a:bodyPr>
          <a:lstStyle/>
          <a:p>
            <a:r>
              <a:rPr lang="en-CA" sz="1067" dirty="0">
                <a:solidFill>
                  <a:srgbClr val="3C4043"/>
                </a:solidFill>
                <a:latin typeface="arial" panose="020B0604020202020204" pitchFamily="34" charset="0"/>
              </a:rPr>
              <a:t>FISH = fluorescence </a:t>
            </a:r>
            <a:r>
              <a:rPr lang="en-CA" sz="1067" i="1" dirty="0">
                <a:solidFill>
                  <a:srgbClr val="3C4043"/>
                </a:solidFill>
                <a:latin typeface="arial" panose="020B0604020202020204" pitchFamily="34" charset="0"/>
              </a:rPr>
              <a:t>in situ </a:t>
            </a:r>
            <a:r>
              <a:rPr lang="en-CA" sz="1067" dirty="0">
                <a:solidFill>
                  <a:srgbClr val="3C4043"/>
                </a:solidFill>
                <a:latin typeface="arial" panose="020B0604020202020204" pitchFamily="34" charset="0"/>
              </a:rPr>
              <a:t>hybridization</a:t>
            </a:r>
            <a:endParaRPr lang="en-CA" sz="1067" dirty="0"/>
          </a:p>
        </p:txBody>
      </p:sp>
      <p:sp>
        <p:nvSpPr>
          <p:cNvPr id="3" name="TextBox 2">
            <a:extLst>
              <a:ext uri="{FF2B5EF4-FFF2-40B4-BE49-F238E27FC236}">
                <a16:creationId xmlns:a16="http://schemas.microsoft.com/office/drawing/2014/main" id="{773243F8-EC7E-4A5A-8CB9-F0C956E6E235}"/>
              </a:ext>
            </a:extLst>
          </p:cNvPr>
          <p:cNvSpPr txBox="1"/>
          <p:nvPr/>
        </p:nvSpPr>
        <p:spPr>
          <a:xfrm>
            <a:off x="10469462" y="2292991"/>
            <a:ext cx="1373589" cy="584775"/>
          </a:xfrm>
          <a:prstGeom prst="rect">
            <a:avLst/>
          </a:prstGeom>
          <a:solidFill>
            <a:schemeClr val="bg1"/>
          </a:solidFill>
        </p:spPr>
        <p:txBody>
          <a:bodyPr wrap="square" rtlCol="0">
            <a:spAutoFit/>
          </a:bodyPr>
          <a:lstStyle/>
          <a:p>
            <a:endParaRPr lang="en-CA" sz="3200"/>
          </a:p>
        </p:txBody>
      </p:sp>
      <p:sp>
        <p:nvSpPr>
          <p:cNvPr id="7" name="TextBox 6">
            <a:extLst>
              <a:ext uri="{FF2B5EF4-FFF2-40B4-BE49-F238E27FC236}">
                <a16:creationId xmlns:a16="http://schemas.microsoft.com/office/drawing/2014/main" id="{38B7DC3D-41B4-4FA1-BB1F-26F9D5C6361B}"/>
              </a:ext>
            </a:extLst>
          </p:cNvPr>
          <p:cNvSpPr txBox="1"/>
          <p:nvPr/>
        </p:nvSpPr>
        <p:spPr>
          <a:xfrm>
            <a:off x="10389421" y="1624814"/>
            <a:ext cx="1441439" cy="707886"/>
          </a:xfrm>
          <a:prstGeom prst="rect">
            <a:avLst/>
          </a:prstGeom>
          <a:solidFill>
            <a:schemeClr val="bg1"/>
          </a:solidFill>
        </p:spPr>
        <p:txBody>
          <a:bodyPr wrap="square" lIns="48000" rtlCol="0">
            <a:spAutoFit/>
          </a:bodyPr>
          <a:lstStyle/>
          <a:p>
            <a:r>
              <a:rPr lang="en-CA" sz="800" b="1"/>
              <a:t>17p-</a:t>
            </a:r>
          </a:p>
          <a:p>
            <a:r>
              <a:rPr lang="en-CA" sz="800" b="1"/>
              <a:t>11q-</a:t>
            </a:r>
          </a:p>
          <a:p>
            <a:r>
              <a:rPr lang="en-CA" sz="800" b="1"/>
              <a:t>12q trisomy</a:t>
            </a:r>
          </a:p>
          <a:p>
            <a:r>
              <a:rPr lang="en-CA" sz="800" b="1"/>
              <a:t>Normal</a:t>
            </a:r>
          </a:p>
          <a:p>
            <a:r>
              <a:rPr lang="en-CA" sz="800" b="1"/>
              <a:t>13q- as sole abnormality</a:t>
            </a:r>
          </a:p>
        </p:txBody>
      </p:sp>
    </p:spTree>
    <p:extLst>
      <p:ext uri="{BB962C8B-B14F-4D97-AF65-F5344CB8AC3E}">
        <p14:creationId xmlns:p14="http://schemas.microsoft.com/office/powerpoint/2010/main" val="33216750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0BCD-E2A9-4955-A3A2-610641CBC3A2}"/>
              </a:ext>
            </a:extLst>
          </p:cNvPr>
          <p:cNvSpPr>
            <a:spLocks noGrp="1"/>
          </p:cNvSpPr>
          <p:nvPr>
            <p:ph type="title"/>
          </p:nvPr>
        </p:nvSpPr>
        <p:spPr/>
        <p:txBody>
          <a:bodyPr/>
          <a:lstStyle/>
          <a:p>
            <a:r>
              <a:rPr lang="en-US"/>
              <a:t>Unmet Needs </a:t>
            </a:r>
            <a:r>
              <a:rPr lang="en-US" dirty="0"/>
              <a:t>in CLL</a:t>
            </a:r>
          </a:p>
        </p:txBody>
      </p:sp>
      <p:sp>
        <p:nvSpPr>
          <p:cNvPr id="3" name="Text Placeholder 2">
            <a:extLst>
              <a:ext uri="{FF2B5EF4-FFF2-40B4-BE49-F238E27FC236}">
                <a16:creationId xmlns:a16="http://schemas.microsoft.com/office/drawing/2014/main" id="{2A2063D4-7754-4165-81C0-67B539A17275}"/>
              </a:ext>
            </a:extLst>
          </p:cNvPr>
          <p:cNvSpPr>
            <a:spLocks noGrp="1"/>
          </p:cNvSpPr>
          <p:nvPr>
            <p:ph type="body" sz="quarter" idx="14"/>
          </p:nvPr>
        </p:nvSpPr>
        <p:spPr>
          <a:xfrm>
            <a:off x="508001" y="5838016"/>
            <a:ext cx="7687732" cy="679344"/>
          </a:xfrm>
        </p:spPr>
        <p:txBody>
          <a:bodyPr/>
          <a:lstStyle/>
          <a:p>
            <a:pPr marL="228594" indent="-228594">
              <a:buAutoNum type="arabicPeriod"/>
            </a:pPr>
            <a:r>
              <a:rPr lang="en-US" dirty="0" err="1"/>
              <a:t>Shustik</a:t>
            </a:r>
            <a:r>
              <a:rPr lang="en-US" dirty="0"/>
              <a:t> C et al. </a:t>
            </a:r>
            <a:r>
              <a:rPr lang="en-US" i="1" dirty="0"/>
              <a:t>Ann </a:t>
            </a:r>
            <a:r>
              <a:rPr lang="en-US" i="1" dirty="0" err="1"/>
              <a:t>Hematol</a:t>
            </a:r>
            <a:r>
              <a:rPr lang="en-US" i="1" dirty="0"/>
              <a:t>. </a:t>
            </a:r>
            <a:r>
              <a:rPr lang="en-US" dirty="0"/>
              <a:t>2017;96(7):1185-1196.</a:t>
            </a:r>
          </a:p>
        </p:txBody>
      </p:sp>
      <p:sp>
        <p:nvSpPr>
          <p:cNvPr id="11" name="Slide Number Placeholder 2">
            <a:extLst>
              <a:ext uri="{FF2B5EF4-FFF2-40B4-BE49-F238E27FC236}">
                <a16:creationId xmlns:a16="http://schemas.microsoft.com/office/drawing/2014/main" id="{1E6A8EF5-98BF-4C89-91FC-9A8CA571BF74}"/>
              </a:ext>
            </a:extLst>
          </p:cNvPr>
          <p:cNvSpPr txBox="1">
            <a:spLocks/>
          </p:cNvSpPr>
          <p:nvPr/>
        </p:nvSpPr>
        <p:spPr>
          <a:xfrm>
            <a:off x="1496565" y="6251022"/>
            <a:ext cx="365760" cy="266700"/>
          </a:xfrm>
          <a:prstGeom prst="rect">
            <a:avLst/>
          </a:prstGeom>
        </p:spPr>
        <p:txBody>
          <a:bodyPr vert="horz" lIns="91440" tIns="45720" rIns="45720" bIns="45720" rtlCol="0" anchor="b"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Text Placeholder 2">
            <a:extLst>
              <a:ext uri="{FF2B5EF4-FFF2-40B4-BE49-F238E27FC236}">
                <a16:creationId xmlns:a16="http://schemas.microsoft.com/office/drawing/2014/main" id="{1E1DDD09-C8B7-4113-AFB1-14E93E7EE9A6}"/>
              </a:ext>
            </a:extLst>
          </p:cNvPr>
          <p:cNvSpPr txBox="1">
            <a:spLocks/>
          </p:cNvSpPr>
          <p:nvPr/>
        </p:nvSpPr>
        <p:spPr>
          <a:xfrm>
            <a:off x="508001" y="5838016"/>
            <a:ext cx="7687732" cy="679344"/>
          </a:xfrm>
          <a:prstGeom prst="rect">
            <a:avLst/>
          </a:prstGeom>
        </p:spPr>
        <p:txBody>
          <a:bodyPr vert="horz" lIns="0" tIns="62400" rIns="144000" bIns="62400" rtlCol="0" anchor="b">
            <a:normAutofit/>
          </a:bodyPr>
          <a:lstStyle>
            <a:lvl1pPr marL="0" indent="0" algn="l" defTabSz="457200" rtl="0" eaLnBrk="1" latinLnBrk="0" hangingPunct="1">
              <a:spcBef>
                <a:spcPts val="0"/>
              </a:spcBef>
              <a:spcAft>
                <a:spcPts val="225"/>
              </a:spcAft>
              <a:buClr>
                <a:schemeClr val="accent1"/>
              </a:buClr>
              <a:buFont typeface="Arial"/>
              <a:buNone/>
              <a:defRPr sz="750" kern="1200">
                <a:solidFill>
                  <a:schemeClr val="tx2">
                    <a:lumMod val="25000"/>
                  </a:schemeClr>
                </a:solidFill>
                <a:latin typeface="Arial"/>
                <a:ea typeface="+mn-ea"/>
                <a:cs typeface="Arial"/>
              </a:defRPr>
            </a:lvl1pPr>
            <a:lvl2pPr marL="171450" indent="0" algn="l" defTabSz="457200" rtl="0" eaLnBrk="1" latinLnBrk="0" hangingPunct="1">
              <a:spcBef>
                <a:spcPct val="20000"/>
              </a:spcBef>
              <a:buClr>
                <a:schemeClr val="accent1"/>
              </a:buClr>
              <a:buFont typeface="Arial"/>
              <a:buNone/>
              <a:defRPr sz="1200" kern="1200">
                <a:solidFill>
                  <a:schemeClr val="tx2">
                    <a:lumMod val="25000"/>
                  </a:schemeClr>
                </a:solidFill>
                <a:latin typeface="Arial"/>
                <a:ea typeface="+mn-ea"/>
                <a:cs typeface="Arial"/>
              </a:defRPr>
            </a:lvl2pPr>
            <a:lvl3pPr marL="342900" indent="0" algn="l" defTabSz="457200" rtl="0" eaLnBrk="1" latinLnBrk="0" hangingPunct="1">
              <a:spcBef>
                <a:spcPct val="20000"/>
              </a:spcBef>
              <a:buClr>
                <a:schemeClr val="accent1"/>
              </a:buClr>
              <a:buFont typeface="Arial"/>
              <a:buNone/>
              <a:defRPr sz="1100" kern="1200">
                <a:solidFill>
                  <a:schemeClr val="tx2">
                    <a:lumMod val="25000"/>
                  </a:schemeClr>
                </a:solidFill>
                <a:latin typeface="Arial"/>
                <a:ea typeface="+mn-ea"/>
                <a:cs typeface="Arial"/>
              </a:defRPr>
            </a:lvl3pPr>
            <a:lvl4pPr marL="514350" indent="0" algn="l" defTabSz="457200" rtl="0" eaLnBrk="1" latinLnBrk="0" hangingPunct="1">
              <a:spcBef>
                <a:spcPct val="20000"/>
              </a:spcBef>
              <a:buClr>
                <a:schemeClr val="accent1"/>
              </a:buClr>
              <a:buFont typeface="Arial"/>
              <a:buNone/>
              <a:defRPr sz="1050" kern="1200">
                <a:solidFill>
                  <a:schemeClr val="tx2">
                    <a:lumMod val="25000"/>
                  </a:schemeClr>
                </a:solidFill>
                <a:latin typeface="Arial"/>
                <a:ea typeface="+mn-ea"/>
                <a:cs typeface="Arial"/>
              </a:defRPr>
            </a:lvl4pPr>
            <a:lvl5pPr marL="685800" indent="0" algn="l" defTabSz="457200" rtl="0" eaLnBrk="1" latinLnBrk="0" hangingPunct="1">
              <a:spcBef>
                <a:spcPct val="20000"/>
              </a:spcBef>
              <a:buClr>
                <a:schemeClr val="accent1"/>
              </a:buClr>
              <a:buFont typeface="Arial"/>
              <a:buNone/>
              <a:defRPr sz="1050" kern="1200">
                <a:solidFill>
                  <a:schemeClr val="tx2">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594" indent="-228594">
              <a:buFont typeface="Arial"/>
              <a:buAutoNum type="arabicPeriod"/>
            </a:pPr>
            <a:r>
              <a:rPr lang="en-US" sz="1000"/>
              <a:t>Shustik C et al. </a:t>
            </a:r>
            <a:r>
              <a:rPr lang="en-US" sz="1000" i="1"/>
              <a:t>Ann Hematol. </a:t>
            </a:r>
            <a:r>
              <a:rPr lang="en-US" sz="1000"/>
              <a:t>2017;96(7):1185-1196.</a:t>
            </a:r>
            <a:endParaRPr lang="en-US" sz="1000" dirty="0"/>
          </a:p>
        </p:txBody>
      </p:sp>
      <p:sp>
        <p:nvSpPr>
          <p:cNvPr id="13" name="Slide Number Placeholder 2">
            <a:extLst>
              <a:ext uri="{FF2B5EF4-FFF2-40B4-BE49-F238E27FC236}">
                <a16:creationId xmlns:a16="http://schemas.microsoft.com/office/drawing/2014/main" id="{E8885443-198C-4983-B748-2DB36E1385B8}"/>
              </a:ext>
            </a:extLst>
          </p:cNvPr>
          <p:cNvSpPr txBox="1">
            <a:spLocks/>
          </p:cNvSpPr>
          <p:nvPr/>
        </p:nvSpPr>
        <p:spPr>
          <a:xfrm>
            <a:off x="1496565" y="6251022"/>
            <a:ext cx="365760" cy="266700"/>
          </a:xfrm>
          <a:prstGeom prst="rect">
            <a:avLst/>
          </a:prstGeom>
        </p:spPr>
        <p:txBody>
          <a:bodyPr vert="horz" lIns="91440" tIns="45720" rIns="45720" bIns="45720" rtlCol="0" anchor="b"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Rectangle 13">
            <a:extLst>
              <a:ext uri="{FF2B5EF4-FFF2-40B4-BE49-F238E27FC236}">
                <a16:creationId xmlns:a16="http://schemas.microsoft.com/office/drawing/2014/main" id="{1B142CB2-84D0-444D-8D21-E6971BBF276E}"/>
              </a:ext>
            </a:extLst>
          </p:cNvPr>
          <p:cNvSpPr/>
          <p:nvPr/>
        </p:nvSpPr>
        <p:spPr>
          <a:xfrm>
            <a:off x="1495624" y="2108280"/>
            <a:ext cx="10482013" cy="1258688"/>
          </a:xfrm>
          <a:prstGeom prst="rect">
            <a:avLst/>
          </a:prstGeom>
          <a:no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91731" rIns="126020" bIns="91731" numCol="1" spcCol="1270" anchor="ctr" anchorCtr="0">
            <a:noAutofit/>
          </a:bodyPr>
          <a:lstStyle/>
          <a:p>
            <a:pPr marL="0" lvl="1" defTabSz="800080">
              <a:spcAft>
                <a:spcPts val="600"/>
              </a:spcAft>
            </a:pPr>
            <a:r>
              <a:rPr lang="en-US" sz="1600" dirty="0"/>
              <a:t>Many elderly patients with CLL are considered unfit for intensive therapies and still have limited treatment options due to the greater incidence and severity of comorbidities that increase with age</a:t>
            </a:r>
          </a:p>
          <a:p>
            <a:pPr marL="0" lvl="1" defTabSz="800080">
              <a:spcAft>
                <a:spcPts val="600"/>
              </a:spcAft>
            </a:pPr>
            <a:endParaRPr lang="en-US" sz="933" dirty="0"/>
          </a:p>
          <a:p>
            <a:pPr marL="0" lvl="1" defTabSz="800080">
              <a:spcAft>
                <a:spcPts val="600"/>
              </a:spcAft>
            </a:pPr>
            <a:r>
              <a:rPr lang="en-US" sz="1600" dirty="0"/>
              <a:t>There remains a need for treatment options with </a:t>
            </a:r>
            <a:r>
              <a:rPr lang="en-US" sz="1600" dirty="0" err="1"/>
              <a:t>favourable</a:t>
            </a:r>
            <a:r>
              <a:rPr lang="en-US" sz="1600" dirty="0"/>
              <a:t> safety profiles that can be personalized based on patient comorbidities and other factors</a:t>
            </a:r>
          </a:p>
          <a:p>
            <a:pPr marL="0" lvl="1" defTabSz="800080">
              <a:spcAft>
                <a:spcPts val="600"/>
              </a:spcAft>
            </a:pPr>
            <a:endParaRPr lang="en-US" sz="1600" dirty="0"/>
          </a:p>
        </p:txBody>
      </p:sp>
      <p:sp>
        <p:nvSpPr>
          <p:cNvPr id="16" name="Pentagon 8">
            <a:extLst>
              <a:ext uri="{FF2B5EF4-FFF2-40B4-BE49-F238E27FC236}">
                <a16:creationId xmlns:a16="http://schemas.microsoft.com/office/drawing/2014/main" id="{2C16794B-8062-47C7-9E1B-1027864B77D6}"/>
              </a:ext>
            </a:extLst>
          </p:cNvPr>
          <p:cNvSpPr/>
          <p:nvPr/>
        </p:nvSpPr>
        <p:spPr>
          <a:xfrm>
            <a:off x="513080" y="1351502"/>
            <a:ext cx="6968061" cy="326985"/>
          </a:xfrm>
          <a:prstGeom prst="homePlate">
            <a:avLst>
              <a:gd name="adj" fmla="val 0"/>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00" tIns="121331" rIns="170860" bIns="121331" numCol="1" spcCol="1270" anchor="ctr" anchorCtr="0">
            <a:noAutofit/>
          </a:bodyPr>
          <a:lstStyle/>
          <a:p>
            <a:pPr defTabSz="1155671">
              <a:lnSpc>
                <a:spcPct val="90000"/>
              </a:lnSpc>
              <a:spcAft>
                <a:spcPct val="35000"/>
              </a:spcAft>
            </a:pPr>
            <a:r>
              <a:rPr lang="en-US" sz="2000" b="1" dirty="0">
                <a:solidFill>
                  <a:schemeClr val="accent2"/>
                </a:solidFill>
              </a:rPr>
              <a:t>Frontline Treatment Options in Unfit Patients</a:t>
            </a:r>
            <a:endParaRPr lang="en-US" sz="2000" b="1" baseline="30000" dirty="0">
              <a:solidFill>
                <a:schemeClr val="accent2"/>
              </a:solidFill>
            </a:endParaRPr>
          </a:p>
        </p:txBody>
      </p:sp>
      <p:sp>
        <p:nvSpPr>
          <p:cNvPr id="17" name="Rectangle 16">
            <a:extLst>
              <a:ext uri="{FF2B5EF4-FFF2-40B4-BE49-F238E27FC236}">
                <a16:creationId xmlns:a16="http://schemas.microsoft.com/office/drawing/2014/main" id="{7F67655F-4B7E-4032-95FB-BB4188F2486E}"/>
              </a:ext>
            </a:extLst>
          </p:cNvPr>
          <p:cNvSpPr/>
          <p:nvPr/>
        </p:nvSpPr>
        <p:spPr>
          <a:xfrm>
            <a:off x="1490546" y="4058308"/>
            <a:ext cx="10482012" cy="2163549"/>
          </a:xfrm>
          <a:prstGeom prst="rect">
            <a:avLst/>
          </a:prstGeom>
          <a:no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91731" rIns="126020" bIns="91731" numCol="1" spcCol="1270" anchor="ctr" anchorCtr="0">
            <a:noAutofit/>
          </a:bodyPr>
          <a:lstStyle/>
          <a:p>
            <a:pPr marL="0" lvl="1" defTabSz="800080">
              <a:lnSpc>
                <a:spcPct val="90000"/>
              </a:lnSpc>
              <a:spcAft>
                <a:spcPct val="15000"/>
              </a:spcAft>
            </a:pPr>
            <a:r>
              <a:rPr lang="en-US" sz="1600" dirty="0"/>
              <a:t>Despite initial response to frontline therapy, most patients relapse and require subsequent treatment</a:t>
            </a:r>
            <a:r>
              <a:rPr lang="en-US" sz="1600" baseline="30000" dirty="0"/>
              <a:t>1</a:t>
            </a:r>
          </a:p>
          <a:p>
            <a:pPr marL="0" lvl="1" defTabSz="800080">
              <a:lnSpc>
                <a:spcPct val="90000"/>
              </a:lnSpc>
              <a:spcAft>
                <a:spcPct val="15000"/>
              </a:spcAft>
            </a:pPr>
            <a:endParaRPr lang="en-US" sz="1600" dirty="0"/>
          </a:p>
          <a:p>
            <a:pPr marL="0" lvl="1" defTabSz="800080">
              <a:lnSpc>
                <a:spcPct val="90000"/>
              </a:lnSpc>
              <a:spcAft>
                <a:spcPct val="15000"/>
              </a:spcAft>
            </a:pPr>
            <a:r>
              <a:rPr lang="en-US" sz="1600" dirty="0"/>
              <a:t>New therapies (including B cell-targeted kinase inhibitors) have replaced the limited options previously available for the treatment of relapsed/refractory patients</a:t>
            </a:r>
            <a:r>
              <a:rPr lang="en-US" sz="1600" baseline="30000" dirty="0"/>
              <a:t>1</a:t>
            </a:r>
          </a:p>
          <a:p>
            <a:pPr marL="0" lvl="1" defTabSz="800080">
              <a:lnSpc>
                <a:spcPct val="90000"/>
              </a:lnSpc>
              <a:spcAft>
                <a:spcPct val="15000"/>
              </a:spcAft>
            </a:pPr>
            <a:endParaRPr lang="en-US" sz="1600" dirty="0"/>
          </a:p>
          <a:p>
            <a:pPr marL="0" lvl="1" defTabSz="800080">
              <a:lnSpc>
                <a:spcPct val="90000"/>
              </a:lnSpc>
              <a:spcAft>
                <a:spcPct val="15000"/>
              </a:spcAft>
            </a:pPr>
            <a:r>
              <a:rPr lang="en-US" sz="1600" dirty="0"/>
              <a:t>However, targeted therapies do not appear curative and there is still a need for treatment options that can be individualized based on patient factors</a:t>
            </a:r>
            <a:endParaRPr lang="en-US" sz="1600" baseline="30000" dirty="0"/>
          </a:p>
        </p:txBody>
      </p:sp>
      <p:sp>
        <p:nvSpPr>
          <p:cNvPr id="18" name="Pentagon 19">
            <a:extLst>
              <a:ext uri="{FF2B5EF4-FFF2-40B4-BE49-F238E27FC236}">
                <a16:creationId xmlns:a16="http://schemas.microsoft.com/office/drawing/2014/main" id="{5223401A-36EE-4B0F-9628-BB7FB53DFC8E}"/>
              </a:ext>
            </a:extLst>
          </p:cNvPr>
          <p:cNvSpPr/>
          <p:nvPr/>
        </p:nvSpPr>
        <p:spPr>
          <a:xfrm>
            <a:off x="434668" y="3526352"/>
            <a:ext cx="8732955" cy="425873"/>
          </a:xfrm>
          <a:prstGeom prst="homePlate">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00" tIns="121331" rIns="170860" bIns="121331" numCol="1" spcCol="1270" anchor="ctr" anchorCtr="0">
            <a:noAutofit/>
          </a:bodyPr>
          <a:lstStyle/>
          <a:p>
            <a:pPr defTabSz="1155671">
              <a:lnSpc>
                <a:spcPct val="90000"/>
              </a:lnSpc>
              <a:spcAft>
                <a:spcPct val="35000"/>
              </a:spcAft>
            </a:pPr>
            <a:r>
              <a:rPr lang="en-US" sz="2000" b="1" dirty="0">
                <a:solidFill>
                  <a:schemeClr val="accent2"/>
                </a:solidFill>
              </a:rPr>
              <a:t>Relapsed/Refractory Treatment Options for CLL Patients</a:t>
            </a:r>
            <a:endParaRPr lang="en-US" sz="2000" b="1" baseline="30000" dirty="0">
              <a:solidFill>
                <a:schemeClr val="accent2"/>
              </a:solidFill>
            </a:endParaRPr>
          </a:p>
        </p:txBody>
      </p:sp>
      <p:sp>
        <p:nvSpPr>
          <p:cNvPr id="21" name="Arrow: Right 20">
            <a:extLst>
              <a:ext uri="{FF2B5EF4-FFF2-40B4-BE49-F238E27FC236}">
                <a16:creationId xmlns:a16="http://schemas.microsoft.com/office/drawing/2014/main" id="{654905B7-0A4D-4ADD-9B3C-8CA75D03F6D2}"/>
              </a:ext>
            </a:extLst>
          </p:cNvPr>
          <p:cNvSpPr/>
          <p:nvPr/>
        </p:nvSpPr>
        <p:spPr>
          <a:xfrm>
            <a:off x="1" y="1833165"/>
            <a:ext cx="1264692" cy="1490144"/>
          </a:xfrm>
          <a:prstGeom prst="rightArrow">
            <a:avLst/>
          </a:prstGeom>
          <a:gradFill flip="none" rotWithShape="1">
            <a:gsLst>
              <a:gs pos="0">
                <a:srgbClr val="C0A480">
                  <a:tint val="66000"/>
                  <a:satMod val="160000"/>
                </a:srgbClr>
              </a:gs>
              <a:gs pos="50000">
                <a:srgbClr val="C0A480">
                  <a:tint val="44500"/>
                  <a:satMod val="160000"/>
                </a:srgbClr>
              </a:gs>
              <a:gs pos="100000">
                <a:srgbClr val="C0A480">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3200"/>
          </a:p>
        </p:txBody>
      </p:sp>
      <p:sp>
        <p:nvSpPr>
          <p:cNvPr id="23" name="Arrow: Right 22">
            <a:extLst>
              <a:ext uri="{FF2B5EF4-FFF2-40B4-BE49-F238E27FC236}">
                <a16:creationId xmlns:a16="http://schemas.microsoft.com/office/drawing/2014/main" id="{2E988AB9-3749-45FD-BF46-8CCC9EDF379D}"/>
              </a:ext>
            </a:extLst>
          </p:cNvPr>
          <p:cNvSpPr/>
          <p:nvPr/>
        </p:nvSpPr>
        <p:spPr>
          <a:xfrm>
            <a:off x="-1" y="4239757"/>
            <a:ext cx="1264692" cy="1490144"/>
          </a:xfrm>
          <a:prstGeom prst="rightArrow">
            <a:avLst/>
          </a:prstGeom>
          <a:gradFill flip="none" rotWithShape="1">
            <a:gsLst>
              <a:gs pos="0">
                <a:srgbClr val="C0A480">
                  <a:tint val="66000"/>
                  <a:satMod val="160000"/>
                </a:srgbClr>
              </a:gs>
              <a:gs pos="50000">
                <a:srgbClr val="C0A480">
                  <a:tint val="44500"/>
                  <a:satMod val="160000"/>
                </a:srgbClr>
              </a:gs>
              <a:gs pos="100000">
                <a:srgbClr val="C0A480">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3200"/>
          </a:p>
        </p:txBody>
      </p:sp>
    </p:spTree>
    <p:extLst>
      <p:ext uri="{BB962C8B-B14F-4D97-AF65-F5344CB8AC3E}">
        <p14:creationId xmlns:p14="http://schemas.microsoft.com/office/powerpoint/2010/main" val="226220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BB6939-5E58-42DA-919A-A7B29F7EBB58}"/>
              </a:ext>
            </a:extLst>
          </p:cNvPr>
          <p:cNvSpPr/>
          <p:nvPr/>
        </p:nvSpPr>
        <p:spPr>
          <a:xfrm>
            <a:off x="0" y="-18196"/>
            <a:ext cx="12192000" cy="6876196"/>
          </a:xfrm>
          <a:prstGeom prst="rect">
            <a:avLst/>
          </a:prstGeom>
          <a:gradFill flip="none" rotWithShape="1">
            <a:gsLst>
              <a:gs pos="0">
                <a:srgbClr val="C0A480">
                  <a:tint val="66000"/>
                  <a:satMod val="160000"/>
                </a:srgbClr>
              </a:gs>
              <a:gs pos="50000">
                <a:srgbClr val="C0A480">
                  <a:tint val="44500"/>
                  <a:satMod val="160000"/>
                </a:srgbClr>
              </a:gs>
              <a:gs pos="100000">
                <a:srgbClr val="C0A480">
                  <a:tint val="23500"/>
                  <a:satMod val="16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3200"/>
          </a:p>
        </p:txBody>
      </p:sp>
      <p:pic>
        <p:nvPicPr>
          <p:cNvPr id="9" name="Picture 8">
            <a:extLst>
              <a:ext uri="{FF2B5EF4-FFF2-40B4-BE49-F238E27FC236}">
                <a16:creationId xmlns:a16="http://schemas.microsoft.com/office/drawing/2014/main" id="{46EDD5C3-9FE9-4247-9794-7D0867010CC1}"/>
              </a:ext>
            </a:extLst>
          </p:cNvPr>
          <p:cNvPicPr>
            <a:picLocks noChangeAspect="1"/>
          </p:cNvPicPr>
          <p:nvPr/>
        </p:nvPicPr>
        <p:blipFill>
          <a:blip r:embed="rId3"/>
          <a:stretch>
            <a:fillRect/>
          </a:stretch>
        </p:blipFill>
        <p:spPr>
          <a:xfrm>
            <a:off x="985860" y="1146413"/>
            <a:ext cx="10250797" cy="3683000"/>
          </a:xfrm>
          <a:prstGeom prst="rect">
            <a:avLst/>
          </a:prstGeom>
        </p:spPr>
      </p:pic>
      <p:sp>
        <p:nvSpPr>
          <p:cNvPr id="5" name="Title 4">
            <a:extLst>
              <a:ext uri="{FF2B5EF4-FFF2-40B4-BE49-F238E27FC236}">
                <a16:creationId xmlns:a16="http://schemas.microsoft.com/office/drawing/2014/main" id="{B3224DA2-32F7-4A47-9699-3475D5EE2783}"/>
              </a:ext>
            </a:extLst>
          </p:cNvPr>
          <p:cNvSpPr>
            <a:spLocks noGrp="1"/>
          </p:cNvSpPr>
          <p:nvPr>
            <p:ph type="title"/>
          </p:nvPr>
        </p:nvSpPr>
        <p:spPr/>
        <p:txBody>
          <a:bodyPr/>
          <a:lstStyle/>
          <a:p>
            <a:r>
              <a:rPr lang="en-CA"/>
              <a:t> </a:t>
            </a:r>
          </a:p>
        </p:txBody>
      </p:sp>
      <p:sp>
        <p:nvSpPr>
          <p:cNvPr id="7" name="TextBox 6">
            <a:extLst>
              <a:ext uri="{FF2B5EF4-FFF2-40B4-BE49-F238E27FC236}">
                <a16:creationId xmlns:a16="http://schemas.microsoft.com/office/drawing/2014/main" id="{57761036-97A8-4D3A-8A87-E44EFBBA8F26}"/>
              </a:ext>
            </a:extLst>
          </p:cNvPr>
          <p:cNvSpPr txBox="1"/>
          <p:nvPr/>
        </p:nvSpPr>
        <p:spPr>
          <a:xfrm>
            <a:off x="1413905" y="1707459"/>
            <a:ext cx="5673835" cy="1815690"/>
          </a:xfrm>
          <a:prstGeom prst="rect">
            <a:avLst/>
          </a:prstGeom>
          <a:noFill/>
        </p:spPr>
        <p:txBody>
          <a:bodyPr wrap="square" rtlCol="0">
            <a:spAutoFit/>
          </a:bodyPr>
          <a:lstStyle/>
          <a:p>
            <a:pPr algn="ctr">
              <a:defRPr/>
            </a:pPr>
            <a:r>
              <a:rPr lang="en-US" sz="3733" b="1" dirty="0">
                <a:solidFill>
                  <a:srgbClr val="FFFFFF"/>
                </a:solidFill>
                <a:latin typeface="Arial"/>
              </a:rPr>
              <a:t>Bruton Tyrosine Kinase Inhibitors in Frontline Treatment</a:t>
            </a:r>
          </a:p>
        </p:txBody>
      </p:sp>
      <p:pic>
        <p:nvPicPr>
          <p:cNvPr id="8" name="Picture 7">
            <a:extLst>
              <a:ext uri="{FF2B5EF4-FFF2-40B4-BE49-F238E27FC236}">
                <a16:creationId xmlns:a16="http://schemas.microsoft.com/office/drawing/2014/main" id="{8EFDB99B-19D0-48B2-BFC7-86D28068CE6E}"/>
              </a:ext>
            </a:extLst>
          </p:cNvPr>
          <p:cNvPicPr>
            <a:picLocks noChangeAspect="1"/>
          </p:cNvPicPr>
          <p:nvPr/>
        </p:nvPicPr>
        <p:blipFill>
          <a:blip r:embed="rId4"/>
          <a:srcRect/>
          <a:stretch/>
        </p:blipFill>
        <p:spPr>
          <a:xfrm>
            <a:off x="7550759" y="1859653"/>
            <a:ext cx="3055767" cy="2209319"/>
          </a:xfrm>
          <a:prstGeom prst="rect">
            <a:avLst/>
          </a:prstGeom>
        </p:spPr>
      </p:pic>
    </p:spTree>
    <p:extLst>
      <p:ext uri="{BB962C8B-B14F-4D97-AF65-F5344CB8AC3E}">
        <p14:creationId xmlns:p14="http://schemas.microsoft.com/office/powerpoint/2010/main" val="307463988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6F17-D017-4507-AEFB-12AD7474E93D}"/>
              </a:ext>
            </a:extLst>
          </p:cNvPr>
          <p:cNvSpPr>
            <a:spLocks noGrp="1"/>
          </p:cNvSpPr>
          <p:nvPr>
            <p:ph type="title"/>
          </p:nvPr>
        </p:nvSpPr>
        <p:spPr>
          <a:xfrm>
            <a:off x="112890" y="1"/>
            <a:ext cx="8561389" cy="1136172"/>
          </a:xfrm>
        </p:spPr>
        <p:txBody>
          <a:bodyPr/>
          <a:lstStyle/>
          <a:p>
            <a:r>
              <a:rPr lang="en-US" altLang="en-US" dirty="0"/>
              <a:t>RESONATE-2: Ibrutinib vs Chlorambucil for Elderly Pts with CLL/SLL (Phase III)</a:t>
            </a:r>
            <a:endParaRPr lang="en-CA" dirty="0"/>
          </a:p>
        </p:txBody>
      </p:sp>
      <p:sp>
        <p:nvSpPr>
          <p:cNvPr id="11" name="Text Box 11">
            <a:extLst>
              <a:ext uri="{FF2B5EF4-FFF2-40B4-BE49-F238E27FC236}">
                <a16:creationId xmlns:a16="http://schemas.microsoft.com/office/drawing/2014/main" id="{FE422D15-475E-4FED-BBEC-3F831A3716BE}"/>
              </a:ext>
            </a:extLst>
          </p:cNvPr>
          <p:cNvSpPr txBox="1">
            <a:spLocks noChangeArrowheads="1"/>
          </p:cNvSpPr>
          <p:nvPr/>
        </p:nvSpPr>
        <p:spPr bwMode="auto">
          <a:xfrm>
            <a:off x="259647" y="6314573"/>
            <a:ext cx="8561388" cy="246221"/>
          </a:xfrm>
          <a:prstGeom prst="rect">
            <a:avLst/>
          </a:prstGeom>
          <a:noFill/>
          <a:ln>
            <a:noFill/>
          </a:ln>
        </p:spPr>
        <p:txBody>
          <a:bodyPr anchor="b">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09570">
              <a:defRPr/>
            </a:pPr>
            <a:r>
              <a:rPr lang="en-US" altLang="en-US" sz="1000" b="0" dirty="0"/>
              <a:t>Burger JA, et al</a:t>
            </a:r>
            <a:r>
              <a:rPr lang="en-US" altLang="en-US" sz="1000" b="0" i="1" dirty="0"/>
              <a:t>. N Engl J Med</a:t>
            </a:r>
            <a:r>
              <a:rPr lang="en-US" altLang="en-US" sz="1000" b="0" dirty="0"/>
              <a:t>. 2015;373:2425-2437.</a:t>
            </a:r>
          </a:p>
        </p:txBody>
      </p:sp>
      <p:sp>
        <p:nvSpPr>
          <p:cNvPr id="12" name="Rectangle 11">
            <a:extLst>
              <a:ext uri="{FF2B5EF4-FFF2-40B4-BE49-F238E27FC236}">
                <a16:creationId xmlns:a16="http://schemas.microsoft.com/office/drawing/2014/main" id="{907701B3-1CD5-465E-B57D-D037B1EDE5E2}"/>
              </a:ext>
            </a:extLst>
          </p:cNvPr>
          <p:cNvSpPr>
            <a:spLocks noChangeArrowheads="1"/>
          </p:cNvSpPr>
          <p:nvPr/>
        </p:nvSpPr>
        <p:spPr bwMode="auto">
          <a:xfrm>
            <a:off x="4126271" y="1991771"/>
            <a:ext cx="3768251" cy="1136172"/>
          </a:xfrm>
          <a:prstGeom prst="rect">
            <a:avLst/>
          </a:prstGeom>
          <a:solidFill>
            <a:srgbClr val="BF8127"/>
          </a:solidFill>
          <a:ln>
            <a:solidFill>
              <a:srgbClr val="BF8127"/>
            </a:solidFill>
            <a:headEnd/>
            <a:tailEnd/>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none" anchor="ctr" anchorCtr="1"/>
          <a:lstStyle/>
          <a:p>
            <a:pPr algn="ctr" defTabSz="609570">
              <a:buClr>
                <a:srgbClr val="8B3D9A"/>
              </a:buClr>
              <a:defRPr/>
            </a:pPr>
            <a:r>
              <a:rPr lang="en-US" sz="1600" b="1" dirty="0">
                <a:solidFill>
                  <a:prstClr val="white"/>
                </a:solidFill>
                <a:latin typeface="Arial" panose="020B0604020202020204" pitchFamily="34" charset="0"/>
                <a:cs typeface="Arial" panose="020B0604020202020204" pitchFamily="34" charset="0"/>
              </a:rPr>
              <a:t>Ibrutinib</a:t>
            </a:r>
          </a:p>
          <a:p>
            <a:pPr algn="ctr" defTabSz="609570">
              <a:buClr>
                <a:srgbClr val="8B3D9A"/>
              </a:buClr>
              <a:defRPr/>
            </a:pPr>
            <a:r>
              <a:rPr lang="en-US" sz="1400" dirty="0">
                <a:solidFill>
                  <a:prstClr val="white"/>
                </a:solidFill>
                <a:latin typeface="Arial" panose="020B0604020202020204" pitchFamily="34" charset="0"/>
                <a:cs typeface="Arial" panose="020B0604020202020204" pitchFamily="34" charset="0"/>
              </a:rPr>
              <a:t>420 mg/day </a:t>
            </a:r>
            <a:r>
              <a:rPr lang="en-US" sz="1400">
                <a:solidFill>
                  <a:prstClr val="white"/>
                </a:solidFill>
                <a:latin typeface="Arial" panose="020B0604020202020204" pitchFamily="34" charset="0"/>
                <a:cs typeface="Arial" panose="020B0604020202020204" pitchFamily="34" charset="0"/>
              </a:rPr>
              <a:t>until progression, lack of efficacy </a:t>
            </a:r>
          </a:p>
          <a:p>
            <a:pPr algn="ctr" defTabSz="609570">
              <a:buClr>
                <a:srgbClr val="8B3D9A"/>
              </a:buClr>
              <a:defRPr/>
            </a:pPr>
            <a:r>
              <a:rPr lang="en-US" sz="1400">
                <a:solidFill>
                  <a:prstClr val="white"/>
                </a:solidFill>
                <a:latin typeface="Arial" panose="020B0604020202020204" pitchFamily="34" charset="0"/>
                <a:cs typeface="Arial" panose="020B0604020202020204" pitchFamily="34" charset="0"/>
              </a:rPr>
              <a:t>or toxic effects</a:t>
            </a:r>
            <a:endParaRPr lang="en-US" sz="1400"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0866AAD-3F48-4789-867F-BF9ED37D90B4}"/>
              </a:ext>
            </a:extLst>
          </p:cNvPr>
          <p:cNvSpPr>
            <a:spLocks noChangeArrowheads="1"/>
          </p:cNvSpPr>
          <p:nvPr/>
        </p:nvSpPr>
        <p:spPr bwMode="auto">
          <a:xfrm>
            <a:off x="4126271" y="3235066"/>
            <a:ext cx="3785711" cy="964903"/>
          </a:xfrm>
          <a:prstGeom prst="rect">
            <a:avLst/>
          </a:prstGeom>
          <a:solidFill>
            <a:schemeClr val="accent2"/>
          </a:solidFill>
          <a:ln>
            <a:solidFill>
              <a:schemeClr val="accent2"/>
            </a:solidFill>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defTabSz="609570">
              <a:buClr>
                <a:srgbClr val="8B3D9A"/>
              </a:buClr>
              <a:defRPr/>
            </a:pPr>
            <a:r>
              <a:rPr lang="en-US" sz="1600" b="1" dirty="0">
                <a:solidFill>
                  <a:prstClr val="white"/>
                </a:solidFill>
                <a:latin typeface="Arial" panose="020B0604020202020204" pitchFamily="34" charset="0"/>
                <a:cs typeface="Arial" panose="020B0604020202020204" pitchFamily="34" charset="0"/>
              </a:rPr>
              <a:t>Chlorambucil</a:t>
            </a:r>
          </a:p>
          <a:p>
            <a:pPr algn="ctr" defTabSz="609570">
              <a:buClr>
                <a:srgbClr val="8B3D9A"/>
              </a:buClr>
              <a:defRPr/>
            </a:pPr>
            <a:r>
              <a:rPr lang="en-US" sz="1400" dirty="0">
                <a:solidFill>
                  <a:prstClr val="white"/>
                </a:solidFill>
                <a:latin typeface="Arial" panose="020B0604020202020204" pitchFamily="34" charset="0"/>
                <a:cs typeface="Arial" panose="020B0604020202020204" pitchFamily="34" charset="0"/>
              </a:rPr>
              <a:t>Days 1, 15 of 28-day cycle </a:t>
            </a:r>
          </a:p>
          <a:p>
            <a:pPr algn="ctr" defTabSz="609570">
              <a:buClr>
                <a:srgbClr val="8B3D9A"/>
              </a:buClr>
              <a:defRPr/>
            </a:pPr>
            <a:r>
              <a:rPr lang="en-US" sz="1400" dirty="0">
                <a:solidFill>
                  <a:prstClr val="white"/>
                </a:solidFill>
                <a:latin typeface="Arial" panose="020B0604020202020204" pitchFamily="34" charset="0"/>
                <a:cs typeface="Arial" panose="020B0604020202020204" pitchFamily="34" charset="0"/>
              </a:rPr>
              <a:t>for up to </a:t>
            </a:r>
            <a:r>
              <a:rPr lang="en-US" sz="1400">
                <a:solidFill>
                  <a:prstClr val="white"/>
                </a:solidFill>
                <a:latin typeface="Arial" panose="020B0604020202020204" pitchFamily="34" charset="0"/>
                <a:cs typeface="Arial" panose="020B0604020202020204" pitchFamily="34" charset="0"/>
              </a:rPr>
              <a:t>12 cycles or until toxic effects</a:t>
            </a:r>
            <a:endParaRPr lang="en-US" sz="1400" dirty="0">
              <a:solidFill>
                <a:prstClr val="white"/>
              </a:solidFill>
              <a:latin typeface="Arial" panose="020B0604020202020204" pitchFamily="34" charset="0"/>
              <a:cs typeface="Arial" panose="020B0604020202020204" pitchFamily="34" charset="0"/>
            </a:endParaRPr>
          </a:p>
        </p:txBody>
      </p:sp>
      <p:sp>
        <p:nvSpPr>
          <p:cNvPr id="14" name="Text Box 4">
            <a:extLst>
              <a:ext uri="{FF2B5EF4-FFF2-40B4-BE49-F238E27FC236}">
                <a16:creationId xmlns:a16="http://schemas.microsoft.com/office/drawing/2014/main" id="{1635B8F8-3206-4F00-A9E4-4C440F2AF79B}"/>
              </a:ext>
            </a:extLst>
          </p:cNvPr>
          <p:cNvSpPr txBox="1">
            <a:spLocks noChangeArrowheads="1"/>
          </p:cNvSpPr>
          <p:nvPr/>
        </p:nvSpPr>
        <p:spPr bwMode="auto">
          <a:xfrm>
            <a:off x="148947" y="2140567"/>
            <a:ext cx="3416616" cy="2000548"/>
          </a:xfrm>
          <a:prstGeom prst="rect">
            <a:avLst/>
          </a:prstGeom>
          <a:solidFill>
            <a:schemeClr val="tx1">
              <a:lumMod val="75000"/>
              <a:lumOff val="2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609570">
              <a:spcBef>
                <a:spcPct val="35000"/>
              </a:spcBef>
              <a:spcAft>
                <a:spcPct val="25000"/>
              </a:spcAft>
              <a:buClr>
                <a:prstClr val="white"/>
              </a:buClr>
              <a:defRPr/>
            </a:pPr>
            <a:r>
              <a:rPr lang="en-US" altLang="en-US" sz="1600" dirty="0">
                <a:solidFill>
                  <a:prstClr val="white"/>
                </a:solidFill>
              </a:rPr>
              <a:t>Treatment-naive CLL/SLL </a:t>
            </a:r>
          </a:p>
          <a:p>
            <a:pPr algn="ctr" defTabSz="609570">
              <a:spcAft>
                <a:spcPct val="25000"/>
              </a:spcAft>
              <a:buClr>
                <a:prstClr val="white"/>
              </a:buClr>
              <a:defRPr/>
            </a:pPr>
            <a:r>
              <a:rPr lang="en-US" altLang="en-US" sz="1600" b="0" dirty="0">
                <a:solidFill>
                  <a:prstClr val="white"/>
                </a:solidFill>
              </a:rPr>
              <a:t>(N = 269)</a:t>
            </a:r>
          </a:p>
          <a:p>
            <a:pPr marL="228589" indent="-228589" defTabSz="609570">
              <a:spcAft>
                <a:spcPct val="25000"/>
              </a:spcAft>
              <a:buClr>
                <a:prstClr val="white"/>
              </a:buClr>
              <a:buFont typeface="Arial" panose="020B0604020202020204" pitchFamily="34" charset="0"/>
              <a:buChar char="•"/>
              <a:defRPr/>
            </a:pPr>
            <a:r>
              <a:rPr lang="en-US" altLang="en-US" sz="1400" b="0" dirty="0">
                <a:solidFill>
                  <a:prstClr val="white"/>
                </a:solidFill>
              </a:rPr>
              <a:t>Pts ≥65 yrs of age </a:t>
            </a:r>
          </a:p>
          <a:p>
            <a:pPr marL="228589" indent="-228589" defTabSz="609570">
              <a:spcAft>
                <a:spcPct val="25000"/>
              </a:spcAft>
              <a:buClr>
                <a:prstClr val="white"/>
              </a:buClr>
              <a:buFont typeface="Arial" panose="020B0604020202020204" pitchFamily="34" charset="0"/>
              <a:buChar char="•"/>
              <a:defRPr/>
            </a:pPr>
            <a:r>
              <a:rPr lang="en-US" altLang="en-US" sz="1400" b="0" dirty="0">
                <a:solidFill>
                  <a:prstClr val="white"/>
                </a:solidFill>
              </a:rPr>
              <a:t>ECOG 0-1</a:t>
            </a:r>
          </a:p>
          <a:p>
            <a:pPr marL="228589" indent="-228589" defTabSz="609570">
              <a:spcAft>
                <a:spcPct val="25000"/>
              </a:spcAft>
              <a:buClr>
                <a:prstClr val="white"/>
              </a:buClr>
              <a:buFont typeface="Arial" panose="020B0604020202020204" pitchFamily="34" charset="0"/>
              <a:buChar char="•"/>
              <a:defRPr/>
            </a:pPr>
            <a:r>
              <a:rPr lang="en-US" altLang="en-US" sz="1400" b="0" dirty="0">
                <a:solidFill>
                  <a:prstClr val="white"/>
                </a:solidFill>
              </a:rPr>
              <a:t>ANC &gt; 1000; PLTS &gt; 50,000</a:t>
            </a:r>
          </a:p>
          <a:p>
            <a:pPr marL="228589" indent="-228589" defTabSz="609570">
              <a:spcAft>
                <a:spcPct val="25000"/>
              </a:spcAft>
              <a:buClr>
                <a:prstClr val="white"/>
              </a:buClr>
              <a:buFont typeface="Arial" panose="020B0604020202020204" pitchFamily="34" charset="0"/>
              <a:buChar char="•"/>
              <a:defRPr/>
            </a:pPr>
            <a:r>
              <a:rPr lang="en-US" altLang="en-US" sz="1400" b="0" dirty="0">
                <a:solidFill>
                  <a:prstClr val="white"/>
                </a:solidFill>
              </a:rPr>
              <a:t>Adequate  liver  and  kidney function</a:t>
            </a:r>
          </a:p>
          <a:p>
            <a:pPr marL="228589" indent="-228589" defTabSz="609570">
              <a:spcAft>
                <a:spcPct val="25000"/>
              </a:spcAft>
              <a:buClr>
                <a:prstClr val="white"/>
              </a:buClr>
              <a:buFont typeface="Arial" panose="020B0604020202020204" pitchFamily="34" charset="0"/>
              <a:buChar char="•"/>
              <a:defRPr/>
            </a:pPr>
            <a:r>
              <a:rPr lang="en-US" altLang="en-US" sz="1400" dirty="0">
                <a:solidFill>
                  <a:srgbClr val="FFCC00"/>
                </a:solidFill>
              </a:rPr>
              <a:t>No del(17p) </a:t>
            </a:r>
          </a:p>
        </p:txBody>
      </p:sp>
      <p:sp>
        <p:nvSpPr>
          <p:cNvPr id="15" name="TextBox 4">
            <a:extLst>
              <a:ext uri="{FF2B5EF4-FFF2-40B4-BE49-F238E27FC236}">
                <a16:creationId xmlns:a16="http://schemas.microsoft.com/office/drawing/2014/main" id="{7FC38D18-4B3E-4287-8022-DF3076541E1C}"/>
              </a:ext>
            </a:extLst>
          </p:cNvPr>
          <p:cNvSpPr txBox="1">
            <a:spLocks noChangeArrowheads="1"/>
          </p:cNvSpPr>
          <p:nvPr/>
        </p:nvSpPr>
        <p:spPr bwMode="auto">
          <a:xfrm>
            <a:off x="8204558" y="2835514"/>
            <a:ext cx="120015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defTabSz="609570">
              <a:spcBef>
                <a:spcPct val="35000"/>
              </a:spcBef>
              <a:spcAft>
                <a:spcPct val="25000"/>
              </a:spcAft>
              <a:buClr>
                <a:srgbClr val="59A8D1"/>
              </a:buClr>
            </a:pPr>
            <a:r>
              <a:rPr lang="en-US" altLang="en-US" sz="1600" dirty="0">
                <a:solidFill>
                  <a:prstClr val="black"/>
                </a:solidFill>
                <a:latin typeface="Arial" panose="020B0604020202020204" pitchFamily="34" charset="0"/>
              </a:rPr>
              <a:t>Crossover</a:t>
            </a:r>
            <a:br>
              <a:rPr lang="en-US" altLang="en-US" sz="1600" dirty="0">
                <a:solidFill>
                  <a:prstClr val="black"/>
                </a:solidFill>
                <a:latin typeface="Arial" panose="020B0604020202020204" pitchFamily="34" charset="0"/>
              </a:rPr>
            </a:br>
            <a:r>
              <a:rPr lang="en-US" altLang="en-US" sz="1600" dirty="0">
                <a:solidFill>
                  <a:prstClr val="black"/>
                </a:solidFill>
                <a:latin typeface="Arial" panose="020B0604020202020204" pitchFamily="34" charset="0"/>
              </a:rPr>
              <a:t>upon PD</a:t>
            </a:r>
            <a:br>
              <a:rPr lang="en-US" altLang="en-US" sz="1600" dirty="0">
                <a:solidFill>
                  <a:prstClr val="black"/>
                </a:solidFill>
                <a:latin typeface="Arial" panose="020B0604020202020204" pitchFamily="34" charset="0"/>
              </a:rPr>
            </a:br>
            <a:r>
              <a:rPr lang="en-US" altLang="en-US" sz="1600" dirty="0">
                <a:solidFill>
                  <a:prstClr val="black"/>
                </a:solidFill>
                <a:latin typeface="Arial" panose="020B0604020202020204" pitchFamily="34" charset="0"/>
              </a:rPr>
              <a:t>(n = 43) </a:t>
            </a:r>
          </a:p>
        </p:txBody>
      </p:sp>
      <p:cxnSp>
        <p:nvCxnSpPr>
          <p:cNvPr id="16" name="Elbow Connector 10">
            <a:extLst>
              <a:ext uri="{FF2B5EF4-FFF2-40B4-BE49-F238E27FC236}">
                <a16:creationId xmlns:a16="http://schemas.microsoft.com/office/drawing/2014/main" id="{895D890C-2E64-4DB5-8DA3-41DD84B1E56B}"/>
              </a:ext>
            </a:extLst>
          </p:cNvPr>
          <p:cNvCxnSpPr>
            <a:cxnSpLocks noChangeShapeType="1"/>
          </p:cNvCxnSpPr>
          <p:nvPr/>
        </p:nvCxnSpPr>
        <p:spPr bwMode="auto">
          <a:xfrm flipV="1">
            <a:off x="7960749" y="2650706"/>
            <a:ext cx="17463" cy="1284287"/>
          </a:xfrm>
          <a:prstGeom prst="bentConnector3">
            <a:avLst>
              <a:gd name="adj1" fmla="val 1409130"/>
            </a:avLst>
          </a:prstGeom>
          <a:noFill/>
          <a:ln w="2857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7" name="Straight Arrow Connector 16">
            <a:extLst>
              <a:ext uri="{FF2B5EF4-FFF2-40B4-BE49-F238E27FC236}">
                <a16:creationId xmlns:a16="http://schemas.microsoft.com/office/drawing/2014/main" id="{9B358ABC-3D01-4923-89C1-2B734A1B07F4}"/>
              </a:ext>
            </a:extLst>
          </p:cNvPr>
          <p:cNvCxnSpPr>
            <a:cxnSpLocks/>
            <a:endCxn id="12" idx="1"/>
          </p:cNvCxnSpPr>
          <p:nvPr/>
        </p:nvCxnSpPr>
        <p:spPr>
          <a:xfrm flipV="1">
            <a:off x="3565564" y="2559857"/>
            <a:ext cx="560707" cy="6279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3DF2DF38-CDA4-4E3F-ADA1-90CFB1B01606}"/>
              </a:ext>
            </a:extLst>
          </p:cNvPr>
          <p:cNvCxnSpPr>
            <a:cxnSpLocks/>
            <a:endCxn id="13" idx="1"/>
          </p:cNvCxnSpPr>
          <p:nvPr/>
        </p:nvCxnSpPr>
        <p:spPr>
          <a:xfrm>
            <a:off x="3565564" y="3187769"/>
            <a:ext cx="560707" cy="5297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0AC3764F-9084-471F-BD49-148D3999E9F0}"/>
              </a:ext>
            </a:extLst>
          </p:cNvPr>
          <p:cNvSpPr/>
          <p:nvPr/>
        </p:nvSpPr>
        <p:spPr>
          <a:xfrm>
            <a:off x="9336973" y="2437911"/>
            <a:ext cx="2763417" cy="1713354"/>
          </a:xfrm>
          <a:prstGeom prst="rect">
            <a:avLst/>
          </a:prstGeom>
          <a:solidFill>
            <a:schemeClr val="tx1">
              <a:lumMod val="50000"/>
              <a:lumOff val="50000"/>
            </a:schemeClr>
          </a:solidFill>
          <a:scene3d>
            <a:camera prst="orthographicFront"/>
            <a:lightRig rig="threePt" dir="t"/>
          </a:scene3d>
          <a:sp3d>
            <a:bevelT/>
          </a:sp3d>
        </p:spPr>
        <p:txBody>
          <a:bodyPr wrap="square">
            <a:spAutoFit/>
          </a:bodyPr>
          <a:lstStyle/>
          <a:p>
            <a:pPr algn="ctr" defTabSz="609570">
              <a:spcBef>
                <a:spcPts val="1600"/>
              </a:spcBef>
            </a:pPr>
            <a:r>
              <a:rPr lang="en-US" sz="1600" b="1" dirty="0">
                <a:solidFill>
                  <a:prstClr val="white"/>
                </a:solidFill>
                <a:latin typeface="Arial"/>
              </a:rPr>
              <a:t>Primary Endpoint </a:t>
            </a:r>
          </a:p>
          <a:p>
            <a:pPr algn="ctr" defTabSz="609570">
              <a:spcBef>
                <a:spcPts val="200"/>
              </a:spcBef>
            </a:pPr>
            <a:r>
              <a:rPr lang="en-US" sz="1467" dirty="0">
                <a:solidFill>
                  <a:prstClr val="white"/>
                </a:solidFill>
                <a:latin typeface="Arial"/>
              </a:rPr>
              <a:t>PFS (IRC) by iwCLL criteria</a:t>
            </a:r>
          </a:p>
          <a:p>
            <a:pPr algn="ctr" defTabSz="609570">
              <a:spcBef>
                <a:spcPts val="1600"/>
              </a:spcBef>
            </a:pPr>
            <a:r>
              <a:rPr lang="en-US" sz="1467" dirty="0">
                <a:solidFill>
                  <a:prstClr val="white"/>
                </a:solidFill>
                <a:latin typeface="Arial"/>
              </a:rPr>
              <a:t> </a:t>
            </a:r>
            <a:r>
              <a:rPr lang="en-US" sz="1600" b="1" dirty="0">
                <a:solidFill>
                  <a:prstClr val="white"/>
                </a:solidFill>
                <a:latin typeface="Arial"/>
              </a:rPr>
              <a:t>Secondary Endpoints</a:t>
            </a:r>
            <a:r>
              <a:rPr lang="en-US" sz="1467" b="1" dirty="0">
                <a:solidFill>
                  <a:prstClr val="white"/>
                </a:solidFill>
                <a:latin typeface="Arial"/>
              </a:rPr>
              <a:t> </a:t>
            </a:r>
          </a:p>
          <a:p>
            <a:pPr algn="ctr" defTabSz="609570">
              <a:spcBef>
                <a:spcPts val="200"/>
              </a:spcBef>
            </a:pPr>
            <a:r>
              <a:rPr lang="en-US" sz="1400" dirty="0">
                <a:solidFill>
                  <a:prstClr val="white"/>
                </a:solidFill>
                <a:latin typeface="Arial"/>
              </a:rPr>
              <a:t>OS, ORR, rate of sustained  hematologic  improvement, safety</a:t>
            </a:r>
          </a:p>
        </p:txBody>
      </p:sp>
    </p:spTree>
    <p:extLst>
      <p:ext uri="{BB962C8B-B14F-4D97-AF65-F5344CB8AC3E}">
        <p14:creationId xmlns:p14="http://schemas.microsoft.com/office/powerpoint/2010/main" val="80969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888A4A-AAA6-46F2-A1D5-E94E235850B9}"/>
              </a:ext>
            </a:extLst>
          </p:cNvPr>
          <p:cNvPicPr>
            <a:picLocks noChangeAspect="1"/>
          </p:cNvPicPr>
          <p:nvPr/>
        </p:nvPicPr>
        <p:blipFill>
          <a:blip r:embed="rId3"/>
          <a:stretch>
            <a:fillRect/>
          </a:stretch>
        </p:blipFill>
        <p:spPr>
          <a:xfrm>
            <a:off x="5891445" y="1972228"/>
            <a:ext cx="5926916" cy="4042069"/>
          </a:xfrm>
          <a:prstGeom prst="rect">
            <a:avLst/>
          </a:prstGeom>
        </p:spPr>
      </p:pic>
      <p:sp>
        <p:nvSpPr>
          <p:cNvPr id="26626" name="Title 1">
            <a:extLst>
              <a:ext uri="{FF2B5EF4-FFF2-40B4-BE49-F238E27FC236}">
                <a16:creationId xmlns:a16="http://schemas.microsoft.com/office/drawing/2014/main" id="{474AE0D7-7319-4DB8-851E-9EFC9E5BED91}"/>
              </a:ext>
            </a:extLst>
          </p:cNvPr>
          <p:cNvSpPr>
            <a:spLocks noGrp="1"/>
          </p:cNvSpPr>
          <p:nvPr>
            <p:ph type="title"/>
          </p:nvPr>
        </p:nvSpPr>
        <p:spPr>
          <a:xfrm>
            <a:off x="81281" y="-24145"/>
            <a:ext cx="9245600" cy="1143000"/>
          </a:xfrm>
        </p:spPr>
        <p:txBody>
          <a:bodyPr>
            <a:noAutofit/>
          </a:bodyPr>
          <a:lstStyle/>
          <a:p>
            <a:r>
              <a:rPr lang="en-US" altLang="en-US" dirty="0"/>
              <a:t>RESONATE-2: Ibrutinib was Superior to Chlorambucil in Elderly Pts with CLL/SLL </a:t>
            </a:r>
          </a:p>
        </p:txBody>
      </p:sp>
      <p:sp>
        <p:nvSpPr>
          <p:cNvPr id="12" name="Text Box 11">
            <a:extLst>
              <a:ext uri="{FF2B5EF4-FFF2-40B4-BE49-F238E27FC236}">
                <a16:creationId xmlns:a16="http://schemas.microsoft.com/office/drawing/2014/main" id="{321ACCBF-1C22-4F7D-B113-FC945BFAB542}"/>
              </a:ext>
            </a:extLst>
          </p:cNvPr>
          <p:cNvSpPr txBox="1">
            <a:spLocks noChangeArrowheads="1"/>
          </p:cNvSpPr>
          <p:nvPr/>
        </p:nvSpPr>
        <p:spPr bwMode="auto">
          <a:xfrm>
            <a:off x="293515" y="6303284"/>
            <a:ext cx="8561388" cy="246221"/>
          </a:xfrm>
          <a:prstGeom prst="rect">
            <a:avLst/>
          </a:prstGeom>
          <a:noFill/>
          <a:ln>
            <a:noFill/>
          </a:ln>
        </p:spPr>
        <p:txBody>
          <a:bodyPr anchor="b">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09570">
              <a:defRPr/>
            </a:pPr>
            <a:r>
              <a:rPr lang="en-US" altLang="en-US" sz="1000" b="0" dirty="0"/>
              <a:t>Burger JA, et al</a:t>
            </a:r>
            <a:r>
              <a:rPr lang="en-US" altLang="en-US" sz="1000" b="0" i="1" dirty="0"/>
              <a:t>. N Engl J Med</a:t>
            </a:r>
            <a:r>
              <a:rPr lang="en-US" altLang="en-US" sz="1000" b="0" dirty="0"/>
              <a:t>. 2015;373:2425-2437.</a:t>
            </a:r>
          </a:p>
        </p:txBody>
      </p:sp>
      <p:sp>
        <p:nvSpPr>
          <p:cNvPr id="99" name="TextBox 98">
            <a:extLst>
              <a:ext uri="{FF2B5EF4-FFF2-40B4-BE49-F238E27FC236}">
                <a16:creationId xmlns:a16="http://schemas.microsoft.com/office/drawing/2014/main" id="{DF25816D-9B42-49CE-9742-9A68503B6919}"/>
              </a:ext>
            </a:extLst>
          </p:cNvPr>
          <p:cNvSpPr txBox="1"/>
          <p:nvPr/>
        </p:nvSpPr>
        <p:spPr>
          <a:xfrm>
            <a:off x="2902598" y="1345602"/>
            <a:ext cx="712161" cy="379656"/>
          </a:xfrm>
          <a:prstGeom prst="rect">
            <a:avLst/>
          </a:prstGeom>
          <a:noFill/>
        </p:spPr>
        <p:txBody>
          <a:bodyPr wrap="square" rtlCol="0">
            <a:spAutoFit/>
          </a:bodyPr>
          <a:lstStyle/>
          <a:p>
            <a:pPr defTabSz="609570"/>
            <a:r>
              <a:rPr lang="en-US" sz="1867" b="1" dirty="0">
                <a:solidFill>
                  <a:prstClr val="black"/>
                </a:solidFill>
                <a:latin typeface="Arial"/>
              </a:rPr>
              <a:t>PFS</a:t>
            </a:r>
          </a:p>
        </p:txBody>
      </p:sp>
      <p:sp>
        <p:nvSpPr>
          <p:cNvPr id="288" name="TextBox 287">
            <a:extLst>
              <a:ext uri="{FF2B5EF4-FFF2-40B4-BE49-F238E27FC236}">
                <a16:creationId xmlns:a16="http://schemas.microsoft.com/office/drawing/2014/main" id="{C00AA50A-AF41-4BC0-8446-9B93C15B937C}"/>
              </a:ext>
            </a:extLst>
          </p:cNvPr>
          <p:cNvSpPr txBox="1"/>
          <p:nvPr/>
        </p:nvSpPr>
        <p:spPr>
          <a:xfrm>
            <a:off x="8993169" y="1332733"/>
            <a:ext cx="530915" cy="379656"/>
          </a:xfrm>
          <a:prstGeom prst="rect">
            <a:avLst/>
          </a:prstGeom>
          <a:noFill/>
        </p:spPr>
        <p:txBody>
          <a:bodyPr wrap="none" rtlCol="0">
            <a:spAutoFit/>
          </a:bodyPr>
          <a:lstStyle/>
          <a:p>
            <a:pPr defTabSz="609570"/>
            <a:r>
              <a:rPr lang="en-US" sz="1867" b="1" dirty="0">
                <a:solidFill>
                  <a:prstClr val="black"/>
                </a:solidFill>
                <a:latin typeface="Arial"/>
              </a:rPr>
              <a:t>OS</a:t>
            </a:r>
          </a:p>
        </p:txBody>
      </p:sp>
      <p:sp>
        <p:nvSpPr>
          <p:cNvPr id="4" name="TextBox 3">
            <a:extLst>
              <a:ext uri="{FF2B5EF4-FFF2-40B4-BE49-F238E27FC236}">
                <a16:creationId xmlns:a16="http://schemas.microsoft.com/office/drawing/2014/main" id="{B0A7EB5A-584F-45BD-8264-E60076A35DE2}"/>
              </a:ext>
            </a:extLst>
          </p:cNvPr>
          <p:cNvSpPr txBox="1"/>
          <p:nvPr/>
        </p:nvSpPr>
        <p:spPr>
          <a:xfrm>
            <a:off x="7444565" y="4609272"/>
            <a:ext cx="3689675" cy="543867"/>
          </a:xfrm>
          <a:prstGeom prst="rect">
            <a:avLst/>
          </a:prstGeom>
          <a:solidFill>
            <a:schemeClr val="bg1"/>
          </a:solidFill>
        </p:spPr>
        <p:txBody>
          <a:bodyPr wrap="square" rtlCol="0">
            <a:spAutoFit/>
          </a:bodyPr>
          <a:lstStyle/>
          <a:p>
            <a:r>
              <a:rPr lang="en-CA" sz="1467" dirty="0"/>
              <a:t>Hazard ratio 0.16 (95% CI 0.05-0.56)</a:t>
            </a:r>
          </a:p>
          <a:p>
            <a:r>
              <a:rPr lang="en-CA" sz="1467" dirty="0"/>
              <a:t>P=0.001 by log-rank test</a:t>
            </a:r>
          </a:p>
        </p:txBody>
      </p:sp>
      <p:pic>
        <p:nvPicPr>
          <p:cNvPr id="6" name="Picture 5">
            <a:extLst>
              <a:ext uri="{FF2B5EF4-FFF2-40B4-BE49-F238E27FC236}">
                <a16:creationId xmlns:a16="http://schemas.microsoft.com/office/drawing/2014/main" id="{9F041131-9818-49A1-AEE8-ECC94F24B101}"/>
              </a:ext>
            </a:extLst>
          </p:cNvPr>
          <p:cNvPicPr>
            <a:picLocks noChangeAspect="1"/>
          </p:cNvPicPr>
          <p:nvPr/>
        </p:nvPicPr>
        <p:blipFill>
          <a:blip r:embed="rId4"/>
          <a:stretch>
            <a:fillRect/>
          </a:stretch>
        </p:blipFill>
        <p:spPr>
          <a:xfrm>
            <a:off x="488943" y="1882107"/>
            <a:ext cx="5304988" cy="4132191"/>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16E3-F0BE-49BD-BA40-1D038E75F4AD}"/>
              </a:ext>
            </a:extLst>
          </p:cNvPr>
          <p:cNvSpPr>
            <a:spLocks noGrp="1"/>
          </p:cNvSpPr>
          <p:nvPr>
            <p:ph type="title"/>
          </p:nvPr>
        </p:nvSpPr>
        <p:spPr/>
        <p:txBody>
          <a:bodyPr/>
          <a:lstStyle/>
          <a:p>
            <a:r>
              <a:rPr lang="en-CA"/>
              <a:t>RESONATE-2: Discontinuations and Dose Reductions</a:t>
            </a:r>
          </a:p>
        </p:txBody>
      </p:sp>
      <p:sp>
        <p:nvSpPr>
          <p:cNvPr id="3" name="Content Placeholder 2">
            <a:extLst>
              <a:ext uri="{FF2B5EF4-FFF2-40B4-BE49-F238E27FC236}">
                <a16:creationId xmlns:a16="http://schemas.microsoft.com/office/drawing/2014/main" id="{1196B600-2B55-46F6-9269-CFB80CDF80BF}"/>
              </a:ext>
            </a:extLst>
          </p:cNvPr>
          <p:cNvSpPr>
            <a:spLocks noGrp="1"/>
          </p:cNvSpPr>
          <p:nvPr>
            <p:ph idx="1"/>
          </p:nvPr>
        </p:nvSpPr>
        <p:spPr/>
        <p:txBody>
          <a:bodyPr>
            <a:noAutofit/>
          </a:bodyPr>
          <a:lstStyle/>
          <a:p>
            <a:pPr marL="0" indent="0">
              <a:buNone/>
            </a:pPr>
            <a:r>
              <a:rPr lang="en-CA" sz="2133" b="1" dirty="0"/>
              <a:t>Initial results:</a:t>
            </a:r>
            <a:r>
              <a:rPr lang="en-CA" sz="2133" baseline="30000" dirty="0"/>
              <a:t>1</a:t>
            </a:r>
            <a:endParaRPr lang="en-CA" sz="2133" dirty="0"/>
          </a:p>
          <a:p>
            <a:r>
              <a:rPr lang="en-CA" dirty="0"/>
              <a:t>Discontinuation of treatment due to AEs occurred less frequently in the ibrutinib group than the chlorambucil group (9% vs. 23%)</a:t>
            </a:r>
          </a:p>
          <a:p>
            <a:r>
              <a:rPr lang="en-CA" dirty="0"/>
              <a:t>Hypertension (observed in 14% of ibrutinib patients) did not require discontinuation or dose reductions</a:t>
            </a:r>
          </a:p>
          <a:p>
            <a:r>
              <a:rPr lang="en-CA" dirty="0"/>
              <a:t>Atrial fibrillation was managed with discontinuation in 2 patients and without dose modification in the remaining 6 patients in the ibrutinib-treated group</a:t>
            </a:r>
          </a:p>
          <a:p>
            <a:r>
              <a:rPr lang="en-CA" dirty="0"/>
              <a:t>Major hemorrhage (occurring in 4% of ibrutinib patients and 2% of chlorambucil patients) led to discontinuation in 3 ibrutinib-treated patients</a:t>
            </a:r>
          </a:p>
          <a:p>
            <a:endParaRPr lang="en-CA" sz="933" dirty="0"/>
          </a:p>
          <a:p>
            <a:pPr marL="0" indent="0">
              <a:buNone/>
            </a:pPr>
            <a:r>
              <a:rPr lang="en-CA" sz="2133" b="1" dirty="0"/>
              <a:t>Long-term results:</a:t>
            </a:r>
            <a:r>
              <a:rPr lang="en-CA" sz="2133" baseline="30000" dirty="0"/>
              <a:t>2</a:t>
            </a:r>
            <a:endParaRPr lang="en-CA" sz="2133" dirty="0"/>
          </a:p>
          <a:p>
            <a:r>
              <a:rPr lang="en-US" dirty="0"/>
              <a:t>After a median follow-up of 60 months, 41% of ibrutinib-treated patients had discontinued therapy</a:t>
            </a:r>
          </a:p>
          <a:p>
            <a:r>
              <a:rPr lang="en-US" dirty="0"/>
              <a:t>Dose reductions due to any AE occurred in 27 patients </a:t>
            </a:r>
          </a:p>
          <a:p>
            <a:r>
              <a:rPr lang="en-US" dirty="0"/>
              <a:t>AE-related treatment discontinuations on ibrutinib decreased over time: 7% of patients in years 0–1, 6% in years 1–2, 5% in years 2–3, 6% in years 3–4, and 1% in years 4–5</a:t>
            </a:r>
            <a:endParaRPr lang="en-CA" dirty="0"/>
          </a:p>
        </p:txBody>
      </p:sp>
      <p:sp>
        <p:nvSpPr>
          <p:cNvPr id="4" name="Text Box 11">
            <a:extLst>
              <a:ext uri="{FF2B5EF4-FFF2-40B4-BE49-F238E27FC236}">
                <a16:creationId xmlns:a16="http://schemas.microsoft.com/office/drawing/2014/main" id="{FF9D42C6-5188-45C7-A3C1-9CB93CBBF7B6}"/>
              </a:ext>
            </a:extLst>
          </p:cNvPr>
          <p:cNvSpPr txBox="1">
            <a:spLocks noChangeArrowheads="1"/>
          </p:cNvSpPr>
          <p:nvPr/>
        </p:nvSpPr>
        <p:spPr bwMode="auto">
          <a:xfrm>
            <a:off x="282225" y="6303284"/>
            <a:ext cx="8561388" cy="246221"/>
          </a:xfrm>
          <a:prstGeom prst="rect">
            <a:avLst/>
          </a:prstGeom>
          <a:noFill/>
          <a:ln>
            <a:noFill/>
          </a:ln>
        </p:spPr>
        <p:txBody>
          <a:bodyPr anchor="b">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09570">
              <a:defRPr/>
            </a:pPr>
            <a:r>
              <a:rPr lang="en-US" altLang="en-US" sz="1000" b="0"/>
              <a:t>1. Burger </a:t>
            </a:r>
            <a:r>
              <a:rPr lang="en-US" altLang="en-US" sz="1000" b="0" dirty="0"/>
              <a:t>JA, et al</a:t>
            </a:r>
            <a:r>
              <a:rPr lang="en-US" altLang="en-US" sz="1000" b="0" i="1" dirty="0"/>
              <a:t>. N Engl J Med</a:t>
            </a:r>
            <a:r>
              <a:rPr lang="en-US" altLang="en-US" sz="1000" b="0" dirty="0"/>
              <a:t>. </a:t>
            </a:r>
            <a:r>
              <a:rPr lang="en-US" altLang="en-US" sz="1000" b="0"/>
              <a:t>2015;373:2425-2437.  2. Burger JA, et al. </a:t>
            </a:r>
            <a:r>
              <a:rPr lang="en-US" altLang="en-US" sz="1000" b="0" i="1"/>
              <a:t>Leukemia</a:t>
            </a:r>
            <a:r>
              <a:rPr lang="en-US" altLang="en-US" sz="1000" b="0"/>
              <a:t> 2019; [Epub]</a:t>
            </a:r>
            <a:endParaRPr lang="en-US" altLang="en-US" sz="1000" b="0" dirty="0"/>
          </a:p>
        </p:txBody>
      </p:sp>
    </p:spTree>
    <p:extLst>
      <p:ext uri="{BB962C8B-B14F-4D97-AF65-F5344CB8AC3E}">
        <p14:creationId xmlns:p14="http://schemas.microsoft.com/office/powerpoint/2010/main" val="1366725886"/>
      </p:ext>
    </p:extLst>
  </p:cSld>
  <p:clrMapOvr>
    <a:masterClrMapping/>
  </p:clrMapOvr>
</p:sld>
</file>

<file path=ppt/theme/theme1.xml><?xml version="1.0" encoding="utf-8"?>
<a:theme xmlns:a="http://schemas.openxmlformats.org/drawingml/2006/main" name="2_Office Theme">
  <a:themeElements>
    <a:clrScheme name="CLL">
      <a:dk1>
        <a:srgbClr val="000000"/>
      </a:dk1>
      <a:lt1>
        <a:srgbClr val="FFFFFF"/>
      </a:lt1>
      <a:dk2>
        <a:srgbClr val="243D58"/>
      </a:dk2>
      <a:lt2>
        <a:srgbClr val="EEECE1"/>
      </a:lt2>
      <a:accent1>
        <a:srgbClr val="005392"/>
      </a:accent1>
      <a:accent2>
        <a:srgbClr val="797979"/>
      </a:accent2>
      <a:accent3>
        <a:srgbClr val="941100"/>
      </a:accent3>
      <a:accent4>
        <a:srgbClr val="222B35"/>
      </a:accent4>
      <a:accent5>
        <a:srgbClr val="462A24"/>
      </a:accent5>
      <a:accent6>
        <a:srgbClr val="222B3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LL">
      <a:dk1>
        <a:srgbClr val="000000"/>
      </a:dk1>
      <a:lt1>
        <a:srgbClr val="FFFFFF"/>
      </a:lt1>
      <a:dk2>
        <a:srgbClr val="243D58"/>
      </a:dk2>
      <a:lt2>
        <a:srgbClr val="EEECE1"/>
      </a:lt2>
      <a:accent1>
        <a:srgbClr val="005392"/>
      </a:accent1>
      <a:accent2>
        <a:srgbClr val="797979"/>
      </a:accent2>
      <a:accent3>
        <a:srgbClr val="941100"/>
      </a:accent3>
      <a:accent4>
        <a:srgbClr val="222B35"/>
      </a:accent4>
      <a:accent5>
        <a:srgbClr val="462A24"/>
      </a:accent5>
      <a:accent6>
        <a:srgbClr val="222B3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LL">
      <a:dk1>
        <a:srgbClr val="000000"/>
      </a:dk1>
      <a:lt1>
        <a:srgbClr val="FFFFFF"/>
      </a:lt1>
      <a:dk2>
        <a:srgbClr val="243D58"/>
      </a:dk2>
      <a:lt2>
        <a:srgbClr val="EEECE1"/>
      </a:lt2>
      <a:accent1>
        <a:srgbClr val="005392"/>
      </a:accent1>
      <a:accent2>
        <a:srgbClr val="797979"/>
      </a:accent2>
      <a:accent3>
        <a:srgbClr val="941100"/>
      </a:accent3>
      <a:accent4>
        <a:srgbClr val="222B35"/>
      </a:accent4>
      <a:accent5>
        <a:srgbClr val="462A24"/>
      </a:accent5>
      <a:accent6>
        <a:srgbClr val="222B3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 Template" id="{97F4B6E6-2DB2-B44A-90D0-DCDA6BF6EE0C}" vid="{78C9728C-1CE9-BF47-A4CA-A6F6B7298F8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QID xmlns="96f1686b-f877-4eb8-89ab-3a67a5dc2612" xsi:nil="true"/>
    <TaxKeywordTaxHTField xmlns="b4104d5b-b872-4636-a728-507be7308f43">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1ee89e71-04cd-405e-9ca3-99e020c1694d"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0AD59-7483-430C-A7CA-4F00D43C2934}">
  <ds:schemaRefs>
    <ds:schemaRef ds:uri="http://schemas.microsoft.com/office/2006/documentManagement/types"/>
    <ds:schemaRef ds:uri="44a56295-c29e-4898-8136-a54736c65b82"/>
    <ds:schemaRef ds:uri="40dc51d9-6451-4ffc-9186-4e4825d86fba"/>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 ds:uri="aca8acd3-16bb-4e77-bd8e-7c2c09d009f6"/>
    <ds:schemaRef ds:uri="http://purl.org/dc/dcmitype/"/>
  </ds:schemaRefs>
</ds:datastoreItem>
</file>

<file path=customXml/itemProps2.xml><?xml version="1.0" encoding="utf-8"?>
<ds:datastoreItem xmlns:ds="http://schemas.openxmlformats.org/officeDocument/2006/customXml" ds:itemID="{49617F02-0202-4709-8879-17F4AC9E5769}">
  <ds:schemaRefs>
    <ds:schemaRef ds:uri="http://schemas.microsoft.com/sharepoint/v3/contenttype/forms"/>
  </ds:schemaRefs>
</ds:datastoreItem>
</file>

<file path=customXml/itemProps3.xml><?xml version="1.0" encoding="utf-8"?>
<ds:datastoreItem xmlns:ds="http://schemas.openxmlformats.org/officeDocument/2006/customXml" ds:itemID="{13CA67CE-0D7A-40B6-ACEE-5AC28CEBD371}">
  <ds:schemaRefs>
    <ds:schemaRef ds:uri="Microsoft.SharePoint.Taxonomy.ContentTypeSync"/>
  </ds:schemaRefs>
</ds:datastoreItem>
</file>

<file path=customXml/itemProps4.xml><?xml version="1.0" encoding="utf-8"?>
<ds:datastoreItem xmlns:ds="http://schemas.openxmlformats.org/officeDocument/2006/customXml" ds:itemID="{86882694-2450-42E2-AB28-83C322CE6807}"/>
</file>

<file path=docProps/app.xml><?xml version="1.0" encoding="utf-8"?>
<Properties xmlns="http://schemas.openxmlformats.org/officeDocument/2006/extended-properties" xmlns:vt="http://schemas.openxmlformats.org/officeDocument/2006/docPropsVTypes">
  <TotalTime>3852</TotalTime>
  <Words>6016</Words>
  <Application>Microsoft Macintosh PowerPoint</Application>
  <PresentationFormat>Widescreen</PresentationFormat>
  <Paragraphs>897</Paragraphs>
  <Slides>38</Slides>
  <Notes>35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Arial</vt:lpstr>
      <vt:lpstr>Arial</vt:lpstr>
      <vt:lpstr>Arial Narrow</vt:lpstr>
      <vt:lpstr>Calibri</vt:lpstr>
      <vt:lpstr>Gill Sans MT</vt:lpstr>
      <vt:lpstr>Symbol</vt:lpstr>
      <vt:lpstr>Wingdings</vt:lpstr>
      <vt:lpstr>2_Office Theme</vt:lpstr>
      <vt:lpstr>3_Office Theme</vt:lpstr>
      <vt:lpstr>4_Office Theme</vt:lpstr>
      <vt:lpstr>Office Theme</vt:lpstr>
      <vt:lpstr>New treatment paradigms:  Chronic Lymphocytic  Leukemia</vt:lpstr>
      <vt:lpstr>CLL Impacts a Significant Number of Patients Worldwide, Predominantly Affecting Older Patients</vt:lpstr>
      <vt:lpstr>IGHV Mutation Impacts Prognosis</vt:lpstr>
      <vt:lpstr>FISH Abnormalities Have Prognostic Value</vt:lpstr>
      <vt:lpstr>Unmet Needs in CLL</vt:lpstr>
      <vt:lpstr> </vt:lpstr>
      <vt:lpstr>RESONATE-2: Ibrutinib vs Chlorambucil for Elderly Pts with CLL/SLL (Phase III)</vt:lpstr>
      <vt:lpstr>RESONATE-2: Ibrutinib was Superior to Chlorambucil in Elderly Pts with CLL/SLL </vt:lpstr>
      <vt:lpstr>RESONATE-2: Discontinuations and Dose Reductions</vt:lpstr>
      <vt:lpstr>iLLUMINATE: Obinutuzumab + Ibrutinib was Superior to Obinutuzumab + Chlorambucil for Older Patients with CLL/SLL</vt:lpstr>
      <vt:lpstr>ALLIANCE A041202: Ibrutinib +/- Rituximab Showed Superior PFS over BR in Older CLL Pts (Phase III)</vt:lpstr>
      <vt:lpstr>ALLIANCE A041202: Adverse Events, Grade 3 or Higher</vt:lpstr>
      <vt:lpstr>ECOG-ACRIN E1912: IR was Superior to FCR in CLL/SLL (Phase III)</vt:lpstr>
      <vt:lpstr>PowerPoint Presentation</vt:lpstr>
      <vt:lpstr>In Real-World Clinical Practice, up to 23% of Patients Discontinued Frontline Ibrutinib Due to AEs</vt:lpstr>
      <vt:lpstr>Acalabrutinib versus Ibrutinib</vt:lpstr>
      <vt:lpstr>ELEVATE TN: Obinutuzumab/Chlorambucil, Acalabrutinib/Obinutuzumab or Acalabrutinib in Frontline CLL (Phase III)</vt:lpstr>
      <vt:lpstr>ELEVATE TN: IRC-Assessed PFS for Acalabrutinib ± Obinutuzumab was Superior to Obinutuzumab/Chlorambucil in Frontline CLL</vt:lpstr>
      <vt:lpstr>ELEVATE TN: PFS Benefit for Acalabrutinib ± Obinutuzumab was Consistent Across Subgroups </vt:lpstr>
      <vt:lpstr>ELEVATE TN: PFS Benefit for Acalabrutinib ± Obinutuzumab was Consistent Across Subgroups </vt:lpstr>
      <vt:lpstr>ELEVATE TN: Most Common Adverse Events (≥15% Patients) in Any Treatment Arm</vt:lpstr>
      <vt:lpstr>ELEVATE TN: Discontinuations</vt:lpstr>
      <vt:lpstr> </vt:lpstr>
      <vt:lpstr>RESONATE: Ibrutinib was Superior to Ofatumumab in R/R CLL/SLL –Extended Follow-up (Phase III)</vt:lpstr>
      <vt:lpstr>ASCEND: Acalabrutinib vs Rituximab + Idelalisib or Bendamustine in R/R CLL</vt:lpstr>
      <vt:lpstr>ASCEND: IRC-Assessed PFS was Superior for Acalabrutinib vs IdR or BR</vt:lpstr>
      <vt:lpstr>ASCEND: Acalabrutinib was Superior to IdR or BR for IRC-Assessed PFS in Pts With High-Risk Cytogenetic Features</vt:lpstr>
      <vt:lpstr>ASCEND: Most Common AEs in ≥15% of Patients in Any Cohort</vt:lpstr>
      <vt:lpstr> </vt:lpstr>
      <vt:lpstr>CLL14: Venetoclax + Obinutuzumab vs. Chlorambucil + Obinutuzumab for Frontline CLL</vt:lpstr>
      <vt:lpstr>CLL14: Venetoclax + Obinutuzumab was Superior to Chlorambucil + Obinutuzumab in PFS for Frontline CLL</vt:lpstr>
      <vt:lpstr>MURANO: Venetoclax + Rituximab vs Bendamustine + Rituximab for R/R CLL (Phase III)</vt:lpstr>
      <vt:lpstr>MURANO: Venetoclax + Rituximab was Superior to Bendamustine + Rituximab for PFS in R/R CLL</vt:lpstr>
      <vt:lpstr>Opportunity Exists to Improve Treatment for Patients Diagnosed with CLL</vt:lpstr>
      <vt:lpstr>Case Study 1: 58 year-old male with treatment-naïve CLL</vt:lpstr>
      <vt:lpstr>Case Study 2: 75 year-old male with treatment naïve CLL</vt:lpstr>
      <vt:lpstr>Patient Case 3: CLL</vt:lpstr>
      <vt:lpstr>New treatment paradigms:  Chronic Lymphocytic  Leukemia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Rucchetto</dc:creator>
  <cp:lastModifiedBy>Silvana Izquierdo</cp:lastModifiedBy>
  <cp:revision>186</cp:revision>
  <cp:lastPrinted>2020-09-17T14:12:37Z</cp:lastPrinted>
  <dcterms:created xsi:type="dcterms:W3CDTF">2018-11-14T23:45:05Z</dcterms:created>
  <dcterms:modified xsi:type="dcterms:W3CDTF">2020-09-17T14:12:43Z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y fmtid="{D5CDD505-2E9C-101B-9397-08002B2CF9AE}" pid="3" name="MSIP_Label_11a905b5-8388-4a05-b89a-55e43f7b4d00_Enabled">
    <vt:lpwstr>true</vt:lpwstr>
  </property>
  <property fmtid="{D5CDD505-2E9C-101B-9397-08002B2CF9AE}" pid="4" name="MSIP_Label_11a905b5-8388-4a05-b89a-55e43f7b4d00_SetDate">
    <vt:lpwstr>2020-08-09T18:07:00Z</vt:lpwstr>
  </property>
  <property fmtid="{D5CDD505-2E9C-101B-9397-08002B2CF9AE}" pid="5" name="MSIP_Label_11a905b5-8388-4a05-b89a-55e43f7b4d00_Method">
    <vt:lpwstr>Standard</vt:lpwstr>
  </property>
  <property fmtid="{D5CDD505-2E9C-101B-9397-08002B2CF9AE}" pid="6" name="MSIP_Label_11a905b5-8388-4a05-b89a-55e43f7b4d00_Name">
    <vt:lpwstr>General</vt:lpwstr>
  </property>
  <property fmtid="{D5CDD505-2E9C-101B-9397-08002B2CF9AE}" pid="7" name="MSIP_Label_11a905b5-8388-4a05-b89a-55e43f7b4d00_SiteId">
    <vt:lpwstr>2e319086-9a26-46a3-865f-615bed576786</vt:lpwstr>
  </property>
  <property fmtid="{D5CDD505-2E9C-101B-9397-08002B2CF9AE}" pid="8" name="MSIP_Label_11a905b5-8388-4a05-b89a-55e43f7b4d00_ActionId">
    <vt:lpwstr>fe89bb1a-4438-4714-8d1d-5ffec119475f</vt:lpwstr>
  </property>
  <property fmtid="{D5CDD505-2E9C-101B-9397-08002B2CF9AE}" pid="9" name="MSIP_Label_11a905b5-8388-4a05-b89a-55e43f7b4d00_ContentBits">
    <vt:lpwstr>0</vt:lpwstr>
  </property>
</Properties>
</file>