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5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theme/themeOverride8.xml" ContentType="application/vnd.openxmlformats-officedocument.themeOverride+xml"/>
  <Override PartName="/ppt/theme/themeOverride7.xml" ContentType="application/vnd.openxmlformats-officedocument.themeOverride+xml"/>
  <Override PartName="/ppt/theme/themeOverride6.xml" ContentType="application/vnd.openxmlformats-officedocument.themeOverride+xml"/>
  <Override PartName="/ppt/theme/themeOverride5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9" r:id="rId1"/>
    <p:sldMasterId id="2147484037" r:id="rId2"/>
    <p:sldMasterId id="2147484168" r:id="rId3"/>
    <p:sldMasterId id="2147484363" r:id="rId4"/>
    <p:sldMasterId id="2147484399" r:id="rId5"/>
    <p:sldMasterId id="2147484408" r:id="rId6"/>
    <p:sldMasterId id="2147484441" r:id="rId7"/>
    <p:sldMasterId id="2147484466" r:id="rId8"/>
    <p:sldMasterId id="2147484478" r:id="rId9"/>
    <p:sldMasterId id="2147484490" r:id="rId10"/>
    <p:sldMasterId id="2147484502" r:id="rId11"/>
    <p:sldMasterId id="2147484514" r:id="rId12"/>
    <p:sldMasterId id="2147484526" r:id="rId13"/>
    <p:sldMasterId id="2147484561" r:id="rId14"/>
    <p:sldMasterId id="2147484573" r:id="rId15"/>
  </p:sldMasterIdLst>
  <p:notesMasterIdLst>
    <p:notesMasterId r:id="rId108"/>
  </p:notesMasterIdLst>
  <p:handoutMasterIdLst>
    <p:handoutMasterId r:id="rId109"/>
  </p:handoutMasterIdLst>
  <p:sldIdLst>
    <p:sldId id="2564" r:id="rId16"/>
    <p:sldId id="2514" r:id="rId17"/>
    <p:sldId id="2135714586" r:id="rId18"/>
    <p:sldId id="2135714513" r:id="rId19"/>
    <p:sldId id="2135714514" r:id="rId20"/>
    <p:sldId id="370" r:id="rId21"/>
    <p:sldId id="285" r:id="rId22"/>
    <p:sldId id="290" r:id="rId23"/>
    <p:sldId id="288" r:id="rId24"/>
    <p:sldId id="378" r:id="rId25"/>
    <p:sldId id="383" r:id="rId26"/>
    <p:sldId id="316" r:id="rId27"/>
    <p:sldId id="382" r:id="rId28"/>
    <p:sldId id="321" r:id="rId29"/>
    <p:sldId id="324" r:id="rId30"/>
    <p:sldId id="328" r:id="rId31"/>
    <p:sldId id="2415" r:id="rId32"/>
    <p:sldId id="387" r:id="rId33"/>
    <p:sldId id="358" r:id="rId34"/>
    <p:sldId id="2135714471" r:id="rId35"/>
    <p:sldId id="266" r:id="rId36"/>
    <p:sldId id="359" r:id="rId37"/>
    <p:sldId id="360" r:id="rId38"/>
    <p:sldId id="395" r:id="rId39"/>
    <p:sldId id="261" r:id="rId40"/>
    <p:sldId id="3157" r:id="rId41"/>
    <p:sldId id="13437" r:id="rId42"/>
    <p:sldId id="13441" r:id="rId43"/>
    <p:sldId id="13287" r:id="rId44"/>
    <p:sldId id="13288" r:id="rId45"/>
    <p:sldId id="334" r:id="rId46"/>
    <p:sldId id="335" r:id="rId47"/>
    <p:sldId id="384" r:id="rId48"/>
    <p:sldId id="2135714588" r:id="rId49"/>
    <p:sldId id="2135714583" r:id="rId50"/>
    <p:sldId id="2135714584" r:id="rId51"/>
    <p:sldId id="368" r:id="rId52"/>
    <p:sldId id="293" r:id="rId53"/>
    <p:sldId id="294" r:id="rId54"/>
    <p:sldId id="365" r:id="rId55"/>
    <p:sldId id="2135714495" r:id="rId56"/>
    <p:sldId id="2135714472" r:id="rId57"/>
    <p:sldId id="2135714480" r:id="rId58"/>
    <p:sldId id="2135714481" r:id="rId59"/>
    <p:sldId id="2135714479" r:id="rId60"/>
    <p:sldId id="599" r:id="rId61"/>
    <p:sldId id="590" r:id="rId62"/>
    <p:sldId id="566" r:id="rId63"/>
    <p:sldId id="567" r:id="rId64"/>
    <p:sldId id="568" r:id="rId65"/>
    <p:sldId id="569" r:id="rId66"/>
    <p:sldId id="2135714497" r:id="rId67"/>
    <p:sldId id="2135714499" r:id="rId68"/>
    <p:sldId id="2135714500" r:id="rId69"/>
    <p:sldId id="2135714501" r:id="rId70"/>
    <p:sldId id="2135714502" r:id="rId71"/>
    <p:sldId id="2135714503" r:id="rId72"/>
    <p:sldId id="2135714504" r:id="rId73"/>
    <p:sldId id="2135714505" r:id="rId74"/>
    <p:sldId id="2135714506" r:id="rId75"/>
    <p:sldId id="2135714511" r:id="rId76"/>
    <p:sldId id="2135714483" r:id="rId77"/>
    <p:sldId id="2135714512" r:id="rId78"/>
    <p:sldId id="2135714482" r:id="rId79"/>
    <p:sldId id="2135714473" r:id="rId80"/>
    <p:sldId id="2135714491" r:id="rId81"/>
    <p:sldId id="2135714492" r:id="rId82"/>
    <p:sldId id="2135714475" r:id="rId83"/>
    <p:sldId id="2135714476" r:id="rId84"/>
    <p:sldId id="2135714477" r:id="rId85"/>
    <p:sldId id="2135714494" r:id="rId86"/>
    <p:sldId id="2135714478" r:id="rId87"/>
    <p:sldId id="2135714474" r:id="rId88"/>
    <p:sldId id="2135714485" r:id="rId89"/>
    <p:sldId id="2135714486" r:id="rId90"/>
    <p:sldId id="2135714487" r:id="rId91"/>
    <p:sldId id="564" r:id="rId92"/>
    <p:sldId id="13290" r:id="rId93"/>
    <p:sldId id="13291" r:id="rId94"/>
    <p:sldId id="2135714589" r:id="rId95"/>
    <p:sldId id="2135714585" r:id="rId96"/>
    <p:sldId id="265" r:id="rId97"/>
    <p:sldId id="2135714496" r:id="rId98"/>
    <p:sldId id="1461" r:id="rId99"/>
    <p:sldId id="2358" r:id="rId100"/>
    <p:sldId id="581" r:id="rId101"/>
    <p:sldId id="583" r:id="rId102"/>
    <p:sldId id="584" r:id="rId103"/>
    <p:sldId id="699" r:id="rId104"/>
    <p:sldId id="2418" r:id="rId105"/>
    <p:sldId id="586" r:id="rId106"/>
    <p:sldId id="2135714579" r:id="rId107"/>
  </p:sldIdLst>
  <p:sldSz cx="12192000" cy="6858000"/>
  <p:notesSz cx="7772400" cy="10058400"/>
  <p:custDataLst>
    <p:tags r:id="rId110"/>
  </p:custDataLst>
  <p:defaultTextStyle>
    <a:defPPr>
      <a:defRPr lang="en-GB"/>
    </a:defPPr>
    <a:lvl1pPr algn="l" defTabSz="455613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1pPr>
    <a:lvl2pPr marL="430213" indent="-214313" algn="l" defTabSz="455613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2pPr>
    <a:lvl3pPr marL="646113" indent="-214313" algn="l" defTabSz="455613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3pPr>
    <a:lvl4pPr marL="862013" indent="-214313" algn="l" defTabSz="455613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4pPr>
    <a:lvl5pPr marL="1077913" indent="-214313" algn="l" defTabSz="455613" rtl="0" fontAlgn="base">
      <a:spcBef>
        <a:spcPct val="0"/>
      </a:spcBef>
      <a:spcAft>
        <a:spcPct val="0"/>
      </a:spcAft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3600" b="1" kern="1200">
        <a:solidFill>
          <a:schemeClr val="accent2"/>
        </a:solidFill>
        <a:latin typeface="Arial" pitchFamily="-72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8" userDrawn="1">
          <p15:clr>
            <a:srgbClr val="A4A3A4"/>
          </p15:clr>
        </p15:guide>
        <p15:guide id="2" pos="3719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6208" userDrawn="1">
          <p15:clr>
            <a:srgbClr val="A4A3A4"/>
          </p15:clr>
        </p15:guide>
        <p15:guide id="5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 Kaderm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45090"/>
    <a:srgbClr val="002D5C"/>
    <a:srgbClr val="FF40FF"/>
    <a:srgbClr val="DC8720"/>
    <a:srgbClr val="FA8720"/>
    <a:srgbClr val="99CD15"/>
    <a:srgbClr val="011997"/>
    <a:srgbClr val="ECF4FB"/>
    <a:srgbClr val="CC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8" autoAdjust="0"/>
    <p:restoredTop sz="94603" autoAdjust="0"/>
  </p:normalViewPr>
  <p:slideViewPr>
    <p:cSldViewPr>
      <p:cViewPr varScale="1">
        <p:scale>
          <a:sx n="90" d="100"/>
          <a:sy n="90" d="100"/>
        </p:scale>
        <p:origin x="224" y="368"/>
      </p:cViewPr>
      <p:guideLst>
        <p:guide orient="horz" pos="4208"/>
        <p:guide pos="3719"/>
        <p:guide pos="211"/>
        <p:guide pos="6208"/>
        <p:guide pos="320"/>
      </p:guideLst>
    </p:cSldViewPr>
  </p:slideViewPr>
  <p:outlineViewPr>
    <p:cViewPr varScale="1">
      <p:scale>
        <a:sx n="170" d="200"/>
        <a:sy n="170" d="200"/>
      </p:scale>
      <p:origin x="0" y="-149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56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117" Type="http://schemas.openxmlformats.org/officeDocument/2006/relationships/customXml" Target="../customXml/item2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12" Type="http://schemas.openxmlformats.org/officeDocument/2006/relationships/presProps" Target="presProps.xml"/><Relationship Id="rId16" Type="http://schemas.openxmlformats.org/officeDocument/2006/relationships/slide" Target="slides/slide1.xml"/><Relationship Id="rId107" Type="http://schemas.openxmlformats.org/officeDocument/2006/relationships/slide" Target="slides/slide92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113" Type="http://schemas.openxmlformats.org/officeDocument/2006/relationships/viewProps" Target="viewProps.xml"/><Relationship Id="rId118" Type="http://schemas.openxmlformats.org/officeDocument/2006/relationships/customXml" Target="../customXml/item3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slide" Target="slides/slide88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39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49" Type="http://schemas.openxmlformats.org/officeDocument/2006/relationships/slide" Target="slides/slide34.xml"/><Relationship Id="rId114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slide" Target="slides/slide8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110" Type="http://schemas.openxmlformats.org/officeDocument/2006/relationships/tags" Target="tags/tag1.xml"/><Relationship Id="rId115" Type="http://schemas.openxmlformats.org/officeDocument/2006/relationships/tableStyles" Target="tableStyles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slide" Target="slides/slide9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Relationship Id="rId116" Type="http://schemas.openxmlformats.org/officeDocument/2006/relationships/customXml" Target="../customXml/item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62" Type="http://schemas.openxmlformats.org/officeDocument/2006/relationships/slide" Target="slides/slide47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111" Type="http://schemas.openxmlformats.org/officeDocument/2006/relationships/commentAuthors" Target="commentAuthors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1.xml"/><Relationship Id="rId57" Type="http://schemas.openxmlformats.org/officeDocument/2006/relationships/slide" Target="slides/slide42.xml"/><Relationship Id="rId106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88250906838892E-2"/>
          <c:y val="3.1609195402298854E-2"/>
          <c:w val="0.92210047480020052"/>
          <c:h val="0.890536247624219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682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0.08</c:v>
                </c:pt>
                <c:pt idx="2">
                  <c:v>0.1</c:v>
                </c:pt>
                <c:pt idx="3">
                  <c:v>0.16</c:v>
                </c:pt>
                <c:pt idx="4">
                  <c:v>0.24</c:v>
                </c:pt>
                <c:pt idx="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2-544A-B5B1-2618751A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19"/>
        <c:axId val="1578381584"/>
        <c:axId val="1069943360"/>
      </c:barChart>
      <c:catAx>
        <c:axId val="157838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943360"/>
        <c:crosses val="autoZero"/>
        <c:auto val="1"/>
        <c:lblAlgn val="ctr"/>
        <c:lblOffset val="100"/>
        <c:noMultiLvlLbl val="0"/>
      </c:catAx>
      <c:valAx>
        <c:axId val="10699433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38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88250906838892E-2"/>
          <c:y val="3.1609195402298854E-2"/>
          <c:w val="0.92210047480020052"/>
          <c:h val="0.890536247624219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682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0.06</c:v>
                </c:pt>
                <c:pt idx="2">
                  <c:v>0.08</c:v>
                </c:pt>
                <c:pt idx="3">
                  <c:v>0.12</c:v>
                </c:pt>
                <c:pt idx="4">
                  <c:v>0.28000000000000003</c:v>
                </c:pt>
                <c:pt idx="5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2-544A-B5B1-2618751A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19"/>
        <c:axId val="1578381584"/>
        <c:axId val="1069943360"/>
      </c:barChart>
      <c:catAx>
        <c:axId val="157838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943360"/>
        <c:crosses val="autoZero"/>
        <c:auto val="1"/>
        <c:lblAlgn val="ctr"/>
        <c:lblOffset val="100"/>
        <c:noMultiLvlLbl val="0"/>
      </c:catAx>
      <c:valAx>
        <c:axId val="10699433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38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88250906838892E-2"/>
          <c:y val="3.1609195402298854E-2"/>
          <c:w val="0.92210047480020052"/>
          <c:h val="0.890536247624219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682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0.02</c:v>
                </c:pt>
                <c:pt idx="1">
                  <c:v>0.02</c:v>
                </c:pt>
                <c:pt idx="2">
                  <c:v>0.06</c:v>
                </c:pt>
                <c:pt idx="3">
                  <c:v>0.06</c:v>
                </c:pt>
                <c:pt idx="4">
                  <c:v>0.18</c:v>
                </c:pt>
                <c:pt idx="5">
                  <c:v>0.2</c:v>
                </c:pt>
                <c:pt idx="6">
                  <c:v>0.2</c:v>
                </c:pt>
                <c:pt idx="7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2-544A-B5B1-2618751A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19"/>
        <c:axId val="1578381584"/>
        <c:axId val="1069943360"/>
      </c:barChart>
      <c:catAx>
        <c:axId val="157838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943360"/>
        <c:crosses val="autoZero"/>
        <c:auto val="1"/>
        <c:lblAlgn val="ctr"/>
        <c:lblOffset val="100"/>
        <c:noMultiLvlLbl val="0"/>
      </c:catAx>
      <c:valAx>
        <c:axId val="10699433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38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588250906838892E-2"/>
          <c:y val="3.1609195402298854E-2"/>
          <c:w val="0.92210047480020052"/>
          <c:h val="0.890536247624219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6821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0%</c:formatCode>
                <c:ptCount val="7"/>
                <c:pt idx="0">
                  <c:v>0.03</c:v>
                </c:pt>
                <c:pt idx="1">
                  <c:v>0.03</c:v>
                </c:pt>
                <c:pt idx="2">
                  <c:v>0.1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0.22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2-544A-B5B1-2618751A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overlap val="-19"/>
        <c:axId val="1578381584"/>
        <c:axId val="1069943360"/>
      </c:barChart>
      <c:catAx>
        <c:axId val="157838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943360"/>
        <c:crosses val="autoZero"/>
        <c:auto val="1"/>
        <c:lblAlgn val="ctr"/>
        <c:lblOffset val="100"/>
        <c:noMultiLvlLbl val="0"/>
      </c:catAx>
      <c:valAx>
        <c:axId val="10699433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38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A135A-F1E2-4480-8248-2797BC39536C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F98B0B-60A5-46AE-85C0-2D52278621A2}">
      <dgm:prSet phldrT="[Text]"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R-CHOP (N=885)</a:t>
          </a:r>
        </a:p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R-CVP (N=272)</a:t>
          </a:r>
        </a:p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R-FCM (N=45)</a:t>
          </a:r>
        </a:p>
      </dgm:t>
    </dgm:pt>
    <dgm:pt modelId="{4F2A930C-772C-4770-AE82-5526AADBF1D1}" type="parTrans" cxnId="{4381E5A6-C102-43E5-889A-AF32CED13F47}">
      <dgm:prSet/>
      <dgm:spPr/>
      <dgm:t>
        <a:bodyPr/>
        <a:lstStyle/>
        <a:p>
          <a:endParaRPr lang="en-US" sz="2100" b="1"/>
        </a:p>
      </dgm:t>
    </dgm:pt>
    <dgm:pt modelId="{BCE09FC9-F610-4D3F-B0A8-E23AE3299D91}" type="sibTrans" cxnId="{4381E5A6-C102-43E5-889A-AF32CED13F47}">
      <dgm:prSet/>
      <dgm:spPr/>
      <dgm:t>
        <a:bodyPr/>
        <a:lstStyle/>
        <a:p>
          <a:endParaRPr lang="en-US" sz="2100" b="1"/>
        </a:p>
      </dgm:t>
    </dgm:pt>
    <dgm:pt modelId="{C9CEAAAC-1BF9-40C3-BAD2-F6B6CF539460}">
      <dgm:prSet phldrT="[Text]"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Rituximab Q2 months x 2 years</a:t>
          </a:r>
        </a:p>
      </dgm:t>
    </dgm:pt>
    <dgm:pt modelId="{35D61ABB-C008-46A6-A100-C81C034732DA}" type="parTrans" cxnId="{E6D6F27A-4C60-4314-9328-47B552B7916B}">
      <dgm:prSet/>
      <dgm:spPr/>
      <dgm:t>
        <a:bodyPr/>
        <a:lstStyle/>
        <a:p>
          <a:endParaRPr lang="en-US" sz="2100" b="1"/>
        </a:p>
      </dgm:t>
    </dgm:pt>
    <dgm:pt modelId="{6C56CD2F-08E3-4A30-A8E3-0D8D3B452BF6}" type="sibTrans" cxnId="{E6D6F27A-4C60-4314-9328-47B552B7916B}">
      <dgm:prSet/>
      <dgm:spPr/>
      <dgm:t>
        <a:bodyPr/>
        <a:lstStyle/>
        <a:p>
          <a:endParaRPr lang="en-US" sz="2100" b="1"/>
        </a:p>
      </dgm:t>
    </dgm:pt>
    <dgm:pt modelId="{CF1C8F8F-E669-4A80-9360-1BD7CC11F4FF}">
      <dgm:prSet phldrT="[Text]" custT="1"/>
      <dgm:spPr/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Observation</a:t>
          </a:r>
        </a:p>
      </dgm:t>
    </dgm:pt>
    <dgm:pt modelId="{A63DDE76-3A30-4E54-9850-65A89EAE8370}" type="parTrans" cxnId="{08B09331-564D-4CE6-A402-06125A617BBF}">
      <dgm:prSet/>
      <dgm:spPr/>
      <dgm:t>
        <a:bodyPr/>
        <a:lstStyle/>
        <a:p>
          <a:endParaRPr lang="en-US" sz="2100" b="1"/>
        </a:p>
      </dgm:t>
    </dgm:pt>
    <dgm:pt modelId="{66AF67B9-F122-4CD8-83BC-ABC17450278C}" type="sibTrans" cxnId="{08B09331-564D-4CE6-A402-06125A617BBF}">
      <dgm:prSet/>
      <dgm:spPr/>
      <dgm:t>
        <a:bodyPr/>
        <a:lstStyle/>
        <a:p>
          <a:endParaRPr lang="en-US" sz="2100" b="1"/>
        </a:p>
      </dgm:t>
    </dgm:pt>
    <dgm:pt modelId="{EA7914EB-003A-42C9-B3A8-2B324F32E1B3}" type="pres">
      <dgm:prSet presAssocID="{929A135A-F1E2-4480-8248-2797BC39536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8EE04-FDD6-43BD-8B28-F2ACBB55F2EB}" type="pres">
      <dgm:prSet presAssocID="{BAF98B0B-60A5-46AE-85C0-2D52278621A2}" presName="hierRoot1" presStyleCnt="0"/>
      <dgm:spPr/>
    </dgm:pt>
    <dgm:pt modelId="{C67A5CEA-7771-44F3-8B8F-0D97A8556BAF}" type="pres">
      <dgm:prSet presAssocID="{BAF98B0B-60A5-46AE-85C0-2D52278621A2}" presName="composite" presStyleCnt="0"/>
      <dgm:spPr/>
    </dgm:pt>
    <dgm:pt modelId="{2AE48D59-9B0B-47B6-85DF-1F55B4095FCA}" type="pres">
      <dgm:prSet presAssocID="{BAF98B0B-60A5-46AE-85C0-2D52278621A2}" presName="background" presStyleLbl="node0" presStyleIdx="0" presStyleCnt="1"/>
      <dgm:spPr/>
    </dgm:pt>
    <dgm:pt modelId="{5A2F834E-4E4F-4030-963A-CA2833C06EBD}" type="pres">
      <dgm:prSet presAssocID="{BAF98B0B-60A5-46AE-85C0-2D52278621A2}" presName="text" presStyleLbl="fgAcc0" presStyleIdx="0" presStyleCnt="1" custScaleX="195319" custScaleY="133542">
        <dgm:presLayoutVars>
          <dgm:chPref val="3"/>
        </dgm:presLayoutVars>
      </dgm:prSet>
      <dgm:spPr/>
    </dgm:pt>
    <dgm:pt modelId="{191F5607-CB29-47EB-9C9C-66FEBC36B1ED}" type="pres">
      <dgm:prSet presAssocID="{BAF98B0B-60A5-46AE-85C0-2D52278621A2}" presName="hierChild2" presStyleCnt="0"/>
      <dgm:spPr/>
    </dgm:pt>
    <dgm:pt modelId="{B4FBF11E-6FBE-4129-A9AC-8A904447A686}" type="pres">
      <dgm:prSet presAssocID="{35D61ABB-C008-46A6-A100-C81C034732DA}" presName="Name10" presStyleLbl="parChTrans1D2" presStyleIdx="0" presStyleCnt="2"/>
      <dgm:spPr/>
    </dgm:pt>
    <dgm:pt modelId="{97D6B673-7D6A-4635-B44A-8441F36895AA}" type="pres">
      <dgm:prSet presAssocID="{C9CEAAAC-1BF9-40C3-BAD2-F6B6CF539460}" presName="hierRoot2" presStyleCnt="0"/>
      <dgm:spPr/>
    </dgm:pt>
    <dgm:pt modelId="{BB69F2E0-D420-4DBE-BAC8-EA1FEF9718DF}" type="pres">
      <dgm:prSet presAssocID="{C9CEAAAC-1BF9-40C3-BAD2-F6B6CF539460}" presName="composite2" presStyleCnt="0"/>
      <dgm:spPr/>
    </dgm:pt>
    <dgm:pt modelId="{2C1EF4A2-C3DA-410D-95A2-EF40E73EBB0A}" type="pres">
      <dgm:prSet presAssocID="{C9CEAAAC-1BF9-40C3-BAD2-F6B6CF539460}" presName="background2" presStyleLbl="node2" presStyleIdx="0" presStyleCnt="2"/>
      <dgm:spPr/>
    </dgm:pt>
    <dgm:pt modelId="{8A13CB38-E9C8-495E-92DD-C2CEAC32344C}" type="pres">
      <dgm:prSet presAssocID="{C9CEAAAC-1BF9-40C3-BAD2-F6B6CF539460}" presName="text2" presStyleLbl="fgAcc2" presStyleIdx="0" presStyleCnt="2" custScaleX="174402">
        <dgm:presLayoutVars>
          <dgm:chPref val="3"/>
        </dgm:presLayoutVars>
      </dgm:prSet>
      <dgm:spPr/>
    </dgm:pt>
    <dgm:pt modelId="{BB8B296D-1FEB-4594-9062-8575009957E2}" type="pres">
      <dgm:prSet presAssocID="{C9CEAAAC-1BF9-40C3-BAD2-F6B6CF539460}" presName="hierChild3" presStyleCnt="0"/>
      <dgm:spPr/>
    </dgm:pt>
    <dgm:pt modelId="{26F08DBB-581A-460A-940D-FE0F294BE71B}" type="pres">
      <dgm:prSet presAssocID="{A63DDE76-3A30-4E54-9850-65A89EAE8370}" presName="Name10" presStyleLbl="parChTrans1D2" presStyleIdx="1" presStyleCnt="2"/>
      <dgm:spPr/>
    </dgm:pt>
    <dgm:pt modelId="{A1339B8F-341C-48E2-B96D-ADA01DD52FFC}" type="pres">
      <dgm:prSet presAssocID="{CF1C8F8F-E669-4A80-9360-1BD7CC11F4FF}" presName="hierRoot2" presStyleCnt="0"/>
      <dgm:spPr/>
    </dgm:pt>
    <dgm:pt modelId="{8C16BC20-D066-4088-819D-1A5141F64DD6}" type="pres">
      <dgm:prSet presAssocID="{CF1C8F8F-E669-4A80-9360-1BD7CC11F4FF}" presName="composite2" presStyleCnt="0"/>
      <dgm:spPr/>
    </dgm:pt>
    <dgm:pt modelId="{CA0553FB-593D-4B32-829D-925E4D846A44}" type="pres">
      <dgm:prSet presAssocID="{CF1C8F8F-E669-4A80-9360-1BD7CC11F4FF}" presName="background2" presStyleLbl="node2" presStyleIdx="1" presStyleCnt="2"/>
      <dgm:spPr/>
    </dgm:pt>
    <dgm:pt modelId="{B1226BC4-F00E-41C4-AE12-BEF4ACDB57A7}" type="pres">
      <dgm:prSet presAssocID="{CF1C8F8F-E669-4A80-9360-1BD7CC11F4FF}" presName="text2" presStyleLbl="fgAcc2" presStyleIdx="1" presStyleCnt="2" custScaleX="143063">
        <dgm:presLayoutVars>
          <dgm:chPref val="3"/>
        </dgm:presLayoutVars>
      </dgm:prSet>
      <dgm:spPr/>
    </dgm:pt>
    <dgm:pt modelId="{C254306A-59C1-4201-BF28-E0224F54AF7A}" type="pres">
      <dgm:prSet presAssocID="{CF1C8F8F-E669-4A80-9360-1BD7CC11F4FF}" presName="hierChild3" presStyleCnt="0"/>
      <dgm:spPr/>
    </dgm:pt>
  </dgm:ptLst>
  <dgm:cxnLst>
    <dgm:cxn modelId="{9B695106-7DA4-4588-BD5F-EB18B957F87E}" type="presOf" srcId="{35D61ABB-C008-46A6-A100-C81C034732DA}" destId="{B4FBF11E-6FBE-4129-A9AC-8A904447A686}" srcOrd="0" destOrd="0" presId="urn:microsoft.com/office/officeart/2005/8/layout/hierarchy1"/>
    <dgm:cxn modelId="{08B09331-564D-4CE6-A402-06125A617BBF}" srcId="{BAF98B0B-60A5-46AE-85C0-2D52278621A2}" destId="{CF1C8F8F-E669-4A80-9360-1BD7CC11F4FF}" srcOrd="1" destOrd="0" parTransId="{A63DDE76-3A30-4E54-9850-65A89EAE8370}" sibTransId="{66AF67B9-F122-4CD8-83BC-ABC17450278C}"/>
    <dgm:cxn modelId="{91B58B39-8B68-44C5-B4A2-B69E0AE77635}" type="presOf" srcId="{929A135A-F1E2-4480-8248-2797BC39536C}" destId="{EA7914EB-003A-42C9-B3A8-2B324F32E1B3}" srcOrd="0" destOrd="0" presId="urn:microsoft.com/office/officeart/2005/8/layout/hierarchy1"/>
    <dgm:cxn modelId="{5867AB47-68B5-4449-AF4C-9586490611C5}" type="presOf" srcId="{A63DDE76-3A30-4E54-9850-65A89EAE8370}" destId="{26F08DBB-581A-460A-940D-FE0F294BE71B}" srcOrd="0" destOrd="0" presId="urn:microsoft.com/office/officeart/2005/8/layout/hierarchy1"/>
    <dgm:cxn modelId="{A4B4D656-363C-4EED-87BF-08567A5FC501}" type="presOf" srcId="{CF1C8F8F-E669-4A80-9360-1BD7CC11F4FF}" destId="{B1226BC4-F00E-41C4-AE12-BEF4ACDB57A7}" srcOrd="0" destOrd="0" presId="urn:microsoft.com/office/officeart/2005/8/layout/hierarchy1"/>
    <dgm:cxn modelId="{E6D6F27A-4C60-4314-9328-47B552B7916B}" srcId="{BAF98B0B-60A5-46AE-85C0-2D52278621A2}" destId="{C9CEAAAC-1BF9-40C3-BAD2-F6B6CF539460}" srcOrd="0" destOrd="0" parTransId="{35D61ABB-C008-46A6-A100-C81C034732DA}" sibTransId="{6C56CD2F-08E3-4A30-A8E3-0D8D3B452BF6}"/>
    <dgm:cxn modelId="{4381E5A6-C102-43E5-889A-AF32CED13F47}" srcId="{929A135A-F1E2-4480-8248-2797BC39536C}" destId="{BAF98B0B-60A5-46AE-85C0-2D52278621A2}" srcOrd="0" destOrd="0" parTransId="{4F2A930C-772C-4770-AE82-5526AADBF1D1}" sibTransId="{BCE09FC9-F610-4D3F-B0A8-E23AE3299D91}"/>
    <dgm:cxn modelId="{536B22AE-1ABE-4A28-BD73-F938E5F3B9AB}" type="presOf" srcId="{BAF98B0B-60A5-46AE-85C0-2D52278621A2}" destId="{5A2F834E-4E4F-4030-963A-CA2833C06EBD}" srcOrd="0" destOrd="0" presId="urn:microsoft.com/office/officeart/2005/8/layout/hierarchy1"/>
    <dgm:cxn modelId="{42F260F7-F86E-4D6B-A4D5-E61DF0819279}" type="presOf" srcId="{C9CEAAAC-1BF9-40C3-BAD2-F6B6CF539460}" destId="{8A13CB38-E9C8-495E-92DD-C2CEAC32344C}" srcOrd="0" destOrd="0" presId="urn:microsoft.com/office/officeart/2005/8/layout/hierarchy1"/>
    <dgm:cxn modelId="{B844DFD2-E94C-4383-885D-DC8AD45908BD}" type="presParOf" srcId="{EA7914EB-003A-42C9-B3A8-2B324F32E1B3}" destId="{E938EE04-FDD6-43BD-8B28-F2ACBB55F2EB}" srcOrd="0" destOrd="0" presId="urn:microsoft.com/office/officeart/2005/8/layout/hierarchy1"/>
    <dgm:cxn modelId="{4F1D4C06-9D61-4442-921A-3C81222E9960}" type="presParOf" srcId="{E938EE04-FDD6-43BD-8B28-F2ACBB55F2EB}" destId="{C67A5CEA-7771-44F3-8B8F-0D97A8556BAF}" srcOrd="0" destOrd="0" presId="urn:microsoft.com/office/officeart/2005/8/layout/hierarchy1"/>
    <dgm:cxn modelId="{224A2878-0C94-48B3-934C-172AAB76322C}" type="presParOf" srcId="{C67A5CEA-7771-44F3-8B8F-0D97A8556BAF}" destId="{2AE48D59-9B0B-47B6-85DF-1F55B4095FCA}" srcOrd="0" destOrd="0" presId="urn:microsoft.com/office/officeart/2005/8/layout/hierarchy1"/>
    <dgm:cxn modelId="{B7A97EFC-7FA9-4FF9-917B-4DF77A997F31}" type="presParOf" srcId="{C67A5CEA-7771-44F3-8B8F-0D97A8556BAF}" destId="{5A2F834E-4E4F-4030-963A-CA2833C06EBD}" srcOrd="1" destOrd="0" presId="urn:microsoft.com/office/officeart/2005/8/layout/hierarchy1"/>
    <dgm:cxn modelId="{6760AB0A-2210-485F-8BC4-071394FCF873}" type="presParOf" srcId="{E938EE04-FDD6-43BD-8B28-F2ACBB55F2EB}" destId="{191F5607-CB29-47EB-9C9C-66FEBC36B1ED}" srcOrd="1" destOrd="0" presId="urn:microsoft.com/office/officeart/2005/8/layout/hierarchy1"/>
    <dgm:cxn modelId="{917D56D0-8E3A-4614-BA62-AD5B83B95FCB}" type="presParOf" srcId="{191F5607-CB29-47EB-9C9C-66FEBC36B1ED}" destId="{B4FBF11E-6FBE-4129-A9AC-8A904447A686}" srcOrd="0" destOrd="0" presId="urn:microsoft.com/office/officeart/2005/8/layout/hierarchy1"/>
    <dgm:cxn modelId="{A3CB9CDD-1BA2-416A-80D4-51DB19686E25}" type="presParOf" srcId="{191F5607-CB29-47EB-9C9C-66FEBC36B1ED}" destId="{97D6B673-7D6A-4635-B44A-8441F36895AA}" srcOrd="1" destOrd="0" presId="urn:microsoft.com/office/officeart/2005/8/layout/hierarchy1"/>
    <dgm:cxn modelId="{47D02139-367A-4010-BF2B-66E02791886A}" type="presParOf" srcId="{97D6B673-7D6A-4635-B44A-8441F36895AA}" destId="{BB69F2E0-D420-4DBE-BAC8-EA1FEF9718DF}" srcOrd="0" destOrd="0" presId="urn:microsoft.com/office/officeart/2005/8/layout/hierarchy1"/>
    <dgm:cxn modelId="{C188A9B9-D4A6-4EAE-B512-69695B184329}" type="presParOf" srcId="{BB69F2E0-D420-4DBE-BAC8-EA1FEF9718DF}" destId="{2C1EF4A2-C3DA-410D-95A2-EF40E73EBB0A}" srcOrd="0" destOrd="0" presId="urn:microsoft.com/office/officeart/2005/8/layout/hierarchy1"/>
    <dgm:cxn modelId="{B7F7E90E-654A-400E-A942-374720DF3D61}" type="presParOf" srcId="{BB69F2E0-D420-4DBE-BAC8-EA1FEF9718DF}" destId="{8A13CB38-E9C8-495E-92DD-C2CEAC32344C}" srcOrd="1" destOrd="0" presId="urn:microsoft.com/office/officeart/2005/8/layout/hierarchy1"/>
    <dgm:cxn modelId="{D4326E34-555C-4F1F-822B-84F6FC3D834F}" type="presParOf" srcId="{97D6B673-7D6A-4635-B44A-8441F36895AA}" destId="{BB8B296D-1FEB-4594-9062-8575009957E2}" srcOrd="1" destOrd="0" presId="urn:microsoft.com/office/officeart/2005/8/layout/hierarchy1"/>
    <dgm:cxn modelId="{031F9FB7-0F7F-4108-A627-8C7A0673D7AC}" type="presParOf" srcId="{191F5607-CB29-47EB-9C9C-66FEBC36B1ED}" destId="{26F08DBB-581A-460A-940D-FE0F294BE71B}" srcOrd="2" destOrd="0" presId="urn:microsoft.com/office/officeart/2005/8/layout/hierarchy1"/>
    <dgm:cxn modelId="{E9B4CC27-89B5-4996-8A1E-2FB5753C21C3}" type="presParOf" srcId="{191F5607-CB29-47EB-9C9C-66FEBC36B1ED}" destId="{A1339B8F-341C-48E2-B96D-ADA01DD52FFC}" srcOrd="3" destOrd="0" presId="urn:microsoft.com/office/officeart/2005/8/layout/hierarchy1"/>
    <dgm:cxn modelId="{5F8E6364-7C8F-481D-98F1-8D391A55CE26}" type="presParOf" srcId="{A1339B8F-341C-48E2-B96D-ADA01DD52FFC}" destId="{8C16BC20-D066-4088-819D-1A5141F64DD6}" srcOrd="0" destOrd="0" presId="urn:microsoft.com/office/officeart/2005/8/layout/hierarchy1"/>
    <dgm:cxn modelId="{6D3226BC-F573-4C22-BF0E-9A5A79915D8E}" type="presParOf" srcId="{8C16BC20-D066-4088-819D-1A5141F64DD6}" destId="{CA0553FB-593D-4B32-829D-925E4D846A44}" srcOrd="0" destOrd="0" presId="urn:microsoft.com/office/officeart/2005/8/layout/hierarchy1"/>
    <dgm:cxn modelId="{80C0BCA5-6063-4050-9B53-A3D493882BF4}" type="presParOf" srcId="{8C16BC20-D066-4088-819D-1A5141F64DD6}" destId="{B1226BC4-F00E-41C4-AE12-BEF4ACDB57A7}" srcOrd="1" destOrd="0" presId="urn:microsoft.com/office/officeart/2005/8/layout/hierarchy1"/>
    <dgm:cxn modelId="{0602CFD8-4566-458A-8FD6-8AB359F1825B}" type="presParOf" srcId="{A1339B8F-341C-48E2-B96D-ADA01DD52FFC}" destId="{C254306A-59C1-4201-BF28-E0224F54AF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08DBB-581A-460A-940D-FE0F294BE71B}">
      <dsp:nvSpPr>
        <dsp:cNvPr id="0" name=""/>
        <dsp:cNvSpPr/>
      </dsp:nvSpPr>
      <dsp:spPr>
        <a:xfrm>
          <a:off x="2741756" y="1186438"/>
          <a:ext cx="1373995" cy="406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993"/>
              </a:lnTo>
              <a:lnTo>
                <a:pt x="1373995" y="276993"/>
              </a:lnTo>
              <a:lnTo>
                <a:pt x="1373995" y="406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BF11E-6FBE-4129-A9AC-8A904447A686}">
      <dsp:nvSpPr>
        <dsp:cNvPr id="0" name=""/>
        <dsp:cNvSpPr/>
      </dsp:nvSpPr>
      <dsp:spPr>
        <a:xfrm>
          <a:off x="1586755" y="1186438"/>
          <a:ext cx="1155001" cy="406464"/>
        </a:xfrm>
        <a:custGeom>
          <a:avLst/>
          <a:gdLst/>
          <a:ahLst/>
          <a:cxnLst/>
          <a:rect l="0" t="0" r="0" b="0"/>
          <a:pathLst>
            <a:path>
              <a:moveTo>
                <a:pt x="1155001" y="0"/>
              </a:moveTo>
              <a:lnTo>
                <a:pt x="1155001" y="276993"/>
              </a:lnTo>
              <a:lnTo>
                <a:pt x="0" y="276993"/>
              </a:lnTo>
              <a:lnTo>
                <a:pt x="0" y="4064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48D59-9B0B-47B6-85DF-1F55B4095FCA}">
      <dsp:nvSpPr>
        <dsp:cNvPr id="0" name=""/>
        <dsp:cNvSpPr/>
      </dsp:nvSpPr>
      <dsp:spPr>
        <a:xfrm>
          <a:off x="1376881" y="1298"/>
          <a:ext cx="2729749" cy="1185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2F834E-4E4F-4030-963A-CA2833C06EBD}">
      <dsp:nvSpPr>
        <dsp:cNvPr id="0" name=""/>
        <dsp:cNvSpPr/>
      </dsp:nvSpPr>
      <dsp:spPr>
        <a:xfrm>
          <a:off x="1532168" y="148820"/>
          <a:ext cx="2729749" cy="1185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R-CHOP (N=885)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R-CVP (N=272)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R-FCM (N=45)</a:t>
          </a:r>
        </a:p>
      </dsp:txBody>
      <dsp:txXfrm>
        <a:off x="1566880" y="183532"/>
        <a:ext cx="2660325" cy="1115716"/>
      </dsp:txXfrm>
    </dsp:sp>
    <dsp:sp modelId="{2C1EF4A2-C3DA-410D-95A2-EF40E73EBB0A}">
      <dsp:nvSpPr>
        <dsp:cNvPr id="0" name=""/>
        <dsp:cNvSpPr/>
      </dsp:nvSpPr>
      <dsp:spPr>
        <a:xfrm>
          <a:off x="368046" y="1592903"/>
          <a:ext cx="2437416" cy="887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13CB38-E9C8-495E-92DD-C2CEAC32344C}">
      <dsp:nvSpPr>
        <dsp:cNvPr id="0" name=""/>
        <dsp:cNvSpPr/>
      </dsp:nvSpPr>
      <dsp:spPr>
        <a:xfrm>
          <a:off x="523334" y="1740426"/>
          <a:ext cx="2437416" cy="887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Rituximab Q2 months x 2 years</a:t>
          </a:r>
        </a:p>
      </dsp:txBody>
      <dsp:txXfrm>
        <a:off x="549327" y="1766419"/>
        <a:ext cx="2385430" cy="835480"/>
      </dsp:txXfrm>
    </dsp:sp>
    <dsp:sp modelId="{CA0553FB-593D-4B32-829D-925E4D846A44}">
      <dsp:nvSpPr>
        <dsp:cNvPr id="0" name=""/>
        <dsp:cNvSpPr/>
      </dsp:nvSpPr>
      <dsp:spPr>
        <a:xfrm>
          <a:off x="3116038" y="1592903"/>
          <a:ext cx="1999427" cy="887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226BC4-F00E-41C4-AE12-BEF4ACDB57A7}">
      <dsp:nvSpPr>
        <dsp:cNvPr id="0" name=""/>
        <dsp:cNvSpPr/>
      </dsp:nvSpPr>
      <dsp:spPr>
        <a:xfrm>
          <a:off x="3271325" y="1740426"/>
          <a:ext cx="1999427" cy="887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Observation</a:t>
          </a:r>
        </a:p>
      </dsp:txBody>
      <dsp:txXfrm>
        <a:off x="3297318" y="1766419"/>
        <a:ext cx="1947441" cy="835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-72" charset="2"/>
              <a:buNone/>
              <a:defRPr sz="1200">
                <a:latin typeface="Arial" pitchFamily="-7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910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96" charset="2"/>
              <a:buNone/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2B7CC06-35E6-42FC-8B5E-42EE52A72567}" type="datetime1">
              <a:rPr lang="en-US"/>
              <a:pPr>
                <a:defRPr/>
              </a:pPr>
              <a:t>8/10/20</a:t>
            </a:fld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04800" y="92202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-72" charset="2"/>
              <a:buNone/>
              <a:defRPr sz="1200">
                <a:latin typeface="Arial" pitchFamily="-7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202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96" charset="2"/>
              <a:buNone/>
              <a:defRPr sz="120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82FF3A5-13B6-4316-814F-1F1469E14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33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23913" y="1006475"/>
            <a:ext cx="61214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88421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72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MS PGothic" charset="0"/>
      </a:defRPr>
    </a:lvl1pPr>
    <a:lvl2pPr marL="37931725" indent="-37474525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72" charset="0"/>
      <a:defRPr sz="1200" kern="1200">
        <a:solidFill>
          <a:srgbClr val="000000"/>
        </a:solidFill>
        <a:latin typeface="Times New Roman" pitchFamily="18" charset="0"/>
        <a:ea typeface="MS PGothic" pitchFamily="34" charset="-128"/>
        <a:cs typeface="+mn-cs"/>
      </a:defRPr>
    </a:lvl2pPr>
    <a:lvl3pPr marL="11430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pitchFamily="-123" charset="-128"/>
        <a:cs typeface="ＭＳ Ｐゴシック" pitchFamily="-72" charset="-128"/>
      </a:defRPr>
    </a:lvl3pPr>
    <a:lvl4pPr marL="16002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pitchFamily="-123" charset="-128"/>
        <a:cs typeface="+mn-cs"/>
      </a:defRPr>
    </a:lvl4pPr>
    <a:lvl5pPr marL="20574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8" charset="0"/>
        <a:ea typeface="ＭＳ Ｐゴシック" pitchFamily="-123" charset="-128"/>
        <a:cs typeface="+mn-cs"/>
      </a:defRPr>
    </a:lvl5pPr>
    <a:lvl6pPr marL="2285289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0" marR="0" lvl="0" indent="0" algn="ctr" defTabSz="45561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-72" charset="2"/>
              <a:buNone/>
              <a:tabLst/>
              <a:defRPr/>
            </a:pPr>
            <a:fld id="{DA2F918B-534C-4494-B5B9-E33C0B6FBC7A}" type="slidenum"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itchFamily="-72" charset="0"/>
                <a:ea typeface="MS PGothic" charset="0"/>
              </a:rPr>
              <a:pPr marL="0" marR="0" lvl="0" indent="0" algn="ctr" defTabSz="45561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-72" charset="2"/>
                <a:buNone/>
                <a:tabLst/>
                <a:defRPr/>
              </a:pPr>
              <a:t>1</a:t>
            </a:fld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72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01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251CCFCA-A278-9749-BA92-ABC7BB370B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C4DC296E-720F-8A43-B688-38A5F10C4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135D8D60-7FE3-3F4F-AD1D-C39F9DC55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9324C-6EEE-9F4A-B67E-7E596F344E0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0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>
            <a:extLst>
              <a:ext uri="{FF2B5EF4-FFF2-40B4-BE49-F238E27FC236}">
                <a16:creationId xmlns:a16="http://schemas.microsoft.com/office/drawing/2014/main" id="{CEDC993B-A613-A84D-9C9B-8E592E081E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>
            <a:extLst>
              <a:ext uri="{FF2B5EF4-FFF2-40B4-BE49-F238E27FC236}">
                <a16:creationId xmlns:a16="http://schemas.microsoft.com/office/drawing/2014/main" id="{5D276E69-7DA2-B54D-8770-799488C95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632C18EB-DE41-CD4D-84E7-6BFB93636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268B7B-5D6A-0748-AE5F-3B25BD8CDE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2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31AE058F-A2CB-4142-82BD-363AF7523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430A8AC9-2CA9-9D4E-BC2C-559656C4E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No difference in OS at 10 year fu</a:t>
            </a:r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560D5B92-43AD-2F4B-BFA4-8F8DEF466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4860B9-5BC7-824E-B8A2-6A6802C0F5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ゴシック" pitchFamily="-9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91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32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2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35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90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5AB6F489-0408-1C4F-818A-DBD65251C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25C5D952-B11B-624D-98A6-CF649DADC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8C70DBC2-CF61-9A4D-9517-807B549BE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D60B3A-03BA-4644-A46D-1BB304FBBA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534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REGISTRATION/RANDOMIZATION (1:1:1)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Stratify: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previous maintenance vs. no maintenance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refractory status (lack of CR after first line therapy vs. disease relapse within 2 years of first line therapy)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year of therapy, except CHOP (6 cycles)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Asa with lenalidomide, PJP </a:t>
            </a:r>
            <a:r>
              <a:rPr lang="en-US" dirty="0" err="1"/>
              <a:t>ppx</a:t>
            </a:r>
            <a:r>
              <a:rPr lang="en-US" dirty="0"/>
              <a:t> with TGR-1202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39D4D-E5CA-404F-AFFD-376F1B8C58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333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AA9E6-400A-E640-A318-E520058423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00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45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53411-8C2A-4963-85EE-13D20AFB6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58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53411-8C2A-4963-85EE-13D20AFB64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71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11BDBA-C17E-403E-B382-F516AB9EE0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266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14.2.1.1</a:t>
            </a:r>
          </a:p>
          <a:p>
            <a:r>
              <a:rPr lang="en-US" dirty="0"/>
              <a:t>Figure 2.7.3.2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58DACF-8309-2044-8EF4-AA7C90F4E9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16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mFU</a:t>
            </a:r>
            <a:r>
              <a:rPr lang="en-US" dirty="0"/>
              <a:t> for KM curves (28.3 </a:t>
            </a:r>
            <a:r>
              <a:rPr lang="en-US" dirty="0" err="1"/>
              <a:t>mo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53411-8C2A-4963-85EE-13D20AFB64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568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mFU</a:t>
            </a:r>
            <a:r>
              <a:rPr lang="en-US" dirty="0"/>
              <a:t> for KM curves (28.3 </a:t>
            </a:r>
            <a:r>
              <a:rPr lang="en-US" dirty="0" err="1"/>
              <a:t>mo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53411-8C2A-4963-85EE-13D20AFB64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7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mFU</a:t>
            </a:r>
            <a:r>
              <a:rPr lang="en-US" dirty="0"/>
              <a:t> for KM curves (28.3 </a:t>
            </a:r>
            <a:r>
              <a:rPr lang="en-US" dirty="0" err="1"/>
              <a:t>mo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53411-8C2A-4963-85EE-13D20AFB64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28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mFU</a:t>
            </a:r>
            <a:r>
              <a:rPr lang="en-US" dirty="0"/>
              <a:t> for KM curves (28.3 </a:t>
            </a:r>
            <a:r>
              <a:rPr lang="en-US" dirty="0" err="1"/>
              <a:t>mo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53411-8C2A-4963-85EE-13D20AFB64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42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18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mFU</a:t>
            </a:r>
            <a:r>
              <a:rPr lang="en-US" dirty="0"/>
              <a:t> for KM curves (28.3 </a:t>
            </a:r>
            <a:r>
              <a:rPr lang="en-US" dirty="0" err="1"/>
              <a:t>mo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253411-8C2A-4963-85EE-13D20AFB644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MS PGothic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86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spcBef>
                <a:spcPct val="30000"/>
              </a:spcBef>
              <a:buSzPct val="5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Pct val="75000"/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gothic"/>
              <a:cs typeface="msgothic"/>
            </a:endParaRPr>
          </a:p>
        </p:txBody>
      </p:sp>
      <p:sp>
        <p:nvSpPr>
          <p:cNvPr id="9728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25111971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25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Breast Cancer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00A_ONS-Breast-17-NL-Intro-Slides_v34fr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F50E98-AC92-C54A-ACBD-9B80212ADB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88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154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EDE3C710-6F46-8646-B333-DA4951E0DA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8ECAA8F1-77B4-2C40-869D-D5CCC7614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FEE29A04-3C01-2240-BB11-46B56F9905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C65310-F0B6-2740-B6BD-ED31BF16DE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07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E6DC8E1-0149-514C-BCAF-DC78BC2FD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F8083379-0686-2D46-9A3F-20DB5705A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5FE29995-0624-9D45-86D2-1BCA6FB2D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BB012-4A22-E64B-8E4A-671B78CA5D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58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phase II study, 142 patients with relapsed or refractory indolent lymphoma after two or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lines of therapy were enrolled to receive copanlisib 60 mg intravenously on days 1, 8, and 15 of a 28-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 cycle. The primary end point was objective response rate; secondary end points included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duration of response, progression-free survival, and overall survival. In addition, safety and gene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expression were evaluated.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A2F10-48C9-4419-8F28-D3C639F6C7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878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402138" y="9553575"/>
            <a:ext cx="3368675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1882" tIns="50941" rIns="101882" bIns="50941">
            <a:prstTxWarp prst="textNoShape">
              <a:avLst/>
            </a:prstTxWarp>
          </a:bodyPr>
          <a:lstStyle/>
          <a:p>
            <a:pPr marL="0" marR="0" lvl="0" indent="0" algn="ctr" defTabSz="45561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-72" charset="2"/>
              <a:buNone/>
              <a:tabLst/>
              <a:defRPr/>
            </a:pPr>
            <a:fld id="{DA2F918B-534C-4494-B5B9-E33C0B6FBC7A}" type="slidenum"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itchFamily="-72" charset="0"/>
                <a:ea typeface="MS PGothic" charset="0"/>
              </a:rPr>
              <a:pPr marL="0" marR="0" lvl="0" indent="0" algn="ctr" defTabSz="455613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-72" charset="2"/>
                <a:buNone/>
                <a:tabLst/>
                <a:defRPr/>
              </a:pPr>
              <a:t>92</a:t>
            </a:fld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pitchFamily="-72" charset="0"/>
              <a:ea typeface="MS PGothic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3913" y="1006475"/>
            <a:ext cx="6121400" cy="3444875"/>
          </a:xfrm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72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0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spcBef>
                <a:spcPct val="30000"/>
              </a:spcBef>
              <a:buSzPct val="5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Pct val="75000"/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gothic"/>
              <a:cs typeface="msgothic"/>
            </a:endParaRPr>
          </a:p>
        </p:txBody>
      </p:sp>
      <p:sp>
        <p:nvSpPr>
          <p:cNvPr id="9728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46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>
            <a:lvl1pPr>
              <a:spcBef>
                <a:spcPct val="30000"/>
              </a:spcBef>
              <a:buSzPct val="50000"/>
              <a:buFont typeface="Wingdings" panose="05000000000000000000" pitchFamily="2" charset="2"/>
              <a:buChar char="l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SzPct val="75000"/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gothic"/>
              <a:cs typeface="msgothic"/>
            </a:endParaRPr>
          </a:p>
        </p:txBody>
      </p:sp>
      <p:sp>
        <p:nvSpPr>
          <p:cNvPr id="9728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383286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D1434DCA-5899-0F4C-9938-92F56D8148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6BEA9A6C-020B-B340-950E-69BFF3DB6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050AF825-A6B7-E645-B940-EB375B59D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2CA41F-E8D4-B540-850C-741BF273F9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02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15E743ED-8C02-4040-A258-4FEC35DCD8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BB710B34-4D8B-F846-8928-C975D2715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6E94AD0B-D4D6-CE46-9E51-EE342AAD7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5E1DAF-B65A-774D-B5C0-8AD8621CB3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77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>
            <a:extLst>
              <a:ext uri="{FF2B5EF4-FFF2-40B4-BE49-F238E27FC236}">
                <a16:creationId xmlns:a16="http://schemas.microsoft.com/office/drawing/2014/main" id="{3258E02D-620D-154F-8192-E89759EFF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>
            <a:extLst>
              <a:ext uri="{FF2B5EF4-FFF2-40B4-BE49-F238E27FC236}">
                <a16:creationId xmlns:a16="http://schemas.microsoft.com/office/drawing/2014/main" id="{9353871C-EEE5-5A44-91D7-5AACDB587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MS Pゴシック" pitchFamily="-92" charset="-128"/>
              </a:rPr>
              <a:t>-Here 64 pts (55 evaluable pts) with dlbcl 22 ABC, 33 GCB, med age 64. 25 mg lenalidomide on days 1-10 of a 21 day cycle </a:t>
            </a:r>
          </a:p>
          <a:p>
            <a:r>
              <a:rPr lang="en-US" altLang="en-US">
                <a:latin typeface="Arial" panose="020B0604020202020204" pitchFamily="34" charset="0"/>
                <a:ea typeface="MS Pゴシック" pitchFamily="-92" charset="-128"/>
              </a:rPr>
              <a:t>-lenalidomide plus R-CHOP (R2CHOP) was associated with similar outcomes in non-GCB and GCB subtypes, with 2-year progression-free survival (PFS) rates of 60% and 59%, respectively, and 2-year overall survival (OS) rates of 83% and 75%, respectively.</a:t>
            </a:r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47CBEA9A-D6BB-384B-82FF-8E5E28307D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9E0CD-74AE-1D4A-8316-6644C99A35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ゴシック" pitchFamily="-92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357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39A793DA-1B10-6146-A155-DAA5DEF12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1BECCDA8-F292-7147-AE46-B81D74AA2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76D3A9B4-BA99-DD40-A805-A7241E92C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66C1F0-99D8-4F4E-AAFF-5D108C5A4E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1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60064" y="2564904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60064" y="3068960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60064" y="3573016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60064" y="4050196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60064" y="4518248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60064" y="5517232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3560064" y="5029929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7" y="4857754"/>
            <a:ext cx="114236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7" y="3203576"/>
            <a:ext cx="114236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3AE4-F2A8-AA42-85EF-7A419887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5D901-83E7-DA4F-83D9-C7C9F922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99189-DAEF-AF4A-AFBA-659577228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BB9B4-8B59-7046-8CD5-C1FFAC6B8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6666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2DA28-0BE7-094F-B01E-8D6749F5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DF0BE-5528-A74F-B998-2A0662E6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9BDC8-2C8C-8A4D-97B2-5A0EABBE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4BC9E-EB8C-EC43-B6D5-0B3283A6A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82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D578FE-CE86-C14C-8BB3-9B003E7D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D93A34-B709-2D43-B21B-DEB65029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CEAFDD-BDEF-904C-83EE-83380624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066B-09BD-844E-AA9C-630598AE1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920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B9A79B-50BA-F54D-8DF0-CFED095F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96D182D-9289-EA48-A448-D8D383FC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B359B7-6565-194D-B03B-FE9A5EE4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72410-2A46-9B48-8492-FAB58EE71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394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3DF6F1-FD74-2442-B9DD-C901137D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B0965DF-EA7E-B446-A75B-2AB7AB872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E1DB3D-5A20-D04F-A634-42BAC319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C613D-DE17-4A47-8F59-C711B1851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538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3692F37-B66E-1547-A648-B8C73FEC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931CD6-02BC-8C4C-A40D-BAC87281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217980-2B97-1D4F-BCE5-0CC0D28C4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41054-ABA4-1D4C-A0A9-252B221C9B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689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AAE197-B1E9-5C44-9BC6-1AADD56B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9CB06FE-F8BE-FA4D-9B21-0F75056E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E144D7-14B1-5143-833A-9BC34319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F7AD8-7A86-3545-A971-69EB285FE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892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3C63C0-32E8-CF4B-8FEA-233AA33E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A88BDC-B859-524E-BC55-66C74DB5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C8A9ED-8F17-FF4D-82D6-0A234F5F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C7936-D100-D74A-8784-481747AA52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2597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5F3C0-3AE5-FC47-AE1C-50091551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CB64-DD44-524F-80FB-88B74956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A8A7D-4D65-6F44-BCDF-E553C287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7ACB7-8132-EA41-B6E8-E7572E26B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8489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E500C-FE43-3848-A075-722451E7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0563-0E26-8D4A-BA1F-A40B1D16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06558-FCB8-1D45-9FFC-DFB5DBF9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B0E71-006A-064F-9769-354E0D4C6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49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2101852"/>
            <a:ext cx="563456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137" y="2101852"/>
            <a:ext cx="5636684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130DD-4367-9B4E-8FC4-45BD16E6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02D86-5FD1-E34F-8786-3DE4534C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F2CBB-FC20-D047-A00E-5C82E5B3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F3319-C3DD-2441-ACA0-F13AF5B82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4161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1BBA4-FE70-4549-9530-C8186C4E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33BF3-45B9-C84C-80A6-1CE6AB82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564A9-717A-7F4A-9388-82A227C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5B20D-B482-F349-B9C4-B7F3FE449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2305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BEF39-DB0F-BE4A-A6B0-C330EC77E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501B-F7AF-5C4F-ADF6-5CF9E1043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402B-1F62-0D42-B763-CE4EF43A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DD778-AAA3-F441-BAF2-1763E57C4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4695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703B06-1E23-E14E-8D09-B4AFDB8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798D22-615F-8640-8E21-84932636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CE46B2-3D4A-3E4F-98F1-AE6E89AA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2CB87-6847-1D43-AD59-171857929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4600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B5197E-BE06-7A42-A04A-DC4CC532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FE1A9-C8D0-0D4D-8395-017F5D6E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8513E4-75C3-3D48-A8C2-93B5EFB8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50257-17DA-D14D-9EE9-41091E526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867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D04494-84FB-2C45-83A2-8297B39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878799D-3CE3-2A42-803A-39294326F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0DF62-1C68-1149-84B5-1C995155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24D3D-F759-2341-904A-7B3108C70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201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DEDF6A-E0F0-3F4A-8BC3-D98060A9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F76B1B1-EEE3-5648-A035-5221FCCF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C430B4-265A-AD46-AA37-7E0274AF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72E0-1742-034F-B35B-481600C4B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883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D34EA7-3F76-0A42-A1EA-F6E40347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18144A-3C37-854A-8E19-20207FD7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2556BD-02DD-FC40-AECE-6B008331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FFB31-E608-7D49-B0E0-4D32190CC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047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EAC7D9-3368-5645-91E3-71D7ADD7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1B3165-8C5E-124F-A380-8952F501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DE12B2-DCD7-934D-B8B4-77FFF6BB4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7908E-8E00-5F43-8172-ED0C0108E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4030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69A9A-4DEB-5342-BD1A-9B59D1EE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D2C18-4378-EE4E-A9F8-3F09B1C8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7447F-F7CE-8541-81E9-AD77E1399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051AA-12C3-954C-A786-D9A68805A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17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3" y="303217"/>
            <a:ext cx="12096751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1692275"/>
            <a:ext cx="5937251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0" y="2397125"/>
            <a:ext cx="5937251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370" y="1692275"/>
            <a:ext cx="594148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370" y="2397125"/>
            <a:ext cx="5941484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94501-4FC6-824F-8048-8C2EB0A0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7552E-92E0-8048-81CA-A8237B6C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F7A3B-BCA4-3B4D-A614-BAB6721B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1868C-92B5-5C41-ADB9-A6F7239C3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6294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AA7AD-BF34-9C4C-9906-347C5ACD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40690-75CA-E14E-B287-715E7D5B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48758-7F34-EE4D-8FB6-0FCB9072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E67AD-1D6B-8446-84DA-0F8E3F3A7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7571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15731-13E9-6443-A513-143E2247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3D1F-0246-C843-9FC4-B5E58EB4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0E859-4A7A-5047-94FE-B4D62585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F28EC-8ACC-3149-8813-AA8EF3FB0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38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5FC6-9223-7E42-B84F-943C268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61F5F-491B-1D42-AEB1-4F8A4FC1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4524-CE1A-934F-8C61-4A90A958C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15760-C1C0-704B-83B0-AD217C165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0129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75D4D-26AD-2845-A8E5-3216858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BE206-B3EF-6D4A-88B8-E65349EB8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24B839-5A63-604A-9239-881A454E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6CADB-0751-B445-997A-260D9FA599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0401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5FED0C-D746-FD48-BE7A-8D39659CF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0FA356-A680-954E-A03B-1104765E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74715-40E3-AD49-9F4E-8C61CCB0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D1F7-8D18-174E-A7E9-432C0F1C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1627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B5C2C2-207E-5F4E-AA6E-68DD35DC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5A6A022-DC41-E04C-9F15-ABA7713A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450DA35-1657-B241-A14E-983C930AE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0E29-6A3B-204E-A19E-8C6D76E50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38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D442FA-77E5-C34F-AE25-1E33DC3C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1C8AF8-9F31-6748-AC22-4B10D3BA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0742CA-A408-E14B-AA1B-61E64948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42DD2-BCF4-DF46-8539-E116CC04D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2512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4D49DF-677B-FD4B-9FA4-E65E998F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460FD5-EE39-F844-9A81-5A80995C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A54BF9-06A0-0C4F-A82E-44612B98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35198-D10F-8849-B971-43652FA5E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5438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8075CF-B1E3-574C-9D5D-15A1B64D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E016C9-4E00-6542-A3DA-C2278A24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78995F-98D2-5346-A3DB-F8EF72D9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C481F-F2F7-9041-A117-DCB536989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53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5035-C3F1-A948-B2F5-4A25AB2F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6FAB-2C2A-7B43-9463-FD0B7B30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4F75-D571-D748-9307-1BBC4041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07922-BA6B-1448-A75D-71426CBFA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1741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4494-2257-7948-94DB-6088A3CE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F20A-26F6-CC48-AB43-4A6B12DE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0BFD-72B5-C640-A398-4E842B77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C7634-B453-524A-8BEB-7E413CC21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2567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011C4-C93D-334F-A9B6-8F4EFDF4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CAF0C-0FA7-474B-A788-7A66E1AE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2CA19-651B-1E4B-9422-549B79AA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82ACB-1FAA-4C4F-AF8B-ADF5A2EDB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1951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C673-36DA-D64F-8A54-39BC7132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0B771-85C9-CC40-ABB2-6CD03768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8C4B6-F30B-DF4C-9DC4-98E56D08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F2E6F-B063-794D-9130-A6BC4B4B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2588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81AF6-3B0E-AC42-8B0B-A2B0E143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B5B38-5B98-FE4B-BD27-A24D3448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593A7-1D7A-C246-855F-A1DB9022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D270-1DCF-7F4A-A9B8-048315070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0690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4331B-D330-934D-BA1B-314231ED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1498B0-9A3D-6647-82E3-424BE8A4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CA903DB-E366-D441-8B04-CF5975B4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B4D0A-1195-4445-89CC-EF04DEA74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8482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F5ADA7-7840-AE48-8A01-99DBBC31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9AD2FF-9C7F-0B4D-A98B-E4675EAF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4D9659-AF6C-544C-9F42-1F1D7526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0ECF7-4A37-A346-8739-9B1A035DC7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294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F5A4AE-4DA0-BB4E-9370-DE3E4E9C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A9152-4CC6-E345-8202-6C2701CE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EC9C7E-8AF5-0447-AE15-F71CD046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5699-585D-1346-A8AB-A9802CA53C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8895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284BEF-9386-D449-BB43-29A37A8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E0F851-ADC4-9E47-9B06-BADBE741C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D63D47-1EFA-9642-9160-963938E0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B4828-6877-5B49-A583-37CDEBF1F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239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140374-0CD2-6340-BDD0-450671CE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BC882D-050D-354A-8CB6-B6418DC3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0EA2BA-8521-E540-8DBD-1FE6F9B0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0B8EC-83CB-0D49-A16A-37397F1FB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344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AF4654-1A14-1E41-A535-19953761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6C6B89-A809-2946-A17E-68BE14D8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A43A0-3F21-DB4B-8A80-2F5AE81A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68B70-A5B7-4E44-9525-3BECDEB0A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203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687BD-954E-C04F-9674-F21F6F65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22AEF-2590-D747-A7EE-54CF17D24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C1296-F08C-9544-939C-233CE18C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2E1F-7121-AD4D-B45C-423D7EBAF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3125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03117-8042-184A-987C-890469F3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526DA-6BD3-5641-A8F5-B9230A04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7C151-F1F9-A343-9F28-911BFB69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FE8D6-E23B-C248-BAB2-4F22E13249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3654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340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1023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8063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46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1030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454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2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01625"/>
            <a:ext cx="4421717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89" y="301628"/>
            <a:ext cx="751416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0" y="1581154"/>
            <a:ext cx="4421717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823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7715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5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CAC-EEE1-48FD-9387-D692BE33C5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F2C0-A00A-4A07-AE5A-0D8C830307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917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 Whit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TN_h_COLOR_Badge_180x6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8" y="2844800"/>
            <a:ext cx="3048000" cy="1016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4032" y="5808134"/>
            <a:ext cx="4876800" cy="451407"/>
          </a:xfrm>
        </p:spPr>
        <p:txBody>
          <a:bodyPr tIns="457200" bIns="457200" anchor="ctr"/>
          <a:lstStyle>
            <a:lvl1pPr marL="0" indent="0" algn="ctr" eaLnBrk="1" hangingPunct="1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228600" indent="0"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457200" indent="0"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685800" indent="0"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914400" indent="0">
              <a:buFontTx/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algn="ctr" eaLnBrk="1" hangingPunct="1"/>
            <a:r>
              <a:rPr lang="en-US" sz="1600" b="1" dirty="0" err="1">
                <a:solidFill>
                  <a:srgbClr val="606060"/>
                </a:solidFill>
                <a:latin typeface="Arial" charset="0"/>
              </a:rPr>
              <a:t>www.url</a:t>
            </a:r>
            <a:r>
              <a:rPr lang="en-US" sz="1600" b="1" dirty="0">
                <a:solidFill>
                  <a:srgbClr val="606060"/>
                </a:solidFill>
                <a:latin typeface="Arial" charset="0"/>
              </a:rPr>
              <a:t>/goes/</a:t>
            </a:r>
            <a:r>
              <a:rPr lang="en-US" sz="1600" b="1" dirty="0" err="1">
                <a:solidFill>
                  <a:srgbClr val="606060"/>
                </a:solidFill>
                <a:latin typeface="Arial" charset="0"/>
              </a:rPr>
              <a:t>here.com</a:t>
            </a:r>
            <a:endParaRPr lang="en-US" sz="1600" b="1" dirty="0">
              <a:solidFill>
                <a:srgbClr val="606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605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6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6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Calibri" panose="020F0502020204030204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Calibri" panose="020F0502020204030204"/>
              <a:cs typeface="SapientSans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NCTN-TEXT-Gray-Knoc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784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B093-8972-EC48-922C-CF1F78EBF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E5A0A-DBFA-5A4A-90CB-9644E94CE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63C97-C90A-984F-8E5C-A8DF4BE3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85D43-BA00-924D-90BD-AA3EB574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2BAA3-48BB-7545-BF8F-66B4E6F9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758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D2373-743B-084B-9BA1-C0E6B450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F977-06E5-F34D-8D2C-27B0AFFB7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762BC-87F1-644C-AB0A-E2551B088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63A4-B44F-9940-BEF3-A91507C7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B173F-005C-4346-A891-E684A5AF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04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CD53-FAF7-E740-B8B8-152D5EEC2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476E7-1ADF-A045-A9D0-0A22DA34B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08CCD-4B42-7E45-A7EA-C95DDCFF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5065D-C300-894C-9B6F-FBD6D8F8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4D4D0-D14F-1741-8033-1D18D58C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5572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7C42-85EC-724B-A082-31674018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B8CE2-022D-CD48-9748-CE106B31F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C28DE-DDB5-9745-8D14-D99CFCC3D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E2872-261E-E74E-835D-9B1BE2A9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8BBDD-1A54-D645-9504-211B39BE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35B18-5A70-C340-9559-B6CBA825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8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5" y="5291141"/>
            <a:ext cx="8064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55" y="674689"/>
            <a:ext cx="8064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55" y="5916613"/>
            <a:ext cx="8064500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A69A-8DFD-4642-B0C2-3C3A073D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59C0D-632F-9A48-8BDC-1364AF33A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DC80A-6730-DC42-9F6C-9E1D3CD7B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D1DAC-C40D-6E42-992D-EFF05D810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D04A96-3FE5-A741-AC82-320B86B1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3B392-101E-C040-8ADF-4591AD70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B07CA-FD1D-2346-835D-1993DEE5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25CE03-9D3D-DF40-B56A-D6DB329F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711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935A4-06C0-5C47-A2B5-9D009AE2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CA2FE-611E-C74D-AE99-A6D6369B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073FE-3687-2D49-B9A5-B3FB7A24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838D1-E559-5942-8B20-A60D014C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36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F1D08-26EC-EC4A-B0AE-6E918428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56CB4-159A-4046-BB0B-1F3091EE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B1688-0EEB-0C49-8187-22271656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26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4A81-E294-1C4A-A162-7EA74E64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AB4A3-6F6B-7343-B739-B6B5C162E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15810-122D-6344-9387-5F62A2E7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72DCD-CDC9-EB42-B6F2-A3593336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190966-A8A0-BA4C-91F0-8D1C3B67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48492-81C2-6645-A3AB-FF5425C8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599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14864-CBFE-F141-8BFC-5D5AAB954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331E1-73E2-FA4C-B476-E4544A1277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BFC88-E0E6-BA47-9116-9A38CEFAD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B09A6-20E5-C24E-9E60-A6D37EBC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9DE4E-EAEF-8240-842B-B893AD14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45619-8916-7E4A-804D-C3633302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6441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ABCC4-A492-E940-B43F-CD3FF7D8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088DF-9E22-AE4A-BF19-2353909AA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92E30-ABA6-1E47-BA6D-1C4B0ABD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03F5A-9C6F-BB43-9403-8ECD3BDE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D4842-8C94-F244-AE9D-39C0D78B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56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0881F-3B3F-0B49-B645-19B1172A9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38AC4-4CB6-714C-BB1E-4DACA1BC9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1015-994C-4F4E-9E68-971BFE31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6A8D-BA11-1D49-BB7D-91D1F99A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381FC-BE16-F443-9744-C41A1DF4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351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35" y="2347916"/>
            <a:ext cx="11425767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184" y="4283078"/>
            <a:ext cx="9408584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55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5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8" y="4857756"/>
            <a:ext cx="114236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8" y="3203577"/>
            <a:ext cx="114236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0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48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4" y="303219"/>
            <a:ext cx="12096751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1692275"/>
            <a:ext cx="5937251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1" y="2397125"/>
            <a:ext cx="5937251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371" y="1692275"/>
            <a:ext cx="594148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371" y="2397125"/>
            <a:ext cx="5941484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4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7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01625"/>
            <a:ext cx="4421717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90" y="301628"/>
            <a:ext cx="751416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0" y="1581156"/>
            <a:ext cx="4421717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2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5" y="5291143"/>
            <a:ext cx="8064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55" y="674691"/>
            <a:ext cx="8064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55" y="5916613"/>
            <a:ext cx="8064500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2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2738" y="627063"/>
            <a:ext cx="2868084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369" y="627063"/>
            <a:ext cx="8403167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0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68" y="627068"/>
            <a:ext cx="11474451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88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227013"/>
            <a:ext cx="103589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6" y="1416053"/>
            <a:ext cx="10358967" cy="479901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89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2737" y="627063"/>
            <a:ext cx="2868084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367" y="627063"/>
            <a:ext cx="8403167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90E337-F800-1146-8455-677861B991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6634886"/>
      </p:ext>
    </p:extLst>
  </p:cSld>
  <p:clrMapOvr>
    <a:masterClrMapping/>
  </p:clrMapOvr>
  <p:transition spd="slow" advClick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/>
          <p:cNvSpPr>
            <a:spLocks noGrp="1"/>
          </p:cNvSpPr>
          <p:nvPr>
            <p:ph type="body" idx="10" hasCustomPrompt="1"/>
          </p:nvPr>
        </p:nvSpPr>
        <p:spPr>
          <a:xfrm>
            <a:off x="912283" y="1522413"/>
            <a:ext cx="10367432" cy="685800"/>
          </a:xfrm>
        </p:spPr>
        <p:txBody>
          <a:bodyPr/>
          <a:lstStyle>
            <a:lvl1pPr marL="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1pPr>
            <a:lvl2pPr marL="5222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2pPr>
            <a:lvl3pPr marL="9794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3pPr>
            <a:lvl4pPr marL="137160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4pPr>
            <a:lvl5pPr marL="1762125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912284" y="2360613"/>
            <a:ext cx="495564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612775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1pPr>
            <a:lvl2pPr marL="1036638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2pPr>
            <a:lvl3pPr marL="1436688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3pPr>
            <a:lvl4pPr marL="1828800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4pPr>
            <a:lvl5pPr marL="2219325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5" name="chartPosition"/>
          <p:cNvSpPr>
            <a:spLocks noGrp="1"/>
          </p:cNvSpPr>
          <p:nvPr>
            <p:ph type="chart" sz="quarter" idx="12"/>
          </p:nvPr>
        </p:nvSpPr>
        <p:spPr>
          <a:xfrm>
            <a:off x="6324072" y="2360613"/>
            <a:ext cx="4955645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 bwMode="auto">
          <a:xfrm>
            <a:off x="10922001" y="5905503"/>
            <a:ext cx="846667" cy="48301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037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804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9031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67" y="627066"/>
            <a:ext cx="11474451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2101852"/>
            <a:ext cx="5634567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137" y="2101852"/>
            <a:ext cx="5636684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99723" y="2595720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99723" y="3084364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99723" y="357301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99723" y="405019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99723" y="4518248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99723" y="5517232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496501" y="2595720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496501" y="3084364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496501" y="357301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496501" y="405019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7496501" y="4518248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7496501" y="5517232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3599723" y="2251828"/>
            <a:ext cx="3784075" cy="2718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487176" y="2251828"/>
            <a:ext cx="3784075" cy="2718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9" hasCustomPrompt="1"/>
          </p:nvPr>
        </p:nvSpPr>
        <p:spPr>
          <a:xfrm>
            <a:off x="3581644" y="5017740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30" hasCustomPrompt="1"/>
          </p:nvPr>
        </p:nvSpPr>
        <p:spPr>
          <a:xfrm>
            <a:off x="7478423" y="5017740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5" y="227013"/>
            <a:ext cx="103589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5" y="1416051"/>
            <a:ext cx="10358967" cy="479901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90E337-F800-1146-8455-677861B99144}" type="slidenum">
              <a:rPr lang="en-US" altLang="x-none">
                <a:solidFill>
                  <a:srgbClr val="3333CC"/>
                </a:solidFill>
              </a:rPr>
              <a:pPr/>
              <a:t>‹#›</a:t>
            </a:fld>
            <a:endParaRPr lang="en-US" altLang="x-none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/>
          <p:cNvSpPr>
            <a:spLocks noGrp="1"/>
          </p:cNvSpPr>
          <p:nvPr>
            <p:ph type="body" idx="10" hasCustomPrompt="1"/>
          </p:nvPr>
        </p:nvSpPr>
        <p:spPr>
          <a:xfrm>
            <a:off x="912283" y="1522413"/>
            <a:ext cx="10367432" cy="685800"/>
          </a:xfrm>
        </p:spPr>
        <p:txBody>
          <a:bodyPr/>
          <a:lstStyle>
            <a:lvl1pPr marL="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1pPr>
            <a:lvl2pPr marL="5222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2pPr>
            <a:lvl3pPr marL="9794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3pPr>
            <a:lvl4pPr marL="137160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4pPr>
            <a:lvl5pPr marL="1762125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912284" y="2360613"/>
            <a:ext cx="495564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612775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1pPr>
            <a:lvl2pPr marL="1036638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2pPr>
            <a:lvl3pPr marL="1436688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3pPr>
            <a:lvl4pPr marL="1828800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4pPr>
            <a:lvl5pPr marL="2219325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5" name="chartPosition"/>
          <p:cNvSpPr>
            <a:spLocks noGrp="1"/>
          </p:cNvSpPr>
          <p:nvPr>
            <p:ph type="chart" sz="quarter" idx="12"/>
          </p:nvPr>
        </p:nvSpPr>
        <p:spPr>
          <a:xfrm>
            <a:off x="6324071" y="2360613"/>
            <a:ext cx="4955645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 bwMode="auto">
          <a:xfrm>
            <a:off x="10922000" y="5905501"/>
            <a:ext cx="846667" cy="48301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400" b="0">
                <a:solidFill>
                  <a:srgbClr val="3333CC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/>
            </a:lvl1pPr>
            <a:lvl2pPr marL="342900" indent="0">
              <a:buNone/>
              <a:defRPr sz="788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750"/>
            </a:lvl1pPr>
            <a:lvl2pPr marL="342900" indent="0">
              <a:buNone/>
              <a:defRPr sz="788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34" y="2347914"/>
            <a:ext cx="11425767" cy="1620837"/>
          </a:xfrm>
        </p:spPr>
        <p:txBody>
          <a:bodyPr/>
          <a:lstStyle>
            <a:lvl1pPr>
              <a:defRPr>
                <a:solidFill>
                  <a:srgbClr val="0432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184" y="4283076"/>
            <a:ext cx="9408584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2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7" y="4857754"/>
            <a:ext cx="114236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7" y="3203576"/>
            <a:ext cx="114236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2101852"/>
            <a:ext cx="563456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137" y="2101852"/>
            <a:ext cx="5636684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344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81344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181344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181344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181344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6181344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774974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774974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774974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1" hasCustomPrompt="1"/>
          </p:nvPr>
        </p:nvSpPr>
        <p:spPr>
          <a:xfrm>
            <a:off x="8774974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774974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4" hasCustomPrompt="1"/>
          </p:nvPr>
        </p:nvSpPr>
        <p:spPr>
          <a:xfrm>
            <a:off x="8774974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5" hasCustomPrompt="1"/>
          </p:nvPr>
        </p:nvSpPr>
        <p:spPr>
          <a:xfrm>
            <a:off x="3599723" y="2251164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6181344" y="2251164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8802440" y="2251164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8" hasCustomPrompt="1"/>
          </p:nvPr>
        </p:nvSpPr>
        <p:spPr>
          <a:xfrm>
            <a:off x="3581582" y="5034005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9" hasCustomPrompt="1"/>
          </p:nvPr>
        </p:nvSpPr>
        <p:spPr>
          <a:xfrm>
            <a:off x="6190670" y="5034005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40" hasCustomPrompt="1"/>
          </p:nvPr>
        </p:nvSpPr>
        <p:spPr>
          <a:xfrm>
            <a:off x="8784299" y="5034005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3" y="303217"/>
            <a:ext cx="12096751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1692275"/>
            <a:ext cx="5937251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0" y="2397125"/>
            <a:ext cx="5937251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370" y="1692275"/>
            <a:ext cx="594148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370" y="2397125"/>
            <a:ext cx="5941484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2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01625"/>
            <a:ext cx="4421717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89" y="301628"/>
            <a:ext cx="751416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0" y="1581154"/>
            <a:ext cx="4421717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5" y="5291141"/>
            <a:ext cx="8064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55" y="674689"/>
            <a:ext cx="8064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55" y="5916613"/>
            <a:ext cx="8064500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2737" y="627063"/>
            <a:ext cx="2868084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367" y="627063"/>
            <a:ext cx="8403167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67" y="627066"/>
            <a:ext cx="11474451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7" y="2101852"/>
            <a:ext cx="5634567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137" y="2101852"/>
            <a:ext cx="5636684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5" y="227013"/>
            <a:ext cx="10358967" cy="1143000"/>
          </a:xfrm>
        </p:spPr>
        <p:txBody>
          <a:bodyPr/>
          <a:lstStyle>
            <a:lvl1pPr>
              <a:defRPr>
                <a:solidFill>
                  <a:srgbClr val="0432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5" y="1416051"/>
            <a:ext cx="10358967" cy="4799013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>
            <a:lvl1pPr>
              <a:defRPr>
                <a:solidFill>
                  <a:srgbClr val="0432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CC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90E337-F800-1146-8455-677861B99144}" type="slidenum">
              <a:rPr lang="en-US" altLang="x-none">
                <a:solidFill>
                  <a:srgbClr val="3333CC"/>
                </a:solidFill>
              </a:rPr>
              <a:pPr/>
              <a:t>‹#›</a:t>
            </a:fld>
            <a:endParaRPr lang="en-US" altLang="x-none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1993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1993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1993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1993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51993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51993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747369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47369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747369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1" hasCustomPrompt="1"/>
          </p:nvPr>
        </p:nvSpPr>
        <p:spPr>
          <a:xfrm>
            <a:off x="747369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2" hasCustomPrompt="1"/>
          </p:nvPr>
        </p:nvSpPr>
        <p:spPr>
          <a:xfrm>
            <a:off x="747369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47369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5" hasCustomPrompt="1"/>
          </p:nvPr>
        </p:nvSpPr>
        <p:spPr>
          <a:xfrm>
            <a:off x="9436608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6" hasCustomPrompt="1"/>
          </p:nvPr>
        </p:nvSpPr>
        <p:spPr>
          <a:xfrm>
            <a:off x="9436608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8" hasCustomPrompt="1"/>
          </p:nvPr>
        </p:nvSpPr>
        <p:spPr>
          <a:xfrm>
            <a:off x="9436608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9" hasCustomPrompt="1"/>
          </p:nvPr>
        </p:nvSpPr>
        <p:spPr>
          <a:xfrm>
            <a:off x="9436608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40" hasCustomPrompt="1"/>
          </p:nvPr>
        </p:nvSpPr>
        <p:spPr>
          <a:xfrm>
            <a:off x="9436608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436608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3" hasCustomPrompt="1"/>
          </p:nvPr>
        </p:nvSpPr>
        <p:spPr>
          <a:xfrm>
            <a:off x="3599723" y="2251164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44" hasCustomPrompt="1"/>
          </p:nvPr>
        </p:nvSpPr>
        <p:spPr>
          <a:xfrm>
            <a:off x="5547403" y="2251164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456448" y="2251164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447048" y="2251164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7" hasCustomPrompt="1"/>
          </p:nvPr>
        </p:nvSpPr>
        <p:spPr>
          <a:xfrm>
            <a:off x="3555008" y="501379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8" hasCustomPrompt="1"/>
          </p:nvPr>
        </p:nvSpPr>
        <p:spPr>
          <a:xfrm>
            <a:off x="5502688" y="501379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49" hasCustomPrompt="1"/>
          </p:nvPr>
        </p:nvSpPr>
        <p:spPr>
          <a:xfrm>
            <a:off x="7456448" y="501379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50" hasCustomPrompt="1"/>
          </p:nvPr>
        </p:nvSpPr>
        <p:spPr>
          <a:xfrm>
            <a:off x="9419360" y="501379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/>
          <p:cNvSpPr>
            <a:spLocks noGrp="1"/>
          </p:cNvSpPr>
          <p:nvPr>
            <p:ph type="body" idx="10" hasCustomPrompt="1"/>
          </p:nvPr>
        </p:nvSpPr>
        <p:spPr>
          <a:xfrm>
            <a:off x="912283" y="1522413"/>
            <a:ext cx="10367432" cy="685800"/>
          </a:xfrm>
        </p:spPr>
        <p:txBody>
          <a:bodyPr/>
          <a:lstStyle>
            <a:lvl1pPr marL="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1pPr>
            <a:lvl2pPr marL="5222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2pPr>
            <a:lvl3pPr marL="9794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3pPr>
            <a:lvl4pPr marL="137160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4pPr>
            <a:lvl5pPr marL="1762125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912284" y="2360613"/>
            <a:ext cx="495564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612775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1pPr>
            <a:lvl2pPr marL="1036638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2pPr>
            <a:lvl3pPr marL="1436688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3pPr>
            <a:lvl4pPr marL="1828800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4pPr>
            <a:lvl5pPr marL="2219325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5" name="chartPosition"/>
          <p:cNvSpPr>
            <a:spLocks noGrp="1"/>
          </p:cNvSpPr>
          <p:nvPr>
            <p:ph type="chart" sz="quarter" idx="12"/>
          </p:nvPr>
        </p:nvSpPr>
        <p:spPr>
          <a:xfrm>
            <a:off x="6324071" y="2360613"/>
            <a:ext cx="4955645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3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 bwMode="auto">
          <a:xfrm>
            <a:off x="10922000" y="5905501"/>
            <a:ext cx="846667" cy="48301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400" b="0">
                <a:solidFill>
                  <a:srgbClr val="3333CC"/>
                </a:solidFill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433F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>
                <a:solidFill>
                  <a:srgbClr val="0433F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/>
            </a:lvl1pPr>
            <a:lvl2pPr marL="342900" indent="0">
              <a:buNone/>
              <a:defRPr sz="788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750"/>
            </a:lvl1pPr>
            <a:lvl2pPr marL="342900" indent="0">
              <a:buNone/>
              <a:defRPr sz="788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60064" y="2112264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60064" y="2598340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60064" y="3068960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60064" y="3573016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60064" y="4050196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60064" y="4518248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60064" y="5013176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60064" y="5517232"/>
            <a:ext cx="771118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4315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99723" y="2112264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99723" y="2600908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9723" y="3068960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99723" y="357301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99723" y="405019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99723" y="4518248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9723" y="501317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99723" y="5517232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7496501" y="2112264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7496501" y="2600908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496501" y="3068960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7496501" y="357301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496501" y="405019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7496501" y="4518248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5" hasCustomPrompt="1"/>
          </p:nvPr>
        </p:nvSpPr>
        <p:spPr>
          <a:xfrm>
            <a:off x="7496501" y="5013176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7496501" y="5517232"/>
            <a:ext cx="3784075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3599723" y="1768372"/>
            <a:ext cx="3784075" cy="2718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487176" y="1768372"/>
            <a:ext cx="3784075" cy="2718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2947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11226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72256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72256" y="501317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344" y="211226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81344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181344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181344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181344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181344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181344" y="501317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6181344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774974" y="211226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774974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774974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774974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1" hasCustomPrompt="1"/>
          </p:nvPr>
        </p:nvSpPr>
        <p:spPr>
          <a:xfrm>
            <a:off x="8774974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774974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3" hasCustomPrompt="1"/>
          </p:nvPr>
        </p:nvSpPr>
        <p:spPr>
          <a:xfrm>
            <a:off x="8774974" y="501317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4" hasCustomPrompt="1"/>
          </p:nvPr>
        </p:nvSpPr>
        <p:spPr>
          <a:xfrm>
            <a:off x="8774974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5" hasCustomPrompt="1"/>
          </p:nvPr>
        </p:nvSpPr>
        <p:spPr>
          <a:xfrm>
            <a:off x="3599723" y="1772816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36" hasCustomPrompt="1"/>
          </p:nvPr>
        </p:nvSpPr>
        <p:spPr>
          <a:xfrm>
            <a:off x="6181344" y="1772816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7" hasCustomPrompt="1"/>
          </p:nvPr>
        </p:nvSpPr>
        <p:spPr>
          <a:xfrm>
            <a:off x="8802440" y="1772816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011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7225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7225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1993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1993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1993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1993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1993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51993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5" hasCustomPrompt="1"/>
          </p:nvPr>
        </p:nvSpPr>
        <p:spPr>
          <a:xfrm>
            <a:off x="551993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51993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747369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47369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9" hasCustomPrompt="1"/>
          </p:nvPr>
        </p:nvSpPr>
        <p:spPr>
          <a:xfrm>
            <a:off x="747369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747369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1" hasCustomPrompt="1"/>
          </p:nvPr>
        </p:nvSpPr>
        <p:spPr>
          <a:xfrm>
            <a:off x="747369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2" hasCustomPrompt="1"/>
          </p:nvPr>
        </p:nvSpPr>
        <p:spPr>
          <a:xfrm>
            <a:off x="747369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3" hasCustomPrompt="1"/>
          </p:nvPr>
        </p:nvSpPr>
        <p:spPr>
          <a:xfrm>
            <a:off x="747369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47369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5" hasCustomPrompt="1"/>
          </p:nvPr>
        </p:nvSpPr>
        <p:spPr>
          <a:xfrm>
            <a:off x="9436608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6" hasCustomPrompt="1"/>
          </p:nvPr>
        </p:nvSpPr>
        <p:spPr>
          <a:xfrm>
            <a:off x="9436608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37" hasCustomPrompt="1"/>
          </p:nvPr>
        </p:nvSpPr>
        <p:spPr>
          <a:xfrm>
            <a:off x="9436608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8" hasCustomPrompt="1"/>
          </p:nvPr>
        </p:nvSpPr>
        <p:spPr>
          <a:xfrm>
            <a:off x="9436608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9" hasCustomPrompt="1"/>
          </p:nvPr>
        </p:nvSpPr>
        <p:spPr>
          <a:xfrm>
            <a:off x="9436608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40" hasCustomPrompt="1"/>
          </p:nvPr>
        </p:nvSpPr>
        <p:spPr>
          <a:xfrm>
            <a:off x="9436608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436608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436608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3" hasCustomPrompt="1"/>
          </p:nvPr>
        </p:nvSpPr>
        <p:spPr>
          <a:xfrm>
            <a:off x="3599723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44" hasCustomPrompt="1"/>
          </p:nvPr>
        </p:nvSpPr>
        <p:spPr>
          <a:xfrm>
            <a:off x="5547403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456448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447048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1611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7225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7225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1993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1993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1993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1993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1993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51993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5" hasCustomPrompt="1"/>
          </p:nvPr>
        </p:nvSpPr>
        <p:spPr>
          <a:xfrm>
            <a:off x="551993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51993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747369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47369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9" hasCustomPrompt="1"/>
          </p:nvPr>
        </p:nvSpPr>
        <p:spPr>
          <a:xfrm>
            <a:off x="747369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747369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1" hasCustomPrompt="1"/>
          </p:nvPr>
        </p:nvSpPr>
        <p:spPr>
          <a:xfrm>
            <a:off x="747369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2" hasCustomPrompt="1"/>
          </p:nvPr>
        </p:nvSpPr>
        <p:spPr>
          <a:xfrm>
            <a:off x="747369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3" hasCustomPrompt="1"/>
          </p:nvPr>
        </p:nvSpPr>
        <p:spPr>
          <a:xfrm>
            <a:off x="747369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47369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5" hasCustomPrompt="1"/>
          </p:nvPr>
        </p:nvSpPr>
        <p:spPr>
          <a:xfrm>
            <a:off x="9436608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6" hasCustomPrompt="1"/>
          </p:nvPr>
        </p:nvSpPr>
        <p:spPr>
          <a:xfrm>
            <a:off x="9436608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37" hasCustomPrompt="1"/>
          </p:nvPr>
        </p:nvSpPr>
        <p:spPr>
          <a:xfrm>
            <a:off x="9436608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8" hasCustomPrompt="1"/>
          </p:nvPr>
        </p:nvSpPr>
        <p:spPr>
          <a:xfrm>
            <a:off x="9436608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9" hasCustomPrompt="1"/>
          </p:nvPr>
        </p:nvSpPr>
        <p:spPr>
          <a:xfrm>
            <a:off x="9436608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40" hasCustomPrompt="1"/>
          </p:nvPr>
        </p:nvSpPr>
        <p:spPr>
          <a:xfrm>
            <a:off x="9436608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436608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436608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3" hasCustomPrompt="1"/>
          </p:nvPr>
        </p:nvSpPr>
        <p:spPr>
          <a:xfrm>
            <a:off x="3599723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4" hasCustomPrompt="1"/>
          </p:nvPr>
        </p:nvSpPr>
        <p:spPr>
          <a:xfrm>
            <a:off x="5547403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456448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447048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47" hasCustomPrompt="1"/>
          </p:nvPr>
        </p:nvSpPr>
        <p:spPr>
          <a:xfrm>
            <a:off x="3599723" y="1484784"/>
            <a:ext cx="3771883" cy="216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48" hasCustomPrompt="1"/>
          </p:nvPr>
        </p:nvSpPr>
        <p:spPr>
          <a:xfrm>
            <a:off x="7439424" y="1484784"/>
            <a:ext cx="3771883" cy="216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2105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11226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72256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72256" y="501317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344" y="211226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81344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181344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181344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181344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181344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25" hasCustomPrompt="1"/>
          </p:nvPr>
        </p:nvSpPr>
        <p:spPr>
          <a:xfrm>
            <a:off x="6181344" y="501317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26" hasCustomPrompt="1"/>
          </p:nvPr>
        </p:nvSpPr>
        <p:spPr>
          <a:xfrm>
            <a:off x="6181344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774974" y="211226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774974" y="259061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29" hasCustomPrompt="1"/>
          </p:nvPr>
        </p:nvSpPr>
        <p:spPr>
          <a:xfrm>
            <a:off x="8774974" y="306896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774974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31" hasCustomPrompt="1"/>
          </p:nvPr>
        </p:nvSpPr>
        <p:spPr>
          <a:xfrm>
            <a:off x="8774974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774974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33" hasCustomPrompt="1"/>
          </p:nvPr>
        </p:nvSpPr>
        <p:spPr>
          <a:xfrm>
            <a:off x="8774974" y="501317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4" hasCustomPrompt="1"/>
          </p:nvPr>
        </p:nvSpPr>
        <p:spPr>
          <a:xfrm>
            <a:off x="8774974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35" hasCustomPrompt="1"/>
          </p:nvPr>
        </p:nvSpPr>
        <p:spPr>
          <a:xfrm>
            <a:off x="3599723" y="1772816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36" hasCustomPrompt="1"/>
          </p:nvPr>
        </p:nvSpPr>
        <p:spPr>
          <a:xfrm>
            <a:off x="6181344" y="1772816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37" hasCustomPrompt="1"/>
          </p:nvPr>
        </p:nvSpPr>
        <p:spPr>
          <a:xfrm>
            <a:off x="8802440" y="1772816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6181344" y="1484784"/>
            <a:ext cx="5029963" cy="216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5683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59261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307096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19936" y="259261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19936" y="307096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1993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1993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51993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51993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7473696" y="259261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473696" y="307096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747369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1" hasCustomPrompt="1"/>
          </p:nvPr>
        </p:nvSpPr>
        <p:spPr>
          <a:xfrm>
            <a:off x="747369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2" hasCustomPrompt="1"/>
          </p:nvPr>
        </p:nvSpPr>
        <p:spPr>
          <a:xfrm>
            <a:off x="747369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47369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5" hasCustomPrompt="1"/>
          </p:nvPr>
        </p:nvSpPr>
        <p:spPr>
          <a:xfrm>
            <a:off x="9436608" y="259261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6" hasCustomPrompt="1"/>
          </p:nvPr>
        </p:nvSpPr>
        <p:spPr>
          <a:xfrm>
            <a:off x="9436608" y="307096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8" hasCustomPrompt="1"/>
          </p:nvPr>
        </p:nvSpPr>
        <p:spPr>
          <a:xfrm>
            <a:off x="9436608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9" hasCustomPrompt="1"/>
          </p:nvPr>
        </p:nvSpPr>
        <p:spPr>
          <a:xfrm>
            <a:off x="9436608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40" hasCustomPrompt="1"/>
          </p:nvPr>
        </p:nvSpPr>
        <p:spPr>
          <a:xfrm>
            <a:off x="9436608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436608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3" hasCustomPrompt="1"/>
          </p:nvPr>
        </p:nvSpPr>
        <p:spPr>
          <a:xfrm>
            <a:off x="3599723" y="2253170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4" hasCustomPrompt="1"/>
          </p:nvPr>
        </p:nvSpPr>
        <p:spPr>
          <a:xfrm>
            <a:off x="5547403" y="2253170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456448" y="2253170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447048" y="2253170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47" hasCustomPrompt="1"/>
          </p:nvPr>
        </p:nvSpPr>
        <p:spPr>
          <a:xfrm>
            <a:off x="3599723" y="1965138"/>
            <a:ext cx="3771883" cy="216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48" hasCustomPrompt="1"/>
          </p:nvPr>
        </p:nvSpPr>
        <p:spPr>
          <a:xfrm>
            <a:off x="7439424" y="1965138"/>
            <a:ext cx="3771883" cy="216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9" hasCustomPrompt="1"/>
          </p:nvPr>
        </p:nvSpPr>
        <p:spPr>
          <a:xfrm>
            <a:off x="3572256" y="501774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50" hasCustomPrompt="1"/>
          </p:nvPr>
        </p:nvSpPr>
        <p:spPr>
          <a:xfrm>
            <a:off x="5519936" y="501774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51" hasCustomPrompt="1"/>
          </p:nvPr>
        </p:nvSpPr>
        <p:spPr>
          <a:xfrm>
            <a:off x="7473696" y="501774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52" hasCustomPrompt="1"/>
          </p:nvPr>
        </p:nvSpPr>
        <p:spPr>
          <a:xfrm>
            <a:off x="9436608" y="501774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7225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7225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1993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1993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51993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1993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1993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51993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5" hasCustomPrompt="1"/>
          </p:nvPr>
        </p:nvSpPr>
        <p:spPr>
          <a:xfrm>
            <a:off x="551993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51993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7473696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473696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9" hasCustomPrompt="1"/>
          </p:nvPr>
        </p:nvSpPr>
        <p:spPr>
          <a:xfrm>
            <a:off x="7473696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747369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1" hasCustomPrompt="1"/>
          </p:nvPr>
        </p:nvSpPr>
        <p:spPr>
          <a:xfrm>
            <a:off x="747369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2" hasCustomPrompt="1"/>
          </p:nvPr>
        </p:nvSpPr>
        <p:spPr>
          <a:xfrm>
            <a:off x="747369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33" hasCustomPrompt="1"/>
          </p:nvPr>
        </p:nvSpPr>
        <p:spPr>
          <a:xfrm>
            <a:off x="7473696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47369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5" hasCustomPrompt="1"/>
          </p:nvPr>
        </p:nvSpPr>
        <p:spPr>
          <a:xfrm>
            <a:off x="9436608" y="211226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6" hasCustomPrompt="1"/>
          </p:nvPr>
        </p:nvSpPr>
        <p:spPr>
          <a:xfrm>
            <a:off x="9436608" y="259061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37" hasCustomPrompt="1"/>
          </p:nvPr>
        </p:nvSpPr>
        <p:spPr>
          <a:xfrm>
            <a:off x="9436608" y="3068960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8" hasCustomPrompt="1"/>
          </p:nvPr>
        </p:nvSpPr>
        <p:spPr>
          <a:xfrm>
            <a:off x="9436608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9" hasCustomPrompt="1"/>
          </p:nvPr>
        </p:nvSpPr>
        <p:spPr>
          <a:xfrm>
            <a:off x="9436608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40" hasCustomPrompt="1"/>
          </p:nvPr>
        </p:nvSpPr>
        <p:spPr>
          <a:xfrm>
            <a:off x="9436608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1" hasCustomPrompt="1"/>
          </p:nvPr>
        </p:nvSpPr>
        <p:spPr>
          <a:xfrm>
            <a:off x="9436608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436608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3" hasCustomPrompt="1"/>
          </p:nvPr>
        </p:nvSpPr>
        <p:spPr>
          <a:xfrm>
            <a:off x="3599723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4" hasCustomPrompt="1"/>
          </p:nvPr>
        </p:nvSpPr>
        <p:spPr>
          <a:xfrm>
            <a:off x="5547403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456448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447048" y="177281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48" hasCustomPrompt="1"/>
          </p:nvPr>
        </p:nvSpPr>
        <p:spPr>
          <a:xfrm>
            <a:off x="5519936" y="1484784"/>
            <a:ext cx="5691371" cy="216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1950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39E2B2-F6DA-1D45-B9D8-044B10C23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1725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84009"/>
      </p:ext>
    </p:extLst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87247"/>
      </p:ext>
    </p:extLst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6" indent="0">
              <a:buNone/>
              <a:defRPr sz="1350"/>
            </a:lvl2pPr>
            <a:lvl3pPr marL="685811" indent="0">
              <a:buNone/>
              <a:defRPr sz="1200"/>
            </a:lvl3pPr>
            <a:lvl4pPr marL="1028717" indent="0">
              <a:buNone/>
              <a:defRPr sz="1050"/>
            </a:lvl4pPr>
            <a:lvl5pPr marL="1371623" indent="0">
              <a:buNone/>
              <a:defRPr sz="1050"/>
            </a:lvl5pPr>
            <a:lvl6pPr marL="1714529" indent="0">
              <a:buNone/>
              <a:defRPr sz="1050"/>
            </a:lvl6pPr>
            <a:lvl7pPr marL="2057435" indent="0">
              <a:buNone/>
              <a:defRPr sz="1050"/>
            </a:lvl7pPr>
            <a:lvl8pPr marL="2400340" indent="0">
              <a:buNone/>
              <a:defRPr sz="1050"/>
            </a:lvl8pPr>
            <a:lvl9pPr marL="2743246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631071"/>
      </p:ext>
    </p:extLst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889959"/>
      </p:ext>
    </p:extLst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1" indent="0">
              <a:buNone/>
              <a:defRPr sz="1350" b="1"/>
            </a:lvl3pPr>
            <a:lvl4pPr marL="1028717" indent="0">
              <a:buNone/>
              <a:defRPr sz="1200" b="1"/>
            </a:lvl4pPr>
            <a:lvl5pPr marL="1371623" indent="0">
              <a:buNone/>
              <a:defRPr sz="1200" b="1"/>
            </a:lvl5pPr>
            <a:lvl6pPr marL="1714529" indent="0">
              <a:buNone/>
              <a:defRPr sz="1200" b="1"/>
            </a:lvl6pPr>
            <a:lvl7pPr marL="2057435" indent="0">
              <a:buNone/>
              <a:defRPr sz="1200" b="1"/>
            </a:lvl7pPr>
            <a:lvl8pPr marL="2400340" indent="0">
              <a:buNone/>
              <a:defRPr sz="1200" b="1"/>
            </a:lvl8pPr>
            <a:lvl9pPr marL="27432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1" indent="0">
              <a:buNone/>
              <a:defRPr sz="1350" b="1"/>
            </a:lvl3pPr>
            <a:lvl4pPr marL="1028717" indent="0">
              <a:buNone/>
              <a:defRPr sz="1200" b="1"/>
            </a:lvl4pPr>
            <a:lvl5pPr marL="1371623" indent="0">
              <a:buNone/>
              <a:defRPr sz="1200" b="1"/>
            </a:lvl5pPr>
            <a:lvl6pPr marL="1714529" indent="0">
              <a:buNone/>
              <a:defRPr sz="1200" b="1"/>
            </a:lvl6pPr>
            <a:lvl7pPr marL="2057435" indent="0">
              <a:buNone/>
              <a:defRPr sz="1200" b="1"/>
            </a:lvl7pPr>
            <a:lvl8pPr marL="2400340" indent="0">
              <a:buNone/>
              <a:defRPr sz="1200" b="1"/>
            </a:lvl8pPr>
            <a:lvl9pPr marL="27432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05856"/>
      </p:ext>
    </p:extLst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116898"/>
      </p:ext>
    </p:extLst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864907"/>
      </p:ext>
    </p:extLst>
  </p:cSld>
  <p:clrMapOvr>
    <a:masterClrMapping/>
  </p:clrMapOvr>
  <p:transition spd="slow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6" indent="0">
              <a:buNone/>
              <a:defRPr sz="900"/>
            </a:lvl2pPr>
            <a:lvl3pPr marL="685811" indent="0">
              <a:buNone/>
              <a:defRPr sz="750"/>
            </a:lvl3pPr>
            <a:lvl4pPr marL="1028717" indent="0">
              <a:buNone/>
              <a:defRPr sz="675"/>
            </a:lvl4pPr>
            <a:lvl5pPr marL="1371623" indent="0">
              <a:buNone/>
              <a:defRPr sz="675"/>
            </a:lvl5pPr>
            <a:lvl6pPr marL="1714529" indent="0">
              <a:buNone/>
              <a:defRPr sz="675"/>
            </a:lvl6pPr>
            <a:lvl7pPr marL="2057435" indent="0">
              <a:buNone/>
              <a:defRPr sz="675"/>
            </a:lvl7pPr>
            <a:lvl8pPr marL="2400340" indent="0">
              <a:buNone/>
              <a:defRPr sz="675"/>
            </a:lvl8pPr>
            <a:lvl9pPr marL="274324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296984"/>
      </p:ext>
    </p:extLst>
  </p:cSld>
  <p:clrMapOvr>
    <a:masterClrMapping/>
  </p:clrMapOvr>
  <p:transition spd="slow"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6" indent="0">
              <a:buNone/>
              <a:defRPr sz="2100"/>
            </a:lvl2pPr>
            <a:lvl3pPr marL="685811" indent="0">
              <a:buNone/>
              <a:defRPr sz="1800"/>
            </a:lvl3pPr>
            <a:lvl4pPr marL="1028717" indent="0">
              <a:buNone/>
              <a:defRPr sz="1500"/>
            </a:lvl4pPr>
            <a:lvl5pPr marL="1371623" indent="0">
              <a:buNone/>
              <a:defRPr sz="1500"/>
            </a:lvl5pPr>
            <a:lvl6pPr marL="1714529" indent="0">
              <a:buNone/>
              <a:defRPr sz="1500"/>
            </a:lvl6pPr>
            <a:lvl7pPr marL="2057435" indent="0">
              <a:buNone/>
              <a:defRPr sz="1500"/>
            </a:lvl7pPr>
            <a:lvl8pPr marL="2400340" indent="0">
              <a:buNone/>
              <a:defRPr sz="1500"/>
            </a:lvl8pPr>
            <a:lvl9pPr marL="274324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6" indent="0">
              <a:buNone/>
              <a:defRPr sz="900"/>
            </a:lvl2pPr>
            <a:lvl3pPr marL="685811" indent="0">
              <a:buNone/>
              <a:defRPr sz="750"/>
            </a:lvl3pPr>
            <a:lvl4pPr marL="1028717" indent="0">
              <a:buNone/>
              <a:defRPr sz="675"/>
            </a:lvl4pPr>
            <a:lvl5pPr marL="1371623" indent="0">
              <a:buNone/>
              <a:defRPr sz="675"/>
            </a:lvl5pPr>
            <a:lvl6pPr marL="1714529" indent="0">
              <a:buNone/>
              <a:defRPr sz="675"/>
            </a:lvl6pPr>
            <a:lvl7pPr marL="2057435" indent="0">
              <a:buNone/>
              <a:defRPr sz="675"/>
            </a:lvl7pPr>
            <a:lvl8pPr marL="2400340" indent="0">
              <a:buNone/>
              <a:defRPr sz="675"/>
            </a:lvl8pPr>
            <a:lvl9pPr marL="2743246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836205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60919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308754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344" y="260919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6181344" y="308754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181344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181344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24" hasCustomPrompt="1"/>
          </p:nvPr>
        </p:nvSpPr>
        <p:spPr>
          <a:xfrm>
            <a:off x="6181344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idx="26" hasCustomPrompt="1"/>
          </p:nvPr>
        </p:nvSpPr>
        <p:spPr>
          <a:xfrm>
            <a:off x="6181344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774974" y="260919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28" hasCustomPrompt="1"/>
          </p:nvPr>
        </p:nvSpPr>
        <p:spPr>
          <a:xfrm>
            <a:off x="8774974" y="308754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4" name="Content Placeholder 2"/>
          <p:cNvSpPr>
            <a:spLocks noGrp="1"/>
          </p:cNvSpPr>
          <p:nvPr>
            <p:ph idx="30" hasCustomPrompt="1"/>
          </p:nvPr>
        </p:nvSpPr>
        <p:spPr>
          <a:xfrm>
            <a:off x="8774974" y="3573016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31" hasCustomPrompt="1"/>
          </p:nvPr>
        </p:nvSpPr>
        <p:spPr>
          <a:xfrm>
            <a:off x="8774974" y="4052874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32" hasCustomPrompt="1"/>
          </p:nvPr>
        </p:nvSpPr>
        <p:spPr>
          <a:xfrm>
            <a:off x="8774974" y="4518248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34" hasCustomPrompt="1"/>
          </p:nvPr>
        </p:nvSpPr>
        <p:spPr>
          <a:xfrm>
            <a:off x="8774974" y="5517232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35" hasCustomPrompt="1"/>
          </p:nvPr>
        </p:nvSpPr>
        <p:spPr>
          <a:xfrm>
            <a:off x="3599723" y="2269750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36" hasCustomPrompt="1"/>
          </p:nvPr>
        </p:nvSpPr>
        <p:spPr>
          <a:xfrm>
            <a:off x="6181344" y="2269750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5" name="Content Placeholder 2"/>
          <p:cNvSpPr>
            <a:spLocks noGrp="1"/>
          </p:cNvSpPr>
          <p:nvPr>
            <p:ph idx="37" hasCustomPrompt="1"/>
          </p:nvPr>
        </p:nvSpPr>
        <p:spPr>
          <a:xfrm>
            <a:off x="8802440" y="2269750"/>
            <a:ext cx="2468811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48" hasCustomPrompt="1"/>
          </p:nvPr>
        </p:nvSpPr>
        <p:spPr>
          <a:xfrm>
            <a:off x="6181344" y="1981718"/>
            <a:ext cx="5029963" cy="216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49" hasCustomPrompt="1"/>
          </p:nvPr>
        </p:nvSpPr>
        <p:spPr>
          <a:xfrm>
            <a:off x="3593927" y="501774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50" hasCustomPrompt="1"/>
          </p:nvPr>
        </p:nvSpPr>
        <p:spPr>
          <a:xfrm>
            <a:off x="6203015" y="501774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51" hasCustomPrompt="1"/>
          </p:nvPr>
        </p:nvSpPr>
        <p:spPr>
          <a:xfrm>
            <a:off x="8796644" y="5017740"/>
            <a:ext cx="2496277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744344"/>
      </p:ext>
    </p:extLst>
  </p:cSld>
  <p:clrMapOvr>
    <a:masterClrMapping/>
  </p:clrMapOvr>
  <p:transition spd="slow"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9135126"/>
      </p:ext>
    </p:extLst>
  </p:cSld>
  <p:clrMapOvr>
    <a:masterClrMapping/>
  </p:clrMapOvr>
  <p:transition spd="slow"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70" y="6669560"/>
            <a:ext cx="7738116" cy="115416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70195483"/>
      </p:ext>
    </p:extLst>
  </p:cSld>
  <p:clrMapOvr>
    <a:masterClrMapping/>
  </p:clrMapOvr>
  <p:transition spd="slow"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8" y="115890"/>
            <a:ext cx="10991849" cy="779671"/>
          </a:xfrm>
        </p:spPr>
        <p:txBody>
          <a:bodyPr>
            <a:normAutofit/>
          </a:bodyPr>
          <a:lstStyle>
            <a:lvl1pPr algn="l">
              <a:defRPr sz="21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1575" dirty="0" smtClean="0"/>
            </a:lvl1pPr>
            <a:lvl2pPr>
              <a:defRPr lang="en-US" sz="1500" dirty="0" smtClean="0"/>
            </a:lvl2pPr>
            <a:lvl3pPr>
              <a:defRPr lang="en-US" sz="15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4" y="6289944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buNone/>
              <a:defRPr sz="750" b="0">
                <a:solidFill>
                  <a:srgbClr val="064F59"/>
                </a:solidFill>
              </a:defRPr>
            </a:lvl1pPr>
            <a:lvl2pPr marL="342906" indent="0">
              <a:buNone/>
              <a:defRPr/>
            </a:lvl2pPr>
            <a:lvl3pPr marL="685811" indent="0">
              <a:buNone/>
              <a:defRPr/>
            </a:lvl3pPr>
            <a:lvl4pPr marL="1028717" indent="0">
              <a:buNone/>
              <a:defRPr/>
            </a:lvl4pPr>
            <a:lvl5pPr marL="1371623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8" y="649129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825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0332"/>
      </p:ext>
    </p:extLst>
  </p:cSld>
  <p:clrMapOvr>
    <a:masterClrMapping/>
  </p:clrMapOvr>
  <p:transition spd="slow"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6210782"/>
            <a:ext cx="5488517" cy="447993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900"/>
            </a:lvl1pPr>
            <a:lvl2pPr marL="282183" indent="0">
              <a:buNone/>
              <a:defRPr/>
            </a:lvl2pPr>
            <a:lvl3pPr marL="541743" indent="0">
              <a:buNone/>
              <a:defRPr/>
            </a:lvl3pPr>
            <a:lvl4pPr marL="746535" indent="0">
              <a:buNone/>
              <a:defRPr/>
            </a:lvl4pPr>
            <a:lvl5pPr marL="1046576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8119" y="6210782"/>
            <a:ext cx="5488517" cy="447993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900"/>
            </a:lvl1pPr>
            <a:lvl2pPr marL="282183" indent="0">
              <a:buNone/>
              <a:defRPr/>
            </a:lvl2pPr>
            <a:lvl3pPr marL="541743" indent="0">
              <a:buNone/>
              <a:defRPr/>
            </a:lvl3pPr>
            <a:lvl4pPr marL="746535" indent="0">
              <a:buNone/>
              <a:defRPr/>
            </a:lvl4pPr>
            <a:lvl5pPr marL="1046576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919563"/>
      </p:ext>
    </p:extLst>
  </p:cSld>
  <p:clrMapOvr>
    <a:masterClrMapping/>
  </p:clrMapOvr>
  <p:transition spd="slow"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115890"/>
            <a:ext cx="10991849" cy="779671"/>
          </a:xfrm>
        </p:spPr>
        <p:txBody>
          <a:bodyPr>
            <a:normAutofit/>
          </a:bodyPr>
          <a:lstStyle>
            <a:lvl1pPr algn="l">
              <a:defRPr sz="21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1575" dirty="0" smtClean="0"/>
            </a:lvl1pPr>
            <a:lvl2pPr>
              <a:defRPr lang="en-US" sz="1500" dirty="0" smtClean="0"/>
            </a:lvl2pPr>
            <a:lvl3pPr>
              <a:defRPr lang="en-US" sz="15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3" y="6289942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150"/>
              </a:spcBef>
              <a:buNone/>
              <a:defRPr sz="750" b="0">
                <a:solidFill>
                  <a:srgbClr val="064F59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9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825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03401"/>
      </p:ext>
    </p:extLst>
  </p:cSld>
  <p:clrMapOvr>
    <a:masterClrMapping/>
  </p:clrMapOvr>
  <p:transition spd="slow"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50"/>
            </a:lvl1pPr>
            <a:lvl2pPr marL="342900" indent="0">
              <a:buNone/>
              <a:defRPr sz="788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750"/>
            </a:lvl1pPr>
            <a:lvl2pPr marL="342900" indent="0">
              <a:buNone/>
              <a:defRPr sz="788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93786637"/>
      </p:ext>
    </p:extLst>
  </p:cSld>
  <p:clrMapOvr>
    <a:masterClrMapping/>
  </p:clrMapOvr>
  <p:transition spd="slow"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218273"/>
      </p:ext>
    </p:extLst>
  </p:cSld>
  <p:clrMapOvr>
    <a:masterClrMapping/>
  </p:clrMapOvr>
  <p:transition spd="slow"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521848FF-3B6E-184E-9719-949522DB9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6156880"/>
            <a:ext cx="650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32436"/>
      </p:ext>
    </p:extLst>
  </p:cSld>
  <p:clrMapOvr>
    <a:masterClrMapping/>
  </p:clrMapOvr>
  <p:transition spd="slow"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69559"/>
            <a:ext cx="7738116" cy="115416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96865"/>
      </p:ext>
    </p:extLst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572256" y="259777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72256" y="307612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57225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57225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357225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357225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9" hasCustomPrompt="1"/>
          </p:nvPr>
        </p:nvSpPr>
        <p:spPr>
          <a:xfrm>
            <a:off x="5519936" y="259777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519936" y="307612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2" hasCustomPrompt="1"/>
          </p:nvPr>
        </p:nvSpPr>
        <p:spPr>
          <a:xfrm>
            <a:off x="551993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3" hasCustomPrompt="1"/>
          </p:nvPr>
        </p:nvSpPr>
        <p:spPr>
          <a:xfrm>
            <a:off x="551993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4" hasCustomPrompt="1"/>
          </p:nvPr>
        </p:nvSpPr>
        <p:spPr>
          <a:xfrm>
            <a:off x="551993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6" hasCustomPrompt="1"/>
          </p:nvPr>
        </p:nvSpPr>
        <p:spPr>
          <a:xfrm>
            <a:off x="551993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7473696" y="259777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8" hasCustomPrompt="1"/>
          </p:nvPr>
        </p:nvSpPr>
        <p:spPr>
          <a:xfrm>
            <a:off x="7473696" y="307612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30" hasCustomPrompt="1"/>
          </p:nvPr>
        </p:nvSpPr>
        <p:spPr>
          <a:xfrm>
            <a:off x="7473696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31" hasCustomPrompt="1"/>
          </p:nvPr>
        </p:nvSpPr>
        <p:spPr>
          <a:xfrm>
            <a:off x="7473696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32" hasCustomPrompt="1"/>
          </p:nvPr>
        </p:nvSpPr>
        <p:spPr>
          <a:xfrm>
            <a:off x="7473696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34" hasCustomPrompt="1"/>
          </p:nvPr>
        </p:nvSpPr>
        <p:spPr>
          <a:xfrm>
            <a:off x="7473696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35" hasCustomPrompt="1"/>
          </p:nvPr>
        </p:nvSpPr>
        <p:spPr>
          <a:xfrm>
            <a:off x="9436608" y="2597774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36" hasCustomPrompt="1"/>
          </p:nvPr>
        </p:nvSpPr>
        <p:spPr>
          <a:xfrm>
            <a:off x="9436608" y="307612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38" hasCustomPrompt="1"/>
          </p:nvPr>
        </p:nvSpPr>
        <p:spPr>
          <a:xfrm>
            <a:off x="9436608" y="357301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39" hasCustomPrompt="1"/>
          </p:nvPr>
        </p:nvSpPr>
        <p:spPr>
          <a:xfrm>
            <a:off x="9436608" y="40456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40" hasCustomPrompt="1"/>
          </p:nvPr>
        </p:nvSpPr>
        <p:spPr>
          <a:xfrm>
            <a:off x="9436608" y="4518248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" hasCustomPrompt="1"/>
          </p:nvPr>
        </p:nvSpPr>
        <p:spPr>
          <a:xfrm>
            <a:off x="9436608" y="5517232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43" hasCustomPrompt="1"/>
          </p:nvPr>
        </p:nvSpPr>
        <p:spPr>
          <a:xfrm>
            <a:off x="3599723" y="225832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44" hasCustomPrompt="1"/>
          </p:nvPr>
        </p:nvSpPr>
        <p:spPr>
          <a:xfrm>
            <a:off x="5547403" y="225832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45" hasCustomPrompt="1"/>
          </p:nvPr>
        </p:nvSpPr>
        <p:spPr>
          <a:xfrm>
            <a:off x="7456448" y="225832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46" hasCustomPrompt="1"/>
          </p:nvPr>
        </p:nvSpPr>
        <p:spPr>
          <a:xfrm>
            <a:off x="9447048" y="2258326"/>
            <a:ext cx="1824203" cy="26744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48" hasCustomPrompt="1"/>
          </p:nvPr>
        </p:nvSpPr>
        <p:spPr>
          <a:xfrm>
            <a:off x="5519936" y="1970294"/>
            <a:ext cx="5691371" cy="2160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000" b="1" i="0">
                <a:solidFill>
                  <a:srgbClr val="092F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49" hasCustomPrompt="1"/>
          </p:nvPr>
        </p:nvSpPr>
        <p:spPr>
          <a:xfrm>
            <a:off x="3564555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50" hasCustomPrompt="1"/>
          </p:nvPr>
        </p:nvSpPr>
        <p:spPr>
          <a:xfrm>
            <a:off x="5512235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1" name="Content Placeholder 2"/>
          <p:cNvSpPr>
            <a:spLocks noGrp="1"/>
          </p:cNvSpPr>
          <p:nvPr>
            <p:ph idx="51" hasCustomPrompt="1"/>
          </p:nvPr>
        </p:nvSpPr>
        <p:spPr>
          <a:xfrm>
            <a:off x="7465995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52" hasCustomPrompt="1"/>
          </p:nvPr>
        </p:nvSpPr>
        <p:spPr>
          <a:xfrm>
            <a:off x="9428907" y="5013176"/>
            <a:ext cx="1851669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Answer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69559"/>
            <a:ext cx="7738116" cy="115416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75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3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70632"/>
      </p:ext>
    </p:extLst>
  </p:cSld>
  <p:clrMapOvr>
    <a:masterClrMapping/>
  </p:clrMapOvr>
  <p:transition spd="slow"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76088"/>
            <a:ext cx="12192000" cy="34747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730753"/>
            <a:ext cx="10972800" cy="492443"/>
          </a:xfrm>
        </p:spPr>
        <p:txBody>
          <a:bodyPr wrap="square" anchor="b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06240"/>
            <a:ext cx="10972800" cy="73866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5321809"/>
            <a:ext cx="5486400" cy="28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80D1EB9A-8736-5048-830E-EEEC6E87A1BB}" type="datetimeFigureOut">
              <a:rPr lang="en-US" smtClean="0"/>
              <a:pPr/>
              <a:t>8/10/20</a:t>
            </a:fld>
            <a:endParaRPr lang="en-US"/>
          </a:p>
        </p:txBody>
      </p:sp>
      <p:pic>
        <p:nvPicPr>
          <p:cNvPr id="9" name="New picture">
            <a:extLst>
              <a:ext uri="{FF2B5EF4-FFF2-40B4-BE49-F238E27FC236}">
                <a16:creationId xmlns:a16="http://schemas.microsoft.com/office/drawing/2014/main" id="{138D991D-3EF9-3442-8F06-CB973FE73EE9}"/>
              </a:ext>
            </a:extLst>
          </p:cNvPr>
          <p:cNvPicPr/>
          <p:nvPr userDrawn="1"/>
        </p:nvPicPr>
        <p:blipFill dpi="0" rotWithShape="1">
          <a:blip r:embed="rId2"/>
          <a:srcRect b="41041"/>
          <a:stretch/>
        </p:blipFill>
        <p:spPr>
          <a:xfrm>
            <a:off x="2973913" y="5820631"/>
            <a:ext cx="8894237" cy="8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0259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072"/>
            <a:ext cx="10972800" cy="3904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75360" y="6400800"/>
            <a:ext cx="3657600" cy="20518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365760" cy="205184"/>
          </a:xfrm>
        </p:spPr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New picture">
            <a:extLst>
              <a:ext uri="{FF2B5EF4-FFF2-40B4-BE49-F238E27FC236}">
                <a16:creationId xmlns:a16="http://schemas.microsoft.com/office/drawing/2014/main" id="{4C52D783-D6E0-FE4A-BB3D-B904BB2C047C}"/>
              </a:ext>
            </a:extLst>
          </p:cNvPr>
          <p:cNvPicPr/>
          <p:nvPr userDrawn="1"/>
        </p:nvPicPr>
        <p:blipFill dpi="0" rotWithShape="1">
          <a:blip r:embed="rId2"/>
          <a:srcRect b="41041"/>
          <a:stretch/>
        </p:blipFill>
        <p:spPr>
          <a:xfrm>
            <a:off x="2688163" y="5985223"/>
            <a:ext cx="8894237" cy="8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122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2088"/>
            <a:ext cx="10972800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730752"/>
            <a:ext cx="10972800" cy="984885"/>
          </a:xfrm>
        </p:spPr>
        <p:txBody>
          <a:bodyPr wrap="square" anchor="t" anchorCtr="0">
            <a:no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New picture">
            <a:extLst>
              <a:ext uri="{FF2B5EF4-FFF2-40B4-BE49-F238E27FC236}">
                <a16:creationId xmlns:a16="http://schemas.microsoft.com/office/drawing/2014/main" id="{0DC129A1-88E2-5349-A3A3-1A546FC33838}"/>
              </a:ext>
            </a:extLst>
          </p:cNvPr>
          <p:cNvPicPr/>
          <p:nvPr userDrawn="1"/>
        </p:nvPicPr>
        <p:blipFill dpi="0" rotWithShape="1">
          <a:blip r:embed="rId2"/>
          <a:srcRect b="41041"/>
          <a:stretch/>
        </p:blipFill>
        <p:spPr>
          <a:xfrm>
            <a:off x="2804160" y="5854921"/>
            <a:ext cx="8894237" cy="8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820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738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40096" cy="3886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496" y="1719072"/>
            <a:ext cx="5340096" cy="3886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New picture">
            <a:extLst>
              <a:ext uri="{FF2B5EF4-FFF2-40B4-BE49-F238E27FC236}">
                <a16:creationId xmlns:a16="http://schemas.microsoft.com/office/drawing/2014/main" id="{5558C6F0-58C5-7C49-8499-45E27CE9A37D}"/>
              </a:ext>
            </a:extLst>
          </p:cNvPr>
          <p:cNvPicPr/>
          <p:nvPr userDrawn="1"/>
        </p:nvPicPr>
        <p:blipFill dpi="0" rotWithShape="1">
          <a:blip r:embed="rId2"/>
          <a:srcRect b="41041"/>
          <a:stretch/>
        </p:blipFill>
        <p:spPr>
          <a:xfrm>
            <a:off x="2688163" y="5943600"/>
            <a:ext cx="8894237" cy="8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19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02336"/>
            <a:ext cx="10972800" cy="73866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9078"/>
            <a:ext cx="5340096" cy="50066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28672"/>
            <a:ext cx="5340096" cy="3276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496" y="1719078"/>
            <a:ext cx="5340096" cy="50066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4496" y="2328672"/>
            <a:ext cx="5340096" cy="3276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New picture">
            <a:extLst>
              <a:ext uri="{FF2B5EF4-FFF2-40B4-BE49-F238E27FC236}">
                <a16:creationId xmlns:a16="http://schemas.microsoft.com/office/drawing/2014/main" id="{F698793B-7CA2-7B44-AAA7-908E71F632A9}"/>
              </a:ext>
            </a:extLst>
          </p:cNvPr>
          <p:cNvPicPr/>
          <p:nvPr userDrawn="1"/>
        </p:nvPicPr>
        <p:blipFill dpi="0" rotWithShape="1">
          <a:blip r:embed="rId2"/>
          <a:srcRect b="41041"/>
          <a:stretch/>
        </p:blipFill>
        <p:spPr>
          <a:xfrm>
            <a:off x="2688161" y="5943600"/>
            <a:ext cx="8894237" cy="8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765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New picture">
            <a:extLst>
              <a:ext uri="{FF2B5EF4-FFF2-40B4-BE49-F238E27FC236}">
                <a16:creationId xmlns:a16="http://schemas.microsoft.com/office/drawing/2014/main" id="{9EE5C75F-089B-454B-93B4-789A8E1450CE}"/>
              </a:ext>
            </a:extLst>
          </p:cNvPr>
          <p:cNvPicPr/>
          <p:nvPr userDrawn="1"/>
        </p:nvPicPr>
        <p:blipFill dpi="0" rotWithShape="1">
          <a:blip r:embed="rId2"/>
          <a:srcRect b="41041"/>
          <a:stretch/>
        </p:blipFill>
        <p:spPr>
          <a:xfrm>
            <a:off x="2688161" y="5943600"/>
            <a:ext cx="8894237" cy="8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5488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22451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02336"/>
            <a:ext cx="5340096" cy="969496"/>
          </a:xfrm>
        </p:spPr>
        <p:txBody>
          <a:bodyPr anchor="t" anchorCtr="0">
            <a:noAutofit/>
          </a:bodyPr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496" y="402337"/>
            <a:ext cx="5340096" cy="518657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600439"/>
            <a:ext cx="5340096" cy="4023127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New picture">
            <a:extLst>
              <a:ext uri="{FF2B5EF4-FFF2-40B4-BE49-F238E27FC236}">
                <a16:creationId xmlns:a16="http://schemas.microsoft.com/office/drawing/2014/main" id="{74BC2F13-A5EC-514F-AF2F-E451A5F273FF}"/>
              </a:ext>
            </a:extLst>
          </p:cNvPr>
          <p:cNvPicPr/>
          <p:nvPr userDrawn="1"/>
        </p:nvPicPr>
        <p:blipFill dpi="0" rotWithShape="1">
          <a:blip r:embed="rId2"/>
          <a:srcRect b="41041"/>
          <a:stretch/>
        </p:blipFill>
        <p:spPr>
          <a:xfrm>
            <a:off x="2688161" y="5943600"/>
            <a:ext cx="8894237" cy="8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4299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36007"/>
            <a:ext cx="10972800" cy="646331"/>
          </a:xfrm>
        </p:spPr>
        <p:txBody>
          <a:bodyPr anchor="b" anchorCtr="0">
            <a:noAutofit/>
          </a:bodyPr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02333"/>
            <a:ext cx="10972800" cy="4005072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77340"/>
            <a:ext cx="10972800" cy="24622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5943600"/>
            <a:ext cx="10972800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New picture">
            <a:extLst>
              <a:ext uri="{FF2B5EF4-FFF2-40B4-BE49-F238E27FC236}">
                <a16:creationId xmlns:a16="http://schemas.microsoft.com/office/drawing/2014/main" id="{6E07BEAA-171E-0544-BB74-29893B8129F4}"/>
              </a:ext>
            </a:extLst>
          </p:cNvPr>
          <p:cNvPicPr/>
          <p:nvPr userDrawn="1"/>
        </p:nvPicPr>
        <p:blipFill dpi="0" rotWithShape="1">
          <a:blip r:embed="rId2"/>
          <a:srcRect b="41041"/>
          <a:stretch/>
        </p:blipFill>
        <p:spPr>
          <a:xfrm>
            <a:off x="2688161" y="5943600"/>
            <a:ext cx="8894237" cy="83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964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534" y="2347914"/>
            <a:ext cx="11425767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7184" y="4283076"/>
            <a:ext cx="9408584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0D1EB9A-8736-5048-830E-EEEC6E87A1BB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051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Continuing Education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0D1EB9A-8736-5048-830E-EEEC6E87A1BB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F39A3-1701-8C48-8BC5-C2293E564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8663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57984" cy="57450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1"/>
            <a:ext cx="10957984" cy="52174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3101" y="6090444"/>
            <a:ext cx="5482903" cy="541339"/>
          </a:xfrm>
        </p:spPr>
        <p:txBody>
          <a:bodyPr tIns="0" rIns="0" bIns="0" anchor="b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5" y="6090444"/>
            <a:ext cx="5483244" cy="541339"/>
          </a:xfrm>
        </p:spPr>
        <p:txBody>
          <a:bodyPr tIns="0" rIns="0" bIns="0" anchor="b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8927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77" y="241937"/>
            <a:ext cx="11137900" cy="907252"/>
          </a:xfrm>
        </p:spPr>
        <p:txBody>
          <a:bodyPr/>
          <a:lstStyle>
            <a:lvl1pPr>
              <a:lnSpc>
                <a:spcPts val="2249"/>
              </a:lnSpc>
              <a:defRPr sz="28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48642" y="1268964"/>
            <a:ext cx="11135360" cy="952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27077" y="1447847"/>
            <a:ext cx="11137900" cy="4443455"/>
          </a:xfrm>
          <a:prstGeom prst="rect">
            <a:avLst/>
          </a:prstGeom>
        </p:spPr>
        <p:txBody>
          <a:bodyPr lIns="91124" tIns="45638" rIns="91124" bIns="45638"/>
          <a:lstStyle>
            <a:lvl1pPr>
              <a:spcAft>
                <a:spcPts val="600"/>
              </a:spcAft>
              <a:buClr>
                <a:schemeClr val="accent6"/>
              </a:buClr>
              <a:defRPr sz="2000">
                <a:solidFill>
                  <a:schemeClr val="tx1"/>
                </a:solidFill>
                <a:latin typeface="+mj-lt"/>
              </a:defRPr>
            </a:lvl1pPr>
            <a:lvl2pPr>
              <a:spcAft>
                <a:spcPts val="600"/>
              </a:spcAft>
              <a:buClr>
                <a:schemeClr val="accent6"/>
              </a:buClr>
              <a:defRPr sz="1900">
                <a:solidFill>
                  <a:schemeClr val="tx1"/>
                </a:solidFill>
                <a:latin typeface="+mj-lt"/>
              </a:defRPr>
            </a:lvl2pPr>
            <a:lvl3pPr>
              <a:spcAft>
                <a:spcPts val="600"/>
              </a:spcAft>
              <a:buClr>
                <a:schemeClr val="accent6"/>
              </a:buClr>
              <a:defRPr sz="1600">
                <a:solidFill>
                  <a:schemeClr val="tx1"/>
                </a:solidFill>
                <a:latin typeface="+mj-lt"/>
              </a:defRPr>
            </a:lvl3pPr>
            <a:lvl4pPr>
              <a:spcAft>
                <a:spcPts val="600"/>
              </a:spcAft>
              <a:buClr>
                <a:schemeClr val="accent6"/>
              </a:buClr>
              <a:defRPr sz="15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0" indent="0">
              <a:buNone/>
              <a:defRPr sz="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158943" indent="-158943" algn="r">
              <a:buNone/>
              <a:defRPr lang="en-GB" sz="8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Reference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684000" y="6597380"/>
            <a:ext cx="508000" cy="192241"/>
          </a:xfrm>
          <a:prstGeom prst="rect">
            <a:avLst/>
          </a:prstGeom>
          <a:noFill/>
        </p:spPr>
        <p:txBody>
          <a:bodyPr wrap="square" lIns="68356" tIns="34231" rIns="68356" bIns="3423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BE07F4-F607-48C7-90D6-99932760DA5D}" type="slidenum">
              <a:rPr lang="en-GB" sz="800" i="1">
                <a:solidFill>
                  <a:srgbClr val="1070B5"/>
                </a:solidFill>
                <a:latin typeface="Arial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i="1" dirty="0">
              <a:solidFill>
                <a:srgbClr val="1070B5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39982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1" pos="443">
          <p15:clr>
            <a:srgbClr val="FBAE40"/>
          </p15:clr>
        </p15:guide>
        <p15:guide id="2" pos="979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9310"/>
            <a:ext cx="10972800" cy="2166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09600" y="4038616"/>
            <a:ext cx="10972800" cy="2166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746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77" y="241937"/>
            <a:ext cx="11137900" cy="907252"/>
          </a:xfrm>
        </p:spPr>
        <p:txBody>
          <a:bodyPr/>
          <a:lstStyle>
            <a:lvl1pPr>
              <a:lnSpc>
                <a:spcPts val="2249"/>
              </a:lnSpc>
              <a:defRPr sz="280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48642" y="1268964"/>
            <a:ext cx="11135360" cy="9525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7049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0" indent="0">
              <a:buNone/>
              <a:defRPr sz="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64951" y="6259600"/>
            <a:ext cx="4800000" cy="360000"/>
          </a:xfrm>
          <a:prstGeom prst="rect">
            <a:avLst/>
          </a:prstGeom>
        </p:spPr>
        <p:txBody>
          <a:bodyPr lIns="91124" tIns="45638" rIns="91124" bIns="45638" anchor="b"/>
          <a:lstStyle>
            <a:lvl1pPr marL="158943" indent="-158943" algn="r">
              <a:buNone/>
              <a:defRPr lang="en-GB" sz="8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/>
            <a:r>
              <a:rPr lang="en-GB" dirty="0"/>
              <a:t>Reference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84000" y="6597368"/>
            <a:ext cx="508000" cy="192241"/>
          </a:xfrm>
          <a:prstGeom prst="rect">
            <a:avLst/>
          </a:prstGeom>
          <a:noFill/>
        </p:spPr>
        <p:txBody>
          <a:bodyPr wrap="square" lIns="68356" tIns="34231" rIns="68356" bIns="3423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5BE07F4-F607-48C7-90D6-99932760DA5D}" type="slidenum">
              <a:rPr lang="en-GB" sz="800" i="1">
                <a:solidFill>
                  <a:srgbClr val="1070B5"/>
                </a:solidFill>
                <a:latin typeface="Arial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800" i="1" dirty="0">
              <a:solidFill>
                <a:srgbClr val="1070B5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66200"/>
      </p:ext>
    </p:extLst>
  </p:cSld>
  <p:clrMapOvr>
    <a:masterClrMapping/>
  </p:clrMapOvr>
  <p:transition>
    <p:fade/>
  </p:transition>
  <p:hf hdr="0" ftr="0" dt="0"/>
  <p:extLst>
    <p:ext uri="{DCECCB84-F9BA-43D5-87BE-67443E8EF086}">
      <p15:sldGuideLst xmlns:p15="http://schemas.microsoft.com/office/powerpoint/2012/main">
        <p15:guide id="1" pos="443">
          <p15:clr>
            <a:srgbClr val="FBAE40"/>
          </p15:clr>
        </p15:guide>
        <p15:guide id="2" pos="9797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0" y="6000751"/>
            <a:ext cx="9956800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45559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D6D6"/>
              </a:solidFill>
            </a:endParaRPr>
          </a:p>
        </p:txBody>
      </p:sp>
      <p:pic>
        <p:nvPicPr>
          <p:cNvPr id="7" name="Picture 2" descr="COG_Logo_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2" y="6000751"/>
            <a:ext cx="1312334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OG_single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9" y="6223007"/>
            <a:ext cx="3016251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17604" y="1447800"/>
            <a:ext cx="9677417" cy="3998941"/>
          </a:xfrm>
          <a:prstGeom prst="rect">
            <a:avLst/>
          </a:prstGeom>
        </p:spPr>
        <p:txBody>
          <a:bodyPr vert="horz" lIns="0" tIns="0" rIns="0" bIns="0"/>
          <a:lstStyle>
            <a:lvl1pPr marL="274278" indent="-27427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3200" kern="800" spc="71">
                <a:solidFill>
                  <a:schemeClr val="tx1"/>
                </a:solidFill>
              </a:defRPr>
            </a:lvl1pPr>
            <a:lvl2pPr marL="548556" indent="-27427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Font typeface="Arial"/>
              <a:buChar char="•"/>
              <a:defRPr sz="2800" kern="800" spc="71">
                <a:solidFill>
                  <a:schemeClr val="accent3"/>
                </a:solidFill>
              </a:defRPr>
            </a:lvl2pPr>
            <a:lvl3pPr marL="731408" indent="-274278">
              <a:lnSpc>
                <a:spcPct val="100000"/>
              </a:lnSpc>
              <a:spcBef>
                <a:spcPts val="800"/>
              </a:spcBef>
              <a:buClr>
                <a:schemeClr val="accent4"/>
              </a:buClr>
              <a:buFont typeface="Arial"/>
              <a:buChar char="•"/>
              <a:defRPr sz="2400" kern="800" spc="71">
                <a:solidFill>
                  <a:schemeClr val="accent3"/>
                </a:solidFill>
              </a:defRPr>
            </a:lvl3pPr>
            <a:lvl4pPr indent="-152379">
              <a:lnSpc>
                <a:spcPts val="2251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800" kern="800" spc="71">
                <a:solidFill>
                  <a:schemeClr val="accent3"/>
                </a:solidFill>
              </a:defRPr>
            </a:lvl4pPr>
            <a:lvl5pPr indent="-152379">
              <a:lnSpc>
                <a:spcPts val="2251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800" kern="800" spc="7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957284" y="6223000"/>
            <a:ext cx="1920398" cy="153888"/>
          </a:xfrm>
          <a:prstGeom prst="rect">
            <a:avLst/>
          </a:prstGeom>
        </p:spPr>
        <p:txBody>
          <a:bodyPr vert="horz" wrap="non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0" i="0" spc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33451" y="443202"/>
            <a:ext cx="10972800" cy="787119"/>
          </a:xfrm>
          <a:prstGeom prst="rect">
            <a:avLst/>
          </a:prstGeom>
        </p:spPr>
        <p:txBody>
          <a:bodyPr vert="horz" lIns="91430" tIns="45715" rIns="91430" bIns="45715"/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91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 tIns="0" anchor="t">
            <a:normAutofit/>
          </a:bodyPr>
          <a:lstStyle>
            <a:lvl1pPr algn="l">
              <a:defRPr sz="3600">
                <a:solidFill>
                  <a:srgbClr val="A2081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Copy Only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1236134" y="2058017"/>
            <a:ext cx="10346268" cy="3891687"/>
          </a:xfrm>
        </p:spPr>
        <p:txBody>
          <a:bodyPr>
            <a:normAutofit/>
          </a:bodyPr>
          <a:lstStyle>
            <a:lvl1pPr marL="342882" marR="0" indent="-342882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742913" marR="0" indent="-285737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2pPr>
            <a:lvl3pPr marL="1142942" marR="0" indent="-228589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─"/>
              <a:tabLst/>
              <a:defRPr sz="1800" b="1">
                <a:solidFill>
                  <a:schemeClr val="tx1"/>
                </a:solidFill>
                <a:latin typeface="Arial"/>
                <a:cs typeface="Arial"/>
              </a:defRPr>
            </a:lvl3pPr>
            <a:lvl4pPr marL="0">
              <a:defRPr sz="1500">
                <a:solidFill>
                  <a:srgbClr val="7F7F7F"/>
                </a:solidFill>
                <a:latin typeface="Arial"/>
                <a:cs typeface="Arial"/>
              </a:defRPr>
            </a:lvl4pPr>
            <a:lvl5pPr marL="457178">
              <a:defRPr sz="150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marL="342882" marR="0" lvl="0" indent="-342882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13" marR="0" lvl="1" indent="-285737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UY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2942" marR="0" lvl="2" indent="-228589" algn="l" defTabSz="91435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lang="es-UY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UY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</a:t>
            </a:r>
            <a:endParaRPr kumimoji="0" lang="es-E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43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A975-07A1-AF4B-AAA5-8DFAEDDB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1DEAA-7126-FE44-9EF4-5B0FC4AA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F796B-99F9-7049-8E5F-26DA6FDF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C17DB-6827-E748-9E5F-90B0A7C38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1782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0B090-79F9-5642-BF44-ECFAB95F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F8E9D-9B14-634B-84DC-4FDA46B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137B-4493-1745-8195-999B7822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0F9F7-111F-FF40-8CD6-B354ED009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582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D648-5DBB-4B4C-B59C-5171513F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38468-20DC-7349-B6AC-55EC3A03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320DA-E3D2-FA4A-AD0C-30BEFD3E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E8A60-A409-E240-8DD2-20839E03F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9682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7199A8-EA19-6D4C-AE05-C901CAED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D60948-6D28-1B42-A79F-625E69B9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BC9A33-1D54-BD43-9E71-A8F53B24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5F5A-2099-1645-86C3-C33A771FF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7138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3295D5-DB3E-004F-99EA-706DC96C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CDEFDE-4FB6-B248-8026-E63F5559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EE1AF6-9710-1641-8247-CB7142A1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310DF-367C-F34E-A02F-3072505D5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7042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5778C3-C1CD-E744-9247-8E5FF33E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EB518F-C467-984E-ACE3-C100B86D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AAD60-35D2-6446-947C-D68854E2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577D0-13ED-2540-914A-FCC341191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2867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A92647-D1FE-7D40-9A1E-FA6078C5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850351-473B-094B-AA90-4D4FAE7B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237AAB-7933-BF47-87B5-3EECCBF2D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795BA-0D00-C04D-89D4-DD667775AA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540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4D9F5-8F27-DD48-A741-5576317C7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C5F61B-82A3-D446-8D69-BA8A5862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43A52C-971F-2440-A6D3-6146757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BE3A6-632C-CC40-A707-C8FEFF28F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1713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26D9FA-395C-2F4D-BF17-BCF64620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B8997C-9831-5641-8D74-65582BDB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7E8C06-C161-E545-BE17-28F13536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4DE09-7353-C44A-B946-CAA80F4F4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959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FD82-C721-114C-A693-47414E79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1D0B9-6FE1-F741-A6CA-66438BC6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02171-1F7C-DA40-9E29-F4457BC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BDDD3-1D7B-524E-AAAF-010706B04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1585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84E89-15A5-5943-9D0F-B6581074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0DD5C-641F-844E-8BF2-EEB99144B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DB0E5-BBEE-D748-87CC-C72095A7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9D4CE-2187-3F4B-BEEB-56A885135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3179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AD27C-CDEE-4B41-9761-E457A1D49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C9716-5A6A-5F41-A7E7-B8AB1E13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47BF-8C86-7B48-B41B-646E64251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05D64-BC69-984F-A03A-5999BA9BA7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3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image" Target="../media/image1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57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26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8E85BB5B-0B9B-A54E-8EFE-699B326E69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9F551C7D-3DBB-D14C-95B5-B8C79610BF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CBC78-3EC0-4C44-8F58-DE14D3171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8FC8-2204-DE4B-84F5-8729F1C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534A0-CAEA-B447-B1B0-C2A9E4010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779D620-9D39-D841-95FB-9A770240E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02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>
            <a:extLst>
              <a:ext uri="{FF2B5EF4-FFF2-40B4-BE49-F238E27FC236}">
                <a16:creationId xmlns:a16="http://schemas.microsoft.com/office/drawing/2014/main" id="{7520DCFD-0DD7-1A4E-9A8E-A91054A448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Text Placeholder 2">
            <a:extLst>
              <a:ext uri="{FF2B5EF4-FFF2-40B4-BE49-F238E27FC236}">
                <a16:creationId xmlns:a16="http://schemas.microsoft.com/office/drawing/2014/main" id="{BC2970BB-1860-1744-B67F-24C37D53FF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6B2AC-6375-8145-AC31-E4E9BC7FF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4B114-59C0-C74F-BA44-31799A1C7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4AE3-35FE-7340-BC1A-A05BC9C77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41C8334-4773-764A-ACFE-2D872433F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01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>
            <a:extLst>
              <a:ext uri="{FF2B5EF4-FFF2-40B4-BE49-F238E27FC236}">
                <a16:creationId xmlns:a16="http://schemas.microsoft.com/office/drawing/2014/main" id="{5A6B21C1-1E87-A14C-9BD8-FF80D1E12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2467" name="Text Placeholder 2">
            <a:extLst>
              <a:ext uri="{FF2B5EF4-FFF2-40B4-BE49-F238E27FC236}">
                <a16:creationId xmlns:a16="http://schemas.microsoft.com/office/drawing/2014/main" id="{EA282471-EDD9-0B49-A769-EF6C78C44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4BF54-58D4-B948-864B-4A2D03176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B1626-2B86-444A-A280-7A2286F0C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14B0E-F7D3-1D42-9A6C-C2CADFA20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D2EBF75-5190-1C4F-B965-4E5047194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7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F39A3-1701-8C48-8BC5-C2293E5641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3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  <p:sldLayoutId id="21474845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69C19-CF97-2D4F-A421-7498C142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77FB3-C037-674A-90D2-AC143AB5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C7C28-CF5C-334C-9CCB-E9D231F96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C5E9A-8D0E-874F-A3F7-7F24927AB7A3}" type="datetimeFigureOut">
              <a:rPr lang="en-US" smtClean="0"/>
              <a:t>8/10/20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8376-3742-D849-A44B-51F5223E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4593-791D-D248-A720-1DE3E7518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3771-757D-0F4A-A5D7-BFB99CA40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6" y="1416053"/>
            <a:ext cx="1035896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743C8-70EC-C249-BCF9-6B56D197B86E}"/>
              </a:ext>
            </a:extLst>
          </p:cNvPr>
          <p:cNvSpPr txBox="1"/>
          <p:nvPr userDrawn="1"/>
        </p:nvSpPr>
        <p:spPr>
          <a:xfrm>
            <a:off x="8544272" y="6425830"/>
            <a:ext cx="130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Co-provided by</a:t>
            </a:r>
          </a:p>
        </p:txBody>
      </p:sp>
      <p:pic>
        <p:nvPicPr>
          <p:cNvPr id="9" name="Picture 8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D422C83-8937-3642-9A36-A29461ED966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12" y="6425830"/>
            <a:ext cx="1176040" cy="19992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4CCBE2E-CAAE-B74A-AD06-6C8F94F20E4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6156880"/>
            <a:ext cx="650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  <p:sldLayoutId id="2147484585" r:id="rId12"/>
    <p:sldLayoutId id="2147484586" r:id="rId13"/>
    <p:sldLayoutId id="2147484587" r:id="rId14"/>
    <p:sldLayoutId id="2147484588" r:id="rId15"/>
    <p:sldLayoutId id="2147484589" r:id="rId16"/>
    <p:sldLayoutId id="2147484590" r:id="rId17"/>
    <p:sldLayoutId id="2147484591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0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847573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26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1416051"/>
            <a:ext cx="1035896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65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  <p:sldLayoutId id="2147484186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0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1416051"/>
            <a:ext cx="1035896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46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  <p:sldLayoutId id="2147484378" r:id="rId15"/>
    <p:sldLayoutId id="2147484379" r:id="rId16"/>
    <p:sldLayoutId id="2147484380" r:id="rId17"/>
    <p:sldLayoutId id="2147484381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000" b="1">
          <a:solidFill>
            <a:srgbClr val="0432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4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26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B0FB4E-0B98-D14C-8FFE-6B84020301A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02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64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  <p:sldLayoutId id="2147484421" r:id="rId13"/>
    <p:sldLayoutId id="2147484422" r:id="rId14"/>
    <p:sldLayoutId id="2147484423" r:id="rId15"/>
    <p:sldLayoutId id="2147484424" r:id="rId16"/>
    <p:sldLayoutId id="2147484425" r:id="rId17"/>
    <p:sldLayoutId id="2147484560" r:id="rId18"/>
    <p:sldLayoutId id="2147484426" r:id="rId19"/>
    <p:sldLayoutId id="2147484427" r:id="rId20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0432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342906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811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717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623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80" indent="-257180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rgbClr val="002060"/>
          </a:solidFill>
          <a:latin typeface="+mn-lt"/>
          <a:ea typeface="+mn-ea"/>
          <a:cs typeface="+mn-cs"/>
        </a:defRPr>
      </a:lvl1pPr>
      <a:lvl2pPr marL="557222" indent="-214316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rgbClr val="002060"/>
          </a:solidFill>
          <a:latin typeface="+mn-lt"/>
          <a:ea typeface="+mn-ea"/>
        </a:defRPr>
      </a:lvl2pPr>
      <a:lvl3pPr marL="857264" indent="-171453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rgbClr val="002060"/>
          </a:solidFill>
          <a:latin typeface="+mn-lt"/>
          <a:ea typeface="+mn-ea"/>
        </a:defRPr>
      </a:lvl3pPr>
      <a:lvl4pPr marL="1200170" indent="-171453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rgbClr val="002060"/>
          </a:solidFill>
          <a:latin typeface="+mn-lt"/>
          <a:ea typeface="+mn-ea"/>
        </a:defRPr>
      </a:lvl4pPr>
      <a:lvl5pPr marL="1543076" indent="-171453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rgbClr val="002060"/>
          </a:solidFill>
          <a:latin typeface="+mn-lt"/>
          <a:ea typeface="+mn-ea"/>
        </a:defRPr>
      </a:lvl5pPr>
      <a:lvl6pPr marL="1885982" indent="-171453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887" indent="-171453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793" indent="-171453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699" indent="-171453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02336"/>
            <a:ext cx="10972800" cy="7386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9072"/>
            <a:ext cx="10972800" cy="3904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5360" y="6400800"/>
            <a:ext cx="3657600" cy="205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 b="1">
                <a:solidFill>
                  <a:srgbClr val="BEBEB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400800"/>
            <a:ext cx="365760" cy="2051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rgbClr val="BEBEBE"/>
                </a:solidFill>
              </a:defRPr>
            </a:lvl1pPr>
          </a:lstStyle>
          <a:p>
            <a:fld id="{E3DF39A3-1701-8C48-8BC5-C2293E5641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3" r:id="rId2"/>
    <p:sldLayoutId id="2147484444" r:id="rId3"/>
    <p:sldLayoutId id="2147484445" r:id="rId4"/>
    <p:sldLayoutId id="2147484446" r:id="rId5"/>
    <p:sldLayoutId id="2147484447" r:id="rId6"/>
    <p:sldLayoutId id="2147484448" r:id="rId7"/>
    <p:sldLayoutId id="2147484449" r:id="rId8"/>
    <p:sldLayoutId id="2147484450" r:id="rId9"/>
    <p:sldLayoutId id="2147484451" r:id="rId10"/>
    <p:sldLayoutId id="2147484452" r:id="rId11"/>
    <p:sldLayoutId id="2147484453" r:id="rId12"/>
    <p:sldLayoutId id="2147484460" r:id="rId13"/>
    <p:sldLayoutId id="2147484461" r:id="rId14"/>
    <p:sldLayoutId id="2147484463" r:id="rId15"/>
    <p:sldLayoutId id="2147484464" r:id="rId16"/>
    <p:sldLayoutId id="2147484465" r:id="rId17"/>
  </p:sldLayoutIdLst>
  <p:transition/>
  <p:txStyles>
    <p:titleStyle>
      <a:lvl1pPr algn="l" defTabSz="457178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457178" rtl="0" eaLnBrk="1" latinLnBrk="0" hangingPunct="1">
        <a:lnSpc>
          <a:spcPct val="100000"/>
        </a:lnSpc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228589" algn="l" defTabSz="457178" rtl="0" eaLnBrk="1" latinLnBrk="0" hangingPunct="1">
        <a:spcBef>
          <a:spcPts val="1800"/>
        </a:spcBef>
        <a:buClr>
          <a:schemeClr val="tx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indent="-228589" algn="l" defTabSz="457178" rtl="0" eaLnBrk="1" latinLnBrk="0" hangingPunct="1"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54" indent="-228589" algn="l" defTabSz="457178" rtl="0" eaLnBrk="1" latinLnBrk="0" hangingPunct="1">
        <a:spcBef>
          <a:spcPts val="1800"/>
        </a:spcBef>
        <a:buClr>
          <a:schemeClr val="tx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42" indent="-228589" algn="l" defTabSz="457178" rtl="0" eaLnBrk="1" latinLnBrk="0" hangingPunct="1">
        <a:spcBef>
          <a:spcPts val="1800"/>
        </a:spcBef>
        <a:buClr>
          <a:schemeClr val="tx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93325-3095-E844-A881-AE8B63604C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4B8038-ADE6-B64B-93C4-A426116EFD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DBF44-9E9B-764E-8785-36A916412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266C5-F232-6848-8497-7CC7BCD6A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7F3F0-9DCA-B84C-9E94-51679E206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01091CE-7B67-F14B-8F61-04DCD885A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31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277D6719-8BD2-BD45-BC75-11206C9591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425C208-3C5A-1148-9452-0374C27E15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1B07B-CD24-0045-A009-B6F36B915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9890-8510-B149-8927-390E06F26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1FFEF-CFFA-194F-8505-A33875283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903F11B-048A-1846-A78C-8F3233669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81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8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2.xml"/><Relationship Id="rId1" Type="http://schemas.openxmlformats.org/officeDocument/2006/relationships/themeOverride" Target="../theme/themeOverr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33.xml"/><Relationship Id="rId1" Type="http://schemas.openxmlformats.org/officeDocument/2006/relationships/themeOverride" Target="../theme/themeOverride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2.xml"/><Relationship Id="rId1" Type="http://schemas.openxmlformats.org/officeDocument/2006/relationships/themeOverride" Target="../theme/themeOverr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2.xml"/><Relationship Id="rId1" Type="http://schemas.openxmlformats.org/officeDocument/2006/relationships/themeOverride" Target="../theme/themeOverrid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89.xml"/><Relationship Id="rId1" Type="http://schemas.openxmlformats.org/officeDocument/2006/relationships/themeOverride" Target="../theme/themeOverrid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tiff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0.xml"/><Relationship Id="rId4" Type="http://schemas.openxmlformats.org/officeDocument/2006/relationships/image" Target="../media/image6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1.xml"/><Relationship Id="rId4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2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00.xml"/><Relationship Id="rId1" Type="http://schemas.openxmlformats.org/officeDocument/2006/relationships/themeOverride" Target="../theme/themeOverrid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3.xml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13.xml"/><Relationship Id="rId1" Type="http://schemas.openxmlformats.org/officeDocument/2006/relationships/themeOverride" Target="../theme/themeOverrid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30.png"/><Relationship Id="rId4" Type="http://schemas.openxmlformats.org/officeDocument/2006/relationships/image" Target="../media/image74.tif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2.xml"/><Relationship Id="rId1" Type="http://schemas.openxmlformats.org/officeDocument/2006/relationships/themeOverride" Target="../theme/themeOverride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78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282655"/>
            <a:ext cx="12192000" cy="181059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432FF"/>
                </a:solidFill>
              </a:rPr>
              <a:t>Oncology Today — Follicular Lymphoma Edition: </a:t>
            </a:r>
            <a:br>
              <a:rPr lang="en-US" sz="3200" dirty="0">
                <a:solidFill>
                  <a:srgbClr val="0432FF"/>
                </a:solidFill>
              </a:rPr>
            </a:br>
            <a:r>
              <a:rPr lang="en-US" sz="3200" dirty="0">
                <a:solidFill>
                  <a:srgbClr val="0432FF"/>
                </a:solidFill>
              </a:rPr>
              <a:t>An Enduring Multimedia Review Focused on </a:t>
            </a:r>
            <a:br>
              <a:rPr lang="en-US" sz="3200" dirty="0">
                <a:solidFill>
                  <a:srgbClr val="0432FF"/>
                </a:solidFill>
              </a:rPr>
            </a:br>
            <a:r>
              <a:rPr lang="en-US" sz="3200" dirty="0">
                <a:solidFill>
                  <a:srgbClr val="0432FF"/>
                </a:solidFill>
              </a:rPr>
              <a:t>Recently Published and Emerging Research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1A8966A-41E1-F84D-9FAA-63B3BCDDC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150392"/>
            <a:ext cx="23272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0" hangingPunct="0">
              <a:spcAft>
                <a:spcPct val="20000"/>
              </a:spcAft>
              <a:buClr>
                <a:srgbClr val="000000"/>
              </a:buClr>
              <a:buSzPct val="80000"/>
              <a:defRPr/>
            </a:pPr>
            <a:r>
              <a:rPr lang="en-US" altLang="x-none" sz="2200" dirty="0">
                <a:solidFill>
                  <a:srgbClr val="0432FF"/>
                </a:solidFill>
              </a:rPr>
              <a:t>Moderator</a:t>
            </a:r>
            <a:br>
              <a:rPr lang="en-US" altLang="x-none" sz="2200" dirty="0">
                <a:solidFill>
                  <a:srgbClr val="FFFFFF"/>
                </a:solidFill>
              </a:rPr>
            </a:br>
            <a:r>
              <a:rPr lang="en-US" altLang="x-none" sz="2200" dirty="0">
                <a:solidFill>
                  <a:srgbClr val="002060"/>
                </a:solidFill>
              </a:rPr>
              <a:t>Neil Love, MD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0E809D0-181C-5E4B-8B95-A7D67945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748656"/>
            <a:ext cx="5029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numCol="1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2200" dirty="0">
                <a:solidFill>
                  <a:srgbClr val="0432FF"/>
                </a:solidFill>
              </a:rPr>
              <a:t>Faculty </a:t>
            </a:r>
          </a:p>
          <a:p>
            <a:pPr algn="ctr">
              <a:defRPr/>
            </a:pPr>
            <a:r>
              <a:rPr lang="en-US" sz="2200" dirty="0">
                <a:solidFill>
                  <a:srgbClr val="002060"/>
                </a:solidFill>
              </a:rPr>
              <a:t>Carla </a:t>
            </a:r>
            <a:r>
              <a:rPr lang="en-US" sz="2200" dirty="0" err="1">
                <a:solidFill>
                  <a:srgbClr val="002060"/>
                </a:solidFill>
              </a:rPr>
              <a:t>Casulo</a:t>
            </a:r>
            <a:r>
              <a:rPr lang="en-US" sz="2200" dirty="0">
                <a:solidFill>
                  <a:srgbClr val="002060"/>
                </a:solidFill>
              </a:rPr>
              <a:t>, MD</a:t>
            </a:r>
          </a:p>
          <a:p>
            <a:pPr algn="ctr">
              <a:defRPr/>
            </a:pPr>
            <a:r>
              <a:rPr lang="en-US" sz="2200" dirty="0">
                <a:solidFill>
                  <a:srgbClr val="002060"/>
                </a:solidFill>
              </a:rPr>
              <a:t>John P Leonard</a:t>
            </a:r>
            <a:r>
              <a:rPr lang="en-US" sz="2200">
                <a:solidFill>
                  <a:srgbClr val="002060"/>
                </a:solidFill>
              </a:rPr>
              <a:t>, MD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74651"/>
      </p:ext>
    </p:extLst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2076608" y="189344"/>
            <a:ext cx="8259337" cy="31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000"/>
              </a:lnSpc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800"/>
              </a:lnSpc>
              <a:spcAft>
                <a:spcPts val="1000"/>
              </a:spcAft>
              <a:buClr>
                <a:srgbClr val="FFFF00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Aft>
                <a:spcPts val="100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alt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 </a:t>
            </a:r>
            <a:r>
              <a:rPr kumimoji="0" lang="en-GB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Follicular lymphoma pathogenesis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13" y="797083"/>
            <a:ext cx="9235373" cy="4810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974" y="5768284"/>
            <a:ext cx="400745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4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3653"/>
            <a:ext cx="8229600" cy="738664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4"/>
                </a:solidFill>
              </a:rPr>
              <a:t>How can FL patients present? </a:t>
            </a:r>
            <a:r>
              <a:rPr lang="en-US" altLang="en-US" sz="3200" dirty="0">
                <a:solidFill>
                  <a:schemeClr val="accent4"/>
                </a:solidFill>
              </a:rPr>
              <a:t>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198605" y="1366109"/>
            <a:ext cx="9407612" cy="3287793"/>
          </a:xfrm>
        </p:spPr>
        <p:txBody>
          <a:bodyPr/>
          <a:lstStyle/>
          <a:p>
            <a:pPr marL="292100" indent="-292100"/>
            <a:r>
              <a:rPr lang="en-US" altLang="en-US" sz="3200" dirty="0"/>
              <a:t>Lymphadenopathy</a:t>
            </a:r>
          </a:p>
          <a:p>
            <a:pPr marL="292100" indent="-292100"/>
            <a:r>
              <a:rPr lang="en-US" altLang="en-US" sz="3200" dirty="0"/>
              <a:t>Palpable mass, edema</a:t>
            </a:r>
          </a:p>
          <a:p>
            <a:pPr marL="292100" indent="-292100"/>
            <a:r>
              <a:rPr lang="en-US" altLang="en-US" sz="3200" dirty="0"/>
              <a:t>Splenomegaly</a:t>
            </a:r>
          </a:p>
          <a:p>
            <a:pPr marL="292100" indent="-292100"/>
            <a:r>
              <a:rPr lang="en-US" altLang="en-US" sz="3200" dirty="0"/>
              <a:t>Abnormal blood counts</a:t>
            </a:r>
          </a:p>
          <a:p>
            <a:pPr marL="292100" indent="-292100"/>
            <a:r>
              <a:rPr lang="en-US" altLang="en-US" sz="3200" dirty="0"/>
              <a:t>Skin lesions, endoscopy findings</a:t>
            </a:r>
          </a:p>
          <a:p>
            <a:pPr marL="292100" indent="-292100"/>
            <a:r>
              <a:rPr lang="en-US" altLang="en-US" sz="3200" dirty="0"/>
              <a:t>Staging: Exam, labs, imaging (CT, PET), ? BM</a:t>
            </a:r>
          </a:p>
          <a:p>
            <a:pPr marL="292100" indent="-292100">
              <a:buClr>
                <a:srgbClr val="FF0000"/>
              </a:buClr>
            </a:pPr>
            <a:endParaRPr lang="en-US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B4F08-2D88-7945-BD9B-F1FC46232151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0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10108008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227982" y="328955"/>
            <a:ext cx="11716215" cy="116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000"/>
              </a:lnSpc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800"/>
              </a:lnSpc>
              <a:spcAft>
                <a:spcPts val="1000"/>
              </a:spcAft>
              <a:buClr>
                <a:srgbClr val="FFFF00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Aft>
                <a:spcPts val="100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 </a:t>
            </a:r>
            <a:r>
              <a:rPr kumimoji="0" lang="en-GB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What follicular lymphoma patients need treatment?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236391" y="5585811"/>
            <a:ext cx="3329364" cy="2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000"/>
              </a:lnSpc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800"/>
              </a:lnSpc>
              <a:spcAft>
                <a:spcPts val="1000"/>
              </a:spcAft>
              <a:buClr>
                <a:srgbClr val="FFFF00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Aft>
                <a:spcPts val="100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1. Brice P, et al.  J </a:t>
            </a:r>
            <a:r>
              <a:rPr kumimoji="0" lang="en-GB" alt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Clin</a:t>
            </a:r>
            <a:r>
              <a:rPr kumimoji="0" lang="en-GB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 </a:t>
            </a:r>
            <a:r>
              <a:rPr kumimoji="0" lang="en-GB" alt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Oncol</a:t>
            </a:r>
            <a:r>
              <a:rPr kumimoji="0" lang="en-GB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.  1997:15:1110-7.</a:t>
            </a:r>
          </a:p>
          <a:p>
            <a:pPr marL="0" marR="0" lvl="0" indent="0" algn="r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2. </a:t>
            </a:r>
            <a:r>
              <a:rPr kumimoji="0" lang="en-GB" alt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Ardeshna</a:t>
            </a:r>
            <a:r>
              <a:rPr kumimoji="0" lang="en-GB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 KM, et al.  Lancet. 2003;362:516-22.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477" y="1671399"/>
            <a:ext cx="9085524" cy="3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9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610" y="253653"/>
            <a:ext cx="11200781" cy="738664"/>
          </a:xfrm>
        </p:spPr>
        <p:txBody>
          <a:bodyPr/>
          <a:lstStyle/>
          <a:p>
            <a:pPr algn="ctr"/>
            <a:r>
              <a:rPr lang="en-US" sz="2667" dirty="0">
                <a:solidFill>
                  <a:schemeClr val="accent4"/>
                </a:solidFill>
              </a:rPr>
              <a:t>Considerations in the choice of </a:t>
            </a:r>
            <a:br>
              <a:rPr lang="en-US" sz="2667" dirty="0">
                <a:solidFill>
                  <a:schemeClr val="accent4"/>
                </a:solidFill>
              </a:rPr>
            </a:br>
            <a:r>
              <a:rPr lang="en-US" sz="2667" dirty="0">
                <a:solidFill>
                  <a:schemeClr val="accent4"/>
                </a:solidFill>
              </a:rPr>
              <a:t>therapy for a FL patient at diagnosis or relapse</a:t>
            </a:r>
            <a:r>
              <a:rPr lang="en-US" altLang="en-US" sz="2667" dirty="0">
                <a:solidFill>
                  <a:schemeClr val="accent4"/>
                </a:solidFill>
              </a:rPr>
              <a:t>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827903" y="992316"/>
            <a:ext cx="9700197" cy="5210775"/>
          </a:xfrm>
        </p:spPr>
        <p:txBody>
          <a:bodyPr anchor="t"/>
          <a:lstStyle/>
          <a:p>
            <a:pPr marL="0" indent="0">
              <a:buClr>
                <a:srgbClr val="FF0000"/>
              </a:buClr>
              <a:buNone/>
            </a:pPr>
            <a:endParaRPr lang="en-US" altLang="en-US" sz="2400" dirty="0"/>
          </a:p>
          <a:p>
            <a:r>
              <a:rPr lang="en-US" altLang="en-US" sz="2667" dirty="0"/>
              <a:t>Indications for therapy</a:t>
            </a:r>
          </a:p>
          <a:p>
            <a:r>
              <a:rPr lang="en-US" altLang="en-US" sz="2667" dirty="0"/>
              <a:t>Bulk of disease</a:t>
            </a:r>
          </a:p>
          <a:p>
            <a:r>
              <a:rPr lang="en-US" altLang="en-US" sz="2667" dirty="0"/>
              <a:t>Comorbidities</a:t>
            </a:r>
          </a:p>
          <a:p>
            <a:r>
              <a:rPr lang="en-US" altLang="en-US" sz="2667" dirty="0"/>
              <a:t>Toxicity concerns</a:t>
            </a:r>
          </a:p>
          <a:p>
            <a:r>
              <a:rPr lang="en-US" altLang="en-US" sz="2667" dirty="0"/>
              <a:t>Interest in and availability of clinical trials</a:t>
            </a:r>
          </a:p>
          <a:p>
            <a:r>
              <a:rPr lang="en-US" altLang="en-US" sz="2667" dirty="0"/>
              <a:t>Risk of transformation</a:t>
            </a:r>
          </a:p>
          <a:p>
            <a:r>
              <a:rPr lang="en-US" altLang="en-US" sz="2667" dirty="0"/>
              <a:t>Grade (typically I treat FL grade 1, 2 and 3A similarly)</a:t>
            </a:r>
          </a:p>
          <a:p>
            <a:pPr marL="257162" indent="-257162">
              <a:buClr>
                <a:srgbClr val="FF0000"/>
              </a:buClr>
            </a:pPr>
            <a:endParaRPr lang="en-US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AAD90-8FF8-D648-8635-21BA0469E760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0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1971761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416312" y="168787"/>
            <a:ext cx="11408936" cy="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000"/>
              </a:lnSpc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800"/>
              </a:lnSpc>
              <a:spcAft>
                <a:spcPts val="1000"/>
              </a:spcAft>
              <a:buClr>
                <a:srgbClr val="FFFF00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Aft>
                <a:spcPts val="100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 </a:t>
            </a:r>
            <a:r>
              <a:rPr kumimoji="0" lang="en-GB" alt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One general framework for initial therapy for FL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250861" y="5387655"/>
            <a:ext cx="3329364" cy="2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000"/>
              </a:lnSpc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ts val="2800"/>
              </a:lnSpc>
              <a:spcAft>
                <a:spcPts val="1000"/>
              </a:spcAft>
              <a:buClr>
                <a:srgbClr val="FFFF00"/>
              </a:buClr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ts val="2600"/>
              </a:lnSpc>
              <a:spcAft>
                <a:spcPts val="1000"/>
              </a:spcAft>
              <a:buClr>
                <a:schemeClr val="tx1"/>
              </a:buClr>
              <a:buFont typeface="Symbol" panose="05050102010706020507" pitchFamily="18" charset="2"/>
              <a:buChar char="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15000"/>
              </a:spcBef>
              <a:spcAft>
                <a:spcPct val="15000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buFont typeface="Wingdings 2" panose="05020102010507070707" pitchFamily="18" charset="2"/>
              <a:buChar char="¡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R = Rituximab, G = </a:t>
            </a:r>
            <a:r>
              <a:rPr kumimoji="0" lang="en-GB" altLang="en-US" sz="10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Obinutuzumab</a:t>
            </a:r>
            <a:endParaRPr kumimoji="0" lang="en-GB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gothic"/>
              <a:cs typeface="msgothic"/>
            </a:endParaRPr>
          </a:p>
          <a:p>
            <a:pPr marL="0" marR="0" lvl="0" indent="0" algn="r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kumimoji="0" lang="en-GB" altLang="en-US" sz="105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gothic"/>
              <a:cs typeface="msgothic"/>
            </a:endParaRPr>
          </a:p>
          <a:p>
            <a:pPr marL="0" marR="0" lvl="0" indent="0" algn="r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en-US" sz="10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gothic"/>
                <a:cs typeface="msgothic"/>
              </a:rPr>
              <a:t>Kahl BS, Yang DT.  Blood.  2016; 127:2055-63.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29" y="927451"/>
            <a:ext cx="8263767" cy="4314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736196-E566-944A-B178-B13A25442BD4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0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9122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6943" y="71168"/>
            <a:ext cx="10972800" cy="738664"/>
          </a:xfrm>
        </p:spPr>
        <p:txBody>
          <a:bodyPr/>
          <a:lstStyle/>
          <a:p>
            <a:pPr algn="ctr" eaLnBrk="1" hangingPunct="1"/>
            <a:r>
              <a:rPr lang="en-US" altLang="en-US" sz="2667" dirty="0">
                <a:solidFill>
                  <a:schemeClr val="accent4"/>
                </a:solidFill>
              </a:rPr>
              <a:t>My approach to limited stage FL initial treatment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189423" y="1219834"/>
            <a:ext cx="8825624" cy="3722860"/>
          </a:xfrm>
        </p:spPr>
        <p:txBody>
          <a:bodyPr/>
          <a:lstStyle/>
          <a:p>
            <a:pPr marL="257162" indent="-257162">
              <a:buClr>
                <a:srgbClr val="FF0000"/>
              </a:buClr>
            </a:pPr>
            <a:r>
              <a:rPr lang="en-US" altLang="en-US" sz="1867" b="1" dirty="0"/>
              <a:t>Watch and wait acceptable</a:t>
            </a:r>
          </a:p>
          <a:p>
            <a:pPr marL="657193" lvl="1" indent="-257162">
              <a:buClr>
                <a:srgbClr val="FF0000"/>
              </a:buClr>
            </a:pPr>
            <a:r>
              <a:rPr lang="en-US" altLang="en-US" sz="1867" dirty="0"/>
              <a:t>Particularly if suspicion of disease elsewhere or alternatively low chance of needing therapy soon (resected low volume disease, some older patients) </a:t>
            </a:r>
          </a:p>
          <a:p>
            <a:pPr marL="257162" indent="-257162">
              <a:buClr>
                <a:srgbClr val="FF0000"/>
              </a:buClr>
            </a:pPr>
            <a:r>
              <a:rPr lang="en-US" altLang="en-US" sz="1867" b="1" dirty="0"/>
              <a:t>RT acceptable – location/size dependent</a:t>
            </a:r>
          </a:p>
          <a:p>
            <a:pPr marL="257162" indent="-257162">
              <a:buClr>
                <a:srgbClr val="FF0000"/>
              </a:buClr>
            </a:pPr>
            <a:r>
              <a:rPr lang="en-US" altLang="en-US" sz="1867" b="1" dirty="0"/>
              <a:t>Generally have not yet adapted combined modality therapy</a:t>
            </a:r>
          </a:p>
          <a:p>
            <a:pPr marL="657193" lvl="1" indent="-257162">
              <a:buClr>
                <a:srgbClr val="FF0000"/>
              </a:buClr>
            </a:pPr>
            <a:r>
              <a:rPr lang="en-US" altLang="en-US" sz="1867" dirty="0"/>
              <a:t>Not sure of value for early vs later (if relapse) systemic treatment </a:t>
            </a:r>
          </a:p>
          <a:p>
            <a:pPr marL="657193" lvl="1" indent="-257162">
              <a:buClr>
                <a:srgbClr val="FF0000"/>
              </a:buClr>
            </a:pPr>
            <a:r>
              <a:rPr lang="en-US" altLang="en-US" sz="1867" dirty="0"/>
              <a:t>Is a short course of rituximab reasonable/of value vs early chemo-based combined modality </a:t>
            </a:r>
            <a:r>
              <a:rPr lang="en-US" altLang="en-US" sz="1867" dirty="0" err="1"/>
              <a:t>rx</a:t>
            </a:r>
            <a:r>
              <a:rPr lang="en-US" altLang="en-US" sz="1867" dirty="0"/>
              <a:t>?</a:t>
            </a:r>
          </a:p>
          <a:p>
            <a:pPr marL="257162" indent="-257162">
              <a:buClr>
                <a:srgbClr val="FF0000"/>
              </a:buClr>
            </a:pPr>
            <a:r>
              <a:rPr lang="en-US" altLang="en-US" sz="1867" b="1" dirty="0"/>
              <a:t>Do not over-emphasize concept of “cure” vs “functional cure” given favorable long-term prognosis</a:t>
            </a:r>
          </a:p>
        </p:txBody>
      </p:sp>
    </p:spTree>
    <p:extLst>
      <p:ext uri="{BB962C8B-B14F-4D97-AF65-F5344CB8AC3E}">
        <p14:creationId xmlns:p14="http://schemas.microsoft.com/office/powerpoint/2010/main" val="5468937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1373" y="282384"/>
            <a:ext cx="10556488" cy="738664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accent4"/>
                </a:solidFill>
              </a:rPr>
              <a:t>My approach to low tumor burden, advanced stage FL 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044689" y="1167499"/>
            <a:ext cx="9582122" cy="4301037"/>
          </a:xfrm>
        </p:spPr>
        <p:txBody>
          <a:bodyPr/>
          <a:lstStyle/>
          <a:p>
            <a:pPr marL="257162" indent="-257162">
              <a:buClr>
                <a:srgbClr val="FF0000"/>
              </a:buClr>
            </a:pPr>
            <a:r>
              <a:rPr lang="en-US" altLang="en-US" sz="2400" b="1" dirty="0"/>
              <a:t>Watch and wait acceptable (encouraged)</a:t>
            </a:r>
          </a:p>
          <a:p>
            <a:pPr marL="657193" lvl="1" indent="-257162">
              <a:buClr>
                <a:srgbClr val="FF0000"/>
              </a:buClr>
            </a:pPr>
            <a:r>
              <a:rPr lang="en-US" altLang="en-US" sz="2400" dirty="0"/>
              <a:t>Often at least for some time to allow patient to understand disease and me to get a sense of pace over time</a:t>
            </a:r>
          </a:p>
          <a:p>
            <a:pPr marL="257162" indent="-257162">
              <a:buClr>
                <a:srgbClr val="FF0000"/>
              </a:buClr>
            </a:pPr>
            <a:r>
              <a:rPr lang="en-US" altLang="en-US" sz="2400" b="1" dirty="0"/>
              <a:t>Rituximab x 4 if desires therapy/minimal symptoms/findings without maintenance</a:t>
            </a:r>
          </a:p>
          <a:p>
            <a:pPr marL="257162" indent="-257162">
              <a:buClr>
                <a:srgbClr val="FF0000"/>
              </a:buClr>
            </a:pPr>
            <a:r>
              <a:rPr lang="en-US" altLang="en-US" sz="2400" b="1" dirty="0" err="1"/>
              <a:t>Chemoimmunotherapy</a:t>
            </a:r>
            <a:r>
              <a:rPr lang="en-US" altLang="en-US" sz="2400" b="1" dirty="0"/>
              <a:t> or other emerging combinations (</a:t>
            </a:r>
            <a:r>
              <a:rPr lang="en-US" altLang="en-US" sz="2400" b="1" dirty="0" err="1"/>
              <a:t>lenalidomide</a:t>
            </a:r>
            <a:r>
              <a:rPr lang="en-US" altLang="en-US" sz="2400" b="1" dirty="0"/>
              <a:t>/rituximab) if patient prefers a longer remission and prefers efficacy/toxicity tradeoffs – less common</a:t>
            </a:r>
          </a:p>
          <a:p>
            <a:pPr marL="657193" lvl="1" indent="-257162">
              <a:buClr>
                <a:srgbClr val="FF0000"/>
              </a:buClr>
            </a:pPr>
            <a:r>
              <a:rPr lang="en-US" altLang="en-US" sz="2400" dirty="0"/>
              <a:t>Tends to be a minority of patients but very much “style”</a:t>
            </a:r>
          </a:p>
        </p:txBody>
      </p:sp>
    </p:spTree>
    <p:extLst>
      <p:ext uri="{BB962C8B-B14F-4D97-AF65-F5344CB8AC3E}">
        <p14:creationId xmlns:p14="http://schemas.microsoft.com/office/powerpoint/2010/main" val="30035245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37" y="2148959"/>
            <a:ext cx="6517977" cy="3732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7A5CEC-B0B9-8F4A-980D-AAFC0851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Differences between Rituximab (Type I Antibody) and Obinutuzumab (Type II Antibody)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82EF3-2E49-B34D-8A69-5E85F939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5" y="6423970"/>
            <a:ext cx="91440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0" bIns="9144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>
              <a:defRPr/>
            </a:pPr>
            <a:r>
              <a:rPr lang="en-US" sz="1600" b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Tobinai</a:t>
            </a:r>
            <a:r>
              <a:rPr lang="en-US" sz="16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K et al. </a:t>
            </a:r>
            <a:r>
              <a:rPr lang="en-US" sz="1600" b="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Adv </a:t>
            </a:r>
            <a:r>
              <a:rPr lang="en-US" sz="1600" b="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Ther</a:t>
            </a:r>
            <a:r>
              <a:rPr lang="en-US" sz="16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2017;34(2):324-56.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925D0-DA65-DA44-B0A9-3AA1714F1249}"/>
              </a:ext>
            </a:extLst>
          </p:cNvPr>
          <p:cNvSpPr txBox="1"/>
          <p:nvPr/>
        </p:nvSpPr>
        <p:spPr>
          <a:xfrm>
            <a:off x="1816883" y="5853437"/>
            <a:ext cx="821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ADCC = antibody-dependent cell-mediated cytotoxicity; ADCP = antibody-dependent cellular phagocytosis; CDC = </a:t>
            </a:r>
            <a:r>
              <a:rPr lang="en-US" sz="14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complement-dependent cytotoxicity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1087" y="1198043"/>
            <a:ext cx="34800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Increased direct cell death</a:t>
            </a:r>
          </a:p>
          <a:p>
            <a:pPr algn="ctr">
              <a:defRPr/>
            </a:pP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Type II character</a:t>
            </a:r>
            <a:r>
              <a:rPr lang="mr-IN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1200" dirty="0">
              <a:solidFill>
                <a:srgbClr val="103154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defRPr/>
            </a:pPr>
            <a:r>
              <a:rPr lang="mr-IN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due to alternative geometry (elbow-hinge modification) versus type I antibody e.g., rituximab </a:t>
            </a:r>
          </a:p>
          <a:p>
            <a:pPr algn="ctr">
              <a:defRPr/>
            </a:pPr>
            <a:r>
              <a:rPr lang="mr-IN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non-apoptotic immunogenic cell death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6902" y="4751159"/>
            <a:ext cx="1798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Obinutuzumab</a:t>
            </a:r>
            <a:endParaRPr lang="en-US" sz="1600" dirty="0">
              <a:solidFill>
                <a:srgbClr val="103154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2220" y="539723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CD20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8238" y="472554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Complement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8238" y="532720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Fc</a:t>
            </a:r>
            <a:r>
              <a:rPr lang="el-GR" sz="16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γ</a:t>
            </a:r>
            <a:r>
              <a:rPr lang="en-US" sz="16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RIII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0216" y="2732676"/>
            <a:ext cx="94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Effector cell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1784" y="3526337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B cell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826" y="1196752"/>
            <a:ext cx="4444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Increased effector cell-mediated</a:t>
            </a:r>
            <a:br>
              <a:rPr lang="en-US" sz="15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5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ADCC and ADCP</a:t>
            </a:r>
          </a:p>
          <a:p>
            <a:pPr algn="ctr">
              <a:defRPr/>
            </a:pP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Increased affinity for Fc</a:t>
            </a:r>
            <a:r>
              <a:rPr lang="el-GR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γ</a:t>
            </a: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RIII receptors on immune effector cells</a:t>
            </a:r>
            <a:r>
              <a:rPr lang="mr-IN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b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r-IN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due to </a:t>
            </a:r>
            <a:r>
              <a:rPr lang="en-US" sz="1200" dirty="0" err="1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glycoengineered</a:t>
            </a: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 Fc region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58321" y="4651132"/>
            <a:ext cx="27127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Decreased CDC activity</a:t>
            </a:r>
          </a:p>
          <a:p>
            <a:pPr algn="ctr">
              <a:defRPr/>
            </a:pP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Type II character</a:t>
            </a:r>
            <a:r>
              <a:rPr lang="mr-IN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b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mr-IN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1200" dirty="0">
                <a:solidFill>
                  <a:srgbClr val="103154"/>
                </a:solidFill>
                <a:latin typeface="Calibri" charset="0"/>
                <a:ea typeface="Calibri" charset="0"/>
                <a:cs typeface="Calibri" charset="0"/>
              </a:rPr>
              <a:t>due to alternative binding geometry versus type I antibody e.g., rituximab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728504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0">
            <a:extLst>
              <a:ext uri="{FF2B5EF4-FFF2-40B4-BE49-F238E27FC236}">
                <a16:creationId xmlns:a16="http://schemas.microsoft.com/office/drawing/2014/main" id="{9B99EBB3-D1BC-D048-AF2A-80060A18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65"/>
          <a:stretch>
            <a:fillRect/>
          </a:stretch>
        </p:blipFill>
        <p:spPr bwMode="auto">
          <a:xfrm>
            <a:off x="974725" y="1828800"/>
            <a:ext cx="102901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TextBox 11">
            <a:extLst>
              <a:ext uri="{FF2B5EF4-FFF2-40B4-BE49-F238E27FC236}">
                <a16:creationId xmlns:a16="http://schemas.microsoft.com/office/drawing/2014/main" id="{863B8223-321D-1442-B9DC-4A137325A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0813" y="5932488"/>
            <a:ext cx="294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Marcus et al.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NEJM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2017, 377: 1331-44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24B58A-2505-8E43-99EC-B4ADD56CAC61}"/>
              </a:ext>
            </a:extLst>
          </p:cNvPr>
          <p:cNvSpPr txBox="1"/>
          <p:nvPr/>
        </p:nvSpPr>
        <p:spPr>
          <a:xfrm>
            <a:off x="336550" y="1355725"/>
            <a:ext cx="11650663" cy="4921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GALLIUM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Obinutuzumab vs Rituximab-based Induction plus Maintenance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D36A40-8311-EA42-A30A-A2FA72999666}"/>
              </a:ext>
            </a:extLst>
          </p:cNvPr>
          <p:cNvSpPr/>
          <p:nvPr/>
        </p:nvSpPr>
        <p:spPr>
          <a:xfrm>
            <a:off x="336550" y="2560638"/>
            <a:ext cx="2565400" cy="19986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1202 patients FL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1-3a, advanced stage,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 GELF criteria </a:t>
            </a:r>
          </a:p>
        </p:txBody>
      </p:sp>
      <p:sp>
        <p:nvSpPr>
          <p:cNvPr id="105477" name="TextBox 4">
            <a:extLst>
              <a:ext uri="{FF2B5EF4-FFF2-40B4-BE49-F238E27FC236}">
                <a16:creationId xmlns:a16="http://schemas.microsoft.com/office/drawing/2014/main" id="{0069EFB3-82D4-D749-A905-C1136FBC0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201613"/>
            <a:ext cx="1117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Front Line Treatment of Follicular Lymphoma</a:t>
            </a:r>
          </a:p>
        </p:txBody>
      </p:sp>
      <p:pic>
        <p:nvPicPr>
          <p:cNvPr id="105478" name="Picture 13" descr="http://sharepoint.mc.rochester.edu/sites/BRANDCENTER/URMC/Logos/Wilmot/URM_WCI_Vert_4C.png">
            <a:extLst>
              <a:ext uri="{FF2B5EF4-FFF2-40B4-BE49-F238E27FC236}">
                <a16:creationId xmlns:a16="http://schemas.microsoft.com/office/drawing/2014/main" id="{38E0079F-0C85-D043-8385-385D9020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0"/>
          <a:stretch>
            <a:fillRect/>
          </a:stretch>
        </p:blipFill>
        <p:spPr bwMode="auto">
          <a:xfrm>
            <a:off x="314325" y="5867400"/>
            <a:ext cx="1330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Box 13">
            <a:extLst>
              <a:ext uri="{FF2B5EF4-FFF2-40B4-BE49-F238E27FC236}">
                <a16:creationId xmlns:a16="http://schemas.microsoft.com/office/drawing/2014/main" id="{B509363B-EDB5-CD40-A85E-4894265DB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1432142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>
            <a:extLst>
              <a:ext uri="{FF2B5EF4-FFF2-40B4-BE49-F238E27FC236}">
                <a16:creationId xmlns:a16="http://schemas.microsoft.com/office/drawing/2014/main" id="{468B3B45-7741-7642-8171-5BB213A3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25538"/>
            <a:ext cx="583565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2" name="Picture 4">
            <a:extLst>
              <a:ext uri="{FF2B5EF4-FFF2-40B4-BE49-F238E27FC236}">
                <a16:creationId xmlns:a16="http://schemas.microsoft.com/office/drawing/2014/main" id="{92A4BFAE-0F3B-B749-A6EE-7106D71D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1125538"/>
            <a:ext cx="6223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D935A7-EFCB-B84D-9A48-2B015403F5C5}"/>
              </a:ext>
            </a:extLst>
          </p:cNvPr>
          <p:cNvSpPr txBox="1">
            <a:spLocks/>
          </p:cNvSpPr>
          <p:nvPr/>
        </p:nvSpPr>
        <p:spPr>
          <a:xfrm>
            <a:off x="155575" y="65088"/>
            <a:ext cx="11880850" cy="9810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GALLIUM: Efficacy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7524" name="TextBox 7">
            <a:extLst>
              <a:ext uri="{FF2B5EF4-FFF2-40B4-BE49-F238E27FC236}">
                <a16:creationId xmlns:a16="http://schemas.microsoft.com/office/drawing/2014/main" id="{B40B81FD-7D77-824C-A930-112BFA0B1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2675"/>
            <a:ext cx="1614488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Progression- Free Survival</a:t>
            </a:r>
          </a:p>
        </p:txBody>
      </p:sp>
      <p:sp>
        <p:nvSpPr>
          <p:cNvPr id="107525" name="TextBox 9">
            <a:extLst>
              <a:ext uri="{FF2B5EF4-FFF2-40B4-BE49-F238E27FC236}">
                <a16:creationId xmlns:a16="http://schemas.microsoft.com/office/drawing/2014/main" id="{8AE779D6-FF7A-234E-8938-DC09904AA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082675"/>
            <a:ext cx="19145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Overall Survival</a:t>
            </a:r>
          </a:p>
        </p:txBody>
      </p:sp>
      <p:sp>
        <p:nvSpPr>
          <p:cNvPr id="107526" name="TextBox 11">
            <a:extLst>
              <a:ext uri="{FF2B5EF4-FFF2-40B4-BE49-F238E27FC236}">
                <a16:creationId xmlns:a16="http://schemas.microsoft.com/office/drawing/2014/main" id="{81DF48A5-45A5-F741-973B-A8B7F344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325" y="3562350"/>
            <a:ext cx="43497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year PFS: 80% vs 73%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(HR 0.66; 95% CI 0.51-0.85; 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=0.001)</a:t>
            </a:r>
          </a:p>
        </p:txBody>
      </p:sp>
      <p:sp>
        <p:nvSpPr>
          <p:cNvPr id="107527" name="TextBox 12">
            <a:extLst>
              <a:ext uri="{FF2B5EF4-FFF2-40B4-BE49-F238E27FC236}">
                <a16:creationId xmlns:a16="http://schemas.microsoft.com/office/drawing/2014/main" id="{5AC00A9D-12C0-2047-BB78-C577F788F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3571875"/>
            <a:ext cx="2897188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year OS: 94% vs 92%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8" name="TextBox 13">
            <a:extLst>
              <a:ext uri="{FF2B5EF4-FFF2-40B4-BE49-F238E27FC236}">
                <a16:creationId xmlns:a16="http://schemas.microsoft.com/office/drawing/2014/main" id="{3A541B24-34ED-384F-BEA7-AFAA224D9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89337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F07E0-DC3D-AC49-A93F-70C7CCCC8104}"/>
              </a:ext>
            </a:extLst>
          </p:cNvPr>
          <p:cNvSpPr/>
          <p:nvPr/>
        </p:nvSpPr>
        <p:spPr bwMode="auto">
          <a:xfrm>
            <a:off x="1055440" y="1340768"/>
            <a:ext cx="8784976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2400" b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Oncology Today: Follicular Lymphoma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CAA02EF-7875-2D44-A0DB-006FA923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340768"/>
            <a:ext cx="10972800" cy="5029200"/>
          </a:xfrm>
        </p:spPr>
        <p:txBody>
          <a:bodyPr>
            <a:noAutofit/>
          </a:bodyPr>
          <a:lstStyle/>
          <a:p>
            <a:pPr marL="9842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Module 1: Current Management of Newly Diagnosed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Observation versus rituximab monotherapy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GALLIUM – Obinutuzumab/chemotherapy followed by obinutuzumab maintenance</a:t>
            </a:r>
            <a:endParaRPr lang="en-US" sz="1800" b="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RELEVANCE – Lenalidomide/rituximab (R</a:t>
            </a:r>
            <a:r>
              <a:rPr lang="en-US" sz="1800" b="0" baseline="30000" dirty="0"/>
              <a:t>2</a:t>
            </a:r>
            <a:r>
              <a:rPr lang="en-US" sz="1800" b="0" dirty="0"/>
              <a:t>) in the up-front setting</a:t>
            </a:r>
          </a:p>
          <a:p>
            <a:pPr marL="98425" indent="0">
              <a:spcBef>
                <a:spcPts val="29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331FF"/>
                </a:solidFill>
              </a:rPr>
              <a:t>Module 2: </a:t>
            </a:r>
            <a:r>
              <a:rPr lang="en-US" sz="1800" b="1" dirty="0">
                <a:solidFill>
                  <a:srgbClr val="0432FF"/>
                </a:solidFill>
              </a:rPr>
              <a:t>Selection and Sequencing of Therapies for Relapsed/Refractory (R/R)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Management of early progression of disease (POD24)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AUGMENT – R</a:t>
            </a:r>
            <a:r>
              <a:rPr lang="en-US" sz="1800" b="0" baseline="30000" dirty="0"/>
              <a:t>2</a:t>
            </a:r>
            <a:r>
              <a:rPr lang="en-US" sz="1800" b="0" dirty="0"/>
              <a:t> for patients with R/R disease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 err="1"/>
              <a:t>Tazemetostat</a:t>
            </a:r>
            <a:r>
              <a:rPr lang="en-US" sz="1800" b="0" dirty="0"/>
              <a:t> – Recent FDA approval of EZH2 inhibitor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ZUMA-5 – CAR T-cell therapy </a:t>
            </a:r>
            <a:r>
              <a:rPr lang="en-US" sz="1800" b="0" dirty="0" err="1"/>
              <a:t>axicabtagene</a:t>
            </a:r>
            <a:r>
              <a:rPr lang="en-US" sz="1800" b="0" dirty="0"/>
              <a:t> </a:t>
            </a:r>
            <a:r>
              <a:rPr lang="en-US" sz="1800" b="0" dirty="0" err="1"/>
              <a:t>ciloleucel</a:t>
            </a:r>
            <a:r>
              <a:rPr lang="en-US" sz="1800" b="0" dirty="0"/>
              <a:t> (</a:t>
            </a:r>
            <a:r>
              <a:rPr lang="en-US" sz="1800" b="0" dirty="0" err="1"/>
              <a:t>axi-cel</a:t>
            </a:r>
            <a:r>
              <a:rPr lang="en-US" sz="1800" b="0" dirty="0"/>
              <a:t>) in R/R indolent NHL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 err="1"/>
              <a:t>Mosunetuzumab</a:t>
            </a:r>
            <a:r>
              <a:rPr lang="en-US" sz="1800" b="0" dirty="0"/>
              <a:t> – Anti-CD20 and anti-CD3 bispecific antibody</a:t>
            </a:r>
          </a:p>
          <a:p>
            <a:pPr marL="98425" indent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331FF"/>
                </a:solidFill>
              </a:rPr>
              <a:t>Module 3</a:t>
            </a:r>
            <a:r>
              <a:rPr lang="en-US" sz="1800" b="1" dirty="0">
                <a:solidFill>
                  <a:srgbClr val="0432FF"/>
                </a:solidFill>
              </a:rPr>
              <a:t>: Integration of PI3 Kinase Inhibition into the Management of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Similarities and differences between </a:t>
            </a:r>
            <a:r>
              <a:rPr lang="en-US" sz="1800" b="0" dirty="0" err="1"/>
              <a:t>copanlisib</a:t>
            </a:r>
            <a:r>
              <a:rPr lang="en-US" sz="1800" b="0" dirty="0"/>
              <a:t>, duvelisib and </a:t>
            </a:r>
            <a:r>
              <a:rPr lang="en-US" sz="1800" b="0" dirty="0" err="1"/>
              <a:t>idelalisib</a:t>
            </a:r>
            <a:endParaRPr lang="en-US" sz="1800" b="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Data supporting FDA approval of these agents, including DYNAMO</a:t>
            </a:r>
            <a:endParaRPr lang="en-US" sz="1800" b="0" dirty="0">
              <a:solidFill>
                <a:srgbClr val="0432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079822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CEE8-5BFD-0B41-A1DA-2D408C39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GALLIUM: Proportion of Patients with Progression of Disease within 24 Months (POD24)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7B86-330A-C849-BCB4-94EE49979AF3}"/>
              </a:ext>
            </a:extLst>
          </p:cNvPr>
          <p:cNvSpPr txBox="1"/>
          <p:nvPr/>
        </p:nvSpPr>
        <p:spPr>
          <a:xfrm>
            <a:off x="2063552" y="6477099"/>
            <a:ext cx="41623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0" dirty="0">
                <a:solidFill>
                  <a:schemeClr val="tx2"/>
                </a:solidFill>
              </a:rPr>
              <a:t>Townsend W et al. ASCO 2020; Abstract 8023.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286EB0-11B1-2B4F-A677-0D08F8BA4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513919"/>
            <a:ext cx="8172400" cy="4749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7DB29D-39A3-D148-BE3A-BE8DF2E45B46}"/>
              </a:ext>
            </a:extLst>
          </p:cNvPr>
          <p:cNvSpPr txBox="1"/>
          <p:nvPr/>
        </p:nvSpPr>
        <p:spPr>
          <a:xfrm>
            <a:off x="2420417" y="15139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Average HR-based reduction in risk of POD24 with G-chemo relative to R-chemo was 47.6%</a:t>
            </a:r>
          </a:p>
        </p:txBody>
      </p:sp>
    </p:spTree>
    <p:extLst>
      <p:ext uri="{BB962C8B-B14F-4D97-AF65-F5344CB8AC3E}">
        <p14:creationId xmlns:p14="http://schemas.microsoft.com/office/powerpoint/2010/main" val="145627300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24FD5A2-5541-CD4B-B710-AEF671DBEBE5}"/>
              </a:ext>
            </a:extLst>
          </p:cNvPr>
          <p:cNvSpPr txBox="1">
            <a:spLocks/>
          </p:cNvSpPr>
          <p:nvPr/>
        </p:nvSpPr>
        <p:spPr>
          <a:xfrm>
            <a:off x="673100" y="20638"/>
            <a:ext cx="10680700" cy="70485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GALLIUM Adverse Events of Interest</a:t>
            </a:r>
          </a:p>
        </p:txBody>
      </p:sp>
      <p:pic>
        <p:nvPicPr>
          <p:cNvPr id="109570" name="Picture 8">
            <a:extLst>
              <a:ext uri="{FF2B5EF4-FFF2-40B4-BE49-F238E27FC236}">
                <a16:creationId xmlns:a16="http://schemas.microsoft.com/office/drawing/2014/main" id="{C8141412-FD62-9545-813A-623542DCED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488"/>
            <a:ext cx="1219200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9">
            <a:extLst>
              <a:ext uri="{FF2B5EF4-FFF2-40B4-BE49-F238E27FC236}">
                <a16:creationId xmlns:a16="http://schemas.microsoft.com/office/drawing/2014/main" id="{A0148D02-2B0D-5147-93F4-60CFCA6DA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1928813"/>
            <a:ext cx="2441575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ゴシック" pitchFamily="-92" charset="-128"/>
              <a:cs typeface="+mn-cs"/>
            </a:endParaRPr>
          </a:p>
        </p:txBody>
      </p:sp>
      <p:sp>
        <p:nvSpPr>
          <p:cNvPr id="109572" name="TextBox 10">
            <a:extLst>
              <a:ext uri="{FF2B5EF4-FFF2-40B4-BE49-F238E27FC236}">
                <a16:creationId xmlns:a16="http://schemas.microsoft.com/office/drawing/2014/main" id="{F32C2C27-7900-5B45-9EA1-71B3797BA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2735263"/>
            <a:ext cx="2441575" cy="368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ゴシック" pitchFamily="-92" charset="-128"/>
              <a:cs typeface="+mn-cs"/>
            </a:endParaRPr>
          </a:p>
        </p:txBody>
      </p:sp>
      <p:sp>
        <p:nvSpPr>
          <p:cNvPr id="109573" name="TextBox 11">
            <a:extLst>
              <a:ext uri="{FF2B5EF4-FFF2-40B4-BE49-F238E27FC236}">
                <a16:creationId xmlns:a16="http://schemas.microsoft.com/office/drawing/2014/main" id="{A6569320-A030-A84A-8362-2E9FD3FB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113088"/>
            <a:ext cx="2441575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ゴシック" pitchFamily="-92" charset="-128"/>
              <a:cs typeface="+mn-cs"/>
            </a:endParaRPr>
          </a:p>
        </p:txBody>
      </p:sp>
      <p:sp>
        <p:nvSpPr>
          <p:cNvPr id="109574" name="TextBox 12">
            <a:extLst>
              <a:ext uri="{FF2B5EF4-FFF2-40B4-BE49-F238E27FC236}">
                <a16:creationId xmlns:a16="http://schemas.microsoft.com/office/drawing/2014/main" id="{6C29A9DA-2DFC-EB49-A501-4AE50E93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3929063"/>
            <a:ext cx="2441575" cy="368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ゴシック" pitchFamily="-92" charset="-128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B4B5F8-89FA-934D-9972-2D7EDD0B1D18}"/>
              </a:ext>
            </a:extLst>
          </p:cNvPr>
          <p:cNvSpPr txBox="1">
            <a:spLocks/>
          </p:cNvSpPr>
          <p:nvPr/>
        </p:nvSpPr>
        <p:spPr>
          <a:xfrm>
            <a:off x="825500" y="87889"/>
            <a:ext cx="10680700" cy="7048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GALLIUM Adverse Events of Interest</a:t>
            </a:r>
          </a:p>
        </p:txBody>
      </p:sp>
      <p:sp>
        <p:nvSpPr>
          <p:cNvPr id="109576" name="TextBox 13">
            <a:extLst>
              <a:ext uri="{FF2B5EF4-FFF2-40B4-BE49-F238E27FC236}">
                <a16:creationId xmlns:a16="http://schemas.microsoft.com/office/drawing/2014/main" id="{7836F5D2-B61F-7B4D-8971-E5691B52C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8294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>
            <a:extLst>
              <a:ext uri="{FF2B5EF4-FFF2-40B4-BE49-F238E27FC236}">
                <a16:creationId xmlns:a16="http://schemas.microsoft.com/office/drawing/2014/main" id="{5CDBA1E2-5594-904E-BB20-F9703C050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2"/>
          <a:stretch>
            <a:fillRect/>
          </a:stretch>
        </p:blipFill>
        <p:spPr bwMode="auto">
          <a:xfrm>
            <a:off x="0" y="1331913"/>
            <a:ext cx="12192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Title 1">
            <a:extLst>
              <a:ext uri="{FF2B5EF4-FFF2-40B4-BE49-F238E27FC236}">
                <a16:creationId xmlns:a16="http://schemas.microsoft.com/office/drawing/2014/main" id="{0FA66B4C-E5F2-074D-8937-A8EADFD1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88"/>
            <a:ext cx="106791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RELEVANCE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Lenalidomide Plus Rituximab (R</a:t>
            </a:r>
            <a:r>
              <a:rPr kumimoji="0" lang="en-US" altLang="en-US" sz="36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vs R-chemo with R maintenance </a:t>
            </a:r>
          </a:p>
        </p:txBody>
      </p:sp>
      <p:sp>
        <p:nvSpPr>
          <p:cNvPr id="111619" name="TextBox 8">
            <a:extLst>
              <a:ext uri="{FF2B5EF4-FFF2-40B4-BE49-F238E27FC236}">
                <a16:creationId xmlns:a16="http://schemas.microsoft.com/office/drawing/2014/main" id="{AD856176-5788-3A43-9512-977B0AD8A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6400800"/>
            <a:ext cx="354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Arial" panose="020B0604020202020204" pitchFamily="34" charset="0"/>
              </a:rPr>
              <a:t>Morschhauser et al.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Arial" panose="020B0604020202020204" pitchFamily="34" charset="0"/>
              </a:rPr>
              <a:t>NEJM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Arial" panose="020B0604020202020204" pitchFamily="34" charset="0"/>
              </a:rPr>
              <a:t>2018; 379: 934-47 </a:t>
            </a:r>
            <a:endParaRPr kumimoji="0" lang="en-US" alt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ゴシック" pitchFamily="-92" charset="-128"/>
              <a:cs typeface="Arial" panose="020B0604020202020204" pitchFamily="34" charset="0"/>
            </a:endParaRPr>
          </a:p>
        </p:txBody>
      </p:sp>
      <p:sp>
        <p:nvSpPr>
          <p:cNvPr id="111620" name="TextBox 13">
            <a:extLst>
              <a:ext uri="{FF2B5EF4-FFF2-40B4-BE49-F238E27FC236}">
                <a16:creationId xmlns:a16="http://schemas.microsoft.com/office/drawing/2014/main" id="{9DBC2920-F12D-ED46-85B8-4CB5E60C8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523065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B258EE-7EB4-D445-A97A-F9FBEB465D54}"/>
              </a:ext>
            </a:extLst>
          </p:cNvPr>
          <p:cNvSpPr txBox="1">
            <a:spLocks/>
          </p:cNvSpPr>
          <p:nvPr/>
        </p:nvSpPr>
        <p:spPr>
          <a:xfrm>
            <a:off x="742950" y="112713"/>
            <a:ext cx="10680700" cy="635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RELEVANCE: Efficacy</a:t>
            </a:r>
          </a:p>
        </p:txBody>
      </p:sp>
      <p:pic>
        <p:nvPicPr>
          <p:cNvPr id="113666" name="Picture 12">
            <a:extLst>
              <a:ext uri="{FF2B5EF4-FFF2-40B4-BE49-F238E27FC236}">
                <a16:creationId xmlns:a16="http://schemas.microsoft.com/office/drawing/2014/main" id="{999EFA4F-4B33-B14B-9B15-BE8CEDC6F7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1"/>
          <a:stretch>
            <a:fillRect/>
          </a:stretch>
        </p:blipFill>
        <p:spPr bwMode="auto">
          <a:xfrm>
            <a:off x="0" y="1147763"/>
            <a:ext cx="1219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CBBC19-8687-2448-8744-F95C3D669306}"/>
              </a:ext>
            </a:extLst>
          </p:cNvPr>
          <p:cNvSpPr/>
          <p:nvPr/>
        </p:nvSpPr>
        <p:spPr bwMode="auto">
          <a:xfrm>
            <a:off x="0" y="614363"/>
            <a:ext cx="6096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CR/Cru at 120 weeks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E89F98-7967-DE40-823A-18A74E63F5A4}"/>
              </a:ext>
            </a:extLst>
          </p:cNvPr>
          <p:cNvSpPr/>
          <p:nvPr/>
        </p:nvSpPr>
        <p:spPr bwMode="auto">
          <a:xfrm>
            <a:off x="6096000" y="614363"/>
            <a:ext cx="6096000" cy="533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3-year PFS</a:t>
            </a:r>
          </a:p>
        </p:txBody>
      </p:sp>
      <p:pic>
        <p:nvPicPr>
          <p:cNvPr id="113669" name="Picture 13" descr="http://sharepoint.mc.rochester.edu/sites/BRANDCENTER/URMC/Logos/Wilmot/URM_WCI_Vert_4C.png">
            <a:extLst>
              <a:ext uri="{FF2B5EF4-FFF2-40B4-BE49-F238E27FC236}">
                <a16:creationId xmlns:a16="http://schemas.microsoft.com/office/drawing/2014/main" id="{D8BED64C-8B13-8E4B-877D-DB6C6005D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0"/>
          <a:stretch>
            <a:fillRect/>
          </a:stretch>
        </p:blipFill>
        <p:spPr bwMode="auto">
          <a:xfrm>
            <a:off x="314325" y="5867400"/>
            <a:ext cx="1330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TextBox 13">
            <a:extLst>
              <a:ext uri="{FF2B5EF4-FFF2-40B4-BE49-F238E27FC236}">
                <a16:creationId xmlns:a16="http://schemas.microsoft.com/office/drawing/2014/main" id="{4348E015-467D-1345-AF81-5A984F0A7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  <p:sp>
        <p:nvSpPr>
          <p:cNvPr id="113671" name="TextBox 1">
            <a:extLst>
              <a:ext uri="{FF2B5EF4-FFF2-40B4-BE49-F238E27FC236}">
                <a16:creationId xmlns:a16="http://schemas.microsoft.com/office/drawing/2014/main" id="{34DF36F0-E166-8041-8973-5892C2DE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3886200"/>
            <a:ext cx="44323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3-year PFS: 77% R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vs 78% R-chemo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Median follow-up 38 months</a:t>
            </a:r>
          </a:p>
        </p:txBody>
      </p:sp>
    </p:spTree>
    <p:extLst>
      <p:ext uri="{BB962C8B-B14F-4D97-AF65-F5344CB8AC3E}">
        <p14:creationId xmlns:p14="http://schemas.microsoft.com/office/powerpoint/2010/main" val="22792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13C1F45-8FAD-D547-9E4B-DA1847A2BF42}"/>
              </a:ext>
            </a:extLst>
          </p:cNvPr>
          <p:cNvSpPr txBox="1">
            <a:spLocks/>
          </p:cNvSpPr>
          <p:nvPr/>
        </p:nvSpPr>
        <p:spPr>
          <a:xfrm>
            <a:off x="742950" y="112713"/>
            <a:ext cx="10680700" cy="635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Safety and Toxicity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CC5870-02A5-4745-8CC5-9B6EA6404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82668"/>
              </p:ext>
            </p:extLst>
          </p:nvPr>
        </p:nvGraphicFramePr>
        <p:xfrm>
          <a:off x="320675" y="1072321"/>
          <a:ext cx="11550650" cy="4350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7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753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GALLIUM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</a:t>
                      </a:r>
                    </a:p>
                    <a:p>
                      <a:pPr algn="ctr"/>
                      <a:r>
                        <a:rPr lang="en-US" sz="2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(obinutuzumab)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RELEVANCE (R</a:t>
                      </a:r>
                      <a:r>
                        <a:rPr lang="en-US" sz="2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marL="91443" marR="91443" marT="45732" marB="457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53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3-5 SAE 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74.6%</a:t>
                      </a:r>
                      <a:r>
                        <a:rPr lang="en-US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67.8%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iarrhea 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 vs 19%</a:t>
                      </a:r>
                    </a:p>
                  </a:txBody>
                  <a:tcPr marL="91443" marR="91443" marT="45732" marB="457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603"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SAE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46.1% vs 39.9%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Cutaneous</a:t>
                      </a:r>
                      <a:r>
                        <a:rPr lang="en-US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reactions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 vs 24%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529">
                <a:tc>
                  <a:txBody>
                    <a:bodyPr/>
                    <a:lstStyle/>
                    <a:p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Infusion reactions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59.3% vs 48.9%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Rash 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 vs 8%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529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Fatal events (</a:t>
                      </a:r>
                      <a:r>
                        <a:rPr lang="en-US" sz="2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Bendamustine</a:t>
                      </a:r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 vs 2% </a:t>
                      </a: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Myalgias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anchor="ctr"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 vs</a:t>
                      </a:r>
                      <a:r>
                        <a:rPr lang="en-US" sz="2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6% </a:t>
                      </a:r>
                      <a:endParaRPr lang="en-US" sz="2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32" marB="4573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5746" name="TextBox 2">
            <a:extLst>
              <a:ext uri="{FF2B5EF4-FFF2-40B4-BE49-F238E27FC236}">
                <a16:creationId xmlns:a16="http://schemas.microsoft.com/office/drawing/2014/main" id="{7B9928B5-A71C-FB4B-87ED-E54577B8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5585654"/>
            <a:ext cx="1140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hoc analysis: superior for women receiving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obinutuzumab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(HR 0.49; 95% CI, 0.33-0.74)</a:t>
            </a:r>
          </a:p>
        </p:txBody>
      </p:sp>
      <p:sp>
        <p:nvSpPr>
          <p:cNvPr id="115747" name="TextBox 13">
            <a:extLst>
              <a:ext uri="{FF2B5EF4-FFF2-40B4-BE49-F238E27FC236}">
                <a16:creationId xmlns:a16="http://schemas.microsoft.com/office/drawing/2014/main" id="{B8185D0D-36E8-0542-89B4-69E8B2CEE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3708761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>
            <a:extLst>
              <a:ext uri="{FF2B5EF4-FFF2-40B4-BE49-F238E27FC236}">
                <a16:creationId xmlns:a16="http://schemas.microsoft.com/office/drawing/2014/main" id="{3AC6F697-5261-A04D-A04C-7860EC2F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914400"/>
          </a:xfrm>
        </p:spPr>
        <p:txBody>
          <a:bodyPr/>
          <a:lstStyle/>
          <a:p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Role of Rituximab Maintenance: PRIMA</a:t>
            </a:r>
          </a:p>
        </p:txBody>
      </p:sp>
      <p:sp>
        <p:nvSpPr>
          <p:cNvPr id="103426" name="TextBox 3">
            <a:extLst>
              <a:ext uri="{FF2B5EF4-FFF2-40B4-BE49-F238E27FC236}">
                <a16:creationId xmlns:a16="http://schemas.microsoft.com/office/drawing/2014/main" id="{38CF4E58-F7BE-EF41-9B57-45B10D783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00800"/>
            <a:ext cx="335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+mn-cs"/>
              </a:rPr>
              <a:t>Salles et al. </a:t>
            </a:r>
            <a:r>
              <a:rPr kumimoji="0" lang="en-US" alt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+mn-cs"/>
              </a:rPr>
              <a:t>Lancet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+mn-cs"/>
              </a:rPr>
              <a:t>2011; 377: 42-51 </a:t>
            </a:r>
          </a:p>
        </p:txBody>
      </p:sp>
      <p:pic>
        <p:nvPicPr>
          <p:cNvPr id="103427" name="Picture 3">
            <a:extLst>
              <a:ext uri="{FF2B5EF4-FFF2-40B4-BE49-F238E27FC236}">
                <a16:creationId xmlns:a16="http://schemas.microsoft.com/office/drawing/2014/main" id="{0EBD2042-0169-F24B-9DDD-96F8A1DC0D6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66813"/>
            <a:ext cx="701040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5EE4A-A21F-274F-928C-74F5A76464AA}"/>
              </a:ext>
            </a:extLst>
          </p:cNvPr>
          <p:cNvSpPr txBox="1"/>
          <p:nvPr/>
        </p:nvSpPr>
        <p:spPr>
          <a:xfrm>
            <a:off x="7696200" y="2887663"/>
            <a:ext cx="4114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Observation 3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PFS 75%</a:t>
            </a:r>
          </a:p>
        </p:txBody>
      </p:sp>
      <p:sp>
        <p:nvSpPr>
          <p:cNvPr id="103429" name="TextBox 5">
            <a:extLst>
              <a:ext uri="{FF2B5EF4-FFF2-40B4-BE49-F238E27FC236}">
                <a16:creationId xmlns:a16="http://schemas.microsoft.com/office/drawing/2014/main" id="{40CAF733-6E6F-5E41-A3CD-C4B12A5AD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1143000"/>
            <a:ext cx="2362200" cy="592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ゴシック" pitchFamily="-92" charset="-128"/>
              <a:cs typeface="+mn-cs"/>
            </a:endParaRPr>
          </a:p>
        </p:txBody>
      </p:sp>
      <p:sp>
        <p:nvSpPr>
          <p:cNvPr id="103430" name="TextBox 8">
            <a:extLst>
              <a:ext uri="{FF2B5EF4-FFF2-40B4-BE49-F238E27FC236}">
                <a16:creationId xmlns:a16="http://schemas.microsoft.com/office/drawing/2014/main" id="{835F13E3-9ED6-4E47-A850-9B06977C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2192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ゴシック" pitchFamily="-92" charset="-128"/>
                <a:cs typeface="+mn-cs"/>
              </a:rPr>
              <a:t>Rituximab 3 yr PFS 75%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051E2-EA41-A14A-BF31-7C30D3BFE060}"/>
              </a:ext>
            </a:extLst>
          </p:cNvPr>
          <p:cNvSpPr txBox="1"/>
          <p:nvPr/>
        </p:nvSpPr>
        <p:spPr>
          <a:xfrm>
            <a:off x="423863" y="4200525"/>
            <a:ext cx="43434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year follow up: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PFS 51% vs 35%;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 maintenance vs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2D344A9-2CB8-5842-A6F5-0D3BBBC889B4}"/>
              </a:ext>
            </a:extLst>
          </p:cNvPr>
          <p:cNvGraphicFramePr/>
          <p:nvPr/>
        </p:nvGraphicFramePr>
        <p:xfrm>
          <a:off x="-223321" y="1219200"/>
          <a:ext cx="5638800" cy="262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433" name="Picture 13" descr="http://sharepoint.mc.rochester.edu/sites/BRANDCENTER/URMC/Logos/Wilmot/URM_WCI_Vert_4C.png">
            <a:extLst>
              <a:ext uri="{FF2B5EF4-FFF2-40B4-BE49-F238E27FC236}">
                <a16:creationId xmlns:a16="http://schemas.microsoft.com/office/drawing/2014/main" id="{1DFD1698-743C-E947-8D7C-C36AC409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0"/>
          <a:stretch>
            <a:fillRect/>
          </a:stretch>
        </p:blipFill>
        <p:spPr bwMode="auto">
          <a:xfrm>
            <a:off x="314325" y="5867400"/>
            <a:ext cx="1330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4" name="TextBox 13">
            <a:extLst>
              <a:ext uri="{FF2B5EF4-FFF2-40B4-BE49-F238E27FC236}">
                <a16:creationId xmlns:a16="http://schemas.microsoft.com/office/drawing/2014/main" id="{B4EA0110-0606-AD43-BEEE-E321219AF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1114656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2C1A28-F183-4E4B-85C8-7AC77A86D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26" y="1897830"/>
            <a:ext cx="5872893" cy="3899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Results of a Phase II Trial of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Obinutuzumab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in Combination with Lenalidomide in Untreated High-Burden FL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50158" y="1821513"/>
            <a:ext cx="414804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ORR = 98% (85 CR, 1 PR)</a:t>
            </a:r>
          </a:p>
          <a:p>
            <a:pPr marL="409575" lvl="1" indent="-236538">
              <a:spcBef>
                <a:spcPts val="300"/>
              </a:spcBef>
              <a:spcAft>
                <a:spcPts val="300"/>
              </a:spcAft>
              <a:buFont typeface="System Font Regular"/>
              <a:buChar char="–"/>
              <a:defRPr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at first response assessment = 92%</a:t>
            </a:r>
          </a:p>
          <a:p>
            <a:pPr marL="173038" indent="-17303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deaths have been observed to date.</a:t>
            </a:r>
          </a:p>
          <a:p>
            <a:pPr marL="173038" indent="-17303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patients discontinued therapy due </a:t>
            </a:r>
            <a:b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AEs.</a:t>
            </a:r>
          </a:p>
          <a:p>
            <a:pPr marL="409575" lvl="1" indent="-236538">
              <a:spcBef>
                <a:spcPts val="300"/>
              </a:spcBef>
              <a:spcAft>
                <a:spcPts val="300"/>
              </a:spcAft>
              <a:buFont typeface="System Font Regular"/>
              <a:buChar char="–"/>
              <a:defRPr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reason: upper respiratory tract infection (n = 5)</a:t>
            </a:r>
          </a:p>
          <a:p>
            <a:pPr marL="409575" lvl="1" indent="-236538">
              <a:spcBef>
                <a:spcPts val="300"/>
              </a:spcBef>
              <a:spcAft>
                <a:spcPts val="300"/>
              </a:spcAft>
              <a:buFont typeface="System Font Regular"/>
              <a:buChar char="–"/>
              <a:defRPr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reasons include bradycardia with sick sinus syndrome, urinary tract infection, constipation and abdominal pain.</a:t>
            </a:r>
          </a:p>
          <a:p>
            <a:pPr marL="173038" indent="-173038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Grade </a:t>
            </a: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≥</a:t>
            </a:r>
            <a:r>
              <a:rPr lang="en-US" sz="17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 AEs: neutropenia, rash, lung infection and neutropenic fever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DC060-124A-C04E-8262-7B735AE9D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6454956"/>
            <a:ext cx="8229600" cy="3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bIns="685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5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Nastoupil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LJ et al. </a:t>
            </a:r>
            <a:r>
              <a:rPr lang="en-US" sz="15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 </a:t>
            </a:r>
            <a:r>
              <a:rPr lang="is-IS" sz="15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ASH </a:t>
            </a:r>
            <a:r>
              <a:rPr lang="is-IS" sz="15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2019;</a:t>
            </a:r>
            <a:r>
              <a:rPr lang="en-US" sz="15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Abstract 125</a:t>
            </a:r>
            <a:r>
              <a:rPr lang="is-IS" sz="15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FE399-8B04-1E48-B51D-DE9585E5C633}"/>
              </a:ext>
            </a:extLst>
          </p:cNvPr>
          <p:cNvSpPr txBox="1"/>
          <p:nvPr/>
        </p:nvSpPr>
        <p:spPr>
          <a:xfrm>
            <a:off x="1703512" y="4752422"/>
            <a:ext cx="2584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5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follow-up = 22 months</a:t>
            </a:r>
          </a:p>
          <a:p>
            <a:pPr>
              <a:defRPr/>
            </a:pPr>
            <a:r>
              <a:rPr lang="en-US" sz="15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2-year PFS = 96%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06FD4-DBA3-0A47-A8BF-F3800C68410C}"/>
              </a:ext>
            </a:extLst>
          </p:cNvPr>
          <p:cNvSpPr txBox="1"/>
          <p:nvPr/>
        </p:nvSpPr>
        <p:spPr>
          <a:xfrm>
            <a:off x="3236428" y="1546473"/>
            <a:ext cx="24600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700" dirty="0">
                <a:solidFill>
                  <a:srgbClr val="33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Progression-Free Survival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527C0-2234-1B4A-819F-19BC9BFB969C}"/>
              </a:ext>
            </a:extLst>
          </p:cNvPr>
          <p:cNvSpPr txBox="1"/>
          <p:nvPr/>
        </p:nvSpPr>
        <p:spPr>
          <a:xfrm>
            <a:off x="3791549" y="5797430"/>
            <a:ext cx="13498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8E2796-40E4-6545-A78E-A5680B147689}"/>
              </a:ext>
            </a:extLst>
          </p:cNvPr>
          <p:cNvSpPr txBox="1"/>
          <p:nvPr/>
        </p:nvSpPr>
        <p:spPr>
          <a:xfrm rot="16200000">
            <a:off x="371884" y="3686047"/>
            <a:ext cx="10559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413526064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CA68A-63F2-3642-8A4C-5DEAD4811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371601"/>
            <a:ext cx="8324850" cy="3381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80D1A1-668C-BA41-830F-B11552D23440}"/>
              </a:ext>
            </a:extLst>
          </p:cNvPr>
          <p:cNvSpPr/>
          <p:nvPr/>
        </p:nvSpPr>
        <p:spPr bwMode="auto">
          <a:xfrm>
            <a:off x="1933575" y="4629150"/>
            <a:ext cx="8324850" cy="3268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42900" hangingPunct="0">
              <a:lnSpc>
                <a:spcPct val="93000"/>
              </a:lnSpc>
              <a:buClr>
                <a:srgbClr val="000000"/>
              </a:buClr>
              <a:buSzPct val="45000"/>
            </a:pPr>
            <a:endParaRPr lang="en-US" sz="1800" b="0">
              <a:solidFill>
                <a:srgbClr val="FFFFFF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94A9C-766E-F34B-8D22-5215622BCB73}"/>
              </a:ext>
            </a:extLst>
          </p:cNvPr>
          <p:cNvSpPr txBox="1"/>
          <p:nvPr/>
        </p:nvSpPr>
        <p:spPr>
          <a:xfrm>
            <a:off x="6153150" y="5029200"/>
            <a:ext cx="4057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1710">
              <a:defRPr/>
            </a:pPr>
            <a:r>
              <a:rPr lang="en-US" sz="135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 Cancer Res </a:t>
            </a:r>
            <a:r>
              <a:rPr lang="en-US" sz="135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2020;[Online ahead of print].</a:t>
            </a:r>
          </a:p>
        </p:txBody>
      </p:sp>
    </p:spTree>
    <p:extLst>
      <p:ext uri="{BB962C8B-B14F-4D97-AF65-F5344CB8AC3E}">
        <p14:creationId xmlns:p14="http://schemas.microsoft.com/office/powerpoint/2010/main" val="4366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1569" y="6569069"/>
            <a:ext cx="6858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bIns="68580" anchor="b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 eaLnBrk="0" hangingPunct="0">
              <a:defRPr/>
            </a:pP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Sharman J et al. </a:t>
            </a:r>
            <a:r>
              <a:rPr lang="en-US" sz="1200" b="0" i="1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Clin Cancer Res 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2020;[Online ahead of print].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7188" y="5421880"/>
            <a:ext cx="911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Primary endpoints: Complete remission rate of BR vs BVR induction</a:t>
            </a:r>
          </a:p>
          <a:p>
            <a:pPr defTabSz="685800" eaLnBrk="0" hangingPunct="0">
              <a:defRPr/>
            </a:pPr>
            <a:r>
              <a:rPr lang="en-US" sz="1600" dirty="0">
                <a:solidFill>
                  <a:srgbClr val="0432FF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                                 1-year DFS with maintenance rituximab vs rituximab and lenalidomide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3397895" y="3861047"/>
            <a:ext cx="1093482" cy="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hangingPunct="0">
              <a:defRPr/>
            </a:pPr>
            <a:endParaRPr lang="en-US" sz="1800" b="0">
              <a:solidFill>
                <a:srgbClr val="FFFFFF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4467074" y="2937862"/>
            <a:ext cx="3942" cy="197044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hangingPunct="0">
              <a:defRPr/>
            </a:pPr>
            <a:endParaRPr lang="en-US" sz="1800" b="0">
              <a:solidFill>
                <a:srgbClr val="FFFFFF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4467074" y="2937862"/>
            <a:ext cx="33944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hangingPunct="0">
              <a:defRPr/>
            </a:pPr>
            <a:endParaRPr lang="en-US" sz="1800" b="0">
              <a:solidFill>
                <a:srgbClr val="FFFFFF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50128" y="1984046"/>
            <a:ext cx="19357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hangingPunct="0"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Treatment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65798" y="1984046"/>
            <a:ext cx="19708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hangingPunct="0">
              <a:defRPr/>
            </a:pP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Maintenance</a:t>
            </a:r>
          </a:p>
        </p:txBody>
      </p:sp>
      <p:sp>
        <p:nvSpPr>
          <p:cNvPr id="35" name="Left Brace 34"/>
          <p:cNvSpPr/>
          <p:nvPr/>
        </p:nvSpPr>
        <p:spPr bwMode="auto">
          <a:xfrm rot="5400000">
            <a:off x="6002243" y="1156026"/>
            <a:ext cx="307830" cy="2606641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>
              <a:defRPr/>
            </a:pPr>
            <a:endParaRPr lang="en-US" sz="1800" b="0">
              <a:solidFill>
                <a:srgbClr val="00000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7" name="Left Brace 36"/>
          <p:cNvSpPr/>
          <p:nvPr/>
        </p:nvSpPr>
        <p:spPr bwMode="auto">
          <a:xfrm rot="5400000">
            <a:off x="8723606" y="1318885"/>
            <a:ext cx="307831" cy="2280923"/>
          </a:xfrm>
          <a:prstGeom prst="lef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>
              <a:defRPr/>
            </a:pPr>
            <a:endParaRPr lang="en-US" sz="1800" b="0">
              <a:solidFill>
                <a:srgbClr val="00000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aphicFrame>
        <p:nvGraphicFramePr>
          <p:cNvPr id="32" name="Group 31">
            <a:extLst>
              <a:ext uri="{FF2B5EF4-FFF2-40B4-BE49-F238E27FC236}">
                <a16:creationId xmlns:a16="http://schemas.microsoft.com/office/drawing/2014/main" id="{A049A125-38BE-1D4E-90CA-EBAA6F7AD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80922"/>
              </p:ext>
            </p:extLst>
          </p:nvPr>
        </p:nvGraphicFramePr>
        <p:xfrm>
          <a:off x="1635446" y="2733012"/>
          <a:ext cx="2518796" cy="1970445"/>
        </p:xfrm>
        <a:graphic>
          <a:graphicData uri="http://schemas.openxmlformats.org/drawingml/2006/table">
            <a:tbl>
              <a:tblPr/>
              <a:tblGrid>
                <a:gridCol w="251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7044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</a:rPr>
                        <a:t>High-risk </a:t>
                      </a: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FL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(FLIPI 1 score 3-5 or GELF high tumor burden)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endParaRPr lang="en-US" sz="1800" baseline="0" dirty="0">
                        <a:solidFill>
                          <a:schemeClr val="tx2"/>
                        </a:solidFill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buFontTx/>
                        <a:buNone/>
                        <a:defRPr/>
                      </a:pPr>
                      <a:r>
                        <a:rPr lang="en-US" sz="1800" baseline="0" dirty="0">
                          <a:solidFill>
                            <a:schemeClr val="tx2"/>
                          </a:solidFill>
                        </a:rPr>
                        <a:t>N = 258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87490" marR="87490" marT="43768" marB="43768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58E1B28-7C54-9249-AB7C-E7353C5F31C6}"/>
              </a:ext>
            </a:extLst>
          </p:cNvPr>
          <p:cNvSpPr/>
          <p:nvPr/>
        </p:nvSpPr>
        <p:spPr>
          <a:xfrm>
            <a:off x="2066258" y="2218320"/>
            <a:ext cx="167117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eaLnBrk="0" hangingPunct="0"/>
            <a:r>
              <a:rPr lang="en-US" sz="1350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NCT01216683</a:t>
            </a:r>
          </a:p>
        </p:txBody>
      </p:sp>
      <p:sp>
        <p:nvSpPr>
          <p:cNvPr id="42" name="Line 9">
            <a:extLst>
              <a:ext uri="{FF2B5EF4-FFF2-40B4-BE49-F238E27FC236}">
                <a16:creationId xmlns:a16="http://schemas.microsoft.com/office/drawing/2014/main" id="{379AF723-8AB0-EA4F-892F-5CE3F23011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1" y="4756582"/>
            <a:ext cx="960606" cy="238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hangingPunct="0">
              <a:defRPr/>
            </a:pPr>
            <a:endParaRPr lang="en-US" sz="1800" b="0">
              <a:solidFill>
                <a:srgbClr val="FFFFFF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A50CA17B-F876-2146-B989-92B9848EDB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1" y="3858280"/>
            <a:ext cx="960606" cy="238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hangingPunct="0">
              <a:defRPr/>
            </a:pPr>
            <a:endParaRPr lang="en-US" sz="1800" b="0">
              <a:solidFill>
                <a:srgbClr val="FFFFFF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0BA39A29-72C6-3144-8D86-136CB94C6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6101" y="2931001"/>
            <a:ext cx="960606" cy="2381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hangingPunct="0">
              <a:defRPr/>
            </a:pPr>
            <a:endParaRPr lang="en-US" sz="1800" b="0">
              <a:solidFill>
                <a:srgbClr val="FFFFFF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852837" y="2617786"/>
            <a:ext cx="2606646" cy="835110"/>
          </a:xfrm>
          <a:prstGeom prst="rect">
            <a:avLst/>
          </a:prstGeom>
          <a:solidFill>
            <a:srgbClr val="F8951E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 eaLnBrk="0" hangingPunct="0">
              <a:spcAft>
                <a:spcPts val="900"/>
              </a:spcAft>
              <a:defRPr/>
            </a:pPr>
            <a:r>
              <a:rPr lang="en-US" sz="1600" dirty="0">
                <a:solidFill>
                  <a:srgbClr val="00009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BR</a:t>
            </a:r>
            <a:endParaRPr lang="en-US" sz="1600" baseline="30000" dirty="0">
              <a:solidFill>
                <a:srgbClr val="00009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737060" y="2617786"/>
            <a:ext cx="2280928" cy="835110"/>
          </a:xfrm>
          <a:prstGeom prst="rect">
            <a:avLst/>
          </a:prstGeom>
          <a:solidFill>
            <a:srgbClr val="58C4F4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 eaLnBrk="0" hangingPunct="0">
              <a:spcAft>
                <a:spcPts val="900"/>
              </a:spcAft>
              <a:defRPr/>
            </a:pPr>
            <a:r>
              <a:rPr lang="en-US" sz="1600" dirty="0">
                <a:solidFill>
                  <a:srgbClr val="00009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Rituximab</a:t>
            </a:r>
            <a:endParaRPr lang="en-US" sz="1600" baseline="30000" dirty="0">
              <a:solidFill>
                <a:srgbClr val="00009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7737058" y="3543300"/>
            <a:ext cx="2280928" cy="835110"/>
          </a:xfrm>
          <a:prstGeom prst="rect">
            <a:avLst/>
          </a:prstGeom>
          <a:solidFill>
            <a:srgbClr val="58C4F4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 eaLnBrk="0" hangingPunct="0">
              <a:spcAft>
                <a:spcPts val="900"/>
              </a:spcAft>
              <a:defRPr/>
            </a:pPr>
            <a:r>
              <a:rPr lang="en-US" sz="1600" dirty="0">
                <a:solidFill>
                  <a:srgbClr val="00009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Rituximab</a:t>
            </a:r>
            <a:endParaRPr lang="en-US" sz="1600" baseline="30000" dirty="0">
              <a:solidFill>
                <a:srgbClr val="00009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852837" y="3543300"/>
            <a:ext cx="2606638" cy="835110"/>
          </a:xfrm>
          <a:prstGeom prst="rect">
            <a:avLst/>
          </a:prstGeom>
          <a:solidFill>
            <a:srgbClr val="8FC42A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 eaLnBrk="0" hangingPunct="0">
              <a:spcAft>
                <a:spcPts val="900"/>
              </a:spcAft>
              <a:defRPr/>
            </a:pPr>
            <a:r>
              <a:rPr lang="en-US" sz="1600" dirty="0">
                <a:solidFill>
                  <a:srgbClr val="00009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BR + bortezomib (BVR)</a:t>
            </a:r>
            <a:endParaRPr lang="en-US" sz="1600" b="0" baseline="30000" dirty="0">
              <a:solidFill>
                <a:srgbClr val="00009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8202AC72-0CFD-9F44-AF38-3F4B8328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1" y="4413259"/>
            <a:ext cx="2606638" cy="835110"/>
          </a:xfrm>
          <a:prstGeom prst="rect">
            <a:avLst/>
          </a:prstGeom>
          <a:solidFill>
            <a:srgbClr val="B77DB2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 eaLnBrk="0" hangingPunct="0">
              <a:spcAft>
                <a:spcPts val="900"/>
              </a:spcAft>
              <a:defRPr/>
            </a:pPr>
            <a:r>
              <a:rPr lang="en-US" sz="1600" dirty="0">
                <a:solidFill>
                  <a:srgbClr val="00009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BR </a:t>
            </a:r>
            <a:endParaRPr lang="en-US" sz="1600" b="0" baseline="30000" dirty="0">
              <a:solidFill>
                <a:srgbClr val="00009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7CB4F810-32A0-1442-B035-B97063A4D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769" y="4431736"/>
            <a:ext cx="2299154" cy="835110"/>
          </a:xfrm>
          <a:prstGeom prst="rect">
            <a:avLst/>
          </a:prstGeom>
          <a:solidFill>
            <a:srgbClr val="58C4F4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 eaLnBrk="0" hangingPunct="0">
              <a:spcAft>
                <a:spcPts val="900"/>
              </a:spcAft>
              <a:defRPr/>
            </a:pPr>
            <a:r>
              <a:rPr lang="en-US" sz="1600" dirty="0">
                <a:solidFill>
                  <a:srgbClr val="00009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Lenalidomide and rituximab</a:t>
            </a:r>
            <a:endParaRPr lang="en-US" sz="1600" baseline="30000" dirty="0">
              <a:solidFill>
                <a:srgbClr val="000090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45F9EB-A3B9-7344-92D5-F3D4E630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ECOG-ACRIN E2408: Phase II Trial Design</a:t>
            </a:r>
            <a:endParaRPr lang="en-US" sz="2600" dirty="0"/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D68427C9-B7CD-9541-832A-8FAA158F1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7074" y="3860500"/>
            <a:ext cx="33944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hangingPunct="0">
              <a:defRPr/>
            </a:pPr>
            <a:endParaRPr lang="en-US" sz="1800" b="0">
              <a:solidFill>
                <a:srgbClr val="FFFFFF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10B037BF-3498-6040-BA55-A4DFD4413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7074" y="4898467"/>
            <a:ext cx="339441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0" hangingPunct="0">
              <a:defRPr/>
            </a:pPr>
            <a:endParaRPr lang="en-US" sz="1800" b="0">
              <a:solidFill>
                <a:srgbClr val="FFFFFF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011756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61DC5A-64A1-894C-AD5E-8EC390E922D3}"/>
              </a:ext>
            </a:extLst>
          </p:cNvPr>
          <p:cNvGraphicFramePr/>
          <p:nvPr/>
        </p:nvGraphicFramePr>
        <p:xfrm>
          <a:off x="4838700" y="2010761"/>
          <a:ext cx="508635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357AF87B-EF16-3E4B-A8E3-48DE85E3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904" y="2297232"/>
            <a:ext cx="3281379" cy="1478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R-</a:t>
            </a: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bendamustine</a:t>
            </a:r>
            <a:endParaRPr lang="en-US" sz="165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6B66592-F27F-9040-9A9D-AA0BE7F9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2" y="2879487"/>
            <a:ext cx="2536031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R-CHOP or R-CVP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E49ABC-F7F8-B54C-9C10-DC82F452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2" y="3914642"/>
            <a:ext cx="2536031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Rituximab (R) alone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468D591-A010-EC42-9E82-B53F1BC6A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192" y="3353684"/>
            <a:ext cx="3110090" cy="1478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Obinutuzumab</a:t>
            </a: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/</a:t>
            </a: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bendamustine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DF8C6A6-EE1D-8E4D-B4FE-03BA8601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192" y="4419618"/>
            <a:ext cx="311009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Rituximab/lenalidomide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6E0096A-B804-DB42-BE80-CDF47C4A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904" y="4918885"/>
            <a:ext cx="3281378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Obinutuzumab</a:t>
            </a: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 alone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00B8881-158F-8C4F-988E-B6044711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6611243"/>
            <a:ext cx="714375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85800">
              <a:spcBef>
                <a:spcPct val="50000"/>
              </a:spcBef>
              <a:defRPr/>
            </a:pPr>
            <a:r>
              <a:rPr lang="en-US" sz="1200" b="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Survey of 50 US-based medical oncologists, June 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DDD006-0BA9-3840-BE40-E4B39912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Regulatory and reimbursement issues aside, what would be your most likely initial treatment choice for a </a:t>
            </a:r>
            <a:r>
              <a:rPr lang="en-US" sz="2000" u="sng" dirty="0"/>
              <a:t>78-year-old</a:t>
            </a:r>
            <a:r>
              <a:rPr lang="en-US" sz="2000" dirty="0"/>
              <a:t> patient with </a:t>
            </a:r>
            <a:r>
              <a:rPr lang="en-US" sz="2000" u="sng" dirty="0"/>
              <a:t>Stage III, Grade 1/2</a:t>
            </a:r>
            <a:r>
              <a:rPr lang="en-US" sz="2000" dirty="0"/>
              <a:t> follicular lymphoma (FL) with fatigue and symptomatic bulky adenopathy who requires treatment?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32873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2A91E7-D51C-DF4F-B59C-D859DFF8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98934" cy="1325563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+mn-lt"/>
              </a:rPr>
              <a:t>Case Presentation — Dr Leonard: 70-year-old man with diffuse 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CD712-D6E4-6640-A043-E3F45BAF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32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Observed over one year</a:t>
            </a:r>
          </a:p>
          <a:p>
            <a:r>
              <a:rPr lang="en-US" dirty="0"/>
              <a:t>Cervical biopsy non diagnostic</a:t>
            </a:r>
          </a:p>
          <a:p>
            <a:r>
              <a:rPr lang="en-US" dirty="0"/>
              <a:t>LAN progressed in groin, mild leg edema</a:t>
            </a:r>
          </a:p>
          <a:p>
            <a:r>
              <a:rPr lang="en-US" dirty="0"/>
              <a:t>Biopsy showed FL grade 1</a:t>
            </a:r>
          </a:p>
          <a:p>
            <a:r>
              <a:rPr lang="en-US" dirty="0"/>
              <a:t>Receiving treatment with single-agent rituximab on a clinical trial adding Vitamin D vs placebo (study is led by U Rochester)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61DC5A-64A1-894C-AD5E-8EC390E922D3}"/>
              </a:ext>
            </a:extLst>
          </p:cNvPr>
          <p:cNvGraphicFramePr/>
          <p:nvPr/>
        </p:nvGraphicFramePr>
        <p:xfrm>
          <a:off x="4997355" y="2010761"/>
          <a:ext cx="508635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357AF87B-EF16-3E4B-A8E3-48DE85E3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559" y="2297232"/>
            <a:ext cx="3281379" cy="1478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R-</a:t>
            </a: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bendamustine</a:t>
            </a:r>
            <a:endParaRPr lang="en-US" sz="165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6B66592-F27F-9040-9A9D-AA0BE7F9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907" y="2879487"/>
            <a:ext cx="2536031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R-CHOP or R-CVP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E49ABC-F7F8-B54C-9C10-DC82F452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657" y="3358837"/>
            <a:ext cx="3393281" cy="701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Obinutuzumab</a:t>
            </a: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 (O)/</a:t>
            </a: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bendamustine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468D591-A010-EC42-9E82-B53F1BC6A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47" y="3851216"/>
            <a:ext cx="3110090" cy="1478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O-CHOP or O-CVP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DF8C6A6-EE1D-8E4D-B4FE-03BA8601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847" y="4419618"/>
            <a:ext cx="311009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Rituximab (R) alone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6E0096A-B804-DB42-BE80-CDF47C4A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559" y="4918885"/>
            <a:ext cx="3281378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Rituximab/lenalidomide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00B8881-158F-8C4F-988E-B6044711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80" y="6569506"/>
            <a:ext cx="714375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85800">
              <a:spcBef>
                <a:spcPct val="50000"/>
              </a:spcBef>
              <a:defRPr/>
            </a:pPr>
            <a:r>
              <a:rPr lang="en-US" sz="1200" b="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Survey of 50 US-based medical oncologists, June 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1F578A-6E09-9F4B-A921-2D2DDEC87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Regulatory and reimbursement issues aside, what would be your most likely initial treatment choice for a </a:t>
            </a:r>
            <a:r>
              <a:rPr lang="en-US" sz="2000" u="sng" dirty="0"/>
              <a:t>60-year-old</a:t>
            </a:r>
            <a:r>
              <a:rPr lang="en-US" sz="2000" dirty="0"/>
              <a:t> patient with </a:t>
            </a:r>
            <a:r>
              <a:rPr lang="en-US" sz="2000" u="sng" dirty="0"/>
              <a:t>Stage IV, Grade 3A</a:t>
            </a:r>
            <a:r>
              <a:rPr lang="en-US" sz="2000" dirty="0"/>
              <a:t> FL with fatigue and symptomatic bulky adenopathy who requires treatment?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56014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962" y="336576"/>
            <a:ext cx="11339551" cy="738664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accent4"/>
                </a:solidFill>
              </a:rPr>
              <a:t>My approach to higher tumor burden, advanced stage FL  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960613" y="1075240"/>
            <a:ext cx="10330248" cy="3904488"/>
          </a:xfrm>
        </p:spPr>
        <p:txBody>
          <a:bodyPr/>
          <a:lstStyle/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b="1" dirty="0" err="1"/>
              <a:t>Bendamustine</a:t>
            </a:r>
            <a:r>
              <a:rPr lang="en-US" altLang="en-US" sz="2133" b="1" dirty="0"/>
              <a:t> + Rituximab induction most commonly</a:t>
            </a:r>
          </a:p>
          <a:p>
            <a:pPr marL="657193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Less toxicity, ? greater/similar efficacy to R-CHOP</a:t>
            </a:r>
          </a:p>
          <a:p>
            <a:pPr marL="657193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However, if concern for occult transformation, consider R-CHOP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b="1" dirty="0"/>
              <a:t>Maintenance R of limited value (PFS but not OS, unclear QOL) </a:t>
            </a:r>
          </a:p>
          <a:p>
            <a:pPr marL="657193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Not routine for me but offered/acceptable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b="1" dirty="0" err="1"/>
              <a:t>Lenalidomide</a:t>
            </a:r>
            <a:r>
              <a:rPr lang="en-US" altLang="en-US" sz="2133" b="1" dirty="0"/>
              <a:t> + Rituximab of limited value (if </a:t>
            </a:r>
            <a:r>
              <a:rPr lang="en-US" altLang="en-US" sz="2133" b="1" dirty="0" err="1"/>
              <a:t>tox</a:t>
            </a:r>
            <a:r>
              <a:rPr lang="en-US" altLang="en-US" sz="2133" b="1" dirty="0"/>
              <a:t> profile preferred)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b="1" dirty="0" err="1"/>
              <a:t>Obinutuzumab</a:t>
            </a:r>
            <a:r>
              <a:rPr lang="en-US" altLang="en-US" sz="2133" b="1" dirty="0"/>
              <a:t> of limited value (PFS but not OS, unclear QOL)</a:t>
            </a:r>
          </a:p>
          <a:p>
            <a:pPr marL="657193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Not routine for me but offered/acceptable</a:t>
            </a:r>
          </a:p>
          <a:p>
            <a:pPr marL="657193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No subcutaneous option </a:t>
            </a:r>
          </a:p>
          <a:p>
            <a:pPr marL="657193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Perhaps “commits” to maintenance based on GALLIUM</a:t>
            </a:r>
          </a:p>
          <a:p>
            <a:pPr marL="657193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Potentially more infection with maintenance after B-antibody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223BE-C1C1-974E-B2B8-4032AB54AFEE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0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168752028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83391"/>
            <a:ext cx="10972800" cy="738664"/>
          </a:xfrm>
        </p:spPr>
        <p:txBody>
          <a:bodyPr/>
          <a:lstStyle/>
          <a:p>
            <a:pPr algn="ctr" eaLnBrk="1" hangingPunct="1"/>
            <a:r>
              <a:rPr lang="en-US" altLang="en-US" sz="2667" dirty="0">
                <a:solidFill>
                  <a:schemeClr val="accent4"/>
                </a:solidFill>
              </a:rPr>
              <a:t>My approach to following FL patients in remission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115128" y="1476756"/>
            <a:ext cx="9627013" cy="3904488"/>
          </a:xfrm>
        </p:spPr>
        <p:txBody>
          <a:bodyPr/>
          <a:lstStyle/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Tailor </a:t>
            </a:r>
            <a:r>
              <a:rPr lang="en-US" altLang="en-US" sz="2133" dirty="0" err="1"/>
              <a:t>followup</a:t>
            </a:r>
            <a:r>
              <a:rPr lang="en-US" altLang="en-US" sz="2133" dirty="0"/>
              <a:t> to risk of relapse (extent of prior disease, CR vs PR, </a:t>
            </a:r>
          </a:p>
          <a:p>
            <a:pPr marL="0" indent="0">
              <a:spcBef>
                <a:spcPts val="800"/>
              </a:spcBef>
              <a:buClr>
                <a:srgbClr val="FF0000"/>
              </a:buClr>
              <a:buNone/>
            </a:pPr>
            <a:r>
              <a:rPr lang="en-US" altLang="en-US" sz="2133" dirty="0"/>
              <a:t>possibility of occult transformation)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endParaRPr lang="en-US" altLang="en-US" sz="2133" dirty="0"/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Periodic history, physical exam, labs (every 4-6 months initially, </a:t>
            </a:r>
          </a:p>
          <a:p>
            <a:pPr marL="0" indent="0">
              <a:spcBef>
                <a:spcPts val="800"/>
              </a:spcBef>
              <a:buClr>
                <a:srgbClr val="FF0000"/>
              </a:buClr>
              <a:buNone/>
            </a:pPr>
            <a:r>
              <a:rPr lang="en-US" altLang="en-US" sz="2133" dirty="0"/>
              <a:t>longer interval over time)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endParaRPr lang="en-US" altLang="en-US" sz="2133" dirty="0"/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Minimize surveillance imaging in asymptomatic patients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endParaRPr lang="en-US" altLang="en-US" sz="2133" dirty="0"/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133" dirty="0"/>
              <a:t>Encourage “return to normalcy” as much as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EE144E-6C5C-894E-A04E-CB2BA6BD39E2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0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74277919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88" y="428825"/>
            <a:ext cx="11869853" cy="738664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accent4"/>
                </a:solidFill>
              </a:rPr>
              <a:t>Key questions in initial management of follicular lymphoma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927179" y="1476756"/>
            <a:ext cx="10402069" cy="3904488"/>
          </a:xfrm>
        </p:spPr>
        <p:txBody>
          <a:bodyPr/>
          <a:lstStyle/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b="1" dirty="0"/>
              <a:t>What will it take to “dislodge” watch and wait as a standard option? </a:t>
            </a:r>
          </a:p>
          <a:p>
            <a:pPr marL="485751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dirty="0"/>
              <a:t>Randomized trial with OS benefit? Clear QOL benefit? Evidence of “cure”?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b="1" dirty="0"/>
              <a:t>How will we ever define a “cure”?</a:t>
            </a:r>
          </a:p>
          <a:p>
            <a:pPr marL="485751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dirty="0"/>
              <a:t>Potentially “cured” patients can relapse 15+ years later</a:t>
            </a:r>
          </a:p>
          <a:p>
            <a:pPr marL="485751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dirty="0"/>
              <a:t>Should “functional cure” be the goal and how is that defined?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b="1" dirty="0"/>
              <a:t>How can we better characterize and choose individualized “QOL targeted” </a:t>
            </a:r>
            <a:r>
              <a:rPr lang="en-US" altLang="en-US" sz="2000" b="1" dirty="0" err="1"/>
              <a:t>rx</a:t>
            </a:r>
            <a:r>
              <a:rPr lang="en-US" altLang="en-US" sz="2000" b="1" dirty="0"/>
              <a:t>?</a:t>
            </a:r>
          </a:p>
          <a:p>
            <a:pPr marL="485751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dirty="0"/>
              <a:t>For regimens with similar OS, value of PFS benefit largely concordant with QOL</a:t>
            </a:r>
          </a:p>
          <a:p>
            <a:pPr marL="257162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b="1" dirty="0"/>
              <a:t>Can we move to risk-adapted treatment (induction, consolidation, maintenance)?</a:t>
            </a:r>
          </a:p>
          <a:p>
            <a:pPr marL="485751" lvl="1" indent="-257162">
              <a:spcBef>
                <a:spcPts val="800"/>
              </a:spcBef>
              <a:buClr>
                <a:srgbClr val="FF0000"/>
              </a:buClr>
            </a:pPr>
            <a:r>
              <a:rPr lang="en-US" altLang="en-US" sz="2000" dirty="0"/>
              <a:t>Role of prognostic scores, tumor/patient profiling, PET, MRD, </a:t>
            </a:r>
            <a:r>
              <a:rPr lang="en-US" altLang="en-US" sz="2000" dirty="0" err="1"/>
              <a:t>ctDNA</a:t>
            </a:r>
            <a:r>
              <a:rPr lang="en-US" altLang="en-US" sz="2000" dirty="0"/>
              <a:t>, other modalities</a:t>
            </a:r>
          </a:p>
          <a:p>
            <a:pPr marL="0" indent="0">
              <a:spcBef>
                <a:spcPts val="800"/>
              </a:spcBef>
              <a:buClr>
                <a:srgbClr val="FF0000"/>
              </a:buClr>
              <a:buNone/>
            </a:pPr>
            <a:endParaRPr lang="en-US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538C9-5064-2649-A613-F3DC0BFBDECD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257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Geneva" charset="0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148455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F07E0-DC3D-AC49-A93F-70C7CCCC8104}"/>
              </a:ext>
            </a:extLst>
          </p:cNvPr>
          <p:cNvSpPr/>
          <p:nvPr/>
        </p:nvSpPr>
        <p:spPr bwMode="auto">
          <a:xfrm>
            <a:off x="1055440" y="3031429"/>
            <a:ext cx="9649072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Oncology Today: Follicular Lymphoma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CAA02EF-7875-2D44-A0DB-006FA923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340768"/>
            <a:ext cx="10972800" cy="5029200"/>
          </a:xfrm>
        </p:spPr>
        <p:txBody>
          <a:bodyPr>
            <a:noAutofit/>
          </a:bodyPr>
          <a:lstStyle/>
          <a:p>
            <a:pPr marL="9842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32FF"/>
                </a:solidFill>
              </a:rPr>
              <a:t>Module 1: Current Management of Newly Diagnosed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Observation versus rituximab monotherapy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GALLIUM – Obinutuzumab/chemotherapy followed by obinutuzumab maintenance</a:t>
            </a:r>
            <a:endParaRPr lang="en-US" sz="1800" b="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RELEVANCE – Lenalidomide/rituximab (R</a:t>
            </a:r>
            <a:r>
              <a:rPr lang="en-US" sz="1800" b="0" baseline="30000" dirty="0"/>
              <a:t>2</a:t>
            </a:r>
            <a:r>
              <a:rPr lang="en-US" sz="1800" b="0" dirty="0"/>
              <a:t>) in the up-front setting</a:t>
            </a:r>
          </a:p>
          <a:p>
            <a:pPr marL="98425" indent="0">
              <a:spcBef>
                <a:spcPts val="29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Module 2: Selection and Sequencing of Therapies for Relapsed/Refractory (R/R)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Management of early progression of disease (POD24)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AUGMENT – R</a:t>
            </a:r>
            <a:r>
              <a:rPr lang="en-US" sz="1800" b="0" baseline="30000" dirty="0"/>
              <a:t>2</a:t>
            </a:r>
            <a:r>
              <a:rPr lang="en-US" sz="1800" b="0" dirty="0"/>
              <a:t> for patients with R/R disease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 err="1"/>
              <a:t>Tazemetostat</a:t>
            </a:r>
            <a:r>
              <a:rPr lang="en-US" sz="1800" b="0" dirty="0"/>
              <a:t> – Recent FDA approval of EZH2 inhibitor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ZUMA-5 – CAR T-cell therapy </a:t>
            </a:r>
            <a:r>
              <a:rPr lang="en-US" sz="1800" b="0" dirty="0" err="1"/>
              <a:t>axicabtagene</a:t>
            </a:r>
            <a:r>
              <a:rPr lang="en-US" sz="1800" b="0" dirty="0"/>
              <a:t> </a:t>
            </a:r>
            <a:r>
              <a:rPr lang="en-US" sz="1800" b="0" dirty="0" err="1"/>
              <a:t>ciloleucel</a:t>
            </a:r>
            <a:r>
              <a:rPr lang="en-US" sz="1800" b="0" dirty="0"/>
              <a:t> (</a:t>
            </a:r>
            <a:r>
              <a:rPr lang="en-US" sz="1800" b="0" dirty="0" err="1"/>
              <a:t>axi-cel</a:t>
            </a:r>
            <a:r>
              <a:rPr lang="en-US" sz="1800" b="0" dirty="0"/>
              <a:t>) in R/R indolent NHL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 err="1"/>
              <a:t>Mosunetuzumab</a:t>
            </a:r>
            <a:r>
              <a:rPr lang="en-US" sz="1800" b="0" dirty="0"/>
              <a:t> – Anti-CD20 and anti-CD3 bispecific antibody</a:t>
            </a:r>
          </a:p>
          <a:p>
            <a:pPr marL="98425" indent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331FF"/>
                </a:solidFill>
              </a:rPr>
              <a:t>Module 3</a:t>
            </a:r>
            <a:r>
              <a:rPr lang="en-US" sz="1800" b="1" dirty="0">
                <a:solidFill>
                  <a:srgbClr val="0432FF"/>
                </a:solidFill>
              </a:rPr>
              <a:t>: Integration of PI3 Kinase Inhibition into the Management of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Similarities and differences between </a:t>
            </a:r>
            <a:r>
              <a:rPr lang="en-US" sz="1800" b="0" dirty="0" err="1"/>
              <a:t>copanlisib</a:t>
            </a:r>
            <a:r>
              <a:rPr lang="en-US" sz="1800" b="0" dirty="0"/>
              <a:t>, duvelisib and </a:t>
            </a:r>
            <a:r>
              <a:rPr lang="en-US" sz="1800" b="0" dirty="0" err="1"/>
              <a:t>idelalisib</a:t>
            </a:r>
            <a:endParaRPr lang="en-US" sz="1800" b="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Data supporting FDA approval of these agents, including DYNAMO</a:t>
            </a:r>
            <a:endParaRPr lang="en-US" sz="1800" b="0" dirty="0">
              <a:solidFill>
                <a:srgbClr val="0432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125340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2A91E7-D51C-DF4F-B59C-D859DFF8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+mn-lt"/>
              </a:rPr>
              <a:t>Case Presentation — Dr Leonard: 65-year-old man with follicular lymphoma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CD712-D6E4-6640-A043-E3F45BAF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Bendamustine and rituximab</a:t>
            </a:r>
          </a:p>
          <a:p>
            <a:r>
              <a:rPr lang="en-US" dirty="0"/>
              <a:t>Relapsed 1 year later </a:t>
            </a:r>
          </a:p>
          <a:p>
            <a:r>
              <a:rPr lang="en-US" dirty="0"/>
              <a:t>PET showed normal blood counts except mild thrombocytopenia</a:t>
            </a:r>
          </a:p>
          <a:p>
            <a:r>
              <a:rPr lang="en-US" dirty="0"/>
              <a:t>PET showed multiple lymph node sites in 2-3 cm range and SUV 12  </a:t>
            </a:r>
          </a:p>
          <a:p>
            <a:r>
              <a:rPr lang="en-US" dirty="0"/>
              <a:t>Biopsy showed FL  </a:t>
            </a:r>
          </a:p>
          <a:p>
            <a:r>
              <a:rPr lang="en-US" dirty="0"/>
              <a:t>Lenalidomide/obinutuzumab (4 months in, responding)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66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2A91E7-D51C-DF4F-B59C-D859DFF8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+mn-lt"/>
              </a:rPr>
              <a:t>Case Presentation — Dr Leonard: 58-year-old woman with follicular lymphoma and bulky disease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CD712-D6E4-6640-A043-E3F45BAF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Declined chemotherapy</a:t>
            </a:r>
          </a:p>
          <a:p>
            <a:r>
              <a:rPr lang="en-US" dirty="0"/>
              <a:t>Rituximab single agent with PR </a:t>
            </a:r>
            <a:r>
              <a:rPr lang="en-US" dirty="0">
                <a:sym typeface="Wingdings" pitchFamily="2" charset="2"/>
              </a:rPr>
              <a:t> P</a:t>
            </a:r>
            <a:r>
              <a:rPr lang="en-US" dirty="0"/>
              <a:t>rogression 9 months later</a:t>
            </a:r>
          </a:p>
          <a:p>
            <a:r>
              <a:rPr lang="en-US" dirty="0"/>
              <a:t>Repeat biopsy showed FL</a:t>
            </a:r>
          </a:p>
          <a:p>
            <a:r>
              <a:rPr lang="en-US" dirty="0"/>
              <a:t>Now starting </a:t>
            </a:r>
            <a:r>
              <a:rPr lang="en-US" dirty="0" err="1"/>
              <a:t>bendamustine</a:t>
            </a:r>
            <a:r>
              <a:rPr lang="en-US" dirty="0"/>
              <a:t>/obinutuzumab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74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>
            <a:extLst>
              <a:ext uri="{FF2B5EF4-FFF2-40B4-BE49-F238E27FC236}">
                <a16:creationId xmlns:a16="http://schemas.microsoft.com/office/drawing/2014/main" id="{B6B84F64-DE4C-0D4B-98E7-54A73CF7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Case Presentation — Dr Casulo: 61-year-old man with advanced stage FL</a:t>
            </a:r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B4386983-6283-CE42-BAEC-7233CF3C1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1397000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61-year-old man, truck driver, with no PMH </a:t>
            </a:r>
          </a:p>
          <a:p>
            <a:pPr eaLnBrk="1" hangingPunct="1"/>
            <a:endParaRPr lang="en-US" altLang="en-US" sz="5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900" u="sng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: Diagnosed with advanced stage, grade 2 FL (age 47)</a:t>
            </a:r>
          </a:p>
          <a:p>
            <a:pPr eaLnBrk="1" hangingPunct="1"/>
            <a:endParaRPr lang="en-US" altLang="en-US" sz="5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900" u="sng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: R-CVP </a:t>
            </a:r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</a:rPr>
              <a:t> CR by CT</a:t>
            </a:r>
          </a:p>
          <a:p>
            <a:pPr eaLnBrk="1" hangingPunct="1"/>
            <a:endParaRPr lang="en-US" altLang="en-US"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500" u="sng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US" altLang="en-US" sz="2900" u="sng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2018</a:t>
            </a:r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Progressive abdominal pain, ascites, weight loss, night sweats (now 59)</a:t>
            </a:r>
          </a:p>
          <a:p>
            <a:pPr eaLnBrk="1" hangingPunct="1"/>
            <a:endParaRPr lang="en-US" altLang="en-US" sz="500" u="sng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r>
              <a:rPr lang="en-US" altLang="en-US" sz="2900" u="sng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PET</a:t>
            </a:r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extensive bulky abdominal lymphadenopathy, above and below diaphragm, numerous bony lesions; SUV 4-6. </a:t>
            </a:r>
          </a:p>
          <a:p>
            <a:pPr lvl="1" eaLnBrk="1" hangingPunct="1"/>
            <a:r>
              <a:rPr lang="en-US" altLang="en-US" sz="29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Excisional biopsy: grade 1 FL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21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>
            <a:extLst>
              <a:ext uri="{FF2B5EF4-FFF2-40B4-BE49-F238E27FC236}">
                <a16:creationId xmlns:a16="http://schemas.microsoft.com/office/drawing/2014/main" id="{A74956E9-8F85-FE42-BDC5-E817E1F4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Case Presentation — Dr Casulo: 61-year-old man with advanced stage FL — Treatment and course</a:t>
            </a:r>
          </a:p>
        </p:txBody>
      </p:sp>
      <p:sp>
        <p:nvSpPr>
          <p:cNvPr id="86019" name="Content Placeholder 2">
            <a:extLst>
              <a:ext uri="{FF2B5EF4-FFF2-40B4-BE49-F238E27FC236}">
                <a16:creationId xmlns:a16="http://schemas.microsoft.com/office/drawing/2014/main" id="{269171AA-18F4-664A-AE58-327E945B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2"/>
          </a:xfrm>
        </p:spPr>
        <p:txBody>
          <a:bodyPr/>
          <a:lstStyle/>
          <a:p>
            <a:pPr eaLnBrk="1" hangingPunct="1"/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: R-CHOP x 6 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near CR (Deauville 4 in 2 LNs)</a:t>
            </a:r>
          </a:p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6 months later, abdominal pain, increased abdominal girth, large ascites. Paracentesis: atypical lymphocytes</a:t>
            </a:r>
          </a:p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Imaging shows extensive disease, hepatosplenomegaly</a:t>
            </a:r>
          </a:p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Laparoscopic biopsy: grade 2 FL</a:t>
            </a:r>
          </a:p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Enrolled on ZUMA-5 Study: Anti-CD19 CAR T-cell therapy </a:t>
            </a:r>
          </a:p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Day 30 PET: Complete response</a:t>
            </a:r>
          </a:p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Doing well in remission</a:t>
            </a:r>
          </a:p>
          <a:p>
            <a:pPr eaLnBrk="1" hangingPunct="1"/>
            <a:endParaRPr lang="en-US" altLang="en-US" sz="30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lang="en-US" altLang="en-US" sz="30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lang="en-US" altLang="en-US" sz="30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lang="en-US" altLang="en-US" sz="30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lang="en-US" altLang="en-US" sz="300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eaLnBrk="1" hangingPunct="1"/>
            <a:endParaRPr lang="en-US" alt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4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85CE1587-B182-F141-B4B4-B2758AD1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Case Presentation — Dr Casulo: 54-year-old woman with low grade, high tumor burden FL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44092282-DDA7-EB42-A1EB-925A158E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1397000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54-year-old woman with asthma, obesity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March 2017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 Diagnosed with advanced stage, low grade, high tumor burden FL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 Bendamustine/Rituximab x 6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CR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June 2018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noted rapidly growing chest wall mass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widespread recurrence, above and below diaphragm SUV 4-6.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Excisional biopsy: grade 1 FL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0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86620F-16CC-6244-9420-E3A6475E8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4" y="1147647"/>
            <a:ext cx="11483548" cy="429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06562"/>
      </p:ext>
    </p:extLst>
  </p:cSld>
  <p:clrMapOvr>
    <a:masterClrMapping/>
  </p:clrMapOvr>
  <p:transition spd="slow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697B3949-F5AE-594C-966C-9AA87567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247650"/>
            <a:ext cx="11176000" cy="711200"/>
          </a:xfrm>
        </p:spPr>
        <p:txBody>
          <a:bodyPr/>
          <a:lstStyle/>
          <a:p>
            <a:r>
              <a:rPr lang="en-US" altLang="en-US" sz="3400" b="1">
                <a:latin typeface="Arial" panose="020B0604020202020204" pitchFamily="34" charset="0"/>
                <a:cs typeface="Arial" panose="020B0604020202020204" pitchFamily="34" charset="0"/>
              </a:rPr>
              <a:t>For Early Treatment Failure: A Prospective Strategy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FC5035-AC5A-B141-AAF9-657D42723026}"/>
              </a:ext>
            </a:extLst>
          </p:cNvPr>
          <p:cNvSpPr/>
          <p:nvPr/>
        </p:nvSpPr>
        <p:spPr>
          <a:xfrm>
            <a:off x="2698750" y="1581150"/>
            <a:ext cx="3425825" cy="27924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SWOG 1608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 progressing within 2 years or refractory to </a:t>
            </a:r>
            <a:r>
              <a:rPr kumimoji="0" lang="en-US" alt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CHOP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or </a:t>
            </a:r>
            <a:r>
              <a:rPr kumimoji="0" lang="en-US" altLang="en-US" sz="2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Bendamustine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based therapy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(N=135)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57F444-DB72-F946-8191-5D464D2961B0}"/>
              </a:ext>
            </a:extLst>
          </p:cNvPr>
          <p:cNvSpPr/>
          <p:nvPr/>
        </p:nvSpPr>
        <p:spPr>
          <a:xfrm>
            <a:off x="8667750" y="1404938"/>
            <a:ext cx="2630488" cy="822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Umbralisib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Obinutuzumab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8616B3-029A-1245-9A04-C6A6C8AFFA94}"/>
              </a:ext>
            </a:extLst>
          </p:cNvPr>
          <p:cNvCxnSpPr/>
          <p:nvPr/>
        </p:nvCxnSpPr>
        <p:spPr>
          <a:xfrm flipV="1">
            <a:off x="6829425" y="1816100"/>
            <a:ext cx="0" cy="1073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E4E4A-F68B-6B4A-9715-7B5762D6066C}"/>
              </a:ext>
            </a:extLst>
          </p:cNvPr>
          <p:cNvCxnSpPr/>
          <p:nvPr/>
        </p:nvCxnSpPr>
        <p:spPr>
          <a:xfrm flipV="1">
            <a:off x="6829425" y="2874963"/>
            <a:ext cx="0" cy="965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591018-D228-CF45-99F4-2FED6B1222AA}"/>
              </a:ext>
            </a:extLst>
          </p:cNvPr>
          <p:cNvCxnSpPr/>
          <p:nvPr/>
        </p:nvCxnSpPr>
        <p:spPr>
          <a:xfrm>
            <a:off x="6829425" y="1816100"/>
            <a:ext cx="1863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220AC1-51A3-1045-9D18-AC364A487D07}"/>
              </a:ext>
            </a:extLst>
          </p:cNvPr>
          <p:cNvCxnSpPr/>
          <p:nvPr/>
        </p:nvCxnSpPr>
        <p:spPr>
          <a:xfrm flipV="1">
            <a:off x="6121400" y="2882900"/>
            <a:ext cx="255905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007B647-1A13-2E4C-A638-08A2E9AEE6ED}"/>
              </a:ext>
            </a:extLst>
          </p:cNvPr>
          <p:cNvSpPr/>
          <p:nvPr/>
        </p:nvSpPr>
        <p:spPr>
          <a:xfrm>
            <a:off x="8680450" y="2484438"/>
            <a:ext cx="2630488" cy="822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Lenalidomide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Obinutuzumab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29E545-319B-1A47-B15E-2CF9D12E270B}"/>
              </a:ext>
            </a:extLst>
          </p:cNvPr>
          <p:cNvSpPr/>
          <p:nvPr/>
        </p:nvSpPr>
        <p:spPr>
          <a:xfrm>
            <a:off x="8693150" y="3551238"/>
            <a:ext cx="2617788" cy="822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CHOP/Benda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Obinutuzumab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BAAA56-661A-9B44-A275-CF15BC8C2260}"/>
              </a:ext>
            </a:extLst>
          </p:cNvPr>
          <p:cNvCxnSpPr/>
          <p:nvPr/>
        </p:nvCxnSpPr>
        <p:spPr>
          <a:xfrm>
            <a:off x="6829425" y="3840163"/>
            <a:ext cx="1825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31" name="TextBox 11">
            <a:extLst>
              <a:ext uri="{FF2B5EF4-FFF2-40B4-BE49-F238E27FC236}">
                <a16:creationId xmlns:a16="http://schemas.microsoft.com/office/drawing/2014/main" id="{3EA28346-1674-C248-8A18-3A259E547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5005388"/>
            <a:ext cx="10714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clinical objective: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 by PET/CT after 6 cycles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clinical objectives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30 month EFS – censoring allowed for ASCT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translational objective: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Validation of m7-FLIPI</a:t>
            </a:r>
          </a:p>
        </p:txBody>
      </p:sp>
      <p:sp>
        <p:nvSpPr>
          <p:cNvPr id="81932" name="TextBox 12">
            <a:extLst>
              <a:ext uri="{FF2B5EF4-FFF2-40B4-BE49-F238E27FC236}">
                <a16:creationId xmlns:a16="http://schemas.microsoft.com/office/drawing/2014/main" id="{8AF2A4A6-979D-394E-A886-B22B6617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2162175"/>
            <a:ext cx="19700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Stratify: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-maintenance therapy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-lack of CR/ early POD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PI: Paul Barr</a:t>
            </a:r>
          </a:p>
        </p:txBody>
      </p:sp>
      <p:sp>
        <p:nvSpPr>
          <p:cNvPr id="81933" name="TextBox 13">
            <a:extLst>
              <a:ext uri="{FF2B5EF4-FFF2-40B4-BE49-F238E27FC236}">
                <a16:creationId xmlns:a16="http://schemas.microsoft.com/office/drawing/2014/main" id="{C2879880-C91E-7B45-9911-4A6C46635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347562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>
            <a:extLst>
              <a:ext uri="{FF2B5EF4-FFF2-40B4-BE49-F238E27FC236}">
                <a16:creationId xmlns:a16="http://schemas.microsoft.com/office/drawing/2014/main" id="{95728AD3-6A38-244C-8061-091C2255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Case Presentation — Dr Casulo: 54-year-old woman with low grade, high tumor burden FL — Treatment</a:t>
            </a:r>
          </a:p>
        </p:txBody>
      </p: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F167B76D-5548-A341-8A49-2737AA2C6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1397000"/>
            <a:ext cx="10972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Randomized to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umbralisib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obinutuzumab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arm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Treatment after 6 cycles  Partial response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Continued for 12 cycles  Complete response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October 2019: rapid re-growth chest wall mass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Biopsy: grade 1 follicular lymphoma </a:t>
            </a:r>
          </a:p>
          <a:p>
            <a:pPr eaLnBrk="1" hangingPunct="1">
              <a:defRPr/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Treatment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R-CHOP x 6 cycles  Complete response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BMT referral for ASCT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CEE8-5BFD-0B41-A1DA-2D408C39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/>
              <a:t>LymphoCare</a:t>
            </a:r>
            <a:r>
              <a:rPr lang="en-US" sz="2600" dirty="0"/>
              <a:t>: Early Relapse of FL After R-CHOP Defines Patients at High Risk for Death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7B86-330A-C849-BCB4-94EE49979AF3}"/>
              </a:ext>
            </a:extLst>
          </p:cNvPr>
          <p:cNvSpPr txBox="1"/>
          <p:nvPr/>
        </p:nvSpPr>
        <p:spPr>
          <a:xfrm>
            <a:off x="335360" y="6477098"/>
            <a:ext cx="4104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0" dirty="0" err="1">
                <a:solidFill>
                  <a:schemeClr val="tx2"/>
                </a:solidFill>
                <a:latin typeface="+mn-lt"/>
              </a:rPr>
              <a:t>Casulo</a:t>
            </a:r>
            <a:r>
              <a:rPr lang="en-US" sz="1500" b="0" dirty="0">
                <a:solidFill>
                  <a:schemeClr val="tx2"/>
                </a:solidFill>
                <a:latin typeface="+mn-lt"/>
              </a:rPr>
              <a:t> C et al. </a:t>
            </a:r>
            <a:r>
              <a:rPr lang="en-US" sz="1500" b="0" i="1" dirty="0">
                <a:solidFill>
                  <a:schemeClr val="tx2"/>
                </a:solidFill>
                <a:latin typeface="+mn-lt"/>
              </a:rPr>
              <a:t>J Clin Oncol </a:t>
            </a:r>
            <a:r>
              <a:rPr lang="en-US" sz="1500" b="0" dirty="0">
                <a:solidFill>
                  <a:schemeClr val="tx2"/>
                </a:solidFill>
                <a:latin typeface="+mn-lt"/>
              </a:rPr>
              <a:t>2015;33:2516-22.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961B6-74AE-B440-801C-0F0315878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32" y="2170792"/>
            <a:ext cx="5718894" cy="4126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D3259-B81B-0141-B9F7-FAA98878F4A6}"/>
              </a:ext>
            </a:extLst>
          </p:cNvPr>
          <p:cNvSpPr txBox="1"/>
          <p:nvPr/>
        </p:nvSpPr>
        <p:spPr>
          <a:xfrm>
            <a:off x="2351584" y="1344622"/>
            <a:ext cx="849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2"/>
                </a:solidFill>
                <a:latin typeface="+mn-lt"/>
              </a:rPr>
              <a:t>Patients with early progression of disease defined as those whose disease progressed within 24 months of diagnosis (POD24).</a:t>
            </a:r>
          </a:p>
        </p:txBody>
      </p:sp>
    </p:spTree>
    <p:extLst>
      <p:ext uri="{BB962C8B-B14F-4D97-AF65-F5344CB8AC3E}">
        <p14:creationId xmlns:p14="http://schemas.microsoft.com/office/powerpoint/2010/main" val="772399521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CEE8-5BFD-0B41-A1DA-2D408C39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454952" cy="1143000"/>
          </a:xfrm>
        </p:spPr>
        <p:txBody>
          <a:bodyPr/>
          <a:lstStyle/>
          <a:p>
            <a:r>
              <a:rPr lang="en-US" sz="2600" dirty="0"/>
              <a:t>Validation of POD24 as an Early Clinical Endpoint of Poor Survival in FL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7B86-330A-C849-BCB4-94EE49979AF3}"/>
              </a:ext>
            </a:extLst>
          </p:cNvPr>
          <p:cNvSpPr txBox="1"/>
          <p:nvPr/>
        </p:nvSpPr>
        <p:spPr>
          <a:xfrm>
            <a:off x="183524" y="6477098"/>
            <a:ext cx="40493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0" dirty="0" err="1">
                <a:solidFill>
                  <a:schemeClr val="tx2"/>
                </a:solidFill>
                <a:latin typeface="+mn-lt"/>
              </a:rPr>
              <a:t>Casulo</a:t>
            </a:r>
            <a:r>
              <a:rPr lang="en-US" sz="1500" b="0" dirty="0">
                <a:solidFill>
                  <a:schemeClr val="tx2"/>
                </a:solidFill>
                <a:latin typeface="+mn-lt"/>
              </a:rPr>
              <a:t> C et al. </a:t>
            </a:r>
            <a:r>
              <a:rPr lang="en-US" sz="1500" b="0" i="1" dirty="0">
                <a:solidFill>
                  <a:schemeClr val="tx2"/>
                </a:solidFill>
                <a:latin typeface="+mn-lt"/>
              </a:rPr>
              <a:t>Proc ASH </a:t>
            </a:r>
            <a:r>
              <a:rPr lang="en-US" sz="1500" b="0" dirty="0">
                <a:solidFill>
                  <a:schemeClr val="tx2"/>
                </a:solidFill>
                <a:latin typeface="+mn-lt"/>
              </a:rPr>
              <a:t>2017; Abstract 412.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D3259-B81B-0141-B9F7-FAA98878F4A6}"/>
              </a:ext>
            </a:extLst>
          </p:cNvPr>
          <p:cNvSpPr txBox="1"/>
          <p:nvPr/>
        </p:nvSpPr>
        <p:spPr>
          <a:xfrm>
            <a:off x="2208213" y="1370014"/>
            <a:ext cx="849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tx2"/>
                </a:solidFill>
                <a:latin typeface="+mn-lt"/>
              </a:rPr>
              <a:t>Pooled analysis of 13 randomized clinical trials of patients with FL in the pre- and post-rituximab eras (N = 5,453)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ED26D3-3C93-DB4C-A240-759CFDB9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3" y="2118485"/>
            <a:ext cx="5040560" cy="4256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441A73-B946-D14F-8D93-47458E7F075E}"/>
              </a:ext>
            </a:extLst>
          </p:cNvPr>
          <p:cNvSpPr txBox="1"/>
          <p:nvPr/>
        </p:nvSpPr>
        <p:spPr>
          <a:xfrm>
            <a:off x="7536160" y="2328347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Predictors of early death/progression:</a:t>
            </a:r>
          </a:p>
          <a:p>
            <a:endParaRPr lang="en-US" sz="18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Male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Poor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High FLIPI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Elevated baseline B2M</a:t>
            </a:r>
          </a:p>
        </p:txBody>
      </p:sp>
    </p:spTree>
    <p:extLst>
      <p:ext uri="{BB962C8B-B14F-4D97-AF65-F5344CB8AC3E}">
        <p14:creationId xmlns:p14="http://schemas.microsoft.com/office/powerpoint/2010/main" val="2460535707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CEE8-5BFD-0B41-A1DA-2D408C39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Efficacy of Targeted Therapy in Early Relapsing FL (POD24)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7B86-330A-C849-BCB4-94EE49979AF3}"/>
              </a:ext>
            </a:extLst>
          </p:cNvPr>
          <p:cNvSpPr txBox="1"/>
          <p:nvPr/>
        </p:nvSpPr>
        <p:spPr>
          <a:xfrm>
            <a:off x="191344" y="6453336"/>
            <a:ext cx="47153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0" dirty="0" err="1">
                <a:solidFill>
                  <a:schemeClr val="tx2"/>
                </a:solidFill>
                <a:latin typeface="+mn-lt"/>
              </a:rPr>
              <a:t>Casulo</a:t>
            </a:r>
            <a:r>
              <a:rPr lang="en-US" sz="1500" b="0" dirty="0">
                <a:solidFill>
                  <a:schemeClr val="tx2"/>
                </a:solidFill>
                <a:latin typeface="+mn-lt"/>
              </a:rPr>
              <a:t> C and PM Barr. </a:t>
            </a:r>
            <a:r>
              <a:rPr lang="en-US" sz="1500" b="0" i="1" dirty="0">
                <a:solidFill>
                  <a:schemeClr val="tx2"/>
                </a:solidFill>
                <a:latin typeface="+mn-lt"/>
              </a:rPr>
              <a:t>Blood</a:t>
            </a:r>
            <a:r>
              <a:rPr lang="en-US" sz="1500" b="0" dirty="0">
                <a:solidFill>
                  <a:schemeClr val="tx2"/>
                </a:solidFill>
                <a:latin typeface="+mn-lt"/>
              </a:rPr>
              <a:t> 2019;133(14):1540-47.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3343E-F294-E244-8711-A73619B1C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17" y="1772816"/>
            <a:ext cx="9752566" cy="37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6557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A4EB0A8B-F2AF-0A49-984F-E5999072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57" y="1988840"/>
            <a:ext cx="8605692" cy="3904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2CEE8-5BFD-0B41-A1DA-2D408C39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GALLIUM: Post-Progression Survival: POD24 versus Later Progressive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6A7B86-330A-C849-BCB4-94EE49979AF3}"/>
              </a:ext>
            </a:extLst>
          </p:cNvPr>
          <p:cNvSpPr txBox="1"/>
          <p:nvPr/>
        </p:nvSpPr>
        <p:spPr>
          <a:xfrm>
            <a:off x="479376" y="6477098"/>
            <a:ext cx="46147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0" dirty="0">
                <a:solidFill>
                  <a:schemeClr val="tx2"/>
                </a:solidFill>
                <a:latin typeface="+mn-lt"/>
              </a:rPr>
              <a:t>Townsend W et al. </a:t>
            </a:r>
            <a:r>
              <a:rPr lang="en-US" sz="1500" b="0" i="1" dirty="0">
                <a:solidFill>
                  <a:schemeClr val="tx2"/>
                </a:solidFill>
                <a:latin typeface="+mn-lt"/>
              </a:rPr>
              <a:t>Proc ASCO </a:t>
            </a:r>
            <a:r>
              <a:rPr lang="en-US" sz="1500" b="0" dirty="0">
                <a:solidFill>
                  <a:schemeClr val="tx2"/>
                </a:solidFill>
                <a:latin typeface="+mn-lt"/>
              </a:rPr>
              <a:t>2020; Abstract 8023.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0F94A-7712-6A4C-B39C-C4459F28FD8A}"/>
              </a:ext>
            </a:extLst>
          </p:cNvPr>
          <p:cNvSpPr txBox="1"/>
          <p:nvPr/>
        </p:nvSpPr>
        <p:spPr>
          <a:xfrm>
            <a:off x="4385061" y="5992044"/>
            <a:ext cx="3685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Post-Progression Survival (months)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2B345-E291-3944-956C-91F1A67B66D3}"/>
              </a:ext>
            </a:extLst>
          </p:cNvPr>
          <p:cNvSpPr txBox="1"/>
          <p:nvPr/>
        </p:nvSpPr>
        <p:spPr>
          <a:xfrm>
            <a:off x="1618824" y="1353854"/>
            <a:ext cx="892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At a median follow up of 76.5 months, 43% of POD24 patients had died </a:t>
            </a:r>
            <a:br>
              <a:rPr lang="en-US" sz="1800" dirty="0"/>
            </a:br>
            <a:r>
              <a:rPr lang="en-US" sz="1800" dirty="0"/>
              <a:t>(G-chemo: 25, R-chemo: 41), while only 3.7% of patients with later PD had died</a:t>
            </a:r>
          </a:p>
        </p:txBody>
      </p:sp>
    </p:spTree>
    <p:extLst>
      <p:ext uri="{BB962C8B-B14F-4D97-AF65-F5344CB8AC3E}">
        <p14:creationId xmlns:p14="http://schemas.microsoft.com/office/powerpoint/2010/main" val="2314021770"/>
      </p:ext>
    </p:extLst>
  </p:cSld>
  <p:clrMapOvr>
    <a:masterClrMapping/>
  </p:clrMapOvr>
  <p:transition spd="slow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253" y="7794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S1608: Randomized phase II trial in early progressing or refractory FL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532914" y="3677939"/>
            <a:ext cx="2929860" cy="146478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0433" tIns="39511" rIns="80433" bIns="3951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 or Benda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Obinutuzumab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86552" y="3687419"/>
            <a:ext cx="2488138" cy="146478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33" tIns="39511" rIns="80433" bIns="3951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Lenalidomide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Obinutuzumab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0033" y="3687419"/>
            <a:ext cx="2488458" cy="1464788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33" tIns="39511" rIns="80433" bIns="3951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Umbralisib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Obinutuzumab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58636" y="1492595"/>
            <a:ext cx="5759935" cy="81845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0433" tIns="39511" rIns="80433" bIns="3951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 progressing within 2 years or refractory to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bendamustine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CHOP based therapy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0806" y="5712643"/>
            <a:ext cx="8848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clinical objective: CR by PET/CT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translational objective: Validation of m7-FLIPI in this high-risk population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883347" y="2379133"/>
            <a:ext cx="2048933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6030621" y="2345268"/>
            <a:ext cx="0" cy="12869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7169044" y="2383658"/>
            <a:ext cx="1828800" cy="122824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4918" y="5183406"/>
            <a:ext cx="7360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=45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6926" y="5174357"/>
            <a:ext cx="7360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9795" y="5183406"/>
            <a:ext cx="7360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=45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3998" y="2400138"/>
            <a:ext cx="205537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Stratify: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-maintenance therapy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-lack of CR / early POD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17196" y="2523248"/>
            <a:ext cx="1950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Mandatory specimen submission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EC6028-AFC0-A84B-8D37-71D686A06CB0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14042027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365"/>
            <a:ext cx="12191999" cy="914400"/>
          </a:xfrm>
        </p:spPr>
        <p:txBody>
          <a:bodyPr/>
          <a:lstStyle/>
          <a:p>
            <a:pPr algn="ctr" eaLnBrk="1" hangingPunct="1"/>
            <a:r>
              <a:rPr lang="en-US" altLang="en-US" sz="3733" dirty="0">
                <a:solidFill>
                  <a:srgbClr val="ED7D31"/>
                </a:solidFill>
              </a:rPr>
              <a:t>What are considerations in approaching </a:t>
            </a:r>
            <a:br>
              <a:rPr lang="en-US" altLang="en-US" sz="3733" dirty="0">
                <a:solidFill>
                  <a:srgbClr val="ED7D31"/>
                </a:solidFill>
              </a:rPr>
            </a:br>
            <a:r>
              <a:rPr lang="en-US" altLang="en-US" sz="3733" dirty="0">
                <a:solidFill>
                  <a:srgbClr val="ED7D31"/>
                </a:solidFill>
              </a:rPr>
              <a:t>a patient with  recurrent FL? </a:t>
            </a:r>
            <a:endParaRPr lang="en-US" altLang="en-US" sz="3733" b="0" dirty="0">
              <a:solidFill>
                <a:srgbClr val="ED7D31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7061" y="2133001"/>
            <a:ext cx="8244589" cy="3296249"/>
          </a:xfrm>
        </p:spPr>
        <p:txBody>
          <a:bodyPr/>
          <a:lstStyle/>
          <a:p>
            <a:pPr marL="352425" indent="-352425" eaLnBrk="1" hangingPunct="1"/>
            <a:r>
              <a:rPr lang="en-US" altLang="en-US" sz="3000" b="1" dirty="0"/>
              <a:t>Do they have transformation?</a:t>
            </a:r>
          </a:p>
          <a:p>
            <a:pPr marL="352425" indent="-352425" eaLnBrk="1" hangingPunct="1"/>
            <a:r>
              <a:rPr lang="en-US" altLang="en-US" sz="3000" b="1" dirty="0"/>
              <a:t>Do they need treatment (vs observation)?</a:t>
            </a:r>
          </a:p>
          <a:p>
            <a:pPr marL="352425" indent="-352425" eaLnBrk="1" hangingPunct="1"/>
            <a:r>
              <a:rPr lang="en-US" altLang="en-US" sz="3000" b="1" dirty="0"/>
              <a:t>Duration of prior response</a:t>
            </a:r>
          </a:p>
          <a:p>
            <a:pPr marL="352425" indent="-352425" eaLnBrk="1" hangingPunct="1"/>
            <a:r>
              <a:rPr lang="en-US" altLang="en-US" sz="3000" b="1" dirty="0"/>
              <a:t>Age and comorbidities</a:t>
            </a:r>
          </a:p>
          <a:p>
            <a:pPr marL="352425" indent="-352425" eaLnBrk="1" hangingPunct="1"/>
            <a:r>
              <a:rPr lang="en-US" altLang="en-US" sz="3000" b="1" dirty="0"/>
              <a:t>Prior therapies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B7C74-98DB-2E46-88EB-E87BB16C3259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182451836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256" y="332682"/>
            <a:ext cx="6946907" cy="1596787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3200" dirty="0">
                <a:solidFill>
                  <a:srgbClr val="ED7D31"/>
                </a:solidFill>
              </a:rPr>
              <a:t>Early relapse of FL defines high risk group needing better therapies</a:t>
            </a:r>
            <a:br>
              <a:rPr lang="en-US" dirty="0">
                <a:solidFill>
                  <a:srgbClr val="ED7D31"/>
                </a:solidFill>
              </a:rPr>
            </a:b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39" y="3214908"/>
            <a:ext cx="6709068" cy="249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50576" y="5674820"/>
            <a:ext cx="3399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Casulo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C, et al. 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Oncol</a:t>
            </a: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2015;33(23):2516-2522.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33208" y="1718874"/>
            <a:ext cx="1848181" cy="7064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 2-4 FL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588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6854" y="1745387"/>
            <a:ext cx="1548443" cy="55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R-CHOP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93905" y="2056665"/>
            <a:ext cx="616787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22176" y="1334724"/>
            <a:ext cx="1456800" cy="72194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progression of disease (POD)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22177" y="2364063"/>
            <a:ext cx="1456801" cy="713916"/>
          </a:xfrm>
          <a:prstGeom prst="rect">
            <a:avLst/>
          </a:prstGeom>
          <a:solidFill>
            <a:srgbClr val="F8CD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POD within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years of diagnosis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995307" y="1614316"/>
            <a:ext cx="536993" cy="35286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95306" y="2227878"/>
            <a:ext cx="536993" cy="31551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41692" y="3238011"/>
            <a:ext cx="182511" cy="331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3864" y="3194227"/>
            <a:ext cx="182511" cy="331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DB6EA9-07E2-C047-A21B-C8BFBAE782AA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50548336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151" y="317272"/>
            <a:ext cx="8229600" cy="553999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rgbClr val="ED7D31"/>
                </a:solidFill>
              </a:rPr>
              <a:t>Incidence of transformed lymphoma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0952" y="2216826"/>
            <a:ext cx="2057400" cy="1749028"/>
          </a:xfr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86" y="2269863"/>
            <a:ext cx="2228851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98" y="2228850"/>
            <a:ext cx="2228851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Line 9"/>
          <p:cNvSpPr>
            <a:spLocks noChangeShapeType="1"/>
          </p:cNvSpPr>
          <p:nvPr/>
        </p:nvSpPr>
        <p:spPr bwMode="auto">
          <a:xfrm flipV="1">
            <a:off x="3679851" y="2571203"/>
            <a:ext cx="0" cy="342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879" name="Text Box 10"/>
          <p:cNvSpPr txBox="1">
            <a:spLocks noChangeArrowheads="1"/>
          </p:cNvSpPr>
          <p:nvPr/>
        </p:nvSpPr>
        <p:spPr bwMode="auto">
          <a:xfrm>
            <a:off x="3679852" y="2376105"/>
            <a:ext cx="722261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31%</a:t>
            </a:r>
          </a:p>
        </p:txBody>
      </p:sp>
      <p:sp>
        <p:nvSpPr>
          <p:cNvPr id="79880" name="Line 12"/>
          <p:cNvSpPr>
            <a:spLocks noChangeShapeType="1"/>
          </p:cNvSpPr>
          <p:nvPr/>
        </p:nvSpPr>
        <p:spPr bwMode="auto">
          <a:xfrm flipV="1">
            <a:off x="6210299" y="3200401"/>
            <a:ext cx="0" cy="40005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881" name="Text Box 14"/>
          <p:cNvSpPr txBox="1">
            <a:spLocks noChangeArrowheads="1"/>
          </p:cNvSpPr>
          <p:nvPr/>
        </p:nvSpPr>
        <p:spPr bwMode="auto">
          <a:xfrm>
            <a:off x="6328543" y="3351706"/>
            <a:ext cx="628651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28%</a:t>
            </a:r>
          </a:p>
        </p:txBody>
      </p:sp>
      <p:sp>
        <p:nvSpPr>
          <p:cNvPr id="79882" name="Line 15"/>
          <p:cNvSpPr>
            <a:spLocks noChangeShapeType="1"/>
          </p:cNvSpPr>
          <p:nvPr/>
        </p:nvSpPr>
        <p:spPr bwMode="auto">
          <a:xfrm flipV="1">
            <a:off x="9201776" y="3200401"/>
            <a:ext cx="0" cy="342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883" name="Text Box 16"/>
          <p:cNvSpPr txBox="1">
            <a:spLocks noChangeArrowheads="1"/>
          </p:cNvSpPr>
          <p:nvPr/>
        </p:nvSpPr>
        <p:spPr bwMode="auto">
          <a:xfrm>
            <a:off x="9201778" y="3134884"/>
            <a:ext cx="882703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1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30%</a:t>
            </a:r>
          </a:p>
        </p:txBody>
      </p:sp>
      <p:sp>
        <p:nvSpPr>
          <p:cNvPr id="79884" name="Text Box 19"/>
          <p:cNvSpPr txBox="1">
            <a:spLocks noChangeArrowheads="1"/>
          </p:cNvSpPr>
          <p:nvPr/>
        </p:nvSpPr>
        <p:spPr bwMode="auto">
          <a:xfrm>
            <a:off x="2593142" y="4224609"/>
            <a:ext cx="723431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Lyon: n=220 	      St.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Barts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n=325	         Vancouver: n=600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		Transformation rate ~ 30% at 10 years 	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</a:t>
            </a:r>
          </a:p>
        </p:txBody>
      </p:sp>
      <p:sp>
        <p:nvSpPr>
          <p:cNvPr id="79885" name="Text Box 20"/>
          <p:cNvSpPr txBox="1">
            <a:spLocks noChangeArrowheads="1"/>
          </p:cNvSpPr>
          <p:nvPr/>
        </p:nvSpPr>
        <p:spPr bwMode="auto">
          <a:xfrm>
            <a:off x="6642868" y="5297330"/>
            <a:ext cx="50768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Bastion Y et al. J Clin Oncol, 1997;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Montoto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 et al. J Clin Oncol 2007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Al-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Tourah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AJ et al. J Clin Oncol, 2008; </a:t>
            </a:r>
          </a:p>
        </p:txBody>
      </p:sp>
      <p:sp>
        <p:nvSpPr>
          <p:cNvPr id="79886" name="Text Box 21"/>
          <p:cNvSpPr txBox="1">
            <a:spLocks noChangeArrowheads="1"/>
          </p:cNvSpPr>
          <p:nvPr/>
        </p:nvSpPr>
        <p:spPr bwMode="auto">
          <a:xfrm>
            <a:off x="2394679" y="1302895"/>
            <a:ext cx="1714500" cy="5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1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freedom from transformation</a:t>
            </a:r>
          </a:p>
        </p:txBody>
      </p:sp>
      <p:sp>
        <p:nvSpPr>
          <p:cNvPr id="79887" name="Text Box 23"/>
          <p:cNvSpPr txBox="1">
            <a:spLocks noChangeArrowheads="1"/>
          </p:cNvSpPr>
          <p:nvPr/>
        </p:nvSpPr>
        <p:spPr bwMode="auto">
          <a:xfrm>
            <a:off x="5210175" y="1173182"/>
            <a:ext cx="1600200" cy="7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cumulative incidence of transformation</a:t>
            </a:r>
          </a:p>
        </p:txBody>
      </p:sp>
      <p:sp>
        <p:nvSpPr>
          <p:cNvPr id="79888" name="Text Box 24"/>
          <p:cNvSpPr txBox="1">
            <a:spLocks noChangeArrowheads="1"/>
          </p:cNvSpPr>
          <p:nvPr/>
        </p:nvSpPr>
        <p:spPr bwMode="auto">
          <a:xfrm>
            <a:off x="7911371" y="1280670"/>
            <a:ext cx="1600200" cy="5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actuarial risk of transformation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058B9-4813-0249-8D18-DCF35E895042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38345025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D0CFE9-AA7A-0944-9054-DA88713BC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28983"/>
            <a:ext cx="11441538" cy="33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39016"/>
      </p:ext>
    </p:extLst>
  </p:cSld>
  <p:clrMapOvr>
    <a:masterClrMapping/>
  </p:clrMapOvr>
  <p:transition spd="slow"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>
                <a:solidFill>
                  <a:srgbClr val="ED7D31"/>
                </a:solidFill>
              </a:rPr>
              <a:t>Historical outcomes for patients with TL</a:t>
            </a:r>
          </a:p>
        </p:txBody>
      </p:sp>
      <p:pic>
        <p:nvPicPr>
          <p:cNvPr id="808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51" y="2511096"/>
            <a:ext cx="2353431" cy="146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14" descr="zlj017076032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80" y="2576750"/>
            <a:ext cx="2234471" cy="138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67" y="2458412"/>
            <a:ext cx="2510340" cy="1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16"/>
          <p:cNvSpPr txBox="1">
            <a:spLocks noChangeArrowheads="1"/>
          </p:cNvSpPr>
          <p:nvPr/>
        </p:nvSpPr>
        <p:spPr bwMode="auto">
          <a:xfrm>
            <a:off x="2437152" y="1865034"/>
            <a:ext cx="6572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         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Lyon	           	  St.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Barts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		   Vancouver</a:t>
            </a:r>
          </a:p>
        </p:txBody>
      </p:sp>
      <p:sp>
        <p:nvSpPr>
          <p:cNvPr id="80903" name="Text Box 21"/>
          <p:cNvSpPr txBox="1">
            <a:spLocks noChangeArrowheads="1"/>
          </p:cNvSpPr>
          <p:nvPr/>
        </p:nvSpPr>
        <p:spPr bwMode="auto">
          <a:xfrm>
            <a:off x="6427461" y="5500528"/>
            <a:ext cx="5423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Al-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Tourah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AJ et al. J Clin Oncol, 2008;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Montoto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 et al. J Clin Oncol 2007; Bastion Y et al. J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Clin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Oncol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 1997</a:t>
            </a:r>
          </a:p>
        </p:txBody>
      </p:sp>
      <p:sp>
        <p:nvSpPr>
          <p:cNvPr id="80904" name="TextBox 9"/>
          <p:cNvSpPr txBox="1">
            <a:spLocks noChangeArrowheads="1"/>
          </p:cNvSpPr>
          <p:nvPr/>
        </p:nvSpPr>
        <p:spPr bwMode="auto">
          <a:xfrm>
            <a:off x="3052764" y="1126639"/>
            <a:ext cx="6086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Median survivals range from 1-2 years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6765" y="4181301"/>
            <a:ext cx="896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Typically treated with DLBCL regimens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autoSCT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 favorable if “de novo transformation”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794C8-69B5-6044-9913-F283B18970B5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333916770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18" y="308380"/>
            <a:ext cx="9501334" cy="646331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fr-FR" altLang="fr-FR" sz="2400" dirty="0" err="1">
                <a:solidFill>
                  <a:schemeClr val="accent4"/>
                </a:solidFill>
              </a:rPr>
              <a:t>Histological</a:t>
            </a:r>
            <a:r>
              <a:rPr lang="fr-FR" altLang="fr-FR" sz="2400" dirty="0">
                <a:solidFill>
                  <a:schemeClr val="accent4"/>
                </a:solidFill>
              </a:rPr>
              <a:t> transformation:  Associated </a:t>
            </a:r>
            <a:r>
              <a:rPr lang="fr-FR" altLang="fr-FR" sz="2400" dirty="0" err="1">
                <a:solidFill>
                  <a:schemeClr val="accent4"/>
                </a:solidFill>
              </a:rPr>
              <a:t>with</a:t>
            </a:r>
            <a:r>
              <a:rPr lang="fr-FR" altLang="fr-FR" sz="24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err="1">
                <a:solidFill>
                  <a:schemeClr val="accent4"/>
                </a:solidFill>
              </a:rPr>
              <a:t>poor</a:t>
            </a:r>
            <a:r>
              <a:rPr lang="fr-FR" altLang="fr-FR" sz="2400" dirty="0">
                <a:solidFill>
                  <a:schemeClr val="accent4"/>
                </a:solidFill>
              </a:rPr>
              <a:t> </a:t>
            </a:r>
            <a:r>
              <a:rPr lang="fr-FR" altLang="fr-FR" sz="2400" dirty="0" err="1">
                <a:solidFill>
                  <a:schemeClr val="accent4"/>
                </a:solidFill>
              </a:rPr>
              <a:t>prognosis</a:t>
            </a:r>
            <a:endParaRPr lang="en-PH" sz="2400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95313" y="5645672"/>
            <a:ext cx="10972800" cy="246221"/>
          </a:xfrm>
        </p:spPr>
        <p:txBody>
          <a:bodyPr/>
          <a:lstStyle/>
          <a:p>
            <a:pPr algn="r"/>
            <a:r>
              <a:rPr lang="fr-FR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Sarkozy C, et al. J Clin </a:t>
            </a:r>
            <a:r>
              <a:rPr lang="fr-FR" alt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fr-FR" altLang="fr-FR" sz="800" dirty="0">
                <a:latin typeface="Arial" panose="020B0604020202020204" pitchFamily="34" charset="0"/>
                <a:cs typeface="Arial" panose="020B0604020202020204" pitchFamily="34" charset="0"/>
              </a:rPr>
              <a:t>. 2016;34:2575-82. </a:t>
            </a:r>
          </a:p>
        </p:txBody>
      </p:sp>
      <p:sp>
        <p:nvSpPr>
          <p:cNvPr id="7" name="Rectangle à coins arrondis 5"/>
          <p:cNvSpPr>
            <a:spLocks noChangeArrowheads="1"/>
          </p:cNvSpPr>
          <p:nvPr/>
        </p:nvSpPr>
        <p:spPr bwMode="auto">
          <a:xfrm>
            <a:off x="1926349" y="1079558"/>
            <a:ext cx="8149771" cy="52837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rPr>
              <a:t>Patients with histological transformation have a shorter OS of 3.8 years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Arial" panose="020B0604020202020204" pitchFamily="34" charset="0"/>
              </a:rPr>
              <a:t>compared to 6.4 years for patients with FL histology at recurrence</a:t>
            </a:r>
          </a:p>
        </p:txBody>
      </p:sp>
      <p:sp>
        <p:nvSpPr>
          <p:cNvPr id="10" name="Freeform 9"/>
          <p:cNvSpPr/>
          <p:nvPr/>
        </p:nvSpPr>
        <p:spPr>
          <a:xfrm>
            <a:off x="3933828" y="2995652"/>
            <a:ext cx="4886325" cy="553640"/>
          </a:xfrm>
          <a:custGeom>
            <a:avLst/>
            <a:gdLst>
              <a:gd name="connsiteX0" fmla="*/ 4876800 w 4886325"/>
              <a:gd name="connsiteY0" fmla="*/ 333375 h 738187"/>
              <a:gd name="connsiteX1" fmla="*/ 4886325 w 4886325"/>
              <a:gd name="connsiteY1" fmla="*/ 728662 h 738187"/>
              <a:gd name="connsiteX2" fmla="*/ 3519488 w 4886325"/>
              <a:gd name="connsiteY2" fmla="*/ 738187 h 738187"/>
              <a:gd name="connsiteX3" fmla="*/ 3514725 w 4886325"/>
              <a:gd name="connsiteY3" fmla="*/ 595312 h 738187"/>
              <a:gd name="connsiteX4" fmla="*/ 3100388 w 4886325"/>
              <a:gd name="connsiteY4" fmla="*/ 609600 h 738187"/>
              <a:gd name="connsiteX5" fmla="*/ 3095625 w 4886325"/>
              <a:gd name="connsiteY5" fmla="*/ 566737 h 738187"/>
              <a:gd name="connsiteX6" fmla="*/ 3043238 w 4886325"/>
              <a:gd name="connsiteY6" fmla="*/ 566737 h 738187"/>
              <a:gd name="connsiteX7" fmla="*/ 3038475 w 4886325"/>
              <a:gd name="connsiteY7" fmla="*/ 528637 h 738187"/>
              <a:gd name="connsiteX8" fmla="*/ 2900363 w 4886325"/>
              <a:gd name="connsiteY8" fmla="*/ 523875 h 738187"/>
              <a:gd name="connsiteX9" fmla="*/ 2900363 w 4886325"/>
              <a:gd name="connsiteY9" fmla="*/ 485775 h 738187"/>
              <a:gd name="connsiteX10" fmla="*/ 2824163 w 4886325"/>
              <a:gd name="connsiteY10" fmla="*/ 490537 h 738187"/>
              <a:gd name="connsiteX11" fmla="*/ 2814638 w 4886325"/>
              <a:gd name="connsiteY11" fmla="*/ 490537 h 738187"/>
              <a:gd name="connsiteX12" fmla="*/ 2814638 w 4886325"/>
              <a:gd name="connsiteY12" fmla="*/ 457200 h 738187"/>
              <a:gd name="connsiteX13" fmla="*/ 2219325 w 4886325"/>
              <a:gd name="connsiteY13" fmla="*/ 466725 h 738187"/>
              <a:gd name="connsiteX14" fmla="*/ 2214563 w 4886325"/>
              <a:gd name="connsiteY14" fmla="*/ 438150 h 738187"/>
              <a:gd name="connsiteX15" fmla="*/ 1771650 w 4886325"/>
              <a:gd name="connsiteY15" fmla="*/ 438150 h 738187"/>
              <a:gd name="connsiteX16" fmla="*/ 1762125 w 4886325"/>
              <a:gd name="connsiteY16" fmla="*/ 419100 h 738187"/>
              <a:gd name="connsiteX17" fmla="*/ 1652588 w 4886325"/>
              <a:gd name="connsiteY17" fmla="*/ 419100 h 738187"/>
              <a:gd name="connsiteX18" fmla="*/ 1652588 w 4886325"/>
              <a:gd name="connsiteY18" fmla="*/ 404812 h 738187"/>
              <a:gd name="connsiteX19" fmla="*/ 1585913 w 4886325"/>
              <a:gd name="connsiteY19" fmla="*/ 404812 h 738187"/>
              <a:gd name="connsiteX20" fmla="*/ 1581150 w 4886325"/>
              <a:gd name="connsiteY20" fmla="*/ 376237 h 738187"/>
              <a:gd name="connsiteX21" fmla="*/ 1557338 w 4886325"/>
              <a:gd name="connsiteY21" fmla="*/ 376237 h 738187"/>
              <a:gd name="connsiteX22" fmla="*/ 1557338 w 4886325"/>
              <a:gd name="connsiteY22" fmla="*/ 357187 h 738187"/>
              <a:gd name="connsiteX23" fmla="*/ 1528763 w 4886325"/>
              <a:gd name="connsiteY23" fmla="*/ 357187 h 738187"/>
              <a:gd name="connsiteX24" fmla="*/ 1524000 w 4886325"/>
              <a:gd name="connsiteY24" fmla="*/ 333375 h 738187"/>
              <a:gd name="connsiteX25" fmla="*/ 1452563 w 4886325"/>
              <a:gd name="connsiteY25" fmla="*/ 328612 h 738187"/>
              <a:gd name="connsiteX26" fmla="*/ 1447800 w 4886325"/>
              <a:gd name="connsiteY26" fmla="*/ 314325 h 738187"/>
              <a:gd name="connsiteX27" fmla="*/ 1243013 w 4886325"/>
              <a:gd name="connsiteY27" fmla="*/ 309562 h 738187"/>
              <a:gd name="connsiteX28" fmla="*/ 1243013 w 4886325"/>
              <a:gd name="connsiteY28" fmla="*/ 309562 h 738187"/>
              <a:gd name="connsiteX29" fmla="*/ 1243013 w 4886325"/>
              <a:gd name="connsiteY29" fmla="*/ 271462 h 738187"/>
              <a:gd name="connsiteX30" fmla="*/ 1023938 w 4886325"/>
              <a:gd name="connsiteY30" fmla="*/ 266700 h 738187"/>
              <a:gd name="connsiteX31" fmla="*/ 1019175 w 4886325"/>
              <a:gd name="connsiteY31" fmla="*/ 252412 h 738187"/>
              <a:gd name="connsiteX32" fmla="*/ 1019175 w 4886325"/>
              <a:gd name="connsiteY32" fmla="*/ 252412 h 738187"/>
              <a:gd name="connsiteX33" fmla="*/ 1004888 w 4886325"/>
              <a:gd name="connsiteY33" fmla="*/ 238125 h 738187"/>
              <a:gd name="connsiteX34" fmla="*/ 990600 w 4886325"/>
              <a:gd name="connsiteY34" fmla="*/ 238125 h 738187"/>
              <a:gd name="connsiteX35" fmla="*/ 990600 w 4886325"/>
              <a:gd name="connsiteY35" fmla="*/ 214312 h 738187"/>
              <a:gd name="connsiteX36" fmla="*/ 923925 w 4886325"/>
              <a:gd name="connsiteY36" fmla="*/ 214312 h 738187"/>
              <a:gd name="connsiteX37" fmla="*/ 919163 w 4886325"/>
              <a:gd name="connsiteY37" fmla="*/ 190500 h 738187"/>
              <a:gd name="connsiteX38" fmla="*/ 762000 w 4886325"/>
              <a:gd name="connsiteY38" fmla="*/ 195262 h 738187"/>
              <a:gd name="connsiteX39" fmla="*/ 762000 w 4886325"/>
              <a:gd name="connsiteY39" fmla="*/ 180975 h 738187"/>
              <a:gd name="connsiteX40" fmla="*/ 709613 w 4886325"/>
              <a:gd name="connsiteY40" fmla="*/ 180975 h 738187"/>
              <a:gd name="connsiteX41" fmla="*/ 709613 w 4886325"/>
              <a:gd name="connsiteY41" fmla="*/ 157162 h 738187"/>
              <a:gd name="connsiteX42" fmla="*/ 690563 w 4886325"/>
              <a:gd name="connsiteY42" fmla="*/ 152400 h 738187"/>
              <a:gd name="connsiteX43" fmla="*/ 685800 w 4886325"/>
              <a:gd name="connsiteY43" fmla="*/ 133350 h 738187"/>
              <a:gd name="connsiteX44" fmla="*/ 647700 w 4886325"/>
              <a:gd name="connsiteY44" fmla="*/ 133350 h 738187"/>
              <a:gd name="connsiteX45" fmla="*/ 628650 w 4886325"/>
              <a:gd name="connsiteY45" fmla="*/ 123825 h 738187"/>
              <a:gd name="connsiteX46" fmla="*/ 285750 w 4886325"/>
              <a:gd name="connsiteY46" fmla="*/ 114300 h 738187"/>
              <a:gd name="connsiteX47" fmla="*/ 280988 w 4886325"/>
              <a:gd name="connsiteY47" fmla="*/ 100012 h 738187"/>
              <a:gd name="connsiteX48" fmla="*/ 4763 w 4886325"/>
              <a:gd name="connsiteY48" fmla="*/ 100012 h 738187"/>
              <a:gd name="connsiteX49" fmla="*/ 0 w 4886325"/>
              <a:gd name="connsiteY49" fmla="*/ 0 h 738187"/>
              <a:gd name="connsiteX50" fmla="*/ 614363 w 4886325"/>
              <a:gd name="connsiteY50" fmla="*/ 9525 h 738187"/>
              <a:gd name="connsiteX51" fmla="*/ 642938 w 4886325"/>
              <a:gd name="connsiteY51" fmla="*/ 14287 h 738187"/>
              <a:gd name="connsiteX52" fmla="*/ 700088 w 4886325"/>
              <a:gd name="connsiteY52" fmla="*/ 9525 h 738187"/>
              <a:gd name="connsiteX53" fmla="*/ 704850 w 4886325"/>
              <a:gd name="connsiteY53" fmla="*/ 23812 h 738187"/>
              <a:gd name="connsiteX54" fmla="*/ 766763 w 4886325"/>
              <a:gd name="connsiteY54" fmla="*/ 28575 h 738187"/>
              <a:gd name="connsiteX55" fmla="*/ 771525 w 4886325"/>
              <a:gd name="connsiteY55" fmla="*/ 47625 h 738187"/>
              <a:gd name="connsiteX56" fmla="*/ 914400 w 4886325"/>
              <a:gd name="connsiteY56" fmla="*/ 47625 h 738187"/>
              <a:gd name="connsiteX57" fmla="*/ 933450 w 4886325"/>
              <a:gd name="connsiteY57" fmla="*/ 52387 h 738187"/>
              <a:gd name="connsiteX58" fmla="*/ 981075 w 4886325"/>
              <a:gd name="connsiteY58" fmla="*/ 61912 h 738187"/>
              <a:gd name="connsiteX59" fmla="*/ 1014413 w 4886325"/>
              <a:gd name="connsiteY59" fmla="*/ 76200 h 738187"/>
              <a:gd name="connsiteX60" fmla="*/ 1028700 w 4886325"/>
              <a:gd name="connsiteY60" fmla="*/ 90487 h 738187"/>
              <a:gd name="connsiteX61" fmla="*/ 1252538 w 4886325"/>
              <a:gd name="connsiteY61" fmla="*/ 90487 h 738187"/>
              <a:gd name="connsiteX62" fmla="*/ 1247775 w 4886325"/>
              <a:gd name="connsiteY62" fmla="*/ 104775 h 738187"/>
              <a:gd name="connsiteX63" fmla="*/ 1443038 w 4886325"/>
              <a:gd name="connsiteY63" fmla="*/ 104775 h 738187"/>
              <a:gd name="connsiteX64" fmla="*/ 1447800 w 4886325"/>
              <a:gd name="connsiteY64" fmla="*/ 119062 h 738187"/>
              <a:gd name="connsiteX65" fmla="*/ 1509713 w 4886325"/>
              <a:gd name="connsiteY65" fmla="*/ 119062 h 738187"/>
              <a:gd name="connsiteX66" fmla="*/ 1514475 w 4886325"/>
              <a:gd name="connsiteY66" fmla="*/ 128587 h 738187"/>
              <a:gd name="connsiteX67" fmla="*/ 1562100 w 4886325"/>
              <a:gd name="connsiteY67" fmla="*/ 128587 h 738187"/>
              <a:gd name="connsiteX68" fmla="*/ 1562100 w 4886325"/>
              <a:gd name="connsiteY68" fmla="*/ 128587 h 738187"/>
              <a:gd name="connsiteX69" fmla="*/ 1562100 w 4886325"/>
              <a:gd name="connsiteY69" fmla="*/ 138112 h 738187"/>
              <a:gd name="connsiteX70" fmla="*/ 1576388 w 4886325"/>
              <a:gd name="connsiteY70" fmla="*/ 138112 h 738187"/>
              <a:gd name="connsiteX71" fmla="*/ 1581150 w 4886325"/>
              <a:gd name="connsiteY71" fmla="*/ 147637 h 738187"/>
              <a:gd name="connsiteX72" fmla="*/ 1638300 w 4886325"/>
              <a:gd name="connsiteY72" fmla="*/ 147637 h 738187"/>
              <a:gd name="connsiteX73" fmla="*/ 1638300 w 4886325"/>
              <a:gd name="connsiteY73" fmla="*/ 166687 h 738187"/>
              <a:gd name="connsiteX74" fmla="*/ 1757363 w 4886325"/>
              <a:gd name="connsiteY74" fmla="*/ 166687 h 738187"/>
              <a:gd name="connsiteX75" fmla="*/ 1757363 w 4886325"/>
              <a:gd name="connsiteY75" fmla="*/ 190500 h 738187"/>
              <a:gd name="connsiteX76" fmla="*/ 2209800 w 4886325"/>
              <a:gd name="connsiteY76" fmla="*/ 185737 h 738187"/>
              <a:gd name="connsiteX77" fmla="*/ 2209800 w 4886325"/>
              <a:gd name="connsiteY77" fmla="*/ 209550 h 738187"/>
              <a:gd name="connsiteX78" fmla="*/ 2805113 w 4886325"/>
              <a:gd name="connsiteY78" fmla="*/ 200025 h 738187"/>
              <a:gd name="connsiteX79" fmla="*/ 2805113 w 4886325"/>
              <a:gd name="connsiteY79" fmla="*/ 223837 h 738187"/>
              <a:gd name="connsiteX80" fmla="*/ 2886075 w 4886325"/>
              <a:gd name="connsiteY80" fmla="*/ 223837 h 738187"/>
              <a:gd name="connsiteX81" fmla="*/ 2886075 w 4886325"/>
              <a:gd name="connsiteY81" fmla="*/ 242887 h 738187"/>
              <a:gd name="connsiteX82" fmla="*/ 3033713 w 4886325"/>
              <a:gd name="connsiteY82" fmla="*/ 242887 h 738187"/>
              <a:gd name="connsiteX83" fmla="*/ 3038475 w 4886325"/>
              <a:gd name="connsiteY83" fmla="*/ 266700 h 738187"/>
              <a:gd name="connsiteX84" fmla="*/ 3081338 w 4886325"/>
              <a:gd name="connsiteY84" fmla="*/ 266700 h 738187"/>
              <a:gd name="connsiteX85" fmla="*/ 3086100 w 4886325"/>
              <a:gd name="connsiteY85" fmla="*/ 280987 h 738187"/>
              <a:gd name="connsiteX86" fmla="*/ 3519488 w 4886325"/>
              <a:gd name="connsiteY86" fmla="*/ 280987 h 738187"/>
              <a:gd name="connsiteX87" fmla="*/ 3519488 w 4886325"/>
              <a:gd name="connsiteY87" fmla="*/ 347662 h 738187"/>
              <a:gd name="connsiteX88" fmla="*/ 4876800 w 4886325"/>
              <a:gd name="connsiteY88" fmla="*/ 333375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886325" h="738187">
                <a:moveTo>
                  <a:pt x="4876800" y="333375"/>
                </a:moveTo>
                <a:lnTo>
                  <a:pt x="4886325" y="728662"/>
                </a:lnTo>
                <a:lnTo>
                  <a:pt x="3519488" y="738187"/>
                </a:lnTo>
                <a:lnTo>
                  <a:pt x="3514725" y="595312"/>
                </a:lnTo>
                <a:lnTo>
                  <a:pt x="3100388" y="609600"/>
                </a:lnTo>
                <a:lnTo>
                  <a:pt x="3095625" y="566737"/>
                </a:lnTo>
                <a:lnTo>
                  <a:pt x="3043238" y="566737"/>
                </a:lnTo>
                <a:lnTo>
                  <a:pt x="3038475" y="528637"/>
                </a:lnTo>
                <a:lnTo>
                  <a:pt x="2900363" y="523875"/>
                </a:lnTo>
                <a:lnTo>
                  <a:pt x="2900363" y="485775"/>
                </a:lnTo>
                <a:lnTo>
                  <a:pt x="2824163" y="490537"/>
                </a:lnTo>
                <a:lnTo>
                  <a:pt x="2814638" y="490537"/>
                </a:lnTo>
                <a:lnTo>
                  <a:pt x="2814638" y="457200"/>
                </a:lnTo>
                <a:lnTo>
                  <a:pt x="2219325" y="466725"/>
                </a:lnTo>
                <a:lnTo>
                  <a:pt x="2214563" y="438150"/>
                </a:lnTo>
                <a:lnTo>
                  <a:pt x="1771650" y="438150"/>
                </a:lnTo>
                <a:lnTo>
                  <a:pt x="1762125" y="419100"/>
                </a:lnTo>
                <a:lnTo>
                  <a:pt x="1652588" y="419100"/>
                </a:lnTo>
                <a:lnTo>
                  <a:pt x="1652588" y="404812"/>
                </a:lnTo>
                <a:lnTo>
                  <a:pt x="1585913" y="404812"/>
                </a:lnTo>
                <a:lnTo>
                  <a:pt x="1581150" y="376237"/>
                </a:lnTo>
                <a:lnTo>
                  <a:pt x="1557338" y="376237"/>
                </a:lnTo>
                <a:lnTo>
                  <a:pt x="1557338" y="357187"/>
                </a:lnTo>
                <a:lnTo>
                  <a:pt x="1528763" y="357187"/>
                </a:lnTo>
                <a:lnTo>
                  <a:pt x="1524000" y="333375"/>
                </a:lnTo>
                <a:lnTo>
                  <a:pt x="1452563" y="328612"/>
                </a:lnTo>
                <a:lnTo>
                  <a:pt x="1447800" y="314325"/>
                </a:lnTo>
                <a:lnTo>
                  <a:pt x="1243013" y="309562"/>
                </a:lnTo>
                <a:lnTo>
                  <a:pt x="1243013" y="309562"/>
                </a:lnTo>
                <a:lnTo>
                  <a:pt x="1243013" y="271462"/>
                </a:lnTo>
                <a:lnTo>
                  <a:pt x="1023938" y="266700"/>
                </a:lnTo>
                <a:lnTo>
                  <a:pt x="1019175" y="252412"/>
                </a:lnTo>
                <a:lnTo>
                  <a:pt x="1019175" y="252412"/>
                </a:lnTo>
                <a:lnTo>
                  <a:pt x="1004888" y="238125"/>
                </a:lnTo>
                <a:lnTo>
                  <a:pt x="990600" y="238125"/>
                </a:lnTo>
                <a:lnTo>
                  <a:pt x="990600" y="214312"/>
                </a:lnTo>
                <a:lnTo>
                  <a:pt x="923925" y="214312"/>
                </a:lnTo>
                <a:lnTo>
                  <a:pt x="919163" y="190500"/>
                </a:lnTo>
                <a:lnTo>
                  <a:pt x="762000" y="195262"/>
                </a:lnTo>
                <a:lnTo>
                  <a:pt x="762000" y="180975"/>
                </a:lnTo>
                <a:lnTo>
                  <a:pt x="709613" y="180975"/>
                </a:lnTo>
                <a:lnTo>
                  <a:pt x="709613" y="157162"/>
                </a:lnTo>
                <a:lnTo>
                  <a:pt x="690563" y="152400"/>
                </a:lnTo>
                <a:lnTo>
                  <a:pt x="685800" y="133350"/>
                </a:lnTo>
                <a:lnTo>
                  <a:pt x="647700" y="133350"/>
                </a:lnTo>
                <a:lnTo>
                  <a:pt x="628650" y="123825"/>
                </a:lnTo>
                <a:lnTo>
                  <a:pt x="285750" y="114300"/>
                </a:lnTo>
                <a:lnTo>
                  <a:pt x="280988" y="100012"/>
                </a:lnTo>
                <a:lnTo>
                  <a:pt x="4763" y="100012"/>
                </a:lnTo>
                <a:lnTo>
                  <a:pt x="0" y="0"/>
                </a:lnTo>
                <a:lnTo>
                  <a:pt x="614363" y="9525"/>
                </a:lnTo>
                <a:lnTo>
                  <a:pt x="642938" y="14287"/>
                </a:lnTo>
                <a:lnTo>
                  <a:pt x="700088" y="9525"/>
                </a:lnTo>
                <a:lnTo>
                  <a:pt x="704850" y="23812"/>
                </a:lnTo>
                <a:lnTo>
                  <a:pt x="766763" y="28575"/>
                </a:lnTo>
                <a:lnTo>
                  <a:pt x="771525" y="47625"/>
                </a:lnTo>
                <a:lnTo>
                  <a:pt x="914400" y="47625"/>
                </a:lnTo>
                <a:lnTo>
                  <a:pt x="933450" y="52387"/>
                </a:lnTo>
                <a:lnTo>
                  <a:pt x="981075" y="61912"/>
                </a:lnTo>
                <a:lnTo>
                  <a:pt x="1014413" y="76200"/>
                </a:lnTo>
                <a:lnTo>
                  <a:pt x="1028700" y="90487"/>
                </a:lnTo>
                <a:lnTo>
                  <a:pt x="1252538" y="90487"/>
                </a:lnTo>
                <a:lnTo>
                  <a:pt x="1247775" y="104775"/>
                </a:lnTo>
                <a:lnTo>
                  <a:pt x="1443038" y="104775"/>
                </a:lnTo>
                <a:lnTo>
                  <a:pt x="1447800" y="119062"/>
                </a:lnTo>
                <a:lnTo>
                  <a:pt x="1509713" y="119062"/>
                </a:lnTo>
                <a:lnTo>
                  <a:pt x="1514475" y="128587"/>
                </a:lnTo>
                <a:lnTo>
                  <a:pt x="1562100" y="128587"/>
                </a:lnTo>
                <a:lnTo>
                  <a:pt x="1562100" y="128587"/>
                </a:lnTo>
                <a:lnTo>
                  <a:pt x="1562100" y="138112"/>
                </a:lnTo>
                <a:lnTo>
                  <a:pt x="1576388" y="138112"/>
                </a:lnTo>
                <a:lnTo>
                  <a:pt x="1581150" y="147637"/>
                </a:lnTo>
                <a:lnTo>
                  <a:pt x="1638300" y="147637"/>
                </a:lnTo>
                <a:lnTo>
                  <a:pt x="1638300" y="166687"/>
                </a:lnTo>
                <a:lnTo>
                  <a:pt x="1757363" y="166687"/>
                </a:lnTo>
                <a:lnTo>
                  <a:pt x="1757363" y="190500"/>
                </a:lnTo>
                <a:lnTo>
                  <a:pt x="2209800" y="185737"/>
                </a:lnTo>
                <a:lnTo>
                  <a:pt x="2209800" y="209550"/>
                </a:lnTo>
                <a:lnTo>
                  <a:pt x="2805113" y="200025"/>
                </a:lnTo>
                <a:lnTo>
                  <a:pt x="2805113" y="223837"/>
                </a:lnTo>
                <a:lnTo>
                  <a:pt x="2886075" y="223837"/>
                </a:lnTo>
                <a:lnTo>
                  <a:pt x="2886075" y="242887"/>
                </a:lnTo>
                <a:lnTo>
                  <a:pt x="3033713" y="242887"/>
                </a:lnTo>
                <a:lnTo>
                  <a:pt x="3038475" y="266700"/>
                </a:lnTo>
                <a:lnTo>
                  <a:pt x="3081338" y="266700"/>
                </a:lnTo>
                <a:lnTo>
                  <a:pt x="3086100" y="280987"/>
                </a:lnTo>
                <a:lnTo>
                  <a:pt x="3519488" y="280987"/>
                </a:lnTo>
                <a:lnTo>
                  <a:pt x="3519488" y="347662"/>
                </a:lnTo>
                <a:lnTo>
                  <a:pt x="4876800" y="3333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795713" y="2981364"/>
            <a:ext cx="4572000" cy="1253728"/>
          </a:xfrm>
          <a:custGeom>
            <a:avLst/>
            <a:gdLst>
              <a:gd name="connsiteX0" fmla="*/ 0 w 4572000"/>
              <a:gd name="connsiteY0" fmla="*/ 4762 h 1671637"/>
              <a:gd name="connsiteX1" fmla="*/ 0 w 4572000"/>
              <a:gd name="connsiteY1" fmla="*/ 352425 h 1671637"/>
              <a:gd name="connsiteX2" fmla="*/ 133350 w 4572000"/>
              <a:gd name="connsiteY2" fmla="*/ 352425 h 1671637"/>
              <a:gd name="connsiteX3" fmla="*/ 133350 w 4572000"/>
              <a:gd name="connsiteY3" fmla="*/ 400050 h 1671637"/>
              <a:gd name="connsiteX4" fmla="*/ 204787 w 4572000"/>
              <a:gd name="connsiteY4" fmla="*/ 400050 h 1671637"/>
              <a:gd name="connsiteX5" fmla="*/ 209550 w 4572000"/>
              <a:gd name="connsiteY5" fmla="*/ 457200 h 1671637"/>
              <a:gd name="connsiteX6" fmla="*/ 271462 w 4572000"/>
              <a:gd name="connsiteY6" fmla="*/ 457200 h 1671637"/>
              <a:gd name="connsiteX7" fmla="*/ 271462 w 4572000"/>
              <a:gd name="connsiteY7" fmla="*/ 519112 h 1671637"/>
              <a:gd name="connsiteX8" fmla="*/ 395287 w 4572000"/>
              <a:gd name="connsiteY8" fmla="*/ 514350 h 1671637"/>
              <a:gd name="connsiteX9" fmla="*/ 390525 w 4572000"/>
              <a:gd name="connsiteY9" fmla="*/ 595312 h 1671637"/>
              <a:gd name="connsiteX10" fmla="*/ 400050 w 4572000"/>
              <a:gd name="connsiteY10" fmla="*/ 595312 h 1671637"/>
              <a:gd name="connsiteX11" fmla="*/ 395287 w 4572000"/>
              <a:gd name="connsiteY11" fmla="*/ 647700 h 1671637"/>
              <a:gd name="connsiteX12" fmla="*/ 433387 w 4572000"/>
              <a:gd name="connsiteY12" fmla="*/ 647700 h 1671637"/>
              <a:gd name="connsiteX13" fmla="*/ 433387 w 4572000"/>
              <a:gd name="connsiteY13" fmla="*/ 704850 h 1671637"/>
              <a:gd name="connsiteX14" fmla="*/ 561975 w 4572000"/>
              <a:gd name="connsiteY14" fmla="*/ 704850 h 1671637"/>
              <a:gd name="connsiteX15" fmla="*/ 561975 w 4572000"/>
              <a:gd name="connsiteY15" fmla="*/ 757237 h 1671637"/>
              <a:gd name="connsiteX16" fmla="*/ 595312 w 4572000"/>
              <a:gd name="connsiteY16" fmla="*/ 757237 h 1671637"/>
              <a:gd name="connsiteX17" fmla="*/ 595312 w 4572000"/>
              <a:gd name="connsiteY17" fmla="*/ 823912 h 1671637"/>
              <a:gd name="connsiteX18" fmla="*/ 771525 w 4572000"/>
              <a:gd name="connsiteY18" fmla="*/ 823912 h 1671637"/>
              <a:gd name="connsiteX19" fmla="*/ 771525 w 4572000"/>
              <a:gd name="connsiteY19" fmla="*/ 890587 h 1671637"/>
              <a:gd name="connsiteX20" fmla="*/ 919162 w 4572000"/>
              <a:gd name="connsiteY20" fmla="*/ 890587 h 1671637"/>
              <a:gd name="connsiteX21" fmla="*/ 923925 w 4572000"/>
              <a:gd name="connsiteY21" fmla="*/ 942975 h 1671637"/>
              <a:gd name="connsiteX22" fmla="*/ 1019175 w 4572000"/>
              <a:gd name="connsiteY22" fmla="*/ 942975 h 1671637"/>
              <a:gd name="connsiteX23" fmla="*/ 1023937 w 4572000"/>
              <a:gd name="connsiteY23" fmla="*/ 1000125 h 1671637"/>
              <a:gd name="connsiteX24" fmla="*/ 1314450 w 4572000"/>
              <a:gd name="connsiteY24" fmla="*/ 1004887 h 1671637"/>
              <a:gd name="connsiteX25" fmla="*/ 1319212 w 4572000"/>
              <a:gd name="connsiteY25" fmla="*/ 1081087 h 1671637"/>
              <a:gd name="connsiteX26" fmla="*/ 1533525 w 4572000"/>
              <a:gd name="connsiteY26" fmla="*/ 1081087 h 1671637"/>
              <a:gd name="connsiteX27" fmla="*/ 1533525 w 4572000"/>
              <a:gd name="connsiteY27" fmla="*/ 1143000 h 1671637"/>
              <a:gd name="connsiteX28" fmla="*/ 1557337 w 4572000"/>
              <a:gd name="connsiteY28" fmla="*/ 1152525 h 1671637"/>
              <a:gd name="connsiteX29" fmla="*/ 1557337 w 4572000"/>
              <a:gd name="connsiteY29" fmla="*/ 1281112 h 1671637"/>
              <a:gd name="connsiteX30" fmla="*/ 2043112 w 4572000"/>
              <a:gd name="connsiteY30" fmla="*/ 1276350 h 1671637"/>
              <a:gd name="connsiteX31" fmla="*/ 2043112 w 4572000"/>
              <a:gd name="connsiteY31" fmla="*/ 1338262 h 1671637"/>
              <a:gd name="connsiteX32" fmla="*/ 2314575 w 4572000"/>
              <a:gd name="connsiteY32" fmla="*/ 1338262 h 1671637"/>
              <a:gd name="connsiteX33" fmla="*/ 2314575 w 4572000"/>
              <a:gd name="connsiteY33" fmla="*/ 1400175 h 1671637"/>
              <a:gd name="connsiteX34" fmla="*/ 2967037 w 4572000"/>
              <a:gd name="connsiteY34" fmla="*/ 1400175 h 1671637"/>
              <a:gd name="connsiteX35" fmla="*/ 2976562 w 4572000"/>
              <a:gd name="connsiteY35" fmla="*/ 1481137 h 1671637"/>
              <a:gd name="connsiteX36" fmla="*/ 3014662 w 4572000"/>
              <a:gd name="connsiteY36" fmla="*/ 1481137 h 1671637"/>
              <a:gd name="connsiteX37" fmla="*/ 3014662 w 4572000"/>
              <a:gd name="connsiteY37" fmla="*/ 1543050 h 1671637"/>
              <a:gd name="connsiteX38" fmla="*/ 4129087 w 4572000"/>
              <a:gd name="connsiteY38" fmla="*/ 1552575 h 1671637"/>
              <a:gd name="connsiteX39" fmla="*/ 4133850 w 4572000"/>
              <a:gd name="connsiteY39" fmla="*/ 1666875 h 1671637"/>
              <a:gd name="connsiteX40" fmla="*/ 4572000 w 4572000"/>
              <a:gd name="connsiteY40" fmla="*/ 1671637 h 1671637"/>
              <a:gd name="connsiteX41" fmla="*/ 4572000 w 4572000"/>
              <a:gd name="connsiteY41" fmla="*/ 947737 h 1671637"/>
              <a:gd name="connsiteX42" fmla="*/ 4129087 w 4572000"/>
              <a:gd name="connsiteY42" fmla="*/ 952500 h 1671637"/>
              <a:gd name="connsiteX43" fmla="*/ 4124325 w 4572000"/>
              <a:gd name="connsiteY43" fmla="*/ 862012 h 1671637"/>
              <a:gd name="connsiteX44" fmla="*/ 3009900 w 4572000"/>
              <a:gd name="connsiteY44" fmla="*/ 866775 h 1671637"/>
              <a:gd name="connsiteX45" fmla="*/ 3014662 w 4572000"/>
              <a:gd name="connsiteY45" fmla="*/ 795337 h 1671637"/>
              <a:gd name="connsiteX46" fmla="*/ 2971800 w 4572000"/>
              <a:gd name="connsiteY46" fmla="*/ 795337 h 1671637"/>
              <a:gd name="connsiteX47" fmla="*/ 2971800 w 4572000"/>
              <a:gd name="connsiteY47" fmla="*/ 738187 h 1671637"/>
              <a:gd name="connsiteX48" fmla="*/ 2967037 w 4572000"/>
              <a:gd name="connsiteY48" fmla="*/ 723900 h 1671637"/>
              <a:gd name="connsiteX49" fmla="*/ 2314575 w 4572000"/>
              <a:gd name="connsiteY49" fmla="*/ 728662 h 1671637"/>
              <a:gd name="connsiteX50" fmla="*/ 2309812 w 4572000"/>
              <a:gd name="connsiteY50" fmla="*/ 676275 h 1671637"/>
              <a:gd name="connsiteX51" fmla="*/ 2047875 w 4572000"/>
              <a:gd name="connsiteY51" fmla="*/ 666750 h 1671637"/>
              <a:gd name="connsiteX52" fmla="*/ 2047875 w 4572000"/>
              <a:gd name="connsiteY52" fmla="*/ 614362 h 1671637"/>
              <a:gd name="connsiteX53" fmla="*/ 1547812 w 4572000"/>
              <a:gd name="connsiteY53" fmla="*/ 614362 h 1671637"/>
              <a:gd name="connsiteX54" fmla="*/ 1552575 w 4572000"/>
              <a:gd name="connsiteY54" fmla="*/ 504825 h 1671637"/>
              <a:gd name="connsiteX55" fmla="*/ 1533525 w 4572000"/>
              <a:gd name="connsiteY55" fmla="*/ 504825 h 1671637"/>
              <a:gd name="connsiteX56" fmla="*/ 1533525 w 4572000"/>
              <a:gd name="connsiteY56" fmla="*/ 504825 h 1671637"/>
              <a:gd name="connsiteX57" fmla="*/ 1533525 w 4572000"/>
              <a:gd name="connsiteY57" fmla="*/ 457200 h 1671637"/>
              <a:gd name="connsiteX58" fmla="*/ 1314450 w 4572000"/>
              <a:gd name="connsiteY58" fmla="*/ 461962 h 1671637"/>
              <a:gd name="connsiteX59" fmla="*/ 1314450 w 4572000"/>
              <a:gd name="connsiteY59" fmla="*/ 404812 h 1671637"/>
              <a:gd name="connsiteX60" fmla="*/ 1023937 w 4572000"/>
              <a:gd name="connsiteY60" fmla="*/ 400050 h 1671637"/>
              <a:gd name="connsiteX61" fmla="*/ 1019175 w 4572000"/>
              <a:gd name="connsiteY61" fmla="*/ 361950 h 1671637"/>
              <a:gd name="connsiteX62" fmla="*/ 914400 w 4572000"/>
              <a:gd name="connsiteY62" fmla="*/ 371475 h 1671637"/>
              <a:gd name="connsiteX63" fmla="*/ 914400 w 4572000"/>
              <a:gd name="connsiteY63" fmla="*/ 319087 h 1671637"/>
              <a:gd name="connsiteX64" fmla="*/ 771525 w 4572000"/>
              <a:gd name="connsiteY64" fmla="*/ 319087 h 1671637"/>
              <a:gd name="connsiteX65" fmla="*/ 771525 w 4572000"/>
              <a:gd name="connsiteY65" fmla="*/ 271462 h 1671637"/>
              <a:gd name="connsiteX66" fmla="*/ 590550 w 4572000"/>
              <a:gd name="connsiteY66" fmla="*/ 276225 h 1671637"/>
              <a:gd name="connsiteX67" fmla="*/ 590550 w 4572000"/>
              <a:gd name="connsiteY67" fmla="*/ 228600 h 1671637"/>
              <a:gd name="connsiteX68" fmla="*/ 557212 w 4572000"/>
              <a:gd name="connsiteY68" fmla="*/ 228600 h 1671637"/>
              <a:gd name="connsiteX69" fmla="*/ 552450 w 4572000"/>
              <a:gd name="connsiteY69" fmla="*/ 200025 h 1671637"/>
              <a:gd name="connsiteX70" fmla="*/ 423862 w 4572000"/>
              <a:gd name="connsiteY70" fmla="*/ 204787 h 1671637"/>
              <a:gd name="connsiteX71" fmla="*/ 428625 w 4572000"/>
              <a:gd name="connsiteY71" fmla="*/ 157162 h 1671637"/>
              <a:gd name="connsiteX72" fmla="*/ 395287 w 4572000"/>
              <a:gd name="connsiteY72" fmla="*/ 152400 h 1671637"/>
              <a:gd name="connsiteX73" fmla="*/ 395287 w 4572000"/>
              <a:gd name="connsiteY73" fmla="*/ 85725 h 1671637"/>
              <a:gd name="connsiteX74" fmla="*/ 276225 w 4572000"/>
              <a:gd name="connsiteY74" fmla="*/ 95250 h 1671637"/>
              <a:gd name="connsiteX75" fmla="*/ 276225 w 4572000"/>
              <a:gd name="connsiteY75" fmla="*/ 52387 h 1671637"/>
              <a:gd name="connsiteX76" fmla="*/ 214312 w 4572000"/>
              <a:gd name="connsiteY76" fmla="*/ 61912 h 1671637"/>
              <a:gd name="connsiteX77" fmla="*/ 214312 w 4572000"/>
              <a:gd name="connsiteY77" fmla="*/ 23812 h 1671637"/>
              <a:gd name="connsiteX78" fmla="*/ 142875 w 4572000"/>
              <a:gd name="connsiteY78" fmla="*/ 33337 h 1671637"/>
              <a:gd name="connsiteX79" fmla="*/ 142875 w 4572000"/>
              <a:gd name="connsiteY79" fmla="*/ 14287 h 1671637"/>
              <a:gd name="connsiteX80" fmla="*/ 142875 w 4572000"/>
              <a:gd name="connsiteY80" fmla="*/ 0 h 1671637"/>
              <a:gd name="connsiteX81" fmla="*/ 0 w 4572000"/>
              <a:gd name="connsiteY81" fmla="*/ 4762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572000" h="1671637">
                <a:moveTo>
                  <a:pt x="0" y="4762"/>
                </a:moveTo>
                <a:lnTo>
                  <a:pt x="0" y="352425"/>
                </a:lnTo>
                <a:lnTo>
                  <a:pt x="133350" y="352425"/>
                </a:lnTo>
                <a:lnTo>
                  <a:pt x="133350" y="400050"/>
                </a:lnTo>
                <a:lnTo>
                  <a:pt x="204787" y="400050"/>
                </a:lnTo>
                <a:lnTo>
                  <a:pt x="209550" y="457200"/>
                </a:lnTo>
                <a:lnTo>
                  <a:pt x="271462" y="457200"/>
                </a:lnTo>
                <a:lnTo>
                  <a:pt x="271462" y="519112"/>
                </a:lnTo>
                <a:lnTo>
                  <a:pt x="395287" y="514350"/>
                </a:lnTo>
                <a:lnTo>
                  <a:pt x="390525" y="595312"/>
                </a:lnTo>
                <a:lnTo>
                  <a:pt x="400050" y="595312"/>
                </a:lnTo>
                <a:lnTo>
                  <a:pt x="395287" y="647700"/>
                </a:lnTo>
                <a:lnTo>
                  <a:pt x="433387" y="647700"/>
                </a:lnTo>
                <a:lnTo>
                  <a:pt x="433387" y="704850"/>
                </a:lnTo>
                <a:lnTo>
                  <a:pt x="561975" y="704850"/>
                </a:lnTo>
                <a:lnTo>
                  <a:pt x="561975" y="757237"/>
                </a:lnTo>
                <a:lnTo>
                  <a:pt x="595312" y="757237"/>
                </a:lnTo>
                <a:lnTo>
                  <a:pt x="595312" y="823912"/>
                </a:lnTo>
                <a:lnTo>
                  <a:pt x="771525" y="823912"/>
                </a:lnTo>
                <a:lnTo>
                  <a:pt x="771525" y="890587"/>
                </a:lnTo>
                <a:lnTo>
                  <a:pt x="919162" y="890587"/>
                </a:lnTo>
                <a:lnTo>
                  <a:pt x="923925" y="942975"/>
                </a:lnTo>
                <a:lnTo>
                  <a:pt x="1019175" y="942975"/>
                </a:lnTo>
                <a:lnTo>
                  <a:pt x="1023937" y="1000125"/>
                </a:lnTo>
                <a:lnTo>
                  <a:pt x="1314450" y="1004887"/>
                </a:lnTo>
                <a:lnTo>
                  <a:pt x="1319212" y="1081087"/>
                </a:lnTo>
                <a:lnTo>
                  <a:pt x="1533525" y="1081087"/>
                </a:lnTo>
                <a:lnTo>
                  <a:pt x="1533525" y="1143000"/>
                </a:lnTo>
                <a:lnTo>
                  <a:pt x="1557337" y="1152525"/>
                </a:lnTo>
                <a:lnTo>
                  <a:pt x="1557337" y="1281112"/>
                </a:lnTo>
                <a:lnTo>
                  <a:pt x="2043112" y="1276350"/>
                </a:lnTo>
                <a:lnTo>
                  <a:pt x="2043112" y="1338262"/>
                </a:lnTo>
                <a:lnTo>
                  <a:pt x="2314575" y="1338262"/>
                </a:lnTo>
                <a:lnTo>
                  <a:pt x="2314575" y="1400175"/>
                </a:lnTo>
                <a:lnTo>
                  <a:pt x="2967037" y="1400175"/>
                </a:lnTo>
                <a:lnTo>
                  <a:pt x="2976562" y="1481137"/>
                </a:lnTo>
                <a:lnTo>
                  <a:pt x="3014662" y="1481137"/>
                </a:lnTo>
                <a:lnTo>
                  <a:pt x="3014662" y="1543050"/>
                </a:lnTo>
                <a:lnTo>
                  <a:pt x="4129087" y="1552575"/>
                </a:lnTo>
                <a:lnTo>
                  <a:pt x="4133850" y="1666875"/>
                </a:lnTo>
                <a:lnTo>
                  <a:pt x="4572000" y="1671637"/>
                </a:lnTo>
                <a:lnTo>
                  <a:pt x="4572000" y="947737"/>
                </a:lnTo>
                <a:lnTo>
                  <a:pt x="4129087" y="952500"/>
                </a:lnTo>
                <a:lnTo>
                  <a:pt x="4124325" y="862012"/>
                </a:lnTo>
                <a:lnTo>
                  <a:pt x="3009900" y="866775"/>
                </a:lnTo>
                <a:lnTo>
                  <a:pt x="3014662" y="795337"/>
                </a:lnTo>
                <a:lnTo>
                  <a:pt x="2971800" y="795337"/>
                </a:lnTo>
                <a:lnTo>
                  <a:pt x="2971800" y="738187"/>
                </a:lnTo>
                <a:lnTo>
                  <a:pt x="2967037" y="723900"/>
                </a:lnTo>
                <a:lnTo>
                  <a:pt x="2314575" y="728662"/>
                </a:lnTo>
                <a:lnTo>
                  <a:pt x="2309812" y="676275"/>
                </a:lnTo>
                <a:lnTo>
                  <a:pt x="2047875" y="666750"/>
                </a:lnTo>
                <a:lnTo>
                  <a:pt x="2047875" y="614362"/>
                </a:lnTo>
                <a:lnTo>
                  <a:pt x="1547812" y="614362"/>
                </a:lnTo>
                <a:lnTo>
                  <a:pt x="1552575" y="504825"/>
                </a:lnTo>
                <a:lnTo>
                  <a:pt x="1533525" y="504825"/>
                </a:lnTo>
                <a:lnTo>
                  <a:pt x="1533525" y="504825"/>
                </a:lnTo>
                <a:lnTo>
                  <a:pt x="1533525" y="457200"/>
                </a:lnTo>
                <a:lnTo>
                  <a:pt x="1314450" y="461962"/>
                </a:lnTo>
                <a:lnTo>
                  <a:pt x="1314450" y="404812"/>
                </a:lnTo>
                <a:lnTo>
                  <a:pt x="1023937" y="400050"/>
                </a:lnTo>
                <a:lnTo>
                  <a:pt x="1019175" y="361950"/>
                </a:lnTo>
                <a:lnTo>
                  <a:pt x="914400" y="371475"/>
                </a:lnTo>
                <a:lnTo>
                  <a:pt x="914400" y="319087"/>
                </a:lnTo>
                <a:lnTo>
                  <a:pt x="771525" y="319087"/>
                </a:lnTo>
                <a:lnTo>
                  <a:pt x="771525" y="271462"/>
                </a:lnTo>
                <a:lnTo>
                  <a:pt x="590550" y="276225"/>
                </a:lnTo>
                <a:lnTo>
                  <a:pt x="590550" y="228600"/>
                </a:lnTo>
                <a:lnTo>
                  <a:pt x="557212" y="228600"/>
                </a:lnTo>
                <a:lnTo>
                  <a:pt x="552450" y="200025"/>
                </a:lnTo>
                <a:lnTo>
                  <a:pt x="423862" y="204787"/>
                </a:lnTo>
                <a:lnTo>
                  <a:pt x="428625" y="157162"/>
                </a:lnTo>
                <a:lnTo>
                  <a:pt x="395287" y="152400"/>
                </a:lnTo>
                <a:lnTo>
                  <a:pt x="395287" y="85725"/>
                </a:lnTo>
                <a:lnTo>
                  <a:pt x="276225" y="95250"/>
                </a:lnTo>
                <a:lnTo>
                  <a:pt x="276225" y="52387"/>
                </a:lnTo>
                <a:lnTo>
                  <a:pt x="214312" y="61912"/>
                </a:lnTo>
                <a:lnTo>
                  <a:pt x="214312" y="23812"/>
                </a:lnTo>
                <a:lnTo>
                  <a:pt x="142875" y="33337"/>
                </a:lnTo>
                <a:lnTo>
                  <a:pt x="142875" y="14287"/>
                </a:lnTo>
                <a:lnTo>
                  <a:pt x="142875" y="0"/>
                </a:lnTo>
                <a:lnTo>
                  <a:pt x="0" y="476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410169" y="2898359"/>
            <a:ext cx="380231" cy="1802701"/>
            <a:chOff x="3023338" y="2617997"/>
            <a:chExt cx="380230" cy="2069384"/>
          </a:xfrm>
        </p:grpSpPr>
        <p:sp>
          <p:nvSpPr>
            <p:cNvPr id="13" name="TextBox 12"/>
            <p:cNvSpPr txBox="1"/>
            <p:nvPr/>
          </p:nvSpPr>
          <p:spPr>
            <a:xfrm>
              <a:off x="3023338" y="2617997"/>
              <a:ext cx="380230" cy="3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1.0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0355" y="4387070"/>
              <a:ext cx="263213" cy="3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3338" y="4033254"/>
              <a:ext cx="380230" cy="3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23338" y="3679439"/>
              <a:ext cx="380230" cy="3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23338" y="3325624"/>
              <a:ext cx="380230" cy="3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23338" y="2971810"/>
              <a:ext cx="380230" cy="3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0.8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3111" y="4580938"/>
            <a:ext cx="5742173" cy="261610"/>
            <a:chOff x="2122758" y="4725144"/>
            <a:chExt cx="5742173" cy="348814"/>
          </a:xfrm>
        </p:grpSpPr>
        <p:sp>
          <p:nvSpPr>
            <p:cNvPr id="20" name="TextBox 19"/>
            <p:cNvSpPr txBox="1"/>
            <p:nvPr/>
          </p:nvSpPr>
          <p:spPr>
            <a:xfrm>
              <a:off x="2122758" y="4725144"/>
              <a:ext cx="263214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01717" y="4725144"/>
              <a:ext cx="263214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19006" y="4725144"/>
              <a:ext cx="263214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36298" y="4725144"/>
              <a:ext cx="263214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53590" y="4725144"/>
              <a:ext cx="263214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70882" y="4725144"/>
              <a:ext cx="263214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8174" y="4725144"/>
              <a:ext cx="263214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05466" y="4725144"/>
              <a:ext cx="263214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 rot="16200000">
            <a:off x="2498926" y="3606170"/>
            <a:ext cx="1491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Survival probability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55783" y="4780995"/>
            <a:ext cx="2310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from first recurrence (years)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3111608" y="5140696"/>
          <a:ext cx="6512784" cy="28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40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No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en-PH" sz="900" b="0" dirty="0">
                          <a:solidFill>
                            <a:schemeClr val="accent2"/>
                          </a:solidFill>
                        </a:rPr>
                        <a:t>Yes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2"/>
                          </a:solidFill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2"/>
                          </a:solidFill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2"/>
                          </a:solidFill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2"/>
                          </a:solidFill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900" b="0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PH" sz="9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764380" y="2235984"/>
            <a:ext cx="6836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 from first progression according to transformation  </a:t>
            </a:r>
            <a:br>
              <a:rPr kumimoji="0" lang="en-P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P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with progression from maintenance (ITT population)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746501" y="2986128"/>
            <a:ext cx="5073651" cy="1559719"/>
            <a:chOff x="2222500" y="2168525"/>
            <a:chExt cx="5073650" cy="2079625"/>
          </a:xfrm>
        </p:grpSpPr>
        <p:sp>
          <p:nvSpPr>
            <p:cNvPr id="34" name="Freeform 33"/>
            <p:cNvSpPr/>
            <p:nvPr/>
          </p:nvSpPr>
          <p:spPr>
            <a:xfrm>
              <a:off x="3663950" y="2336800"/>
              <a:ext cx="3632200" cy="1911350"/>
            </a:xfrm>
            <a:custGeom>
              <a:avLst/>
              <a:gdLst>
                <a:gd name="connsiteX0" fmla="*/ 3632200 w 3632200"/>
                <a:gd name="connsiteY0" fmla="*/ 1911350 h 1911350"/>
                <a:gd name="connsiteX1" fmla="*/ 3625850 w 3632200"/>
                <a:gd name="connsiteY1" fmla="*/ 355600 h 1911350"/>
                <a:gd name="connsiteX2" fmla="*/ 2266950 w 3632200"/>
                <a:gd name="connsiteY2" fmla="*/ 355600 h 1911350"/>
                <a:gd name="connsiteX3" fmla="*/ 2266950 w 3632200"/>
                <a:gd name="connsiteY3" fmla="*/ 260350 h 1911350"/>
                <a:gd name="connsiteX4" fmla="*/ 1835150 w 3632200"/>
                <a:gd name="connsiteY4" fmla="*/ 273050 h 1911350"/>
                <a:gd name="connsiteX5" fmla="*/ 1828800 w 3632200"/>
                <a:gd name="connsiteY5" fmla="*/ 203200 h 1911350"/>
                <a:gd name="connsiteX6" fmla="*/ 1631950 w 3632200"/>
                <a:gd name="connsiteY6" fmla="*/ 209550 h 1911350"/>
                <a:gd name="connsiteX7" fmla="*/ 1638300 w 3632200"/>
                <a:gd name="connsiteY7" fmla="*/ 171450 h 1911350"/>
                <a:gd name="connsiteX8" fmla="*/ 1568450 w 3632200"/>
                <a:gd name="connsiteY8" fmla="*/ 184150 h 1911350"/>
                <a:gd name="connsiteX9" fmla="*/ 1568450 w 3632200"/>
                <a:gd name="connsiteY9" fmla="*/ 152400 h 1911350"/>
                <a:gd name="connsiteX10" fmla="*/ 514350 w 3632200"/>
                <a:gd name="connsiteY10" fmla="*/ 139700 h 1911350"/>
                <a:gd name="connsiteX11" fmla="*/ 508000 w 3632200"/>
                <a:gd name="connsiteY11" fmla="*/ 114300 h 1911350"/>
                <a:gd name="connsiteX12" fmla="*/ 406400 w 3632200"/>
                <a:gd name="connsiteY12" fmla="*/ 114300 h 1911350"/>
                <a:gd name="connsiteX13" fmla="*/ 400050 w 3632200"/>
                <a:gd name="connsiteY13" fmla="*/ 95250 h 1911350"/>
                <a:gd name="connsiteX14" fmla="*/ 330200 w 3632200"/>
                <a:gd name="connsiteY14" fmla="*/ 95250 h 1911350"/>
                <a:gd name="connsiteX15" fmla="*/ 336550 w 3632200"/>
                <a:gd name="connsiteY15" fmla="*/ 82550 h 1911350"/>
                <a:gd name="connsiteX16" fmla="*/ 311150 w 3632200"/>
                <a:gd name="connsiteY16" fmla="*/ 82550 h 1911350"/>
                <a:gd name="connsiteX17" fmla="*/ 311150 w 3632200"/>
                <a:gd name="connsiteY17" fmla="*/ 63500 h 1911350"/>
                <a:gd name="connsiteX18" fmla="*/ 285750 w 3632200"/>
                <a:gd name="connsiteY18" fmla="*/ 63500 h 1911350"/>
                <a:gd name="connsiteX19" fmla="*/ 285750 w 3632200"/>
                <a:gd name="connsiteY19" fmla="*/ 50800 h 1911350"/>
                <a:gd name="connsiteX20" fmla="*/ 203200 w 3632200"/>
                <a:gd name="connsiteY20" fmla="*/ 44450 h 1911350"/>
                <a:gd name="connsiteX21" fmla="*/ 203200 w 3632200"/>
                <a:gd name="connsiteY21" fmla="*/ 31750 h 1911350"/>
                <a:gd name="connsiteX22" fmla="*/ 0 w 3632200"/>
                <a:gd name="connsiteY22" fmla="*/ 31750 h 1911350"/>
                <a:gd name="connsiteX23" fmla="*/ 0 w 3632200"/>
                <a:gd name="connsiteY23" fmla="*/ 0 h 19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32200" h="1911350">
                  <a:moveTo>
                    <a:pt x="3632200" y="1911350"/>
                  </a:moveTo>
                  <a:cubicBezTo>
                    <a:pt x="3630083" y="1392767"/>
                    <a:pt x="3627967" y="874183"/>
                    <a:pt x="3625850" y="355600"/>
                  </a:cubicBezTo>
                  <a:lnTo>
                    <a:pt x="2266950" y="355600"/>
                  </a:lnTo>
                  <a:lnTo>
                    <a:pt x="2266950" y="260350"/>
                  </a:lnTo>
                  <a:lnTo>
                    <a:pt x="1835150" y="273050"/>
                  </a:lnTo>
                  <a:lnTo>
                    <a:pt x="1828800" y="203200"/>
                  </a:lnTo>
                  <a:lnTo>
                    <a:pt x="1631950" y="209550"/>
                  </a:lnTo>
                  <a:lnTo>
                    <a:pt x="1638300" y="171450"/>
                  </a:lnTo>
                  <a:lnTo>
                    <a:pt x="1568450" y="184150"/>
                  </a:lnTo>
                  <a:lnTo>
                    <a:pt x="1568450" y="152400"/>
                  </a:lnTo>
                  <a:lnTo>
                    <a:pt x="514350" y="139700"/>
                  </a:lnTo>
                  <a:lnTo>
                    <a:pt x="508000" y="114300"/>
                  </a:lnTo>
                  <a:lnTo>
                    <a:pt x="406400" y="114300"/>
                  </a:lnTo>
                  <a:lnTo>
                    <a:pt x="400050" y="95250"/>
                  </a:lnTo>
                  <a:lnTo>
                    <a:pt x="330200" y="95250"/>
                  </a:lnTo>
                  <a:lnTo>
                    <a:pt x="336550" y="82550"/>
                  </a:lnTo>
                  <a:lnTo>
                    <a:pt x="311150" y="82550"/>
                  </a:lnTo>
                  <a:lnTo>
                    <a:pt x="311150" y="63500"/>
                  </a:lnTo>
                  <a:lnTo>
                    <a:pt x="285750" y="63500"/>
                  </a:lnTo>
                  <a:lnTo>
                    <a:pt x="285750" y="50800"/>
                  </a:lnTo>
                  <a:lnTo>
                    <a:pt x="203200" y="44450"/>
                  </a:lnTo>
                  <a:lnTo>
                    <a:pt x="203200" y="31750"/>
                  </a:ln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222500" y="2168525"/>
              <a:ext cx="1444625" cy="203200"/>
            </a:xfrm>
            <a:custGeom>
              <a:avLst/>
              <a:gdLst>
                <a:gd name="connsiteX0" fmla="*/ 0 w 1444625"/>
                <a:gd name="connsiteY0" fmla="*/ 0 h 203200"/>
                <a:gd name="connsiteX1" fmla="*/ 168275 w 1444625"/>
                <a:gd name="connsiteY1" fmla="*/ 0 h 203200"/>
                <a:gd name="connsiteX2" fmla="*/ 174625 w 1444625"/>
                <a:gd name="connsiteY2" fmla="*/ 9525 h 203200"/>
                <a:gd name="connsiteX3" fmla="*/ 212725 w 1444625"/>
                <a:gd name="connsiteY3" fmla="*/ 9525 h 203200"/>
                <a:gd name="connsiteX4" fmla="*/ 212725 w 1444625"/>
                <a:gd name="connsiteY4" fmla="*/ 31750 h 203200"/>
                <a:gd name="connsiteX5" fmla="*/ 469900 w 1444625"/>
                <a:gd name="connsiteY5" fmla="*/ 28575 h 203200"/>
                <a:gd name="connsiteX6" fmla="*/ 469900 w 1444625"/>
                <a:gd name="connsiteY6" fmla="*/ 47625 h 203200"/>
                <a:gd name="connsiteX7" fmla="*/ 812800 w 1444625"/>
                <a:gd name="connsiteY7" fmla="*/ 44450 h 203200"/>
                <a:gd name="connsiteX8" fmla="*/ 831850 w 1444625"/>
                <a:gd name="connsiteY8" fmla="*/ 63500 h 203200"/>
                <a:gd name="connsiteX9" fmla="*/ 863600 w 1444625"/>
                <a:gd name="connsiteY9" fmla="*/ 60325 h 203200"/>
                <a:gd name="connsiteX10" fmla="*/ 873125 w 1444625"/>
                <a:gd name="connsiteY10" fmla="*/ 69850 h 203200"/>
                <a:gd name="connsiteX11" fmla="*/ 885825 w 1444625"/>
                <a:gd name="connsiteY11" fmla="*/ 73025 h 203200"/>
                <a:gd name="connsiteX12" fmla="*/ 898525 w 1444625"/>
                <a:gd name="connsiteY12" fmla="*/ 73025 h 203200"/>
                <a:gd name="connsiteX13" fmla="*/ 898525 w 1444625"/>
                <a:gd name="connsiteY13" fmla="*/ 88900 h 203200"/>
                <a:gd name="connsiteX14" fmla="*/ 958850 w 1444625"/>
                <a:gd name="connsiteY14" fmla="*/ 85725 h 203200"/>
                <a:gd name="connsiteX15" fmla="*/ 952500 w 1444625"/>
                <a:gd name="connsiteY15" fmla="*/ 101600 h 203200"/>
                <a:gd name="connsiteX16" fmla="*/ 1104900 w 1444625"/>
                <a:gd name="connsiteY16" fmla="*/ 101600 h 203200"/>
                <a:gd name="connsiteX17" fmla="*/ 1111250 w 1444625"/>
                <a:gd name="connsiteY17" fmla="*/ 120650 h 203200"/>
                <a:gd name="connsiteX18" fmla="*/ 1158875 w 1444625"/>
                <a:gd name="connsiteY18" fmla="*/ 123825 h 203200"/>
                <a:gd name="connsiteX19" fmla="*/ 1177925 w 1444625"/>
                <a:gd name="connsiteY19" fmla="*/ 133350 h 203200"/>
                <a:gd name="connsiteX20" fmla="*/ 1200150 w 1444625"/>
                <a:gd name="connsiteY20" fmla="*/ 127000 h 203200"/>
                <a:gd name="connsiteX21" fmla="*/ 1206500 w 1444625"/>
                <a:gd name="connsiteY21" fmla="*/ 149225 h 203200"/>
                <a:gd name="connsiteX22" fmla="*/ 1206500 w 1444625"/>
                <a:gd name="connsiteY22" fmla="*/ 149225 h 203200"/>
                <a:gd name="connsiteX23" fmla="*/ 1228725 w 1444625"/>
                <a:gd name="connsiteY23" fmla="*/ 165100 h 203200"/>
                <a:gd name="connsiteX24" fmla="*/ 1441450 w 1444625"/>
                <a:gd name="connsiteY24" fmla="*/ 165100 h 203200"/>
                <a:gd name="connsiteX25" fmla="*/ 1444625 w 1444625"/>
                <a:gd name="connsiteY25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4625" h="203200">
                  <a:moveTo>
                    <a:pt x="0" y="0"/>
                  </a:moveTo>
                  <a:lnTo>
                    <a:pt x="168275" y="0"/>
                  </a:lnTo>
                  <a:lnTo>
                    <a:pt x="174625" y="9525"/>
                  </a:lnTo>
                  <a:lnTo>
                    <a:pt x="212725" y="9525"/>
                  </a:lnTo>
                  <a:lnTo>
                    <a:pt x="212725" y="31750"/>
                  </a:lnTo>
                  <a:lnTo>
                    <a:pt x="469900" y="28575"/>
                  </a:lnTo>
                  <a:lnTo>
                    <a:pt x="469900" y="47625"/>
                  </a:lnTo>
                  <a:lnTo>
                    <a:pt x="812800" y="44450"/>
                  </a:lnTo>
                  <a:lnTo>
                    <a:pt x="831850" y="63500"/>
                  </a:lnTo>
                  <a:lnTo>
                    <a:pt x="863600" y="60325"/>
                  </a:lnTo>
                  <a:lnTo>
                    <a:pt x="873125" y="69850"/>
                  </a:lnTo>
                  <a:lnTo>
                    <a:pt x="885825" y="73025"/>
                  </a:lnTo>
                  <a:lnTo>
                    <a:pt x="898525" y="73025"/>
                  </a:lnTo>
                  <a:lnTo>
                    <a:pt x="898525" y="88900"/>
                  </a:lnTo>
                  <a:lnTo>
                    <a:pt x="958850" y="85725"/>
                  </a:lnTo>
                  <a:lnTo>
                    <a:pt x="952500" y="101600"/>
                  </a:lnTo>
                  <a:lnTo>
                    <a:pt x="1104900" y="101600"/>
                  </a:lnTo>
                  <a:lnTo>
                    <a:pt x="1111250" y="120650"/>
                  </a:lnTo>
                  <a:lnTo>
                    <a:pt x="1158875" y="123825"/>
                  </a:lnTo>
                  <a:lnTo>
                    <a:pt x="1177925" y="133350"/>
                  </a:lnTo>
                  <a:lnTo>
                    <a:pt x="1200150" y="127000"/>
                  </a:lnTo>
                  <a:lnTo>
                    <a:pt x="1206500" y="149225"/>
                  </a:lnTo>
                  <a:lnTo>
                    <a:pt x="1206500" y="149225"/>
                  </a:lnTo>
                  <a:lnTo>
                    <a:pt x="1228725" y="165100"/>
                  </a:lnTo>
                  <a:lnTo>
                    <a:pt x="1441450" y="165100"/>
                  </a:lnTo>
                  <a:lnTo>
                    <a:pt x="1444625" y="203200"/>
                  </a:ln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18919" y="4127432"/>
            <a:ext cx="577126" cy="430887"/>
            <a:chOff x="2374659" y="3578494"/>
            <a:chExt cx="577126" cy="574515"/>
          </a:xfrm>
        </p:grpSpPr>
        <p:sp>
          <p:nvSpPr>
            <p:cNvPr id="37" name="TextBox 36"/>
            <p:cNvSpPr txBox="1"/>
            <p:nvPr/>
          </p:nvSpPr>
          <p:spPr>
            <a:xfrm>
              <a:off x="2523463" y="3578494"/>
              <a:ext cx="428322" cy="574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Yes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374659" y="3709331"/>
              <a:ext cx="13716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374659" y="3951895"/>
              <a:ext cx="13716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 42"/>
          <p:cNvSpPr/>
          <p:nvPr/>
        </p:nvSpPr>
        <p:spPr>
          <a:xfrm>
            <a:off x="3800478" y="2977793"/>
            <a:ext cx="4576763" cy="992981"/>
          </a:xfrm>
          <a:custGeom>
            <a:avLst/>
            <a:gdLst>
              <a:gd name="connsiteX0" fmla="*/ 4576763 w 4576763"/>
              <a:gd name="connsiteY0" fmla="*/ 1319213 h 1323975"/>
              <a:gd name="connsiteX1" fmla="*/ 4133850 w 4576763"/>
              <a:gd name="connsiteY1" fmla="*/ 1323975 h 1323975"/>
              <a:gd name="connsiteX2" fmla="*/ 4133850 w 4576763"/>
              <a:gd name="connsiteY2" fmla="*/ 1200150 h 1323975"/>
              <a:gd name="connsiteX3" fmla="*/ 3014663 w 4576763"/>
              <a:gd name="connsiteY3" fmla="*/ 1200150 h 1323975"/>
              <a:gd name="connsiteX4" fmla="*/ 3014663 w 4576763"/>
              <a:gd name="connsiteY4" fmla="*/ 1114425 h 1323975"/>
              <a:gd name="connsiteX5" fmla="*/ 2971800 w 4576763"/>
              <a:gd name="connsiteY5" fmla="*/ 1114425 h 1323975"/>
              <a:gd name="connsiteX6" fmla="*/ 2971800 w 4576763"/>
              <a:gd name="connsiteY6" fmla="*/ 1057275 h 1323975"/>
              <a:gd name="connsiteX7" fmla="*/ 2314575 w 4576763"/>
              <a:gd name="connsiteY7" fmla="*/ 1057275 h 1323975"/>
              <a:gd name="connsiteX8" fmla="*/ 2309813 w 4576763"/>
              <a:gd name="connsiteY8" fmla="*/ 976313 h 1323975"/>
              <a:gd name="connsiteX9" fmla="*/ 2047875 w 4576763"/>
              <a:gd name="connsiteY9" fmla="*/ 981075 h 1323975"/>
              <a:gd name="connsiteX10" fmla="*/ 2043113 w 4576763"/>
              <a:gd name="connsiteY10" fmla="*/ 914400 h 1323975"/>
              <a:gd name="connsiteX11" fmla="*/ 1557338 w 4576763"/>
              <a:gd name="connsiteY11" fmla="*/ 909638 h 1323975"/>
              <a:gd name="connsiteX12" fmla="*/ 1552575 w 4576763"/>
              <a:gd name="connsiteY12" fmla="*/ 790575 h 1323975"/>
              <a:gd name="connsiteX13" fmla="*/ 1528763 w 4576763"/>
              <a:gd name="connsiteY13" fmla="*/ 790575 h 1323975"/>
              <a:gd name="connsiteX14" fmla="*/ 1533525 w 4576763"/>
              <a:gd name="connsiteY14" fmla="*/ 719138 h 1323975"/>
              <a:gd name="connsiteX15" fmla="*/ 1314450 w 4576763"/>
              <a:gd name="connsiteY15" fmla="*/ 719138 h 1323975"/>
              <a:gd name="connsiteX16" fmla="*/ 1304925 w 4576763"/>
              <a:gd name="connsiteY16" fmla="*/ 661988 h 1323975"/>
              <a:gd name="connsiteX17" fmla="*/ 1023938 w 4576763"/>
              <a:gd name="connsiteY17" fmla="*/ 661988 h 1323975"/>
              <a:gd name="connsiteX18" fmla="*/ 1023938 w 4576763"/>
              <a:gd name="connsiteY18" fmla="*/ 609600 h 1323975"/>
              <a:gd name="connsiteX19" fmla="*/ 914400 w 4576763"/>
              <a:gd name="connsiteY19" fmla="*/ 614363 h 1323975"/>
              <a:gd name="connsiteX20" fmla="*/ 914400 w 4576763"/>
              <a:gd name="connsiteY20" fmla="*/ 547688 h 1323975"/>
              <a:gd name="connsiteX21" fmla="*/ 766763 w 4576763"/>
              <a:gd name="connsiteY21" fmla="*/ 547688 h 1323975"/>
              <a:gd name="connsiteX22" fmla="*/ 766763 w 4576763"/>
              <a:gd name="connsiteY22" fmla="*/ 495300 h 1323975"/>
              <a:gd name="connsiteX23" fmla="*/ 590550 w 4576763"/>
              <a:gd name="connsiteY23" fmla="*/ 490538 h 1323975"/>
              <a:gd name="connsiteX24" fmla="*/ 590550 w 4576763"/>
              <a:gd name="connsiteY24" fmla="*/ 442913 h 1323975"/>
              <a:gd name="connsiteX25" fmla="*/ 557213 w 4576763"/>
              <a:gd name="connsiteY25" fmla="*/ 442913 h 1323975"/>
              <a:gd name="connsiteX26" fmla="*/ 557213 w 4576763"/>
              <a:gd name="connsiteY26" fmla="*/ 385763 h 1323975"/>
              <a:gd name="connsiteX27" fmla="*/ 428625 w 4576763"/>
              <a:gd name="connsiteY27" fmla="*/ 381000 h 1323975"/>
              <a:gd name="connsiteX28" fmla="*/ 428625 w 4576763"/>
              <a:gd name="connsiteY28" fmla="*/ 361950 h 1323975"/>
              <a:gd name="connsiteX29" fmla="*/ 419100 w 4576763"/>
              <a:gd name="connsiteY29" fmla="*/ 352425 h 1323975"/>
              <a:gd name="connsiteX30" fmla="*/ 423863 w 4576763"/>
              <a:gd name="connsiteY30" fmla="*/ 328613 h 1323975"/>
              <a:gd name="connsiteX31" fmla="*/ 395288 w 4576763"/>
              <a:gd name="connsiteY31" fmla="*/ 328613 h 1323975"/>
              <a:gd name="connsiteX32" fmla="*/ 395288 w 4576763"/>
              <a:gd name="connsiteY32" fmla="*/ 290513 h 1323975"/>
              <a:gd name="connsiteX33" fmla="*/ 390525 w 4576763"/>
              <a:gd name="connsiteY33" fmla="*/ 285750 h 1323975"/>
              <a:gd name="connsiteX34" fmla="*/ 390525 w 4576763"/>
              <a:gd name="connsiteY34" fmla="*/ 223838 h 1323975"/>
              <a:gd name="connsiteX35" fmla="*/ 271463 w 4576763"/>
              <a:gd name="connsiteY35" fmla="*/ 228600 h 1323975"/>
              <a:gd name="connsiteX36" fmla="*/ 271463 w 4576763"/>
              <a:gd name="connsiteY36" fmla="*/ 171450 h 1323975"/>
              <a:gd name="connsiteX37" fmla="*/ 214313 w 4576763"/>
              <a:gd name="connsiteY37" fmla="*/ 171450 h 1323975"/>
              <a:gd name="connsiteX38" fmla="*/ 214313 w 4576763"/>
              <a:gd name="connsiteY38" fmla="*/ 123825 h 1323975"/>
              <a:gd name="connsiteX39" fmla="*/ 138113 w 4576763"/>
              <a:gd name="connsiteY39" fmla="*/ 119063 h 1323975"/>
              <a:gd name="connsiteX40" fmla="*/ 133350 w 4576763"/>
              <a:gd name="connsiteY40" fmla="*/ 66675 h 1323975"/>
              <a:gd name="connsiteX41" fmla="*/ 0 w 4576763"/>
              <a:gd name="connsiteY41" fmla="*/ 71438 h 1323975"/>
              <a:gd name="connsiteX42" fmla="*/ 0 w 4576763"/>
              <a:gd name="connsiteY42" fmla="*/ 23813 h 1323975"/>
              <a:gd name="connsiteX43" fmla="*/ 4763 w 4576763"/>
              <a:gd name="connsiteY43" fmla="*/ 0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576763" h="1323975">
                <a:moveTo>
                  <a:pt x="4576763" y="1319213"/>
                </a:moveTo>
                <a:lnTo>
                  <a:pt x="4133850" y="1323975"/>
                </a:lnTo>
                <a:lnTo>
                  <a:pt x="4133850" y="1200150"/>
                </a:lnTo>
                <a:lnTo>
                  <a:pt x="3014663" y="1200150"/>
                </a:lnTo>
                <a:lnTo>
                  <a:pt x="3014663" y="1114425"/>
                </a:lnTo>
                <a:lnTo>
                  <a:pt x="2971800" y="1114425"/>
                </a:lnTo>
                <a:lnTo>
                  <a:pt x="2971800" y="1057275"/>
                </a:lnTo>
                <a:lnTo>
                  <a:pt x="2314575" y="1057275"/>
                </a:lnTo>
                <a:lnTo>
                  <a:pt x="2309813" y="976313"/>
                </a:lnTo>
                <a:lnTo>
                  <a:pt x="2047875" y="981075"/>
                </a:lnTo>
                <a:lnTo>
                  <a:pt x="2043113" y="914400"/>
                </a:lnTo>
                <a:lnTo>
                  <a:pt x="1557338" y="909638"/>
                </a:lnTo>
                <a:lnTo>
                  <a:pt x="1552575" y="790575"/>
                </a:lnTo>
                <a:lnTo>
                  <a:pt x="1528763" y="790575"/>
                </a:lnTo>
                <a:lnTo>
                  <a:pt x="1533525" y="719138"/>
                </a:lnTo>
                <a:lnTo>
                  <a:pt x="1314450" y="719138"/>
                </a:lnTo>
                <a:lnTo>
                  <a:pt x="1304925" y="661988"/>
                </a:lnTo>
                <a:lnTo>
                  <a:pt x="1023938" y="661988"/>
                </a:lnTo>
                <a:lnTo>
                  <a:pt x="1023938" y="609600"/>
                </a:lnTo>
                <a:lnTo>
                  <a:pt x="914400" y="614363"/>
                </a:lnTo>
                <a:lnTo>
                  <a:pt x="914400" y="547688"/>
                </a:lnTo>
                <a:lnTo>
                  <a:pt x="766763" y="547688"/>
                </a:lnTo>
                <a:lnTo>
                  <a:pt x="766763" y="495300"/>
                </a:lnTo>
                <a:lnTo>
                  <a:pt x="590550" y="490538"/>
                </a:lnTo>
                <a:lnTo>
                  <a:pt x="590550" y="442913"/>
                </a:lnTo>
                <a:lnTo>
                  <a:pt x="557213" y="442913"/>
                </a:lnTo>
                <a:lnTo>
                  <a:pt x="557213" y="385763"/>
                </a:lnTo>
                <a:lnTo>
                  <a:pt x="428625" y="381000"/>
                </a:lnTo>
                <a:lnTo>
                  <a:pt x="428625" y="361950"/>
                </a:lnTo>
                <a:lnTo>
                  <a:pt x="419100" y="352425"/>
                </a:lnTo>
                <a:lnTo>
                  <a:pt x="423863" y="328613"/>
                </a:lnTo>
                <a:lnTo>
                  <a:pt x="395288" y="328613"/>
                </a:lnTo>
                <a:lnTo>
                  <a:pt x="395288" y="290513"/>
                </a:lnTo>
                <a:lnTo>
                  <a:pt x="390525" y="285750"/>
                </a:lnTo>
                <a:lnTo>
                  <a:pt x="390525" y="223838"/>
                </a:lnTo>
                <a:lnTo>
                  <a:pt x="271463" y="228600"/>
                </a:lnTo>
                <a:lnTo>
                  <a:pt x="271463" y="171450"/>
                </a:lnTo>
                <a:lnTo>
                  <a:pt x="214313" y="171450"/>
                </a:lnTo>
                <a:lnTo>
                  <a:pt x="214313" y="123825"/>
                </a:lnTo>
                <a:lnTo>
                  <a:pt x="138113" y="119063"/>
                </a:lnTo>
                <a:lnTo>
                  <a:pt x="133350" y="66675"/>
                </a:lnTo>
                <a:lnTo>
                  <a:pt x="0" y="71438"/>
                </a:lnTo>
                <a:lnTo>
                  <a:pt x="0" y="23813"/>
                </a:lnTo>
                <a:lnTo>
                  <a:pt x="4763" y="0"/>
                </a:lnTo>
              </a:path>
            </a:pathLst>
          </a:cu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186712" y="3198197"/>
            <a:ext cx="4220755" cy="798387"/>
            <a:chOff x="2662709" y="2532249"/>
            <a:chExt cx="4220755" cy="1064514"/>
          </a:xfrm>
        </p:grpSpPr>
        <p:grpSp>
          <p:nvGrpSpPr>
            <p:cNvPr id="45" name="Group 44"/>
            <p:cNvGrpSpPr/>
            <p:nvPr/>
          </p:nvGrpSpPr>
          <p:grpSpPr>
            <a:xfrm>
              <a:off x="6810312" y="3520193"/>
              <a:ext cx="73152" cy="73152"/>
              <a:chOff x="4175956" y="3647089"/>
              <a:chExt cx="73152" cy="73152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706840" y="3517968"/>
              <a:ext cx="73152" cy="73152"/>
              <a:chOff x="4175956" y="3647089"/>
              <a:chExt cx="73152" cy="7315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6572349" y="3522599"/>
              <a:ext cx="73152" cy="73152"/>
              <a:chOff x="4175956" y="3647089"/>
              <a:chExt cx="73152" cy="73152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6559748" y="3522599"/>
              <a:ext cx="73152" cy="73152"/>
              <a:chOff x="4175956" y="3647089"/>
              <a:chExt cx="73152" cy="73152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6523172" y="3523611"/>
              <a:ext cx="73152" cy="73152"/>
              <a:chOff x="4175956" y="3647089"/>
              <a:chExt cx="73152" cy="73152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6499395" y="3523611"/>
              <a:ext cx="73152" cy="73152"/>
              <a:chOff x="4175956" y="3647089"/>
              <a:chExt cx="73152" cy="73152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6244718" y="3403279"/>
              <a:ext cx="73152" cy="73152"/>
              <a:chOff x="4175956" y="3647089"/>
              <a:chExt cx="73152" cy="73152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/>
            <p:cNvGrpSpPr/>
            <p:nvPr/>
          </p:nvGrpSpPr>
          <p:grpSpPr>
            <a:xfrm>
              <a:off x="5981302" y="3402958"/>
              <a:ext cx="73152" cy="73152"/>
              <a:chOff x="4175956" y="3647089"/>
              <a:chExt cx="73152" cy="73152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5557052" y="3404288"/>
              <a:ext cx="73152" cy="73152"/>
              <a:chOff x="4175956" y="3647089"/>
              <a:chExt cx="73152" cy="73152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09351" y="3402443"/>
              <a:ext cx="73152" cy="73152"/>
              <a:chOff x="4175956" y="3647089"/>
              <a:chExt cx="73152" cy="7315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4582500" y="3258362"/>
              <a:ext cx="73152" cy="73152"/>
              <a:chOff x="4175956" y="3647089"/>
              <a:chExt cx="73152" cy="73152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4468686" y="3182035"/>
              <a:ext cx="73152" cy="73152"/>
              <a:chOff x="4175956" y="3647089"/>
              <a:chExt cx="73152" cy="73152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863193" y="3114394"/>
              <a:ext cx="73152" cy="73152"/>
              <a:chOff x="4175956" y="3647089"/>
              <a:chExt cx="73152" cy="73152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3725855" y="2927223"/>
              <a:ext cx="73152" cy="73152"/>
              <a:chOff x="4175956" y="3647089"/>
              <a:chExt cx="73152" cy="73152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3544838" y="2869147"/>
              <a:ext cx="73152" cy="73152"/>
              <a:chOff x="4175956" y="3647089"/>
              <a:chExt cx="73152" cy="73152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3124998" y="2747541"/>
              <a:ext cx="73152" cy="73152"/>
              <a:chOff x="4175956" y="3647089"/>
              <a:chExt cx="73152" cy="73152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2963921" y="2694732"/>
              <a:ext cx="73152" cy="73152"/>
              <a:chOff x="4175956" y="3647089"/>
              <a:chExt cx="73152" cy="73152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662709" y="2532249"/>
              <a:ext cx="73152" cy="73152"/>
              <a:chOff x="4175956" y="3647089"/>
              <a:chExt cx="73152" cy="7315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/>
          <p:cNvGrpSpPr/>
          <p:nvPr/>
        </p:nvGrpSpPr>
        <p:grpSpPr>
          <a:xfrm>
            <a:off x="3738639" y="2967032"/>
            <a:ext cx="4987879" cy="442863"/>
            <a:chOff x="2214636" y="2224026"/>
            <a:chExt cx="4987879" cy="590484"/>
          </a:xfrm>
        </p:grpSpPr>
        <p:grpSp>
          <p:nvGrpSpPr>
            <p:cNvPr id="100" name="Group 99"/>
            <p:cNvGrpSpPr/>
            <p:nvPr/>
          </p:nvGrpSpPr>
          <p:grpSpPr>
            <a:xfrm>
              <a:off x="2226983" y="2225612"/>
              <a:ext cx="73152" cy="73152"/>
              <a:chOff x="4175956" y="3647089"/>
              <a:chExt cx="73152" cy="73152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2214636" y="2227200"/>
              <a:ext cx="73152" cy="73152"/>
              <a:chOff x="4175956" y="3647089"/>
              <a:chExt cx="73152" cy="73152"/>
            </a:xfrm>
          </p:grpSpPr>
          <p:cxnSp>
            <p:nvCxnSpPr>
              <p:cNvPr id="429" name="Straight Connector 42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2287788" y="2224026"/>
              <a:ext cx="73152" cy="73152"/>
              <a:chOff x="4175956" y="3647089"/>
              <a:chExt cx="73152" cy="73152"/>
            </a:xfrm>
          </p:grpSpPr>
          <p:cxnSp>
            <p:nvCxnSpPr>
              <p:cNvPr id="427" name="Straight Connector 42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2613697" y="2246846"/>
              <a:ext cx="73152" cy="73152"/>
              <a:chOff x="4175956" y="3647089"/>
              <a:chExt cx="73152" cy="73152"/>
            </a:xfrm>
          </p:grpSpPr>
          <p:cxnSp>
            <p:nvCxnSpPr>
              <p:cNvPr id="425" name="Straight Connector 42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2650273" y="2246846"/>
              <a:ext cx="73152" cy="73152"/>
              <a:chOff x="4175956" y="3647089"/>
              <a:chExt cx="73152" cy="73152"/>
            </a:xfrm>
          </p:grpSpPr>
          <p:cxnSp>
            <p:nvCxnSpPr>
              <p:cNvPr id="423" name="Straight Connector 42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2743010" y="2260601"/>
              <a:ext cx="73152" cy="73152"/>
              <a:chOff x="4175956" y="3647089"/>
              <a:chExt cx="73152" cy="73152"/>
            </a:xfrm>
          </p:grpSpPr>
          <p:cxnSp>
            <p:nvCxnSpPr>
              <p:cNvPr id="421" name="Straight Connector 42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2768347" y="2263776"/>
              <a:ext cx="73152" cy="73152"/>
              <a:chOff x="4175956" y="3647089"/>
              <a:chExt cx="73152" cy="73152"/>
            </a:xfrm>
          </p:grpSpPr>
          <p:cxnSp>
            <p:nvCxnSpPr>
              <p:cNvPr id="419" name="Straight Connector 41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2927345" y="2263776"/>
              <a:ext cx="73152" cy="73152"/>
              <a:chOff x="4175956" y="3647089"/>
              <a:chExt cx="73152" cy="73152"/>
            </a:xfrm>
          </p:grpSpPr>
          <p:cxnSp>
            <p:nvCxnSpPr>
              <p:cNvPr id="417" name="Straight Connector 41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2995734" y="2265378"/>
              <a:ext cx="73152" cy="73152"/>
              <a:chOff x="4175956" y="3647089"/>
              <a:chExt cx="73152" cy="73152"/>
            </a:xfrm>
          </p:grpSpPr>
          <p:cxnSp>
            <p:nvCxnSpPr>
              <p:cNvPr id="415" name="Straight Connector 41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3019610" y="2283501"/>
              <a:ext cx="73152" cy="73152"/>
              <a:chOff x="4175956" y="3647089"/>
              <a:chExt cx="73152" cy="73152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3124998" y="2308950"/>
              <a:ext cx="73152" cy="73152"/>
              <a:chOff x="4175956" y="3647089"/>
              <a:chExt cx="73152" cy="73152"/>
            </a:xfrm>
          </p:grpSpPr>
          <p:cxnSp>
            <p:nvCxnSpPr>
              <p:cNvPr id="411" name="Straight Connector 41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3108397" y="2308950"/>
              <a:ext cx="73152" cy="73152"/>
              <a:chOff x="4175956" y="3647089"/>
              <a:chExt cx="73152" cy="73152"/>
            </a:xfrm>
          </p:grpSpPr>
          <p:cxnSp>
            <p:nvCxnSpPr>
              <p:cNvPr id="409" name="Straight Connector 40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3188625" y="2318475"/>
              <a:ext cx="73152" cy="73152"/>
              <a:chOff x="4175956" y="3647089"/>
              <a:chExt cx="73152" cy="73152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3261777" y="2318475"/>
              <a:ext cx="73152" cy="73152"/>
              <a:chOff x="4175956" y="3647089"/>
              <a:chExt cx="73152" cy="73152"/>
            </a:xfrm>
          </p:grpSpPr>
          <p:cxnSp>
            <p:nvCxnSpPr>
              <p:cNvPr id="405" name="Straight Connector 40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3407172" y="2382774"/>
              <a:ext cx="73152" cy="73152"/>
              <a:chOff x="4175956" y="3647089"/>
              <a:chExt cx="73152" cy="73152"/>
            </a:xfrm>
          </p:grpSpPr>
          <p:cxnSp>
            <p:nvCxnSpPr>
              <p:cNvPr id="403" name="Straight Connector 40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3483499" y="2382102"/>
              <a:ext cx="73152" cy="73152"/>
              <a:chOff x="4175956" y="3647089"/>
              <a:chExt cx="73152" cy="73152"/>
            </a:xfrm>
          </p:grpSpPr>
          <p:cxnSp>
            <p:nvCxnSpPr>
              <p:cNvPr id="401" name="Straight Connector 40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3525425" y="2382102"/>
              <a:ext cx="73152" cy="73152"/>
              <a:chOff x="4175956" y="3647089"/>
              <a:chExt cx="73152" cy="73152"/>
            </a:xfrm>
          </p:grpSpPr>
          <p:cxnSp>
            <p:nvCxnSpPr>
              <p:cNvPr id="399" name="Straight Connector 39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3556302" y="2382102"/>
              <a:ext cx="73152" cy="73152"/>
              <a:chOff x="4175956" y="3647089"/>
              <a:chExt cx="73152" cy="73152"/>
            </a:xfrm>
          </p:grpSpPr>
          <p:cxnSp>
            <p:nvCxnSpPr>
              <p:cNvPr id="397" name="Straight Connector 39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3597355" y="2382102"/>
              <a:ext cx="73152" cy="73152"/>
              <a:chOff x="4175956" y="3647089"/>
              <a:chExt cx="73152" cy="73152"/>
            </a:xfrm>
          </p:grpSpPr>
          <p:cxnSp>
            <p:nvCxnSpPr>
              <p:cNvPr id="395" name="Straight Connector 39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3653344" y="2417699"/>
              <a:ext cx="73152" cy="73152"/>
              <a:chOff x="4175956" y="3647089"/>
              <a:chExt cx="73152" cy="73152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3643456" y="2417699"/>
              <a:ext cx="73152" cy="73152"/>
              <a:chOff x="4175956" y="3647089"/>
              <a:chExt cx="73152" cy="73152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3717178" y="2413000"/>
              <a:ext cx="73152" cy="73152"/>
              <a:chOff x="4175956" y="3647089"/>
              <a:chExt cx="73152" cy="73152"/>
            </a:xfrm>
          </p:grpSpPr>
          <p:cxnSp>
            <p:nvCxnSpPr>
              <p:cNvPr id="389" name="Straight Connector 38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3799042" y="2416175"/>
              <a:ext cx="73152" cy="73152"/>
              <a:chOff x="4175956" y="3647089"/>
              <a:chExt cx="73152" cy="73152"/>
            </a:xfrm>
          </p:grpSpPr>
          <p:cxnSp>
            <p:nvCxnSpPr>
              <p:cNvPr id="387" name="Straight Connector 38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3829268" y="2432531"/>
              <a:ext cx="73152" cy="73152"/>
              <a:chOff x="4175956" y="3647089"/>
              <a:chExt cx="73152" cy="73152"/>
            </a:xfrm>
          </p:grpSpPr>
          <p:cxnSp>
            <p:nvCxnSpPr>
              <p:cNvPr id="385" name="Straight Connector 38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3847012" y="2432531"/>
              <a:ext cx="73152" cy="73152"/>
              <a:chOff x="4175956" y="3647089"/>
              <a:chExt cx="73152" cy="73152"/>
            </a:xfrm>
          </p:grpSpPr>
          <p:cxnSp>
            <p:nvCxnSpPr>
              <p:cNvPr id="383" name="Straight Connector 38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>
              <a:off x="3835618" y="2432531"/>
              <a:ext cx="73152" cy="73152"/>
              <a:chOff x="4175956" y="3647089"/>
              <a:chExt cx="73152" cy="73152"/>
            </a:xfrm>
          </p:grpSpPr>
          <p:cxnSp>
            <p:nvCxnSpPr>
              <p:cNvPr id="381" name="Straight Connector 38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3904345" y="2447925"/>
              <a:ext cx="73152" cy="73152"/>
              <a:chOff x="4175956" y="3647089"/>
              <a:chExt cx="73152" cy="73152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>
              <a:off x="7129363" y="2738016"/>
              <a:ext cx="73152" cy="73152"/>
              <a:chOff x="4175956" y="3647089"/>
              <a:chExt cx="73152" cy="73152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>
              <a:off x="6982172" y="2740117"/>
              <a:ext cx="73152" cy="73152"/>
              <a:chOff x="4175956" y="3647089"/>
              <a:chExt cx="73152" cy="73152"/>
            </a:xfrm>
          </p:grpSpPr>
          <p:cxnSp>
            <p:nvCxnSpPr>
              <p:cNvPr id="375" name="Straight Connector 37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>
              <a:off x="6977820" y="2740117"/>
              <a:ext cx="73152" cy="73152"/>
              <a:chOff x="4175956" y="3647089"/>
              <a:chExt cx="73152" cy="73152"/>
            </a:xfrm>
          </p:grpSpPr>
          <p:cxnSp>
            <p:nvCxnSpPr>
              <p:cNvPr id="373" name="Straight Connector 37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6951946" y="2740833"/>
              <a:ext cx="73152" cy="73152"/>
              <a:chOff x="4175956" y="3647089"/>
              <a:chExt cx="73152" cy="73152"/>
            </a:xfrm>
          </p:grpSpPr>
          <p:cxnSp>
            <p:nvCxnSpPr>
              <p:cNvPr id="371" name="Straight Connector 37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6814107" y="2737060"/>
              <a:ext cx="73152" cy="73152"/>
              <a:chOff x="4175956" y="3647089"/>
              <a:chExt cx="73152" cy="73152"/>
            </a:xfrm>
          </p:grpSpPr>
          <p:cxnSp>
            <p:nvCxnSpPr>
              <p:cNvPr id="369" name="Straight Connector 36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6739368" y="2737060"/>
              <a:ext cx="73152" cy="73152"/>
              <a:chOff x="4175956" y="3647089"/>
              <a:chExt cx="73152" cy="73152"/>
            </a:xfrm>
          </p:grpSpPr>
          <p:cxnSp>
            <p:nvCxnSpPr>
              <p:cNvPr id="367" name="Straight Connector 36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6700490" y="2737060"/>
              <a:ext cx="73152" cy="73152"/>
              <a:chOff x="4175956" y="3647089"/>
              <a:chExt cx="73152" cy="73152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6688935" y="2737060"/>
              <a:ext cx="73152" cy="73152"/>
              <a:chOff x="4175956" y="3647089"/>
              <a:chExt cx="73152" cy="73152"/>
            </a:xfrm>
          </p:grpSpPr>
          <p:cxnSp>
            <p:nvCxnSpPr>
              <p:cNvPr id="363" name="Straight Connector 36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6655250" y="2736942"/>
              <a:ext cx="73152" cy="73152"/>
              <a:chOff x="4175956" y="3647089"/>
              <a:chExt cx="73152" cy="73152"/>
            </a:xfrm>
          </p:grpSpPr>
          <p:cxnSp>
            <p:nvCxnSpPr>
              <p:cNvPr id="361" name="Straight Connector 36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6643695" y="2736942"/>
              <a:ext cx="73152" cy="73152"/>
              <a:chOff x="4175956" y="3647089"/>
              <a:chExt cx="73152" cy="73152"/>
            </a:xfrm>
          </p:grpSpPr>
          <p:cxnSp>
            <p:nvCxnSpPr>
              <p:cNvPr id="359" name="Straight Connector 35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6347685" y="2740117"/>
              <a:ext cx="73152" cy="73152"/>
              <a:chOff x="4175956" y="3647089"/>
              <a:chExt cx="73152" cy="73152"/>
            </a:xfrm>
          </p:grpSpPr>
          <p:cxnSp>
            <p:nvCxnSpPr>
              <p:cNvPr id="357" name="Straight Connector 35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6336130" y="2740117"/>
              <a:ext cx="73152" cy="73152"/>
              <a:chOff x="4175956" y="3647089"/>
              <a:chExt cx="73152" cy="73152"/>
            </a:xfrm>
          </p:grpSpPr>
          <p:cxnSp>
            <p:nvCxnSpPr>
              <p:cNvPr id="355" name="Straight Connector 35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6593149" y="2740117"/>
              <a:ext cx="73152" cy="73152"/>
              <a:chOff x="4175956" y="3647089"/>
              <a:chExt cx="73152" cy="73152"/>
            </a:xfrm>
          </p:grpSpPr>
          <p:cxnSp>
            <p:nvCxnSpPr>
              <p:cNvPr id="353" name="Straight Connector 35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>
              <a:off x="6559748" y="2740833"/>
              <a:ext cx="73152" cy="73152"/>
              <a:chOff x="4175956" y="3647089"/>
              <a:chExt cx="73152" cy="73152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6421742" y="2740475"/>
              <a:ext cx="73152" cy="73152"/>
              <a:chOff x="4175956" y="3647089"/>
              <a:chExt cx="73152" cy="73152"/>
            </a:xfrm>
          </p:grpSpPr>
          <p:cxnSp>
            <p:nvCxnSpPr>
              <p:cNvPr id="349" name="Straight Connector 34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6315063" y="2739161"/>
              <a:ext cx="73152" cy="73152"/>
              <a:chOff x="4175956" y="3647089"/>
              <a:chExt cx="73152" cy="73152"/>
            </a:xfrm>
          </p:grpSpPr>
          <p:cxnSp>
            <p:nvCxnSpPr>
              <p:cNvPr id="347" name="Straight Connector 34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4083819" y="2502508"/>
              <a:ext cx="73152" cy="73152"/>
              <a:chOff x="4175956" y="3647089"/>
              <a:chExt cx="73152" cy="73152"/>
            </a:xfrm>
          </p:grpSpPr>
          <p:cxnSp>
            <p:nvCxnSpPr>
              <p:cNvPr id="345" name="Straight Connector 34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4221367" y="2517365"/>
              <a:ext cx="73152" cy="73152"/>
              <a:chOff x="4175956" y="3647089"/>
              <a:chExt cx="73152" cy="73152"/>
            </a:xfrm>
          </p:grpSpPr>
          <p:cxnSp>
            <p:nvCxnSpPr>
              <p:cNvPr id="343" name="Straight Connector 34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4098170" y="2500779"/>
              <a:ext cx="73152" cy="73152"/>
              <a:chOff x="4175956" y="3647089"/>
              <a:chExt cx="73152" cy="73152"/>
            </a:xfrm>
          </p:grpSpPr>
          <p:cxnSp>
            <p:nvCxnSpPr>
              <p:cNvPr id="341" name="Straight Connector 34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4160915" y="2519094"/>
              <a:ext cx="73152" cy="73152"/>
              <a:chOff x="4175956" y="3647089"/>
              <a:chExt cx="73152" cy="73152"/>
            </a:xfrm>
          </p:grpSpPr>
          <p:cxnSp>
            <p:nvCxnSpPr>
              <p:cNvPr id="339" name="Straight Connector 33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4245511" y="2517365"/>
              <a:ext cx="73152" cy="73152"/>
              <a:chOff x="4175956" y="3647089"/>
              <a:chExt cx="73152" cy="73152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4655793" y="2535704"/>
              <a:ext cx="73152" cy="73152"/>
              <a:chOff x="4175956" y="3647089"/>
              <a:chExt cx="73152" cy="73152"/>
            </a:xfrm>
          </p:grpSpPr>
          <p:cxnSp>
            <p:nvCxnSpPr>
              <p:cNvPr id="335" name="Straight Connector 33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>
              <a:off x="4337432" y="2522088"/>
              <a:ext cx="73152" cy="73152"/>
              <a:chOff x="4175956" y="3647089"/>
              <a:chExt cx="73152" cy="73152"/>
            </a:xfrm>
          </p:grpSpPr>
          <p:cxnSp>
            <p:nvCxnSpPr>
              <p:cNvPr id="333" name="Straight Connector 33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4347466" y="2520154"/>
              <a:ext cx="73152" cy="73152"/>
              <a:chOff x="4175956" y="3647089"/>
              <a:chExt cx="73152" cy="73152"/>
            </a:xfrm>
          </p:grpSpPr>
          <p:cxnSp>
            <p:nvCxnSpPr>
              <p:cNvPr id="331" name="Straight Connector 33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4575438" y="2518913"/>
              <a:ext cx="73152" cy="73152"/>
              <a:chOff x="4175956" y="3647089"/>
              <a:chExt cx="73152" cy="73152"/>
            </a:xfrm>
          </p:grpSpPr>
          <p:cxnSp>
            <p:nvCxnSpPr>
              <p:cNvPr id="329" name="Straight Connector 32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4585472" y="2516979"/>
              <a:ext cx="73152" cy="73152"/>
              <a:chOff x="4175956" y="3647089"/>
              <a:chExt cx="73152" cy="73152"/>
            </a:xfrm>
          </p:grpSpPr>
          <p:cxnSp>
            <p:nvCxnSpPr>
              <p:cNvPr id="327" name="Straight Connector 32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4760049" y="2534993"/>
              <a:ext cx="73152" cy="73152"/>
              <a:chOff x="4175956" y="3647089"/>
              <a:chExt cx="73152" cy="73152"/>
            </a:xfrm>
          </p:grpSpPr>
          <p:cxnSp>
            <p:nvCxnSpPr>
              <p:cNvPr id="325" name="Straight Connector 32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/>
            <p:cNvGrpSpPr/>
            <p:nvPr/>
          </p:nvGrpSpPr>
          <p:grpSpPr>
            <a:xfrm>
              <a:off x="4770083" y="2533059"/>
              <a:ext cx="73152" cy="73152"/>
              <a:chOff x="4175956" y="3647089"/>
              <a:chExt cx="73152" cy="73152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/>
            <p:cNvGrpSpPr/>
            <p:nvPr/>
          </p:nvGrpSpPr>
          <p:grpSpPr>
            <a:xfrm>
              <a:off x="4855362" y="2534993"/>
              <a:ext cx="73152" cy="73152"/>
              <a:chOff x="4175956" y="3647089"/>
              <a:chExt cx="73152" cy="73152"/>
            </a:xfrm>
          </p:grpSpPr>
          <p:cxnSp>
            <p:nvCxnSpPr>
              <p:cNvPr id="321" name="Straight Connector 32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/>
            <p:cNvGrpSpPr/>
            <p:nvPr/>
          </p:nvGrpSpPr>
          <p:grpSpPr>
            <a:xfrm>
              <a:off x="4865396" y="2533059"/>
              <a:ext cx="73152" cy="73152"/>
              <a:chOff x="4175956" y="3647089"/>
              <a:chExt cx="73152" cy="73152"/>
            </a:xfrm>
          </p:grpSpPr>
          <p:cxnSp>
            <p:nvCxnSpPr>
              <p:cNvPr id="319" name="Straight Connector 31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>
              <a:off x="6019529" y="2737658"/>
              <a:ext cx="73152" cy="73152"/>
              <a:chOff x="4175956" y="3647089"/>
              <a:chExt cx="73152" cy="73152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6029563" y="2735724"/>
              <a:ext cx="73152" cy="73152"/>
              <a:chOff x="4175956" y="3647089"/>
              <a:chExt cx="73152" cy="73152"/>
            </a:xfrm>
          </p:grpSpPr>
          <p:cxnSp>
            <p:nvCxnSpPr>
              <p:cNvPr id="315" name="Straight Connector 31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4806623" y="2535066"/>
              <a:ext cx="73152" cy="73152"/>
              <a:chOff x="4175956" y="3647089"/>
              <a:chExt cx="73152" cy="73152"/>
            </a:xfrm>
          </p:grpSpPr>
          <p:cxnSp>
            <p:nvCxnSpPr>
              <p:cNvPr id="313" name="Straight Connector 31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/>
            <p:cNvGrpSpPr/>
            <p:nvPr/>
          </p:nvGrpSpPr>
          <p:grpSpPr>
            <a:xfrm>
              <a:off x="4374008" y="2519163"/>
              <a:ext cx="73152" cy="73152"/>
              <a:chOff x="4175956" y="3647089"/>
              <a:chExt cx="73152" cy="73152"/>
            </a:xfrm>
          </p:grpSpPr>
          <p:cxnSp>
            <p:nvCxnSpPr>
              <p:cNvPr id="311" name="Straight Connector 31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/>
            <p:cNvGrpSpPr/>
            <p:nvPr/>
          </p:nvGrpSpPr>
          <p:grpSpPr>
            <a:xfrm>
              <a:off x="4411093" y="2516979"/>
              <a:ext cx="73152" cy="73152"/>
              <a:chOff x="4175956" y="3647089"/>
              <a:chExt cx="73152" cy="73152"/>
            </a:xfrm>
          </p:grpSpPr>
          <p:cxnSp>
            <p:nvCxnSpPr>
              <p:cNvPr id="309" name="Straight Connector 30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/>
            <p:cNvGrpSpPr/>
            <p:nvPr/>
          </p:nvGrpSpPr>
          <p:grpSpPr>
            <a:xfrm>
              <a:off x="4433954" y="2516979"/>
              <a:ext cx="73152" cy="73152"/>
              <a:chOff x="4175956" y="3647089"/>
              <a:chExt cx="73152" cy="73152"/>
            </a:xfrm>
          </p:grpSpPr>
          <p:cxnSp>
            <p:nvCxnSpPr>
              <p:cNvPr id="307" name="Straight Connector 30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4474720" y="2516979"/>
              <a:ext cx="73152" cy="73152"/>
              <a:chOff x="4175956" y="3647089"/>
              <a:chExt cx="73152" cy="73152"/>
            </a:xfrm>
          </p:grpSpPr>
          <p:cxnSp>
            <p:nvCxnSpPr>
              <p:cNvPr id="305" name="Straight Connector 30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4518670" y="2516979"/>
              <a:ext cx="73152" cy="73152"/>
              <a:chOff x="4175956" y="3647089"/>
              <a:chExt cx="73152" cy="73152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4550687" y="2516979"/>
              <a:ext cx="73152" cy="73152"/>
              <a:chOff x="4175956" y="3647089"/>
              <a:chExt cx="73152" cy="73152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/>
            <p:cNvGrpSpPr/>
            <p:nvPr/>
          </p:nvGrpSpPr>
          <p:grpSpPr>
            <a:xfrm>
              <a:off x="4985135" y="2535198"/>
              <a:ext cx="73152" cy="73152"/>
              <a:chOff x="4175956" y="3647089"/>
              <a:chExt cx="73152" cy="73152"/>
            </a:xfrm>
          </p:grpSpPr>
          <p:cxnSp>
            <p:nvCxnSpPr>
              <p:cNvPr id="299" name="Straight Connector 29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4995169" y="2533264"/>
              <a:ext cx="73152" cy="73152"/>
              <a:chOff x="4175956" y="3647089"/>
              <a:chExt cx="73152" cy="73152"/>
            </a:xfrm>
          </p:grpSpPr>
          <p:cxnSp>
            <p:nvCxnSpPr>
              <p:cNvPr id="297" name="Straight Connector 29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4951737" y="2535198"/>
              <a:ext cx="73152" cy="73152"/>
              <a:chOff x="4175956" y="3647089"/>
              <a:chExt cx="73152" cy="73152"/>
            </a:xfrm>
          </p:grpSpPr>
          <p:cxnSp>
            <p:nvCxnSpPr>
              <p:cNvPr id="295" name="Straight Connector 29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4961771" y="2533264"/>
              <a:ext cx="73152" cy="73152"/>
              <a:chOff x="4175956" y="3647089"/>
              <a:chExt cx="73152" cy="73152"/>
            </a:xfrm>
          </p:grpSpPr>
          <p:cxnSp>
            <p:nvCxnSpPr>
              <p:cNvPr id="293" name="Straight Connector 29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4928987" y="2535066"/>
              <a:ext cx="73152" cy="73152"/>
              <a:chOff x="4175956" y="3647089"/>
              <a:chExt cx="73152" cy="73152"/>
            </a:xfrm>
          </p:grpSpPr>
          <p:cxnSp>
            <p:nvCxnSpPr>
              <p:cNvPr id="291" name="Straight Connector 29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5017276" y="2534915"/>
              <a:ext cx="73152" cy="73152"/>
              <a:chOff x="4175956" y="3647089"/>
              <a:chExt cx="73152" cy="73152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5154414" y="2534505"/>
              <a:ext cx="73152" cy="73152"/>
              <a:chOff x="4175956" y="3647089"/>
              <a:chExt cx="73152" cy="73152"/>
            </a:xfrm>
          </p:grpSpPr>
          <p:cxnSp>
            <p:nvCxnSpPr>
              <p:cNvPr id="287" name="Straight Connector 28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6244718" y="2737677"/>
              <a:ext cx="73152" cy="73152"/>
              <a:chOff x="4175956" y="3647089"/>
              <a:chExt cx="73152" cy="73152"/>
            </a:xfrm>
          </p:grpSpPr>
          <p:cxnSp>
            <p:nvCxnSpPr>
              <p:cNvPr id="285" name="Straight Connector 28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>
            <a:xfrm>
              <a:off x="6212461" y="2737658"/>
              <a:ext cx="73152" cy="73152"/>
              <a:chOff x="4175956" y="3647089"/>
              <a:chExt cx="73152" cy="73152"/>
            </a:xfrm>
          </p:grpSpPr>
          <p:cxnSp>
            <p:nvCxnSpPr>
              <p:cNvPr id="283" name="Straight Connector 28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5214359" y="2559785"/>
              <a:ext cx="73152" cy="73152"/>
              <a:chOff x="4175956" y="3647089"/>
              <a:chExt cx="73152" cy="73152"/>
            </a:xfrm>
          </p:grpSpPr>
          <p:cxnSp>
            <p:nvCxnSpPr>
              <p:cNvPr id="281" name="Straight Connector 28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258531" y="2559580"/>
              <a:ext cx="73152" cy="73152"/>
              <a:chOff x="4175956" y="3647089"/>
              <a:chExt cx="73152" cy="73152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5962252" y="2738016"/>
              <a:ext cx="73152" cy="73152"/>
              <a:chOff x="4175956" y="3647089"/>
              <a:chExt cx="73152" cy="73152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5936852" y="2738016"/>
              <a:ext cx="73152" cy="73152"/>
              <a:chOff x="4175956" y="3647089"/>
              <a:chExt cx="73152" cy="73152"/>
            </a:xfrm>
          </p:grpSpPr>
          <p:cxnSp>
            <p:nvCxnSpPr>
              <p:cNvPr id="275" name="Straight Connector 27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/>
          </p:nvGrpSpPr>
          <p:grpSpPr>
            <a:xfrm>
              <a:off x="5917277" y="2737658"/>
              <a:ext cx="73152" cy="73152"/>
              <a:chOff x="4175956" y="3647089"/>
              <a:chExt cx="73152" cy="73152"/>
            </a:xfrm>
          </p:grpSpPr>
          <p:cxnSp>
            <p:nvCxnSpPr>
              <p:cNvPr id="273" name="Straight Connector 27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/>
          </p:nvGrpSpPr>
          <p:grpSpPr>
            <a:xfrm>
              <a:off x="5884604" y="2645098"/>
              <a:ext cx="73152" cy="73152"/>
              <a:chOff x="4175956" y="3647089"/>
              <a:chExt cx="73152" cy="73152"/>
            </a:xfrm>
          </p:grpSpPr>
          <p:cxnSp>
            <p:nvCxnSpPr>
              <p:cNvPr id="271" name="Straight Connector 27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/>
          </p:nvGrpSpPr>
          <p:grpSpPr>
            <a:xfrm>
              <a:off x="5799311" y="2645098"/>
              <a:ext cx="73152" cy="73152"/>
              <a:chOff x="4175956" y="3647089"/>
              <a:chExt cx="73152" cy="73152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/>
          </p:nvGrpSpPr>
          <p:grpSpPr>
            <a:xfrm>
              <a:off x="5830739" y="2645098"/>
              <a:ext cx="73152" cy="73152"/>
              <a:chOff x="4175956" y="3647089"/>
              <a:chExt cx="73152" cy="73152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>
              <a:off x="5765825" y="2645098"/>
              <a:ext cx="73152" cy="73152"/>
              <a:chOff x="4175956" y="3647089"/>
              <a:chExt cx="73152" cy="73152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>
              <a:off x="5355401" y="2585755"/>
              <a:ext cx="73152" cy="73152"/>
              <a:chOff x="4175956" y="3647089"/>
              <a:chExt cx="73152" cy="73152"/>
            </a:xfrm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/>
            <p:nvPr/>
          </p:nvGrpSpPr>
          <p:grpSpPr>
            <a:xfrm>
              <a:off x="5406898" y="2589137"/>
              <a:ext cx="73152" cy="73152"/>
              <a:chOff x="4175956" y="3647089"/>
              <a:chExt cx="73152" cy="73152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5431728" y="2624919"/>
              <a:ext cx="73152" cy="73152"/>
              <a:chOff x="4175956" y="3647089"/>
              <a:chExt cx="73152" cy="73152"/>
            </a:xfrm>
          </p:grpSpPr>
          <p:cxnSp>
            <p:nvCxnSpPr>
              <p:cNvPr id="259" name="Straight Connector 25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/>
            <p:nvPr/>
          </p:nvGrpSpPr>
          <p:grpSpPr>
            <a:xfrm>
              <a:off x="5461802" y="2621580"/>
              <a:ext cx="73152" cy="73152"/>
              <a:chOff x="4175956" y="3647089"/>
              <a:chExt cx="73152" cy="73152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>
              <a:off x="5264881" y="2584179"/>
              <a:ext cx="73152" cy="73152"/>
              <a:chOff x="4175956" y="3647089"/>
              <a:chExt cx="73152" cy="73152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5306486" y="2582787"/>
              <a:ext cx="73152" cy="73152"/>
              <a:chOff x="4175956" y="3647089"/>
              <a:chExt cx="73152" cy="73152"/>
            </a:xfrm>
          </p:grpSpPr>
          <p:cxnSp>
            <p:nvCxnSpPr>
              <p:cNvPr id="253" name="Straight Connector 25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5276057" y="2582787"/>
              <a:ext cx="73152" cy="73152"/>
              <a:chOff x="4175956" y="3647089"/>
              <a:chExt cx="73152" cy="73152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oup 190"/>
            <p:cNvGrpSpPr/>
            <p:nvPr/>
          </p:nvGrpSpPr>
          <p:grpSpPr>
            <a:xfrm>
              <a:off x="5298282" y="2582787"/>
              <a:ext cx="73152" cy="73152"/>
              <a:chOff x="4175956" y="3647089"/>
              <a:chExt cx="73152" cy="73152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/>
            <p:cNvGrpSpPr/>
            <p:nvPr/>
          </p:nvGrpSpPr>
          <p:grpSpPr>
            <a:xfrm>
              <a:off x="5287511" y="2582787"/>
              <a:ext cx="73152" cy="73152"/>
              <a:chOff x="4175956" y="3647089"/>
              <a:chExt cx="73152" cy="73152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Group 192"/>
            <p:cNvGrpSpPr/>
            <p:nvPr/>
          </p:nvGrpSpPr>
          <p:grpSpPr>
            <a:xfrm>
              <a:off x="5282407" y="2582775"/>
              <a:ext cx="73152" cy="73152"/>
              <a:chOff x="4175956" y="3647089"/>
              <a:chExt cx="73152" cy="73152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/>
            <p:cNvGrpSpPr/>
            <p:nvPr/>
          </p:nvGrpSpPr>
          <p:grpSpPr>
            <a:xfrm>
              <a:off x="5705610" y="2645098"/>
              <a:ext cx="73152" cy="73152"/>
              <a:chOff x="4175956" y="3647089"/>
              <a:chExt cx="73152" cy="73152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/>
            <p:cNvGrpSpPr/>
            <p:nvPr/>
          </p:nvGrpSpPr>
          <p:grpSpPr>
            <a:xfrm>
              <a:off x="5694459" y="2645098"/>
              <a:ext cx="73152" cy="73152"/>
              <a:chOff x="4175956" y="3647089"/>
              <a:chExt cx="73152" cy="73152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>
              <a:off x="5535114" y="2643037"/>
              <a:ext cx="73152" cy="73152"/>
              <a:chOff x="4175956" y="3647089"/>
              <a:chExt cx="73152" cy="73152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/>
            <p:cNvGrpSpPr/>
            <p:nvPr/>
          </p:nvGrpSpPr>
          <p:grpSpPr>
            <a:xfrm>
              <a:off x="5553442" y="2643037"/>
              <a:ext cx="73152" cy="73152"/>
              <a:chOff x="4175956" y="3647089"/>
              <a:chExt cx="73152" cy="73152"/>
            </a:xfrm>
          </p:grpSpPr>
          <p:cxnSp>
            <p:nvCxnSpPr>
              <p:cNvPr id="237" name="Straight Connector 23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8" name="Group 197"/>
            <p:cNvGrpSpPr/>
            <p:nvPr/>
          </p:nvGrpSpPr>
          <p:grpSpPr>
            <a:xfrm>
              <a:off x="5546095" y="2641923"/>
              <a:ext cx="73152" cy="73152"/>
              <a:chOff x="4175956" y="3647089"/>
              <a:chExt cx="73152" cy="73152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oup 198"/>
            <p:cNvGrpSpPr/>
            <p:nvPr/>
          </p:nvGrpSpPr>
          <p:grpSpPr>
            <a:xfrm>
              <a:off x="5580493" y="2642194"/>
              <a:ext cx="73152" cy="73152"/>
              <a:chOff x="4175956" y="3647089"/>
              <a:chExt cx="73152" cy="73152"/>
            </a:xfrm>
          </p:grpSpPr>
          <p:cxnSp>
            <p:nvCxnSpPr>
              <p:cNvPr id="233" name="Straight Connector 23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/>
            <p:cNvGrpSpPr/>
            <p:nvPr/>
          </p:nvGrpSpPr>
          <p:grpSpPr>
            <a:xfrm>
              <a:off x="5663170" y="2645098"/>
              <a:ext cx="73152" cy="73152"/>
              <a:chOff x="4175956" y="3647089"/>
              <a:chExt cx="73152" cy="73152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/>
            <p:cNvGrpSpPr/>
            <p:nvPr/>
          </p:nvGrpSpPr>
          <p:grpSpPr>
            <a:xfrm>
              <a:off x="5651091" y="2643227"/>
              <a:ext cx="73152" cy="73152"/>
              <a:chOff x="4175956" y="3647089"/>
              <a:chExt cx="73152" cy="73152"/>
            </a:xfrm>
          </p:grpSpPr>
          <p:cxnSp>
            <p:nvCxnSpPr>
              <p:cNvPr id="229" name="Straight Connector 22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/>
            <p:cNvGrpSpPr/>
            <p:nvPr/>
          </p:nvGrpSpPr>
          <p:grpSpPr>
            <a:xfrm>
              <a:off x="5608129" y="2645686"/>
              <a:ext cx="73152" cy="73152"/>
              <a:chOff x="4175956" y="3647089"/>
              <a:chExt cx="73152" cy="73152"/>
            </a:xfrm>
          </p:grpSpPr>
          <p:cxnSp>
            <p:nvCxnSpPr>
              <p:cNvPr id="227" name="Straight Connector 22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5626185" y="2645686"/>
              <a:ext cx="73152" cy="73152"/>
              <a:chOff x="4175956" y="3647089"/>
              <a:chExt cx="73152" cy="73152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/>
            <p:nvPr/>
          </p:nvGrpSpPr>
          <p:grpSpPr>
            <a:xfrm>
              <a:off x="6157836" y="2738813"/>
              <a:ext cx="73152" cy="73152"/>
              <a:chOff x="4175956" y="3647089"/>
              <a:chExt cx="73152" cy="73152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/>
            <p:cNvGrpSpPr/>
            <p:nvPr/>
          </p:nvGrpSpPr>
          <p:grpSpPr>
            <a:xfrm>
              <a:off x="6066139" y="2737658"/>
              <a:ext cx="73152" cy="73152"/>
              <a:chOff x="4175956" y="3647089"/>
              <a:chExt cx="73152" cy="73152"/>
            </a:xfrm>
          </p:grpSpPr>
          <p:cxnSp>
            <p:nvCxnSpPr>
              <p:cNvPr id="221" name="Straight Connector 22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6088367" y="2738584"/>
              <a:ext cx="73152" cy="73152"/>
              <a:chOff x="4175956" y="3647089"/>
              <a:chExt cx="73152" cy="73152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6122136" y="2738584"/>
              <a:ext cx="73152" cy="73152"/>
              <a:chOff x="4175956" y="3647089"/>
              <a:chExt cx="73152" cy="73152"/>
            </a:xfrm>
          </p:grpSpPr>
          <p:cxnSp>
            <p:nvCxnSpPr>
              <p:cNvPr id="217" name="Straight Connector 216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6104226" y="2738584"/>
              <a:ext cx="73152" cy="73152"/>
              <a:chOff x="4175956" y="3647089"/>
              <a:chExt cx="73152" cy="73152"/>
            </a:xfrm>
          </p:grpSpPr>
          <p:cxnSp>
            <p:nvCxnSpPr>
              <p:cNvPr id="215" name="Straight Connector 214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6113751" y="2738899"/>
              <a:ext cx="73152" cy="73152"/>
              <a:chOff x="4175956" y="3647089"/>
              <a:chExt cx="73152" cy="73152"/>
            </a:xfrm>
          </p:grpSpPr>
          <p:cxnSp>
            <p:nvCxnSpPr>
              <p:cNvPr id="213" name="Straight Connector 212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oup 209"/>
            <p:cNvGrpSpPr/>
            <p:nvPr/>
          </p:nvGrpSpPr>
          <p:grpSpPr>
            <a:xfrm>
              <a:off x="6095653" y="2741358"/>
              <a:ext cx="73152" cy="73152"/>
              <a:chOff x="4175956" y="3647089"/>
              <a:chExt cx="73152" cy="73152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>
                <a:off x="4212532" y="3647089"/>
                <a:ext cx="0" cy="7315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4175956" y="3683665"/>
                <a:ext cx="73152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32"/>
          <p:cNvGrpSpPr/>
          <p:nvPr/>
        </p:nvGrpSpPr>
        <p:grpSpPr>
          <a:xfrm>
            <a:off x="3783304" y="4547120"/>
            <a:ext cx="5470907" cy="54864"/>
            <a:chOff x="2252953" y="4626091"/>
            <a:chExt cx="5470906" cy="73152"/>
          </a:xfrm>
        </p:grpSpPr>
        <p:cxnSp>
          <p:nvCxnSpPr>
            <p:cNvPr id="434" name="Straight Connector 433"/>
            <p:cNvCxnSpPr/>
            <p:nvPr/>
          </p:nvCxnSpPr>
          <p:spPr>
            <a:xfrm>
              <a:off x="2252953" y="4626091"/>
              <a:ext cx="0" cy="731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/>
            <p:nvPr/>
          </p:nvCxnSpPr>
          <p:spPr>
            <a:xfrm>
              <a:off x="3817883" y="4626091"/>
              <a:ext cx="0" cy="731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>
              <a:off x="5382813" y="4626091"/>
              <a:ext cx="0" cy="731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7723859" y="4626091"/>
              <a:ext cx="0" cy="731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4600348" y="4626091"/>
              <a:ext cx="0" cy="731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>
              <a:off x="6947743" y="4626091"/>
              <a:ext cx="0" cy="731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>
              <a:off x="6165278" y="4626091"/>
              <a:ext cx="0" cy="731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>
              <a:off x="3035418" y="4626091"/>
              <a:ext cx="0" cy="7315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2" name="Group 441"/>
          <p:cNvGrpSpPr/>
          <p:nvPr/>
        </p:nvGrpSpPr>
        <p:grpSpPr>
          <a:xfrm>
            <a:off x="3707897" y="2991022"/>
            <a:ext cx="73885" cy="1552621"/>
            <a:chOff x="2183894" y="2256015"/>
            <a:chExt cx="73885" cy="2070161"/>
          </a:xfrm>
        </p:grpSpPr>
        <p:cxnSp>
          <p:nvCxnSpPr>
            <p:cNvPr id="443" name="Straight Connector 442"/>
            <p:cNvCxnSpPr/>
            <p:nvPr/>
          </p:nvCxnSpPr>
          <p:spPr>
            <a:xfrm rot="5400000">
              <a:off x="2220074" y="4289996"/>
              <a:ext cx="0" cy="72359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 rot="5400000">
              <a:off x="2221600" y="3875963"/>
              <a:ext cx="0" cy="72359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 rot="5400000">
              <a:off x="2221600" y="3461931"/>
              <a:ext cx="0" cy="72359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/>
            <p:nvPr/>
          </p:nvCxnSpPr>
          <p:spPr>
            <a:xfrm rot="5400000">
              <a:off x="2221600" y="3047899"/>
              <a:ext cx="0" cy="72359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rot="5400000">
              <a:off x="2221600" y="2633867"/>
              <a:ext cx="0" cy="72359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5400000">
              <a:off x="2221600" y="2219835"/>
              <a:ext cx="0" cy="72359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9" name="Group 448"/>
          <p:cNvGrpSpPr/>
          <p:nvPr/>
        </p:nvGrpSpPr>
        <p:grpSpPr>
          <a:xfrm>
            <a:off x="3782797" y="2987579"/>
            <a:ext cx="5463115" cy="1556447"/>
            <a:chOff x="283582" y="2785075"/>
            <a:chExt cx="2576396" cy="1790078"/>
          </a:xfrm>
        </p:grpSpPr>
        <p:cxnSp>
          <p:nvCxnSpPr>
            <p:cNvPr id="450" name="Straight Connector 449"/>
            <p:cNvCxnSpPr/>
            <p:nvPr/>
          </p:nvCxnSpPr>
          <p:spPr>
            <a:xfrm flipH="1">
              <a:off x="286346" y="2785075"/>
              <a:ext cx="0" cy="1789414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flipV="1">
              <a:off x="283582" y="4574585"/>
              <a:ext cx="2576396" cy="568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2" name="Group 451"/>
          <p:cNvGrpSpPr/>
          <p:nvPr/>
        </p:nvGrpSpPr>
        <p:grpSpPr>
          <a:xfrm>
            <a:off x="5060880" y="4121733"/>
            <a:ext cx="1547002" cy="430887"/>
            <a:chOff x="2453798" y="3952882"/>
            <a:chExt cx="1547002" cy="574515"/>
          </a:xfrm>
        </p:grpSpPr>
        <p:sp>
          <p:nvSpPr>
            <p:cNvPr id="453" name="TextBox 452"/>
            <p:cNvSpPr txBox="1"/>
            <p:nvPr/>
          </p:nvSpPr>
          <p:spPr>
            <a:xfrm>
              <a:off x="2560982" y="3952882"/>
              <a:ext cx="1439818" cy="574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Censored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Log rank p &lt; 0.0001</a:t>
              </a:r>
            </a:p>
          </p:txBody>
        </p:sp>
        <p:grpSp>
          <p:nvGrpSpPr>
            <p:cNvPr id="456" name="Group 455"/>
            <p:cNvGrpSpPr/>
            <p:nvPr/>
          </p:nvGrpSpPr>
          <p:grpSpPr>
            <a:xfrm>
              <a:off x="2453798" y="4032307"/>
              <a:ext cx="73152" cy="73152"/>
              <a:chOff x="2402742" y="3994203"/>
              <a:chExt cx="73152" cy="73152"/>
            </a:xfrm>
          </p:grpSpPr>
          <p:cxnSp>
            <p:nvCxnSpPr>
              <p:cNvPr id="457" name="Straight Connector 456"/>
              <p:cNvCxnSpPr/>
              <p:nvPr/>
            </p:nvCxnSpPr>
            <p:spPr>
              <a:xfrm>
                <a:off x="2402742" y="4030779"/>
                <a:ext cx="731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5400000">
                <a:off x="2402742" y="4030779"/>
                <a:ext cx="731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4" name="TextBox 453">
            <a:extLst>
              <a:ext uri="{FF2B5EF4-FFF2-40B4-BE49-F238E27FC236}">
                <a16:creationId xmlns:a16="http://schemas.microsoft.com/office/drawing/2014/main" id="{DCE29299-5F7A-6D47-932C-66F2E75E2C3C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123733624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Does PET identify histologic transformation?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 </a:t>
            </a:r>
            <a:br>
              <a:rPr lang="en-US" dirty="0">
                <a:solidFill>
                  <a:schemeClr val="accent4"/>
                </a:solidFill>
              </a:rPr>
            </a:br>
            <a:endParaRPr lang="en-US" dirty="0"/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D3412380-035F-D545-8E92-22DE29E98941}"/>
              </a:ext>
            </a:extLst>
          </p:cNvPr>
          <p:cNvSpPr txBox="1">
            <a:spLocks/>
          </p:cNvSpPr>
          <p:nvPr/>
        </p:nvSpPr>
        <p:spPr>
          <a:xfrm>
            <a:off x="7442313" y="5675419"/>
            <a:ext cx="4301393" cy="25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al, Ann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2009, Barrington et al, Blood 2020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" b="-4614"/>
          <a:stretch/>
        </p:blipFill>
        <p:spPr>
          <a:xfrm>
            <a:off x="1963866" y="2874029"/>
            <a:ext cx="6878420" cy="2801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7362" y="2334082"/>
            <a:ext cx="784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NO: In Gallium study, baseline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SUVmax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not correlated w/HT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9176" y="963138"/>
            <a:ext cx="918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patients with known HT, 18 of 33 biopsies (55%) had SUV &gt;10 and 16 (48%) &gt;13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SUVmax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a transformed lymphoma PET scan ranged from 3.2 to 40, mean 15, median 12.  25 of 40 patients (63%) presented with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SUVmax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&gt;10 and 20 (50%) &gt;13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1DF776-9A68-4743-85F9-9C81A49306FA}"/>
              </a:ext>
            </a:extLst>
          </p:cNvPr>
          <p:cNvSpPr/>
          <p:nvPr/>
        </p:nvSpPr>
        <p:spPr>
          <a:xfrm>
            <a:off x="1627094" y="3125416"/>
            <a:ext cx="457200" cy="303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B3184-BFDA-B447-9E9D-D74C271F65DC}"/>
              </a:ext>
            </a:extLst>
          </p:cNvPr>
          <p:cNvSpPr txBox="1"/>
          <p:nvPr/>
        </p:nvSpPr>
        <p:spPr>
          <a:xfrm>
            <a:off x="2971800" y="5479967"/>
            <a:ext cx="10775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 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0720C-ADC9-A342-AE4A-84EB4F3399B6}"/>
              </a:ext>
            </a:extLst>
          </p:cNvPr>
          <p:cNvSpPr txBox="1"/>
          <p:nvPr/>
        </p:nvSpPr>
        <p:spPr>
          <a:xfrm>
            <a:off x="6903543" y="5385838"/>
            <a:ext cx="107753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 count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21CBF9-F24D-1C4F-AEF3-D533C50C9E18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13292499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Is early progression after “non-chemotherapy” initial regimen so unfavorable? 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174 patients from Alliance studies, 28% early </a:t>
            </a:r>
            <a:r>
              <a:rPr lang="en-US" dirty="0" err="1">
                <a:solidFill>
                  <a:schemeClr val="accent4"/>
                </a:solidFill>
              </a:rPr>
              <a:t>progressors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Rituximab + antibody or </a:t>
            </a:r>
            <a:r>
              <a:rPr lang="en-US" dirty="0" err="1">
                <a:solidFill>
                  <a:schemeClr val="accent4"/>
                </a:solidFill>
              </a:rPr>
              <a:t>lenalidomide</a:t>
            </a:r>
            <a:r>
              <a:rPr lang="en-US" dirty="0">
                <a:solidFill>
                  <a:schemeClr val="accent4"/>
                </a:solidFill>
              </a:rPr>
              <a:t> (no chemotherapy)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/>
              <a:t>5 year overall survival 90% vs 74% </a:t>
            </a:r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D3412380-035F-D545-8E92-22DE29E98941}"/>
              </a:ext>
            </a:extLst>
          </p:cNvPr>
          <p:cNvSpPr txBox="1">
            <a:spLocks/>
          </p:cNvSpPr>
          <p:nvPr/>
        </p:nvSpPr>
        <p:spPr>
          <a:xfrm>
            <a:off x="7448117" y="5657628"/>
            <a:ext cx="3058459" cy="25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Lansigan et al, Cancer Medicine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00" y="2372854"/>
            <a:ext cx="4630699" cy="3340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6F744-A2FD-2745-8240-A7314756E405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38735574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accent4"/>
                </a:solidFill>
              </a:rPr>
              <a:t>Is early progression in the PET scan era so unfavorable?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FOLL05 R-Chemo treated patients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/>
              <a:t>CT-staged early </a:t>
            </a:r>
            <a:r>
              <a:rPr lang="en-US" dirty="0" err="1"/>
              <a:t>progressors</a:t>
            </a:r>
            <a:r>
              <a:rPr lang="en-US" dirty="0"/>
              <a:t> 5 year OS 65%</a:t>
            </a:r>
            <a:br>
              <a:rPr lang="en-US" dirty="0"/>
            </a:br>
            <a:r>
              <a:rPr lang="en-US" dirty="0"/>
              <a:t>PET-staged early </a:t>
            </a:r>
            <a:r>
              <a:rPr lang="en-US" dirty="0" err="1"/>
              <a:t>progressors</a:t>
            </a:r>
            <a:r>
              <a:rPr lang="en-US" dirty="0"/>
              <a:t> 5 year OS 74% </a:t>
            </a:r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D3412380-035F-D545-8E92-22DE29E98941}"/>
              </a:ext>
            </a:extLst>
          </p:cNvPr>
          <p:cNvSpPr txBox="1">
            <a:spLocks/>
          </p:cNvSpPr>
          <p:nvPr/>
        </p:nvSpPr>
        <p:spPr>
          <a:xfrm>
            <a:off x="8523941" y="5657628"/>
            <a:ext cx="3058459" cy="25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Batlevi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 al,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 Cancer 2020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610" y="2422047"/>
            <a:ext cx="3242779" cy="3486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0D9FB-24CF-1840-AC19-5E849ABABE6D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408129027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2091387" y="137754"/>
            <a:ext cx="8229600" cy="64633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4"/>
                </a:solidFill>
                <a:ea typeface="ＭＳ Ｐゴシック" pitchFamily="34" charset="-128"/>
              </a:rPr>
              <a:t>Autologous SCT in early </a:t>
            </a:r>
            <a:r>
              <a:rPr lang="en-US" sz="3200" dirty="0" err="1">
                <a:solidFill>
                  <a:schemeClr val="accent4"/>
                </a:solidFill>
                <a:ea typeface="ＭＳ Ｐゴシック" pitchFamily="34" charset="-128"/>
              </a:rPr>
              <a:t>progressor</a:t>
            </a:r>
            <a:r>
              <a:rPr lang="en-US" sz="3200" dirty="0">
                <a:solidFill>
                  <a:schemeClr val="accent4"/>
                </a:solidFill>
                <a:ea typeface="ＭＳ Ｐゴシック" pitchFamily="34" charset="-128"/>
              </a:rPr>
              <a:t> FL </a:t>
            </a:r>
            <a:endParaRPr lang="en-US" sz="3200" dirty="0">
              <a:solidFill>
                <a:schemeClr val="accent4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9600" y="5657942"/>
            <a:ext cx="10972800" cy="246221"/>
          </a:xfrm>
        </p:spPr>
        <p:txBody>
          <a:bodyPr/>
          <a:lstStyle/>
          <a:p>
            <a:pPr algn="r"/>
            <a:r>
              <a:rPr lang="en-US" altLang="en-US" sz="1333" dirty="0">
                <a:latin typeface="Arial" panose="020B0604020202020204" pitchFamily="34" charset="0"/>
                <a:cs typeface="Arial" panose="020B0604020202020204" pitchFamily="34" charset="0"/>
              </a:rPr>
              <a:t>Casulo C, et al. </a:t>
            </a:r>
            <a:r>
              <a:rPr lang="en-US" altLang="en-US" sz="1333" dirty="0" err="1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altLang="en-US" sz="1333" dirty="0">
                <a:latin typeface="Arial" panose="020B0604020202020204" pitchFamily="34" charset="0"/>
                <a:cs typeface="Arial" panose="020B0604020202020204" pitchFamily="34" charset="0"/>
              </a:rPr>
              <a:t> Blood Marrow Transplant. 2018;24:1163-71</a:t>
            </a: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7614" y="1027908"/>
            <a:ext cx="8229600" cy="3710516"/>
          </a:xfrm>
        </p:spPr>
        <p:txBody>
          <a:bodyPr>
            <a:normAutofit/>
          </a:bodyPr>
          <a:lstStyle/>
          <a:p>
            <a:r>
              <a:rPr lang="en-US" sz="1867" dirty="0"/>
              <a:t>Retrospective analysis NLCS/CIBMTR</a:t>
            </a:r>
          </a:p>
          <a:p>
            <a:r>
              <a:rPr lang="en-US" sz="1867" dirty="0"/>
              <a:t>349 early </a:t>
            </a:r>
            <a:r>
              <a:rPr lang="en-US" sz="1867" dirty="0" err="1"/>
              <a:t>progressors</a:t>
            </a:r>
            <a:r>
              <a:rPr lang="en-US" sz="1867" dirty="0"/>
              <a:t> on rituximab-based ICT (2 years)</a:t>
            </a:r>
          </a:p>
          <a:p>
            <a:r>
              <a:rPr lang="en-US" sz="1867" dirty="0"/>
              <a:t>Matched, half received auto-SCT, half did not</a:t>
            </a:r>
          </a:p>
          <a:p>
            <a:r>
              <a:rPr lang="en-US" sz="1867" dirty="0"/>
              <a:t>5-year OS 60 and 67% (p = 0.16)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857614" y="3480011"/>
            <a:ext cx="4027251" cy="210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Improved OS when receiving auto-SCT within 1 year of treatment failure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yr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OS with auto-HCT 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</a:t>
            </a:r>
            <a:r>
              <a:rPr kumimoji="0" lang="en-US" sz="18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yr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OS without auto-HCT 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p-value 0.05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29187" y="2145182"/>
            <a:ext cx="5053213" cy="3364077"/>
            <a:chOff x="897527" y="2304918"/>
            <a:chExt cx="3693410" cy="2495682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527" y="2304918"/>
              <a:ext cx="3584463" cy="2495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851275" y="2399807"/>
              <a:ext cx="739662" cy="2588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 = 123)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CD92785-9EC0-B84F-88EE-CAF7078E79D9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17503447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282" y="192170"/>
            <a:ext cx="11580417" cy="64633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>
                <a:solidFill>
                  <a:schemeClr val="accent4"/>
                </a:solidFill>
                <a:latin typeface="Arial" pitchFamily="34" charset="0"/>
              </a:rPr>
              <a:t>Stem cell transplantation in high-risk FL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858653" y="5770656"/>
            <a:ext cx="8229600" cy="246221"/>
          </a:xfrm>
        </p:spPr>
        <p:txBody>
          <a:bodyPr/>
          <a:lstStyle/>
          <a:p>
            <a:pPr algn="r"/>
            <a:r>
              <a:rPr lang="en-US" altLang="en-US" sz="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Rohatiner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AZ, et al.</a:t>
            </a:r>
            <a:r>
              <a:rPr lang="it-IT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Clin Oncol. 2007 ;25:2554-9.</a:t>
            </a:r>
            <a:r>
              <a:rPr lang="en-US" alt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800" dirty="0">
                <a:latin typeface="Arial" panose="020B0604020202020204" pitchFamily="34" charset="0"/>
                <a:cs typeface="Arial" panose="020B0604020202020204" pitchFamily="34" charset="0"/>
              </a:rPr>
              <a:t>Evens AM, et al.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Cancer. 2013;119:3662-71. </a:t>
            </a:r>
            <a:endParaRPr lang="en-US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035736" y="2206051"/>
            <a:ext cx="8229600" cy="3710516"/>
          </a:xfrm>
        </p:spPr>
        <p:txBody>
          <a:bodyPr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marL="0" indent="0" fontAlgn="base">
              <a:spcBef>
                <a:spcPts val="400"/>
              </a:spcBef>
              <a:spcAft>
                <a:spcPct val="0"/>
              </a:spcAft>
              <a:buNone/>
            </a:pP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N= 121, median FU 13 </a:t>
            </a:r>
            <a:r>
              <a:rPr lang="en-US" sz="1400" dirty="0" err="1">
                <a:solidFill>
                  <a:prstClr val="black"/>
                </a:solidFill>
                <a:latin typeface="Arial" charset="0"/>
              </a:rPr>
              <a:t>yrs</a:t>
            </a:r>
            <a:endParaRPr lang="en-US" sz="1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Pre-rituximab era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60 patients have relapsed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15 deaths from MDS/AML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</a:rPr>
              <a:t>Apparent PFS plateau at 48%</a:t>
            </a:r>
          </a:p>
          <a:p>
            <a:pPr>
              <a:spcBef>
                <a:spcPts val="400"/>
              </a:spcBef>
            </a:pPr>
            <a:endParaRPr lang="en-US" sz="1400" dirty="0"/>
          </a:p>
        </p:txBody>
      </p:sp>
      <p:pic>
        <p:nvPicPr>
          <p:cNvPr id="17411" name="Picture 5" descr="zlj018076092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99" y="2105741"/>
            <a:ext cx="3620826" cy="187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451298" y="2697552"/>
            <a:ext cx="2065381" cy="552781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6049" y="143768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Autologous SCT in second remission for FL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55" y="2033507"/>
            <a:ext cx="2816983" cy="191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9" b="2350"/>
          <a:stretch/>
        </p:blipFill>
        <p:spPr bwMode="auto">
          <a:xfrm>
            <a:off x="6747857" y="3897504"/>
            <a:ext cx="3340397" cy="179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7259223" y="2988726"/>
            <a:ext cx="3352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 yr FFS similar: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57% auto vs. 52% allo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084553" y="4799631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OS: ASCT better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 yr OS: 87% auto vs. 61%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allo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5303" y="1451898"/>
            <a:ext cx="382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NCCN FL database:  auto-SCT vs.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allo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-SCT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C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08F40-393F-1049-8796-AB3775F35486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22258969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5303" y="234651"/>
            <a:ext cx="7073288" cy="914400"/>
          </a:xfrm>
        </p:spPr>
        <p:txBody>
          <a:bodyPr/>
          <a:lstStyle/>
          <a:p>
            <a:pPr algn="ctr" eaLnBrk="1" hangingPunct="1"/>
            <a:r>
              <a:rPr lang="en-US" altLang="en-US" sz="3733" dirty="0">
                <a:solidFill>
                  <a:srgbClr val="ED7D31"/>
                </a:solidFill>
              </a:rPr>
              <a:t>Key agents for recurrent FL </a:t>
            </a:r>
            <a:endParaRPr lang="en-US" altLang="en-US" sz="3733" b="0" dirty="0">
              <a:solidFill>
                <a:srgbClr val="ED7D31"/>
              </a:solidFill>
            </a:endParaRP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7991" y="1457324"/>
            <a:ext cx="8758432" cy="3943351"/>
          </a:xfrm>
        </p:spPr>
        <p:txBody>
          <a:bodyPr/>
          <a:lstStyle/>
          <a:p>
            <a:pPr marL="346075" indent="-227013" eaLnBrk="1" hangingPunct="1"/>
            <a:r>
              <a:rPr lang="en-US" altLang="en-US" sz="2800" b="1" dirty="0"/>
              <a:t>Rituximab retreatment</a:t>
            </a:r>
          </a:p>
          <a:p>
            <a:pPr marL="346075" indent="-227013" eaLnBrk="1" hangingPunct="1"/>
            <a:r>
              <a:rPr lang="en-US" altLang="en-US" sz="2800" b="1" dirty="0"/>
              <a:t>Novel anti-CD20s (generally in combination)</a:t>
            </a:r>
          </a:p>
          <a:p>
            <a:pPr marL="346075" indent="-227013" eaLnBrk="1" hangingPunct="1"/>
            <a:r>
              <a:rPr lang="en-US" altLang="en-US" sz="2800" b="1" dirty="0" err="1"/>
              <a:t>Radioimmunotherapy</a:t>
            </a:r>
            <a:endParaRPr lang="en-US" altLang="en-US" sz="2800" b="1" dirty="0"/>
          </a:p>
          <a:p>
            <a:pPr marL="346075" indent="-227013" eaLnBrk="1" hangingPunct="1"/>
            <a:r>
              <a:rPr lang="en-US" altLang="en-US" sz="2800" b="1" dirty="0" err="1"/>
              <a:t>Lenalidomide</a:t>
            </a:r>
            <a:r>
              <a:rPr lang="en-US" altLang="en-US" sz="2800" b="1" dirty="0"/>
              <a:t> + rituximab</a:t>
            </a:r>
          </a:p>
          <a:p>
            <a:pPr marL="346075" indent="-227013" eaLnBrk="1" hangingPunct="1"/>
            <a:r>
              <a:rPr lang="en-US" altLang="en-US" sz="2800" b="1" dirty="0"/>
              <a:t>PI3K inhibitors </a:t>
            </a:r>
          </a:p>
          <a:p>
            <a:pPr marL="346075" indent="-227013" eaLnBrk="1" hangingPunct="1"/>
            <a:r>
              <a:rPr lang="en-US" altLang="en-US" sz="2800" b="1" dirty="0"/>
              <a:t>Novel agents</a:t>
            </a:r>
          </a:p>
          <a:p>
            <a:pPr marL="346075" indent="-227013" eaLnBrk="1" hangingPunct="1"/>
            <a:r>
              <a:rPr lang="en-US" altLang="en-US" sz="2800" b="1" dirty="0"/>
              <a:t>Auto/</a:t>
            </a:r>
            <a:r>
              <a:rPr lang="en-US" altLang="en-US" sz="2800" b="1" dirty="0" err="1"/>
              <a:t>Allo</a:t>
            </a:r>
            <a:r>
              <a:rPr lang="en-US" altLang="en-US" sz="2800" b="1" dirty="0"/>
              <a:t> SCT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1C3EA-9319-FD42-AC5C-AF627FBA3EAB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1102241975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36961" y="4405497"/>
            <a:ext cx="6364637" cy="13717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225"/>
              </a:spcBef>
            </a:pPr>
            <a:r>
              <a:rPr lang="en-US" dirty="0"/>
              <a:t>Primary endpoint: PFS by IRC (2007 IWG criteria w/o PET)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42663" y="5634914"/>
            <a:ext cx="8972551" cy="300082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NCT01938001</a:t>
            </a:r>
          </a:p>
          <a:p>
            <a:pPr marL="0" marR="0" lvl="0" indent="0" algn="l" defTabSz="6857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Crawford et al. </a:t>
            </a:r>
            <a:r>
              <a:rPr kumimoji="0" lang="en-US" altLang="en-US" sz="675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 Oncol. 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2010;21 Suppl 5:248-251. 2. Smith et al. </a:t>
            </a:r>
            <a:r>
              <a:rPr kumimoji="0" lang="en-US" altLang="en-US" sz="675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Clin Oncol. 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2015;33:3199-3212.</a:t>
            </a:r>
          </a:p>
        </p:txBody>
      </p:sp>
      <p:sp>
        <p:nvSpPr>
          <p:cNvPr id="11" name="Rounded Rectangle 62">
            <a:extLst>
              <a:ext uri="{FF2B5EF4-FFF2-40B4-BE49-F238E27FC236}">
                <a16:creationId xmlns:a16="http://schemas.microsoft.com/office/drawing/2014/main" id="{6F19DCA1-8381-418D-AC73-9E7FA23B51C4}"/>
              </a:ext>
            </a:extLst>
          </p:cNvPr>
          <p:cNvSpPr/>
          <p:nvPr/>
        </p:nvSpPr>
        <p:spPr>
          <a:xfrm>
            <a:off x="4830389" y="1993241"/>
            <a:ext cx="4225881" cy="7066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9" rIns="51435" bIns="2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R-lenalidomide (R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Rituximab: 375 mg/m</a:t>
            </a:r>
            <a:r>
              <a:rPr kumimoji="0" lang="en-US" sz="1051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d1, 8, 15, 22 of cycle 1; d1 of cycles 2-5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Lenalidomide: 20 mg/d*, d1-21/28 (12 cycles)</a:t>
            </a:r>
          </a:p>
        </p:txBody>
      </p:sp>
      <p:sp>
        <p:nvSpPr>
          <p:cNvPr id="12" name="Rounded Rectangle 65">
            <a:extLst>
              <a:ext uri="{FF2B5EF4-FFF2-40B4-BE49-F238E27FC236}">
                <a16:creationId xmlns:a16="http://schemas.microsoft.com/office/drawing/2014/main" id="{7614A077-B038-403A-8D39-FD5254CC8DE9}"/>
              </a:ext>
            </a:extLst>
          </p:cNvPr>
          <p:cNvSpPr/>
          <p:nvPr/>
        </p:nvSpPr>
        <p:spPr>
          <a:xfrm>
            <a:off x="4830389" y="3003272"/>
            <a:ext cx="4225881" cy="706615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="horz" wrap="square" lIns="51435" tIns="25719" rIns="51435" bIns="2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R-placebo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Rituximab: 375 mg/m</a:t>
            </a:r>
            <a:r>
              <a:rPr kumimoji="0" lang="en-US" sz="1051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</a:t>
            </a: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d1, 8, 15, 22 of cycle 1; d1 of cycles 2-5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Placebo: matched capsules (12 cycles)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1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DECFE5-784F-44DB-A695-D88556310152}"/>
              </a:ext>
            </a:extLst>
          </p:cNvPr>
          <p:cNvSpPr/>
          <p:nvPr/>
        </p:nvSpPr>
        <p:spPr>
          <a:xfrm>
            <a:off x="1605767" y="3235403"/>
            <a:ext cx="2692353" cy="21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Stratification</a:t>
            </a:r>
          </a:p>
          <a:p>
            <a:pPr marL="92867" marR="0" lvl="0" indent="-92867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Prior rituximab (yes vs no)</a:t>
            </a:r>
          </a:p>
          <a:p>
            <a:pPr marL="92867" marR="0" lvl="0" indent="-92867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Time since last therapy (≤ 2 vs &gt; 2 y)</a:t>
            </a:r>
          </a:p>
          <a:p>
            <a:pPr marL="92867" marR="0" lvl="0" indent="-92867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Histology (FL vs MZL)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1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Key eligibility criteria</a:t>
            </a:r>
          </a:p>
          <a:p>
            <a:pPr marL="92867" marR="0" lvl="0" indent="-92867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MZL or FL (grades 1-3a) in need of treatment</a:t>
            </a:r>
          </a:p>
          <a:p>
            <a:pPr marL="92867" marR="0" lvl="0" indent="-92867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≥ 1 prior chemotherapy, immunotherapy or chemoimmunotherapy</a:t>
            </a:r>
          </a:p>
          <a:p>
            <a:pPr marL="92867" marR="0" lvl="0" indent="-92867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Not rituximab refractory</a:t>
            </a:r>
          </a:p>
        </p:txBody>
      </p:sp>
      <p:cxnSp>
        <p:nvCxnSpPr>
          <p:cNvPr id="14" name="Elbow Connector 69">
            <a:extLst>
              <a:ext uri="{FF2B5EF4-FFF2-40B4-BE49-F238E27FC236}">
                <a16:creationId xmlns:a16="http://schemas.microsoft.com/office/drawing/2014/main" id="{FF14C689-1095-4E91-AE58-941354231B9F}"/>
              </a:ext>
            </a:extLst>
          </p:cNvPr>
          <p:cNvCxnSpPr>
            <a:cxnSpLocks/>
            <a:stCxn id="19" idx="3"/>
            <a:endCxn id="11" idx="1"/>
          </p:cNvCxnSpPr>
          <p:nvPr/>
        </p:nvCxnSpPr>
        <p:spPr>
          <a:xfrm flipV="1">
            <a:off x="3765850" y="2346549"/>
            <a:ext cx="1064539" cy="3171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70">
            <a:extLst>
              <a:ext uri="{FF2B5EF4-FFF2-40B4-BE49-F238E27FC236}">
                <a16:creationId xmlns:a16="http://schemas.microsoft.com/office/drawing/2014/main" id="{0D2FAE01-EC6C-4340-87F0-B6F810DDBCD5}"/>
              </a:ext>
            </a:extLst>
          </p:cNvPr>
          <p:cNvCxnSpPr>
            <a:cxnSpLocks/>
            <a:stCxn id="19" idx="3"/>
            <a:endCxn id="12" idx="1"/>
          </p:cNvCxnSpPr>
          <p:nvPr/>
        </p:nvCxnSpPr>
        <p:spPr>
          <a:xfrm>
            <a:off x="3765850" y="2663738"/>
            <a:ext cx="1064539" cy="69284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C0F93EE6-0708-4611-84DA-0C3D2DE46DC0}"/>
              </a:ext>
            </a:extLst>
          </p:cNvPr>
          <p:cNvSpPr txBox="1"/>
          <p:nvPr/>
        </p:nvSpPr>
        <p:spPr>
          <a:xfrm>
            <a:off x="4711785" y="1434421"/>
            <a:ext cx="44967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≤ 12 cycles or until PD, relapse, or intolerability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11961E77-3E64-479F-B7EA-5994FF8564FC}"/>
              </a:ext>
            </a:extLst>
          </p:cNvPr>
          <p:cNvSpPr/>
          <p:nvPr/>
        </p:nvSpPr>
        <p:spPr>
          <a:xfrm rot="5400000">
            <a:off x="6868636" y="-268346"/>
            <a:ext cx="178215" cy="41970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2C7BBF7B-6003-4772-9610-1AEAC6EB853F}"/>
              </a:ext>
            </a:extLst>
          </p:cNvPr>
          <p:cNvSpPr txBox="1"/>
          <p:nvPr/>
        </p:nvSpPr>
        <p:spPr>
          <a:xfrm>
            <a:off x="3835395" y="2699854"/>
            <a:ext cx="380232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1:1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9" name="Rounded Rectangle 61">
            <a:extLst>
              <a:ext uri="{FF2B5EF4-FFF2-40B4-BE49-F238E27FC236}">
                <a16:creationId xmlns:a16="http://schemas.microsoft.com/office/drawing/2014/main" id="{891C1E32-4AC5-448B-B98B-75B408E369C4}"/>
              </a:ext>
            </a:extLst>
          </p:cNvPr>
          <p:cNvSpPr/>
          <p:nvPr/>
        </p:nvSpPr>
        <p:spPr>
          <a:xfrm>
            <a:off x="1860120" y="2116660"/>
            <a:ext cx="1905731" cy="1094161"/>
          </a:xfrm>
          <a:prstGeom prst="roundRect">
            <a:avLst>
              <a:gd name="adj" fmla="val 441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" tIns="18288" rIns="18288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Relapsed/refractory </a:t>
            </a:r>
            <a:b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FL and MZL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(N = 358)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95BA5B-F21A-4E56-9D25-7EFA77BFB62F}"/>
              </a:ext>
            </a:extLst>
          </p:cNvPr>
          <p:cNvSpPr txBox="1"/>
          <p:nvPr/>
        </p:nvSpPr>
        <p:spPr>
          <a:xfrm>
            <a:off x="4859213" y="2688851"/>
            <a:ext cx="2262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*10 mg if CrCl between 30 to 59 mL/min.</a:t>
            </a:r>
          </a:p>
        </p:txBody>
      </p:sp>
      <p:sp>
        <p:nvSpPr>
          <p:cNvPr id="21" name="Rounded Rectangle 61">
            <a:extLst>
              <a:ext uri="{FF2B5EF4-FFF2-40B4-BE49-F238E27FC236}">
                <a16:creationId xmlns:a16="http://schemas.microsoft.com/office/drawing/2014/main" id="{5A646CE7-0C77-47AD-980F-1BAD17EF9E41}"/>
              </a:ext>
            </a:extLst>
          </p:cNvPr>
          <p:cNvSpPr/>
          <p:nvPr/>
        </p:nvSpPr>
        <p:spPr>
          <a:xfrm>
            <a:off x="9144439" y="1993241"/>
            <a:ext cx="1157972" cy="1716644"/>
          </a:xfrm>
          <a:prstGeom prst="roundRect">
            <a:avLst>
              <a:gd name="adj" fmla="val 441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8288" tIns="18288" rIns="18288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5-year follow-up for OS, SPMs, subsequent treatment, and histological transformations</a:t>
            </a:r>
          </a:p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1" b="1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389" y="3726004"/>
            <a:ext cx="5442813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867" marR="0" lvl="0" indent="-92867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Prophylactic anticoagulation / antiplatelet Rx recommended for at risk patients</a:t>
            </a:r>
          </a:p>
          <a:p>
            <a:pPr marL="92867" marR="0" lvl="0" indent="-92867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Growth factor use was allowed per ASCO/ESMO guidelines</a:t>
            </a:r>
            <a:r>
              <a:rPr kumimoji="0" lang="en-US" sz="1051" b="0" i="0" u="none" strike="noStrike" kern="1200" cap="none" spc="0" normalizeH="0" baseline="3000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1,2</a:t>
            </a:r>
            <a:endParaRPr kumimoji="0" lang="en-US" sz="1051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605767" y="462105"/>
            <a:ext cx="8937160" cy="4847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AUGMENT: R</a:t>
            </a:r>
            <a:r>
              <a:rPr kumimoji="0" lang="en-US" sz="2667" b="1" i="0" u="none" strike="noStrike" kern="1200" cap="none" spc="0" normalizeH="0" baseline="3000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vs rituximab monotherapy in R/R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iNHL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3" name="Fußzeilenplatzhalter 7">
            <a:extLst>
              <a:ext uri="{FF2B5EF4-FFF2-40B4-BE49-F238E27FC236}">
                <a16:creationId xmlns:a16="http://schemas.microsoft.com/office/drawing/2014/main" id="{D3412380-035F-D545-8E92-22DE29E98941}"/>
              </a:ext>
            </a:extLst>
          </p:cNvPr>
          <p:cNvSpPr txBox="1">
            <a:spLocks/>
          </p:cNvSpPr>
          <p:nvPr/>
        </p:nvSpPr>
        <p:spPr>
          <a:xfrm>
            <a:off x="7609542" y="5525874"/>
            <a:ext cx="3058459" cy="25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 et al. JCO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7FC049-36EE-8949-B742-4D9A1E1AF85D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4064525483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89115"/>
            <a:ext cx="10972800" cy="7386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AUGMENT primary endpoint: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Progression-free survival (ITT, IRC)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40C39-6C96-46E6-90B2-1F757F6E0092}"/>
              </a:ext>
            </a:extLst>
          </p:cNvPr>
          <p:cNvSpPr/>
          <p:nvPr/>
        </p:nvSpPr>
        <p:spPr>
          <a:xfrm>
            <a:off x="609600" y="5657628"/>
            <a:ext cx="8067356" cy="317779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0" marR="0" lvl="0" indent="0" algn="l" defTabSz="342891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*Censoring rules based on FDA guidance. </a:t>
            </a:r>
          </a:p>
          <a:p>
            <a:pPr marL="0" marR="0" lvl="0" indent="0" algn="l" defTabSz="342891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cutoff June 22, 2018.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32CAE30-8420-494F-B73D-1AB49C486804}"/>
              </a:ext>
            </a:extLst>
          </p:cNvPr>
          <p:cNvGraphicFramePr>
            <a:graphicFrameLocks noGrp="1"/>
          </p:cNvGraphicFramePr>
          <p:nvPr/>
        </p:nvGraphicFramePr>
        <p:xfrm>
          <a:off x="2439218" y="4734743"/>
          <a:ext cx="7313563" cy="82148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85985">
                  <a:extLst>
                    <a:ext uri="{9D8B030D-6E8A-4147-A177-3AD203B41FA5}">
                      <a16:colId xmlns:a16="http://schemas.microsoft.com/office/drawing/2014/main" val="1847961709"/>
                    </a:ext>
                  </a:extLst>
                </a:gridCol>
                <a:gridCol w="1418157">
                  <a:extLst>
                    <a:ext uri="{9D8B030D-6E8A-4147-A177-3AD203B41FA5}">
                      <a16:colId xmlns:a16="http://schemas.microsoft.com/office/drawing/2014/main" val="1171529234"/>
                    </a:ext>
                  </a:extLst>
                </a:gridCol>
                <a:gridCol w="1333491">
                  <a:extLst>
                    <a:ext uri="{9D8B030D-6E8A-4147-A177-3AD203B41FA5}">
                      <a16:colId xmlns:a16="http://schemas.microsoft.com/office/drawing/2014/main" val="1201342828"/>
                    </a:ext>
                  </a:extLst>
                </a:gridCol>
                <a:gridCol w="1386407">
                  <a:extLst>
                    <a:ext uri="{9D8B030D-6E8A-4147-A177-3AD203B41FA5}">
                      <a16:colId xmlns:a16="http://schemas.microsoft.com/office/drawing/2014/main" val="3537118989"/>
                    </a:ext>
                  </a:extLst>
                </a:gridCol>
                <a:gridCol w="889523">
                  <a:extLst>
                    <a:ext uri="{9D8B030D-6E8A-4147-A177-3AD203B41FA5}">
                      <a16:colId xmlns:a16="http://schemas.microsoft.com/office/drawing/2014/main" val="3136686089"/>
                    </a:ext>
                  </a:extLst>
                </a:gridCol>
              </a:tblGrid>
              <a:tr h="3392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PFS</a:t>
                      </a:r>
                    </a:p>
                  </a:txBody>
                  <a:tcPr marL="40853" marR="4085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en-US" sz="1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178)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R-placebo </a:t>
                      </a:r>
                      <a:b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180)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b"/>
                </a:tc>
                <a:extLst>
                  <a:ext uri="{0D108BD9-81ED-4DB2-BD59-A6C34878D82A}">
                    <a16:rowId xmlns:a16="http://schemas.microsoft.com/office/drawing/2014/main" val="4181164169"/>
                  </a:ext>
                </a:extLst>
              </a:tr>
              <a:tr h="241099">
                <a:tc>
                  <a:txBody>
                    <a:bodyPr/>
                    <a:lstStyle/>
                    <a:p>
                      <a:pPr marL="1428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IRC, mo (95% CI)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39.4 (22.9-NE)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 (11.4-16.7)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 (0.34-0.62)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extLst>
                  <a:ext uri="{0D108BD9-81ED-4DB2-BD59-A6C34878D82A}">
                    <a16:rowId xmlns:a16="http://schemas.microsoft.com/office/drawing/2014/main" val="3892280638"/>
                  </a:ext>
                </a:extLst>
              </a:tr>
              <a:tr h="241099">
                <a:tc>
                  <a:txBody>
                    <a:bodyPr/>
                    <a:lstStyle/>
                    <a:p>
                      <a:pPr marL="1428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investigator, mo (95% CI)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 (21.2-NE)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 (12.4-17.7)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(0.38-0.69)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0.0001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853" marR="40853" marT="0" marB="0" anchor="ctr"/>
                </a:tc>
                <a:extLst>
                  <a:ext uri="{0D108BD9-81ED-4DB2-BD59-A6C34878D82A}">
                    <a16:rowId xmlns:a16="http://schemas.microsoft.com/office/drawing/2014/main" val="34170595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BAD45AD-4650-4905-A4EE-2B18E4A5B22F}"/>
              </a:ext>
            </a:extLst>
          </p:cNvPr>
          <p:cNvSpPr txBox="1"/>
          <p:nvPr/>
        </p:nvSpPr>
        <p:spPr>
          <a:xfrm>
            <a:off x="7730147" y="1789504"/>
            <a:ext cx="116570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PFS by IRC*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8B31E-D077-D643-B768-156C9390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235" y="1141002"/>
            <a:ext cx="7244552" cy="35440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FC1756-A220-44EC-AF6A-D56C4BC20E17}"/>
              </a:ext>
            </a:extLst>
          </p:cNvPr>
          <p:cNvSpPr txBox="1"/>
          <p:nvPr/>
        </p:nvSpPr>
        <p:spPr>
          <a:xfrm>
            <a:off x="6696804" y="3290502"/>
            <a:ext cx="2265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Median follow up: 28.3 months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225D3D-0A05-4083-A723-AC1372C3FC3E}"/>
              </a:ext>
            </a:extLst>
          </p:cNvPr>
          <p:cNvSpPr/>
          <p:nvPr/>
        </p:nvSpPr>
        <p:spPr>
          <a:xfrm>
            <a:off x="7683618" y="1711004"/>
            <a:ext cx="1119537" cy="355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ußzeilenplatzhalter 7">
            <a:extLst>
              <a:ext uri="{FF2B5EF4-FFF2-40B4-BE49-F238E27FC236}">
                <a16:creationId xmlns:a16="http://schemas.microsoft.com/office/drawing/2014/main" id="{D3412380-035F-D545-8E92-22DE29E98941}"/>
              </a:ext>
            </a:extLst>
          </p:cNvPr>
          <p:cNvSpPr txBox="1">
            <a:spLocks/>
          </p:cNvSpPr>
          <p:nvPr/>
        </p:nvSpPr>
        <p:spPr>
          <a:xfrm>
            <a:off x="8676956" y="5709308"/>
            <a:ext cx="3058459" cy="25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 et al. JCO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0BB7F-6DB0-0448-9DF8-23A52260CB2D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6180597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10CD33EA-8870-0347-AD88-80254A8E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52400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Case Presentation — Dr Casulo: 50-year-old woman with grade 2 follicular lymphoma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C8A019B5-ACFC-B24E-8175-B942E8C4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1125200" cy="4724400"/>
          </a:xfrm>
        </p:spPr>
        <p:txBody>
          <a:bodyPr/>
          <a:lstStyle/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Patient is a 50-year-old school teacher in good health</a:t>
            </a:r>
          </a:p>
          <a:p>
            <a:pPr eaLnBrk="1" hangingPunct="1"/>
            <a:endParaRPr lang="en-US" altLang="en-US"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In May 2020 she developed axillary lymphadenopathy</a:t>
            </a:r>
          </a:p>
          <a:p>
            <a:pPr eaLnBrk="1" hangingPunct="1"/>
            <a:endParaRPr lang="en-US" altLang="en-US" sz="5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Mammogram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: left axillary lymph node measuring 4.3 x 3.5 x 2.5 cm</a:t>
            </a:r>
          </a:p>
          <a:p>
            <a:pPr eaLnBrk="1" hangingPunct="1"/>
            <a:endParaRPr lang="en-US" altLang="en-US" sz="5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Core needle biopsy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: grade 2 follicular lymphoma</a:t>
            </a:r>
          </a:p>
          <a:p>
            <a:endParaRPr lang="en-US" altLang="en-US" sz="5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: axillary </a:t>
            </a:r>
            <a:r>
              <a:rPr lang="en-US" altLang="en-US"/>
              <a:t>lymphadenopathy, 4.5 cm (SUV 5), retroperitoneal lymph nodes, 11.2 x 4.3 cm (SUV 6), left mesenteric nodal mass, 4.8 x 6.5 cm, (SUV 6) with mild left sided hydronephrosis</a:t>
            </a:r>
            <a:endParaRPr lang="en-US" alt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000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07044" y="144588"/>
            <a:ext cx="8229600" cy="73866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AUGMENT response data (ITT)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40C39-6C96-46E6-90B2-1F757F6E0092}"/>
              </a:ext>
            </a:extLst>
          </p:cNvPr>
          <p:cNvSpPr/>
          <p:nvPr/>
        </p:nvSpPr>
        <p:spPr>
          <a:xfrm>
            <a:off x="710206" y="5566273"/>
            <a:ext cx="8067356" cy="411266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Response and progression outcomes were assessed by a blinded, independent central review using 2007 IWG criteria based on computed axial tomography/magnetic resonance imaging (CT/MRI) scans. Patients with gastric mucosa-associated lymphoid tissue lymphoma underwent endoscopy for response evaluation. Bone marrow biopsy was required to confirm CR.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cutoff June 22, 2018.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44130-ED39-4026-8F16-7D4E4805D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311" y="1050826"/>
            <a:ext cx="6644161" cy="4162551"/>
          </a:xfrm>
          <a:prstGeom prst="rect">
            <a:avLst/>
          </a:prstGeom>
        </p:spPr>
      </p:pic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6B1D2F7F-9280-4F88-BFC7-9D2696F6B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2151" y="5219251"/>
            <a:ext cx="8412480" cy="539847"/>
          </a:xfrm>
        </p:spPr>
        <p:txBody>
          <a:bodyPr>
            <a:normAutofit/>
          </a:bodyPr>
          <a:lstStyle/>
          <a:p>
            <a:r>
              <a:rPr lang="en-US" sz="1351" dirty="0"/>
              <a:t>Median DOR was 36.6 </a:t>
            </a:r>
            <a:r>
              <a:rPr lang="en-US" sz="1351" dirty="0" err="1"/>
              <a:t>mo</a:t>
            </a:r>
            <a:r>
              <a:rPr lang="en-US" sz="1351" dirty="0"/>
              <a:t> (95% CI, 22.9-NR) for R</a:t>
            </a:r>
            <a:r>
              <a:rPr lang="en-US" sz="1351" baseline="30000" dirty="0"/>
              <a:t>2</a:t>
            </a:r>
            <a:r>
              <a:rPr lang="en-US" sz="1351" dirty="0"/>
              <a:t> vs 21.7 </a:t>
            </a:r>
            <a:r>
              <a:rPr lang="en-US" sz="1351" dirty="0" err="1"/>
              <a:t>mo</a:t>
            </a:r>
            <a:r>
              <a:rPr lang="en-US" sz="1351" dirty="0"/>
              <a:t> (95% CI, 12.8-27.6) for R-placebo, </a:t>
            </a:r>
            <a:br>
              <a:rPr lang="en-US" sz="1351" dirty="0"/>
            </a:br>
            <a:r>
              <a:rPr lang="en-US" sz="1351" dirty="0"/>
              <a:t>HR 0.53 (95% CI, 0.36-0.79), </a:t>
            </a:r>
            <a:r>
              <a:rPr lang="en-US" sz="1351" i="1" dirty="0"/>
              <a:t>P</a:t>
            </a:r>
            <a:r>
              <a:rPr lang="en-US" sz="1351" dirty="0"/>
              <a:t> = 0.0015</a:t>
            </a:r>
          </a:p>
        </p:txBody>
      </p:sp>
      <p:sp>
        <p:nvSpPr>
          <p:cNvPr id="7" name="Fußzeilenplatzhalter 7">
            <a:extLst>
              <a:ext uri="{FF2B5EF4-FFF2-40B4-BE49-F238E27FC236}">
                <a16:creationId xmlns:a16="http://schemas.microsoft.com/office/drawing/2014/main" id="{D3412380-035F-D545-8E92-22DE29E98941}"/>
              </a:ext>
            </a:extLst>
          </p:cNvPr>
          <p:cNvSpPr txBox="1">
            <a:spLocks/>
          </p:cNvSpPr>
          <p:nvPr/>
        </p:nvSpPr>
        <p:spPr>
          <a:xfrm>
            <a:off x="8500277" y="5657628"/>
            <a:ext cx="3058459" cy="25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Leonard et al. JCO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0A3D07-936B-8B43-B84F-921A33C403B1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385842861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609600" y="5170057"/>
            <a:ext cx="426945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Gan L, et al. </a:t>
            </a: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Biomark Res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2018;6(1):10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; 2. Béguelin W,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Cancer Cell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2013;23(5)677-692. 3. 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Bödör C, et al. </a:t>
            </a:r>
            <a:r>
              <a:rPr kumimoji="0" lang="da-DK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Blood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2013;122:3165-3168.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4. Italiano A,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Lancet Oncol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2018;19(5):649-59; 5. Morschhauser F, et al.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Hematol Oncol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2017 Jun;35:24-5.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68825" y="1666403"/>
            <a:ext cx="3477929" cy="1692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03275" y="1674749"/>
            <a:ext cx="4299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EZH2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5400000" flipV="1">
            <a:off x="7050822" y="1749975"/>
            <a:ext cx="1225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V="1">
            <a:off x="7000527" y="1749975"/>
            <a:ext cx="1225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97" y="1650796"/>
            <a:ext cx="2493464" cy="1999574"/>
          </a:xfrm>
          <a:prstGeom prst="rect">
            <a:avLst/>
          </a:prstGeom>
        </p:spPr>
      </p:pic>
      <p:sp>
        <p:nvSpPr>
          <p:cNvPr id="80" name="TextBox 79"/>
          <p:cNvSpPr txBox="1">
            <a:spLocks noChangeAspect="1"/>
          </p:cNvSpPr>
          <p:nvPr/>
        </p:nvSpPr>
        <p:spPr>
          <a:xfrm>
            <a:off x="6569309" y="2689759"/>
            <a:ext cx="80556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Naive B-cell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442375" y="163954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EZH2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16200000">
            <a:off x="8381112" y="1735460"/>
            <a:ext cx="1225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>
            <a:off x="8317309" y="1735460"/>
            <a:ext cx="1225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944068" y="1674749"/>
            <a:ext cx="4299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EZH2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rot="5400000" flipV="1">
            <a:off x="9891615" y="1749975"/>
            <a:ext cx="1225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V="1">
            <a:off x="9841319" y="1749975"/>
            <a:ext cx="1225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3890">
            <a:off x="8855205" y="2442749"/>
            <a:ext cx="255461" cy="25546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256" y="2292488"/>
            <a:ext cx="255461" cy="25546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57678" y="2587280"/>
            <a:ext cx="255461" cy="25546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2638">
            <a:off x="7752388" y="2438603"/>
            <a:ext cx="255461" cy="25546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98" y="2447070"/>
            <a:ext cx="248534" cy="246819"/>
          </a:xfrm>
          <a:prstGeom prst="rect">
            <a:avLst/>
          </a:prstGeom>
        </p:spPr>
      </p:pic>
      <p:cxnSp>
        <p:nvCxnSpPr>
          <p:cNvPr id="85" name="arrow 1"/>
          <p:cNvCxnSpPr>
            <a:cxnSpLocks noChangeAspect="1"/>
          </p:cNvCxnSpPr>
          <p:nvPr/>
        </p:nvCxnSpPr>
        <p:spPr>
          <a:xfrm flipH="1">
            <a:off x="7204647" y="2569119"/>
            <a:ext cx="438928" cy="0"/>
          </a:xfrm>
          <a:prstGeom prst="straightConnector1">
            <a:avLst/>
          </a:prstGeom>
          <a:noFill/>
          <a:ln w="47625" cap="flat" cmpd="sng" algn="ctr">
            <a:solidFill>
              <a:srgbClr val="027DC2"/>
            </a:solidFill>
            <a:prstDash val="solid"/>
            <a:round/>
            <a:headEnd type="stealth" w="lg" len="lg"/>
            <a:tailEnd type="none" w="med" len="sm"/>
          </a:ln>
          <a:effectLst/>
        </p:spPr>
      </p:cxnSp>
      <p:cxnSp>
        <p:nvCxnSpPr>
          <p:cNvPr id="86" name="Arrow 3"/>
          <p:cNvCxnSpPr>
            <a:cxnSpLocks noChangeAspect="1"/>
          </p:cNvCxnSpPr>
          <p:nvPr/>
        </p:nvCxnSpPr>
        <p:spPr>
          <a:xfrm flipH="1">
            <a:off x="8334201" y="2637614"/>
            <a:ext cx="493792" cy="0"/>
          </a:xfrm>
          <a:prstGeom prst="straightConnector1">
            <a:avLst/>
          </a:prstGeom>
          <a:noFill/>
          <a:ln w="47625" cap="flat" cmpd="sng" algn="ctr">
            <a:solidFill>
              <a:srgbClr val="027DC2"/>
            </a:solidFill>
            <a:prstDash val="solid"/>
            <a:round/>
            <a:headEnd type="stealth" w="lg" len="lg"/>
            <a:tailEnd type="none" w="med" len="sm"/>
          </a:ln>
          <a:effectLst/>
        </p:spPr>
      </p:cxnSp>
      <p:sp>
        <p:nvSpPr>
          <p:cNvPr id="87" name="TextBox 86"/>
          <p:cNvSpPr txBox="1">
            <a:spLocks noChangeAspect="1"/>
          </p:cNvSpPr>
          <p:nvPr/>
        </p:nvSpPr>
        <p:spPr>
          <a:xfrm>
            <a:off x="9910919" y="3225575"/>
            <a:ext cx="101559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Memory B-cell (remembers pathogens)</a:t>
            </a:r>
          </a:p>
        </p:txBody>
      </p:sp>
      <p:sp>
        <p:nvSpPr>
          <p:cNvPr id="91" name="TextBox 90"/>
          <p:cNvSpPr txBox="1">
            <a:spLocks noChangeAspect="1"/>
          </p:cNvSpPr>
          <p:nvPr/>
        </p:nvSpPr>
        <p:spPr>
          <a:xfrm>
            <a:off x="9934708" y="2216237"/>
            <a:ext cx="10322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Plasma cell</a:t>
            </a:r>
          </a:p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(makes antibodies)</a:t>
            </a:r>
          </a:p>
        </p:txBody>
      </p:sp>
      <p:sp>
        <p:nvSpPr>
          <p:cNvPr id="93" name="Arrow 5"/>
          <p:cNvSpPr>
            <a:spLocks noChangeAspect="1"/>
          </p:cNvSpPr>
          <p:nvPr/>
        </p:nvSpPr>
        <p:spPr bwMode="auto">
          <a:xfrm rot="6754357" flipV="1">
            <a:off x="8462140" y="2307053"/>
            <a:ext cx="221824" cy="411752"/>
          </a:xfrm>
          <a:custGeom>
            <a:avLst/>
            <a:gdLst>
              <a:gd name="connsiteX0" fmla="*/ 778933 w 778933"/>
              <a:gd name="connsiteY0" fmla="*/ 0 h 762000"/>
              <a:gd name="connsiteX1" fmla="*/ 440267 w 778933"/>
              <a:gd name="connsiteY1" fmla="*/ 135466 h 762000"/>
              <a:gd name="connsiteX2" fmla="*/ 0 w 778933"/>
              <a:gd name="connsiteY2" fmla="*/ 762000 h 762000"/>
              <a:gd name="connsiteX0" fmla="*/ 965200 w 965200"/>
              <a:gd name="connsiteY0" fmla="*/ 0 h 2015067"/>
              <a:gd name="connsiteX1" fmla="*/ 440267 w 965200"/>
              <a:gd name="connsiteY1" fmla="*/ 1388533 h 2015067"/>
              <a:gd name="connsiteX2" fmla="*/ 0 w 965200"/>
              <a:gd name="connsiteY2" fmla="*/ 2015067 h 2015067"/>
              <a:gd name="connsiteX0" fmla="*/ 812800 w 812800"/>
              <a:gd name="connsiteY0" fmla="*/ 0 h 2201334"/>
              <a:gd name="connsiteX1" fmla="*/ 287867 w 812800"/>
              <a:gd name="connsiteY1" fmla="*/ 1388533 h 2201334"/>
              <a:gd name="connsiteX2" fmla="*/ 0 w 812800"/>
              <a:gd name="connsiteY2" fmla="*/ 2201334 h 2201334"/>
              <a:gd name="connsiteX0" fmla="*/ 991327 w 991327"/>
              <a:gd name="connsiteY0" fmla="*/ 0 h 2201334"/>
              <a:gd name="connsiteX1" fmla="*/ 26128 w 991327"/>
              <a:gd name="connsiteY1" fmla="*/ 1134533 h 2201334"/>
              <a:gd name="connsiteX2" fmla="*/ 178527 w 991327"/>
              <a:gd name="connsiteY2" fmla="*/ 2201334 h 2201334"/>
              <a:gd name="connsiteX0" fmla="*/ 1319717 w 1319717"/>
              <a:gd name="connsiteY0" fmla="*/ 0 h 2201334"/>
              <a:gd name="connsiteX1" fmla="*/ 15851 w 1319717"/>
              <a:gd name="connsiteY1" fmla="*/ 897466 h 2201334"/>
              <a:gd name="connsiteX2" fmla="*/ 506917 w 1319717"/>
              <a:gd name="connsiteY2" fmla="*/ 2201334 h 2201334"/>
              <a:gd name="connsiteX0" fmla="*/ 1214805 w 1214805"/>
              <a:gd name="connsiteY0" fmla="*/ 0 h 2421468"/>
              <a:gd name="connsiteX1" fmla="*/ 12539 w 1214805"/>
              <a:gd name="connsiteY1" fmla="*/ 1117600 h 2421468"/>
              <a:gd name="connsiteX2" fmla="*/ 503605 w 1214805"/>
              <a:gd name="connsiteY2" fmla="*/ 2421468 h 2421468"/>
              <a:gd name="connsiteX0" fmla="*/ 1214805 w 1214805"/>
              <a:gd name="connsiteY0" fmla="*/ 0 h 2455335"/>
              <a:gd name="connsiteX1" fmla="*/ 12539 w 1214805"/>
              <a:gd name="connsiteY1" fmla="*/ 1151467 h 2455335"/>
              <a:gd name="connsiteX2" fmla="*/ 503605 w 1214805"/>
              <a:gd name="connsiteY2" fmla="*/ 2455335 h 2455335"/>
              <a:gd name="connsiteX0" fmla="*/ 1245444 w 1245444"/>
              <a:gd name="connsiteY0" fmla="*/ 0 h 2150535"/>
              <a:gd name="connsiteX1" fmla="*/ 43178 w 1245444"/>
              <a:gd name="connsiteY1" fmla="*/ 1151467 h 2150535"/>
              <a:gd name="connsiteX2" fmla="*/ 161711 w 1245444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310921 w 1310921"/>
              <a:gd name="connsiteY0" fmla="*/ 0 h 2150535"/>
              <a:gd name="connsiteX1" fmla="*/ 108655 w 1310921"/>
              <a:gd name="connsiteY1" fmla="*/ 1151467 h 2150535"/>
              <a:gd name="connsiteX2" fmla="*/ 227188 w 1310921"/>
              <a:gd name="connsiteY2" fmla="*/ 2150535 h 2150535"/>
              <a:gd name="connsiteX0" fmla="*/ 1322018 w 1322018"/>
              <a:gd name="connsiteY0" fmla="*/ 0 h 2150535"/>
              <a:gd name="connsiteX1" fmla="*/ 102819 w 1322018"/>
              <a:gd name="connsiteY1" fmla="*/ 982134 h 2150535"/>
              <a:gd name="connsiteX2" fmla="*/ 238285 w 1322018"/>
              <a:gd name="connsiteY2" fmla="*/ 2150535 h 2150535"/>
              <a:gd name="connsiteX0" fmla="*/ 1390064 w 1390064"/>
              <a:gd name="connsiteY0" fmla="*/ 0 h 2032002"/>
              <a:gd name="connsiteX1" fmla="*/ 170865 w 1390064"/>
              <a:gd name="connsiteY1" fmla="*/ 982134 h 2032002"/>
              <a:gd name="connsiteX2" fmla="*/ 170864 w 1390064"/>
              <a:gd name="connsiteY2" fmla="*/ 2032002 h 2032002"/>
              <a:gd name="connsiteX0" fmla="*/ 1219199 w 1219199"/>
              <a:gd name="connsiteY0" fmla="*/ 0 h 982134"/>
              <a:gd name="connsiteX1" fmla="*/ 0 w 1219199"/>
              <a:gd name="connsiteY1" fmla="*/ 982134 h 982134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812857"/>
              <a:gd name="connsiteX1" fmla="*/ 0 w 1066083"/>
              <a:gd name="connsiteY1" fmla="*/ 785648 h 812857"/>
              <a:gd name="connsiteX0" fmla="*/ 634238 w 634238"/>
              <a:gd name="connsiteY0" fmla="*/ 0 h 1338613"/>
              <a:gd name="connsiteX1" fmla="*/ 0 w 634238"/>
              <a:gd name="connsiteY1" fmla="*/ 1320200 h 1338613"/>
              <a:gd name="connsiteX0" fmla="*/ 652469 w 652469"/>
              <a:gd name="connsiteY0" fmla="*/ 0 h 1320199"/>
              <a:gd name="connsiteX1" fmla="*/ 18231 w 652469"/>
              <a:gd name="connsiteY1" fmla="*/ 1320200 h 1320199"/>
              <a:gd name="connsiteX0" fmla="*/ 505295 w 505295"/>
              <a:gd name="connsiteY0" fmla="*/ 0 h 1275159"/>
              <a:gd name="connsiteX1" fmla="*/ 22731 w 505295"/>
              <a:gd name="connsiteY1" fmla="*/ 1275158 h 1275159"/>
              <a:gd name="connsiteX0" fmla="*/ 584401 w 584401"/>
              <a:gd name="connsiteY0" fmla="*/ 0 h 1275158"/>
              <a:gd name="connsiteX1" fmla="*/ 101837 w 584401"/>
              <a:gd name="connsiteY1" fmla="*/ 1275158 h 127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4401" h="1275158">
                <a:moveTo>
                  <a:pt x="584401" y="0"/>
                </a:moveTo>
                <a:cubicBezTo>
                  <a:pt x="479979" y="4233"/>
                  <a:pt x="-267833" y="505345"/>
                  <a:pt x="101837" y="1275158"/>
                </a:cubicBezTo>
              </a:path>
            </a:pathLst>
          </a:custGeom>
          <a:noFill/>
          <a:ln w="47625" cap="flat" cmpd="sng" algn="ctr">
            <a:solidFill>
              <a:srgbClr val="027DC2"/>
            </a:solidFill>
            <a:prstDash val="solid"/>
            <a:round/>
            <a:headEnd type="stealth" w="lg" len="lg"/>
            <a:tailEnd type="none" w="med" len="sm"/>
          </a:ln>
          <a:effectLst/>
        </p:spPr>
        <p:txBody>
          <a:bodyPr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95" name="Arrow 6"/>
          <p:cNvSpPr>
            <a:spLocks noChangeAspect="1"/>
          </p:cNvSpPr>
          <p:nvPr/>
        </p:nvSpPr>
        <p:spPr bwMode="auto">
          <a:xfrm rot="12879527" flipH="1" flipV="1">
            <a:off x="9443472" y="1913013"/>
            <a:ext cx="561103" cy="874135"/>
          </a:xfrm>
          <a:custGeom>
            <a:avLst/>
            <a:gdLst>
              <a:gd name="connsiteX0" fmla="*/ 778933 w 778933"/>
              <a:gd name="connsiteY0" fmla="*/ 0 h 762000"/>
              <a:gd name="connsiteX1" fmla="*/ 440267 w 778933"/>
              <a:gd name="connsiteY1" fmla="*/ 135466 h 762000"/>
              <a:gd name="connsiteX2" fmla="*/ 0 w 778933"/>
              <a:gd name="connsiteY2" fmla="*/ 762000 h 762000"/>
              <a:gd name="connsiteX0" fmla="*/ 965200 w 965200"/>
              <a:gd name="connsiteY0" fmla="*/ 0 h 2015067"/>
              <a:gd name="connsiteX1" fmla="*/ 440267 w 965200"/>
              <a:gd name="connsiteY1" fmla="*/ 1388533 h 2015067"/>
              <a:gd name="connsiteX2" fmla="*/ 0 w 965200"/>
              <a:gd name="connsiteY2" fmla="*/ 2015067 h 2015067"/>
              <a:gd name="connsiteX0" fmla="*/ 812800 w 812800"/>
              <a:gd name="connsiteY0" fmla="*/ 0 h 2201334"/>
              <a:gd name="connsiteX1" fmla="*/ 287867 w 812800"/>
              <a:gd name="connsiteY1" fmla="*/ 1388533 h 2201334"/>
              <a:gd name="connsiteX2" fmla="*/ 0 w 812800"/>
              <a:gd name="connsiteY2" fmla="*/ 2201334 h 2201334"/>
              <a:gd name="connsiteX0" fmla="*/ 991327 w 991327"/>
              <a:gd name="connsiteY0" fmla="*/ 0 h 2201334"/>
              <a:gd name="connsiteX1" fmla="*/ 26128 w 991327"/>
              <a:gd name="connsiteY1" fmla="*/ 1134533 h 2201334"/>
              <a:gd name="connsiteX2" fmla="*/ 178527 w 991327"/>
              <a:gd name="connsiteY2" fmla="*/ 2201334 h 2201334"/>
              <a:gd name="connsiteX0" fmla="*/ 1319717 w 1319717"/>
              <a:gd name="connsiteY0" fmla="*/ 0 h 2201334"/>
              <a:gd name="connsiteX1" fmla="*/ 15851 w 1319717"/>
              <a:gd name="connsiteY1" fmla="*/ 897466 h 2201334"/>
              <a:gd name="connsiteX2" fmla="*/ 506917 w 1319717"/>
              <a:gd name="connsiteY2" fmla="*/ 2201334 h 2201334"/>
              <a:gd name="connsiteX0" fmla="*/ 1214805 w 1214805"/>
              <a:gd name="connsiteY0" fmla="*/ 0 h 2421468"/>
              <a:gd name="connsiteX1" fmla="*/ 12539 w 1214805"/>
              <a:gd name="connsiteY1" fmla="*/ 1117600 h 2421468"/>
              <a:gd name="connsiteX2" fmla="*/ 503605 w 1214805"/>
              <a:gd name="connsiteY2" fmla="*/ 2421468 h 2421468"/>
              <a:gd name="connsiteX0" fmla="*/ 1214805 w 1214805"/>
              <a:gd name="connsiteY0" fmla="*/ 0 h 2455335"/>
              <a:gd name="connsiteX1" fmla="*/ 12539 w 1214805"/>
              <a:gd name="connsiteY1" fmla="*/ 1151467 h 2455335"/>
              <a:gd name="connsiteX2" fmla="*/ 503605 w 1214805"/>
              <a:gd name="connsiteY2" fmla="*/ 2455335 h 2455335"/>
              <a:gd name="connsiteX0" fmla="*/ 1245444 w 1245444"/>
              <a:gd name="connsiteY0" fmla="*/ 0 h 2150535"/>
              <a:gd name="connsiteX1" fmla="*/ 43178 w 1245444"/>
              <a:gd name="connsiteY1" fmla="*/ 1151467 h 2150535"/>
              <a:gd name="connsiteX2" fmla="*/ 161711 w 1245444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310921 w 1310921"/>
              <a:gd name="connsiteY0" fmla="*/ 0 h 2150535"/>
              <a:gd name="connsiteX1" fmla="*/ 108655 w 1310921"/>
              <a:gd name="connsiteY1" fmla="*/ 1151467 h 2150535"/>
              <a:gd name="connsiteX2" fmla="*/ 227188 w 1310921"/>
              <a:gd name="connsiteY2" fmla="*/ 2150535 h 2150535"/>
              <a:gd name="connsiteX0" fmla="*/ 1322018 w 1322018"/>
              <a:gd name="connsiteY0" fmla="*/ 0 h 2150535"/>
              <a:gd name="connsiteX1" fmla="*/ 102819 w 1322018"/>
              <a:gd name="connsiteY1" fmla="*/ 982134 h 2150535"/>
              <a:gd name="connsiteX2" fmla="*/ 238285 w 1322018"/>
              <a:gd name="connsiteY2" fmla="*/ 2150535 h 2150535"/>
              <a:gd name="connsiteX0" fmla="*/ 1390064 w 1390064"/>
              <a:gd name="connsiteY0" fmla="*/ 0 h 2032002"/>
              <a:gd name="connsiteX1" fmla="*/ 170865 w 1390064"/>
              <a:gd name="connsiteY1" fmla="*/ 982134 h 2032002"/>
              <a:gd name="connsiteX2" fmla="*/ 170864 w 1390064"/>
              <a:gd name="connsiteY2" fmla="*/ 2032002 h 2032002"/>
              <a:gd name="connsiteX0" fmla="*/ 1219199 w 1219199"/>
              <a:gd name="connsiteY0" fmla="*/ 0 h 982134"/>
              <a:gd name="connsiteX1" fmla="*/ 0 w 1219199"/>
              <a:gd name="connsiteY1" fmla="*/ 982134 h 982134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812857"/>
              <a:gd name="connsiteX1" fmla="*/ 0 w 1066083"/>
              <a:gd name="connsiteY1" fmla="*/ 785648 h 812857"/>
              <a:gd name="connsiteX0" fmla="*/ 634238 w 634238"/>
              <a:gd name="connsiteY0" fmla="*/ 0 h 1338613"/>
              <a:gd name="connsiteX1" fmla="*/ 0 w 634238"/>
              <a:gd name="connsiteY1" fmla="*/ 1320200 h 1338613"/>
              <a:gd name="connsiteX0" fmla="*/ 652469 w 652469"/>
              <a:gd name="connsiteY0" fmla="*/ 0 h 1320199"/>
              <a:gd name="connsiteX1" fmla="*/ 18231 w 652469"/>
              <a:gd name="connsiteY1" fmla="*/ 1320200 h 1320199"/>
              <a:gd name="connsiteX0" fmla="*/ 505295 w 505295"/>
              <a:gd name="connsiteY0" fmla="*/ 0 h 1275159"/>
              <a:gd name="connsiteX1" fmla="*/ 22731 w 505295"/>
              <a:gd name="connsiteY1" fmla="*/ 1275158 h 1275159"/>
              <a:gd name="connsiteX0" fmla="*/ 584401 w 584401"/>
              <a:gd name="connsiteY0" fmla="*/ 0 h 1275158"/>
              <a:gd name="connsiteX1" fmla="*/ 101837 w 584401"/>
              <a:gd name="connsiteY1" fmla="*/ 1275158 h 1275158"/>
              <a:gd name="connsiteX0" fmla="*/ 1063066 w 1063066"/>
              <a:gd name="connsiteY0" fmla="*/ 0 h 1271870"/>
              <a:gd name="connsiteX1" fmla="*/ 67666 w 1063066"/>
              <a:gd name="connsiteY1" fmla="*/ 1271870 h 1271870"/>
              <a:gd name="connsiteX0" fmla="*/ 995400 w 995400"/>
              <a:gd name="connsiteY0" fmla="*/ 0 h 1271870"/>
              <a:gd name="connsiteX1" fmla="*/ 0 w 995400"/>
              <a:gd name="connsiteY1" fmla="*/ 1271870 h 1271870"/>
              <a:gd name="connsiteX0" fmla="*/ 1313007 w 1313008"/>
              <a:gd name="connsiteY0" fmla="*/ 0 h 1509080"/>
              <a:gd name="connsiteX1" fmla="*/ 0 w 1313008"/>
              <a:gd name="connsiteY1" fmla="*/ 1509080 h 1509080"/>
              <a:gd name="connsiteX0" fmla="*/ 1313007 w 1313007"/>
              <a:gd name="connsiteY0" fmla="*/ 0 h 1509080"/>
              <a:gd name="connsiteX1" fmla="*/ 0 w 1313007"/>
              <a:gd name="connsiteY1" fmla="*/ 1509080 h 1509080"/>
              <a:gd name="connsiteX0" fmla="*/ 1377647 w 1377646"/>
              <a:gd name="connsiteY0" fmla="*/ 0 h 1535712"/>
              <a:gd name="connsiteX1" fmla="*/ 0 w 1377646"/>
              <a:gd name="connsiteY1" fmla="*/ 1535712 h 15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7646" h="1535712">
                <a:moveTo>
                  <a:pt x="1377647" y="0"/>
                </a:moveTo>
                <a:cubicBezTo>
                  <a:pt x="1061713" y="98530"/>
                  <a:pt x="76186" y="581512"/>
                  <a:pt x="0" y="1535712"/>
                </a:cubicBezTo>
              </a:path>
            </a:pathLst>
          </a:custGeom>
          <a:noFill/>
          <a:ln w="47625" cap="flat" cmpd="sng" algn="ctr">
            <a:solidFill>
              <a:srgbClr val="027DC2"/>
            </a:solidFill>
            <a:prstDash val="solid"/>
            <a:round/>
            <a:headEnd type="stealth" w="lg" len="lg"/>
            <a:tailEnd type="none" w="med" len="sm"/>
          </a:ln>
          <a:effectLst/>
        </p:spPr>
        <p:txBody>
          <a:bodyPr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96" name="Arrow 7" descr="Add"/>
          <p:cNvSpPr>
            <a:spLocks noChangeAspect="1"/>
          </p:cNvSpPr>
          <p:nvPr/>
        </p:nvSpPr>
        <p:spPr bwMode="auto">
          <a:xfrm rot="8937312" flipH="1">
            <a:off x="9392579" y="2369076"/>
            <a:ext cx="629668" cy="824772"/>
          </a:xfrm>
          <a:custGeom>
            <a:avLst/>
            <a:gdLst>
              <a:gd name="connsiteX0" fmla="*/ 778933 w 778933"/>
              <a:gd name="connsiteY0" fmla="*/ 0 h 762000"/>
              <a:gd name="connsiteX1" fmla="*/ 440267 w 778933"/>
              <a:gd name="connsiteY1" fmla="*/ 135466 h 762000"/>
              <a:gd name="connsiteX2" fmla="*/ 0 w 778933"/>
              <a:gd name="connsiteY2" fmla="*/ 762000 h 762000"/>
              <a:gd name="connsiteX0" fmla="*/ 965200 w 965200"/>
              <a:gd name="connsiteY0" fmla="*/ 0 h 2015067"/>
              <a:gd name="connsiteX1" fmla="*/ 440267 w 965200"/>
              <a:gd name="connsiteY1" fmla="*/ 1388533 h 2015067"/>
              <a:gd name="connsiteX2" fmla="*/ 0 w 965200"/>
              <a:gd name="connsiteY2" fmla="*/ 2015067 h 2015067"/>
              <a:gd name="connsiteX0" fmla="*/ 812800 w 812800"/>
              <a:gd name="connsiteY0" fmla="*/ 0 h 2201334"/>
              <a:gd name="connsiteX1" fmla="*/ 287867 w 812800"/>
              <a:gd name="connsiteY1" fmla="*/ 1388533 h 2201334"/>
              <a:gd name="connsiteX2" fmla="*/ 0 w 812800"/>
              <a:gd name="connsiteY2" fmla="*/ 2201334 h 2201334"/>
              <a:gd name="connsiteX0" fmla="*/ 991327 w 991327"/>
              <a:gd name="connsiteY0" fmla="*/ 0 h 2201334"/>
              <a:gd name="connsiteX1" fmla="*/ 26128 w 991327"/>
              <a:gd name="connsiteY1" fmla="*/ 1134533 h 2201334"/>
              <a:gd name="connsiteX2" fmla="*/ 178527 w 991327"/>
              <a:gd name="connsiteY2" fmla="*/ 2201334 h 2201334"/>
              <a:gd name="connsiteX0" fmla="*/ 1319717 w 1319717"/>
              <a:gd name="connsiteY0" fmla="*/ 0 h 2201334"/>
              <a:gd name="connsiteX1" fmla="*/ 15851 w 1319717"/>
              <a:gd name="connsiteY1" fmla="*/ 897466 h 2201334"/>
              <a:gd name="connsiteX2" fmla="*/ 506917 w 1319717"/>
              <a:gd name="connsiteY2" fmla="*/ 2201334 h 2201334"/>
              <a:gd name="connsiteX0" fmla="*/ 1214805 w 1214805"/>
              <a:gd name="connsiteY0" fmla="*/ 0 h 2421468"/>
              <a:gd name="connsiteX1" fmla="*/ 12539 w 1214805"/>
              <a:gd name="connsiteY1" fmla="*/ 1117600 h 2421468"/>
              <a:gd name="connsiteX2" fmla="*/ 503605 w 1214805"/>
              <a:gd name="connsiteY2" fmla="*/ 2421468 h 2421468"/>
              <a:gd name="connsiteX0" fmla="*/ 1214805 w 1214805"/>
              <a:gd name="connsiteY0" fmla="*/ 0 h 2455335"/>
              <a:gd name="connsiteX1" fmla="*/ 12539 w 1214805"/>
              <a:gd name="connsiteY1" fmla="*/ 1151467 h 2455335"/>
              <a:gd name="connsiteX2" fmla="*/ 503605 w 1214805"/>
              <a:gd name="connsiteY2" fmla="*/ 2455335 h 2455335"/>
              <a:gd name="connsiteX0" fmla="*/ 1245444 w 1245444"/>
              <a:gd name="connsiteY0" fmla="*/ 0 h 2150535"/>
              <a:gd name="connsiteX1" fmla="*/ 43178 w 1245444"/>
              <a:gd name="connsiteY1" fmla="*/ 1151467 h 2150535"/>
              <a:gd name="connsiteX2" fmla="*/ 161711 w 1245444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310921 w 1310921"/>
              <a:gd name="connsiteY0" fmla="*/ 0 h 2150535"/>
              <a:gd name="connsiteX1" fmla="*/ 108655 w 1310921"/>
              <a:gd name="connsiteY1" fmla="*/ 1151467 h 2150535"/>
              <a:gd name="connsiteX2" fmla="*/ 227188 w 1310921"/>
              <a:gd name="connsiteY2" fmla="*/ 2150535 h 2150535"/>
              <a:gd name="connsiteX0" fmla="*/ 1322018 w 1322018"/>
              <a:gd name="connsiteY0" fmla="*/ 0 h 2150535"/>
              <a:gd name="connsiteX1" fmla="*/ 102819 w 1322018"/>
              <a:gd name="connsiteY1" fmla="*/ 982134 h 2150535"/>
              <a:gd name="connsiteX2" fmla="*/ 238285 w 1322018"/>
              <a:gd name="connsiteY2" fmla="*/ 2150535 h 2150535"/>
              <a:gd name="connsiteX0" fmla="*/ 1390064 w 1390064"/>
              <a:gd name="connsiteY0" fmla="*/ 0 h 2032002"/>
              <a:gd name="connsiteX1" fmla="*/ 170865 w 1390064"/>
              <a:gd name="connsiteY1" fmla="*/ 982134 h 2032002"/>
              <a:gd name="connsiteX2" fmla="*/ 170864 w 1390064"/>
              <a:gd name="connsiteY2" fmla="*/ 2032002 h 2032002"/>
              <a:gd name="connsiteX0" fmla="*/ 1219199 w 1219199"/>
              <a:gd name="connsiteY0" fmla="*/ 0 h 982134"/>
              <a:gd name="connsiteX1" fmla="*/ 0 w 1219199"/>
              <a:gd name="connsiteY1" fmla="*/ 982134 h 982134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812857"/>
              <a:gd name="connsiteX1" fmla="*/ 0 w 1066083"/>
              <a:gd name="connsiteY1" fmla="*/ 785648 h 812857"/>
              <a:gd name="connsiteX0" fmla="*/ 634238 w 634238"/>
              <a:gd name="connsiteY0" fmla="*/ 0 h 1338613"/>
              <a:gd name="connsiteX1" fmla="*/ 0 w 634238"/>
              <a:gd name="connsiteY1" fmla="*/ 1320200 h 1338613"/>
              <a:gd name="connsiteX0" fmla="*/ 652469 w 652469"/>
              <a:gd name="connsiteY0" fmla="*/ 0 h 1320199"/>
              <a:gd name="connsiteX1" fmla="*/ 18231 w 652469"/>
              <a:gd name="connsiteY1" fmla="*/ 1320200 h 1320199"/>
              <a:gd name="connsiteX0" fmla="*/ 505295 w 505295"/>
              <a:gd name="connsiteY0" fmla="*/ 0 h 1275159"/>
              <a:gd name="connsiteX1" fmla="*/ 22731 w 505295"/>
              <a:gd name="connsiteY1" fmla="*/ 1275158 h 1275159"/>
              <a:gd name="connsiteX0" fmla="*/ 584401 w 584401"/>
              <a:gd name="connsiteY0" fmla="*/ 0 h 1275158"/>
              <a:gd name="connsiteX1" fmla="*/ 101837 w 584401"/>
              <a:gd name="connsiteY1" fmla="*/ 1275158 h 1275158"/>
              <a:gd name="connsiteX0" fmla="*/ 1063066 w 1063066"/>
              <a:gd name="connsiteY0" fmla="*/ 0 h 1271870"/>
              <a:gd name="connsiteX1" fmla="*/ 67666 w 1063066"/>
              <a:gd name="connsiteY1" fmla="*/ 1271870 h 1271870"/>
              <a:gd name="connsiteX0" fmla="*/ 995400 w 995400"/>
              <a:gd name="connsiteY0" fmla="*/ 0 h 1271870"/>
              <a:gd name="connsiteX1" fmla="*/ 0 w 995400"/>
              <a:gd name="connsiteY1" fmla="*/ 1271870 h 1271870"/>
              <a:gd name="connsiteX0" fmla="*/ 963876 w 963876"/>
              <a:gd name="connsiteY0" fmla="*/ 0 h 1403749"/>
              <a:gd name="connsiteX1" fmla="*/ 0 w 963876"/>
              <a:gd name="connsiteY1" fmla="*/ 1403749 h 1403749"/>
              <a:gd name="connsiteX0" fmla="*/ 963876 w 963876"/>
              <a:gd name="connsiteY0" fmla="*/ 0 h 1403749"/>
              <a:gd name="connsiteX1" fmla="*/ 0 w 963876"/>
              <a:gd name="connsiteY1" fmla="*/ 1403749 h 1403749"/>
              <a:gd name="connsiteX0" fmla="*/ 1148415 w 1148415"/>
              <a:gd name="connsiteY0" fmla="*/ 0 h 1443115"/>
              <a:gd name="connsiteX1" fmla="*/ 0 w 1148415"/>
              <a:gd name="connsiteY1" fmla="*/ 1443115 h 1443115"/>
              <a:gd name="connsiteX0" fmla="*/ 1148415 w 1148415"/>
              <a:gd name="connsiteY0" fmla="*/ 0 h 1443115"/>
              <a:gd name="connsiteX1" fmla="*/ 0 w 1148415"/>
              <a:gd name="connsiteY1" fmla="*/ 1443115 h 1443115"/>
              <a:gd name="connsiteX0" fmla="*/ 1496150 w 1496150"/>
              <a:gd name="connsiteY0" fmla="*/ 0 h 1574459"/>
              <a:gd name="connsiteX1" fmla="*/ 0 w 1496150"/>
              <a:gd name="connsiteY1" fmla="*/ 1574459 h 1574459"/>
              <a:gd name="connsiteX0" fmla="*/ 1496150 w 1496150"/>
              <a:gd name="connsiteY0" fmla="*/ 0 h 1574459"/>
              <a:gd name="connsiteX1" fmla="*/ 0 w 1496150"/>
              <a:gd name="connsiteY1" fmla="*/ 1574459 h 15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6150" h="1574459">
                <a:moveTo>
                  <a:pt x="1496150" y="0"/>
                </a:moveTo>
                <a:cubicBezTo>
                  <a:pt x="1080019" y="75424"/>
                  <a:pt x="76186" y="620259"/>
                  <a:pt x="0" y="1574459"/>
                </a:cubicBezTo>
              </a:path>
            </a:pathLst>
          </a:custGeom>
          <a:noFill/>
          <a:ln w="47625" cap="flat" cmpd="sng" algn="ctr">
            <a:solidFill>
              <a:srgbClr val="027DC2"/>
            </a:solidFill>
            <a:prstDash val="solid"/>
            <a:round/>
            <a:headEnd type="stealth" w="lg" len="lg"/>
            <a:tailEnd type="none" w="med" len="sm"/>
          </a:ln>
          <a:effectLst/>
        </p:spPr>
        <p:txBody>
          <a:bodyPr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97" name="Arrow Oval 6"/>
          <p:cNvSpPr>
            <a:spLocks noChangeAspect="1"/>
          </p:cNvSpPr>
          <p:nvPr/>
        </p:nvSpPr>
        <p:spPr>
          <a:xfrm>
            <a:off x="9176197" y="2543554"/>
            <a:ext cx="89923" cy="794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8" name="TextBox 97"/>
          <p:cNvSpPr txBox="1">
            <a:spLocks noChangeAspect="1"/>
          </p:cNvSpPr>
          <p:nvPr/>
        </p:nvSpPr>
        <p:spPr>
          <a:xfrm>
            <a:off x="7950860" y="2111891"/>
            <a:ext cx="1115667" cy="32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Dark </a:t>
            </a:r>
            <a:r>
              <a:rPr kumimoji="0" lang="en-US" sz="7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Zone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Light Zone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8447261" y="3550413"/>
            <a:ext cx="918239" cy="715322"/>
            <a:chOff x="5418666" y="4940621"/>
            <a:chExt cx="1530347" cy="1192165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0501" y="5181223"/>
              <a:ext cx="425756" cy="425756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901" y="5333623"/>
              <a:ext cx="425756" cy="425756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742" y="5514971"/>
              <a:ext cx="425756" cy="425756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329" y="5168655"/>
              <a:ext cx="425756" cy="425756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068" y="4973494"/>
              <a:ext cx="425756" cy="425756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729" y="5265390"/>
              <a:ext cx="425756" cy="425756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9903" y="5434610"/>
              <a:ext cx="425756" cy="425756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311" y="4940621"/>
              <a:ext cx="425756" cy="425756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483" y="5245487"/>
              <a:ext cx="425756" cy="425756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666" y="5461854"/>
              <a:ext cx="425756" cy="425756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257" y="5233823"/>
              <a:ext cx="425756" cy="425756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164" y="4995915"/>
              <a:ext cx="425756" cy="425756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1066" y="5614254"/>
              <a:ext cx="425756" cy="425756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711" y="5557982"/>
              <a:ext cx="425756" cy="425756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3226" y="5707030"/>
              <a:ext cx="425756" cy="425756"/>
            </a:xfrm>
            <a:prstGeom prst="rect">
              <a:avLst/>
            </a:prstGeom>
          </p:spPr>
        </p:pic>
      </p:grpSp>
      <p:sp>
        <p:nvSpPr>
          <p:cNvPr id="129" name="Arrow 7" descr="Add"/>
          <p:cNvSpPr>
            <a:spLocks noChangeAspect="1"/>
          </p:cNvSpPr>
          <p:nvPr/>
        </p:nvSpPr>
        <p:spPr bwMode="auto">
          <a:xfrm rot="12857248" flipH="1">
            <a:off x="8369081" y="2998415"/>
            <a:ext cx="583859" cy="412040"/>
          </a:xfrm>
          <a:custGeom>
            <a:avLst/>
            <a:gdLst>
              <a:gd name="connsiteX0" fmla="*/ 778933 w 778933"/>
              <a:gd name="connsiteY0" fmla="*/ 0 h 762000"/>
              <a:gd name="connsiteX1" fmla="*/ 440267 w 778933"/>
              <a:gd name="connsiteY1" fmla="*/ 135466 h 762000"/>
              <a:gd name="connsiteX2" fmla="*/ 0 w 778933"/>
              <a:gd name="connsiteY2" fmla="*/ 762000 h 762000"/>
              <a:gd name="connsiteX0" fmla="*/ 965200 w 965200"/>
              <a:gd name="connsiteY0" fmla="*/ 0 h 2015067"/>
              <a:gd name="connsiteX1" fmla="*/ 440267 w 965200"/>
              <a:gd name="connsiteY1" fmla="*/ 1388533 h 2015067"/>
              <a:gd name="connsiteX2" fmla="*/ 0 w 965200"/>
              <a:gd name="connsiteY2" fmla="*/ 2015067 h 2015067"/>
              <a:gd name="connsiteX0" fmla="*/ 812800 w 812800"/>
              <a:gd name="connsiteY0" fmla="*/ 0 h 2201334"/>
              <a:gd name="connsiteX1" fmla="*/ 287867 w 812800"/>
              <a:gd name="connsiteY1" fmla="*/ 1388533 h 2201334"/>
              <a:gd name="connsiteX2" fmla="*/ 0 w 812800"/>
              <a:gd name="connsiteY2" fmla="*/ 2201334 h 2201334"/>
              <a:gd name="connsiteX0" fmla="*/ 991327 w 991327"/>
              <a:gd name="connsiteY0" fmla="*/ 0 h 2201334"/>
              <a:gd name="connsiteX1" fmla="*/ 26128 w 991327"/>
              <a:gd name="connsiteY1" fmla="*/ 1134533 h 2201334"/>
              <a:gd name="connsiteX2" fmla="*/ 178527 w 991327"/>
              <a:gd name="connsiteY2" fmla="*/ 2201334 h 2201334"/>
              <a:gd name="connsiteX0" fmla="*/ 1319717 w 1319717"/>
              <a:gd name="connsiteY0" fmla="*/ 0 h 2201334"/>
              <a:gd name="connsiteX1" fmla="*/ 15851 w 1319717"/>
              <a:gd name="connsiteY1" fmla="*/ 897466 h 2201334"/>
              <a:gd name="connsiteX2" fmla="*/ 506917 w 1319717"/>
              <a:gd name="connsiteY2" fmla="*/ 2201334 h 2201334"/>
              <a:gd name="connsiteX0" fmla="*/ 1214805 w 1214805"/>
              <a:gd name="connsiteY0" fmla="*/ 0 h 2421468"/>
              <a:gd name="connsiteX1" fmla="*/ 12539 w 1214805"/>
              <a:gd name="connsiteY1" fmla="*/ 1117600 h 2421468"/>
              <a:gd name="connsiteX2" fmla="*/ 503605 w 1214805"/>
              <a:gd name="connsiteY2" fmla="*/ 2421468 h 2421468"/>
              <a:gd name="connsiteX0" fmla="*/ 1214805 w 1214805"/>
              <a:gd name="connsiteY0" fmla="*/ 0 h 2455335"/>
              <a:gd name="connsiteX1" fmla="*/ 12539 w 1214805"/>
              <a:gd name="connsiteY1" fmla="*/ 1151467 h 2455335"/>
              <a:gd name="connsiteX2" fmla="*/ 503605 w 1214805"/>
              <a:gd name="connsiteY2" fmla="*/ 2455335 h 2455335"/>
              <a:gd name="connsiteX0" fmla="*/ 1245444 w 1245444"/>
              <a:gd name="connsiteY0" fmla="*/ 0 h 2150535"/>
              <a:gd name="connsiteX1" fmla="*/ 43178 w 1245444"/>
              <a:gd name="connsiteY1" fmla="*/ 1151467 h 2150535"/>
              <a:gd name="connsiteX2" fmla="*/ 161711 w 1245444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264312 w 1264312"/>
              <a:gd name="connsiteY0" fmla="*/ 0 h 2150535"/>
              <a:gd name="connsiteX1" fmla="*/ 62046 w 1264312"/>
              <a:gd name="connsiteY1" fmla="*/ 1151467 h 2150535"/>
              <a:gd name="connsiteX2" fmla="*/ 180579 w 1264312"/>
              <a:gd name="connsiteY2" fmla="*/ 2150535 h 2150535"/>
              <a:gd name="connsiteX0" fmla="*/ 1310921 w 1310921"/>
              <a:gd name="connsiteY0" fmla="*/ 0 h 2150535"/>
              <a:gd name="connsiteX1" fmla="*/ 108655 w 1310921"/>
              <a:gd name="connsiteY1" fmla="*/ 1151467 h 2150535"/>
              <a:gd name="connsiteX2" fmla="*/ 227188 w 1310921"/>
              <a:gd name="connsiteY2" fmla="*/ 2150535 h 2150535"/>
              <a:gd name="connsiteX0" fmla="*/ 1322018 w 1322018"/>
              <a:gd name="connsiteY0" fmla="*/ 0 h 2150535"/>
              <a:gd name="connsiteX1" fmla="*/ 102819 w 1322018"/>
              <a:gd name="connsiteY1" fmla="*/ 982134 h 2150535"/>
              <a:gd name="connsiteX2" fmla="*/ 238285 w 1322018"/>
              <a:gd name="connsiteY2" fmla="*/ 2150535 h 2150535"/>
              <a:gd name="connsiteX0" fmla="*/ 1390064 w 1390064"/>
              <a:gd name="connsiteY0" fmla="*/ 0 h 2032002"/>
              <a:gd name="connsiteX1" fmla="*/ 170865 w 1390064"/>
              <a:gd name="connsiteY1" fmla="*/ 982134 h 2032002"/>
              <a:gd name="connsiteX2" fmla="*/ 170864 w 1390064"/>
              <a:gd name="connsiteY2" fmla="*/ 2032002 h 2032002"/>
              <a:gd name="connsiteX0" fmla="*/ 1219199 w 1219199"/>
              <a:gd name="connsiteY0" fmla="*/ 0 h 982134"/>
              <a:gd name="connsiteX1" fmla="*/ 0 w 1219199"/>
              <a:gd name="connsiteY1" fmla="*/ 982134 h 982134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785648"/>
              <a:gd name="connsiteX1" fmla="*/ 0 w 1066083"/>
              <a:gd name="connsiteY1" fmla="*/ 785648 h 785648"/>
              <a:gd name="connsiteX0" fmla="*/ 1066083 w 1066083"/>
              <a:gd name="connsiteY0" fmla="*/ 0 h 812857"/>
              <a:gd name="connsiteX1" fmla="*/ 0 w 1066083"/>
              <a:gd name="connsiteY1" fmla="*/ 785648 h 812857"/>
              <a:gd name="connsiteX0" fmla="*/ 634238 w 634238"/>
              <a:gd name="connsiteY0" fmla="*/ 0 h 1338613"/>
              <a:gd name="connsiteX1" fmla="*/ 0 w 634238"/>
              <a:gd name="connsiteY1" fmla="*/ 1320200 h 1338613"/>
              <a:gd name="connsiteX0" fmla="*/ 652469 w 652469"/>
              <a:gd name="connsiteY0" fmla="*/ 0 h 1320199"/>
              <a:gd name="connsiteX1" fmla="*/ 18231 w 652469"/>
              <a:gd name="connsiteY1" fmla="*/ 1320200 h 1320199"/>
              <a:gd name="connsiteX0" fmla="*/ 505295 w 505295"/>
              <a:gd name="connsiteY0" fmla="*/ 0 h 1275159"/>
              <a:gd name="connsiteX1" fmla="*/ 22731 w 505295"/>
              <a:gd name="connsiteY1" fmla="*/ 1275158 h 1275159"/>
              <a:gd name="connsiteX0" fmla="*/ 584401 w 584401"/>
              <a:gd name="connsiteY0" fmla="*/ 0 h 1275158"/>
              <a:gd name="connsiteX1" fmla="*/ 101837 w 584401"/>
              <a:gd name="connsiteY1" fmla="*/ 1275158 h 1275158"/>
              <a:gd name="connsiteX0" fmla="*/ 1063066 w 1063066"/>
              <a:gd name="connsiteY0" fmla="*/ 0 h 1271870"/>
              <a:gd name="connsiteX1" fmla="*/ 67666 w 1063066"/>
              <a:gd name="connsiteY1" fmla="*/ 1271870 h 1271870"/>
              <a:gd name="connsiteX0" fmla="*/ 995400 w 995400"/>
              <a:gd name="connsiteY0" fmla="*/ 0 h 1271870"/>
              <a:gd name="connsiteX1" fmla="*/ 0 w 995400"/>
              <a:gd name="connsiteY1" fmla="*/ 1271870 h 1271870"/>
              <a:gd name="connsiteX0" fmla="*/ 963876 w 963876"/>
              <a:gd name="connsiteY0" fmla="*/ 0 h 1403749"/>
              <a:gd name="connsiteX1" fmla="*/ 0 w 963876"/>
              <a:gd name="connsiteY1" fmla="*/ 1403749 h 1403749"/>
              <a:gd name="connsiteX0" fmla="*/ 963876 w 963876"/>
              <a:gd name="connsiteY0" fmla="*/ 0 h 1403749"/>
              <a:gd name="connsiteX1" fmla="*/ 0 w 963876"/>
              <a:gd name="connsiteY1" fmla="*/ 1403749 h 1403749"/>
              <a:gd name="connsiteX0" fmla="*/ 1148415 w 1148415"/>
              <a:gd name="connsiteY0" fmla="*/ 0 h 1443115"/>
              <a:gd name="connsiteX1" fmla="*/ 0 w 1148415"/>
              <a:gd name="connsiteY1" fmla="*/ 1443115 h 1443115"/>
              <a:gd name="connsiteX0" fmla="*/ 1148415 w 1148415"/>
              <a:gd name="connsiteY0" fmla="*/ 0 h 1443115"/>
              <a:gd name="connsiteX1" fmla="*/ 0 w 1148415"/>
              <a:gd name="connsiteY1" fmla="*/ 1443115 h 1443115"/>
              <a:gd name="connsiteX0" fmla="*/ 1496150 w 1496150"/>
              <a:gd name="connsiteY0" fmla="*/ 0 h 1574459"/>
              <a:gd name="connsiteX1" fmla="*/ 0 w 1496150"/>
              <a:gd name="connsiteY1" fmla="*/ 1574459 h 1574459"/>
              <a:gd name="connsiteX0" fmla="*/ 1496150 w 1496150"/>
              <a:gd name="connsiteY0" fmla="*/ 0 h 1574459"/>
              <a:gd name="connsiteX1" fmla="*/ 0 w 1496150"/>
              <a:gd name="connsiteY1" fmla="*/ 1574459 h 1574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96150" h="1574459">
                <a:moveTo>
                  <a:pt x="1496150" y="0"/>
                </a:moveTo>
                <a:cubicBezTo>
                  <a:pt x="1080019" y="75424"/>
                  <a:pt x="76186" y="620259"/>
                  <a:pt x="0" y="1574459"/>
                </a:cubicBezTo>
              </a:path>
            </a:pathLst>
          </a:custGeom>
          <a:noFill/>
          <a:ln w="47625" cap="flat" cmpd="sng" algn="ctr">
            <a:solidFill>
              <a:srgbClr val="027DC2"/>
            </a:solidFill>
            <a:prstDash val="solid"/>
            <a:round/>
            <a:headEnd type="stealth" w="lg" len="lg"/>
            <a:tailEnd type="none" w="med" len="sm"/>
          </a:ln>
          <a:effectLst/>
        </p:spPr>
        <p:txBody>
          <a:bodyPr rtlCol="0"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Osaka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spect="1"/>
          </p:cNvSpPr>
          <p:nvPr/>
        </p:nvSpPr>
        <p:spPr>
          <a:xfrm>
            <a:off x="7369271" y="3225573"/>
            <a:ext cx="123463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Oncogenic </a:t>
            </a:r>
          </a:p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Mutations in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EZH2</a:t>
            </a:r>
          </a:p>
        </p:txBody>
      </p:sp>
      <p:sp>
        <p:nvSpPr>
          <p:cNvPr id="130" name="TextBox 129"/>
          <p:cNvSpPr txBox="1">
            <a:spLocks noChangeAspect="1"/>
          </p:cNvSpPr>
          <p:nvPr/>
        </p:nvSpPr>
        <p:spPr>
          <a:xfrm>
            <a:off x="8294648" y="4236185"/>
            <a:ext cx="1244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Germinal Center Derived Neoplasms</a:t>
            </a:r>
          </a:p>
        </p:txBody>
      </p:sp>
      <p:sp>
        <p:nvSpPr>
          <p:cNvPr id="204" name="TextBox 203"/>
          <p:cNvSpPr txBox="1">
            <a:spLocks noChangeAspect="1"/>
          </p:cNvSpPr>
          <p:nvPr/>
        </p:nvSpPr>
        <p:spPr>
          <a:xfrm>
            <a:off x="9797858" y="2623540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Apoptosis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9520161" y="2366794"/>
            <a:ext cx="417719" cy="375341"/>
            <a:chOff x="8051048" y="4842053"/>
            <a:chExt cx="696177" cy="625547"/>
          </a:xfrm>
        </p:grpSpPr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048" y="5015031"/>
              <a:ext cx="424426" cy="424426"/>
            </a:xfrm>
            <a:prstGeom prst="rect">
              <a:avLst/>
            </a:prstGeom>
          </p:spPr>
        </p:pic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5700" y="4842053"/>
              <a:ext cx="424426" cy="424426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799" y="5043174"/>
              <a:ext cx="424426" cy="424426"/>
            </a:xfrm>
            <a:prstGeom prst="rect">
              <a:avLst/>
            </a:prstGeom>
          </p:spPr>
        </p:pic>
      </p:grpSp>
      <p:grpSp>
        <p:nvGrpSpPr>
          <p:cNvPr id="216" name="Group 215"/>
          <p:cNvGrpSpPr>
            <a:grpSpLocks noChangeAspect="1"/>
          </p:cNvGrpSpPr>
          <p:nvPr/>
        </p:nvGrpSpPr>
        <p:grpSpPr>
          <a:xfrm>
            <a:off x="10303335" y="2909858"/>
            <a:ext cx="252444" cy="242814"/>
            <a:chOff x="141029" y="1638894"/>
            <a:chExt cx="609600" cy="609600"/>
          </a:xfrm>
        </p:grpSpPr>
        <p:sp>
          <p:nvSpPr>
            <p:cNvPr id="217" name="Oval 216" descr="Add"/>
            <p:cNvSpPr/>
            <p:nvPr/>
          </p:nvSpPr>
          <p:spPr bwMode="auto">
            <a:xfrm>
              <a:off x="141029" y="1638894"/>
              <a:ext cx="609600" cy="609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245875" y="171509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30" name="Group 229"/>
          <p:cNvGrpSpPr>
            <a:grpSpLocks noChangeAspect="1"/>
          </p:cNvGrpSpPr>
          <p:nvPr/>
        </p:nvGrpSpPr>
        <p:grpSpPr>
          <a:xfrm>
            <a:off x="10262352" y="1960014"/>
            <a:ext cx="342087" cy="246896"/>
            <a:chOff x="5214516" y="346859"/>
            <a:chExt cx="832055" cy="609600"/>
          </a:xfrm>
        </p:grpSpPr>
        <p:sp>
          <p:nvSpPr>
            <p:cNvPr id="249" name="Oval 248"/>
            <p:cNvSpPr/>
            <p:nvPr/>
          </p:nvSpPr>
          <p:spPr bwMode="auto">
            <a:xfrm>
              <a:off x="5214516" y="346859"/>
              <a:ext cx="832055" cy="6096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5303809" y="455328"/>
              <a:ext cx="381000" cy="381000"/>
            </a:xfrm>
            <a:prstGeom prst="ellipse">
              <a:avLst/>
            </a:prstGeom>
            <a:gradFill>
              <a:gsLst>
                <a:gs pos="70000">
                  <a:schemeClr val="accent1">
                    <a:lumMod val="75000"/>
                  </a:schemeClr>
                </a:gs>
                <a:gs pos="19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 w="3175">
                  <a:solidFill>
                    <a:srgbClr val="1070B5">
                      <a:lumMod val="50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51" name="Moon 250"/>
            <p:cNvSpPr/>
            <p:nvPr/>
          </p:nvSpPr>
          <p:spPr bwMode="auto">
            <a:xfrm rot="10800000">
              <a:off x="5660753" y="461159"/>
              <a:ext cx="143137" cy="381000"/>
            </a:xfrm>
            <a:prstGeom prst="moon">
              <a:avLst>
                <a:gd name="adj" fmla="val 32812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52" name="Moon 251"/>
            <p:cNvSpPr/>
            <p:nvPr/>
          </p:nvSpPr>
          <p:spPr bwMode="auto">
            <a:xfrm rot="10800000">
              <a:off x="5764504" y="461159"/>
              <a:ext cx="143137" cy="381000"/>
            </a:xfrm>
            <a:prstGeom prst="moon">
              <a:avLst>
                <a:gd name="adj" fmla="val 32812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  <p:sp>
          <p:nvSpPr>
            <p:cNvPr id="253" name="Moon 252"/>
            <p:cNvSpPr/>
            <p:nvPr/>
          </p:nvSpPr>
          <p:spPr bwMode="auto">
            <a:xfrm rot="10800000">
              <a:off x="5858035" y="461159"/>
              <a:ext cx="143137" cy="381000"/>
            </a:xfrm>
            <a:prstGeom prst="moon">
              <a:avLst>
                <a:gd name="adj" fmla="val 32812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 w="3175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440050" y="1358627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Germinal Center Reaction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591945" y="4758985"/>
            <a:ext cx="4269460" cy="322096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Tazemetostat, an investigational, selective, oral inhibitor of EZH2 has shown antitumor activity in non-Hodgkin’s lymphoma patients with either MT or WT EZH2</a:t>
            </a:r>
            <a:r>
              <a:rPr kumimoji="0" lang="en-US" sz="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4,5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31" y="4082337"/>
            <a:ext cx="223603" cy="133668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6569310" y="4165768"/>
            <a:ext cx="10855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charset="-128"/>
                <a:cs typeface="Arial" panose="020B0604020202020204" pitchFamily="34" charset="0"/>
              </a:rPr>
              <a:t>Tazemetostat</a:t>
            </a:r>
          </a:p>
        </p:txBody>
      </p:sp>
      <p:cxnSp>
        <p:nvCxnSpPr>
          <p:cNvPr id="100" name="Arrow 3"/>
          <p:cNvCxnSpPr>
            <a:cxnSpLocks noChangeAspect="1"/>
          </p:cNvCxnSpPr>
          <p:nvPr/>
        </p:nvCxnSpPr>
        <p:spPr>
          <a:xfrm flipH="1">
            <a:off x="9213624" y="2583278"/>
            <a:ext cx="263631" cy="0"/>
          </a:xfrm>
          <a:prstGeom prst="straightConnector1">
            <a:avLst/>
          </a:prstGeom>
          <a:noFill/>
          <a:ln w="47625" cap="flat" cmpd="sng" algn="ctr">
            <a:solidFill>
              <a:srgbClr val="027DC2"/>
            </a:solidFill>
            <a:prstDash val="solid"/>
            <a:round/>
            <a:headEnd type="stealth" w="lg" len="lg"/>
            <a:tailEnd type="none" w="med" len="sm"/>
          </a:ln>
          <a:effectLst/>
        </p:spPr>
      </p:cxn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395" t="5330" r="21011" b="4393"/>
          <a:stretch/>
        </p:blipFill>
        <p:spPr>
          <a:xfrm>
            <a:off x="7528077" y="3570599"/>
            <a:ext cx="911803" cy="59266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 rot="606637">
            <a:off x="7207656" y="3760961"/>
            <a:ext cx="341810" cy="306899"/>
            <a:chOff x="10535013" y="4076994"/>
            <a:chExt cx="492017" cy="458372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0535013" y="4216403"/>
              <a:ext cx="360610" cy="3189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0792833" y="4076994"/>
              <a:ext cx="234197" cy="2590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950858" y="3673276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0"/>
                <a:cs typeface="+mn-cs"/>
              </a:rPr>
              <a:t>X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115486" y="3568120"/>
            <a:ext cx="61820" cy="1492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>
            <a:extLst>
              <a:ext uri="{FF2B5EF4-FFF2-40B4-BE49-F238E27FC236}">
                <a16:creationId xmlns:a16="http://schemas.microsoft.com/office/drawing/2014/main" id="{CC68D0AA-3964-4927-8E7A-653AD27B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D7D31"/>
                </a:solidFill>
              </a:rPr>
              <a:t>Follicular Lymphoma and EZH2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E3B1DD1-EE69-475A-A182-F9C5A3CC4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080" y="1364777"/>
            <a:ext cx="4118493" cy="4115275"/>
          </a:xfrm>
        </p:spPr>
        <p:txBody>
          <a:bodyPr/>
          <a:lstStyle/>
          <a:p>
            <a:r>
              <a:rPr lang="en-US" sz="1600" i="1" dirty="0"/>
              <a:t>EZH2</a:t>
            </a:r>
            <a:r>
              <a:rPr lang="en-US" sz="1600" dirty="0"/>
              <a:t> an epigenetic regulator of gene expression and cell fate decisions</a:t>
            </a:r>
            <a:r>
              <a:rPr lang="en-US" sz="1600" baseline="30000" dirty="0"/>
              <a:t>1</a:t>
            </a:r>
          </a:p>
          <a:p>
            <a:r>
              <a:rPr lang="en-US" sz="1600" i="1" dirty="0"/>
              <a:t>EZH2</a:t>
            </a:r>
            <a:r>
              <a:rPr lang="en-US" sz="1600" dirty="0"/>
              <a:t> is required for normal B-cell biology and germinal center formation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Oncogenic mutations in </a:t>
            </a:r>
            <a:r>
              <a:rPr lang="en-US" sz="1400" i="1" dirty="0"/>
              <a:t>EZH2</a:t>
            </a:r>
            <a:r>
              <a:rPr lang="en-US" sz="1400" dirty="0"/>
              <a:t> suppress exit from germinal state and “lock” B cells in this state thereby transforming into a cancer</a:t>
            </a:r>
            <a:r>
              <a:rPr lang="en-US" sz="1400" baseline="30000" dirty="0"/>
              <a:t>2</a:t>
            </a:r>
          </a:p>
          <a:p>
            <a:r>
              <a:rPr lang="en-US" sz="1600" i="1" dirty="0"/>
              <a:t>EZH2</a:t>
            </a:r>
            <a:r>
              <a:rPr lang="en-US" sz="1600" dirty="0"/>
              <a:t> biology relevant in both mutant (MT) and wild-type (WT) </a:t>
            </a:r>
            <a:r>
              <a:rPr lang="en-US" sz="1600" i="1" dirty="0"/>
              <a:t>EZH2</a:t>
            </a:r>
            <a:r>
              <a:rPr lang="en-US" sz="1600" dirty="0"/>
              <a:t> FL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dirty="0"/>
              <a:t>~20% of patients with FL also have </a:t>
            </a:r>
            <a:r>
              <a:rPr lang="en-US" sz="1400" i="1" dirty="0"/>
              <a:t>EZH2</a:t>
            </a:r>
            <a:r>
              <a:rPr lang="en-US" sz="1400" dirty="0"/>
              <a:t> gain of function mutations</a:t>
            </a:r>
            <a:r>
              <a:rPr lang="en-US" sz="1400" baseline="30000" dirty="0"/>
              <a:t>3</a:t>
            </a:r>
          </a:p>
          <a:p>
            <a:endParaRPr lang="en-US" sz="16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932CAE9-9CF5-3047-9284-D268BCA28EC6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47375522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E2F8-5289-114B-866D-54ECD32C6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71464" y="1989138"/>
            <a:ext cx="8024813" cy="1727200"/>
          </a:xfrm>
        </p:spPr>
        <p:txBody>
          <a:bodyPr/>
          <a:lstStyle/>
          <a:p>
            <a:pPr algn="l"/>
            <a:br>
              <a:rPr lang="en-US" sz="1200" dirty="0">
                <a:solidFill>
                  <a:srgbClr val="0432FF"/>
                </a:solidFill>
              </a:rPr>
            </a:br>
            <a:r>
              <a:rPr lang="en-US" sz="2800" dirty="0"/>
              <a:t>Phase 2 Multicenter Study of </a:t>
            </a:r>
            <a:r>
              <a:rPr lang="en-US" sz="2800" dirty="0" err="1"/>
              <a:t>Tazemetostat</a:t>
            </a:r>
            <a:r>
              <a:rPr lang="en-US" sz="2800" dirty="0"/>
              <a:t>, an EZH2 Inhibitor, in Patients with Relapsed or Refractory Follicular Lymphoma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0BB8-720B-3548-9DF2-23C2AEB712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1464" y="3860800"/>
            <a:ext cx="7769225" cy="936625"/>
          </a:xfrm>
        </p:spPr>
        <p:txBody>
          <a:bodyPr/>
          <a:lstStyle/>
          <a:p>
            <a:pPr marL="984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Franck </a:t>
            </a:r>
            <a:r>
              <a:rPr lang="en-US" sz="2400" dirty="0" err="1"/>
              <a:t>Morschhauser</a:t>
            </a:r>
            <a:r>
              <a:rPr lang="en-US" sz="2400" dirty="0"/>
              <a:t> et al. </a:t>
            </a:r>
          </a:p>
          <a:p>
            <a:pPr marL="984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ASH 2019; Abstract 123. </a:t>
            </a:r>
          </a:p>
        </p:txBody>
      </p:sp>
    </p:spTree>
    <p:extLst>
      <p:ext uri="{BB962C8B-B14F-4D97-AF65-F5344CB8AC3E}">
        <p14:creationId xmlns:p14="http://schemas.microsoft.com/office/powerpoint/2010/main" val="804552528"/>
      </p:ext>
    </p:extLst>
  </p:cSld>
  <p:clrMapOvr>
    <a:masterClrMapping/>
  </p:clrMapOvr>
  <p:transition spd="slow" advClick="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81201" y="1435392"/>
          <a:ext cx="8300722" cy="3610812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884951">
                  <a:extLst>
                    <a:ext uri="{9D8B030D-6E8A-4147-A177-3AD203B41FA5}">
                      <a16:colId xmlns:a16="http://schemas.microsoft.com/office/drawing/2014/main" val="1791792666"/>
                    </a:ext>
                  </a:extLst>
                </a:gridCol>
                <a:gridCol w="1556282">
                  <a:extLst>
                    <a:ext uri="{9D8B030D-6E8A-4147-A177-3AD203B41FA5}">
                      <a16:colId xmlns:a16="http://schemas.microsoft.com/office/drawing/2014/main" val="3728530732"/>
                    </a:ext>
                  </a:extLst>
                </a:gridCol>
                <a:gridCol w="1611699">
                  <a:extLst>
                    <a:ext uri="{9D8B030D-6E8A-4147-A177-3AD203B41FA5}">
                      <a16:colId xmlns:a16="http://schemas.microsoft.com/office/drawing/2014/main" val="2084615395"/>
                    </a:ext>
                  </a:extLst>
                </a:gridCol>
                <a:gridCol w="1849481">
                  <a:extLst>
                    <a:ext uri="{9D8B030D-6E8A-4147-A177-3AD203B41FA5}">
                      <a16:colId xmlns:a16="http://schemas.microsoft.com/office/drawing/2014/main" val="4021881392"/>
                    </a:ext>
                  </a:extLst>
                </a:gridCol>
                <a:gridCol w="1398309">
                  <a:extLst>
                    <a:ext uri="{9D8B030D-6E8A-4147-A177-3AD203B41FA5}">
                      <a16:colId xmlns:a16="http://schemas.microsoft.com/office/drawing/2014/main" val="343118160"/>
                    </a:ext>
                  </a:extLst>
                </a:gridCol>
              </a:tblGrid>
              <a:tr h="62228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EZH2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Mutant Cohort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(n=45)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EZH2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WT Cohort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(n=54)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2356" marR="52356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34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4460"/>
                  </a:ext>
                </a:extLst>
              </a:tr>
              <a:tr h="373586">
                <a:tc>
                  <a:txBody>
                    <a:bodyPr/>
                    <a:lstStyle/>
                    <a:p>
                      <a:pPr marL="9144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 </a:t>
                      </a:r>
                      <a:endParaRPr lang="en-US" sz="1600" b="1" dirty="0">
                        <a:solidFill>
                          <a:srgbClr val="06091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Investigator</a:t>
                      </a:r>
                    </a:p>
                  </a:txBody>
                  <a:tcPr marL="39267" marR="392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IRC</a:t>
                      </a:r>
                    </a:p>
                  </a:txBody>
                  <a:tcPr marL="39267" marR="392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Investigator</a:t>
                      </a:r>
                    </a:p>
                  </a:txBody>
                  <a:tcPr marL="39267" marR="392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IRC</a:t>
                      </a:r>
                    </a:p>
                  </a:txBody>
                  <a:tcPr marL="39267" marR="3926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92308"/>
                  </a:ext>
                </a:extLst>
              </a:tr>
              <a:tr h="373586">
                <a:tc>
                  <a:txBody>
                    <a:bodyPr/>
                    <a:lstStyle/>
                    <a:p>
                      <a:pPr marL="9144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 n (%)</a:t>
                      </a:r>
                      <a:endParaRPr lang="en-US" sz="1600" b="1" dirty="0">
                        <a:solidFill>
                          <a:srgbClr val="06091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35 (78)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31 (69)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18 (33)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19 (35)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23923"/>
                  </a:ext>
                </a:extLst>
              </a:tr>
              <a:tr h="373586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CR, n (%)</a:t>
                      </a:r>
                      <a:endParaRPr lang="en-US" sz="1600" b="0" dirty="0">
                        <a:solidFill>
                          <a:srgbClr val="06091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 (9)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6 (13)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 (6)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2 (4)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250704"/>
                  </a:ext>
                </a:extLst>
              </a:tr>
              <a:tr h="373586">
                <a:tc>
                  <a:txBody>
                    <a:bodyPr/>
                    <a:lstStyle/>
                    <a:p>
                      <a:pPr marL="45720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PR, n (%)</a:t>
                      </a:r>
                      <a:endParaRPr lang="en-US" sz="1600" b="0" dirty="0">
                        <a:solidFill>
                          <a:srgbClr val="06091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31 (69)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600" baseline="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(56)</a:t>
                      </a:r>
                      <a:endParaRPr lang="en-US" sz="1600" dirty="0">
                        <a:solidFill>
                          <a:srgbClr val="06091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15 (28)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17 (31)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14354"/>
                  </a:ext>
                </a:extLst>
              </a:tr>
              <a:tr h="373586">
                <a:tc>
                  <a:txBody>
                    <a:bodyPr/>
                    <a:lstStyle/>
                    <a:p>
                      <a:pPr marL="91440" marR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SD, n (%)</a:t>
                      </a:r>
                      <a:endParaRPr lang="en-US" sz="1600" b="0" dirty="0">
                        <a:solidFill>
                          <a:srgbClr val="06091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10 (22)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13 (29)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 (30)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18 (33)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114407"/>
                  </a:ext>
                </a:extLst>
              </a:tr>
              <a:tr h="373586">
                <a:tc>
                  <a:txBody>
                    <a:bodyPr/>
                    <a:lstStyle/>
                    <a:p>
                      <a:pPr marL="91440" marR="0" indent="-5715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PD, n (%)</a:t>
                      </a:r>
                      <a:endParaRPr lang="en-US" sz="1600" b="0" dirty="0">
                        <a:solidFill>
                          <a:srgbClr val="06091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 (2)</a:t>
                      </a:r>
                      <a:r>
                        <a:rPr lang="en-US" sz="1600" baseline="300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 (30)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12 (22)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00606"/>
                  </a:ext>
                </a:extLst>
              </a:tr>
              <a:tr h="516600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DOR, months, </a:t>
                      </a:r>
                    </a:p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median (95% CI)</a:t>
                      </a:r>
                    </a:p>
                  </a:txBody>
                  <a:tcPr marL="39267" marR="39267" marT="0" marB="0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8.3 (5.5–13.8)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10.9</a:t>
                      </a:r>
                      <a:r>
                        <a:rPr lang="en-US" sz="1600" baseline="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(7.2–NE)</a:t>
                      </a:r>
                      <a:endParaRPr lang="en-US" sz="1600" dirty="0">
                        <a:solidFill>
                          <a:srgbClr val="060910"/>
                        </a:solidFill>
                        <a:effectLst/>
                        <a:latin typeface="Arial" panose="020B060402020202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14.7 (7.6–NE)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6091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13.0 (5.6–NE)</a:t>
                      </a:r>
                    </a:p>
                  </a:txBody>
                  <a:tcPr marL="39267" marR="39267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6114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4608AD1-6074-47CD-B917-52ABFB08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D7D31"/>
                </a:solidFill>
              </a:rPr>
              <a:t>Tazemetostat ORR in EZH2 mutant and wild type populations (recurrent FL)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06328" y="5585131"/>
            <a:ext cx="22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Morschhauser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ICML 2019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60EE1-ED74-2B48-9960-1958426F2E45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09542216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5461-5E33-2D42-A036-C7E37EB6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319048" cy="1143000"/>
          </a:xfrm>
        </p:spPr>
        <p:txBody>
          <a:bodyPr/>
          <a:lstStyle/>
          <a:p>
            <a:pPr algn="l"/>
            <a:r>
              <a:rPr lang="en-US" sz="2400" dirty="0"/>
              <a:t>FDA Granted Accelerated Approval to </a:t>
            </a:r>
            <a:r>
              <a:rPr lang="en-US" sz="2400" dirty="0" err="1"/>
              <a:t>Tazemetostat</a:t>
            </a:r>
            <a:r>
              <a:rPr lang="en-US" sz="2400" dirty="0"/>
              <a:t> for Follicular Lymphoma</a:t>
            </a:r>
            <a:br>
              <a:rPr lang="en-US" sz="2400" dirty="0"/>
            </a:br>
            <a:r>
              <a:rPr lang="en-US" sz="2000" dirty="0"/>
              <a:t>Press Release – June 18,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80E2-0580-134B-B26D-7357025BB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10972800" cy="4772000"/>
          </a:xfrm>
        </p:spPr>
        <p:txBody>
          <a:bodyPr/>
          <a:lstStyle/>
          <a:p>
            <a:pPr marL="98425" indent="0">
              <a:buNone/>
            </a:pPr>
            <a:r>
              <a:rPr lang="en-US" sz="1800" b="0" dirty="0"/>
              <a:t>“The Food and Drug Administration granted accelerated approval to </a:t>
            </a:r>
            <a:r>
              <a:rPr lang="en-US" sz="1800" b="0" dirty="0" err="1"/>
              <a:t>tazemetostat</a:t>
            </a:r>
            <a:r>
              <a:rPr lang="en-US" sz="1800" b="0" dirty="0"/>
              <a:t>, an EZH2 inhibitor, for adult patients with relapsed or refractory (R/R) follicular lymphoma (FL) whose tumors are positive for an EZH2 mutation as detected by an FDA-approved test and who have received at least 2 prior systemic therapies, and for adult patients with R/R FL who have no satisfactory alternative treatment options.</a:t>
            </a:r>
          </a:p>
          <a:p>
            <a:pPr marL="98425" indent="0">
              <a:buNone/>
            </a:pPr>
            <a:r>
              <a:rPr lang="en-US" sz="1800" b="0" dirty="0"/>
              <a:t>Today, the FDA also approved the </a:t>
            </a:r>
            <a:r>
              <a:rPr lang="en-US" sz="1800" b="0" dirty="0" err="1"/>
              <a:t>cobas</a:t>
            </a:r>
            <a:r>
              <a:rPr lang="en-US" sz="1800" b="0" dirty="0"/>
              <a:t> EZH2 Mutation Test (Roche Molecular Systems, Inc.) as a companion diagnostic for </a:t>
            </a:r>
            <a:r>
              <a:rPr lang="en-US" sz="1800" b="0" dirty="0" err="1"/>
              <a:t>tazemetostat</a:t>
            </a:r>
            <a:r>
              <a:rPr lang="en-US" sz="1800" b="0" dirty="0"/>
              <a:t>.</a:t>
            </a:r>
          </a:p>
          <a:p>
            <a:pPr marL="98425" indent="0">
              <a:buNone/>
            </a:pPr>
            <a:r>
              <a:rPr lang="en-US" sz="1800" b="0" dirty="0"/>
              <a:t>Approval was based on two open-label, single-arm cohorts (Cohort 4 - EZH2 mutated FL and Cohort 5 - EZH2 wild-type FL) of a multi-center trial (Study E7438-G000-101, NCT01897571) in patients with histologically confirmed FL after at least 2 prior systemic therapies. EZH2 mutations were identified prospectively using formalin-fixed, paraffin-embedded tumor samples, which were centrally tested using the </a:t>
            </a:r>
            <a:r>
              <a:rPr lang="en-US" sz="1800" b="0" dirty="0" err="1"/>
              <a:t>cobas</a:t>
            </a:r>
            <a:r>
              <a:rPr lang="en-US" sz="1800" b="0" dirty="0"/>
              <a:t>® EZH2 Mutation Test. Patients received </a:t>
            </a:r>
            <a:r>
              <a:rPr lang="en-US" sz="1800" b="0" dirty="0" err="1"/>
              <a:t>tazemetostat</a:t>
            </a:r>
            <a:r>
              <a:rPr lang="en-US" sz="1800" b="0" dirty="0"/>
              <a:t> 800 mg orally twice daily until confirmed disease progression or unacceptable toxicity.”</a:t>
            </a:r>
          </a:p>
          <a:p>
            <a:pPr marL="98425" indent="0">
              <a:buNone/>
            </a:pPr>
            <a:endParaRPr lang="en-US" sz="1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3767B-6762-A244-83B7-2EF102BD4918}"/>
              </a:ext>
            </a:extLst>
          </p:cNvPr>
          <p:cNvSpPr txBox="1"/>
          <p:nvPr/>
        </p:nvSpPr>
        <p:spPr>
          <a:xfrm>
            <a:off x="407368" y="6477099"/>
            <a:ext cx="7075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b="0" dirty="0" err="1">
                <a:solidFill>
                  <a:srgbClr val="000000"/>
                </a:solidFill>
              </a:rPr>
              <a:t>www.fda.gov</a:t>
            </a:r>
            <a:r>
              <a:rPr lang="en-US" sz="1400" b="0" dirty="0">
                <a:solidFill>
                  <a:srgbClr val="000000"/>
                </a:solidFill>
              </a:rPr>
              <a:t>/drugs/fda-granted-accelerated-approval-tazemetostat-follicular-lymphoma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4823"/>
      </p:ext>
    </p:extLst>
  </p:cSld>
  <p:clrMapOvr>
    <a:masterClrMapping/>
  </p:clrMapOvr>
  <p:transition spd="slow" advClick="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73B5-0769-4E44-9246-D03EE5E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ZUMA-5: Phase II Trial of </a:t>
            </a:r>
            <a:r>
              <a:rPr lang="en-US" sz="260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Axicabtagene</a:t>
            </a:r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Ciloleucel</a:t>
            </a:r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Axi-Cel</a:t>
            </a:r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) in R/R Indolent NHL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DBF61-431C-1047-BE4E-4931BB62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6467476"/>
            <a:ext cx="8229600" cy="3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bIns="685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Jacobsen C et al. </a:t>
            </a:r>
            <a:r>
              <a:rPr lang="en-US" sz="1400" b="0" i="1" dirty="0">
                <a:solidFill>
                  <a:srgbClr val="000000"/>
                </a:solidFill>
                <a:ea typeface="Calibri" charset="0"/>
                <a:cs typeface="Calibri" charset="0"/>
              </a:rPr>
              <a:t>Proc ASCO </a:t>
            </a: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2020; Abstract 8008</a:t>
            </a:r>
            <a:r>
              <a:rPr lang="en-US" sz="1400" b="0" dirty="0"/>
              <a:t>.</a:t>
            </a:r>
            <a:endParaRPr lang="en-US" sz="1400" b="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4CB38-55F0-C645-9608-71CD1EC1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44824"/>
            <a:ext cx="9144000" cy="34924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2262"/>
      </p:ext>
    </p:extLst>
  </p:cSld>
  <p:clrMapOvr>
    <a:masterClrMapping/>
  </p:clrMapOvr>
  <p:transition spd="slow" advClick="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1A31-1EC0-904D-8DD6-E0022B1E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ZUMA-5: High Risk FL and MCL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73D7B-A982-A74F-B919-B121B5DF3B70}"/>
              </a:ext>
            </a:extLst>
          </p:cNvPr>
          <p:cNvSpPr txBox="1"/>
          <p:nvPr/>
        </p:nvSpPr>
        <p:spPr>
          <a:xfrm>
            <a:off x="609600" y="6550223"/>
            <a:ext cx="2736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</a:rPr>
              <a:t>Patel K. ASCO 2020 Discussant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28C7C8-CAD6-CB4A-9BB2-2C8621D7D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12776"/>
            <a:ext cx="10453454" cy="4464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E24181-1A10-9445-AAC6-E82D8FDA5AFC}"/>
              </a:ext>
            </a:extLst>
          </p:cNvPr>
          <p:cNvSpPr txBox="1"/>
          <p:nvPr/>
        </p:nvSpPr>
        <p:spPr>
          <a:xfrm>
            <a:off x="911424" y="6048000"/>
            <a:ext cx="1045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&gt;50% of efficacy evaluable patients had adverse prognostic features</a:t>
            </a:r>
          </a:p>
        </p:txBody>
      </p:sp>
    </p:spTree>
    <p:extLst>
      <p:ext uri="{BB962C8B-B14F-4D97-AF65-F5344CB8AC3E}">
        <p14:creationId xmlns:p14="http://schemas.microsoft.com/office/powerpoint/2010/main" val="2691303843"/>
      </p:ext>
    </p:extLst>
  </p:cSld>
  <p:clrMapOvr>
    <a:masterClrMapping/>
  </p:clrMapOvr>
  <p:transition spd="slow" advClick="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1A31-1EC0-904D-8DD6-E0022B1E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ZUMA-5: High ORR, High CR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73D7B-A982-A74F-B919-B121B5DF3B70}"/>
              </a:ext>
            </a:extLst>
          </p:cNvPr>
          <p:cNvSpPr txBox="1"/>
          <p:nvPr/>
        </p:nvSpPr>
        <p:spPr>
          <a:xfrm>
            <a:off x="609600" y="6550223"/>
            <a:ext cx="2736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</a:rPr>
              <a:t>Patel K. ASCO 2020 Discussant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ECC549-1E0D-9840-8755-ABC78041F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382811"/>
            <a:ext cx="111506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2362"/>
      </p:ext>
    </p:extLst>
  </p:cSld>
  <p:clrMapOvr>
    <a:masterClrMapping/>
  </p:clrMapOvr>
  <p:transition spd="slow"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73B5-0769-4E44-9246-D03EE5E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ZUMA-5: Key Efficacy Findings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EDBF61-431C-1047-BE4E-4931BB62A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44" y="6467476"/>
            <a:ext cx="8229600" cy="3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bIns="685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Bartlett N et al. </a:t>
            </a:r>
            <a:r>
              <a:rPr lang="en-US" sz="1400" b="0" i="1" dirty="0">
                <a:solidFill>
                  <a:srgbClr val="000000"/>
                </a:solidFill>
                <a:ea typeface="Calibri" charset="0"/>
                <a:cs typeface="Calibri" charset="0"/>
              </a:rPr>
              <a:t>Proc ASCO </a:t>
            </a: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2020; Discussant</a:t>
            </a:r>
            <a:r>
              <a:rPr lang="en-US" sz="1400" b="0" dirty="0"/>
              <a:t>.</a:t>
            </a:r>
            <a:endParaRPr lang="en-US" sz="1400" b="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547E5-BF89-5744-90B2-3D15F1C51038}"/>
              </a:ext>
            </a:extLst>
          </p:cNvPr>
          <p:cNvSpPr txBox="1"/>
          <p:nvPr/>
        </p:nvSpPr>
        <p:spPr>
          <a:xfrm>
            <a:off x="911424" y="1368079"/>
            <a:ext cx="9684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2"/>
                </a:solidFill>
                <a:latin typeface="+mn-lt"/>
              </a:rPr>
              <a:t>ORR</a:t>
            </a:r>
            <a:r>
              <a:rPr lang="en-US" sz="1600" b="0" dirty="0">
                <a:solidFill>
                  <a:schemeClr val="tx2"/>
                </a:solidFill>
                <a:latin typeface="+mn-lt"/>
              </a:rPr>
              <a:t>: FL 95% (CR 81%), MZL 81% (CR 75%)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2"/>
                </a:solidFill>
                <a:latin typeface="+mn-lt"/>
              </a:rPr>
              <a:t>Median PFS</a:t>
            </a:r>
            <a:r>
              <a:rPr lang="en-US" sz="1600" b="0" dirty="0">
                <a:solidFill>
                  <a:schemeClr val="tx2"/>
                </a:solidFill>
                <a:latin typeface="+mn-lt"/>
              </a:rPr>
              <a:t>: FL 23.5 </a:t>
            </a:r>
            <a:r>
              <a:rPr lang="en-US" sz="1600" b="0" dirty="0" err="1">
                <a:solidFill>
                  <a:schemeClr val="tx2"/>
                </a:solidFill>
                <a:latin typeface="+mn-lt"/>
              </a:rPr>
              <a:t>mo</a:t>
            </a:r>
            <a:r>
              <a:rPr lang="en-US" sz="1600" b="0" dirty="0">
                <a:solidFill>
                  <a:schemeClr val="tx2"/>
                </a:solidFill>
                <a:latin typeface="+mn-lt"/>
              </a:rPr>
              <a:t>, MZL 1.8 </a:t>
            </a:r>
            <a:r>
              <a:rPr lang="en-US" sz="1600" b="0" dirty="0" err="1">
                <a:solidFill>
                  <a:schemeClr val="tx2"/>
                </a:solidFill>
                <a:latin typeface="+mn-lt"/>
              </a:rPr>
              <a:t>mo</a:t>
            </a:r>
            <a:endParaRPr lang="en-US" sz="1600" b="0" dirty="0">
              <a:solidFill>
                <a:schemeClr val="tx2"/>
              </a:solidFill>
              <a:latin typeface="+mn-lt"/>
            </a:endParaRPr>
          </a:p>
          <a:p>
            <a:pPr marL="715963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+mn-lt"/>
              </a:rPr>
              <a:t>68% of pts with FL had ongoing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+mn-lt"/>
              </a:rPr>
              <a:t>Median time to peak CAR T cell levels was 8 days (range 8-371 days)</a:t>
            </a:r>
          </a:p>
          <a:p>
            <a:pPr marL="715963" lvl="1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2"/>
                </a:solidFill>
                <a:latin typeface="+mn-lt"/>
              </a:rPr>
              <a:t>Anti-CD19 CAR T cells detectable at 18 </a:t>
            </a:r>
            <a:r>
              <a:rPr lang="en-US" sz="1600" b="0" dirty="0" err="1">
                <a:solidFill>
                  <a:schemeClr val="tx2"/>
                </a:solidFill>
                <a:latin typeface="+mn-lt"/>
              </a:rPr>
              <a:t>mo</a:t>
            </a:r>
            <a:r>
              <a:rPr lang="en-US" sz="1600" b="0" dirty="0">
                <a:solidFill>
                  <a:schemeClr val="tx2"/>
                </a:solidFill>
                <a:latin typeface="+mn-lt"/>
              </a:rPr>
              <a:t> in 13/15 (87%) pts with samples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595D7-8B2B-BA4C-BB38-B8D4F754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322" y="2852937"/>
            <a:ext cx="5134006" cy="3380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D9D37-790C-7D40-B20D-AAC34E870854}"/>
              </a:ext>
            </a:extLst>
          </p:cNvPr>
          <p:cNvSpPr txBox="1"/>
          <p:nvPr/>
        </p:nvSpPr>
        <p:spPr>
          <a:xfrm>
            <a:off x="2999657" y="4108781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PFS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952231"/>
      </p:ext>
    </p:extLst>
  </p:cSld>
  <p:clrMapOvr>
    <a:masterClrMapping/>
  </p:clrMapOvr>
  <p:transition spd="slow" advClick="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73B5-0769-4E44-9246-D03EE5E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ZUMA-5: Cytokine Release Syndrome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547E5-BF89-5744-90B2-3D15F1C51038}"/>
              </a:ext>
            </a:extLst>
          </p:cNvPr>
          <p:cNvSpPr txBox="1"/>
          <p:nvPr/>
        </p:nvSpPr>
        <p:spPr>
          <a:xfrm>
            <a:off x="1199456" y="5102142"/>
            <a:ext cx="90081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Grade 4 CRS occurred in 1 </a:t>
            </a:r>
            <a:r>
              <a:rPr lang="en-US" sz="1800" b="0" dirty="0" err="1">
                <a:solidFill>
                  <a:schemeClr val="tx2"/>
                </a:solidFill>
                <a:latin typeface="+mn-lt"/>
              </a:rPr>
              <a:t>pt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 with MZL; Grade 5 CRS occurred in 1 </a:t>
            </a:r>
            <a:r>
              <a:rPr lang="en-US" sz="1800" b="0" dirty="0" err="1">
                <a:solidFill>
                  <a:schemeClr val="tx2"/>
                </a:solidFill>
                <a:latin typeface="+mn-lt"/>
              </a:rPr>
              <a:t>pt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 with FL</a:t>
            </a:r>
          </a:p>
          <a:p>
            <a:endParaRPr lang="en-US" sz="8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No </a:t>
            </a:r>
            <a:r>
              <a:rPr lang="en-US" sz="1800" b="0" dirty="0" err="1">
                <a:solidFill>
                  <a:schemeClr val="tx2"/>
                </a:solidFill>
                <a:latin typeface="+mn-lt"/>
              </a:rPr>
              <a:t>pt</a:t>
            </a:r>
            <a:r>
              <a:rPr lang="en-US" sz="1800" b="0" dirty="0">
                <a:solidFill>
                  <a:schemeClr val="tx2"/>
                </a:solidFill>
                <a:latin typeface="+mn-lt"/>
              </a:rPr>
              <a:t> had ongoing CRS as of the cutoff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B58C8-2D73-CB4A-A54D-CE8139269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590630"/>
            <a:ext cx="9144000" cy="3441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55C4C7-2618-D74C-91F9-494ADF4FA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467476"/>
            <a:ext cx="8229600" cy="3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bIns="685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Jacobsen C et al. </a:t>
            </a:r>
            <a:r>
              <a:rPr lang="en-US" sz="1400" b="0" i="1" dirty="0">
                <a:solidFill>
                  <a:srgbClr val="000000"/>
                </a:solidFill>
                <a:ea typeface="Calibri" charset="0"/>
                <a:cs typeface="Calibri" charset="0"/>
              </a:rPr>
              <a:t>Proc ASCO </a:t>
            </a: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2020; Abstract 8008</a:t>
            </a:r>
            <a:r>
              <a:rPr lang="en-US" sz="1400" b="0" dirty="0"/>
              <a:t>.</a:t>
            </a:r>
            <a:endParaRPr lang="en-US" sz="1400" b="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6958650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Content Placeholder 2">
            <a:extLst>
              <a:ext uri="{FF2B5EF4-FFF2-40B4-BE49-F238E27FC236}">
                <a16:creationId xmlns:a16="http://schemas.microsoft.com/office/drawing/2014/main" id="{6AF2E781-78CA-724F-B70C-75410C525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Obinutuzumab</a:t>
            </a:r>
            <a:r>
              <a:rPr lang="en-US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3000" u="sng" dirty="0" err="1">
                <a:latin typeface="Arial" panose="020B0604020202020204" pitchFamily="34" charset="0"/>
                <a:cs typeface="Arial" panose="020B0604020202020204" pitchFamily="34" charset="0"/>
              </a:rPr>
              <a:t>Bendamustine</a:t>
            </a:r>
            <a:r>
              <a:rPr lang="en-US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Obinutuzumab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days 1, 8, 15 of cycle 1, then monthly x 6 cycles</a:t>
            </a:r>
          </a:p>
          <a:p>
            <a:pPr lvl="1" eaLnBrk="1" hangingPunct="1">
              <a:defRPr/>
            </a:pP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Bendamustine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days 1, 2 x 6 cycles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End of treatment PET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eaLnBrk="1" hangingPunct="1">
              <a:defRPr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Complete response (Deauville 2) </a:t>
            </a:r>
          </a:p>
          <a:p>
            <a:pPr eaLnBrk="1" hangingPunct="1">
              <a:defRPr/>
            </a:pPr>
            <a:endParaRPr lang="en-US" altLang="en-US" sz="15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Initiated maintenance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obinutuzumab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7827" name="Title 1">
            <a:extLst>
              <a:ext uri="{FF2B5EF4-FFF2-40B4-BE49-F238E27FC236}">
                <a16:creationId xmlns:a16="http://schemas.microsoft.com/office/drawing/2014/main" id="{2F0C2D57-30A3-7749-8E84-25A8AD26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52400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Case Presentation — Dr Casulo: 50-year-old woman with grade 2 follicular lymphoma — Treatment</a:t>
            </a:r>
          </a:p>
        </p:txBody>
      </p:sp>
    </p:spTree>
    <p:extLst>
      <p:ext uri="{BB962C8B-B14F-4D97-AF65-F5344CB8AC3E}">
        <p14:creationId xmlns:p14="http://schemas.microsoft.com/office/powerpoint/2010/main" val="2296905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73B5-0769-4E44-9246-D03EE5E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ZUMA-5: Neurologic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547E5-BF89-5744-90B2-3D15F1C51038}"/>
              </a:ext>
            </a:extLst>
          </p:cNvPr>
          <p:cNvSpPr txBox="1"/>
          <p:nvPr/>
        </p:nvSpPr>
        <p:spPr>
          <a:xfrm>
            <a:off x="1847528" y="4779781"/>
            <a:ext cx="8229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Grade 4 neurologic events were reported for 2 pts with FL; No Grade 5 neurologic events were reported</a:t>
            </a:r>
          </a:p>
          <a:p>
            <a:endParaRPr lang="en-US" sz="800" b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2"/>
                </a:solidFill>
                <a:latin typeface="+mn-lt"/>
              </a:rPr>
              <a:t>Events were ongoing at the cutoff date in 4 pts: Grade 1 and 2 paresthesia, Grade 1 attention disturbance, and Grade 1 memory impairment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5C4C7-2618-D74C-91F9-494ADF4FA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467476"/>
            <a:ext cx="8229600" cy="3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bIns="685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Jacobsen C et al. </a:t>
            </a:r>
            <a:r>
              <a:rPr lang="en-US" sz="1400" b="0" i="1" dirty="0">
                <a:solidFill>
                  <a:srgbClr val="000000"/>
                </a:solidFill>
                <a:ea typeface="Calibri" charset="0"/>
                <a:cs typeface="Calibri" charset="0"/>
              </a:rPr>
              <a:t>Proc ASCO </a:t>
            </a: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2020; Abstract 8008</a:t>
            </a:r>
            <a:r>
              <a:rPr lang="en-US" sz="1400" b="0" dirty="0"/>
              <a:t>.</a:t>
            </a:r>
            <a:endParaRPr lang="en-US" sz="1400" b="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FCA46-4554-9B4B-9EDE-B8E915DEE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412776"/>
            <a:ext cx="9144000" cy="3385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9863757"/>
      </p:ext>
    </p:extLst>
  </p:cSld>
  <p:clrMapOvr>
    <a:masterClrMapping/>
  </p:clrMapOvr>
  <p:transition spd="slow" advClick="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1A31-1EC0-904D-8DD6-E0022B1E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ASCO 2020 ZUMA-5 Discussant: Response Rates and Duration in Indolent NHL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73D7B-A982-A74F-B919-B121B5DF3B70}"/>
              </a:ext>
            </a:extLst>
          </p:cNvPr>
          <p:cNvSpPr txBox="1"/>
          <p:nvPr/>
        </p:nvSpPr>
        <p:spPr>
          <a:xfrm>
            <a:off x="609600" y="6550223"/>
            <a:ext cx="2736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2"/>
                </a:solidFill>
              </a:rPr>
              <a:t>Patel K. ASCO 2020 Discussant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5C27D6-ECE3-194C-AB07-CF642E75C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58" y="1988840"/>
            <a:ext cx="11800283" cy="4512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AFCFA-5E1F-824A-A324-409BBB32EF7E}"/>
              </a:ext>
            </a:extLst>
          </p:cNvPr>
          <p:cNvSpPr/>
          <p:nvPr/>
        </p:nvSpPr>
        <p:spPr bwMode="auto">
          <a:xfrm>
            <a:off x="191344" y="1412776"/>
            <a:ext cx="11809312" cy="5760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80A78B-41C6-AA46-B7FA-595E49DF1156}"/>
              </a:ext>
            </a:extLst>
          </p:cNvPr>
          <p:cNvSpPr txBox="1"/>
          <p:nvPr/>
        </p:nvSpPr>
        <p:spPr>
          <a:xfrm>
            <a:off x="9192344" y="1500753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Mosunetuzumab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B8D59-E392-844F-8C6F-2804CCD16A72}"/>
              </a:ext>
            </a:extLst>
          </p:cNvPr>
          <p:cNvSpPr/>
          <p:nvPr/>
        </p:nvSpPr>
        <p:spPr bwMode="auto">
          <a:xfrm>
            <a:off x="11280576" y="6237312"/>
            <a:ext cx="715565" cy="2638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30977"/>
      </p:ext>
    </p:extLst>
  </p:cSld>
  <p:clrMapOvr>
    <a:masterClrMapping/>
  </p:clrMapOvr>
  <p:transition spd="slow" advClick="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73B5-0769-4E44-9246-D03EE5E5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ZUMA-5: Conclusions and Next Steps…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9F4B0-C9AE-614D-A73F-84067FF36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CAR T cell therapy active in FL and MZL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Duration of response “somewhat” disappointing for both </a:t>
            </a:r>
            <a:r>
              <a:rPr lang="en-US" sz="1800" dirty="0" err="1">
                <a:solidFill>
                  <a:schemeClr val="tx2"/>
                </a:solidFill>
              </a:rPr>
              <a:t>histologies</a:t>
            </a:r>
            <a:endParaRPr lang="en-US" sz="1800" dirty="0">
              <a:solidFill>
                <a:schemeClr val="tx2"/>
              </a:solidFill>
            </a:endParaRPr>
          </a:p>
          <a:p>
            <a:pPr marL="715963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In DLBCL start seeing plateau at around 6-12 months</a:t>
            </a:r>
          </a:p>
          <a:p>
            <a:pPr marL="715963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No hint of plateau in </a:t>
            </a:r>
            <a:r>
              <a:rPr lang="en-US" sz="1800" dirty="0" err="1">
                <a:solidFill>
                  <a:schemeClr val="tx2"/>
                </a:solidFill>
              </a:rPr>
              <a:t>DoR</a:t>
            </a:r>
            <a:r>
              <a:rPr lang="en-US" sz="1800" dirty="0">
                <a:solidFill>
                  <a:schemeClr val="tx2"/>
                </a:solidFill>
              </a:rPr>
              <a:t> curves at 18 months</a:t>
            </a:r>
          </a:p>
          <a:p>
            <a:pPr lvl="1" indent="0"/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Are toxicity and expense worth it?</a:t>
            </a:r>
          </a:p>
          <a:p>
            <a:pPr marL="715963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Need longer follow-up to answer this question accurately</a:t>
            </a:r>
          </a:p>
          <a:p>
            <a:pPr lvl="1" indent="0"/>
            <a:endParaRPr lang="en-US" sz="18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Many active agents approved (Len, PI3K inhibitors) and in clinical trials (bi-specific Ab, anti-CD47 Ab, MOR Ab, </a:t>
            </a:r>
            <a:r>
              <a:rPr lang="en-US" sz="1800" dirty="0" err="1">
                <a:solidFill>
                  <a:schemeClr val="tx2"/>
                </a:solidFill>
              </a:rPr>
              <a:t>etc</a:t>
            </a:r>
            <a:r>
              <a:rPr lang="en-US" sz="1800" dirty="0">
                <a:solidFill>
                  <a:schemeClr val="tx2"/>
                </a:solidFill>
              </a:rPr>
              <a:t>) for indolent lymphoma</a:t>
            </a:r>
          </a:p>
          <a:p>
            <a:pPr marL="715963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Unclear where CAR T will fit in the line-up</a:t>
            </a:r>
          </a:p>
          <a:p>
            <a:pPr marL="715963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Need to show superior OS compared to less toxic therapies</a:t>
            </a:r>
          </a:p>
          <a:p>
            <a:pPr marL="715963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Needs to “cure” pts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5E48-C78D-374A-982D-08BB3B03C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6467476"/>
            <a:ext cx="8229600" cy="36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bIns="6858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Bartlett N et al. </a:t>
            </a:r>
            <a:r>
              <a:rPr lang="en-US" sz="1400" b="0" i="1" dirty="0">
                <a:solidFill>
                  <a:srgbClr val="000000"/>
                </a:solidFill>
                <a:ea typeface="Calibri" charset="0"/>
                <a:cs typeface="Calibri" charset="0"/>
              </a:rPr>
              <a:t>Proc ASCO </a:t>
            </a:r>
            <a:r>
              <a:rPr lang="en-US" sz="1400" b="0" dirty="0">
                <a:solidFill>
                  <a:srgbClr val="000000"/>
                </a:solidFill>
                <a:ea typeface="Calibri" charset="0"/>
                <a:cs typeface="Calibri" charset="0"/>
              </a:rPr>
              <a:t>2020; Discussant</a:t>
            </a:r>
            <a:r>
              <a:rPr lang="en-US" sz="1400" b="0" dirty="0"/>
              <a:t>.</a:t>
            </a:r>
            <a:endParaRPr lang="en-US" sz="1400" b="0" dirty="0">
              <a:solidFill>
                <a:srgbClr val="000000"/>
              </a:solidFill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929463"/>
      </p:ext>
    </p:extLst>
  </p:cSld>
  <p:clrMapOvr>
    <a:masterClrMapping/>
  </p:clrMapOvr>
  <p:transition spd="slow" advClick="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53DCB-F39D-8941-9D64-2E04B1F2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247040" cy="1143000"/>
          </a:xfrm>
        </p:spPr>
        <p:txBody>
          <a:bodyPr/>
          <a:lstStyle/>
          <a:p>
            <a:pPr algn="l"/>
            <a:r>
              <a:rPr lang="en-US" sz="2200" dirty="0"/>
              <a:t>FDA Grants Breakthrough Therapy Designation for CD20xCD3 Bispecific Cancer Immunotherapy </a:t>
            </a:r>
            <a:r>
              <a:rPr lang="en-US" sz="2200" dirty="0" err="1"/>
              <a:t>Mosunetuzumab</a:t>
            </a:r>
            <a:r>
              <a:rPr lang="en-US" sz="2200" dirty="0"/>
              <a:t> Recognizing its Potential in Follicular Lymphoma</a:t>
            </a:r>
            <a:br>
              <a:rPr lang="en-US" dirty="0"/>
            </a:br>
            <a:r>
              <a:rPr lang="en-US" sz="2000" dirty="0"/>
              <a:t>Press release – July 14, 2020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CDAC33-A2A9-0541-B619-C97375C4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marL="98425" indent="0">
              <a:buNone/>
            </a:pPr>
            <a:r>
              <a:rPr lang="en-US" sz="2000" b="0" dirty="0"/>
              <a:t>“The investigational CD20xCD3 T-cell engaging bispecific </a:t>
            </a:r>
            <a:r>
              <a:rPr lang="en-US" sz="2000" b="0" dirty="0" err="1"/>
              <a:t>mosunetuzumab</a:t>
            </a:r>
            <a:r>
              <a:rPr lang="en-US" sz="2000" b="0" dirty="0"/>
              <a:t> has been granted Breakthrough Therapy Designation (BTD) by the US Food and Drug Administration (FDA) for the treatment of adult patients with relapsed or refractory (R/R) follicular lymphoma who have received at least two prior systemic therapies. </a:t>
            </a:r>
            <a:endParaRPr lang="en-US" sz="1800" b="0" dirty="0"/>
          </a:p>
          <a:p>
            <a:pPr marL="98425" indent="0">
              <a:buNone/>
            </a:pPr>
            <a:r>
              <a:rPr lang="en-US" sz="2000" b="0" dirty="0"/>
              <a:t>This designation was granted based on encouraging efficacy results observed in the phase I/</a:t>
            </a:r>
            <a:r>
              <a:rPr lang="en-US" sz="2000" b="0" dirty="0" err="1"/>
              <a:t>Ib</a:t>
            </a:r>
            <a:r>
              <a:rPr lang="en-US" sz="2000" b="0" dirty="0"/>
              <a:t> GO29781 study [NCT02500407] investigating </a:t>
            </a:r>
            <a:r>
              <a:rPr lang="en-US" sz="2000" b="0" dirty="0" err="1"/>
              <a:t>mosunetuzumab</a:t>
            </a:r>
            <a:r>
              <a:rPr lang="en-US" sz="2000" b="0" dirty="0"/>
              <a:t> in R/R non-Hodgkin lymphoma (NHL). The safety profile of this T-cell engaging bispecific was consistent with its mechanism of action</a:t>
            </a:r>
            <a:r>
              <a:rPr lang="en-US" sz="2000" dirty="0"/>
              <a:t>.”</a:t>
            </a:r>
            <a:endParaRPr lang="en-US" sz="20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E5FF6-1DDC-D947-9996-653D50EEC43F}"/>
              </a:ext>
            </a:extLst>
          </p:cNvPr>
          <p:cNvSpPr txBox="1"/>
          <p:nvPr/>
        </p:nvSpPr>
        <p:spPr>
          <a:xfrm>
            <a:off x="489496" y="6400800"/>
            <a:ext cx="574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000000"/>
                </a:solidFill>
              </a:rPr>
              <a:t>https://</a:t>
            </a:r>
            <a:r>
              <a:rPr lang="en-US" sz="1400" b="0" dirty="0" err="1">
                <a:solidFill>
                  <a:srgbClr val="000000"/>
                </a:solidFill>
              </a:rPr>
              <a:t>www.roche.com</a:t>
            </a:r>
            <a:r>
              <a:rPr lang="en-US" sz="1400" b="0" dirty="0">
                <a:solidFill>
                  <a:srgbClr val="000000"/>
                </a:solidFill>
              </a:rPr>
              <a:t>/investors/updates/inv-update-2020-07-14b.htm</a:t>
            </a:r>
          </a:p>
        </p:txBody>
      </p:sp>
    </p:spTree>
    <p:extLst>
      <p:ext uri="{BB962C8B-B14F-4D97-AF65-F5344CB8AC3E}">
        <p14:creationId xmlns:p14="http://schemas.microsoft.com/office/powerpoint/2010/main" val="2109172353"/>
      </p:ext>
    </p:extLst>
  </p:cSld>
  <p:clrMapOvr>
    <a:masterClrMapping/>
  </p:clrMapOvr>
  <p:transition spd="slow"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E2F8-5289-114B-866D-54ECD32C62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3432" y="1556792"/>
            <a:ext cx="9289032" cy="2808287"/>
          </a:xfrm>
        </p:spPr>
        <p:txBody>
          <a:bodyPr/>
          <a:lstStyle/>
          <a:p>
            <a:br>
              <a:rPr lang="en-US" sz="1200" dirty="0">
                <a:solidFill>
                  <a:srgbClr val="0432FF"/>
                </a:solidFill>
              </a:rPr>
            </a:br>
            <a:r>
              <a:rPr lang="en-US" sz="2800" dirty="0">
                <a:solidFill>
                  <a:srgbClr val="0432FF"/>
                </a:solidFill>
              </a:rPr>
              <a:t>Mosunetuzumab Induces Complete Remissions in Poor Prognosis Non-Hodgkin Lymphoma Patients, Including Those Who Are Resistant to or Relapsing After Chimeric Antigen Receptor T-Cell (CAR-T) Therapies, and Is Active in Treatment through Multiple Lines 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80BB8-720B-3548-9DF2-23C2AEB712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432" y="4580979"/>
            <a:ext cx="7769225" cy="935038"/>
          </a:xfrm>
        </p:spPr>
        <p:txBody>
          <a:bodyPr/>
          <a:lstStyle/>
          <a:p>
            <a:pPr marL="984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Stephen J Schuster et al. </a:t>
            </a:r>
          </a:p>
          <a:p>
            <a:pPr marL="9842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ASH 2019; Abstract 6. (Plenary)</a:t>
            </a:r>
          </a:p>
        </p:txBody>
      </p:sp>
    </p:spTree>
    <p:extLst>
      <p:ext uri="{BB962C8B-B14F-4D97-AF65-F5344CB8AC3E}">
        <p14:creationId xmlns:p14="http://schemas.microsoft.com/office/powerpoint/2010/main" val="3940618711"/>
      </p:ext>
    </p:extLst>
  </p:cSld>
  <p:clrMapOvr>
    <a:masterClrMapping/>
  </p:clrMapOvr>
  <p:transition spd="slow" advClick="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31752C-B248-9F48-AFA4-D8CF5F2ABE2C}"/>
              </a:ext>
            </a:extLst>
          </p:cNvPr>
          <p:cNvSpPr/>
          <p:nvPr/>
        </p:nvSpPr>
        <p:spPr bwMode="auto">
          <a:xfrm>
            <a:off x="1343472" y="1700808"/>
            <a:ext cx="9361040" cy="417646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2E34949-6571-3A45-BF93-3B977C080E42}"/>
              </a:ext>
            </a:extLst>
          </p:cNvPr>
          <p:cNvSpPr/>
          <p:nvPr/>
        </p:nvSpPr>
        <p:spPr bwMode="auto">
          <a:xfrm>
            <a:off x="8112871" y="2032709"/>
            <a:ext cx="1993905" cy="1504409"/>
          </a:xfrm>
          <a:prstGeom prst="rect">
            <a:avLst/>
          </a:prstGeom>
          <a:solidFill>
            <a:srgbClr val="CCEA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en-US" sz="2400" b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9AE5E-FDE8-2E46-A18D-7988B23F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GO2971: Responses in Indolent NHL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F63DE-FECE-DA4F-A92A-B3E41E532C26}"/>
              </a:ext>
            </a:extLst>
          </p:cNvPr>
          <p:cNvSpPr txBox="1"/>
          <p:nvPr/>
        </p:nvSpPr>
        <p:spPr>
          <a:xfrm>
            <a:off x="227555" y="6512257"/>
            <a:ext cx="3540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8425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</a:rPr>
              <a:t>Schuster SJ et al.  ASH 2019; Abstract 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9D05B5-97DC-AF4C-812D-BCE4AA0B0336}"/>
              </a:ext>
            </a:extLst>
          </p:cNvPr>
          <p:cNvSpPr txBox="1"/>
          <p:nvPr/>
        </p:nvSpPr>
        <p:spPr bwMode="auto">
          <a:xfrm rot="16200000">
            <a:off x="503921" y="3311360"/>
            <a:ext cx="28650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Best Change in SPD (%)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7ECA8B-64CD-F14E-8353-FA8236919A8B}"/>
              </a:ext>
            </a:extLst>
          </p:cNvPr>
          <p:cNvGrpSpPr/>
          <p:nvPr/>
        </p:nvGrpSpPr>
        <p:grpSpPr>
          <a:xfrm>
            <a:off x="2136206" y="2095918"/>
            <a:ext cx="448988" cy="3353389"/>
            <a:chOff x="1904748" y="2919057"/>
            <a:chExt cx="448988" cy="307856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57C8B5-F0AF-1140-831A-854C4BB6C01D}"/>
                </a:ext>
              </a:extLst>
            </p:cNvPr>
            <p:cNvCxnSpPr/>
            <p:nvPr/>
          </p:nvCxnSpPr>
          <p:spPr bwMode="auto">
            <a:xfrm>
              <a:off x="2340463" y="3087185"/>
              <a:ext cx="0" cy="2874936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80D928-F8B8-E04E-B54D-1C0360FC6649}"/>
                </a:ext>
              </a:extLst>
            </p:cNvPr>
            <p:cNvGrpSpPr/>
            <p:nvPr/>
          </p:nvGrpSpPr>
          <p:grpSpPr>
            <a:xfrm>
              <a:off x="2265180" y="3095978"/>
              <a:ext cx="88556" cy="2848187"/>
              <a:chOff x="1679070" y="2968969"/>
              <a:chExt cx="88556" cy="2848187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A3BB343-6BF6-B343-A7AA-9FC0936B5395}"/>
                  </a:ext>
                </a:extLst>
              </p:cNvPr>
              <p:cNvGrpSpPr/>
              <p:nvPr/>
            </p:nvGrpSpPr>
            <p:grpSpPr>
              <a:xfrm>
                <a:off x="1679070" y="2968969"/>
                <a:ext cx="79131" cy="1424345"/>
                <a:chOff x="1679070" y="2968969"/>
                <a:chExt cx="79131" cy="1424345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2B11339-7D5F-DB45-BD2A-7C2A415BF9E0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2968969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914C2E9-7789-A942-AD09-41D8FC82DF12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3253838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DF141D9-4646-9B4F-8EAF-7C83C6EBFFAA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3538707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F0893951-5C3D-D14E-900E-23EE5D2D4024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3823576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4BACFED0-91F8-854E-B044-86C8C30A0AFC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4108445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B56E0FB-C8E2-DE48-B0E0-41DA8264A735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4393314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9ABF6818-5594-824B-84CA-1FAF64689404}"/>
                  </a:ext>
                </a:extLst>
              </p:cNvPr>
              <p:cNvGrpSpPr/>
              <p:nvPr/>
            </p:nvGrpSpPr>
            <p:grpSpPr>
              <a:xfrm>
                <a:off x="1688495" y="4392811"/>
                <a:ext cx="79131" cy="1424345"/>
                <a:chOff x="1679070" y="2968969"/>
                <a:chExt cx="79131" cy="1424345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BE0F2AE-A27A-8B40-9AD5-F980EE9624CF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2968969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872BC92D-5AA2-8B4F-B288-DD120C6711E4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3253838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C322E40-2EF5-EC49-BA61-A5DA5F467B31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3538707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70F22BF-E015-0844-A742-244A839B5457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3823576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FA09CB4-5E76-064D-8322-2D42E22323F6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4108445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57B9396-5CFD-3B45-B13E-AD7C3ED6D556}"/>
                    </a:ext>
                  </a:extLst>
                </p:cNvPr>
                <p:cNvCxnSpPr/>
                <p:nvPr/>
              </p:nvCxnSpPr>
              <p:spPr bwMode="auto">
                <a:xfrm>
                  <a:off x="1679070" y="4393314"/>
                  <a:ext cx="79131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B2F2FC-7B20-214B-B1B2-963837752A94}"/>
                </a:ext>
              </a:extLst>
            </p:cNvPr>
            <p:cNvSpPr txBox="1"/>
            <p:nvPr/>
          </p:nvSpPr>
          <p:spPr bwMode="auto">
            <a:xfrm>
              <a:off x="1908481" y="2919057"/>
              <a:ext cx="381836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B2B7AD-0D3D-5A4C-BC81-A3DA579F804A}"/>
                </a:ext>
              </a:extLst>
            </p:cNvPr>
            <p:cNvSpPr txBox="1"/>
            <p:nvPr/>
          </p:nvSpPr>
          <p:spPr bwMode="auto">
            <a:xfrm>
              <a:off x="1976129" y="3216148"/>
              <a:ext cx="316112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80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122D87-2C51-544C-BB84-11D74C1EB73B}"/>
                </a:ext>
              </a:extLst>
            </p:cNvPr>
            <p:cNvSpPr txBox="1"/>
            <p:nvPr/>
          </p:nvSpPr>
          <p:spPr bwMode="auto">
            <a:xfrm>
              <a:off x="1982765" y="3495139"/>
              <a:ext cx="316112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96DFCC-1DD4-9342-A3FB-CB03DCE56603}"/>
                </a:ext>
              </a:extLst>
            </p:cNvPr>
            <p:cNvSpPr txBox="1"/>
            <p:nvPr/>
          </p:nvSpPr>
          <p:spPr bwMode="auto">
            <a:xfrm>
              <a:off x="1989401" y="3774128"/>
              <a:ext cx="316112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40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894F41-EAC8-5F42-8ED7-0CA7F300962D}"/>
                </a:ext>
              </a:extLst>
            </p:cNvPr>
            <p:cNvSpPr txBox="1"/>
            <p:nvPr/>
          </p:nvSpPr>
          <p:spPr bwMode="auto">
            <a:xfrm>
              <a:off x="1999898" y="4063144"/>
              <a:ext cx="316112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20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DD7B282-E285-3B45-8A8D-F849FE0458C4}"/>
                </a:ext>
              </a:extLst>
            </p:cNvPr>
            <p:cNvSpPr txBox="1"/>
            <p:nvPr/>
          </p:nvSpPr>
          <p:spPr bwMode="auto">
            <a:xfrm>
              <a:off x="2057773" y="4352963"/>
              <a:ext cx="250389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E5BE3FD-40AA-744E-8F08-5BE978D7B399}"/>
                </a:ext>
              </a:extLst>
            </p:cNvPr>
            <p:cNvSpPr txBox="1"/>
            <p:nvPr/>
          </p:nvSpPr>
          <p:spPr bwMode="auto">
            <a:xfrm>
              <a:off x="1964653" y="4633156"/>
              <a:ext cx="354584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-20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551B99-1FFF-874A-AB06-354D30384E40}"/>
                </a:ext>
              </a:extLst>
            </p:cNvPr>
            <p:cNvSpPr txBox="1"/>
            <p:nvPr/>
          </p:nvSpPr>
          <p:spPr bwMode="auto">
            <a:xfrm>
              <a:off x="1967890" y="4913100"/>
              <a:ext cx="354584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-40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9D78B7-0DB8-DE49-A9B9-1E6351A7CAE5}"/>
                </a:ext>
              </a:extLst>
            </p:cNvPr>
            <p:cNvSpPr txBox="1"/>
            <p:nvPr/>
          </p:nvSpPr>
          <p:spPr bwMode="auto">
            <a:xfrm>
              <a:off x="1967890" y="5198924"/>
              <a:ext cx="354584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-60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FF8240-DA62-0B40-A3CE-45B6852AEB13}"/>
                </a:ext>
              </a:extLst>
            </p:cNvPr>
            <p:cNvSpPr txBox="1"/>
            <p:nvPr/>
          </p:nvSpPr>
          <p:spPr bwMode="auto">
            <a:xfrm>
              <a:off x="1971274" y="5478860"/>
              <a:ext cx="354584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-80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341B23F-E71B-4E4B-83B2-006FAF6F5CB3}"/>
                </a:ext>
              </a:extLst>
            </p:cNvPr>
            <p:cNvSpPr txBox="1"/>
            <p:nvPr/>
          </p:nvSpPr>
          <p:spPr bwMode="auto">
            <a:xfrm>
              <a:off x="1904748" y="5771578"/>
              <a:ext cx="420307" cy="2260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0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-100</a:t>
              </a:r>
            </a:p>
          </p:txBody>
        </p:sp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B585B21-1CCF-CA41-9172-7FE1CCDC050D}"/>
              </a:ext>
            </a:extLst>
          </p:cNvPr>
          <p:cNvCxnSpPr/>
          <p:nvPr/>
        </p:nvCxnSpPr>
        <p:spPr bwMode="auto">
          <a:xfrm flipV="1">
            <a:off x="2803209" y="2627954"/>
            <a:ext cx="0" cy="120171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40B7E77-D1C2-6B4A-B331-656C001091D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27034" y="2798742"/>
            <a:ext cx="0" cy="1030922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4AD51F1-FE8D-7C4C-8937-62637FA1429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50859" y="2844620"/>
            <a:ext cx="0" cy="99457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FD3A4D3-67E3-4144-A57D-7E04830C24F1}"/>
              </a:ext>
            </a:extLst>
          </p:cNvPr>
          <p:cNvCxnSpPr>
            <a:cxnSpLocks/>
          </p:cNvCxnSpPr>
          <p:nvPr/>
        </p:nvCxnSpPr>
        <p:spPr bwMode="auto">
          <a:xfrm flipV="1">
            <a:off x="3174684" y="3125730"/>
            <a:ext cx="0" cy="71346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991E12A-CA7E-C948-9461-1FDD4FEFCA51}"/>
              </a:ext>
            </a:extLst>
          </p:cNvPr>
          <p:cNvCxnSpPr>
            <a:cxnSpLocks/>
          </p:cNvCxnSpPr>
          <p:nvPr/>
        </p:nvCxnSpPr>
        <p:spPr bwMode="auto">
          <a:xfrm flipV="1">
            <a:off x="3298509" y="3366702"/>
            <a:ext cx="0" cy="47248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396C88C-6526-9642-9A78-33E682A26F5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22334" y="3701110"/>
            <a:ext cx="0" cy="13808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1D7A517-ADD0-984E-B0B4-901B9C6CD67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46160" y="3755862"/>
            <a:ext cx="0" cy="8332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DC1072-B88A-F542-80D2-5F0CB90294DA}"/>
              </a:ext>
            </a:extLst>
          </p:cNvPr>
          <p:cNvCxnSpPr>
            <a:cxnSpLocks/>
          </p:cNvCxnSpPr>
          <p:nvPr/>
        </p:nvCxnSpPr>
        <p:spPr bwMode="auto">
          <a:xfrm flipV="1">
            <a:off x="3665223" y="3843953"/>
            <a:ext cx="0" cy="12860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E1072C1-04F8-3243-A778-6F703B2710A5}"/>
              </a:ext>
            </a:extLst>
          </p:cNvPr>
          <p:cNvCxnSpPr>
            <a:cxnSpLocks/>
          </p:cNvCxnSpPr>
          <p:nvPr/>
        </p:nvCxnSpPr>
        <p:spPr bwMode="auto">
          <a:xfrm flipV="1">
            <a:off x="3789099" y="3839191"/>
            <a:ext cx="0" cy="26197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7FF315F-78AA-A74A-B32E-AB714FBBFC42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2975" y="3839190"/>
            <a:ext cx="0" cy="28177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2CA28D8-0A69-0F4F-9F81-5F4F8CEB7687}"/>
              </a:ext>
            </a:extLst>
          </p:cNvPr>
          <p:cNvCxnSpPr>
            <a:cxnSpLocks/>
          </p:cNvCxnSpPr>
          <p:nvPr/>
        </p:nvCxnSpPr>
        <p:spPr bwMode="auto">
          <a:xfrm flipV="1">
            <a:off x="4036851" y="3839190"/>
            <a:ext cx="0" cy="324996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707B418-290F-1540-B6DC-740291A34BBE}"/>
              </a:ext>
            </a:extLst>
          </p:cNvPr>
          <p:cNvCxnSpPr>
            <a:cxnSpLocks/>
          </p:cNvCxnSpPr>
          <p:nvPr/>
        </p:nvCxnSpPr>
        <p:spPr bwMode="auto">
          <a:xfrm flipV="1">
            <a:off x="4160727" y="3839191"/>
            <a:ext cx="0" cy="45633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2A27522-3F29-4D42-8D7D-273E26D4FED6}"/>
              </a:ext>
            </a:extLst>
          </p:cNvPr>
          <p:cNvCxnSpPr>
            <a:cxnSpLocks/>
          </p:cNvCxnSpPr>
          <p:nvPr/>
        </p:nvCxnSpPr>
        <p:spPr bwMode="auto">
          <a:xfrm flipV="1">
            <a:off x="4284603" y="3839190"/>
            <a:ext cx="0" cy="584332"/>
          </a:xfrm>
          <a:prstGeom prst="line">
            <a:avLst/>
          </a:prstGeom>
          <a:noFill/>
          <a:ln w="76200" cap="flat" cmpd="sng" algn="ctr">
            <a:solidFill>
              <a:srgbClr val="DC87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51AEA8F-41F7-344C-BBE0-9ADA11E6F25E}"/>
              </a:ext>
            </a:extLst>
          </p:cNvPr>
          <p:cNvCxnSpPr>
            <a:cxnSpLocks/>
          </p:cNvCxnSpPr>
          <p:nvPr/>
        </p:nvCxnSpPr>
        <p:spPr bwMode="auto">
          <a:xfrm flipV="1">
            <a:off x="4408479" y="3839190"/>
            <a:ext cx="0" cy="65695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10900FF-1CB7-5643-9595-D335737539BB}"/>
              </a:ext>
            </a:extLst>
          </p:cNvPr>
          <p:cNvCxnSpPr>
            <a:cxnSpLocks/>
          </p:cNvCxnSpPr>
          <p:nvPr/>
        </p:nvCxnSpPr>
        <p:spPr bwMode="auto">
          <a:xfrm flipV="1">
            <a:off x="4532355" y="3839190"/>
            <a:ext cx="0" cy="666476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F981849-035C-0E46-AB8B-E2FCE48369EC}"/>
              </a:ext>
            </a:extLst>
          </p:cNvPr>
          <p:cNvCxnSpPr>
            <a:cxnSpLocks/>
          </p:cNvCxnSpPr>
          <p:nvPr/>
        </p:nvCxnSpPr>
        <p:spPr bwMode="auto">
          <a:xfrm flipV="1">
            <a:off x="4656231" y="3839190"/>
            <a:ext cx="0" cy="68626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E0C7D90-B333-3541-8C5F-82D27BD03B45}"/>
              </a:ext>
            </a:extLst>
          </p:cNvPr>
          <p:cNvCxnSpPr>
            <a:cxnSpLocks/>
          </p:cNvCxnSpPr>
          <p:nvPr/>
        </p:nvCxnSpPr>
        <p:spPr bwMode="auto">
          <a:xfrm flipV="1">
            <a:off x="4780107" y="3854667"/>
            <a:ext cx="0" cy="68626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16247E6-3AFB-8443-96A9-E6CD45360CDB}"/>
              </a:ext>
            </a:extLst>
          </p:cNvPr>
          <p:cNvCxnSpPr>
            <a:cxnSpLocks/>
          </p:cNvCxnSpPr>
          <p:nvPr/>
        </p:nvCxnSpPr>
        <p:spPr bwMode="auto">
          <a:xfrm flipV="1">
            <a:off x="4903983" y="3839191"/>
            <a:ext cx="0" cy="708176"/>
          </a:xfrm>
          <a:prstGeom prst="line">
            <a:avLst/>
          </a:prstGeom>
          <a:noFill/>
          <a:ln w="76200" cap="flat" cmpd="sng" algn="ctr">
            <a:solidFill>
              <a:srgbClr val="DC87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CB02613-1F15-7D44-B966-7221245A5FCF}"/>
              </a:ext>
            </a:extLst>
          </p:cNvPr>
          <p:cNvCxnSpPr>
            <a:cxnSpLocks/>
          </p:cNvCxnSpPr>
          <p:nvPr/>
        </p:nvCxnSpPr>
        <p:spPr bwMode="auto">
          <a:xfrm flipV="1">
            <a:off x="5027859" y="3839190"/>
            <a:ext cx="0" cy="74964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0066605-CC7A-4C4E-BDDB-92046081C50D}"/>
              </a:ext>
            </a:extLst>
          </p:cNvPr>
          <p:cNvCxnSpPr>
            <a:cxnSpLocks/>
          </p:cNvCxnSpPr>
          <p:nvPr/>
        </p:nvCxnSpPr>
        <p:spPr bwMode="auto">
          <a:xfrm flipV="1">
            <a:off x="5151735" y="3854667"/>
            <a:ext cx="0" cy="74964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A2F0F9-C819-A649-8FBE-1DE9F0C5DA95}"/>
              </a:ext>
            </a:extLst>
          </p:cNvPr>
          <p:cNvCxnSpPr>
            <a:cxnSpLocks/>
          </p:cNvCxnSpPr>
          <p:nvPr/>
        </p:nvCxnSpPr>
        <p:spPr bwMode="auto">
          <a:xfrm flipV="1">
            <a:off x="5275611" y="3854668"/>
            <a:ext cx="0" cy="75440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613690C-74FB-6542-9F63-9497F51CFB94}"/>
              </a:ext>
            </a:extLst>
          </p:cNvPr>
          <p:cNvCxnSpPr>
            <a:cxnSpLocks/>
          </p:cNvCxnSpPr>
          <p:nvPr/>
        </p:nvCxnSpPr>
        <p:spPr bwMode="auto">
          <a:xfrm flipV="1">
            <a:off x="5399487" y="3854667"/>
            <a:ext cx="0" cy="815606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4C3169D-FE3A-7B40-8880-1ADFA00AEB36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3363" y="3854667"/>
            <a:ext cx="0" cy="816546"/>
          </a:xfrm>
          <a:prstGeom prst="line">
            <a:avLst/>
          </a:prstGeom>
          <a:noFill/>
          <a:ln w="76200" cap="flat" cmpd="sng" algn="ctr">
            <a:solidFill>
              <a:srgbClr val="DC87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F31B83-1938-FE41-8534-826F52CBED70}"/>
              </a:ext>
            </a:extLst>
          </p:cNvPr>
          <p:cNvCxnSpPr>
            <a:cxnSpLocks/>
          </p:cNvCxnSpPr>
          <p:nvPr/>
        </p:nvCxnSpPr>
        <p:spPr bwMode="auto">
          <a:xfrm flipV="1">
            <a:off x="5647239" y="3854667"/>
            <a:ext cx="0" cy="87981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653AAB-BC5E-9C42-919B-962438A10983}"/>
              </a:ext>
            </a:extLst>
          </p:cNvPr>
          <p:cNvCxnSpPr>
            <a:cxnSpLocks/>
          </p:cNvCxnSpPr>
          <p:nvPr/>
        </p:nvCxnSpPr>
        <p:spPr bwMode="auto">
          <a:xfrm flipV="1">
            <a:off x="5771115" y="3839190"/>
            <a:ext cx="0" cy="987630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4CB04B4-4FF2-4D4F-868C-BFADB1BD4DCA}"/>
              </a:ext>
            </a:extLst>
          </p:cNvPr>
          <p:cNvCxnSpPr>
            <a:cxnSpLocks/>
          </p:cNvCxnSpPr>
          <p:nvPr/>
        </p:nvCxnSpPr>
        <p:spPr bwMode="auto">
          <a:xfrm flipV="1">
            <a:off x="5894991" y="3839191"/>
            <a:ext cx="0" cy="1003662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4D3B40D-8E1C-CC45-975A-18CDCC1BA5FB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8867" y="3839190"/>
            <a:ext cx="0" cy="103343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2833071-D4B5-544B-A427-81D72084E416}"/>
              </a:ext>
            </a:extLst>
          </p:cNvPr>
          <p:cNvCxnSpPr>
            <a:cxnSpLocks/>
          </p:cNvCxnSpPr>
          <p:nvPr/>
        </p:nvCxnSpPr>
        <p:spPr bwMode="auto">
          <a:xfrm flipV="1">
            <a:off x="6142743" y="3854667"/>
            <a:ext cx="0" cy="1033430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4D3E102-C04E-A64D-B8B4-AED0509900CA}"/>
              </a:ext>
            </a:extLst>
          </p:cNvPr>
          <p:cNvCxnSpPr>
            <a:cxnSpLocks/>
          </p:cNvCxnSpPr>
          <p:nvPr/>
        </p:nvCxnSpPr>
        <p:spPr bwMode="auto">
          <a:xfrm flipV="1">
            <a:off x="6266619" y="3854667"/>
            <a:ext cx="0" cy="1062670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A73EB1F-E065-4749-92CF-C327AF06D064}"/>
              </a:ext>
            </a:extLst>
          </p:cNvPr>
          <p:cNvCxnSpPr>
            <a:cxnSpLocks/>
          </p:cNvCxnSpPr>
          <p:nvPr/>
        </p:nvCxnSpPr>
        <p:spPr bwMode="auto">
          <a:xfrm flipV="1">
            <a:off x="6390495" y="3854667"/>
            <a:ext cx="0" cy="107219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993DFBC-FEDA-6949-8AEF-D3C364F40446}"/>
              </a:ext>
            </a:extLst>
          </p:cNvPr>
          <p:cNvCxnSpPr>
            <a:cxnSpLocks/>
          </p:cNvCxnSpPr>
          <p:nvPr/>
        </p:nvCxnSpPr>
        <p:spPr bwMode="auto">
          <a:xfrm flipV="1">
            <a:off x="6514371" y="3854667"/>
            <a:ext cx="0" cy="113741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3E0C062-F543-3844-8382-8A61375A2366}"/>
              </a:ext>
            </a:extLst>
          </p:cNvPr>
          <p:cNvCxnSpPr>
            <a:cxnSpLocks/>
          </p:cNvCxnSpPr>
          <p:nvPr/>
        </p:nvCxnSpPr>
        <p:spPr bwMode="auto">
          <a:xfrm flipV="1">
            <a:off x="6638247" y="3839191"/>
            <a:ext cx="0" cy="1154076"/>
          </a:xfrm>
          <a:prstGeom prst="line">
            <a:avLst/>
          </a:prstGeom>
          <a:noFill/>
          <a:ln w="76200" cap="flat" cmpd="sng" algn="ctr">
            <a:solidFill>
              <a:srgbClr val="DC87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18CA59A-E00C-3244-A17E-E11BCF4D9538}"/>
              </a:ext>
            </a:extLst>
          </p:cNvPr>
          <p:cNvCxnSpPr>
            <a:cxnSpLocks/>
          </p:cNvCxnSpPr>
          <p:nvPr/>
        </p:nvCxnSpPr>
        <p:spPr bwMode="auto">
          <a:xfrm flipV="1">
            <a:off x="6762123" y="3839190"/>
            <a:ext cx="0" cy="1254974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999E58B-F354-1743-8671-E22A5F5AD551}"/>
              </a:ext>
            </a:extLst>
          </p:cNvPr>
          <p:cNvCxnSpPr>
            <a:cxnSpLocks/>
          </p:cNvCxnSpPr>
          <p:nvPr/>
        </p:nvCxnSpPr>
        <p:spPr bwMode="auto">
          <a:xfrm flipV="1">
            <a:off x="6885999" y="3848716"/>
            <a:ext cx="0" cy="1254974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733B9F2-EC76-6649-8BD1-4938CFE318A7}"/>
              </a:ext>
            </a:extLst>
          </p:cNvPr>
          <p:cNvCxnSpPr>
            <a:cxnSpLocks/>
          </p:cNvCxnSpPr>
          <p:nvPr/>
        </p:nvCxnSpPr>
        <p:spPr bwMode="auto">
          <a:xfrm flipV="1">
            <a:off x="7009875" y="3839191"/>
            <a:ext cx="0" cy="128443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D5EF1CF-5B36-7144-B2C2-DAB08B71DE3E}"/>
              </a:ext>
            </a:extLst>
          </p:cNvPr>
          <p:cNvCxnSpPr>
            <a:cxnSpLocks/>
          </p:cNvCxnSpPr>
          <p:nvPr/>
        </p:nvCxnSpPr>
        <p:spPr bwMode="auto">
          <a:xfrm flipV="1">
            <a:off x="7133751" y="3848717"/>
            <a:ext cx="0" cy="128443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8E37D96-D0E3-2E4F-AFA3-671E60EDE0F6}"/>
              </a:ext>
            </a:extLst>
          </p:cNvPr>
          <p:cNvCxnSpPr>
            <a:cxnSpLocks/>
          </p:cNvCxnSpPr>
          <p:nvPr/>
        </p:nvCxnSpPr>
        <p:spPr bwMode="auto">
          <a:xfrm flipV="1">
            <a:off x="7257627" y="3839190"/>
            <a:ext cx="0" cy="1343962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0F5CDA0-536E-AF4B-BF2C-F849A9C1A95C}"/>
              </a:ext>
            </a:extLst>
          </p:cNvPr>
          <p:cNvCxnSpPr>
            <a:cxnSpLocks/>
          </p:cNvCxnSpPr>
          <p:nvPr/>
        </p:nvCxnSpPr>
        <p:spPr bwMode="auto">
          <a:xfrm flipV="1">
            <a:off x="7381503" y="3829664"/>
            <a:ext cx="0" cy="137253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00C2153-3802-CF4E-B1B6-48562E20ED59}"/>
              </a:ext>
            </a:extLst>
          </p:cNvPr>
          <p:cNvCxnSpPr>
            <a:cxnSpLocks/>
          </p:cNvCxnSpPr>
          <p:nvPr/>
        </p:nvCxnSpPr>
        <p:spPr bwMode="auto">
          <a:xfrm flipV="1">
            <a:off x="7505379" y="3839191"/>
            <a:ext cx="0" cy="1373360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929F94C-CB6A-1749-8BB1-AEE37934AF79}"/>
              </a:ext>
            </a:extLst>
          </p:cNvPr>
          <p:cNvCxnSpPr>
            <a:cxnSpLocks/>
          </p:cNvCxnSpPr>
          <p:nvPr/>
        </p:nvCxnSpPr>
        <p:spPr bwMode="auto">
          <a:xfrm flipV="1">
            <a:off x="7629255" y="3839190"/>
            <a:ext cx="0" cy="137253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F184FD0-2ED1-4E4E-B6DE-CAB5A950114C}"/>
              </a:ext>
            </a:extLst>
          </p:cNvPr>
          <p:cNvCxnSpPr>
            <a:cxnSpLocks/>
          </p:cNvCxnSpPr>
          <p:nvPr/>
        </p:nvCxnSpPr>
        <p:spPr bwMode="auto">
          <a:xfrm flipV="1">
            <a:off x="7753131" y="3839191"/>
            <a:ext cx="0" cy="1394444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21D7B9F-E809-FF4B-B8E5-77EE398E012A}"/>
              </a:ext>
            </a:extLst>
          </p:cNvPr>
          <p:cNvCxnSpPr>
            <a:cxnSpLocks/>
          </p:cNvCxnSpPr>
          <p:nvPr/>
        </p:nvCxnSpPr>
        <p:spPr bwMode="auto">
          <a:xfrm flipV="1">
            <a:off x="7877007" y="3848716"/>
            <a:ext cx="0" cy="1395874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A36CABD-CA89-9D4A-A5B3-FA0B83FC6E28}"/>
              </a:ext>
            </a:extLst>
          </p:cNvPr>
          <p:cNvCxnSpPr>
            <a:cxnSpLocks/>
          </p:cNvCxnSpPr>
          <p:nvPr/>
        </p:nvCxnSpPr>
        <p:spPr bwMode="auto">
          <a:xfrm flipV="1">
            <a:off x="8000883" y="3848716"/>
            <a:ext cx="0" cy="1395874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5F169F5-6AAF-674D-9406-B81DE8EA591D}"/>
              </a:ext>
            </a:extLst>
          </p:cNvPr>
          <p:cNvCxnSpPr>
            <a:cxnSpLocks/>
          </p:cNvCxnSpPr>
          <p:nvPr/>
        </p:nvCxnSpPr>
        <p:spPr bwMode="auto">
          <a:xfrm flipV="1">
            <a:off x="8112870" y="3861462"/>
            <a:ext cx="0" cy="1436013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E3D36E1-6202-0C41-9DF6-8992FD2CACFD}"/>
              </a:ext>
            </a:extLst>
          </p:cNvPr>
          <p:cNvCxnSpPr>
            <a:cxnSpLocks/>
          </p:cNvCxnSpPr>
          <p:nvPr/>
        </p:nvCxnSpPr>
        <p:spPr bwMode="auto">
          <a:xfrm flipV="1">
            <a:off x="8248635" y="3848717"/>
            <a:ext cx="0" cy="1417274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140AA7A-FFFB-C341-AC27-8C0E134EAB87}"/>
              </a:ext>
            </a:extLst>
          </p:cNvPr>
          <p:cNvCxnSpPr>
            <a:cxnSpLocks/>
          </p:cNvCxnSpPr>
          <p:nvPr/>
        </p:nvCxnSpPr>
        <p:spPr bwMode="auto">
          <a:xfrm flipV="1">
            <a:off x="8372511" y="3839191"/>
            <a:ext cx="0" cy="144734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D5D9C5E-4669-1542-B168-AAE00DD92D0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96387" y="3839190"/>
            <a:ext cx="0" cy="1448758"/>
          </a:xfrm>
          <a:prstGeom prst="lin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1B2D01D-6BD2-6249-9816-801C51C79C42}"/>
              </a:ext>
            </a:extLst>
          </p:cNvPr>
          <p:cNvCxnSpPr>
            <a:cxnSpLocks/>
          </p:cNvCxnSpPr>
          <p:nvPr/>
        </p:nvCxnSpPr>
        <p:spPr bwMode="auto">
          <a:xfrm flipV="1">
            <a:off x="8620263" y="3848716"/>
            <a:ext cx="0" cy="1448758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230668C-B18B-D844-968C-252C927EA5C7}"/>
              </a:ext>
            </a:extLst>
          </p:cNvPr>
          <p:cNvCxnSpPr>
            <a:cxnSpLocks/>
          </p:cNvCxnSpPr>
          <p:nvPr/>
        </p:nvCxnSpPr>
        <p:spPr bwMode="auto">
          <a:xfrm flipV="1">
            <a:off x="8744139" y="3848717"/>
            <a:ext cx="0" cy="145541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C474AC3-7E4F-654D-A549-6D76C620B5F5}"/>
              </a:ext>
            </a:extLst>
          </p:cNvPr>
          <p:cNvCxnSpPr>
            <a:cxnSpLocks/>
          </p:cNvCxnSpPr>
          <p:nvPr/>
        </p:nvCxnSpPr>
        <p:spPr bwMode="auto">
          <a:xfrm flipV="1">
            <a:off x="8868015" y="3848717"/>
            <a:ext cx="0" cy="1455418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0FA9811-9A6F-4B4B-BF55-9FE6A51614AF}"/>
              </a:ext>
            </a:extLst>
          </p:cNvPr>
          <p:cNvCxnSpPr>
            <a:cxnSpLocks/>
          </p:cNvCxnSpPr>
          <p:nvPr/>
        </p:nvCxnSpPr>
        <p:spPr bwMode="auto">
          <a:xfrm flipV="1">
            <a:off x="8991891" y="3839191"/>
            <a:ext cx="0" cy="1466732"/>
          </a:xfrm>
          <a:prstGeom prst="line">
            <a:avLst/>
          </a:prstGeom>
          <a:noFill/>
          <a:ln w="76200" cap="flat" cmpd="sng" algn="ctr">
            <a:solidFill>
              <a:srgbClr val="DC872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383A687-473A-E646-B636-210DFC101E74}"/>
              </a:ext>
            </a:extLst>
          </p:cNvPr>
          <p:cNvCxnSpPr>
            <a:cxnSpLocks/>
          </p:cNvCxnSpPr>
          <p:nvPr/>
        </p:nvCxnSpPr>
        <p:spPr bwMode="auto">
          <a:xfrm flipV="1">
            <a:off x="9115767" y="3839191"/>
            <a:ext cx="0" cy="1528040"/>
          </a:xfrm>
          <a:prstGeom prst="lin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107A04D-A358-C24C-8196-48BCA1C51A55}"/>
              </a:ext>
            </a:extLst>
          </p:cNvPr>
          <p:cNvCxnSpPr>
            <a:cxnSpLocks/>
          </p:cNvCxnSpPr>
          <p:nvPr/>
        </p:nvCxnSpPr>
        <p:spPr bwMode="auto">
          <a:xfrm flipV="1">
            <a:off x="9239643" y="3848716"/>
            <a:ext cx="0" cy="1535994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B8838A3-F3BF-504A-B996-87F95E892788}"/>
              </a:ext>
            </a:extLst>
          </p:cNvPr>
          <p:cNvCxnSpPr>
            <a:cxnSpLocks/>
          </p:cNvCxnSpPr>
          <p:nvPr/>
        </p:nvCxnSpPr>
        <p:spPr bwMode="auto">
          <a:xfrm flipV="1">
            <a:off x="9363519" y="3839190"/>
            <a:ext cx="0" cy="1573976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E10C9C6-FD0E-A047-8A56-69ABB116C577}"/>
              </a:ext>
            </a:extLst>
          </p:cNvPr>
          <p:cNvCxnSpPr>
            <a:cxnSpLocks/>
          </p:cNvCxnSpPr>
          <p:nvPr/>
        </p:nvCxnSpPr>
        <p:spPr bwMode="auto">
          <a:xfrm flipV="1">
            <a:off x="9487395" y="3839190"/>
            <a:ext cx="0" cy="1573976"/>
          </a:xfrm>
          <a:prstGeom prst="line">
            <a:avLst/>
          </a:prstGeom>
          <a:noFill/>
          <a:ln w="762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1657BAF-2E21-2A48-945B-94261B0790A6}"/>
              </a:ext>
            </a:extLst>
          </p:cNvPr>
          <p:cNvCxnSpPr>
            <a:cxnSpLocks/>
          </p:cNvCxnSpPr>
          <p:nvPr/>
        </p:nvCxnSpPr>
        <p:spPr bwMode="auto">
          <a:xfrm flipV="1">
            <a:off x="9611271" y="3839190"/>
            <a:ext cx="0" cy="1573976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A32A021-9DF2-1C41-B81D-02C9749C63C1}"/>
              </a:ext>
            </a:extLst>
          </p:cNvPr>
          <p:cNvCxnSpPr>
            <a:cxnSpLocks/>
          </p:cNvCxnSpPr>
          <p:nvPr/>
        </p:nvCxnSpPr>
        <p:spPr bwMode="auto">
          <a:xfrm flipV="1">
            <a:off x="9735147" y="3839190"/>
            <a:ext cx="0" cy="1573976"/>
          </a:xfrm>
          <a:prstGeom prst="line">
            <a:avLst/>
          </a:prstGeom>
          <a:noFill/>
          <a:ln w="762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53104E2-7CE1-B54C-9E82-00745C739C08}"/>
              </a:ext>
            </a:extLst>
          </p:cNvPr>
          <p:cNvCxnSpPr>
            <a:cxnSpLocks/>
          </p:cNvCxnSpPr>
          <p:nvPr/>
        </p:nvCxnSpPr>
        <p:spPr bwMode="auto">
          <a:xfrm flipV="1">
            <a:off x="9859023" y="3839190"/>
            <a:ext cx="0" cy="157397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0A1C2F7-87BD-CE48-AAB9-A996B91C3E7D}"/>
              </a:ext>
            </a:extLst>
          </p:cNvPr>
          <p:cNvCxnSpPr>
            <a:cxnSpLocks/>
          </p:cNvCxnSpPr>
          <p:nvPr/>
        </p:nvCxnSpPr>
        <p:spPr bwMode="auto">
          <a:xfrm flipV="1">
            <a:off x="9982899" y="3839190"/>
            <a:ext cx="0" cy="157397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8EFEE0B-829A-4747-9729-1772A9B4B3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06775" y="3839190"/>
            <a:ext cx="0" cy="157397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ECE91711-DCDF-7A42-9DE8-E4949FDE493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230626" y="3839190"/>
            <a:ext cx="0" cy="1573976"/>
          </a:xfrm>
          <a:prstGeom prst="line">
            <a:avLst/>
          </a:prstGeom>
          <a:noFill/>
          <a:ln w="762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249C311-1F7B-2A4B-80CD-51123E8D8A3F}"/>
              </a:ext>
            </a:extLst>
          </p:cNvPr>
          <p:cNvCxnSpPr>
            <a:cxnSpLocks/>
          </p:cNvCxnSpPr>
          <p:nvPr/>
        </p:nvCxnSpPr>
        <p:spPr bwMode="auto">
          <a:xfrm>
            <a:off x="2545629" y="3839190"/>
            <a:ext cx="7895304" cy="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EC5B06F6-EE9D-B544-9EE4-1C97D8135358}"/>
              </a:ext>
            </a:extLst>
          </p:cNvPr>
          <p:cNvSpPr txBox="1"/>
          <p:nvPr/>
        </p:nvSpPr>
        <p:spPr>
          <a:xfrm>
            <a:off x="4854105" y="2579479"/>
            <a:ext cx="2518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33CC"/>
                </a:solidFill>
              </a:rPr>
              <a:t>ORR: 62.7% (42/67)</a:t>
            </a:r>
          </a:p>
          <a:p>
            <a:pPr>
              <a:defRPr/>
            </a:pPr>
            <a:r>
              <a:rPr lang="en-US" sz="2000" dirty="0">
                <a:solidFill>
                  <a:srgbClr val="3333CC"/>
                </a:solidFill>
              </a:rPr>
              <a:t>CR: 43.3% (29/67)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5A82507-A204-944E-840E-2B3F58FA6615}"/>
              </a:ext>
            </a:extLst>
          </p:cNvPr>
          <p:cNvGrpSpPr/>
          <p:nvPr/>
        </p:nvGrpSpPr>
        <p:grpSpPr>
          <a:xfrm>
            <a:off x="8462085" y="2152123"/>
            <a:ext cx="1555116" cy="1384995"/>
            <a:chOff x="9085340" y="2817686"/>
            <a:chExt cx="1555116" cy="1384995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1E3EBD8-D7DD-CA4D-A776-6869E8CCB8F3}"/>
                </a:ext>
              </a:extLst>
            </p:cNvPr>
            <p:cNvSpPr txBox="1"/>
            <p:nvPr/>
          </p:nvSpPr>
          <p:spPr bwMode="auto">
            <a:xfrm>
              <a:off x="9173306" y="2817686"/>
              <a:ext cx="146715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0.4/1.0/2.8 mg</a:t>
              </a:r>
              <a:b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0.8/2.0/4.2 mg</a:t>
              </a:r>
              <a:b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1.0/2.0/6.0 mg</a:t>
              </a:r>
              <a:b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0.8/2.0/6.0 mg</a:t>
              </a:r>
              <a:b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1.0/2.0/9.0 mg</a:t>
              </a:r>
              <a:b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en-US" sz="14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1.0/2.0/13.5 mg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3FF5177F-0894-4443-942C-9C6F90B85CD5}"/>
                </a:ext>
              </a:extLst>
            </p:cNvPr>
            <p:cNvGrpSpPr/>
            <p:nvPr/>
          </p:nvGrpSpPr>
          <p:grpSpPr>
            <a:xfrm>
              <a:off x="9085340" y="2924243"/>
              <a:ext cx="101287" cy="1177616"/>
              <a:chOff x="9303336" y="2079245"/>
              <a:chExt cx="79134" cy="920063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C52FE22E-7FC6-E24B-B021-784549C0080B}"/>
                  </a:ext>
                </a:extLst>
              </p:cNvPr>
              <p:cNvSpPr/>
              <p:nvPr/>
            </p:nvSpPr>
            <p:spPr bwMode="auto">
              <a:xfrm>
                <a:off x="9303339" y="2079245"/>
                <a:ext cx="79131" cy="79131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6AEEF08A-6848-DB48-8743-C38EE963BAC2}"/>
                  </a:ext>
                </a:extLst>
              </p:cNvPr>
              <p:cNvSpPr/>
              <p:nvPr/>
            </p:nvSpPr>
            <p:spPr bwMode="auto">
              <a:xfrm>
                <a:off x="9303339" y="2248167"/>
                <a:ext cx="79131" cy="7913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rgbClr val="DC8720"/>
                </a:solidFill>
                <a:round/>
                <a:headEnd/>
                <a:tailE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25880F3C-09C5-A947-883C-C5D1C5607F73}"/>
                  </a:ext>
                </a:extLst>
              </p:cNvPr>
              <p:cNvSpPr/>
              <p:nvPr/>
            </p:nvSpPr>
            <p:spPr bwMode="auto">
              <a:xfrm>
                <a:off x="9303338" y="2413725"/>
                <a:ext cx="79131" cy="79131"/>
              </a:xfrm>
              <a:prstGeom prst="rect">
                <a:avLst/>
              </a:prstGeom>
              <a:solidFill>
                <a:srgbClr val="FFFF00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1DA0457-2117-8443-AA1E-555E0B61F462}"/>
                  </a:ext>
                </a:extLst>
              </p:cNvPr>
              <p:cNvSpPr/>
              <p:nvPr/>
            </p:nvSpPr>
            <p:spPr bwMode="auto">
              <a:xfrm>
                <a:off x="9303337" y="2590692"/>
                <a:ext cx="79131" cy="7913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66D9A540-854C-C34A-8BAB-8D726E6335AB}"/>
                  </a:ext>
                </a:extLst>
              </p:cNvPr>
              <p:cNvSpPr/>
              <p:nvPr/>
            </p:nvSpPr>
            <p:spPr bwMode="auto">
              <a:xfrm>
                <a:off x="9303336" y="2754476"/>
                <a:ext cx="79131" cy="79131"/>
              </a:xfrm>
              <a:prstGeom prst="rect">
                <a:avLst/>
              </a:prstGeom>
              <a:solidFill>
                <a:schemeClr val="accent4"/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6CB5CFB-441C-6F44-A632-92319D8BBF47}"/>
                  </a:ext>
                </a:extLst>
              </p:cNvPr>
              <p:cNvSpPr/>
              <p:nvPr/>
            </p:nvSpPr>
            <p:spPr bwMode="auto">
              <a:xfrm>
                <a:off x="9303336" y="2920177"/>
                <a:ext cx="79131" cy="791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noFill/>
                <a:round/>
                <a:headEnd/>
                <a:tailEnd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US" sz="14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136561"/>
      </p:ext>
    </p:extLst>
  </p:cSld>
  <p:clrMapOvr>
    <a:masterClrMapping/>
  </p:clrMapOvr>
  <p:transition spd="slow" advClick="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AE5E-FDE8-2E46-A18D-7988B23F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GO2971 Adverse Events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F63DE-FECE-DA4F-A92A-B3E41E532C26}"/>
              </a:ext>
            </a:extLst>
          </p:cNvPr>
          <p:cNvSpPr txBox="1"/>
          <p:nvPr/>
        </p:nvSpPr>
        <p:spPr>
          <a:xfrm>
            <a:off x="263352" y="6483838"/>
            <a:ext cx="3540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8425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000000"/>
                </a:solidFill>
              </a:rPr>
              <a:t>Schuster SJ et al.  ASH 2019; Abstract 6.</a:t>
            </a:r>
          </a:p>
        </p:txBody>
      </p:sp>
      <p:graphicFrame>
        <p:nvGraphicFramePr>
          <p:cNvPr id="17" name="Group 3">
            <a:extLst>
              <a:ext uri="{FF2B5EF4-FFF2-40B4-BE49-F238E27FC236}">
                <a16:creationId xmlns:a16="http://schemas.microsoft.com/office/drawing/2014/main" id="{5EF19E52-8256-B14C-8AEC-DF9E76412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689572"/>
              </p:ext>
            </p:extLst>
          </p:nvPr>
        </p:nvGraphicFramePr>
        <p:xfrm>
          <a:off x="2171886" y="1376692"/>
          <a:ext cx="7848227" cy="2421139"/>
        </p:xfrm>
        <a:graphic>
          <a:graphicData uri="http://schemas.openxmlformats.org/drawingml/2006/table">
            <a:tbl>
              <a:tblPr/>
              <a:tblGrid>
                <a:gridCol w="459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Adverse Events, n (%)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 = 270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Treatment-related AE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190 (70.4)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Treatment-related grade 3-5 AE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 (34.1)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Treatment-related serious AE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(18.9)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Fatal AE not including neoplasm progression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5* (1.9)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3492"/>
                  </a:ext>
                </a:extLst>
              </a:tr>
              <a:tr h="276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Discontinuation due to AE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(2.6)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38059"/>
                  </a:ext>
                </a:extLst>
              </a:tr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Dose interruption/modification due to AE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(20.0)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18534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737DB8-0075-C446-ADCC-0EE2B5A0C2BC}"/>
              </a:ext>
            </a:extLst>
          </p:cNvPr>
          <p:cNvSpPr txBox="1"/>
          <p:nvPr/>
        </p:nvSpPr>
        <p:spPr bwMode="auto">
          <a:xfrm>
            <a:off x="1671455" y="2199942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9" name="Group 3">
            <a:extLst>
              <a:ext uri="{FF2B5EF4-FFF2-40B4-BE49-F238E27FC236}">
                <a16:creationId xmlns:a16="http://schemas.microsoft.com/office/drawing/2014/main" id="{F26B4CD8-3C76-0040-B84B-F239BD619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218518"/>
              </p:ext>
            </p:extLst>
          </p:nvPr>
        </p:nvGraphicFramePr>
        <p:xfrm>
          <a:off x="2171886" y="3882712"/>
          <a:ext cx="7848226" cy="2431364"/>
        </p:xfrm>
        <a:graphic>
          <a:graphicData uri="http://schemas.openxmlformats.org/drawingml/2006/table">
            <a:tbl>
              <a:tblPr/>
              <a:tblGrid>
                <a:gridCol w="4594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Common Adverse Events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CRS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 (28.9)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Neutropenia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(24.1)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Fatigue</a:t>
                      </a:r>
                      <a:endParaRPr kumimoji="0" 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(20.4)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Hypophosphatemia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(19.3)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3492"/>
                  </a:ext>
                </a:extLst>
              </a:tr>
              <a:tr h="244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Diarrhea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(16.7)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38059"/>
                  </a:ext>
                </a:extLst>
              </a:tr>
              <a:tr h="235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Pyrexia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 (16.3)</a:t>
                      </a:r>
                    </a:p>
                  </a:txBody>
                  <a:tcPr marL="121699" marR="12169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18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9109635"/>
      </p:ext>
    </p:extLst>
  </p:cSld>
  <p:clrMapOvr>
    <a:masterClrMapping/>
  </p:clrMapOvr>
  <p:transition spd="slow" advClick="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16858"/>
            <a:ext cx="9049996" cy="9435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ED7D31"/>
                </a:solidFill>
              </a:rPr>
              <a:t>Conclusions  </a:t>
            </a:r>
            <a:br>
              <a:rPr lang="en-US" sz="3600" dirty="0">
                <a:solidFill>
                  <a:srgbClr val="ED7D31"/>
                </a:solidFill>
              </a:rPr>
            </a:br>
            <a:br>
              <a:rPr lang="en-US" sz="3600" dirty="0">
                <a:solidFill>
                  <a:srgbClr val="ED7D31"/>
                </a:solidFill>
              </a:rPr>
            </a:br>
            <a:endParaRPr lang="en-US" sz="3600" dirty="0">
              <a:solidFill>
                <a:srgbClr val="ED7D31"/>
              </a:solidFill>
            </a:endParaRP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>
          <a:xfrm>
            <a:off x="1299819" y="1520661"/>
            <a:ext cx="9592361" cy="38166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Chemotherapy/SCT approaches are standard for appropriate patients with recurrent FL with transformation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Numerous other options now available for non-transformed recurrent FL patients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Quality of life and patient preferences are key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Better tools for patient selection are needed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CAR-T of interest but needs </a:t>
            </a:r>
            <a:r>
              <a:rPr lang="en-US" sz="2400" b="1" dirty="0" err="1"/>
              <a:t>followup</a:t>
            </a:r>
            <a:r>
              <a:rPr lang="en-US" sz="2400" b="1" dirty="0"/>
              <a:t> and comparative studies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 lvl="1" indent="0">
              <a:lnSpc>
                <a:spcPct val="90000"/>
              </a:lnSpc>
              <a:spcAft>
                <a:spcPts val="600"/>
              </a:spcAft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FB151-994E-064A-8EF3-6F62F00AE200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328784298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61DC5A-64A1-894C-AD5E-8EC390E922D3}"/>
              </a:ext>
            </a:extLst>
          </p:cNvPr>
          <p:cNvGraphicFramePr/>
          <p:nvPr/>
        </p:nvGraphicFramePr>
        <p:xfrm>
          <a:off x="5670254" y="2010760"/>
          <a:ext cx="4651607" cy="358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357AF87B-EF16-3E4B-A8E3-48DE85E3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041" y="2228920"/>
            <a:ext cx="3506911" cy="1696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Obinutuzumab</a:t>
            </a: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/</a:t>
            </a: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bendamustine</a:t>
            </a:r>
            <a:endParaRPr lang="en-US" sz="165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6B66592-F27F-9040-9A9D-AA0BE7F9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66" y="2694756"/>
            <a:ext cx="3029084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Rituximab/lenalidomide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E49ABC-F7F8-B54C-9C10-DC82F452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66" y="3099676"/>
            <a:ext cx="3029084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Re-treatment with BR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468D591-A010-EC42-9E82-B53F1BC6A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041" y="3474581"/>
            <a:ext cx="3506911" cy="1389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R-CHOP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DF8C6A6-EE1D-8E4D-B4FE-03BA8601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3871769"/>
            <a:ext cx="413880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Chemotherapy </a:t>
            </a: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  <a:sym typeface="Wingdings" pitchFamily="2" charset="2"/>
              </a:rPr>
              <a:t> </a:t>
            </a: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autologous transplant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6E0096A-B804-DB42-BE80-CDF47C4A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4299356"/>
            <a:ext cx="368160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Idelalisib</a:t>
            </a: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/rituximab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00B8881-158F-8C4F-988E-B6044711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275" y="6554912"/>
            <a:ext cx="714375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85800">
              <a:spcBef>
                <a:spcPct val="50000"/>
              </a:spcBef>
              <a:defRPr/>
            </a:pPr>
            <a:r>
              <a:rPr lang="en-US" sz="1200" b="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Survey of 50 US-based medical oncologists, June 2020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3B297056-41FE-2B4A-A122-9F0F4D4A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4688180"/>
            <a:ext cx="3395851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Copanlisib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4C5CB174-B3AB-294F-822B-5833303E4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046633"/>
            <a:ext cx="3395850" cy="155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Idelalisib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E377BF-DF84-5E4C-9B48-15A59483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Regulatory and reimbursement issues aside, what is your usual second-line therapy for a 65-year-old patient with FL who achieves a complete response to BR followed by 2 years of rituximab maintenance but then experiences disease relapse 4 years later?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95646"/>
      </p:ext>
    </p:extLst>
  </p:cSld>
  <p:clrMapOvr>
    <a:masterClrMapping/>
  </p:clrMapOvr>
  <p:transition spd="slow" advClick="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61DC5A-64A1-894C-AD5E-8EC390E922D3}"/>
              </a:ext>
            </a:extLst>
          </p:cNvPr>
          <p:cNvGraphicFramePr/>
          <p:nvPr/>
        </p:nvGraphicFramePr>
        <p:xfrm>
          <a:off x="5353050" y="2010760"/>
          <a:ext cx="4572000" cy="347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357AF87B-EF16-3E4B-A8E3-48DE85E3B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141" y="2228920"/>
            <a:ext cx="3506911" cy="1696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Idelalisib</a:t>
            </a:r>
            <a:endParaRPr lang="en-US" sz="1650" dirty="0">
              <a:solidFill>
                <a:srgbClr val="00206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46B66592-F27F-9040-9A9D-AA0BE7F9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66" y="2754788"/>
            <a:ext cx="3029084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Copanlisib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8E49ABC-F7F8-B54C-9C10-DC82F4527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66" y="3185472"/>
            <a:ext cx="3029084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Duvelisib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468D591-A010-EC42-9E82-B53F1BC6A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141" y="3621275"/>
            <a:ext cx="3506911" cy="13893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R-CHOP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EDF8C6A6-EE1D-8E4D-B4FE-03BA8601F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4011071"/>
            <a:ext cx="3681600" cy="14789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 err="1">
                <a:solidFill>
                  <a:srgbClr val="002060"/>
                </a:solidFill>
                <a:latin typeface="Arial" charset="0"/>
                <a:ea typeface="ＭＳ Ｐゴシック" charset="0"/>
              </a:rPr>
              <a:t>Obinutuzumab</a:t>
            </a: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 +/- chemotherapy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86E0096A-B804-DB42-BE80-CDF47C4A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0" y="4504968"/>
            <a:ext cx="368160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CAR T-cell therapy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00B8881-158F-8C4F-988E-B60447111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69" y="6578632"/>
            <a:ext cx="7143750" cy="787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685800">
              <a:spcBef>
                <a:spcPct val="50000"/>
              </a:spcBef>
              <a:defRPr/>
            </a:pPr>
            <a:r>
              <a:rPr lang="en-US" sz="1200" b="0" dirty="0">
                <a:solidFill>
                  <a:srgbClr val="002A4E"/>
                </a:solidFill>
                <a:latin typeface="Arial" charset="0"/>
                <a:ea typeface="ＭＳ Ｐゴシック" charset="0"/>
              </a:rPr>
              <a:t>Survey of 50 US-based medical oncologists, June 2020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3B297056-41FE-2B4A-A122-9F0F4D4A9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192" y="4911114"/>
            <a:ext cx="3569858" cy="15533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defTabSz="685800">
              <a:spcBef>
                <a:spcPct val="50000"/>
              </a:spcBef>
              <a:defRPr/>
            </a:pPr>
            <a:r>
              <a:rPr lang="en-US" sz="1650" dirty="0">
                <a:solidFill>
                  <a:srgbClr val="002060"/>
                </a:solidFill>
                <a:latin typeface="Arial" charset="0"/>
                <a:ea typeface="ＭＳ Ｐゴシック" charset="0"/>
              </a:rPr>
              <a:t>Allogeneic bone marrow transplant</a:t>
            </a:r>
            <a:endParaRPr lang="en-US" sz="165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E3E266-C38A-524E-BC8D-63712A94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is your usual third-line treatment for a patient with FL who receives first-line BR, second-line lenalidomide/rituximab and then develops disease progression?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60534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A6CD70DC-DD1B-FE4C-8F44-9840A11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Case Presentation — Dr Casulo: 76-year-old man with grade 3a follicular lymphoma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EF984-1EBD-C849-92ED-58C3D54C7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10363200" cy="47085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76-year-old man, history of HTN, DM, diverticulosis</a:t>
            </a:r>
          </a:p>
          <a:p>
            <a:pPr>
              <a:defRPr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In 2016, surveillance CT for pulmonary nodules showed new mediastinal, hilar and axillary lymphadenopathy, 3.5-6 cm. Abdominal CT: 2.8 x 3.5 cm </a:t>
            </a:r>
            <a:r>
              <a:rPr lang="en-US" sz="2900" dirty="0" err="1">
                <a:latin typeface="Arial" panose="020B0604020202020204" pitchFamily="34" charset="0"/>
                <a:cs typeface="Arial" panose="020B0604020202020204" pitchFamily="34" charset="0"/>
              </a:rPr>
              <a:t>gastrohepatic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and mesenteric lymphadenopathy</a:t>
            </a:r>
          </a:p>
          <a:p>
            <a:pPr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Mediastinoscopy/biopsy: grade 3a follicular lymphoma</a:t>
            </a:r>
          </a:p>
          <a:p>
            <a:pPr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900" u="sng" dirty="0"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 hypermetabolic lymphadenopathy, SUV 9-12</a:t>
            </a:r>
          </a:p>
          <a:p>
            <a:pPr>
              <a:defRPr/>
            </a:pPr>
            <a:r>
              <a:rPr lang="en-US" sz="2900" u="sng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: R-CHOP x 6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complete metabolic response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8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F07E0-DC3D-AC49-A93F-70C7CCCC8104}"/>
              </a:ext>
            </a:extLst>
          </p:cNvPr>
          <p:cNvSpPr/>
          <p:nvPr/>
        </p:nvSpPr>
        <p:spPr bwMode="auto">
          <a:xfrm>
            <a:off x="1055440" y="5337212"/>
            <a:ext cx="8784976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ea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Oncology Today: Follicular Lymphoma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CAA02EF-7875-2D44-A0DB-006FA923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340768"/>
            <a:ext cx="10972800" cy="5029200"/>
          </a:xfrm>
        </p:spPr>
        <p:txBody>
          <a:bodyPr>
            <a:noAutofit/>
          </a:bodyPr>
          <a:lstStyle/>
          <a:p>
            <a:pPr marL="98425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432FF"/>
                </a:solidFill>
              </a:rPr>
              <a:t>Module 1: Current Management of Newly Diagnosed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Observation versus rituximab monotherapy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GALLIUM – Obinutuzumab/chemotherapy followed by obinutuzumab maintenance</a:t>
            </a:r>
            <a:endParaRPr lang="en-US" sz="1800" b="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RELEVANCE – Lenalidomide/rituximab (R</a:t>
            </a:r>
            <a:r>
              <a:rPr lang="en-US" sz="1800" b="0" baseline="30000" dirty="0"/>
              <a:t>2</a:t>
            </a:r>
            <a:r>
              <a:rPr lang="en-US" sz="1800" b="0" dirty="0"/>
              <a:t>) in the up-front setting</a:t>
            </a:r>
          </a:p>
          <a:p>
            <a:pPr marL="98425" indent="0">
              <a:spcBef>
                <a:spcPts val="29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331FF"/>
                </a:solidFill>
              </a:rPr>
              <a:t>Module 2: </a:t>
            </a:r>
            <a:r>
              <a:rPr lang="en-US" sz="1800" b="1" dirty="0">
                <a:solidFill>
                  <a:srgbClr val="0432FF"/>
                </a:solidFill>
              </a:rPr>
              <a:t>Selection and Sequencing of Therapies for Relapsed/Refractory (R/R)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Management of early progression of disease (POD24)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AUGMENT – R</a:t>
            </a:r>
            <a:r>
              <a:rPr lang="en-US" sz="1800" b="0" baseline="30000" dirty="0"/>
              <a:t>2</a:t>
            </a:r>
            <a:r>
              <a:rPr lang="en-US" sz="1800" b="0" dirty="0"/>
              <a:t> for patients with R/R disease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 err="1"/>
              <a:t>Tazemetostat</a:t>
            </a:r>
            <a:r>
              <a:rPr lang="en-US" sz="1800" b="0" dirty="0"/>
              <a:t> – Recent FDA approval of EZH2 inhibitor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ZUMA-5 – CAR T-cell therapy </a:t>
            </a:r>
            <a:r>
              <a:rPr lang="en-US" sz="1800" b="0" dirty="0" err="1"/>
              <a:t>axicabtagene</a:t>
            </a:r>
            <a:r>
              <a:rPr lang="en-US" sz="1800" b="0" dirty="0"/>
              <a:t> </a:t>
            </a:r>
            <a:r>
              <a:rPr lang="en-US" sz="1800" b="0" dirty="0" err="1"/>
              <a:t>ciloleucel</a:t>
            </a:r>
            <a:r>
              <a:rPr lang="en-US" sz="1800" b="0" dirty="0"/>
              <a:t> (</a:t>
            </a:r>
            <a:r>
              <a:rPr lang="en-US" sz="1800" b="0" dirty="0" err="1"/>
              <a:t>axi-cel</a:t>
            </a:r>
            <a:r>
              <a:rPr lang="en-US" sz="1800" b="0" dirty="0"/>
              <a:t>) in R/R indolent NHL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 err="1"/>
              <a:t>Mosunetuzumab</a:t>
            </a:r>
            <a:r>
              <a:rPr lang="en-US" sz="1800" b="0" dirty="0"/>
              <a:t> – Anti-CD20 and anti-CD3 bispecific antibody</a:t>
            </a:r>
          </a:p>
          <a:p>
            <a:pPr marL="98425" indent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Module 3: Integration of PI3 Kinase Inhibition into the Management of FL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Similarities and differences between </a:t>
            </a:r>
            <a:r>
              <a:rPr lang="en-US" sz="1800" b="0" dirty="0" err="1"/>
              <a:t>copanlisib</a:t>
            </a:r>
            <a:r>
              <a:rPr lang="en-US" sz="1800" b="0" dirty="0"/>
              <a:t>, duvelisib and </a:t>
            </a:r>
            <a:r>
              <a:rPr lang="en-US" sz="1800" b="0" dirty="0" err="1"/>
              <a:t>idelalisib</a:t>
            </a:r>
            <a:endParaRPr lang="en-US" sz="1800" b="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dirty="0"/>
              <a:t>Data supporting FDA approval of these agents, including DYNAMO</a:t>
            </a:r>
            <a:endParaRPr lang="en-US" sz="1800" b="0" dirty="0">
              <a:solidFill>
                <a:srgbClr val="0432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1624565"/>
      </p:ext>
    </p:extLst>
  </p:cSld>
  <p:clrMapOvr>
    <a:masterClrMapping/>
  </p:clrMapOvr>
  <p:transition spd="slow" advClick="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2A91E7-D51C-DF4F-B59C-D859DFF8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latin typeface="+mn-lt"/>
              </a:rPr>
              <a:t>Case Presentation — Dr Leonard: 85-year-old woman with follicular lymphoma, diffuse LAN and anemia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1CD712-D6E4-6640-A043-E3F45BAF9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321"/>
            <a:ext cx="10515600" cy="4351338"/>
          </a:xfrm>
        </p:spPr>
        <p:txBody>
          <a:bodyPr/>
          <a:lstStyle/>
          <a:p>
            <a:r>
              <a:rPr lang="en-US" dirty="0"/>
              <a:t>Single-agent rituximab</a:t>
            </a:r>
          </a:p>
          <a:p>
            <a:pPr lvl="1"/>
            <a:r>
              <a:rPr lang="en-US" dirty="0"/>
              <a:t>Responded for 10 months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PD with symptoms</a:t>
            </a:r>
          </a:p>
          <a:p>
            <a:r>
              <a:rPr lang="en-US" dirty="0"/>
              <a:t>Bendamustine/obinutuzumab with 14-month response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PD  </a:t>
            </a:r>
          </a:p>
          <a:p>
            <a:r>
              <a:rPr lang="en-US" dirty="0"/>
              <a:t>Repeat biopsy showing FL</a:t>
            </a:r>
          </a:p>
          <a:p>
            <a:r>
              <a:rPr lang="en-US" dirty="0"/>
              <a:t>Symptomatic cervical LAN but diffuse disease elsewhere</a:t>
            </a:r>
          </a:p>
          <a:p>
            <a:r>
              <a:rPr lang="en-US" dirty="0"/>
              <a:t>Now starting </a:t>
            </a:r>
            <a:r>
              <a:rPr lang="en-US" dirty="0" err="1"/>
              <a:t>idelalisib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827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4">
            <a:extLst>
              <a:ext uri="{FF2B5EF4-FFF2-40B4-BE49-F238E27FC236}">
                <a16:creationId xmlns:a16="http://schemas.microsoft.com/office/drawing/2014/main" id="{96AC4588-A05D-B84B-9CB7-C4F988D7A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1554163"/>
            <a:ext cx="5992813" cy="15621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Nearly universally expressed family of enzymes downstream of B-cell receptor </a:t>
            </a:r>
          </a:p>
        </p:txBody>
      </p:sp>
      <p:pic>
        <p:nvPicPr>
          <p:cNvPr id="87042" name="Picture 12">
            <a:extLst>
              <a:ext uri="{FF2B5EF4-FFF2-40B4-BE49-F238E27FC236}">
                <a16:creationId xmlns:a16="http://schemas.microsoft.com/office/drawing/2014/main" id="{1958002D-70F6-614F-9EC3-35039543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4134" r="26088" b="6071"/>
          <a:stretch>
            <a:fillRect/>
          </a:stretch>
        </p:blipFill>
        <p:spPr bwMode="auto">
          <a:xfrm>
            <a:off x="6629400" y="188913"/>
            <a:ext cx="5407025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13">
            <a:extLst>
              <a:ext uri="{FF2B5EF4-FFF2-40B4-BE49-F238E27FC236}">
                <a16:creationId xmlns:a16="http://schemas.microsoft.com/office/drawing/2014/main" id="{A178CE10-916A-0C43-95A9-6A14F41B2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8150"/>
            <a:ext cx="5308600" cy="3422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4" name="Picture 14" descr="http://sharepoint.mc.rochester.edu/sites/BRANDCENTER/URMC/Logos/Wilmot/URM_WCI_Vert_4C.png">
            <a:extLst>
              <a:ext uri="{FF2B5EF4-FFF2-40B4-BE49-F238E27FC236}">
                <a16:creationId xmlns:a16="http://schemas.microsoft.com/office/drawing/2014/main" id="{F208B0AA-17B9-924F-8EA4-7BE50A44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0"/>
          <a:stretch>
            <a:fillRect/>
          </a:stretch>
        </p:blipFill>
        <p:spPr bwMode="auto">
          <a:xfrm>
            <a:off x="10393363" y="6310313"/>
            <a:ext cx="1330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Box 8">
            <a:extLst>
              <a:ext uri="{FF2B5EF4-FFF2-40B4-BE49-F238E27FC236}">
                <a16:creationId xmlns:a16="http://schemas.microsoft.com/office/drawing/2014/main" id="{48715A7A-75D4-8D4A-A870-BB55ABB91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443663"/>
            <a:ext cx="5245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Burger and Weistner Nat Rev Can, 2018; 18: 148-67</a:t>
            </a:r>
          </a:p>
        </p:txBody>
      </p:sp>
      <p:sp>
        <p:nvSpPr>
          <p:cNvPr id="87046" name="Title 2">
            <a:extLst>
              <a:ext uri="{FF2B5EF4-FFF2-40B4-BE49-F238E27FC236}">
                <a16:creationId xmlns:a16="http://schemas.microsoft.com/office/drawing/2014/main" id="{2CDF25FB-CE8F-7044-90F8-86A23E7A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119063"/>
            <a:ext cx="10515600" cy="1325562"/>
          </a:xfrm>
        </p:spPr>
        <p:txBody>
          <a:bodyPr/>
          <a:lstStyle/>
          <a:p>
            <a:pPr algn="l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Targeting 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Phosphatidylinositol (PI3) Kinases</a:t>
            </a:r>
          </a:p>
        </p:txBody>
      </p:sp>
      <p:sp>
        <p:nvSpPr>
          <p:cNvPr id="87047" name="TextBox 13">
            <a:extLst>
              <a:ext uri="{FF2B5EF4-FFF2-40B4-BE49-F238E27FC236}">
                <a16:creationId xmlns:a16="http://schemas.microsoft.com/office/drawing/2014/main" id="{D7B23B40-FAC5-0C41-8596-7692A040D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5551618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>
            <a:extLst>
              <a:ext uri="{FF2B5EF4-FFF2-40B4-BE49-F238E27FC236}">
                <a16:creationId xmlns:a16="http://schemas.microsoft.com/office/drawing/2014/main" id="{6F0C99A2-73AD-854C-9601-E1C33C1E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8425"/>
            <a:ext cx="11590338" cy="1325563"/>
          </a:xfrm>
        </p:spPr>
        <p:txBody>
          <a:bodyPr/>
          <a:lstStyle/>
          <a:p>
            <a:r>
              <a:rPr lang="en-US" altLang="en-US" sz="3800" b="1">
                <a:latin typeface="Arial" panose="020B0604020202020204" pitchFamily="34" charset="0"/>
                <a:cs typeface="Arial" panose="020B0604020202020204" pitchFamily="34" charset="0"/>
              </a:rPr>
              <a:t>Approved PI3 Kinase Inhibitors in Lymphoma/CLL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FCEF9-9E5E-7049-B768-9D505D653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82763"/>
            <a:ext cx="10968038" cy="4324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Idelalisib</a:t>
            </a:r>
            <a:r>
              <a:rPr lang="en-US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inhibitor, double refractory, ORR 57%, CR 6%, PFS 11 months. </a:t>
            </a:r>
          </a:p>
          <a:p>
            <a:pPr>
              <a:defRPr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Copanlisib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pan class 1;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inhibition, ORR 59%; CR 14%, PFS 11 months</a:t>
            </a:r>
          </a:p>
          <a:p>
            <a:pPr>
              <a:defRPr/>
            </a:pPr>
            <a:endParaRPr lang="en-US" sz="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Duvelisib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inhibitor, ORR 42%, median PFS 9.5 months</a:t>
            </a:r>
          </a:p>
        </p:txBody>
      </p:sp>
      <p:sp>
        <p:nvSpPr>
          <p:cNvPr id="89091" name="Tekstvak 2">
            <a:extLst>
              <a:ext uri="{FF2B5EF4-FFF2-40B4-BE49-F238E27FC236}">
                <a16:creationId xmlns:a16="http://schemas.microsoft.com/office/drawing/2014/main" id="{E19F5D96-C6C4-694C-BBBD-B6E4E9CF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5802313"/>
            <a:ext cx="10134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Gopal et al. </a:t>
            </a:r>
            <a:r>
              <a:rPr kumimoji="0" lang="nl-BE" alt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NEJM 2014 </a:t>
            </a:r>
            <a:r>
              <a:rPr kumimoji="0" lang="nl-BE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370: 1008-1018</a:t>
            </a:r>
            <a:r>
              <a:rPr kumimoji="0" lang="nl-BE" alt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Dreyling et al, </a:t>
            </a:r>
            <a:r>
              <a:rPr kumimoji="0" lang="en-US" alt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 Clin Oncol,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2017 Sep 1;28 (9) 2169-2178; </a:t>
            </a:r>
            <a:r>
              <a:rPr kumimoji="0" lang="nl-BE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Flinn et al. </a:t>
            </a:r>
            <a:r>
              <a:rPr kumimoji="0" lang="nl-BE" alt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J Clin Oncol 2019 37</a:t>
            </a:r>
            <a:r>
              <a:rPr kumimoji="0" lang="nl-BE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: 1-11</a:t>
            </a:r>
          </a:p>
        </p:txBody>
      </p:sp>
      <p:pic>
        <p:nvPicPr>
          <p:cNvPr id="89092" name="Picture 8" descr="http://sharepoint.mc.rochester.edu/sites/BRANDCENTER/URMC/Logos/Wilmot/URM_WCI_Vert_4C.png">
            <a:extLst>
              <a:ext uri="{FF2B5EF4-FFF2-40B4-BE49-F238E27FC236}">
                <a16:creationId xmlns:a16="http://schemas.microsoft.com/office/drawing/2014/main" id="{827B32B3-6C51-F147-97FB-55F4DC95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20"/>
          <a:stretch>
            <a:fillRect/>
          </a:stretch>
        </p:blipFill>
        <p:spPr bwMode="auto">
          <a:xfrm>
            <a:off x="10488613" y="6157913"/>
            <a:ext cx="1330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13">
            <a:extLst>
              <a:ext uri="{FF2B5EF4-FFF2-40B4-BE49-F238E27FC236}">
                <a16:creationId xmlns:a16="http://schemas.microsoft.com/office/drawing/2014/main" id="{C5810F85-BA55-7844-A507-25805C2FA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48335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Courtesy of Carla Casulo, MD</a:t>
            </a:r>
          </a:p>
        </p:txBody>
      </p:sp>
    </p:spTree>
    <p:extLst>
      <p:ext uri="{BB962C8B-B14F-4D97-AF65-F5344CB8AC3E}">
        <p14:creationId xmlns:p14="http://schemas.microsoft.com/office/powerpoint/2010/main" val="33860723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1736-EB80-3E40-8051-4897DDDD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Approved PI3K Inhibitors for FL: Indication and Dosing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159C2487-4C3A-5C49-B09E-E85CB035D8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649895"/>
              </p:ext>
            </p:extLst>
          </p:nvPr>
        </p:nvGraphicFramePr>
        <p:xfrm>
          <a:off x="1631504" y="1988841"/>
          <a:ext cx="9217024" cy="25852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2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6974">
                  <a:extLst>
                    <a:ext uri="{9D8B030D-6E8A-4147-A177-3AD203B41FA5}">
                      <a16:colId xmlns:a16="http://schemas.microsoft.com/office/drawing/2014/main" val="3031620819"/>
                    </a:ext>
                  </a:extLst>
                </a:gridCol>
              </a:tblGrid>
              <a:tr h="34848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Idelalisib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Copanlisib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Duvelisib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34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Mechanism of action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Selective PI3K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inhibitor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Dual inhibitor of PI3K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Dual inhibitor of PI3K</a:t>
                      </a:r>
                      <a:r>
                        <a:rPr lang="el-GR" sz="1600" dirty="0" err="1">
                          <a:solidFill>
                            <a:schemeClr val="tx1"/>
                          </a:solidFill>
                        </a:rPr>
                        <a:t>δ,γ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34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Indication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8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Relapsed FL after at least 2 prior systemic therapies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8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Relapsed FL after at least 2 prior systemic therapies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18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R/R FL after at least 2 prior systemic therapies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34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Dosing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150 mg orally, twice daily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60 mg as a 1-hour IV infusion weekly 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(3 weeks on, 1 week off)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25 mg orally, twice daily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2B866E24-0428-CE40-A1EE-DB57781A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5842337"/>
            <a:ext cx="84969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 eaLnBrk="0" hangingPunct="0">
              <a:defRPr/>
            </a:pPr>
            <a:r>
              <a:rPr lang="en-US" sz="1500" b="0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 </a:t>
            </a:r>
            <a:r>
              <a:rPr lang="en-US" sz="15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Gopal AK et al. </a:t>
            </a:r>
            <a:r>
              <a:rPr lang="en-US" sz="1500" b="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 </a:t>
            </a:r>
            <a:r>
              <a:rPr lang="en-US" sz="1500" b="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Engl</a:t>
            </a:r>
            <a:r>
              <a:rPr lang="en-US" sz="1500" b="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J Med </a:t>
            </a:r>
            <a:r>
              <a:rPr lang="en-US" sz="15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2014;370(11):1008-18; Idelalisib package insert, January 2018.</a:t>
            </a:r>
          </a:p>
          <a:p>
            <a:pPr defTabSz="685800" eaLnBrk="0" hangingPunct="0">
              <a:defRPr/>
            </a:pPr>
            <a:r>
              <a:rPr lang="en-US" sz="1500" b="0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 </a:t>
            </a:r>
            <a:r>
              <a:rPr lang="en-US" sz="1500" b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Dreyling</a:t>
            </a:r>
            <a:r>
              <a:rPr lang="en-US" sz="15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M et al. </a:t>
            </a:r>
            <a:r>
              <a:rPr lang="en-US" sz="1500" b="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 </a:t>
            </a:r>
            <a:r>
              <a:rPr lang="en-US" sz="1500" b="0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Clin</a:t>
            </a:r>
            <a:r>
              <a:rPr lang="en-US" sz="1500" b="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Oncol </a:t>
            </a:r>
            <a:r>
              <a:rPr lang="en-US" sz="15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2017;35(35):3898-905; Copanlisib package insert, September 2017.</a:t>
            </a:r>
          </a:p>
          <a:p>
            <a:pPr defTabSz="685800" eaLnBrk="0" hangingPunct="0">
              <a:defRPr/>
            </a:pPr>
            <a:r>
              <a:rPr lang="en-US" sz="1500" b="0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3 </a:t>
            </a:r>
            <a:r>
              <a:rPr lang="en-US" sz="1500" b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Flinn</a:t>
            </a:r>
            <a:r>
              <a:rPr lang="en-US" sz="15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IW et al. </a:t>
            </a:r>
            <a:r>
              <a:rPr lang="en-US" sz="1500" b="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J Clin Oncol </a:t>
            </a:r>
            <a:r>
              <a:rPr lang="en-US" sz="15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2019;[Online ahead of print]; </a:t>
            </a:r>
            <a:r>
              <a:rPr lang="en-US" sz="1500" b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Zinzani</a:t>
            </a:r>
            <a:r>
              <a:rPr lang="en-US" sz="15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PL et al. </a:t>
            </a:r>
            <a:r>
              <a:rPr lang="en-US" sz="1500" b="0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Proc EHA</a:t>
            </a:r>
            <a:r>
              <a:rPr lang="en-US" sz="15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2017;Abstract S777; Duvelisib package insert, September 2018.</a:t>
            </a:r>
            <a:endParaRPr lang="en-US" sz="1500" b="0" baseline="300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735370"/>
      </p:ext>
    </p:extLst>
  </p:cSld>
  <p:clrMapOvr>
    <a:masterClrMapping/>
  </p:clrMapOvr>
  <p:transition spd="slow"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44235"/>
              </p:ext>
            </p:extLst>
          </p:nvPr>
        </p:nvGraphicFramePr>
        <p:xfrm>
          <a:off x="1559496" y="1556792"/>
          <a:ext cx="9361040" cy="42085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04453">
                  <a:extLst>
                    <a:ext uri="{9D8B030D-6E8A-4147-A177-3AD203B41FA5}">
                      <a16:colId xmlns:a16="http://schemas.microsoft.com/office/drawing/2014/main" val="3543725294"/>
                    </a:ext>
                  </a:extLst>
                </a:gridCol>
                <a:gridCol w="2925325">
                  <a:extLst>
                    <a:ext uri="{9D8B030D-6E8A-4147-A177-3AD203B41FA5}">
                      <a16:colId xmlns:a16="http://schemas.microsoft.com/office/drawing/2014/main" val="233051705"/>
                    </a:ext>
                  </a:extLst>
                </a:gridCol>
                <a:gridCol w="2591002">
                  <a:extLst>
                    <a:ext uri="{9D8B030D-6E8A-4147-A177-3AD203B41FA5}">
                      <a16:colId xmlns:a16="http://schemas.microsoft.com/office/drawing/2014/main" val="531780078"/>
                    </a:ext>
                  </a:extLst>
                </a:gridCol>
                <a:gridCol w="2340260">
                  <a:extLst>
                    <a:ext uri="{9D8B030D-6E8A-4147-A177-3AD203B41FA5}">
                      <a16:colId xmlns:a16="http://schemas.microsoft.com/office/drawing/2014/main" val="388336835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Agent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Idelalisib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Copanlisib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Duvelisib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630971"/>
                  </a:ext>
                </a:extLst>
              </a:tr>
              <a:tr h="26180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Route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Oral- BID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IV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Oral- BID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653706"/>
                  </a:ext>
                </a:extLst>
              </a:tr>
              <a:tr h="45187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Indication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Relapsed CLL/SLL, FL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Relapsed FL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Relapsed CLL/SLL,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FL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77991"/>
                  </a:ext>
                </a:extLst>
              </a:tr>
              <a:tr h="142018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Toxicities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Diarrhea – 14%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Pneumonitis –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  <a:p>
                      <a:pPr algn="ctr"/>
                      <a:r>
                        <a:rPr lang="en-US" sz="1600" baseline="0" dirty="0" err="1">
                          <a:solidFill>
                            <a:schemeClr val="bg1"/>
                          </a:solidFill>
                        </a:rPr>
                        <a:t>Cytopenias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– 28%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Hepatotoxicity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18%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Infections – 21%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Hyperglycemia – 41%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Hypertension – 26%</a:t>
                      </a: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Cytopenias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– 24%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Rash – 3%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Diarrhea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Hepatotoxicity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Diarrhea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– 18%</a:t>
                      </a:r>
                    </a:p>
                    <a:p>
                      <a:pPr algn="ctr"/>
                      <a:r>
                        <a:rPr lang="en-US" sz="1600" baseline="0" dirty="0" err="1">
                          <a:solidFill>
                            <a:schemeClr val="bg1"/>
                          </a:solidFill>
                        </a:rPr>
                        <a:t>Cytopenias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24-42%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Rash – 5%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Pneumonitis – 5%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Hepatotoxicity – 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520673"/>
                  </a:ext>
                </a:extLst>
              </a:tr>
              <a:tr h="6455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Efficacy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FL: ORR – 54%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      CR – 8%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CLL: ORR – 58%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ORR – 59%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CR – 20%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ORR 78% (CLL/SL),        42% (FL)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16623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Prophylaxis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PJP prophylaxis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CMV monitoring or prophylaxis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PJP prophylaxis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CMV monitoring or prophylaxis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PJP prophylaxis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CMV monitoring or prophylaxis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5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9443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0D93009-80C6-2749-9785-1DB3A981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600" dirty="0"/>
              <a:t>Comparison of FDA-Approved PI3 Kinase Inhibitors</a:t>
            </a:r>
          </a:p>
        </p:txBody>
      </p:sp>
    </p:spTree>
    <p:extLst>
      <p:ext uri="{BB962C8B-B14F-4D97-AF65-F5344CB8AC3E}">
        <p14:creationId xmlns:p14="http://schemas.microsoft.com/office/powerpoint/2010/main" val="2320899519"/>
      </p:ext>
    </p:extLst>
  </p:cSld>
  <p:clrMapOvr>
    <a:masterClrMapping/>
  </p:clrMapOvr>
  <p:transition spd="slow" advClick="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9020"/>
            <a:ext cx="12192000" cy="646331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accent4"/>
                </a:solidFill>
              </a:rPr>
              <a:t>Idelalisib</a:t>
            </a:r>
            <a:r>
              <a:rPr lang="en-US" sz="2800" dirty="0">
                <a:solidFill>
                  <a:schemeClr val="accent4"/>
                </a:solidFill>
              </a:rPr>
              <a:t>: selective PI3K inhibitor in double refractory </a:t>
            </a:r>
            <a:r>
              <a:rPr lang="en-US" sz="2800" dirty="0" err="1">
                <a:solidFill>
                  <a:schemeClr val="accent4"/>
                </a:solidFill>
              </a:rPr>
              <a:t>iNHL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549849" y="5644323"/>
            <a:ext cx="8229600" cy="246221"/>
          </a:xfrm>
        </p:spPr>
        <p:txBody>
          <a:bodyPr/>
          <a:lstStyle/>
          <a:p>
            <a:pPr algn="r"/>
            <a:r>
              <a:rPr lang="pt-BR" sz="1333" dirty="0">
                <a:latin typeface="Arial" panose="020B0604020202020204" pitchFamily="34" charset="0"/>
                <a:cs typeface="Arial" panose="020B0604020202020204" pitchFamily="34" charset="0"/>
              </a:rPr>
              <a:t>Gopal AJ, et al. N Engl J Med. 2014;370:1008-18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8922" y="2897596"/>
            <a:ext cx="1534383" cy="199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23648" y="2525426"/>
            <a:ext cx="226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Tumour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response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CC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10874" y="1343590"/>
            <a:ext cx="8467555" cy="909339"/>
            <a:chOff x="139848" y="1466762"/>
            <a:chExt cx="8754769" cy="1652687"/>
          </a:xfrm>
        </p:grpSpPr>
        <p:sp>
          <p:nvSpPr>
            <p:cNvPr id="25" name="Big arrow"/>
            <p:cNvSpPr/>
            <p:nvPr/>
          </p:nvSpPr>
          <p:spPr>
            <a:xfrm>
              <a:off x="2150915" y="1857803"/>
              <a:ext cx="3667993" cy="126164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Idelalisib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150 mg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b.i.d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 continuously</a:t>
              </a:r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 bwMode="auto">
            <a:xfrm>
              <a:off x="5777344" y="2105687"/>
              <a:ext cx="1700321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4572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99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Therapy maintained until progression</a:t>
              </a:r>
            </a:p>
          </p:txBody>
        </p:sp>
        <p:sp>
          <p:nvSpPr>
            <p:cNvPr id="27" name="Phase 1"/>
            <p:cNvSpPr txBox="1">
              <a:spLocks noChangeArrowheads="1"/>
            </p:cNvSpPr>
            <p:nvPr/>
          </p:nvSpPr>
          <p:spPr bwMode="auto">
            <a:xfrm>
              <a:off x="2471429" y="1466762"/>
              <a:ext cx="4156075" cy="50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Single-arm phase 2 study (n = 125) </a:t>
              </a:r>
            </a:p>
          </p:txBody>
        </p:sp>
        <p:sp>
          <p:nvSpPr>
            <p:cNvPr id="28" name="Rectangular Callout 27"/>
            <p:cNvSpPr/>
            <p:nvPr/>
          </p:nvSpPr>
          <p:spPr bwMode="auto">
            <a:xfrm>
              <a:off x="139848" y="1943963"/>
              <a:ext cx="1948721" cy="1089325"/>
            </a:xfrm>
            <a:prstGeom prst="wedgeRectCallout">
              <a:avLst>
                <a:gd name="adj1" fmla="val -22126"/>
                <a:gd name="adj2" fmla="val 46585"/>
              </a:avLst>
            </a:prstGeom>
            <a:solidFill>
              <a:schemeClr val="bg1">
                <a:lumMod val="95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Rituximab +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alkylator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-refractory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iNHL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 bwMode="auto">
            <a:xfrm>
              <a:off x="7564254" y="2028503"/>
              <a:ext cx="1330363" cy="9202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Long-term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follow-up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33593" y="2468087"/>
            <a:ext cx="7142237" cy="2818635"/>
            <a:chOff x="89212" y="3290136"/>
            <a:chExt cx="4979295" cy="25509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97507" y="4906563"/>
              <a:ext cx="4036500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012447" y="3745135"/>
              <a:ext cx="955793" cy="482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ORR 57%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CR 6%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28507" y="3379577"/>
              <a:ext cx="4140000" cy="2142328"/>
              <a:chOff x="177936" y="4280610"/>
              <a:chExt cx="4320000" cy="1211886"/>
            </a:xfrm>
          </p:grpSpPr>
          <p:cxnSp>
            <p:nvCxnSpPr>
              <p:cNvPr id="182" name="Straight Connector 181"/>
              <p:cNvCxnSpPr/>
              <p:nvPr/>
            </p:nvCxnSpPr>
            <p:spPr>
              <a:xfrm>
                <a:off x="249936" y="4282244"/>
                <a:ext cx="0" cy="12102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77936" y="4280610"/>
                <a:ext cx="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77936" y="4453736"/>
                <a:ext cx="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77936" y="4626862"/>
                <a:ext cx="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77936" y="4799988"/>
                <a:ext cx="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77936" y="4973114"/>
                <a:ext cx="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77936" y="5146240"/>
                <a:ext cx="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77936" y="5319366"/>
                <a:ext cx="72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177936" y="5492496"/>
                <a:ext cx="428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49936" y="4799988"/>
                <a:ext cx="424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89882" y="3290136"/>
              <a:ext cx="313895" cy="2313548"/>
              <a:chOff x="259935" y="4209753"/>
              <a:chExt cx="313895" cy="1308743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388922" y="4372512"/>
                <a:ext cx="184908" cy="100025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452126" y="4706728"/>
                <a:ext cx="121704" cy="100025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323138" y="5084254"/>
                <a:ext cx="250692" cy="100025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−50</a:t>
                </a: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259935" y="5418471"/>
                <a:ext cx="313895" cy="100025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−100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388922" y="4209753"/>
                <a:ext cx="184908" cy="100025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75</a:t>
                </a: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388922" y="4553056"/>
                <a:ext cx="184908" cy="100025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</a:t>
                </a: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323139" y="4902263"/>
                <a:ext cx="250691" cy="100025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−25</a:t>
                </a: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323139" y="5246874"/>
                <a:ext cx="250691" cy="100025"/>
              </a:xfrm>
              <a:prstGeom prst="rect">
                <a:avLst/>
              </a:prstGeom>
              <a:noFill/>
            </p:spPr>
            <p:txBody>
              <a:bodyPr wrap="none" lIns="36000" tIns="0" rIns="36000" bIns="0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−75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 rot="16200000">
              <a:off x="-815046" y="4239535"/>
              <a:ext cx="2310326" cy="50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SPD of measured lymph nodes (best % change from baseline)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20008" y="3448963"/>
              <a:ext cx="439860" cy="851092"/>
              <a:chOff x="1020008" y="3448963"/>
              <a:chExt cx="439860" cy="851092"/>
            </a:xfrm>
          </p:grpSpPr>
          <p:sp>
            <p:nvSpPr>
              <p:cNvPr id="160" name="Rectangle 159"/>
              <p:cNvSpPr/>
              <p:nvPr/>
            </p:nvSpPr>
            <p:spPr>
              <a:xfrm>
                <a:off x="1020008" y="4264054"/>
                <a:ext cx="25200" cy="36000"/>
              </a:xfrm>
              <a:prstGeom prst="rect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1051905" y="4264054"/>
                <a:ext cx="25200" cy="36000"/>
              </a:xfrm>
              <a:prstGeom prst="rect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1083802" y="4264054"/>
                <a:ext cx="25200" cy="36000"/>
              </a:xfrm>
              <a:prstGeom prst="rect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1115698" y="3448963"/>
                <a:ext cx="25200" cy="851092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1147595" y="3651885"/>
                <a:ext cx="25200" cy="64816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1179492" y="3670187"/>
                <a:ext cx="25200" cy="629867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211389" y="3692429"/>
                <a:ext cx="25200" cy="607625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243286" y="3787141"/>
                <a:ext cx="25200" cy="51291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307080" y="3922395"/>
                <a:ext cx="25200" cy="37765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1370874" y="4006215"/>
                <a:ext cx="25200" cy="29383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 flipH="1">
                <a:off x="1275183" y="3897013"/>
                <a:ext cx="25200" cy="403041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 flipH="1">
                <a:off x="1338977" y="3960495"/>
                <a:ext cx="25200" cy="339559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1402771" y="4030980"/>
                <a:ext cx="25200" cy="269074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 flipH="1">
                <a:off x="1434668" y="4254335"/>
                <a:ext cx="25200" cy="45719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742370" y="4301080"/>
              <a:ext cx="3187000" cy="1224000"/>
              <a:chOff x="1742370" y="4301007"/>
              <a:chExt cx="3187000" cy="118769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837224" y="4301007"/>
                <a:ext cx="25200" cy="25500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 flipH="1">
                <a:off x="1742370" y="4301007"/>
                <a:ext cx="25200" cy="19213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963696" y="4301007"/>
                <a:ext cx="25200" cy="31439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995314" y="4301007"/>
                <a:ext cx="25200" cy="34932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121786" y="4301007"/>
                <a:ext cx="25200" cy="38425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532820" y="4301007"/>
                <a:ext cx="25200" cy="49604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849000" y="4301007"/>
                <a:ext cx="25200" cy="60083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3038708" y="4301007"/>
                <a:ext cx="25200" cy="62865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3544596" y="4301007"/>
                <a:ext cx="25200" cy="75104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829158" y="4301007"/>
                <a:ext cx="25200" cy="80344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987248" y="4301007"/>
                <a:ext cx="25200" cy="85584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4461518" y="4301007"/>
                <a:ext cx="25200" cy="94317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4651226" y="4301007"/>
                <a:ext cx="25200" cy="101303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4904170" y="4301007"/>
                <a:ext cx="25200" cy="118769"/>
              </a:xfrm>
              <a:prstGeom prst="rect">
                <a:avLst/>
              </a:prstGeom>
              <a:solidFill>
                <a:schemeClr val="accent3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489426" y="4301006"/>
              <a:ext cx="3471515" cy="1224000"/>
              <a:chOff x="1489426" y="4301006"/>
              <a:chExt cx="3471515" cy="1224000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1489426" y="4301007"/>
                <a:ext cx="25200" cy="648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521044" y="4301007"/>
                <a:ext cx="25200" cy="72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552662" y="4301007"/>
                <a:ext cx="25200" cy="864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1584280" y="4301006"/>
                <a:ext cx="25200" cy="1188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15898" y="4301006"/>
                <a:ext cx="25200" cy="1548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710752" y="4301006"/>
                <a:ext cx="25200" cy="198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1773988" y="4301006"/>
                <a:ext cx="25200" cy="198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flipH="1">
                <a:off x="1805606" y="4301006"/>
                <a:ext cx="25200" cy="2304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868842" y="4301007"/>
                <a:ext cx="25200" cy="308385"/>
              </a:xfrm>
              <a:prstGeom prst="rect">
                <a:avLst/>
              </a:prstGeom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2058550" y="4301006"/>
                <a:ext cx="25200" cy="360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 flipH="1">
                <a:off x="2090168" y="4301006"/>
                <a:ext cx="25200" cy="396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153404" y="4301006"/>
                <a:ext cx="25200" cy="396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 flipH="1">
                <a:off x="2185022" y="4301006"/>
                <a:ext cx="25200" cy="41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343112" y="4301006"/>
                <a:ext cx="25200" cy="450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 flipH="1">
                <a:off x="2374730" y="4301006"/>
                <a:ext cx="25200" cy="468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2406348" y="4301006"/>
                <a:ext cx="25200" cy="486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 flipH="1">
                <a:off x="2437966" y="4301006"/>
                <a:ext cx="25200" cy="50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2564438" y="4301006"/>
                <a:ext cx="25200" cy="540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 flipH="1">
                <a:off x="2596056" y="4301006"/>
                <a:ext cx="25200" cy="558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2785764" y="4301006"/>
                <a:ext cx="25200" cy="59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 flipH="1">
                <a:off x="2817382" y="4301006"/>
                <a:ext cx="25200" cy="612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469584" y="4301006"/>
                <a:ext cx="25200" cy="50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659292" y="4301006"/>
                <a:ext cx="25200" cy="576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912236" y="4301006"/>
                <a:ext cx="25200" cy="637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007090" y="4301006"/>
                <a:ext cx="25200" cy="648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070326" y="4301006"/>
                <a:ext cx="25200" cy="648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3101944" y="4301006"/>
                <a:ext cx="25200" cy="6588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165180" y="4301006"/>
                <a:ext cx="25200" cy="702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228416" y="4301006"/>
                <a:ext cx="25200" cy="7056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291652" y="4301006"/>
                <a:ext cx="25200" cy="720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354888" y="4301006"/>
                <a:ext cx="25200" cy="7416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418124" y="4301006"/>
                <a:ext cx="25200" cy="745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449742" y="4301006"/>
                <a:ext cx="25200" cy="745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3576214" y="4301006"/>
                <a:ext cx="25200" cy="77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607832" y="4301006"/>
                <a:ext cx="25200" cy="781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639450" y="4301006"/>
                <a:ext cx="25200" cy="7848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671068" y="4301006"/>
                <a:ext cx="25200" cy="792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3860776" y="4301006"/>
                <a:ext cx="25200" cy="835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892394" y="4301006"/>
                <a:ext cx="25200" cy="8496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3924012" y="4301006"/>
                <a:ext cx="25200" cy="86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955630" y="4301006"/>
                <a:ext cx="25200" cy="86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018866" y="4301006"/>
                <a:ext cx="25200" cy="8784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050484" y="4301006"/>
                <a:ext cx="25200" cy="8856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702686" y="4301006"/>
                <a:ext cx="25200" cy="792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3512978" y="4301006"/>
                <a:ext cx="25200" cy="756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176956" y="4301006"/>
                <a:ext cx="25200" cy="925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208574" y="4301006"/>
                <a:ext cx="25200" cy="9216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082102" y="4301006"/>
                <a:ext cx="25200" cy="900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240192" y="4301006"/>
                <a:ext cx="25200" cy="925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271810" y="4301006"/>
                <a:ext cx="25200" cy="925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303428" y="4301006"/>
                <a:ext cx="25200" cy="925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335046" y="4301006"/>
                <a:ext cx="25200" cy="936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366664" y="4301006"/>
                <a:ext cx="25200" cy="9432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398282" y="4301006"/>
                <a:ext cx="25200" cy="95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4682844" y="4301006"/>
                <a:ext cx="25200" cy="104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4714462" y="4301006"/>
                <a:ext cx="25200" cy="10656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4746080" y="4301006"/>
                <a:ext cx="25200" cy="10656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4777698" y="4301006"/>
                <a:ext cx="25200" cy="1098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840934" y="4301006"/>
                <a:ext cx="25200" cy="1170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872552" y="4301006"/>
                <a:ext cx="25200" cy="11808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524754" y="4301006"/>
                <a:ext cx="25200" cy="1008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935741" y="4301006"/>
                <a:ext cx="25200" cy="1224000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679134" y="4301083"/>
              <a:ext cx="2111988" cy="813600"/>
              <a:chOff x="1679134" y="4301007"/>
              <a:chExt cx="2111988" cy="10083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679134" y="4301007"/>
                <a:ext cx="25200" cy="22310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 flipH="1">
                <a:off x="1900460" y="4301007"/>
                <a:ext cx="25200" cy="38372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 flipH="1">
                <a:off x="1932078" y="4301007"/>
                <a:ext cx="25200" cy="38372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 flipH="1">
                <a:off x="2216640" y="4301007"/>
                <a:ext cx="25200" cy="51312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 flipH="1">
                <a:off x="2248258" y="4301007"/>
                <a:ext cx="25200" cy="51758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 flipH="1">
                <a:off x="2501202" y="4301007"/>
                <a:ext cx="25200" cy="62865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 flipH="1">
                <a:off x="2690910" y="4301007"/>
                <a:ext cx="25200" cy="71391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 flipH="1">
                <a:off x="3323270" y="4301007"/>
                <a:ext cx="25200" cy="91469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 flipH="1">
                <a:off x="3765922" y="4301007"/>
                <a:ext cx="25200" cy="100839"/>
              </a:xfrm>
              <a:prstGeom prst="rect">
                <a:avLst/>
              </a:prstGeom>
              <a:solidFill>
                <a:schemeClr val="accent4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647516" y="4301106"/>
              <a:ext cx="3187000" cy="1134004"/>
              <a:chOff x="1647516" y="4301007"/>
              <a:chExt cx="3187000" cy="12219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647516" y="4301007"/>
                <a:ext cx="25200" cy="19396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026932" y="4301007"/>
                <a:ext cx="25200" cy="38791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279876" y="4301007"/>
                <a:ext cx="25200" cy="45774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311494" y="4301007"/>
                <a:ext cx="25200" cy="45774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722528" y="4301007"/>
                <a:ext cx="25200" cy="62865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754146" y="4301007"/>
                <a:ext cx="25200" cy="64006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943854" y="4301007"/>
                <a:ext cx="25200" cy="69824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975472" y="4301007"/>
                <a:ext cx="25200" cy="69824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880618" y="4301007"/>
                <a:ext cx="25200" cy="67885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627674" y="4301007"/>
                <a:ext cx="25200" cy="62865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133562" y="4301007"/>
                <a:ext cx="25200" cy="73704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96798" y="4301007"/>
                <a:ext cx="25200" cy="74867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60034" y="4301007"/>
                <a:ext cx="25200" cy="76031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386506" y="4301007"/>
                <a:ext cx="25200" cy="80298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481360" y="4301007"/>
                <a:ext cx="25200" cy="81462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734304" y="4301007"/>
                <a:ext cx="25200" cy="86892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797540" y="4301007"/>
                <a:ext cx="25200" cy="89220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113720" y="4301007"/>
                <a:ext cx="25200" cy="96978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145338" y="4301007"/>
                <a:ext cx="25200" cy="98918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556372" y="4301007"/>
                <a:ext cx="25200" cy="108616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587990" y="4301007"/>
                <a:ext cx="25200" cy="108616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429900" y="4301007"/>
                <a:ext cx="25200" cy="104737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493136" y="4301007"/>
                <a:ext cx="25200" cy="107452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619608" y="4301007"/>
                <a:ext cx="25200" cy="110555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809316" y="4301007"/>
                <a:ext cx="25200" cy="122193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964551" y="5559621"/>
              <a:ext cx="1711910" cy="281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1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Individual patients (n = 125)</a:t>
              </a: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8620519" y="4757637"/>
            <a:ext cx="2374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patients had no baseline evaluation</a:t>
            </a:r>
          </a:p>
          <a:p>
            <a:pPr marL="115885" marR="0" lvl="0" indent="-11588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patient had disease progression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the basis of lymph node biopsy,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baseline evaluation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8584517" y="4858143"/>
            <a:ext cx="72000" cy="54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8584517" y="4975687"/>
            <a:ext cx="72000" cy="5400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801004" y="3474480"/>
            <a:ext cx="1296079" cy="769441"/>
            <a:chOff x="7277000" y="2714208"/>
            <a:chExt cx="1296079" cy="769442"/>
          </a:xfrm>
        </p:grpSpPr>
        <p:sp>
          <p:nvSpPr>
            <p:cNvPr id="195" name="TextBox 194"/>
            <p:cNvSpPr txBox="1"/>
            <p:nvPr/>
          </p:nvSpPr>
          <p:spPr>
            <a:xfrm>
              <a:off x="7322416" y="2714208"/>
              <a:ext cx="1250663" cy="769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FL (n = 72)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SLL (n = 28)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MZL (n = 15)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LPL/WM (n = 10)</a:t>
              </a: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7277000" y="2813889"/>
              <a:ext cx="72000" cy="5400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7277000" y="2980851"/>
              <a:ext cx="72000" cy="54000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277000" y="3145697"/>
              <a:ext cx="72000" cy="54000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7277000" y="3320896"/>
              <a:ext cx="72000" cy="54000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D56DEE96-8E7F-5B43-8D62-14C620AF94F7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248499483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0" y="208147"/>
            <a:ext cx="12192000" cy="6463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schemeClr val="accent4"/>
                </a:solidFill>
                <a:ea typeface="ＭＳ Ｐゴシック" pitchFamily="34" charset="-128"/>
              </a:rPr>
              <a:t>Idelalisib</a:t>
            </a:r>
            <a:r>
              <a:rPr lang="en-US" sz="2800" dirty="0">
                <a:solidFill>
                  <a:schemeClr val="accent4"/>
                </a:solidFill>
                <a:ea typeface="ＭＳ Ｐゴシック" pitchFamily="34" charset="-128"/>
              </a:rPr>
              <a:t> in “early </a:t>
            </a:r>
            <a:r>
              <a:rPr lang="en-US" sz="2800" dirty="0" err="1">
                <a:solidFill>
                  <a:schemeClr val="accent4"/>
                </a:solidFill>
                <a:ea typeface="ＭＳ Ｐゴシック" pitchFamily="34" charset="-128"/>
              </a:rPr>
              <a:t>progressor</a:t>
            </a:r>
            <a:r>
              <a:rPr lang="en-US" sz="2800" dirty="0">
                <a:solidFill>
                  <a:schemeClr val="accent4"/>
                </a:solidFill>
                <a:ea typeface="ＭＳ Ｐゴシック" pitchFamily="34" charset="-128"/>
              </a:rPr>
              <a:t>” FL</a:t>
            </a:r>
            <a:endParaRPr lang="en-US" sz="2800" dirty="0">
              <a:solidFill>
                <a:schemeClr val="accent4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09600" y="5827805"/>
            <a:ext cx="10972800" cy="246221"/>
          </a:xfrm>
        </p:spPr>
        <p:txBody>
          <a:bodyPr/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Gopal AK, et al Blood. 2017;129:3037-9. </a:t>
            </a:r>
          </a:p>
        </p:txBody>
      </p:sp>
      <p:sp>
        <p:nvSpPr>
          <p:cNvPr id="105476" name="Text Placeholder 4"/>
          <p:cNvSpPr txBox="1">
            <a:spLocks/>
          </p:cNvSpPr>
          <p:nvPr/>
        </p:nvSpPr>
        <p:spPr bwMode="auto">
          <a:xfrm>
            <a:off x="8033448" y="5042172"/>
            <a:ext cx="868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7FFFF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FF33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6A6A6"/>
              </a:buClr>
              <a:buSzPct val="7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755" y="1267238"/>
            <a:ext cx="74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Retrospective analysis of 37 FL patients with progression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within 24 months of initial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chemoimmunotherapy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C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C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ORR 57%, CR 13%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7" y="2942204"/>
            <a:ext cx="4241612" cy="269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80" y="2943128"/>
            <a:ext cx="4283402" cy="26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94615" y="2387925"/>
            <a:ext cx="226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PFS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CC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6617" y="2404858"/>
            <a:ext cx="2260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CC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F89A8C-1BB8-4E49-A9F0-EA2C6243EAB4}"/>
              </a:ext>
            </a:extLst>
          </p:cNvPr>
          <p:cNvSpPr/>
          <p:nvPr/>
        </p:nvSpPr>
        <p:spPr>
          <a:xfrm>
            <a:off x="6096000" y="2743412"/>
            <a:ext cx="398929" cy="4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705230-2013-874C-94A1-4CDD25E38651}"/>
              </a:ext>
            </a:extLst>
          </p:cNvPr>
          <p:cNvSpPr/>
          <p:nvPr/>
        </p:nvSpPr>
        <p:spPr>
          <a:xfrm>
            <a:off x="1134036" y="2689624"/>
            <a:ext cx="398929" cy="40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57945-F9AA-9A40-A857-1F402958D93D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106115764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641" y="460072"/>
            <a:ext cx="8229600" cy="6463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CHRONOS-1: Copanlisib in Patients With Relapsed, Indolent or Aggressive NHL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001287" y="5705550"/>
            <a:ext cx="4524032" cy="20518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Dreyling M, et al. 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Oncol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2017;35:3898-3905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BEBE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1786489" y="1430913"/>
          <a:ext cx="2573339" cy="2407978"/>
        </p:xfrm>
        <a:graphic>
          <a:graphicData uri="http://schemas.openxmlformats.org/drawingml/2006/table">
            <a:tbl>
              <a:tblPr/>
              <a:tblGrid>
                <a:gridCol w="2573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7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2 study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patients with relapsed or refractory indolent lymphoma after ≥2 lines of therapy</a:t>
                      </a:r>
                    </a:p>
                  </a:txBody>
                  <a:tcPr marL="91467" marR="91467" marT="45749" marB="457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29887" y="1444625"/>
            <a:ext cx="4286251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Copanlisib 60 mg intravenously on days 1, 8, and 15 of a 28-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 cycle.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3844" y="3532976"/>
            <a:ext cx="5791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Primary end point was ORR; secondary end points included duration of response, PFS, OS. In addition, safety and gene expression were evaluated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655106" y="1728959"/>
            <a:ext cx="1079500" cy="1201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AA3DE-0EAF-E640-9E5A-B185C3D1F1A8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3727044381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00" y="1583831"/>
            <a:ext cx="8334576" cy="32560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Combined Analysis of Phase I and II Studies of Copanlisib in R/R Indolent B-Cell Lymphoma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5360" y="6486601"/>
            <a:ext cx="6629399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l" defTabSz="342900" eaLnBrk="0">
              <a:defRPr/>
            </a:pPr>
            <a:r>
              <a:rPr lang="en-US" sz="1600" b="0" dirty="0" err="1">
                <a:latin typeface="Calibri" charset="0"/>
                <a:ea typeface="Calibri" charset="0"/>
                <a:cs typeface="Calibri" charset="0"/>
              </a:rPr>
              <a:t>Zinzani</a:t>
            </a:r>
            <a:r>
              <a:rPr lang="en-US" sz="1600" b="0" dirty="0">
                <a:latin typeface="Calibri" charset="0"/>
                <a:ea typeface="Calibri" charset="0"/>
                <a:cs typeface="Calibri" charset="0"/>
              </a:rPr>
              <a:t> PL et al. </a:t>
            </a:r>
            <a:r>
              <a:rPr lang="en-US" sz="1600" b="0" i="1" dirty="0">
                <a:latin typeface="Calibri" charset="0"/>
                <a:ea typeface="Calibri" charset="0"/>
                <a:cs typeface="Calibri" charset="0"/>
              </a:rPr>
              <a:t>Proc ESMO</a:t>
            </a:r>
            <a:r>
              <a:rPr lang="en-US" sz="1600" b="0" dirty="0">
                <a:latin typeface="Calibri" charset="0"/>
                <a:ea typeface="Calibri" charset="0"/>
                <a:cs typeface="Calibri" charset="0"/>
              </a:rPr>
              <a:t> 2018;Abstract 1006O.</a:t>
            </a:r>
          </a:p>
        </p:txBody>
      </p:sp>
      <p:graphicFrame>
        <p:nvGraphicFramePr>
          <p:cNvPr id="7" name="Group 217">
            <a:extLst>
              <a:ext uri="{FF2B5EF4-FFF2-40B4-BE49-F238E27FC236}">
                <a16:creationId xmlns:a16="http://schemas.microsoft.com/office/drawing/2014/main" id="{45D27723-F7D4-F14B-B3F0-0CB2EFEB1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9878"/>
              </p:ext>
            </p:extLst>
          </p:nvPr>
        </p:nvGraphicFramePr>
        <p:xfrm>
          <a:off x="3968589" y="1583830"/>
          <a:ext cx="4248472" cy="1493312"/>
        </p:xfrm>
        <a:graphic>
          <a:graphicData uri="http://schemas.openxmlformats.org/drawingml/2006/table">
            <a:tbl>
              <a:tblPr/>
              <a:tblGrid>
                <a:gridCol w="268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5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79" marR="68579" marT="34264" marB="3426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(N = 127)</a:t>
                      </a:r>
                    </a:p>
                  </a:txBody>
                  <a:tcPr marL="68579" marR="68579" marT="34264" marB="34264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B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48">
                <a:tc>
                  <a:txBody>
                    <a:bodyPr/>
                    <a:lstStyle/>
                    <a:p>
                      <a:pPr marL="0" marR="0" lvl="0" indent="95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Objective response rate</a:t>
                      </a:r>
                    </a:p>
                  </a:txBody>
                  <a:tcPr marL="68579" marR="68579" marT="34264" marB="342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58.3%</a:t>
                      </a:r>
                    </a:p>
                  </a:txBody>
                  <a:tcPr marL="68579" marR="68579" marT="34264" marB="342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68914"/>
                  </a:ext>
                </a:extLst>
              </a:tr>
              <a:tr h="228548">
                <a:tc>
                  <a:txBody>
                    <a:bodyPr/>
                    <a:lstStyle/>
                    <a:p>
                      <a:pPr marL="0" marR="0" lvl="0" indent="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Complete response</a:t>
                      </a:r>
                    </a:p>
                  </a:txBody>
                  <a:tcPr marL="68579" marR="68579" marT="34264" marB="342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18.1%</a:t>
                      </a:r>
                    </a:p>
                  </a:txBody>
                  <a:tcPr marL="68579" marR="68579" marT="34264" marB="342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336453"/>
                  </a:ext>
                </a:extLst>
              </a:tr>
              <a:tr h="228548">
                <a:tc>
                  <a:txBody>
                    <a:bodyPr/>
                    <a:lstStyle/>
                    <a:p>
                      <a:pPr marL="0" marR="0" lvl="0" indent="95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Median duration of response</a:t>
                      </a:r>
                    </a:p>
                  </a:txBody>
                  <a:tcPr marL="68579" marR="68579" marT="34264" marB="342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12.9 </a:t>
                      </a:r>
                      <a:r>
                        <a:rPr lang="en-US" sz="1600" b="0" baseline="0" dirty="0" err="1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mo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79" marR="68579" marT="34264" marB="342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587356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86174" y="5888428"/>
            <a:ext cx="7724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n-US" sz="14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 = follicular lymphoma; MZL = marginal zone lymphoma; LPL/WM = lymphoplasmacytic lymphoma/</a:t>
            </a:r>
            <a:r>
              <a:rPr lang="en-US" sz="1400" b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Waldenström</a:t>
            </a:r>
            <a:r>
              <a:rPr lang="en-US" sz="14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macroglobulinemia</a:t>
            </a:r>
            <a:r>
              <a:rPr lang="en-US" sz="14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; SLL = small lymphocytic lymphoma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3600" y="162125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lnSpc>
                <a:spcPts val="1840"/>
              </a:lnSpc>
              <a:defRPr/>
            </a:pPr>
            <a:r>
              <a:rPr lang="en-US" sz="16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FL</a:t>
            </a:r>
          </a:p>
          <a:p>
            <a:pPr defTabSz="685800" eaLnBrk="0" hangingPunct="0">
              <a:lnSpc>
                <a:spcPts val="1840"/>
              </a:lnSpc>
              <a:defRPr/>
            </a:pPr>
            <a:r>
              <a:rPr lang="en-US" sz="16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MZL</a:t>
            </a:r>
          </a:p>
          <a:p>
            <a:pPr defTabSz="685800" eaLnBrk="0" hangingPunct="0">
              <a:lnSpc>
                <a:spcPts val="1840"/>
              </a:lnSpc>
              <a:defRPr/>
            </a:pPr>
            <a:r>
              <a:rPr lang="en-US" sz="16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LPL/WM</a:t>
            </a:r>
          </a:p>
          <a:p>
            <a:pPr defTabSz="685800" eaLnBrk="0" hangingPunct="0">
              <a:lnSpc>
                <a:spcPts val="1840"/>
              </a:lnSpc>
              <a:defRPr/>
            </a:pPr>
            <a:r>
              <a:rPr lang="en-US" sz="16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5428" y="467059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hangingPunct="0">
              <a:defRPr/>
            </a:pPr>
            <a:r>
              <a:rPr lang="en-US" sz="16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Individual patients (n = 152)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20457" y="2970458"/>
            <a:ext cx="251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Best change in target lesion size from baseline (%)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4561697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FF8BCFE8-1CC5-1E41-8EA2-3649ED84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l" eaLnBrk="1" hangingPunct="1"/>
            <a:r>
              <a:rPr lang="en-US" altLang="en-US" sz="3000" b="1">
                <a:latin typeface="Arial" panose="020B0604020202020204" pitchFamily="34" charset="0"/>
                <a:cs typeface="Arial" panose="020B0604020202020204" pitchFamily="34" charset="0"/>
              </a:rPr>
              <a:t>Case Presentation — Dr Casulo: 76-year-old man with grade 3a follicular lymphoma — Subsequent course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8D9FE21C-0523-4D44-AE72-3F1F370C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5259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March 2020, developed dyspnea, cough. CXR showed large pleural effusion. COVID negative, pleural fluid showed atypical lymphocytes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 cervical and supraclavicular lymphadenopathy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 cervical, supraclavicular, mediastinal lymphadenopathy, large BL pleural effusions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Core biopsy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 grade 2 follicular lymphoma</a:t>
            </a:r>
          </a:p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: Lenalidomide/Rituximab </a:t>
            </a:r>
          </a:p>
        </p:txBody>
      </p:sp>
    </p:spTree>
    <p:extLst>
      <p:ext uri="{BB962C8B-B14F-4D97-AF65-F5344CB8AC3E}">
        <p14:creationId xmlns:p14="http://schemas.microsoft.com/office/powerpoint/2010/main" val="1675875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5048-95FF-C844-867C-B0D7A85E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094912" cy="1143000"/>
          </a:xfrm>
        </p:spPr>
        <p:txBody>
          <a:bodyPr/>
          <a:lstStyle/>
          <a:p>
            <a:r>
              <a:rPr lang="en-US" sz="2600" dirty="0"/>
              <a:t>Efficacy of Copanlisib in Patients with FL with Early Relapse (&lt;24 months)</a:t>
            </a:r>
          </a:p>
        </p:txBody>
      </p:sp>
      <p:graphicFrame>
        <p:nvGraphicFramePr>
          <p:cNvPr id="5" name="Group 217">
            <a:extLst>
              <a:ext uri="{FF2B5EF4-FFF2-40B4-BE49-F238E27FC236}">
                <a16:creationId xmlns:a16="http://schemas.microsoft.com/office/drawing/2014/main" id="{3A594350-FF62-3D40-AC15-250DDAC46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92204"/>
              </p:ext>
            </p:extLst>
          </p:nvPr>
        </p:nvGraphicFramePr>
        <p:xfrm>
          <a:off x="2351584" y="1772817"/>
          <a:ext cx="7553844" cy="3356775"/>
        </p:xfrm>
        <a:graphic>
          <a:graphicData uri="http://schemas.openxmlformats.org/drawingml/2006/table">
            <a:tbl>
              <a:tblPr/>
              <a:tblGrid>
                <a:gridCol w="3856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589">
                  <a:extLst>
                    <a:ext uri="{9D8B030D-6E8A-4147-A177-3AD203B41FA5}">
                      <a16:colId xmlns:a16="http://schemas.microsoft.com/office/drawing/2014/main" val="2217718319"/>
                    </a:ext>
                  </a:extLst>
                </a:gridCol>
              </a:tblGrid>
              <a:tr h="68782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Response</a:t>
                      </a:r>
                    </a:p>
                  </a:txBody>
                  <a:tcPr marL="68591" marR="68591" marT="34289" marB="3428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Copanlisib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(n = 102)</a:t>
                      </a:r>
                    </a:p>
                  </a:txBody>
                  <a:tcPr marL="68591" marR="68591" marT="34289" marB="34289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825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91" marR="68591" marT="34289" marB="3428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POD &lt;24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(n = 68)</a:t>
                      </a:r>
                    </a:p>
                  </a:txBody>
                  <a:tcPr marL="68591" marR="68591" marT="34289" marB="34289" anchor="b" horzOverflow="overflow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POD &gt;24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(n = 34)</a:t>
                      </a:r>
                    </a:p>
                  </a:txBody>
                  <a:tcPr marL="68591" marR="68591" marT="34289" marB="34289" anchor="b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2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56111"/>
                  </a:ext>
                </a:extLst>
              </a:tr>
              <a:tr h="4377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Objective response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60.3%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58.8%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Complete response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22.1%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17.7%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849052"/>
                  </a:ext>
                </a:extLst>
              </a:tr>
              <a:tr h="385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 Partial response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38.2%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41.2%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0515"/>
                  </a:ext>
                </a:extLst>
              </a:tr>
              <a:tr h="385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Median duration of response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14.9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14.1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62060"/>
                  </a:ext>
                </a:extLst>
              </a:tr>
              <a:tr h="385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Median PFS</a:t>
                      </a: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11.3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17.6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91" marR="68591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45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29703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0DA6082-7397-5F44-A5EF-0A107BC0C0AB}"/>
              </a:ext>
            </a:extLst>
          </p:cNvPr>
          <p:cNvSpPr txBox="1">
            <a:spLocks/>
          </p:cNvSpPr>
          <p:nvPr/>
        </p:nvSpPr>
        <p:spPr bwMode="auto">
          <a:xfrm>
            <a:off x="263352" y="6486601"/>
            <a:ext cx="6629399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l" defTabSz="342900" eaLnBrk="0">
              <a:defRPr/>
            </a:pPr>
            <a:r>
              <a:rPr lang="en-US" sz="1500" b="0" dirty="0">
                <a:latin typeface="Calibri" charset="0"/>
                <a:ea typeface="Calibri" charset="0"/>
                <a:cs typeface="Calibri" charset="0"/>
              </a:rPr>
              <a:t>Santoro A et al. </a:t>
            </a:r>
            <a:r>
              <a:rPr lang="en-US" sz="1500" b="0" i="1" dirty="0">
                <a:latin typeface="Calibri" charset="0"/>
                <a:ea typeface="Calibri" charset="0"/>
                <a:cs typeface="Calibri" charset="0"/>
              </a:rPr>
              <a:t>Proc ASH</a:t>
            </a:r>
            <a:r>
              <a:rPr lang="en-US" sz="1500" b="0" dirty="0">
                <a:latin typeface="Calibri" charset="0"/>
                <a:ea typeface="Calibri" charset="0"/>
                <a:cs typeface="Calibri" charset="0"/>
              </a:rPr>
              <a:t> 2018;Abstract 395.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DA6082-7397-5F44-A5EF-0A107BC0C0AB}"/>
              </a:ext>
            </a:extLst>
          </p:cNvPr>
          <p:cNvSpPr txBox="1">
            <a:spLocks/>
          </p:cNvSpPr>
          <p:nvPr/>
        </p:nvSpPr>
        <p:spPr bwMode="auto">
          <a:xfrm>
            <a:off x="2423593" y="5278591"/>
            <a:ext cx="6629399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l" defTabSz="342900" eaLnBrk="0">
              <a:defRPr/>
            </a:pPr>
            <a:r>
              <a:rPr lang="en-US" sz="1800" b="0" dirty="0">
                <a:latin typeface="Calibri" charset="0"/>
                <a:ea typeface="Calibri" charset="0"/>
                <a:cs typeface="Calibri" charset="0"/>
              </a:rPr>
              <a:t>POD = progression of disease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689668"/>
      </p:ext>
    </p:extLst>
  </p:cSld>
  <p:clrMapOvr>
    <a:masterClrMapping/>
  </p:clrMapOvr>
  <p:transition spd="slow" advClick="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5333" y="651180"/>
            <a:ext cx="8229600" cy="646331"/>
          </a:xfrm>
        </p:spPr>
        <p:txBody>
          <a:bodyPr>
            <a:noAutofit/>
          </a:bodyPr>
          <a:lstStyle/>
          <a:p>
            <a:pPr algn="ctr"/>
            <a:r>
              <a:rPr lang="en-US" altLang="en-US" sz="3733" dirty="0" err="1">
                <a:solidFill>
                  <a:schemeClr val="accent4"/>
                </a:solidFill>
              </a:rPr>
              <a:t>Duvelisib</a:t>
            </a:r>
            <a:r>
              <a:rPr lang="en-US" altLang="en-US" sz="3733" dirty="0">
                <a:solidFill>
                  <a:schemeClr val="accent4"/>
                </a:solidFill>
              </a:rPr>
              <a:t> in recurrent indolent NHL</a:t>
            </a:r>
            <a:br>
              <a:rPr lang="en-US" altLang="en-US" sz="3733" dirty="0">
                <a:solidFill>
                  <a:schemeClr val="accent4"/>
                </a:solidFill>
              </a:rPr>
            </a:br>
            <a:r>
              <a:rPr lang="en-US" altLang="en-US" sz="3733" dirty="0">
                <a:solidFill>
                  <a:schemeClr val="accent4"/>
                </a:solidFill>
              </a:rPr>
              <a:t>(Oral PI3K delta/gamma inhibitor)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44706" y="2017059"/>
            <a:ext cx="9386047" cy="3632163"/>
          </a:xfrm>
        </p:spPr>
        <p:txBody>
          <a:bodyPr>
            <a:normAutofit/>
          </a:bodyPr>
          <a:lstStyle/>
          <a:p>
            <a:pPr marL="293688" indent="-280988">
              <a:spcBef>
                <a:spcPts val="451"/>
              </a:spcBef>
            </a:pPr>
            <a:r>
              <a:rPr lang="en-US" altLang="en-US" sz="2400" dirty="0"/>
              <a:t>Indolent lymphoma patients “double refractory” to rituximab and chemotherapy/</a:t>
            </a:r>
            <a:r>
              <a:rPr lang="en-US" altLang="en-US" sz="2400" dirty="0" err="1"/>
              <a:t>radioimmunotherapy</a:t>
            </a:r>
            <a:endParaRPr lang="en-US" altLang="en-US" sz="2400" dirty="0"/>
          </a:p>
          <a:p>
            <a:pPr marL="293688" indent="-280988">
              <a:spcBef>
                <a:spcPts val="451"/>
              </a:spcBef>
            </a:pPr>
            <a:r>
              <a:rPr lang="en-US" altLang="en-US" sz="2400" dirty="0"/>
              <a:t>25 mg </a:t>
            </a:r>
            <a:r>
              <a:rPr lang="en-US" altLang="en-US" sz="2400" dirty="0" err="1"/>
              <a:t>po</a:t>
            </a:r>
            <a:r>
              <a:rPr lang="en-US" altLang="en-US" sz="2400" dirty="0"/>
              <a:t> BID continuous dosing (w/PCP prophylaxis)</a:t>
            </a:r>
          </a:p>
          <a:p>
            <a:pPr marL="293688" indent="-280988">
              <a:spcBef>
                <a:spcPts val="451"/>
              </a:spcBef>
            </a:pPr>
            <a:r>
              <a:rPr lang="en-US" altLang="en-US" sz="2400" dirty="0"/>
              <a:t>129 subjects, 83 with FL, median age 65, median 3 prior </a:t>
            </a:r>
            <a:r>
              <a:rPr lang="en-US" altLang="en-US" sz="2400" dirty="0" err="1"/>
              <a:t>rx</a:t>
            </a:r>
            <a:endParaRPr lang="en-US" altLang="en-US" sz="2400" dirty="0"/>
          </a:p>
          <a:p>
            <a:pPr marL="293688" indent="-280988">
              <a:spcBef>
                <a:spcPts val="451"/>
              </a:spcBef>
            </a:pPr>
            <a:r>
              <a:rPr lang="en-US" altLang="en-US" sz="2400" dirty="0"/>
              <a:t>ORR 46%, median duration 9.9 months</a:t>
            </a:r>
          </a:p>
          <a:p>
            <a:pPr marL="293688" indent="-280988">
              <a:spcBef>
                <a:spcPts val="451"/>
              </a:spcBef>
            </a:pPr>
            <a:r>
              <a:rPr lang="en-US" altLang="en-US" sz="2400" dirty="0"/>
              <a:t>Principal toxicities </a:t>
            </a:r>
            <a:r>
              <a:rPr lang="en-US" altLang="en-US" sz="2400" dirty="0" err="1"/>
              <a:t>cytopenias</a:t>
            </a:r>
            <a:r>
              <a:rPr lang="en-US" altLang="en-US" sz="2400" dirty="0"/>
              <a:t>, diarrhea</a:t>
            </a:r>
          </a:p>
          <a:p>
            <a:pPr marL="293688" indent="-280988">
              <a:spcBef>
                <a:spcPts val="451"/>
              </a:spcBef>
            </a:pPr>
            <a:r>
              <a:rPr lang="en-US" altLang="en-US" sz="2400" dirty="0"/>
              <a:t>Led to FDA approval</a:t>
            </a:r>
          </a:p>
          <a:p>
            <a:pPr marL="293688" indent="-280988">
              <a:spcBef>
                <a:spcPts val="451"/>
              </a:spcBef>
              <a:buNone/>
            </a:pPr>
            <a:endParaRPr lang="en-US" altLang="en-US" dirty="0"/>
          </a:p>
          <a:p>
            <a:pPr marL="293688" indent="-280988">
              <a:spcBef>
                <a:spcPts val="451"/>
              </a:spcBef>
              <a:buNone/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61871" y="5649222"/>
            <a:ext cx="20313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Zinzani et al, ICML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A092A-CA44-5C4C-A888-047751C9B58B}"/>
              </a:ext>
            </a:extLst>
          </p:cNvPr>
          <p:cNvSpPr txBox="1"/>
          <p:nvPr/>
        </p:nvSpPr>
        <p:spPr>
          <a:xfrm>
            <a:off x="478464" y="6550223"/>
            <a:ext cx="2787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Courtesy of John P Leonard, MD</a:t>
            </a:r>
          </a:p>
        </p:txBody>
      </p:sp>
    </p:spTree>
    <p:extLst>
      <p:ext uri="{BB962C8B-B14F-4D97-AF65-F5344CB8AC3E}">
        <p14:creationId xmlns:p14="http://schemas.microsoft.com/office/powerpoint/2010/main" val="903899484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7285" y="1196752"/>
            <a:ext cx="9757430" cy="1656184"/>
          </a:xfrm>
        </p:spPr>
        <p:txBody>
          <a:bodyPr wrap="square" anchor="ctr">
            <a:noAutofit/>
          </a:bodyPr>
          <a:lstStyle/>
          <a:p>
            <a:r>
              <a:rPr lang="en-US" sz="3800" dirty="0"/>
              <a:t>Clinical Investigator Perspectives on the Current and Future Management of Multiple Myeloma</a:t>
            </a:r>
            <a:br>
              <a:rPr lang="en-US" sz="3800" i="1" dirty="0"/>
            </a:br>
            <a:r>
              <a:rPr lang="en-US" sz="3200" i="1" dirty="0"/>
              <a:t>A Meet The Professor Series</a:t>
            </a:r>
            <a:endParaRPr lang="en-US" sz="320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24394" y="3284984"/>
            <a:ext cx="9343212" cy="1944216"/>
          </a:xfrm>
        </p:spPr>
        <p:txBody>
          <a:bodyPr wrap="square" anchor="t">
            <a:noAutofit/>
          </a:bodyPr>
          <a:lstStyle/>
          <a:p>
            <a:pPr marL="9842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Shaji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Kumar, MD</a:t>
            </a:r>
          </a:p>
          <a:p>
            <a:pPr marL="9842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and Judy Mullins Professor of Hematological Malignancies</a:t>
            </a:r>
          </a:p>
          <a:p>
            <a:pPr marL="9842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Consultant, Division of Hematology</a:t>
            </a:r>
          </a:p>
          <a:p>
            <a:pPr marL="9842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of Medicine</a:t>
            </a:r>
          </a:p>
          <a:p>
            <a:pPr marL="9842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 Clinic</a:t>
            </a:r>
          </a:p>
          <a:p>
            <a:pPr marL="9842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Rochester, Minnesota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4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CFG_REPOLL" val="true"/>
  <p:tag name="KPI_CFG_RPCLEARS" val="true"/>
  <p:tag name="KPI_CFG_FB_TYPE" val="Tiny Counter"/>
  <p:tag name="KPI_CFG_FB_MONITOR" val="Slide Show Monitor"/>
  <p:tag name="KPI_CFG_FB_POSITION" val="Bottom Right"/>
  <p:tag name="KPI_CFG_INS_CLK" val="false"/>
  <p:tag name="KPI_CFG_UNITS" val="1"/>
  <p:tag name="KPI_CFG_SPEED" val="false"/>
  <p:tag name="KPI_SLIDE_COUNT" val="88"/>
  <p:tag name="KPI_VERSION" val="2.0.10292.1"/>
  <p:tag name="KPI_STORAGE" val="&lt;keypoint&quot;&quot;&lt;roster&quot;&quot;&lt;currentId&quot;200&quot;&gt;&lt;trIndex&quot;&quot;&lt;tr(@tid:1@pid:1)&quot;&quot;&lt;v&quot;1&quot;&gt;&gt;&lt;tr(@tid:1@pid:2)&quot;&quot;&lt;v&quot;2&quot;&gt;&gt;&lt;tr(@tid:1@pid:3)&quot;&quot;&lt;v&quot;3&quot;&gt;&gt;&lt;tr(@tid:1@pid:4)&quot;&quot;&lt;v&quot;4&quot;&gt;&gt;&lt;tr(@tid:1@pid:5)&quot;&quot;&lt;v&quot;5&quot;&gt;&gt;&lt;tr(@tid:1@pid:6)&quot;&quot;&lt;v&quot;6&quot;&gt;&gt;&lt;tr(@tid:1@pid:7)&quot;&quot;&lt;v&quot;7&quot;&gt;&gt;&lt;tr(@tid:1@pid:8)&quot;&quot;&lt;v&quot;8&quot;&gt;&gt;&lt;tr(@tid:1@pid:9)&quot;&quot;&lt;v&quot;9&quot;&gt;&gt;&lt;tr(@tid:1@pid:10)&quot;&quot;&lt;v&quot;10&quot;&gt;&gt;&lt;tr(@tid:1@pid:11)&quot;&quot;&lt;v&quot;11&quot;&gt;&gt;&lt;tr(@tid:1@pid:12)&quot;&quot;&lt;v&quot;12&quot;&gt;&gt;&lt;tr(@tid:1@pid:13)&quot;&quot;&lt;v&quot;13&quot;&gt;&gt;&lt;tr(@tid:1@pid:14)&quot;&quot;&lt;v&quot;14&quot;&gt;&gt;&lt;tr(@tid:1@pid:15)&quot;&quot;&lt;v&quot;15&quot;&gt;&gt;&lt;tr(@tid:1@pid:16)&quot;&quot;&lt;v&quot;16&quot;&gt;&gt;&lt;tr(@tid:1@pid:17)&quot;&quot;&lt;v&quot;17&quot;&gt;&gt;&lt;tr(@tid:1@pid:18)&quot;&quot;&lt;v&quot;18&quot;&gt;&gt;&lt;tr(@tid:1@pid:19)&quot;&quot;&lt;v&quot;19&quot;&gt;&gt;&lt;tr(@tid:1@pid:20)&quot;&quot;&lt;v&quot;20&quot;&gt;&gt;&lt;tr(@tid:1@pid:21)&quot;&quot;&lt;v&quot;21&quot;&gt;&gt;&lt;tr(@tid:1@pid:22)&quot;&quot;&lt;v&quot;22&quot;&gt;&gt;&lt;tr(@tid:1@pid:23)&quot;&quot;&lt;v&quot;23&quot;&gt;&gt;&lt;tr(@tid:1@pid:24)&quot;&quot;&lt;v&quot;24&quot;&gt;&gt;&lt;tr(@tid:1@pid:25)&quot;&quot;&lt;v&quot;25&quot;&gt;&gt;&lt;tr(@tid:1@pid:26)&quot;&quot;&lt;v&quot;26&quot;&gt;&gt;&lt;tr(@tid:1@pid:27)&quot;&quot;&lt;v&quot;27&quot;&gt;&gt;&lt;tr(@tid:1@pid:28)&quot;&quot;&lt;v&quot;28&quot;&gt;&gt;&lt;tr(@tid:1@pid:29)&quot;&quot;&lt;v&quot;29&quot;&gt;&gt;&lt;tr(@tid:1@pid:30)&quot;&quot;&lt;v&quot;30&quot;&gt;&gt;&lt;tr(@tid:1@pid:31)&quot;&quot;&lt;v&quot;31&quot;&gt;&gt;&lt;tr(@tid:1@pid:32)&quot;&quot;&lt;v&quot;32&quot;&gt;&gt;&lt;tr(@tid:1@pid:33)&quot;&quot;&lt;v&quot;33&quot;&gt;&gt;&lt;tr(@tid:1@pid:34)&quot;&quot;&lt;v&quot;34&quot;&gt;&gt;&lt;tr(@tid:1@pid:35)&quot;&quot;&lt;v&quot;35&quot;&gt;&gt;&lt;tr(@tid:1@pid:36)&quot;&quot;&lt;v&quot;36&quot;&gt;&gt;&lt;tr(@tid:1@pid:37)&quot;&quot;&lt;v&quot;37&quot;&gt;&gt;&lt;tr(@tid:1@pid:38)&quot;&quot;&lt;v&quot;38&quot;&gt;&gt;&lt;tr(@tid:1@pid:39)&quot;&quot;&lt;v&quot;39&quot;&gt;&gt;&lt;tr(@tid:1@pid:40)&quot;&quot;&lt;v&quot;40&quot;&gt;&gt;&lt;tr(@tid:1@pid:41)&quot;&quot;&lt;v&quot;41&quot;&gt;&gt;&lt;tr(@tid:1@pid:42)&quot;&quot;&lt;v&quot;42&quot;&gt;&gt;&lt;tr(@tid:1@pid:43)&quot;&quot;&lt;v&quot;43&quot;&gt;&gt;&lt;tr(@tid:1@pid:44)&quot;&quot;&lt;v&quot;44&quot;&gt;&gt;&lt;tr(@tid:1@pid:45)&quot;&quot;&lt;v&quot;45&quot;&gt;&gt;&lt;tr(@tid:1@pid:46)&quot;&quot;&lt;v&quot;46&quot;&gt;&gt;&lt;tr(@tid:1@pid:47)&quot;&quot;&lt;v&quot;47&quot;&gt;&gt;&lt;tr(@tid:1@pid:48)&quot;&quot;&lt;v&quot;48&quot;&gt;&gt;&lt;tr(@tid:1@pid:49)&quot;&quot;&lt;v&quot;49&quot;&gt;&gt;&lt;tr(@tid:1@pid:50)&quot;&quot;&lt;v&quot;50&quot;&gt;&gt;&lt;tr(@tid:1@pid:51)&quot;&quot;&lt;v&quot;51&quot;&gt;&gt;&lt;tr(@tid:1@pid:52)&quot;&quot;&lt;v&quot;52&quot;&gt;&gt;&lt;tr(@tid:1@pid:53)&quot;&quot;&lt;v&quot;53&quot;&gt;&gt;&lt;tr(@tid:1@pid:54)&quot;&quot;&lt;v&quot;54&quot;&gt;&gt;&lt;tr(@tid:1@pid:55)&quot;&quot;&lt;v&quot;55&quot;&gt;&gt;&lt;tr(@tid:1@pid:56)&quot;&quot;&lt;v&quot;56&quot;&gt;&gt;&lt;tr(@tid:1@pid:57)&quot;&quot;&lt;v&quot;57&quot;&gt;&gt;&lt;tr(@tid:1@pid:58)&quot;&quot;&lt;v&quot;58&quot;&gt;&gt;&lt;tr(@tid:1@pid:59)&quot;&quot;&lt;v&quot;59&quot;&gt;&gt;&lt;tr(@tid:1@pid:60)&quot;&quot;&lt;v&quot;60&quot;&gt;&gt;&lt;tr(@tid:1@pid:61)&quot;&quot;&lt;v&quot;61&quot;&gt;&gt;&lt;tr(@tid:1@pid:62)&quot;&quot;&lt;v&quot;62&quot;&gt;&gt;&lt;tr(@tid:1@pid:63)&quot;&quot;&lt;v&quot;63&quot;&gt;&gt;&lt;tr(@tid:1@pid:64)&quot;&quot;&lt;v&quot;64&quot;&gt;&gt;&lt;tr(@tid:1@pid:65)&quot;&quot;&lt;v&quot;65&quot;&gt;&gt;&lt;tr(@tid:1@pid:66)&quot;&quot;&lt;v&quot;66&quot;&gt;&gt;&lt;tr(@tid:1@pid:67)&quot;&quot;&lt;v&quot;67&quot;&gt;&gt;&lt;tr(@tid:1@pid:68)&quot;&quot;&lt;v&quot;68&quot;&gt;&gt;&lt;tr(@tid:1@pid:69)&quot;&quot;&lt;v&quot;69&quot;&gt;&gt;&lt;tr(@tid:1@pid:70)&quot;&quot;&lt;v&quot;70&quot;&gt;&gt;&lt;tr(@tid:1@pid:71)&quot;&quot;&lt;v&quot;71&quot;&gt;&gt;&lt;tr(@tid:1@pid:72)&quot;&quot;&lt;v&quot;72&quot;&gt;&gt;&lt;tr(@tid:1@pid:73)&quot;&quot;&lt;v&quot;73&quot;&gt;&gt;&lt;tr(@tid:1@pid:74)&quot;&quot;&lt;v&quot;74&quot;&gt;&gt;&lt;tr(@tid:1@pid:75)&quot;&quot;&lt;v&quot;75&quot;&gt;&gt;&lt;tr(@tid:1@pid:76)&quot;&quot;&lt;v&quot;76&quot;&gt;&gt;&lt;tr(@tid:1@pid:77)&quot;&quot;&lt;v&quot;77&quot;&gt;&gt;&lt;tr(@tid:1@pid:78)&quot;&quot;&lt;v&quot;78&quot;&gt;&gt;&lt;tr(@tid:1@pid:79)&quot;&quot;&lt;v&quot;79&quot;&gt;&gt;&lt;tr(@tid:1@pid:80)&quot;&quot;&lt;v&quot;80&quot;&gt;&gt;&lt;tr(@tid:1@pid:81)&quot;&quot;&lt;v&quot;81&quot;&gt;&gt;&lt;tr(@tid:1@pid:82)&quot;&quot;&lt;v&quot;82&quot;&gt;&gt;&lt;tr(@tid:1@pid:83)&quot;&quot;&lt;v&quot;83&quot;&gt;&gt;&lt;tr(@tid:1@pid:84)&quot;&quot;&lt;v&quot;84&quot;&gt;&gt;&lt;tr(@tid:1@pid:85)&quot;&quot;&lt;v&quot;85&quot;&gt;&gt;&lt;tr(@tid:1@pid:86)&quot;&quot;&lt;v&quot;86&quot;&gt;&gt;&lt;tr(@tid:1@pid:87)&quot;&quot;&lt;v&quot;87&quot;&gt;&gt;&lt;tr(@tid:1@pid:88)&quot;&quot;&lt;v&quot;88&quot;&gt;&gt;&lt;tr(@tid:1@pid:89)&quot;&quot;&lt;v&quot;89&quot;&gt;&gt;&lt;tr(@tid:1@pid:90)&quot;&quot;&lt;v&quot;90&quot;&gt;&gt;&lt;tr(@tid:1@pid:91)&quot;&quot;&lt;v&quot;91&quot;&gt;&gt;&lt;tr(@tid:1@pid:92)&quot;&quot;&lt;v&quot;92&quot;&gt;&gt;&lt;tr(@tid:1@pid:93)&quot;&quot;&lt;v&quot;93&quot;&gt;&gt;&lt;tr(@tid:1@pid:94)&quot;&quot;&lt;v&quot;94&quot;&gt;&gt;&lt;tr(@tid:1@pid:95)&quot;&quot;&lt;v&quot;95&quot;&gt;&gt;&lt;tr(@tid:1@pid:96)&quot;&quot;&lt;v&quot;96&quot;&gt;&gt;&lt;tr(@tid:1@pid:97)&quot;&quot;&lt;v&quot;97&quot;&gt;&gt;&lt;tr(@tid:1@pid:98)&quot;&quot;&lt;v&quot;98&quot;&gt;&gt;&lt;tr(@tid:1@pid:99)&quot;&quot;&lt;v&quot;99&quot;&gt;&gt;&lt;tr(@tid:1@pid:100)&quot;&quot;&lt;v&quot;100&quot;&gt;&gt;&lt;tr(@tid:2@pid:1)&quot;&quot;&lt;v&quot;101&quot;&gt;&gt;&lt;tr(@tid:2@pid:2)&quot;&quot;&lt;v&quot;102&quot;&gt;&gt;&lt;tr(@tid:2@pid:3)&quot;&quot;&lt;v&quot;103&quot;&gt;&gt;&lt;tr(@tid:2@pid:4)&quot;&quot;&lt;v&quot;104&quot;&gt;&gt;&lt;tr(@tid:2@pid:5)&quot;&quot;&lt;v&quot;105&quot;&gt;&gt;&lt;tr(@tid:2@pid:6)&quot;&quot;&lt;v&quot;106&quot;&gt;&gt;&lt;tr(@tid:2@pid:7)&quot;&quot;&lt;v&quot;107&quot;&gt;&gt;&lt;tr(@tid:2@pid:8)&quot;&quot;&lt;v&quot;108&quot;&gt;&gt;&lt;tr(@tid:2@pid:9)&quot;&quot;&lt;v&quot;109&quot;&gt;&gt;&lt;tr(@tid:2@pid:10)&quot;&quot;&lt;v&quot;110&quot;&gt;&gt;&lt;tr(@tid:2@pid:11)&quot;&quot;&lt;v&quot;111&quot;&gt;&gt;&lt;tr(@tid:2@pid:12)&quot;&quot;&lt;v&quot;112&quot;&gt;&gt;&lt;tr(@tid:2@pid:13)&quot;&quot;&lt;v&quot;113&quot;&gt;&gt;&lt;tr(@tid:2@pid:14)&quot;&quot;&lt;v&quot;114&quot;&gt;&gt;&lt;tr(@tid:2@pid:15)&quot;&quot;&lt;v&quot;115&quot;&gt;&gt;&lt;tr(@tid:2@pid:16)&quot;&quot;&lt;v&quot;116&quot;&gt;&gt;&lt;tr(@tid:2@pid:17)&quot;&quot;&lt;v&quot;117&quot;&gt;&gt;&lt;tr(@tid:2@pid:18)&quot;&quot;&lt;v&quot;118&quot;&gt;&gt;&lt;tr(@tid:2@pid:19)&quot;&quot;&lt;v&quot;119&quot;&gt;&gt;&lt;tr(@tid:2@pid:20)&quot;&quot;&lt;v&quot;120&quot;&gt;&gt;&lt;tr(@tid:2@pid:21)&quot;&quot;&lt;v&quot;121&quot;&gt;&gt;&lt;tr(@tid:2@pid:22)&quot;&quot;&lt;v&quot;122&quot;&gt;&gt;&lt;tr(@tid:2@pid:23)&quot;&quot;&lt;v&quot;123&quot;&gt;&gt;&lt;tr(@tid:2@pid:24)&quot;&quot;&lt;v&quot;124&quot;&gt;&gt;&lt;tr(@tid:2@pid:25)&quot;&quot;&lt;v&quot;125&quot;&gt;&gt;&lt;tr(@tid:2@pid:26)&quot;&quot;&lt;v&quot;126&quot;&gt;&gt;&lt;tr(@tid:2@pid:27)&quot;&quot;&lt;v&quot;127&quot;&gt;&gt;&lt;tr(@tid:2@pid:28)&quot;&quot;&lt;v&quot;128&quot;&gt;&gt;&lt;tr(@tid:2@pid:29)&quot;&quot;&lt;v&quot;129&quot;&gt;&gt;&lt;tr(@tid:2@pid:30)&quot;&quot;&lt;v&quot;130&quot;&gt;&gt;&lt;tr(@tid:2@pid:31)&quot;&quot;&lt;v&quot;131&quot;&gt;&gt;&lt;tr(@tid:2@pid:32)&quot;&quot;&lt;v&quot;132&quot;&gt;&gt;&lt;tr(@tid:2@pid:33)&quot;&quot;&lt;v&quot;133&quot;&gt;&gt;&lt;tr(@tid:2@pid:34)&quot;&quot;&lt;v&quot;134&quot;&gt;&gt;&lt;tr(@tid:2@pid:35)&quot;&quot;&lt;v&quot;135&quot;&gt;&gt;&lt;tr(@tid:2@pid:36)&quot;&quot;&lt;v&quot;136&quot;&gt;&gt;&lt;tr(@tid:2@pid:37)&quot;&quot;&lt;v&quot;137&quot;&gt;&gt;&lt;tr(@tid:2@pid:38)&quot;&quot;&lt;v&quot;138&quot;&gt;&gt;&lt;tr(@tid:2@pid:39)&quot;&quot;&lt;v&quot;139&quot;&gt;&gt;&lt;tr(@tid:2@pid:40)&quot;&quot;&lt;v&quot;140&quot;&gt;&gt;&lt;tr(@tid:2@pid:41)&quot;&quot;&lt;v&quot;141&quot;&gt;&gt;&lt;tr(@tid:2@pid:42)&quot;&quot;&lt;v&quot;142&quot;&gt;&gt;&lt;tr(@tid:2@pid:43)&quot;&quot;&lt;v&quot;143&quot;&gt;&gt;&lt;tr(@tid:2@pid:44)&quot;&quot;&lt;v&quot;144&quot;&gt;&gt;&lt;tr(@tid:2@pid:45)&quot;&quot;&lt;v&quot;145&quot;&gt;&gt;&lt;tr(@tid:2@pid:46)&quot;&quot;&lt;v&quot;146&quot;&gt;&gt;&lt;tr(@tid:2@pid:47)&quot;&quot;&lt;v&quot;147&quot;&gt;&gt;&lt;tr(@tid:2@pid:48)&quot;&quot;&lt;v&quot;148&quot;&gt;&gt;&lt;tr(@tid:2@pid:49)&quot;&quot;&lt;v&quot;149&quot;&gt;&gt;&lt;tr(@tid:2@pid:50)&quot;&quot;&lt;v&quot;150&quot;&gt;&gt;&lt;tr(@tid:2@pid:51)&quot;&quot;&lt;v&quot;151&quot;&gt;&gt;&lt;tr(@tid:2@pid:52)&quot;&quot;&lt;v&quot;152&quot;&gt;&gt;&lt;tr(@tid:2@pid:53)&quot;&quot;&lt;v&quot;153&quot;&gt;&gt;&lt;tr(@tid:2@pid:54)&quot;&quot;&lt;v&quot;154&quot;&gt;&gt;&lt;tr(@tid:2@pid:55)&quot;&quot;&lt;v&quot;155&quot;&gt;&gt;&lt;tr(@tid:2@pid:56)&quot;&quot;&lt;v&quot;156&quot;&gt;&gt;&lt;tr(@tid:2@pid:57)&quot;&quot;&lt;v&quot;157&quot;&gt;&gt;&lt;tr(@tid:2@pid:58)&quot;&quot;&lt;v&quot;158&quot;&gt;&gt;&lt;tr(@tid:2@pid:59)&quot;&quot;&lt;v&quot;159&quot;&gt;&gt;&lt;tr(@tid:2@pid:60)&quot;&quot;&lt;v&quot;160&quot;&gt;&gt;&lt;tr(@tid:2@pid:61)&quot;&quot;&lt;v&quot;161&quot;&gt;&gt;&lt;tr(@tid:2@pid:62)&quot;&quot;&lt;v&quot;162&quot;&gt;&gt;&lt;tr(@tid:2@pid:63)&quot;&quot;&lt;v&quot;163&quot;&gt;&gt;&lt;tr(@tid:2@pid:64)&quot;&quot;&lt;v&quot;164&quot;&gt;&gt;&lt;tr(@tid:2@pid:65)&quot;&quot;&lt;v&quot;165&quot;&gt;&gt;&lt;tr(@tid:2@pid:66)&quot;&quot;&lt;v&quot;166&quot;&gt;&gt;&lt;tr(@tid:2@pid:67)&quot;&quot;&lt;v&quot;167&quot;&gt;&gt;&lt;tr(@tid:2@pid:68)&quot;&quot;&lt;v&quot;168&quot;&gt;&gt;&lt;tr(@tid:2@pid:69)&quot;&quot;&lt;v&quot;169&quot;&gt;&gt;&lt;tr(@tid:2@pid:70)&quot;&quot;&lt;v&quot;170&quot;&gt;&gt;&lt;tr(@tid:2@pid:71)&quot;&quot;&lt;v&quot;171&quot;&gt;&gt;&lt;tr(@tid:2@pid:72)&quot;&quot;&lt;v&quot;172&quot;&gt;&gt;&lt;tr(@tid:2@pid:73)&quot;&quot;&lt;v&quot;173&quot;&gt;&gt;&lt;tr(@tid:2@pid:74)&quot;&quot;&lt;v&quot;174&quot;&gt;&gt;&lt;tr(@tid:2@pid:75)&quot;&quot;&lt;v&quot;175&quot;&gt;&gt;&lt;tr(@tid:2@pid:76)&quot;&quot;&lt;v&quot;176&quot;&gt;&gt;&lt;tr(@tid:2@pid:77)&quot;&quot;&lt;v&quot;177&quot;&gt;&gt;&lt;tr(@tid:2@pid:78)&quot;&quot;&lt;v&quot;178&quot;&gt;&gt;&lt;tr(@tid:2@pid:79)&quot;&quot;&lt;v&quot;179&quot;&gt;&gt;&lt;tr(@tid:2@pid:80)&quot;&quot;&lt;v&quot;180&quot;&gt;&gt;&lt;tr(@tid:2@pid:81)&quot;&quot;&lt;v&quot;181&quot;&gt;&gt;&lt;tr(@tid:2@pid:82)&quot;&quot;&lt;v&quot;182&quot;&gt;&gt;&lt;tr(@tid:2@pid:83)&quot;&quot;&lt;v&quot;183&quot;&gt;&gt;&lt;tr(@tid:2@pid:84)&quot;&quot;&lt;v&quot;184&quot;&gt;&gt;&lt;tr(@tid:2@pid:85)&quot;&quot;&lt;v&quot;185&quot;&gt;&gt;&lt;tr(@tid:2@pid:86)&quot;&quot;&lt;v&quot;186&quot;&gt;&gt;&lt;tr(@tid:2@pid:87)&quot;&quot;&lt;v&quot;187&quot;&gt;&gt;&lt;tr(@tid:2@pid:88)&quot;&quot;&lt;v&quot;188&quot;&gt;&gt;&lt;tr(@tid:2@pid:89)&quot;&quot;&lt;v&quot;189&quot;&gt;&gt;&lt;tr(@tid:2@pid:90)&quot;&quot;&lt;v&quot;190&quot;&gt;&gt;&lt;tr(@tid:2@pid:91)&quot;&quot;&lt;v&quot;191&quot;&gt;&gt;&lt;tr(@tid:2@pid:92)&quot;&quot;&lt;v&quot;192&quot;&gt;&gt;&lt;tr(@tid:2@pid:93)&quot;&quot;&lt;v&quot;193&quot;&gt;&gt;&lt;tr(@tid:2@pid:94)&quot;&quot;&lt;v&quot;194&quot;&gt;&gt;&lt;tr(@tid:2@pid:95)&quot;&quot;&lt;v&quot;195&quot;&gt;&gt;&lt;tr(@tid:2@pid:96)&quot;&quot;&lt;v&quot;196&quot;&gt;&gt;&lt;tr(@tid:2@pid:97)&quot;&quot;&lt;v&quot;197&quot;&gt;&gt;&lt;tr(@tid:2@pid:98)&quot;&quot;&lt;v&quot;198&quot;&gt;&gt;&lt;tr(@tid:2@pid:99)&quot;&quot;&lt;v&quot;199&quot;&gt;&gt;&lt;tr(@tid:2@pid:100)&quot;&quot;&lt;v&quot;200&quot;&gt;&gt;&gt;&lt;people&quot;&quot;&lt;p(@id:101)&quot;&quot;&lt;f(@i:0)&quot;Keypad&quot;&gt;&lt;f(@i:1)&quot;1&quot;&gt;&gt;&lt;p(@id:102)&quot;&quot;&lt;f(@i:0)&quot;Keypad&quot;&gt;&lt;f(@i:1)&quot;2&quot;&gt;&gt;&lt;p(@id:103)&quot;&quot;&lt;f(@i:0)&quot;Keypad&quot;&gt;&lt;f(@i:1)&quot;3&quot;&gt;&gt;&lt;p(@id:104)&quot;&quot;&lt;f(@i:0)&quot;Keypad&quot;&gt;&lt;f(@i:1)&quot;4&quot;&gt;&gt;&lt;p(@id:105)&quot;&quot;&lt;f(@i:0)&quot;Keypad&quot;&gt;&lt;f(@i:1)&quot;5&quot;&gt;&gt;&lt;p(@id:106)&quot;&quot;&lt;f(@i:0)&quot;Keypad&quot;&gt;&lt;f(@i:1)&quot;6&quot;&gt;&gt;&lt;p(@id:107)&quot;&quot;&lt;f(@i:0)&quot;Keypad&quot;&gt;&lt;f(@i:1)&quot;7&quot;&gt;&gt;&lt;p(@id:108)&quot;&quot;&lt;f(@i:0)&quot;Keypad&quot;&gt;&lt;f(@i:1)&quot;8&quot;&gt;&gt;&lt;p(@id:109)&quot;&quot;&lt;f(@i:0)&quot;Keypad&quot;&gt;&lt;f(@i:1)&quot;9&quot;&gt;&gt;&lt;p(@id:110)&quot;&quot;&lt;f(@i:0)&quot;Keypad&quot;&gt;&lt;f(@i:1)&quot;10&quot;&gt;&gt;&lt;p(@id:111)&quot;&quot;&lt;f(@i:0)&quot;Keypad&quot;&gt;&lt;f(@i:1)&quot;11&quot;&gt;&gt;&lt;p(@id:112)&quot;&quot;&lt;f(@i:0)&quot;Keypad&quot;&gt;&lt;f(@i:1)&quot;12&quot;&gt;&gt;&lt;p(@id:113)&quot;&quot;&lt;f(@i:0)&quot;Keypad&quot;&gt;&lt;f(@i:1)&quot;13&quot;&gt;&gt;&lt;p(@id:114)&quot;&quot;&lt;f(@i:0)&quot;Keypad&quot;&gt;&lt;f(@i:1)&quot;14&quot;&gt;&gt;&lt;p(@id:115)&quot;&quot;&lt;f(@i:0)&quot;Keypad&quot;&gt;&lt;f(@i:1)&quot;15&quot;&gt;&gt;&lt;p(@id:116)&quot;&quot;&lt;f(@i:0)&quot;Keypad&quot;&gt;&lt;f(@i:1)&quot;16&quot;&gt;&gt;&lt;p(@id:117)&quot;&quot;&lt;f(@i:0)&quot;Keypad&quot;&gt;&lt;f(@i:1)&quot;17&quot;&gt;&gt;&lt;p(@id:118)&quot;&quot;&lt;f(@i:0)&quot;Keypad&quot;&gt;&lt;f(@i:1)&quot;18&quot;&gt;&gt;&lt;p(@id:119)&quot;&quot;&lt;f(@i:0)&quot;Keypad&quot;&gt;&lt;f(@i:1)&quot;19&quot;&gt;&gt;&lt;p(@id:120)&quot;&quot;&lt;f(@i:0)&quot;Keypad&quot;&gt;&lt;f(@i:1)&quot;20&quot;&gt;&gt;&lt;p(@id:121)&quot;&quot;&lt;f(@i:0)&quot;Keypad&quot;&gt;&lt;f(@i:1)&quot;21&quot;&gt;&gt;&lt;p(@id:122)&quot;&quot;&lt;f(@i:0)&quot;Keypad&quot;&gt;&lt;f(@i:1)&quot;22&quot;&gt;&gt;&lt;p(@id:123)&quot;&quot;&lt;f(@i:0)&quot;Keypad&quot;&gt;&lt;f(@i:1)&quot;23&quot;&gt;&gt;&lt;p(@id:124)&quot;&quot;&lt;f(@i:0)&quot;Keypad&quot;&gt;&lt;f(@i:1)&quot;24&quot;&gt;&gt;&lt;p(@id:125)&quot;&quot;&lt;f(@i:0)&quot;Keypad&quot;&gt;&lt;f(@i:1)&quot;25&quot;&gt;&gt;&lt;p(@id:126)&quot;&quot;&lt;f(@i:0)&quot;Keypad&quot;&gt;&lt;f(@i:1)&quot;26&quot;&gt;&gt;&lt;p(@id:127)&quot;&quot;&lt;f(@i:0)&quot;Keypad&quot;&gt;&lt;f(@i:1)&quot;27&quot;&gt;&gt;&lt;p(@id:128)&quot;&quot;&lt;f(@i:0)&quot;Keypad&quot;&gt;&lt;f(@i:1)&quot;28&quot;&gt;&gt;&lt;p(@id:129)&quot;&quot;&lt;f(@i:0)&quot;Keypad&quot;&gt;&lt;f(@i:1)&quot;29&quot;&gt;&gt;&lt;p(@id:130)&quot;&quot;&lt;f(@i:0)&quot;Keypad&quot;&gt;&lt;f(@i:1)&quot;30&quot;&gt;&gt;&lt;p(@id:131)&quot;&quot;&lt;f(@i:0)&quot;Keypad&quot;&gt;&lt;f(@i:1)&quot;31&quot;&gt;&gt;&lt;p(@id:132)&quot;&quot;&lt;f(@i:0)&quot;Keypad&quot;&gt;&lt;f(@i:1)&quot;32&quot;&gt;&gt;&lt;p(@id:133)&quot;&quot;&lt;f(@i:0)&quot;Keypad&quot;&gt;&lt;f(@i:1)&quot;33&quot;&gt;&gt;&lt;p(@id:134)&quot;&quot;&lt;f(@i:0)&quot;Keypad&quot;&gt;&lt;f(@i:1)&quot;34&quot;&gt;&gt;&lt;p(@id:135)&quot;&quot;&lt;f(@i:0)&quot;Keypad&quot;&gt;&lt;f(@i:1)&quot;35&quot;&gt;&gt;&lt;p(@id:136)&quot;&quot;&lt;f(@i:0)&quot;Keypad&quot;&gt;&lt;f(@i:1)&quot;36&quot;&gt;&gt;&lt;p(@id:137)&quot;&quot;&lt;f(@i:0)&quot;Keypad&quot;&gt;&lt;f(@i:1)&quot;37&quot;&gt;&gt;&lt;p(@id:138)&quot;&quot;&lt;f(@i:0)&quot;Keypad&quot;&gt;&lt;f(@i:1)&quot;38&quot;&gt;&gt;&lt;p(@id:139)&quot;&quot;&lt;f(@i:0)&quot;Keypad&quot;&gt;&lt;f(@i:1)&quot;39&quot;&gt;&gt;&lt;p(@id:140)&quot;&quot;&lt;f(@i:0)&quot;Keypad&quot;&gt;&lt;f(@i:1)&quot;40&quot;&gt;&gt;&lt;p(@id:141)&quot;&quot;&lt;f(@i:0)&quot;Keypad&quot;&gt;&lt;f(@i:1)&quot;41&quot;&gt;&gt;&lt;p(@id:142)&quot;&quot;&lt;f(@i:0)&quot;Keypad&quot;&gt;&lt;f(@i:1)&quot;42&quot;&gt;&gt;&lt;p(@id:143)&quot;&quot;&lt;f(@i:0)&quot;Keypad&quot;&gt;&lt;f(@i:1)&quot;43&quot;&gt;&gt;&lt;p(@id:144)&quot;&quot;&lt;f(@i:0)&quot;Keypad&quot;&gt;&lt;f(@i:1)&quot;44&quot;&gt;&gt;&lt;p(@id:145)&quot;&quot;&lt;f(@i:0)&quot;Keypad&quot;&gt;&lt;f(@i:1)&quot;45&quot;&gt;&gt;&lt;p(@id:146)&quot;&quot;&lt;f(@i:0)&quot;Keypad&quot;&gt;&lt;f(@i:1)&quot;46&quot;&gt;&gt;&lt;p(@id:147)&quot;&quot;&lt;f(@i:0)&quot;Keypad&quot;&gt;&lt;f(@i:1)&quot;47&quot;&gt;&gt;&lt;p(@id:148)&quot;&quot;&lt;f(@i:0)&quot;Keypad&quot;&gt;&lt;f(@i:1)&quot;48&quot;&gt;&gt;&lt;p(@id:149)&quot;&quot;&lt;f(@i:0)&quot;Keypad&quot;&gt;&lt;f(@i:1)&quot;49&quot;&gt;&gt;&lt;p(@id:150)&quot;&quot;&lt;f(@i:0)&quot;Keypad&quot;&gt;&lt;f(@i:1)&quot;50&quot;&gt;&gt;&lt;p(@id:151)&quot;&quot;&lt;f(@i:0)&quot;Keypad&quot;&gt;&lt;f(@i:1)&quot;51&quot;&gt;&gt;&lt;p(@id:152)&quot;&quot;&lt;f(@i:0)&quot;Keypad&quot;&gt;&lt;f(@i:1)&quot;52&quot;&gt;&gt;&lt;p(@id:153)&quot;&quot;&lt;f(@i:0)&quot;Keypad&quot;&gt;&lt;f(@i:1)&quot;53&quot;&gt;&gt;&lt;p(@id:154)&quot;&quot;&lt;f(@i:0)&quot;Keypad&quot;&gt;&lt;f(@i:1)&quot;54&quot;&gt;&gt;&lt;p(@id:155)&quot;&quot;&lt;f(@i:0)&quot;Keypad&quot;&gt;&lt;f(@i:1)&quot;55&quot;&gt;&gt;&lt;p(@id:156)&quot;&quot;&lt;f(@i:0)&quot;Keypad&quot;&gt;&lt;f(@i:1)&quot;56&quot;&gt;&gt;&lt;p(@id:157)&quot;&quot;&lt;f(@i:0)&quot;Keypad&quot;&gt;&lt;f(@i:1)&quot;57&quot;&gt;&gt;&lt;p(@id:158)&quot;&quot;&lt;f(@i:0)&quot;Keypad&quot;&gt;&lt;f(@i:1)&quot;58&quot;&gt;&gt;&lt;p(@id:159)&quot;&quot;&lt;f(@i:0)&quot;Keypad&quot;&gt;&lt;f(@i:1)&quot;59&quot;&gt;&gt;&lt;p(@id:160)&quot;&quot;&lt;f(@i:0)&quot;Keypad&quot;&gt;&lt;f(@i:1)&quot;60&quot;&gt;&gt;&lt;p(@id:161)&quot;&quot;&lt;f(@i:0)&quot;Keypad&quot;&gt;&lt;f(@i:1)&quot;61&quot;&gt;&gt;&lt;p(@id:162)&quot;&quot;&lt;f(@i:0)&quot;Keypad&quot;&gt;&lt;f(@i:1)&quot;62&quot;&gt;&gt;&lt;p(@id:163)&quot;&quot;&lt;f(@i:0)&quot;Keypad&quot;&gt;&lt;f(@i:1)&quot;63&quot;&gt;&gt;&lt;p(@id:164)&quot;&quot;&lt;f(@i:0)&quot;Keypad&quot;&gt;&lt;f(@i:1)&quot;64&quot;&gt;&gt;&lt;p(@id:165)&quot;&quot;&lt;f(@i:0)&quot;Keypad&quot;&gt;&lt;f(@i:1)&quot;65&quot;&gt;&gt;&lt;p(@id:166)&quot;&quot;&lt;f(@i:0)&quot;Keypad&quot;&gt;&lt;f(@i:1)&quot;66&quot;&gt;&gt;&lt;p(@id:167)&quot;&quot;&lt;f(@i:0)&quot;Keypad&quot;&gt;&lt;f(@i:1)&quot;67&quot;&gt;&gt;&lt;p(@id:168)&quot;&quot;&lt;f(@i:0)&quot;Keypad&quot;&gt;&lt;f(@i:1)&quot;68&quot;&gt;&gt;&lt;p(@id:169)&quot;&quot;&lt;f(@i:0)&quot;Keypad&quot;&gt;&lt;f(@i:1)&quot;69&quot;&gt;&gt;&lt;p(@id:170)&quot;&quot;&lt;f(@i:0)&quot;Keypad&quot;&gt;&lt;f(@i:1)&quot;70&quot;&gt;&gt;&lt;p(@id:171)&quot;&quot;&lt;f(@i:0)&quot;Keypad&quot;&gt;&lt;f(@i:1)&quot;71&quot;&gt;&gt;&lt;p(@id:172)&quot;&quot;&lt;f(@i:0)&quot;Keypad&quot;&gt;&lt;f(@i:1)&quot;72&quot;&gt;&gt;&lt;p(@id:173)&quot;&quot;&lt;f(@i:0)&quot;Keypad&quot;&gt;&lt;f(@i:1)&quot;73&quot;&gt;&gt;&lt;p(@id:174)&quot;&quot;&lt;f(@i:0)&quot;Keypad&quot;&gt;&lt;f(@i:1)&quot;74&quot;&gt;&gt;&lt;p(@id:175)&quot;&quot;&lt;f(@i:0)&quot;Keypad&quot;&gt;&lt;f(@i:1)&quot;75&quot;&gt;&gt;&lt;p(@id:176)&quot;&quot;&lt;f(@i:0)&quot;Keypad&quot;&gt;&lt;f(@i:1)&quot;76&quot;&gt;&gt;&lt;p(@id:177)&quot;&quot;&lt;f(@i:0)&quot;Keypad&quot;&gt;&lt;f(@i:1)&quot;77&quot;&gt;&gt;&lt;p(@id:178)&quot;&quot;&lt;f(@i:0)&quot;Keypad&quot;&gt;&lt;f(@i:1)&quot;78&quot;&gt;&gt;&lt;p(@id:179)&quot;&quot;&lt;f(@i:0)&quot;Keypad&quot;&gt;&lt;f(@i:1)&quot;79&quot;&gt;&gt;&lt;p(@id:180)&quot;&quot;&lt;f(@i:0)&quot;Keypad&quot;&gt;&lt;f(@i:1)&quot;80&quot;&gt;&gt;&lt;p(@id:181)&quot;&quot;&lt;f(@i:0)&quot;Keypad&quot;&gt;&lt;f(@i:1)&quot;81&quot;&gt;&gt;&lt;p(@id:182)&quot;&quot;&lt;f(@i:0)&quot;Keypad&quot;&gt;&lt;f(@i:1)&quot;82&quot;&gt;&gt;&lt;p(@id:183)&quot;&quot;&lt;f(@i:0)&quot;Keypad&quot;&gt;&lt;f(@i:1)&quot;83&quot;&gt;&gt;&lt;p(@id:184)&quot;&quot;&lt;f(@i:0)&quot;Keypad&quot;&gt;&lt;f(@i:1)&quot;84&quot;&gt;&gt;&lt;p(@id:185)&quot;&quot;&lt;f(@i:0)&quot;Keypad&quot;&gt;&lt;f(@i:1)&quot;85&quot;&gt;&gt;&lt;p(@id:186)&quot;&quot;&lt;f(@i:0)&quot;Keypad&quot;&gt;&lt;f(@i:1)&quot;86&quot;&gt;&gt;&lt;p(@id:187)&quot;&quot;&lt;f(@i:0)&quot;Keypad&quot;&gt;&lt;f(@i:1)&quot;87&quot;&gt;&gt;&lt;p(@id:188)&quot;&quot;&lt;f(@i:0)&quot;Keypad&quot;&gt;&lt;f(@i:1)&quot;88&quot;&gt;&gt;&lt;p(@id:189)&quot;&quot;&lt;f(@i:0)&quot;Keypad&quot;&gt;&lt;f(@i:1)&quot;89&quot;&gt;&gt;&lt;p(@id:190)&quot;&quot;&lt;f(@i:0)&quot;Keypad&quot;&gt;&lt;f(@i:1)&quot;90&quot;&gt;&gt;&lt;p(@id:191)&quot;&quot;&lt;f(@i:0)&quot;Keypad&quot;&gt;&lt;f(@i:1)&quot;91&quot;&gt;&gt;&lt;p(@id:192)&quot;&quot;&lt;f(@i:0)&quot;Keypad&quot;&gt;&lt;f(@i:1)&quot;92&quot;&gt;&gt;&lt;p(@id:193)&quot;&quot;&lt;f(@i:0)&quot;Keypad&quot;&gt;&lt;f(@i:1)&quot;93&quot;&gt;&gt;&lt;p(@id:194)&quot;&quot;&lt;f(@i:0)&quot;Keypad&quot;&gt;&lt;f(@i:1)&quot;94&quot;&gt;&gt;&lt;p(@id:195)&quot;&quot;&lt;f(@i:0)&quot;Keypad&quot;&gt;&lt;f(@i:1)&quot;95&quot;&gt;&gt;&lt;p(@id:196)&quot;&quot;&lt;f(@i:0)&quot;Keypad&quot;&gt;&lt;f(@i:1)&quot;96&quot;&gt;&gt;&lt;p(@id:197)&quot;&quot;&lt;f(@i:0)&quot;Keypad&quot;&gt;&lt;f(@i:1)&quot;97&quot;&gt;&gt;&lt;p(@id:198)&quot;&quot;&lt;f(@i:0)&quot;Keypad&quot;&gt;&lt;f(@i:1)&quot;98&quot;&gt;&gt;&lt;p(@id:199)&quot;&quot;&lt;f(@i:0)&quot;Keypad&quot;&gt;&lt;f(@i:1)&quot;99&quot;&gt;&gt;&lt;p(@id:200)&quot;&quot;&lt;f(@i:0)&quot;Keypad&quot;&gt;&lt;f(@i:1)&quot;100&quot;&gt;&gt;&gt;&lt;fields&quot;&quot;&lt;fld(@i:0)&quot;&quot;&lt;n&quot;First Name&quot;&gt;&gt;&lt;fld(@i:1)&quot;&quot;&lt;n&quot;Last Name&quot;&gt;&gt;&lt;fld(@i:2)&quot;&quot;&lt;n&quot;Entry Disabled&quot;&gt;&gt;&lt;fld(@i:3)&quot;&quot;&lt;n&quot;Participant Group&quot;&gt;&gt;&lt;fld(@i:4)&quot;&quot;&lt;n&quot;Team&quot;&gt;&gt;&lt;fld(@i:5)&quot;&quot;&lt;n&quot;Voting Weight&quot;&gt;&gt;&gt;&gt;&lt;chart&quot;&quot;&lt;styles&quot;&quot;&gt;&gt;&lt;teams&quot;&quot;&gt;&lt;transceivers&quot;&quot;&lt;t(@id:2@tt:ReplyPlus@n:Transceiver 2)&quot;&quot;&lt;f(@id:c)&quot;3&quot;&gt;&lt;f(@id:comType)&quot;Usb&quot;&gt;&lt;f(@id:com)&quot;[Auto]&quot;&gt;&lt;f(@id:kIdType)&quot;Static&quot;&gt;&lt;f(@id:ac)&quot;false&quot;&gt;&lt;f(@id:bl)&quot;Normal&quot;&gt;&lt;f(@id:dm)&quot;false&quot;&gt;&lt;f(@id:dp)&quot;false&quot;&gt;&lt;f(@id:kMin)&quot;1&quot;&gt;&lt;f(@id:kMax)&quot;250&quot;&gt;&lt;f(@id:pl)&quot;EuMax&quot;&gt;&lt;f(@id:rs)&quot;false&quot;&gt;&lt;f(@id:rr)&quot;false&quot;&gt;&lt;f(@id:sr)&quot;true&quot;&gt;&lt;f(@id:ss)&quot;true&quot;&gt;&lt;f(@id:wa)&quot;Off&quot;&gt;&gt;&gt;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YPres_43844288372016">
  <a:themeElements>
    <a:clrScheme name="NYP 7">
      <a:dk1>
        <a:sysClr val="windowText" lastClr="000000"/>
      </a:dk1>
      <a:lt1>
        <a:sysClr val="window" lastClr="FFFFFF"/>
      </a:lt1>
      <a:dk2>
        <a:srgbClr val="CC3333"/>
      </a:dk2>
      <a:lt2>
        <a:srgbClr val="747679"/>
      </a:lt2>
      <a:accent1>
        <a:srgbClr val="CC3333"/>
      </a:accent1>
      <a:accent2>
        <a:srgbClr val="747679"/>
      </a:accent2>
      <a:accent3>
        <a:srgbClr val="FFCC00"/>
      </a:accent3>
      <a:accent4>
        <a:srgbClr val="FF6600"/>
      </a:accent4>
      <a:accent5>
        <a:srgbClr val="006633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7" ma:contentTypeDescription="Create a new document." ma:contentTypeScope="" ma:versionID="0836c851ab56100df1895fa2a218104e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fd973d22d93f3f1ceb87c2fa5e19ecd8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/>
    <QID xmlns="96f1686b-f877-4eb8-89ab-3a67a5dc2612" xsi:nil="true"/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82874E0D-F8FD-498A-9C7E-D92CCABF6721}"/>
</file>

<file path=customXml/itemProps2.xml><?xml version="1.0" encoding="utf-8"?>
<ds:datastoreItem xmlns:ds="http://schemas.openxmlformats.org/officeDocument/2006/customXml" ds:itemID="{EA1959E7-7DF8-4B4D-958D-472AA0600BCB}"/>
</file>

<file path=customXml/itemProps3.xml><?xml version="1.0" encoding="utf-8"?>
<ds:datastoreItem xmlns:ds="http://schemas.openxmlformats.org/officeDocument/2006/customXml" ds:itemID="{5FAB6261-DB2E-49FA-9B71-7E05C686248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50118</TotalTime>
  <Words>6948</Words>
  <Application>Microsoft Macintosh PowerPoint</Application>
  <PresentationFormat>Widescreen</PresentationFormat>
  <Paragraphs>1048</Paragraphs>
  <Slides>92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92</vt:i4>
      </vt:variant>
    </vt:vector>
  </HeadingPairs>
  <TitlesOfParts>
    <vt:vector size="119" baseType="lpstr">
      <vt:lpstr>Arial</vt:lpstr>
      <vt:lpstr>Arial Narrow</vt:lpstr>
      <vt:lpstr>Calibri</vt:lpstr>
      <vt:lpstr>Calibri Light</vt:lpstr>
      <vt:lpstr>Century Gothic</vt:lpstr>
      <vt:lpstr>Courier New</vt:lpstr>
      <vt:lpstr>Lucida Grande</vt:lpstr>
      <vt:lpstr>StarSymbol</vt:lpstr>
      <vt:lpstr>Symbol</vt:lpstr>
      <vt:lpstr>System Font Regular</vt:lpstr>
      <vt:lpstr>Times New Roman</vt:lpstr>
      <vt:lpstr>Wingdings</vt:lpstr>
      <vt:lpstr>1_Default Design</vt:lpstr>
      <vt:lpstr>5_Default Design</vt:lpstr>
      <vt:lpstr>2_Default Design</vt:lpstr>
      <vt:lpstr>3_Default Design</vt:lpstr>
      <vt:lpstr>6_Default Design</vt:lpstr>
      <vt:lpstr>Blank Presentation</vt:lpstr>
      <vt:lpstr>NYPres_43844288372016</vt:lpstr>
      <vt:lpstr>1_Office Theme</vt:lpstr>
      <vt:lpstr>2_Office Theme</vt:lpstr>
      <vt:lpstr>6_Office Theme</vt:lpstr>
      <vt:lpstr>7_Office Theme</vt:lpstr>
      <vt:lpstr>10_Office Theme</vt:lpstr>
      <vt:lpstr>3_Office Theme</vt:lpstr>
      <vt:lpstr>Office Theme</vt:lpstr>
      <vt:lpstr>4_Default Design</vt:lpstr>
      <vt:lpstr>Oncology Today — Follicular Lymphoma Edition:  An Enduring Multimedia Review Focused on  Recently Published and Emerging Research</vt:lpstr>
      <vt:lpstr>Oncology Today: Follicular Lymphoma</vt:lpstr>
      <vt:lpstr>Case Presentation — Dr Leonard: 70-year-old man with diffuse LAN</vt:lpstr>
      <vt:lpstr>PowerPoint Presentation</vt:lpstr>
      <vt:lpstr>PowerPoint Presentation</vt:lpstr>
      <vt:lpstr>Case Presentation — Dr Casulo: 50-year-old woman with grade 2 follicular lymphoma</vt:lpstr>
      <vt:lpstr>Case Presentation — Dr Casulo: 50-year-old woman with grade 2 follicular lymphoma — Treatment</vt:lpstr>
      <vt:lpstr>Case Presentation — Dr Casulo: 76-year-old man with grade 3a follicular lymphoma</vt:lpstr>
      <vt:lpstr>Case Presentation — Dr Casulo: 76-year-old man with grade 3a follicular lymphoma — Subsequent course</vt:lpstr>
      <vt:lpstr>PowerPoint Presentation</vt:lpstr>
      <vt:lpstr>How can FL patients present?   </vt:lpstr>
      <vt:lpstr>PowerPoint Presentation</vt:lpstr>
      <vt:lpstr>Considerations in the choice of  therapy for a FL patient at diagnosis or relapse  </vt:lpstr>
      <vt:lpstr>PowerPoint Presentation</vt:lpstr>
      <vt:lpstr>My approach to limited stage FL initial treatment  </vt:lpstr>
      <vt:lpstr>My approach to low tumor burden, advanced stage FL   </vt:lpstr>
      <vt:lpstr>Differences between Rituximab (Type I Antibody) and Obinutuzumab (Type II Antibody)</vt:lpstr>
      <vt:lpstr>PowerPoint Presentation</vt:lpstr>
      <vt:lpstr>PowerPoint Presentation</vt:lpstr>
      <vt:lpstr>GALLIUM: Proportion of Patients with Progression of Disease within 24 Months (POD24)</vt:lpstr>
      <vt:lpstr>PowerPoint Presentation</vt:lpstr>
      <vt:lpstr>PowerPoint Presentation</vt:lpstr>
      <vt:lpstr>PowerPoint Presentation</vt:lpstr>
      <vt:lpstr>PowerPoint Presentation</vt:lpstr>
      <vt:lpstr>Role of Rituximab Maintenance: PRIMA</vt:lpstr>
      <vt:lpstr>Results of a Phase II Trial of Obinutuzumab in Combination with Lenalidomide in Untreated High-Burden FL</vt:lpstr>
      <vt:lpstr>PowerPoint Presentation</vt:lpstr>
      <vt:lpstr>ECOG-ACRIN E2408: Phase II Trial Design</vt:lpstr>
      <vt:lpstr>Regulatory and reimbursement issues aside, what would be your most likely initial treatment choice for a 78-year-old patient with Stage III, Grade 1/2 follicular lymphoma (FL) with fatigue and symptomatic bulky adenopathy who requires treatment?</vt:lpstr>
      <vt:lpstr>Regulatory and reimbursement issues aside, what would be your most likely initial treatment choice for a 60-year-old patient with Stage IV, Grade 3A FL with fatigue and symptomatic bulky adenopathy who requires treatment?</vt:lpstr>
      <vt:lpstr>My approach to higher tumor burden, advanced stage FL   </vt:lpstr>
      <vt:lpstr>My approach to following FL patients in remission </vt:lpstr>
      <vt:lpstr>Key questions in initial management of follicular lymphoma </vt:lpstr>
      <vt:lpstr>Oncology Today: Follicular Lymphoma</vt:lpstr>
      <vt:lpstr>Case Presentation — Dr Leonard: 65-year-old man with follicular lymphoma</vt:lpstr>
      <vt:lpstr>Case Presentation — Dr Leonard: 58-year-old woman with follicular lymphoma and bulky disease</vt:lpstr>
      <vt:lpstr>Case Presentation — Dr Casulo: 61-year-old man with advanced stage FL</vt:lpstr>
      <vt:lpstr>Case Presentation — Dr Casulo: 61-year-old man with advanced stage FL — Treatment and course</vt:lpstr>
      <vt:lpstr>Case Presentation — Dr Casulo: 54-year-old woman with low grade, high tumor burden FL</vt:lpstr>
      <vt:lpstr>For Early Treatment Failure: A Prospective Strategy</vt:lpstr>
      <vt:lpstr>Case Presentation — Dr Casulo: 54-year-old woman with low grade, high tumor burden FL — Treatment</vt:lpstr>
      <vt:lpstr>LymphoCare: Early Relapse of FL After R-CHOP Defines Patients at High Risk for Death</vt:lpstr>
      <vt:lpstr>Validation of POD24 as an Early Clinical Endpoint of Poor Survival in FL</vt:lpstr>
      <vt:lpstr>Efficacy of Targeted Therapy in Early Relapsing FL (POD24)</vt:lpstr>
      <vt:lpstr>GALLIUM: Post-Progression Survival: POD24 versus Later Progressive Disease</vt:lpstr>
      <vt:lpstr>S1608: Randomized phase II trial in early progressing or refractory FL</vt:lpstr>
      <vt:lpstr>What are considerations in approaching  a patient with  recurrent FL? </vt:lpstr>
      <vt:lpstr>Early relapse of FL defines high risk group needing better therapies </vt:lpstr>
      <vt:lpstr>Incidence of transformed lymphoma</vt:lpstr>
      <vt:lpstr>Historical outcomes for patients with TL</vt:lpstr>
      <vt:lpstr>Histological transformation:  Associated with poor prognosis</vt:lpstr>
      <vt:lpstr>Does PET identify histologic transformation?    </vt:lpstr>
      <vt:lpstr>Is early progression after “non-chemotherapy” initial regimen so unfavorable?   174 patients from Alliance studies, 28% early progressors Rituximab + antibody or lenalidomide (no chemotherapy) 5 year overall survival 90% vs 74% </vt:lpstr>
      <vt:lpstr>Is early progression in the PET scan era so unfavorable?    FOLL05 R-Chemo treated patients CT-staged early progressors 5 year OS 65% PET-staged early progressors 5 year OS 74% </vt:lpstr>
      <vt:lpstr>Autologous SCT in early progressor FL </vt:lpstr>
      <vt:lpstr>Stem cell transplantation in high-risk FL</vt:lpstr>
      <vt:lpstr>Key agents for recurrent FL </vt:lpstr>
      <vt:lpstr>PowerPoint Presentation</vt:lpstr>
      <vt:lpstr>AUGMENT primary endpoint:  Progression-free survival (ITT, IRC) </vt:lpstr>
      <vt:lpstr>AUGMENT response data (ITT)</vt:lpstr>
      <vt:lpstr>Follicular Lymphoma and EZH2</vt:lpstr>
      <vt:lpstr> Phase 2 Multicenter Study of Tazemetostat, an EZH2 Inhibitor, in Patients with Relapsed or Refractory Follicular Lymphoma  </vt:lpstr>
      <vt:lpstr>Tazemetostat ORR in EZH2 mutant and wild type populations (recurrent FL)</vt:lpstr>
      <vt:lpstr>FDA Granted Accelerated Approval to Tazemetostat for Follicular Lymphoma Press Release – June 18, 2020</vt:lpstr>
      <vt:lpstr>ZUMA-5: Phase II Trial of Axicabtagene Ciloleucel (Axi-Cel) in R/R Indolent NHL</vt:lpstr>
      <vt:lpstr>ZUMA-5: High Risk FL and MCL</vt:lpstr>
      <vt:lpstr>ZUMA-5: High ORR, High CR Rate</vt:lpstr>
      <vt:lpstr>ZUMA-5: Key Efficacy Findings</vt:lpstr>
      <vt:lpstr>ZUMA-5: Cytokine Release Syndrome</vt:lpstr>
      <vt:lpstr>ZUMA-5: Neurologic Events</vt:lpstr>
      <vt:lpstr>ASCO 2020 ZUMA-5 Discussant: Response Rates and Duration in Indolent NHL</vt:lpstr>
      <vt:lpstr>ZUMA-5: Conclusions and Next Steps…</vt:lpstr>
      <vt:lpstr>FDA Grants Breakthrough Therapy Designation for CD20xCD3 Bispecific Cancer Immunotherapy Mosunetuzumab Recognizing its Potential in Follicular Lymphoma Press release – July 14, 2020</vt:lpstr>
      <vt:lpstr> Mosunetuzumab Induces Complete Remissions in Poor Prognosis Non-Hodgkin Lymphoma Patients, Including Those Who Are Resistant to or Relapsing After Chimeric Antigen Receptor T-Cell (CAR-T) Therapies, and Is Active in Treatment through Multiple Lines </vt:lpstr>
      <vt:lpstr>GO2971: Responses in Indolent NHL</vt:lpstr>
      <vt:lpstr>GO2971 Adverse Events</vt:lpstr>
      <vt:lpstr>Conclusions    </vt:lpstr>
      <vt:lpstr>Regulatory and reimbursement issues aside, what is your usual second-line therapy for a 65-year-old patient with FL who achieves a complete response to BR followed by 2 years of rituximab maintenance but then experiences disease relapse 4 years later? </vt:lpstr>
      <vt:lpstr>What is your usual third-line treatment for a patient with FL who receives first-line BR, second-line lenalidomide/rituximab and then develops disease progression?</vt:lpstr>
      <vt:lpstr>Oncology Today: Follicular Lymphoma</vt:lpstr>
      <vt:lpstr>Case Presentation — Dr Leonard: 85-year-old woman with follicular lymphoma, diffuse LAN and anemia</vt:lpstr>
      <vt:lpstr>Targeting  Phosphatidylinositol (PI3) Kinases</vt:lpstr>
      <vt:lpstr>Approved PI3 Kinase Inhibitors in Lymphoma/CLL</vt:lpstr>
      <vt:lpstr>Approved PI3K Inhibitors for FL: Indication and Dosing</vt:lpstr>
      <vt:lpstr>Comparison of FDA-Approved PI3 Kinase Inhibitors</vt:lpstr>
      <vt:lpstr>Idelalisib: selective PI3K inhibitor in double refractory iNHL</vt:lpstr>
      <vt:lpstr>Idelalisib in “early progressor” FL</vt:lpstr>
      <vt:lpstr>CHRONOS-1: Copanlisib in Patients With Relapsed, Indolent or Aggressive NHL</vt:lpstr>
      <vt:lpstr>Combined Analysis of Phase I and II Studies of Copanlisib in R/R Indolent B-Cell Lymphoma</vt:lpstr>
      <vt:lpstr>Efficacy of Copanlisib in Patients with FL with Early Relapse (&lt;24 months)</vt:lpstr>
      <vt:lpstr>Duvelisib in recurrent indolent NHL (Oral PI3K delta/gamma inhibitor)</vt:lpstr>
      <vt:lpstr>Clinical Investigator Perspectives on the Current and Future Management of Multiple Myeloma A Meet The Professor Series</vt:lpstr>
    </vt:vector>
  </TitlesOfParts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Says: An Interactive Grand Rounds Activity Focused on Real Cases of Patients with Colorectal Cancer</dc:title>
  <dc:creator>Dr Neil Love</dc:creator>
  <dc:description>www.ResearchToPractice.com</dc:description>
  <cp:lastModifiedBy>Silvana Izquierdo</cp:lastModifiedBy>
  <cp:revision>5722</cp:revision>
  <cp:lastPrinted>2020-08-02T19:22:15Z</cp:lastPrinted>
  <dcterms:created xsi:type="dcterms:W3CDTF">2013-03-19T19:50:02Z</dcterms:created>
  <dcterms:modified xsi:type="dcterms:W3CDTF">2020-08-10T19:13:24Z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