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714" r:id="rId3"/>
    <p:sldMasterId id="2147483716" r:id="rId4"/>
    <p:sldMasterId id="2147483778" r:id="rId5"/>
    <p:sldMasterId id="2147483787" r:id="rId6"/>
  </p:sldMasterIdLst>
  <p:notesMasterIdLst>
    <p:notesMasterId r:id="rId32"/>
  </p:notesMasterIdLst>
  <p:handoutMasterIdLst>
    <p:handoutMasterId r:id="rId33"/>
  </p:handoutMasterIdLst>
  <p:sldIdLst>
    <p:sldId id="553" r:id="rId7"/>
    <p:sldId id="787" r:id="rId8"/>
    <p:sldId id="790" r:id="rId9"/>
    <p:sldId id="788" r:id="rId10"/>
    <p:sldId id="789" r:id="rId11"/>
    <p:sldId id="784" r:id="rId12"/>
    <p:sldId id="752" r:id="rId13"/>
    <p:sldId id="786" r:id="rId14"/>
    <p:sldId id="755" r:id="rId15"/>
    <p:sldId id="756" r:id="rId16"/>
    <p:sldId id="757" r:id="rId17"/>
    <p:sldId id="758" r:id="rId18"/>
    <p:sldId id="791" r:id="rId19"/>
    <p:sldId id="802" r:id="rId20"/>
    <p:sldId id="803" r:id="rId21"/>
    <p:sldId id="759" r:id="rId22"/>
    <p:sldId id="792" r:id="rId23"/>
    <p:sldId id="793" r:id="rId24"/>
    <p:sldId id="800" r:id="rId25"/>
    <p:sldId id="795" r:id="rId26"/>
    <p:sldId id="797" r:id="rId27"/>
    <p:sldId id="798" r:id="rId28"/>
    <p:sldId id="799" r:id="rId29"/>
    <p:sldId id="804" r:id="rId30"/>
    <p:sldId id="805" r:id="rId31"/>
  </p:sldIdLst>
  <p:sldSz cx="12192000" cy="6858000"/>
  <p:notesSz cx="6858000" cy="9294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E"/>
    <a:srgbClr val="0033CC"/>
    <a:srgbClr val="24599C"/>
    <a:srgbClr val="FFB404"/>
    <a:srgbClr val="E69200"/>
    <a:srgbClr val="DB8C02"/>
    <a:srgbClr val="AF3232"/>
    <a:srgbClr val="C10000"/>
    <a:srgbClr val="FFC904"/>
    <a:srgbClr val="FF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8" autoAdjust="0"/>
    <p:restoredTop sz="95728" autoAdjust="0"/>
  </p:normalViewPr>
  <p:slideViewPr>
    <p:cSldViewPr snapToGrid="0" snapToObjects="1">
      <p:cViewPr varScale="1">
        <p:scale>
          <a:sx n="89" d="100"/>
          <a:sy n="89" d="100"/>
        </p:scale>
        <p:origin x="184" y="400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11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ustomXml" Target="../customXml/item2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50"/>
      <c:depthPercent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4690099591423081E-2"/>
          <c:w val="0.94397062568808443"/>
          <c:h val="0.9106198008171538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064-4341-B7EE-2F773AF9C39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5064-4341-B7EE-2F773AF9C391}"/>
              </c:ext>
            </c:extLst>
          </c:dPt>
          <c:dPt>
            <c:idx val="2"/>
            <c:bubble3D val="0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05-5064-4341-B7EE-2F773AF9C391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064-4341-B7EE-2F773AF9C391}"/>
              </c:ext>
            </c:extLst>
          </c:dPt>
          <c:cat>
            <c:strRef>
              <c:f>Sheet1!$A$1:$D$1</c:f>
              <c:strCache>
                <c:ptCount val="4"/>
                <c:pt idx="0">
                  <c:v>AML with MRC</c:v>
                </c:pt>
                <c:pt idx="1">
                  <c:v>AML from MPN</c:v>
                </c:pt>
                <c:pt idx="2">
                  <c:v>t-AML</c:v>
                </c:pt>
                <c:pt idx="3">
                  <c:v>de-novo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19</c:v>
                </c:pt>
                <c:pt idx="1">
                  <c:v>3</c:v>
                </c:pt>
                <c:pt idx="2">
                  <c:v>5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64-4341-B7EE-2F773AF9C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326443569553799E-2"/>
          <c:y val="0.21856764224388781"/>
          <c:w val="0.90900688976377897"/>
          <c:h val="0.64122425337283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CPX-351 (n=153)</c:v>
                </c:pt>
              </c:strCache>
            </c:strRef>
          </c:tx>
          <c:spPr>
            <a:solidFill>
              <a:srgbClr val="F070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CR</c:v>
                </c:pt>
                <c:pt idx="1">
                  <c:v>CR + CRi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37.299999999999997</c:v>
                </c:pt>
                <c:pt idx="1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0-1445-A0E6-7A6B2D4A3F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7+3 (n=156)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CR</c:v>
                </c:pt>
                <c:pt idx="1">
                  <c:v>CR + CRi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25.6</c:v>
                </c:pt>
                <c:pt idx="1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0-1445-A0E6-7A6B2D4A3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624832"/>
        <c:axId val="120148736"/>
      </c:barChart>
      <c:catAx>
        <c:axId val="11762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0148736"/>
        <c:crosses val="autoZero"/>
        <c:auto val="1"/>
        <c:lblAlgn val="ctr"/>
        <c:lblOffset val="100"/>
        <c:noMultiLvlLbl val="0"/>
      </c:catAx>
      <c:valAx>
        <c:axId val="120148736"/>
        <c:scaling>
          <c:orientation val="minMax"/>
          <c:max val="6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76248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en-US"/>
          </a:p>
        </c:txPr>
      </c:legendEntry>
      <c:layout>
        <c:manualLayout>
          <c:xMode val="edge"/>
          <c:yMode val="edge"/>
          <c:x val="0.26010318241469799"/>
          <c:y val="2.48255409544017E-2"/>
          <c:w val="0.47979367618110202"/>
          <c:h val="7.655072081653599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9EBDC-5F86-441A-9DE7-C70E2598D6DB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71DE4-0158-4518-9DCC-C328D387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6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BA5D9-A3A9-C24F-A8E7-B864299C2891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036"/>
            <a:ext cx="5486400" cy="41826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C85A7-1333-C741-A410-20D67EFE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C85A7-1333-C741-A410-20D67EFEB8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9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</a:t>
            </a:r>
            <a:r>
              <a:rPr lang="en-US" baseline="0" dirty="0"/>
              <a:t> with that introduction, here is the drug product you’ve all been waiting for:  CPX-351 – </a:t>
            </a:r>
            <a:r>
              <a:rPr lang="en-US" baseline="0" dirty="0" err="1"/>
              <a:t>Liposomally</a:t>
            </a:r>
            <a:r>
              <a:rPr lang="en-US" baseline="0" dirty="0"/>
              <a:t> encapsulated </a:t>
            </a:r>
            <a:r>
              <a:rPr lang="en-US" baseline="0" dirty="0" err="1"/>
              <a:t>cytarabine</a:t>
            </a:r>
            <a:r>
              <a:rPr lang="en-US" baseline="0" dirty="0"/>
              <a:t> and </a:t>
            </a:r>
            <a:r>
              <a:rPr lang="en-US" baseline="0" dirty="0" err="1"/>
              <a:t>daunorubicin</a:t>
            </a:r>
            <a:r>
              <a:rPr lang="en-US" baseline="0" dirty="0"/>
              <a:t> in a fixed molar ratio of 5:1. I’ll point out that this is a small liposome of about 100 nm.  Better bioavailability and longer circulating half life.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C85A7-1333-C741-A410-20D67EFEB8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8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hlink"/>
                </a:solidFill>
                <a:cs typeface="Arial" pitchFamily="34" charset="0"/>
              </a:rPr>
              <a:t>Shown</a:t>
            </a:r>
            <a:r>
              <a:rPr lang="en-US" sz="1200" b="1" baseline="0" dirty="0">
                <a:solidFill>
                  <a:schemeClr val="hlink"/>
                </a:solidFill>
                <a:cs typeface="Arial" pitchFamily="34" charset="0"/>
              </a:rPr>
              <a:t> from preclinical modeling using </a:t>
            </a:r>
            <a:r>
              <a:rPr lang="en-US" sz="1200" b="1" dirty="0">
                <a:solidFill>
                  <a:schemeClr val="hlink"/>
                </a:solidFill>
                <a:cs typeface="Arial" pitchFamily="34" charset="0"/>
              </a:rPr>
              <a:t>Cyan fluorescent lipid label shows that liposomes are taken up whole into vacuoles inside leukemia cells,</a:t>
            </a:r>
            <a:r>
              <a:rPr lang="en-US" sz="1200" b="1" baseline="0" dirty="0">
                <a:solidFill>
                  <a:schemeClr val="hlink"/>
                </a:solidFill>
                <a:cs typeface="Arial" pitchFamily="34" charset="0"/>
              </a:rPr>
              <a:t> assuring delivery of the 2 drugs at the synergistic molar ratio.  </a:t>
            </a:r>
            <a:r>
              <a:rPr lang="en-US" sz="1200" b="1" dirty="0">
                <a:solidFill>
                  <a:schemeClr val="hlink"/>
                </a:solidFill>
                <a:cs typeface="Arial" pitchFamily="34" charset="0"/>
              </a:rPr>
              <a:t> Subsequent intracellular release of </a:t>
            </a:r>
            <a:r>
              <a:rPr lang="en-US" sz="1200" b="1" dirty="0" err="1">
                <a:solidFill>
                  <a:schemeClr val="hlink"/>
                </a:solidFill>
                <a:cs typeface="Arial" pitchFamily="34" charset="0"/>
              </a:rPr>
              <a:t>daunorubicin</a:t>
            </a:r>
            <a:r>
              <a:rPr lang="en-US" sz="1200" b="1" dirty="0">
                <a:solidFill>
                  <a:schemeClr val="hlink"/>
                </a:solidFill>
                <a:cs typeface="Arial" pitchFamily="34" charset="0"/>
              </a:rPr>
              <a:t> leads to nuclear drug accumulation (red fluorescence)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hlink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5614-5AAD-4B17-BC89-A328ABBFE2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4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then proceeded</a:t>
            </a:r>
            <a:r>
              <a:rPr lang="en-US" baseline="0" dirty="0"/>
              <a:t> to a phase 1 FIH clinical trial, and found some really intriguing.  PK results, showing prolonged maintenance of the ratio within the plasma and prolonged overall drug exposure, up to 7 days.  Clinically, the drug induced remissions in several patients with relapsed or refractory AML.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5614-5AAD-4B17-BC89-A328ABBFE2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3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Led to interest</a:t>
            </a:r>
            <a:r>
              <a:rPr lang="en-US" baseline="0" dirty="0"/>
              <a:t> in developing a randomized phase 2 in order to better delineate efficacy in a hard-to-treat patient population.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5614-5AAD-4B17-BC89-A328ABBFE2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we did observe a superior overall</a:t>
            </a:r>
            <a:r>
              <a:rPr lang="en-US" baseline="0" dirty="0"/>
              <a:t> response rate with CPX-351 compared to 7+3, the most intriguing results were in patients with secondary AML, where the ORR was 25% higher and survival doubled.  Hypothesizing that this group could be most amenable to benefit…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5614-5AAD-4B17-BC89-A328ABBFE2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2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then designed a large phase 3 study to test this hypothesis in patients with </a:t>
            </a:r>
            <a:r>
              <a:rPr lang="en-US" baseline="0" dirty="0" err="1"/>
              <a:t>sAML</a:t>
            </a:r>
            <a:r>
              <a:rPr lang="en-US" baseline="0" dirty="0"/>
              <a:t>.  Early results showed a CR rate of 48% </a:t>
            </a:r>
            <a:r>
              <a:rPr lang="en-US" baseline="0" dirty="0" err="1"/>
              <a:t>vs</a:t>
            </a:r>
            <a:r>
              <a:rPr lang="en-US" baseline="0" dirty="0"/>
              <a:t> 33%, and survival data expected to be released sometime in Q1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5614-5AAD-4B17-BC89-A328ABBFE2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74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1B1-E493-4AAC-8FA4-F7B93C5886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66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AML, acute myeloid leukemia; BM, bone marrow; CMML, chronic myelomonocytic leukemia;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CR with incomplete blood count; ECOG PS, Eastern Cooperative Oncology Group performance status; HSCT, hematopoietic stem cell transplant; IC, induction chemotherapy; MDS,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myelospastic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syndromes; QoL, quality of life.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4A43C-35AA-4224-9DDC-04F54806353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1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62225" y="4973454"/>
            <a:ext cx="10615377" cy="1884553"/>
          </a:xfrm>
        </p:spPr>
        <p:txBody>
          <a:bodyPr anchor="t">
            <a:normAutofit/>
          </a:bodyPr>
          <a:lstStyle>
            <a:lvl1pPr algn="l">
              <a:spcAft>
                <a:spcPts val="1200"/>
              </a:spcAft>
              <a:defRPr sz="3301" cap="none" baseline="0">
                <a:solidFill>
                  <a:srgbClr val="A890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8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3" y="4800600"/>
            <a:ext cx="731520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3" y="612775"/>
            <a:ext cx="7315200" cy="4114800"/>
          </a:xfrm>
        </p:spPr>
        <p:txBody>
          <a:bodyPr/>
          <a:lstStyle>
            <a:lvl1pPr marL="0" indent="0">
              <a:buNone/>
              <a:defRPr sz="32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3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2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3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3867" y="42866"/>
            <a:ext cx="2658534" cy="6169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4503" y="42866"/>
            <a:ext cx="7798742" cy="6169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7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05" y="42863"/>
            <a:ext cx="10637896" cy="1217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4504" y="1685927"/>
            <a:ext cx="522863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53768" y="1685925"/>
            <a:ext cx="5228637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53768" y="4024321"/>
            <a:ext cx="5228637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3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05" y="42863"/>
            <a:ext cx="10637896" cy="1217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4504" y="1685927"/>
            <a:ext cx="522863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3768" y="1685927"/>
            <a:ext cx="522863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05" y="42863"/>
            <a:ext cx="10637896" cy="1217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44505" y="1685927"/>
            <a:ext cx="10637896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41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62227" y="4973456"/>
            <a:ext cx="10615377" cy="1884553"/>
          </a:xfrm>
        </p:spPr>
        <p:txBody>
          <a:bodyPr anchor="t">
            <a:normAutofit/>
          </a:bodyPr>
          <a:lstStyle>
            <a:lvl1pPr algn="l">
              <a:spcAft>
                <a:spcPts val="1200"/>
              </a:spcAft>
              <a:defRPr sz="3301" cap="none" baseline="0">
                <a:solidFill>
                  <a:srgbClr val="A890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8" y="606604"/>
            <a:ext cx="116417" cy="6251575"/>
          </a:xfrm>
          <a:prstGeom prst="rect">
            <a:avLst/>
          </a:prstGeom>
          <a:solidFill>
            <a:srgbClr val="82A5C4"/>
          </a:solidFill>
          <a:ln>
            <a:noFill/>
          </a:ln>
        </p:spPr>
        <p:txBody>
          <a:bodyPr/>
          <a:lstStyle/>
          <a:p>
            <a:pPr eaLnBrk="0" hangingPunct="0"/>
            <a:endParaRPr lang="en-US" sz="1801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28802" y="1227315"/>
            <a:ext cx="8737600" cy="1470025"/>
          </a:xfrm>
        </p:spPr>
        <p:txBody>
          <a:bodyPr/>
          <a:lstStyle>
            <a:lvl1pPr algn="l">
              <a:defRPr b="1" i="0">
                <a:solidFill>
                  <a:srgbClr val="005A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471112" y="3886200"/>
            <a:ext cx="8534401" cy="869244"/>
          </a:xfrm>
        </p:spPr>
        <p:txBody>
          <a:bodyPr>
            <a:normAutofit/>
          </a:bodyPr>
          <a:lstStyle>
            <a:lvl1pPr marL="0" indent="0" algn="l">
              <a:buNone/>
              <a:defRPr sz="2801" b="1" i="0">
                <a:solidFill>
                  <a:srgbClr val="005A9B"/>
                </a:solidFill>
                <a:effectLst/>
                <a:latin typeface="Arial"/>
                <a:cs typeface="Arial"/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2492106" y="5000423"/>
            <a:ext cx="5591905" cy="115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1" dirty="0">
                <a:solidFill>
                  <a:srgbClr val="005A9B"/>
                </a:solidFill>
                <a:latin typeface="Arial-Moffitt" pitchFamily="34" charset="0"/>
              </a:rPr>
              <a:t>H. Lee Moffitt Cancer Center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1" dirty="0">
                <a:solidFill>
                  <a:srgbClr val="005A9B"/>
                </a:solidFill>
                <a:latin typeface="Arial-Moffitt" pitchFamily="34" charset="0"/>
              </a:rPr>
              <a:t>&amp; Research Institute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1" dirty="0">
                <a:solidFill>
                  <a:srgbClr val="005A9B"/>
                </a:solidFill>
                <a:latin typeface="Arial-Moffitt" pitchFamily="34" charset="0"/>
              </a:rPr>
              <a:t>Tampa, FL</a:t>
            </a:r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-19462" y="65"/>
            <a:ext cx="12252960" cy="608013"/>
          </a:xfrm>
          <a:prstGeom prst="rect">
            <a:avLst/>
          </a:prstGeom>
          <a:solidFill>
            <a:srgbClr val="00538E"/>
          </a:solidFill>
          <a:ln>
            <a:noFill/>
          </a:ln>
        </p:spPr>
        <p:txBody>
          <a:bodyPr/>
          <a:lstStyle/>
          <a:p>
            <a:pPr eaLnBrk="0" hangingPunct="0"/>
            <a:endParaRPr lang="en-US" sz="1801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781" y="6026323"/>
            <a:ext cx="2767457" cy="5149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55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5908"/>
            <a:ext cx="10972799" cy="1143000"/>
          </a:xfrm>
        </p:spPr>
        <p:txBody>
          <a:bodyPr>
            <a:normAutofit/>
          </a:bodyPr>
          <a:lstStyle>
            <a:lvl1pPr algn="l">
              <a:defRPr sz="3201" b="1" i="0">
                <a:solidFill>
                  <a:srgbClr val="24599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1">
                <a:solidFill>
                  <a:srgbClr val="245899"/>
                </a:solidFill>
                <a:latin typeface="Arial"/>
                <a:cs typeface="Arial"/>
              </a:defRPr>
            </a:lvl1pPr>
            <a:lvl2pPr>
              <a:defRPr sz="2401">
                <a:solidFill>
                  <a:srgbClr val="245899"/>
                </a:solidFill>
                <a:latin typeface="Arial"/>
                <a:cs typeface="Arial"/>
              </a:defRPr>
            </a:lvl2pPr>
            <a:lvl3pPr>
              <a:defRPr sz="2401">
                <a:solidFill>
                  <a:srgbClr val="245899"/>
                </a:solidFill>
                <a:latin typeface="Arial"/>
                <a:cs typeface="Arial"/>
              </a:defRPr>
            </a:lvl3pPr>
            <a:lvl4pPr>
              <a:defRPr sz="2401">
                <a:solidFill>
                  <a:srgbClr val="245899"/>
                </a:solidFill>
                <a:latin typeface="Arial"/>
                <a:cs typeface="Arial"/>
              </a:defRPr>
            </a:lvl4pPr>
            <a:lvl5pPr>
              <a:defRPr sz="2401">
                <a:solidFill>
                  <a:srgbClr val="24589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68096" y="318195"/>
            <a:ext cx="10804607" cy="0"/>
          </a:xfrm>
          <a:prstGeom prst="line">
            <a:avLst/>
          </a:prstGeom>
          <a:ln>
            <a:solidFill>
              <a:srgbClr val="005A9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94" y="6322972"/>
            <a:ext cx="2050562" cy="381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8" y="606604"/>
            <a:ext cx="116417" cy="6251575"/>
          </a:xfrm>
          <a:prstGeom prst="rect">
            <a:avLst/>
          </a:prstGeom>
          <a:solidFill>
            <a:srgbClr val="82A5C4"/>
          </a:solidFill>
          <a:ln>
            <a:noFill/>
          </a:ln>
        </p:spPr>
        <p:txBody>
          <a:bodyPr/>
          <a:lstStyle/>
          <a:p>
            <a:pPr eaLnBrk="0" hangingPunct="0"/>
            <a:endParaRPr lang="en-US" sz="1801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46048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5908"/>
            <a:ext cx="10972799" cy="1143000"/>
          </a:xfrm>
        </p:spPr>
        <p:txBody>
          <a:bodyPr>
            <a:normAutofit/>
          </a:bodyPr>
          <a:lstStyle>
            <a:lvl1pPr algn="l">
              <a:defRPr sz="3201" b="1" i="0">
                <a:solidFill>
                  <a:srgbClr val="24599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1">
                <a:solidFill>
                  <a:srgbClr val="245899"/>
                </a:solidFill>
                <a:latin typeface="Arial"/>
                <a:cs typeface="Arial"/>
              </a:defRPr>
            </a:lvl1pPr>
            <a:lvl2pPr>
              <a:defRPr sz="2401">
                <a:solidFill>
                  <a:srgbClr val="245899"/>
                </a:solidFill>
                <a:latin typeface="Arial"/>
                <a:cs typeface="Arial"/>
              </a:defRPr>
            </a:lvl2pPr>
            <a:lvl3pPr>
              <a:defRPr sz="2401">
                <a:solidFill>
                  <a:srgbClr val="245899"/>
                </a:solidFill>
                <a:latin typeface="Arial"/>
                <a:cs typeface="Arial"/>
              </a:defRPr>
            </a:lvl3pPr>
            <a:lvl4pPr>
              <a:defRPr sz="2401">
                <a:solidFill>
                  <a:srgbClr val="245899"/>
                </a:solidFill>
                <a:latin typeface="Arial"/>
                <a:cs typeface="Arial"/>
              </a:defRPr>
            </a:lvl4pPr>
            <a:lvl5pPr>
              <a:defRPr sz="2401">
                <a:solidFill>
                  <a:srgbClr val="24589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68096" y="318195"/>
            <a:ext cx="10804607" cy="0"/>
          </a:xfrm>
          <a:prstGeom prst="line">
            <a:avLst/>
          </a:prstGeom>
          <a:ln>
            <a:solidFill>
              <a:srgbClr val="005A9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8" y="606604"/>
            <a:ext cx="116417" cy="6251575"/>
          </a:xfrm>
          <a:prstGeom prst="rect">
            <a:avLst/>
          </a:prstGeom>
          <a:solidFill>
            <a:srgbClr val="82A5C4"/>
          </a:solidFill>
          <a:ln>
            <a:noFill/>
          </a:ln>
        </p:spPr>
        <p:txBody>
          <a:bodyPr/>
          <a:lstStyle/>
          <a:p>
            <a:pPr eaLnBrk="0" hangingPunct="0"/>
            <a:endParaRPr lang="en-US" sz="1801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1945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860556"/>
            <a:ext cx="10363200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2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1" y="3616325"/>
            <a:ext cx="8534401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13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3D79-ED9A-6E4D-A1C4-7503CA904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203B-71F6-654C-812A-CA373E09A7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98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5"/>
            <a:ext cx="5384799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5"/>
            <a:ext cx="5384799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3D79-ED9A-6E4D-A1C4-7503CA904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203B-71F6-654C-812A-CA373E09A7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87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3D79-ED9A-6E4D-A1C4-7503CA904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203B-71F6-654C-812A-CA373E09A7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1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3D79-ED9A-6E4D-A1C4-7503CA904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203B-71F6-654C-812A-CA373E09A7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3D79-ED9A-6E4D-A1C4-7503CA904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203B-71F6-654C-812A-CA373E09A7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24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5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3D79-ED9A-6E4D-A1C4-7503CA904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203B-71F6-654C-812A-CA373E09A7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09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3D79-ED9A-6E4D-A1C4-7503CA904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203B-71F6-654C-812A-CA373E09A7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01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3D79-ED9A-6E4D-A1C4-7503CA904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203B-71F6-654C-812A-CA373E09A7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59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3D79-ED9A-6E4D-A1C4-7503CA904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203B-71F6-654C-812A-CA373E09A7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92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-14289" y="1620838"/>
            <a:ext cx="12214232" cy="0"/>
          </a:xfrm>
          <a:prstGeom prst="line">
            <a:avLst/>
          </a:prstGeom>
          <a:ln w="28575">
            <a:solidFill>
              <a:srgbClr val="8B3D9A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 descr="CCO_ONC_ForPP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286" y="328613"/>
            <a:ext cx="267245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8" y="3662363"/>
            <a:ext cx="607853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43" y="3665538"/>
            <a:ext cx="608806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 bwMode="auto">
          <a:xfrm>
            <a:off x="-14289" y="3662363"/>
            <a:ext cx="12214232" cy="0"/>
          </a:xfrm>
          <a:prstGeom prst="line">
            <a:avLst/>
          </a:prstGeom>
          <a:ln w="28575">
            <a:solidFill>
              <a:srgbClr val="8B3D9A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3" y="4041653"/>
            <a:ext cx="5181599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1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596903" y="1600200"/>
            <a:ext cx="11277600" cy="2057400"/>
          </a:xfrm>
        </p:spPr>
        <p:txBody>
          <a:bodyPr/>
          <a:lstStyle>
            <a:lvl1pPr>
              <a:defRPr sz="390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4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7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38128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7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425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4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1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161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8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3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601"/>
            </a:lvl2pPr>
            <a:lvl3pPr>
              <a:defRPr sz="2401"/>
            </a:lvl3pPr>
            <a:lvl4pPr>
              <a:defRPr sz="2201"/>
            </a:lvl4pPr>
            <a:lvl5pPr>
              <a:defRPr sz="20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7" y="1510730"/>
            <a:ext cx="5229571" cy="4679462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601"/>
            </a:lvl2pPr>
            <a:lvl3pPr>
              <a:defRPr sz="2401"/>
            </a:lvl3pPr>
            <a:lvl4pPr>
              <a:defRPr sz="2201"/>
            </a:lvl4pPr>
            <a:lvl5pPr>
              <a:defRPr sz="20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362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7" y="1510730"/>
            <a:ext cx="5229571" cy="466574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201"/>
            </a:lvl3pPr>
            <a:lvl4pPr>
              <a:defRPr sz="20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61" y="238128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3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601"/>
            </a:lvl2pPr>
            <a:lvl3pPr>
              <a:defRPr sz="2401"/>
            </a:lvl3pPr>
            <a:lvl4pPr>
              <a:defRPr sz="2201"/>
            </a:lvl4pPr>
            <a:lvl5pPr>
              <a:defRPr sz="20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629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38128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989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688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-4760"/>
            <a:ext cx="12214231" cy="454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-14289" y="4519613"/>
            <a:ext cx="12206293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5" descr="CCO_ONC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762" y="5876925"/>
            <a:ext cx="3672844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2" y="4856679"/>
            <a:ext cx="11283949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1" b="1">
                <a:solidFill>
                  <a:schemeClr val="accent6"/>
                </a:solidFill>
              </a:defRPr>
            </a:lvl1pPr>
            <a:lvl2pPr>
              <a:buFontTx/>
              <a:buNone/>
              <a:defRPr sz="2401"/>
            </a:lvl2pPr>
            <a:lvl3pPr>
              <a:buFontTx/>
              <a:buNone/>
              <a:defRPr sz="2401"/>
            </a:lvl3pPr>
            <a:lvl4pPr>
              <a:buFontTx/>
              <a:buNone/>
              <a:defRPr sz="2401"/>
            </a:lvl4pPr>
            <a:lvl5pPr>
              <a:buFontTx/>
              <a:buNone/>
              <a:defRPr sz="240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7" y="239716"/>
            <a:ext cx="11244017" cy="1674813"/>
          </a:xfrm>
          <a:prstGeom prst="rect">
            <a:avLst/>
          </a:prstGeom>
        </p:spPr>
        <p:txBody>
          <a:bodyPr/>
          <a:lstStyle>
            <a:lvl1pPr algn="ctr">
              <a:defRPr sz="390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61" y="1895478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1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266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081BD8D-90B2-44AB-9FF3-1F7A441F1FAE}"/>
              </a:ext>
            </a:extLst>
          </p:cNvPr>
          <p:cNvSpPr/>
          <p:nvPr userDrawn="1"/>
        </p:nvSpPr>
        <p:spPr>
          <a:xfrm>
            <a:off x="2" y="-16329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674">
              <a:defRPr/>
            </a:pPr>
            <a:endParaRPr lang="en-US" sz="1801">
              <a:solidFill>
                <a:srgbClr val="FFFFFF"/>
              </a:solidFill>
            </a:endParaRPr>
          </a:p>
        </p:txBody>
      </p:sp>
      <p:sp>
        <p:nvSpPr>
          <p:cNvPr id="18" name="Rectangle 55">
            <a:extLst>
              <a:ext uri="{FF2B5EF4-FFF2-40B4-BE49-F238E27FC236}">
                <a16:creationId xmlns:a16="http://schemas.microsoft.com/office/drawing/2014/main" id="{34810A1D-62AF-40D2-BE14-AD3A7D2918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7C91B4-87FC-4935-9F25-DE5E70BD8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565F86-5224-49AF-834C-BFD680380CA1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Picture 5" descr="CCO_ONC_RGB.jpg">
            <a:extLst>
              <a:ext uri="{FF2B5EF4-FFF2-40B4-BE49-F238E27FC236}">
                <a16:creationId xmlns:a16="http://schemas.microsoft.com/office/drawing/2014/main" id="{A6AEE984-4E13-41A6-A9D5-072DBE2E5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985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8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99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3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1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2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674">
              <a:defRPr/>
            </a:pPr>
            <a:endParaRPr lang="en-US" sz="1801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2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1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20" y="4406911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20" y="2906713"/>
            <a:ext cx="10363200" cy="1500187"/>
          </a:xfrm>
        </p:spPr>
        <p:txBody>
          <a:bodyPr anchor="b"/>
          <a:lstStyle>
            <a:lvl1pPr marL="0" indent="0">
              <a:buNone/>
              <a:defRPr sz="2001"/>
            </a:lvl1pPr>
            <a:lvl2pPr marL="457337" indent="0">
              <a:buNone/>
              <a:defRPr sz="1801"/>
            </a:lvl2pPr>
            <a:lvl3pPr marL="914674" indent="0">
              <a:buNone/>
              <a:defRPr sz="1600"/>
            </a:lvl3pPr>
            <a:lvl4pPr marL="1372011" indent="0">
              <a:buNone/>
              <a:defRPr sz="1400"/>
            </a:lvl4pPr>
            <a:lvl5pPr marL="1829349" indent="0">
              <a:buNone/>
              <a:defRPr sz="1400"/>
            </a:lvl5pPr>
            <a:lvl6pPr marL="2286686" indent="0">
              <a:buNone/>
              <a:defRPr sz="1400"/>
            </a:lvl6pPr>
            <a:lvl7pPr marL="2744023" indent="0">
              <a:buNone/>
              <a:defRPr sz="1400"/>
            </a:lvl7pPr>
            <a:lvl8pPr marL="3201360" indent="0">
              <a:buNone/>
              <a:defRPr sz="1400"/>
            </a:lvl8pPr>
            <a:lvl9pPr marL="365869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05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28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601"/>
            </a:lvl2pPr>
            <a:lvl3pPr>
              <a:defRPr sz="2401"/>
            </a:lvl3pPr>
            <a:lvl4pPr>
              <a:defRPr sz="2201"/>
            </a:lvl4pPr>
            <a:lvl5pPr>
              <a:defRPr sz="20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601"/>
            </a:lvl2pPr>
            <a:lvl3pPr>
              <a:defRPr sz="2401"/>
            </a:lvl3pPr>
            <a:lvl4pPr>
              <a:defRPr sz="2201"/>
            </a:lvl4pPr>
            <a:lvl5pPr>
              <a:defRPr sz="20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489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201"/>
            </a:lvl3pPr>
            <a:lvl4pPr>
              <a:defRPr sz="20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8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601"/>
            </a:lvl2pPr>
            <a:lvl3pPr>
              <a:defRPr sz="2401"/>
            </a:lvl3pPr>
            <a:lvl4pPr>
              <a:defRPr sz="2201"/>
            </a:lvl4pPr>
            <a:lvl5pPr>
              <a:defRPr sz="20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44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28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04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534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6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1" b="1">
                <a:solidFill>
                  <a:srgbClr val="8B3D9A"/>
                </a:solidFill>
              </a:defRPr>
            </a:lvl1pPr>
            <a:lvl2pPr>
              <a:buFontTx/>
              <a:buNone/>
              <a:defRPr sz="2401"/>
            </a:lvl2pPr>
            <a:lvl3pPr>
              <a:buFontTx/>
              <a:buNone/>
              <a:defRPr sz="2401"/>
            </a:lvl3pPr>
            <a:lvl4pPr>
              <a:buFontTx/>
              <a:buNone/>
              <a:defRPr sz="2401"/>
            </a:lvl4pPr>
            <a:lvl5pPr>
              <a:buFontTx/>
              <a:buNone/>
              <a:defRPr sz="240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6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8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1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98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4504" y="1685927"/>
            <a:ext cx="5228638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3768" y="1685927"/>
            <a:ext cx="5228637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3" cy="3951288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47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85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319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7" y="273053"/>
            <a:ext cx="6814726" cy="5853113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8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Mastertitelformat bearbeiten</a:t>
            </a:r>
            <a:endParaRPr lang="de-DE" altLang="de-DE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1" y="1600205"/>
            <a:ext cx="109727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33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804DAB1-6AC4-417A-AAF0-5B5A7E0B8F0D}" type="datetimeFigureOut">
              <a:rPr lang="de-DE">
                <a:ea typeface="ＭＳ Ｐゴシック" charset="0"/>
              </a:rPr>
              <a:pPr>
                <a:defRPr/>
              </a:pPr>
              <a:t>11.09.20</a:t>
            </a:fld>
            <a:endParaRPr lang="de-DE"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2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33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2" y="63563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337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71CC10-02D6-4675-B6FC-B6324E4C10CF}" type="slidenum">
              <a:rPr lang="de-DE" altLang="de-DE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de-DE">
              <a:ea typeface="ＭＳ Ｐゴシック" charset="0"/>
            </a:endParaRPr>
          </a:p>
        </p:txBody>
      </p:sp>
      <p:pic>
        <p:nvPicPr>
          <p:cNvPr id="2055" name="Bild 6" descr="NORE 14 01 ELN Frontiers PPT PP2_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21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337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57337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337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337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337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337" algn="ctr" defTabSz="457337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674" algn="ctr" defTabSz="457337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2011" algn="ctr" defTabSz="457337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9349" algn="ctr" defTabSz="457337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3003" indent="-343003" algn="l" defTabSz="45733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1" kern="1200">
          <a:solidFill>
            <a:schemeClr val="tx1"/>
          </a:solidFill>
          <a:latin typeface="Arial"/>
          <a:ea typeface="+mn-ea"/>
          <a:cs typeface="Arial"/>
        </a:defRPr>
      </a:lvl1pPr>
      <a:lvl2pPr marL="743173" indent="-285836" algn="l" defTabSz="45733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1" kern="1200">
          <a:solidFill>
            <a:schemeClr val="tx1"/>
          </a:solidFill>
          <a:latin typeface="Arial"/>
          <a:ea typeface="+mn-ea"/>
          <a:cs typeface="Arial"/>
        </a:defRPr>
      </a:lvl2pPr>
      <a:lvl3pPr marL="1143343" indent="-228669" algn="l" defTabSz="45733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tx1"/>
          </a:solidFill>
          <a:latin typeface="Arial"/>
          <a:ea typeface="+mn-ea"/>
          <a:cs typeface="Arial"/>
        </a:defRPr>
      </a:lvl3pPr>
      <a:lvl4pPr marL="1600680" indent="-228669" algn="l" defTabSz="45733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tx1"/>
          </a:solidFill>
          <a:latin typeface="Arial"/>
          <a:ea typeface="+mn-ea"/>
          <a:cs typeface="Arial"/>
        </a:defRPr>
      </a:lvl4pPr>
      <a:lvl5pPr marL="2058017" indent="-228669" algn="l" defTabSz="45733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tx1"/>
          </a:solidFill>
          <a:latin typeface="Arial"/>
          <a:ea typeface="+mn-ea"/>
          <a:cs typeface="Arial"/>
        </a:defRPr>
      </a:lvl5pPr>
      <a:lvl6pPr marL="2515354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4505" y="42863"/>
            <a:ext cx="10637896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505" y="1685926"/>
            <a:ext cx="106378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587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337" algn="ctr" rtl="0" fontAlgn="base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pitchFamily="34" charset="0"/>
        </a:defRPr>
      </a:lvl6pPr>
      <a:lvl7pPr marL="914674" algn="ctr" rtl="0" fontAlgn="base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pitchFamily="34" charset="0"/>
        </a:defRPr>
      </a:lvl7pPr>
      <a:lvl8pPr marL="1372011" algn="ctr" rtl="0" fontAlgn="base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pitchFamily="34" charset="0"/>
        </a:defRPr>
      </a:lvl8pPr>
      <a:lvl9pPr marL="1829349" algn="ctr" rtl="0" fontAlgn="base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pitchFamily="34" charset="0"/>
        </a:defRPr>
      </a:lvl9pPr>
    </p:titleStyle>
    <p:bodyStyle>
      <a:lvl1pPr marL="343003" indent="-343003" algn="l" rtl="0" eaLnBrk="0" fontAlgn="base" hangingPunct="0">
        <a:spcBef>
          <a:spcPct val="20000"/>
        </a:spcBef>
        <a:spcAft>
          <a:spcPct val="0"/>
        </a:spcAft>
        <a:buChar char="•"/>
        <a:defRPr sz="280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3173" indent="-285836" algn="l" rtl="0" eaLnBrk="0" fontAlgn="base" hangingPunct="0">
        <a:spcBef>
          <a:spcPct val="20000"/>
        </a:spcBef>
        <a:spcAft>
          <a:spcPct val="0"/>
        </a:spcAft>
        <a:buChar char="–"/>
        <a:defRPr sz="2401">
          <a:solidFill>
            <a:schemeClr val="tx1"/>
          </a:solidFill>
          <a:latin typeface="+mn-lt"/>
          <a:ea typeface="ＭＳ Ｐゴシック" charset="0"/>
        </a:defRPr>
      </a:lvl2pPr>
      <a:lvl3pPr marL="1143343" indent="-228669" algn="l" rtl="0" eaLnBrk="0" fontAlgn="base" hangingPunct="0">
        <a:spcBef>
          <a:spcPct val="20000"/>
        </a:spcBef>
        <a:spcAft>
          <a:spcPct val="0"/>
        </a:spcAft>
        <a:buChar char="•"/>
        <a:defRPr sz="2001">
          <a:solidFill>
            <a:schemeClr val="tx1"/>
          </a:solidFill>
          <a:latin typeface="+mn-lt"/>
          <a:ea typeface="ＭＳ Ｐゴシック" charset="0"/>
        </a:defRPr>
      </a:lvl3pPr>
      <a:lvl4pPr marL="1600680" indent="-22866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8017" indent="-228669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5354" indent="-22866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2692" indent="-22866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30029" indent="-22866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7366" indent="-22866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Mastertitelformat bearbeiten</a:t>
            </a:r>
            <a:endParaRPr lang="de-DE" altLang="de-DE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1" y="1600205"/>
            <a:ext cx="109727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33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967F7E7-48C3-4DBB-87ED-94F8B2F6BF18}" type="datetimeFigureOut">
              <a:rPr lang="de-DE">
                <a:ea typeface="ＭＳ Ｐゴシック" charset="0"/>
              </a:rPr>
              <a:pPr>
                <a:defRPr/>
              </a:pPr>
              <a:t>11.09.20</a:t>
            </a:fld>
            <a:endParaRPr lang="de-DE"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2" y="63563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33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2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33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07708F5-E065-4CA1-A43F-BB20DB45B586}" type="slidenum">
              <a:rPr lang="de-DE">
                <a:ea typeface="ＭＳ Ｐゴシック" charset="0"/>
              </a:rPr>
              <a:pPr>
                <a:defRPr/>
              </a:pPr>
              <a:t>‹#›</a:t>
            </a:fld>
            <a:endParaRPr lang="de-DE">
              <a:ea typeface="ＭＳ Ｐゴシック" charset="0"/>
            </a:endParaRPr>
          </a:p>
        </p:txBody>
      </p:sp>
      <p:pic>
        <p:nvPicPr>
          <p:cNvPr id="2055" name="Bild 6" descr="NORE 14 01 ELN Frontiers PPT PP2_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7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337" rtl="0" fontAlgn="base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57337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  <a:cs typeface="Arial" charset="0"/>
        </a:defRPr>
      </a:lvl2pPr>
      <a:lvl3pPr algn="ctr" defTabSz="457337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  <a:cs typeface="Arial" charset="0"/>
        </a:defRPr>
      </a:lvl3pPr>
      <a:lvl4pPr algn="ctr" defTabSz="457337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  <a:cs typeface="Arial" charset="0"/>
        </a:defRPr>
      </a:lvl4pPr>
      <a:lvl5pPr algn="ctr" defTabSz="457337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  <a:cs typeface="Arial" charset="0"/>
        </a:defRPr>
      </a:lvl5pPr>
      <a:lvl6pPr marL="457337" algn="ctr" defTabSz="457337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  <a:cs typeface="Arial" charset="0"/>
        </a:defRPr>
      </a:lvl6pPr>
      <a:lvl7pPr marL="914674" algn="ctr" defTabSz="457337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  <a:cs typeface="Arial" charset="0"/>
        </a:defRPr>
      </a:lvl7pPr>
      <a:lvl8pPr marL="1372011" algn="ctr" defTabSz="457337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  <a:cs typeface="Arial" charset="0"/>
        </a:defRPr>
      </a:lvl8pPr>
      <a:lvl9pPr marL="1829349" algn="ctr" defTabSz="457337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3003" indent="-343003" algn="l" defTabSz="457337" rtl="0" fontAlgn="base">
        <a:spcBef>
          <a:spcPct val="20000"/>
        </a:spcBef>
        <a:spcAft>
          <a:spcPct val="0"/>
        </a:spcAft>
        <a:buFont typeface="Arial" charset="0"/>
        <a:buChar char="•"/>
        <a:defRPr sz="3201" kern="1200">
          <a:solidFill>
            <a:schemeClr val="tx1"/>
          </a:solidFill>
          <a:latin typeface="Arial"/>
          <a:ea typeface="+mn-ea"/>
          <a:cs typeface="Arial"/>
        </a:defRPr>
      </a:lvl1pPr>
      <a:lvl2pPr marL="743173" indent="-285836" algn="l" defTabSz="457337" rtl="0" fontAlgn="base">
        <a:spcBef>
          <a:spcPct val="20000"/>
        </a:spcBef>
        <a:spcAft>
          <a:spcPct val="0"/>
        </a:spcAft>
        <a:buFont typeface="Arial" charset="0"/>
        <a:buChar char="–"/>
        <a:defRPr sz="2801" kern="1200">
          <a:solidFill>
            <a:schemeClr val="tx1"/>
          </a:solidFill>
          <a:latin typeface="Arial"/>
          <a:ea typeface="+mn-ea"/>
          <a:cs typeface="Arial"/>
        </a:defRPr>
      </a:lvl2pPr>
      <a:lvl3pPr marL="1143343" indent="-228669" algn="l" defTabSz="457337" rtl="0" fontAlgn="base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tx1"/>
          </a:solidFill>
          <a:latin typeface="Arial"/>
          <a:ea typeface="+mn-ea"/>
          <a:cs typeface="Arial"/>
        </a:defRPr>
      </a:lvl3pPr>
      <a:lvl4pPr marL="1600680" indent="-228669" algn="l" defTabSz="457337" rtl="0" fontAlgn="base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tx1"/>
          </a:solidFill>
          <a:latin typeface="Arial"/>
          <a:ea typeface="+mn-ea"/>
          <a:cs typeface="Arial"/>
        </a:defRPr>
      </a:lvl4pPr>
      <a:lvl5pPr marL="2058017" indent="-228669" algn="l" defTabSz="457337" rtl="0" fontAlgn="base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tx1"/>
          </a:solidFill>
          <a:latin typeface="Arial"/>
          <a:ea typeface="+mn-ea"/>
          <a:cs typeface="Arial"/>
        </a:defRPr>
      </a:lvl5pPr>
      <a:lvl6pPr marL="2515354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5"/>
            <a:ext cx="109727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E3D79-ED9A-6E4D-A1C4-7503CA904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5203B-71F6-654C-812A-CA373E09A7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4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96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457337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03" indent="-343003" algn="l" defTabSz="457337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173" indent="-285836" algn="l" defTabSz="457337" rtl="0" eaLnBrk="1" latinLnBrk="0" hangingPunct="1">
        <a:spcBef>
          <a:spcPct val="20000"/>
        </a:spcBef>
        <a:buFont typeface="Arial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457337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457337" rtl="0" eaLnBrk="1" latinLnBrk="0" hangingPunct="1">
        <a:spcBef>
          <a:spcPct val="20000"/>
        </a:spcBef>
        <a:buFont typeface="Arial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457337" rtl="0" eaLnBrk="1" latinLnBrk="0" hangingPunct="1">
        <a:spcBef>
          <a:spcPct val="20000"/>
        </a:spcBef>
        <a:buFont typeface="Arial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6"/>
          <p:cNvSpPr>
            <a:spLocks noGrp="1"/>
          </p:cNvSpPr>
          <p:nvPr>
            <p:ph type="title"/>
          </p:nvPr>
        </p:nvSpPr>
        <p:spPr bwMode="auto">
          <a:xfrm>
            <a:off x="609761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7728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charset="0"/>
        </a:defRPr>
      </a:lvl5pPr>
      <a:lvl6pPr marL="457337" algn="l" rtl="0" fontAlgn="base">
        <a:spcBef>
          <a:spcPct val="0"/>
        </a:spcBef>
        <a:spcAft>
          <a:spcPct val="0"/>
        </a:spcAft>
        <a:defRPr sz="3501" b="1">
          <a:solidFill>
            <a:schemeClr val="tx2"/>
          </a:solidFill>
          <a:latin typeface="Arial" charset="0"/>
        </a:defRPr>
      </a:lvl6pPr>
      <a:lvl7pPr marL="914674" algn="l" rtl="0" fontAlgn="base">
        <a:spcBef>
          <a:spcPct val="0"/>
        </a:spcBef>
        <a:spcAft>
          <a:spcPct val="0"/>
        </a:spcAft>
        <a:defRPr sz="3501" b="1">
          <a:solidFill>
            <a:schemeClr val="tx2"/>
          </a:solidFill>
          <a:latin typeface="Arial" charset="0"/>
        </a:defRPr>
      </a:lvl7pPr>
      <a:lvl8pPr marL="1372011" algn="l" rtl="0" fontAlgn="base">
        <a:spcBef>
          <a:spcPct val="0"/>
        </a:spcBef>
        <a:spcAft>
          <a:spcPct val="0"/>
        </a:spcAft>
        <a:defRPr sz="3501" b="1">
          <a:solidFill>
            <a:schemeClr val="tx2"/>
          </a:solidFill>
          <a:latin typeface="Arial" charset="0"/>
        </a:defRPr>
      </a:lvl8pPr>
      <a:lvl9pPr marL="1829349" algn="l" rtl="0" fontAlgn="base">
        <a:spcBef>
          <a:spcPct val="0"/>
        </a:spcBef>
        <a:spcAft>
          <a:spcPct val="0"/>
        </a:spcAft>
        <a:defRPr sz="3501" b="1">
          <a:solidFill>
            <a:schemeClr val="tx2"/>
          </a:solidFill>
          <a:latin typeface="Arial" charset="0"/>
        </a:defRPr>
      </a:lvl9pPr>
    </p:titleStyle>
    <p:bodyStyle>
      <a:lvl1pPr marL="343003" indent="-343003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itchFamily="2" charset="2"/>
        <a:buChar char="§"/>
        <a:defRPr sz="2801">
          <a:solidFill>
            <a:srgbClr val="FEFDDE"/>
          </a:solidFill>
          <a:latin typeface="+mn-lt"/>
          <a:ea typeface="+mn-ea"/>
          <a:cs typeface="+mn-cs"/>
        </a:defRPr>
      </a:lvl1pPr>
      <a:lvl2pPr marL="743173" indent="-285836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charset="0"/>
        <a:buChar char="–"/>
        <a:defRPr sz="2601">
          <a:solidFill>
            <a:srgbClr val="FEFDDE"/>
          </a:solidFill>
          <a:latin typeface="+mn-lt"/>
        </a:defRPr>
      </a:lvl2pPr>
      <a:lvl3pPr marL="1143343" indent="-228669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charset="0"/>
        <a:buChar char="–"/>
        <a:defRPr sz="2401">
          <a:solidFill>
            <a:srgbClr val="FEFDDE"/>
          </a:solidFill>
          <a:latin typeface="+mn-lt"/>
        </a:defRPr>
      </a:lvl3pPr>
      <a:lvl4pPr marL="1600680" indent="-228669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charset="0"/>
        <a:buChar char="–"/>
        <a:defRPr sz="2201">
          <a:solidFill>
            <a:srgbClr val="FEFDDE"/>
          </a:solidFill>
          <a:latin typeface="+mn-lt"/>
        </a:defRPr>
      </a:lvl4pPr>
      <a:lvl5pPr marL="2058017" indent="-228669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charset="0"/>
        <a:buChar char="–"/>
        <a:defRPr sz="2001">
          <a:solidFill>
            <a:srgbClr val="FEFDDE"/>
          </a:solidFill>
          <a:latin typeface="+mn-lt"/>
        </a:defRPr>
      </a:lvl5pPr>
      <a:lvl6pPr marL="2515354" indent="-228669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2692" indent="-228669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30029" indent="-228669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7366" indent="-228669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2" y="3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674">
              <a:defRPr/>
            </a:pPr>
            <a:endParaRPr lang="en-US" sz="1801">
              <a:solidFill>
                <a:srgbClr val="FFFFF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2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2" y="3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674">
              <a:defRPr/>
            </a:pPr>
            <a:endParaRPr lang="en-US" sz="180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850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1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1" b="1">
          <a:solidFill>
            <a:schemeClr val="tx2"/>
          </a:solidFill>
          <a:latin typeface="Arial" charset="0"/>
        </a:defRPr>
      </a:lvl5pPr>
      <a:lvl6pPr marL="457337" algn="l" rtl="0" eaLnBrk="1" fontAlgn="base" hangingPunct="1">
        <a:spcBef>
          <a:spcPct val="0"/>
        </a:spcBef>
        <a:spcAft>
          <a:spcPct val="0"/>
        </a:spcAft>
        <a:defRPr sz="3501" b="1">
          <a:solidFill>
            <a:schemeClr val="tx2"/>
          </a:solidFill>
          <a:latin typeface="Arial" charset="0"/>
        </a:defRPr>
      </a:lvl6pPr>
      <a:lvl7pPr marL="914674" algn="l" rtl="0" eaLnBrk="1" fontAlgn="base" hangingPunct="1">
        <a:spcBef>
          <a:spcPct val="0"/>
        </a:spcBef>
        <a:spcAft>
          <a:spcPct val="0"/>
        </a:spcAft>
        <a:defRPr sz="3501" b="1">
          <a:solidFill>
            <a:schemeClr val="tx2"/>
          </a:solidFill>
          <a:latin typeface="Arial" charset="0"/>
        </a:defRPr>
      </a:lvl7pPr>
      <a:lvl8pPr marL="1372011" algn="l" rtl="0" eaLnBrk="1" fontAlgn="base" hangingPunct="1">
        <a:spcBef>
          <a:spcPct val="0"/>
        </a:spcBef>
        <a:spcAft>
          <a:spcPct val="0"/>
        </a:spcAft>
        <a:defRPr sz="3501" b="1">
          <a:solidFill>
            <a:schemeClr val="tx2"/>
          </a:solidFill>
          <a:latin typeface="Arial" charset="0"/>
        </a:defRPr>
      </a:lvl8pPr>
      <a:lvl9pPr marL="1829349" algn="l" rtl="0" eaLnBrk="1" fontAlgn="base" hangingPunct="1">
        <a:spcBef>
          <a:spcPct val="0"/>
        </a:spcBef>
        <a:spcAft>
          <a:spcPct val="0"/>
        </a:spcAft>
        <a:defRPr sz="3501" b="1">
          <a:solidFill>
            <a:schemeClr val="tx2"/>
          </a:solidFill>
          <a:latin typeface="Arial" charset="0"/>
        </a:defRPr>
      </a:lvl9pPr>
    </p:titleStyle>
    <p:bodyStyle>
      <a:lvl1pPr marL="343003" indent="-343003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1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3173" indent="-285836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1">
          <a:solidFill>
            <a:schemeClr val="bg1"/>
          </a:solidFill>
          <a:latin typeface="Calibri" panose="020F0502020204030204" pitchFamily="34" charset="0"/>
        </a:defRPr>
      </a:lvl2pPr>
      <a:lvl3pPr marL="1143343" indent="-228669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1">
          <a:solidFill>
            <a:schemeClr val="bg1"/>
          </a:solidFill>
          <a:latin typeface="Calibri" panose="020F0502020204030204" pitchFamily="34" charset="0"/>
        </a:defRPr>
      </a:lvl3pPr>
      <a:lvl4pPr marL="1600680" indent="-228669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1">
          <a:solidFill>
            <a:schemeClr val="bg1"/>
          </a:solidFill>
          <a:latin typeface="Calibri" panose="020F0502020204030204" pitchFamily="34" charset="0"/>
        </a:defRPr>
      </a:lvl4pPr>
      <a:lvl5pPr marL="2058017" indent="-228669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1">
          <a:solidFill>
            <a:schemeClr val="bg1"/>
          </a:solidFill>
          <a:latin typeface="Calibri" panose="020F0502020204030204" pitchFamily="34" charset="0"/>
        </a:defRPr>
      </a:lvl5pPr>
      <a:lvl6pPr marL="2515354" indent="-228669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2692" indent="-228669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30029" indent="-228669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7366" indent="-228669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w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538E"/>
                </a:solidFill>
                <a:latin typeface="Arial"/>
                <a:cs typeface="Arial"/>
              </a:rPr>
              <a:t>Jeffrey Lancet, MD</a:t>
            </a:r>
          </a:p>
          <a:p>
            <a:r>
              <a:rPr lang="en-US" b="1" dirty="0">
                <a:solidFill>
                  <a:srgbClr val="00538E"/>
                </a:solidFill>
                <a:latin typeface="Arial"/>
                <a:cs typeface="Arial"/>
              </a:rPr>
              <a:t>Chair, </a:t>
            </a:r>
            <a:r>
              <a:rPr lang="en-US" b="1" dirty="0" err="1">
                <a:solidFill>
                  <a:srgbClr val="00538E"/>
                </a:solidFill>
                <a:latin typeface="Arial"/>
                <a:cs typeface="Arial"/>
              </a:rPr>
              <a:t>Dept</a:t>
            </a:r>
            <a:r>
              <a:rPr lang="en-US" b="1" dirty="0">
                <a:solidFill>
                  <a:srgbClr val="00538E"/>
                </a:solidFill>
                <a:latin typeface="Arial"/>
                <a:cs typeface="Arial"/>
              </a:rPr>
              <a:t> of Malignant Hematology</a:t>
            </a:r>
          </a:p>
          <a:p>
            <a:r>
              <a:rPr lang="en-US" b="1" dirty="0">
                <a:solidFill>
                  <a:srgbClr val="00538E"/>
                </a:solidFill>
                <a:latin typeface="Arial"/>
                <a:cs typeface="Arial"/>
              </a:rPr>
              <a:t>Moffitt Cancer Center</a:t>
            </a:r>
          </a:p>
          <a:p>
            <a:r>
              <a:rPr lang="en-US" b="1" dirty="0">
                <a:solidFill>
                  <a:srgbClr val="00538E"/>
                </a:solidFill>
                <a:latin typeface="Arial"/>
                <a:cs typeface="Arial"/>
              </a:rPr>
              <a:t>Tampa, FL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Novel Induction/Maintenance Strategies in Acute Myeloid Leukemia</a:t>
            </a:r>
          </a:p>
        </p:txBody>
      </p:sp>
    </p:spTree>
    <p:extLst>
      <p:ext uri="{BB962C8B-B14F-4D97-AF65-F5344CB8AC3E}">
        <p14:creationId xmlns:p14="http://schemas.microsoft.com/office/powerpoint/2010/main" val="10963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23057"/>
            <a:ext cx="10972799" cy="1143298"/>
          </a:xfrm>
        </p:spPr>
        <p:txBody>
          <a:bodyPr/>
          <a:lstStyle/>
          <a:p>
            <a:r>
              <a:rPr lang="en-US" dirty="0"/>
              <a:t>Randomized phase 2 trial of CPX-351 vs 7+3 induction for older patients with AML: Clinical </a:t>
            </a:r>
            <a:r>
              <a:rPr lang="en-US" b="1" dirty="0"/>
              <a:t>Results</a:t>
            </a:r>
          </a:p>
        </p:txBody>
      </p:sp>
      <p:graphicFrame>
        <p:nvGraphicFramePr>
          <p:cNvPr id="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404964"/>
              </p:ext>
            </p:extLst>
          </p:nvPr>
        </p:nvGraphicFramePr>
        <p:xfrm>
          <a:off x="304801" y="1523507"/>
          <a:ext cx="11582401" cy="4268363"/>
        </p:xfrm>
        <a:graphic>
          <a:graphicData uri="http://schemas.openxmlformats.org/drawingml/2006/table">
            <a:tbl>
              <a:tblPr/>
              <a:tblGrid>
                <a:gridCol w="290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8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2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5" marB="4573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Overall</a:t>
                      </a:r>
                      <a:b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(n=126)</a:t>
                      </a:r>
                    </a:p>
                  </a:txBody>
                  <a:tcPr marL="121920" marR="12192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Secondary </a:t>
                      </a:r>
                      <a:b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(n=52)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2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5" marB="4573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CPX-351 </a:t>
                      </a: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(n=84)</a:t>
                      </a:r>
                    </a:p>
                  </a:txBody>
                  <a:tcPr marL="121920" marR="12192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7+3 </a:t>
                      </a: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(n=41)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CPX-351 </a:t>
                      </a: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(n=33)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7+3 </a:t>
                      </a: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(n=19)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MLFS Rate</a:t>
                      </a:r>
                    </a:p>
                  </a:txBody>
                  <a:tcPr marL="121920" marR="12192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84.5%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66.7%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81.8%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64.7%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 Rate</a:t>
                      </a:r>
                    </a:p>
                  </a:txBody>
                  <a:tcPr marL="121920" marR="12192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48.8%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48.8%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36.4%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31.6%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CRi Rate</a:t>
                      </a:r>
                    </a:p>
                  </a:txBody>
                  <a:tcPr marL="121920" marR="12192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17.9%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21.2%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Response Rate</a:t>
                      </a:r>
                    </a:p>
                  </a:txBody>
                  <a:tcPr marL="121920" marR="12192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66.7%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51.2%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57.5%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31.6%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60-Day Mortality</a:t>
                      </a:r>
                    </a:p>
                  </a:txBody>
                  <a:tcPr marL="121920" marR="12192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4.7%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14.6%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6.1%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31.6%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EFS (median)</a:t>
                      </a:r>
                    </a:p>
                  </a:txBody>
                  <a:tcPr marL="121920" marR="12192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6.5 months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 months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4.5 months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 months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OS (median)</a:t>
                      </a:r>
                    </a:p>
                  </a:txBody>
                  <a:tcPr marL="121920" marR="12192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14.7 months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12.9 months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12.1 months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5DA3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6.1 months</a:t>
                      </a: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000" y="6325375"/>
            <a:ext cx="2028007" cy="30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Lancet, et al.  Blood 2014</a:t>
            </a:r>
          </a:p>
        </p:txBody>
      </p:sp>
    </p:spTree>
    <p:extLst>
      <p:ext uri="{BB962C8B-B14F-4D97-AF65-F5344CB8AC3E}">
        <p14:creationId xmlns:p14="http://schemas.microsoft.com/office/powerpoint/2010/main" val="408013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01" y="303986"/>
            <a:ext cx="11608179" cy="1143298"/>
          </a:xfrm>
        </p:spPr>
        <p:txBody>
          <a:bodyPr>
            <a:normAutofit/>
          </a:bodyPr>
          <a:lstStyle/>
          <a:p>
            <a:r>
              <a:rPr lang="en-US" sz="3001" dirty="0"/>
              <a:t>Study 301: Randomized phase 3 trial of CPX-351 vs 7+3 in older pts with secondary AML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3201" y="2209483"/>
            <a:ext cx="3962400" cy="3429893"/>
          </a:xfrm>
          <a:prstGeom prst="roundRect">
            <a:avLst>
              <a:gd name="adj" fmla="val 11472"/>
            </a:avLst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6401" y="1904603"/>
            <a:ext cx="3962400" cy="472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168325" indent="-168325">
              <a:spcBef>
                <a:spcPct val="20000"/>
              </a:spcBef>
              <a:buFontTx/>
              <a:buChar char="•"/>
            </a:pPr>
            <a:endParaRPr kumimoji="1" lang="en-US" sz="2001" u="sng" dirty="0"/>
          </a:p>
          <a:p>
            <a:pPr marL="168325" indent="-168325">
              <a:spcBef>
                <a:spcPct val="20000"/>
              </a:spcBef>
            </a:pPr>
            <a:r>
              <a:rPr kumimoji="1" lang="en-US" sz="2001" b="1" dirty="0">
                <a:solidFill>
                  <a:srgbClr val="FFFF00"/>
                </a:solidFill>
              </a:rPr>
              <a:t>Eligibility</a:t>
            </a:r>
          </a:p>
          <a:p>
            <a:pPr marL="168325" indent="-168325">
              <a:spcBef>
                <a:spcPct val="20000"/>
              </a:spcBef>
              <a:buFontTx/>
              <a:buChar char="•"/>
            </a:pPr>
            <a:r>
              <a:rPr kumimoji="1" lang="en-US" sz="2001" b="1" dirty="0">
                <a:solidFill>
                  <a:schemeClr val="bg1"/>
                </a:solidFill>
              </a:rPr>
              <a:t>Newly diagnosed</a:t>
            </a:r>
          </a:p>
          <a:p>
            <a:pPr marL="168325" indent="-168325">
              <a:spcBef>
                <a:spcPct val="20000"/>
              </a:spcBef>
              <a:buFontTx/>
              <a:buChar char="•"/>
            </a:pPr>
            <a:r>
              <a:rPr kumimoji="1" lang="en-US" sz="2001" b="1" dirty="0">
                <a:solidFill>
                  <a:schemeClr val="bg1"/>
                </a:solidFill>
              </a:rPr>
              <a:t>Secondary AML</a:t>
            </a:r>
          </a:p>
          <a:p>
            <a:pPr marL="625663" lvl="1" indent="-168325">
              <a:spcBef>
                <a:spcPct val="20000"/>
              </a:spcBef>
              <a:buFontTx/>
              <a:buChar char="•"/>
            </a:pPr>
            <a:r>
              <a:rPr kumimoji="1" lang="en-US" sz="2001" b="1" dirty="0">
                <a:solidFill>
                  <a:schemeClr val="bg1"/>
                </a:solidFill>
              </a:rPr>
              <a:t>From MDS</a:t>
            </a:r>
          </a:p>
          <a:p>
            <a:pPr marL="625663" lvl="1" indent="-168325">
              <a:spcBef>
                <a:spcPct val="20000"/>
              </a:spcBef>
              <a:buFontTx/>
              <a:buChar char="•"/>
            </a:pPr>
            <a:r>
              <a:rPr kumimoji="1" lang="en-US" sz="2001" b="1" dirty="0">
                <a:solidFill>
                  <a:schemeClr val="bg1"/>
                </a:solidFill>
              </a:rPr>
              <a:t>t-AML</a:t>
            </a:r>
          </a:p>
          <a:p>
            <a:pPr marL="168325" indent="-168325">
              <a:spcBef>
                <a:spcPct val="20000"/>
              </a:spcBef>
              <a:buFontTx/>
              <a:buChar char="•"/>
            </a:pPr>
            <a:r>
              <a:rPr kumimoji="1" lang="en-US" sz="2001" b="1" dirty="0">
                <a:solidFill>
                  <a:schemeClr val="bg1"/>
                </a:solidFill>
              </a:rPr>
              <a:t> Ages 60- 75</a:t>
            </a:r>
          </a:p>
          <a:p>
            <a:pPr marL="168325" indent="-168325">
              <a:spcBef>
                <a:spcPct val="20000"/>
              </a:spcBef>
              <a:buFontTx/>
              <a:buChar char="•"/>
            </a:pPr>
            <a:r>
              <a:rPr kumimoji="1" lang="en-US" sz="2001" b="1" dirty="0">
                <a:solidFill>
                  <a:schemeClr val="bg1"/>
                </a:solidFill>
              </a:rPr>
              <a:t> Able to tolerate intensive therapy </a:t>
            </a:r>
          </a:p>
          <a:p>
            <a:pPr marL="168325" indent="-168325">
              <a:spcBef>
                <a:spcPct val="20000"/>
              </a:spcBef>
              <a:buFontTx/>
              <a:buChar char="•"/>
            </a:pPr>
            <a:r>
              <a:rPr kumimoji="1" lang="en-US" sz="2001" b="1" dirty="0">
                <a:solidFill>
                  <a:schemeClr val="bg1"/>
                </a:solidFill>
              </a:rPr>
              <a:t> PS 0-2</a:t>
            </a: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4572002" y="1599724"/>
            <a:ext cx="7416799" cy="198171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C8"/>
              </a:gs>
              <a:gs pos="50000">
                <a:srgbClr val="FFFFE1"/>
              </a:gs>
              <a:gs pos="100000">
                <a:srgbClr val="FFFFB7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673601" y="1752179"/>
            <a:ext cx="7112000" cy="135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1" b="1" dirty="0">
                <a:solidFill>
                  <a:srgbClr val="000000"/>
                </a:solidFill>
                <a:ea typeface="ＭＳ Ｐゴシック" pitchFamily="34" charset="-128"/>
              </a:rPr>
              <a:t>CPX-351 (n=135)</a:t>
            </a:r>
            <a:endParaRPr lang="en-US" sz="1801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>
              <a:spcBef>
                <a:spcPts val="1200"/>
              </a:spcBef>
            </a:pPr>
            <a:r>
              <a:rPr lang="en-US" sz="2401" b="1" dirty="0">
                <a:solidFill>
                  <a:srgbClr val="000000"/>
                </a:solidFill>
                <a:ea typeface="ＭＳ Ｐゴシック" pitchFamily="34" charset="-128"/>
              </a:rPr>
              <a:t>100 units/m</a:t>
            </a:r>
            <a:r>
              <a:rPr lang="en-US" sz="2401" b="1" baseline="30000" dirty="0">
                <a:solidFill>
                  <a:srgbClr val="000000"/>
                </a:solidFill>
                <a:ea typeface="ＭＳ Ｐゴシック" pitchFamily="34" charset="-128"/>
              </a:rPr>
              <a:t>2</a:t>
            </a:r>
            <a:r>
              <a:rPr lang="en-US" sz="2401" b="1" dirty="0">
                <a:solidFill>
                  <a:srgbClr val="000000"/>
                </a:solidFill>
                <a:ea typeface="ＭＳ Ｐゴシック" pitchFamily="34" charset="-128"/>
              </a:rPr>
              <a:t> IV days 1, 3, 5</a:t>
            </a:r>
          </a:p>
          <a:p>
            <a:pPr lvl="1" algn="ctr"/>
            <a:r>
              <a:rPr lang="en-US" sz="2001" b="1" dirty="0">
                <a:solidFill>
                  <a:srgbClr val="000000"/>
                </a:solidFill>
                <a:ea typeface="ＭＳ Ｐゴシック" pitchFamily="34" charset="-128"/>
              </a:rPr>
              <a:t>Up to 2 inductions and 2 consolidations</a:t>
            </a:r>
          </a:p>
        </p:txBody>
      </p:sp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4775201" y="2198368"/>
            <a:ext cx="6807201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auto">
          <a:xfrm>
            <a:off x="4572002" y="4038759"/>
            <a:ext cx="7416799" cy="198171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C8"/>
              </a:gs>
              <a:gs pos="50000">
                <a:srgbClr val="FFFFE1"/>
              </a:gs>
              <a:gs pos="100000">
                <a:srgbClr val="FFFFB7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4572002" y="4051462"/>
            <a:ext cx="7416799" cy="141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1" b="1" dirty="0">
                <a:solidFill>
                  <a:srgbClr val="000000"/>
                </a:solidFill>
                <a:ea typeface="ＭＳ Ｐゴシック" pitchFamily="34" charset="-128"/>
              </a:rPr>
              <a:t>7+3 (n=135)</a:t>
            </a:r>
            <a:endParaRPr lang="en-US" sz="16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1" b="1" dirty="0" err="1">
                <a:solidFill>
                  <a:srgbClr val="000000"/>
                </a:solidFill>
                <a:ea typeface="ＭＳ Ｐゴシック" pitchFamily="34" charset="-128"/>
              </a:rPr>
              <a:t>Daunorubicin</a:t>
            </a:r>
            <a:r>
              <a:rPr lang="en-US" sz="2401" b="1" dirty="0">
                <a:solidFill>
                  <a:srgbClr val="000000"/>
                </a:solidFill>
                <a:ea typeface="ＭＳ Ｐゴシック" pitchFamily="34" charset="-128"/>
              </a:rPr>
              <a:t> 60 mg/m</a:t>
            </a:r>
            <a:r>
              <a:rPr lang="en-US" sz="2401" b="1" baseline="30000" dirty="0">
                <a:solidFill>
                  <a:srgbClr val="000000"/>
                </a:solidFill>
                <a:ea typeface="ＭＳ Ｐゴシック" pitchFamily="34" charset="-128"/>
              </a:rPr>
              <a:t>2</a:t>
            </a:r>
            <a:endParaRPr lang="en-US" sz="2401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>
              <a:buFontTx/>
              <a:buChar char="•"/>
            </a:pPr>
            <a:r>
              <a:rPr lang="en-US" sz="2401" b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401" b="1" dirty="0" err="1">
                <a:solidFill>
                  <a:srgbClr val="000000"/>
                </a:solidFill>
                <a:ea typeface="ＭＳ Ｐゴシック" pitchFamily="34" charset="-128"/>
              </a:rPr>
              <a:t>Cytarabine</a:t>
            </a:r>
            <a:r>
              <a:rPr lang="en-US" sz="2401" b="1" dirty="0">
                <a:solidFill>
                  <a:srgbClr val="000000"/>
                </a:solidFill>
                <a:ea typeface="ＭＳ Ｐゴシック" pitchFamily="34" charset="-128"/>
              </a:rPr>
              <a:t> 100 mg/m</a:t>
            </a:r>
            <a:r>
              <a:rPr lang="en-US" sz="2401" b="1" baseline="30000" dirty="0">
                <a:solidFill>
                  <a:srgbClr val="000000"/>
                </a:solidFill>
                <a:ea typeface="ＭＳ Ｐゴシック" pitchFamily="34" charset="-128"/>
              </a:rPr>
              <a:t>2</a:t>
            </a:r>
            <a:endParaRPr lang="en-US" sz="2001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4876801" y="4496078"/>
            <a:ext cx="670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165601" y="2590582"/>
            <a:ext cx="406401" cy="1143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65601" y="3733879"/>
            <a:ext cx="406401" cy="14481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66062" y="5975728"/>
            <a:ext cx="1885950" cy="6464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1" dirty="0"/>
              <a:t>Primary Endpoint:</a:t>
            </a:r>
          </a:p>
          <a:p>
            <a:pPr eaLnBrk="0" hangingPunct="0"/>
            <a:r>
              <a:rPr lang="en-US" sz="1801" dirty="0"/>
              <a:t>  Overall survival</a:t>
            </a:r>
          </a:p>
        </p:txBody>
      </p:sp>
    </p:spTree>
    <p:extLst>
      <p:ext uri="{BB962C8B-B14F-4D97-AF65-F5344CB8AC3E}">
        <p14:creationId xmlns:p14="http://schemas.microsoft.com/office/powerpoint/2010/main" val="14541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Study 301: Overall Survival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1964" y="1233132"/>
            <a:ext cx="5826583" cy="58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Kaplan-Meier Curve for Overall Survival 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ITT Analysis Population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2479" y="2318303"/>
            <a:ext cx="798121" cy="63050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CPX-351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7+3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0980" y="2318299"/>
            <a:ext cx="798121" cy="6316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104/153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132/156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3367" y="2318304"/>
            <a:ext cx="1958334" cy="6122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9.56 (6.60, 11.86)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5.95 (4.99, 7.75)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0980" y="2036693"/>
            <a:ext cx="798121" cy="26351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ea typeface="ＭＳ Ｐゴシック" charset="0"/>
              </a:rPr>
              <a:t>Events/N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0477" y="2036693"/>
            <a:ext cx="1867761" cy="26351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ea typeface="ＭＳ Ｐゴシック" charset="0"/>
              </a:rPr>
              <a:t>Median </a:t>
            </a:r>
            <a:r>
              <a:rPr lang="en-US" sz="1600" b="1" dirty="0" err="1">
                <a:ea typeface="ＭＳ Ｐゴシック" charset="0"/>
              </a:rPr>
              <a:t>Surv</a:t>
            </a:r>
            <a:r>
              <a:rPr lang="en-US" sz="1600" b="1" dirty="0">
                <a:ea typeface="ＭＳ Ｐゴシック" charset="0"/>
              </a:rPr>
              <a:t>. (95% CI)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0000" y="5871929"/>
            <a:ext cx="1109363" cy="584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122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110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6102" y="5871929"/>
            <a:ext cx="894935" cy="58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92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77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5538" y="5871929"/>
            <a:ext cx="894935" cy="58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79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56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7016" y="5871929"/>
            <a:ext cx="894935" cy="58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62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43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9901" y="5871929"/>
            <a:ext cx="894935" cy="58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46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31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3888" y="5871929"/>
            <a:ext cx="894935" cy="58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34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3854" y="5871929"/>
            <a:ext cx="894935" cy="58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21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89134" y="5871929"/>
            <a:ext cx="894935" cy="58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16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1398" y="5871929"/>
            <a:ext cx="873571" cy="58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11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38670" y="5871929"/>
            <a:ext cx="680509" cy="58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5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4441" y="5871929"/>
            <a:ext cx="876324" cy="58492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n-US"/>
            </a:defPPr>
            <a:lvl1pPr algn="ctr" defTabSz="4572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07010"/>
                </a:solidFill>
                <a:ea typeface="ＭＳ Ｐゴシック" charset="0"/>
              </a:defRPr>
            </a:lvl1pPr>
          </a:lstStyle>
          <a:p>
            <a:r>
              <a:rPr lang="en-US" dirty="0"/>
              <a:t>153</a:t>
            </a:r>
          </a:p>
          <a:p>
            <a:r>
              <a:rPr lang="en-US" dirty="0">
                <a:solidFill>
                  <a:srgbClr val="C00000"/>
                </a:solidFill>
              </a:rPr>
              <a:t>156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32269" y="5871929"/>
            <a:ext cx="680509" cy="58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1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4397" y="5888544"/>
            <a:ext cx="1802817" cy="58492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010"/>
                </a:solidFill>
                <a:ea typeface="ＭＳ Ｐゴシック" charset="0"/>
              </a:rPr>
              <a:t>CPX-351</a:t>
            </a:r>
          </a:p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E37F26"/>
                </a:solidFill>
                <a:ea typeface="ＭＳ Ｐゴシック" charset="0"/>
              </a:rPr>
              <a:t>        </a:t>
            </a:r>
            <a:r>
              <a:rPr lang="en-US" sz="1600" b="1" dirty="0">
                <a:solidFill>
                  <a:srgbClr val="C00000"/>
                </a:solidFill>
                <a:ea typeface="ＭＳ Ｐゴシック" charset="0"/>
              </a:rPr>
              <a:t>7+3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29" y="1923055"/>
            <a:ext cx="5555798" cy="323030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4401195" y="3566169"/>
            <a:ext cx="0" cy="1597793"/>
          </a:xfrm>
          <a:prstGeom prst="line">
            <a:avLst/>
          </a:prstGeom>
          <a:ln>
            <a:solidFill>
              <a:srgbClr val="8E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022086" y="3571819"/>
            <a:ext cx="0" cy="1597793"/>
          </a:xfrm>
          <a:prstGeom prst="line">
            <a:avLst/>
          </a:prstGeom>
          <a:ln>
            <a:solidFill>
              <a:srgbClr val="E3822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30391" y="3543407"/>
            <a:ext cx="987777" cy="0"/>
          </a:xfrm>
          <a:prstGeom prst="line">
            <a:avLst/>
          </a:prstGeom>
          <a:ln>
            <a:solidFill>
              <a:srgbClr val="8E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429492" y="1895557"/>
            <a:ext cx="6171053" cy="3265695"/>
          </a:xfrm>
          <a:custGeom>
            <a:avLst/>
            <a:gdLst>
              <a:gd name="connsiteX0" fmla="*/ 0 w 3940822"/>
              <a:gd name="connsiteY0" fmla="*/ 0 h 2176758"/>
              <a:gd name="connsiteX1" fmla="*/ 0 w 3940822"/>
              <a:gd name="connsiteY1" fmla="*/ 2168666 h 2176758"/>
              <a:gd name="connsiteX2" fmla="*/ 153749 w 3940822"/>
              <a:gd name="connsiteY2" fmla="*/ 2168666 h 2176758"/>
              <a:gd name="connsiteX3" fmla="*/ 3940822 w 3940822"/>
              <a:gd name="connsiteY3" fmla="*/ 2176758 h 2176758"/>
              <a:gd name="connsiteX4" fmla="*/ 3940822 w 3940822"/>
              <a:gd name="connsiteY4" fmla="*/ 2176758 h 217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822" h="2176758">
                <a:moveTo>
                  <a:pt x="0" y="0"/>
                </a:moveTo>
                <a:lnTo>
                  <a:pt x="0" y="2168666"/>
                </a:lnTo>
                <a:lnTo>
                  <a:pt x="153749" y="2168666"/>
                </a:lnTo>
                <a:lnTo>
                  <a:pt x="3940822" y="2176758"/>
                </a:lnTo>
                <a:lnTo>
                  <a:pt x="3940822" y="2176758"/>
                </a:ln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274518" y="1904732"/>
            <a:ext cx="1552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3387732" y="2197585"/>
            <a:ext cx="0" cy="5822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74518" y="2571283"/>
            <a:ext cx="1552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3387732" y="2864135"/>
            <a:ext cx="0" cy="5822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74518" y="3224892"/>
            <a:ext cx="1552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3387732" y="3517745"/>
            <a:ext cx="0" cy="58226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74518" y="3865559"/>
            <a:ext cx="1552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3387732" y="4158412"/>
            <a:ext cx="0" cy="5822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74518" y="4512695"/>
            <a:ext cx="1552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3387732" y="4805548"/>
            <a:ext cx="0" cy="58226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74518" y="5153361"/>
            <a:ext cx="1552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V="1">
            <a:off x="3387732" y="4805548"/>
            <a:ext cx="0" cy="5822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74518" y="5153361"/>
            <a:ext cx="1552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433527" y="5156382"/>
            <a:ext cx="0" cy="101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24953" y="5156382"/>
            <a:ext cx="0" cy="101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421230" y="5156382"/>
            <a:ext cx="0" cy="101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931342" y="5156382"/>
            <a:ext cx="0" cy="101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417912" y="5156382"/>
            <a:ext cx="0" cy="101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926346" y="5156382"/>
            <a:ext cx="0" cy="101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427099" y="5156382"/>
            <a:ext cx="0" cy="101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932429" y="5156382"/>
            <a:ext cx="0" cy="101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428053" y="5156382"/>
            <a:ext cx="0" cy="101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913834" y="5156382"/>
            <a:ext cx="0" cy="101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419301" y="5156382"/>
            <a:ext cx="0" cy="101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8915065" y="5156382"/>
            <a:ext cx="0" cy="101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414357" y="5156382"/>
            <a:ext cx="0" cy="101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247455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750781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589824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245037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739568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584019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7248798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093387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757331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592353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261706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756241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107653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259563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773281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604173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254325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085077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594663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3767615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9087746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8090321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097006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591540" y="5156383"/>
            <a:ext cx="0" cy="582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301612" y="5270582"/>
            <a:ext cx="263866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803030" y="5270582"/>
            <a:ext cx="263866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9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50394" y="5270582"/>
            <a:ext cx="342607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12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752704" y="5270582"/>
            <a:ext cx="342607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15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45796" y="5270582"/>
            <a:ext cx="342607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18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8867" y="5270582"/>
            <a:ext cx="342607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21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253619" y="5270582"/>
            <a:ext cx="342607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24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747087" y="5270582"/>
            <a:ext cx="342607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27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44945" y="5270582"/>
            <a:ext cx="342607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30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735915" y="5270582"/>
            <a:ext cx="342607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33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241472" y="5270582"/>
            <a:ext cx="342607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36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299110" y="5270582"/>
            <a:ext cx="263866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794926" y="5270582"/>
            <a:ext cx="263866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117916" y="5533283"/>
            <a:ext cx="2644444" cy="33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ea typeface="ＭＳ Ｐゴシック" charset="0"/>
              </a:rPr>
              <a:t>Months</a:t>
            </a:r>
            <a:r>
              <a:rPr lang="en-US" sz="1600" b="1" dirty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en-US" sz="1600" b="1" dirty="0">
                <a:ea typeface="ＭＳ Ｐゴシック" charset="0"/>
              </a:rPr>
              <a:t>from Randomization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79719" y="1766199"/>
            <a:ext cx="421350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100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58459" y="2396621"/>
            <a:ext cx="342607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80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58459" y="3042661"/>
            <a:ext cx="342607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60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958459" y="3682484"/>
            <a:ext cx="342607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40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958459" y="4337099"/>
            <a:ext cx="342607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20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037232" y="4966387"/>
            <a:ext cx="263866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charset="0"/>
              </a:rPr>
              <a:t>0</a:t>
            </a:r>
          </a:p>
        </p:txBody>
      </p:sp>
      <p:sp>
        <p:nvSpPr>
          <p:cNvPr id="98" name="TextBox 97"/>
          <p:cNvSpPr txBox="1"/>
          <p:nvPr/>
        </p:nvSpPr>
        <p:spPr>
          <a:xfrm rot="16200000">
            <a:off x="2030603" y="3185099"/>
            <a:ext cx="1185633" cy="339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ea typeface="ＭＳ Ｐゴシック" charset="0"/>
              </a:rPr>
              <a:t>Survival (%)</a:t>
            </a:r>
          </a:p>
        </p:txBody>
      </p:sp>
      <p:cxnSp>
        <p:nvCxnSpPr>
          <p:cNvPr id="99" name="Straight Connector 98"/>
          <p:cNvCxnSpPr>
            <a:stCxn id="23" idx="1"/>
          </p:cNvCxnSpPr>
          <p:nvPr/>
        </p:nvCxnSpPr>
        <p:spPr>
          <a:xfrm>
            <a:off x="3433531" y="3538208"/>
            <a:ext cx="1594200" cy="9991"/>
          </a:xfrm>
          <a:prstGeom prst="line">
            <a:avLst/>
          </a:prstGeom>
          <a:ln>
            <a:solidFill>
              <a:srgbClr val="E3822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705256" y="2944433"/>
            <a:ext cx="1836455" cy="58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337" fontAlgn="base">
              <a:spcBef>
                <a:spcPct val="0"/>
              </a:spcBef>
              <a:spcAft>
                <a:spcPct val="0"/>
              </a:spcAft>
              <a:buClr>
                <a:srgbClr val="34679A"/>
              </a:buClr>
              <a:buSzPct val="145000"/>
            </a:pPr>
            <a:r>
              <a:rPr lang="en-US" altLang="en-US" sz="1600" b="1" dirty="0">
                <a:ea typeface="ＭＳ Ｐゴシック" charset="0"/>
              </a:rPr>
              <a:t>Hazard Ratio = 0.69</a:t>
            </a:r>
          </a:p>
          <a:p>
            <a:pPr defTabSz="457337" fontAlgn="base">
              <a:spcBef>
                <a:spcPct val="0"/>
              </a:spcBef>
              <a:spcAft>
                <a:spcPct val="0"/>
              </a:spcAft>
              <a:buClr>
                <a:srgbClr val="34679A"/>
              </a:buClr>
              <a:buSzPct val="145000"/>
            </a:pPr>
            <a:r>
              <a:rPr lang="en-US" altLang="en-US" sz="1600" b="1" dirty="0">
                <a:ea typeface="ＭＳ Ｐゴシック" charset="0"/>
              </a:rPr>
              <a:t>p-value = 0.005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86683" y="6456856"/>
            <a:ext cx="3127308" cy="30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Lancet, et al. 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Oncol</a:t>
            </a:r>
            <a:r>
              <a:rPr lang="en-US" sz="1400" dirty="0"/>
              <a:t> 2018; 36:2684</a:t>
            </a:r>
          </a:p>
        </p:txBody>
      </p:sp>
    </p:spTree>
    <p:extLst>
      <p:ext uri="{BB962C8B-B14F-4D97-AF65-F5344CB8AC3E}">
        <p14:creationId xmlns:p14="http://schemas.microsoft.com/office/powerpoint/2010/main" val="25686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301: Five-Year </a:t>
            </a:r>
            <a:r>
              <a:rPr lang="en-US" dirty="0" err="1"/>
              <a:t>Followup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71F30-CF7C-41BB-8882-C4A04D034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691" y="1354548"/>
            <a:ext cx="8491244" cy="449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297" y="6263316"/>
            <a:ext cx="1959380" cy="30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Lancet, et al. ASCO 2020</a:t>
            </a:r>
          </a:p>
        </p:txBody>
      </p:sp>
    </p:spTree>
    <p:extLst>
      <p:ext uri="{BB962C8B-B14F-4D97-AF65-F5344CB8AC3E}">
        <p14:creationId xmlns:p14="http://schemas.microsoft.com/office/powerpoint/2010/main" val="3548748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80" charset="-128"/>
              </a:rPr>
              <a:t>Study 301: Response rates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70300929"/>
              </p:ext>
            </p:extLst>
          </p:nvPr>
        </p:nvGraphicFramePr>
        <p:xfrm>
          <a:off x="2032001" y="1060235"/>
          <a:ext cx="8128000" cy="4264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1227706" y="3089325"/>
            <a:ext cx="1209299" cy="308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rPr>
              <a:t>Patients</a:t>
            </a:r>
            <a:r>
              <a:rPr lang="en-US" sz="14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rPr>
              <a:t>(%)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9392" y="2046266"/>
            <a:ext cx="937189" cy="30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rPr>
              <a:t>p = 0.040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4326" y="1566997"/>
            <a:ext cx="937189" cy="30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rPr>
              <a:t>p = 0.016</a:t>
            </a:r>
          </a:p>
        </p:txBody>
      </p:sp>
      <p:sp>
        <p:nvSpPr>
          <p:cNvPr id="9" name="Right Bracket 8"/>
          <p:cNvSpPr/>
          <p:nvPr/>
        </p:nvSpPr>
        <p:spPr>
          <a:xfrm rot="16200000">
            <a:off x="8041768" y="1588548"/>
            <a:ext cx="160685" cy="975360"/>
          </a:xfrm>
          <a:prstGeom prst="rightBracket">
            <a:avLst>
              <a:gd name="adj" fmla="val 0"/>
            </a:avLst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4921" y="5159335"/>
            <a:ext cx="1314830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rPr>
              <a:t>1.69 (1.03, 2.78)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4343" y="5159335"/>
            <a:ext cx="1303388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rPr>
              <a:t>1.77 (1.11, 2.81)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976" y="5159335"/>
            <a:ext cx="2078144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3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rPr>
              <a:t>Odds Ratio (95% Conf. Int.)</a:t>
            </a:r>
          </a:p>
        </p:txBody>
      </p:sp>
      <p:sp>
        <p:nvSpPr>
          <p:cNvPr id="13" name="Right Bracket 12"/>
          <p:cNvSpPr/>
          <p:nvPr/>
        </p:nvSpPr>
        <p:spPr>
          <a:xfrm rot="16200000">
            <a:off x="4326851" y="2066453"/>
            <a:ext cx="160685" cy="975360"/>
          </a:xfrm>
          <a:prstGeom prst="rightBracket">
            <a:avLst>
              <a:gd name="adj" fmla="val 0"/>
            </a:avLst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3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683" y="6302927"/>
            <a:ext cx="3127308" cy="30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Lancet, et al. 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Oncol</a:t>
            </a:r>
            <a:r>
              <a:rPr lang="en-US" sz="1400" dirty="0"/>
              <a:t> 2018; 36:2684</a:t>
            </a:r>
          </a:p>
        </p:txBody>
      </p:sp>
    </p:spTree>
    <p:extLst>
      <p:ext uri="{BB962C8B-B14F-4D97-AF65-F5344CB8AC3E}">
        <p14:creationId xmlns:p14="http://schemas.microsoft.com/office/powerpoint/2010/main" val="3709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99229"/>
            <a:ext cx="10492567" cy="114329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Study 301: Count recovery for patients achieving CR or </a:t>
            </a:r>
            <a:r>
              <a:rPr lang="en-US" dirty="0" err="1">
                <a:solidFill>
                  <a:schemeClr val="tx2"/>
                </a:solidFill>
              </a:rPr>
              <a:t>CRi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8374"/>
              </p:ext>
            </p:extLst>
          </p:nvPr>
        </p:nvGraphicFramePr>
        <p:xfrm>
          <a:off x="609603" y="2209482"/>
          <a:ext cx="10492566" cy="2743913"/>
        </p:xfrm>
        <a:graphic>
          <a:graphicData uri="http://schemas.openxmlformats.org/drawingml/2006/table">
            <a:tbl>
              <a:tblPr firstRow="1" bandRow="1"/>
              <a:tblGrid>
                <a:gridCol w="3961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2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7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ANC ≥ 500/</a:t>
                      </a:r>
                      <a:r>
                        <a:rPr lang="it-IT" sz="16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uL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Platelets ≥ 50,000/</a:t>
                      </a:r>
                      <a:r>
                        <a:rPr lang="en-US" sz="16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1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CPX-351</a:t>
                      </a: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 + 3</a:t>
                      </a: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CPX-351</a:t>
                      </a: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 + 3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Patients Receiving 1 Induction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b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pt-BR" sz="16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=58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n=34</a:t>
                      </a: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b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pt-BR" sz="16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=58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n=34</a:t>
                      </a: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Median (days)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36.5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Patients Receiving 2 Inductions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n=15</a:t>
                      </a: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n=18</a:t>
                      </a: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n=15</a:t>
                      </a: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n=18</a:t>
                      </a: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9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Median (days)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</a:t>
                      </a:r>
                      <a:r>
                        <a:rPr lang="pt-BR" sz="1600" u="none" strike="noStrike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</a:t>
                      </a:r>
                      <a:r>
                        <a:rPr lang="pt-BR" sz="1600" u="none" strike="noStrike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</a:t>
                      </a:r>
                      <a:r>
                        <a:rPr lang="pt-BR" sz="1600" u="none" strike="noStrike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  <a:r>
                        <a:rPr lang="pt-BR" sz="1600" u="none" strike="noStrike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933" marR="16933" marT="1270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6683" y="6456856"/>
            <a:ext cx="3127308" cy="30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Lancet, et al. 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Oncol</a:t>
            </a:r>
            <a:r>
              <a:rPr lang="en-US" sz="1400" dirty="0"/>
              <a:t> 2018; 36:2684</a:t>
            </a:r>
          </a:p>
        </p:txBody>
      </p:sp>
    </p:spTree>
    <p:extLst>
      <p:ext uri="{BB962C8B-B14F-4D97-AF65-F5344CB8AC3E}">
        <p14:creationId xmlns:p14="http://schemas.microsoft.com/office/powerpoint/2010/main" val="40871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115908"/>
            <a:ext cx="11334749" cy="1143000"/>
          </a:xfrm>
        </p:spPr>
        <p:txBody>
          <a:bodyPr>
            <a:normAutofit/>
          </a:bodyPr>
          <a:lstStyle/>
          <a:p>
            <a:r>
              <a:rPr lang="en-US" dirty="0"/>
              <a:t>Study 301: Survival Landmarked from Time of Transplant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9695076" y="6406571"/>
            <a:ext cx="2133601" cy="365220"/>
          </a:xfrm>
          <a:prstGeom prst="rect">
            <a:avLst/>
          </a:prstGeom>
        </p:spPr>
        <p:txBody>
          <a:bodyPr vert="horz" lIns="68598" tIns="34299" rIns="68598" bIns="34299" rtlCol="0" anchor="ctr"/>
          <a:lstStyle/>
          <a:p>
            <a:pPr algn="r">
              <a:defRPr/>
            </a:pPr>
            <a:fld id="{F76D2BB6-3FB9-4BF9-A6D0-69F2EA9FFA13}" type="slidenum">
              <a:rPr lang="en-US" sz="9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16</a:t>
            </a:fld>
            <a:endParaRPr lang="en-US" sz="9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2530" y="2473624"/>
            <a:ext cx="7863839" cy="398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idx="1"/>
          </p:nvPr>
        </p:nvSpPr>
        <p:spPr>
          <a:xfrm>
            <a:off x="608049" y="976773"/>
            <a:ext cx="10972799" cy="4527142"/>
          </a:xfrm>
        </p:spPr>
        <p:txBody>
          <a:bodyPr>
            <a:normAutofit/>
          </a:bodyPr>
          <a:lstStyle/>
          <a:p>
            <a:pPr marL="257252" lvl="1" indent="-257252">
              <a:buSzPct val="100000"/>
              <a:buFont typeface="Arial" panose="020B0604020202020204" pitchFamily="34" charset="0"/>
              <a:buChar char="•"/>
            </a:pPr>
            <a:r>
              <a:rPr lang="en-US" sz="2001" dirty="0">
                <a:latin typeface="Arial" panose="020B0604020202020204" pitchFamily="34" charset="0"/>
                <a:cs typeface="Arial" panose="020B0604020202020204" pitchFamily="34" charset="0"/>
              </a:rPr>
              <a:t>CPX-351 median OS not reached vs 10.25 months for 7+3</a:t>
            </a:r>
          </a:p>
          <a:p>
            <a:pPr lvl="1">
              <a:buSzPct val="100000"/>
            </a:pPr>
            <a:r>
              <a:rPr lang="en-US" sz="2001" dirty="0">
                <a:latin typeface="Arial" panose="020B0604020202020204" pitchFamily="34" charset="0"/>
                <a:cs typeface="Arial" panose="020B0604020202020204" pitchFamily="34" charset="0"/>
              </a:rPr>
              <a:t>HR of 0.46 favoring CPX-351 (</a:t>
            </a:r>
            <a:r>
              <a:rPr lang="en-US" sz="200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1" dirty="0">
                <a:latin typeface="Arial" panose="020B0604020202020204" pitchFamily="34" charset="0"/>
                <a:cs typeface="Arial" panose="020B0604020202020204" pitchFamily="34" charset="0"/>
              </a:rPr>
              <a:t>=0.0046)</a:t>
            </a:r>
          </a:p>
          <a:p>
            <a:pPr lvl="1">
              <a:buSzPct val="100000"/>
            </a:pPr>
            <a:r>
              <a:rPr lang="en-US" sz="2001" dirty="0">
                <a:latin typeface="Arial" panose="020B0604020202020204" pitchFamily="34" charset="0"/>
                <a:cs typeface="Arial" panose="020B0604020202020204" pitchFamily="34" charset="0"/>
              </a:rPr>
              <a:t>Cox proportional hazards HR, including transplant as a time-dependent covariate, was 0.51 (95% CI, 0.35–0.75; </a:t>
            </a:r>
            <a:r>
              <a:rPr lang="en-US" sz="200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1" dirty="0">
                <a:latin typeface="Arial" panose="020B0604020202020204" pitchFamily="34" charset="0"/>
                <a:cs typeface="Arial" panose="020B0604020202020204" pitchFamily="34" charset="0"/>
              </a:rPr>
              <a:t>=0.0007), favoring CPX-351</a:t>
            </a:r>
          </a:p>
          <a:p>
            <a:pPr lvl="1">
              <a:buSzPct val="100000"/>
            </a:pPr>
            <a:endParaRPr lang="en-US" sz="20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683" y="6456856"/>
            <a:ext cx="3127308" cy="30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Lancet, et al. 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Oncol</a:t>
            </a:r>
            <a:r>
              <a:rPr lang="en-US" sz="1400" dirty="0"/>
              <a:t> 2018; 36:2684</a:t>
            </a:r>
          </a:p>
        </p:txBody>
      </p:sp>
    </p:spTree>
    <p:extLst>
      <p:ext uri="{BB962C8B-B14F-4D97-AF65-F5344CB8AC3E}">
        <p14:creationId xmlns:p14="http://schemas.microsoft.com/office/powerpoint/2010/main" val="431962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Ongoing Combination Trials with CPX-351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dirty="0" err="1"/>
              <a:t>Quizartinib</a:t>
            </a:r>
            <a:r>
              <a:rPr lang="en-US" dirty="0"/>
              <a:t> in FLT-ITD mutated AML</a:t>
            </a:r>
          </a:p>
          <a:p>
            <a:r>
              <a:rPr lang="en-US" dirty="0"/>
              <a:t>+ </a:t>
            </a:r>
            <a:r>
              <a:rPr lang="en-US" dirty="0" err="1"/>
              <a:t>Glasdegib</a:t>
            </a:r>
            <a:r>
              <a:rPr lang="en-US" dirty="0"/>
              <a:t> in AML with MRC or t-AML</a:t>
            </a:r>
          </a:p>
          <a:p>
            <a:r>
              <a:rPr lang="en-US" dirty="0"/>
              <a:t>+ </a:t>
            </a:r>
            <a:r>
              <a:rPr lang="en-US" dirty="0" err="1"/>
              <a:t>Gemtuzumab</a:t>
            </a:r>
            <a:r>
              <a:rPr lang="en-US" dirty="0"/>
              <a:t> </a:t>
            </a:r>
            <a:r>
              <a:rPr lang="en-US" dirty="0" err="1"/>
              <a:t>Ozogamicin</a:t>
            </a:r>
            <a:r>
              <a:rPr lang="en-US" dirty="0"/>
              <a:t> in relapsed/refractory AML</a:t>
            </a:r>
          </a:p>
          <a:p>
            <a:r>
              <a:rPr lang="en-US" dirty="0"/>
              <a:t>+ </a:t>
            </a:r>
            <a:r>
              <a:rPr lang="en-US" dirty="0" err="1"/>
              <a:t>Ivosidenib</a:t>
            </a:r>
            <a:r>
              <a:rPr lang="en-US" dirty="0"/>
              <a:t>/</a:t>
            </a:r>
            <a:r>
              <a:rPr lang="en-US" dirty="0" err="1"/>
              <a:t>Enasidenib</a:t>
            </a:r>
            <a:r>
              <a:rPr lang="en-US" dirty="0"/>
              <a:t> in IDH1/2 mutated AML</a:t>
            </a:r>
          </a:p>
          <a:p>
            <a:r>
              <a:rPr lang="en-US" dirty="0"/>
              <a:t>+ </a:t>
            </a:r>
            <a:r>
              <a:rPr lang="en-US" dirty="0" err="1"/>
              <a:t>Venetoclax</a:t>
            </a:r>
            <a:r>
              <a:rPr lang="en-US" dirty="0"/>
              <a:t> in new AML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72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36607"/>
            <a:ext cx="10972799" cy="1143000"/>
          </a:xfrm>
        </p:spPr>
        <p:txBody>
          <a:bodyPr/>
          <a:lstStyle/>
          <a:p>
            <a:r>
              <a:rPr lang="en-US" dirty="0"/>
              <a:t>Maintenance Therapies in AML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remissions are achievable in AML, a majority of patients will experience relapse, in particular older patients and those with adverse molecular profile</a:t>
            </a:r>
          </a:p>
          <a:p>
            <a:r>
              <a:rPr lang="en-US" dirty="0"/>
              <a:t>While potentially curative, allogeneic stem cell transplant is not suitable for many patients, especially older adults</a:t>
            </a:r>
          </a:p>
          <a:p>
            <a:r>
              <a:rPr lang="en-US" dirty="0"/>
              <a:t>Effective AML maintenance therapy strategies are needed to reduce relapse rates and prolong survival, without causing significant toxicity or reducing </a:t>
            </a:r>
            <a:r>
              <a:rPr lang="en-US" dirty="0" err="1"/>
              <a:t>QoL</a:t>
            </a:r>
            <a:endParaRPr lang="en-US" dirty="0"/>
          </a:p>
          <a:p>
            <a:pPr lvl="1"/>
            <a:r>
              <a:rPr lang="en-US" dirty="0"/>
              <a:t>Until recently, no AML maintenance therapy has demonstrated improvement in OS</a:t>
            </a:r>
            <a:r>
              <a:rPr lang="en-US" baseline="30000" dirty="0"/>
              <a:t>1-3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438" y="6313536"/>
            <a:ext cx="8802664" cy="30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Calibri" panose="020F0502020204030204" pitchFamily="34" charset="0"/>
              </a:rPr>
              <a:t>1. </a:t>
            </a:r>
            <a:r>
              <a:rPr lang="en-US" altLang="en-US" sz="1400" dirty="0" err="1">
                <a:latin typeface="Calibri" panose="020F0502020204030204" pitchFamily="34" charset="0"/>
              </a:rPr>
              <a:t>Buyse</a:t>
            </a:r>
            <a:r>
              <a:rPr lang="en-US" altLang="en-US" sz="1400" dirty="0">
                <a:latin typeface="Calibri" panose="020F0502020204030204" pitchFamily="34" charset="0"/>
              </a:rPr>
              <a:t>. Blood. 2011;117:7007. 2. Goldstone. Blood. 2001;98:1302.  3. </a:t>
            </a:r>
            <a:r>
              <a:rPr lang="en-US" altLang="en-US" sz="1400" dirty="0" err="1">
                <a:latin typeface="Calibri" panose="020F0502020204030204" pitchFamily="34" charset="0"/>
              </a:rPr>
              <a:t>Boumber</a:t>
            </a:r>
            <a:r>
              <a:rPr lang="en-US" altLang="en-US" sz="1400" dirty="0">
                <a:latin typeface="Calibri" panose="020F0502020204030204" pitchFamily="34" charset="0"/>
              </a:rPr>
              <a:t>. Leukemia. 2012;26:2428.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540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60332"/>
            <a:ext cx="10972799" cy="1143000"/>
          </a:xfrm>
        </p:spPr>
        <p:txBody>
          <a:bodyPr/>
          <a:lstStyle/>
          <a:p>
            <a:r>
              <a:rPr lang="en-US" dirty="0"/>
              <a:t>CC-486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formulation of </a:t>
            </a:r>
            <a:r>
              <a:rPr lang="en-US" dirty="0" err="1"/>
              <a:t>Azacitidine</a:t>
            </a:r>
            <a:r>
              <a:rPr lang="en-US" dirty="0"/>
              <a:t> (AZA)</a:t>
            </a:r>
          </a:p>
          <a:p>
            <a:r>
              <a:rPr lang="en-US" dirty="0"/>
              <a:t>Potential for extended dosing schedule</a:t>
            </a:r>
          </a:p>
          <a:p>
            <a:pPr lvl="1"/>
            <a:r>
              <a:rPr lang="en-US" dirty="0"/>
              <a:t>parenteral AZA with short plasma half-life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AZA incorporation into DNA is S-phase restricted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extending AZA exposure could increase leukemic cell exposure to AZA</a:t>
            </a:r>
          </a:p>
          <a:p>
            <a:r>
              <a:rPr lang="en-US" dirty="0"/>
              <a:t>Early studies demonstrated tolerability of CC-486 in 14d and 21d schedules</a:t>
            </a:r>
            <a:r>
              <a:rPr lang="en-US" baseline="30000" dirty="0"/>
              <a:t>3</a:t>
            </a:r>
            <a:endParaRPr lang="en-US" dirty="0"/>
          </a:p>
          <a:p>
            <a:r>
              <a:rPr lang="en-US" dirty="0"/>
              <a:t>Efficacy and </a:t>
            </a:r>
            <a:r>
              <a:rPr lang="en-US" dirty="0" err="1"/>
              <a:t>feasability</a:t>
            </a:r>
            <a:r>
              <a:rPr lang="en-US" dirty="0"/>
              <a:t> in earlier studies makes CC-486 an attractive option for consideration of maintenance 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966" y="5938654"/>
            <a:ext cx="10080640" cy="30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 Garcia-Manero, et al.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Oncol</a:t>
            </a:r>
            <a:r>
              <a:rPr lang="en-US" sz="1400" dirty="0"/>
              <a:t> 2011; 29:2521. 2. Li, et al. Cancer Res 1970; 30:2770. 3. Garcia-Manero, et al. Leukemia 2016; 30:889</a:t>
            </a:r>
          </a:p>
        </p:txBody>
      </p:sp>
    </p:spTree>
    <p:extLst>
      <p:ext uri="{BB962C8B-B14F-4D97-AF65-F5344CB8AC3E}">
        <p14:creationId xmlns:p14="http://schemas.microsoft.com/office/powerpoint/2010/main" val="285824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AML: What is it?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2" y="1599729"/>
            <a:ext cx="10972799" cy="1371953"/>
          </a:xfrm>
        </p:spPr>
        <p:txBody>
          <a:bodyPr/>
          <a:lstStyle/>
          <a:p>
            <a:r>
              <a:rPr lang="en-US" dirty="0"/>
              <a:t>Composite definition alluding to AML:</a:t>
            </a:r>
          </a:p>
          <a:p>
            <a:pPr marL="0" indent="0">
              <a:buNone/>
            </a:pPr>
            <a:r>
              <a:rPr lang="en-US" dirty="0"/>
              <a:t>	- Arising from prior myeloid malignancy</a:t>
            </a:r>
          </a:p>
          <a:p>
            <a:pPr marL="0" indent="0">
              <a:buNone/>
            </a:pPr>
            <a:r>
              <a:rPr lang="en-US" dirty="0"/>
              <a:t>	- Following cytotoxic chemotherapy or radiation therapy</a:t>
            </a: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060407"/>
              </p:ext>
            </p:extLst>
          </p:nvPr>
        </p:nvGraphicFramePr>
        <p:xfrm>
          <a:off x="1165715" y="3238969"/>
          <a:ext cx="4987969" cy="312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676211" y="4355678"/>
            <a:ext cx="1172421" cy="369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sz="1801" b="1" dirty="0">
                <a:solidFill>
                  <a:srgbClr val="FFFFFF"/>
                </a:solidFill>
                <a:latin typeface="Arial" charset="0"/>
                <a:cs typeface="Arial" charset="0"/>
              </a:rPr>
              <a:t>De-novo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98874" y="4426213"/>
            <a:ext cx="1364831" cy="36942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sz="1801" b="1" dirty="0">
                <a:solidFill>
                  <a:srgbClr val="534D82"/>
                </a:solidFill>
                <a:latin typeface="Arial" charset="0"/>
                <a:cs typeface="Arial" charset="0"/>
              </a:rPr>
              <a:t>Secondary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26384" y="4170964"/>
            <a:ext cx="1886585" cy="369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sz="1801" b="1" dirty="0">
                <a:solidFill>
                  <a:srgbClr val="534D82"/>
                </a:solidFill>
                <a:latin typeface="Arial" charset="0"/>
                <a:cs typeface="Arial" charset="0"/>
              </a:rPr>
              <a:t>AML with MRC*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23193" y="5773255"/>
            <a:ext cx="838909" cy="369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sz="1801" b="1" dirty="0">
                <a:solidFill>
                  <a:srgbClr val="534D82"/>
                </a:solidFill>
                <a:latin typeface="Arial" charset="0"/>
                <a:cs typeface="Arial" charset="0"/>
              </a:rPr>
              <a:t>t-AML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64984" y="5223862"/>
            <a:ext cx="1835276" cy="369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sz="1801" b="1" dirty="0">
                <a:solidFill>
                  <a:srgbClr val="534D82"/>
                </a:solidFill>
                <a:latin typeface="Arial" charset="0"/>
                <a:cs typeface="Arial" charset="0"/>
              </a:rPr>
              <a:t>AML from MPN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07607" y="3559733"/>
            <a:ext cx="3532656" cy="1478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sz="1801" b="1" dirty="0">
                <a:solidFill>
                  <a:srgbClr val="534D82"/>
                </a:solidFill>
                <a:latin typeface="Arial" charset="0"/>
                <a:cs typeface="Arial" charset="0"/>
              </a:rPr>
              <a:t>with prior MDS</a:t>
            </a:r>
          </a:p>
          <a:p>
            <a:pPr defTabSz="914674" fontAlgn="base">
              <a:spcBef>
                <a:spcPct val="0"/>
              </a:spcBef>
              <a:spcAft>
                <a:spcPct val="0"/>
              </a:spcAft>
            </a:pPr>
            <a:endParaRPr lang="en-US" sz="1801" b="1" dirty="0">
              <a:solidFill>
                <a:srgbClr val="534D82"/>
              </a:solidFill>
              <a:latin typeface="Arial" charset="0"/>
              <a:cs typeface="Arial" charset="0"/>
            </a:endParaRPr>
          </a:p>
          <a:p>
            <a:pPr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sz="1801" b="1" dirty="0">
                <a:solidFill>
                  <a:srgbClr val="534D82"/>
                </a:solidFill>
                <a:latin typeface="Arial" charset="0"/>
                <a:cs typeface="Arial" charset="0"/>
              </a:rPr>
              <a:t>with MDS-related cytogenetics</a:t>
            </a:r>
          </a:p>
          <a:p>
            <a:pPr defTabSz="914674" fontAlgn="base">
              <a:spcBef>
                <a:spcPct val="0"/>
              </a:spcBef>
              <a:spcAft>
                <a:spcPct val="0"/>
              </a:spcAft>
            </a:pPr>
            <a:endParaRPr lang="en-US" sz="1801" b="1" dirty="0">
              <a:solidFill>
                <a:srgbClr val="534D82"/>
              </a:solidFill>
              <a:latin typeface="Arial" charset="0"/>
              <a:cs typeface="Arial" charset="0"/>
            </a:endParaRPr>
          </a:p>
          <a:p>
            <a:pPr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sz="1801" b="1" dirty="0">
                <a:solidFill>
                  <a:srgbClr val="534D82"/>
                </a:solidFill>
                <a:latin typeface="Arial" charset="0"/>
                <a:cs typeface="Arial" charset="0"/>
              </a:rPr>
              <a:t>with </a:t>
            </a:r>
            <a:r>
              <a:rPr lang="en-US" sz="1801" b="1" dirty="0" err="1">
                <a:solidFill>
                  <a:srgbClr val="534D82"/>
                </a:solidFill>
                <a:latin typeface="Arial" charset="0"/>
                <a:cs typeface="Arial" charset="0"/>
              </a:rPr>
              <a:t>multilineage</a:t>
            </a:r>
            <a:r>
              <a:rPr lang="en-US" sz="1801" b="1" dirty="0">
                <a:solidFill>
                  <a:srgbClr val="534D82"/>
                </a:solidFill>
                <a:latin typeface="Arial" charset="0"/>
                <a:cs typeface="Arial" charset="0"/>
              </a:rPr>
              <a:t> dysplasia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7709011" y="3872070"/>
            <a:ext cx="223341" cy="853036"/>
          </a:xfrm>
          <a:prstGeom prst="rightBrace">
            <a:avLst/>
          </a:prstGeom>
          <a:noFill/>
          <a:ln w="19050" cap="flat" cmpd="sng" algn="ctr">
            <a:solidFill>
              <a:srgbClr val="534D82"/>
            </a:solidFill>
            <a:prstDash val="solid"/>
          </a:ln>
          <a:effectLst/>
        </p:spPr>
        <p:txBody>
          <a:bodyPr rtlCol="0" anchor="ctr"/>
          <a:lstStyle/>
          <a:p>
            <a:pPr algn="ctr" defTabSz="9146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1" kern="0">
              <a:solidFill>
                <a:srgbClr val="534D82"/>
              </a:solidFill>
              <a:latin typeface="Trebuchet M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1522" y="6132318"/>
            <a:ext cx="1544414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534D82"/>
                </a:solidFill>
                <a:latin typeface="Arial" charset="0"/>
                <a:cs typeface="Arial" charset="0"/>
              </a:rPr>
              <a:t>* 2016 WHO criteria</a:t>
            </a:r>
          </a:p>
        </p:txBody>
      </p:sp>
    </p:spTree>
    <p:extLst>
      <p:ext uri="{BB962C8B-B14F-4D97-AF65-F5344CB8AC3E}">
        <p14:creationId xmlns:p14="http://schemas.microsoft.com/office/powerpoint/2010/main" val="372919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FF20-80E7-4416-8891-3A4537F6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53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III QUAZAR AML-001: CC-486 as Maintenance Therapy in First-Remission AML—Study Design</a:t>
            </a:r>
            <a:endParaRPr lang="en-US" dirty="0">
              <a:solidFill>
                <a:srgbClr val="0053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C9763-C4BB-4775-83B0-CF0BADDD8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1" dirty="0"/>
              <a:t>Multicenter, randomized, placebo-controlled, double-blind, phase III study</a:t>
            </a:r>
          </a:p>
          <a:p>
            <a:endParaRPr lang="en-US" sz="2401" dirty="0"/>
          </a:p>
          <a:p>
            <a:endParaRPr lang="en-US" sz="2401" dirty="0"/>
          </a:p>
          <a:p>
            <a:endParaRPr lang="en-US" sz="2401" dirty="0"/>
          </a:p>
          <a:p>
            <a:endParaRPr lang="en-US" sz="2401" dirty="0"/>
          </a:p>
          <a:p>
            <a:endParaRPr lang="en-US" sz="2401" dirty="0"/>
          </a:p>
          <a:p>
            <a:pPr marL="0" indent="0">
              <a:buNone/>
            </a:pPr>
            <a:endParaRPr lang="en-US" sz="2401" dirty="0"/>
          </a:p>
          <a:p>
            <a:r>
              <a:rPr lang="en-US" sz="2401" dirty="0"/>
              <a:t>Primary endpoint: overall survival</a:t>
            </a:r>
          </a:p>
          <a:p>
            <a:r>
              <a:rPr lang="en-US" sz="2401" dirty="0"/>
              <a:t>Key secondary endpoints: relapse-free survival, health-related QoL, and safety</a:t>
            </a:r>
          </a:p>
        </p:txBody>
      </p:sp>
      <p:sp>
        <p:nvSpPr>
          <p:cNvPr id="4" name="Text Box 45">
            <a:extLst>
              <a:ext uri="{FF2B5EF4-FFF2-40B4-BE49-F238E27FC236}">
                <a16:creationId xmlns:a16="http://schemas.microsoft.com/office/drawing/2014/main" id="{92634213-F1F6-4788-973E-A75A73C87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08" y="2659509"/>
            <a:ext cx="2568575" cy="258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defTabSz="914674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1801" dirty="0">
                <a:solidFill>
                  <a:srgbClr val="000000"/>
                </a:solidFill>
                <a:latin typeface="Calibri" panose="020F0502020204030204" pitchFamily="34" charset="0"/>
              </a:rPr>
              <a:t>Patients aged ≥ 55 </a:t>
            </a:r>
            <a:r>
              <a:rPr lang="en-GB" altLang="en-US" sz="1801" dirty="0" err="1">
                <a:solidFill>
                  <a:srgbClr val="000000"/>
                </a:solidFill>
                <a:latin typeface="Calibri" panose="020F0502020204030204" pitchFamily="34" charset="0"/>
              </a:rPr>
              <a:t>yrs</a:t>
            </a:r>
            <a:r>
              <a:rPr lang="en-GB" altLang="en-US" sz="1801" dirty="0">
                <a:solidFill>
                  <a:srgbClr val="000000"/>
                </a:solidFill>
                <a:latin typeface="Calibri" panose="020F0502020204030204" pitchFamily="34" charset="0"/>
              </a:rPr>
              <a:t> with de novo or secondary AML in first CR/</a:t>
            </a:r>
            <a:r>
              <a:rPr lang="en-GB" altLang="en-US" sz="1801" dirty="0" err="1">
                <a:solidFill>
                  <a:srgbClr val="000000"/>
                </a:solidFill>
                <a:latin typeface="Calibri" panose="020F0502020204030204" pitchFamily="34" charset="0"/>
              </a:rPr>
              <a:t>CRi</a:t>
            </a:r>
            <a:r>
              <a:rPr lang="en-GB" altLang="en-US" sz="1801" dirty="0">
                <a:solidFill>
                  <a:srgbClr val="000000"/>
                </a:solidFill>
                <a:latin typeface="Calibri" panose="020F0502020204030204" pitchFamily="34" charset="0"/>
              </a:rPr>
              <a:t> with IC; ECOG PS 0-3; intermediate or poor risk cytogenetics; ineligible for HSCT; adequate BM recovery</a:t>
            </a:r>
          </a:p>
          <a:p>
            <a:pPr algn="ctr" defTabSz="914674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1801" dirty="0">
                <a:solidFill>
                  <a:srgbClr val="000000"/>
                </a:solidFill>
                <a:latin typeface="Calibri" panose="020F0502020204030204" pitchFamily="34" charset="0"/>
              </a:rPr>
              <a:t>(N = 472)</a:t>
            </a:r>
            <a:endParaRPr lang="en-US" altLang="en-US" sz="180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3CFC7DC7-4478-48AA-A652-156556F9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1433" y="3067781"/>
            <a:ext cx="2538413" cy="120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defTabSz="914674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1" dirty="0">
                <a:solidFill>
                  <a:srgbClr val="000000"/>
                </a:solidFill>
                <a:latin typeface="Calibri" panose="020F0502020204030204" pitchFamily="34" charset="0"/>
              </a:rPr>
              <a:t>Until death, withdrawal of consent, study termination, or loss to follow-up</a:t>
            </a: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8815093-6BF8-4E5A-86B2-F98C57022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5" y="2592468"/>
            <a:ext cx="3790950" cy="834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defTabSz="914674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1" b="1" dirty="0">
                <a:solidFill>
                  <a:srgbClr val="FFFFFF"/>
                </a:solidFill>
                <a:latin typeface="Calibri" panose="020F0502020204030204" pitchFamily="34" charset="0"/>
              </a:rPr>
              <a:t>CC-486 </a:t>
            </a:r>
            <a:r>
              <a:rPr lang="en-US" altLang="en-US" sz="1801" dirty="0">
                <a:solidFill>
                  <a:srgbClr val="FFFFFF"/>
                </a:solidFill>
                <a:latin typeface="Calibri" panose="020F0502020204030204" pitchFamily="34" charset="0"/>
              </a:rPr>
              <a:t>300 mg</a:t>
            </a:r>
          </a:p>
          <a:p>
            <a:pPr algn="ctr" defTabSz="914674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1" dirty="0">
                <a:solidFill>
                  <a:srgbClr val="FFFFFF"/>
                </a:solidFill>
                <a:latin typeface="Calibri" panose="020F0502020204030204" pitchFamily="34" charset="0"/>
              </a:rPr>
              <a:t>QD x 14 days (28-day cycle)*</a:t>
            </a:r>
          </a:p>
          <a:p>
            <a:pPr algn="ctr" defTabSz="914674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1" dirty="0">
                <a:solidFill>
                  <a:srgbClr val="FFFFFF"/>
                </a:solidFill>
                <a:latin typeface="Calibri" panose="020F0502020204030204" pitchFamily="34" charset="0"/>
              </a:rPr>
              <a:t>n = 238</a:t>
            </a:r>
          </a:p>
        </p:txBody>
      </p:sp>
      <p:sp>
        <p:nvSpPr>
          <p:cNvPr id="8" name="Rectangle 50">
            <a:extLst>
              <a:ext uri="{FF2B5EF4-FFF2-40B4-BE49-F238E27FC236}">
                <a16:creationId xmlns:a16="http://schemas.microsoft.com/office/drawing/2014/main" id="{2AE48E07-BD67-466F-B5CF-87B7B2BFC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5" y="3668097"/>
            <a:ext cx="3790950" cy="8342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defTabSz="914674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1" b="1" dirty="0">
                <a:solidFill>
                  <a:srgbClr val="FFFFFF"/>
                </a:solidFill>
                <a:latin typeface="Calibri" panose="020F0502020204030204" pitchFamily="34" charset="0"/>
              </a:rPr>
              <a:t>Placebo </a:t>
            </a:r>
          </a:p>
          <a:p>
            <a:pPr algn="ctr" defTabSz="914674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1" dirty="0">
                <a:solidFill>
                  <a:srgbClr val="FFFFFF"/>
                </a:solidFill>
                <a:latin typeface="Calibri" panose="020F0502020204030204" pitchFamily="34" charset="0"/>
              </a:rPr>
              <a:t>QD x 14 days (28-day cycle)*</a:t>
            </a:r>
          </a:p>
          <a:p>
            <a:pPr algn="ctr" defTabSz="914674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1" dirty="0">
                <a:solidFill>
                  <a:srgbClr val="FFFFFF"/>
                </a:solidFill>
                <a:latin typeface="Calibri" panose="020F0502020204030204" pitchFamily="34" charset="0"/>
              </a:rPr>
              <a:t>n = 234</a:t>
            </a:r>
          </a:p>
        </p:txBody>
      </p:sp>
      <p:sp>
        <p:nvSpPr>
          <p:cNvPr id="10" name="Line 52">
            <a:extLst>
              <a:ext uri="{FF2B5EF4-FFF2-40B4-BE49-F238E27FC236}">
                <a16:creationId xmlns:a16="http://schemas.microsoft.com/office/drawing/2014/main" id="{E158D0C1-D29E-45BD-96AC-69600338D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1791" y="3609572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674"/>
            <a:endParaRPr lang="en-US" sz="180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Line 53">
            <a:extLst>
              <a:ext uri="{FF2B5EF4-FFF2-40B4-BE49-F238E27FC236}">
                <a16:creationId xmlns:a16="http://schemas.microsoft.com/office/drawing/2014/main" id="{0D797676-EA21-40B4-8D88-1E85CC5B1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4" y="3676041"/>
            <a:ext cx="622300" cy="35092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674"/>
            <a:endParaRPr lang="en-US" sz="180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Line 54">
            <a:extLst>
              <a:ext uri="{FF2B5EF4-FFF2-40B4-BE49-F238E27FC236}">
                <a16:creationId xmlns:a16="http://schemas.microsoft.com/office/drawing/2014/main" id="{6867A682-DBE4-47D7-8FE4-E43166F751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7714" y="3075805"/>
            <a:ext cx="622300" cy="34775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674"/>
            <a:endParaRPr lang="en-US" sz="180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46">
            <a:extLst>
              <a:ext uri="{FF2B5EF4-FFF2-40B4-BE49-F238E27FC236}">
                <a16:creationId xmlns:a16="http://schemas.microsoft.com/office/drawing/2014/main" id="{1E64C4DD-FD99-4E1E-A587-CA8B32B06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062" y="1924748"/>
            <a:ext cx="2538413" cy="73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defTabSz="914674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Stratified by age, prior MDS/CMML, cytogenetic risk, and consolidation</a:t>
            </a:r>
          </a:p>
        </p:txBody>
      </p:sp>
      <p:sp>
        <p:nvSpPr>
          <p:cNvPr id="14" name="Line 52">
            <a:extLst>
              <a:ext uri="{FF2B5EF4-FFF2-40B4-BE49-F238E27FC236}">
                <a16:creationId xmlns:a16="http://schemas.microsoft.com/office/drawing/2014/main" id="{C098841F-3680-4A23-8728-9D6A15AC29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8116" y="2659509"/>
            <a:ext cx="11268" cy="5131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674"/>
            <a:endParaRPr lang="en-US" sz="180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37F049B9-1097-4DE8-A5C0-5430C048A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5" y="4509787"/>
            <a:ext cx="6529387" cy="7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12" tIns="44462" rIns="90512" bIns="4446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defTabSz="914674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*Response assessment every 3 cycles. Patients with CR/</a:t>
            </a:r>
            <a:r>
              <a:rPr lang="en-US" alt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CRi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remained on treatment, patients with 5-15% BM blasts had option to increase treatment to 21 days/cycle, patients with &gt; 15% BM blasts stopped treatment. 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DE825D02-E729-4C5E-BE1C-6C6C08824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2" y="6355728"/>
            <a:ext cx="2372115" cy="30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defTabSz="914674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400" dirty="0">
                <a:solidFill>
                  <a:srgbClr val="455560"/>
                </a:solidFill>
                <a:latin typeface="Calibri" panose="020F0502020204030204" pitchFamily="34" charset="0"/>
              </a:rPr>
              <a:t>Wei. ASH 2019. </a:t>
            </a:r>
            <a:r>
              <a:rPr lang="en-US" altLang="en-US" sz="1400" dirty="0" err="1">
                <a:solidFill>
                  <a:srgbClr val="455560"/>
                </a:solidFill>
                <a:latin typeface="Calibri" panose="020F0502020204030204" pitchFamily="34" charset="0"/>
              </a:rPr>
              <a:t>Abstr</a:t>
            </a:r>
            <a:r>
              <a:rPr lang="en-US" altLang="en-US" sz="1400" dirty="0">
                <a:solidFill>
                  <a:srgbClr val="455560"/>
                </a:solidFill>
                <a:latin typeface="Calibri" panose="020F0502020204030204" pitchFamily="34" charset="0"/>
              </a:rPr>
              <a:t> LBA_3. </a:t>
            </a:r>
          </a:p>
        </p:txBody>
      </p:sp>
    </p:spTree>
    <p:extLst>
      <p:ext uri="{BB962C8B-B14F-4D97-AF65-F5344CB8AC3E}">
        <p14:creationId xmlns:p14="http://schemas.microsoft.com/office/powerpoint/2010/main" val="419048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QUAZAR AML-001: Baseline Characteristics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6" y="1258343"/>
            <a:ext cx="11190027" cy="479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70D0377B-D719-4330-AA77-609C2C908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48" y="6355725"/>
            <a:ext cx="2659162" cy="30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Wei. ASH 2019. </a:t>
            </a:r>
            <a:r>
              <a:rPr lang="en-US" alt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Abstr</a:t>
            </a: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LBA_3. </a:t>
            </a:r>
          </a:p>
        </p:txBody>
      </p:sp>
    </p:spTree>
    <p:extLst>
      <p:ext uri="{BB962C8B-B14F-4D97-AF65-F5344CB8AC3E}">
        <p14:creationId xmlns:p14="http://schemas.microsoft.com/office/powerpoint/2010/main" val="695919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QUAZAR AML-001: Survival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" y="1142184"/>
            <a:ext cx="10970894" cy="493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8171" y="6200907"/>
            <a:ext cx="2315660" cy="3078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</a:rPr>
              <a:t>Wei. ASH 2019. </a:t>
            </a:r>
            <a:r>
              <a:rPr lang="en-US" altLang="en-US" sz="1400" dirty="0" err="1">
                <a:latin typeface="Calibri" panose="020F0502020204030204" pitchFamily="34" charset="0"/>
              </a:rPr>
              <a:t>Abstr</a:t>
            </a:r>
            <a:r>
              <a:rPr lang="en-US" altLang="en-US" sz="1400" dirty="0">
                <a:latin typeface="Calibri" panose="020F0502020204030204" pitchFamily="34" charset="0"/>
              </a:rPr>
              <a:t> LBA_3. </a:t>
            </a:r>
          </a:p>
        </p:txBody>
      </p:sp>
    </p:spTree>
    <p:extLst>
      <p:ext uri="{BB962C8B-B14F-4D97-AF65-F5344CB8AC3E}">
        <p14:creationId xmlns:p14="http://schemas.microsoft.com/office/powerpoint/2010/main" val="995390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85217"/>
            <a:ext cx="10972799" cy="1143298"/>
          </a:xfrm>
        </p:spPr>
        <p:txBody>
          <a:bodyPr/>
          <a:lstStyle/>
          <a:p>
            <a:r>
              <a:rPr lang="en-US" dirty="0"/>
              <a:t>QUAZAR AML-001: Adverse Events Resulting in Dosing Modification or Discontinuation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3" y="1455094"/>
            <a:ext cx="11018532" cy="47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98475DD1-A320-42EF-AFD3-10831B12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48" y="6355725"/>
            <a:ext cx="8012612" cy="30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Wei. ASH 2019. </a:t>
            </a:r>
            <a:r>
              <a:rPr lang="en-US" alt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Abstr</a:t>
            </a: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LBA_3. </a:t>
            </a:r>
          </a:p>
        </p:txBody>
      </p:sp>
    </p:spTree>
    <p:extLst>
      <p:ext uri="{BB962C8B-B14F-4D97-AF65-F5344CB8AC3E}">
        <p14:creationId xmlns:p14="http://schemas.microsoft.com/office/powerpoint/2010/main" val="3841133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88B9-8E55-864A-A9C2-425F263D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21276"/>
            <a:ext cx="10972799" cy="1031794"/>
          </a:xfrm>
        </p:spPr>
        <p:txBody>
          <a:bodyPr/>
          <a:lstStyle/>
          <a:p>
            <a:r>
              <a:rPr lang="en-US" dirty="0">
                <a:effectLst/>
              </a:rPr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6C77-86AB-394C-8F67-85D1635F4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53070"/>
            <a:ext cx="10972799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1080"/>
              </a:spcBef>
              <a:buNone/>
            </a:pPr>
            <a:r>
              <a:rPr lang="en-US" sz="2000" dirty="0"/>
              <a:t>69 year old man, history of monoclonal gammopathy of unknown significance (MGUS), prostate cancer treated with localized radiation therapy. Presented to primary care physician with 3-4 week history of increasing fatigue and shortness of breath with exertion. He is an avid golfer but unable to play due to symptoms. Workup included a CBC, which revealed WBC 2.2 x 10^3/</a:t>
            </a:r>
            <a:r>
              <a:rPr lang="en-US" sz="2000" dirty="0" err="1"/>
              <a:t>uL</a:t>
            </a:r>
            <a:r>
              <a:rPr lang="en-US" sz="2000" dirty="0"/>
              <a:t>, Hb 7.6 g/dL, platelets 101 x 10^3/</a:t>
            </a:r>
            <a:r>
              <a:rPr lang="en-US" sz="2000" dirty="0" err="1"/>
              <a:t>uL</a:t>
            </a:r>
            <a:r>
              <a:rPr lang="en-US" sz="2000" dirty="0"/>
              <a:t>. Referred to hematologist/oncologist for further workup.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sz="2000" dirty="0"/>
              <a:t>Bone marrow biopsy performed 1 week later. Revealed hypercellularity at 85%. Increased myeloblasts at 41% and </a:t>
            </a:r>
            <a:r>
              <a:rPr lang="en-US" sz="2000" dirty="0" err="1"/>
              <a:t>trilineal</a:t>
            </a:r>
            <a:r>
              <a:rPr lang="en-US" sz="2000" dirty="0"/>
              <a:t> dysplasia. Cytogenetics revealed deletion 7q in 12/20 metaphases. Next generation sequencing panel revealed mutations of </a:t>
            </a:r>
            <a:r>
              <a:rPr lang="en-US" sz="2000" i="1" dirty="0"/>
              <a:t>CUX1</a:t>
            </a:r>
            <a:r>
              <a:rPr lang="en-US" sz="2000" dirty="0"/>
              <a:t>, </a:t>
            </a:r>
            <a:r>
              <a:rPr lang="en-US" sz="2000" i="1" dirty="0"/>
              <a:t>TET2, RUNX1</a:t>
            </a:r>
            <a:r>
              <a:rPr lang="en-US" sz="2000" dirty="0"/>
              <a:t>.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sz="2000" dirty="0"/>
              <a:t>Patient received induction chemotherapy with CPX-351. Day 14 bone marrow biopsy revealed hypocellularity, &lt; 5% blasts. Recovery at day 32 to ANC &gt; 1000, platelets &gt; 100. Hospital course was complicated by febrile neutropenia, drug-induced skin rash, nodular pneumonia.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sz="2000" dirty="0"/>
              <a:t>Patient currently under consideration for allogeneic stem cell transplant, awaiting final donor confirmation and dental clearance.</a:t>
            </a:r>
          </a:p>
        </p:txBody>
      </p:sp>
    </p:spTree>
    <p:extLst>
      <p:ext uri="{BB962C8B-B14F-4D97-AF65-F5344CB8AC3E}">
        <p14:creationId xmlns:p14="http://schemas.microsoft.com/office/powerpoint/2010/main" val="3874456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88B9-8E55-864A-A9C2-425F263D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21276"/>
            <a:ext cx="10972799" cy="1031794"/>
          </a:xfrm>
        </p:spPr>
        <p:txBody>
          <a:bodyPr/>
          <a:lstStyle/>
          <a:p>
            <a:r>
              <a:rPr lang="en-US" dirty="0">
                <a:effectLst/>
              </a:rPr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6C77-86AB-394C-8F67-85D1635F4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53070"/>
            <a:ext cx="10972799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1032"/>
              </a:spcBef>
              <a:buNone/>
            </a:pPr>
            <a:r>
              <a:rPr lang="en-US" sz="1800" dirty="0"/>
              <a:t>74 year old man, history of myelodysplastic syndrome x 2 years. Treated initially with erythropoietin stimulating agent</a:t>
            </a:r>
            <a:r>
              <a:rPr lang="en-US" sz="1800"/>
              <a:t>. Then </a:t>
            </a:r>
            <a:r>
              <a:rPr lang="en-US" sz="1800" dirty="0"/>
              <a:t>due to worsening anemia, began treatment with Lenalidomide with transfusion independence that lasted for 7 months, followed by worsening anemia and general pancytopenia. Also with history of hypertension, gout, osteoarthritis, pulmonary hypertension. 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en-US" sz="1800" dirty="0"/>
              <a:t>CBC at time of workup for worsening anemia revealed WBC 1.9 x 10^3/</a:t>
            </a:r>
            <a:r>
              <a:rPr lang="en-US" sz="1800" dirty="0" err="1"/>
              <a:t>uL</a:t>
            </a:r>
            <a:r>
              <a:rPr lang="en-US" sz="1800" dirty="0"/>
              <a:t>, Hb 8.4 g/dL, Platelets 22 x 10^3/</a:t>
            </a:r>
            <a:r>
              <a:rPr lang="en-US" sz="1800" dirty="0" err="1"/>
              <a:t>uL</a:t>
            </a:r>
            <a:r>
              <a:rPr lang="en-US" sz="1800" dirty="0"/>
              <a:t>. A bone marrow biopsy was performed that revealed 90% cellularity, 21% blasts, trilineage dysplasia. Cytogenetics normal. Next generation sequencing panel revealed mutations of </a:t>
            </a:r>
            <a:r>
              <a:rPr lang="en-US" sz="1800" i="1" dirty="0"/>
              <a:t>TET2, ASXL1</a:t>
            </a:r>
            <a:r>
              <a:rPr lang="en-US" sz="1800" dirty="0"/>
              <a:t>. 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en-US" sz="1800" dirty="0"/>
              <a:t>Given excellent performance status despite co-existing medical illnesses, chose to pursue treatment with CPX-351. Day 14 bone marrow biopsy was hypocellular with &lt; 5% blasts. Count recovery of ANC &gt; 1000 and platelets &gt; 1000 occurred, but not until day 45. Hospital course was complicated by C. difficile colitis, fluid overload/pulmonary edema, general deconditioning. Patient discharged to skilled nursing/rehab facility for 2 weeks prior to going home.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en-US" sz="1800" dirty="0"/>
              <a:t>Repeat bone marrow biopsy following discharge from SNF revealed 70% cellularity, &lt; 5% blasts, persistent </a:t>
            </a:r>
            <a:r>
              <a:rPr lang="en-US" sz="1800" dirty="0" err="1"/>
              <a:t>trilineal</a:t>
            </a:r>
            <a:r>
              <a:rPr lang="en-US" sz="1800" dirty="0"/>
              <a:t> dysplasia. WBC 4.4 x 10^3/</a:t>
            </a:r>
            <a:r>
              <a:rPr lang="en-US" sz="1800" dirty="0" err="1"/>
              <a:t>uL</a:t>
            </a:r>
            <a:r>
              <a:rPr lang="en-US" sz="1800" dirty="0"/>
              <a:t>, Hb 10.1 g/dL, Platelets 79 x 10^3/</a:t>
            </a:r>
            <a:r>
              <a:rPr lang="en-US" sz="1800" dirty="0" err="1"/>
              <a:t>uL</a:t>
            </a:r>
            <a:r>
              <a:rPr lang="en-US" sz="1800" dirty="0"/>
              <a:t>.  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en-US" sz="1800" dirty="0"/>
              <a:t>Patient is not considered a suitable candidate for consolidation chemotherapy or bone marrow transplant.  In light of lack of suitable options, he opted for conservative monitoring.</a:t>
            </a:r>
          </a:p>
        </p:txBody>
      </p:sp>
    </p:spTree>
    <p:extLst>
      <p:ext uri="{BB962C8B-B14F-4D97-AF65-F5344CB8AC3E}">
        <p14:creationId xmlns:p14="http://schemas.microsoft.com/office/powerpoint/2010/main" val="196052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Mutations Define AML Ontogeny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67" y="1163523"/>
            <a:ext cx="5668852" cy="48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030" y="6152908"/>
            <a:ext cx="2474463" cy="277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Lindsley</a:t>
            </a:r>
            <a:r>
              <a:rPr lang="en-US" sz="1200" dirty="0"/>
              <a:t>, et al. Blood 2015; 125:1367</a:t>
            </a:r>
          </a:p>
        </p:txBody>
      </p:sp>
      <p:sp>
        <p:nvSpPr>
          <p:cNvPr id="6" name="Oval 5"/>
          <p:cNvSpPr/>
          <p:nvPr/>
        </p:nvSpPr>
        <p:spPr>
          <a:xfrm>
            <a:off x="2823450" y="1327321"/>
            <a:ext cx="2735961" cy="151909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54380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of Secondary AML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339" y="1258908"/>
            <a:ext cx="7707732" cy="483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762" y="6238763"/>
            <a:ext cx="2615650" cy="285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>
                <a:solidFill>
                  <a:schemeClr val="tx1"/>
                </a:solidFill>
                <a:ea typeface="Calibri"/>
                <a:cs typeface="Minion-Italic"/>
              </a:rPr>
              <a:t>Granfeldt Østgård </a:t>
            </a:r>
            <a:r>
              <a:rPr lang="en-US" sz="1200">
                <a:solidFill>
                  <a:schemeClr val="tx1"/>
                </a:solidFill>
                <a:ea typeface="Calibri"/>
                <a:cs typeface="Times New Roman"/>
              </a:rPr>
              <a:t>et al., JCO, 2015</a:t>
            </a:r>
          </a:p>
        </p:txBody>
      </p:sp>
    </p:spTree>
    <p:extLst>
      <p:ext uri="{BB962C8B-B14F-4D97-AF65-F5344CB8AC3E}">
        <p14:creationId xmlns:p14="http://schemas.microsoft.com/office/powerpoint/2010/main" val="422629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Outcomes in Secondary AML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9" y="1622639"/>
            <a:ext cx="5182950" cy="385604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28" y="1649134"/>
            <a:ext cx="4925368" cy="381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419" y="1649134"/>
            <a:ext cx="342103" cy="285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Rectangle 6"/>
          <p:cNvSpPr/>
          <p:nvPr/>
        </p:nvSpPr>
        <p:spPr>
          <a:xfrm>
            <a:off x="838419" y="1649134"/>
            <a:ext cx="342103" cy="2853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>
          <a:xfrm>
            <a:off x="6250029" y="1649134"/>
            <a:ext cx="322605" cy="2853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TextBox 8"/>
          <p:cNvSpPr txBox="1"/>
          <p:nvPr/>
        </p:nvSpPr>
        <p:spPr>
          <a:xfrm>
            <a:off x="838419" y="1244833"/>
            <a:ext cx="1238739" cy="369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/>
              <a:t>All patients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0029" y="1245476"/>
            <a:ext cx="995724" cy="369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/>
              <a:t>Age ≥ 60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2814" y="6113977"/>
            <a:ext cx="2615650" cy="285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solidFill>
                  <a:schemeClr val="tx1"/>
                </a:solidFill>
                <a:ea typeface="Calibri"/>
                <a:cs typeface="Minion-Italic"/>
              </a:rPr>
              <a:t>Granfeldt</a:t>
            </a:r>
            <a:r>
              <a:rPr lang="en-US" sz="1200" dirty="0">
                <a:solidFill>
                  <a:schemeClr val="tx1"/>
                </a:solidFill>
                <a:ea typeface="Calibri"/>
                <a:cs typeface="Minion-Italic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/>
                <a:cs typeface="Minion-Italic"/>
              </a:rPr>
              <a:t>Østgård</a:t>
            </a:r>
            <a:r>
              <a:rPr lang="en-US" sz="1200" dirty="0">
                <a:solidFill>
                  <a:schemeClr val="tx1"/>
                </a:solidFill>
                <a:ea typeface="Calibri"/>
                <a:cs typeface="Minion-Italic"/>
              </a:rPr>
              <a:t> </a:t>
            </a:r>
            <a:r>
              <a:rPr lang="en-US" sz="1200" dirty="0">
                <a:solidFill>
                  <a:schemeClr val="tx1"/>
                </a:solidFill>
                <a:ea typeface="Calibri"/>
                <a:cs typeface="Times New Roman"/>
              </a:rPr>
              <a:t>et al., JCO, 2015</a:t>
            </a:r>
          </a:p>
        </p:txBody>
      </p:sp>
    </p:spTree>
    <p:extLst>
      <p:ext uri="{BB962C8B-B14F-4D97-AF65-F5344CB8AC3E}">
        <p14:creationId xmlns:p14="http://schemas.microsoft.com/office/powerpoint/2010/main" val="332697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CPX-351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83" y="1258908"/>
            <a:ext cx="7681446" cy="394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7116" y="5323502"/>
            <a:ext cx="6544624" cy="95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80" indent="-266780"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buFontTx/>
              <a:buChar char="•"/>
            </a:pPr>
            <a:r>
              <a:rPr lang="en-US" sz="1801" dirty="0">
                <a:solidFill>
                  <a:prstClr val="black"/>
                </a:solidFill>
              </a:rPr>
              <a:t>100 nm </a:t>
            </a:r>
            <a:r>
              <a:rPr lang="en-US" sz="1801" dirty="0" err="1">
                <a:solidFill>
                  <a:prstClr val="black"/>
                </a:solidFill>
              </a:rPr>
              <a:t>bilamellar</a:t>
            </a:r>
            <a:r>
              <a:rPr lang="en-US" sz="1801" dirty="0">
                <a:solidFill>
                  <a:prstClr val="black"/>
                </a:solidFill>
              </a:rPr>
              <a:t> liposomes</a:t>
            </a:r>
          </a:p>
          <a:p>
            <a:pPr marL="266780" indent="-266780"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buFontTx/>
              <a:buChar char="•"/>
            </a:pPr>
            <a:r>
              <a:rPr lang="en-US" sz="1801" dirty="0">
                <a:solidFill>
                  <a:prstClr val="black"/>
                </a:solidFill>
              </a:rPr>
              <a:t>5:1 molar ratio of </a:t>
            </a:r>
            <a:r>
              <a:rPr lang="en-US" sz="1801" dirty="0" err="1">
                <a:solidFill>
                  <a:prstClr val="black"/>
                </a:solidFill>
              </a:rPr>
              <a:t>cytarabine</a:t>
            </a:r>
            <a:r>
              <a:rPr lang="en-US" sz="1801" dirty="0">
                <a:solidFill>
                  <a:prstClr val="black"/>
                </a:solidFill>
              </a:rPr>
              <a:t> to </a:t>
            </a:r>
            <a:r>
              <a:rPr lang="en-US" sz="1801" dirty="0" err="1">
                <a:solidFill>
                  <a:prstClr val="black"/>
                </a:solidFill>
              </a:rPr>
              <a:t>daunorubicin</a:t>
            </a:r>
            <a:endParaRPr lang="en-US" sz="1801" dirty="0">
              <a:solidFill>
                <a:prstClr val="black"/>
              </a:solidFill>
            </a:endParaRPr>
          </a:p>
          <a:p>
            <a:pPr marL="266780" indent="-266780"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buFontTx/>
              <a:buChar char="•"/>
            </a:pPr>
            <a:r>
              <a:rPr lang="en-US" sz="1801" dirty="0">
                <a:solidFill>
                  <a:prstClr val="black"/>
                </a:solidFill>
              </a:rPr>
              <a:t>1 unit = 1.0 mg </a:t>
            </a:r>
            <a:r>
              <a:rPr lang="en-US" sz="1801" dirty="0" err="1">
                <a:solidFill>
                  <a:prstClr val="black"/>
                </a:solidFill>
              </a:rPr>
              <a:t>cytarabine</a:t>
            </a:r>
            <a:r>
              <a:rPr lang="en-US" sz="1801" dirty="0">
                <a:solidFill>
                  <a:prstClr val="black"/>
                </a:solidFill>
              </a:rPr>
              <a:t> plus 0.44 mg </a:t>
            </a:r>
            <a:r>
              <a:rPr lang="en-US" sz="1801" dirty="0" err="1">
                <a:solidFill>
                  <a:prstClr val="black"/>
                </a:solidFill>
              </a:rPr>
              <a:t>daunorubicin</a:t>
            </a:r>
            <a:r>
              <a:rPr lang="en-US" sz="180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229" y="6392161"/>
            <a:ext cx="3691422" cy="30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Tolcher</a:t>
            </a:r>
            <a:r>
              <a:rPr lang="en-US" sz="1400" dirty="0"/>
              <a:t> and Mayer.  Future </a:t>
            </a:r>
            <a:r>
              <a:rPr lang="en-US" sz="1400" dirty="0" err="1"/>
              <a:t>Oncol</a:t>
            </a:r>
            <a:r>
              <a:rPr lang="en-US" sz="1400" dirty="0"/>
              <a:t> 2018; 14:1317</a:t>
            </a:r>
          </a:p>
        </p:txBody>
      </p:sp>
    </p:spTree>
    <p:extLst>
      <p:ext uri="{BB962C8B-B14F-4D97-AF65-F5344CB8AC3E}">
        <p14:creationId xmlns:p14="http://schemas.microsoft.com/office/powerpoint/2010/main" val="325056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CPX-351 uptake in leukemic cells</a:t>
            </a:r>
          </a:p>
        </p:txBody>
      </p:sp>
      <p:grpSp>
        <p:nvGrpSpPr>
          <p:cNvPr id="135" name="Group 149"/>
          <p:cNvGrpSpPr>
            <a:grpSpLocks/>
          </p:cNvGrpSpPr>
          <p:nvPr/>
        </p:nvGrpSpPr>
        <p:grpSpPr bwMode="auto">
          <a:xfrm>
            <a:off x="1219217" y="2209483"/>
            <a:ext cx="8704279" cy="2896354"/>
            <a:chOff x="158" y="1117"/>
            <a:chExt cx="3811" cy="1996"/>
          </a:xfrm>
        </p:grpSpPr>
        <p:grpSp>
          <p:nvGrpSpPr>
            <p:cNvPr id="136" name="Group 150"/>
            <p:cNvGrpSpPr>
              <a:grpSpLocks/>
            </p:cNvGrpSpPr>
            <p:nvPr/>
          </p:nvGrpSpPr>
          <p:grpSpPr bwMode="auto">
            <a:xfrm>
              <a:off x="2087" y="1117"/>
              <a:ext cx="1882" cy="1996"/>
              <a:chOff x="3152" y="890"/>
              <a:chExt cx="1927" cy="2041"/>
            </a:xfrm>
          </p:grpSpPr>
          <p:pic>
            <p:nvPicPr>
              <p:cNvPr id="139" name="Picture 15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" y="890"/>
                <a:ext cx="1927" cy="2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" name="Picture 15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" y="890"/>
                <a:ext cx="836" cy="88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7" name="Picture 1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117"/>
              <a:ext cx="1885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" name="Picture 15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117"/>
              <a:ext cx="866" cy="88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885825" y="6052753"/>
            <a:ext cx="2019394" cy="30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Lim, et al.  </a:t>
            </a:r>
            <a:r>
              <a:rPr lang="en-US" sz="1400" dirty="0" err="1"/>
              <a:t>Leuk</a:t>
            </a:r>
            <a:r>
              <a:rPr lang="en-US" sz="1400" dirty="0"/>
              <a:t> Res 2010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185076" y="5197564"/>
            <a:ext cx="3283379" cy="369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/>
              <a:t>30 min		                       24 </a:t>
            </a:r>
            <a:r>
              <a:rPr lang="en-US" sz="1801" dirty="0" err="1"/>
              <a:t>hr</a:t>
            </a:r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9190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92" y="382936"/>
            <a:ext cx="11580710" cy="1143298"/>
          </a:xfrm>
        </p:spPr>
        <p:txBody>
          <a:bodyPr>
            <a:normAutofit/>
          </a:bodyPr>
          <a:lstStyle/>
          <a:p>
            <a:r>
              <a:rPr lang="en-US" b="1" dirty="0"/>
              <a:t>CPX-351 maintains synergistic molar ratio and prolonged plasma exposure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4" y="4270148"/>
            <a:ext cx="6551084" cy="233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15201" y="5032367"/>
            <a:ext cx="2993416" cy="101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1" dirty="0"/>
              <a:t>D &amp; A detectable 7 days at </a:t>
            </a:r>
          </a:p>
          <a:p>
            <a:pPr eaLnBrk="0" hangingPunct="0"/>
            <a:r>
              <a:rPr lang="en-US" sz="2001" dirty="0"/>
              <a:t>completion of infusion</a:t>
            </a:r>
          </a:p>
          <a:p>
            <a:pPr eaLnBrk="0" hangingPunct="0"/>
            <a:endParaRPr lang="en-US" sz="200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315201" y="2288432"/>
            <a:ext cx="3192744" cy="70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1" dirty="0"/>
              <a:t>Fixed molar ratio maintained</a:t>
            </a:r>
          </a:p>
          <a:p>
            <a:pPr eaLnBrk="0" hangingPunct="0"/>
            <a:r>
              <a:rPr lang="en-US" sz="2001" dirty="0"/>
              <a:t>For 24 hours after final dose</a:t>
            </a:r>
          </a:p>
        </p:txBody>
      </p:sp>
      <p:sp>
        <p:nvSpPr>
          <p:cNvPr id="7" name="AutoShape 8"/>
          <p:cNvSpPr>
            <a:spLocks noChangeAspect="1" noChangeArrowheads="1" noTextEdit="1"/>
          </p:cNvSpPr>
          <p:nvPr/>
        </p:nvSpPr>
        <p:spPr bwMode="auto">
          <a:xfrm>
            <a:off x="508002" y="1526233"/>
            <a:ext cx="6527799" cy="22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08014" y="1526237"/>
            <a:ext cx="6523566" cy="22659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1259419" y="2815624"/>
            <a:ext cx="169333" cy="134974"/>
          </a:xfrm>
          <a:custGeom>
            <a:avLst/>
            <a:gdLst>
              <a:gd name="T0" fmla="*/ 0 w 80"/>
              <a:gd name="T1" fmla="*/ 82 h 85"/>
              <a:gd name="T2" fmla="*/ 77 w 80"/>
              <a:gd name="T3" fmla="*/ 0 h 85"/>
              <a:gd name="T4" fmla="*/ 80 w 80"/>
              <a:gd name="T5" fmla="*/ 4 h 85"/>
              <a:gd name="T6" fmla="*/ 3 w 80"/>
              <a:gd name="T7" fmla="*/ 85 h 85"/>
              <a:gd name="T8" fmla="*/ 0 w 80"/>
              <a:gd name="T9" fmla="*/ 8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5">
                <a:moveTo>
                  <a:pt x="0" y="82"/>
                </a:moveTo>
                <a:lnTo>
                  <a:pt x="77" y="0"/>
                </a:lnTo>
                <a:lnTo>
                  <a:pt x="80" y="4"/>
                </a:lnTo>
                <a:lnTo>
                  <a:pt x="3" y="85"/>
                </a:lnTo>
                <a:lnTo>
                  <a:pt x="0" y="8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1422417" y="2801349"/>
            <a:ext cx="107950" cy="22231"/>
          </a:xfrm>
          <a:custGeom>
            <a:avLst/>
            <a:gdLst>
              <a:gd name="T0" fmla="*/ 0 w 51"/>
              <a:gd name="T1" fmla="*/ 9 h 14"/>
              <a:gd name="T2" fmla="*/ 51 w 51"/>
              <a:gd name="T3" fmla="*/ 0 h 14"/>
              <a:gd name="T4" fmla="*/ 51 w 51"/>
              <a:gd name="T5" fmla="*/ 5 h 14"/>
              <a:gd name="T6" fmla="*/ 1 w 51"/>
              <a:gd name="T7" fmla="*/ 14 h 14"/>
              <a:gd name="T8" fmla="*/ 0 w 51"/>
              <a:gd name="T9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14">
                <a:moveTo>
                  <a:pt x="0" y="9"/>
                </a:moveTo>
                <a:lnTo>
                  <a:pt x="51" y="0"/>
                </a:lnTo>
                <a:lnTo>
                  <a:pt x="51" y="5"/>
                </a:lnTo>
                <a:lnTo>
                  <a:pt x="1" y="14"/>
                </a:lnTo>
                <a:lnTo>
                  <a:pt x="0" y="9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1530351" y="2777515"/>
            <a:ext cx="423334" cy="31759"/>
          </a:xfrm>
          <a:custGeom>
            <a:avLst/>
            <a:gdLst>
              <a:gd name="T0" fmla="*/ 0 w 200"/>
              <a:gd name="T1" fmla="*/ 15 h 20"/>
              <a:gd name="T2" fmla="*/ 200 w 200"/>
              <a:gd name="T3" fmla="*/ 0 h 20"/>
              <a:gd name="T4" fmla="*/ 200 w 200"/>
              <a:gd name="T5" fmla="*/ 4 h 20"/>
              <a:gd name="T6" fmla="*/ 0 w 200"/>
              <a:gd name="T7" fmla="*/ 20 h 20"/>
              <a:gd name="T8" fmla="*/ 0 w 200"/>
              <a:gd name="T9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0">
                <a:moveTo>
                  <a:pt x="0" y="15"/>
                </a:moveTo>
                <a:lnTo>
                  <a:pt x="200" y="0"/>
                </a:lnTo>
                <a:lnTo>
                  <a:pt x="200" y="4"/>
                </a:lnTo>
                <a:lnTo>
                  <a:pt x="0" y="20"/>
                </a:lnTo>
                <a:lnTo>
                  <a:pt x="0" y="1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1951567" y="2777514"/>
            <a:ext cx="425451" cy="69869"/>
          </a:xfrm>
          <a:custGeom>
            <a:avLst/>
            <a:gdLst>
              <a:gd name="T0" fmla="*/ 1 w 201"/>
              <a:gd name="T1" fmla="*/ 0 h 44"/>
              <a:gd name="T2" fmla="*/ 201 w 201"/>
              <a:gd name="T3" fmla="*/ 38 h 44"/>
              <a:gd name="T4" fmla="*/ 201 w 201"/>
              <a:gd name="T5" fmla="*/ 44 h 44"/>
              <a:gd name="T6" fmla="*/ 0 w 201"/>
              <a:gd name="T7" fmla="*/ 4 h 44"/>
              <a:gd name="T8" fmla="*/ 1 w 201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44">
                <a:moveTo>
                  <a:pt x="1" y="0"/>
                </a:moveTo>
                <a:lnTo>
                  <a:pt x="201" y="38"/>
                </a:lnTo>
                <a:lnTo>
                  <a:pt x="201" y="44"/>
                </a:lnTo>
                <a:lnTo>
                  <a:pt x="0" y="4"/>
                </a:lnTo>
                <a:lnTo>
                  <a:pt x="1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2372802" y="2671122"/>
            <a:ext cx="427565" cy="176258"/>
          </a:xfrm>
          <a:custGeom>
            <a:avLst/>
            <a:gdLst>
              <a:gd name="T0" fmla="*/ 0 w 202"/>
              <a:gd name="T1" fmla="*/ 106 h 111"/>
              <a:gd name="T2" fmla="*/ 201 w 202"/>
              <a:gd name="T3" fmla="*/ 0 h 111"/>
              <a:gd name="T4" fmla="*/ 202 w 202"/>
              <a:gd name="T5" fmla="*/ 5 h 111"/>
              <a:gd name="T6" fmla="*/ 2 w 202"/>
              <a:gd name="T7" fmla="*/ 111 h 111"/>
              <a:gd name="T8" fmla="*/ 0 w 202"/>
              <a:gd name="T9" fmla="*/ 10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1">
                <a:moveTo>
                  <a:pt x="0" y="106"/>
                </a:moveTo>
                <a:lnTo>
                  <a:pt x="201" y="0"/>
                </a:lnTo>
                <a:lnTo>
                  <a:pt x="202" y="5"/>
                </a:lnTo>
                <a:lnTo>
                  <a:pt x="2" y="111"/>
                </a:lnTo>
                <a:lnTo>
                  <a:pt x="0" y="106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2796122" y="2671124"/>
            <a:ext cx="848782" cy="158792"/>
          </a:xfrm>
          <a:custGeom>
            <a:avLst/>
            <a:gdLst>
              <a:gd name="T0" fmla="*/ 1 w 401"/>
              <a:gd name="T1" fmla="*/ 0 h 100"/>
              <a:gd name="T2" fmla="*/ 401 w 401"/>
              <a:gd name="T3" fmla="*/ 95 h 100"/>
              <a:gd name="T4" fmla="*/ 400 w 401"/>
              <a:gd name="T5" fmla="*/ 100 h 100"/>
              <a:gd name="T6" fmla="*/ 0 w 401"/>
              <a:gd name="T7" fmla="*/ 5 h 100"/>
              <a:gd name="T8" fmla="*/ 1 w 401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100">
                <a:moveTo>
                  <a:pt x="1" y="0"/>
                </a:moveTo>
                <a:lnTo>
                  <a:pt x="401" y="95"/>
                </a:lnTo>
                <a:lnTo>
                  <a:pt x="400" y="100"/>
                </a:lnTo>
                <a:lnTo>
                  <a:pt x="0" y="5"/>
                </a:lnTo>
                <a:lnTo>
                  <a:pt x="1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3642795" y="2774353"/>
            <a:ext cx="2542116" cy="55577"/>
          </a:xfrm>
          <a:custGeom>
            <a:avLst/>
            <a:gdLst>
              <a:gd name="T0" fmla="*/ 0 w 1201"/>
              <a:gd name="T1" fmla="*/ 30 h 35"/>
              <a:gd name="T2" fmla="*/ 1201 w 1201"/>
              <a:gd name="T3" fmla="*/ 0 h 35"/>
              <a:gd name="T4" fmla="*/ 1201 w 1201"/>
              <a:gd name="T5" fmla="*/ 5 h 35"/>
              <a:gd name="T6" fmla="*/ 0 w 1201"/>
              <a:gd name="T7" fmla="*/ 35 h 35"/>
              <a:gd name="T8" fmla="*/ 0 w 1201"/>
              <a:gd name="T9" fmla="*/ 3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1" h="35">
                <a:moveTo>
                  <a:pt x="0" y="30"/>
                </a:moveTo>
                <a:lnTo>
                  <a:pt x="1201" y="0"/>
                </a:lnTo>
                <a:lnTo>
                  <a:pt x="1201" y="5"/>
                </a:lnTo>
                <a:lnTo>
                  <a:pt x="0" y="35"/>
                </a:lnTo>
                <a:lnTo>
                  <a:pt x="0" y="3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1259419" y="2593332"/>
            <a:ext cx="169333" cy="163556"/>
          </a:xfrm>
          <a:custGeom>
            <a:avLst/>
            <a:gdLst>
              <a:gd name="T0" fmla="*/ 3 w 80"/>
              <a:gd name="T1" fmla="*/ 0 h 103"/>
              <a:gd name="T2" fmla="*/ 80 w 80"/>
              <a:gd name="T3" fmla="*/ 100 h 103"/>
              <a:gd name="T4" fmla="*/ 76 w 80"/>
              <a:gd name="T5" fmla="*/ 103 h 103"/>
              <a:gd name="T6" fmla="*/ 0 w 80"/>
              <a:gd name="T7" fmla="*/ 3 h 103"/>
              <a:gd name="T8" fmla="*/ 3 w 80"/>
              <a:gd name="T9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03">
                <a:moveTo>
                  <a:pt x="3" y="0"/>
                </a:moveTo>
                <a:lnTo>
                  <a:pt x="80" y="100"/>
                </a:lnTo>
                <a:lnTo>
                  <a:pt x="76" y="103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1420292" y="2750515"/>
            <a:ext cx="112182" cy="76220"/>
          </a:xfrm>
          <a:custGeom>
            <a:avLst/>
            <a:gdLst>
              <a:gd name="T0" fmla="*/ 4 w 53"/>
              <a:gd name="T1" fmla="*/ 0 h 48"/>
              <a:gd name="T2" fmla="*/ 53 w 53"/>
              <a:gd name="T3" fmla="*/ 44 h 48"/>
              <a:gd name="T4" fmla="*/ 51 w 53"/>
              <a:gd name="T5" fmla="*/ 48 h 48"/>
              <a:gd name="T6" fmla="*/ 0 w 53"/>
              <a:gd name="T7" fmla="*/ 4 h 48"/>
              <a:gd name="T8" fmla="*/ 4 w 53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48">
                <a:moveTo>
                  <a:pt x="4" y="0"/>
                </a:moveTo>
                <a:lnTo>
                  <a:pt x="53" y="44"/>
                </a:lnTo>
                <a:lnTo>
                  <a:pt x="51" y="48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1528238" y="2804525"/>
            <a:ext cx="1270001" cy="22231"/>
          </a:xfrm>
          <a:custGeom>
            <a:avLst/>
            <a:gdLst>
              <a:gd name="T0" fmla="*/ 1 w 600"/>
              <a:gd name="T1" fmla="*/ 9 h 14"/>
              <a:gd name="T2" fmla="*/ 600 w 600"/>
              <a:gd name="T3" fmla="*/ 0 h 14"/>
              <a:gd name="T4" fmla="*/ 600 w 600"/>
              <a:gd name="T5" fmla="*/ 5 h 14"/>
              <a:gd name="T6" fmla="*/ 0 w 600"/>
              <a:gd name="T7" fmla="*/ 14 h 14"/>
              <a:gd name="T8" fmla="*/ 1 w 600"/>
              <a:gd name="T9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14">
                <a:moveTo>
                  <a:pt x="1" y="9"/>
                </a:moveTo>
                <a:lnTo>
                  <a:pt x="600" y="0"/>
                </a:lnTo>
                <a:lnTo>
                  <a:pt x="600" y="5"/>
                </a:lnTo>
                <a:lnTo>
                  <a:pt x="0" y="14"/>
                </a:lnTo>
                <a:lnTo>
                  <a:pt x="1" y="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2798234" y="2756870"/>
            <a:ext cx="846666" cy="55577"/>
          </a:xfrm>
          <a:custGeom>
            <a:avLst/>
            <a:gdLst>
              <a:gd name="T0" fmla="*/ 0 w 400"/>
              <a:gd name="T1" fmla="*/ 30 h 35"/>
              <a:gd name="T2" fmla="*/ 399 w 400"/>
              <a:gd name="T3" fmla="*/ 0 h 35"/>
              <a:gd name="T4" fmla="*/ 400 w 400"/>
              <a:gd name="T5" fmla="*/ 5 h 35"/>
              <a:gd name="T6" fmla="*/ 0 w 400"/>
              <a:gd name="T7" fmla="*/ 35 h 35"/>
              <a:gd name="T8" fmla="*/ 0 w 400"/>
              <a:gd name="T9" fmla="*/ 3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35">
                <a:moveTo>
                  <a:pt x="0" y="30"/>
                </a:moveTo>
                <a:lnTo>
                  <a:pt x="399" y="0"/>
                </a:lnTo>
                <a:lnTo>
                  <a:pt x="400" y="5"/>
                </a:lnTo>
                <a:lnTo>
                  <a:pt x="0" y="35"/>
                </a:lnTo>
                <a:lnTo>
                  <a:pt x="0" y="3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3642795" y="2517095"/>
            <a:ext cx="2542116" cy="247716"/>
          </a:xfrm>
          <a:custGeom>
            <a:avLst/>
            <a:gdLst>
              <a:gd name="T0" fmla="*/ 0 w 1201"/>
              <a:gd name="T1" fmla="*/ 151 h 156"/>
              <a:gd name="T2" fmla="*/ 1201 w 1201"/>
              <a:gd name="T3" fmla="*/ 0 h 156"/>
              <a:gd name="T4" fmla="*/ 1201 w 1201"/>
              <a:gd name="T5" fmla="*/ 5 h 156"/>
              <a:gd name="T6" fmla="*/ 1 w 1201"/>
              <a:gd name="T7" fmla="*/ 156 h 156"/>
              <a:gd name="T8" fmla="*/ 0 w 1201"/>
              <a:gd name="T9" fmla="*/ 15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1" h="156">
                <a:moveTo>
                  <a:pt x="0" y="151"/>
                </a:moveTo>
                <a:lnTo>
                  <a:pt x="1201" y="0"/>
                </a:lnTo>
                <a:lnTo>
                  <a:pt x="1201" y="5"/>
                </a:lnTo>
                <a:lnTo>
                  <a:pt x="1" y="156"/>
                </a:lnTo>
                <a:lnTo>
                  <a:pt x="0" y="151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1259419" y="2532990"/>
            <a:ext cx="167217" cy="100039"/>
          </a:xfrm>
          <a:custGeom>
            <a:avLst/>
            <a:gdLst>
              <a:gd name="T0" fmla="*/ 3 w 79"/>
              <a:gd name="T1" fmla="*/ 0 h 63"/>
              <a:gd name="T2" fmla="*/ 79 w 79"/>
              <a:gd name="T3" fmla="*/ 59 h 63"/>
              <a:gd name="T4" fmla="*/ 77 w 79"/>
              <a:gd name="T5" fmla="*/ 63 h 63"/>
              <a:gd name="T6" fmla="*/ 0 w 79"/>
              <a:gd name="T7" fmla="*/ 4 h 63"/>
              <a:gd name="T8" fmla="*/ 3 w 79"/>
              <a:gd name="T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63">
                <a:moveTo>
                  <a:pt x="3" y="0"/>
                </a:moveTo>
                <a:lnTo>
                  <a:pt x="79" y="59"/>
                </a:lnTo>
                <a:lnTo>
                  <a:pt x="77" y="63"/>
                </a:lnTo>
                <a:lnTo>
                  <a:pt x="0" y="4"/>
                </a:lnTo>
                <a:lnTo>
                  <a:pt x="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1422403" y="2626663"/>
            <a:ext cx="110068" cy="55577"/>
          </a:xfrm>
          <a:custGeom>
            <a:avLst/>
            <a:gdLst>
              <a:gd name="T0" fmla="*/ 2 w 52"/>
              <a:gd name="T1" fmla="*/ 0 h 35"/>
              <a:gd name="T2" fmla="*/ 52 w 52"/>
              <a:gd name="T3" fmla="*/ 30 h 35"/>
              <a:gd name="T4" fmla="*/ 51 w 52"/>
              <a:gd name="T5" fmla="*/ 35 h 35"/>
              <a:gd name="T6" fmla="*/ 0 w 52"/>
              <a:gd name="T7" fmla="*/ 4 h 35"/>
              <a:gd name="T8" fmla="*/ 2 w 52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5">
                <a:moveTo>
                  <a:pt x="2" y="0"/>
                </a:moveTo>
                <a:lnTo>
                  <a:pt x="52" y="30"/>
                </a:lnTo>
                <a:lnTo>
                  <a:pt x="51" y="35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1528250" y="2501233"/>
            <a:ext cx="427565" cy="181022"/>
          </a:xfrm>
          <a:custGeom>
            <a:avLst/>
            <a:gdLst>
              <a:gd name="T0" fmla="*/ 0 w 202"/>
              <a:gd name="T1" fmla="*/ 108 h 114"/>
              <a:gd name="T2" fmla="*/ 200 w 202"/>
              <a:gd name="T3" fmla="*/ 0 h 114"/>
              <a:gd name="T4" fmla="*/ 202 w 202"/>
              <a:gd name="T5" fmla="*/ 5 h 114"/>
              <a:gd name="T6" fmla="*/ 1 w 202"/>
              <a:gd name="T7" fmla="*/ 114 h 114"/>
              <a:gd name="T8" fmla="*/ 0 w 202"/>
              <a:gd name="T9" fmla="*/ 10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4">
                <a:moveTo>
                  <a:pt x="0" y="108"/>
                </a:moveTo>
                <a:lnTo>
                  <a:pt x="200" y="0"/>
                </a:lnTo>
                <a:lnTo>
                  <a:pt x="202" y="5"/>
                </a:lnTo>
                <a:lnTo>
                  <a:pt x="1" y="114"/>
                </a:lnTo>
                <a:lnTo>
                  <a:pt x="0" y="1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1951567" y="2501231"/>
            <a:ext cx="425451" cy="55577"/>
          </a:xfrm>
          <a:custGeom>
            <a:avLst/>
            <a:gdLst>
              <a:gd name="T0" fmla="*/ 0 w 201"/>
              <a:gd name="T1" fmla="*/ 0 h 35"/>
              <a:gd name="T2" fmla="*/ 201 w 201"/>
              <a:gd name="T3" fmla="*/ 31 h 35"/>
              <a:gd name="T4" fmla="*/ 200 w 201"/>
              <a:gd name="T5" fmla="*/ 35 h 35"/>
              <a:gd name="T6" fmla="*/ 0 w 201"/>
              <a:gd name="T7" fmla="*/ 5 h 35"/>
              <a:gd name="T8" fmla="*/ 0 w 201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35">
                <a:moveTo>
                  <a:pt x="0" y="0"/>
                </a:moveTo>
                <a:lnTo>
                  <a:pt x="201" y="31"/>
                </a:lnTo>
                <a:lnTo>
                  <a:pt x="200" y="3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2374901" y="2501231"/>
            <a:ext cx="423334" cy="55577"/>
          </a:xfrm>
          <a:custGeom>
            <a:avLst/>
            <a:gdLst>
              <a:gd name="T0" fmla="*/ 0 w 200"/>
              <a:gd name="T1" fmla="*/ 31 h 35"/>
              <a:gd name="T2" fmla="*/ 200 w 200"/>
              <a:gd name="T3" fmla="*/ 0 h 35"/>
              <a:gd name="T4" fmla="*/ 200 w 200"/>
              <a:gd name="T5" fmla="*/ 5 h 35"/>
              <a:gd name="T6" fmla="*/ 0 w 200"/>
              <a:gd name="T7" fmla="*/ 35 h 35"/>
              <a:gd name="T8" fmla="*/ 0 w 200"/>
              <a:gd name="T9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35">
                <a:moveTo>
                  <a:pt x="0" y="31"/>
                </a:moveTo>
                <a:lnTo>
                  <a:pt x="200" y="0"/>
                </a:lnTo>
                <a:lnTo>
                  <a:pt x="200" y="5"/>
                </a:lnTo>
                <a:lnTo>
                  <a:pt x="0" y="35"/>
                </a:lnTo>
                <a:lnTo>
                  <a:pt x="0" y="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2798234" y="2466299"/>
            <a:ext cx="846666" cy="42874"/>
          </a:xfrm>
          <a:custGeom>
            <a:avLst/>
            <a:gdLst>
              <a:gd name="T0" fmla="*/ 0 w 400"/>
              <a:gd name="T1" fmla="*/ 22 h 27"/>
              <a:gd name="T2" fmla="*/ 399 w 400"/>
              <a:gd name="T3" fmla="*/ 0 h 27"/>
              <a:gd name="T4" fmla="*/ 400 w 400"/>
              <a:gd name="T5" fmla="*/ 5 h 27"/>
              <a:gd name="T6" fmla="*/ 0 w 400"/>
              <a:gd name="T7" fmla="*/ 27 h 27"/>
              <a:gd name="T8" fmla="*/ 0 w 400"/>
              <a:gd name="T9" fmla="*/ 2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27">
                <a:moveTo>
                  <a:pt x="0" y="22"/>
                </a:moveTo>
                <a:lnTo>
                  <a:pt x="399" y="0"/>
                </a:lnTo>
                <a:lnTo>
                  <a:pt x="400" y="5"/>
                </a:lnTo>
                <a:lnTo>
                  <a:pt x="0" y="27"/>
                </a:lnTo>
                <a:lnTo>
                  <a:pt x="0" y="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3642795" y="2361496"/>
            <a:ext cx="2542116" cy="112742"/>
          </a:xfrm>
          <a:custGeom>
            <a:avLst/>
            <a:gdLst>
              <a:gd name="T0" fmla="*/ 0 w 1201"/>
              <a:gd name="T1" fmla="*/ 66 h 71"/>
              <a:gd name="T2" fmla="*/ 1201 w 1201"/>
              <a:gd name="T3" fmla="*/ 0 h 71"/>
              <a:gd name="T4" fmla="*/ 1201 w 1201"/>
              <a:gd name="T5" fmla="*/ 5 h 71"/>
              <a:gd name="T6" fmla="*/ 1 w 1201"/>
              <a:gd name="T7" fmla="*/ 71 h 71"/>
              <a:gd name="T8" fmla="*/ 0 w 1201"/>
              <a:gd name="T9" fmla="*/ 6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1" h="71">
                <a:moveTo>
                  <a:pt x="0" y="66"/>
                </a:moveTo>
                <a:lnTo>
                  <a:pt x="1201" y="0"/>
                </a:lnTo>
                <a:lnTo>
                  <a:pt x="1201" y="5"/>
                </a:lnTo>
                <a:lnTo>
                  <a:pt x="1" y="71"/>
                </a:lnTo>
                <a:lnTo>
                  <a:pt x="0" y="6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1107034" y="1959741"/>
            <a:ext cx="2116" cy="137513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1077392" y="3334887"/>
            <a:ext cx="6138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893232" y="3284054"/>
            <a:ext cx="44996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1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1077392" y="3182448"/>
            <a:ext cx="6138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893232" y="3131615"/>
            <a:ext cx="44996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2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1077392" y="3028402"/>
            <a:ext cx="6138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893232" y="2979175"/>
            <a:ext cx="44996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3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1077392" y="2875962"/>
            <a:ext cx="6138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893232" y="2826735"/>
            <a:ext cx="44996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4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1077392" y="2723522"/>
            <a:ext cx="6138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893232" y="2672709"/>
            <a:ext cx="44996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5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1077392" y="2571083"/>
            <a:ext cx="6138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893232" y="2520269"/>
            <a:ext cx="44996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6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1077392" y="2417073"/>
            <a:ext cx="6138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893232" y="2367830"/>
            <a:ext cx="44996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7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>
            <a:off x="1077392" y="2264633"/>
            <a:ext cx="6138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893232" y="2215390"/>
            <a:ext cx="44996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8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1077392" y="2112194"/>
            <a:ext cx="6138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893232" y="2061362"/>
            <a:ext cx="44996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9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1077392" y="1959735"/>
            <a:ext cx="6138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819152" y="1908922"/>
            <a:ext cx="89990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10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 flipV="1">
            <a:off x="1107034" y="1959741"/>
            <a:ext cx="2116" cy="137513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>
            <a:off x="1077392" y="3334887"/>
            <a:ext cx="6138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51" name="Line 52"/>
          <p:cNvSpPr>
            <a:spLocks noChangeShapeType="1"/>
          </p:cNvSpPr>
          <p:nvPr/>
        </p:nvSpPr>
        <p:spPr bwMode="auto">
          <a:xfrm>
            <a:off x="1077392" y="3182448"/>
            <a:ext cx="6138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>
            <a:off x="1077392" y="3028402"/>
            <a:ext cx="6138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>
            <a:off x="1077392" y="2875962"/>
            <a:ext cx="6138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>
            <a:off x="1077392" y="2723522"/>
            <a:ext cx="6138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>
            <a:off x="1077392" y="2571083"/>
            <a:ext cx="6138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>
            <a:off x="1077392" y="2417073"/>
            <a:ext cx="6138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57" name="Line 58"/>
          <p:cNvSpPr>
            <a:spLocks noChangeShapeType="1"/>
          </p:cNvSpPr>
          <p:nvPr/>
        </p:nvSpPr>
        <p:spPr bwMode="auto">
          <a:xfrm>
            <a:off x="1077392" y="2264633"/>
            <a:ext cx="6138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1077392" y="2112194"/>
            <a:ext cx="6138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>
            <a:off x="1077392" y="1959735"/>
            <a:ext cx="6138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728135" y="3125264"/>
            <a:ext cx="86784" cy="63517"/>
          </a:xfrm>
          <a:custGeom>
            <a:avLst/>
            <a:gdLst>
              <a:gd name="T0" fmla="*/ 41 w 41"/>
              <a:gd name="T1" fmla="*/ 40 h 40"/>
              <a:gd name="T2" fmla="*/ 0 w 41"/>
              <a:gd name="T3" fmla="*/ 40 h 40"/>
              <a:gd name="T4" fmla="*/ 0 w 41"/>
              <a:gd name="T5" fmla="*/ 32 h 40"/>
              <a:gd name="T6" fmla="*/ 29 w 41"/>
              <a:gd name="T7" fmla="*/ 22 h 40"/>
              <a:gd name="T8" fmla="*/ 31 w 41"/>
              <a:gd name="T9" fmla="*/ 21 h 40"/>
              <a:gd name="T10" fmla="*/ 33 w 41"/>
              <a:gd name="T11" fmla="*/ 20 h 40"/>
              <a:gd name="T12" fmla="*/ 35 w 41"/>
              <a:gd name="T13" fmla="*/ 20 h 40"/>
              <a:gd name="T14" fmla="*/ 33 w 41"/>
              <a:gd name="T15" fmla="*/ 19 h 40"/>
              <a:gd name="T16" fmla="*/ 31 w 41"/>
              <a:gd name="T17" fmla="*/ 19 h 40"/>
              <a:gd name="T18" fmla="*/ 28 w 41"/>
              <a:gd name="T19" fmla="*/ 18 h 40"/>
              <a:gd name="T20" fmla="*/ 0 w 41"/>
              <a:gd name="T21" fmla="*/ 8 h 40"/>
              <a:gd name="T22" fmla="*/ 0 w 41"/>
              <a:gd name="T23" fmla="*/ 0 h 40"/>
              <a:gd name="T24" fmla="*/ 41 w 41"/>
              <a:gd name="T25" fmla="*/ 0 h 40"/>
              <a:gd name="T26" fmla="*/ 41 w 41"/>
              <a:gd name="T27" fmla="*/ 5 h 40"/>
              <a:gd name="T28" fmla="*/ 6 w 41"/>
              <a:gd name="T29" fmla="*/ 5 h 40"/>
              <a:gd name="T30" fmla="*/ 41 w 41"/>
              <a:gd name="T31" fmla="*/ 18 h 40"/>
              <a:gd name="T32" fmla="*/ 41 w 41"/>
              <a:gd name="T33" fmla="*/ 23 h 40"/>
              <a:gd name="T34" fmla="*/ 6 w 41"/>
              <a:gd name="T35" fmla="*/ 35 h 40"/>
              <a:gd name="T36" fmla="*/ 41 w 41"/>
              <a:gd name="T37" fmla="*/ 35 h 40"/>
              <a:gd name="T38" fmla="*/ 41 w 41"/>
              <a:gd name="T3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" h="40">
                <a:moveTo>
                  <a:pt x="41" y="40"/>
                </a:moveTo>
                <a:lnTo>
                  <a:pt x="0" y="40"/>
                </a:lnTo>
                <a:lnTo>
                  <a:pt x="0" y="32"/>
                </a:lnTo>
                <a:lnTo>
                  <a:pt x="29" y="22"/>
                </a:lnTo>
                <a:lnTo>
                  <a:pt x="31" y="21"/>
                </a:lnTo>
                <a:lnTo>
                  <a:pt x="33" y="20"/>
                </a:lnTo>
                <a:lnTo>
                  <a:pt x="35" y="20"/>
                </a:lnTo>
                <a:lnTo>
                  <a:pt x="33" y="19"/>
                </a:lnTo>
                <a:lnTo>
                  <a:pt x="31" y="19"/>
                </a:lnTo>
                <a:lnTo>
                  <a:pt x="28" y="18"/>
                </a:lnTo>
                <a:lnTo>
                  <a:pt x="0" y="8"/>
                </a:lnTo>
                <a:lnTo>
                  <a:pt x="0" y="0"/>
                </a:lnTo>
                <a:lnTo>
                  <a:pt x="41" y="0"/>
                </a:lnTo>
                <a:lnTo>
                  <a:pt x="41" y="5"/>
                </a:lnTo>
                <a:lnTo>
                  <a:pt x="6" y="5"/>
                </a:lnTo>
                <a:lnTo>
                  <a:pt x="41" y="18"/>
                </a:lnTo>
                <a:lnTo>
                  <a:pt x="41" y="23"/>
                </a:lnTo>
                <a:lnTo>
                  <a:pt x="6" y="35"/>
                </a:lnTo>
                <a:lnTo>
                  <a:pt x="41" y="35"/>
                </a:lnTo>
                <a:lnTo>
                  <a:pt x="41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61" name="Freeform 62"/>
          <p:cNvSpPr>
            <a:spLocks noEditPoints="1"/>
          </p:cNvSpPr>
          <p:nvPr/>
        </p:nvSpPr>
        <p:spPr bwMode="auto">
          <a:xfrm>
            <a:off x="726019" y="3052221"/>
            <a:ext cx="91016" cy="63517"/>
          </a:xfrm>
          <a:custGeom>
            <a:avLst/>
            <a:gdLst>
              <a:gd name="T0" fmla="*/ 22 w 43"/>
              <a:gd name="T1" fmla="*/ 40 h 40"/>
              <a:gd name="T2" fmla="*/ 15 w 43"/>
              <a:gd name="T3" fmla="*/ 40 h 40"/>
              <a:gd name="T4" fmla="*/ 10 w 43"/>
              <a:gd name="T5" fmla="*/ 38 h 40"/>
              <a:gd name="T6" fmla="*/ 6 w 43"/>
              <a:gd name="T7" fmla="*/ 35 h 40"/>
              <a:gd name="T8" fmla="*/ 2 w 43"/>
              <a:gd name="T9" fmla="*/ 31 h 40"/>
              <a:gd name="T10" fmla="*/ 1 w 43"/>
              <a:gd name="T11" fmla="*/ 26 h 40"/>
              <a:gd name="T12" fmla="*/ 0 w 43"/>
              <a:gd name="T13" fmla="*/ 20 h 40"/>
              <a:gd name="T14" fmla="*/ 0 w 43"/>
              <a:gd name="T15" fmla="*/ 16 h 40"/>
              <a:gd name="T16" fmla="*/ 1 w 43"/>
              <a:gd name="T17" fmla="*/ 13 h 40"/>
              <a:gd name="T18" fmla="*/ 3 w 43"/>
              <a:gd name="T19" fmla="*/ 9 h 40"/>
              <a:gd name="T20" fmla="*/ 5 w 43"/>
              <a:gd name="T21" fmla="*/ 7 h 40"/>
              <a:gd name="T22" fmla="*/ 7 w 43"/>
              <a:gd name="T23" fmla="*/ 4 h 40"/>
              <a:gd name="T24" fmla="*/ 10 w 43"/>
              <a:gd name="T25" fmla="*/ 2 h 40"/>
              <a:gd name="T26" fmla="*/ 14 w 43"/>
              <a:gd name="T27" fmla="*/ 1 h 40"/>
              <a:gd name="T28" fmla="*/ 17 w 43"/>
              <a:gd name="T29" fmla="*/ 0 h 40"/>
              <a:gd name="T30" fmla="*/ 21 w 43"/>
              <a:gd name="T31" fmla="*/ 0 h 40"/>
              <a:gd name="T32" fmla="*/ 25 w 43"/>
              <a:gd name="T33" fmla="*/ 0 h 40"/>
              <a:gd name="T34" fmla="*/ 29 w 43"/>
              <a:gd name="T35" fmla="*/ 1 h 40"/>
              <a:gd name="T36" fmla="*/ 33 w 43"/>
              <a:gd name="T37" fmla="*/ 3 h 40"/>
              <a:gd name="T38" fmla="*/ 36 w 43"/>
              <a:gd name="T39" fmla="*/ 4 h 40"/>
              <a:gd name="T40" fmla="*/ 38 w 43"/>
              <a:gd name="T41" fmla="*/ 7 h 40"/>
              <a:gd name="T42" fmla="*/ 40 w 43"/>
              <a:gd name="T43" fmla="*/ 10 h 40"/>
              <a:gd name="T44" fmla="*/ 41 w 43"/>
              <a:gd name="T45" fmla="*/ 13 h 40"/>
              <a:gd name="T46" fmla="*/ 42 w 43"/>
              <a:gd name="T47" fmla="*/ 17 h 40"/>
              <a:gd name="T48" fmla="*/ 43 w 43"/>
              <a:gd name="T49" fmla="*/ 20 h 40"/>
              <a:gd name="T50" fmla="*/ 42 w 43"/>
              <a:gd name="T51" fmla="*/ 24 h 40"/>
              <a:gd name="T52" fmla="*/ 41 w 43"/>
              <a:gd name="T53" fmla="*/ 27 h 40"/>
              <a:gd name="T54" fmla="*/ 40 w 43"/>
              <a:gd name="T55" fmla="*/ 31 h 40"/>
              <a:gd name="T56" fmla="*/ 38 w 43"/>
              <a:gd name="T57" fmla="*/ 34 h 40"/>
              <a:gd name="T58" fmla="*/ 35 w 43"/>
              <a:gd name="T59" fmla="*/ 36 h 40"/>
              <a:gd name="T60" fmla="*/ 32 w 43"/>
              <a:gd name="T61" fmla="*/ 38 h 40"/>
              <a:gd name="T62" fmla="*/ 29 w 43"/>
              <a:gd name="T63" fmla="*/ 39 h 40"/>
              <a:gd name="T64" fmla="*/ 25 w 43"/>
              <a:gd name="T65" fmla="*/ 40 h 40"/>
              <a:gd name="T66" fmla="*/ 22 w 43"/>
              <a:gd name="T67" fmla="*/ 40 h 40"/>
              <a:gd name="T68" fmla="*/ 22 w 43"/>
              <a:gd name="T69" fmla="*/ 35 h 40"/>
              <a:gd name="T70" fmla="*/ 26 w 43"/>
              <a:gd name="T71" fmla="*/ 34 h 40"/>
              <a:gd name="T72" fmla="*/ 30 w 43"/>
              <a:gd name="T73" fmla="*/ 33 h 40"/>
              <a:gd name="T74" fmla="*/ 34 w 43"/>
              <a:gd name="T75" fmla="*/ 30 h 40"/>
              <a:gd name="T76" fmla="*/ 36 w 43"/>
              <a:gd name="T77" fmla="*/ 27 h 40"/>
              <a:gd name="T78" fmla="*/ 37 w 43"/>
              <a:gd name="T79" fmla="*/ 24 h 40"/>
              <a:gd name="T80" fmla="*/ 38 w 43"/>
              <a:gd name="T81" fmla="*/ 20 h 40"/>
              <a:gd name="T82" fmla="*/ 37 w 43"/>
              <a:gd name="T83" fmla="*/ 16 h 40"/>
              <a:gd name="T84" fmla="*/ 36 w 43"/>
              <a:gd name="T85" fmla="*/ 13 h 40"/>
              <a:gd name="T86" fmla="*/ 34 w 43"/>
              <a:gd name="T87" fmla="*/ 10 h 40"/>
              <a:gd name="T88" fmla="*/ 30 w 43"/>
              <a:gd name="T89" fmla="*/ 8 h 40"/>
              <a:gd name="T90" fmla="*/ 26 w 43"/>
              <a:gd name="T91" fmla="*/ 6 h 40"/>
              <a:gd name="T92" fmla="*/ 21 w 43"/>
              <a:gd name="T93" fmla="*/ 6 h 40"/>
              <a:gd name="T94" fmla="*/ 18 w 43"/>
              <a:gd name="T95" fmla="*/ 6 h 40"/>
              <a:gd name="T96" fmla="*/ 15 w 43"/>
              <a:gd name="T97" fmla="*/ 6 h 40"/>
              <a:gd name="T98" fmla="*/ 13 w 43"/>
              <a:gd name="T99" fmla="*/ 7 h 40"/>
              <a:gd name="T100" fmla="*/ 10 w 43"/>
              <a:gd name="T101" fmla="*/ 9 h 40"/>
              <a:gd name="T102" fmla="*/ 8 w 43"/>
              <a:gd name="T103" fmla="*/ 10 h 40"/>
              <a:gd name="T104" fmla="*/ 7 w 43"/>
              <a:gd name="T105" fmla="*/ 13 h 40"/>
              <a:gd name="T106" fmla="*/ 5 w 43"/>
              <a:gd name="T107" fmla="*/ 15 h 40"/>
              <a:gd name="T108" fmla="*/ 5 w 43"/>
              <a:gd name="T109" fmla="*/ 17 h 40"/>
              <a:gd name="T110" fmla="*/ 5 w 43"/>
              <a:gd name="T111" fmla="*/ 20 h 40"/>
              <a:gd name="T112" fmla="*/ 5 w 43"/>
              <a:gd name="T113" fmla="*/ 24 h 40"/>
              <a:gd name="T114" fmla="*/ 6 w 43"/>
              <a:gd name="T115" fmla="*/ 27 h 40"/>
              <a:gd name="T116" fmla="*/ 9 w 43"/>
              <a:gd name="T117" fmla="*/ 30 h 40"/>
              <a:gd name="T118" fmla="*/ 12 w 43"/>
              <a:gd name="T119" fmla="*/ 33 h 40"/>
              <a:gd name="T120" fmla="*/ 16 w 43"/>
              <a:gd name="T121" fmla="*/ 34 h 40"/>
              <a:gd name="T122" fmla="*/ 22 w 43"/>
              <a:gd name="T123" fmla="*/ 3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" h="40">
                <a:moveTo>
                  <a:pt x="22" y="40"/>
                </a:moveTo>
                <a:lnTo>
                  <a:pt x="15" y="40"/>
                </a:lnTo>
                <a:lnTo>
                  <a:pt x="10" y="38"/>
                </a:lnTo>
                <a:lnTo>
                  <a:pt x="6" y="35"/>
                </a:lnTo>
                <a:lnTo>
                  <a:pt x="2" y="31"/>
                </a:lnTo>
                <a:lnTo>
                  <a:pt x="1" y="26"/>
                </a:lnTo>
                <a:lnTo>
                  <a:pt x="0" y="20"/>
                </a:lnTo>
                <a:lnTo>
                  <a:pt x="0" y="16"/>
                </a:lnTo>
                <a:lnTo>
                  <a:pt x="1" y="13"/>
                </a:lnTo>
                <a:lnTo>
                  <a:pt x="3" y="9"/>
                </a:lnTo>
                <a:lnTo>
                  <a:pt x="5" y="7"/>
                </a:lnTo>
                <a:lnTo>
                  <a:pt x="7" y="4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1" y="0"/>
                </a:lnTo>
                <a:lnTo>
                  <a:pt x="25" y="0"/>
                </a:lnTo>
                <a:lnTo>
                  <a:pt x="29" y="1"/>
                </a:lnTo>
                <a:lnTo>
                  <a:pt x="33" y="3"/>
                </a:lnTo>
                <a:lnTo>
                  <a:pt x="36" y="4"/>
                </a:lnTo>
                <a:lnTo>
                  <a:pt x="38" y="7"/>
                </a:lnTo>
                <a:lnTo>
                  <a:pt x="40" y="10"/>
                </a:lnTo>
                <a:lnTo>
                  <a:pt x="41" y="13"/>
                </a:lnTo>
                <a:lnTo>
                  <a:pt x="42" y="17"/>
                </a:lnTo>
                <a:lnTo>
                  <a:pt x="43" y="20"/>
                </a:lnTo>
                <a:lnTo>
                  <a:pt x="42" y="24"/>
                </a:lnTo>
                <a:lnTo>
                  <a:pt x="41" y="27"/>
                </a:lnTo>
                <a:lnTo>
                  <a:pt x="40" y="31"/>
                </a:lnTo>
                <a:lnTo>
                  <a:pt x="38" y="34"/>
                </a:lnTo>
                <a:lnTo>
                  <a:pt x="35" y="36"/>
                </a:lnTo>
                <a:lnTo>
                  <a:pt x="32" y="38"/>
                </a:lnTo>
                <a:lnTo>
                  <a:pt x="29" y="39"/>
                </a:lnTo>
                <a:lnTo>
                  <a:pt x="25" y="40"/>
                </a:lnTo>
                <a:lnTo>
                  <a:pt x="22" y="40"/>
                </a:lnTo>
                <a:close/>
                <a:moveTo>
                  <a:pt x="22" y="35"/>
                </a:moveTo>
                <a:lnTo>
                  <a:pt x="26" y="34"/>
                </a:lnTo>
                <a:lnTo>
                  <a:pt x="30" y="33"/>
                </a:lnTo>
                <a:lnTo>
                  <a:pt x="34" y="30"/>
                </a:lnTo>
                <a:lnTo>
                  <a:pt x="36" y="27"/>
                </a:lnTo>
                <a:lnTo>
                  <a:pt x="37" y="24"/>
                </a:lnTo>
                <a:lnTo>
                  <a:pt x="38" y="20"/>
                </a:lnTo>
                <a:lnTo>
                  <a:pt x="37" y="16"/>
                </a:lnTo>
                <a:lnTo>
                  <a:pt x="36" y="13"/>
                </a:lnTo>
                <a:lnTo>
                  <a:pt x="34" y="10"/>
                </a:lnTo>
                <a:lnTo>
                  <a:pt x="30" y="8"/>
                </a:lnTo>
                <a:lnTo>
                  <a:pt x="26" y="6"/>
                </a:lnTo>
                <a:lnTo>
                  <a:pt x="21" y="6"/>
                </a:lnTo>
                <a:lnTo>
                  <a:pt x="18" y="6"/>
                </a:lnTo>
                <a:lnTo>
                  <a:pt x="15" y="6"/>
                </a:lnTo>
                <a:lnTo>
                  <a:pt x="13" y="7"/>
                </a:lnTo>
                <a:lnTo>
                  <a:pt x="10" y="9"/>
                </a:lnTo>
                <a:lnTo>
                  <a:pt x="8" y="10"/>
                </a:lnTo>
                <a:lnTo>
                  <a:pt x="7" y="13"/>
                </a:lnTo>
                <a:lnTo>
                  <a:pt x="5" y="15"/>
                </a:lnTo>
                <a:lnTo>
                  <a:pt x="5" y="17"/>
                </a:lnTo>
                <a:lnTo>
                  <a:pt x="5" y="20"/>
                </a:lnTo>
                <a:lnTo>
                  <a:pt x="5" y="24"/>
                </a:lnTo>
                <a:lnTo>
                  <a:pt x="6" y="27"/>
                </a:lnTo>
                <a:lnTo>
                  <a:pt x="9" y="30"/>
                </a:lnTo>
                <a:lnTo>
                  <a:pt x="12" y="33"/>
                </a:lnTo>
                <a:lnTo>
                  <a:pt x="16" y="34"/>
                </a:lnTo>
                <a:lnTo>
                  <a:pt x="22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728135" y="2996660"/>
            <a:ext cx="86784" cy="41286"/>
          </a:xfrm>
          <a:custGeom>
            <a:avLst/>
            <a:gdLst>
              <a:gd name="T0" fmla="*/ 41 w 41"/>
              <a:gd name="T1" fmla="*/ 26 h 26"/>
              <a:gd name="T2" fmla="*/ 0 w 41"/>
              <a:gd name="T3" fmla="*/ 26 h 26"/>
              <a:gd name="T4" fmla="*/ 0 w 41"/>
              <a:gd name="T5" fmla="*/ 21 h 26"/>
              <a:gd name="T6" fmla="*/ 36 w 41"/>
              <a:gd name="T7" fmla="*/ 21 h 26"/>
              <a:gd name="T8" fmla="*/ 36 w 41"/>
              <a:gd name="T9" fmla="*/ 0 h 26"/>
              <a:gd name="T10" fmla="*/ 41 w 41"/>
              <a:gd name="T11" fmla="*/ 0 h 26"/>
              <a:gd name="T12" fmla="*/ 41 w 41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6">
                <a:moveTo>
                  <a:pt x="41" y="26"/>
                </a:moveTo>
                <a:lnTo>
                  <a:pt x="0" y="26"/>
                </a:lnTo>
                <a:lnTo>
                  <a:pt x="0" y="21"/>
                </a:lnTo>
                <a:lnTo>
                  <a:pt x="36" y="21"/>
                </a:lnTo>
                <a:lnTo>
                  <a:pt x="36" y="0"/>
                </a:lnTo>
                <a:lnTo>
                  <a:pt x="41" y="0"/>
                </a:lnTo>
                <a:lnTo>
                  <a:pt x="41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63" name="Freeform 64"/>
          <p:cNvSpPr>
            <a:spLocks noEditPoints="1"/>
          </p:cNvSpPr>
          <p:nvPr/>
        </p:nvSpPr>
        <p:spPr bwMode="auto">
          <a:xfrm>
            <a:off x="728135" y="2937891"/>
            <a:ext cx="86784" cy="63517"/>
          </a:xfrm>
          <a:custGeom>
            <a:avLst/>
            <a:gdLst>
              <a:gd name="T0" fmla="*/ 41 w 41"/>
              <a:gd name="T1" fmla="*/ 40 h 40"/>
              <a:gd name="T2" fmla="*/ 0 w 41"/>
              <a:gd name="T3" fmla="*/ 23 h 40"/>
              <a:gd name="T4" fmla="*/ 0 w 41"/>
              <a:gd name="T5" fmla="*/ 17 h 40"/>
              <a:gd name="T6" fmla="*/ 41 w 41"/>
              <a:gd name="T7" fmla="*/ 0 h 40"/>
              <a:gd name="T8" fmla="*/ 41 w 41"/>
              <a:gd name="T9" fmla="*/ 6 h 40"/>
              <a:gd name="T10" fmla="*/ 28 w 41"/>
              <a:gd name="T11" fmla="*/ 11 h 40"/>
              <a:gd name="T12" fmla="*/ 28 w 41"/>
              <a:gd name="T13" fmla="*/ 29 h 40"/>
              <a:gd name="T14" fmla="*/ 41 w 41"/>
              <a:gd name="T15" fmla="*/ 34 h 40"/>
              <a:gd name="T16" fmla="*/ 41 w 41"/>
              <a:gd name="T17" fmla="*/ 40 h 40"/>
              <a:gd name="T18" fmla="*/ 24 w 41"/>
              <a:gd name="T19" fmla="*/ 27 h 40"/>
              <a:gd name="T20" fmla="*/ 24 w 41"/>
              <a:gd name="T21" fmla="*/ 13 h 40"/>
              <a:gd name="T22" fmla="*/ 12 w 41"/>
              <a:gd name="T23" fmla="*/ 17 h 40"/>
              <a:gd name="T24" fmla="*/ 9 w 41"/>
              <a:gd name="T25" fmla="*/ 19 h 40"/>
              <a:gd name="T26" fmla="*/ 6 w 41"/>
              <a:gd name="T27" fmla="*/ 20 h 40"/>
              <a:gd name="T28" fmla="*/ 4 w 41"/>
              <a:gd name="T29" fmla="*/ 20 h 40"/>
              <a:gd name="T30" fmla="*/ 7 w 41"/>
              <a:gd name="T31" fmla="*/ 21 h 40"/>
              <a:gd name="T32" fmla="*/ 9 w 41"/>
              <a:gd name="T33" fmla="*/ 22 h 40"/>
              <a:gd name="T34" fmla="*/ 12 w 41"/>
              <a:gd name="T35" fmla="*/ 23 h 40"/>
              <a:gd name="T36" fmla="*/ 24 w 41"/>
              <a:gd name="T37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1" h="40">
                <a:moveTo>
                  <a:pt x="41" y="40"/>
                </a:moveTo>
                <a:lnTo>
                  <a:pt x="0" y="23"/>
                </a:lnTo>
                <a:lnTo>
                  <a:pt x="0" y="17"/>
                </a:lnTo>
                <a:lnTo>
                  <a:pt x="41" y="0"/>
                </a:lnTo>
                <a:lnTo>
                  <a:pt x="41" y="6"/>
                </a:lnTo>
                <a:lnTo>
                  <a:pt x="28" y="11"/>
                </a:lnTo>
                <a:lnTo>
                  <a:pt x="28" y="29"/>
                </a:lnTo>
                <a:lnTo>
                  <a:pt x="41" y="34"/>
                </a:lnTo>
                <a:lnTo>
                  <a:pt x="41" y="40"/>
                </a:lnTo>
                <a:close/>
                <a:moveTo>
                  <a:pt x="24" y="27"/>
                </a:moveTo>
                <a:lnTo>
                  <a:pt x="24" y="13"/>
                </a:lnTo>
                <a:lnTo>
                  <a:pt x="12" y="17"/>
                </a:lnTo>
                <a:lnTo>
                  <a:pt x="9" y="19"/>
                </a:lnTo>
                <a:lnTo>
                  <a:pt x="6" y="20"/>
                </a:lnTo>
                <a:lnTo>
                  <a:pt x="4" y="20"/>
                </a:lnTo>
                <a:lnTo>
                  <a:pt x="7" y="21"/>
                </a:lnTo>
                <a:lnTo>
                  <a:pt x="9" y="22"/>
                </a:lnTo>
                <a:lnTo>
                  <a:pt x="12" y="23"/>
                </a:lnTo>
                <a:lnTo>
                  <a:pt x="24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64" name="Freeform 65"/>
          <p:cNvSpPr>
            <a:spLocks noEditPoints="1"/>
          </p:cNvSpPr>
          <p:nvPr/>
        </p:nvSpPr>
        <p:spPr bwMode="auto">
          <a:xfrm>
            <a:off x="728135" y="2863276"/>
            <a:ext cx="86784" cy="60341"/>
          </a:xfrm>
          <a:custGeom>
            <a:avLst/>
            <a:gdLst>
              <a:gd name="T0" fmla="*/ 41 w 41"/>
              <a:gd name="T1" fmla="*/ 38 h 38"/>
              <a:gd name="T2" fmla="*/ 0 w 41"/>
              <a:gd name="T3" fmla="*/ 38 h 38"/>
              <a:gd name="T4" fmla="*/ 0 w 41"/>
              <a:gd name="T5" fmla="*/ 19 h 38"/>
              <a:gd name="T6" fmla="*/ 0 w 41"/>
              <a:gd name="T7" fmla="*/ 15 h 38"/>
              <a:gd name="T8" fmla="*/ 0 w 41"/>
              <a:gd name="T9" fmla="*/ 13 h 38"/>
              <a:gd name="T10" fmla="*/ 1 w 41"/>
              <a:gd name="T11" fmla="*/ 10 h 38"/>
              <a:gd name="T12" fmla="*/ 2 w 41"/>
              <a:gd name="T13" fmla="*/ 8 h 38"/>
              <a:gd name="T14" fmla="*/ 3 w 41"/>
              <a:gd name="T15" fmla="*/ 7 h 38"/>
              <a:gd name="T16" fmla="*/ 5 w 41"/>
              <a:gd name="T17" fmla="*/ 6 h 38"/>
              <a:gd name="T18" fmla="*/ 7 w 41"/>
              <a:gd name="T19" fmla="*/ 5 h 38"/>
              <a:gd name="T20" fmla="*/ 9 w 41"/>
              <a:gd name="T21" fmla="*/ 4 h 38"/>
              <a:gd name="T22" fmla="*/ 11 w 41"/>
              <a:gd name="T23" fmla="*/ 4 h 38"/>
              <a:gd name="T24" fmla="*/ 14 w 41"/>
              <a:gd name="T25" fmla="*/ 4 h 38"/>
              <a:gd name="T26" fmla="*/ 16 w 41"/>
              <a:gd name="T27" fmla="*/ 5 h 38"/>
              <a:gd name="T28" fmla="*/ 18 w 41"/>
              <a:gd name="T29" fmla="*/ 7 h 38"/>
              <a:gd name="T30" fmla="*/ 20 w 41"/>
              <a:gd name="T31" fmla="*/ 9 h 38"/>
              <a:gd name="T32" fmla="*/ 21 w 41"/>
              <a:gd name="T33" fmla="*/ 12 h 38"/>
              <a:gd name="T34" fmla="*/ 22 w 41"/>
              <a:gd name="T35" fmla="*/ 16 h 38"/>
              <a:gd name="T36" fmla="*/ 23 w 41"/>
              <a:gd name="T37" fmla="*/ 14 h 38"/>
              <a:gd name="T38" fmla="*/ 24 w 41"/>
              <a:gd name="T39" fmla="*/ 13 h 38"/>
              <a:gd name="T40" fmla="*/ 24 w 41"/>
              <a:gd name="T41" fmla="*/ 12 h 38"/>
              <a:gd name="T42" fmla="*/ 26 w 41"/>
              <a:gd name="T43" fmla="*/ 11 h 38"/>
              <a:gd name="T44" fmla="*/ 28 w 41"/>
              <a:gd name="T45" fmla="*/ 9 h 38"/>
              <a:gd name="T46" fmla="*/ 30 w 41"/>
              <a:gd name="T47" fmla="*/ 8 h 38"/>
              <a:gd name="T48" fmla="*/ 41 w 41"/>
              <a:gd name="T49" fmla="*/ 0 h 38"/>
              <a:gd name="T50" fmla="*/ 41 w 41"/>
              <a:gd name="T51" fmla="*/ 7 h 38"/>
              <a:gd name="T52" fmla="*/ 32 w 41"/>
              <a:gd name="T53" fmla="*/ 13 h 38"/>
              <a:gd name="T54" fmla="*/ 30 w 41"/>
              <a:gd name="T55" fmla="*/ 15 h 38"/>
              <a:gd name="T56" fmla="*/ 28 w 41"/>
              <a:gd name="T57" fmla="*/ 16 h 38"/>
              <a:gd name="T58" fmla="*/ 27 w 41"/>
              <a:gd name="T59" fmla="*/ 17 h 38"/>
              <a:gd name="T60" fmla="*/ 25 w 41"/>
              <a:gd name="T61" fmla="*/ 18 h 38"/>
              <a:gd name="T62" fmla="*/ 24 w 41"/>
              <a:gd name="T63" fmla="*/ 19 h 38"/>
              <a:gd name="T64" fmla="*/ 24 w 41"/>
              <a:gd name="T65" fmla="*/ 20 h 38"/>
              <a:gd name="T66" fmla="*/ 23 w 41"/>
              <a:gd name="T67" fmla="*/ 21 h 38"/>
              <a:gd name="T68" fmla="*/ 23 w 41"/>
              <a:gd name="T69" fmla="*/ 22 h 38"/>
              <a:gd name="T70" fmla="*/ 23 w 41"/>
              <a:gd name="T71" fmla="*/ 23 h 38"/>
              <a:gd name="T72" fmla="*/ 23 w 41"/>
              <a:gd name="T73" fmla="*/ 23 h 38"/>
              <a:gd name="T74" fmla="*/ 23 w 41"/>
              <a:gd name="T75" fmla="*/ 24 h 38"/>
              <a:gd name="T76" fmla="*/ 23 w 41"/>
              <a:gd name="T77" fmla="*/ 26 h 38"/>
              <a:gd name="T78" fmla="*/ 23 w 41"/>
              <a:gd name="T79" fmla="*/ 32 h 38"/>
              <a:gd name="T80" fmla="*/ 41 w 41"/>
              <a:gd name="T81" fmla="*/ 32 h 38"/>
              <a:gd name="T82" fmla="*/ 41 w 41"/>
              <a:gd name="T83" fmla="*/ 38 h 38"/>
              <a:gd name="T84" fmla="*/ 18 w 41"/>
              <a:gd name="T85" fmla="*/ 32 h 38"/>
              <a:gd name="T86" fmla="*/ 18 w 41"/>
              <a:gd name="T87" fmla="*/ 20 h 38"/>
              <a:gd name="T88" fmla="*/ 18 w 41"/>
              <a:gd name="T89" fmla="*/ 18 h 38"/>
              <a:gd name="T90" fmla="*/ 18 w 41"/>
              <a:gd name="T91" fmla="*/ 16 h 38"/>
              <a:gd name="T92" fmla="*/ 17 w 41"/>
              <a:gd name="T93" fmla="*/ 14 h 38"/>
              <a:gd name="T94" fmla="*/ 16 w 41"/>
              <a:gd name="T95" fmla="*/ 13 h 38"/>
              <a:gd name="T96" fmla="*/ 16 w 41"/>
              <a:gd name="T97" fmla="*/ 12 h 38"/>
              <a:gd name="T98" fmla="*/ 15 w 41"/>
              <a:gd name="T99" fmla="*/ 11 h 38"/>
              <a:gd name="T100" fmla="*/ 13 w 41"/>
              <a:gd name="T101" fmla="*/ 10 h 38"/>
              <a:gd name="T102" fmla="*/ 12 w 41"/>
              <a:gd name="T103" fmla="*/ 10 h 38"/>
              <a:gd name="T104" fmla="*/ 11 w 41"/>
              <a:gd name="T105" fmla="*/ 10 h 38"/>
              <a:gd name="T106" fmla="*/ 9 w 41"/>
              <a:gd name="T107" fmla="*/ 10 h 38"/>
              <a:gd name="T108" fmla="*/ 7 w 41"/>
              <a:gd name="T109" fmla="*/ 11 h 38"/>
              <a:gd name="T110" fmla="*/ 6 w 41"/>
              <a:gd name="T111" fmla="*/ 12 h 38"/>
              <a:gd name="T112" fmla="*/ 5 w 41"/>
              <a:gd name="T113" fmla="*/ 14 h 38"/>
              <a:gd name="T114" fmla="*/ 4 w 41"/>
              <a:gd name="T115" fmla="*/ 16 h 38"/>
              <a:gd name="T116" fmla="*/ 4 w 41"/>
              <a:gd name="T117" fmla="*/ 19 h 38"/>
              <a:gd name="T118" fmla="*/ 4 w 41"/>
              <a:gd name="T119" fmla="*/ 32 h 38"/>
              <a:gd name="T120" fmla="*/ 18 w 41"/>
              <a:gd name="T121" fmla="*/ 3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8">
                <a:moveTo>
                  <a:pt x="41" y="38"/>
                </a:moveTo>
                <a:lnTo>
                  <a:pt x="0" y="38"/>
                </a:lnTo>
                <a:lnTo>
                  <a:pt x="0" y="19"/>
                </a:lnTo>
                <a:lnTo>
                  <a:pt x="0" y="15"/>
                </a:lnTo>
                <a:lnTo>
                  <a:pt x="0" y="13"/>
                </a:lnTo>
                <a:lnTo>
                  <a:pt x="1" y="10"/>
                </a:lnTo>
                <a:lnTo>
                  <a:pt x="2" y="8"/>
                </a:lnTo>
                <a:lnTo>
                  <a:pt x="3" y="7"/>
                </a:lnTo>
                <a:lnTo>
                  <a:pt x="5" y="6"/>
                </a:lnTo>
                <a:lnTo>
                  <a:pt x="7" y="5"/>
                </a:lnTo>
                <a:lnTo>
                  <a:pt x="9" y="4"/>
                </a:lnTo>
                <a:lnTo>
                  <a:pt x="11" y="4"/>
                </a:lnTo>
                <a:lnTo>
                  <a:pt x="14" y="4"/>
                </a:lnTo>
                <a:lnTo>
                  <a:pt x="16" y="5"/>
                </a:lnTo>
                <a:lnTo>
                  <a:pt x="18" y="7"/>
                </a:lnTo>
                <a:lnTo>
                  <a:pt x="20" y="9"/>
                </a:lnTo>
                <a:lnTo>
                  <a:pt x="21" y="12"/>
                </a:lnTo>
                <a:lnTo>
                  <a:pt x="22" y="16"/>
                </a:lnTo>
                <a:lnTo>
                  <a:pt x="23" y="14"/>
                </a:lnTo>
                <a:lnTo>
                  <a:pt x="24" y="13"/>
                </a:lnTo>
                <a:lnTo>
                  <a:pt x="24" y="12"/>
                </a:lnTo>
                <a:lnTo>
                  <a:pt x="26" y="11"/>
                </a:lnTo>
                <a:lnTo>
                  <a:pt x="28" y="9"/>
                </a:lnTo>
                <a:lnTo>
                  <a:pt x="30" y="8"/>
                </a:lnTo>
                <a:lnTo>
                  <a:pt x="41" y="0"/>
                </a:lnTo>
                <a:lnTo>
                  <a:pt x="41" y="7"/>
                </a:lnTo>
                <a:lnTo>
                  <a:pt x="32" y="13"/>
                </a:lnTo>
                <a:lnTo>
                  <a:pt x="30" y="15"/>
                </a:lnTo>
                <a:lnTo>
                  <a:pt x="28" y="16"/>
                </a:lnTo>
                <a:lnTo>
                  <a:pt x="27" y="17"/>
                </a:lnTo>
                <a:lnTo>
                  <a:pt x="25" y="18"/>
                </a:lnTo>
                <a:lnTo>
                  <a:pt x="24" y="19"/>
                </a:lnTo>
                <a:lnTo>
                  <a:pt x="24" y="20"/>
                </a:lnTo>
                <a:lnTo>
                  <a:pt x="23" y="21"/>
                </a:lnTo>
                <a:lnTo>
                  <a:pt x="23" y="22"/>
                </a:lnTo>
                <a:lnTo>
                  <a:pt x="23" y="23"/>
                </a:lnTo>
                <a:lnTo>
                  <a:pt x="23" y="23"/>
                </a:lnTo>
                <a:lnTo>
                  <a:pt x="23" y="24"/>
                </a:lnTo>
                <a:lnTo>
                  <a:pt x="23" y="26"/>
                </a:lnTo>
                <a:lnTo>
                  <a:pt x="23" y="32"/>
                </a:lnTo>
                <a:lnTo>
                  <a:pt x="41" y="32"/>
                </a:lnTo>
                <a:lnTo>
                  <a:pt x="41" y="38"/>
                </a:lnTo>
                <a:close/>
                <a:moveTo>
                  <a:pt x="18" y="32"/>
                </a:moveTo>
                <a:lnTo>
                  <a:pt x="18" y="20"/>
                </a:lnTo>
                <a:lnTo>
                  <a:pt x="18" y="18"/>
                </a:lnTo>
                <a:lnTo>
                  <a:pt x="18" y="16"/>
                </a:lnTo>
                <a:lnTo>
                  <a:pt x="17" y="14"/>
                </a:lnTo>
                <a:lnTo>
                  <a:pt x="16" y="13"/>
                </a:lnTo>
                <a:lnTo>
                  <a:pt x="16" y="12"/>
                </a:lnTo>
                <a:lnTo>
                  <a:pt x="15" y="11"/>
                </a:lnTo>
                <a:lnTo>
                  <a:pt x="13" y="10"/>
                </a:lnTo>
                <a:lnTo>
                  <a:pt x="12" y="10"/>
                </a:lnTo>
                <a:lnTo>
                  <a:pt x="11" y="10"/>
                </a:lnTo>
                <a:lnTo>
                  <a:pt x="9" y="10"/>
                </a:lnTo>
                <a:lnTo>
                  <a:pt x="7" y="11"/>
                </a:lnTo>
                <a:lnTo>
                  <a:pt x="6" y="12"/>
                </a:lnTo>
                <a:lnTo>
                  <a:pt x="5" y="14"/>
                </a:lnTo>
                <a:lnTo>
                  <a:pt x="4" y="16"/>
                </a:lnTo>
                <a:lnTo>
                  <a:pt x="4" y="19"/>
                </a:lnTo>
                <a:lnTo>
                  <a:pt x="4" y="32"/>
                </a:lnTo>
                <a:lnTo>
                  <a:pt x="18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831852" y="2818816"/>
            <a:ext cx="6349" cy="53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66" name="Freeform 67"/>
          <p:cNvSpPr>
            <a:spLocks noEditPoints="1"/>
          </p:cNvSpPr>
          <p:nvPr/>
        </p:nvSpPr>
        <p:spPr bwMode="auto">
          <a:xfrm>
            <a:off x="728135" y="2744183"/>
            <a:ext cx="86784" cy="58752"/>
          </a:xfrm>
          <a:custGeom>
            <a:avLst/>
            <a:gdLst>
              <a:gd name="T0" fmla="*/ 41 w 41"/>
              <a:gd name="T1" fmla="*/ 37 h 37"/>
              <a:gd name="T2" fmla="*/ 0 w 41"/>
              <a:gd name="T3" fmla="*/ 37 h 37"/>
              <a:gd name="T4" fmla="*/ 0 w 41"/>
              <a:gd name="T5" fmla="*/ 18 h 37"/>
              <a:gd name="T6" fmla="*/ 0 w 41"/>
              <a:gd name="T7" fmla="*/ 15 h 37"/>
              <a:gd name="T8" fmla="*/ 0 w 41"/>
              <a:gd name="T9" fmla="*/ 12 h 37"/>
              <a:gd name="T10" fmla="*/ 1 w 41"/>
              <a:gd name="T11" fmla="*/ 10 h 37"/>
              <a:gd name="T12" fmla="*/ 2 w 41"/>
              <a:gd name="T13" fmla="*/ 8 h 37"/>
              <a:gd name="T14" fmla="*/ 3 w 41"/>
              <a:gd name="T15" fmla="*/ 7 h 37"/>
              <a:gd name="T16" fmla="*/ 5 w 41"/>
              <a:gd name="T17" fmla="*/ 5 h 37"/>
              <a:gd name="T18" fmla="*/ 7 w 41"/>
              <a:gd name="T19" fmla="*/ 4 h 37"/>
              <a:gd name="T20" fmla="*/ 9 w 41"/>
              <a:gd name="T21" fmla="*/ 4 h 37"/>
              <a:gd name="T22" fmla="*/ 11 w 41"/>
              <a:gd name="T23" fmla="*/ 3 h 37"/>
              <a:gd name="T24" fmla="*/ 14 w 41"/>
              <a:gd name="T25" fmla="*/ 4 h 37"/>
              <a:gd name="T26" fmla="*/ 16 w 41"/>
              <a:gd name="T27" fmla="*/ 5 h 37"/>
              <a:gd name="T28" fmla="*/ 18 w 41"/>
              <a:gd name="T29" fmla="*/ 6 h 37"/>
              <a:gd name="T30" fmla="*/ 20 w 41"/>
              <a:gd name="T31" fmla="*/ 9 h 37"/>
              <a:gd name="T32" fmla="*/ 21 w 41"/>
              <a:gd name="T33" fmla="*/ 12 h 37"/>
              <a:gd name="T34" fmla="*/ 22 w 41"/>
              <a:gd name="T35" fmla="*/ 15 h 37"/>
              <a:gd name="T36" fmla="*/ 23 w 41"/>
              <a:gd name="T37" fmla="*/ 14 h 37"/>
              <a:gd name="T38" fmla="*/ 24 w 41"/>
              <a:gd name="T39" fmla="*/ 13 h 37"/>
              <a:gd name="T40" fmla="*/ 24 w 41"/>
              <a:gd name="T41" fmla="*/ 12 h 37"/>
              <a:gd name="T42" fmla="*/ 26 w 41"/>
              <a:gd name="T43" fmla="*/ 10 h 37"/>
              <a:gd name="T44" fmla="*/ 28 w 41"/>
              <a:gd name="T45" fmla="*/ 9 h 37"/>
              <a:gd name="T46" fmla="*/ 30 w 41"/>
              <a:gd name="T47" fmla="*/ 7 h 37"/>
              <a:gd name="T48" fmla="*/ 41 w 41"/>
              <a:gd name="T49" fmla="*/ 0 h 37"/>
              <a:gd name="T50" fmla="*/ 41 w 41"/>
              <a:gd name="T51" fmla="*/ 7 h 37"/>
              <a:gd name="T52" fmla="*/ 32 w 41"/>
              <a:gd name="T53" fmla="*/ 13 h 37"/>
              <a:gd name="T54" fmla="*/ 30 w 41"/>
              <a:gd name="T55" fmla="*/ 14 h 37"/>
              <a:gd name="T56" fmla="*/ 28 w 41"/>
              <a:gd name="T57" fmla="*/ 15 h 37"/>
              <a:gd name="T58" fmla="*/ 27 w 41"/>
              <a:gd name="T59" fmla="*/ 17 h 37"/>
              <a:gd name="T60" fmla="*/ 25 w 41"/>
              <a:gd name="T61" fmla="*/ 18 h 37"/>
              <a:gd name="T62" fmla="*/ 24 w 41"/>
              <a:gd name="T63" fmla="*/ 19 h 37"/>
              <a:gd name="T64" fmla="*/ 24 w 41"/>
              <a:gd name="T65" fmla="*/ 19 h 37"/>
              <a:gd name="T66" fmla="*/ 23 w 41"/>
              <a:gd name="T67" fmla="*/ 20 h 37"/>
              <a:gd name="T68" fmla="*/ 23 w 41"/>
              <a:gd name="T69" fmla="*/ 21 h 37"/>
              <a:gd name="T70" fmla="*/ 23 w 41"/>
              <a:gd name="T71" fmla="*/ 22 h 37"/>
              <a:gd name="T72" fmla="*/ 23 w 41"/>
              <a:gd name="T73" fmla="*/ 23 h 37"/>
              <a:gd name="T74" fmla="*/ 23 w 41"/>
              <a:gd name="T75" fmla="*/ 24 h 37"/>
              <a:gd name="T76" fmla="*/ 23 w 41"/>
              <a:gd name="T77" fmla="*/ 25 h 37"/>
              <a:gd name="T78" fmla="*/ 23 w 41"/>
              <a:gd name="T79" fmla="*/ 32 h 37"/>
              <a:gd name="T80" fmla="*/ 41 w 41"/>
              <a:gd name="T81" fmla="*/ 32 h 37"/>
              <a:gd name="T82" fmla="*/ 41 w 41"/>
              <a:gd name="T83" fmla="*/ 37 h 37"/>
              <a:gd name="T84" fmla="*/ 18 w 41"/>
              <a:gd name="T85" fmla="*/ 32 h 37"/>
              <a:gd name="T86" fmla="*/ 18 w 41"/>
              <a:gd name="T87" fmla="*/ 20 h 37"/>
              <a:gd name="T88" fmla="*/ 18 w 41"/>
              <a:gd name="T89" fmla="*/ 17 h 37"/>
              <a:gd name="T90" fmla="*/ 18 w 41"/>
              <a:gd name="T91" fmla="*/ 15 h 37"/>
              <a:gd name="T92" fmla="*/ 17 w 41"/>
              <a:gd name="T93" fmla="*/ 14 h 37"/>
              <a:gd name="T94" fmla="*/ 16 w 41"/>
              <a:gd name="T95" fmla="*/ 12 h 37"/>
              <a:gd name="T96" fmla="*/ 16 w 41"/>
              <a:gd name="T97" fmla="*/ 11 h 37"/>
              <a:gd name="T98" fmla="*/ 15 w 41"/>
              <a:gd name="T99" fmla="*/ 10 h 37"/>
              <a:gd name="T100" fmla="*/ 13 w 41"/>
              <a:gd name="T101" fmla="*/ 10 h 37"/>
              <a:gd name="T102" fmla="*/ 12 w 41"/>
              <a:gd name="T103" fmla="*/ 9 h 37"/>
              <a:gd name="T104" fmla="*/ 11 w 41"/>
              <a:gd name="T105" fmla="*/ 9 h 37"/>
              <a:gd name="T106" fmla="*/ 9 w 41"/>
              <a:gd name="T107" fmla="*/ 9 h 37"/>
              <a:gd name="T108" fmla="*/ 7 w 41"/>
              <a:gd name="T109" fmla="*/ 10 h 37"/>
              <a:gd name="T110" fmla="*/ 6 w 41"/>
              <a:gd name="T111" fmla="*/ 11 h 37"/>
              <a:gd name="T112" fmla="*/ 5 w 41"/>
              <a:gd name="T113" fmla="*/ 13 h 37"/>
              <a:gd name="T114" fmla="*/ 4 w 41"/>
              <a:gd name="T115" fmla="*/ 15 h 37"/>
              <a:gd name="T116" fmla="*/ 4 w 41"/>
              <a:gd name="T117" fmla="*/ 18 h 37"/>
              <a:gd name="T118" fmla="*/ 4 w 41"/>
              <a:gd name="T119" fmla="*/ 32 h 37"/>
              <a:gd name="T120" fmla="*/ 18 w 41"/>
              <a:gd name="T121" fmla="*/ 3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41" y="37"/>
                </a:moveTo>
                <a:lnTo>
                  <a:pt x="0" y="37"/>
                </a:lnTo>
                <a:lnTo>
                  <a:pt x="0" y="18"/>
                </a:lnTo>
                <a:lnTo>
                  <a:pt x="0" y="15"/>
                </a:lnTo>
                <a:lnTo>
                  <a:pt x="0" y="12"/>
                </a:lnTo>
                <a:lnTo>
                  <a:pt x="1" y="10"/>
                </a:lnTo>
                <a:lnTo>
                  <a:pt x="2" y="8"/>
                </a:lnTo>
                <a:lnTo>
                  <a:pt x="3" y="7"/>
                </a:lnTo>
                <a:lnTo>
                  <a:pt x="5" y="5"/>
                </a:lnTo>
                <a:lnTo>
                  <a:pt x="7" y="4"/>
                </a:lnTo>
                <a:lnTo>
                  <a:pt x="9" y="4"/>
                </a:lnTo>
                <a:lnTo>
                  <a:pt x="11" y="3"/>
                </a:lnTo>
                <a:lnTo>
                  <a:pt x="14" y="4"/>
                </a:lnTo>
                <a:lnTo>
                  <a:pt x="16" y="5"/>
                </a:lnTo>
                <a:lnTo>
                  <a:pt x="18" y="6"/>
                </a:lnTo>
                <a:lnTo>
                  <a:pt x="20" y="9"/>
                </a:lnTo>
                <a:lnTo>
                  <a:pt x="21" y="12"/>
                </a:lnTo>
                <a:lnTo>
                  <a:pt x="22" y="15"/>
                </a:lnTo>
                <a:lnTo>
                  <a:pt x="23" y="14"/>
                </a:lnTo>
                <a:lnTo>
                  <a:pt x="24" y="13"/>
                </a:lnTo>
                <a:lnTo>
                  <a:pt x="24" y="12"/>
                </a:lnTo>
                <a:lnTo>
                  <a:pt x="26" y="10"/>
                </a:lnTo>
                <a:lnTo>
                  <a:pt x="28" y="9"/>
                </a:lnTo>
                <a:lnTo>
                  <a:pt x="30" y="7"/>
                </a:lnTo>
                <a:lnTo>
                  <a:pt x="41" y="0"/>
                </a:lnTo>
                <a:lnTo>
                  <a:pt x="41" y="7"/>
                </a:lnTo>
                <a:lnTo>
                  <a:pt x="32" y="13"/>
                </a:lnTo>
                <a:lnTo>
                  <a:pt x="30" y="14"/>
                </a:lnTo>
                <a:lnTo>
                  <a:pt x="28" y="15"/>
                </a:lnTo>
                <a:lnTo>
                  <a:pt x="27" y="17"/>
                </a:lnTo>
                <a:lnTo>
                  <a:pt x="25" y="18"/>
                </a:lnTo>
                <a:lnTo>
                  <a:pt x="24" y="19"/>
                </a:lnTo>
                <a:lnTo>
                  <a:pt x="24" y="19"/>
                </a:lnTo>
                <a:lnTo>
                  <a:pt x="23" y="20"/>
                </a:lnTo>
                <a:lnTo>
                  <a:pt x="23" y="21"/>
                </a:lnTo>
                <a:lnTo>
                  <a:pt x="23" y="22"/>
                </a:lnTo>
                <a:lnTo>
                  <a:pt x="23" y="23"/>
                </a:lnTo>
                <a:lnTo>
                  <a:pt x="23" y="24"/>
                </a:lnTo>
                <a:lnTo>
                  <a:pt x="23" y="25"/>
                </a:lnTo>
                <a:lnTo>
                  <a:pt x="23" y="32"/>
                </a:lnTo>
                <a:lnTo>
                  <a:pt x="41" y="32"/>
                </a:lnTo>
                <a:lnTo>
                  <a:pt x="41" y="37"/>
                </a:lnTo>
                <a:close/>
                <a:moveTo>
                  <a:pt x="18" y="32"/>
                </a:moveTo>
                <a:lnTo>
                  <a:pt x="18" y="20"/>
                </a:lnTo>
                <a:lnTo>
                  <a:pt x="18" y="17"/>
                </a:lnTo>
                <a:lnTo>
                  <a:pt x="18" y="15"/>
                </a:lnTo>
                <a:lnTo>
                  <a:pt x="17" y="14"/>
                </a:lnTo>
                <a:lnTo>
                  <a:pt x="16" y="12"/>
                </a:lnTo>
                <a:lnTo>
                  <a:pt x="16" y="11"/>
                </a:lnTo>
                <a:lnTo>
                  <a:pt x="15" y="10"/>
                </a:lnTo>
                <a:lnTo>
                  <a:pt x="13" y="10"/>
                </a:lnTo>
                <a:lnTo>
                  <a:pt x="12" y="9"/>
                </a:lnTo>
                <a:lnTo>
                  <a:pt x="11" y="9"/>
                </a:lnTo>
                <a:lnTo>
                  <a:pt x="9" y="9"/>
                </a:lnTo>
                <a:lnTo>
                  <a:pt x="7" y="10"/>
                </a:lnTo>
                <a:lnTo>
                  <a:pt x="6" y="11"/>
                </a:lnTo>
                <a:lnTo>
                  <a:pt x="5" y="13"/>
                </a:lnTo>
                <a:lnTo>
                  <a:pt x="4" y="15"/>
                </a:lnTo>
                <a:lnTo>
                  <a:pt x="4" y="18"/>
                </a:lnTo>
                <a:lnTo>
                  <a:pt x="4" y="32"/>
                </a:lnTo>
                <a:lnTo>
                  <a:pt x="18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67" name="Freeform 68"/>
          <p:cNvSpPr>
            <a:spLocks noEditPoints="1"/>
          </p:cNvSpPr>
          <p:nvPr/>
        </p:nvSpPr>
        <p:spPr bwMode="auto">
          <a:xfrm>
            <a:off x="728135" y="2688607"/>
            <a:ext cx="86784" cy="61929"/>
          </a:xfrm>
          <a:custGeom>
            <a:avLst/>
            <a:gdLst>
              <a:gd name="T0" fmla="*/ 41 w 41"/>
              <a:gd name="T1" fmla="*/ 39 h 39"/>
              <a:gd name="T2" fmla="*/ 0 w 41"/>
              <a:gd name="T3" fmla="*/ 23 h 39"/>
              <a:gd name="T4" fmla="*/ 0 w 41"/>
              <a:gd name="T5" fmla="*/ 17 h 39"/>
              <a:gd name="T6" fmla="*/ 41 w 41"/>
              <a:gd name="T7" fmla="*/ 0 h 39"/>
              <a:gd name="T8" fmla="*/ 41 w 41"/>
              <a:gd name="T9" fmla="*/ 6 h 39"/>
              <a:gd name="T10" fmla="*/ 28 w 41"/>
              <a:gd name="T11" fmla="*/ 11 h 39"/>
              <a:gd name="T12" fmla="*/ 28 w 41"/>
              <a:gd name="T13" fmla="*/ 29 h 39"/>
              <a:gd name="T14" fmla="*/ 41 w 41"/>
              <a:gd name="T15" fmla="*/ 33 h 39"/>
              <a:gd name="T16" fmla="*/ 41 w 41"/>
              <a:gd name="T17" fmla="*/ 39 h 39"/>
              <a:gd name="T18" fmla="*/ 24 w 41"/>
              <a:gd name="T19" fmla="*/ 27 h 39"/>
              <a:gd name="T20" fmla="*/ 24 w 41"/>
              <a:gd name="T21" fmla="*/ 13 h 39"/>
              <a:gd name="T22" fmla="*/ 12 w 41"/>
              <a:gd name="T23" fmla="*/ 17 h 39"/>
              <a:gd name="T24" fmla="*/ 9 w 41"/>
              <a:gd name="T25" fmla="*/ 18 h 39"/>
              <a:gd name="T26" fmla="*/ 6 w 41"/>
              <a:gd name="T27" fmla="*/ 19 h 39"/>
              <a:gd name="T28" fmla="*/ 4 w 41"/>
              <a:gd name="T29" fmla="*/ 20 h 39"/>
              <a:gd name="T30" fmla="*/ 7 w 41"/>
              <a:gd name="T31" fmla="*/ 21 h 39"/>
              <a:gd name="T32" fmla="*/ 9 w 41"/>
              <a:gd name="T33" fmla="*/ 21 h 39"/>
              <a:gd name="T34" fmla="*/ 12 w 41"/>
              <a:gd name="T35" fmla="*/ 22 h 39"/>
              <a:gd name="T36" fmla="*/ 24 w 41"/>
              <a:gd name="T37" fmla="*/ 2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1" h="39">
                <a:moveTo>
                  <a:pt x="41" y="39"/>
                </a:moveTo>
                <a:lnTo>
                  <a:pt x="0" y="23"/>
                </a:lnTo>
                <a:lnTo>
                  <a:pt x="0" y="17"/>
                </a:lnTo>
                <a:lnTo>
                  <a:pt x="41" y="0"/>
                </a:lnTo>
                <a:lnTo>
                  <a:pt x="41" y="6"/>
                </a:lnTo>
                <a:lnTo>
                  <a:pt x="28" y="11"/>
                </a:lnTo>
                <a:lnTo>
                  <a:pt x="28" y="29"/>
                </a:lnTo>
                <a:lnTo>
                  <a:pt x="41" y="33"/>
                </a:lnTo>
                <a:lnTo>
                  <a:pt x="41" y="39"/>
                </a:lnTo>
                <a:close/>
                <a:moveTo>
                  <a:pt x="24" y="27"/>
                </a:moveTo>
                <a:lnTo>
                  <a:pt x="24" y="13"/>
                </a:lnTo>
                <a:lnTo>
                  <a:pt x="12" y="17"/>
                </a:lnTo>
                <a:lnTo>
                  <a:pt x="9" y="18"/>
                </a:lnTo>
                <a:lnTo>
                  <a:pt x="6" y="19"/>
                </a:lnTo>
                <a:lnTo>
                  <a:pt x="4" y="20"/>
                </a:lnTo>
                <a:lnTo>
                  <a:pt x="7" y="21"/>
                </a:lnTo>
                <a:lnTo>
                  <a:pt x="9" y="21"/>
                </a:lnTo>
                <a:lnTo>
                  <a:pt x="12" y="22"/>
                </a:lnTo>
                <a:lnTo>
                  <a:pt x="24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728135" y="2637773"/>
            <a:ext cx="86784" cy="52402"/>
          </a:xfrm>
          <a:custGeom>
            <a:avLst/>
            <a:gdLst>
              <a:gd name="T0" fmla="*/ 41 w 41"/>
              <a:gd name="T1" fmla="*/ 19 h 33"/>
              <a:gd name="T2" fmla="*/ 4 w 41"/>
              <a:gd name="T3" fmla="*/ 19 h 33"/>
              <a:gd name="T4" fmla="*/ 4 w 41"/>
              <a:gd name="T5" fmla="*/ 33 h 33"/>
              <a:gd name="T6" fmla="*/ 0 w 41"/>
              <a:gd name="T7" fmla="*/ 33 h 33"/>
              <a:gd name="T8" fmla="*/ 0 w 41"/>
              <a:gd name="T9" fmla="*/ 0 h 33"/>
              <a:gd name="T10" fmla="*/ 4 w 41"/>
              <a:gd name="T11" fmla="*/ 0 h 33"/>
              <a:gd name="T12" fmla="*/ 4 w 41"/>
              <a:gd name="T13" fmla="*/ 14 h 33"/>
              <a:gd name="T14" fmla="*/ 41 w 41"/>
              <a:gd name="T15" fmla="*/ 14 h 33"/>
              <a:gd name="T16" fmla="*/ 41 w 41"/>
              <a:gd name="T17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33">
                <a:moveTo>
                  <a:pt x="41" y="19"/>
                </a:moveTo>
                <a:lnTo>
                  <a:pt x="4" y="19"/>
                </a:lnTo>
                <a:lnTo>
                  <a:pt x="4" y="33"/>
                </a:lnTo>
                <a:lnTo>
                  <a:pt x="0" y="33"/>
                </a:lnTo>
                <a:lnTo>
                  <a:pt x="0" y="0"/>
                </a:lnTo>
                <a:lnTo>
                  <a:pt x="4" y="0"/>
                </a:lnTo>
                <a:lnTo>
                  <a:pt x="4" y="14"/>
                </a:lnTo>
                <a:lnTo>
                  <a:pt x="41" y="14"/>
                </a:lnTo>
                <a:lnTo>
                  <a:pt x="41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69" name="Rectangle 70"/>
          <p:cNvSpPr>
            <a:spLocks noChangeArrowheads="1"/>
          </p:cNvSpPr>
          <p:nvPr/>
        </p:nvSpPr>
        <p:spPr bwMode="auto">
          <a:xfrm>
            <a:off x="728135" y="2610799"/>
            <a:ext cx="86784" cy="95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70" name="Freeform 71"/>
          <p:cNvSpPr>
            <a:spLocks noEditPoints="1"/>
          </p:cNvSpPr>
          <p:nvPr/>
        </p:nvSpPr>
        <p:spPr bwMode="auto">
          <a:xfrm>
            <a:off x="726019" y="2537754"/>
            <a:ext cx="91016" cy="65104"/>
          </a:xfrm>
          <a:custGeom>
            <a:avLst/>
            <a:gdLst>
              <a:gd name="T0" fmla="*/ 22 w 43"/>
              <a:gd name="T1" fmla="*/ 41 h 41"/>
              <a:gd name="T2" fmla="*/ 15 w 43"/>
              <a:gd name="T3" fmla="*/ 40 h 41"/>
              <a:gd name="T4" fmla="*/ 10 w 43"/>
              <a:gd name="T5" fmla="*/ 38 h 41"/>
              <a:gd name="T6" fmla="*/ 6 w 43"/>
              <a:gd name="T7" fmla="*/ 35 h 41"/>
              <a:gd name="T8" fmla="*/ 2 w 43"/>
              <a:gd name="T9" fmla="*/ 31 h 41"/>
              <a:gd name="T10" fmla="*/ 1 w 43"/>
              <a:gd name="T11" fmla="*/ 26 h 41"/>
              <a:gd name="T12" fmla="*/ 0 w 43"/>
              <a:gd name="T13" fmla="*/ 21 h 41"/>
              <a:gd name="T14" fmla="*/ 0 w 43"/>
              <a:gd name="T15" fmla="*/ 17 h 41"/>
              <a:gd name="T16" fmla="*/ 1 w 43"/>
              <a:gd name="T17" fmla="*/ 13 h 41"/>
              <a:gd name="T18" fmla="*/ 3 w 43"/>
              <a:gd name="T19" fmla="*/ 10 h 41"/>
              <a:gd name="T20" fmla="*/ 5 w 43"/>
              <a:gd name="T21" fmla="*/ 7 h 41"/>
              <a:gd name="T22" fmla="*/ 7 w 43"/>
              <a:gd name="T23" fmla="*/ 5 h 41"/>
              <a:gd name="T24" fmla="*/ 10 w 43"/>
              <a:gd name="T25" fmla="*/ 3 h 41"/>
              <a:gd name="T26" fmla="*/ 14 w 43"/>
              <a:gd name="T27" fmla="*/ 1 h 41"/>
              <a:gd name="T28" fmla="*/ 17 w 43"/>
              <a:gd name="T29" fmla="*/ 1 h 41"/>
              <a:gd name="T30" fmla="*/ 21 w 43"/>
              <a:gd name="T31" fmla="*/ 0 h 41"/>
              <a:gd name="T32" fmla="*/ 25 w 43"/>
              <a:gd name="T33" fmla="*/ 1 h 41"/>
              <a:gd name="T34" fmla="*/ 29 w 43"/>
              <a:gd name="T35" fmla="*/ 2 h 41"/>
              <a:gd name="T36" fmla="*/ 33 w 43"/>
              <a:gd name="T37" fmla="*/ 3 h 41"/>
              <a:gd name="T38" fmla="*/ 36 w 43"/>
              <a:gd name="T39" fmla="*/ 5 h 41"/>
              <a:gd name="T40" fmla="*/ 38 w 43"/>
              <a:gd name="T41" fmla="*/ 7 h 41"/>
              <a:gd name="T42" fmla="*/ 40 w 43"/>
              <a:gd name="T43" fmla="*/ 10 h 41"/>
              <a:gd name="T44" fmla="*/ 41 w 43"/>
              <a:gd name="T45" fmla="*/ 14 h 41"/>
              <a:gd name="T46" fmla="*/ 42 w 43"/>
              <a:gd name="T47" fmla="*/ 17 h 41"/>
              <a:gd name="T48" fmla="*/ 43 w 43"/>
              <a:gd name="T49" fmla="*/ 21 h 41"/>
              <a:gd name="T50" fmla="*/ 42 w 43"/>
              <a:gd name="T51" fmla="*/ 24 h 41"/>
              <a:gd name="T52" fmla="*/ 41 w 43"/>
              <a:gd name="T53" fmla="*/ 28 h 41"/>
              <a:gd name="T54" fmla="*/ 40 w 43"/>
              <a:gd name="T55" fmla="*/ 31 h 41"/>
              <a:gd name="T56" fmla="*/ 38 w 43"/>
              <a:gd name="T57" fmla="*/ 34 h 41"/>
              <a:gd name="T58" fmla="*/ 35 w 43"/>
              <a:gd name="T59" fmla="*/ 36 h 41"/>
              <a:gd name="T60" fmla="*/ 32 w 43"/>
              <a:gd name="T61" fmla="*/ 38 h 41"/>
              <a:gd name="T62" fmla="*/ 29 w 43"/>
              <a:gd name="T63" fmla="*/ 40 h 41"/>
              <a:gd name="T64" fmla="*/ 25 w 43"/>
              <a:gd name="T65" fmla="*/ 40 h 41"/>
              <a:gd name="T66" fmla="*/ 22 w 43"/>
              <a:gd name="T67" fmla="*/ 41 h 41"/>
              <a:gd name="T68" fmla="*/ 22 w 43"/>
              <a:gd name="T69" fmla="*/ 35 h 41"/>
              <a:gd name="T70" fmla="*/ 26 w 43"/>
              <a:gd name="T71" fmla="*/ 35 h 41"/>
              <a:gd name="T72" fmla="*/ 30 w 43"/>
              <a:gd name="T73" fmla="*/ 33 h 41"/>
              <a:gd name="T74" fmla="*/ 34 w 43"/>
              <a:gd name="T75" fmla="*/ 31 h 41"/>
              <a:gd name="T76" fmla="*/ 36 w 43"/>
              <a:gd name="T77" fmla="*/ 28 h 41"/>
              <a:gd name="T78" fmla="*/ 37 w 43"/>
              <a:gd name="T79" fmla="*/ 24 h 41"/>
              <a:gd name="T80" fmla="*/ 38 w 43"/>
              <a:gd name="T81" fmla="*/ 21 h 41"/>
              <a:gd name="T82" fmla="*/ 37 w 43"/>
              <a:gd name="T83" fmla="*/ 17 h 41"/>
              <a:gd name="T84" fmla="*/ 36 w 43"/>
              <a:gd name="T85" fmla="*/ 13 h 41"/>
              <a:gd name="T86" fmla="*/ 34 w 43"/>
              <a:gd name="T87" fmla="*/ 10 h 41"/>
              <a:gd name="T88" fmla="*/ 30 w 43"/>
              <a:gd name="T89" fmla="*/ 8 h 41"/>
              <a:gd name="T90" fmla="*/ 26 w 43"/>
              <a:gd name="T91" fmla="*/ 7 h 41"/>
              <a:gd name="T92" fmla="*/ 21 w 43"/>
              <a:gd name="T93" fmla="*/ 6 h 41"/>
              <a:gd name="T94" fmla="*/ 18 w 43"/>
              <a:gd name="T95" fmla="*/ 6 h 41"/>
              <a:gd name="T96" fmla="*/ 15 w 43"/>
              <a:gd name="T97" fmla="*/ 7 h 41"/>
              <a:gd name="T98" fmla="*/ 13 w 43"/>
              <a:gd name="T99" fmla="*/ 8 h 41"/>
              <a:gd name="T100" fmla="*/ 10 w 43"/>
              <a:gd name="T101" fmla="*/ 9 h 41"/>
              <a:gd name="T102" fmla="*/ 8 w 43"/>
              <a:gd name="T103" fmla="*/ 11 h 41"/>
              <a:gd name="T104" fmla="*/ 7 w 43"/>
              <a:gd name="T105" fmla="*/ 13 h 41"/>
              <a:gd name="T106" fmla="*/ 5 w 43"/>
              <a:gd name="T107" fmla="*/ 15 h 41"/>
              <a:gd name="T108" fmla="*/ 5 w 43"/>
              <a:gd name="T109" fmla="*/ 18 h 41"/>
              <a:gd name="T110" fmla="*/ 5 w 43"/>
              <a:gd name="T111" fmla="*/ 21 h 41"/>
              <a:gd name="T112" fmla="*/ 5 w 43"/>
              <a:gd name="T113" fmla="*/ 24 h 41"/>
              <a:gd name="T114" fmla="*/ 6 w 43"/>
              <a:gd name="T115" fmla="*/ 28 h 41"/>
              <a:gd name="T116" fmla="*/ 9 w 43"/>
              <a:gd name="T117" fmla="*/ 31 h 41"/>
              <a:gd name="T118" fmla="*/ 12 w 43"/>
              <a:gd name="T119" fmla="*/ 33 h 41"/>
              <a:gd name="T120" fmla="*/ 16 w 43"/>
              <a:gd name="T121" fmla="*/ 34 h 41"/>
              <a:gd name="T122" fmla="*/ 22 w 43"/>
              <a:gd name="T123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" h="41">
                <a:moveTo>
                  <a:pt x="22" y="41"/>
                </a:moveTo>
                <a:lnTo>
                  <a:pt x="15" y="40"/>
                </a:lnTo>
                <a:lnTo>
                  <a:pt x="10" y="38"/>
                </a:lnTo>
                <a:lnTo>
                  <a:pt x="6" y="35"/>
                </a:lnTo>
                <a:lnTo>
                  <a:pt x="2" y="31"/>
                </a:lnTo>
                <a:lnTo>
                  <a:pt x="1" y="26"/>
                </a:lnTo>
                <a:lnTo>
                  <a:pt x="0" y="21"/>
                </a:lnTo>
                <a:lnTo>
                  <a:pt x="0" y="17"/>
                </a:lnTo>
                <a:lnTo>
                  <a:pt x="1" y="13"/>
                </a:lnTo>
                <a:lnTo>
                  <a:pt x="3" y="10"/>
                </a:lnTo>
                <a:lnTo>
                  <a:pt x="5" y="7"/>
                </a:lnTo>
                <a:lnTo>
                  <a:pt x="7" y="5"/>
                </a:lnTo>
                <a:lnTo>
                  <a:pt x="10" y="3"/>
                </a:lnTo>
                <a:lnTo>
                  <a:pt x="14" y="1"/>
                </a:lnTo>
                <a:lnTo>
                  <a:pt x="17" y="1"/>
                </a:lnTo>
                <a:lnTo>
                  <a:pt x="21" y="0"/>
                </a:lnTo>
                <a:lnTo>
                  <a:pt x="25" y="1"/>
                </a:lnTo>
                <a:lnTo>
                  <a:pt x="29" y="2"/>
                </a:lnTo>
                <a:lnTo>
                  <a:pt x="33" y="3"/>
                </a:lnTo>
                <a:lnTo>
                  <a:pt x="36" y="5"/>
                </a:lnTo>
                <a:lnTo>
                  <a:pt x="38" y="7"/>
                </a:lnTo>
                <a:lnTo>
                  <a:pt x="40" y="10"/>
                </a:lnTo>
                <a:lnTo>
                  <a:pt x="41" y="14"/>
                </a:lnTo>
                <a:lnTo>
                  <a:pt x="42" y="17"/>
                </a:lnTo>
                <a:lnTo>
                  <a:pt x="43" y="21"/>
                </a:lnTo>
                <a:lnTo>
                  <a:pt x="42" y="24"/>
                </a:lnTo>
                <a:lnTo>
                  <a:pt x="41" y="28"/>
                </a:lnTo>
                <a:lnTo>
                  <a:pt x="40" y="31"/>
                </a:lnTo>
                <a:lnTo>
                  <a:pt x="38" y="34"/>
                </a:lnTo>
                <a:lnTo>
                  <a:pt x="35" y="36"/>
                </a:lnTo>
                <a:lnTo>
                  <a:pt x="32" y="38"/>
                </a:lnTo>
                <a:lnTo>
                  <a:pt x="29" y="40"/>
                </a:lnTo>
                <a:lnTo>
                  <a:pt x="25" y="40"/>
                </a:lnTo>
                <a:lnTo>
                  <a:pt x="22" y="41"/>
                </a:lnTo>
                <a:close/>
                <a:moveTo>
                  <a:pt x="22" y="35"/>
                </a:moveTo>
                <a:lnTo>
                  <a:pt x="26" y="35"/>
                </a:lnTo>
                <a:lnTo>
                  <a:pt x="30" y="33"/>
                </a:lnTo>
                <a:lnTo>
                  <a:pt x="34" y="31"/>
                </a:lnTo>
                <a:lnTo>
                  <a:pt x="36" y="28"/>
                </a:lnTo>
                <a:lnTo>
                  <a:pt x="37" y="24"/>
                </a:lnTo>
                <a:lnTo>
                  <a:pt x="38" y="21"/>
                </a:lnTo>
                <a:lnTo>
                  <a:pt x="37" y="17"/>
                </a:lnTo>
                <a:lnTo>
                  <a:pt x="36" y="13"/>
                </a:lnTo>
                <a:lnTo>
                  <a:pt x="34" y="10"/>
                </a:lnTo>
                <a:lnTo>
                  <a:pt x="30" y="8"/>
                </a:lnTo>
                <a:lnTo>
                  <a:pt x="26" y="7"/>
                </a:lnTo>
                <a:lnTo>
                  <a:pt x="21" y="6"/>
                </a:lnTo>
                <a:lnTo>
                  <a:pt x="18" y="6"/>
                </a:lnTo>
                <a:lnTo>
                  <a:pt x="15" y="7"/>
                </a:lnTo>
                <a:lnTo>
                  <a:pt x="13" y="8"/>
                </a:lnTo>
                <a:lnTo>
                  <a:pt x="10" y="9"/>
                </a:lnTo>
                <a:lnTo>
                  <a:pt x="8" y="11"/>
                </a:lnTo>
                <a:lnTo>
                  <a:pt x="7" y="13"/>
                </a:lnTo>
                <a:lnTo>
                  <a:pt x="5" y="15"/>
                </a:lnTo>
                <a:lnTo>
                  <a:pt x="5" y="18"/>
                </a:lnTo>
                <a:lnTo>
                  <a:pt x="5" y="21"/>
                </a:lnTo>
                <a:lnTo>
                  <a:pt x="5" y="24"/>
                </a:lnTo>
                <a:lnTo>
                  <a:pt x="6" y="28"/>
                </a:lnTo>
                <a:lnTo>
                  <a:pt x="9" y="31"/>
                </a:lnTo>
                <a:lnTo>
                  <a:pt x="12" y="33"/>
                </a:lnTo>
                <a:lnTo>
                  <a:pt x="16" y="34"/>
                </a:lnTo>
                <a:lnTo>
                  <a:pt x="22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726034" y="2479002"/>
            <a:ext cx="114301" cy="22231"/>
          </a:xfrm>
          <a:custGeom>
            <a:avLst/>
            <a:gdLst>
              <a:gd name="T0" fmla="*/ 54 w 54"/>
              <a:gd name="T1" fmla="*/ 4 h 14"/>
              <a:gd name="T2" fmla="*/ 50 w 54"/>
              <a:gd name="T3" fmla="*/ 7 h 14"/>
              <a:gd name="T4" fmla="*/ 46 w 54"/>
              <a:gd name="T5" fmla="*/ 9 h 14"/>
              <a:gd name="T6" fmla="*/ 42 w 54"/>
              <a:gd name="T7" fmla="*/ 11 h 14"/>
              <a:gd name="T8" fmla="*/ 37 w 54"/>
              <a:gd name="T9" fmla="*/ 13 h 14"/>
              <a:gd name="T10" fmla="*/ 32 w 54"/>
              <a:gd name="T11" fmla="*/ 14 h 14"/>
              <a:gd name="T12" fmla="*/ 27 w 54"/>
              <a:gd name="T13" fmla="*/ 14 h 14"/>
              <a:gd name="T14" fmla="*/ 22 w 54"/>
              <a:gd name="T15" fmla="*/ 14 h 14"/>
              <a:gd name="T16" fmla="*/ 18 w 54"/>
              <a:gd name="T17" fmla="*/ 13 h 14"/>
              <a:gd name="T18" fmla="*/ 14 w 54"/>
              <a:gd name="T19" fmla="*/ 12 h 14"/>
              <a:gd name="T20" fmla="*/ 9 w 54"/>
              <a:gd name="T21" fmla="*/ 10 h 14"/>
              <a:gd name="T22" fmla="*/ 5 w 54"/>
              <a:gd name="T23" fmla="*/ 7 h 14"/>
              <a:gd name="T24" fmla="*/ 0 w 54"/>
              <a:gd name="T25" fmla="*/ 4 h 14"/>
              <a:gd name="T26" fmla="*/ 0 w 54"/>
              <a:gd name="T27" fmla="*/ 0 h 14"/>
              <a:gd name="T28" fmla="*/ 3 w 54"/>
              <a:gd name="T29" fmla="*/ 2 h 14"/>
              <a:gd name="T30" fmla="*/ 6 w 54"/>
              <a:gd name="T31" fmla="*/ 4 h 14"/>
              <a:gd name="T32" fmla="*/ 8 w 54"/>
              <a:gd name="T33" fmla="*/ 5 h 14"/>
              <a:gd name="T34" fmla="*/ 11 w 54"/>
              <a:gd name="T35" fmla="*/ 6 h 14"/>
              <a:gd name="T36" fmla="*/ 14 w 54"/>
              <a:gd name="T37" fmla="*/ 7 h 14"/>
              <a:gd name="T38" fmla="*/ 16 w 54"/>
              <a:gd name="T39" fmla="*/ 7 h 14"/>
              <a:gd name="T40" fmla="*/ 20 w 54"/>
              <a:gd name="T41" fmla="*/ 8 h 14"/>
              <a:gd name="T42" fmla="*/ 23 w 54"/>
              <a:gd name="T43" fmla="*/ 9 h 14"/>
              <a:gd name="T44" fmla="*/ 27 w 54"/>
              <a:gd name="T45" fmla="*/ 9 h 14"/>
              <a:gd name="T46" fmla="*/ 36 w 54"/>
              <a:gd name="T47" fmla="*/ 8 h 14"/>
              <a:gd name="T48" fmla="*/ 45 w 54"/>
              <a:gd name="T49" fmla="*/ 5 h 14"/>
              <a:gd name="T50" fmla="*/ 54 w 54"/>
              <a:gd name="T51" fmla="*/ 0 h 14"/>
              <a:gd name="T52" fmla="*/ 54 w 54"/>
              <a:gd name="T53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" h="14">
                <a:moveTo>
                  <a:pt x="54" y="4"/>
                </a:moveTo>
                <a:lnTo>
                  <a:pt x="50" y="7"/>
                </a:lnTo>
                <a:lnTo>
                  <a:pt x="46" y="9"/>
                </a:lnTo>
                <a:lnTo>
                  <a:pt x="42" y="11"/>
                </a:lnTo>
                <a:lnTo>
                  <a:pt x="37" y="13"/>
                </a:lnTo>
                <a:lnTo>
                  <a:pt x="32" y="14"/>
                </a:lnTo>
                <a:lnTo>
                  <a:pt x="27" y="14"/>
                </a:lnTo>
                <a:lnTo>
                  <a:pt x="22" y="14"/>
                </a:lnTo>
                <a:lnTo>
                  <a:pt x="18" y="13"/>
                </a:lnTo>
                <a:lnTo>
                  <a:pt x="14" y="12"/>
                </a:lnTo>
                <a:lnTo>
                  <a:pt x="9" y="10"/>
                </a:lnTo>
                <a:lnTo>
                  <a:pt x="5" y="7"/>
                </a:lnTo>
                <a:lnTo>
                  <a:pt x="0" y="4"/>
                </a:lnTo>
                <a:lnTo>
                  <a:pt x="0" y="0"/>
                </a:lnTo>
                <a:lnTo>
                  <a:pt x="3" y="2"/>
                </a:lnTo>
                <a:lnTo>
                  <a:pt x="6" y="4"/>
                </a:lnTo>
                <a:lnTo>
                  <a:pt x="8" y="5"/>
                </a:lnTo>
                <a:lnTo>
                  <a:pt x="11" y="6"/>
                </a:lnTo>
                <a:lnTo>
                  <a:pt x="14" y="7"/>
                </a:lnTo>
                <a:lnTo>
                  <a:pt x="16" y="7"/>
                </a:lnTo>
                <a:lnTo>
                  <a:pt x="20" y="8"/>
                </a:lnTo>
                <a:lnTo>
                  <a:pt x="23" y="9"/>
                </a:lnTo>
                <a:lnTo>
                  <a:pt x="27" y="9"/>
                </a:lnTo>
                <a:lnTo>
                  <a:pt x="36" y="8"/>
                </a:lnTo>
                <a:lnTo>
                  <a:pt x="45" y="5"/>
                </a:lnTo>
                <a:lnTo>
                  <a:pt x="54" y="0"/>
                </a:lnTo>
                <a:lnTo>
                  <a:pt x="54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749318" y="2429777"/>
            <a:ext cx="65617" cy="39697"/>
          </a:xfrm>
          <a:custGeom>
            <a:avLst/>
            <a:gdLst>
              <a:gd name="T0" fmla="*/ 31 w 31"/>
              <a:gd name="T1" fmla="*/ 25 h 25"/>
              <a:gd name="T2" fmla="*/ 1 w 31"/>
              <a:gd name="T3" fmla="*/ 25 h 25"/>
              <a:gd name="T4" fmla="*/ 1 w 31"/>
              <a:gd name="T5" fmla="*/ 20 h 25"/>
              <a:gd name="T6" fmla="*/ 5 w 31"/>
              <a:gd name="T7" fmla="*/ 20 h 25"/>
              <a:gd name="T8" fmla="*/ 2 w 31"/>
              <a:gd name="T9" fmla="*/ 17 h 25"/>
              <a:gd name="T10" fmla="*/ 1 w 31"/>
              <a:gd name="T11" fmla="*/ 14 h 25"/>
              <a:gd name="T12" fmla="*/ 0 w 31"/>
              <a:gd name="T13" fmla="*/ 10 h 25"/>
              <a:gd name="T14" fmla="*/ 0 w 31"/>
              <a:gd name="T15" fmla="*/ 9 h 25"/>
              <a:gd name="T16" fmla="*/ 1 w 31"/>
              <a:gd name="T17" fmla="*/ 7 h 25"/>
              <a:gd name="T18" fmla="*/ 1 w 31"/>
              <a:gd name="T19" fmla="*/ 5 h 25"/>
              <a:gd name="T20" fmla="*/ 2 w 31"/>
              <a:gd name="T21" fmla="*/ 4 h 25"/>
              <a:gd name="T22" fmla="*/ 3 w 31"/>
              <a:gd name="T23" fmla="*/ 3 h 25"/>
              <a:gd name="T24" fmla="*/ 4 w 31"/>
              <a:gd name="T25" fmla="*/ 2 h 25"/>
              <a:gd name="T26" fmla="*/ 5 w 31"/>
              <a:gd name="T27" fmla="*/ 1 h 25"/>
              <a:gd name="T28" fmla="*/ 6 w 31"/>
              <a:gd name="T29" fmla="*/ 1 h 25"/>
              <a:gd name="T30" fmla="*/ 8 w 31"/>
              <a:gd name="T31" fmla="*/ 0 h 25"/>
              <a:gd name="T32" fmla="*/ 9 w 31"/>
              <a:gd name="T33" fmla="*/ 0 h 25"/>
              <a:gd name="T34" fmla="*/ 10 w 31"/>
              <a:gd name="T35" fmla="*/ 0 h 25"/>
              <a:gd name="T36" fmla="*/ 13 w 31"/>
              <a:gd name="T37" fmla="*/ 0 h 25"/>
              <a:gd name="T38" fmla="*/ 31 w 31"/>
              <a:gd name="T39" fmla="*/ 0 h 25"/>
              <a:gd name="T40" fmla="*/ 31 w 31"/>
              <a:gd name="T41" fmla="*/ 5 h 25"/>
              <a:gd name="T42" fmla="*/ 13 w 31"/>
              <a:gd name="T43" fmla="*/ 5 h 25"/>
              <a:gd name="T44" fmla="*/ 11 w 31"/>
              <a:gd name="T45" fmla="*/ 5 h 25"/>
              <a:gd name="T46" fmla="*/ 9 w 31"/>
              <a:gd name="T47" fmla="*/ 5 h 25"/>
              <a:gd name="T48" fmla="*/ 8 w 31"/>
              <a:gd name="T49" fmla="*/ 6 h 25"/>
              <a:gd name="T50" fmla="*/ 7 w 31"/>
              <a:gd name="T51" fmla="*/ 6 h 25"/>
              <a:gd name="T52" fmla="*/ 6 w 31"/>
              <a:gd name="T53" fmla="*/ 7 h 25"/>
              <a:gd name="T54" fmla="*/ 6 w 31"/>
              <a:gd name="T55" fmla="*/ 8 h 25"/>
              <a:gd name="T56" fmla="*/ 5 w 31"/>
              <a:gd name="T57" fmla="*/ 9 h 25"/>
              <a:gd name="T58" fmla="*/ 5 w 31"/>
              <a:gd name="T59" fmla="*/ 10 h 25"/>
              <a:gd name="T60" fmla="*/ 5 w 31"/>
              <a:gd name="T61" fmla="*/ 11 h 25"/>
              <a:gd name="T62" fmla="*/ 5 w 31"/>
              <a:gd name="T63" fmla="*/ 14 h 25"/>
              <a:gd name="T64" fmla="*/ 6 w 31"/>
              <a:gd name="T65" fmla="*/ 15 h 25"/>
              <a:gd name="T66" fmla="*/ 7 w 31"/>
              <a:gd name="T67" fmla="*/ 17 h 25"/>
              <a:gd name="T68" fmla="*/ 8 w 31"/>
              <a:gd name="T69" fmla="*/ 18 h 25"/>
              <a:gd name="T70" fmla="*/ 11 w 31"/>
              <a:gd name="T71" fmla="*/ 19 h 25"/>
              <a:gd name="T72" fmla="*/ 15 w 31"/>
              <a:gd name="T73" fmla="*/ 20 h 25"/>
              <a:gd name="T74" fmla="*/ 31 w 31"/>
              <a:gd name="T75" fmla="*/ 20 h 25"/>
              <a:gd name="T76" fmla="*/ 31 w 31"/>
              <a:gd name="T7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" h="25">
                <a:moveTo>
                  <a:pt x="31" y="25"/>
                </a:moveTo>
                <a:lnTo>
                  <a:pt x="1" y="25"/>
                </a:lnTo>
                <a:lnTo>
                  <a:pt x="1" y="20"/>
                </a:lnTo>
                <a:lnTo>
                  <a:pt x="5" y="20"/>
                </a:lnTo>
                <a:lnTo>
                  <a:pt x="2" y="17"/>
                </a:lnTo>
                <a:lnTo>
                  <a:pt x="1" y="14"/>
                </a:lnTo>
                <a:lnTo>
                  <a:pt x="0" y="10"/>
                </a:lnTo>
                <a:lnTo>
                  <a:pt x="0" y="9"/>
                </a:lnTo>
                <a:lnTo>
                  <a:pt x="1" y="7"/>
                </a:lnTo>
                <a:lnTo>
                  <a:pt x="1" y="5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3" y="0"/>
                </a:lnTo>
                <a:lnTo>
                  <a:pt x="31" y="0"/>
                </a:lnTo>
                <a:lnTo>
                  <a:pt x="31" y="5"/>
                </a:lnTo>
                <a:lnTo>
                  <a:pt x="13" y="5"/>
                </a:lnTo>
                <a:lnTo>
                  <a:pt x="11" y="5"/>
                </a:lnTo>
                <a:lnTo>
                  <a:pt x="9" y="5"/>
                </a:lnTo>
                <a:lnTo>
                  <a:pt x="8" y="6"/>
                </a:lnTo>
                <a:lnTo>
                  <a:pt x="7" y="6"/>
                </a:lnTo>
                <a:lnTo>
                  <a:pt x="6" y="7"/>
                </a:lnTo>
                <a:lnTo>
                  <a:pt x="6" y="8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4"/>
                </a:lnTo>
                <a:lnTo>
                  <a:pt x="6" y="15"/>
                </a:lnTo>
                <a:lnTo>
                  <a:pt x="7" y="17"/>
                </a:lnTo>
                <a:lnTo>
                  <a:pt x="8" y="18"/>
                </a:lnTo>
                <a:lnTo>
                  <a:pt x="11" y="19"/>
                </a:lnTo>
                <a:lnTo>
                  <a:pt x="15" y="20"/>
                </a:lnTo>
                <a:lnTo>
                  <a:pt x="31" y="20"/>
                </a:lnTo>
                <a:lnTo>
                  <a:pt x="31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749318" y="2350380"/>
            <a:ext cx="65617" cy="66692"/>
          </a:xfrm>
          <a:custGeom>
            <a:avLst/>
            <a:gdLst>
              <a:gd name="T0" fmla="*/ 31 w 31"/>
              <a:gd name="T1" fmla="*/ 42 h 42"/>
              <a:gd name="T2" fmla="*/ 1 w 31"/>
              <a:gd name="T3" fmla="*/ 42 h 42"/>
              <a:gd name="T4" fmla="*/ 1 w 31"/>
              <a:gd name="T5" fmla="*/ 37 h 42"/>
              <a:gd name="T6" fmla="*/ 5 w 31"/>
              <a:gd name="T7" fmla="*/ 37 h 42"/>
              <a:gd name="T8" fmla="*/ 4 w 31"/>
              <a:gd name="T9" fmla="*/ 36 h 42"/>
              <a:gd name="T10" fmla="*/ 3 w 31"/>
              <a:gd name="T11" fmla="*/ 35 h 42"/>
              <a:gd name="T12" fmla="*/ 2 w 31"/>
              <a:gd name="T13" fmla="*/ 33 h 42"/>
              <a:gd name="T14" fmla="*/ 1 w 31"/>
              <a:gd name="T15" fmla="*/ 32 h 42"/>
              <a:gd name="T16" fmla="*/ 0 w 31"/>
              <a:gd name="T17" fmla="*/ 30 h 42"/>
              <a:gd name="T18" fmla="*/ 0 w 31"/>
              <a:gd name="T19" fmla="*/ 28 h 42"/>
              <a:gd name="T20" fmla="*/ 0 w 31"/>
              <a:gd name="T21" fmla="*/ 26 h 42"/>
              <a:gd name="T22" fmla="*/ 1 w 31"/>
              <a:gd name="T23" fmla="*/ 24 h 42"/>
              <a:gd name="T24" fmla="*/ 2 w 31"/>
              <a:gd name="T25" fmla="*/ 22 h 42"/>
              <a:gd name="T26" fmla="*/ 3 w 31"/>
              <a:gd name="T27" fmla="*/ 21 h 42"/>
              <a:gd name="T28" fmla="*/ 4 w 31"/>
              <a:gd name="T29" fmla="*/ 20 h 42"/>
              <a:gd name="T30" fmla="*/ 5 w 31"/>
              <a:gd name="T31" fmla="*/ 19 h 42"/>
              <a:gd name="T32" fmla="*/ 3 w 31"/>
              <a:gd name="T33" fmla="*/ 17 h 42"/>
              <a:gd name="T34" fmla="*/ 1 w 31"/>
              <a:gd name="T35" fmla="*/ 13 h 42"/>
              <a:gd name="T36" fmla="*/ 0 w 31"/>
              <a:gd name="T37" fmla="*/ 10 h 42"/>
              <a:gd name="T38" fmla="*/ 1 w 31"/>
              <a:gd name="T39" fmla="*/ 7 h 42"/>
              <a:gd name="T40" fmla="*/ 1 w 31"/>
              <a:gd name="T41" fmla="*/ 5 h 42"/>
              <a:gd name="T42" fmla="*/ 3 w 31"/>
              <a:gd name="T43" fmla="*/ 3 h 42"/>
              <a:gd name="T44" fmla="*/ 5 w 31"/>
              <a:gd name="T45" fmla="*/ 2 h 42"/>
              <a:gd name="T46" fmla="*/ 7 w 31"/>
              <a:gd name="T47" fmla="*/ 1 h 42"/>
              <a:gd name="T48" fmla="*/ 10 w 31"/>
              <a:gd name="T49" fmla="*/ 0 h 42"/>
              <a:gd name="T50" fmla="*/ 31 w 31"/>
              <a:gd name="T51" fmla="*/ 0 h 42"/>
              <a:gd name="T52" fmla="*/ 31 w 31"/>
              <a:gd name="T53" fmla="*/ 6 h 42"/>
              <a:gd name="T54" fmla="*/ 12 w 31"/>
              <a:gd name="T55" fmla="*/ 6 h 42"/>
              <a:gd name="T56" fmla="*/ 10 w 31"/>
              <a:gd name="T57" fmla="*/ 6 h 42"/>
              <a:gd name="T58" fmla="*/ 9 w 31"/>
              <a:gd name="T59" fmla="*/ 6 h 42"/>
              <a:gd name="T60" fmla="*/ 8 w 31"/>
              <a:gd name="T61" fmla="*/ 6 h 42"/>
              <a:gd name="T62" fmla="*/ 7 w 31"/>
              <a:gd name="T63" fmla="*/ 7 h 42"/>
              <a:gd name="T64" fmla="*/ 6 w 31"/>
              <a:gd name="T65" fmla="*/ 7 h 42"/>
              <a:gd name="T66" fmla="*/ 5 w 31"/>
              <a:gd name="T67" fmla="*/ 8 h 42"/>
              <a:gd name="T68" fmla="*/ 5 w 31"/>
              <a:gd name="T69" fmla="*/ 9 h 42"/>
              <a:gd name="T70" fmla="*/ 5 w 31"/>
              <a:gd name="T71" fmla="*/ 10 h 42"/>
              <a:gd name="T72" fmla="*/ 5 w 31"/>
              <a:gd name="T73" fmla="*/ 11 h 42"/>
              <a:gd name="T74" fmla="*/ 5 w 31"/>
              <a:gd name="T75" fmla="*/ 13 h 42"/>
              <a:gd name="T76" fmla="*/ 6 w 31"/>
              <a:gd name="T77" fmla="*/ 15 h 42"/>
              <a:gd name="T78" fmla="*/ 7 w 31"/>
              <a:gd name="T79" fmla="*/ 16 h 42"/>
              <a:gd name="T80" fmla="*/ 8 w 31"/>
              <a:gd name="T81" fmla="*/ 18 h 42"/>
              <a:gd name="T82" fmla="*/ 11 w 31"/>
              <a:gd name="T83" fmla="*/ 18 h 42"/>
              <a:gd name="T84" fmla="*/ 14 w 31"/>
              <a:gd name="T85" fmla="*/ 19 h 42"/>
              <a:gd name="T86" fmla="*/ 31 w 31"/>
              <a:gd name="T87" fmla="*/ 19 h 42"/>
              <a:gd name="T88" fmla="*/ 31 w 31"/>
              <a:gd name="T89" fmla="*/ 24 h 42"/>
              <a:gd name="T90" fmla="*/ 11 w 31"/>
              <a:gd name="T91" fmla="*/ 24 h 42"/>
              <a:gd name="T92" fmla="*/ 9 w 31"/>
              <a:gd name="T93" fmla="*/ 24 h 42"/>
              <a:gd name="T94" fmla="*/ 8 w 31"/>
              <a:gd name="T95" fmla="*/ 24 h 42"/>
              <a:gd name="T96" fmla="*/ 6 w 31"/>
              <a:gd name="T97" fmla="*/ 25 h 42"/>
              <a:gd name="T98" fmla="*/ 5 w 31"/>
              <a:gd name="T99" fmla="*/ 26 h 42"/>
              <a:gd name="T100" fmla="*/ 5 w 31"/>
              <a:gd name="T101" fmla="*/ 27 h 42"/>
              <a:gd name="T102" fmla="*/ 5 w 31"/>
              <a:gd name="T103" fmla="*/ 29 h 42"/>
              <a:gd name="T104" fmla="*/ 5 w 31"/>
              <a:gd name="T105" fmla="*/ 31 h 42"/>
              <a:gd name="T106" fmla="*/ 5 w 31"/>
              <a:gd name="T107" fmla="*/ 32 h 42"/>
              <a:gd name="T108" fmla="*/ 6 w 31"/>
              <a:gd name="T109" fmla="*/ 33 h 42"/>
              <a:gd name="T110" fmla="*/ 7 w 31"/>
              <a:gd name="T111" fmla="*/ 34 h 42"/>
              <a:gd name="T112" fmla="*/ 8 w 31"/>
              <a:gd name="T113" fmla="*/ 35 h 42"/>
              <a:gd name="T114" fmla="*/ 9 w 31"/>
              <a:gd name="T115" fmla="*/ 36 h 42"/>
              <a:gd name="T116" fmla="*/ 11 w 31"/>
              <a:gd name="T117" fmla="*/ 36 h 42"/>
              <a:gd name="T118" fmla="*/ 13 w 31"/>
              <a:gd name="T119" fmla="*/ 37 h 42"/>
              <a:gd name="T120" fmla="*/ 15 w 31"/>
              <a:gd name="T121" fmla="*/ 37 h 42"/>
              <a:gd name="T122" fmla="*/ 31 w 31"/>
              <a:gd name="T123" fmla="*/ 37 h 42"/>
              <a:gd name="T124" fmla="*/ 31 w 31"/>
              <a:gd name="T12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" h="42">
                <a:moveTo>
                  <a:pt x="31" y="42"/>
                </a:moveTo>
                <a:lnTo>
                  <a:pt x="1" y="42"/>
                </a:lnTo>
                <a:lnTo>
                  <a:pt x="1" y="37"/>
                </a:lnTo>
                <a:lnTo>
                  <a:pt x="5" y="37"/>
                </a:lnTo>
                <a:lnTo>
                  <a:pt x="4" y="36"/>
                </a:lnTo>
                <a:lnTo>
                  <a:pt x="3" y="35"/>
                </a:lnTo>
                <a:lnTo>
                  <a:pt x="2" y="33"/>
                </a:lnTo>
                <a:lnTo>
                  <a:pt x="1" y="32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1" y="24"/>
                </a:lnTo>
                <a:lnTo>
                  <a:pt x="2" y="22"/>
                </a:lnTo>
                <a:lnTo>
                  <a:pt x="3" y="21"/>
                </a:lnTo>
                <a:lnTo>
                  <a:pt x="4" y="20"/>
                </a:lnTo>
                <a:lnTo>
                  <a:pt x="5" y="19"/>
                </a:lnTo>
                <a:lnTo>
                  <a:pt x="3" y="17"/>
                </a:lnTo>
                <a:lnTo>
                  <a:pt x="1" y="13"/>
                </a:lnTo>
                <a:lnTo>
                  <a:pt x="0" y="10"/>
                </a:lnTo>
                <a:lnTo>
                  <a:pt x="1" y="7"/>
                </a:lnTo>
                <a:lnTo>
                  <a:pt x="1" y="5"/>
                </a:lnTo>
                <a:lnTo>
                  <a:pt x="3" y="3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31" y="0"/>
                </a:lnTo>
                <a:lnTo>
                  <a:pt x="31" y="6"/>
                </a:lnTo>
                <a:lnTo>
                  <a:pt x="12" y="6"/>
                </a:lnTo>
                <a:lnTo>
                  <a:pt x="10" y="6"/>
                </a:lnTo>
                <a:lnTo>
                  <a:pt x="9" y="6"/>
                </a:lnTo>
                <a:lnTo>
                  <a:pt x="8" y="6"/>
                </a:lnTo>
                <a:lnTo>
                  <a:pt x="7" y="7"/>
                </a:lnTo>
                <a:lnTo>
                  <a:pt x="6" y="7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3"/>
                </a:lnTo>
                <a:lnTo>
                  <a:pt x="6" y="15"/>
                </a:lnTo>
                <a:lnTo>
                  <a:pt x="7" y="16"/>
                </a:lnTo>
                <a:lnTo>
                  <a:pt x="8" y="18"/>
                </a:lnTo>
                <a:lnTo>
                  <a:pt x="11" y="18"/>
                </a:lnTo>
                <a:lnTo>
                  <a:pt x="14" y="19"/>
                </a:lnTo>
                <a:lnTo>
                  <a:pt x="31" y="19"/>
                </a:lnTo>
                <a:lnTo>
                  <a:pt x="31" y="24"/>
                </a:lnTo>
                <a:lnTo>
                  <a:pt x="11" y="24"/>
                </a:lnTo>
                <a:lnTo>
                  <a:pt x="9" y="24"/>
                </a:lnTo>
                <a:lnTo>
                  <a:pt x="8" y="24"/>
                </a:lnTo>
                <a:lnTo>
                  <a:pt x="6" y="25"/>
                </a:lnTo>
                <a:lnTo>
                  <a:pt x="5" y="26"/>
                </a:lnTo>
                <a:lnTo>
                  <a:pt x="5" y="27"/>
                </a:lnTo>
                <a:lnTo>
                  <a:pt x="5" y="29"/>
                </a:lnTo>
                <a:lnTo>
                  <a:pt x="5" y="31"/>
                </a:lnTo>
                <a:lnTo>
                  <a:pt x="5" y="32"/>
                </a:lnTo>
                <a:lnTo>
                  <a:pt x="6" y="33"/>
                </a:lnTo>
                <a:lnTo>
                  <a:pt x="7" y="34"/>
                </a:lnTo>
                <a:lnTo>
                  <a:pt x="8" y="35"/>
                </a:lnTo>
                <a:lnTo>
                  <a:pt x="9" y="36"/>
                </a:lnTo>
                <a:lnTo>
                  <a:pt x="11" y="36"/>
                </a:lnTo>
                <a:lnTo>
                  <a:pt x="13" y="37"/>
                </a:lnTo>
                <a:lnTo>
                  <a:pt x="15" y="37"/>
                </a:lnTo>
                <a:lnTo>
                  <a:pt x="31" y="37"/>
                </a:lnTo>
                <a:lnTo>
                  <a:pt x="31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74" name="Freeform 75"/>
          <p:cNvSpPr>
            <a:spLocks noEditPoints="1"/>
          </p:cNvSpPr>
          <p:nvPr/>
        </p:nvSpPr>
        <p:spPr bwMode="auto">
          <a:xfrm>
            <a:off x="749318" y="2299565"/>
            <a:ext cx="65617" cy="46049"/>
          </a:xfrm>
          <a:custGeom>
            <a:avLst/>
            <a:gdLst>
              <a:gd name="T0" fmla="*/ 16 w 31"/>
              <a:gd name="T1" fmla="*/ 29 h 29"/>
              <a:gd name="T2" fmla="*/ 11 w 31"/>
              <a:gd name="T3" fmla="*/ 28 h 29"/>
              <a:gd name="T4" fmla="*/ 7 w 31"/>
              <a:gd name="T5" fmla="*/ 27 h 29"/>
              <a:gd name="T6" fmla="*/ 4 w 31"/>
              <a:gd name="T7" fmla="*/ 24 h 29"/>
              <a:gd name="T8" fmla="*/ 2 w 31"/>
              <a:gd name="T9" fmla="*/ 21 h 29"/>
              <a:gd name="T10" fmla="*/ 1 w 31"/>
              <a:gd name="T11" fmla="*/ 18 h 29"/>
              <a:gd name="T12" fmla="*/ 0 w 31"/>
              <a:gd name="T13" fmla="*/ 14 h 29"/>
              <a:gd name="T14" fmla="*/ 1 w 31"/>
              <a:gd name="T15" fmla="*/ 10 h 29"/>
              <a:gd name="T16" fmla="*/ 2 w 31"/>
              <a:gd name="T17" fmla="*/ 7 h 29"/>
              <a:gd name="T18" fmla="*/ 4 w 31"/>
              <a:gd name="T19" fmla="*/ 4 h 29"/>
              <a:gd name="T20" fmla="*/ 7 w 31"/>
              <a:gd name="T21" fmla="*/ 2 h 29"/>
              <a:gd name="T22" fmla="*/ 11 w 31"/>
              <a:gd name="T23" fmla="*/ 0 h 29"/>
              <a:gd name="T24" fmla="*/ 16 w 31"/>
              <a:gd name="T25" fmla="*/ 0 h 29"/>
              <a:gd name="T26" fmla="*/ 19 w 31"/>
              <a:gd name="T27" fmla="*/ 0 h 29"/>
              <a:gd name="T28" fmla="*/ 22 w 31"/>
              <a:gd name="T29" fmla="*/ 1 h 29"/>
              <a:gd name="T30" fmla="*/ 25 w 31"/>
              <a:gd name="T31" fmla="*/ 2 h 29"/>
              <a:gd name="T32" fmla="*/ 27 w 31"/>
              <a:gd name="T33" fmla="*/ 3 h 29"/>
              <a:gd name="T34" fmla="*/ 28 w 31"/>
              <a:gd name="T35" fmla="*/ 5 h 29"/>
              <a:gd name="T36" fmla="*/ 30 w 31"/>
              <a:gd name="T37" fmla="*/ 7 h 29"/>
              <a:gd name="T38" fmla="*/ 31 w 31"/>
              <a:gd name="T39" fmla="*/ 9 h 29"/>
              <a:gd name="T40" fmla="*/ 31 w 31"/>
              <a:gd name="T41" fmla="*/ 12 h 29"/>
              <a:gd name="T42" fmla="*/ 31 w 31"/>
              <a:gd name="T43" fmla="*/ 14 h 29"/>
              <a:gd name="T44" fmla="*/ 31 w 31"/>
              <a:gd name="T45" fmla="*/ 18 h 29"/>
              <a:gd name="T46" fmla="*/ 30 w 31"/>
              <a:gd name="T47" fmla="*/ 22 h 29"/>
              <a:gd name="T48" fmla="*/ 28 w 31"/>
              <a:gd name="T49" fmla="*/ 25 h 29"/>
              <a:gd name="T50" fmla="*/ 24 w 31"/>
              <a:gd name="T51" fmla="*/ 27 h 29"/>
              <a:gd name="T52" fmla="*/ 21 w 31"/>
              <a:gd name="T53" fmla="*/ 28 h 29"/>
              <a:gd name="T54" fmla="*/ 16 w 31"/>
              <a:gd name="T55" fmla="*/ 29 h 29"/>
              <a:gd name="T56" fmla="*/ 16 w 31"/>
              <a:gd name="T57" fmla="*/ 23 h 29"/>
              <a:gd name="T58" fmla="*/ 20 w 31"/>
              <a:gd name="T59" fmla="*/ 23 h 29"/>
              <a:gd name="T60" fmla="*/ 22 w 31"/>
              <a:gd name="T61" fmla="*/ 22 h 29"/>
              <a:gd name="T62" fmla="*/ 25 w 31"/>
              <a:gd name="T63" fmla="*/ 21 h 29"/>
              <a:gd name="T64" fmla="*/ 26 w 31"/>
              <a:gd name="T65" fmla="*/ 19 h 29"/>
              <a:gd name="T66" fmla="*/ 27 w 31"/>
              <a:gd name="T67" fmla="*/ 17 h 29"/>
              <a:gd name="T68" fmla="*/ 27 w 31"/>
              <a:gd name="T69" fmla="*/ 14 h 29"/>
              <a:gd name="T70" fmla="*/ 27 w 31"/>
              <a:gd name="T71" fmla="*/ 12 h 29"/>
              <a:gd name="T72" fmla="*/ 26 w 31"/>
              <a:gd name="T73" fmla="*/ 10 h 29"/>
              <a:gd name="T74" fmla="*/ 25 w 31"/>
              <a:gd name="T75" fmla="*/ 8 h 29"/>
              <a:gd name="T76" fmla="*/ 22 w 31"/>
              <a:gd name="T77" fmla="*/ 6 h 29"/>
              <a:gd name="T78" fmla="*/ 19 w 31"/>
              <a:gd name="T79" fmla="*/ 6 h 29"/>
              <a:gd name="T80" fmla="*/ 16 w 31"/>
              <a:gd name="T81" fmla="*/ 5 h 29"/>
              <a:gd name="T82" fmla="*/ 12 w 31"/>
              <a:gd name="T83" fmla="*/ 6 h 29"/>
              <a:gd name="T84" fmla="*/ 10 w 31"/>
              <a:gd name="T85" fmla="*/ 6 h 29"/>
              <a:gd name="T86" fmla="*/ 7 w 31"/>
              <a:gd name="T87" fmla="*/ 8 h 29"/>
              <a:gd name="T88" fmla="*/ 6 w 31"/>
              <a:gd name="T89" fmla="*/ 10 h 29"/>
              <a:gd name="T90" fmla="*/ 5 w 31"/>
              <a:gd name="T91" fmla="*/ 12 h 29"/>
              <a:gd name="T92" fmla="*/ 5 w 31"/>
              <a:gd name="T93" fmla="*/ 14 h 29"/>
              <a:gd name="T94" fmla="*/ 5 w 31"/>
              <a:gd name="T95" fmla="*/ 17 h 29"/>
              <a:gd name="T96" fmla="*/ 6 w 31"/>
              <a:gd name="T97" fmla="*/ 19 h 29"/>
              <a:gd name="T98" fmla="*/ 7 w 31"/>
              <a:gd name="T99" fmla="*/ 21 h 29"/>
              <a:gd name="T100" fmla="*/ 10 w 31"/>
              <a:gd name="T101" fmla="*/ 22 h 29"/>
              <a:gd name="T102" fmla="*/ 12 w 31"/>
              <a:gd name="T103" fmla="*/ 23 h 29"/>
              <a:gd name="T104" fmla="*/ 16 w 31"/>
              <a:gd name="T105" fmla="*/ 2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" h="29">
                <a:moveTo>
                  <a:pt x="16" y="29"/>
                </a:moveTo>
                <a:lnTo>
                  <a:pt x="11" y="28"/>
                </a:lnTo>
                <a:lnTo>
                  <a:pt x="7" y="27"/>
                </a:lnTo>
                <a:lnTo>
                  <a:pt x="4" y="24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1"/>
                </a:lnTo>
                <a:lnTo>
                  <a:pt x="25" y="2"/>
                </a:lnTo>
                <a:lnTo>
                  <a:pt x="27" y="3"/>
                </a:lnTo>
                <a:lnTo>
                  <a:pt x="28" y="5"/>
                </a:lnTo>
                <a:lnTo>
                  <a:pt x="30" y="7"/>
                </a:lnTo>
                <a:lnTo>
                  <a:pt x="31" y="9"/>
                </a:lnTo>
                <a:lnTo>
                  <a:pt x="31" y="12"/>
                </a:lnTo>
                <a:lnTo>
                  <a:pt x="31" y="14"/>
                </a:lnTo>
                <a:lnTo>
                  <a:pt x="31" y="18"/>
                </a:lnTo>
                <a:lnTo>
                  <a:pt x="30" y="22"/>
                </a:lnTo>
                <a:lnTo>
                  <a:pt x="28" y="25"/>
                </a:lnTo>
                <a:lnTo>
                  <a:pt x="24" y="27"/>
                </a:lnTo>
                <a:lnTo>
                  <a:pt x="21" y="28"/>
                </a:lnTo>
                <a:lnTo>
                  <a:pt x="16" y="29"/>
                </a:lnTo>
                <a:close/>
                <a:moveTo>
                  <a:pt x="16" y="23"/>
                </a:moveTo>
                <a:lnTo>
                  <a:pt x="20" y="23"/>
                </a:lnTo>
                <a:lnTo>
                  <a:pt x="22" y="22"/>
                </a:lnTo>
                <a:lnTo>
                  <a:pt x="25" y="21"/>
                </a:lnTo>
                <a:lnTo>
                  <a:pt x="26" y="19"/>
                </a:lnTo>
                <a:lnTo>
                  <a:pt x="27" y="17"/>
                </a:lnTo>
                <a:lnTo>
                  <a:pt x="27" y="14"/>
                </a:lnTo>
                <a:lnTo>
                  <a:pt x="27" y="12"/>
                </a:lnTo>
                <a:lnTo>
                  <a:pt x="26" y="10"/>
                </a:lnTo>
                <a:lnTo>
                  <a:pt x="25" y="8"/>
                </a:lnTo>
                <a:lnTo>
                  <a:pt x="22" y="6"/>
                </a:lnTo>
                <a:lnTo>
                  <a:pt x="19" y="6"/>
                </a:lnTo>
                <a:lnTo>
                  <a:pt x="16" y="5"/>
                </a:lnTo>
                <a:lnTo>
                  <a:pt x="12" y="6"/>
                </a:lnTo>
                <a:lnTo>
                  <a:pt x="10" y="6"/>
                </a:lnTo>
                <a:lnTo>
                  <a:pt x="7" y="8"/>
                </a:lnTo>
                <a:lnTo>
                  <a:pt x="6" y="10"/>
                </a:lnTo>
                <a:lnTo>
                  <a:pt x="5" y="12"/>
                </a:lnTo>
                <a:lnTo>
                  <a:pt x="5" y="14"/>
                </a:lnTo>
                <a:lnTo>
                  <a:pt x="5" y="17"/>
                </a:lnTo>
                <a:lnTo>
                  <a:pt x="6" y="19"/>
                </a:lnTo>
                <a:lnTo>
                  <a:pt x="7" y="21"/>
                </a:lnTo>
                <a:lnTo>
                  <a:pt x="10" y="22"/>
                </a:lnTo>
                <a:lnTo>
                  <a:pt x="12" y="23"/>
                </a:lnTo>
                <a:lnTo>
                  <a:pt x="16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75" name="Rectangle 76"/>
          <p:cNvSpPr>
            <a:spLocks noChangeArrowheads="1"/>
          </p:cNvSpPr>
          <p:nvPr/>
        </p:nvSpPr>
        <p:spPr bwMode="auto">
          <a:xfrm>
            <a:off x="728135" y="2278909"/>
            <a:ext cx="86784" cy="794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726019" y="2251930"/>
            <a:ext cx="91016" cy="26994"/>
          </a:xfrm>
          <a:custGeom>
            <a:avLst/>
            <a:gdLst>
              <a:gd name="T0" fmla="*/ 43 w 43"/>
              <a:gd name="T1" fmla="*/ 17 h 17"/>
              <a:gd name="T2" fmla="*/ 0 w 43"/>
              <a:gd name="T3" fmla="*/ 4 h 17"/>
              <a:gd name="T4" fmla="*/ 0 w 43"/>
              <a:gd name="T5" fmla="*/ 0 h 17"/>
              <a:gd name="T6" fmla="*/ 43 w 43"/>
              <a:gd name="T7" fmla="*/ 12 h 17"/>
              <a:gd name="T8" fmla="*/ 43 w 43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17">
                <a:moveTo>
                  <a:pt x="43" y="17"/>
                </a:moveTo>
                <a:lnTo>
                  <a:pt x="0" y="4"/>
                </a:lnTo>
                <a:lnTo>
                  <a:pt x="0" y="0"/>
                </a:lnTo>
                <a:lnTo>
                  <a:pt x="43" y="12"/>
                </a:lnTo>
                <a:lnTo>
                  <a:pt x="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749318" y="2174102"/>
            <a:ext cx="65617" cy="65105"/>
          </a:xfrm>
          <a:custGeom>
            <a:avLst/>
            <a:gdLst>
              <a:gd name="T0" fmla="*/ 31 w 31"/>
              <a:gd name="T1" fmla="*/ 41 h 41"/>
              <a:gd name="T2" fmla="*/ 1 w 31"/>
              <a:gd name="T3" fmla="*/ 41 h 41"/>
              <a:gd name="T4" fmla="*/ 1 w 31"/>
              <a:gd name="T5" fmla="*/ 37 h 41"/>
              <a:gd name="T6" fmla="*/ 5 w 31"/>
              <a:gd name="T7" fmla="*/ 37 h 41"/>
              <a:gd name="T8" fmla="*/ 4 w 31"/>
              <a:gd name="T9" fmla="*/ 36 h 41"/>
              <a:gd name="T10" fmla="*/ 3 w 31"/>
              <a:gd name="T11" fmla="*/ 34 h 41"/>
              <a:gd name="T12" fmla="*/ 2 w 31"/>
              <a:gd name="T13" fmla="*/ 33 h 41"/>
              <a:gd name="T14" fmla="*/ 1 w 31"/>
              <a:gd name="T15" fmla="*/ 31 h 41"/>
              <a:gd name="T16" fmla="*/ 0 w 31"/>
              <a:gd name="T17" fmla="*/ 29 h 41"/>
              <a:gd name="T18" fmla="*/ 0 w 31"/>
              <a:gd name="T19" fmla="*/ 27 h 41"/>
              <a:gd name="T20" fmla="*/ 0 w 31"/>
              <a:gd name="T21" fmla="*/ 25 h 41"/>
              <a:gd name="T22" fmla="*/ 1 w 31"/>
              <a:gd name="T23" fmla="*/ 24 h 41"/>
              <a:gd name="T24" fmla="*/ 2 w 31"/>
              <a:gd name="T25" fmla="*/ 22 h 41"/>
              <a:gd name="T26" fmla="*/ 3 w 31"/>
              <a:gd name="T27" fmla="*/ 21 h 41"/>
              <a:gd name="T28" fmla="*/ 4 w 31"/>
              <a:gd name="T29" fmla="*/ 20 h 41"/>
              <a:gd name="T30" fmla="*/ 5 w 31"/>
              <a:gd name="T31" fmla="*/ 19 h 41"/>
              <a:gd name="T32" fmla="*/ 3 w 31"/>
              <a:gd name="T33" fmla="*/ 16 h 41"/>
              <a:gd name="T34" fmla="*/ 1 w 31"/>
              <a:gd name="T35" fmla="*/ 13 h 41"/>
              <a:gd name="T36" fmla="*/ 0 w 31"/>
              <a:gd name="T37" fmla="*/ 9 h 41"/>
              <a:gd name="T38" fmla="*/ 1 w 31"/>
              <a:gd name="T39" fmla="*/ 7 h 41"/>
              <a:gd name="T40" fmla="*/ 1 w 31"/>
              <a:gd name="T41" fmla="*/ 4 h 41"/>
              <a:gd name="T42" fmla="*/ 3 w 31"/>
              <a:gd name="T43" fmla="*/ 2 h 41"/>
              <a:gd name="T44" fmla="*/ 5 w 31"/>
              <a:gd name="T45" fmla="*/ 1 h 41"/>
              <a:gd name="T46" fmla="*/ 7 w 31"/>
              <a:gd name="T47" fmla="*/ 0 h 41"/>
              <a:gd name="T48" fmla="*/ 10 w 31"/>
              <a:gd name="T49" fmla="*/ 0 h 41"/>
              <a:gd name="T50" fmla="*/ 31 w 31"/>
              <a:gd name="T51" fmla="*/ 0 h 41"/>
              <a:gd name="T52" fmla="*/ 31 w 31"/>
              <a:gd name="T53" fmla="*/ 5 h 41"/>
              <a:gd name="T54" fmla="*/ 12 w 31"/>
              <a:gd name="T55" fmla="*/ 5 h 41"/>
              <a:gd name="T56" fmla="*/ 10 w 31"/>
              <a:gd name="T57" fmla="*/ 5 h 41"/>
              <a:gd name="T58" fmla="*/ 9 w 31"/>
              <a:gd name="T59" fmla="*/ 5 h 41"/>
              <a:gd name="T60" fmla="*/ 8 w 31"/>
              <a:gd name="T61" fmla="*/ 6 h 41"/>
              <a:gd name="T62" fmla="*/ 7 w 31"/>
              <a:gd name="T63" fmla="*/ 6 h 41"/>
              <a:gd name="T64" fmla="*/ 6 w 31"/>
              <a:gd name="T65" fmla="*/ 7 h 41"/>
              <a:gd name="T66" fmla="*/ 5 w 31"/>
              <a:gd name="T67" fmla="*/ 7 h 41"/>
              <a:gd name="T68" fmla="*/ 5 w 31"/>
              <a:gd name="T69" fmla="*/ 8 h 41"/>
              <a:gd name="T70" fmla="*/ 5 w 31"/>
              <a:gd name="T71" fmla="*/ 9 h 41"/>
              <a:gd name="T72" fmla="*/ 5 w 31"/>
              <a:gd name="T73" fmla="*/ 11 h 41"/>
              <a:gd name="T74" fmla="*/ 5 w 31"/>
              <a:gd name="T75" fmla="*/ 13 h 41"/>
              <a:gd name="T76" fmla="*/ 6 w 31"/>
              <a:gd name="T77" fmla="*/ 14 h 41"/>
              <a:gd name="T78" fmla="*/ 7 w 31"/>
              <a:gd name="T79" fmla="*/ 16 h 41"/>
              <a:gd name="T80" fmla="*/ 8 w 31"/>
              <a:gd name="T81" fmla="*/ 17 h 41"/>
              <a:gd name="T82" fmla="*/ 11 w 31"/>
              <a:gd name="T83" fmla="*/ 18 h 41"/>
              <a:gd name="T84" fmla="*/ 14 w 31"/>
              <a:gd name="T85" fmla="*/ 18 h 41"/>
              <a:gd name="T86" fmla="*/ 31 w 31"/>
              <a:gd name="T87" fmla="*/ 18 h 41"/>
              <a:gd name="T88" fmla="*/ 31 w 31"/>
              <a:gd name="T89" fmla="*/ 23 h 41"/>
              <a:gd name="T90" fmla="*/ 11 w 31"/>
              <a:gd name="T91" fmla="*/ 23 h 41"/>
              <a:gd name="T92" fmla="*/ 9 w 31"/>
              <a:gd name="T93" fmla="*/ 23 h 41"/>
              <a:gd name="T94" fmla="*/ 8 w 31"/>
              <a:gd name="T95" fmla="*/ 24 h 41"/>
              <a:gd name="T96" fmla="*/ 6 w 31"/>
              <a:gd name="T97" fmla="*/ 25 h 41"/>
              <a:gd name="T98" fmla="*/ 5 w 31"/>
              <a:gd name="T99" fmla="*/ 26 h 41"/>
              <a:gd name="T100" fmla="*/ 5 w 31"/>
              <a:gd name="T101" fmla="*/ 27 h 41"/>
              <a:gd name="T102" fmla="*/ 5 w 31"/>
              <a:gd name="T103" fmla="*/ 29 h 41"/>
              <a:gd name="T104" fmla="*/ 5 w 31"/>
              <a:gd name="T105" fmla="*/ 30 h 41"/>
              <a:gd name="T106" fmla="*/ 5 w 31"/>
              <a:gd name="T107" fmla="*/ 32 h 41"/>
              <a:gd name="T108" fmla="*/ 6 w 31"/>
              <a:gd name="T109" fmla="*/ 33 h 41"/>
              <a:gd name="T110" fmla="*/ 7 w 31"/>
              <a:gd name="T111" fmla="*/ 34 h 41"/>
              <a:gd name="T112" fmla="*/ 8 w 31"/>
              <a:gd name="T113" fmla="*/ 35 h 41"/>
              <a:gd name="T114" fmla="*/ 9 w 31"/>
              <a:gd name="T115" fmla="*/ 35 h 41"/>
              <a:gd name="T116" fmla="*/ 11 w 31"/>
              <a:gd name="T117" fmla="*/ 36 h 41"/>
              <a:gd name="T118" fmla="*/ 13 w 31"/>
              <a:gd name="T119" fmla="*/ 36 h 41"/>
              <a:gd name="T120" fmla="*/ 15 w 31"/>
              <a:gd name="T121" fmla="*/ 36 h 41"/>
              <a:gd name="T122" fmla="*/ 31 w 31"/>
              <a:gd name="T123" fmla="*/ 36 h 41"/>
              <a:gd name="T124" fmla="*/ 31 w 31"/>
              <a:gd name="T12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" h="41">
                <a:moveTo>
                  <a:pt x="31" y="41"/>
                </a:moveTo>
                <a:lnTo>
                  <a:pt x="1" y="41"/>
                </a:lnTo>
                <a:lnTo>
                  <a:pt x="1" y="37"/>
                </a:lnTo>
                <a:lnTo>
                  <a:pt x="5" y="37"/>
                </a:lnTo>
                <a:lnTo>
                  <a:pt x="4" y="36"/>
                </a:lnTo>
                <a:lnTo>
                  <a:pt x="3" y="34"/>
                </a:lnTo>
                <a:lnTo>
                  <a:pt x="2" y="33"/>
                </a:lnTo>
                <a:lnTo>
                  <a:pt x="1" y="31"/>
                </a:lnTo>
                <a:lnTo>
                  <a:pt x="0" y="29"/>
                </a:lnTo>
                <a:lnTo>
                  <a:pt x="0" y="27"/>
                </a:lnTo>
                <a:lnTo>
                  <a:pt x="0" y="25"/>
                </a:lnTo>
                <a:lnTo>
                  <a:pt x="1" y="24"/>
                </a:lnTo>
                <a:lnTo>
                  <a:pt x="2" y="22"/>
                </a:lnTo>
                <a:lnTo>
                  <a:pt x="3" y="21"/>
                </a:lnTo>
                <a:lnTo>
                  <a:pt x="4" y="20"/>
                </a:lnTo>
                <a:lnTo>
                  <a:pt x="5" y="19"/>
                </a:lnTo>
                <a:lnTo>
                  <a:pt x="3" y="16"/>
                </a:lnTo>
                <a:lnTo>
                  <a:pt x="1" y="13"/>
                </a:lnTo>
                <a:lnTo>
                  <a:pt x="0" y="9"/>
                </a:lnTo>
                <a:lnTo>
                  <a:pt x="1" y="7"/>
                </a:lnTo>
                <a:lnTo>
                  <a:pt x="1" y="4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31" y="0"/>
                </a:lnTo>
                <a:lnTo>
                  <a:pt x="31" y="5"/>
                </a:lnTo>
                <a:lnTo>
                  <a:pt x="12" y="5"/>
                </a:lnTo>
                <a:lnTo>
                  <a:pt x="10" y="5"/>
                </a:lnTo>
                <a:lnTo>
                  <a:pt x="9" y="5"/>
                </a:lnTo>
                <a:lnTo>
                  <a:pt x="8" y="6"/>
                </a:lnTo>
                <a:lnTo>
                  <a:pt x="7" y="6"/>
                </a:lnTo>
                <a:lnTo>
                  <a:pt x="6" y="7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1"/>
                </a:lnTo>
                <a:lnTo>
                  <a:pt x="5" y="13"/>
                </a:lnTo>
                <a:lnTo>
                  <a:pt x="6" y="14"/>
                </a:lnTo>
                <a:lnTo>
                  <a:pt x="7" y="16"/>
                </a:lnTo>
                <a:lnTo>
                  <a:pt x="8" y="17"/>
                </a:lnTo>
                <a:lnTo>
                  <a:pt x="11" y="18"/>
                </a:lnTo>
                <a:lnTo>
                  <a:pt x="14" y="18"/>
                </a:lnTo>
                <a:lnTo>
                  <a:pt x="31" y="18"/>
                </a:lnTo>
                <a:lnTo>
                  <a:pt x="31" y="23"/>
                </a:lnTo>
                <a:lnTo>
                  <a:pt x="11" y="23"/>
                </a:lnTo>
                <a:lnTo>
                  <a:pt x="9" y="23"/>
                </a:lnTo>
                <a:lnTo>
                  <a:pt x="8" y="24"/>
                </a:lnTo>
                <a:lnTo>
                  <a:pt x="6" y="25"/>
                </a:lnTo>
                <a:lnTo>
                  <a:pt x="5" y="26"/>
                </a:lnTo>
                <a:lnTo>
                  <a:pt x="5" y="27"/>
                </a:lnTo>
                <a:lnTo>
                  <a:pt x="5" y="29"/>
                </a:lnTo>
                <a:lnTo>
                  <a:pt x="5" y="30"/>
                </a:lnTo>
                <a:lnTo>
                  <a:pt x="5" y="32"/>
                </a:lnTo>
                <a:lnTo>
                  <a:pt x="6" y="33"/>
                </a:lnTo>
                <a:lnTo>
                  <a:pt x="7" y="34"/>
                </a:lnTo>
                <a:lnTo>
                  <a:pt x="8" y="35"/>
                </a:lnTo>
                <a:lnTo>
                  <a:pt x="9" y="35"/>
                </a:lnTo>
                <a:lnTo>
                  <a:pt x="11" y="36"/>
                </a:lnTo>
                <a:lnTo>
                  <a:pt x="13" y="36"/>
                </a:lnTo>
                <a:lnTo>
                  <a:pt x="15" y="36"/>
                </a:lnTo>
                <a:lnTo>
                  <a:pt x="31" y="36"/>
                </a:lnTo>
                <a:lnTo>
                  <a:pt x="31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78" name="Freeform 79"/>
          <p:cNvSpPr>
            <a:spLocks/>
          </p:cNvSpPr>
          <p:nvPr/>
        </p:nvSpPr>
        <p:spPr bwMode="auto">
          <a:xfrm>
            <a:off x="728135" y="2118543"/>
            <a:ext cx="86784" cy="41286"/>
          </a:xfrm>
          <a:custGeom>
            <a:avLst/>
            <a:gdLst>
              <a:gd name="T0" fmla="*/ 41 w 41"/>
              <a:gd name="T1" fmla="*/ 26 h 26"/>
              <a:gd name="T2" fmla="*/ 0 w 41"/>
              <a:gd name="T3" fmla="*/ 26 h 26"/>
              <a:gd name="T4" fmla="*/ 0 w 41"/>
              <a:gd name="T5" fmla="*/ 21 h 26"/>
              <a:gd name="T6" fmla="*/ 36 w 41"/>
              <a:gd name="T7" fmla="*/ 21 h 26"/>
              <a:gd name="T8" fmla="*/ 36 w 41"/>
              <a:gd name="T9" fmla="*/ 0 h 26"/>
              <a:gd name="T10" fmla="*/ 41 w 41"/>
              <a:gd name="T11" fmla="*/ 0 h 26"/>
              <a:gd name="T12" fmla="*/ 41 w 41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6">
                <a:moveTo>
                  <a:pt x="41" y="26"/>
                </a:moveTo>
                <a:lnTo>
                  <a:pt x="0" y="26"/>
                </a:lnTo>
                <a:lnTo>
                  <a:pt x="0" y="21"/>
                </a:lnTo>
                <a:lnTo>
                  <a:pt x="36" y="21"/>
                </a:lnTo>
                <a:lnTo>
                  <a:pt x="36" y="0"/>
                </a:lnTo>
                <a:lnTo>
                  <a:pt x="41" y="0"/>
                </a:lnTo>
                <a:lnTo>
                  <a:pt x="41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726034" y="2088362"/>
            <a:ext cx="114301" cy="22231"/>
          </a:xfrm>
          <a:custGeom>
            <a:avLst/>
            <a:gdLst>
              <a:gd name="T0" fmla="*/ 54 w 54"/>
              <a:gd name="T1" fmla="*/ 10 h 14"/>
              <a:gd name="T2" fmla="*/ 54 w 54"/>
              <a:gd name="T3" fmla="*/ 14 h 14"/>
              <a:gd name="T4" fmla="*/ 45 w 54"/>
              <a:gd name="T5" fmla="*/ 9 h 14"/>
              <a:gd name="T6" fmla="*/ 36 w 54"/>
              <a:gd name="T7" fmla="*/ 6 h 14"/>
              <a:gd name="T8" fmla="*/ 27 w 54"/>
              <a:gd name="T9" fmla="*/ 6 h 14"/>
              <a:gd name="T10" fmla="*/ 23 w 54"/>
              <a:gd name="T11" fmla="*/ 6 h 14"/>
              <a:gd name="T12" fmla="*/ 20 w 54"/>
              <a:gd name="T13" fmla="*/ 6 h 14"/>
              <a:gd name="T14" fmla="*/ 16 w 54"/>
              <a:gd name="T15" fmla="*/ 7 h 14"/>
              <a:gd name="T16" fmla="*/ 14 w 54"/>
              <a:gd name="T17" fmla="*/ 7 h 14"/>
              <a:gd name="T18" fmla="*/ 11 w 54"/>
              <a:gd name="T19" fmla="*/ 8 h 14"/>
              <a:gd name="T20" fmla="*/ 8 w 54"/>
              <a:gd name="T21" fmla="*/ 9 h 14"/>
              <a:gd name="T22" fmla="*/ 6 w 54"/>
              <a:gd name="T23" fmla="*/ 11 h 14"/>
              <a:gd name="T24" fmla="*/ 3 w 54"/>
              <a:gd name="T25" fmla="*/ 12 h 14"/>
              <a:gd name="T26" fmla="*/ 0 w 54"/>
              <a:gd name="T27" fmla="*/ 14 h 14"/>
              <a:gd name="T28" fmla="*/ 0 w 54"/>
              <a:gd name="T29" fmla="*/ 10 h 14"/>
              <a:gd name="T30" fmla="*/ 5 w 54"/>
              <a:gd name="T31" fmla="*/ 7 h 14"/>
              <a:gd name="T32" fmla="*/ 9 w 54"/>
              <a:gd name="T33" fmla="*/ 4 h 14"/>
              <a:gd name="T34" fmla="*/ 14 w 54"/>
              <a:gd name="T35" fmla="*/ 2 h 14"/>
              <a:gd name="T36" fmla="*/ 18 w 54"/>
              <a:gd name="T37" fmla="*/ 1 h 14"/>
              <a:gd name="T38" fmla="*/ 22 w 54"/>
              <a:gd name="T39" fmla="*/ 0 h 14"/>
              <a:gd name="T40" fmla="*/ 27 w 54"/>
              <a:gd name="T41" fmla="*/ 0 h 14"/>
              <a:gd name="T42" fmla="*/ 32 w 54"/>
              <a:gd name="T43" fmla="*/ 0 h 14"/>
              <a:gd name="T44" fmla="*/ 37 w 54"/>
              <a:gd name="T45" fmla="*/ 1 h 14"/>
              <a:gd name="T46" fmla="*/ 42 w 54"/>
              <a:gd name="T47" fmla="*/ 3 h 14"/>
              <a:gd name="T48" fmla="*/ 46 w 54"/>
              <a:gd name="T49" fmla="*/ 5 h 14"/>
              <a:gd name="T50" fmla="*/ 50 w 54"/>
              <a:gd name="T51" fmla="*/ 8 h 14"/>
              <a:gd name="T52" fmla="*/ 54 w 54"/>
              <a:gd name="T53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" h="14">
                <a:moveTo>
                  <a:pt x="54" y="10"/>
                </a:moveTo>
                <a:lnTo>
                  <a:pt x="54" y="14"/>
                </a:lnTo>
                <a:lnTo>
                  <a:pt x="45" y="9"/>
                </a:lnTo>
                <a:lnTo>
                  <a:pt x="36" y="6"/>
                </a:lnTo>
                <a:lnTo>
                  <a:pt x="27" y="6"/>
                </a:lnTo>
                <a:lnTo>
                  <a:pt x="23" y="6"/>
                </a:lnTo>
                <a:lnTo>
                  <a:pt x="20" y="6"/>
                </a:lnTo>
                <a:lnTo>
                  <a:pt x="16" y="7"/>
                </a:lnTo>
                <a:lnTo>
                  <a:pt x="14" y="7"/>
                </a:lnTo>
                <a:lnTo>
                  <a:pt x="11" y="8"/>
                </a:lnTo>
                <a:lnTo>
                  <a:pt x="8" y="9"/>
                </a:lnTo>
                <a:lnTo>
                  <a:pt x="6" y="11"/>
                </a:lnTo>
                <a:lnTo>
                  <a:pt x="3" y="12"/>
                </a:lnTo>
                <a:lnTo>
                  <a:pt x="0" y="14"/>
                </a:lnTo>
                <a:lnTo>
                  <a:pt x="0" y="10"/>
                </a:lnTo>
                <a:lnTo>
                  <a:pt x="5" y="7"/>
                </a:lnTo>
                <a:lnTo>
                  <a:pt x="9" y="4"/>
                </a:lnTo>
                <a:lnTo>
                  <a:pt x="14" y="2"/>
                </a:lnTo>
                <a:lnTo>
                  <a:pt x="18" y="1"/>
                </a:lnTo>
                <a:lnTo>
                  <a:pt x="22" y="0"/>
                </a:lnTo>
                <a:lnTo>
                  <a:pt x="27" y="0"/>
                </a:lnTo>
                <a:lnTo>
                  <a:pt x="32" y="0"/>
                </a:lnTo>
                <a:lnTo>
                  <a:pt x="37" y="1"/>
                </a:lnTo>
                <a:lnTo>
                  <a:pt x="42" y="3"/>
                </a:lnTo>
                <a:lnTo>
                  <a:pt x="46" y="5"/>
                </a:lnTo>
                <a:lnTo>
                  <a:pt x="50" y="8"/>
                </a:lnTo>
                <a:lnTo>
                  <a:pt x="54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80" name="Line 81"/>
          <p:cNvSpPr>
            <a:spLocks noChangeShapeType="1"/>
          </p:cNvSpPr>
          <p:nvPr/>
        </p:nvSpPr>
        <p:spPr bwMode="auto">
          <a:xfrm>
            <a:off x="1107018" y="3334887"/>
            <a:ext cx="5073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81" name="Line 82"/>
          <p:cNvSpPr>
            <a:spLocks noChangeShapeType="1"/>
          </p:cNvSpPr>
          <p:nvPr/>
        </p:nvSpPr>
        <p:spPr bwMode="auto">
          <a:xfrm flipV="1">
            <a:off x="1107034" y="3311069"/>
            <a:ext cx="2116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82" name="Rectangle 83"/>
          <p:cNvSpPr>
            <a:spLocks noChangeArrowheads="1"/>
          </p:cNvSpPr>
          <p:nvPr/>
        </p:nvSpPr>
        <p:spPr bwMode="auto">
          <a:xfrm>
            <a:off x="1041402" y="3399972"/>
            <a:ext cx="44996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0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83" name="Line 84"/>
          <p:cNvSpPr>
            <a:spLocks noChangeShapeType="1"/>
          </p:cNvSpPr>
          <p:nvPr/>
        </p:nvSpPr>
        <p:spPr bwMode="auto">
          <a:xfrm flipV="1">
            <a:off x="1953699" y="3311069"/>
            <a:ext cx="2116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84" name="Rectangle 85"/>
          <p:cNvSpPr>
            <a:spLocks noChangeArrowheads="1"/>
          </p:cNvSpPr>
          <p:nvPr/>
        </p:nvSpPr>
        <p:spPr bwMode="auto">
          <a:xfrm>
            <a:off x="1885950" y="3399972"/>
            <a:ext cx="44996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4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85" name="Line 86"/>
          <p:cNvSpPr>
            <a:spLocks noChangeShapeType="1"/>
          </p:cNvSpPr>
          <p:nvPr/>
        </p:nvSpPr>
        <p:spPr bwMode="auto">
          <a:xfrm flipV="1">
            <a:off x="2798234" y="3311069"/>
            <a:ext cx="2119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86" name="Rectangle 87"/>
          <p:cNvSpPr>
            <a:spLocks noChangeArrowheads="1"/>
          </p:cNvSpPr>
          <p:nvPr/>
        </p:nvSpPr>
        <p:spPr bwMode="auto">
          <a:xfrm>
            <a:off x="2732617" y="3399972"/>
            <a:ext cx="44996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8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87" name="Line 88"/>
          <p:cNvSpPr>
            <a:spLocks noChangeShapeType="1"/>
          </p:cNvSpPr>
          <p:nvPr/>
        </p:nvSpPr>
        <p:spPr bwMode="auto">
          <a:xfrm flipV="1">
            <a:off x="3642797" y="3311069"/>
            <a:ext cx="2116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88" name="Rectangle 89"/>
          <p:cNvSpPr>
            <a:spLocks noChangeArrowheads="1"/>
          </p:cNvSpPr>
          <p:nvPr/>
        </p:nvSpPr>
        <p:spPr bwMode="auto">
          <a:xfrm>
            <a:off x="3539069" y="3399972"/>
            <a:ext cx="89990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12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89" name="Line 90"/>
          <p:cNvSpPr>
            <a:spLocks noChangeShapeType="1"/>
          </p:cNvSpPr>
          <p:nvPr/>
        </p:nvSpPr>
        <p:spPr bwMode="auto">
          <a:xfrm flipV="1">
            <a:off x="4489467" y="3311069"/>
            <a:ext cx="2116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90" name="Rectangle 91"/>
          <p:cNvSpPr>
            <a:spLocks noChangeArrowheads="1"/>
          </p:cNvSpPr>
          <p:nvPr/>
        </p:nvSpPr>
        <p:spPr bwMode="auto">
          <a:xfrm>
            <a:off x="4385733" y="3399972"/>
            <a:ext cx="89990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16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91" name="Line 92"/>
          <p:cNvSpPr>
            <a:spLocks noChangeShapeType="1"/>
          </p:cNvSpPr>
          <p:nvPr/>
        </p:nvSpPr>
        <p:spPr bwMode="auto">
          <a:xfrm flipV="1">
            <a:off x="5334000" y="3311069"/>
            <a:ext cx="2119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92" name="Rectangle 93"/>
          <p:cNvSpPr>
            <a:spLocks noChangeArrowheads="1"/>
          </p:cNvSpPr>
          <p:nvPr/>
        </p:nvSpPr>
        <p:spPr bwMode="auto">
          <a:xfrm>
            <a:off x="5230286" y="3399972"/>
            <a:ext cx="89990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20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93" name="Line 94"/>
          <p:cNvSpPr>
            <a:spLocks noChangeShapeType="1"/>
          </p:cNvSpPr>
          <p:nvPr/>
        </p:nvSpPr>
        <p:spPr bwMode="auto">
          <a:xfrm flipV="1">
            <a:off x="6180667" y="3311069"/>
            <a:ext cx="2119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94" name="Rectangle 95"/>
          <p:cNvSpPr>
            <a:spLocks noChangeArrowheads="1"/>
          </p:cNvSpPr>
          <p:nvPr/>
        </p:nvSpPr>
        <p:spPr bwMode="auto">
          <a:xfrm>
            <a:off x="6076953" y="3399972"/>
            <a:ext cx="89990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24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95" name="Line 96"/>
          <p:cNvSpPr>
            <a:spLocks noChangeShapeType="1"/>
          </p:cNvSpPr>
          <p:nvPr/>
        </p:nvSpPr>
        <p:spPr bwMode="auto">
          <a:xfrm>
            <a:off x="1107018" y="3334887"/>
            <a:ext cx="5073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96" name="Line 97"/>
          <p:cNvSpPr>
            <a:spLocks noChangeShapeType="1"/>
          </p:cNvSpPr>
          <p:nvPr/>
        </p:nvSpPr>
        <p:spPr bwMode="auto">
          <a:xfrm flipV="1">
            <a:off x="1107034" y="3311069"/>
            <a:ext cx="2116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97" name="Line 98"/>
          <p:cNvSpPr>
            <a:spLocks noChangeShapeType="1"/>
          </p:cNvSpPr>
          <p:nvPr/>
        </p:nvSpPr>
        <p:spPr bwMode="auto">
          <a:xfrm flipV="1">
            <a:off x="1953699" y="3311069"/>
            <a:ext cx="2116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98" name="Line 99"/>
          <p:cNvSpPr>
            <a:spLocks noChangeShapeType="1"/>
          </p:cNvSpPr>
          <p:nvPr/>
        </p:nvSpPr>
        <p:spPr bwMode="auto">
          <a:xfrm flipV="1">
            <a:off x="2798234" y="3311069"/>
            <a:ext cx="2119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99" name="Line 100"/>
          <p:cNvSpPr>
            <a:spLocks noChangeShapeType="1"/>
          </p:cNvSpPr>
          <p:nvPr/>
        </p:nvSpPr>
        <p:spPr bwMode="auto">
          <a:xfrm flipV="1">
            <a:off x="3642797" y="3311069"/>
            <a:ext cx="2116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00" name="Line 101"/>
          <p:cNvSpPr>
            <a:spLocks noChangeShapeType="1"/>
          </p:cNvSpPr>
          <p:nvPr/>
        </p:nvSpPr>
        <p:spPr bwMode="auto">
          <a:xfrm flipV="1">
            <a:off x="4489467" y="3311069"/>
            <a:ext cx="2116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01" name="Line 102"/>
          <p:cNvSpPr>
            <a:spLocks noChangeShapeType="1"/>
          </p:cNvSpPr>
          <p:nvPr/>
        </p:nvSpPr>
        <p:spPr bwMode="auto">
          <a:xfrm flipV="1">
            <a:off x="5334000" y="3311069"/>
            <a:ext cx="2119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02" name="Line 103"/>
          <p:cNvSpPr>
            <a:spLocks noChangeShapeType="1"/>
          </p:cNvSpPr>
          <p:nvPr/>
        </p:nvSpPr>
        <p:spPr bwMode="auto">
          <a:xfrm flipV="1">
            <a:off x="6180667" y="3311069"/>
            <a:ext cx="2119" cy="47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03" name="Rectangle 104"/>
          <p:cNvSpPr>
            <a:spLocks noChangeArrowheads="1"/>
          </p:cNvSpPr>
          <p:nvPr/>
        </p:nvSpPr>
        <p:spPr bwMode="auto">
          <a:xfrm>
            <a:off x="3333768" y="3546061"/>
            <a:ext cx="340680" cy="1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>
                <a:solidFill>
                  <a:srgbClr val="000000"/>
                </a:solidFill>
              </a:rPr>
              <a:t>TIME (hr)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104" name="Freeform 105"/>
          <p:cNvSpPr>
            <a:spLocks/>
          </p:cNvSpPr>
          <p:nvPr/>
        </p:nvSpPr>
        <p:spPr bwMode="auto">
          <a:xfrm>
            <a:off x="1208620" y="2942673"/>
            <a:ext cx="61383" cy="47637"/>
          </a:xfrm>
          <a:custGeom>
            <a:avLst/>
            <a:gdLst>
              <a:gd name="T0" fmla="*/ 5 w 29"/>
              <a:gd name="T1" fmla="*/ 0 h 30"/>
              <a:gd name="T2" fmla="*/ 29 w 29"/>
              <a:gd name="T3" fmla="*/ 24 h 30"/>
              <a:gd name="T4" fmla="*/ 27 w 29"/>
              <a:gd name="T5" fmla="*/ 30 h 30"/>
              <a:gd name="T6" fmla="*/ 0 w 29"/>
              <a:gd name="T7" fmla="*/ 2 h 30"/>
              <a:gd name="T8" fmla="*/ 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5" y="0"/>
                </a:moveTo>
                <a:lnTo>
                  <a:pt x="29" y="24"/>
                </a:lnTo>
                <a:lnTo>
                  <a:pt x="27" y="30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05" name="Freeform 106"/>
          <p:cNvSpPr>
            <a:spLocks/>
          </p:cNvSpPr>
          <p:nvPr/>
        </p:nvSpPr>
        <p:spPr bwMode="auto">
          <a:xfrm>
            <a:off x="1261535" y="2942673"/>
            <a:ext cx="63501" cy="47637"/>
          </a:xfrm>
          <a:custGeom>
            <a:avLst/>
            <a:gdLst>
              <a:gd name="T0" fmla="*/ 0 w 30"/>
              <a:gd name="T1" fmla="*/ 24 h 30"/>
              <a:gd name="T2" fmla="*/ 24 w 30"/>
              <a:gd name="T3" fmla="*/ 0 h 30"/>
              <a:gd name="T4" fmla="*/ 30 w 30"/>
              <a:gd name="T5" fmla="*/ 2 h 30"/>
              <a:gd name="T6" fmla="*/ 2 w 30"/>
              <a:gd name="T7" fmla="*/ 30 h 30"/>
              <a:gd name="T8" fmla="*/ 0 w 30"/>
              <a:gd name="T9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0" y="24"/>
                </a:moveTo>
                <a:lnTo>
                  <a:pt x="24" y="0"/>
                </a:lnTo>
                <a:lnTo>
                  <a:pt x="30" y="2"/>
                </a:lnTo>
                <a:lnTo>
                  <a:pt x="2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1261535" y="2901372"/>
            <a:ext cx="63501" cy="46051"/>
          </a:xfrm>
          <a:custGeom>
            <a:avLst/>
            <a:gdLst>
              <a:gd name="T0" fmla="*/ 24 w 30"/>
              <a:gd name="T1" fmla="*/ 29 h 29"/>
              <a:gd name="T2" fmla="*/ 0 w 30"/>
              <a:gd name="T3" fmla="*/ 5 h 29"/>
              <a:gd name="T4" fmla="*/ 2 w 30"/>
              <a:gd name="T5" fmla="*/ 0 h 29"/>
              <a:gd name="T6" fmla="*/ 30 w 30"/>
              <a:gd name="T7" fmla="*/ 28 h 29"/>
              <a:gd name="T8" fmla="*/ 24 w 30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24" y="29"/>
                </a:moveTo>
                <a:lnTo>
                  <a:pt x="0" y="5"/>
                </a:lnTo>
                <a:lnTo>
                  <a:pt x="2" y="0"/>
                </a:lnTo>
                <a:lnTo>
                  <a:pt x="30" y="28"/>
                </a:lnTo>
                <a:lnTo>
                  <a:pt x="24" y="29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07" name="Freeform 108"/>
          <p:cNvSpPr>
            <a:spLocks/>
          </p:cNvSpPr>
          <p:nvPr/>
        </p:nvSpPr>
        <p:spPr bwMode="auto">
          <a:xfrm>
            <a:off x="1208620" y="2901372"/>
            <a:ext cx="61383" cy="46051"/>
          </a:xfrm>
          <a:custGeom>
            <a:avLst/>
            <a:gdLst>
              <a:gd name="T0" fmla="*/ 29 w 29"/>
              <a:gd name="T1" fmla="*/ 5 h 29"/>
              <a:gd name="T2" fmla="*/ 5 w 29"/>
              <a:gd name="T3" fmla="*/ 29 h 29"/>
              <a:gd name="T4" fmla="*/ 0 w 29"/>
              <a:gd name="T5" fmla="*/ 28 h 29"/>
              <a:gd name="T6" fmla="*/ 27 w 29"/>
              <a:gd name="T7" fmla="*/ 0 h 29"/>
              <a:gd name="T8" fmla="*/ 29 w 29"/>
              <a:gd name="T9" fmla="*/ 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29" y="5"/>
                </a:moveTo>
                <a:lnTo>
                  <a:pt x="5" y="29"/>
                </a:lnTo>
                <a:lnTo>
                  <a:pt x="0" y="28"/>
                </a:lnTo>
                <a:lnTo>
                  <a:pt x="27" y="0"/>
                </a:lnTo>
                <a:lnTo>
                  <a:pt x="29" y="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08" name="Freeform 109"/>
          <p:cNvSpPr>
            <a:spLocks/>
          </p:cNvSpPr>
          <p:nvPr/>
        </p:nvSpPr>
        <p:spPr bwMode="auto">
          <a:xfrm>
            <a:off x="1367374" y="2817227"/>
            <a:ext cx="61384" cy="46049"/>
          </a:xfrm>
          <a:custGeom>
            <a:avLst/>
            <a:gdLst>
              <a:gd name="T0" fmla="*/ 5 w 29"/>
              <a:gd name="T1" fmla="*/ 0 h 29"/>
              <a:gd name="T2" fmla="*/ 29 w 29"/>
              <a:gd name="T3" fmla="*/ 24 h 29"/>
              <a:gd name="T4" fmla="*/ 27 w 29"/>
              <a:gd name="T5" fmla="*/ 29 h 29"/>
              <a:gd name="T6" fmla="*/ 0 w 29"/>
              <a:gd name="T7" fmla="*/ 1 h 29"/>
              <a:gd name="T8" fmla="*/ 5 w 29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5" y="0"/>
                </a:moveTo>
                <a:lnTo>
                  <a:pt x="29" y="24"/>
                </a:lnTo>
                <a:lnTo>
                  <a:pt x="27" y="29"/>
                </a:lnTo>
                <a:lnTo>
                  <a:pt x="0" y="1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09" name="Freeform 110"/>
          <p:cNvSpPr>
            <a:spLocks/>
          </p:cNvSpPr>
          <p:nvPr/>
        </p:nvSpPr>
        <p:spPr bwMode="auto">
          <a:xfrm>
            <a:off x="1420293" y="2817227"/>
            <a:ext cx="61383" cy="46049"/>
          </a:xfrm>
          <a:custGeom>
            <a:avLst/>
            <a:gdLst>
              <a:gd name="T0" fmla="*/ 0 w 29"/>
              <a:gd name="T1" fmla="*/ 24 h 29"/>
              <a:gd name="T2" fmla="*/ 24 w 29"/>
              <a:gd name="T3" fmla="*/ 0 h 29"/>
              <a:gd name="T4" fmla="*/ 29 w 29"/>
              <a:gd name="T5" fmla="*/ 1 h 29"/>
              <a:gd name="T6" fmla="*/ 2 w 29"/>
              <a:gd name="T7" fmla="*/ 29 h 29"/>
              <a:gd name="T8" fmla="*/ 0 w 29"/>
              <a:gd name="T9" fmla="*/ 2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0" y="24"/>
                </a:moveTo>
                <a:lnTo>
                  <a:pt x="24" y="0"/>
                </a:lnTo>
                <a:lnTo>
                  <a:pt x="29" y="1"/>
                </a:lnTo>
                <a:lnTo>
                  <a:pt x="2" y="29"/>
                </a:lnTo>
                <a:lnTo>
                  <a:pt x="0" y="24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10" name="Freeform 111"/>
          <p:cNvSpPr>
            <a:spLocks/>
          </p:cNvSpPr>
          <p:nvPr/>
        </p:nvSpPr>
        <p:spPr bwMode="auto">
          <a:xfrm>
            <a:off x="1420293" y="2774354"/>
            <a:ext cx="61383" cy="47637"/>
          </a:xfrm>
          <a:custGeom>
            <a:avLst/>
            <a:gdLst>
              <a:gd name="T0" fmla="*/ 24 w 29"/>
              <a:gd name="T1" fmla="*/ 30 h 30"/>
              <a:gd name="T2" fmla="*/ 0 w 29"/>
              <a:gd name="T3" fmla="*/ 5 h 30"/>
              <a:gd name="T4" fmla="*/ 2 w 29"/>
              <a:gd name="T5" fmla="*/ 0 h 30"/>
              <a:gd name="T6" fmla="*/ 29 w 29"/>
              <a:gd name="T7" fmla="*/ 28 h 30"/>
              <a:gd name="T8" fmla="*/ 24 w 29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4" y="30"/>
                </a:moveTo>
                <a:lnTo>
                  <a:pt x="0" y="5"/>
                </a:lnTo>
                <a:lnTo>
                  <a:pt x="2" y="0"/>
                </a:lnTo>
                <a:lnTo>
                  <a:pt x="29" y="28"/>
                </a:lnTo>
                <a:lnTo>
                  <a:pt x="24" y="3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11" name="Freeform 112"/>
          <p:cNvSpPr>
            <a:spLocks/>
          </p:cNvSpPr>
          <p:nvPr/>
        </p:nvSpPr>
        <p:spPr bwMode="auto">
          <a:xfrm>
            <a:off x="1367374" y="2774354"/>
            <a:ext cx="61384" cy="47637"/>
          </a:xfrm>
          <a:custGeom>
            <a:avLst/>
            <a:gdLst>
              <a:gd name="T0" fmla="*/ 29 w 29"/>
              <a:gd name="T1" fmla="*/ 5 h 30"/>
              <a:gd name="T2" fmla="*/ 5 w 29"/>
              <a:gd name="T3" fmla="*/ 30 h 30"/>
              <a:gd name="T4" fmla="*/ 0 w 29"/>
              <a:gd name="T5" fmla="*/ 28 h 30"/>
              <a:gd name="T6" fmla="*/ 27 w 29"/>
              <a:gd name="T7" fmla="*/ 0 h 30"/>
              <a:gd name="T8" fmla="*/ 29 w 29"/>
              <a:gd name="T9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9" y="5"/>
                </a:moveTo>
                <a:lnTo>
                  <a:pt x="5" y="30"/>
                </a:lnTo>
                <a:lnTo>
                  <a:pt x="0" y="28"/>
                </a:lnTo>
                <a:lnTo>
                  <a:pt x="27" y="0"/>
                </a:lnTo>
                <a:lnTo>
                  <a:pt x="29" y="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12" name="Freeform 113"/>
          <p:cNvSpPr>
            <a:spLocks/>
          </p:cNvSpPr>
          <p:nvPr/>
        </p:nvSpPr>
        <p:spPr bwMode="auto">
          <a:xfrm>
            <a:off x="1473201" y="2801349"/>
            <a:ext cx="61384" cy="47637"/>
          </a:xfrm>
          <a:custGeom>
            <a:avLst/>
            <a:gdLst>
              <a:gd name="T0" fmla="*/ 5 w 29"/>
              <a:gd name="T1" fmla="*/ 0 h 30"/>
              <a:gd name="T2" fmla="*/ 29 w 29"/>
              <a:gd name="T3" fmla="*/ 25 h 30"/>
              <a:gd name="T4" fmla="*/ 27 w 29"/>
              <a:gd name="T5" fmla="*/ 30 h 30"/>
              <a:gd name="T6" fmla="*/ 0 w 29"/>
              <a:gd name="T7" fmla="*/ 2 h 30"/>
              <a:gd name="T8" fmla="*/ 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5" y="0"/>
                </a:moveTo>
                <a:lnTo>
                  <a:pt x="29" y="25"/>
                </a:lnTo>
                <a:lnTo>
                  <a:pt x="27" y="30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13" name="Freeform 114"/>
          <p:cNvSpPr>
            <a:spLocks/>
          </p:cNvSpPr>
          <p:nvPr/>
        </p:nvSpPr>
        <p:spPr bwMode="auto">
          <a:xfrm>
            <a:off x="1526123" y="2801349"/>
            <a:ext cx="61383" cy="47637"/>
          </a:xfrm>
          <a:custGeom>
            <a:avLst/>
            <a:gdLst>
              <a:gd name="T0" fmla="*/ 0 w 29"/>
              <a:gd name="T1" fmla="*/ 25 h 30"/>
              <a:gd name="T2" fmla="*/ 24 w 29"/>
              <a:gd name="T3" fmla="*/ 0 h 30"/>
              <a:gd name="T4" fmla="*/ 29 w 29"/>
              <a:gd name="T5" fmla="*/ 2 h 30"/>
              <a:gd name="T6" fmla="*/ 2 w 29"/>
              <a:gd name="T7" fmla="*/ 30 h 30"/>
              <a:gd name="T8" fmla="*/ 0 w 29"/>
              <a:gd name="T9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0" y="25"/>
                </a:moveTo>
                <a:lnTo>
                  <a:pt x="24" y="0"/>
                </a:lnTo>
                <a:lnTo>
                  <a:pt x="29" y="2"/>
                </a:lnTo>
                <a:lnTo>
                  <a:pt x="2" y="30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14" name="Freeform 115"/>
          <p:cNvSpPr>
            <a:spLocks/>
          </p:cNvSpPr>
          <p:nvPr/>
        </p:nvSpPr>
        <p:spPr bwMode="auto">
          <a:xfrm>
            <a:off x="1526123" y="2760064"/>
            <a:ext cx="61383" cy="47637"/>
          </a:xfrm>
          <a:custGeom>
            <a:avLst/>
            <a:gdLst>
              <a:gd name="T0" fmla="*/ 24 w 29"/>
              <a:gd name="T1" fmla="*/ 30 h 30"/>
              <a:gd name="T2" fmla="*/ 0 w 29"/>
              <a:gd name="T3" fmla="*/ 5 h 30"/>
              <a:gd name="T4" fmla="*/ 2 w 29"/>
              <a:gd name="T5" fmla="*/ 0 h 30"/>
              <a:gd name="T6" fmla="*/ 29 w 29"/>
              <a:gd name="T7" fmla="*/ 28 h 30"/>
              <a:gd name="T8" fmla="*/ 24 w 29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4" y="30"/>
                </a:moveTo>
                <a:lnTo>
                  <a:pt x="0" y="5"/>
                </a:lnTo>
                <a:lnTo>
                  <a:pt x="2" y="0"/>
                </a:lnTo>
                <a:lnTo>
                  <a:pt x="29" y="28"/>
                </a:lnTo>
                <a:lnTo>
                  <a:pt x="24" y="3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15" name="Freeform 116"/>
          <p:cNvSpPr>
            <a:spLocks/>
          </p:cNvSpPr>
          <p:nvPr/>
        </p:nvSpPr>
        <p:spPr bwMode="auto">
          <a:xfrm>
            <a:off x="1473201" y="2760064"/>
            <a:ext cx="61384" cy="47637"/>
          </a:xfrm>
          <a:custGeom>
            <a:avLst/>
            <a:gdLst>
              <a:gd name="T0" fmla="*/ 29 w 29"/>
              <a:gd name="T1" fmla="*/ 5 h 30"/>
              <a:gd name="T2" fmla="*/ 5 w 29"/>
              <a:gd name="T3" fmla="*/ 30 h 30"/>
              <a:gd name="T4" fmla="*/ 0 w 29"/>
              <a:gd name="T5" fmla="*/ 28 h 30"/>
              <a:gd name="T6" fmla="*/ 27 w 29"/>
              <a:gd name="T7" fmla="*/ 0 h 30"/>
              <a:gd name="T8" fmla="*/ 29 w 29"/>
              <a:gd name="T9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9" y="5"/>
                </a:moveTo>
                <a:lnTo>
                  <a:pt x="5" y="30"/>
                </a:lnTo>
                <a:lnTo>
                  <a:pt x="0" y="28"/>
                </a:lnTo>
                <a:lnTo>
                  <a:pt x="27" y="0"/>
                </a:lnTo>
                <a:lnTo>
                  <a:pt x="29" y="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16" name="Freeform 117"/>
          <p:cNvSpPr>
            <a:spLocks/>
          </p:cNvSpPr>
          <p:nvPr/>
        </p:nvSpPr>
        <p:spPr bwMode="auto">
          <a:xfrm>
            <a:off x="1894426" y="2777530"/>
            <a:ext cx="61383" cy="47637"/>
          </a:xfrm>
          <a:custGeom>
            <a:avLst/>
            <a:gdLst>
              <a:gd name="T0" fmla="*/ 5 w 29"/>
              <a:gd name="T1" fmla="*/ 0 h 30"/>
              <a:gd name="T2" fmla="*/ 29 w 29"/>
              <a:gd name="T3" fmla="*/ 25 h 30"/>
              <a:gd name="T4" fmla="*/ 28 w 29"/>
              <a:gd name="T5" fmla="*/ 30 h 30"/>
              <a:gd name="T6" fmla="*/ 0 w 29"/>
              <a:gd name="T7" fmla="*/ 2 h 30"/>
              <a:gd name="T8" fmla="*/ 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5" y="0"/>
                </a:moveTo>
                <a:lnTo>
                  <a:pt x="29" y="25"/>
                </a:lnTo>
                <a:lnTo>
                  <a:pt x="28" y="30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17" name="Freeform 118"/>
          <p:cNvSpPr>
            <a:spLocks/>
          </p:cNvSpPr>
          <p:nvPr/>
        </p:nvSpPr>
        <p:spPr bwMode="auto">
          <a:xfrm>
            <a:off x="1949459" y="2777530"/>
            <a:ext cx="61383" cy="47637"/>
          </a:xfrm>
          <a:custGeom>
            <a:avLst/>
            <a:gdLst>
              <a:gd name="T0" fmla="*/ 0 w 29"/>
              <a:gd name="T1" fmla="*/ 25 h 30"/>
              <a:gd name="T2" fmla="*/ 24 w 29"/>
              <a:gd name="T3" fmla="*/ 0 h 30"/>
              <a:gd name="T4" fmla="*/ 29 w 29"/>
              <a:gd name="T5" fmla="*/ 2 h 30"/>
              <a:gd name="T6" fmla="*/ 2 w 29"/>
              <a:gd name="T7" fmla="*/ 30 h 30"/>
              <a:gd name="T8" fmla="*/ 0 w 29"/>
              <a:gd name="T9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0" y="25"/>
                </a:moveTo>
                <a:lnTo>
                  <a:pt x="24" y="0"/>
                </a:lnTo>
                <a:lnTo>
                  <a:pt x="29" y="2"/>
                </a:lnTo>
                <a:lnTo>
                  <a:pt x="2" y="30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18" name="Freeform 119"/>
          <p:cNvSpPr>
            <a:spLocks/>
          </p:cNvSpPr>
          <p:nvPr/>
        </p:nvSpPr>
        <p:spPr bwMode="auto">
          <a:xfrm>
            <a:off x="1949459" y="2736244"/>
            <a:ext cx="61383" cy="47637"/>
          </a:xfrm>
          <a:custGeom>
            <a:avLst/>
            <a:gdLst>
              <a:gd name="T0" fmla="*/ 24 w 29"/>
              <a:gd name="T1" fmla="*/ 30 h 30"/>
              <a:gd name="T2" fmla="*/ 0 w 29"/>
              <a:gd name="T3" fmla="*/ 5 h 30"/>
              <a:gd name="T4" fmla="*/ 2 w 29"/>
              <a:gd name="T5" fmla="*/ 0 h 30"/>
              <a:gd name="T6" fmla="*/ 29 w 29"/>
              <a:gd name="T7" fmla="*/ 28 h 30"/>
              <a:gd name="T8" fmla="*/ 24 w 29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4" y="30"/>
                </a:moveTo>
                <a:lnTo>
                  <a:pt x="0" y="5"/>
                </a:lnTo>
                <a:lnTo>
                  <a:pt x="2" y="0"/>
                </a:lnTo>
                <a:lnTo>
                  <a:pt x="29" y="28"/>
                </a:lnTo>
                <a:lnTo>
                  <a:pt x="24" y="3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19" name="Freeform 120"/>
          <p:cNvSpPr>
            <a:spLocks/>
          </p:cNvSpPr>
          <p:nvPr/>
        </p:nvSpPr>
        <p:spPr bwMode="auto">
          <a:xfrm>
            <a:off x="1894426" y="2736244"/>
            <a:ext cx="61383" cy="47637"/>
          </a:xfrm>
          <a:custGeom>
            <a:avLst/>
            <a:gdLst>
              <a:gd name="T0" fmla="*/ 29 w 29"/>
              <a:gd name="T1" fmla="*/ 5 h 30"/>
              <a:gd name="T2" fmla="*/ 5 w 29"/>
              <a:gd name="T3" fmla="*/ 30 h 30"/>
              <a:gd name="T4" fmla="*/ 0 w 29"/>
              <a:gd name="T5" fmla="*/ 28 h 30"/>
              <a:gd name="T6" fmla="*/ 28 w 29"/>
              <a:gd name="T7" fmla="*/ 0 h 30"/>
              <a:gd name="T8" fmla="*/ 29 w 29"/>
              <a:gd name="T9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9" y="5"/>
                </a:moveTo>
                <a:lnTo>
                  <a:pt x="5" y="30"/>
                </a:lnTo>
                <a:lnTo>
                  <a:pt x="0" y="28"/>
                </a:lnTo>
                <a:lnTo>
                  <a:pt x="28" y="0"/>
                </a:lnTo>
                <a:lnTo>
                  <a:pt x="29" y="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20" name="Freeform 121"/>
          <p:cNvSpPr>
            <a:spLocks/>
          </p:cNvSpPr>
          <p:nvPr/>
        </p:nvSpPr>
        <p:spPr bwMode="auto">
          <a:xfrm>
            <a:off x="2317766" y="2839459"/>
            <a:ext cx="61383" cy="47637"/>
          </a:xfrm>
          <a:custGeom>
            <a:avLst/>
            <a:gdLst>
              <a:gd name="T0" fmla="*/ 5 w 29"/>
              <a:gd name="T1" fmla="*/ 0 h 30"/>
              <a:gd name="T2" fmla="*/ 29 w 29"/>
              <a:gd name="T3" fmla="*/ 25 h 30"/>
              <a:gd name="T4" fmla="*/ 27 w 29"/>
              <a:gd name="T5" fmla="*/ 30 h 30"/>
              <a:gd name="T6" fmla="*/ 0 w 29"/>
              <a:gd name="T7" fmla="*/ 2 h 30"/>
              <a:gd name="T8" fmla="*/ 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5" y="0"/>
                </a:moveTo>
                <a:lnTo>
                  <a:pt x="29" y="25"/>
                </a:lnTo>
                <a:lnTo>
                  <a:pt x="27" y="30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21" name="Freeform 122"/>
          <p:cNvSpPr>
            <a:spLocks/>
          </p:cNvSpPr>
          <p:nvPr/>
        </p:nvSpPr>
        <p:spPr bwMode="auto">
          <a:xfrm>
            <a:off x="2372795" y="2839459"/>
            <a:ext cx="61383" cy="47637"/>
          </a:xfrm>
          <a:custGeom>
            <a:avLst/>
            <a:gdLst>
              <a:gd name="T0" fmla="*/ 0 w 29"/>
              <a:gd name="T1" fmla="*/ 25 h 30"/>
              <a:gd name="T2" fmla="*/ 24 w 29"/>
              <a:gd name="T3" fmla="*/ 0 h 30"/>
              <a:gd name="T4" fmla="*/ 29 w 29"/>
              <a:gd name="T5" fmla="*/ 2 h 30"/>
              <a:gd name="T6" fmla="*/ 1 w 29"/>
              <a:gd name="T7" fmla="*/ 30 h 30"/>
              <a:gd name="T8" fmla="*/ 0 w 29"/>
              <a:gd name="T9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0" y="25"/>
                </a:moveTo>
                <a:lnTo>
                  <a:pt x="24" y="0"/>
                </a:lnTo>
                <a:lnTo>
                  <a:pt x="29" y="2"/>
                </a:lnTo>
                <a:lnTo>
                  <a:pt x="1" y="30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22" name="Freeform 123"/>
          <p:cNvSpPr>
            <a:spLocks/>
          </p:cNvSpPr>
          <p:nvPr/>
        </p:nvSpPr>
        <p:spPr bwMode="auto">
          <a:xfrm>
            <a:off x="2372795" y="2798173"/>
            <a:ext cx="61383" cy="47637"/>
          </a:xfrm>
          <a:custGeom>
            <a:avLst/>
            <a:gdLst>
              <a:gd name="T0" fmla="*/ 24 w 29"/>
              <a:gd name="T1" fmla="*/ 30 h 30"/>
              <a:gd name="T2" fmla="*/ 0 w 29"/>
              <a:gd name="T3" fmla="*/ 5 h 30"/>
              <a:gd name="T4" fmla="*/ 1 w 29"/>
              <a:gd name="T5" fmla="*/ 0 h 30"/>
              <a:gd name="T6" fmla="*/ 29 w 29"/>
              <a:gd name="T7" fmla="*/ 28 h 30"/>
              <a:gd name="T8" fmla="*/ 24 w 29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4" y="30"/>
                </a:moveTo>
                <a:lnTo>
                  <a:pt x="0" y="5"/>
                </a:lnTo>
                <a:lnTo>
                  <a:pt x="1" y="0"/>
                </a:lnTo>
                <a:lnTo>
                  <a:pt x="29" y="28"/>
                </a:lnTo>
                <a:lnTo>
                  <a:pt x="24" y="3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23" name="Freeform 124"/>
          <p:cNvSpPr>
            <a:spLocks/>
          </p:cNvSpPr>
          <p:nvPr/>
        </p:nvSpPr>
        <p:spPr bwMode="auto">
          <a:xfrm>
            <a:off x="2317766" y="2798173"/>
            <a:ext cx="61383" cy="47637"/>
          </a:xfrm>
          <a:custGeom>
            <a:avLst/>
            <a:gdLst>
              <a:gd name="T0" fmla="*/ 29 w 29"/>
              <a:gd name="T1" fmla="*/ 5 h 30"/>
              <a:gd name="T2" fmla="*/ 5 w 29"/>
              <a:gd name="T3" fmla="*/ 30 h 30"/>
              <a:gd name="T4" fmla="*/ 0 w 29"/>
              <a:gd name="T5" fmla="*/ 28 h 30"/>
              <a:gd name="T6" fmla="*/ 27 w 29"/>
              <a:gd name="T7" fmla="*/ 0 h 30"/>
              <a:gd name="T8" fmla="*/ 29 w 29"/>
              <a:gd name="T9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9" y="5"/>
                </a:moveTo>
                <a:lnTo>
                  <a:pt x="5" y="30"/>
                </a:lnTo>
                <a:lnTo>
                  <a:pt x="0" y="28"/>
                </a:lnTo>
                <a:lnTo>
                  <a:pt x="27" y="0"/>
                </a:lnTo>
                <a:lnTo>
                  <a:pt x="29" y="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24" name="Freeform 125"/>
          <p:cNvSpPr>
            <a:spLocks/>
          </p:cNvSpPr>
          <p:nvPr/>
        </p:nvSpPr>
        <p:spPr bwMode="auto">
          <a:xfrm>
            <a:off x="2741093" y="2672728"/>
            <a:ext cx="61383" cy="47637"/>
          </a:xfrm>
          <a:custGeom>
            <a:avLst/>
            <a:gdLst>
              <a:gd name="T0" fmla="*/ 5 w 29"/>
              <a:gd name="T1" fmla="*/ 0 h 30"/>
              <a:gd name="T2" fmla="*/ 29 w 29"/>
              <a:gd name="T3" fmla="*/ 24 h 30"/>
              <a:gd name="T4" fmla="*/ 27 w 29"/>
              <a:gd name="T5" fmla="*/ 30 h 30"/>
              <a:gd name="T6" fmla="*/ 0 w 29"/>
              <a:gd name="T7" fmla="*/ 2 h 30"/>
              <a:gd name="T8" fmla="*/ 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5" y="0"/>
                </a:moveTo>
                <a:lnTo>
                  <a:pt x="29" y="24"/>
                </a:lnTo>
                <a:lnTo>
                  <a:pt x="27" y="30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25" name="Freeform 126"/>
          <p:cNvSpPr>
            <a:spLocks/>
          </p:cNvSpPr>
          <p:nvPr/>
        </p:nvSpPr>
        <p:spPr bwMode="auto">
          <a:xfrm>
            <a:off x="2794007" y="2672728"/>
            <a:ext cx="63501" cy="47637"/>
          </a:xfrm>
          <a:custGeom>
            <a:avLst/>
            <a:gdLst>
              <a:gd name="T0" fmla="*/ 0 w 30"/>
              <a:gd name="T1" fmla="*/ 24 h 30"/>
              <a:gd name="T2" fmla="*/ 24 w 30"/>
              <a:gd name="T3" fmla="*/ 0 h 30"/>
              <a:gd name="T4" fmla="*/ 30 w 30"/>
              <a:gd name="T5" fmla="*/ 2 h 30"/>
              <a:gd name="T6" fmla="*/ 2 w 30"/>
              <a:gd name="T7" fmla="*/ 30 h 30"/>
              <a:gd name="T8" fmla="*/ 0 w 30"/>
              <a:gd name="T9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0" y="24"/>
                </a:moveTo>
                <a:lnTo>
                  <a:pt x="24" y="0"/>
                </a:lnTo>
                <a:lnTo>
                  <a:pt x="30" y="2"/>
                </a:lnTo>
                <a:lnTo>
                  <a:pt x="2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26" name="Freeform 127"/>
          <p:cNvSpPr>
            <a:spLocks/>
          </p:cNvSpPr>
          <p:nvPr/>
        </p:nvSpPr>
        <p:spPr bwMode="auto">
          <a:xfrm>
            <a:off x="2794007" y="2631427"/>
            <a:ext cx="63501" cy="46051"/>
          </a:xfrm>
          <a:custGeom>
            <a:avLst/>
            <a:gdLst>
              <a:gd name="T0" fmla="*/ 24 w 30"/>
              <a:gd name="T1" fmla="*/ 29 h 29"/>
              <a:gd name="T2" fmla="*/ 0 w 30"/>
              <a:gd name="T3" fmla="*/ 5 h 29"/>
              <a:gd name="T4" fmla="*/ 2 w 30"/>
              <a:gd name="T5" fmla="*/ 0 h 29"/>
              <a:gd name="T6" fmla="*/ 30 w 30"/>
              <a:gd name="T7" fmla="*/ 28 h 29"/>
              <a:gd name="T8" fmla="*/ 24 w 30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24" y="29"/>
                </a:moveTo>
                <a:lnTo>
                  <a:pt x="0" y="5"/>
                </a:lnTo>
                <a:lnTo>
                  <a:pt x="2" y="0"/>
                </a:lnTo>
                <a:lnTo>
                  <a:pt x="30" y="28"/>
                </a:lnTo>
                <a:lnTo>
                  <a:pt x="24" y="29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27" name="Freeform 128"/>
          <p:cNvSpPr>
            <a:spLocks/>
          </p:cNvSpPr>
          <p:nvPr/>
        </p:nvSpPr>
        <p:spPr bwMode="auto">
          <a:xfrm>
            <a:off x="2741093" y="2631427"/>
            <a:ext cx="61383" cy="46051"/>
          </a:xfrm>
          <a:custGeom>
            <a:avLst/>
            <a:gdLst>
              <a:gd name="T0" fmla="*/ 29 w 29"/>
              <a:gd name="T1" fmla="*/ 5 h 29"/>
              <a:gd name="T2" fmla="*/ 5 w 29"/>
              <a:gd name="T3" fmla="*/ 29 h 29"/>
              <a:gd name="T4" fmla="*/ 0 w 29"/>
              <a:gd name="T5" fmla="*/ 28 h 29"/>
              <a:gd name="T6" fmla="*/ 27 w 29"/>
              <a:gd name="T7" fmla="*/ 0 h 29"/>
              <a:gd name="T8" fmla="*/ 29 w 29"/>
              <a:gd name="T9" fmla="*/ 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29" y="5"/>
                </a:moveTo>
                <a:lnTo>
                  <a:pt x="5" y="29"/>
                </a:lnTo>
                <a:lnTo>
                  <a:pt x="0" y="28"/>
                </a:lnTo>
                <a:lnTo>
                  <a:pt x="27" y="0"/>
                </a:lnTo>
                <a:lnTo>
                  <a:pt x="29" y="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28" name="Freeform 129"/>
          <p:cNvSpPr>
            <a:spLocks/>
          </p:cNvSpPr>
          <p:nvPr/>
        </p:nvSpPr>
        <p:spPr bwMode="auto">
          <a:xfrm>
            <a:off x="3585634" y="2821992"/>
            <a:ext cx="61384" cy="47637"/>
          </a:xfrm>
          <a:custGeom>
            <a:avLst/>
            <a:gdLst>
              <a:gd name="T0" fmla="*/ 5 w 29"/>
              <a:gd name="T1" fmla="*/ 0 h 30"/>
              <a:gd name="T2" fmla="*/ 29 w 29"/>
              <a:gd name="T3" fmla="*/ 25 h 30"/>
              <a:gd name="T4" fmla="*/ 27 w 29"/>
              <a:gd name="T5" fmla="*/ 30 h 30"/>
              <a:gd name="T6" fmla="*/ 0 w 29"/>
              <a:gd name="T7" fmla="*/ 2 h 30"/>
              <a:gd name="T8" fmla="*/ 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5" y="0"/>
                </a:moveTo>
                <a:lnTo>
                  <a:pt x="29" y="25"/>
                </a:lnTo>
                <a:lnTo>
                  <a:pt x="27" y="30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29" name="Freeform 130"/>
          <p:cNvSpPr>
            <a:spLocks/>
          </p:cNvSpPr>
          <p:nvPr/>
        </p:nvSpPr>
        <p:spPr bwMode="auto">
          <a:xfrm>
            <a:off x="3640668" y="2821992"/>
            <a:ext cx="61384" cy="47637"/>
          </a:xfrm>
          <a:custGeom>
            <a:avLst/>
            <a:gdLst>
              <a:gd name="T0" fmla="*/ 0 w 29"/>
              <a:gd name="T1" fmla="*/ 25 h 30"/>
              <a:gd name="T2" fmla="*/ 24 w 29"/>
              <a:gd name="T3" fmla="*/ 0 h 30"/>
              <a:gd name="T4" fmla="*/ 29 w 29"/>
              <a:gd name="T5" fmla="*/ 2 h 30"/>
              <a:gd name="T6" fmla="*/ 1 w 29"/>
              <a:gd name="T7" fmla="*/ 30 h 30"/>
              <a:gd name="T8" fmla="*/ 0 w 29"/>
              <a:gd name="T9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0" y="25"/>
                </a:moveTo>
                <a:lnTo>
                  <a:pt x="24" y="0"/>
                </a:lnTo>
                <a:lnTo>
                  <a:pt x="29" y="2"/>
                </a:lnTo>
                <a:lnTo>
                  <a:pt x="1" y="30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30" name="Freeform 131"/>
          <p:cNvSpPr>
            <a:spLocks/>
          </p:cNvSpPr>
          <p:nvPr/>
        </p:nvSpPr>
        <p:spPr bwMode="auto">
          <a:xfrm>
            <a:off x="3640668" y="2780705"/>
            <a:ext cx="61384" cy="47637"/>
          </a:xfrm>
          <a:custGeom>
            <a:avLst/>
            <a:gdLst>
              <a:gd name="T0" fmla="*/ 24 w 29"/>
              <a:gd name="T1" fmla="*/ 30 h 30"/>
              <a:gd name="T2" fmla="*/ 0 w 29"/>
              <a:gd name="T3" fmla="*/ 5 h 30"/>
              <a:gd name="T4" fmla="*/ 1 w 29"/>
              <a:gd name="T5" fmla="*/ 0 h 30"/>
              <a:gd name="T6" fmla="*/ 29 w 29"/>
              <a:gd name="T7" fmla="*/ 28 h 30"/>
              <a:gd name="T8" fmla="*/ 24 w 29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4" y="30"/>
                </a:moveTo>
                <a:lnTo>
                  <a:pt x="0" y="5"/>
                </a:lnTo>
                <a:lnTo>
                  <a:pt x="1" y="0"/>
                </a:lnTo>
                <a:lnTo>
                  <a:pt x="29" y="28"/>
                </a:lnTo>
                <a:lnTo>
                  <a:pt x="24" y="3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31" name="Freeform 132"/>
          <p:cNvSpPr>
            <a:spLocks/>
          </p:cNvSpPr>
          <p:nvPr/>
        </p:nvSpPr>
        <p:spPr bwMode="auto">
          <a:xfrm>
            <a:off x="3585634" y="2780705"/>
            <a:ext cx="61384" cy="47637"/>
          </a:xfrm>
          <a:custGeom>
            <a:avLst/>
            <a:gdLst>
              <a:gd name="T0" fmla="*/ 29 w 29"/>
              <a:gd name="T1" fmla="*/ 5 h 30"/>
              <a:gd name="T2" fmla="*/ 5 w 29"/>
              <a:gd name="T3" fmla="*/ 30 h 30"/>
              <a:gd name="T4" fmla="*/ 0 w 29"/>
              <a:gd name="T5" fmla="*/ 28 h 30"/>
              <a:gd name="T6" fmla="*/ 27 w 29"/>
              <a:gd name="T7" fmla="*/ 0 h 30"/>
              <a:gd name="T8" fmla="*/ 29 w 29"/>
              <a:gd name="T9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9" y="5"/>
                </a:moveTo>
                <a:lnTo>
                  <a:pt x="5" y="30"/>
                </a:lnTo>
                <a:lnTo>
                  <a:pt x="0" y="28"/>
                </a:lnTo>
                <a:lnTo>
                  <a:pt x="27" y="0"/>
                </a:lnTo>
                <a:lnTo>
                  <a:pt x="29" y="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32" name="Freeform 133"/>
          <p:cNvSpPr>
            <a:spLocks/>
          </p:cNvSpPr>
          <p:nvPr/>
        </p:nvSpPr>
        <p:spPr bwMode="auto">
          <a:xfrm>
            <a:off x="6121402" y="2775943"/>
            <a:ext cx="61384" cy="47637"/>
          </a:xfrm>
          <a:custGeom>
            <a:avLst/>
            <a:gdLst>
              <a:gd name="T0" fmla="*/ 5 w 29"/>
              <a:gd name="T1" fmla="*/ 0 h 30"/>
              <a:gd name="T2" fmla="*/ 29 w 29"/>
              <a:gd name="T3" fmla="*/ 25 h 30"/>
              <a:gd name="T4" fmla="*/ 28 w 29"/>
              <a:gd name="T5" fmla="*/ 30 h 30"/>
              <a:gd name="T6" fmla="*/ 0 w 29"/>
              <a:gd name="T7" fmla="*/ 2 h 30"/>
              <a:gd name="T8" fmla="*/ 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5" y="0"/>
                </a:moveTo>
                <a:lnTo>
                  <a:pt x="29" y="25"/>
                </a:lnTo>
                <a:lnTo>
                  <a:pt x="28" y="30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33" name="Freeform 134"/>
          <p:cNvSpPr>
            <a:spLocks/>
          </p:cNvSpPr>
          <p:nvPr/>
        </p:nvSpPr>
        <p:spPr bwMode="auto">
          <a:xfrm>
            <a:off x="6176439" y="2775943"/>
            <a:ext cx="61384" cy="47637"/>
          </a:xfrm>
          <a:custGeom>
            <a:avLst/>
            <a:gdLst>
              <a:gd name="T0" fmla="*/ 0 w 29"/>
              <a:gd name="T1" fmla="*/ 25 h 30"/>
              <a:gd name="T2" fmla="*/ 24 w 29"/>
              <a:gd name="T3" fmla="*/ 0 h 30"/>
              <a:gd name="T4" fmla="*/ 29 w 29"/>
              <a:gd name="T5" fmla="*/ 2 h 30"/>
              <a:gd name="T6" fmla="*/ 2 w 29"/>
              <a:gd name="T7" fmla="*/ 30 h 30"/>
              <a:gd name="T8" fmla="*/ 0 w 29"/>
              <a:gd name="T9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0" y="25"/>
                </a:moveTo>
                <a:lnTo>
                  <a:pt x="24" y="0"/>
                </a:lnTo>
                <a:lnTo>
                  <a:pt x="29" y="2"/>
                </a:lnTo>
                <a:lnTo>
                  <a:pt x="2" y="30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34" name="Freeform 135"/>
          <p:cNvSpPr>
            <a:spLocks/>
          </p:cNvSpPr>
          <p:nvPr/>
        </p:nvSpPr>
        <p:spPr bwMode="auto">
          <a:xfrm>
            <a:off x="6176439" y="2734657"/>
            <a:ext cx="61384" cy="47637"/>
          </a:xfrm>
          <a:custGeom>
            <a:avLst/>
            <a:gdLst>
              <a:gd name="T0" fmla="*/ 24 w 29"/>
              <a:gd name="T1" fmla="*/ 30 h 30"/>
              <a:gd name="T2" fmla="*/ 0 w 29"/>
              <a:gd name="T3" fmla="*/ 5 h 30"/>
              <a:gd name="T4" fmla="*/ 2 w 29"/>
              <a:gd name="T5" fmla="*/ 0 h 30"/>
              <a:gd name="T6" fmla="*/ 29 w 29"/>
              <a:gd name="T7" fmla="*/ 28 h 30"/>
              <a:gd name="T8" fmla="*/ 24 w 29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4" y="30"/>
                </a:moveTo>
                <a:lnTo>
                  <a:pt x="0" y="5"/>
                </a:lnTo>
                <a:lnTo>
                  <a:pt x="2" y="0"/>
                </a:lnTo>
                <a:lnTo>
                  <a:pt x="29" y="28"/>
                </a:lnTo>
                <a:lnTo>
                  <a:pt x="24" y="3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35" name="Freeform 136"/>
          <p:cNvSpPr>
            <a:spLocks/>
          </p:cNvSpPr>
          <p:nvPr/>
        </p:nvSpPr>
        <p:spPr bwMode="auto">
          <a:xfrm>
            <a:off x="6121402" y="2734657"/>
            <a:ext cx="61384" cy="47637"/>
          </a:xfrm>
          <a:custGeom>
            <a:avLst/>
            <a:gdLst>
              <a:gd name="T0" fmla="*/ 29 w 29"/>
              <a:gd name="T1" fmla="*/ 5 h 30"/>
              <a:gd name="T2" fmla="*/ 5 w 29"/>
              <a:gd name="T3" fmla="*/ 30 h 30"/>
              <a:gd name="T4" fmla="*/ 0 w 29"/>
              <a:gd name="T5" fmla="*/ 28 h 30"/>
              <a:gd name="T6" fmla="*/ 28 w 29"/>
              <a:gd name="T7" fmla="*/ 0 h 30"/>
              <a:gd name="T8" fmla="*/ 29 w 29"/>
              <a:gd name="T9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9" y="5"/>
                </a:moveTo>
                <a:lnTo>
                  <a:pt x="5" y="30"/>
                </a:lnTo>
                <a:lnTo>
                  <a:pt x="0" y="28"/>
                </a:lnTo>
                <a:lnTo>
                  <a:pt x="28" y="0"/>
                </a:lnTo>
                <a:lnTo>
                  <a:pt x="29" y="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36" name="Freeform 137"/>
          <p:cNvSpPr>
            <a:spLocks/>
          </p:cNvSpPr>
          <p:nvPr/>
        </p:nvSpPr>
        <p:spPr bwMode="auto">
          <a:xfrm>
            <a:off x="6121402" y="2775943"/>
            <a:ext cx="61384" cy="47637"/>
          </a:xfrm>
          <a:custGeom>
            <a:avLst/>
            <a:gdLst>
              <a:gd name="T0" fmla="*/ 5 w 29"/>
              <a:gd name="T1" fmla="*/ 0 h 30"/>
              <a:gd name="T2" fmla="*/ 29 w 29"/>
              <a:gd name="T3" fmla="*/ 25 h 30"/>
              <a:gd name="T4" fmla="*/ 28 w 29"/>
              <a:gd name="T5" fmla="*/ 30 h 30"/>
              <a:gd name="T6" fmla="*/ 0 w 29"/>
              <a:gd name="T7" fmla="*/ 2 h 30"/>
              <a:gd name="T8" fmla="*/ 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5" y="0"/>
                </a:moveTo>
                <a:lnTo>
                  <a:pt x="29" y="25"/>
                </a:lnTo>
                <a:lnTo>
                  <a:pt x="28" y="30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37" name="Freeform 138"/>
          <p:cNvSpPr>
            <a:spLocks/>
          </p:cNvSpPr>
          <p:nvPr/>
        </p:nvSpPr>
        <p:spPr bwMode="auto">
          <a:xfrm>
            <a:off x="6176439" y="2775943"/>
            <a:ext cx="61384" cy="47637"/>
          </a:xfrm>
          <a:custGeom>
            <a:avLst/>
            <a:gdLst>
              <a:gd name="T0" fmla="*/ 0 w 29"/>
              <a:gd name="T1" fmla="*/ 25 h 30"/>
              <a:gd name="T2" fmla="*/ 24 w 29"/>
              <a:gd name="T3" fmla="*/ 0 h 30"/>
              <a:gd name="T4" fmla="*/ 29 w 29"/>
              <a:gd name="T5" fmla="*/ 2 h 30"/>
              <a:gd name="T6" fmla="*/ 2 w 29"/>
              <a:gd name="T7" fmla="*/ 30 h 30"/>
              <a:gd name="T8" fmla="*/ 0 w 29"/>
              <a:gd name="T9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0" y="25"/>
                </a:moveTo>
                <a:lnTo>
                  <a:pt x="24" y="0"/>
                </a:lnTo>
                <a:lnTo>
                  <a:pt x="29" y="2"/>
                </a:lnTo>
                <a:lnTo>
                  <a:pt x="2" y="30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38" name="Freeform 139"/>
          <p:cNvSpPr>
            <a:spLocks/>
          </p:cNvSpPr>
          <p:nvPr/>
        </p:nvSpPr>
        <p:spPr bwMode="auto">
          <a:xfrm>
            <a:off x="6176439" y="2734657"/>
            <a:ext cx="61384" cy="47637"/>
          </a:xfrm>
          <a:custGeom>
            <a:avLst/>
            <a:gdLst>
              <a:gd name="T0" fmla="*/ 24 w 29"/>
              <a:gd name="T1" fmla="*/ 30 h 30"/>
              <a:gd name="T2" fmla="*/ 0 w 29"/>
              <a:gd name="T3" fmla="*/ 5 h 30"/>
              <a:gd name="T4" fmla="*/ 2 w 29"/>
              <a:gd name="T5" fmla="*/ 0 h 30"/>
              <a:gd name="T6" fmla="*/ 29 w 29"/>
              <a:gd name="T7" fmla="*/ 28 h 30"/>
              <a:gd name="T8" fmla="*/ 24 w 29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4" y="30"/>
                </a:moveTo>
                <a:lnTo>
                  <a:pt x="0" y="5"/>
                </a:lnTo>
                <a:lnTo>
                  <a:pt x="2" y="0"/>
                </a:lnTo>
                <a:lnTo>
                  <a:pt x="29" y="28"/>
                </a:lnTo>
                <a:lnTo>
                  <a:pt x="24" y="3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39" name="Freeform 140"/>
          <p:cNvSpPr>
            <a:spLocks/>
          </p:cNvSpPr>
          <p:nvPr/>
        </p:nvSpPr>
        <p:spPr bwMode="auto">
          <a:xfrm>
            <a:off x="6121402" y="2734657"/>
            <a:ext cx="61384" cy="47637"/>
          </a:xfrm>
          <a:custGeom>
            <a:avLst/>
            <a:gdLst>
              <a:gd name="T0" fmla="*/ 29 w 29"/>
              <a:gd name="T1" fmla="*/ 5 h 30"/>
              <a:gd name="T2" fmla="*/ 5 w 29"/>
              <a:gd name="T3" fmla="*/ 30 h 30"/>
              <a:gd name="T4" fmla="*/ 0 w 29"/>
              <a:gd name="T5" fmla="*/ 28 h 30"/>
              <a:gd name="T6" fmla="*/ 28 w 29"/>
              <a:gd name="T7" fmla="*/ 0 h 30"/>
              <a:gd name="T8" fmla="*/ 29 w 29"/>
              <a:gd name="T9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9" y="5"/>
                </a:moveTo>
                <a:lnTo>
                  <a:pt x="5" y="30"/>
                </a:lnTo>
                <a:lnTo>
                  <a:pt x="0" y="28"/>
                </a:lnTo>
                <a:lnTo>
                  <a:pt x="28" y="0"/>
                </a:lnTo>
                <a:lnTo>
                  <a:pt x="29" y="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40" name="Freeform 141"/>
          <p:cNvSpPr>
            <a:spLocks/>
          </p:cNvSpPr>
          <p:nvPr/>
        </p:nvSpPr>
        <p:spPr bwMode="auto">
          <a:xfrm>
            <a:off x="6121402" y="2775943"/>
            <a:ext cx="61384" cy="47637"/>
          </a:xfrm>
          <a:custGeom>
            <a:avLst/>
            <a:gdLst>
              <a:gd name="T0" fmla="*/ 5 w 29"/>
              <a:gd name="T1" fmla="*/ 0 h 30"/>
              <a:gd name="T2" fmla="*/ 29 w 29"/>
              <a:gd name="T3" fmla="*/ 25 h 30"/>
              <a:gd name="T4" fmla="*/ 28 w 29"/>
              <a:gd name="T5" fmla="*/ 30 h 30"/>
              <a:gd name="T6" fmla="*/ 0 w 29"/>
              <a:gd name="T7" fmla="*/ 2 h 30"/>
              <a:gd name="T8" fmla="*/ 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5" y="0"/>
                </a:moveTo>
                <a:lnTo>
                  <a:pt x="29" y="25"/>
                </a:lnTo>
                <a:lnTo>
                  <a:pt x="28" y="30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41" name="Freeform 142"/>
          <p:cNvSpPr>
            <a:spLocks/>
          </p:cNvSpPr>
          <p:nvPr/>
        </p:nvSpPr>
        <p:spPr bwMode="auto">
          <a:xfrm>
            <a:off x="6176439" y="2775943"/>
            <a:ext cx="61384" cy="47637"/>
          </a:xfrm>
          <a:custGeom>
            <a:avLst/>
            <a:gdLst>
              <a:gd name="T0" fmla="*/ 0 w 29"/>
              <a:gd name="T1" fmla="*/ 25 h 30"/>
              <a:gd name="T2" fmla="*/ 24 w 29"/>
              <a:gd name="T3" fmla="*/ 0 h 30"/>
              <a:gd name="T4" fmla="*/ 29 w 29"/>
              <a:gd name="T5" fmla="*/ 2 h 30"/>
              <a:gd name="T6" fmla="*/ 2 w 29"/>
              <a:gd name="T7" fmla="*/ 30 h 30"/>
              <a:gd name="T8" fmla="*/ 0 w 29"/>
              <a:gd name="T9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0" y="25"/>
                </a:moveTo>
                <a:lnTo>
                  <a:pt x="24" y="0"/>
                </a:lnTo>
                <a:lnTo>
                  <a:pt x="29" y="2"/>
                </a:lnTo>
                <a:lnTo>
                  <a:pt x="2" y="30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42" name="Freeform 143"/>
          <p:cNvSpPr>
            <a:spLocks/>
          </p:cNvSpPr>
          <p:nvPr/>
        </p:nvSpPr>
        <p:spPr bwMode="auto">
          <a:xfrm>
            <a:off x="6176439" y="2734657"/>
            <a:ext cx="61384" cy="47637"/>
          </a:xfrm>
          <a:custGeom>
            <a:avLst/>
            <a:gdLst>
              <a:gd name="T0" fmla="*/ 24 w 29"/>
              <a:gd name="T1" fmla="*/ 30 h 30"/>
              <a:gd name="T2" fmla="*/ 0 w 29"/>
              <a:gd name="T3" fmla="*/ 5 h 30"/>
              <a:gd name="T4" fmla="*/ 2 w 29"/>
              <a:gd name="T5" fmla="*/ 0 h 30"/>
              <a:gd name="T6" fmla="*/ 29 w 29"/>
              <a:gd name="T7" fmla="*/ 28 h 30"/>
              <a:gd name="T8" fmla="*/ 24 w 29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4" y="30"/>
                </a:moveTo>
                <a:lnTo>
                  <a:pt x="0" y="5"/>
                </a:lnTo>
                <a:lnTo>
                  <a:pt x="2" y="0"/>
                </a:lnTo>
                <a:lnTo>
                  <a:pt x="29" y="28"/>
                </a:lnTo>
                <a:lnTo>
                  <a:pt x="24" y="3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43" name="Freeform 144"/>
          <p:cNvSpPr>
            <a:spLocks/>
          </p:cNvSpPr>
          <p:nvPr/>
        </p:nvSpPr>
        <p:spPr bwMode="auto">
          <a:xfrm>
            <a:off x="6121402" y="2734657"/>
            <a:ext cx="61384" cy="47637"/>
          </a:xfrm>
          <a:custGeom>
            <a:avLst/>
            <a:gdLst>
              <a:gd name="T0" fmla="*/ 29 w 29"/>
              <a:gd name="T1" fmla="*/ 5 h 30"/>
              <a:gd name="T2" fmla="*/ 5 w 29"/>
              <a:gd name="T3" fmla="*/ 30 h 30"/>
              <a:gd name="T4" fmla="*/ 0 w 29"/>
              <a:gd name="T5" fmla="*/ 28 h 30"/>
              <a:gd name="T6" fmla="*/ 28 w 29"/>
              <a:gd name="T7" fmla="*/ 0 h 30"/>
              <a:gd name="T8" fmla="*/ 29 w 29"/>
              <a:gd name="T9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9" y="5"/>
                </a:moveTo>
                <a:lnTo>
                  <a:pt x="5" y="30"/>
                </a:lnTo>
                <a:lnTo>
                  <a:pt x="0" y="28"/>
                </a:lnTo>
                <a:lnTo>
                  <a:pt x="28" y="0"/>
                </a:lnTo>
                <a:lnTo>
                  <a:pt x="29" y="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44" name="Freeform 145"/>
          <p:cNvSpPr>
            <a:spLocks/>
          </p:cNvSpPr>
          <p:nvPr/>
        </p:nvSpPr>
        <p:spPr bwMode="auto">
          <a:xfrm>
            <a:off x="6121402" y="2775943"/>
            <a:ext cx="61384" cy="47637"/>
          </a:xfrm>
          <a:custGeom>
            <a:avLst/>
            <a:gdLst>
              <a:gd name="T0" fmla="*/ 5 w 29"/>
              <a:gd name="T1" fmla="*/ 0 h 30"/>
              <a:gd name="T2" fmla="*/ 29 w 29"/>
              <a:gd name="T3" fmla="*/ 25 h 30"/>
              <a:gd name="T4" fmla="*/ 28 w 29"/>
              <a:gd name="T5" fmla="*/ 30 h 30"/>
              <a:gd name="T6" fmla="*/ 0 w 29"/>
              <a:gd name="T7" fmla="*/ 2 h 30"/>
              <a:gd name="T8" fmla="*/ 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5" y="0"/>
                </a:moveTo>
                <a:lnTo>
                  <a:pt x="29" y="25"/>
                </a:lnTo>
                <a:lnTo>
                  <a:pt x="28" y="30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45" name="Freeform 146"/>
          <p:cNvSpPr>
            <a:spLocks/>
          </p:cNvSpPr>
          <p:nvPr/>
        </p:nvSpPr>
        <p:spPr bwMode="auto">
          <a:xfrm>
            <a:off x="6176439" y="2775943"/>
            <a:ext cx="61384" cy="47637"/>
          </a:xfrm>
          <a:custGeom>
            <a:avLst/>
            <a:gdLst>
              <a:gd name="T0" fmla="*/ 0 w 29"/>
              <a:gd name="T1" fmla="*/ 25 h 30"/>
              <a:gd name="T2" fmla="*/ 24 w 29"/>
              <a:gd name="T3" fmla="*/ 0 h 30"/>
              <a:gd name="T4" fmla="*/ 29 w 29"/>
              <a:gd name="T5" fmla="*/ 2 h 30"/>
              <a:gd name="T6" fmla="*/ 2 w 29"/>
              <a:gd name="T7" fmla="*/ 30 h 30"/>
              <a:gd name="T8" fmla="*/ 0 w 29"/>
              <a:gd name="T9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0" y="25"/>
                </a:moveTo>
                <a:lnTo>
                  <a:pt x="24" y="0"/>
                </a:lnTo>
                <a:lnTo>
                  <a:pt x="29" y="2"/>
                </a:lnTo>
                <a:lnTo>
                  <a:pt x="2" y="30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46" name="Freeform 147"/>
          <p:cNvSpPr>
            <a:spLocks/>
          </p:cNvSpPr>
          <p:nvPr/>
        </p:nvSpPr>
        <p:spPr bwMode="auto">
          <a:xfrm>
            <a:off x="6176439" y="2734657"/>
            <a:ext cx="61384" cy="47637"/>
          </a:xfrm>
          <a:custGeom>
            <a:avLst/>
            <a:gdLst>
              <a:gd name="T0" fmla="*/ 24 w 29"/>
              <a:gd name="T1" fmla="*/ 30 h 30"/>
              <a:gd name="T2" fmla="*/ 0 w 29"/>
              <a:gd name="T3" fmla="*/ 5 h 30"/>
              <a:gd name="T4" fmla="*/ 2 w 29"/>
              <a:gd name="T5" fmla="*/ 0 h 30"/>
              <a:gd name="T6" fmla="*/ 29 w 29"/>
              <a:gd name="T7" fmla="*/ 28 h 30"/>
              <a:gd name="T8" fmla="*/ 24 w 29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4" y="30"/>
                </a:moveTo>
                <a:lnTo>
                  <a:pt x="0" y="5"/>
                </a:lnTo>
                <a:lnTo>
                  <a:pt x="2" y="0"/>
                </a:lnTo>
                <a:lnTo>
                  <a:pt x="29" y="28"/>
                </a:lnTo>
                <a:lnTo>
                  <a:pt x="24" y="3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47" name="Freeform 148"/>
          <p:cNvSpPr>
            <a:spLocks/>
          </p:cNvSpPr>
          <p:nvPr/>
        </p:nvSpPr>
        <p:spPr bwMode="auto">
          <a:xfrm>
            <a:off x="6121402" y="2734657"/>
            <a:ext cx="61384" cy="47637"/>
          </a:xfrm>
          <a:custGeom>
            <a:avLst/>
            <a:gdLst>
              <a:gd name="T0" fmla="*/ 29 w 29"/>
              <a:gd name="T1" fmla="*/ 5 h 30"/>
              <a:gd name="T2" fmla="*/ 5 w 29"/>
              <a:gd name="T3" fmla="*/ 30 h 30"/>
              <a:gd name="T4" fmla="*/ 0 w 29"/>
              <a:gd name="T5" fmla="*/ 28 h 30"/>
              <a:gd name="T6" fmla="*/ 28 w 29"/>
              <a:gd name="T7" fmla="*/ 0 h 30"/>
              <a:gd name="T8" fmla="*/ 29 w 29"/>
              <a:gd name="T9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9" y="5"/>
                </a:moveTo>
                <a:lnTo>
                  <a:pt x="5" y="30"/>
                </a:lnTo>
                <a:lnTo>
                  <a:pt x="0" y="28"/>
                </a:lnTo>
                <a:lnTo>
                  <a:pt x="28" y="0"/>
                </a:lnTo>
                <a:lnTo>
                  <a:pt x="29" y="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48" name="Freeform 149"/>
          <p:cNvSpPr>
            <a:spLocks/>
          </p:cNvSpPr>
          <p:nvPr/>
        </p:nvSpPr>
        <p:spPr bwMode="auto">
          <a:xfrm>
            <a:off x="6121402" y="2775943"/>
            <a:ext cx="61384" cy="47637"/>
          </a:xfrm>
          <a:custGeom>
            <a:avLst/>
            <a:gdLst>
              <a:gd name="T0" fmla="*/ 5 w 29"/>
              <a:gd name="T1" fmla="*/ 0 h 30"/>
              <a:gd name="T2" fmla="*/ 29 w 29"/>
              <a:gd name="T3" fmla="*/ 25 h 30"/>
              <a:gd name="T4" fmla="*/ 28 w 29"/>
              <a:gd name="T5" fmla="*/ 30 h 30"/>
              <a:gd name="T6" fmla="*/ 0 w 29"/>
              <a:gd name="T7" fmla="*/ 2 h 30"/>
              <a:gd name="T8" fmla="*/ 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5" y="0"/>
                </a:moveTo>
                <a:lnTo>
                  <a:pt x="29" y="25"/>
                </a:lnTo>
                <a:lnTo>
                  <a:pt x="28" y="30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49" name="Freeform 150"/>
          <p:cNvSpPr>
            <a:spLocks/>
          </p:cNvSpPr>
          <p:nvPr/>
        </p:nvSpPr>
        <p:spPr bwMode="auto">
          <a:xfrm>
            <a:off x="6176439" y="2775943"/>
            <a:ext cx="61384" cy="47637"/>
          </a:xfrm>
          <a:custGeom>
            <a:avLst/>
            <a:gdLst>
              <a:gd name="T0" fmla="*/ 0 w 29"/>
              <a:gd name="T1" fmla="*/ 25 h 30"/>
              <a:gd name="T2" fmla="*/ 24 w 29"/>
              <a:gd name="T3" fmla="*/ 0 h 30"/>
              <a:gd name="T4" fmla="*/ 29 w 29"/>
              <a:gd name="T5" fmla="*/ 2 h 30"/>
              <a:gd name="T6" fmla="*/ 2 w 29"/>
              <a:gd name="T7" fmla="*/ 30 h 30"/>
              <a:gd name="T8" fmla="*/ 0 w 29"/>
              <a:gd name="T9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0" y="25"/>
                </a:moveTo>
                <a:lnTo>
                  <a:pt x="24" y="0"/>
                </a:lnTo>
                <a:lnTo>
                  <a:pt x="29" y="2"/>
                </a:lnTo>
                <a:lnTo>
                  <a:pt x="2" y="30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50" name="Freeform 151"/>
          <p:cNvSpPr>
            <a:spLocks/>
          </p:cNvSpPr>
          <p:nvPr/>
        </p:nvSpPr>
        <p:spPr bwMode="auto">
          <a:xfrm>
            <a:off x="6176439" y="2734657"/>
            <a:ext cx="61384" cy="47637"/>
          </a:xfrm>
          <a:custGeom>
            <a:avLst/>
            <a:gdLst>
              <a:gd name="T0" fmla="*/ 24 w 29"/>
              <a:gd name="T1" fmla="*/ 30 h 30"/>
              <a:gd name="T2" fmla="*/ 0 w 29"/>
              <a:gd name="T3" fmla="*/ 5 h 30"/>
              <a:gd name="T4" fmla="*/ 2 w 29"/>
              <a:gd name="T5" fmla="*/ 0 h 30"/>
              <a:gd name="T6" fmla="*/ 29 w 29"/>
              <a:gd name="T7" fmla="*/ 28 h 30"/>
              <a:gd name="T8" fmla="*/ 24 w 29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4" y="30"/>
                </a:moveTo>
                <a:lnTo>
                  <a:pt x="0" y="5"/>
                </a:lnTo>
                <a:lnTo>
                  <a:pt x="2" y="0"/>
                </a:lnTo>
                <a:lnTo>
                  <a:pt x="29" y="28"/>
                </a:lnTo>
                <a:lnTo>
                  <a:pt x="24" y="3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51" name="Freeform 152"/>
          <p:cNvSpPr>
            <a:spLocks/>
          </p:cNvSpPr>
          <p:nvPr/>
        </p:nvSpPr>
        <p:spPr bwMode="auto">
          <a:xfrm>
            <a:off x="6121402" y="2734657"/>
            <a:ext cx="61384" cy="47637"/>
          </a:xfrm>
          <a:custGeom>
            <a:avLst/>
            <a:gdLst>
              <a:gd name="T0" fmla="*/ 29 w 29"/>
              <a:gd name="T1" fmla="*/ 5 h 30"/>
              <a:gd name="T2" fmla="*/ 5 w 29"/>
              <a:gd name="T3" fmla="*/ 30 h 30"/>
              <a:gd name="T4" fmla="*/ 0 w 29"/>
              <a:gd name="T5" fmla="*/ 28 h 30"/>
              <a:gd name="T6" fmla="*/ 28 w 29"/>
              <a:gd name="T7" fmla="*/ 0 h 30"/>
              <a:gd name="T8" fmla="*/ 29 w 29"/>
              <a:gd name="T9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9" y="5"/>
                </a:moveTo>
                <a:lnTo>
                  <a:pt x="5" y="30"/>
                </a:lnTo>
                <a:lnTo>
                  <a:pt x="0" y="28"/>
                </a:lnTo>
                <a:lnTo>
                  <a:pt x="28" y="0"/>
                </a:lnTo>
                <a:lnTo>
                  <a:pt x="29" y="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52" name="Rectangle 153"/>
          <p:cNvSpPr>
            <a:spLocks noChangeArrowheads="1"/>
          </p:cNvSpPr>
          <p:nvPr/>
        </p:nvSpPr>
        <p:spPr bwMode="auto">
          <a:xfrm>
            <a:off x="1231902" y="2572688"/>
            <a:ext cx="59266" cy="46049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53" name="Rectangle 154"/>
          <p:cNvSpPr>
            <a:spLocks noChangeArrowheads="1"/>
          </p:cNvSpPr>
          <p:nvPr/>
        </p:nvSpPr>
        <p:spPr bwMode="auto">
          <a:xfrm>
            <a:off x="1390652" y="2728304"/>
            <a:ext cx="59266" cy="46049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54" name="Rectangle 155"/>
          <p:cNvSpPr>
            <a:spLocks noChangeArrowheads="1"/>
          </p:cNvSpPr>
          <p:nvPr/>
        </p:nvSpPr>
        <p:spPr bwMode="auto">
          <a:xfrm>
            <a:off x="1496486" y="2796570"/>
            <a:ext cx="59266" cy="46051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55" name="Rectangle 156"/>
          <p:cNvSpPr>
            <a:spLocks noChangeArrowheads="1"/>
          </p:cNvSpPr>
          <p:nvPr/>
        </p:nvSpPr>
        <p:spPr bwMode="auto">
          <a:xfrm>
            <a:off x="1496486" y="2796570"/>
            <a:ext cx="59266" cy="46051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56" name="Rectangle 157"/>
          <p:cNvSpPr>
            <a:spLocks noChangeArrowheads="1"/>
          </p:cNvSpPr>
          <p:nvPr/>
        </p:nvSpPr>
        <p:spPr bwMode="auto">
          <a:xfrm>
            <a:off x="1496486" y="2796570"/>
            <a:ext cx="59266" cy="46051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57" name="Rectangle 158"/>
          <p:cNvSpPr>
            <a:spLocks noChangeArrowheads="1"/>
          </p:cNvSpPr>
          <p:nvPr/>
        </p:nvSpPr>
        <p:spPr bwMode="auto">
          <a:xfrm>
            <a:off x="2764368" y="2782291"/>
            <a:ext cx="59266" cy="46049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58" name="Rectangle 159"/>
          <p:cNvSpPr>
            <a:spLocks noChangeArrowheads="1"/>
          </p:cNvSpPr>
          <p:nvPr/>
        </p:nvSpPr>
        <p:spPr bwMode="auto">
          <a:xfrm>
            <a:off x="3608918" y="2734639"/>
            <a:ext cx="59266" cy="44463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59" name="Rectangle 160"/>
          <p:cNvSpPr>
            <a:spLocks noChangeArrowheads="1"/>
          </p:cNvSpPr>
          <p:nvPr/>
        </p:nvSpPr>
        <p:spPr bwMode="auto">
          <a:xfrm>
            <a:off x="6146816" y="2494866"/>
            <a:ext cx="57151" cy="46051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60" name="Rectangle 161"/>
          <p:cNvSpPr>
            <a:spLocks noChangeArrowheads="1"/>
          </p:cNvSpPr>
          <p:nvPr/>
        </p:nvSpPr>
        <p:spPr bwMode="auto">
          <a:xfrm>
            <a:off x="6146816" y="2494866"/>
            <a:ext cx="57151" cy="46051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61" name="Rectangle 162"/>
          <p:cNvSpPr>
            <a:spLocks noChangeArrowheads="1"/>
          </p:cNvSpPr>
          <p:nvPr/>
        </p:nvSpPr>
        <p:spPr bwMode="auto">
          <a:xfrm>
            <a:off x="6146816" y="2494866"/>
            <a:ext cx="57151" cy="46051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62" name="Rectangle 163"/>
          <p:cNvSpPr>
            <a:spLocks noChangeArrowheads="1"/>
          </p:cNvSpPr>
          <p:nvPr/>
        </p:nvSpPr>
        <p:spPr bwMode="auto">
          <a:xfrm>
            <a:off x="6146816" y="2494866"/>
            <a:ext cx="57151" cy="46051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63" name="Rectangle 164"/>
          <p:cNvSpPr>
            <a:spLocks noChangeArrowheads="1"/>
          </p:cNvSpPr>
          <p:nvPr/>
        </p:nvSpPr>
        <p:spPr bwMode="auto">
          <a:xfrm>
            <a:off x="6146816" y="2494866"/>
            <a:ext cx="57151" cy="46051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64" name="Oval 165"/>
          <p:cNvSpPr>
            <a:spLocks noChangeArrowheads="1"/>
          </p:cNvSpPr>
          <p:nvPr/>
        </p:nvSpPr>
        <p:spPr bwMode="auto">
          <a:xfrm>
            <a:off x="1219202" y="2502821"/>
            <a:ext cx="84667" cy="65104"/>
          </a:xfrm>
          <a:prstGeom prst="ellips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65" name="Oval 166"/>
          <p:cNvSpPr>
            <a:spLocks noChangeArrowheads="1"/>
          </p:cNvSpPr>
          <p:nvPr/>
        </p:nvSpPr>
        <p:spPr bwMode="auto">
          <a:xfrm>
            <a:off x="1377952" y="2593311"/>
            <a:ext cx="84667" cy="65105"/>
          </a:xfrm>
          <a:prstGeom prst="ellips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66" name="Oval 167"/>
          <p:cNvSpPr>
            <a:spLocks noChangeArrowheads="1"/>
          </p:cNvSpPr>
          <p:nvPr/>
        </p:nvSpPr>
        <p:spPr bwMode="auto">
          <a:xfrm>
            <a:off x="1483785" y="2640950"/>
            <a:ext cx="84667" cy="65105"/>
          </a:xfrm>
          <a:prstGeom prst="ellips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67" name="Oval 168"/>
          <p:cNvSpPr>
            <a:spLocks noChangeArrowheads="1"/>
          </p:cNvSpPr>
          <p:nvPr/>
        </p:nvSpPr>
        <p:spPr bwMode="auto">
          <a:xfrm>
            <a:off x="1907119" y="2469454"/>
            <a:ext cx="82549" cy="65105"/>
          </a:xfrm>
          <a:prstGeom prst="ellips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68" name="Oval 169"/>
          <p:cNvSpPr>
            <a:spLocks noChangeArrowheads="1"/>
          </p:cNvSpPr>
          <p:nvPr/>
        </p:nvSpPr>
        <p:spPr bwMode="auto">
          <a:xfrm>
            <a:off x="2328334" y="2518682"/>
            <a:ext cx="84667" cy="63517"/>
          </a:xfrm>
          <a:prstGeom prst="ellips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69" name="Oval 170"/>
          <p:cNvSpPr>
            <a:spLocks noChangeArrowheads="1"/>
          </p:cNvSpPr>
          <p:nvPr/>
        </p:nvSpPr>
        <p:spPr bwMode="auto">
          <a:xfrm>
            <a:off x="2751668" y="2469454"/>
            <a:ext cx="84667" cy="65105"/>
          </a:xfrm>
          <a:prstGeom prst="ellips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70" name="Oval 171"/>
          <p:cNvSpPr>
            <a:spLocks noChangeArrowheads="1"/>
          </p:cNvSpPr>
          <p:nvPr/>
        </p:nvSpPr>
        <p:spPr bwMode="auto">
          <a:xfrm>
            <a:off x="3596218" y="2434520"/>
            <a:ext cx="84667" cy="65105"/>
          </a:xfrm>
          <a:prstGeom prst="ellips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71" name="Oval 172"/>
          <p:cNvSpPr>
            <a:spLocks noChangeArrowheads="1"/>
          </p:cNvSpPr>
          <p:nvPr/>
        </p:nvSpPr>
        <p:spPr bwMode="auto">
          <a:xfrm>
            <a:off x="6134115" y="2329718"/>
            <a:ext cx="82550" cy="65105"/>
          </a:xfrm>
          <a:prstGeom prst="ellips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72" name="Oval 173"/>
          <p:cNvSpPr>
            <a:spLocks noChangeArrowheads="1"/>
          </p:cNvSpPr>
          <p:nvPr/>
        </p:nvSpPr>
        <p:spPr bwMode="auto">
          <a:xfrm>
            <a:off x="6134115" y="2329718"/>
            <a:ext cx="82550" cy="65105"/>
          </a:xfrm>
          <a:prstGeom prst="ellips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73" name="Oval 174"/>
          <p:cNvSpPr>
            <a:spLocks noChangeArrowheads="1"/>
          </p:cNvSpPr>
          <p:nvPr/>
        </p:nvSpPr>
        <p:spPr bwMode="auto">
          <a:xfrm>
            <a:off x="6134115" y="2329718"/>
            <a:ext cx="82550" cy="65105"/>
          </a:xfrm>
          <a:prstGeom prst="ellips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74" name="Oval 175"/>
          <p:cNvSpPr>
            <a:spLocks noChangeArrowheads="1"/>
          </p:cNvSpPr>
          <p:nvPr/>
        </p:nvSpPr>
        <p:spPr bwMode="auto">
          <a:xfrm>
            <a:off x="6134115" y="2329718"/>
            <a:ext cx="82550" cy="65105"/>
          </a:xfrm>
          <a:prstGeom prst="ellips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75" name="Oval 176"/>
          <p:cNvSpPr>
            <a:spLocks noChangeArrowheads="1"/>
          </p:cNvSpPr>
          <p:nvPr/>
        </p:nvSpPr>
        <p:spPr bwMode="auto">
          <a:xfrm>
            <a:off x="6134115" y="2329718"/>
            <a:ext cx="82550" cy="65105"/>
          </a:xfrm>
          <a:prstGeom prst="ellips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76" name="Rectangle 177"/>
          <p:cNvSpPr>
            <a:spLocks noChangeArrowheads="1"/>
          </p:cNvSpPr>
          <p:nvPr/>
        </p:nvSpPr>
        <p:spPr bwMode="auto">
          <a:xfrm>
            <a:off x="6409273" y="2660007"/>
            <a:ext cx="205317" cy="794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77" name="Oval 178"/>
          <p:cNvSpPr>
            <a:spLocks noChangeArrowheads="1"/>
          </p:cNvSpPr>
          <p:nvPr/>
        </p:nvSpPr>
        <p:spPr bwMode="auto">
          <a:xfrm>
            <a:off x="6464301" y="2628246"/>
            <a:ext cx="84667" cy="63517"/>
          </a:xfrm>
          <a:prstGeom prst="ellips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78" name="Rectangle 179"/>
          <p:cNvSpPr>
            <a:spLocks noChangeArrowheads="1"/>
          </p:cNvSpPr>
          <p:nvPr/>
        </p:nvSpPr>
        <p:spPr bwMode="auto">
          <a:xfrm>
            <a:off x="6671735" y="2620327"/>
            <a:ext cx="154269" cy="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>
                <a:solidFill>
                  <a:srgbClr val="000000"/>
                </a:solidFill>
              </a:rPr>
              <a:t>1001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179" name="Rectangle 180"/>
          <p:cNvSpPr>
            <a:spLocks noChangeArrowheads="1"/>
          </p:cNvSpPr>
          <p:nvPr/>
        </p:nvSpPr>
        <p:spPr bwMode="auto">
          <a:xfrm>
            <a:off x="6409273" y="2793391"/>
            <a:ext cx="205317" cy="794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80" name="Rectangle 181"/>
          <p:cNvSpPr>
            <a:spLocks noChangeArrowheads="1"/>
          </p:cNvSpPr>
          <p:nvPr/>
        </p:nvSpPr>
        <p:spPr bwMode="auto">
          <a:xfrm>
            <a:off x="6477005" y="2771163"/>
            <a:ext cx="61384" cy="46051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81" name="Rectangle 182"/>
          <p:cNvSpPr>
            <a:spLocks noChangeArrowheads="1"/>
          </p:cNvSpPr>
          <p:nvPr/>
        </p:nvSpPr>
        <p:spPr bwMode="auto">
          <a:xfrm>
            <a:off x="6671735" y="2755298"/>
            <a:ext cx="154269" cy="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>
                <a:solidFill>
                  <a:srgbClr val="000000"/>
                </a:solidFill>
              </a:rPr>
              <a:t>2002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182" name="Rectangle 183"/>
          <p:cNvSpPr>
            <a:spLocks noChangeArrowheads="1"/>
          </p:cNvSpPr>
          <p:nvPr/>
        </p:nvSpPr>
        <p:spPr bwMode="auto">
          <a:xfrm>
            <a:off x="6409273" y="2928382"/>
            <a:ext cx="205317" cy="7939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83" name="Freeform 184"/>
          <p:cNvSpPr>
            <a:spLocks/>
          </p:cNvSpPr>
          <p:nvPr/>
        </p:nvSpPr>
        <p:spPr bwMode="auto">
          <a:xfrm>
            <a:off x="6453725" y="2928382"/>
            <a:ext cx="61383" cy="47637"/>
          </a:xfrm>
          <a:custGeom>
            <a:avLst/>
            <a:gdLst>
              <a:gd name="T0" fmla="*/ 5 w 29"/>
              <a:gd name="T1" fmla="*/ 0 h 30"/>
              <a:gd name="T2" fmla="*/ 29 w 29"/>
              <a:gd name="T3" fmla="*/ 25 h 30"/>
              <a:gd name="T4" fmla="*/ 27 w 29"/>
              <a:gd name="T5" fmla="*/ 30 h 30"/>
              <a:gd name="T6" fmla="*/ 0 w 29"/>
              <a:gd name="T7" fmla="*/ 2 h 30"/>
              <a:gd name="T8" fmla="*/ 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5" y="0"/>
                </a:moveTo>
                <a:lnTo>
                  <a:pt x="29" y="25"/>
                </a:lnTo>
                <a:lnTo>
                  <a:pt x="27" y="30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84" name="Freeform 185"/>
          <p:cNvSpPr>
            <a:spLocks/>
          </p:cNvSpPr>
          <p:nvPr/>
        </p:nvSpPr>
        <p:spPr bwMode="auto">
          <a:xfrm>
            <a:off x="6508763" y="2928382"/>
            <a:ext cx="61383" cy="47637"/>
          </a:xfrm>
          <a:custGeom>
            <a:avLst/>
            <a:gdLst>
              <a:gd name="T0" fmla="*/ 0 w 29"/>
              <a:gd name="T1" fmla="*/ 25 h 30"/>
              <a:gd name="T2" fmla="*/ 24 w 29"/>
              <a:gd name="T3" fmla="*/ 0 h 30"/>
              <a:gd name="T4" fmla="*/ 29 w 29"/>
              <a:gd name="T5" fmla="*/ 2 h 30"/>
              <a:gd name="T6" fmla="*/ 1 w 29"/>
              <a:gd name="T7" fmla="*/ 30 h 30"/>
              <a:gd name="T8" fmla="*/ 0 w 29"/>
              <a:gd name="T9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0" y="25"/>
                </a:moveTo>
                <a:lnTo>
                  <a:pt x="24" y="0"/>
                </a:lnTo>
                <a:lnTo>
                  <a:pt x="29" y="2"/>
                </a:lnTo>
                <a:lnTo>
                  <a:pt x="1" y="30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85" name="Freeform 186"/>
          <p:cNvSpPr>
            <a:spLocks/>
          </p:cNvSpPr>
          <p:nvPr/>
        </p:nvSpPr>
        <p:spPr bwMode="auto">
          <a:xfrm>
            <a:off x="6508763" y="2887097"/>
            <a:ext cx="61383" cy="47637"/>
          </a:xfrm>
          <a:custGeom>
            <a:avLst/>
            <a:gdLst>
              <a:gd name="T0" fmla="*/ 24 w 29"/>
              <a:gd name="T1" fmla="*/ 30 h 30"/>
              <a:gd name="T2" fmla="*/ 0 w 29"/>
              <a:gd name="T3" fmla="*/ 5 h 30"/>
              <a:gd name="T4" fmla="*/ 1 w 29"/>
              <a:gd name="T5" fmla="*/ 0 h 30"/>
              <a:gd name="T6" fmla="*/ 29 w 29"/>
              <a:gd name="T7" fmla="*/ 28 h 30"/>
              <a:gd name="T8" fmla="*/ 24 w 29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4" y="30"/>
                </a:moveTo>
                <a:lnTo>
                  <a:pt x="0" y="5"/>
                </a:lnTo>
                <a:lnTo>
                  <a:pt x="1" y="0"/>
                </a:lnTo>
                <a:lnTo>
                  <a:pt x="29" y="28"/>
                </a:lnTo>
                <a:lnTo>
                  <a:pt x="24" y="3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86" name="Freeform 187"/>
          <p:cNvSpPr>
            <a:spLocks/>
          </p:cNvSpPr>
          <p:nvPr/>
        </p:nvSpPr>
        <p:spPr bwMode="auto">
          <a:xfrm>
            <a:off x="6453725" y="2887097"/>
            <a:ext cx="61383" cy="47637"/>
          </a:xfrm>
          <a:custGeom>
            <a:avLst/>
            <a:gdLst>
              <a:gd name="T0" fmla="*/ 29 w 29"/>
              <a:gd name="T1" fmla="*/ 5 h 30"/>
              <a:gd name="T2" fmla="*/ 5 w 29"/>
              <a:gd name="T3" fmla="*/ 30 h 30"/>
              <a:gd name="T4" fmla="*/ 0 w 29"/>
              <a:gd name="T5" fmla="*/ 28 h 30"/>
              <a:gd name="T6" fmla="*/ 27 w 29"/>
              <a:gd name="T7" fmla="*/ 0 h 30"/>
              <a:gd name="T8" fmla="*/ 29 w 29"/>
              <a:gd name="T9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29" y="5"/>
                </a:moveTo>
                <a:lnTo>
                  <a:pt x="5" y="30"/>
                </a:lnTo>
                <a:lnTo>
                  <a:pt x="0" y="28"/>
                </a:lnTo>
                <a:lnTo>
                  <a:pt x="27" y="0"/>
                </a:lnTo>
                <a:lnTo>
                  <a:pt x="29" y="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87" name="Rectangle 188"/>
          <p:cNvSpPr>
            <a:spLocks noChangeArrowheads="1"/>
          </p:cNvSpPr>
          <p:nvPr/>
        </p:nvSpPr>
        <p:spPr bwMode="auto">
          <a:xfrm>
            <a:off x="6671735" y="2888684"/>
            <a:ext cx="154269" cy="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>
                <a:solidFill>
                  <a:srgbClr val="000000"/>
                </a:solidFill>
              </a:rPr>
              <a:t>3004</a:t>
            </a:r>
            <a:endParaRPr lang="en-US" sz="1801">
              <a:latin typeface="Garamond" pitchFamily="18" charset="0"/>
            </a:endParaRPr>
          </a:p>
        </p:txBody>
      </p:sp>
      <p:sp>
        <p:nvSpPr>
          <p:cNvPr id="188" name="Rectangle 189"/>
          <p:cNvSpPr>
            <a:spLocks noChangeArrowheads="1"/>
          </p:cNvSpPr>
          <p:nvPr/>
        </p:nvSpPr>
        <p:spPr bwMode="auto">
          <a:xfrm>
            <a:off x="916517" y="1661207"/>
            <a:ext cx="4099338" cy="21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cytarabine:daunorubicin</a:t>
            </a:r>
            <a:r>
              <a:rPr lang="en-US" sz="1400" dirty="0">
                <a:solidFill>
                  <a:srgbClr val="000000"/>
                </a:solidFill>
              </a:rPr>
              <a:t> after the day 5 at 24 units/m2 </a:t>
            </a:r>
            <a:endParaRPr lang="en-US" sz="1400" dirty="0">
              <a:latin typeface="Garamond" pitchFamily="18" charset="0"/>
            </a:endParaRPr>
          </a:p>
        </p:txBody>
      </p:sp>
      <p:sp>
        <p:nvSpPr>
          <p:cNvPr id="189" name="Text Box 190"/>
          <p:cNvSpPr txBox="1">
            <a:spLocks noChangeArrowheads="1"/>
          </p:cNvSpPr>
          <p:nvPr/>
        </p:nvSpPr>
        <p:spPr bwMode="auto">
          <a:xfrm>
            <a:off x="385246" y="6430158"/>
            <a:ext cx="4044958" cy="36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1">
                <a:solidFill>
                  <a:schemeClr val="bg1"/>
                </a:solidFill>
              </a:rPr>
              <a:t>Feldman, et al.  J Clin Oncol 2011; 29:979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9306" y="4063621"/>
            <a:ext cx="3743617" cy="30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Mean plasma after day 5 infusion at 24 units/m2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1261534" y="4346368"/>
            <a:ext cx="5147734" cy="304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91" name="TextBox 190"/>
          <p:cNvSpPr txBox="1"/>
          <p:nvPr/>
        </p:nvSpPr>
        <p:spPr>
          <a:xfrm>
            <a:off x="340206" y="6489128"/>
            <a:ext cx="2588907" cy="30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Feldman, et al. 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Oncol</a:t>
            </a:r>
            <a:r>
              <a:rPr lang="en-US" sz="1400" dirty="0"/>
              <a:t> 2011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7315204" y="3653813"/>
            <a:ext cx="2766768" cy="646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1" dirty="0" err="1"/>
              <a:t>Cytarabine</a:t>
            </a:r>
            <a:r>
              <a:rPr lang="en-US" sz="1801" dirty="0"/>
              <a:t> t </a:t>
            </a:r>
            <a:r>
              <a:rPr lang="en-US" sz="1801" baseline="-25000" dirty="0"/>
              <a:t>½ </a:t>
            </a:r>
            <a:r>
              <a:rPr lang="en-US" sz="1801" dirty="0"/>
              <a:t>= 31 hours</a:t>
            </a:r>
          </a:p>
          <a:p>
            <a:r>
              <a:rPr lang="en-US" sz="1801" dirty="0" err="1"/>
              <a:t>Daunorubicin</a:t>
            </a:r>
            <a:r>
              <a:rPr lang="en-US" sz="1801" dirty="0"/>
              <a:t> t </a:t>
            </a:r>
            <a:r>
              <a:rPr lang="en-US" sz="1801" baseline="-25000" dirty="0"/>
              <a:t>½ </a:t>
            </a:r>
            <a:r>
              <a:rPr lang="en-US" sz="1801" dirty="0"/>
              <a:t>= 22 hours</a:t>
            </a:r>
          </a:p>
        </p:txBody>
      </p:sp>
    </p:spTree>
    <p:extLst>
      <p:ext uri="{BB962C8B-B14F-4D97-AF65-F5344CB8AC3E}">
        <p14:creationId xmlns:p14="http://schemas.microsoft.com/office/powerpoint/2010/main" val="29110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273815"/>
            <a:ext cx="12192000" cy="1143298"/>
          </a:xfrm>
        </p:spPr>
        <p:txBody>
          <a:bodyPr>
            <a:normAutofit/>
          </a:bodyPr>
          <a:lstStyle/>
          <a:p>
            <a:r>
              <a:rPr lang="en-US" b="1" dirty="0"/>
              <a:t>Randomized phase 2 trial of CPX-351 </a:t>
            </a:r>
            <a:r>
              <a:rPr lang="en-US" b="1" dirty="0" err="1"/>
              <a:t>vs</a:t>
            </a:r>
            <a:r>
              <a:rPr lang="en-US" b="1" dirty="0"/>
              <a:t> 7+3 induction for older patients with AML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3201" y="2209482"/>
            <a:ext cx="3962400" cy="3125014"/>
          </a:xfrm>
          <a:prstGeom prst="roundRect">
            <a:avLst>
              <a:gd name="adj" fmla="val 11472"/>
            </a:avLst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6401" y="1904603"/>
            <a:ext cx="3962400" cy="411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168325" indent="-168325">
              <a:spcBef>
                <a:spcPct val="20000"/>
              </a:spcBef>
              <a:buFontTx/>
              <a:buChar char="•"/>
            </a:pPr>
            <a:endParaRPr kumimoji="1" lang="en-US" sz="2001" u="sng" dirty="0"/>
          </a:p>
          <a:p>
            <a:pPr marL="168325" indent="-168325">
              <a:spcBef>
                <a:spcPct val="20000"/>
              </a:spcBef>
            </a:pPr>
            <a:r>
              <a:rPr kumimoji="1" lang="en-US" sz="2001" b="1" dirty="0">
                <a:solidFill>
                  <a:srgbClr val="FFFF00"/>
                </a:solidFill>
              </a:rPr>
              <a:t>Eligibility</a:t>
            </a:r>
          </a:p>
          <a:p>
            <a:pPr marL="168325" indent="-168325">
              <a:spcBef>
                <a:spcPct val="20000"/>
              </a:spcBef>
              <a:buFontTx/>
              <a:buChar char="•"/>
            </a:pPr>
            <a:r>
              <a:rPr kumimoji="1" lang="en-US" sz="2001" b="1" dirty="0">
                <a:solidFill>
                  <a:schemeClr val="bg1"/>
                </a:solidFill>
              </a:rPr>
              <a:t>Newly diagnosed</a:t>
            </a:r>
          </a:p>
          <a:p>
            <a:pPr marL="168325" indent="-168325">
              <a:spcBef>
                <a:spcPct val="20000"/>
              </a:spcBef>
              <a:buFontTx/>
              <a:buChar char="•"/>
            </a:pPr>
            <a:r>
              <a:rPr kumimoji="1" lang="en-US" sz="2001" b="1" dirty="0">
                <a:solidFill>
                  <a:schemeClr val="bg1"/>
                </a:solidFill>
              </a:rPr>
              <a:t> Ages 60- 75</a:t>
            </a:r>
          </a:p>
          <a:p>
            <a:pPr marL="168325" indent="-168325">
              <a:spcBef>
                <a:spcPct val="20000"/>
              </a:spcBef>
              <a:buFontTx/>
              <a:buChar char="•"/>
            </a:pPr>
            <a:r>
              <a:rPr kumimoji="1" lang="en-US" sz="2001" b="1" dirty="0">
                <a:solidFill>
                  <a:schemeClr val="bg1"/>
                </a:solidFill>
              </a:rPr>
              <a:t> Able to tolerate intensive therapy </a:t>
            </a:r>
          </a:p>
          <a:p>
            <a:pPr marL="168325" indent="-168325">
              <a:spcBef>
                <a:spcPct val="20000"/>
              </a:spcBef>
              <a:buFontTx/>
              <a:buChar char="•"/>
            </a:pPr>
            <a:r>
              <a:rPr kumimoji="1" lang="en-US" sz="2001" b="1" dirty="0">
                <a:solidFill>
                  <a:schemeClr val="bg1"/>
                </a:solidFill>
              </a:rPr>
              <a:t> PS 0-2</a:t>
            </a: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4572002" y="1599724"/>
            <a:ext cx="7416799" cy="198171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C8"/>
              </a:gs>
              <a:gs pos="50000">
                <a:srgbClr val="FFFFE1"/>
              </a:gs>
              <a:gs pos="100000">
                <a:srgbClr val="FFFFB7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673601" y="1752179"/>
            <a:ext cx="7112000" cy="135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1" b="1">
                <a:solidFill>
                  <a:srgbClr val="000000"/>
                </a:solidFill>
                <a:ea typeface="ＭＳ Ｐゴシック" pitchFamily="34" charset="-128"/>
              </a:rPr>
              <a:t>CPX-351 (n=84)</a:t>
            </a:r>
            <a:endParaRPr lang="en-US" sz="1801" b="1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>
              <a:spcBef>
                <a:spcPts val="1200"/>
              </a:spcBef>
            </a:pPr>
            <a:r>
              <a:rPr lang="en-US" sz="2401" b="1">
                <a:solidFill>
                  <a:srgbClr val="000000"/>
                </a:solidFill>
                <a:ea typeface="ＭＳ Ｐゴシック" pitchFamily="34" charset="-128"/>
              </a:rPr>
              <a:t>100 units/m</a:t>
            </a:r>
            <a:r>
              <a:rPr lang="en-US" sz="2401" b="1" baseline="30000">
                <a:solidFill>
                  <a:srgbClr val="000000"/>
                </a:solidFill>
                <a:ea typeface="ＭＳ Ｐゴシック" pitchFamily="34" charset="-128"/>
              </a:rPr>
              <a:t>2</a:t>
            </a:r>
            <a:r>
              <a:rPr lang="en-US" sz="2401" b="1">
                <a:solidFill>
                  <a:srgbClr val="000000"/>
                </a:solidFill>
                <a:ea typeface="ＭＳ Ｐゴシック" pitchFamily="34" charset="-128"/>
              </a:rPr>
              <a:t> IV days 1, 3, 5</a:t>
            </a:r>
          </a:p>
          <a:p>
            <a:pPr lvl="1" algn="ctr"/>
            <a:r>
              <a:rPr lang="en-US" sz="2001" b="1">
                <a:solidFill>
                  <a:srgbClr val="000000"/>
                </a:solidFill>
                <a:ea typeface="ＭＳ Ｐゴシック" pitchFamily="34" charset="-128"/>
              </a:rPr>
              <a:t>Up to 2 inductions and 2 consolidations</a:t>
            </a:r>
          </a:p>
        </p:txBody>
      </p:sp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4775201" y="2198368"/>
            <a:ext cx="6807201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auto">
          <a:xfrm>
            <a:off x="4572002" y="4038759"/>
            <a:ext cx="7416799" cy="198171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C8"/>
              </a:gs>
              <a:gs pos="50000">
                <a:srgbClr val="FFFFE1"/>
              </a:gs>
              <a:gs pos="100000">
                <a:srgbClr val="FFFFB7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4572002" y="4051463"/>
            <a:ext cx="7416799" cy="141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1" b="1" dirty="0">
                <a:solidFill>
                  <a:srgbClr val="000000"/>
                </a:solidFill>
                <a:ea typeface="ＭＳ Ｐゴシック" pitchFamily="34" charset="-128"/>
              </a:rPr>
              <a:t>7+3 (n=41)</a:t>
            </a:r>
            <a:endParaRPr lang="en-US" sz="16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1" b="1" dirty="0" err="1">
                <a:solidFill>
                  <a:srgbClr val="000000"/>
                </a:solidFill>
                <a:ea typeface="ＭＳ Ｐゴシック" pitchFamily="34" charset="-128"/>
              </a:rPr>
              <a:t>Daunorubicin</a:t>
            </a:r>
            <a:r>
              <a:rPr lang="en-US" sz="2401" b="1" dirty="0">
                <a:solidFill>
                  <a:srgbClr val="000000"/>
                </a:solidFill>
                <a:ea typeface="ＭＳ Ｐゴシック" pitchFamily="34" charset="-128"/>
              </a:rPr>
              <a:t> 60 mg/m</a:t>
            </a:r>
            <a:r>
              <a:rPr lang="en-US" sz="2401" b="1" baseline="30000" dirty="0">
                <a:solidFill>
                  <a:srgbClr val="000000"/>
                </a:solidFill>
                <a:ea typeface="ＭＳ Ｐゴシック" pitchFamily="34" charset="-128"/>
              </a:rPr>
              <a:t>2</a:t>
            </a:r>
            <a:endParaRPr lang="en-US" sz="2401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>
              <a:buFontTx/>
              <a:buChar char="•"/>
            </a:pPr>
            <a:r>
              <a:rPr lang="en-US" sz="2401" b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401" b="1" dirty="0" err="1">
                <a:solidFill>
                  <a:srgbClr val="000000"/>
                </a:solidFill>
                <a:ea typeface="ＭＳ Ｐゴシック" pitchFamily="34" charset="-128"/>
              </a:rPr>
              <a:t>Cytarabine</a:t>
            </a:r>
            <a:r>
              <a:rPr lang="en-US" sz="2401" b="1" dirty="0">
                <a:solidFill>
                  <a:srgbClr val="000000"/>
                </a:solidFill>
                <a:ea typeface="ＭＳ Ｐゴシック" pitchFamily="34" charset="-128"/>
              </a:rPr>
              <a:t> 100 mg/m</a:t>
            </a:r>
            <a:r>
              <a:rPr lang="en-US" sz="2401" b="1" baseline="30000" dirty="0">
                <a:solidFill>
                  <a:srgbClr val="000000"/>
                </a:solidFill>
                <a:ea typeface="ＭＳ Ｐゴシック" pitchFamily="34" charset="-128"/>
              </a:rPr>
              <a:t>2</a:t>
            </a:r>
            <a:endParaRPr lang="en-US" sz="2001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4876801" y="4496078"/>
            <a:ext cx="670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1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165601" y="2590582"/>
            <a:ext cx="406401" cy="1143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65601" y="3733879"/>
            <a:ext cx="406401" cy="14481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66064" y="5490362"/>
            <a:ext cx="1885950" cy="6464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1" dirty="0"/>
              <a:t>Primary Endpoint:</a:t>
            </a:r>
          </a:p>
          <a:p>
            <a:pPr eaLnBrk="0" hangingPunct="0"/>
            <a:r>
              <a:rPr lang="en-US" sz="1801" dirty="0"/>
              <a:t>  </a:t>
            </a:r>
            <a:r>
              <a:rPr lang="en-US" sz="1801" dirty="0" err="1"/>
              <a:t>CR+CR</a:t>
            </a:r>
            <a:r>
              <a:rPr lang="en-US" sz="1801" baseline="-25000" dirty="0" err="1"/>
              <a:t>i</a:t>
            </a:r>
            <a:r>
              <a:rPr lang="en-US" sz="1801" dirty="0"/>
              <a:t> rate</a:t>
            </a:r>
          </a:p>
        </p:txBody>
      </p:sp>
    </p:spTree>
    <p:extLst>
      <p:ext uri="{BB962C8B-B14F-4D97-AF65-F5344CB8AC3E}">
        <p14:creationId xmlns:p14="http://schemas.microsoft.com/office/powerpoint/2010/main" val="24593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1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_Template Celgene Final">
  <a:themeElements>
    <a:clrScheme name="">
      <a:dk1>
        <a:srgbClr val="000066"/>
      </a:dk1>
      <a:lt1>
        <a:srgbClr val="FFFFFF"/>
      </a:lt1>
      <a:dk2>
        <a:srgbClr val="FFFF00"/>
      </a:dk2>
      <a:lt2>
        <a:srgbClr val="00FFFF"/>
      </a:lt2>
      <a:accent1>
        <a:srgbClr val="9BD8F3"/>
      </a:accent1>
      <a:accent2>
        <a:srgbClr val="800080"/>
      </a:accent2>
      <a:accent3>
        <a:srgbClr val="FFFFFF"/>
      </a:accent3>
      <a:accent4>
        <a:srgbClr val="000056"/>
      </a:accent4>
      <a:accent5>
        <a:srgbClr val="CBE9F8"/>
      </a:accent5>
      <a:accent6>
        <a:srgbClr val="730073"/>
      </a:accent6>
      <a:hlink>
        <a:srgbClr val="FF6600"/>
      </a:hlink>
      <a:folHlink>
        <a:srgbClr val="00CC00"/>
      </a:folHlink>
    </a:clrScheme>
    <a:fontScheme name="Template Celgene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285750" marR="0" indent="-28575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285750" marR="0" indent="-28575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Template Celgene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elgene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elgene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elgene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elgene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elgene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elgene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elgene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elgene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elgene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elgene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elgene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elgene Final 13">
        <a:dk1>
          <a:srgbClr val="000066"/>
        </a:dk1>
        <a:lt1>
          <a:srgbClr val="54BCEB"/>
        </a:lt1>
        <a:dk2>
          <a:srgbClr val="FFFFFF"/>
        </a:dk2>
        <a:lt2>
          <a:srgbClr val="808080"/>
        </a:lt2>
        <a:accent1>
          <a:srgbClr val="FFFF00"/>
        </a:accent1>
        <a:accent2>
          <a:srgbClr val="660066"/>
        </a:accent2>
        <a:accent3>
          <a:srgbClr val="B3DAF3"/>
        </a:accent3>
        <a:accent4>
          <a:srgbClr val="000056"/>
        </a:accent4>
        <a:accent5>
          <a:srgbClr val="FFFFAA"/>
        </a:accent5>
        <a:accent6>
          <a:srgbClr val="5C005C"/>
        </a:accent6>
        <a:hlink>
          <a:srgbClr val="FF6600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elgene Final 14">
        <a:dk1>
          <a:srgbClr val="000066"/>
        </a:dk1>
        <a:lt1>
          <a:srgbClr val="54BCEB"/>
        </a:lt1>
        <a:dk2>
          <a:srgbClr val="FFFF00"/>
        </a:dk2>
        <a:lt2>
          <a:srgbClr val="808080"/>
        </a:lt2>
        <a:accent1>
          <a:srgbClr val="FFFF00"/>
        </a:accent1>
        <a:accent2>
          <a:srgbClr val="660066"/>
        </a:accent2>
        <a:accent3>
          <a:srgbClr val="B3DAF3"/>
        </a:accent3>
        <a:accent4>
          <a:srgbClr val="000056"/>
        </a:accent4>
        <a:accent5>
          <a:srgbClr val="FFFFAA"/>
        </a:accent5>
        <a:accent6>
          <a:srgbClr val="5C005C"/>
        </a:accent6>
        <a:hlink>
          <a:srgbClr val="FF6600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elgene Final 15">
        <a:dk1>
          <a:srgbClr val="000066"/>
        </a:dk1>
        <a:lt1>
          <a:srgbClr val="54BCEB"/>
        </a:lt1>
        <a:dk2>
          <a:srgbClr val="FFFF00"/>
        </a:dk2>
        <a:lt2>
          <a:srgbClr val="808080"/>
        </a:lt2>
        <a:accent1>
          <a:srgbClr val="9BD8F3"/>
        </a:accent1>
        <a:accent2>
          <a:srgbClr val="660066"/>
        </a:accent2>
        <a:accent3>
          <a:srgbClr val="B3DAF3"/>
        </a:accent3>
        <a:accent4>
          <a:srgbClr val="000056"/>
        </a:accent4>
        <a:accent5>
          <a:srgbClr val="CBE9F8"/>
        </a:accent5>
        <a:accent6>
          <a:srgbClr val="5C005C"/>
        </a:accent6>
        <a:hlink>
          <a:srgbClr val="FF6600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elgene Final 16">
        <a:dk1>
          <a:srgbClr val="000066"/>
        </a:dk1>
        <a:lt1>
          <a:srgbClr val="FFFFFF"/>
        </a:lt1>
        <a:dk2>
          <a:srgbClr val="FFFF00"/>
        </a:dk2>
        <a:lt2>
          <a:srgbClr val="808080"/>
        </a:lt2>
        <a:accent1>
          <a:srgbClr val="9BD8F3"/>
        </a:accent1>
        <a:accent2>
          <a:srgbClr val="660066"/>
        </a:accent2>
        <a:accent3>
          <a:srgbClr val="FFFFFF"/>
        </a:accent3>
        <a:accent4>
          <a:srgbClr val="000056"/>
        </a:accent4>
        <a:accent5>
          <a:srgbClr val="CBE9F8"/>
        </a:accent5>
        <a:accent6>
          <a:srgbClr val="5C005C"/>
        </a:accent6>
        <a:hlink>
          <a:srgbClr val="FF6600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shle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bg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 algn="l">
          <a:defRPr>
            <a:solidFill>
              <a:schemeClr val="bg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74">
    <a:dk1>
      <a:srgbClr val="DD3038"/>
    </a:dk1>
    <a:lt1>
      <a:srgbClr val="534D82"/>
    </a:lt1>
    <a:dk2>
      <a:srgbClr val="4F5159"/>
    </a:dk2>
    <a:lt2>
      <a:srgbClr val="DD3038"/>
    </a:lt2>
    <a:accent1>
      <a:srgbClr val="534D82"/>
    </a:accent1>
    <a:accent2>
      <a:srgbClr val="4F5159"/>
    </a:accent2>
    <a:accent3>
      <a:srgbClr val="DD3038"/>
    </a:accent3>
    <a:accent4>
      <a:srgbClr val="534D82"/>
    </a:accent4>
    <a:accent5>
      <a:srgbClr val="4F5159"/>
    </a:accent5>
    <a:accent6>
      <a:srgbClr val="DD3038"/>
    </a:accent6>
    <a:hlink>
      <a:srgbClr val="534D82"/>
    </a:hlink>
    <a:folHlink>
      <a:srgbClr val="4F5159"/>
    </a:folHlink>
  </a:clrScheme>
  <a:fontScheme name="Trebuchet MS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SCO '16">
    <a:dk1>
      <a:srgbClr val="000000"/>
    </a:dk1>
    <a:lt1>
      <a:srgbClr val="FFFFFF"/>
    </a:lt1>
    <a:dk2>
      <a:srgbClr val="882065"/>
    </a:dk2>
    <a:lt2>
      <a:srgbClr val="E0DFE1"/>
    </a:lt2>
    <a:accent1>
      <a:srgbClr val="FFC80B"/>
    </a:accent1>
    <a:accent2>
      <a:srgbClr val="E49FCA"/>
    </a:accent2>
    <a:accent3>
      <a:srgbClr val="63BAB0"/>
    </a:accent3>
    <a:accent4>
      <a:srgbClr val="E37F26"/>
    </a:accent4>
    <a:accent5>
      <a:srgbClr val="888789"/>
    </a:accent5>
    <a:accent6>
      <a:srgbClr val="510B76"/>
    </a:accent6>
    <a:hlink>
      <a:srgbClr val="FEFFFF"/>
    </a:hlink>
    <a:folHlink>
      <a:srgbClr val="FEFFFF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7" ma:contentTypeDescription="Create a new document." ma:contentTypeScope="" ma:versionID="0836c851ab56100df1895fa2a218104e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fd973d22d93f3f1ceb87c2fa5e19ecd8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/>
    <QID xmlns="96f1686b-f877-4eb8-89ab-3a67a5dc2612" xsi:nil="true"/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7A6F30B4-F642-41CE-8478-DD5D6DA16213}"/>
</file>

<file path=customXml/itemProps2.xml><?xml version="1.0" encoding="utf-8"?>
<ds:datastoreItem xmlns:ds="http://schemas.openxmlformats.org/officeDocument/2006/customXml" ds:itemID="{FBDC1381-4D74-44DB-88E3-BAD4E184EE39}"/>
</file>

<file path=customXml/itemProps3.xml><?xml version="1.0" encoding="utf-8"?>
<ds:datastoreItem xmlns:ds="http://schemas.openxmlformats.org/officeDocument/2006/customXml" ds:itemID="{07997237-FF09-488D-A1E9-559DDEE0D12E}"/>
</file>

<file path=docProps/app.xml><?xml version="1.0" encoding="utf-8"?>
<Properties xmlns="http://schemas.openxmlformats.org/officeDocument/2006/extended-properties" xmlns:vt="http://schemas.openxmlformats.org/officeDocument/2006/docPropsVTypes">
  <Template>Ashley template.potx</Template>
  <TotalTime>16485</TotalTime>
  <Words>2044</Words>
  <Application>Microsoft Macintosh PowerPoint</Application>
  <PresentationFormat>Widescreen</PresentationFormat>
  <Paragraphs>325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Arial-Moffitt</vt:lpstr>
      <vt:lpstr>Calibri</vt:lpstr>
      <vt:lpstr>Garamond</vt:lpstr>
      <vt:lpstr>Trebuchet MS</vt:lpstr>
      <vt:lpstr>Wingdings</vt:lpstr>
      <vt:lpstr>13_Benutzerdefiniertes Design</vt:lpstr>
      <vt:lpstr>12_Template Celgene Final</vt:lpstr>
      <vt:lpstr>12_Benutzerdefiniertes Design</vt:lpstr>
      <vt:lpstr>1_Ashley template</vt:lpstr>
      <vt:lpstr>1_Custom Design</vt:lpstr>
      <vt:lpstr>2017_HTAA_Diabetes</vt:lpstr>
      <vt:lpstr>Novel Induction/Maintenance Strategies in Acute Myeloid Leukemia</vt:lpstr>
      <vt:lpstr>Secondary AML: What is it?</vt:lpstr>
      <vt:lpstr>Mutations Define AML Ontogeny</vt:lpstr>
      <vt:lpstr>Epidemiology of Secondary AML</vt:lpstr>
      <vt:lpstr>Clinical Outcomes in Secondary AML</vt:lpstr>
      <vt:lpstr>CPX-351</vt:lpstr>
      <vt:lpstr>CPX-351 uptake in leukemic cells</vt:lpstr>
      <vt:lpstr>CPX-351 maintains synergistic molar ratio and prolonged plasma exposure</vt:lpstr>
      <vt:lpstr>Randomized phase 2 trial of CPX-351 vs 7+3 induction for older patients with AML</vt:lpstr>
      <vt:lpstr>Randomized phase 2 trial of CPX-351 vs 7+3 induction for older patients with AML: Clinical Results</vt:lpstr>
      <vt:lpstr>Study 301: Randomized phase 3 trial of CPX-351 vs 7+3 in older pts with secondary AML</vt:lpstr>
      <vt:lpstr>Study 301: Overall Survival</vt:lpstr>
      <vt:lpstr>Study 301: Five-Year Followup</vt:lpstr>
      <vt:lpstr>Study 301: Response rates</vt:lpstr>
      <vt:lpstr>Study 301: Count recovery for patients achieving CR or CRi</vt:lpstr>
      <vt:lpstr>Study 301: Survival Landmarked from Time of Transplant</vt:lpstr>
      <vt:lpstr>Selected Ongoing Combination Trials with CPX-351</vt:lpstr>
      <vt:lpstr>Maintenance Therapies in AML</vt:lpstr>
      <vt:lpstr>CC-486</vt:lpstr>
      <vt:lpstr>Phase III QUAZAR AML-001: CC-486 as Maintenance Therapy in First-Remission AML—Study Design</vt:lpstr>
      <vt:lpstr>QUAZAR AML-001: Baseline Characteristics</vt:lpstr>
      <vt:lpstr>QUAZAR AML-001: Survival</vt:lpstr>
      <vt:lpstr>QUAZAR AML-001: Adverse Events Resulting in Dosing Modification or Discontinuation</vt:lpstr>
      <vt:lpstr>Case 1</vt:lpstr>
      <vt:lpstr>Case 2</vt:lpstr>
    </vt:vector>
  </TitlesOfParts>
  <Company>Moffitt Cancer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List</dc:creator>
  <cp:lastModifiedBy>Silvana Izquierdo</cp:lastModifiedBy>
  <cp:revision>558</cp:revision>
  <cp:lastPrinted>2020-09-11T17:52:06Z</cp:lastPrinted>
  <dcterms:created xsi:type="dcterms:W3CDTF">2014-10-15T16:24:42Z</dcterms:created>
  <dcterms:modified xsi:type="dcterms:W3CDTF">2020-09-11T17:53:05Z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