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1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2" r:id="rId3"/>
    <p:sldId id="273" r:id="rId4"/>
    <p:sldId id="1683" r:id="rId5"/>
    <p:sldId id="258" r:id="rId6"/>
    <p:sldId id="259" r:id="rId7"/>
    <p:sldId id="260" r:id="rId8"/>
    <p:sldId id="261" r:id="rId9"/>
    <p:sldId id="275" r:id="rId10"/>
    <p:sldId id="276" r:id="rId11"/>
    <p:sldId id="277" r:id="rId12"/>
    <p:sldId id="278" r:id="rId13"/>
    <p:sldId id="274" r:id="rId14"/>
    <p:sldId id="262" r:id="rId15"/>
    <p:sldId id="271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000000"/>
    <a:srgbClr val="FF3FFA"/>
    <a:srgbClr val="F78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AD7CF4-C046-064B-8CC9-AD9617808B2A}" v="92" dt="2019-10-24T11:49:56.872"/>
    <p1510:client id="{A6F27CAB-13D6-8F4A-9513-8FB1A2CF9115}" v="39" dt="2019-10-24T15:28:14.015"/>
    <p1510:client id="{B1262973-1F96-0B42-AD3C-354E922BE5D5}" v="116" dt="2019-10-24T14:12:07.361"/>
    <p1510:client id="{FC455364-2410-8245-8775-B85B6A1FC1AC}" v="5" dt="2019-10-24T15:52:34.8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859" autoAdjust="0"/>
    <p:restoredTop sz="94966" autoAdjust="0"/>
  </p:normalViewPr>
  <p:slideViewPr>
    <p:cSldViewPr>
      <p:cViewPr varScale="1">
        <p:scale>
          <a:sx n="121" d="100"/>
          <a:sy n="121" d="100"/>
        </p:scale>
        <p:origin x="79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553E3-9993-4A35-A8EB-7E6B12BFA7A6}" type="datetimeFigureOut">
              <a:rPr lang="en-US" smtClean="0"/>
              <a:t>12/3/19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68059-49A2-4E40-BE59-8D399BCE1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635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4E737F9-7749-4D7C-849A-CCF03C91002C}" type="datetimeFigureOut">
              <a:rPr lang="en-US" smtClean="0"/>
              <a:t>12/3/19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D4F8F3-7A40-47E8-8FED-BC73729D48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861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/>
              <a:t>We do not have the median time to response for this</a:t>
            </a:r>
            <a:r>
              <a:rPr lang="en-US" baseline="0" dirty="0"/>
              <a:t> data cut 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/>
              <a:t>Resistant disease means a patient did not achieve a CR, </a:t>
            </a:r>
            <a:r>
              <a:rPr lang="en-US" baseline="0" dirty="0" err="1"/>
              <a:t>CRi</a:t>
            </a:r>
            <a:r>
              <a:rPr lang="en-US" baseline="0" dirty="0"/>
              <a:t>, MLFS, or PR, but was not considered “other”</a:t>
            </a:r>
          </a:p>
          <a:p>
            <a:pPr marL="0" indent="0">
              <a:buFont typeface="Arial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721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1587500" y="1006475"/>
            <a:ext cx="4595813" cy="34480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98" name="Text Box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85863" y="4787900"/>
            <a:ext cx="5407025" cy="38258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85725" indent="-85725" eaLnBrk="1">
              <a:lnSpc>
                <a:spcPct val="93000"/>
              </a:lnSpc>
              <a:spcBef>
                <a:spcPct val="0"/>
              </a:spcBef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</a:tabLst>
            </a:pPr>
            <a:r>
              <a:rPr lang="en-GB" altLang="en-US" sz="1400" b="1">
                <a:latin typeface="Arial" panose="020B0604020202020204" pitchFamily="34" charset="0"/>
                <a:cs typeface="msgothic" charset="0"/>
              </a:rPr>
              <a:t>OS by venetoclax dose levels (dose escalation + dose expansion cohorts).</a:t>
            </a:r>
            <a:r>
              <a:rPr lang="en-GB" altLang="en-US">
                <a:latin typeface="Arial" panose="020B0604020202020204" pitchFamily="34" charset="0"/>
                <a:cs typeface="msgothic" charset="0"/>
              </a:rPr>
              <a:t> OS for all study patients (black), the venetoclax 400-mg cohort (orange), the venetoclax 800-mg cohort (green), and the venetoclax 1200-mg cohort (blue).</a:t>
            </a:r>
          </a:p>
        </p:txBody>
      </p:sp>
    </p:spTree>
    <p:extLst>
      <p:ext uri="{BB962C8B-B14F-4D97-AF65-F5344CB8AC3E}">
        <p14:creationId xmlns:p14="http://schemas.microsoft.com/office/powerpoint/2010/main" val="4047350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CR/CRi</a:t>
            </a:r>
            <a:r>
              <a:rPr lang="en-US" baseline="0" dirty="0"/>
              <a:t> rates in all patients: table 14.2__1.1.2.1 and table 14.2__1.1.2.2</a:t>
            </a:r>
          </a:p>
          <a:p>
            <a:r>
              <a:rPr lang="en-US" baseline="0" dirty="0"/>
              <a:t>Cytogenetic risk: table 14.2__1.2.5.2.5 </a:t>
            </a:r>
          </a:p>
        </p:txBody>
      </p:sp>
    </p:spTree>
    <p:extLst>
      <p:ext uri="{BB962C8B-B14F-4D97-AF65-F5344CB8AC3E}">
        <p14:creationId xmlns:p14="http://schemas.microsoft.com/office/powerpoint/2010/main" val="3715629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currently say that for AML with an IDH or FLT3 there are equivalent considerations with </a:t>
            </a:r>
            <a:r>
              <a:rPr lang="en-US" dirty="0" err="1"/>
              <a:t>ven.</a:t>
            </a:r>
            <a:r>
              <a:rPr lang="en-US" dirty="0"/>
              <a:t> Do we agree with this?</a:t>
            </a:r>
          </a:p>
          <a:p>
            <a:r>
              <a:rPr lang="en-US" dirty="0"/>
              <a:t>Show the outcomes for the IDH+ patients with </a:t>
            </a:r>
            <a:r>
              <a:rPr lang="en-US" dirty="0" err="1"/>
              <a:t>aza</a:t>
            </a:r>
            <a:r>
              <a:rPr lang="en-US" dirty="0"/>
              <a:t>/</a:t>
            </a:r>
            <a:r>
              <a:rPr lang="en-US" dirty="0" err="1"/>
              <a:t>ven</a:t>
            </a:r>
            <a:r>
              <a:rPr lang="en-US" dirty="0"/>
              <a:t> and contrast with newly diagnosed IDH1/IDH2/FLT3 (in which we recommend considering </a:t>
            </a:r>
            <a:r>
              <a:rPr lang="en-US" dirty="0" err="1"/>
              <a:t>aza</a:t>
            </a:r>
            <a:r>
              <a:rPr lang="en-US" dirty="0"/>
              <a:t>/</a:t>
            </a:r>
            <a:r>
              <a:rPr lang="en-US" dirty="0" err="1"/>
              <a:t>dec</a:t>
            </a:r>
            <a:r>
              <a:rPr lang="en-US" dirty="0"/>
              <a:t> +/- sorafenib as equivalent to </a:t>
            </a:r>
            <a:r>
              <a:rPr lang="en-US" dirty="0" err="1"/>
              <a:t>aza</a:t>
            </a:r>
            <a:r>
              <a:rPr lang="en-US" dirty="0"/>
              <a:t>/</a:t>
            </a:r>
            <a:r>
              <a:rPr lang="en-US" dirty="0" err="1"/>
              <a:t>ven</a:t>
            </a:r>
            <a:r>
              <a:rPr lang="en-US" dirty="0"/>
              <a:t>!!)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314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3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9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0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340067"/>
          </a:xfrm>
          <a:prstGeom prst="rect">
            <a:avLst/>
          </a:prstGeom>
          <a:solidFill>
            <a:srgbClr val="85C4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endParaRPr lang="en-US" sz="2400"/>
          </a:p>
        </p:txBody>
      </p:sp>
      <p:sp>
        <p:nvSpPr>
          <p:cNvPr id="7" name="Rectangle 6"/>
          <p:cNvSpPr/>
          <p:nvPr userDrawn="1"/>
        </p:nvSpPr>
        <p:spPr>
          <a:xfrm>
            <a:off x="0" y="6517933"/>
            <a:ext cx="12192000" cy="340067"/>
          </a:xfrm>
          <a:prstGeom prst="rect">
            <a:avLst/>
          </a:prstGeom>
          <a:solidFill>
            <a:srgbClr val="005CB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5" tIns="60957" rIns="121915" bIns="60957" rtlCol="0" anchor="ctr"/>
          <a:lstStyle/>
          <a:p>
            <a:pPr algn="ctr"/>
            <a:endParaRPr lang="en-US" sz="2400">
              <a:solidFill>
                <a:srgbClr val="005CB9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9263328" y="553"/>
            <a:ext cx="3495208" cy="320146"/>
          </a:xfrm>
          <a:prstGeom prst="rect">
            <a:avLst/>
          </a:prstGeom>
        </p:spPr>
        <p:txBody>
          <a:bodyPr wrap="square" lIns="121915" tIns="60957" rIns="121915" bIns="60957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67" dirty="0">
                <a:solidFill>
                  <a:schemeClr val="bg1"/>
                </a:solidFill>
                <a:latin typeface="L Helvetica Light"/>
                <a:cs typeface="L Helvetica Light"/>
              </a:rPr>
              <a:t>Roswell Park Comprehensive Cancer Center</a:t>
            </a:r>
          </a:p>
        </p:txBody>
      </p:sp>
    </p:spTree>
    <p:extLst>
      <p:ext uri="{BB962C8B-B14F-4D97-AF65-F5344CB8AC3E}">
        <p14:creationId xmlns:p14="http://schemas.microsoft.com/office/powerpoint/2010/main" val="342910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9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4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42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7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3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41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0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C288A-7197-4538-A96D-02E7685DD5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1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1952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Management of AML in older patients with an IDH1/2 mutation who are not eligible for intensive treatment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43CF6-943C-4646-B5F2-A59D696654FE}"/>
              </a:ext>
            </a:extLst>
          </p:cNvPr>
          <p:cNvSpPr txBox="1"/>
          <p:nvPr/>
        </p:nvSpPr>
        <p:spPr>
          <a:xfrm>
            <a:off x="3368233" y="4444679"/>
            <a:ext cx="574104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Keith W </a:t>
            </a:r>
            <a:r>
              <a:rPr kumimoji="0" lang="en-US" sz="2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Pratz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MD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Associate Professor of Medicine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Director of Leukemia Program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University of Pennsylvania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Philadelphia, Pennsylvania</a:t>
            </a:r>
          </a:p>
        </p:txBody>
      </p:sp>
    </p:spTree>
    <p:extLst>
      <p:ext uri="{BB962C8B-B14F-4D97-AF65-F5344CB8AC3E}">
        <p14:creationId xmlns:p14="http://schemas.microsoft.com/office/powerpoint/2010/main" val="289049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976" y="154109"/>
            <a:ext cx="10515600" cy="760290"/>
          </a:xfrm>
        </p:spPr>
        <p:txBody>
          <a:bodyPr/>
          <a:lstStyle/>
          <a:p>
            <a:r>
              <a:rPr lang="en-US" dirty="0"/>
              <a:t>Treatment-Emergent Adverse Events (AE)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398" y="6470261"/>
            <a:ext cx="3419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DiNardo et al Blood 2019;133(1):7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8724" y="5323997"/>
            <a:ext cx="11274552" cy="97350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000" dirty="0"/>
              <a:t>Rates of AEs between patients treated with decitabine or </a:t>
            </a:r>
            <a:r>
              <a:rPr lang="en-US" sz="2000" dirty="0" err="1"/>
              <a:t>azacitidine</a:t>
            </a:r>
            <a:r>
              <a:rPr lang="en-US" sz="2000" dirty="0"/>
              <a:t> were similar at respective </a:t>
            </a:r>
            <a:r>
              <a:rPr lang="en-US" sz="2000" dirty="0" err="1"/>
              <a:t>venetoclax</a:t>
            </a:r>
            <a:r>
              <a:rPr lang="en-US" sz="2000" dirty="0"/>
              <a:t> doses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en-US" sz="2000" dirty="0"/>
              <a:t>No events of laboratory or clinical tumor lysis syndrome (TLS) were observed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3398" y="872694"/>
          <a:ext cx="6053327" cy="4298490"/>
        </p:xfrm>
        <a:graphic>
          <a:graphicData uri="http://schemas.openxmlformats.org/drawingml/2006/table">
            <a:tbl>
              <a:tblPr/>
              <a:tblGrid>
                <a:gridCol w="28870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656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AEs in ≥25% of patients</a:t>
                      </a:r>
                    </a:p>
                  </a:txBody>
                  <a:tcPr marL="12246" marR="12246" marT="122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Any grade</a:t>
                      </a:r>
                    </a:p>
                  </a:txBody>
                  <a:tcPr marL="12246" marR="12246" marT="122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Grade 3/4</a:t>
                      </a:r>
                    </a:p>
                  </a:txBody>
                  <a:tcPr marL="12246" marR="12246" marT="122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Any event, n (%)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145 (100)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141 (97)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Nausea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88 (61)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2 (1)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Diarrhea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76 (52)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7 (5)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Constipation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70 (48)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2 (1)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Febrile neutropenia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63 (43)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63 (43)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Fatigue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54 (37)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8 (6)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Hypokalemia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49 (34)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15 (10)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Decreased appetite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48 (33)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3 (2)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Decreased WBC count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45 (31)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45 (31)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Vomiting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44 (30)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Platelet count decreased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42 (30)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35 (24)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Anemia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40 (28)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36 (25)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Cough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41 (28)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Peripheral edema</a:t>
                      </a: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41 (28)</a:t>
                      </a:r>
                      <a:endParaRPr lang="en-US" sz="1600" b="0" i="0" u="none" strike="noStrike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  <a:ea typeface="Times New Roman"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12246" marR="12246" marT="122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680200" y="872694"/>
          <a:ext cx="4973318" cy="3152226"/>
        </p:xfrm>
        <a:graphic>
          <a:graphicData uri="http://schemas.openxmlformats.org/drawingml/2006/table">
            <a:tbl>
              <a:tblPr/>
              <a:tblGrid>
                <a:gridCol w="3212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1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656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 Serious AEs in ≥3% of patients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N = 145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Any event, n (%)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102 (70)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Febrile neutropenia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46 (32)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Pneumonia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17 (12)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Bacterial Infection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9 (6)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Lung Infection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7 (5)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Sepsis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6 (4)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Hypotension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5 (3)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Mental</a:t>
                      </a:r>
                      <a:r>
                        <a:rPr lang="en-US" sz="1600" b="0" i="0" u="none" strike="noStrike" baseline="0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Status Changes</a:t>
                      </a:r>
                      <a:endParaRPr lang="en-US" sz="1600" b="0" i="0" u="none" strike="noStrike" dirty="0">
                        <a:solidFill>
                          <a:srgbClr val="2D2926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4 (3)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Gastrointestinal Hemorrhage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4 (3)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CD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65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 Mucosal Inflammation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2D2926"/>
                          </a:solidFill>
                          <a:effectLst/>
                          <a:latin typeface="+mn-lt"/>
                        </a:rPr>
                        <a:t>4 (3)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7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0588F7-5745-8847-BFB8-AB0640524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87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976" y="154109"/>
            <a:ext cx="10515600" cy="760290"/>
          </a:xfrm>
        </p:spPr>
        <p:txBody>
          <a:bodyPr>
            <a:normAutofit fontScale="90000"/>
          </a:bodyPr>
          <a:lstStyle/>
          <a:p>
            <a:r>
              <a:rPr lang="en-US" dirty="0"/>
              <a:t>Response Rates by Treatment (HMA + </a:t>
            </a:r>
            <a:r>
              <a:rPr lang="en-US" dirty="0" err="1"/>
              <a:t>Venetoclax</a:t>
            </a:r>
            <a:r>
              <a:rPr lang="en-US" dirty="0"/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40854" y="4497400"/>
            <a:ext cx="269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*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C:\Users\bourgrj\Documents\2018 ONGOING\Venetoclax\ASCO 2018\Posters and Orals\M14-358 Update and MRD (same data cut as abstract)\Response by Treatment_ASCO template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04" y="1063220"/>
            <a:ext cx="8049592" cy="5034869"/>
          </a:xfrm>
          <a:prstGeom prst="rect">
            <a:avLst/>
          </a:prstGeom>
          <a:ln w="2286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625331" y="1346950"/>
            <a:ext cx="2603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Patients (%) with CR/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CRi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 shown at the top of each bar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40329" y="6350726"/>
            <a:ext cx="3528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DiNardo et al Blood 2019;133(1):7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12217" y="5959590"/>
            <a:ext cx="4920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* All doses includes 11 patients that received 1200 mg venetoclax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47678" y="4436785"/>
            <a:ext cx="30192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Abbreviations: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CR, complete remission;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CRi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, CR with incomplete blood count recovery; PR, partial remission; MLFS, morphologic leukemia-free state; RD, resistant disease.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Other: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 disease progression, or discontinued prior to assessment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A882DF-7D43-D041-858F-68C706CD3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64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110358" y="381641"/>
            <a:ext cx="12081641" cy="101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kumimoji="0" lang="en-GB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OS by </a:t>
            </a:r>
            <a:r>
              <a:rPr kumimoji="0" lang="en-GB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venetoclax</a:t>
            </a:r>
            <a:r>
              <a:rPr kumimoji="0" lang="en-GB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 dose levels on HMA combination Phase I 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959" y="1003169"/>
            <a:ext cx="7404295" cy="535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315959" y="6481580"/>
            <a:ext cx="3918652" cy="23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/>
            </a:pPr>
            <a:r>
              <a:rPr kumimoji="0" lang="en-GB" altLang="en-US" sz="1089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Courtney D. DiNardo et al. Blood 2019;133:7-17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99A565-4B25-9A48-9114-5C21D9DA5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15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866" y="71437"/>
            <a:ext cx="10515600" cy="1325563"/>
          </a:xfrm>
        </p:spPr>
        <p:txBody>
          <a:bodyPr>
            <a:noAutofit/>
          </a:bodyPr>
          <a:lstStyle/>
          <a:p>
            <a:r>
              <a:rPr lang="en-US" sz="3200" dirty="0"/>
              <a:t>Response Rates of CR/CRi Rates by Patient Subgroups (</a:t>
            </a:r>
            <a:r>
              <a:rPr lang="en-US" sz="3200" dirty="0" err="1"/>
              <a:t>Ven</a:t>
            </a:r>
            <a:r>
              <a:rPr lang="en-US" sz="3200" dirty="0"/>
              <a:t> 400mg + HMA only)</a:t>
            </a:r>
          </a:p>
        </p:txBody>
      </p:sp>
      <p:pic>
        <p:nvPicPr>
          <p:cNvPr id="2050" name="Picture 2" descr="C:\Users\bourgrj\Documents\2018 ONGOING\Venetoclax\ASH 2018\_Orals and Poster\M14-358 Update ORAL\CR CRi By Subgroup Bar Grap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66" y="1397000"/>
            <a:ext cx="10179535" cy="506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997A4D-9E39-BB45-9537-0F340212B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1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82745" cy="1325563"/>
          </a:xfrm>
        </p:spPr>
        <p:txBody>
          <a:bodyPr/>
          <a:lstStyle/>
          <a:p>
            <a:r>
              <a:rPr lang="en-US" dirty="0"/>
              <a:t>Phase I </a:t>
            </a:r>
            <a:r>
              <a:rPr lang="en-US" dirty="0" err="1"/>
              <a:t>Venetoclax</a:t>
            </a:r>
            <a:r>
              <a:rPr lang="en-US" dirty="0"/>
              <a:t> + </a:t>
            </a:r>
            <a:r>
              <a:rPr lang="en-US" dirty="0" err="1"/>
              <a:t>Azacitidine</a:t>
            </a:r>
            <a:r>
              <a:rPr lang="en-US" dirty="0"/>
              <a:t> or Decitabine</a:t>
            </a:r>
            <a:br>
              <a:rPr lang="en-US" dirty="0"/>
            </a:br>
            <a:r>
              <a:rPr lang="en-US" dirty="0"/>
              <a:t>IDH-mutant patients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50533"/>
            <a:ext cx="10515600" cy="4026430"/>
          </a:xfrm>
        </p:spPr>
        <p:txBody>
          <a:bodyPr/>
          <a:lstStyle/>
          <a:p>
            <a:r>
              <a:rPr lang="en-US" dirty="0"/>
              <a:t>Newly diagnosed patients  - No Prior HMA</a:t>
            </a:r>
          </a:p>
          <a:p>
            <a:r>
              <a:rPr lang="en-US" dirty="0"/>
              <a:t>25 patients had IDH1 or IDH2 mutation. </a:t>
            </a:r>
          </a:p>
          <a:p>
            <a:pPr lvl="1"/>
            <a:r>
              <a:rPr lang="en-US" dirty="0"/>
              <a:t>VEN AZA:  CR + </a:t>
            </a:r>
            <a:r>
              <a:rPr lang="en-US" dirty="0" err="1"/>
              <a:t>CRi</a:t>
            </a:r>
            <a:r>
              <a:rPr lang="en-US" dirty="0"/>
              <a:t>: 18/20 (90%)</a:t>
            </a:r>
          </a:p>
          <a:p>
            <a:pPr lvl="1"/>
            <a:r>
              <a:rPr lang="en-US" dirty="0"/>
              <a:t>VEN DEC:  CR  + </a:t>
            </a:r>
            <a:r>
              <a:rPr lang="en-US" dirty="0" err="1"/>
              <a:t>CRi</a:t>
            </a:r>
            <a:r>
              <a:rPr lang="en-US" dirty="0"/>
              <a:t>: 5/5 (100%)</a:t>
            </a:r>
          </a:p>
          <a:p>
            <a:r>
              <a:rPr lang="en-US" dirty="0"/>
              <a:t>Duration of response: NR (6.8, NR) </a:t>
            </a:r>
          </a:p>
          <a:p>
            <a:r>
              <a:rPr lang="en-US" dirty="0"/>
              <a:t>Median time to response: 1.3 </a:t>
            </a:r>
            <a:r>
              <a:rPr lang="en-US" dirty="0" err="1"/>
              <a:t>mo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811038" y="6428343"/>
            <a:ext cx="3542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Pollyea et al, ASH 2018;Abstract 285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CD986A-0046-6B4B-86E1-7FB8B9AB3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4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3D180-592E-E744-8390-7FC525765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135" y="240906"/>
            <a:ext cx="11459688" cy="791470"/>
          </a:xfrm>
        </p:spPr>
        <p:txBody>
          <a:bodyPr/>
          <a:lstStyle/>
          <a:p>
            <a:pPr algn="ctr"/>
            <a:r>
              <a:rPr lang="en-US" dirty="0"/>
              <a:t>Frontline IDH1- or IDH2-mutant AML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5625BD24-F64D-0C4C-99AE-F8E94D7FD1B7}"/>
              </a:ext>
            </a:extLst>
          </p:cNvPr>
          <p:cNvGraphicFramePr>
            <a:graphicFrameLocks noGrp="1"/>
          </p:cNvGraphicFramePr>
          <p:nvPr/>
        </p:nvGraphicFramePr>
        <p:xfrm>
          <a:off x="1176126" y="1130850"/>
          <a:ext cx="9839747" cy="53051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680139">
                  <a:extLst>
                    <a:ext uri="{9D8B030D-6E8A-4147-A177-3AD203B41FA5}">
                      <a16:colId xmlns:a16="http://schemas.microsoft.com/office/drawing/2014/main" val="3652608349"/>
                    </a:ext>
                  </a:extLst>
                </a:gridCol>
                <a:gridCol w="1355835">
                  <a:extLst>
                    <a:ext uri="{9D8B030D-6E8A-4147-A177-3AD203B41FA5}">
                      <a16:colId xmlns:a16="http://schemas.microsoft.com/office/drawing/2014/main" val="1767319709"/>
                    </a:ext>
                  </a:extLst>
                </a:gridCol>
                <a:gridCol w="1977361">
                  <a:extLst>
                    <a:ext uri="{9D8B030D-6E8A-4147-A177-3AD203B41FA5}">
                      <a16:colId xmlns:a16="http://schemas.microsoft.com/office/drawing/2014/main" val="302182833"/>
                    </a:ext>
                  </a:extLst>
                </a:gridCol>
                <a:gridCol w="3826412">
                  <a:extLst>
                    <a:ext uri="{9D8B030D-6E8A-4147-A177-3AD203B41FA5}">
                      <a16:colId xmlns:a16="http://schemas.microsoft.com/office/drawing/2014/main" val="483462578"/>
                    </a:ext>
                  </a:extLst>
                </a:gridCol>
              </a:tblGrid>
              <a:tr h="665060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Enasidenib</a:t>
                      </a:r>
                      <a:r>
                        <a:rPr lang="en-US" sz="2000" dirty="0"/>
                        <a:t> (N=39)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Ivosidenib</a:t>
                      </a:r>
                      <a:r>
                        <a:rPr lang="en-US" sz="2000" dirty="0"/>
                        <a:t> (N=34)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/>
                        <a:t>Venetoclax</a:t>
                      </a:r>
                      <a:r>
                        <a:rPr lang="en-US" sz="2000" dirty="0"/>
                        <a:t> + </a:t>
                      </a:r>
                      <a:r>
                        <a:rPr lang="en-US" sz="2000" dirty="0" err="1"/>
                        <a:t>Hypomethylator</a:t>
                      </a:r>
                      <a:r>
                        <a:rPr lang="en-US" sz="2000" dirty="0"/>
                        <a:t> (N=25)</a:t>
                      </a:r>
                      <a:endParaRPr lang="en-US" sz="20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5682655"/>
                  </a:ext>
                </a:extLst>
              </a:tr>
              <a:tr h="804596">
                <a:tc>
                  <a:txBody>
                    <a:bodyPr/>
                    <a:lstStyle/>
                    <a:p>
                      <a:r>
                        <a:rPr lang="en-US" sz="2000" b="1" dirty="0"/>
                        <a:t>CR/</a:t>
                      </a:r>
                      <a:r>
                        <a:rPr lang="en-US" sz="2000" b="1" dirty="0" err="1"/>
                        <a:t>CRi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21%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42%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90% (N=20) 400mg &amp; </a:t>
                      </a:r>
                      <a:r>
                        <a:rPr lang="en-US" sz="1600" dirty="0" err="1"/>
                        <a:t>azacitidine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100% (N=5) 400mg &amp; decitabine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*71% (N=35)</a:t>
                      </a:r>
                      <a:r>
                        <a:rPr lang="en-US" sz="1600" baseline="0" dirty="0"/>
                        <a:t> all doses </a:t>
                      </a:r>
                      <a:r>
                        <a:rPr lang="en-US" sz="1600" baseline="0" dirty="0" err="1"/>
                        <a:t>venetoclax</a:t>
                      </a:r>
                      <a:endParaRPr lang="en-US" sz="1600" baseline="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8479594"/>
                  </a:ext>
                </a:extLst>
              </a:tr>
              <a:tr h="560778">
                <a:tc>
                  <a:txBody>
                    <a:bodyPr/>
                    <a:lstStyle/>
                    <a:p>
                      <a:r>
                        <a:rPr lang="en-US" sz="2000" b="1" dirty="0"/>
                        <a:t>Time to Best</a:t>
                      </a:r>
                      <a:r>
                        <a:rPr lang="en-US" sz="2000" b="1" baseline="0" dirty="0"/>
                        <a:t> </a:t>
                      </a:r>
                      <a:r>
                        <a:rPr lang="en-US" sz="2000" b="1" dirty="0"/>
                        <a:t>Response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3.7 months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2.8 months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1.3 </a:t>
                      </a:r>
                      <a:r>
                        <a:rPr lang="en-US" sz="1600" dirty="0" err="1"/>
                        <a:t>mo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azacitidine</a:t>
                      </a:r>
                      <a:r>
                        <a:rPr lang="en-US" sz="1600" dirty="0"/>
                        <a:t>)*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3435758"/>
                  </a:ext>
                </a:extLst>
              </a:tr>
              <a:tr h="560778">
                <a:tc>
                  <a:txBody>
                    <a:bodyPr/>
                    <a:lstStyle/>
                    <a:p>
                      <a:r>
                        <a:rPr lang="en-US" sz="2000" b="1" dirty="0"/>
                        <a:t>Duration of Response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Not</a:t>
                      </a:r>
                      <a:r>
                        <a:rPr lang="en-US" sz="1600" baseline="0" dirty="0"/>
                        <a:t> reached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Not</a:t>
                      </a:r>
                      <a:r>
                        <a:rPr lang="en-US" sz="1600" baseline="0" dirty="0"/>
                        <a:t> reported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Not</a:t>
                      </a:r>
                      <a:r>
                        <a:rPr lang="en-US" sz="1600" baseline="0" dirty="0"/>
                        <a:t> reached (6.8, NR)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2086354"/>
                  </a:ext>
                </a:extLst>
              </a:tr>
              <a:tr h="560778">
                <a:tc>
                  <a:txBody>
                    <a:bodyPr/>
                    <a:lstStyle/>
                    <a:p>
                      <a:r>
                        <a:rPr lang="en-US" sz="2000" b="1" dirty="0"/>
                        <a:t>Median EFS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5.7 months (2.8, 16.0)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Not reported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*Not</a:t>
                      </a:r>
                      <a:r>
                        <a:rPr lang="en-US" sz="1600" baseline="0" dirty="0"/>
                        <a:t> reached (NR)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207521"/>
                  </a:ext>
                </a:extLst>
              </a:tr>
              <a:tr h="804596">
                <a:tc>
                  <a:txBody>
                    <a:bodyPr/>
                    <a:lstStyle/>
                    <a:p>
                      <a:r>
                        <a:rPr lang="en-US" sz="2000" b="1" dirty="0"/>
                        <a:t>Median OS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11.3 months (5.7, 15.1)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Not reported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*24.4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mo</a:t>
                      </a:r>
                      <a:r>
                        <a:rPr lang="en-US" sz="1600" baseline="0" dirty="0"/>
                        <a:t> (12.3-NR) includes all dose levels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8355456"/>
                  </a:ext>
                </a:extLst>
              </a:tr>
              <a:tr h="452887">
                <a:tc>
                  <a:txBody>
                    <a:bodyPr/>
                    <a:lstStyle/>
                    <a:p>
                      <a:r>
                        <a:rPr lang="en-US" sz="2000" b="1" dirty="0"/>
                        <a:t>Grade 3/4 neutropenia</a:t>
                      </a:r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21%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reported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36%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4947901"/>
                  </a:ext>
                </a:extLst>
              </a:tr>
              <a:tr h="780722">
                <a:tc>
                  <a:txBody>
                    <a:bodyPr/>
                    <a:lstStyle/>
                    <a:p>
                      <a:r>
                        <a:rPr lang="en-US" sz="1800" b="1" dirty="0"/>
                        <a:t>Citation</a:t>
                      </a:r>
                      <a:endParaRPr 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Pollyea</a:t>
                      </a:r>
                      <a:r>
                        <a:rPr lang="en-US" sz="1600" dirty="0"/>
                        <a:t> et al, Leukemia 2019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Roboz</a:t>
                      </a:r>
                      <a:r>
                        <a:rPr lang="en-US" sz="1600" dirty="0"/>
                        <a:t> et al, ASH 2018;Abstract 561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*DiNardo</a:t>
                      </a:r>
                      <a:r>
                        <a:rPr lang="en-US" sz="1600" baseline="0" dirty="0"/>
                        <a:t> et al Blood 2019;133(1):7, </a:t>
                      </a: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Pollyea et al, ASH 2018;Abstract 285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4505843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A12216-94C4-1D42-96B2-84BDB87F4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24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Define Unfit for Intensive Induction?	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38200" y="1690688"/>
            <a:ext cx="5181600" cy="4351338"/>
          </a:xfrm>
        </p:spPr>
        <p:txBody>
          <a:bodyPr/>
          <a:lstStyle/>
          <a:p>
            <a:r>
              <a:rPr lang="en-US" dirty="0"/>
              <a:t>Examples of FDA accepted criteria</a:t>
            </a:r>
          </a:p>
          <a:p>
            <a:pPr lvl="1"/>
            <a:r>
              <a:rPr lang="en-US" dirty="0"/>
              <a:t>ECOG 2 or 3</a:t>
            </a:r>
          </a:p>
          <a:p>
            <a:pPr lvl="1"/>
            <a:r>
              <a:rPr lang="en-US" dirty="0"/>
              <a:t>Over age 75 </a:t>
            </a:r>
          </a:p>
          <a:p>
            <a:pPr lvl="1"/>
            <a:r>
              <a:rPr lang="en-US" dirty="0"/>
              <a:t>History of CHF, or EF of &lt;50%</a:t>
            </a:r>
          </a:p>
          <a:p>
            <a:pPr lvl="1"/>
            <a:r>
              <a:rPr lang="en-US" dirty="0"/>
              <a:t>DLCO &lt;65% or FEV1 &lt;65%</a:t>
            </a:r>
          </a:p>
          <a:p>
            <a:pPr lvl="1"/>
            <a:r>
              <a:rPr lang="en-US" dirty="0"/>
              <a:t>Creatinine Clearance &lt;45ml/min</a:t>
            </a:r>
          </a:p>
          <a:p>
            <a:pPr lvl="1"/>
            <a:r>
              <a:rPr lang="en-US" dirty="0"/>
              <a:t>Total Bilirubin &gt;1.5 to &lt;3.0 ULN</a:t>
            </a:r>
          </a:p>
          <a:p>
            <a:pPr lvl="1"/>
            <a:r>
              <a:rPr lang="en-US" dirty="0"/>
              <a:t>“other comorbidities” incompatible with intensive chemotherapy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Other </a:t>
            </a:r>
            <a:r>
              <a:rPr lang="en-US" dirty="0" err="1"/>
              <a:t>nonuniversal</a:t>
            </a:r>
            <a:r>
              <a:rPr lang="en-US" dirty="0"/>
              <a:t> criteria</a:t>
            </a:r>
          </a:p>
          <a:p>
            <a:pPr lvl="1"/>
            <a:r>
              <a:rPr lang="en-US" dirty="0"/>
              <a:t>Lifetime limit </a:t>
            </a:r>
            <a:r>
              <a:rPr lang="en-US" dirty="0" err="1"/>
              <a:t>anthracycline</a:t>
            </a:r>
            <a:endParaRPr lang="en-US" dirty="0"/>
          </a:p>
          <a:p>
            <a:pPr lvl="1"/>
            <a:r>
              <a:rPr lang="en-US" dirty="0"/>
              <a:t>Outpatient only-therapy (refusal)</a:t>
            </a:r>
          </a:p>
          <a:p>
            <a:pPr lvl="1"/>
            <a:r>
              <a:rPr lang="en-US" dirty="0"/>
              <a:t>“bad” cytogenetics (</a:t>
            </a:r>
            <a:r>
              <a:rPr lang="en-US" dirty="0" err="1"/>
              <a:t>ie</a:t>
            </a:r>
            <a:r>
              <a:rPr lang="en-US" dirty="0"/>
              <a:t> p53, inv(3), </a:t>
            </a:r>
            <a:r>
              <a:rPr lang="en-US" dirty="0" err="1"/>
              <a:t>etc</a:t>
            </a:r>
            <a:r>
              <a:rPr lang="en-US" dirty="0"/>
              <a:t>)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3B4A8E-C22D-414D-8CC1-DC592C5A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62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3527"/>
            <a:ext cx="10515600" cy="1325563"/>
          </a:xfrm>
        </p:spPr>
        <p:txBody>
          <a:bodyPr/>
          <a:lstStyle/>
          <a:p>
            <a:r>
              <a:rPr lang="en-US" sz="3733" dirty="0"/>
              <a:t>Average age of AML is 68 years old. 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079500" y="1494166"/>
            <a:ext cx="10638035" cy="473922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57175" indent="-257175" algn="l" defTabSz="3429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3429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3429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3429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3429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marR="0" lvl="0" indent="-257175" algn="l" defTabSz="3429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Are they treatable with intense induction therapy?</a:t>
            </a:r>
          </a:p>
          <a:p>
            <a:pPr marL="557213" marR="0" lvl="1" indent="-214313" algn="l" defTabSz="3429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Performance status and age predict for mortality with treatment	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36295" y="3531371"/>
          <a:ext cx="8700547" cy="2496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79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7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94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65578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&lt;56</a:t>
                      </a:r>
                      <a:r>
                        <a:rPr lang="en-US" sz="2000" baseline="0" dirty="0"/>
                        <a:t> Years Old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56-65 Years 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66-75 Years Old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&gt;75</a:t>
                      </a:r>
                      <a:r>
                        <a:rPr lang="en-US" sz="2000" baseline="0" dirty="0"/>
                        <a:t> Years Old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71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PS 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71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PS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71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PS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31%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50%</a:t>
                      </a:r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71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PS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29%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47%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82%</a:t>
                      </a:r>
                      <a:endParaRPr lang="en-US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60191" y="2929882"/>
            <a:ext cx="7876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Mortality within 30 days of initiation of induction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63419" y="6373219"/>
            <a:ext cx="4199135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Appelbaum</a:t>
            </a:r>
            <a:r>
              <a:rPr kumimoji="0" lang="en-US" sz="18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al, Blood 2006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EADDEC-0721-0B4B-8DEC-B0DFA8321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059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6147" y="145388"/>
            <a:ext cx="89041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IDH1 and IDH2 mutations in AML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6267" y="853274"/>
            <a:ext cx="5179105" cy="5785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Isocitrate Dehydrogenase 1 &amp; 2 are members of TCA cycle</a:t>
            </a:r>
          </a:p>
          <a:p>
            <a:pPr marL="282575" marR="0" lvl="0" indent="-2825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Oncometabolite 2-HG in leukemias with IDH mutations (IDH1: </a:t>
            </a:r>
            <a:r>
              <a:rPr kumimoji="0" lang="en-US" sz="2133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Mardis</a:t>
            </a:r>
            <a:r>
              <a:rPr kumimoji="0" lang="en-US" sz="2133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al, NEJM 2009</a:t>
            </a: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IDH2: </a:t>
            </a:r>
            <a:r>
              <a:rPr kumimoji="0" lang="en-US" sz="2133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Ward et al Cancer Cell 2010</a:t>
            </a: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</a:t>
            </a: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IDH mutations are found in ~16-20% of AML cases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IDH1 mutations in ~7.5%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IDH2 mutations in ~8-10% </a:t>
            </a:r>
          </a:p>
          <a:p>
            <a:pPr marL="285744" marR="0" lvl="0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IDH mutations associated with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Relative high platelets (~100 or more)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Normal Karyotype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NPM1 mutations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Low WBC (under 2 is typical)</a:t>
            </a:r>
          </a:p>
          <a:p>
            <a:pPr marL="742932" marR="0" lvl="1" indent="-28574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Older age in IDH2 only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FC70DB8-C909-A34D-8558-B1D25984F6C5}"/>
              </a:ext>
            </a:extLst>
          </p:cNvPr>
          <p:cNvGrpSpPr/>
          <p:nvPr/>
        </p:nvGrpSpPr>
        <p:grpSpPr>
          <a:xfrm>
            <a:off x="5638476" y="1155967"/>
            <a:ext cx="6401531" cy="4895331"/>
            <a:chOff x="5638800" y="1110336"/>
            <a:chExt cx="6401530" cy="489533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422C96A-F440-5042-B1F3-46EB356611A9}"/>
                </a:ext>
              </a:extLst>
            </p:cNvPr>
            <p:cNvSpPr/>
            <p:nvPr/>
          </p:nvSpPr>
          <p:spPr>
            <a:xfrm>
              <a:off x="5638800" y="1110336"/>
              <a:ext cx="6401530" cy="4895330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74000">
                  <a:srgbClr val="BEE3F5"/>
                </a:gs>
                <a:gs pos="83000">
                  <a:srgbClr val="BEE3F5"/>
                </a:gs>
                <a:gs pos="100000">
                  <a:srgbClr val="3C9BC9">
                    <a:lumMod val="30000"/>
                    <a:lumOff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880B9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82FE6E4-5F05-8341-8B0A-4E47303BCD7D}"/>
                </a:ext>
              </a:extLst>
            </p:cNvPr>
            <p:cNvSpPr/>
            <p:nvPr/>
          </p:nvSpPr>
          <p:spPr>
            <a:xfrm>
              <a:off x="5800326" y="2289315"/>
              <a:ext cx="2553202" cy="2063584"/>
            </a:xfrm>
            <a:prstGeom prst="ellipse">
              <a:avLst/>
            </a:prstGeom>
            <a:solidFill>
              <a:srgbClr val="FFFF66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880B9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3690E3F-DC6C-7C4D-92F3-57C343BE7B38}"/>
                </a:ext>
              </a:extLst>
            </p:cNvPr>
            <p:cNvSpPr txBox="1"/>
            <p:nvPr/>
          </p:nvSpPr>
          <p:spPr>
            <a:xfrm>
              <a:off x="9766604" y="1618920"/>
              <a:ext cx="6815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i="0" u="none" strike="noStrike" kern="0" cap="none" spc="50" normalizeH="0">
                  <a:ln>
                    <a:noFill/>
                  </a:ln>
                  <a:effectLst/>
                  <a:uLnTx/>
                  <a:uFillTx/>
                  <a:ea typeface="Tahoma" panose="020B060403050404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Citrate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7AA5F42-27E3-634A-84BB-96FE20165409}"/>
                </a:ext>
              </a:extLst>
            </p:cNvPr>
            <p:cNvSpPr txBox="1"/>
            <p:nvPr/>
          </p:nvSpPr>
          <p:spPr>
            <a:xfrm>
              <a:off x="9726566" y="2099412"/>
              <a:ext cx="761673" cy="257369"/>
            </a:xfrm>
            <a:prstGeom prst="rect">
              <a:avLst/>
            </a:prstGeom>
            <a:noFill/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Isocitrate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F46B932-4E71-6948-BE53-FB34420A420B}"/>
                </a:ext>
              </a:extLst>
            </p:cNvPr>
            <p:cNvSpPr txBox="1"/>
            <p:nvPr/>
          </p:nvSpPr>
          <p:spPr>
            <a:xfrm>
              <a:off x="9857052" y="2776576"/>
              <a:ext cx="500962" cy="184666"/>
            </a:xfrm>
            <a:prstGeom prst="rect">
              <a:avLst/>
            </a:prstGeom>
            <a:noFill/>
          </p:spPr>
          <p:txBody>
            <a:bodyPr wrap="none" lIns="36000" tIns="0" rIns="3600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Arial"/>
                  <a:sym typeface="Symbol" panose="05050102010706020507" pitchFamily="18" charset="2"/>
                </a:rPr>
                <a:t>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/>
                </a:rPr>
                <a:t>- </a:t>
              </a:r>
              <a:r>
                <a:rPr kumimoji="0" lang="en-US" sz="12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KG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B532319-409F-7649-A59C-54F41FCFB1B4}"/>
                </a:ext>
              </a:extLst>
            </p:cNvPr>
            <p:cNvSpPr txBox="1"/>
            <p:nvPr/>
          </p:nvSpPr>
          <p:spPr>
            <a:xfrm>
              <a:off x="10259052" y="2444421"/>
              <a:ext cx="559771" cy="288147"/>
            </a:xfrm>
            <a:prstGeom prst="rect">
              <a:avLst/>
            </a:prstGeom>
            <a:noFill/>
          </p:spPr>
          <p:txBody>
            <a:bodyPr wrap="square" lIns="36000" tIns="36000" rIns="36000" bIns="36000" rtlCol="0" anchor="ctr">
              <a:spAutoFit/>
            </a:bodyPr>
            <a:lstStyle>
              <a:defPPr>
                <a:defRPr lang="en-US"/>
              </a:defPPr>
              <a:lvl1pPr algn="ctr">
                <a:defRPr sz="1200" b="1" kern="0" spc="50">
                  <a:solidFill>
                    <a:srgbClr val="FF0000"/>
                  </a:solidFill>
                  <a:cs typeface="Arial" panose="020B0604020202020204" pitchFamily="34" charset="0"/>
                </a:defRPr>
              </a:lvl1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5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IDH1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8DC5F20-2053-9B4E-A9C6-643AC8B8DE11}"/>
                </a:ext>
              </a:extLst>
            </p:cNvPr>
            <p:cNvCxnSpPr/>
            <p:nvPr/>
          </p:nvCxnSpPr>
          <p:spPr>
            <a:xfrm>
              <a:off x="10185201" y="2365307"/>
              <a:ext cx="2" cy="411269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544EB-FA0E-6945-9B25-FC301B6BF75A}"/>
                </a:ext>
              </a:extLst>
            </p:cNvPr>
            <p:cNvSpPr txBox="1"/>
            <p:nvPr/>
          </p:nvSpPr>
          <p:spPr>
            <a:xfrm>
              <a:off x="10758247" y="3085669"/>
              <a:ext cx="642411" cy="184666"/>
            </a:xfrm>
            <a:prstGeom prst="rect">
              <a:avLst/>
            </a:prstGeom>
            <a:noFill/>
          </p:spPr>
          <p:txBody>
            <a:bodyPr wrap="none" lIns="36000" tIns="0" rIns="36000" bIns="0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NADPH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9FCDA982-274C-4A45-9DCA-B41CD5F3B08A}"/>
                </a:ext>
              </a:extLst>
            </p:cNvPr>
            <p:cNvCxnSpPr/>
            <p:nvPr/>
          </p:nvCxnSpPr>
          <p:spPr>
            <a:xfrm flipV="1">
              <a:off x="10069984" y="2365307"/>
              <a:ext cx="2" cy="411269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BE5D7552-382F-DB4F-ACBD-0B4A99C7B755}"/>
                </a:ext>
              </a:extLst>
            </p:cNvPr>
            <p:cNvSpPr/>
            <p:nvPr/>
          </p:nvSpPr>
          <p:spPr>
            <a:xfrm>
              <a:off x="7890740" y="2279179"/>
              <a:ext cx="2114434" cy="984874"/>
            </a:xfrm>
            <a:prstGeom prst="arc">
              <a:avLst>
                <a:gd name="adj1" fmla="val 16274647"/>
                <a:gd name="adj2" fmla="val 0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triangle"/>
              <a:tailEnd type="none" w="lg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32-Point Star 14">
              <a:extLst>
                <a:ext uri="{FF2B5EF4-FFF2-40B4-BE49-F238E27FC236}">
                  <a16:creationId xmlns:a16="http://schemas.microsoft.com/office/drawing/2014/main" id="{F2F5C3AA-1D86-0840-A93E-6C95693216CA}"/>
                </a:ext>
              </a:extLst>
            </p:cNvPr>
            <p:cNvSpPr/>
            <p:nvPr/>
          </p:nvSpPr>
          <p:spPr>
            <a:xfrm>
              <a:off x="5881814" y="2343926"/>
              <a:ext cx="2387451" cy="1948145"/>
            </a:xfrm>
            <a:prstGeom prst="star32">
              <a:avLst>
                <a:gd name="adj" fmla="val 47539"/>
              </a:avLst>
            </a:prstGeom>
            <a:solidFill>
              <a:srgbClr val="FFFFCC"/>
            </a:soli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6B75D8-6F98-C242-903D-78527BD0A0A5}"/>
                </a:ext>
              </a:extLst>
            </p:cNvPr>
            <p:cNvSpPr txBox="1"/>
            <p:nvPr/>
          </p:nvSpPr>
          <p:spPr>
            <a:xfrm>
              <a:off x="6305619" y="3705494"/>
              <a:ext cx="481726" cy="215444"/>
            </a:xfrm>
            <a:prstGeom prst="rect">
              <a:avLst/>
            </a:prstGeom>
            <a:noFill/>
          </p:spPr>
          <p:txBody>
            <a:bodyPr wrap="none" lIns="36000" tIns="0" rIns="3600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ymbol" panose="05050102010706020507" pitchFamily="18" charset="2"/>
                  <a:ea typeface="+mn-ea"/>
                  <a:cs typeface="Arial"/>
                  <a:sym typeface="Symbol" panose="05050102010706020507" pitchFamily="18" charset="2"/>
                </a:rPr>
                <a:t>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-</a:t>
              </a:r>
              <a:r>
                <a:rPr kumimoji="0" lang="en-US" sz="12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KG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E52F4C21-F756-E040-B17D-987E9A2F8ADB}"/>
                </a:ext>
              </a:extLst>
            </p:cNvPr>
            <p:cNvCxnSpPr/>
            <p:nvPr/>
          </p:nvCxnSpPr>
          <p:spPr>
            <a:xfrm>
              <a:off x="6516698" y="2800523"/>
              <a:ext cx="0" cy="180000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6F037B-A343-354F-9824-2610977D955F}"/>
                </a:ext>
              </a:extLst>
            </p:cNvPr>
            <p:cNvSpPr txBox="1"/>
            <p:nvPr/>
          </p:nvSpPr>
          <p:spPr>
            <a:xfrm>
              <a:off x="5881463" y="3281474"/>
              <a:ext cx="6195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51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IDH2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411BC82-BD79-AA4B-B81A-AE4BF1ECE830}"/>
                </a:ext>
              </a:extLst>
            </p:cNvPr>
            <p:cNvSpPr txBox="1"/>
            <p:nvPr/>
          </p:nvSpPr>
          <p:spPr>
            <a:xfrm>
              <a:off x="6080521" y="2941985"/>
              <a:ext cx="8723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i="0" u="none" strike="noStrike" kern="0" cap="none" spc="50" normalizeH="0">
                  <a:ln>
                    <a:noFill/>
                  </a:ln>
                  <a:effectLst/>
                  <a:uLnTx/>
                  <a:uFillTx/>
                  <a:ea typeface="Tahoma" panose="020B060403050404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Isocitrate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613C1C6-49EE-AA48-B3BF-4B38535046AE}"/>
                </a:ext>
              </a:extLst>
            </p:cNvPr>
            <p:cNvSpPr txBox="1"/>
            <p:nvPr/>
          </p:nvSpPr>
          <p:spPr>
            <a:xfrm>
              <a:off x="6175899" y="2570093"/>
              <a:ext cx="68249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Citrate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E81884F-65F8-E64E-9DA2-703AA8DAE85A}"/>
                </a:ext>
              </a:extLst>
            </p:cNvPr>
            <p:cNvCxnSpPr/>
            <p:nvPr/>
          </p:nvCxnSpPr>
          <p:spPr>
            <a:xfrm>
              <a:off x="6472765" y="3173766"/>
              <a:ext cx="0" cy="527442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7389762-9CE4-B945-8350-931A55514E18}"/>
                </a:ext>
              </a:extLst>
            </p:cNvPr>
            <p:cNvSpPr txBox="1"/>
            <p:nvPr/>
          </p:nvSpPr>
          <p:spPr>
            <a:xfrm>
              <a:off x="6720523" y="3957816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i="0" u="none" strike="noStrike" kern="0" cap="none" spc="50" normalizeH="0">
                  <a:ln>
                    <a:noFill/>
                  </a:ln>
                  <a:effectLst/>
                  <a:uLnTx/>
                  <a:uFillTx/>
                  <a:ea typeface="Tahoma" panose="020B0604030504040204" pitchFamily="34" charset="0"/>
                  <a:cs typeface="Arial" panose="020B0604020202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5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NADPH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51453B6-9DBE-DF48-A9EB-FA7D9F11798A}"/>
                </a:ext>
              </a:extLst>
            </p:cNvPr>
            <p:cNvCxnSpPr/>
            <p:nvPr/>
          </p:nvCxnSpPr>
          <p:spPr>
            <a:xfrm>
              <a:off x="6587035" y="3914268"/>
              <a:ext cx="200053" cy="152433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56BBA8C-0A91-B54F-B026-64AC4730ED93}"/>
                </a:ext>
              </a:extLst>
            </p:cNvPr>
            <p:cNvCxnSpPr/>
            <p:nvPr/>
          </p:nvCxnSpPr>
          <p:spPr>
            <a:xfrm flipV="1">
              <a:off x="6579088" y="3173766"/>
              <a:ext cx="0" cy="527442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25" name="Arc 24">
              <a:extLst>
                <a:ext uri="{FF2B5EF4-FFF2-40B4-BE49-F238E27FC236}">
                  <a16:creationId xmlns:a16="http://schemas.microsoft.com/office/drawing/2014/main" id="{C0410D4C-1301-684B-96B9-3AE9D27F7ED5}"/>
                </a:ext>
              </a:extLst>
            </p:cNvPr>
            <p:cNvSpPr/>
            <p:nvPr/>
          </p:nvSpPr>
          <p:spPr>
            <a:xfrm flipH="1">
              <a:off x="6646414" y="3093316"/>
              <a:ext cx="1185399" cy="1135022"/>
            </a:xfrm>
            <a:prstGeom prst="arc">
              <a:avLst>
                <a:gd name="adj1" fmla="val 16013058"/>
                <a:gd name="adj2" fmla="val 0"/>
              </a:avLst>
            </a:prstGeom>
            <a:noFill/>
            <a:ln w="19050" cap="flat" cmpd="sng" algn="ctr">
              <a:solidFill>
                <a:srgbClr val="FF0000"/>
              </a:solidFill>
              <a:prstDash val="solid"/>
              <a:headEnd type="triangle"/>
              <a:tailEnd type="none" w="lg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6" name="32-Point Star 25">
              <a:extLst>
                <a:ext uri="{FF2B5EF4-FFF2-40B4-BE49-F238E27FC236}">
                  <a16:creationId xmlns:a16="http://schemas.microsoft.com/office/drawing/2014/main" id="{14A1F48C-0A7F-7649-B44F-54AFB3DBEC7E}"/>
                </a:ext>
              </a:extLst>
            </p:cNvPr>
            <p:cNvSpPr/>
            <p:nvPr/>
          </p:nvSpPr>
          <p:spPr>
            <a:xfrm>
              <a:off x="6717580" y="3367967"/>
              <a:ext cx="792000" cy="345645"/>
            </a:xfrm>
            <a:prstGeom prst="star32">
              <a:avLst>
                <a:gd name="adj" fmla="val 47160"/>
              </a:avLst>
            </a:prstGeom>
            <a:solidFill>
              <a:srgbClr val="FF0000"/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51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mIDH2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F072697-0C05-B14F-9E13-D543AA68466C}"/>
                </a:ext>
              </a:extLst>
            </p:cNvPr>
            <p:cNvSpPr txBox="1">
              <a:spLocks/>
            </p:cNvSpPr>
            <p:nvPr/>
          </p:nvSpPr>
          <p:spPr>
            <a:xfrm>
              <a:off x="8180732" y="2156841"/>
              <a:ext cx="740874" cy="405189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100000">
                  <a:srgbClr val="FF0000"/>
                </a:gs>
                <a:gs pos="100000">
                  <a:srgbClr val="FF0000"/>
                </a:gs>
                <a:gs pos="100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2-HG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EBE0CACB-DCCE-F443-9A4D-438A49552EA1}"/>
                </a:ext>
              </a:extLst>
            </p:cNvPr>
            <p:cNvCxnSpPr/>
            <p:nvPr/>
          </p:nvCxnSpPr>
          <p:spPr>
            <a:xfrm>
              <a:off x="10107403" y="1917272"/>
              <a:ext cx="0" cy="180000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sp>
          <p:nvSpPr>
            <p:cNvPr id="29" name="32-Point Star 28">
              <a:extLst>
                <a:ext uri="{FF2B5EF4-FFF2-40B4-BE49-F238E27FC236}">
                  <a16:creationId xmlns:a16="http://schemas.microsoft.com/office/drawing/2014/main" id="{AA35A8C2-252E-AF4F-9BC5-77D27D796B9E}"/>
                </a:ext>
              </a:extLst>
            </p:cNvPr>
            <p:cNvSpPr/>
            <p:nvPr/>
          </p:nvSpPr>
          <p:spPr>
            <a:xfrm>
              <a:off x="9067210" y="2451077"/>
              <a:ext cx="792000" cy="345645"/>
            </a:xfrm>
            <a:prstGeom prst="star32">
              <a:avLst>
                <a:gd name="adj" fmla="val 47160"/>
              </a:avLst>
            </a:prstGeom>
            <a:solidFill>
              <a:srgbClr val="FF0000"/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51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mIDH1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8D85D13-F838-D24C-9F67-A708813DC43A}"/>
                </a:ext>
              </a:extLst>
            </p:cNvPr>
            <p:cNvSpPr txBox="1">
              <a:spLocks/>
            </p:cNvSpPr>
            <p:nvPr/>
          </p:nvSpPr>
          <p:spPr>
            <a:xfrm>
              <a:off x="8448903" y="2891992"/>
              <a:ext cx="740874" cy="405189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100000">
                  <a:srgbClr val="FF0000"/>
                </a:gs>
                <a:gs pos="100000">
                  <a:srgbClr val="FF0000"/>
                </a:gs>
                <a:gs pos="100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2-HG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6F32DD2E-E109-0C49-8C3E-946BC3D01D4F}"/>
                </a:ext>
              </a:extLst>
            </p:cNvPr>
            <p:cNvSpPr txBox="1">
              <a:spLocks/>
            </p:cNvSpPr>
            <p:nvPr/>
          </p:nvSpPr>
          <p:spPr>
            <a:xfrm>
              <a:off x="7426055" y="3064220"/>
              <a:ext cx="740874" cy="405189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100000">
                  <a:srgbClr val="FF0000"/>
                </a:gs>
                <a:gs pos="100000">
                  <a:srgbClr val="FF0000"/>
                </a:gs>
                <a:gs pos="100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2-HG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57131DB-2988-C04B-A811-EF315B93C596}"/>
                </a:ext>
              </a:extLst>
            </p:cNvPr>
            <p:cNvSpPr txBox="1">
              <a:spLocks/>
            </p:cNvSpPr>
            <p:nvPr/>
          </p:nvSpPr>
          <p:spPr>
            <a:xfrm>
              <a:off x="6982583" y="2461958"/>
              <a:ext cx="740874" cy="405189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100000">
                  <a:srgbClr val="FF0000"/>
                </a:gs>
                <a:gs pos="100000">
                  <a:srgbClr val="FF0000"/>
                </a:gs>
                <a:gs pos="100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2-HG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96ABADD-535A-9549-9ECC-B51E485C077F}"/>
                </a:ext>
              </a:extLst>
            </p:cNvPr>
            <p:cNvSpPr txBox="1">
              <a:spLocks/>
            </p:cNvSpPr>
            <p:nvPr/>
          </p:nvSpPr>
          <p:spPr>
            <a:xfrm>
              <a:off x="7276999" y="2753877"/>
              <a:ext cx="740874" cy="405189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100000">
                  <a:srgbClr val="FF0000"/>
                </a:gs>
                <a:gs pos="100000">
                  <a:srgbClr val="FF0000"/>
                </a:gs>
                <a:gs pos="100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2-HG</a:t>
              </a: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2C383479-2163-994D-8858-A1FAFB4D0FA6}"/>
                </a:ext>
              </a:extLst>
            </p:cNvPr>
            <p:cNvSpPr/>
            <p:nvPr/>
          </p:nvSpPr>
          <p:spPr>
            <a:xfrm>
              <a:off x="6113653" y="4513208"/>
              <a:ext cx="2188347" cy="590908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Metabolic dysregulation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82846E11-FF6E-DF46-8E62-D20E85B674AC}"/>
                </a:ext>
              </a:extLst>
            </p:cNvPr>
            <p:cNvCxnSpPr/>
            <p:nvPr/>
          </p:nvCxnSpPr>
          <p:spPr>
            <a:xfrm>
              <a:off x="8828363" y="3350482"/>
              <a:ext cx="229028" cy="608103"/>
            </a:xfrm>
            <a:prstGeom prst="straightConnector1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tailEnd type="none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D60D9E5-57C8-8848-8CE3-F8CEF9CD58F3}"/>
                </a:ext>
              </a:extLst>
            </p:cNvPr>
            <p:cNvSpPr txBox="1"/>
            <p:nvPr/>
          </p:nvSpPr>
          <p:spPr>
            <a:xfrm>
              <a:off x="6350005" y="2063867"/>
              <a:ext cx="14462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+mn-ea"/>
                  <a:cs typeface="Aharoni" panose="02010803020104030203" pitchFamily="2" charset="-79"/>
                </a:rPr>
                <a:t>Mitochondrion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4D60321-2B22-B346-8607-C942290FB08E}"/>
                </a:ext>
              </a:extLst>
            </p:cNvPr>
            <p:cNvSpPr txBox="1"/>
            <p:nvPr/>
          </p:nvSpPr>
          <p:spPr>
            <a:xfrm>
              <a:off x="8194642" y="1241555"/>
              <a:ext cx="11128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+mn-ea"/>
                  <a:cs typeface="Aharoni" panose="02010803020104030203" pitchFamily="2" charset="-79"/>
                </a:rPr>
                <a:t>Cytoplasm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617F5C0E-0ACD-AA4D-A7FF-C7BF5698A3EB}"/>
                </a:ext>
              </a:extLst>
            </p:cNvPr>
            <p:cNvSpPr/>
            <p:nvPr/>
          </p:nvSpPr>
          <p:spPr>
            <a:xfrm rot="16200000">
              <a:off x="9651286" y="2982860"/>
              <a:ext cx="1578456" cy="2523509"/>
            </a:xfrm>
            <a:prstGeom prst="ellipse">
              <a:avLst/>
            </a:prstGeom>
            <a:solidFill>
              <a:srgbClr val="99FF99"/>
            </a:solidFill>
            <a:ln w="25400" cap="flat" cmpd="sng" algn="ctr">
              <a:solidFill>
                <a:srgbClr val="008000"/>
              </a:solidFill>
              <a:prstDash val="sysDot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BF2234A-7B39-194A-9C1C-6D38D8240AF5}"/>
                </a:ext>
              </a:extLst>
            </p:cNvPr>
            <p:cNvGrpSpPr/>
            <p:nvPr/>
          </p:nvGrpSpPr>
          <p:grpSpPr>
            <a:xfrm rot="20349321">
              <a:off x="10307118" y="4009290"/>
              <a:ext cx="1310678" cy="761953"/>
              <a:chOff x="2978150" y="5444181"/>
              <a:chExt cx="1310678" cy="761953"/>
            </a:xfrm>
          </p:grpSpPr>
          <p:sp>
            <p:nvSpPr>
              <p:cNvPr id="54" name="Can 53">
                <a:extLst>
                  <a:ext uri="{FF2B5EF4-FFF2-40B4-BE49-F238E27FC236}">
                    <a16:creationId xmlns:a16="http://schemas.microsoft.com/office/drawing/2014/main" id="{A8AEE2C1-A0C5-2544-BCAD-C6C5A1E101BE}"/>
                  </a:ext>
                </a:extLst>
              </p:cNvPr>
              <p:cNvSpPr/>
              <p:nvPr/>
            </p:nvSpPr>
            <p:spPr>
              <a:xfrm rot="19182036">
                <a:off x="3306788" y="5471899"/>
                <a:ext cx="636187" cy="670084"/>
              </a:xfrm>
              <a:prstGeom prst="can">
                <a:avLst>
                  <a:gd name="adj" fmla="val 37885"/>
                </a:avLst>
              </a:prstGeom>
              <a:solidFill>
                <a:srgbClr val="005882"/>
              </a:solidFill>
              <a:ln w="25400" cap="flat" cmpd="sng" algn="ctr">
                <a:solidFill>
                  <a:srgbClr val="005882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ECEFA173-AECC-EA40-B3BD-2C5194592B79}"/>
                  </a:ext>
                </a:extLst>
              </p:cNvPr>
              <p:cNvSpPr/>
              <p:nvPr/>
            </p:nvSpPr>
            <p:spPr>
              <a:xfrm>
                <a:off x="3325824" y="5444181"/>
                <a:ext cx="484222" cy="609553"/>
              </a:xfrm>
              <a:custGeom>
                <a:avLst/>
                <a:gdLst>
                  <a:gd name="connsiteX0" fmla="*/ 427026 w 484222"/>
                  <a:gd name="connsiteY0" fmla="*/ 4119 h 609553"/>
                  <a:gd name="connsiteX1" fmla="*/ 484176 w 484222"/>
                  <a:gd name="connsiteY1" fmla="*/ 23169 h 609553"/>
                  <a:gd name="connsiteX2" fmla="*/ 433376 w 484222"/>
                  <a:gd name="connsiteY2" fmla="*/ 181919 h 609553"/>
                  <a:gd name="connsiteX3" fmla="*/ 274626 w 484222"/>
                  <a:gd name="connsiteY3" fmla="*/ 416869 h 609553"/>
                  <a:gd name="connsiteX4" fmla="*/ 103176 w 484222"/>
                  <a:gd name="connsiteY4" fmla="*/ 581969 h 609553"/>
                  <a:gd name="connsiteX5" fmla="*/ 46026 w 484222"/>
                  <a:gd name="connsiteY5" fmla="*/ 607369 h 609553"/>
                  <a:gd name="connsiteX6" fmla="*/ 1576 w 484222"/>
                  <a:gd name="connsiteY6" fmla="*/ 601019 h 609553"/>
                  <a:gd name="connsiteX7" fmla="*/ 14276 w 484222"/>
                  <a:gd name="connsiteY7" fmla="*/ 543869 h 60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222" h="609553">
                    <a:moveTo>
                      <a:pt x="427026" y="4119"/>
                    </a:moveTo>
                    <a:cubicBezTo>
                      <a:pt x="455072" y="-1173"/>
                      <a:pt x="483118" y="-6464"/>
                      <a:pt x="484176" y="23169"/>
                    </a:cubicBezTo>
                    <a:cubicBezTo>
                      <a:pt x="485234" y="52802"/>
                      <a:pt x="468301" y="116302"/>
                      <a:pt x="433376" y="181919"/>
                    </a:cubicBezTo>
                    <a:cubicBezTo>
                      <a:pt x="398451" y="247536"/>
                      <a:pt x="329659" y="350194"/>
                      <a:pt x="274626" y="416869"/>
                    </a:cubicBezTo>
                    <a:cubicBezTo>
                      <a:pt x="219593" y="483544"/>
                      <a:pt x="141276" y="550219"/>
                      <a:pt x="103176" y="581969"/>
                    </a:cubicBezTo>
                    <a:cubicBezTo>
                      <a:pt x="65076" y="613719"/>
                      <a:pt x="62959" y="604194"/>
                      <a:pt x="46026" y="607369"/>
                    </a:cubicBezTo>
                    <a:cubicBezTo>
                      <a:pt x="29093" y="610544"/>
                      <a:pt x="6868" y="611602"/>
                      <a:pt x="1576" y="601019"/>
                    </a:cubicBezTo>
                    <a:cubicBezTo>
                      <a:pt x="-3716" y="590436"/>
                      <a:pt x="5280" y="567152"/>
                      <a:pt x="14276" y="543869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712405E0-6418-3845-9855-12B6308A6BC7}"/>
                  </a:ext>
                </a:extLst>
              </p:cNvPr>
              <p:cNvSpPr/>
              <p:nvPr/>
            </p:nvSpPr>
            <p:spPr>
              <a:xfrm>
                <a:off x="3458255" y="5596581"/>
                <a:ext cx="484222" cy="609553"/>
              </a:xfrm>
              <a:custGeom>
                <a:avLst/>
                <a:gdLst>
                  <a:gd name="connsiteX0" fmla="*/ 427026 w 484222"/>
                  <a:gd name="connsiteY0" fmla="*/ 4119 h 609553"/>
                  <a:gd name="connsiteX1" fmla="*/ 484176 w 484222"/>
                  <a:gd name="connsiteY1" fmla="*/ 23169 h 609553"/>
                  <a:gd name="connsiteX2" fmla="*/ 433376 w 484222"/>
                  <a:gd name="connsiteY2" fmla="*/ 181919 h 609553"/>
                  <a:gd name="connsiteX3" fmla="*/ 274626 w 484222"/>
                  <a:gd name="connsiteY3" fmla="*/ 416869 h 609553"/>
                  <a:gd name="connsiteX4" fmla="*/ 103176 w 484222"/>
                  <a:gd name="connsiteY4" fmla="*/ 581969 h 609553"/>
                  <a:gd name="connsiteX5" fmla="*/ 46026 w 484222"/>
                  <a:gd name="connsiteY5" fmla="*/ 607369 h 609553"/>
                  <a:gd name="connsiteX6" fmla="*/ 1576 w 484222"/>
                  <a:gd name="connsiteY6" fmla="*/ 601019 h 609553"/>
                  <a:gd name="connsiteX7" fmla="*/ 14276 w 484222"/>
                  <a:gd name="connsiteY7" fmla="*/ 543869 h 609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4222" h="609553">
                    <a:moveTo>
                      <a:pt x="427026" y="4119"/>
                    </a:moveTo>
                    <a:cubicBezTo>
                      <a:pt x="455072" y="-1173"/>
                      <a:pt x="483118" y="-6464"/>
                      <a:pt x="484176" y="23169"/>
                    </a:cubicBezTo>
                    <a:cubicBezTo>
                      <a:pt x="485234" y="52802"/>
                      <a:pt x="468301" y="116302"/>
                      <a:pt x="433376" y="181919"/>
                    </a:cubicBezTo>
                    <a:cubicBezTo>
                      <a:pt x="398451" y="247536"/>
                      <a:pt x="329659" y="350194"/>
                      <a:pt x="274626" y="416869"/>
                    </a:cubicBezTo>
                    <a:cubicBezTo>
                      <a:pt x="219593" y="483544"/>
                      <a:pt x="141276" y="550219"/>
                      <a:pt x="103176" y="581969"/>
                    </a:cubicBezTo>
                    <a:cubicBezTo>
                      <a:pt x="65076" y="613719"/>
                      <a:pt x="62959" y="604194"/>
                      <a:pt x="46026" y="607369"/>
                    </a:cubicBezTo>
                    <a:cubicBezTo>
                      <a:pt x="29093" y="610544"/>
                      <a:pt x="6868" y="611602"/>
                      <a:pt x="1576" y="601019"/>
                    </a:cubicBezTo>
                    <a:cubicBezTo>
                      <a:pt x="-3716" y="590436"/>
                      <a:pt x="5280" y="567152"/>
                      <a:pt x="14276" y="543869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1BFC97DB-4EB3-5A46-B326-394C4FD9E1E5}"/>
                  </a:ext>
                </a:extLst>
              </p:cNvPr>
              <p:cNvSpPr/>
              <p:nvPr/>
            </p:nvSpPr>
            <p:spPr>
              <a:xfrm>
                <a:off x="2978150" y="5829300"/>
                <a:ext cx="254000" cy="56026"/>
              </a:xfrm>
              <a:custGeom>
                <a:avLst/>
                <a:gdLst>
                  <a:gd name="connsiteX0" fmla="*/ 254000 w 254000"/>
                  <a:gd name="connsiteY0" fmla="*/ 19050 h 56026"/>
                  <a:gd name="connsiteX1" fmla="*/ 196850 w 254000"/>
                  <a:gd name="connsiteY1" fmla="*/ 50800 h 56026"/>
                  <a:gd name="connsiteX2" fmla="*/ 107950 w 254000"/>
                  <a:gd name="connsiteY2" fmla="*/ 50800 h 56026"/>
                  <a:gd name="connsiteX3" fmla="*/ 0 w 254000"/>
                  <a:gd name="connsiteY3" fmla="*/ 0 h 5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000" h="56026">
                    <a:moveTo>
                      <a:pt x="254000" y="19050"/>
                    </a:moveTo>
                    <a:cubicBezTo>
                      <a:pt x="237596" y="32279"/>
                      <a:pt x="221192" y="45508"/>
                      <a:pt x="196850" y="50800"/>
                    </a:cubicBezTo>
                    <a:cubicBezTo>
                      <a:pt x="172508" y="56092"/>
                      <a:pt x="140758" y="59267"/>
                      <a:pt x="107950" y="50800"/>
                    </a:cubicBezTo>
                    <a:cubicBezTo>
                      <a:pt x="75142" y="42333"/>
                      <a:pt x="37571" y="21166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40E5248D-B11B-A240-83FD-6167F969DE54}"/>
                  </a:ext>
                </a:extLst>
              </p:cNvPr>
              <p:cNvSpPr/>
              <p:nvPr/>
            </p:nvSpPr>
            <p:spPr>
              <a:xfrm rot="11124080">
                <a:off x="4034828" y="5754953"/>
                <a:ext cx="254000" cy="56026"/>
              </a:xfrm>
              <a:custGeom>
                <a:avLst/>
                <a:gdLst>
                  <a:gd name="connsiteX0" fmla="*/ 254000 w 254000"/>
                  <a:gd name="connsiteY0" fmla="*/ 19050 h 56026"/>
                  <a:gd name="connsiteX1" fmla="*/ 196850 w 254000"/>
                  <a:gd name="connsiteY1" fmla="*/ 50800 h 56026"/>
                  <a:gd name="connsiteX2" fmla="*/ 107950 w 254000"/>
                  <a:gd name="connsiteY2" fmla="*/ 50800 h 56026"/>
                  <a:gd name="connsiteX3" fmla="*/ 0 w 254000"/>
                  <a:gd name="connsiteY3" fmla="*/ 0 h 5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4000" h="56026">
                    <a:moveTo>
                      <a:pt x="254000" y="19050"/>
                    </a:moveTo>
                    <a:cubicBezTo>
                      <a:pt x="237596" y="32279"/>
                      <a:pt x="221192" y="45508"/>
                      <a:pt x="196850" y="50800"/>
                    </a:cubicBezTo>
                    <a:cubicBezTo>
                      <a:pt x="172508" y="56092"/>
                      <a:pt x="140758" y="59267"/>
                      <a:pt x="107950" y="50800"/>
                    </a:cubicBezTo>
                    <a:cubicBezTo>
                      <a:pt x="75142" y="42333"/>
                      <a:pt x="37571" y="21166"/>
                      <a:pt x="0" y="0"/>
                    </a:cubicBezTo>
                  </a:path>
                </a:pathLst>
              </a:custGeom>
              <a:noFill/>
              <a:ln w="38100" cap="flat" cmpd="sng" algn="ctr">
                <a:solidFill>
                  <a:srgbClr val="FFC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D981049D-B914-0D41-8BCC-989403A1DD94}"/>
                </a:ext>
              </a:extLst>
            </p:cNvPr>
            <p:cNvSpPr/>
            <p:nvPr/>
          </p:nvSpPr>
          <p:spPr>
            <a:xfrm>
              <a:off x="8987085" y="3952859"/>
              <a:ext cx="1512000" cy="517582"/>
            </a:xfrm>
            <a:prstGeom prst="roundRect">
              <a:avLst/>
            </a:prstGeom>
            <a:solidFill>
              <a:srgbClr val="004E74"/>
            </a:solidFill>
            <a:ln w="9525" cap="flat" cmpd="sng" algn="ctr">
              <a:solidFill>
                <a:srgbClr val="082E44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r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Symbol" panose="05050102010706020507" pitchFamily="18" charset="2"/>
                </a:rPr>
                <a:t>-</a:t>
              </a: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KG-dependent dioxygenases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16EABE-1140-DB49-A302-44697ACEA54C}"/>
                </a:ext>
              </a:extLst>
            </p:cNvPr>
            <p:cNvSpPr txBox="1"/>
            <p:nvPr/>
          </p:nvSpPr>
          <p:spPr>
            <a:xfrm>
              <a:off x="9902905" y="3515424"/>
              <a:ext cx="8996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+mn-ea"/>
                  <a:cs typeface="Aharoni" panose="02010803020104030203" pitchFamily="2" charset="-79"/>
                </a:rPr>
                <a:t>Nucleus</a:t>
              </a:r>
            </a:p>
          </p:txBody>
        </p: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D001C98D-EC39-CB49-BB6B-6908C3B70659}"/>
                </a:ext>
              </a:extLst>
            </p:cNvPr>
            <p:cNvSpPr/>
            <p:nvPr/>
          </p:nvSpPr>
          <p:spPr>
            <a:xfrm>
              <a:off x="6674262" y="5106504"/>
              <a:ext cx="3990038" cy="590908"/>
            </a:xfrm>
            <a:prstGeom prst="roundRect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Epigenetic changes</a:t>
              </a: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Rounded MT Bold" panose="020F0704030504030204" pitchFamily="34" charset="0"/>
                  <a:ea typeface="+mn-ea"/>
                  <a:cs typeface="+mn-cs"/>
                </a:rPr>
                <a:t>Impaired cellular differentiation</a:t>
              </a:r>
            </a:p>
          </p:txBody>
        </p: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FD4CDA30-834B-814E-B9F9-4AF5DEC35AF5}"/>
                </a:ext>
              </a:extLst>
            </p:cNvPr>
            <p:cNvCxnSpPr/>
            <p:nvPr/>
          </p:nvCxnSpPr>
          <p:spPr>
            <a:xfrm>
              <a:off x="10183388" y="2976062"/>
              <a:ext cx="508938" cy="181757"/>
            </a:xfrm>
            <a:prstGeom prst="straightConnector1">
              <a:avLst/>
            </a:prstGeom>
            <a:noFill/>
            <a:ln w="15875" cap="flat" cmpd="sng" algn="ctr">
              <a:solidFill>
                <a:srgbClr val="3C9BC9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27288998-F9DD-4E42-8C4D-332F152EC454}"/>
                </a:ext>
              </a:extLst>
            </p:cNvPr>
            <p:cNvCxnSpPr/>
            <p:nvPr/>
          </p:nvCxnSpPr>
          <p:spPr>
            <a:xfrm flipV="1">
              <a:off x="8923205" y="3901989"/>
              <a:ext cx="255555" cy="98357"/>
            </a:xfrm>
            <a:prstGeom prst="straightConnector1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tailEnd type="none"/>
            </a:ln>
            <a:effectLst/>
          </p:spPr>
        </p:cxn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AD6CBCB7-E6E2-B84B-B298-6C9E8E4883A3}"/>
                </a:ext>
              </a:extLst>
            </p:cNvPr>
            <p:cNvSpPr/>
            <p:nvPr/>
          </p:nvSpPr>
          <p:spPr>
            <a:xfrm rot="5205289">
              <a:off x="6182433" y="3056316"/>
              <a:ext cx="2297752" cy="969983"/>
            </a:xfrm>
            <a:prstGeom prst="arc">
              <a:avLst>
                <a:gd name="adj1" fmla="val 16134388"/>
                <a:gd name="adj2" fmla="val 21016194"/>
              </a:avLst>
            </a:prstGeom>
            <a:noFill/>
            <a:ln w="38100" cap="flat" cmpd="sng" algn="ctr">
              <a:solidFill>
                <a:srgbClr val="000000"/>
              </a:solidFill>
              <a:prstDash val="solid"/>
              <a:tailEnd type="triangle" w="lg" len="lg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13D4EE76-53D0-6240-B623-6CF2BA3ED7F5}"/>
                </a:ext>
              </a:extLst>
            </p:cNvPr>
            <p:cNvSpPr/>
            <p:nvPr/>
          </p:nvSpPr>
          <p:spPr>
            <a:xfrm rot="3885081">
              <a:off x="8976298" y="4248063"/>
              <a:ext cx="819464" cy="1336906"/>
            </a:xfrm>
            <a:prstGeom prst="arc">
              <a:avLst>
                <a:gd name="adj1" fmla="val 16851741"/>
                <a:gd name="adj2" fmla="val 21437003"/>
              </a:avLst>
            </a:prstGeom>
            <a:noFill/>
            <a:ln w="38100" cap="flat" cmpd="sng" algn="ctr">
              <a:solidFill>
                <a:srgbClr val="FF0000"/>
              </a:solidFill>
              <a:prstDash val="solid"/>
              <a:tailEnd type="triangle" w="lg" len="lg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7C94CB9-5BE7-DA47-9D01-79C55ACDAB25}"/>
                </a:ext>
              </a:extLst>
            </p:cNvPr>
            <p:cNvSpPr txBox="1">
              <a:spLocks/>
            </p:cNvSpPr>
            <p:nvPr/>
          </p:nvSpPr>
          <p:spPr>
            <a:xfrm>
              <a:off x="8229301" y="2536308"/>
              <a:ext cx="740874" cy="405189"/>
            </a:xfrm>
            <a:prstGeom prst="ellipse">
              <a:avLst/>
            </a:prstGeom>
            <a:gradFill flip="none" rotWithShape="1">
              <a:gsLst>
                <a:gs pos="0">
                  <a:srgbClr val="3C9BC9">
                    <a:lumMod val="5000"/>
                    <a:lumOff val="95000"/>
                  </a:srgbClr>
                </a:gs>
                <a:gs pos="100000">
                  <a:srgbClr val="FF0000"/>
                </a:gs>
                <a:gs pos="100000">
                  <a:srgbClr val="FF0000"/>
                </a:gs>
                <a:gs pos="100000">
                  <a:srgbClr val="FF0000"/>
                </a:gs>
              </a:gsLst>
              <a:path path="circle">
                <a:fillToRect l="100000" b="100000"/>
              </a:path>
              <a:tileRect t="-100000" r="-100000"/>
            </a:gradFill>
          </p:spPr>
          <p:txBody>
            <a:bodyPr wrap="none" lIns="36000" tIns="36000" rIns="36000" bIns="36000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5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</a:rPr>
                <a:t>2-HG</a:t>
              </a: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D75E8CA3-4E38-F041-A293-4E56C8057B98}"/>
                </a:ext>
              </a:extLst>
            </p:cNvPr>
            <p:cNvSpPr/>
            <p:nvPr/>
          </p:nvSpPr>
          <p:spPr>
            <a:xfrm>
              <a:off x="11044781" y="3839436"/>
              <a:ext cx="310269" cy="268835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solidFill>
                <a:srgbClr val="005882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588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</a:t>
              </a: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00D8A1DD-06CD-1B45-898A-B245CAB5EF3D}"/>
                </a:ext>
              </a:extLst>
            </p:cNvPr>
            <p:cNvSpPr/>
            <p:nvPr/>
          </p:nvSpPr>
          <p:spPr>
            <a:xfrm>
              <a:off x="11159996" y="4338701"/>
              <a:ext cx="310269" cy="268835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solidFill>
                <a:srgbClr val="005882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588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</a:t>
              </a: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59203A51-BEC5-9B4E-BD95-E57950F3F192}"/>
                </a:ext>
              </a:extLst>
            </p:cNvPr>
            <p:cNvSpPr/>
            <p:nvPr/>
          </p:nvSpPr>
          <p:spPr>
            <a:xfrm>
              <a:off x="10580892" y="4607536"/>
              <a:ext cx="310269" cy="268835"/>
            </a:xfrm>
            <a:prstGeom prst="hexagon">
              <a:avLst/>
            </a:prstGeom>
            <a:solidFill>
              <a:srgbClr val="FFC000"/>
            </a:solidFill>
            <a:ln w="25400" cap="flat" cmpd="sng" algn="ctr">
              <a:solidFill>
                <a:srgbClr val="005882">
                  <a:shade val="50000"/>
                </a:srgbClr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5882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Me</a:t>
              </a: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92331CFD-4433-E646-B541-02B0B8BB199C}"/>
                </a:ext>
              </a:extLst>
            </p:cNvPr>
            <p:cNvCxnSpPr/>
            <p:nvPr/>
          </p:nvCxnSpPr>
          <p:spPr>
            <a:xfrm flipV="1">
              <a:off x="8950973" y="4050510"/>
              <a:ext cx="36437" cy="241561"/>
            </a:xfrm>
            <a:prstGeom prst="straightConnector1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tailEnd type="none"/>
            </a:ln>
            <a:effectLst/>
          </p:spPr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F102F9F4-6C37-0448-A925-CD364B080A50}"/>
                </a:ext>
              </a:extLst>
            </p:cNvPr>
            <p:cNvCxnSpPr/>
            <p:nvPr/>
          </p:nvCxnSpPr>
          <p:spPr>
            <a:xfrm>
              <a:off x="7921256" y="3503428"/>
              <a:ext cx="1041147" cy="659407"/>
            </a:xfrm>
            <a:prstGeom prst="straightConnector1">
              <a:avLst/>
            </a:prstGeom>
            <a:noFill/>
            <a:ln w="38100" cap="flat" cmpd="sng" algn="ctr">
              <a:solidFill>
                <a:srgbClr val="000000"/>
              </a:solidFill>
              <a:prstDash val="solid"/>
              <a:tailEnd type="none"/>
            </a:ln>
            <a:effectLst/>
          </p:spPr>
        </p:cxnSp>
        <p:sp>
          <p:nvSpPr>
            <p:cNvPr id="53" name="Arc 52">
              <a:extLst>
                <a:ext uri="{FF2B5EF4-FFF2-40B4-BE49-F238E27FC236}">
                  <a16:creationId xmlns:a16="http://schemas.microsoft.com/office/drawing/2014/main" id="{7BB531D9-F18A-7248-B544-D227D98D09EF}"/>
                </a:ext>
              </a:extLst>
            </p:cNvPr>
            <p:cNvSpPr/>
            <p:nvPr/>
          </p:nvSpPr>
          <p:spPr>
            <a:xfrm rot="5205289">
              <a:off x="6365200" y="2399981"/>
              <a:ext cx="2617525" cy="2100972"/>
            </a:xfrm>
            <a:prstGeom prst="arc">
              <a:avLst>
                <a:gd name="adj1" fmla="val 16134388"/>
                <a:gd name="adj2" fmla="val 0"/>
              </a:avLst>
            </a:prstGeom>
            <a:noFill/>
            <a:ln w="38100" cap="flat" cmpd="sng" algn="ctr">
              <a:solidFill>
                <a:srgbClr val="000000"/>
              </a:solidFill>
              <a:prstDash val="solid"/>
              <a:tailEnd type="triangle" w="lg" len="lg"/>
            </a:ln>
            <a:effectLst/>
          </p:spPr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EE49F5B6-C3E2-3E47-9B00-61A6A776B7D7}"/>
              </a:ext>
            </a:extLst>
          </p:cNvPr>
          <p:cNvSpPr txBox="1"/>
          <p:nvPr/>
        </p:nvSpPr>
        <p:spPr>
          <a:xfrm>
            <a:off x="8986762" y="6473299"/>
            <a:ext cx="3116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Stein et al, ASH 2018 Abstract 560</a:t>
            </a:r>
          </a:p>
        </p:txBody>
      </p:sp>
      <p:sp>
        <p:nvSpPr>
          <p:cNvPr id="60" name="Slide Number Placeholder 59">
            <a:extLst>
              <a:ext uri="{FF2B5EF4-FFF2-40B4-BE49-F238E27FC236}">
                <a16:creationId xmlns:a16="http://schemas.microsoft.com/office/drawing/2014/main" id="{CA64983A-65E1-A14E-A37C-220EB5458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42C1A05-8017-0641-928E-689057D57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125" y="43427"/>
            <a:ext cx="10363200" cy="990501"/>
          </a:xfrm>
        </p:spPr>
        <p:txBody>
          <a:bodyPr/>
          <a:lstStyle/>
          <a:p>
            <a:r>
              <a:rPr lang="en-US" dirty="0"/>
              <a:t>Phase I/II IDH inhibitor Studies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CAF5CE-FF99-3044-B48F-8394D96158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2" r="7299" b="3335"/>
          <a:stretch/>
        </p:blipFill>
        <p:spPr>
          <a:xfrm>
            <a:off x="90267" y="3207434"/>
            <a:ext cx="6760699" cy="33023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B853D5B-56F4-6F41-8741-0B2926CFBD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35"/>
          <a:stretch/>
        </p:blipFill>
        <p:spPr>
          <a:xfrm>
            <a:off x="7086600" y="2933313"/>
            <a:ext cx="4544002" cy="3580121"/>
          </a:xfrm>
          <a:prstGeom prst="rect">
            <a:avLst/>
          </a:prstGeom>
        </p:spPr>
      </p:pic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B97790B-D290-AF43-88FA-020104C21468}"/>
              </a:ext>
            </a:extLst>
          </p:cNvPr>
          <p:cNvSpPr txBox="1">
            <a:spLocks/>
          </p:cNvSpPr>
          <p:nvPr/>
        </p:nvSpPr>
        <p:spPr bwMode="black">
          <a:xfrm>
            <a:off x="7394599" y="6482755"/>
            <a:ext cx="3860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254B8E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2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Stein et al, Blood 2019;133(7):676-87.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0900DF-6284-014C-8D31-CC53FE6BE9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9768" y="1033928"/>
            <a:ext cx="5956300" cy="4114800"/>
          </a:xfrm>
        </p:spPr>
        <p:txBody>
          <a:bodyPr/>
          <a:lstStyle/>
          <a:p>
            <a:pPr marL="311143" indent="-311143"/>
            <a:r>
              <a:rPr lang="en-US" sz="2400" dirty="0" err="1"/>
              <a:t>Ivosidenib</a:t>
            </a:r>
            <a:r>
              <a:rPr lang="en-US" sz="2400" dirty="0"/>
              <a:t> (</a:t>
            </a:r>
            <a:r>
              <a:rPr lang="en-US" sz="2400" b="1" dirty="0"/>
              <a:t>IDH1 R132 mutation only</a:t>
            </a:r>
            <a:r>
              <a:rPr lang="en-US" sz="2400" dirty="0"/>
              <a:t>)</a:t>
            </a:r>
          </a:p>
          <a:p>
            <a:pPr marL="609585" lvl="1" indent="-298443"/>
            <a:r>
              <a:rPr lang="en-US" sz="1867" dirty="0"/>
              <a:t>125 pts </a:t>
            </a:r>
            <a:r>
              <a:rPr lang="en-US" sz="1867" b="1" dirty="0"/>
              <a:t>relapsed or refractory </a:t>
            </a:r>
            <a:r>
              <a:rPr lang="en-US" sz="1867" dirty="0"/>
              <a:t>AML </a:t>
            </a:r>
          </a:p>
          <a:p>
            <a:pPr marL="609585" lvl="1" indent="-298443"/>
            <a:r>
              <a:rPr lang="en-US" sz="1867" dirty="0"/>
              <a:t>Composite Response Rate (CR or </a:t>
            </a:r>
            <a:r>
              <a:rPr lang="en-US" sz="1867" dirty="0" err="1"/>
              <a:t>CRh</a:t>
            </a:r>
            <a:r>
              <a:rPr lang="en-US" sz="1867" dirty="0"/>
              <a:t>) 30.4% (38/125)</a:t>
            </a:r>
          </a:p>
          <a:p>
            <a:pPr marL="609585" lvl="1" indent="-298443"/>
            <a:r>
              <a:rPr lang="en-US" sz="1867" dirty="0"/>
              <a:t>Median time to response = 2.7 </a:t>
            </a:r>
            <a:r>
              <a:rPr lang="en-US" sz="1867" dirty="0" err="1"/>
              <a:t>mo</a:t>
            </a:r>
            <a:endParaRPr lang="en-US" sz="1867" dirty="0"/>
          </a:p>
          <a:p>
            <a:pPr marL="609585" lvl="1" indent="-298443"/>
            <a:r>
              <a:rPr lang="en-US" sz="1867" dirty="0"/>
              <a:t>Median duration of response = 8.2 </a:t>
            </a:r>
            <a:r>
              <a:rPr lang="en-US" sz="1867" dirty="0" err="1"/>
              <a:t>mo</a:t>
            </a:r>
            <a:endParaRPr lang="en-US" sz="1867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CA6C8C8-D495-784B-B9A0-7492E71BD1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25551" y="1033928"/>
            <a:ext cx="6466449" cy="1899385"/>
          </a:xfrm>
        </p:spPr>
        <p:txBody>
          <a:bodyPr/>
          <a:lstStyle/>
          <a:p>
            <a:r>
              <a:rPr lang="en-US" sz="2400" dirty="0" err="1"/>
              <a:t>Enasidenib</a:t>
            </a:r>
            <a:r>
              <a:rPr lang="en-US" sz="2400" dirty="0"/>
              <a:t> (</a:t>
            </a:r>
            <a:r>
              <a:rPr lang="en-US" sz="2400" b="1" dirty="0"/>
              <a:t>IDH2 R140 &amp; R172 mutations </a:t>
            </a:r>
            <a:r>
              <a:rPr lang="en-US" sz="2400" dirty="0"/>
              <a:t>only)</a:t>
            </a:r>
          </a:p>
          <a:p>
            <a:pPr lvl="1"/>
            <a:r>
              <a:rPr lang="en-US" sz="1867" dirty="0"/>
              <a:t>214 pts</a:t>
            </a:r>
            <a:r>
              <a:rPr lang="en-US" sz="1867" b="1" dirty="0"/>
              <a:t> relapsed or refractory </a:t>
            </a:r>
            <a:r>
              <a:rPr lang="en-US" sz="1867" dirty="0"/>
              <a:t>AML</a:t>
            </a:r>
          </a:p>
          <a:p>
            <a:pPr lvl="1"/>
            <a:r>
              <a:rPr lang="en-US" sz="1867" dirty="0"/>
              <a:t>Composite Response Rate (CR or </a:t>
            </a:r>
            <a:r>
              <a:rPr lang="en-US" sz="1867" dirty="0" err="1"/>
              <a:t>CRi</a:t>
            </a:r>
            <a:r>
              <a:rPr lang="en-US" sz="1867" dirty="0"/>
              <a:t>/</a:t>
            </a:r>
            <a:r>
              <a:rPr lang="en-US" sz="1867" dirty="0" err="1"/>
              <a:t>CRp</a:t>
            </a:r>
            <a:r>
              <a:rPr lang="en-US" sz="1867" dirty="0"/>
              <a:t>) 29% (62/214)</a:t>
            </a:r>
          </a:p>
          <a:p>
            <a:pPr lvl="1"/>
            <a:r>
              <a:rPr lang="en-US" sz="1867" dirty="0"/>
              <a:t>Median time to best response =  3.7 </a:t>
            </a:r>
            <a:r>
              <a:rPr lang="en-US" sz="1867" dirty="0" err="1"/>
              <a:t>mo</a:t>
            </a:r>
            <a:endParaRPr lang="en-US" sz="1867" dirty="0"/>
          </a:p>
          <a:p>
            <a:pPr lvl="1"/>
            <a:r>
              <a:rPr lang="en-US" sz="1867" dirty="0"/>
              <a:t>Median duration of response = 5.6 </a:t>
            </a:r>
            <a:r>
              <a:rPr lang="en-US" sz="1867" dirty="0" err="1"/>
              <a:t>mo</a:t>
            </a:r>
            <a:endParaRPr lang="en-US" sz="1867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D2E82D-C2A0-B546-B559-22CCA0448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8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8617" y="22083"/>
            <a:ext cx="10515600" cy="1325563"/>
          </a:xfrm>
        </p:spPr>
        <p:txBody>
          <a:bodyPr/>
          <a:lstStyle/>
          <a:p>
            <a:r>
              <a:rPr lang="en-US" dirty="0"/>
              <a:t>Frontline </a:t>
            </a:r>
            <a:r>
              <a:rPr lang="en-US" dirty="0" err="1"/>
              <a:t>Ivosidenib</a:t>
            </a:r>
            <a:r>
              <a:rPr lang="en-US" dirty="0"/>
              <a:t> for IDH1-mutant AML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1893" y="1347646"/>
            <a:ext cx="5181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dirty="0"/>
              <a:t>28 pts at 500 mg </a:t>
            </a:r>
            <a:r>
              <a:rPr lang="en-US" sz="2200" dirty="0" err="1"/>
              <a:t>ivosidenib</a:t>
            </a:r>
            <a:r>
              <a:rPr lang="en-US" sz="2200" dirty="0"/>
              <a:t> daily</a:t>
            </a:r>
          </a:p>
          <a:p>
            <a:pPr lvl="1">
              <a:lnSpc>
                <a:spcPct val="100000"/>
              </a:lnSpc>
            </a:pPr>
            <a:r>
              <a:rPr lang="en-US" sz="2200" dirty="0"/>
              <a:t>Median Age 77 (64-87)</a:t>
            </a:r>
          </a:p>
          <a:p>
            <a:pPr lvl="1">
              <a:lnSpc>
                <a:spcPct val="100000"/>
              </a:lnSpc>
            </a:pPr>
            <a:r>
              <a:rPr lang="en-US" sz="2200" dirty="0"/>
              <a:t>13/28 (46%) prior HMA 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7/28 (25%) developed differentiation syndrome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10/28 (36%) developed Leukocytosis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9% QTc prolongation over 500 </a:t>
            </a:r>
            <a:r>
              <a:rPr lang="en-US" sz="2200" dirty="0" err="1"/>
              <a:t>msec</a:t>
            </a:r>
            <a:endParaRPr lang="en-US" sz="2200" dirty="0"/>
          </a:p>
          <a:p>
            <a:pPr>
              <a:lnSpc>
                <a:spcPct val="100000"/>
              </a:lnSpc>
            </a:pPr>
            <a:r>
              <a:rPr lang="en-US" sz="2200" dirty="0"/>
              <a:t>CR: 8/28 (29%)</a:t>
            </a:r>
          </a:p>
          <a:p>
            <a:pPr>
              <a:lnSpc>
                <a:spcPct val="100000"/>
              </a:lnSpc>
            </a:pPr>
            <a:r>
              <a:rPr lang="en-US" sz="2200" dirty="0" err="1"/>
              <a:t>CRh</a:t>
            </a:r>
            <a:r>
              <a:rPr lang="en-US" sz="2200" dirty="0"/>
              <a:t> (</a:t>
            </a:r>
            <a:r>
              <a:rPr lang="en-US" sz="2200" dirty="0" err="1"/>
              <a:t>plts</a:t>
            </a:r>
            <a:r>
              <a:rPr lang="en-US" sz="2200" dirty="0"/>
              <a:t> &gt;50K, ANC&gt;500): 4/28 (14%)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Median time to Response</a:t>
            </a:r>
          </a:p>
          <a:p>
            <a:pPr lvl="1">
              <a:lnSpc>
                <a:spcPct val="100000"/>
              </a:lnSpc>
            </a:pPr>
            <a:r>
              <a:rPr lang="en-US" sz="2200" dirty="0"/>
              <a:t>2.8 </a:t>
            </a:r>
            <a:r>
              <a:rPr lang="en-US" sz="2200" dirty="0" err="1"/>
              <a:t>mo</a:t>
            </a:r>
            <a:endParaRPr lang="en-US" sz="2200" dirty="0"/>
          </a:p>
          <a:p>
            <a:pPr>
              <a:lnSpc>
                <a:spcPct val="100000"/>
              </a:lnSpc>
            </a:pPr>
            <a:endParaRPr 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247340" y="6441388"/>
            <a:ext cx="5586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Ivosidenib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Package insert, Accessed 10/3/2019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92617" y="1347646"/>
            <a:ext cx="5181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200" dirty="0"/>
              <a:t>34 </a:t>
            </a:r>
            <a:r>
              <a:rPr lang="en-US" sz="2200" dirty="0" err="1"/>
              <a:t>pt</a:t>
            </a:r>
            <a:r>
              <a:rPr lang="en-US" sz="2200" dirty="0"/>
              <a:t> grouping including these 28 pts reported at ASH 2018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CR: 9/34 (27%)</a:t>
            </a:r>
          </a:p>
          <a:p>
            <a:pPr>
              <a:lnSpc>
                <a:spcPct val="100000"/>
              </a:lnSpc>
            </a:pPr>
            <a:r>
              <a:rPr lang="en-US" sz="2200" dirty="0" err="1"/>
              <a:t>CRh</a:t>
            </a:r>
            <a:r>
              <a:rPr lang="en-US" sz="2200" dirty="0"/>
              <a:t>: 5/34 (14%)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38% of patients became transfusion independent</a:t>
            </a:r>
          </a:p>
          <a:p>
            <a:pPr>
              <a:lnSpc>
                <a:spcPct val="100000"/>
              </a:lnSpc>
            </a:pPr>
            <a:r>
              <a:rPr lang="en-US" sz="2200" dirty="0"/>
              <a:t>IDH1 mutation clearance occurred in 6/11 responding patients	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3096" y="6430203"/>
            <a:ext cx="3841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Roboz et al, ASH 2018;Abstract 561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49476-D0B2-E549-8937-4D7620B1C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4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734"/>
            <a:ext cx="10515600" cy="1325563"/>
          </a:xfrm>
        </p:spPr>
        <p:txBody>
          <a:bodyPr/>
          <a:lstStyle/>
          <a:p>
            <a:r>
              <a:rPr lang="en-US" dirty="0"/>
              <a:t>Frontline </a:t>
            </a:r>
            <a:r>
              <a:rPr lang="en-US" dirty="0" err="1"/>
              <a:t>Enasidenib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364" y="1359297"/>
            <a:ext cx="5521036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39 patients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Median age 77 (58-87)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AEs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Hyperbilirubinemia 12/39 (31%)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Differentiation syndrome 5/39 (13%)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Tumor lysis syndrome 4/28 (10%)</a:t>
            </a:r>
          </a:p>
          <a:p>
            <a:pPr lvl="1"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Grade 3/4 </a:t>
            </a:r>
            <a:r>
              <a:rPr lang="en-US" sz="2200" dirty="0" err="1"/>
              <a:t>cytopenia</a:t>
            </a:r>
            <a:r>
              <a:rPr lang="en-US" sz="2200" dirty="0"/>
              <a:t> 13%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CR 7/39 (18%)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 err="1"/>
              <a:t>CRi</a:t>
            </a:r>
            <a:r>
              <a:rPr lang="en-US" sz="2200" dirty="0"/>
              <a:t>/</a:t>
            </a:r>
            <a:r>
              <a:rPr lang="en-US" sz="2200" dirty="0" err="1"/>
              <a:t>CRp</a:t>
            </a:r>
            <a:r>
              <a:rPr lang="en-US" sz="2200" dirty="0"/>
              <a:t> 1/39 (3%)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Median time to best response 3.7 </a:t>
            </a:r>
            <a:r>
              <a:rPr lang="en-US" sz="2200" dirty="0" err="1"/>
              <a:t>mo</a:t>
            </a:r>
            <a:endParaRPr lang="en-US" sz="2200" dirty="0"/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Median EFS 5.7 </a:t>
            </a:r>
            <a:r>
              <a:rPr lang="en-US" sz="2200" dirty="0" err="1"/>
              <a:t>mo</a:t>
            </a:r>
            <a:endParaRPr lang="en-US" sz="2200" dirty="0"/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Median OS 11.3 </a:t>
            </a:r>
            <a:r>
              <a:rPr lang="en-US" sz="2200" dirty="0" err="1"/>
              <a:t>mo</a:t>
            </a:r>
            <a:endParaRPr lang="en-US" sz="2200" dirty="0"/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2200" dirty="0"/>
              <a:t>Median duration of response NR (7.4, NR)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779" y="546778"/>
            <a:ext cx="6195857" cy="57644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18253" y="6454934"/>
            <a:ext cx="4575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Pollyea, Leukemia 2019;[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Epub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ahead of print]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794354-3A86-5D49-80C5-1C96875C6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2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283" y="232806"/>
            <a:ext cx="11353800" cy="1325563"/>
          </a:xfrm>
        </p:spPr>
        <p:txBody>
          <a:bodyPr>
            <a:noAutofit/>
          </a:bodyPr>
          <a:lstStyle/>
          <a:p>
            <a:r>
              <a:rPr lang="en-US" sz="4267" dirty="0"/>
              <a:t>Phase II study of </a:t>
            </a:r>
            <a:r>
              <a:rPr lang="en-US" sz="4267" dirty="0" err="1"/>
              <a:t>venetoclax</a:t>
            </a:r>
            <a:r>
              <a:rPr lang="en-US" sz="4267" dirty="0"/>
              <a:t> in R/R or unfit AML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023" y="1825625"/>
            <a:ext cx="4748178" cy="4351339"/>
          </a:xfrm>
        </p:spPr>
        <p:txBody>
          <a:bodyPr>
            <a:noAutofit/>
          </a:bodyPr>
          <a:lstStyle/>
          <a:p>
            <a:r>
              <a:rPr lang="en-US" sz="2500" dirty="0"/>
              <a:t>32 patients total</a:t>
            </a:r>
          </a:p>
          <a:p>
            <a:pPr lvl="1"/>
            <a:r>
              <a:rPr lang="en-US" sz="2500" dirty="0"/>
              <a:t>30 relapsed or refractory</a:t>
            </a:r>
          </a:p>
          <a:p>
            <a:pPr lvl="1"/>
            <a:r>
              <a:rPr lang="en-US" sz="2500" dirty="0"/>
              <a:t>2 unfit for chemotherapy</a:t>
            </a:r>
          </a:p>
          <a:p>
            <a:r>
              <a:rPr lang="en-US" sz="2500" dirty="0" err="1"/>
              <a:t>Venetoclax</a:t>
            </a:r>
            <a:r>
              <a:rPr lang="en-US" sz="2500" dirty="0"/>
              <a:t> 800mg daily Day 1-28</a:t>
            </a:r>
          </a:p>
          <a:p>
            <a:r>
              <a:rPr lang="en-US" sz="2500" dirty="0"/>
              <a:t>Results</a:t>
            </a:r>
          </a:p>
          <a:p>
            <a:pPr lvl="1"/>
            <a:r>
              <a:rPr lang="en-US" sz="2500" dirty="0"/>
              <a:t>ORR 19% (6/32), 2 CR, 4 </a:t>
            </a:r>
            <a:r>
              <a:rPr lang="en-US" sz="2500" dirty="0" err="1"/>
              <a:t>CRi</a:t>
            </a:r>
            <a:endParaRPr lang="en-US" sz="2500" dirty="0"/>
          </a:p>
          <a:p>
            <a:pPr lvl="1"/>
            <a:r>
              <a:rPr lang="en-US" sz="2500" b="1" dirty="0"/>
              <a:t>IDH-mutant ORR 33% (4/12), 2 CR, 2CRi</a:t>
            </a:r>
          </a:p>
          <a:p>
            <a:pPr lvl="1"/>
            <a:r>
              <a:rPr lang="en-US" sz="2500" dirty="0"/>
              <a:t>Median response duration </a:t>
            </a:r>
            <a:br>
              <a:rPr lang="en-US" sz="2500" dirty="0"/>
            </a:br>
            <a:r>
              <a:rPr lang="en-US" sz="2500" dirty="0"/>
              <a:t>2.3 months</a:t>
            </a:r>
          </a:p>
          <a:p>
            <a:pPr lvl="1"/>
            <a:r>
              <a:rPr lang="en-US" sz="2500" dirty="0"/>
              <a:t>Median OS 4.7 months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24" r="46793"/>
          <a:stretch/>
        </p:blipFill>
        <p:spPr bwMode="auto">
          <a:xfrm>
            <a:off x="5821640" y="1825624"/>
            <a:ext cx="6013222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432495" y="6369607"/>
            <a:ext cx="4319588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charset="0"/>
                <a:ea typeface="msgothic" charset="-128"/>
                <a:cs typeface="msgothic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/>
            </a:pPr>
            <a:r>
              <a:rPr kumimoji="0" lang="en-GB" altLang="en-US" sz="1333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gothic" charset="-128"/>
              </a:rPr>
              <a:t> </a:t>
            </a:r>
            <a:r>
              <a:rPr kumimoji="0" lang="en-GB" altLang="en-US" sz="1333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gothic" charset="-128"/>
              </a:rPr>
              <a:t>Konopleva</a:t>
            </a:r>
            <a:r>
              <a:rPr kumimoji="0" lang="en-GB" altLang="en-US" sz="1333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gothic" charset="-128"/>
              </a:rPr>
              <a:t> M, et al. Cancer </a:t>
            </a:r>
            <a:r>
              <a:rPr kumimoji="0" lang="en-GB" altLang="en-US" sz="1333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gothic" charset="-128"/>
              </a:rPr>
              <a:t>Discov</a:t>
            </a:r>
            <a:r>
              <a:rPr kumimoji="0" lang="en-GB" altLang="en-US" sz="1333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gothic" charset="-128"/>
              </a:rPr>
              <a:t> 2016;6:1106-1117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BDD1F-254C-CC47-B9F6-8CD18D7FA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2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 and </a:t>
            </a:r>
            <a:r>
              <a:rPr lang="en-US" dirty="0" err="1"/>
              <a:t>Azacitidine</a:t>
            </a:r>
            <a:r>
              <a:rPr lang="en-US" dirty="0"/>
              <a:t> or </a:t>
            </a:r>
            <a:r>
              <a:rPr lang="en-US" dirty="0" err="1"/>
              <a:t>Decitabine</a:t>
            </a:r>
            <a:r>
              <a:rPr lang="en-US" dirty="0"/>
              <a:t> in Elderly AML unfit for induction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2076" y="1825625"/>
            <a:ext cx="10515600" cy="4351338"/>
          </a:xfrm>
        </p:spPr>
        <p:txBody>
          <a:bodyPr/>
          <a:lstStyle/>
          <a:p>
            <a:r>
              <a:rPr lang="en-US" dirty="0"/>
              <a:t>Phase I study 145 pts</a:t>
            </a:r>
          </a:p>
          <a:p>
            <a:pPr lvl="1"/>
            <a:r>
              <a:rPr lang="en-US" dirty="0"/>
              <a:t>Median age 72.5</a:t>
            </a:r>
          </a:p>
          <a:p>
            <a:pPr lvl="1"/>
            <a:r>
              <a:rPr lang="en-US" dirty="0"/>
              <a:t>Cytogenetics: Intermediate 47%/Poor 53%</a:t>
            </a:r>
          </a:p>
          <a:p>
            <a:r>
              <a:rPr lang="en-US" dirty="0"/>
              <a:t>Multiple dose levels with ramp up of </a:t>
            </a:r>
            <a:r>
              <a:rPr lang="en-US" dirty="0" err="1"/>
              <a:t>venetoclax</a:t>
            </a:r>
            <a:r>
              <a:rPr lang="en-US" dirty="0"/>
              <a:t> to prevent TLS</a:t>
            </a:r>
          </a:p>
          <a:p>
            <a:r>
              <a:rPr lang="en-US" dirty="0"/>
              <a:t>All patients hospitalized during ramp up</a:t>
            </a:r>
          </a:p>
          <a:p>
            <a:r>
              <a:rPr lang="en-US" dirty="0"/>
              <a:t>Deaths </a:t>
            </a:r>
          </a:p>
          <a:p>
            <a:pPr lvl="1"/>
            <a:r>
              <a:rPr lang="en-US" dirty="0"/>
              <a:t>&lt;30 days of dosing: 3%</a:t>
            </a:r>
          </a:p>
          <a:p>
            <a:pPr lvl="1"/>
            <a:r>
              <a:rPr lang="en-US" dirty="0"/>
              <a:t>Between 30 and 60 days of dosing: 8%</a:t>
            </a: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70276" y="6311900"/>
            <a:ext cx="358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DiNardo et al Blood 2019;133(1):7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50D8D-41B9-A940-A37F-F3182D345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C288A-7197-4538-A96D-02E7685DD5B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3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0E237CD5-800F-4D4F-945F-C6DA478B3113}"/>
</file>

<file path=customXml/itemProps2.xml><?xml version="1.0" encoding="utf-8"?>
<ds:datastoreItem xmlns:ds="http://schemas.openxmlformats.org/officeDocument/2006/customXml" ds:itemID="{37D74EA7-D1AE-44C6-BF5C-2EF2EB1857C0}"/>
</file>

<file path=customXml/itemProps3.xml><?xml version="1.0" encoding="utf-8"?>
<ds:datastoreItem xmlns:ds="http://schemas.openxmlformats.org/officeDocument/2006/customXml" ds:itemID="{B6F2A681-A364-41E3-8178-99DBFEC5E1FB}"/>
</file>

<file path=docProps/app.xml><?xml version="1.0" encoding="utf-8"?>
<Properties xmlns="http://schemas.openxmlformats.org/officeDocument/2006/extended-properties" xmlns:vt="http://schemas.openxmlformats.org/officeDocument/2006/docPropsVTypes">
  <TotalTime>3335</TotalTime>
  <Words>1630</Words>
  <Application>Microsoft Macintosh PowerPoint</Application>
  <PresentationFormat>Widescreen</PresentationFormat>
  <Paragraphs>303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Rounded MT Bold</vt:lpstr>
      <vt:lpstr>Calibri</vt:lpstr>
      <vt:lpstr>Calibri Light</vt:lpstr>
      <vt:lpstr>L Helvetica Light</vt:lpstr>
      <vt:lpstr>Symbol</vt:lpstr>
      <vt:lpstr>Wingdings</vt:lpstr>
      <vt:lpstr>Office Theme</vt:lpstr>
      <vt:lpstr>Management of AML in older patients with an IDH1/2 mutation who are not eligible for intensive treatment</vt:lpstr>
      <vt:lpstr>Define Unfit for Intensive Induction? </vt:lpstr>
      <vt:lpstr>Average age of AML is 68 years old. </vt:lpstr>
      <vt:lpstr>PowerPoint Presentation</vt:lpstr>
      <vt:lpstr>Phase I/II IDH inhibitor Studies</vt:lpstr>
      <vt:lpstr>Frontline Ivosidenib for IDH1-mutant AML </vt:lpstr>
      <vt:lpstr>Frontline Enasidenib</vt:lpstr>
      <vt:lpstr>Phase II study of venetoclax in R/R or unfit AML </vt:lpstr>
      <vt:lpstr>Venetoclax and Azacitidine or Decitabine in Elderly AML unfit for induction</vt:lpstr>
      <vt:lpstr>Treatment-Emergent Adverse Events (AE)</vt:lpstr>
      <vt:lpstr>Response Rates by Treatment (HMA + Venetoclax)</vt:lpstr>
      <vt:lpstr>PowerPoint Presentation</vt:lpstr>
      <vt:lpstr>Response Rates of CR/CRi Rates by Patient Subgroups (Ven 400mg + HMA only)</vt:lpstr>
      <vt:lpstr>Phase I Venetoclax + Azacitidine or Decitabine IDH-mutant patients</vt:lpstr>
      <vt:lpstr>Frontline IDH1- or IDH2-mutant AML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>www.ResearchToPractice.com</dc:description>
  <cp:lastModifiedBy>Marilyn Fernandez</cp:lastModifiedBy>
  <cp:revision>1011</cp:revision>
  <cp:lastPrinted>2019-10-24T23:28:54Z</cp:lastPrinted>
  <dcterms:created xsi:type="dcterms:W3CDTF">2014-02-14T17:36:23Z</dcterms:created>
  <dcterms:modified xsi:type="dcterms:W3CDTF">2019-12-03T18:40:22Z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