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entation.xml" ContentType="application/vnd.openxmlformats-officedocument.presentationml.presentation.main+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5.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22.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2" r:id="rId1"/>
  </p:sldMasterIdLst>
  <p:notesMasterIdLst>
    <p:notesMasterId r:id="rId45"/>
  </p:notesMasterIdLst>
  <p:handoutMasterIdLst>
    <p:handoutMasterId r:id="rId46"/>
  </p:handoutMasterIdLst>
  <p:sldIdLst>
    <p:sldId id="718" r:id="rId2"/>
    <p:sldId id="582" r:id="rId3"/>
    <p:sldId id="3130" r:id="rId4"/>
    <p:sldId id="3131" r:id="rId5"/>
    <p:sldId id="3132" r:id="rId6"/>
    <p:sldId id="3136" r:id="rId7"/>
    <p:sldId id="3133" r:id="rId8"/>
    <p:sldId id="3134" r:id="rId9"/>
    <p:sldId id="3135" r:id="rId10"/>
    <p:sldId id="3138" r:id="rId11"/>
    <p:sldId id="3139" r:id="rId12"/>
    <p:sldId id="3145" r:id="rId13"/>
    <p:sldId id="662" r:id="rId14"/>
    <p:sldId id="665" r:id="rId15"/>
    <p:sldId id="680" r:id="rId16"/>
    <p:sldId id="683" r:id="rId17"/>
    <p:sldId id="687" r:id="rId18"/>
    <p:sldId id="672" r:id="rId19"/>
    <p:sldId id="673" r:id="rId20"/>
    <p:sldId id="3148" r:id="rId21"/>
    <p:sldId id="3147" r:id="rId22"/>
    <p:sldId id="674" r:id="rId23"/>
    <p:sldId id="586" r:id="rId24"/>
    <p:sldId id="663" r:id="rId25"/>
    <p:sldId id="664" r:id="rId26"/>
    <p:sldId id="669" r:id="rId27"/>
    <p:sldId id="3140" r:id="rId28"/>
    <p:sldId id="3141" r:id="rId29"/>
    <p:sldId id="711" r:id="rId30"/>
    <p:sldId id="3142" r:id="rId31"/>
    <p:sldId id="3143" r:id="rId32"/>
    <p:sldId id="693" r:id="rId33"/>
    <p:sldId id="3144" r:id="rId34"/>
    <p:sldId id="3146" r:id="rId35"/>
    <p:sldId id="698" r:id="rId36"/>
    <p:sldId id="699" r:id="rId37"/>
    <p:sldId id="700" r:id="rId38"/>
    <p:sldId id="691" r:id="rId39"/>
    <p:sldId id="694" r:id="rId40"/>
    <p:sldId id="695" r:id="rId41"/>
    <p:sldId id="676" r:id="rId42"/>
    <p:sldId id="677" r:id="rId43"/>
    <p:sldId id="678" r:id="rId4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0E3"/>
    <a:srgbClr val="000000"/>
    <a:srgbClr val="FF3FFA"/>
    <a:srgbClr val="F781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03" autoAdjust="0"/>
    <p:restoredTop sz="95748" autoAdjust="0"/>
  </p:normalViewPr>
  <p:slideViewPr>
    <p:cSldViewPr>
      <p:cViewPr varScale="1">
        <p:scale>
          <a:sx n="95" d="100"/>
          <a:sy n="95" d="100"/>
        </p:scale>
        <p:origin x="208" y="488"/>
      </p:cViewPr>
      <p:guideLst>
        <p:guide orient="horz" pos="2160"/>
        <p:guide pos="3840"/>
      </p:guideLst>
    </p:cSldViewPr>
  </p:slideViewPr>
  <p:notesTextViewPr>
    <p:cViewPr>
      <p:scale>
        <a:sx n="1" d="1"/>
        <a:sy n="1" d="1"/>
      </p:scale>
      <p:origin x="0" y="0"/>
    </p:cViewPr>
  </p:notesTextViewPr>
  <p:sorterViewPr>
    <p:cViewPr>
      <p:scale>
        <a:sx n="150" d="100"/>
        <a:sy n="150" d="100"/>
      </p:scale>
      <p:origin x="0" y="0"/>
    </p:cViewPr>
  </p:sorterViewPr>
  <p:notesViewPr>
    <p:cSldViewPr>
      <p:cViewPr varScale="1">
        <p:scale>
          <a:sx n="81" d="100"/>
          <a:sy n="81" d="100"/>
        </p:scale>
        <p:origin x="2776"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BA7553E3-9993-4A35-A8EB-7E6B12BFA7A6}" type="datetimeFigureOut">
              <a:rPr lang="en-US" smtClean="0"/>
              <a:t>3/11/20</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89568059-49A2-4E40-BE59-8D399BCE1E97}" type="slidenum">
              <a:rPr lang="en-US" smtClean="0"/>
              <a:t>‹#›</a:t>
            </a:fld>
            <a:endParaRPr lang="en-US"/>
          </a:p>
        </p:txBody>
      </p:sp>
    </p:spTree>
    <p:extLst>
      <p:ext uri="{BB962C8B-B14F-4D97-AF65-F5344CB8AC3E}">
        <p14:creationId xmlns:p14="http://schemas.microsoft.com/office/powerpoint/2010/main" val="292826357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77" tIns="46589" rIns="93177" bIns="46589" rtlCol="0"/>
          <a:lstStyle>
            <a:lvl1pPr algn="r">
              <a:defRPr sz="1200"/>
            </a:lvl1pPr>
          </a:lstStyle>
          <a:p>
            <a:fld id="{D4E737F9-7749-4D7C-849A-CCF03C91002C}" type="datetimeFigureOut">
              <a:rPr lang="en-US" smtClean="0"/>
              <a:t>3/11/20</a:t>
            </a:fld>
            <a:endParaRPr lang="en-US" dirty="0"/>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1"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77" tIns="46589" rIns="93177" bIns="46589" rtlCol="0" anchor="b"/>
          <a:lstStyle>
            <a:lvl1pPr algn="r">
              <a:defRPr sz="1200"/>
            </a:lvl1pPr>
          </a:lstStyle>
          <a:p>
            <a:fld id="{8CD4F8F3-7A40-47E8-8FED-BC73729D4858}" type="slidenum">
              <a:rPr lang="en-US" smtClean="0"/>
              <a:t>‹#›</a:t>
            </a:fld>
            <a:endParaRPr lang="en-US" dirty="0"/>
          </a:p>
        </p:txBody>
      </p:sp>
    </p:spTree>
    <p:extLst>
      <p:ext uri="{BB962C8B-B14F-4D97-AF65-F5344CB8AC3E}">
        <p14:creationId xmlns:p14="http://schemas.microsoft.com/office/powerpoint/2010/main" val="56238618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80510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This is another one, Keith. We ask this a lot. We’ve been asking it for the last year, because I think that everybody in the trials was admitted to the hospital.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That’s correct. And I would be in the disagree category, and I don’t believe everyone with acute myeloid leukemia, given venetoclax-based treatments, needs to be hospitalized. But I do think there are some red flags you can pick up with labs prior to therapy that may push me to put someone in the hospital: </a:t>
            </a:r>
            <a:r>
              <a:rPr lang="en-US" sz="1200" kern="1200" dirty="0" err="1">
                <a:solidFill>
                  <a:schemeClr val="tx1"/>
                </a:solidFill>
                <a:effectLst/>
                <a:latin typeface="+mn-lt"/>
                <a:ea typeface="+mn-ea"/>
                <a:cs typeface="+mn-cs"/>
              </a:rPr>
              <a:t>creatinines</a:t>
            </a:r>
            <a:r>
              <a:rPr lang="en-US" sz="1200" kern="1200" dirty="0">
                <a:solidFill>
                  <a:schemeClr val="tx1"/>
                </a:solidFill>
                <a:effectLst/>
                <a:latin typeface="+mn-lt"/>
                <a:ea typeface="+mn-ea"/>
                <a:cs typeface="+mn-cs"/>
              </a:rPr>
              <a:t> that are abnormal, high uric acid, high white blood cell count, high LDH. I look at 4 markers for folks who are going to have tumor lysis syndrome or problems with it, and I will hospitalize those patients.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And it’s interesting. I got an email from a doc in practice who sent me this case, and I showed it to the faculty ahead of time, and it looked like –– I mean, I don’t know how often you see tumor lysis, but he had a patient, 84 years old on aza/venetoclax and admitted to the hospital I think for the second cycle and the potassium went up to 5.4, phosphorus was 5.8, and he sent us all the labs, et cetera, and asked us, “What do you do?” And Rich, can you comment on the question you had, which I kind of didn’t even think about, makes complete sense.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Sure. And Keith just alluded to it. What’s the prior probability of tumor lysis syndrome here, and based here if the white count was high, if they come in with a high LDH, this patient had a cycle of azacitidine first before the aza/ven cycle. One wonders if he was cytoreduced with the aza. The patient has diastolic dysfunction, may have impaired number of nephrons in his kidney. I’m not really sure if it’s renal failure or TLS, but I’d certainly be cautious. Would I stop the venetoclax? If I really was convinced it was tumor lysis syndrome and the white count was going down precipitously and the LDH was going up, yes, I might hold it. Otherwise, I would keep giving it and try to manage the renal failure.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Any comments, Courtney? Have you seen clinical tumor lysis, like dialysis and all that? I think I heard about 1 case maybe?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Yes. In our experience, we have had 3 people with pretty significant tumor lysis. One required dialysis. And so when you look back at those patients, that was kind of after it’s been approved, and we’re becoming much more confident in the use of these agents, and we’re not admitting people to the hospital as much. We’re not caring as much about making sure patients are debulked prior to starting. And so I think that has kind of swung our at least institutional pendulum back to being a little bit more cautious.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so in patients who have a high white cell count or a high leukemia burden — circulating or in the bone marrow — or have particularly sensitive leukemias, that one slide I showed with MPN1 and also IDH-mutant patients, those patients are really sensitive to venetoclax in combination with therapy. And so if you have someone with any of those characteristics, you want to be on top of the TLS management, including checking labs 6 to 8 hours after you give the first dose, checking it again the next morning, whether or not they need to be hospitalized, probably not, but just being aware. And if you see changes like that, you need to push the next dose. Wait a day, let them calm down and then start it again.</a:t>
            </a:r>
            <a:r>
              <a:rPr lang="en-US" sz="1000" dirty="0">
                <a:effectLst/>
              </a:rPr>
              <a:t> </a:t>
            </a:r>
            <a:endParaRPr lang="en-US" altLang="en-US" sz="1000" b="0" dirty="0">
              <a:latin typeface="Arial" pitchFamily="34" charset="0"/>
            </a:endParaRPr>
          </a:p>
        </p:txBody>
      </p:sp>
    </p:spTree>
    <p:extLst>
      <p:ext uri="{BB962C8B-B14F-4D97-AF65-F5344CB8AC3E}">
        <p14:creationId xmlns:p14="http://schemas.microsoft.com/office/powerpoint/2010/main" val="41715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68983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13</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13</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13</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13</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13</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4194457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14</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14</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14</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14</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14</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827602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15</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15</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15</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15</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15</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542281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16</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16</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16</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16</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16</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092266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5304970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18</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18</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18</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18</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18</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58828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19</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19</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19</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19</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19</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422260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6382121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2</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2</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2</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2</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2</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248200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743111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156550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23</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23</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23</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23</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23</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Here are the results of the survey. And you’ll see that this is the way we’re going to present them to you today.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were 26 investigators, including our faculty. Each investigator is represented by a block, okay? If all the blocks are there, that means they all do it. And you can see that for these particular factors, there’s a lot of people doing them. And Keith, can you kind of just run through in how you answered this question and why for each one of these factors?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Yes. The most common cytogenetics done on most everybody with acute leukemia-specific mutation testing was the way in each we looked for mutations up until a few years ago when the multigene panels became more commonly used. In our practice we still will do rapid testing for FLT3 to make a decision whether to add in a FLT3 inhibitor on day 8, but the rest of the molecular genetics are done on an NGS panel that takes a few weeks often to come back.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Beyond that, PCR or FISH testing for the core-binding factor leukemias are important for the issue you mentioned earlier. The addition of gemtuzumab into the 7 + 3-based treatments for core-binding factor leukemia seems to have improved the outcomes in that group of patients.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then the last panel down there mentions FISH testing for the monosomy 5 or in 7 cases, looking specifically for meaningful criteria to use liposomal cytarabine-based treatments. And I think that’s, of the group, maybe the one that’s the least consistently used for treatment decisions, but it’s still something we do.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Can I just say one more thing?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Yes, 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The issue there is speed.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Right.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The answer is, depending upon your institution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DR LOVE: Incidentally, which ones do you wait for?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 wouldn’t. That’s the point.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can order some of these things, but you don’t need to order the FISH panel if you go, “Oh, these we should wait for, okay. Fine.” You need a rapid determination, as Keith mentioned, about whether the patient has a core-binding factor leukemia or adverse prognosis leukemia. If your cytogenetics can deliver that information within 48 hours, which is technically possible, you don’t need to send FISH. FISH has to be quicker, because cytogenetics labs tend to be backed up.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would argue that before treatment decisions can be made, maybe you should have all the data, except in people that have highly proliferative disease, because the decision about whether to use CPX and gemtuzumab and FLT3 inhibitors –– you don’t need to know right away –– is still very helpful to know. I think you really have to work with your pathologist locally to figure out which tests you need to get and how you can get it most rapidly.</a:t>
            </a:r>
            <a:r>
              <a:rPr lang="en-US" sz="1000" dirty="0">
                <a:effectLst/>
              </a:rPr>
              <a:t> </a:t>
            </a:r>
            <a:endParaRPr lang="en-US" altLang="en-US" sz="1000" b="0" dirty="0">
              <a:latin typeface="Arial" pitchFamily="34" charset="0"/>
            </a:endParaRPr>
          </a:p>
        </p:txBody>
      </p:sp>
    </p:spTree>
    <p:extLst>
      <p:ext uri="{BB962C8B-B14F-4D97-AF65-F5344CB8AC3E}">
        <p14:creationId xmlns:p14="http://schemas.microsoft.com/office/powerpoint/2010/main" val="9105087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24</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24</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24</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24</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24</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Rich, another question we asked was mutational analysis for relapsed disease, and the panel says, almost all of them said they do that. What’s the rationale there, Rich?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Simply that AML is an unstable disease, and mutations present at diagnosis can disappear at relapse and vice-versa. It’s important to define what the mutational spectrum is at the time of relapse.</a:t>
            </a:r>
            <a:endParaRPr lang="en-US" altLang="en-US" sz="1000" b="0" dirty="0">
              <a:latin typeface="Arial" pitchFamily="34" charset="0"/>
            </a:endParaRPr>
          </a:p>
        </p:txBody>
      </p:sp>
    </p:spTree>
    <p:extLst>
      <p:ext uri="{BB962C8B-B14F-4D97-AF65-F5344CB8AC3E}">
        <p14:creationId xmlns:p14="http://schemas.microsoft.com/office/powerpoint/2010/main" val="2317655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25</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25</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25</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25</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25</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Courtney, we’re hearing about the potential role of MRD in a lot of diseases, </a:t>
            </a:r>
          </a:p>
          <a:p>
            <a:r>
              <a:rPr lang="en-US" sz="1200" kern="1200" dirty="0">
                <a:solidFill>
                  <a:schemeClr val="tx1"/>
                </a:solidFill>
                <a:effectLst/>
                <a:latin typeface="+mn-lt"/>
                <a:ea typeface="+mn-ea"/>
                <a:cs typeface="+mn-cs"/>
              </a:rPr>
              <a:t>including CLL. And it looked like when we asked about this in the survey that there was mixed results. And a lot of times these kinds of surveys, the most interesting thing is when you see mixed results.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so it looks like that maybe not everybody is on exactly the same page about MRD. Where are you, Courtney? And where do you think the field is right 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think the field is definitely evolving. I think more and more people are realizing the importance of MRD as kind of a prognostic variable, right? If you are MRD-negative, that’s great and we feel better, and we know our patients will do better. If the MRD is positive, then we are more concerned about relapse.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But the challenge has been that there’s not really any data yet that tells us what to do in that situation. And so I think that’s why we see such variable results is, more and more people, at least in the academic setting, that have the ability to do MRD testing are doing it, but how to actually act on those results is still in flux.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Another issue is the issue of whether or not a patient fit for intensive chemotherapy, not so much necessarily by their status or age but by their clinical profile, Keith.</a:t>
            </a:r>
            <a:endParaRPr lang="en-US" altLang="en-US" sz="1000" b="0" dirty="0">
              <a:latin typeface="Arial" pitchFamily="34" charset="0"/>
            </a:endParaRPr>
          </a:p>
        </p:txBody>
      </p:sp>
    </p:spTree>
    <p:extLst>
      <p:ext uri="{BB962C8B-B14F-4D97-AF65-F5344CB8AC3E}">
        <p14:creationId xmlns:p14="http://schemas.microsoft.com/office/powerpoint/2010/main" val="260595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26</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26</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26</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26</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26</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Rich, maybe you can run through this pretty common scenario? I would say an old or a young patient or whatever, 68, whatever you want to call that, a little bit of medical history behind this patient. The investigators seem generally motivated to use venetoclax plus an HMA, as you can see, but there’s a substantial number who, as we were talking about with this first case, would go for 7 + 3 or even CPX. Any comments on this scenario, Rich?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Sure. As Courtney mentioned in her initial remarks, the biological characteristics of the leukemic obviously are here with this CAD and the hypertension and the performance status of 2, which is not ideal. You’re also seeing the patient had anemia for 2 years with unclear etiology, which probably meant they had underlying MDS and thus not particularly chemo responsive. That’s why the preponderance of the respondents answered aza and venetoclax.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only reason I would change my vote from the top one is if the patient had a highly chemo-responsive leukemia. Even then, I’d probably scratch my head a couple of times, and it would really depend on the conversation with the patient of what I really thought she had. I’d probably do echocardiography and maybe even a stress test to decide what’s going on. But aza/ven is totally reasonable for this patient. Probably, as a matter of fact, even if they’re very chemo responsive, aza/ven is probably good therapy.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I also want to get into the issue a little bit of managing people who are getting these kinds of therapies, and specifically here venetoclax with an HMA.</a:t>
            </a:r>
            <a:endParaRPr lang="en-US" altLang="en-US" sz="1000" b="0" dirty="0">
              <a:latin typeface="Arial" pitchFamily="34" charset="0"/>
            </a:endParaRPr>
          </a:p>
        </p:txBody>
      </p:sp>
    </p:spTree>
    <p:extLst>
      <p:ext uri="{BB962C8B-B14F-4D97-AF65-F5344CB8AC3E}">
        <p14:creationId xmlns:p14="http://schemas.microsoft.com/office/powerpoint/2010/main" val="21851044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86865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Let’s go through some of the questions. And Courtney, here’s an interesting one. A 76-year-old woman, mildly symptomatic AML, normal karyotype, white count 20,000, 50% blasts. You can see the rest. FLT3 ITD mutation is detected with allele burden of 0.7. First of all, Courtney, what is the significance of the allelic burden?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The higher the allelic burden, the more unfavorable the outcome, at least based on some retrospective data that has been presented.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More sensitivity also to treatment?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don’t know about that.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No, I think what we can say about high allelic burden is, they’re probably more dependent upon the FLT3.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Yep.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In terms of the leukemic pathophysiology, but we haven’t got to the point where we can say how that really means treatment should be given.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We can see, Courtney, that there’s a consensus in the panel –– just kidding. There’s, like, 14 different answers given here.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Right. And, I mean, the main question is exactly what Rich got to, which he wanted to pool our opinions on, is, what do you do? You have an older patient who has –– this question stem is a true FLT3 ITD patient, right? There’s a high allelic burden. They’re proliferative. The white count is over 20,000. There are circulating blasts. This is one of those proliferative FLT3-mutated patients. Do you do aza/ven? Do you do aza/FLT3 inhibitor? Which FLT3 inhibitor do you use? And there’s just not a lot of data to guide that decision, which is why you see all these different answers. We know that in limited numbers in all these different studies that it’s effective and it’s better than azacitidine alone, I would posit, but what the right combination is we don’t know yet.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Where do you fit on this chart, Courtney?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was one of the two, which is going to be, like, so I would do azacitidine/venetoclax and gilteritinib. And I wouldn’t do that all together initially. I would start with azacitidine/venetoclax.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Okay, would you advise these guys to do that off the cuff, outside the concept of a clinical trial?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No.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Let’s be careful here.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Yes. It is within a clinical trial.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DR LOVE: You would not do it outside a trial?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No, not yet.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What would you do outside a trial?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would do azacitidine and a FLT3 inhibitor now, and I would probably use gilteritinib.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And I’ll take gilteritinib.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I voted for azacitidine/venetoclax. And I think the sequencing of these therapies is a big debate in the academic community. And the data we have for the azacitidine/venetoclax is in the up-front setting. The data with the vast majority of FLT3 inhibitors are in the relapsed/refractory setting, save the midostaurin data.</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such, until we have data to say that the sequence should be different than that, I would give this patient aza/venetoclax in hopes of getting remission and one that happens quickly. It takes a little bit longer with the kinase inhibitors to get a clean remission. And that’s one of the reasons I would choose the aza/</a:t>
            </a:r>
            <a:r>
              <a:rPr lang="en-US" sz="1200" kern="1200" dirty="0" err="1">
                <a:solidFill>
                  <a:schemeClr val="tx1"/>
                </a:solidFill>
                <a:effectLst/>
                <a:latin typeface="+mn-lt"/>
                <a:ea typeface="+mn-ea"/>
                <a:cs typeface="+mn-cs"/>
              </a:rPr>
              <a:t>ven.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Rich, would you like to make it a consensus? Just kidding. What do you do?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I’d use aza/ven for the reasons that Keith mentioned, but if the patient was truly proliferative and had a great performance status at 76, I would consider 7 + 3 and midostaurin.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I mean, a lot of people write things down, but you actually wrote down aza/sorafenib. But there are quite a few people saying sorafenib, which surprised me. Like, why would you use sorafenib?</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Only because the data that has been around the longest, as I showed that one slide from </a:t>
            </a:r>
            <a:r>
              <a:rPr lang="en-US" sz="1200" kern="1200" dirty="0" err="1">
                <a:solidFill>
                  <a:schemeClr val="tx1"/>
                </a:solidFill>
                <a:effectLst/>
                <a:latin typeface="+mn-lt"/>
                <a:ea typeface="+mn-ea"/>
                <a:cs typeface="+mn-cs"/>
              </a:rPr>
              <a:t>Farhad’s</a:t>
            </a:r>
            <a:r>
              <a:rPr lang="en-US" sz="1200" kern="1200" dirty="0">
                <a:solidFill>
                  <a:schemeClr val="tx1"/>
                </a:solidFill>
                <a:effectLst/>
                <a:latin typeface="+mn-lt"/>
                <a:ea typeface="+mn-ea"/>
                <a:cs typeface="+mn-cs"/>
              </a:rPr>
              <a:t> paper, there isn’t any published data yet with –– I mean, purity of publication that I’m aware of, Keith, correct me if I’m wrong, with aza/gilt or aza/quizartinib.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No.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That’s what we have on the literature.</a:t>
            </a:r>
            <a:endParaRPr lang="en-US" altLang="en-US" sz="1000" b="0" dirty="0">
              <a:latin typeface="Arial" pitchFamily="34" charset="0"/>
            </a:endParaRPr>
          </a:p>
        </p:txBody>
      </p:sp>
    </p:spTree>
    <p:extLst>
      <p:ext uri="{BB962C8B-B14F-4D97-AF65-F5344CB8AC3E}">
        <p14:creationId xmlns:p14="http://schemas.microsoft.com/office/powerpoint/2010/main" val="15284084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7587585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321952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4</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And this is the thing that I was not aware of. I mean, I’ve done a bunch of interviews. I never thought to ask anybody this, which is, are there younger patients with AML who typically, based on their functional status, et cetera, would be candidates for 7 + 3 who are not candidates for 7 + 3 because of adverse prognosis even if you give them 7 + 3? And 10 of the 25 people said yes to TP53. Eight said yes to complex karyotype. What about this phenomenon, Courtney? Again, I wasn’t aware of it at all.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think this is where the field is really changing, and we’re struggling a bit. And I think you ask a bunch of different people, even in this room, what they would do, and I think the answers you get will be different. But my view is that people who are maybe physically fit, right — they have a reasonable performance status to tolerate intensive chemotherapy — doesn’t mean that you should always give intensive chemotherapy if you have a pretest probably that it’s not going to work and there’s something that could work as well or better that is better tolerated.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We’ll see that actually played out when we start asking specific questions. </a:t>
            </a:r>
          </a:p>
          <a:p>
            <a:r>
              <a:rPr lang="en-US" sz="1200" kern="1200" dirty="0">
                <a:solidFill>
                  <a:schemeClr val="tx1"/>
                </a:solidFill>
                <a:effectLst/>
                <a:latin typeface="+mn-lt"/>
                <a:ea typeface="+mn-ea"/>
                <a:cs typeface="+mn-cs"/>
              </a:rPr>
              <a:t>But Keith, we also asked the question, was a history of R-CHOP, and most people thought it wasn’t a contraindication. Any comments, Keith?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Yes. A lot of our acute myeloid leukemia patients have had prior chemotherapy exposures. Generally, secondary leukemias coming from prior chemotherapy/radiation, a little bit more difficult treat with standard 7 + 3-based treatments. And in the past there really wasn’t an alternative that was effective to achieve remissions.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we have the data that Courtney presented earlier showing that secondary leukemias have remission rates on par with the de novo acute leukemias with venetoclax-based treatments. And, as such, we have an alternative, a way of getting remission. And I think that’s what’s pushed some of the folks here to answer in the way they did.</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DR LOVE: How about these other factors, medical factors? How would you feel about 7 + 3 in patients with these kinds of histories, Keith?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A lot of these are other adverse markers that would prevent us from curative therapy down the road. And I make an assessment early on in seeing a patient whether there’s a possibility of doing a transplant to cure them, because most of the adults with acute myeloid leukemia need something beyond achievement of a remission for cure. All the listed issues there would prevent consideration of transplant to a large extent. And I think, as such, would push us in the direction of a less intense induction approach.</a:t>
            </a:r>
          </a:p>
        </p:txBody>
      </p:sp>
    </p:spTree>
    <p:extLst>
      <p:ext uri="{BB962C8B-B14F-4D97-AF65-F5344CB8AC3E}">
        <p14:creationId xmlns:p14="http://schemas.microsoft.com/office/powerpoint/2010/main" val="41578529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31</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Just to cruise through a couple of these other ones. This is a patient, Keith, who had a history of P-</a:t>
            </a:r>
            <a:r>
              <a:rPr lang="en-US" sz="1200" kern="1200" dirty="0" err="1">
                <a:solidFill>
                  <a:schemeClr val="tx1"/>
                </a:solidFill>
                <a:effectLst/>
                <a:latin typeface="+mn-lt"/>
                <a:ea typeface="+mn-ea"/>
                <a:cs typeface="+mn-cs"/>
              </a:rPr>
              <a:t>vera</a:t>
            </a:r>
            <a:r>
              <a:rPr lang="en-US" sz="1200" kern="1200" dirty="0">
                <a:solidFill>
                  <a:schemeClr val="tx1"/>
                </a:solidFill>
                <a:effectLst/>
                <a:latin typeface="+mn-lt"/>
                <a:ea typeface="+mn-ea"/>
                <a:cs typeface="+mn-cs"/>
              </a:rPr>
              <a:t>, presents with AML with an IDH1 mutation at the time of transformation. Any comments about management of this situation?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This is, unfortunately, real-world patients that we see with P-</a:t>
            </a:r>
            <a:r>
              <a:rPr lang="en-US" sz="1200" kern="1200" dirty="0" err="1">
                <a:solidFill>
                  <a:schemeClr val="tx1"/>
                </a:solidFill>
                <a:effectLst/>
                <a:latin typeface="+mn-lt"/>
                <a:ea typeface="+mn-ea"/>
                <a:cs typeface="+mn-cs"/>
              </a:rPr>
              <a:t>vera</a:t>
            </a:r>
            <a:r>
              <a:rPr lang="en-US" sz="1200" kern="1200" dirty="0">
                <a:solidFill>
                  <a:schemeClr val="tx1"/>
                </a:solidFill>
                <a:effectLst/>
                <a:latin typeface="+mn-lt"/>
                <a:ea typeface="+mn-ea"/>
                <a:cs typeface="+mn-cs"/>
              </a:rPr>
              <a:t> do develop leukemia ultimately, and acquisition of an IDH mutation is something that often drives that. I think a lot of the options up here are always folks who manage this, but in truth, almost all of them are very hard to find good treatments here that work. I do think this patient deserves an IDH inhibitor mixed into their treatments, whether it’s with 7 + 3 or with a hypomethylating agent. I think that’s dealer’s choice.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But we’ve presented the 7 + 3 plus ivosidenib data. It seems to be very tolerable when given in combination. And the remission rates by numbers seem to be a little better than we would expect.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Secondary leukemias too.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We don’t know that. But several of the patients had secondary.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In the original Phase I trial of 3 + 7 plus the IDH inhibitors. There were problems with secondary leukemias, weren’t there?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mean, over a quarter of the patients, I think almost even a third of the patients were patients with secondary AML for various different reasons. The median age of that study was, like, 60-something. As opposed to, like, the RATIFY study, where the age was much younger, IDH-mutant patients tend to be older.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And I think, to push back a bit, a lot of those patients were HMA failures that were secondary. And for sure we’ve always known those patients to be tough to treat.</a:t>
            </a:r>
            <a:endParaRPr lang="en-US" altLang="en-US" sz="1000" b="0" dirty="0">
              <a:latin typeface="Arial" pitchFamily="34" charset="0"/>
            </a:endParaRPr>
          </a:p>
        </p:txBody>
      </p:sp>
    </p:spTree>
    <p:extLst>
      <p:ext uri="{BB962C8B-B14F-4D97-AF65-F5344CB8AC3E}">
        <p14:creationId xmlns:p14="http://schemas.microsoft.com/office/powerpoint/2010/main" val="469018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32</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32</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32</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32</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32</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3010958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33</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33</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33</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33</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33</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And also, would you stop the ivosidenib in that situation? Most people say yes. Courtney, what’s your take on this?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mean, there are few important adverse events to be aware of. Differentiation syndrome also I’m sure we’ll talk about. Enasidenib can cause an indirect bilirubin. A lot of times if you’re on the IDH2 inhibitor, you’ll see this rise in your indirect bilirubin. It’s not clinically significant. It’s not liver toxicity. But you’ll see that in about a third of patients.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Ivosidenib, you can see QTc prolongation, so that Keith mentioned. And then there are these, I think, 3 or 4 patients that were on the original Phase I that had kind of progressive neurologic complications that I think were kind of classified as Guillain-Barré. It’s always really challenging in Phase I studies of multiply relapsed patients that have had so many different lines of therapy to be entirely convinced what is ivosidenib related and what’s not.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think it’s still a little bit unclear. But there is this association that is worth being aware of.</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The thing I really wanted to get into here was this issue of differentiation syndrome and how to approach it clinically. Before we even get into this scenario, Keith, what’s the time sequence of when you see it? How often do you see differentiation syndrome? And in this situation, what’s the time sequence?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Differentiation syndrome is much like what we are more familiar with with APL and ATRA, but unlike what we see in APL and ATRA, this is the type of thing that often develops several weeks into therapy and as late as 5 months into therapy has been reported. It can present a number of ways: hypoxemia, fevers of unclear origin, leukocytosis, so a number of the constitutional symptoms that you see with differentiation syndrome. But it is something that occurs as later events on treatment.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What about the issue of separating out differentiation syndrome from progressive disease, Keith?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Along with the differentiation syndrome, you often see a rising white blood cell count. And in my experience often persistent blasts in the blood, even as late as a month in. It’s not clear that it’s easy to tell what is clear progression versus what is leukocytosis/differentiation syndrome, but when it’s occurring in the first 2 months of therapy, I will often put somebody on hydroxyurea to bring their counts down and continue the IDH inhibitor even though your gut’s telling you the guy’s progressing on the inhibitor.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And when it is differentiation syndrome, you start corticosteroids. How long does it take to work?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Fairly quickly as far as getting the hypoxemia and fevers to go away. Within 24 hours you usually see an improvement. But it takes a while to get these drugs out of your system. Their half-lives are measured in several days. Just stopping the inhibitor doesn’t necessarily stop the effects of the inhibitor. And when we do treat differentiation syndrome, we treat it with a very slow taper of steroids over weeks usually.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How late can you see this, Keith?</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Do you see it like 6, 8 months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It’s been reported as late as 5 months into treatments. I don’t see any reason why you couldn’t see it that late if that’s all of a sudden when you’re starting to see the responses. But it’s usually in the first 2 months.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Right.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Courtney, one of the key issues is whether to stop the treatment or not while you’re giving the corticosteroids. So, for example, in this situation, where the patient has shortness of breath, hypoxemia and fever and you can see the rest of the workup, would you keep it going or stop it?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think the point is that the IDH inhibitor’s half-life is really long. You can’t just assume that by stopping the drug that everything is going to get better. I think the number 1 kind of thing to remember is to start steroids right away, and patients, if it’s differentiation syndrome, they get better usually within 24 to 48 hours.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tend to stop the IDH inhibitor if they’re clinically unstable or particularly unwell, right? If they’re in the hospital, they’re on oxygen, I mean, there’s no need to keep them on the inhibitor at that point, so you stop it. If they are outpatient with some lower extremity edema or some shortness of breath that is not oxygen requiring and doesn’t warrant hospitalization, I can give them steroids and not feel the need to stop the inhibitor.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Any questions anybody has? And then we’ll end with a couple of cases. But any questions that anyone has that they want to bring up about this?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MARTE: How long do you keep them on the steroids?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The recommendation is at least, like, just like you would in APL, right, to do dx, 10 mg twice a day for at least 3 days and then if they’re improving, then if it was something short you can just stop it. Some people don’t taper at all. I usually do as was mentioned, like a week or 2, just a slower taper, especially if their white count is high and we’re trying to kind of slowly calm things down.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think the hardest thing is identifying if it’s differentiation syndrome at all, right? Because in relapsed patients only about 40% of people are responding, right? Is this a patient who is just progressing? Is this a patient with a neutropenic fever that is clinically unstable because of infection, which happens all the time in our relapsed patients? Or is it differentiation syndrome, or is it some combination of the two of them? </a:t>
            </a:r>
            <a:r>
              <a:rPr lang="en-US" sz="1200" kern="1200">
                <a:solidFill>
                  <a:schemeClr val="tx1"/>
                </a:solidFill>
                <a:effectLst/>
                <a:latin typeface="+mn-lt"/>
                <a:ea typeface="+mn-ea"/>
                <a:cs typeface="+mn-cs"/>
              </a:rPr>
              <a:t>You just have to be aware and start steroids.</a:t>
            </a:r>
            <a:endParaRPr lang="en-US" altLang="en-US" sz="1000" b="0" dirty="0">
              <a:latin typeface="Arial" pitchFamily="34" charset="0"/>
            </a:endParaRPr>
          </a:p>
        </p:txBody>
      </p:sp>
    </p:spTree>
    <p:extLst>
      <p:ext uri="{BB962C8B-B14F-4D97-AF65-F5344CB8AC3E}">
        <p14:creationId xmlns:p14="http://schemas.microsoft.com/office/powerpoint/2010/main" val="37334303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338837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0950420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8177651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14876800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3927444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39</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39</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39</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39</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39</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7657441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40</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40</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40</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40</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40</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966186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5</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How about these other factors, medical factors? How would you feel about 7 + 3 in patients with these kinds of histories, Keith?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A lot of these are other adverse markers that would prevent us from curative therapy down the road. And I make an assessment early on in seeing a patient whether there’s a possibility of doing a transplant to cure them, because most of the adults with acute myeloid leukemia need something beyond achievement of a remission for cure. All the listed issues there would prevent consideration of transplant to a large extent. And I think, as such, would push us in the direction of a less intense induction approach.</a:t>
            </a:r>
            <a:endParaRPr lang="en-US" altLang="en-US" sz="1000" b="0" dirty="0">
              <a:latin typeface="Arial" pitchFamily="34" charset="0"/>
            </a:endParaRPr>
          </a:p>
        </p:txBody>
      </p:sp>
    </p:spTree>
    <p:extLst>
      <p:ext uri="{BB962C8B-B14F-4D97-AF65-F5344CB8AC3E}">
        <p14:creationId xmlns:p14="http://schemas.microsoft.com/office/powerpoint/2010/main" val="41390922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41</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41</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41</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41</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41</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24190339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42</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42</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42</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42</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42</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35553104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43</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43</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43</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43</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43</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pPr eaLnBrk="1" hangingPunct="1">
              <a:defRPr/>
            </a:pPr>
            <a:endParaRPr lang="en-US" altLang="en-US" sz="1000" b="0" dirty="0">
              <a:latin typeface="Arial" pitchFamily="34" charset="0"/>
            </a:endParaRPr>
          </a:p>
        </p:txBody>
      </p:sp>
    </p:spTree>
    <p:extLst>
      <p:ext uri="{BB962C8B-B14F-4D97-AF65-F5344CB8AC3E}">
        <p14:creationId xmlns:p14="http://schemas.microsoft.com/office/powerpoint/2010/main" val="41078139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This begins the section that really surprised me, and what I’m really curious about is whether it surprised you or I’m just the only one in the room who doesn’t know about this stuff.</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Rich, here’s a case of a younger patient, 65 years old, you would think maybe would be eligible for 7 + 3 or fit, unless you see some reason based on what we put in there that they wouldn’t be, but with a complex karyotype and p53 mutation, both of which have pretty adverse factors. And the majority of the faculty says HMA/venetoclax.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 think the p53 mutation is key here. Without the p53 function, the cells don’t die with chemotherapy, which CPX351 is. Technically, by the FDA label, this patient is only eligible for CPX351. He’s not eligible for aza/ven or decitabine/ven, because he doesn’t have comorbid disease that we –– let’s say he doesn’t. Yet almost everybody would give this patient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Why CPX, though?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Because he has a complex karyotype, so he has MDS related abnormalities, so he’s eligible for CPX. And the question is, if you give a daunorubicin/cytarabine/chemo for this type of patient, I would give CPX351, because it’s probably not going to be any worse than 3 + 7 in this situation.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would still give this patient HMA plus venetoclax, because the response to chemo is poor now. Do we really know that that’s a good idea? Of course not. The US Intergroup is hopefully going to be doing a trial in younger adults, under age 60, with adverse risk cytogenetics like this, and one of the arms will be aza/ven, and one of the arms will be CPX and one of the arms will be 7 + 3. Someday we’ll know. Right now we don’t, but it’s certainly the prejudice of us investigators that it would be HMA/</a:t>
            </a:r>
            <a:r>
              <a:rPr lang="en-US" sz="1200" kern="1200" dirty="0" err="1">
                <a:solidFill>
                  <a:schemeClr val="tx1"/>
                </a:solidFill>
                <a:effectLst/>
                <a:latin typeface="+mn-lt"/>
                <a:ea typeface="+mn-ea"/>
                <a:cs typeface="+mn-cs"/>
              </a:rPr>
              <a:t>ven.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Courtney, can you comment a little bit more again on this issue of the younger patient who’s not going to get 7 + 3 and would be considered for something else, just based on their workup?</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mean, just echoing what Rich said, this patient with a complex cytogenetics and p53 mutation has, like, a, I don’t know, 30% to 40% chance maybe of having a remission with a 7 + 3-based therapy. That’s not great, right? If you can do the same or better with a well-tolerated outpatient azacitidine/venetoclax regimen, then that would seem to be a reasonable thing to do in the absence of actual randomized data telling us that one is better than the other.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then again, to bring back that conversation of this guy isn’t unfit for a transplant, right? He has high-risk, chemotherapy-insensitive disease, but that doesn’t mean we couldn’t get him to a transplant if we were able to get him into a nice remission. What’s the best way of doing that and then consolidating him with a transplant? In my mind, again, with the limited evidence that we have, I would give an HMA/ven combination, and then if he has a nice response, pretty soon translate that into a consolidative transplant.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 bet you’d give like I would, decitabine plus venetoclax in this patient.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I would. Yes, that’s true. With even less data to drive that one.</a:t>
            </a:r>
            <a:endParaRPr lang="en-US" altLang="en-US" sz="1000" b="0" dirty="0">
              <a:latin typeface="Arial" pitchFamily="34" charset="0"/>
            </a:endParaRPr>
          </a:p>
        </p:txBody>
      </p:sp>
    </p:spTree>
    <p:extLst>
      <p:ext uri="{BB962C8B-B14F-4D97-AF65-F5344CB8AC3E}">
        <p14:creationId xmlns:p14="http://schemas.microsoft.com/office/powerpoint/2010/main" val="933739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Courtney, can you talk about –– we asked here about the issue of when you do the first bone marrow, but also your experience with cytopenias in patients with — because this seems to be one of the major issues about, like, what to do.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Yes. I think this is a really key management issue, because in our older patients with AML, or with MDS, for that matter, they get a hypomethylating agent. We’re used to seeing low counts, right? We’re used to seeing low counts throughout 3 to 4 cycles, because that’s the average time it takes to respond to these agents. And so their counts are low because they have disease. And so what has really changed is the fact that responses to venetoclax and aza or DAC or low-dose ara-C happen on average within 1 cycle. At the end of that first cycle, if your patient still has cytopenias, it might be because they still have disease, but more likely it’s because they’re in a remission and their marrow was still empty and it hasn’t recovered yet.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end of cycle 1 marrow is critically important to figure out what the cytopenias are coming from. Because if they’re in a remission –– so they’re in, like, a morphologic leukemia-free state — you have to hold the cycle for a week or so, allow counts to recover so that you’re not compounding additional therapy on an already </a:t>
            </a:r>
            <a:r>
              <a:rPr lang="en-US" sz="1200" kern="1200" dirty="0" err="1">
                <a:solidFill>
                  <a:schemeClr val="tx1"/>
                </a:solidFill>
                <a:effectLst/>
                <a:latin typeface="+mn-lt"/>
                <a:ea typeface="+mn-ea"/>
                <a:cs typeface="+mn-cs"/>
              </a:rPr>
              <a:t>myelo</a:t>
            </a:r>
            <a:r>
              <a:rPr lang="en-US" sz="1200" kern="1200" dirty="0">
                <a:solidFill>
                  <a:schemeClr val="tx1"/>
                </a:solidFill>
                <a:effectLst/>
                <a:latin typeface="+mn-lt"/>
                <a:ea typeface="+mn-ea"/>
                <a:cs typeface="+mn-cs"/>
              </a:rPr>
              <a:t>-suppressed marrow.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What about cytopenias from the venetoclax itself, or from the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Right. Yes. That’s essentially why they’re still having cytopenias if their disease is in a remission. That’s why the end of cycle 1 marrow is really important. And so what is not yet present in a lot of the peer-reviewed literature is the fact that even though it’s recommended to give venetoclax continuously for 28 days forever and ever, very few people are on that for very long, because they have these cytopenias related to the combination. And so what you frequently end up doing is shortening the venetoclax to 21 days, or sometimes even shorter, for subsequent cycles.</a:t>
            </a:r>
            <a:endParaRPr lang="en-US" altLang="en-US" sz="1000" b="0" dirty="0">
              <a:latin typeface="Arial" pitchFamily="34" charset="0"/>
            </a:endParaRPr>
          </a:p>
        </p:txBody>
      </p:sp>
    </p:spTree>
    <p:extLst>
      <p:ext uri="{BB962C8B-B14F-4D97-AF65-F5344CB8AC3E}">
        <p14:creationId xmlns:p14="http://schemas.microsoft.com/office/powerpoint/2010/main" val="2138214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C7EE6AA6-3663-4590-8EE6-4A2071D9A978}"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34FC389D-ABE6-409C-B044-6E2B733B6742}"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BB75B19-4961-418A-A66C-1F59997093CE}"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B383FED5-FD11-410A-80A0-604BD0ACFD6D}"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09E5E09D-2876-4DD4-BE9E-6B6724F3C6B1}" type="slidenum">
              <a:rPr kumimoji="0" lang="en-US" altLang="en-US"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dirty="0">
              <a:ln>
                <a:noFill/>
              </a:ln>
              <a:solidFill>
                <a:srgbClr val="000000"/>
              </a:solidFill>
              <a:effectLst/>
              <a:uLnTx/>
              <a:uFillTx/>
              <a:latin typeface="Arial" pitchFamily="34" charset="0"/>
              <a:ea typeface="MS PGothic" pitchFamily="34" charset="-128"/>
              <a:cs typeface="+mn-cs"/>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Another issue that kind of started to come up as I was just talking to people is the issue of prophylactic strategies that would be considered in this situation. But in particular, what I heard about was the question of whether that would affect dosing of venetoclax. Can you kind of go through that, Keith?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Sure. The CYP3A enzyme is inhibited by many of the antibiotics we use. Quinolones and, to a large extent, antifungal will prevent metabolism of venetoclax and require a dose reduction according to the package insert of venetoclax down to 50% dose reduction or 75% dose reduction, depending on whether you’re on a quinolone or antifungal therapy.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Part of the debate in the field right now — because this is a new paradigm — is, do we need all the prophylaxis we’ve given historically for 7 + 3-based chemotherapy? And I will say that I think that there’s a reflection in this survey that it’s not clear that you do need it for everyone. For sure, allopurinol for the first several days to prevent tumor lysis is critically important. Acyclovir is something I do for all my patients. Quinolones with severe neutropenia is commonly used. Antifungal therapy wasn’t included in the front-line study in the form of triazole therapy, although many of those folks got some other form of antifungal therapy.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Infections with this treatment are real. Can really impact ability to stay out of the hospital. These drugs I do think are important.</a:t>
            </a:r>
            <a:endParaRPr lang="en-US" altLang="en-US" sz="1000" b="0" dirty="0">
              <a:latin typeface="Arial" pitchFamily="34" charset="0"/>
            </a:endParaRPr>
          </a:p>
        </p:txBody>
      </p:sp>
    </p:spTree>
    <p:extLst>
      <p:ext uri="{BB962C8B-B14F-4D97-AF65-F5344CB8AC3E}">
        <p14:creationId xmlns:p14="http://schemas.microsoft.com/office/powerpoint/2010/main" val="484177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9</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If you’re using all that, what’s your starting dose?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PRATZ: We dose escalate up to 100 mg — if you’re using triazole antifungals — of venetoclax. If you’re not, then I would still give the patient 400 mg.</a:t>
            </a:r>
            <a:r>
              <a:rPr lang="en-US" sz="1000" dirty="0">
                <a:effectLst/>
              </a:rPr>
              <a:t> </a:t>
            </a:r>
            <a:endParaRPr lang="en-US" altLang="en-US" sz="1000" b="0" dirty="0">
              <a:latin typeface="Arial" pitchFamily="34" charset="0"/>
            </a:endParaRPr>
          </a:p>
        </p:txBody>
      </p:sp>
    </p:spTree>
    <p:extLst>
      <p:ext uri="{BB962C8B-B14F-4D97-AF65-F5344CB8AC3E}">
        <p14:creationId xmlns:p14="http://schemas.microsoft.com/office/powerpoint/2010/main" val="3729719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C7EE6AA6-3663-4590-8EE6-4A2071D9A978}" type="slidenum">
              <a:rPr lang="en-US" altLang="en-US" sz="1200" b="0" baseline="0">
                <a:solidFill>
                  <a:srgbClr val="000000"/>
                </a:solidFill>
                <a:latin typeface="Arial" pitchFamily="34" charset="0"/>
              </a:rPr>
              <a:pPr algn="r"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3"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34FC389D-ABE6-409C-B044-6E2B733B6742}" type="slidenum">
              <a:rPr lang="en-US" altLang="en-US" sz="1200" b="0" baseline="0">
                <a:solidFill>
                  <a:srgbClr val="000000"/>
                </a:solidFill>
                <a:latin typeface="Arial" pitchFamily="34" charset="0"/>
              </a:rPr>
              <a:pPr algn="r"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4"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7BB75B19-4961-418A-A66C-1F59997093CE}" type="slidenum">
              <a:rPr lang="en-US" altLang="en-US" sz="1200" b="0" baseline="0">
                <a:solidFill>
                  <a:srgbClr val="000000"/>
                </a:solidFill>
                <a:latin typeface="Arial" pitchFamily="34" charset="0"/>
              </a:rPr>
              <a:pPr algn="r"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5"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B383FED5-FD11-410A-80A0-604BD0ACFD6D}" type="slidenum">
              <a:rPr lang="en-US" altLang="en-US" sz="1200" b="0" baseline="0">
                <a:solidFill>
                  <a:srgbClr val="000000"/>
                </a:solidFill>
                <a:latin typeface="Arial" pitchFamily="34" charset="0"/>
              </a:rPr>
              <a:pPr algn="r"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6" name="Rectangle 7"/>
          <p:cNvSpPr txBox="1">
            <a:spLocks noGrp="1" noChangeArrowheads="1"/>
          </p:cNvSpPr>
          <p:nvPr/>
        </p:nvSpPr>
        <p:spPr bwMode="auto">
          <a:xfrm>
            <a:off x="3971926" y="8831266"/>
            <a:ext cx="303847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67" tIns="46585" rIns="93167" bIns="46585" anchor="b"/>
          <a:lstStyle>
            <a:lvl1pPr>
              <a:defRPr sz="2400" b="1" baseline="-25000">
                <a:solidFill>
                  <a:schemeClr val="tx1"/>
                </a:solidFill>
                <a:latin typeface="Times" charset="0"/>
                <a:ea typeface="MS PGothic" pitchFamily="34" charset="-128"/>
              </a:defRPr>
            </a:lvl1pPr>
            <a:lvl2pPr marL="742950" indent="-285750">
              <a:defRPr sz="2400" b="1" baseline="-25000">
                <a:solidFill>
                  <a:schemeClr val="tx1"/>
                </a:solidFill>
                <a:latin typeface="Times" charset="0"/>
                <a:ea typeface="MS PGothic" pitchFamily="34" charset="-128"/>
              </a:defRPr>
            </a:lvl2pPr>
            <a:lvl3pPr marL="1143000" indent="-228600">
              <a:defRPr sz="2400" b="1" baseline="-25000">
                <a:solidFill>
                  <a:schemeClr val="tx1"/>
                </a:solidFill>
                <a:latin typeface="Times" charset="0"/>
                <a:ea typeface="MS PGothic" pitchFamily="34" charset="-128"/>
              </a:defRPr>
            </a:lvl3pPr>
            <a:lvl4pPr marL="1600200" indent="-228600">
              <a:defRPr sz="2400" b="1" baseline="-25000">
                <a:solidFill>
                  <a:schemeClr val="tx1"/>
                </a:solidFill>
                <a:latin typeface="Times" charset="0"/>
                <a:ea typeface="MS PGothic" pitchFamily="34" charset="-128"/>
              </a:defRPr>
            </a:lvl4pPr>
            <a:lvl5pPr marL="2057400" indent="-228600">
              <a:defRPr sz="2400" b="1" baseline="-25000">
                <a:solidFill>
                  <a:schemeClr val="tx1"/>
                </a:solidFill>
                <a:latin typeface="Times" charset="0"/>
                <a:ea typeface="MS PGothic" pitchFamily="34" charset="-128"/>
              </a:defRPr>
            </a:lvl5pPr>
            <a:lvl6pPr marL="2514600" indent="-228600" algn="r" eaLnBrk="0" fontAlgn="base" hangingPunct="0">
              <a:spcBef>
                <a:spcPct val="0"/>
              </a:spcBef>
              <a:spcAft>
                <a:spcPct val="0"/>
              </a:spcAft>
              <a:defRPr sz="2400" b="1" baseline="-25000">
                <a:solidFill>
                  <a:schemeClr val="tx1"/>
                </a:solidFill>
                <a:latin typeface="Times" charset="0"/>
                <a:ea typeface="MS PGothic" pitchFamily="34" charset="-128"/>
              </a:defRPr>
            </a:lvl6pPr>
            <a:lvl7pPr marL="2971800" indent="-228600" algn="r" eaLnBrk="0" fontAlgn="base" hangingPunct="0">
              <a:spcBef>
                <a:spcPct val="0"/>
              </a:spcBef>
              <a:spcAft>
                <a:spcPct val="0"/>
              </a:spcAft>
              <a:defRPr sz="2400" b="1" baseline="-25000">
                <a:solidFill>
                  <a:schemeClr val="tx1"/>
                </a:solidFill>
                <a:latin typeface="Times" charset="0"/>
                <a:ea typeface="MS PGothic" pitchFamily="34" charset="-128"/>
              </a:defRPr>
            </a:lvl7pPr>
            <a:lvl8pPr marL="3429000" indent="-228600" algn="r" eaLnBrk="0" fontAlgn="base" hangingPunct="0">
              <a:spcBef>
                <a:spcPct val="0"/>
              </a:spcBef>
              <a:spcAft>
                <a:spcPct val="0"/>
              </a:spcAft>
              <a:defRPr sz="2400" b="1" baseline="-25000">
                <a:solidFill>
                  <a:schemeClr val="tx1"/>
                </a:solidFill>
                <a:latin typeface="Times" charset="0"/>
                <a:ea typeface="MS PGothic" pitchFamily="34" charset="-128"/>
              </a:defRPr>
            </a:lvl8pPr>
            <a:lvl9pPr marL="3886200" indent="-228600" algn="r" eaLnBrk="0" fontAlgn="base" hangingPunct="0">
              <a:spcBef>
                <a:spcPct val="0"/>
              </a:spcBef>
              <a:spcAft>
                <a:spcPct val="0"/>
              </a:spcAft>
              <a:defRPr sz="2400" b="1" baseline="-25000">
                <a:solidFill>
                  <a:schemeClr val="tx1"/>
                </a:solidFill>
                <a:latin typeface="Times" charset="0"/>
                <a:ea typeface="MS PGothic" pitchFamily="34" charset="-128"/>
              </a:defRPr>
            </a:lvl9pPr>
          </a:lstStyle>
          <a:p>
            <a:pPr algn="r" eaLnBrk="0" fontAlgn="base" hangingPunct="0">
              <a:spcBef>
                <a:spcPct val="0"/>
              </a:spcBef>
              <a:spcAft>
                <a:spcPct val="0"/>
              </a:spcAft>
            </a:pPr>
            <a:fld id="{09E5E09D-2876-4DD4-BE9E-6B6724F3C6B1}" type="slidenum">
              <a:rPr lang="en-US" altLang="en-US" sz="1200" b="0" baseline="0">
                <a:solidFill>
                  <a:srgbClr val="000000"/>
                </a:solidFill>
                <a:latin typeface="Arial" pitchFamily="34" charset="0"/>
              </a:rPr>
              <a:pPr algn="r" eaLnBrk="0" fontAlgn="base" hangingPunct="0">
                <a:spcBef>
                  <a:spcPct val="0"/>
                </a:spcBef>
                <a:spcAft>
                  <a:spcPct val="0"/>
                </a:spcAft>
              </a:pPr>
              <a:t>10</a:t>
            </a:fld>
            <a:endParaRPr lang="en-US" altLang="en-US" sz="1200" b="0" baseline="0" dirty="0">
              <a:solidFill>
                <a:srgbClr val="000000"/>
              </a:solidFill>
              <a:latin typeface="Arial" pitchFamily="34" charset="0"/>
            </a:endParaRPr>
          </a:p>
        </p:txBody>
      </p:sp>
      <p:sp>
        <p:nvSpPr>
          <p:cNvPr id="87047" name="Rectangle 2"/>
          <p:cNvSpPr>
            <a:spLocks noGrp="1" noRot="1" noChangeAspect="1" noChangeArrowheads="1" noTextEdit="1"/>
          </p:cNvSpPr>
          <p:nvPr>
            <p:ph type="sldImg"/>
          </p:nvPr>
        </p:nvSpPr>
        <p:spPr>
          <a:xfrm>
            <a:off x="406400" y="696913"/>
            <a:ext cx="6197600" cy="3486150"/>
          </a:xfrm>
          <a:solidFill>
            <a:srgbClr val="FFFFFF"/>
          </a:solidFill>
          <a:ln/>
        </p:spPr>
      </p:sp>
      <p:sp>
        <p:nvSpPr>
          <p:cNvPr id="62472" name="Rectangle 3"/>
          <p:cNvSpPr>
            <a:spLocks noGrp="1" noChangeArrowheads="1"/>
          </p:cNvSpPr>
          <p:nvPr>
            <p:ph type="body" idx="1"/>
          </p:nvPr>
        </p:nvSpPr>
        <p:spPr>
          <a:solidFill>
            <a:srgbClr val="FFFFFF"/>
          </a:solidFill>
          <a:ln>
            <a:solidFill>
              <a:srgbClr val="000000"/>
            </a:solidFill>
          </a:ln>
        </p:spPr>
        <p:txBody>
          <a:bodyPr/>
          <a:lstStyle/>
          <a:p>
            <a:r>
              <a:rPr lang="en-US" sz="1200" kern="1200" dirty="0">
                <a:solidFill>
                  <a:schemeClr val="tx1"/>
                </a:solidFill>
                <a:effectLst/>
                <a:latin typeface="+mn-lt"/>
                <a:ea typeface="+mn-ea"/>
                <a:cs typeface="+mn-cs"/>
              </a:rPr>
              <a:t>DR LOVE: Rich, this would seem to be a simple question that’s been asked by a lot of people, which is, how long do you keep the venetoclax going if the patient’s doing great? The faculty says indefinitely. Do you agree?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Yes, but that’s only because we don’t know any better. I’ll definitely second Courtney’s comments about the fact that we may be overdosing people with venetoclax.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think about how the drug works, it helps –– and when there’s cytotoxic stress applied in the form of chemotherapy, that’s when the BCL2 levels go up. It makes sense to use it with the chemo to potentiate the effects of the chemo. I’m less certain about using it as a single agent after the chemo is done. In fact, single-agent responses were pretty low, at least in relapsed/refractory patients, number 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Number 2, this question, how long do you give it, the question becomes, if you’ve got –– and I get this question a lot –– if you’re lucky enough to have a patient who’s been on this combo for a few months and you do MRD and they don’t have very deep remission, it doesn’t mean they’re cured, but can you give them a treatment break? I think all of our patients want a treatment break, right? They hate this stuff.</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They hate it? Really?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They hate it. They hate the combination.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Venetoclax?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DINARDO: They hate coming to the clinic.</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Okay, coming to the clinic.</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They don’t mind the drug.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That’s fine. I’m talking about the venetoclax.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No, they’ll take the pill. They’re happy with the pill. But the idea of the indefinite therapy, you’ve got to give people some hope. Really. I mean, how long do you take this? For the rest of your life. How long is that going to be? I hope it’s a long time.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We heard this same thing with the ibrutinib in CLL, and then people were going, hey, they’re already taking 10 medicines. It’s just 1 other medicine.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That’s not true. I’ve talked to patients with CLL, which I don't take care of a lot of, who say they’d rather get BR rather than ibrutinib. They have to take it for the rest of their lives.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And, of course, in CLL the exact strategy you just talked about — and your colleague Bill Wierda, he was actually the one who was here, has piloted using MRD and maybe stopping therapy. That, like you say, I guess it’s kind of a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STONE: I think we’re stuck with indefinite right now.</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DR LOVE: Right.</a:t>
            </a:r>
            <a:endParaRPr lang="en-US" altLang="en-US" sz="1000" b="0" dirty="0">
              <a:latin typeface="Arial" pitchFamily="34" charset="0"/>
            </a:endParaRPr>
          </a:p>
        </p:txBody>
      </p:sp>
    </p:spTree>
    <p:extLst>
      <p:ext uri="{BB962C8B-B14F-4D97-AF65-F5344CB8AC3E}">
        <p14:creationId xmlns:p14="http://schemas.microsoft.com/office/powerpoint/2010/main" val="35864404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 descr="RTP_SlideBackground-YiR_v3fr-bulleted.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RTP_SlideBackground-ASCO-GI-13_v1fr-Title.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045619" y="0"/>
            <a:ext cx="914638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914400" y="1981200"/>
            <a:ext cx="10363200" cy="1143000"/>
          </a:xfrm>
        </p:spPr>
        <p:txBody>
          <a:bodyPr/>
          <a:lstStyle>
            <a:lvl1pPr algn="ctr">
              <a:defRPr sz="3600" baseline="0"/>
            </a:lvl1pPr>
          </a:lstStyle>
          <a:p>
            <a:pPr lvl="0"/>
            <a:r>
              <a:rPr lang="en-US" noProof="0" dirty="0"/>
              <a:t>Click to edit Master title style</a:t>
            </a:r>
          </a:p>
        </p:txBody>
      </p:sp>
      <p:sp>
        <p:nvSpPr>
          <p:cNvPr id="4099" name="Rectangle 3"/>
          <p:cNvSpPr>
            <a:spLocks noGrp="1" noChangeArrowheads="1"/>
          </p:cNvSpPr>
          <p:nvPr>
            <p:ph type="subTitle" idx="1"/>
          </p:nvPr>
        </p:nvSpPr>
        <p:spPr>
          <a:xfrm>
            <a:off x="1828804" y="3886200"/>
            <a:ext cx="8534400" cy="1752600"/>
          </a:xfrm>
        </p:spPr>
        <p:txBody>
          <a:bodyPr/>
          <a:lstStyle>
            <a:lvl1pPr marL="0" indent="0" algn="ctr">
              <a:buFontTx/>
              <a:buNone/>
              <a:defRPr sz="2400"/>
            </a:lvl1pPr>
          </a:lstStyle>
          <a:p>
            <a:pPr lvl="0"/>
            <a:r>
              <a:rPr lang="en-US" noProof="0" dirty="0"/>
              <a:t>Click to edit Master subtitle style</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639" y="-1"/>
            <a:ext cx="10362724" cy="1462089"/>
          </a:xfrm>
        </p:spPr>
        <p:txBody>
          <a:bodyPr/>
          <a:lstStyle>
            <a:lvl1pPr>
              <a:defRPr sz="2200"/>
            </a:lvl1pPr>
          </a:lstStyle>
          <a:p>
            <a:r>
              <a:rPr lang="en-US" dirty="0"/>
              <a:t>Click to edit Master title style</a:t>
            </a:r>
          </a:p>
        </p:txBody>
      </p:sp>
      <p:sp>
        <p:nvSpPr>
          <p:cNvPr id="3" name="Content Placeholder 2"/>
          <p:cNvSpPr>
            <a:spLocks noGrp="1"/>
          </p:cNvSpPr>
          <p:nvPr>
            <p:ph idx="1"/>
          </p:nvPr>
        </p:nvSpPr>
        <p:spPr/>
        <p:txBody>
          <a:bodyPr/>
          <a:lstStyle>
            <a:lvl1pPr>
              <a:defRPr sz="2000"/>
            </a:lvl1pPr>
            <a:lvl2pPr>
              <a:defRPr sz="2000"/>
            </a:lvl2pPr>
            <a:lvl3pPr>
              <a:defRPr sz="20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73147" y="2802960"/>
            <a:ext cx="10515600" cy="1371600"/>
          </a:xfrm>
        </p:spPr>
        <p:txBody>
          <a:bodyPr anchor="ctr"/>
          <a:lstStyle>
            <a:lvl1pPr algn="ctr">
              <a:defRPr sz="3200" b="1" cap="none" baseline="0"/>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639" y="0"/>
            <a:ext cx="10362724" cy="1463040"/>
          </a:xfrm>
        </p:spPr>
        <p:txBody>
          <a:bodyPr/>
          <a:lstStyle/>
          <a:p>
            <a:r>
              <a:rPr lang="en-US" dirty="0"/>
              <a:t>Click to edit Master title style</a:t>
            </a:r>
          </a:p>
        </p:txBody>
      </p:sp>
      <p:sp>
        <p:nvSpPr>
          <p:cNvPr id="3" name="Content Placeholder 2"/>
          <p:cNvSpPr>
            <a:spLocks noGrp="1"/>
          </p:cNvSpPr>
          <p:nvPr>
            <p:ph sz="half" idx="1"/>
          </p:nvPr>
        </p:nvSpPr>
        <p:spPr>
          <a:xfrm>
            <a:off x="914404" y="1462089"/>
            <a:ext cx="5080000" cy="502761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462089"/>
            <a:ext cx="5080000" cy="5027612"/>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4" y="274639"/>
            <a:ext cx="10972800" cy="146304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763715"/>
            <a:ext cx="5386917" cy="6397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403477"/>
            <a:ext cx="5386917"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93368" y="1763715"/>
            <a:ext cx="5389033" cy="639763"/>
          </a:xfrm>
        </p:spPr>
        <p:txBody>
          <a:bodyPr anchor="b"/>
          <a:lstStyle>
            <a:lvl1pPr marL="0" indent="0">
              <a:buNone/>
              <a:defRPr sz="20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403477"/>
            <a:ext cx="5389033" cy="3951288"/>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639" y="0"/>
            <a:ext cx="10362724" cy="1737360"/>
          </a:xfrm>
        </p:spPr>
        <p:txBody>
          <a:bodyPr/>
          <a:lstStyle>
            <a:lvl1pPr>
              <a:defRPr sz="2200">
                <a:solidFill>
                  <a:srgbClr val="FFC000"/>
                </a:solidFill>
              </a:defRPr>
            </a:lvl1pPr>
          </a:lstStyle>
          <a:p>
            <a:r>
              <a:rPr lang="en-US" dirty="0"/>
              <a:t>Click to edit Master title style</a:t>
            </a:r>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RTP_SlideBackground-YiR_v3fr-bulleted.png"/>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914639" y="0"/>
            <a:ext cx="1036272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Rectangle 3"/>
          <p:cNvSpPr>
            <a:spLocks noGrp="1" noChangeArrowheads="1"/>
          </p:cNvSpPr>
          <p:nvPr>
            <p:ph type="body" idx="1"/>
          </p:nvPr>
        </p:nvSpPr>
        <p:spPr bwMode="auto">
          <a:xfrm>
            <a:off x="914639" y="1462089"/>
            <a:ext cx="10362724" cy="502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extLst>
      <p:ext uri="{BB962C8B-B14F-4D97-AF65-F5344CB8AC3E}">
        <p14:creationId xmlns:p14="http://schemas.microsoft.com/office/powerpoint/2010/main" val="143982316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hf hdr="0" ftr="0" dt="0"/>
  <p:txStyles>
    <p:titleStyle>
      <a:lvl1pPr algn="l" rtl="0" eaLnBrk="0" fontAlgn="base" hangingPunct="0">
        <a:spcBef>
          <a:spcPct val="0"/>
        </a:spcBef>
        <a:spcAft>
          <a:spcPct val="0"/>
        </a:spcAft>
        <a:defRPr sz="22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189"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377"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566"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754"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891" indent="-342891" algn="l" rtl="0" eaLnBrk="0" fontAlgn="base" hangingPunct="0">
        <a:spcBef>
          <a:spcPct val="20000"/>
        </a:spcBef>
        <a:spcAft>
          <a:spcPct val="0"/>
        </a:spcAft>
        <a:buChar char="•"/>
        <a:defRPr sz="2500">
          <a:solidFill>
            <a:schemeClr val="bg1"/>
          </a:solidFill>
          <a:latin typeface="+mn-lt"/>
          <a:ea typeface="+mn-ea"/>
          <a:cs typeface="+mn-cs"/>
        </a:defRPr>
      </a:lvl1pPr>
      <a:lvl2pPr marL="742932" indent="-285744" algn="l" rtl="0" eaLnBrk="0" fontAlgn="base" hangingPunct="0">
        <a:spcBef>
          <a:spcPct val="20000"/>
        </a:spcBef>
        <a:spcAft>
          <a:spcPct val="0"/>
        </a:spcAft>
        <a:buChar char="–"/>
        <a:defRPr sz="2500">
          <a:solidFill>
            <a:schemeClr val="bg1"/>
          </a:solidFill>
          <a:latin typeface="+mn-lt"/>
          <a:ea typeface="+mn-ea"/>
        </a:defRPr>
      </a:lvl2pPr>
      <a:lvl3pPr marL="1142971" indent="-228594" algn="l" rtl="0" eaLnBrk="0" fontAlgn="base" hangingPunct="0">
        <a:spcBef>
          <a:spcPct val="20000"/>
        </a:spcBef>
        <a:spcAft>
          <a:spcPct val="0"/>
        </a:spcAft>
        <a:buChar char="•"/>
        <a:defRPr sz="2500">
          <a:solidFill>
            <a:schemeClr val="bg1"/>
          </a:solidFill>
          <a:latin typeface="+mn-lt"/>
          <a:ea typeface="+mn-ea"/>
        </a:defRPr>
      </a:lvl3pPr>
      <a:lvl4pPr marL="1600160" indent="-228594" algn="l" rtl="0" eaLnBrk="0" fontAlgn="base" hangingPunct="0">
        <a:spcBef>
          <a:spcPct val="20000"/>
        </a:spcBef>
        <a:spcAft>
          <a:spcPct val="0"/>
        </a:spcAft>
        <a:buChar char="–"/>
        <a:defRPr sz="2500">
          <a:solidFill>
            <a:schemeClr val="bg1"/>
          </a:solidFill>
          <a:latin typeface="+mn-lt"/>
          <a:ea typeface="+mn-ea"/>
        </a:defRPr>
      </a:lvl4pPr>
      <a:lvl5pPr marL="2057349" indent="-228594" algn="l" rtl="0" eaLnBrk="0" fontAlgn="base" hangingPunct="0">
        <a:spcBef>
          <a:spcPct val="20000"/>
        </a:spcBef>
        <a:spcAft>
          <a:spcPct val="0"/>
        </a:spcAft>
        <a:buChar char="»"/>
        <a:defRPr sz="2500">
          <a:solidFill>
            <a:schemeClr val="bg1"/>
          </a:solidFill>
          <a:latin typeface="+mn-lt"/>
          <a:ea typeface="+mn-ea"/>
        </a:defRPr>
      </a:lvl5pPr>
      <a:lvl6pPr marL="2514537" indent="-228594" algn="l" rtl="0" fontAlgn="base">
        <a:spcBef>
          <a:spcPct val="20000"/>
        </a:spcBef>
        <a:spcAft>
          <a:spcPct val="0"/>
        </a:spcAft>
        <a:buChar char="»"/>
        <a:defRPr sz="2500">
          <a:solidFill>
            <a:schemeClr val="bg1"/>
          </a:solidFill>
          <a:latin typeface="+mn-lt"/>
          <a:ea typeface="+mn-ea"/>
        </a:defRPr>
      </a:lvl6pPr>
      <a:lvl7pPr marL="2971726" indent="-228594" algn="l" rtl="0" fontAlgn="base">
        <a:spcBef>
          <a:spcPct val="20000"/>
        </a:spcBef>
        <a:spcAft>
          <a:spcPct val="0"/>
        </a:spcAft>
        <a:buChar char="»"/>
        <a:defRPr sz="2500">
          <a:solidFill>
            <a:schemeClr val="bg1"/>
          </a:solidFill>
          <a:latin typeface="+mn-lt"/>
          <a:ea typeface="+mn-ea"/>
        </a:defRPr>
      </a:lvl7pPr>
      <a:lvl8pPr marL="3428914" indent="-228594" algn="l" rtl="0" fontAlgn="base">
        <a:spcBef>
          <a:spcPct val="20000"/>
        </a:spcBef>
        <a:spcAft>
          <a:spcPct val="0"/>
        </a:spcAft>
        <a:buChar char="»"/>
        <a:defRPr sz="2500">
          <a:solidFill>
            <a:schemeClr val="bg1"/>
          </a:solidFill>
          <a:latin typeface="+mn-lt"/>
          <a:ea typeface="+mn-ea"/>
        </a:defRPr>
      </a:lvl8pPr>
      <a:lvl9pPr marL="3886103" indent="-22859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3.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4.png"/><Relationship Id="rId11" Type="http://schemas.openxmlformats.org/officeDocument/2006/relationships/image" Target="../media/image11.png"/><Relationship Id="rId5" Type="http://schemas.openxmlformats.org/officeDocument/2006/relationships/image" Target="../media/image3.png"/><Relationship Id="rId10"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81000"/>
            <a:ext cx="10363200" cy="1752600"/>
          </a:xfrm>
        </p:spPr>
        <p:txBody>
          <a:bodyPr/>
          <a:lstStyle/>
          <a:p>
            <a:pPr>
              <a:defRPr/>
            </a:pPr>
            <a:r>
              <a:rPr lang="en-US" dirty="0">
                <a:solidFill>
                  <a:srgbClr val="FFC000"/>
                </a:solidFill>
              </a:rPr>
              <a:t>Exploring Current Management Paradigms </a:t>
            </a:r>
            <a:br>
              <a:rPr lang="en-US" dirty="0">
                <a:solidFill>
                  <a:srgbClr val="FFC000"/>
                </a:solidFill>
              </a:rPr>
            </a:br>
            <a:r>
              <a:rPr lang="en-US" dirty="0">
                <a:solidFill>
                  <a:srgbClr val="FFC000"/>
                </a:solidFill>
              </a:rPr>
              <a:t>for Patients with Acute Myeloid Leukemia </a:t>
            </a:r>
            <a:br>
              <a:rPr lang="en-US" dirty="0">
                <a:solidFill>
                  <a:srgbClr val="FFC000"/>
                </a:solidFill>
              </a:rPr>
            </a:br>
            <a:r>
              <a:rPr lang="en-US" dirty="0">
                <a:solidFill>
                  <a:srgbClr val="FFC000"/>
                </a:solidFill>
              </a:rPr>
              <a:t>Not Eligible for Intensive Therapy</a:t>
            </a:r>
            <a:endParaRPr lang="en-US" sz="2400" dirty="0">
              <a:solidFill>
                <a:srgbClr val="FFC000"/>
              </a:solidFill>
              <a:effectLst>
                <a:outerShdw blurRad="38100" dist="38100" dir="2700000" algn="tl">
                  <a:srgbClr val="000000"/>
                </a:outerShdw>
              </a:effectLst>
              <a:latin typeface="Arial" pitchFamily="34" charset="0"/>
            </a:endParaRPr>
          </a:p>
        </p:txBody>
      </p:sp>
      <p:sp>
        <p:nvSpPr>
          <p:cNvPr id="3" name="Title 1">
            <a:extLst>
              <a:ext uri="{FF2B5EF4-FFF2-40B4-BE49-F238E27FC236}">
                <a16:creationId xmlns:a16="http://schemas.microsoft.com/office/drawing/2014/main" id="{19EF605E-6B71-8944-91E4-2B1193F773DB}"/>
              </a:ext>
            </a:extLst>
          </p:cNvPr>
          <p:cNvSpPr txBox="1">
            <a:spLocks/>
          </p:cNvSpPr>
          <p:nvPr/>
        </p:nvSpPr>
        <p:spPr bwMode="auto">
          <a:xfrm>
            <a:off x="3126137" y="3883617"/>
            <a:ext cx="58674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baseline="0">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189"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377"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566"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754" algn="l" rtl="0" fontAlgn="base">
              <a:spcBef>
                <a:spcPct val="0"/>
              </a:spcBef>
              <a:spcAft>
                <a:spcPct val="0"/>
              </a:spcAft>
              <a:defRPr sz="2600" b="1">
                <a:solidFill>
                  <a:srgbClr val="EFC53D"/>
                </a:solidFill>
                <a:latin typeface="Arial" charset="0"/>
                <a:ea typeface="ＭＳ Ｐゴシック" charset="0"/>
                <a:cs typeface="ＭＳ Ｐゴシック" charset="0"/>
              </a:defRPr>
            </a:lvl9pPr>
          </a:lstStyle>
          <a:p>
            <a:pPr>
              <a:defRPr/>
            </a:pPr>
            <a:r>
              <a:rPr lang="en-US" sz="2200" kern="0" dirty="0">
                <a:solidFill>
                  <a:srgbClr val="FFC000"/>
                </a:solidFill>
              </a:rPr>
              <a:t>Faculty</a:t>
            </a:r>
          </a:p>
          <a:p>
            <a:pPr>
              <a:defRPr/>
            </a:pPr>
            <a:r>
              <a:rPr lang="en-US" sz="2200" kern="0" dirty="0">
                <a:solidFill>
                  <a:schemeClr val="tx1"/>
                </a:solidFill>
              </a:rPr>
              <a:t>Courtney D DiNardo, MD, MSCE</a:t>
            </a:r>
          </a:p>
          <a:p>
            <a:pPr>
              <a:defRPr/>
            </a:pPr>
            <a:r>
              <a:rPr lang="en-US" sz="2200" kern="0" dirty="0">
                <a:solidFill>
                  <a:schemeClr val="tx1"/>
                </a:solidFill>
              </a:rPr>
              <a:t>Keith W </a:t>
            </a:r>
            <a:r>
              <a:rPr lang="en-US" sz="2200" kern="0" dirty="0" err="1">
                <a:solidFill>
                  <a:schemeClr val="tx1"/>
                </a:solidFill>
              </a:rPr>
              <a:t>Pratz</a:t>
            </a:r>
            <a:r>
              <a:rPr lang="en-US" sz="2200" kern="0" dirty="0">
                <a:solidFill>
                  <a:schemeClr val="tx1"/>
                </a:solidFill>
              </a:rPr>
              <a:t>, MD</a:t>
            </a:r>
          </a:p>
          <a:p>
            <a:pPr>
              <a:defRPr/>
            </a:pPr>
            <a:r>
              <a:rPr lang="en-US" sz="2200" kern="0" dirty="0">
                <a:solidFill>
                  <a:schemeClr val="tx1"/>
                </a:solidFill>
              </a:rPr>
              <a:t>Richard M Stone, MD</a:t>
            </a:r>
          </a:p>
          <a:p>
            <a:pPr>
              <a:defRPr/>
            </a:pPr>
            <a:endParaRPr lang="en-US" sz="2200" kern="0" dirty="0">
              <a:solidFill>
                <a:schemeClr val="tx1"/>
              </a:solidFill>
            </a:endParaRPr>
          </a:p>
          <a:p>
            <a:pPr>
              <a:defRPr/>
            </a:pPr>
            <a:r>
              <a:rPr lang="en-US" sz="2200" kern="0" dirty="0">
                <a:solidFill>
                  <a:srgbClr val="FFC000"/>
                </a:solidFill>
              </a:rPr>
              <a:t>Moderator</a:t>
            </a:r>
          </a:p>
          <a:p>
            <a:pPr>
              <a:defRPr/>
            </a:pPr>
            <a:r>
              <a:rPr lang="en-US" sz="2200" kern="0" dirty="0">
                <a:solidFill>
                  <a:schemeClr val="tx1"/>
                </a:solidFill>
              </a:rPr>
              <a:t>Neil Love, MD</a:t>
            </a:r>
            <a:endParaRPr lang="en-US" sz="2200" kern="0" dirty="0">
              <a:solidFill>
                <a:schemeClr val="tx1"/>
              </a:solidFill>
              <a:effectLst>
                <a:outerShdw blurRad="38100" dist="38100" dir="2700000" algn="tl">
                  <a:srgbClr val="000000"/>
                </a:outerShdw>
              </a:effectLst>
              <a:latin typeface="Arial" pitchFamily="34" charset="0"/>
            </a:endParaRPr>
          </a:p>
        </p:txBody>
      </p:sp>
      <p:sp>
        <p:nvSpPr>
          <p:cNvPr id="4" name="Title 1">
            <a:extLst>
              <a:ext uri="{FF2B5EF4-FFF2-40B4-BE49-F238E27FC236}">
                <a16:creationId xmlns:a16="http://schemas.microsoft.com/office/drawing/2014/main" id="{B5943307-1A1A-9746-8DAC-ED499ECDD459}"/>
              </a:ext>
            </a:extLst>
          </p:cNvPr>
          <p:cNvSpPr txBox="1">
            <a:spLocks/>
          </p:cNvSpPr>
          <p:nvPr/>
        </p:nvSpPr>
        <p:spPr bwMode="auto">
          <a:xfrm>
            <a:off x="2362200" y="2133600"/>
            <a:ext cx="7103713" cy="145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baseline="0">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189"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377"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566"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754" algn="l" rtl="0" fontAlgn="base">
              <a:spcBef>
                <a:spcPct val="0"/>
              </a:spcBef>
              <a:spcAft>
                <a:spcPct val="0"/>
              </a:spcAft>
              <a:defRPr sz="2600" b="1">
                <a:solidFill>
                  <a:srgbClr val="EFC53D"/>
                </a:solidFill>
                <a:latin typeface="Arial" charset="0"/>
                <a:ea typeface="ＭＳ Ｐゴシック" charset="0"/>
                <a:cs typeface="ＭＳ Ｐゴシック" charset="0"/>
              </a:defRPr>
            </a:lvl9pPr>
          </a:lstStyle>
          <a:p>
            <a:pPr>
              <a:spcBef>
                <a:spcPts val="600"/>
              </a:spcBef>
              <a:defRPr/>
            </a:pPr>
            <a:r>
              <a:rPr lang="en-US" sz="2400" kern="0" dirty="0"/>
              <a:t>Friday, October 25, 2019, 1:15 PM – 3:45 PM</a:t>
            </a:r>
          </a:p>
          <a:p>
            <a:pPr>
              <a:spcBef>
                <a:spcPts val="600"/>
              </a:spcBef>
              <a:defRPr/>
            </a:pPr>
            <a:r>
              <a:rPr lang="en-US" sz="2400" kern="0" dirty="0"/>
              <a:t>Orlando, Florida</a:t>
            </a:r>
            <a:endParaRPr lang="en-US" sz="2400" b="0" kern="0" dirty="0">
              <a:effectLst>
                <a:outerShdw blurRad="38100" dist="38100" dir="2700000" algn="tl">
                  <a:srgbClr val="000000"/>
                </a:outerShdw>
              </a:effectLst>
              <a:latin typeface="Arial" pitchFamily="34" charset="0"/>
            </a:endParaRPr>
          </a:p>
        </p:txBody>
      </p:sp>
    </p:spTree>
    <p:extLst>
      <p:ext uri="{BB962C8B-B14F-4D97-AF65-F5344CB8AC3E}">
        <p14:creationId xmlns:p14="http://schemas.microsoft.com/office/powerpoint/2010/main" val="33150499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25</a:t>
            </a:r>
          </a:p>
        </p:txBody>
      </p:sp>
      <p:sp>
        <p:nvSpPr>
          <p:cNvPr id="3" name="Title 2"/>
          <p:cNvSpPr>
            <a:spLocks noGrp="1"/>
          </p:cNvSpPr>
          <p:nvPr>
            <p:ph type="title"/>
          </p:nvPr>
        </p:nvSpPr>
        <p:spPr/>
        <p:txBody>
          <a:bodyPr/>
          <a:lstStyle/>
          <a:p>
            <a:r>
              <a:rPr lang="en-US" dirty="0"/>
              <a:t>For a patient who is receiving </a:t>
            </a:r>
            <a:r>
              <a:rPr lang="en-US" dirty="0" err="1"/>
              <a:t>venetoclax</a:t>
            </a:r>
            <a:r>
              <a:rPr lang="en-US" dirty="0"/>
              <a:t> in combination with an HMA who is in complete remission and faring well, how long do you generally continue the </a:t>
            </a:r>
            <a:r>
              <a:rPr lang="en-US" dirty="0" err="1"/>
              <a:t>venetoclax</a:t>
            </a:r>
            <a:r>
              <a:rPr lang="en-US" dirty="0"/>
              <a:t>?</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918372" y="261131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22</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144999" y="2792316"/>
            <a:ext cx="1757854" cy="325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Indefinitely</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144999" y="4802742"/>
            <a:ext cx="1757854" cy="35056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15 cycles</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3970841" y="3949884"/>
            <a:ext cx="411163" cy="27850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925882" y="3912213"/>
            <a:ext cx="1976970" cy="3004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6-8 cycles</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3483560" y="4933807"/>
            <a:ext cx="517629" cy="18683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97912" y="4802742"/>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97912" y="387449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97912"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9276"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0640"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82004"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43368"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04732"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6096"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27460"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88824"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50188"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11552"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72916"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26" descr="Square-1.png">
            <a:extLst>
              <a:ext uri="{FF2B5EF4-FFF2-40B4-BE49-F238E27FC236}">
                <a16:creationId xmlns:a16="http://schemas.microsoft.com/office/drawing/2014/main" id="{2E032D1C-D85C-7047-8940-BFBA1CCB4B8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34280"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descr="Square-1.png">
            <a:extLst>
              <a:ext uri="{FF2B5EF4-FFF2-40B4-BE49-F238E27FC236}">
                <a16:creationId xmlns:a16="http://schemas.microsoft.com/office/drawing/2014/main" id="{E13F393F-78D6-9747-9780-A21D2C549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95644"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Square-1.png">
            <a:extLst>
              <a:ext uri="{FF2B5EF4-FFF2-40B4-BE49-F238E27FC236}">
                <a16:creationId xmlns:a16="http://schemas.microsoft.com/office/drawing/2014/main" id="{CDE47632-4331-E541-8676-B32DD354BB3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57008" y="254226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088BE035-8D65-BB48-B1CE-9783188D2AD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997912"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1A39F26C-45AA-BA4E-9D36-002E5C64617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59276"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descr="Square-1.png">
            <a:extLst>
              <a:ext uri="{FF2B5EF4-FFF2-40B4-BE49-F238E27FC236}">
                <a16:creationId xmlns:a16="http://schemas.microsoft.com/office/drawing/2014/main" id="{5F58B598-1074-E54D-AE15-B4AB202EA5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20640"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A4812C33-9638-7C4B-B652-1C23118E010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82004"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ADC74508-1333-5A42-A811-7F16AAEC664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43368"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0BF0EEA8-157C-714D-8FB4-A4C41D7840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04732"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699BB70F-7E5B-4845-A459-5551E564DDD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66096" y="29862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DE07A98F-9F21-CD4F-AF1C-67C85AFBE1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59275" y="387449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3439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p:txBody>
          <a:bodyPr/>
          <a:lstStyle/>
          <a:p>
            <a:r>
              <a:rPr lang="en-US" dirty="0"/>
              <a:t>All patients with AML who are receiving </a:t>
            </a:r>
            <a:r>
              <a:rPr lang="en-US" dirty="0" err="1"/>
              <a:t>venetoclax</a:t>
            </a:r>
            <a:r>
              <a:rPr lang="en-US" dirty="0"/>
              <a:t> in combination with an HMA should be admitted to the hospital regardless of disease burden or performance status.</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5433646" y="275348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272495" y="2753480"/>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Agree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272495" y="3889913"/>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Disagree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9605694" y="365385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68" name="Picture 67" descr="Square-4.png">
            <a:extLst>
              <a:ext uri="{FF2B5EF4-FFF2-40B4-BE49-F238E27FC236}">
                <a16:creationId xmlns:a16="http://schemas.microsoft.com/office/drawing/2014/main" id="{6FF0006B-51CE-7D45-B50E-442CF7DADD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5276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68" descr="Square-4.png">
            <a:extLst>
              <a:ext uri="{FF2B5EF4-FFF2-40B4-BE49-F238E27FC236}">
                <a16:creationId xmlns:a16="http://schemas.microsoft.com/office/drawing/2014/main" id="{19D28B8D-04F9-D344-B841-1C4340A564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412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descr="Square-4.png">
            <a:extLst>
              <a:ext uri="{FF2B5EF4-FFF2-40B4-BE49-F238E27FC236}">
                <a16:creationId xmlns:a16="http://schemas.microsoft.com/office/drawing/2014/main" id="{A296AE07-0B8E-CD4E-88F7-2D8CBA75EC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49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descr="Square-4.png">
            <a:extLst>
              <a:ext uri="{FF2B5EF4-FFF2-40B4-BE49-F238E27FC236}">
                <a16:creationId xmlns:a16="http://schemas.microsoft.com/office/drawing/2014/main" id="{CF9D70DF-94DC-F840-87D7-48289C0B0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685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descr="Square-4.png">
            <a:extLst>
              <a:ext uri="{FF2B5EF4-FFF2-40B4-BE49-F238E27FC236}">
                <a16:creationId xmlns:a16="http://schemas.microsoft.com/office/drawing/2014/main" id="{CBE750F3-C17D-3349-98F2-A33E6022B9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21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3" descr="Square-2.png">
            <a:extLst>
              <a:ext uri="{FF2B5EF4-FFF2-40B4-BE49-F238E27FC236}">
                <a16:creationId xmlns:a16="http://schemas.microsoft.com/office/drawing/2014/main" id="{8D1EBDCA-6E94-7847-BA03-CB72687BD0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2762"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3" descr="Square-2.png">
            <a:extLst>
              <a:ext uri="{FF2B5EF4-FFF2-40B4-BE49-F238E27FC236}">
                <a16:creationId xmlns:a16="http://schemas.microsoft.com/office/drawing/2014/main" id="{A3F12249-2E7F-8440-AB73-7230434B1CC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14126"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3" descr="Square-2.png">
            <a:extLst>
              <a:ext uri="{FF2B5EF4-FFF2-40B4-BE49-F238E27FC236}">
                <a16:creationId xmlns:a16="http://schemas.microsoft.com/office/drawing/2014/main" id="{1DE6238D-CA51-1642-89B0-9BBA685592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75490"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 descr="Square-2.png">
            <a:extLst>
              <a:ext uri="{FF2B5EF4-FFF2-40B4-BE49-F238E27FC236}">
                <a16:creationId xmlns:a16="http://schemas.microsoft.com/office/drawing/2014/main" id="{A36C57CB-D206-5249-9816-030AE1DE1C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6854"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 descr="Square-2.png">
            <a:extLst>
              <a:ext uri="{FF2B5EF4-FFF2-40B4-BE49-F238E27FC236}">
                <a16:creationId xmlns:a16="http://schemas.microsoft.com/office/drawing/2014/main" id="{03201366-C76F-E848-A5F0-6DAC59E5BCC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8218"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8971CC64-9B2E-7342-822D-DE744700C9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9582"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descr="Square-2.png">
            <a:extLst>
              <a:ext uri="{FF2B5EF4-FFF2-40B4-BE49-F238E27FC236}">
                <a16:creationId xmlns:a16="http://schemas.microsoft.com/office/drawing/2014/main" id="{07FACD1C-73ED-A442-A027-1E788BD5D8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20946"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descr="Square-2.png">
            <a:extLst>
              <a:ext uri="{FF2B5EF4-FFF2-40B4-BE49-F238E27FC236}">
                <a16:creationId xmlns:a16="http://schemas.microsoft.com/office/drawing/2014/main" id="{078BBEF0-0CA0-EB45-9574-CD79C65572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82310"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 descr="Square-2.png">
            <a:extLst>
              <a:ext uri="{FF2B5EF4-FFF2-40B4-BE49-F238E27FC236}">
                <a16:creationId xmlns:a16="http://schemas.microsoft.com/office/drawing/2014/main" id="{3AF8F4BA-B9AC-1E4B-8670-AB4F522FB76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43674"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5E14A7F8-57D5-B745-B98E-7BC9173620E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05038"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 descr="Square-2.png">
            <a:extLst>
              <a:ext uri="{FF2B5EF4-FFF2-40B4-BE49-F238E27FC236}">
                <a16:creationId xmlns:a16="http://schemas.microsoft.com/office/drawing/2014/main" id="{8D3A6149-F54C-7248-A02D-939A3F39283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66402"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 descr="Square-2.png">
            <a:extLst>
              <a:ext uri="{FF2B5EF4-FFF2-40B4-BE49-F238E27FC236}">
                <a16:creationId xmlns:a16="http://schemas.microsoft.com/office/drawing/2014/main" id="{7CB83EE4-7FB9-5E47-9569-9401E89B4F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727766"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475D525F-2AC9-2843-A53E-1CAD3CD479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89130"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descr="Square-2.png">
            <a:extLst>
              <a:ext uri="{FF2B5EF4-FFF2-40B4-BE49-F238E27FC236}">
                <a16:creationId xmlns:a16="http://schemas.microsoft.com/office/drawing/2014/main" id="{73CBC517-F15E-5044-AAEA-9CDC396A4C2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50494"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3" descr="Square-2.png">
            <a:extLst>
              <a:ext uri="{FF2B5EF4-FFF2-40B4-BE49-F238E27FC236}">
                <a16:creationId xmlns:a16="http://schemas.microsoft.com/office/drawing/2014/main" id="{ED0CD290-D528-8249-8367-B09F4131E3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11858" y="36258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descr="Square-4.png">
            <a:extLst>
              <a:ext uri="{FF2B5EF4-FFF2-40B4-BE49-F238E27FC236}">
                <a16:creationId xmlns:a16="http://schemas.microsoft.com/office/drawing/2014/main" id="{A7CCCBA7-0246-FE41-948E-3F6D4D9F7B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58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3" descr="Square-2.png">
            <a:extLst>
              <a:ext uri="{FF2B5EF4-FFF2-40B4-BE49-F238E27FC236}">
                <a16:creationId xmlns:a16="http://schemas.microsoft.com/office/drawing/2014/main" id="{733AA80C-D0F2-FB40-851B-AD78B01C5A6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2762" y="404884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3" descr="Square-2.png">
            <a:extLst>
              <a:ext uri="{FF2B5EF4-FFF2-40B4-BE49-F238E27FC236}">
                <a16:creationId xmlns:a16="http://schemas.microsoft.com/office/drawing/2014/main" id="{E3A8C00D-8072-D249-9DBA-DF7E9BCB1BF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14126" y="404884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3" descr="Square-2.png">
            <a:extLst>
              <a:ext uri="{FF2B5EF4-FFF2-40B4-BE49-F238E27FC236}">
                <a16:creationId xmlns:a16="http://schemas.microsoft.com/office/drawing/2014/main" id="{15A8E352-5BDB-FC4C-ABFA-1554D26E09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75490" y="404884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3" descr="Square-2.png">
            <a:extLst>
              <a:ext uri="{FF2B5EF4-FFF2-40B4-BE49-F238E27FC236}">
                <a16:creationId xmlns:a16="http://schemas.microsoft.com/office/drawing/2014/main" id="{13E2C96E-0FCA-1942-8909-2AC78AA4E13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6854" y="404884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3" descr="Square-2.png">
            <a:extLst>
              <a:ext uri="{FF2B5EF4-FFF2-40B4-BE49-F238E27FC236}">
                <a16:creationId xmlns:a16="http://schemas.microsoft.com/office/drawing/2014/main" id="{2B686DAE-F833-0A44-8B33-7F3D5552FF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8218" y="404884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3020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7BFB5-C197-EB41-8630-DAB41FA98F4D}"/>
              </a:ext>
            </a:extLst>
          </p:cNvPr>
          <p:cNvSpPr>
            <a:spLocks noGrp="1"/>
          </p:cNvSpPr>
          <p:nvPr>
            <p:ph type="title"/>
          </p:nvPr>
        </p:nvSpPr>
        <p:spPr>
          <a:xfrm>
            <a:off x="914638" y="2560320"/>
            <a:ext cx="10362724" cy="1737360"/>
          </a:xfrm>
        </p:spPr>
        <p:txBody>
          <a:bodyPr/>
          <a:lstStyle/>
          <a:p>
            <a:pPr lvl="0" algn="ctr" defTabSz="457200">
              <a:spcBef>
                <a:spcPct val="20000"/>
              </a:spcBef>
              <a:defRPr/>
            </a:pPr>
            <a:r>
              <a:rPr lang="en-US" sz="4000">
                <a:latin typeface="Arial" pitchFamily="-110" charset="-52"/>
                <a:ea typeface="ヒラギノ角ゴ Pro W3" pitchFamily="-110" charset="-128"/>
                <a:cs typeface="ヒラギノ角ゴ Pro W3" pitchFamily="-110" charset="-128"/>
              </a:rPr>
              <a:t>Module 1 Appendix</a:t>
            </a:r>
            <a:endParaRPr lang="en-US" sz="4000" dirty="0"/>
          </a:p>
        </p:txBody>
      </p:sp>
    </p:spTree>
    <p:extLst>
      <p:ext uri="{BB962C8B-B14F-4D97-AF65-F5344CB8AC3E}">
        <p14:creationId xmlns:p14="http://schemas.microsoft.com/office/powerpoint/2010/main" val="26528273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In a medically stable patient with newly diagnosed AML, which of the following genomic tests do you </a:t>
            </a:r>
            <a:r>
              <a:rPr lang="en-US" u="sng" dirty="0"/>
              <a:t>generally wait for the results of before initiating treatment</a:t>
            </a:r>
            <a:r>
              <a:rPr lang="en-US" dirty="0"/>
              <a:t>? (Select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777632" y="489396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12</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802405" y="4844453"/>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Cytogenetics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19201" y="4108837"/>
            <a:ext cx="2868412" cy="32672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FISH panel for del(5q), del(7q), </a:t>
            </a:r>
            <a:r>
              <a:rPr lang="en-US" b="1" dirty="0" err="1">
                <a:ea typeface="Arial" charset="0"/>
                <a:cs typeface="Arial" charset="0"/>
              </a:rPr>
              <a:t>abn</a:t>
            </a:r>
            <a:r>
              <a:rPr lang="en-US" b="1" dirty="0">
                <a:ea typeface="Arial" charset="0"/>
                <a:cs typeface="Arial" charset="0"/>
              </a:rPr>
              <a:t>(17p)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10209922" y="416532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13</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517555" y="2070131"/>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FLT3 and NPM1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11102791" y="1831735"/>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20</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11136291" y="296682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17</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517555" y="3169873"/>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PCR/FISH for inv(16) and t(8;21) </a:t>
            </a:r>
            <a:endParaRPr lang="en-US" sz="1800" b="1" dirty="0">
              <a:solidFill>
                <a:srgbClr val="FFFFFF"/>
              </a:solidFill>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342820" y="5550779"/>
            <a:ext cx="3737583"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Gene panel including IDH1, IDH2, ASXL1, RUNX1 and/or TP53 </a:t>
            </a: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7471782" y="5550779"/>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7</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82672"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44036"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5" name="Picture 104" descr="Square-4.png">
            <a:extLst>
              <a:ext uri="{FF2B5EF4-FFF2-40B4-BE49-F238E27FC236}">
                <a16:creationId xmlns:a16="http://schemas.microsoft.com/office/drawing/2014/main" id="{F7C098B1-FAEE-7A4A-84FC-3F877F2476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6" name="Picture 105" descr="Square-4.png">
            <a:extLst>
              <a:ext uri="{FF2B5EF4-FFF2-40B4-BE49-F238E27FC236}">
                <a16:creationId xmlns:a16="http://schemas.microsoft.com/office/drawing/2014/main" id="{FB68E17E-D512-BB4B-B71F-A4518CBE6A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6764"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7" name="Picture 106" descr="Square-4.png">
            <a:extLst>
              <a:ext uri="{FF2B5EF4-FFF2-40B4-BE49-F238E27FC236}">
                <a16:creationId xmlns:a16="http://schemas.microsoft.com/office/drawing/2014/main" id="{795F7799-9471-4A4B-B747-75786434D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28128"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8" name="Picture 107" descr="Square-4.png">
            <a:extLst>
              <a:ext uri="{FF2B5EF4-FFF2-40B4-BE49-F238E27FC236}">
                <a16:creationId xmlns:a16="http://schemas.microsoft.com/office/drawing/2014/main" id="{B80C3375-23AD-B14F-9278-7D6E0D99C2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89492"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9" name="Picture 108" descr="Square-4.png">
            <a:extLst>
              <a:ext uri="{FF2B5EF4-FFF2-40B4-BE49-F238E27FC236}">
                <a16:creationId xmlns:a16="http://schemas.microsoft.com/office/drawing/2014/main" id="{E55ADBBE-6EE8-8649-87E7-F2C288178C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50856"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0" name="Picture 109" descr="Square-4.png">
            <a:extLst>
              <a:ext uri="{FF2B5EF4-FFF2-40B4-BE49-F238E27FC236}">
                <a16:creationId xmlns:a16="http://schemas.microsoft.com/office/drawing/2014/main" id="{6978D006-2367-D64B-83EE-B3364553C3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12220"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1" name="Picture 110" descr="Square-4.png">
            <a:extLst>
              <a:ext uri="{FF2B5EF4-FFF2-40B4-BE49-F238E27FC236}">
                <a16:creationId xmlns:a16="http://schemas.microsoft.com/office/drawing/2014/main" id="{88228D64-6401-1E49-BEC7-3465EE5464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73584"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2" name="Picture 111" descr="Square-4.png">
            <a:extLst>
              <a:ext uri="{FF2B5EF4-FFF2-40B4-BE49-F238E27FC236}">
                <a16:creationId xmlns:a16="http://schemas.microsoft.com/office/drawing/2014/main" id="{B7DD4CFF-E4B0-8D40-A184-A7357FDAA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34948"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3" name="Picture 112" descr="Square-4.png">
            <a:extLst>
              <a:ext uri="{FF2B5EF4-FFF2-40B4-BE49-F238E27FC236}">
                <a16:creationId xmlns:a16="http://schemas.microsoft.com/office/drawing/2014/main" id="{E3584700-72B2-1540-8A2C-AA42CCB29F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96312"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4" name="Picture 113" descr="Square-4.png">
            <a:extLst>
              <a:ext uri="{FF2B5EF4-FFF2-40B4-BE49-F238E27FC236}">
                <a16:creationId xmlns:a16="http://schemas.microsoft.com/office/drawing/2014/main" id="{9438AF94-A590-584E-A2AB-53041B22CC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57676" y="479918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82672"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44013"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0" name="Picture 4" descr="Square-3.png">
            <a:extLst>
              <a:ext uri="{FF2B5EF4-FFF2-40B4-BE49-F238E27FC236}">
                <a16:creationId xmlns:a16="http://schemas.microsoft.com/office/drawing/2014/main" id="{FFADDC9E-1975-004A-A82D-B9AF79FE3A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354"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05546B06-53A6-7541-9C78-AF5EBE4284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66695"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82672"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44036"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82672"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44036"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182672"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66764"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28128"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89492"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50856"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12220"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73584"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34948"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66764"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2" name="Picture 3" descr="Square-2.png">
            <a:extLst>
              <a:ext uri="{FF2B5EF4-FFF2-40B4-BE49-F238E27FC236}">
                <a16:creationId xmlns:a16="http://schemas.microsoft.com/office/drawing/2014/main" id="{936457C0-E032-E54B-9010-125A9484D0B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28128"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 name="Picture 3" descr="Square-2.png">
            <a:extLst>
              <a:ext uri="{FF2B5EF4-FFF2-40B4-BE49-F238E27FC236}">
                <a16:creationId xmlns:a16="http://schemas.microsoft.com/office/drawing/2014/main" id="{73268A28-FC2D-4345-9B32-3D8D2100B0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89492"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 name="Picture 3" descr="Square-2.png">
            <a:extLst>
              <a:ext uri="{FF2B5EF4-FFF2-40B4-BE49-F238E27FC236}">
                <a16:creationId xmlns:a16="http://schemas.microsoft.com/office/drawing/2014/main" id="{C1BAA9F3-E0BD-1943-9086-1EF3F4E5D16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50856"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5" name="Picture 3" descr="Square-2.png">
            <a:extLst>
              <a:ext uri="{FF2B5EF4-FFF2-40B4-BE49-F238E27FC236}">
                <a16:creationId xmlns:a16="http://schemas.microsoft.com/office/drawing/2014/main" id="{70E4CFF3-16D7-4349-B093-6329984CDC6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12220"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6" name="Picture 3" descr="Square-2.png">
            <a:extLst>
              <a:ext uri="{FF2B5EF4-FFF2-40B4-BE49-F238E27FC236}">
                <a16:creationId xmlns:a16="http://schemas.microsoft.com/office/drawing/2014/main" id="{D2B232D6-E2E7-A341-8A6B-EF8224C6A56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73584"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3" name="Picture 4" descr="Square-3.png">
            <a:extLst>
              <a:ext uri="{FF2B5EF4-FFF2-40B4-BE49-F238E27FC236}">
                <a16:creationId xmlns:a16="http://schemas.microsoft.com/office/drawing/2014/main" id="{F2F92CC9-83A2-7941-8B7A-B7AC14A0EA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50718"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4" name="Picture 4" descr="Square-3.png">
            <a:extLst>
              <a:ext uri="{FF2B5EF4-FFF2-40B4-BE49-F238E27FC236}">
                <a16:creationId xmlns:a16="http://schemas.microsoft.com/office/drawing/2014/main" id="{535F4CDA-67EE-3B45-B6CF-D6603D217A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12059"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5" name="Picture 4" descr="Square-3.png">
            <a:extLst>
              <a:ext uri="{FF2B5EF4-FFF2-40B4-BE49-F238E27FC236}">
                <a16:creationId xmlns:a16="http://schemas.microsoft.com/office/drawing/2014/main" id="{3E3D9CCA-A923-B347-A485-5354E9A4C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73400"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6" name="Picture 4" descr="Square-3.png">
            <a:extLst>
              <a:ext uri="{FF2B5EF4-FFF2-40B4-BE49-F238E27FC236}">
                <a16:creationId xmlns:a16="http://schemas.microsoft.com/office/drawing/2014/main" id="{E7899685-F41A-DE4B-B441-88E03C26CF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34741"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7" name="Picture 4" descr="Square-3.png">
            <a:extLst>
              <a:ext uri="{FF2B5EF4-FFF2-40B4-BE49-F238E27FC236}">
                <a16:creationId xmlns:a16="http://schemas.microsoft.com/office/drawing/2014/main" id="{10154BA1-8D9C-3747-9979-7A0F5D579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28036"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8" name="Picture 4" descr="Square-3.png">
            <a:extLst>
              <a:ext uri="{FF2B5EF4-FFF2-40B4-BE49-F238E27FC236}">
                <a16:creationId xmlns:a16="http://schemas.microsoft.com/office/drawing/2014/main" id="{BC45E05D-726C-3F4E-A789-6AFA318075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89377"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9" name="Picture 4" descr="Square-3.png">
            <a:extLst>
              <a:ext uri="{FF2B5EF4-FFF2-40B4-BE49-F238E27FC236}">
                <a16:creationId xmlns:a16="http://schemas.microsoft.com/office/drawing/2014/main" id="{9B08ACCB-36B8-D543-8649-F8640DC6B3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796082"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0" name="Picture 4" descr="Square-3.png">
            <a:extLst>
              <a:ext uri="{FF2B5EF4-FFF2-40B4-BE49-F238E27FC236}">
                <a16:creationId xmlns:a16="http://schemas.microsoft.com/office/drawing/2014/main" id="{92DB15EF-A932-9645-9A96-08AF13BCD2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57423"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1" name="Picture 4" descr="Square-3.png">
            <a:extLst>
              <a:ext uri="{FF2B5EF4-FFF2-40B4-BE49-F238E27FC236}">
                <a16:creationId xmlns:a16="http://schemas.microsoft.com/office/drawing/2014/main" id="{4013FC00-C39D-AE44-A8CD-82571EBE73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18764" y="40843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4" name="Picture 6" descr="Square-5.png">
            <a:extLst>
              <a:ext uri="{FF2B5EF4-FFF2-40B4-BE49-F238E27FC236}">
                <a16:creationId xmlns:a16="http://schemas.microsoft.com/office/drawing/2014/main" id="{0F6023A8-41F3-3B48-BF5C-E864DFEC0DA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644013"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5" name="Picture 6" descr="Square-5.png">
            <a:extLst>
              <a:ext uri="{FF2B5EF4-FFF2-40B4-BE49-F238E27FC236}">
                <a16:creationId xmlns:a16="http://schemas.microsoft.com/office/drawing/2014/main" id="{0919E848-CCEB-F049-B2B8-FC9BED55BE5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105354"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6" name="Picture 6" descr="Square-5.png">
            <a:extLst>
              <a:ext uri="{FF2B5EF4-FFF2-40B4-BE49-F238E27FC236}">
                <a16:creationId xmlns:a16="http://schemas.microsoft.com/office/drawing/2014/main" id="{2DDF8F82-A69A-644E-9720-561BED4977C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566695"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6" descr="Square-5.png">
            <a:extLst>
              <a:ext uri="{FF2B5EF4-FFF2-40B4-BE49-F238E27FC236}">
                <a16:creationId xmlns:a16="http://schemas.microsoft.com/office/drawing/2014/main" id="{49089E86-0709-5743-9A2E-79B9CCFBBF1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028036"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6" descr="Square-5.png">
            <a:extLst>
              <a:ext uri="{FF2B5EF4-FFF2-40B4-BE49-F238E27FC236}">
                <a16:creationId xmlns:a16="http://schemas.microsoft.com/office/drawing/2014/main" id="{5DB60745-0207-F145-BAEA-D09AC212A09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489377"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6" descr="Square-5.png">
            <a:extLst>
              <a:ext uri="{FF2B5EF4-FFF2-40B4-BE49-F238E27FC236}">
                <a16:creationId xmlns:a16="http://schemas.microsoft.com/office/drawing/2014/main" id="{16641C53-ACC1-BC4C-98D6-0D16F916C59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950718" y="5497823"/>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89" descr="Square-1.png">
            <a:extLst>
              <a:ext uri="{FF2B5EF4-FFF2-40B4-BE49-F238E27FC236}">
                <a16:creationId xmlns:a16="http://schemas.microsoft.com/office/drawing/2014/main" id="{DB650524-7702-A54F-920F-7C8A31CC592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96105"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1" name="Picture 90" descr="Square-1.png">
            <a:extLst>
              <a:ext uri="{FF2B5EF4-FFF2-40B4-BE49-F238E27FC236}">
                <a16:creationId xmlns:a16="http://schemas.microsoft.com/office/drawing/2014/main" id="{71B7998E-FFC3-6345-873E-32936F682BD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257469"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3" name="Picture 3" descr="Square-2.png">
            <a:extLst>
              <a:ext uri="{FF2B5EF4-FFF2-40B4-BE49-F238E27FC236}">
                <a16:creationId xmlns:a16="http://schemas.microsoft.com/office/drawing/2014/main" id="{64D1BFD8-FDD4-1446-AC9D-167B60CC03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34948"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4" name="Picture 3" descr="Square-2.png">
            <a:extLst>
              <a:ext uri="{FF2B5EF4-FFF2-40B4-BE49-F238E27FC236}">
                <a16:creationId xmlns:a16="http://schemas.microsoft.com/office/drawing/2014/main" id="{A56AF00C-D0A7-DA4B-BB6E-5C9C6A063C8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96312"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5" name="Picture 3" descr="Square-2.png">
            <a:extLst>
              <a:ext uri="{FF2B5EF4-FFF2-40B4-BE49-F238E27FC236}">
                <a16:creationId xmlns:a16="http://schemas.microsoft.com/office/drawing/2014/main" id="{A20978F5-9F7B-194E-9ABF-9DD74D47D35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57676"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6" name="Picture 3" descr="Square-2.png">
            <a:extLst>
              <a:ext uri="{FF2B5EF4-FFF2-40B4-BE49-F238E27FC236}">
                <a16:creationId xmlns:a16="http://schemas.microsoft.com/office/drawing/2014/main" id="{78188C42-EE86-F24F-AFBE-69FB0BD7CD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19040"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 name="Picture 3" descr="Square-2.png">
            <a:extLst>
              <a:ext uri="{FF2B5EF4-FFF2-40B4-BE49-F238E27FC236}">
                <a16:creationId xmlns:a16="http://schemas.microsoft.com/office/drawing/2014/main" id="{70D5E892-B212-3640-AFA9-77287FABFC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68704"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7" name="Picture 3" descr="Square-2.png">
            <a:extLst>
              <a:ext uri="{FF2B5EF4-FFF2-40B4-BE49-F238E27FC236}">
                <a16:creationId xmlns:a16="http://schemas.microsoft.com/office/drawing/2014/main" id="{710217F4-C4A5-A748-8434-7C362C3D6BD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630068" y="2895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descr="Square-2.png">
            <a:extLst>
              <a:ext uri="{FF2B5EF4-FFF2-40B4-BE49-F238E27FC236}">
                <a16:creationId xmlns:a16="http://schemas.microsoft.com/office/drawing/2014/main" id="{6FEEA5CB-42BF-D041-BA03-C42501F3BB4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82672" y="33201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9" name="Picture 3" descr="Square-2.png">
            <a:extLst>
              <a:ext uri="{FF2B5EF4-FFF2-40B4-BE49-F238E27FC236}">
                <a16:creationId xmlns:a16="http://schemas.microsoft.com/office/drawing/2014/main" id="{575E4321-5514-7E4D-A2E8-29BFBF6B65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44036" y="33201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Picture 100" descr="Square-1.png">
            <a:extLst>
              <a:ext uri="{FF2B5EF4-FFF2-40B4-BE49-F238E27FC236}">
                <a16:creationId xmlns:a16="http://schemas.microsoft.com/office/drawing/2014/main" id="{10B7A719-144D-E044-8FDB-F37848DE844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718626"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Picture 101" descr="Square-1.png">
            <a:extLst>
              <a:ext uri="{FF2B5EF4-FFF2-40B4-BE49-F238E27FC236}">
                <a16:creationId xmlns:a16="http://schemas.microsoft.com/office/drawing/2014/main" id="{E3A26FC0-6DAB-1B48-9387-615EDC83617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179783"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5" name="Picture 114" descr="Square-1.png">
            <a:extLst>
              <a:ext uri="{FF2B5EF4-FFF2-40B4-BE49-F238E27FC236}">
                <a16:creationId xmlns:a16="http://schemas.microsoft.com/office/drawing/2014/main" id="{D48CFFB1-B280-6A4E-8241-71CEE654BD8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641147" y="17609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6" name="Picture 115" descr="Square-1.png">
            <a:extLst>
              <a:ext uri="{FF2B5EF4-FFF2-40B4-BE49-F238E27FC236}">
                <a16:creationId xmlns:a16="http://schemas.microsoft.com/office/drawing/2014/main" id="{BF86DF0D-6063-BE46-A63C-9DEA4E3C62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82672" y="219817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 name="Picture 116" descr="Square-1.png">
            <a:extLst>
              <a:ext uri="{FF2B5EF4-FFF2-40B4-BE49-F238E27FC236}">
                <a16:creationId xmlns:a16="http://schemas.microsoft.com/office/drawing/2014/main" id="{5AE06DD5-C333-9C41-B79B-AE5021DAD4B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44036" y="219817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4B0C663B-3B6C-4841-9517-523DAB979FD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05400" y="219817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3AC94DCA-1095-084D-B151-DDF49D33C4C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66764" y="219817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8" name="Picture 137" descr="Square-1.png">
            <a:extLst>
              <a:ext uri="{FF2B5EF4-FFF2-40B4-BE49-F238E27FC236}">
                <a16:creationId xmlns:a16="http://schemas.microsoft.com/office/drawing/2014/main" id="{8410CD34-6D11-5A4E-A6E6-0BF5CA05548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28128" y="219817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8380364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20</a:t>
            </a:r>
          </a:p>
        </p:txBody>
      </p:sp>
      <p:sp>
        <p:nvSpPr>
          <p:cNvPr id="3" name="Title 2"/>
          <p:cNvSpPr>
            <a:spLocks noGrp="1"/>
          </p:cNvSpPr>
          <p:nvPr>
            <p:ph type="title"/>
          </p:nvPr>
        </p:nvSpPr>
        <p:spPr/>
        <p:txBody>
          <a:bodyPr/>
          <a:lstStyle/>
          <a:p>
            <a:r>
              <a:rPr lang="en-US" dirty="0"/>
              <a:t>What type of MRD testing do you generally order for your patients with AML who are undergoing therapy with curative intent?</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803568" y="224833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13</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980137" y="2245075"/>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Both flow cytometry- and molecular-based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980137" y="3191101"/>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Flow cytometry-based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701493" y="321232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4</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639763" y="416068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Molecular-based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298110" y="4205252"/>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778765" y="497969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639763" y="496827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I do not generally </a:t>
            </a:r>
            <a:br>
              <a:rPr lang="en-US" b="1" dirty="0">
                <a:ea typeface="Arial" charset="0"/>
                <a:cs typeface="Arial" charset="0"/>
              </a:rPr>
            </a:br>
            <a:r>
              <a:rPr lang="en-US" b="1" dirty="0">
                <a:ea typeface="Arial" charset="0"/>
                <a:cs typeface="Arial" charset="0"/>
              </a:rPr>
              <a:t>assess MRD status </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05836" y="49150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49150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05836" y="4074187"/>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05836" y="31369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31369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28564" y="31369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05836"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28564"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89928"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51292"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12656"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74020"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35384"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96748"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958112"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10A47247-9C48-8843-9344-12723FDC7A9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19476"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FBC71793-7F45-1846-9087-B105DD368CC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880840"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8" name="Picture 137" descr="Square-1.png">
            <a:extLst>
              <a:ext uri="{FF2B5EF4-FFF2-40B4-BE49-F238E27FC236}">
                <a16:creationId xmlns:a16="http://schemas.microsoft.com/office/drawing/2014/main" id="{7BF7970B-CDE4-054C-BE9B-48E01450A2D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42204" y="219968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89928" y="31369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3879836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What initial treatment would you generally recommend for an 80-year-old woman with AML with intermediate-risk cytogenetics?</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035260" y="230417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21</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289101" y="2503629"/>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err="1"/>
              <a:t>Azacitidine</a:t>
            </a:r>
            <a:r>
              <a:rPr lang="en-US" b="1" dirty="0"/>
              <a:t> + </a:t>
            </a:r>
            <a:r>
              <a:rPr lang="en-US" b="1" dirty="0" err="1"/>
              <a:t>venetoclax</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89101" y="3652277"/>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Decitabine + </a:t>
            </a:r>
            <a:r>
              <a:rPr lang="en-US" b="1" dirty="0" err="1"/>
              <a:t>venetoclax</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532437" y="3673504"/>
            <a:ext cx="411163" cy="23712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353749" y="4705734"/>
            <a:ext cx="3665992" cy="29356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err="1"/>
              <a:t>Azacitidine</a:t>
            </a:r>
            <a:r>
              <a:rPr lang="en-US" b="1" dirty="0"/>
              <a:t> + </a:t>
            </a:r>
            <a:r>
              <a:rPr lang="en-US" b="1" dirty="0" err="1"/>
              <a:t>venetoclax</a:t>
            </a:r>
            <a:r>
              <a:rPr lang="en-US" b="1" dirty="0"/>
              <a:t> or </a:t>
            </a:r>
            <a:br>
              <a:rPr lang="en-US" b="1" dirty="0"/>
            </a:br>
            <a:r>
              <a:rPr lang="en-US" b="1" dirty="0"/>
              <a:t>low-dose cytarabine + </a:t>
            </a:r>
            <a:r>
              <a:rPr lang="en-US" b="1" dirty="0" err="1"/>
              <a:t>glasdegib</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121591" y="4840227"/>
            <a:ext cx="517629" cy="15907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470916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59811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6164" y="359811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164"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7528"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8892"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0256"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21620"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82984"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44348"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05712"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67076"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28440"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89804"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EC78D720-D7B0-CF4A-980C-F065FD36397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51168"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E745DE1B-C67E-B44A-BA7B-11905A3CDB8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12532"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595FAB2A-DD55-0345-91A1-F8705AD5AB7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73896" y="22555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457E4BA6-B626-D346-8563-483A413F073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E097B8D2-8A84-3C49-81F1-5941EF9A4EE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164"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descr="Square-1.png">
            <a:extLst>
              <a:ext uri="{FF2B5EF4-FFF2-40B4-BE49-F238E27FC236}">
                <a16:creationId xmlns:a16="http://schemas.microsoft.com/office/drawing/2014/main" id="{B4E8E7E9-D230-B944-B947-58055AC3E3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7528"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DF256644-89A9-AA43-AAF6-48AB04E7F06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8892"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688C2541-5DA9-CF48-95F6-FF91F5BCD8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0256"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692254EF-65F5-1141-9646-FB5CA9F9C51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21620" y="27052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 descr="Square-3.png">
            <a:extLst>
              <a:ext uri="{FF2B5EF4-FFF2-40B4-BE49-F238E27FC236}">
                <a16:creationId xmlns:a16="http://schemas.microsoft.com/office/drawing/2014/main" id="{B8005CAE-EDA2-1A4F-BC73-727F0FD4B3D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6164" y="470916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3" descr="Square-2.png">
            <a:extLst>
              <a:ext uri="{FF2B5EF4-FFF2-40B4-BE49-F238E27FC236}">
                <a16:creationId xmlns:a16="http://schemas.microsoft.com/office/drawing/2014/main" id="{B1DDFBA2-ED34-A041-80B6-652257DC861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37528" y="359811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40376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21</a:t>
            </a:r>
          </a:p>
        </p:txBody>
      </p:sp>
      <p:sp>
        <p:nvSpPr>
          <p:cNvPr id="3" name="Title 2"/>
          <p:cNvSpPr>
            <a:spLocks noGrp="1"/>
          </p:cNvSpPr>
          <p:nvPr>
            <p:ph type="title"/>
          </p:nvPr>
        </p:nvSpPr>
        <p:spPr/>
        <p:txBody>
          <a:bodyPr/>
          <a:lstStyle/>
          <a:p>
            <a:r>
              <a:rPr lang="en-US" dirty="0"/>
              <a:t>You are about to administer </a:t>
            </a:r>
            <a:r>
              <a:rPr lang="en-US" dirty="0" err="1"/>
              <a:t>venetoclax</a:t>
            </a:r>
            <a:r>
              <a:rPr lang="en-US" dirty="0"/>
              <a:t>/</a:t>
            </a:r>
            <a:r>
              <a:rPr lang="en-US" dirty="0" err="1"/>
              <a:t>azacitidine</a:t>
            </a:r>
            <a:r>
              <a:rPr lang="en-US" dirty="0"/>
              <a:t> to an older patient with AML, a PS of 0, WBC = 15K and 50% blasts who is receiving no medications other than allopurinol. What would be your approach to </a:t>
            </a:r>
            <a:r>
              <a:rPr lang="en-US" dirty="0" err="1"/>
              <a:t>venetoclax</a:t>
            </a:r>
            <a:r>
              <a:rPr lang="en-US" dirty="0"/>
              <a:t> dosing?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092585" y="273353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18</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576095" y="2964911"/>
            <a:ext cx="3500971" cy="33124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Standard ramp-up of 100, 200 and 400 mg on days 1, 2, 3, then continue 400 mg daily</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576095" y="5056021"/>
            <a:ext cx="3500971"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Hydroxyurea for cytoreduction, then standard ramp-up</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105400" y="41475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39700" y="4124767"/>
            <a:ext cx="3937365" cy="30598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400 mg daily with </a:t>
            </a:r>
            <a:br>
              <a:rPr lang="en-US" b="1" dirty="0"/>
            </a:br>
            <a:r>
              <a:rPr lang="en-US" b="1" dirty="0"/>
              <a:t>no ramp-up</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661421" y="5187086"/>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72125" y="505602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72125" y="407217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72125"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33489"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94853"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56217"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17581"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78945"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40309"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01673"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63037"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24401"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85765"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47129"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26" descr="Square-1.png">
            <a:extLst>
              <a:ext uri="{FF2B5EF4-FFF2-40B4-BE49-F238E27FC236}">
                <a16:creationId xmlns:a16="http://schemas.microsoft.com/office/drawing/2014/main" id="{EEFDECDA-6577-CF46-8E0A-8160DE2CDB4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08493"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descr="Square-1.png">
            <a:extLst>
              <a:ext uri="{FF2B5EF4-FFF2-40B4-BE49-F238E27FC236}">
                <a16:creationId xmlns:a16="http://schemas.microsoft.com/office/drawing/2014/main" id="{D18CEB78-1618-5F4C-9000-992328E208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69857"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Square-1.png">
            <a:extLst>
              <a:ext uri="{FF2B5EF4-FFF2-40B4-BE49-F238E27FC236}">
                <a16:creationId xmlns:a16="http://schemas.microsoft.com/office/drawing/2014/main" id="{A2C70F28-A958-D844-BFD1-BD67923B5F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631221" y="2664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5F9179E4-6C05-5046-995E-BE795C8A061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72125" y="30883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B642CC4D-681B-4B44-9CE2-97330252111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33489" y="30883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73A91A37-3D37-1C4C-A34B-2A53E0F12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94853" y="30883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descr="Square-2.png">
            <a:extLst>
              <a:ext uri="{FF2B5EF4-FFF2-40B4-BE49-F238E27FC236}">
                <a16:creationId xmlns:a16="http://schemas.microsoft.com/office/drawing/2014/main" id="{69EF55F1-83A7-434C-AA24-C42D939489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0818" y="407217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778034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a:t>
            </a:r>
            <a:r>
              <a:rPr lang="en-US" sz="1600" b="1" dirty="0">
                <a:solidFill>
                  <a:srgbClr val="FFFFFF"/>
                </a:solidFill>
                <a:effectLst>
                  <a:outerShdw blurRad="38100" dist="38100" dir="2700000" algn="tl">
                    <a:srgbClr val="000000"/>
                  </a:outerShdw>
                </a:effectLst>
                <a:latin typeface="Arial"/>
                <a:ea typeface="ヒラギノ角ゴ Pro W3" charset="-128"/>
              </a:rPr>
              <a:t>24</a:t>
            </a:r>
            <a:endPar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endParaRPr>
          </a:p>
        </p:txBody>
      </p:sp>
      <p:sp>
        <p:nvSpPr>
          <p:cNvPr id="3" name="Title 2"/>
          <p:cNvSpPr>
            <a:spLocks noGrp="1"/>
          </p:cNvSpPr>
          <p:nvPr>
            <p:ph type="title"/>
          </p:nvPr>
        </p:nvSpPr>
        <p:spPr>
          <a:xfrm>
            <a:off x="914638" y="0"/>
            <a:ext cx="10591561" cy="1737360"/>
          </a:xfrm>
        </p:spPr>
        <p:txBody>
          <a:bodyPr/>
          <a:lstStyle/>
          <a:p>
            <a:r>
              <a:rPr lang="en-US" dirty="0"/>
              <a:t>Diminished visual acuity has been reported as a side effect of </a:t>
            </a:r>
            <a:r>
              <a:rPr lang="en-US" dirty="0" err="1"/>
              <a:t>venetoclax</a:t>
            </a:r>
            <a:r>
              <a:rPr lang="en-US" dirty="0"/>
              <a:t>.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5997919" y="249517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799428" y="2495174"/>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Agree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799428" y="3395546"/>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Disagree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361237" y="343104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9</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68" name="Picture 67" descr="Square-4.png">
            <a:extLst>
              <a:ext uri="{FF2B5EF4-FFF2-40B4-BE49-F238E27FC236}">
                <a16:creationId xmlns:a16="http://schemas.microsoft.com/office/drawing/2014/main" id="{6FF0006B-51CE-7D45-B50E-442CF7DADD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79695"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68" descr="Square-4.png">
            <a:extLst>
              <a:ext uri="{FF2B5EF4-FFF2-40B4-BE49-F238E27FC236}">
                <a16:creationId xmlns:a16="http://schemas.microsoft.com/office/drawing/2014/main" id="{19D28B8D-04F9-D344-B841-1C4340A564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41059"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3" name="Picture 72" descr="Square-4.png">
            <a:extLst>
              <a:ext uri="{FF2B5EF4-FFF2-40B4-BE49-F238E27FC236}">
                <a16:creationId xmlns:a16="http://schemas.microsoft.com/office/drawing/2014/main" id="{A296AE07-0B8E-CD4E-88F7-2D8CBA75EC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02423"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 name="Picture 73" descr="Square-4.png">
            <a:extLst>
              <a:ext uri="{FF2B5EF4-FFF2-40B4-BE49-F238E27FC236}">
                <a16:creationId xmlns:a16="http://schemas.microsoft.com/office/drawing/2014/main" id="{CF9D70DF-94DC-F840-87D7-48289C0B0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3787"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3" descr="Square-2.png">
            <a:extLst>
              <a:ext uri="{FF2B5EF4-FFF2-40B4-BE49-F238E27FC236}">
                <a16:creationId xmlns:a16="http://schemas.microsoft.com/office/drawing/2014/main" id="{8D1EBDCA-6E94-7847-BA03-CB72687BD0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79695"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3" descr="Square-2.png">
            <a:extLst>
              <a:ext uri="{FF2B5EF4-FFF2-40B4-BE49-F238E27FC236}">
                <a16:creationId xmlns:a16="http://schemas.microsoft.com/office/drawing/2014/main" id="{A3F12249-2E7F-8440-AB73-7230434B1CC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41059"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3" descr="Square-2.png">
            <a:extLst>
              <a:ext uri="{FF2B5EF4-FFF2-40B4-BE49-F238E27FC236}">
                <a16:creationId xmlns:a16="http://schemas.microsoft.com/office/drawing/2014/main" id="{1DE6238D-CA51-1642-89B0-9BBA685592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02423"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 descr="Square-2.png">
            <a:extLst>
              <a:ext uri="{FF2B5EF4-FFF2-40B4-BE49-F238E27FC236}">
                <a16:creationId xmlns:a16="http://schemas.microsoft.com/office/drawing/2014/main" id="{A36C57CB-D206-5249-9816-030AE1DE1C5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3787"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 descr="Square-2.png">
            <a:extLst>
              <a:ext uri="{FF2B5EF4-FFF2-40B4-BE49-F238E27FC236}">
                <a16:creationId xmlns:a16="http://schemas.microsoft.com/office/drawing/2014/main" id="{03201366-C76F-E848-A5F0-6DAC59E5BCC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25151"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8971CC64-9B2E-7342-822D-DE744700C93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86515"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descr="Square-2.png">
            <a:extLst>
              <a:ext uri="{FF2B5EF4-FFF2-40B4-BE49-F238E27FC236}">
                <a16:creationId xmlns:a16="http://schemas.microsoft.com/office/drawing/2014/main" id="{07FACD1C-73ED-A442-A027-1E788BD5D89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47879"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descr="Square-2.png">
            <a:extLst>
              <a:ext uri="{FF2B5EF4-FFF2-40B4-BE49-F238E27FC236}">
                <a16:creationId xmlns:a16="http://schemas.microsoft.com/office/drawing/2014/main" id="{078BBEF0-0CA0-EB45-9574-CD79C655729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9243"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3" name="Text Box 4">
            <a:extLst>
              <a:ext uri="{FF2B5EF4-FFF2-40B4-BE49-F238E27FC236}">
                <a16:creationId xmlns:a16="http://schemas.microsoft.com/office/drawing/2014/main" id="{70CC378E-1ABB-954B-9C3F-66BAE42076F5}"/>
              </a:ext>
            </a:extLst>
          </p:cNvPr>
          <p:cNvSpPr txBox="1">
            <a:spLocks noChangeArrowheads="1"/>
          </p:cNvSpPr>
          <p:nvPr/>
        </p:nvSpPr>
        <p:spPr bwMode="auto">
          <a:xfrm>
            <a:off x="799428" y="4339927"/>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I don’t know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44" name="Picture 4" descr="Square-3.png">
            <a:extLst>
              <a:ext uri="{FF2B5EF4-FFF2-40B4-BE49-F238E27FC236}">
                <a16:creationId xmlns:a16="http://schemas.microsoft.com/office/drawing/2014/main" id="{0FD84546-BA73-474E-94DC-066736CDDA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179695"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 descr="Square-3.png">
            <a:extLst>
              <a:ext uri="{FF2B5EF4-FFF2-40B4-BE49-F238E27FC236}">
                <a16:creationId xmlns:a16="http://schemas.microsoft.com/office/drawing/2014/main" id="{1FCA2ABB-DC84-544E-AD93-1AE1A66F3CF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41036"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 descr="Square-3.png">
            <a:extLst>
              <a:ext uri="{FF2B5EF4-FFF2-40B4-BE49-F238E27FC236}">
                <a16:creationId xmlns:a16="http://schemas.microsoft.com/office/drawing/2014/main" id="{6A5D6B4B-3BC0-954A-88D6-D6DA6090F9A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02377"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 descr="Square-3.png">
            <a:extLst>
              <a:ext uri="{FF2B5EF4-FFF2-40B4-BE49-F238E27FC236}">
                <a16:creationId xmlns:a16="http://schemas.microsoft.com/office/drawing/2014/main" id="{E8D04A10-61CD-484F-ABC9-AC434A5456F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63718"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4" descr="Square-3.png">
            <a:extLst>
              <a:ext uri="{FF2B5EF4-FFF2-40B4-BE49-F238E27FC236}">
                <a16:creationId xmlns:a16="http://schemas.microsoft.com/office/drawing/2014/main" id="{BBF4E39C-6276-B241-952C-E2831056E48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25059"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 descr="Square-3.png">
            <a:extLst>
              <a:ext uri="{FF2B5EF4-FFF2-40B4-BE49-F238E27FC236}">
                <a16:creationId xmlns:a16="http://schemas.microsoft.com/office/drawing/2014/main" id="{462425D2-096D-3A42-AE86-9EF9F0A1EE5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0" name="Text Box 9">
            <a:extLst>
              <a:ext uri="{FF2B5EF4-FFF2-40B4-BE49-F238E27FC236}">
                <a16:creationId xmlns:a16="http://schemas.microsoft.com/office/drawing/2014/main" id="{952F3901-C0BC-BA43-A896-904DC8C6290B}"/>
              </a:ext>
            </a:extLst>
          </p:cNvPr>
          <p:cNvSpPr txBox="1">
            <a:spLocks noChangeArrowheads="1"/>
          </p:cNvSpPr>
          <p:nvPr/>
        </p:nvSpPr>
        <p:spPr bwMode="auto">
          <a:xfrm>
            <a:off x="7361237" y="431369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9</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37" name="Picture 36" descr="Square-4.png">
            <a:extLst>
              <a:ext uri="{FF2B5EF4-FFF2-40B4-BE49-F238E27FC236}">
                <a16:creationId xmlns:a16="http://schemas.microsoft.com/office/drawing/2014/main" id="{60DC7253-4D31-5341-A4C6-7CCA037F45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5082"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4.png">
            <a:extLst>
              <a:ext uri="{FF2B5EF4-FFF2-40B4-BE49-F238E27FC236}">
                <a16:creationId xmlns:a16="http://schemas.microsoft.com/office/drawing/2014/main" id="{511E07CE-2AAC-584F-918A-C63E5CEE232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46" y="243397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B67B31D8-21C1-5D42-ABD6-46B31F824F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70607" y="33675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 descr="Square-3.png">
            <a:extLst>
              <a:ext uri="{FF2B5EF4-FFF2-40B4-BE49-F238E27FC236}">
                <a16:creationId xmlns:a16="http://schemas.microsoft.com/office/drawing/2014/main" id="{95424ACE-EB55-8847-9336-3C3237E7AE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47741"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4" descr="Square-3.png">
            <a:extLst>
              <a:ext uri="{FF2B5EF4-FFF2-40B4-BE49-F238E27FC236}">
                <a16:creationId xmlns:a16="http://schemas.microsoft.com/office/drawing/2014/main" id="{F93EEF10-BDE5-8046-B678-F18EDA3C0A5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9082"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4" descr="Square-3.png">
            <a:extLst>
              <a:ext uri="{FF2B5EF4-FFF2-40B4-BE49-F238E27FC236}">
                <a16:creationId xmlns:a16="http://schemas.microsoft.com/office/drawing/2014/main" id="{198CF443-DE32-6844-8216-5AFCDC4BCD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70423" y="4267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206392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23</a:t>
            </a:r>
          </a:p>
        </p:txBody>
      </p:sp>
      <p:sp>
        <p:nvSpPr>
          <p:cNvPr id="3" name="Title 2"/>
          <p:cNvSpPr>
            <a:spLocks noGrp="1"/>
          </p:cNvSpPr>
          <p:nvPr>
            <p:ph type="title"/>
          </p:nvPr>
        </p:nvSpPr>
        <p:spPr/>
        <p:txBody>
          <a:bodyPr/>
          <a:lstStyle/>
          <a:p>
            <a:r>
              <a:rPr lang="en-US" dirty="0"/>
              <a:t>A 68-year-old otherwise healthy man with AML with complex karyotype and TP53 mutation attains a morphologic but </a:t>
            </a:r>
            <a:r>
              <a:rPr lang="en-US" u="sng" dirty="0"/>
              <a:t>MRD-positive remission</a:t>
            </a:r>
            <a:r>
              <a:rPr lang="en-US" dirty="0"/>
              <a:t> after 1 cycle of </a:t>
            </a:r>
            <a:r>
              <a:rPr lang="en-US" dirty="0" err="1"/>
              <a:t>venetoclax</a:t>
            </a:r>
            <a:r>
              <a:rPr lang="en-US" dirty="0"/>
              <a:t>/10-day decitabine. He has a 60-year-old HLA-matched brother. What would you recommend at this time?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543905" y="214840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14</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236932" y="2134519"/>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Venetoclax</a:t>
            </a:r>
            <a:r>
              <a:rPr lang="en-US" b="1" dirty="0"/>
              <a:t>/5-day decitabine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36932" y="3080545"/>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Reduced-intensity conditioning allogeneic stem cell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6419652" y="310177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5</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896558" y="4881387"/>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Venetoclax</a:t>
            </a:r>
            <a:r>
              <a:rPr lang="en-US" b="1" dirty="0"/>
              <a:t>/10-day decitabine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031932" y="4094696"/>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568854" y="486914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b="1" dirty="0">
                <a:solidFill>
                  <a:srgbClr val="FFFFFF"/>
                </a:solidFill>
                <a:latin typeface="Arial" charset="0"/>
                <a:ea typeface="Arial" charset="0"/>
                <a:cs typeface="Arial" charset="0"/>
              </a:rPr>
              <a:t>1</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896558" y="4026489"/>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Myeloablative </a:t>
            </a:r>
            <a:br>
              <a:rPr lang="en-US" b="1" dirty="0"/>
            </a:br>
            <a:r>
              <a:rPr lang="en-US" b="1" dirty="0"/>
              <a:t>allogeneic stem cell </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62631" y="480450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62631" y="3963631"/>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62631" y="302637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23995" y="302637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85359" y="302637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62631"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23995"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85359"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46723"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08087"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69451"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30815"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92179"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53543"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46723" y="302637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descr="Square-2.png">
            <a:extLst>
              <a:ext uri="{FF2B5EF4-FFF2-40B4-BE49-F238E27FC236}">
                <a16:creationId xmlns:a16="http://schemas.microsoft.com/office/drawing/2014/main" id="{AD1EFAE1-4FAD-CF42-884A-6A30F1939FB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11418" y="302637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38E76DE3-4809-9147-84DD-54DD7888D3E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14907"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86EAA02A-B682-A74D-AEED-66A5A13F95B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76271"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25ACEDCD-82D2-2E4E-8148-AEF12BF58AB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37635"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1F9156BF-4361-A241-91A6-9DAB9E307D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98999"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0A6DD423-8459-6F41-B290-D27CC3EBDD4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60363" y="20891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 name="Text Box 4">
            <a:extLst>
              <a:ext uri="{FF2B5EF4-FFF2-40B4-BE49-F238E27FC236}">
                <a16:creationId xmlns:a16="http://schemas.microsoft.com/office/drawing/2014/main" id="{881E42C3-B26B-3D4A-AA69-D340E9995670}"/>
              </a:ext>
            </a:extLst>
          </p:cNvPr>
          <p:cNvSpPr txBox="1">
            <a:spLocks noChangeArrowheads="1"/>
          </p:cNvSpPr>
          <p:nvPr/>
        </p:nvSpPr>
        <p:spPr bwMode="auto">
          <a:xfrm>
            <a:off x="457201" y="5577345"/>
            <a:ext cx="3502844"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Allogeneic stem cell </a:t>
            </a:r>
            <a:r>
              <a:rPr lang="en-US" b="1" dirty="0">
                <a:sym typeface="Wingdings" pitchFamily="2" charset="2"/>
              </a:rPr>
              <a:t></a:t>
            </a:r>
            <a:r>
              <a:rPr lang="en-US" b="1" dirty="0"/>
              <a:t> </a:t>
            </a:r>
            <a:r>
              <a:rPr lang="en-US" b="1" dirty="0" err="1"/>
              <a:t>venetoclax</a:t>
            </a:r>
            <a:r>
              <a:rPr lang="en-US" b="1" dirty="0"/>
              <a:t> maintenance</a:t>
            </a:r>
          </a:p>
        </p:txBody>
      </p:sp>
      <p:sp>
        <p:nvSpPr>
          <p:cNvPr id="43" name="Text Box 9">
            <a:extLst>
              <a:ext uri="{FF2B5EF4-FFF2-40B4-BE49-F238E27FC236}">
                <a16:creationId xmlns:a16="http://schemas.microsoft.com/office/drawing/2014/main" id="{030359E0-99A3-804C-83F6-FD190FB704EB}"/>
              </a:ext>
            </a:extLst>
          </p:cNvPr>
          <p:cNvSpPr txBox="1">
            <a:spLocks noChangeArrowheads="1"/>
          </p:cNvSpPr>
          <p:nvPr/>
        </p:nvSpPr>
        <p:spPr bwMode="auto">
          <a:xfrm>
            <a:off x="4576064" y="563897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44" name="Picture 6" descr="Square-5.png">
            <a:extLst>
              <a:ext uri="{FF2B5EF4-FFF2-40B4-BE49-F238E27FC236}">
                <a16:creationId xmlns:a16="http://schemas.microsoft.com/office/drawing/2014/main" id="{8802FF1C-CAE3-E24E-951E-C41C2DB1DC3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62314" y="555804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 descr="Square-3.png">
            <a:extLst>
              <a:ext uri="{FF2B5EF4-FFF2-40B4-BE49-F238E27FC236}">
                <a16:creationId xmlns:a16="http://schemas.microsoft.com/office/drawing/2014/main" id="{665D7559-9B05-4342-A651-455E7CFEACD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3361" y="3963631"/>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51117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a:xfrm>
            <a:off x="914639" y="-1"/>
            <a:ext cx="10362724" cy="2290753"/>
          </a:xfrm>
        </p:spPr>
        <p:txBody>
          <a:bodyPr/>
          <a:lstStyle/>
          <a:p>
            <a:r>
              <a:rPr lang="en-US" dirty="0"/>
              <a:t>A 68-year-old otherwise healthy man with AML with complex karyotype and TP53 mutation attains a morphologic and </a:t>
            </a:r>
            <a:r>
              <a:rPr lang="en-US" u="sng" dirty="0"/>
              <a:t>MRD-negative remission (TP53 mutation present; VAF 7%)</a:t>
            </a:r>
            <a:r>
              <a:rPr lang="en-US" dirty="0"/>
              <a:t> after 1 cycle of </a:t>
            </a:r>
            <a:r>
              <a:rPr lang="en-US" dirty="0" err="1"/>
              <a:t>venetoclax</a:t>
            </a:r>
            <a:r>
              <a:rPr lang="en-US" dirty="0"/>
              <a:t>/10-day decitabine. </a:t>
            </a:r>
            <a:br>
              <a:rPr lang="en-US" dirty="0"/>
            </a:br>
            <a:r>
              <a:rPr lang="en-US" dirty="0"/>
              <a:t>He has a 60-year-old HLA-matched brother. What would you recommend at this time?</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188763" y="244034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10</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742454" y="2437080"/>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Reduced-intensity conditioning allogeneic stem cell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742454" y="3383106"/>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Venetoclax</a:t>
            </a:r>
            <a:r>
              <a:rPr lang="en-US" b="1" dirty="0"/>
              <a:t>/5-day decitabine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8777600" y="340433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9</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402080" y="4352691"/>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Venetoclax</a:t>
            </a:r>
            <a:r>
              <a:rPr lang="en-US" b="1" dirty="0"/>
              <a:t>/10-day decitabine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6496472" y="4397257"/>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4</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515981" y="517170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b="1" dirty="0">
                <a:solidFill>
                  <a:srgbClr val="FFFFFF"/>
                </a:solidFill>
                <a:latin typeface="Arial" charset="0"/>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402080" y="5160281"/>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Myeloablative </a:t>
            </a:r>
            <a:br>
              <a:rPr lang="en-US" b="1" dirty="0"/>
            </a:br>
            <a:r>
              <a:rPr lang="en-US" b="1" dirty="0"/>
              <a:t>allogeneic stem cell </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68153" y="510706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68153" y="4266192"/>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68153"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29517"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0881"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68153"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29517"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0881"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52245"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13609"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74973"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36337"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97701"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59065"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52245"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BB7E51BF-2888-154A-9736-70B24306529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4266192"/>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4" descr="Square-3.png">
            <a:extLst>
              <a:ext uri="{FF2B5EF4-FFF2-40B4-BE49-F238E27FC236}">
                <a16:creationId xmlns:a16="http://schemas.microsoft.com/office/drawing/2014/main" id="{D7E58303-8B4B-EE41-8859-B099531A6B7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15981" y="4266192"/>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descr="Square-2.png">
            <a:extLst>
              <a:ext uri="{FF2B5EF4-FFF2-40B4-BE49-F238E27FC236}">
                <a16:creationId xmlns:a16="http://schemas.microsoft.com/office/drawing/2014/main" id="{AD1EFAE1-4FAD-CF42-884A-6A30F1939FB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16940"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4.png">
            <a:extLst>
              <a:ext uri="{FF2B5EF4-FFF2-40B4-BE49-F238E27FC236}">
                <a16:creationId xmlns:a16="http://schemas.microsoft.com/office/drawing/2014/main" id="{0B255F39-494A-2A49-A9A5-F0AF2E1FD9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510706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4" descr="Square-3.png">
            <a:extLst>
              <a:ext uri="{FF2B5EF4-FFF2-40B4-BE49-F238E27FC236}">
                <a16:creationId xmlns:a16="http://schemas.microsoft.com/office/drawing/2014/main" id="{662A3951-B7FA-734A-A7CD-E3F00ECD79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02762" y="4266192"/>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 name="Text Box 4">
            <a:extLst>
              <a:ext uri="{FF2B5EF4-FFF2-40B4-BE49-F238E27FC236}">
                <a16:creationId xmlns:a16="http://schemas.microsoft.com/office/drawing/2014/main" id="{CC940246-52C0-3543-BABD-D3F5AF4A1145}"/>
              </a:ext>
            </a:extLst>
          </p:cNvPr>
          <p:cNvSpPr txBox="1">
            <a:spLocks noChangeArrowheads="1"/>
          </p:cNvSpPr>
          <p:nvPr/>
        </p:nvSpPr>
        <p:spPr bwMode="auto">
          <a:xfrm>
            <a:off x="943467" y="5875529"/>
            <a:ext cx="3502844"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Allogeneic stem cell </a:t>
            </a:r>
            <a:r>
              <a:rPr lang="en-US" b="1" dirty="0">
                <a:sym typeface="Wingdings" pitchFamily="2" charset="2"/>
              </a:rPr>
              <a:t></a:t>
            </a:r>
            <a:r>
              <a:rPr lang="en-US" b="1" dirty="0"/>
              <a:t> </a:t>
            </a:r>
            <a:r>
              <a:rPr lang="en-US" b="1" dirty="0" err="1"/>
              <a:t>venetoclax</a:t>
            </a:r>
            <a:r>
              <a:rPr lang="en-US" b="1" dirty="0"/>
              <a:t> maintenance</a:t>
            </a:r>
          </a:p>
        </p:txBody>
      </p:sp>
      <p:sp>
        <p:nvSpPr>
          <p:cNvPr id="38" name="Text Box 9">
            <a:extLst>
              <a:ext uri="{FF2B5EF4-FFF2-40B4-BE49-F238E27FC236}">
                <a16:creationId xmlns:a16="http://schemas.microsoft.com/office/drawing/2014/main" id="{13482B14-4F4C-0544-9D7C-14BB2A891CF9}"/>
              </a:ext>
            </a:extLst>
          </p:cNvPr>
          <p:cNvSpPr txBox="1">
            <a:spLocks noChangeArrowheads="1"/>
          </p:cNvSpPr>
          <p:nvPr/>
        </p:nvSpPr>
        <p:spPr bwMode="auto">
          <a:xfrm>
            <a:off x="5062330" y="593715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39" name="Picture 6" descr="Square-5.png">
            <a:extLst>
              <a:ext uri="{FF2B5EF4-FFF2-40B4-BE49-F238E27FC236}">
                <a16:creationId xmlns:a16="http://schemas.microsoft.com/office/drawing/2014/main" id="{1A8F0824-6F16-0B46-A1D5-1266EFCA7DE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48580" y="5856224"/>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C0F7B332-717D-FC46-87B6-F0412E2834F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23914" y="239168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3" descr="Square-2.png">
            <a:extLst>
              <a:ext uri="{FF2B5EF4-FFF2-40B4-BE49-F238E27FC236}">
                <a16:creationId xmlns:a16="http://schemas.microsoft.com/office/drawing/2014/main" id="{608ACDD7-4B03-C04F-9790-03BD7566DDC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84540"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3" descr="Square-2.png">
            <a:extLst>
              <a:ext uri="{FF2B5EF4-FFF2-40B4-BE49-F238E27FC236}">
                <a16:creationId xmlns:a16="http://schemas.microsoft.com/office/drawing/2014/main" id="{47908282-2924-BD47-8F11-A92154EEEC2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45904"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3" descr="Square-2.png">
            <a:extLst>
              <a:ext uri="{FF2B5EF4-FFF2-40B4-BE49-F238E27FC236}">
                <a16:creationId xmlns:a16="http://schemas.microsoft.com/office/drawing/2014/main" id="{BAA208A2-21D9-0B4F-98C9-0013F55F38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07268"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3" descr="Square-2.png">
            <a:extLst>
              <a:ext uri="{FF2B5EF4-FFF2-40B4-BE49-F238E27FC236}">
                <a16:creationId xmlns:a16="http://schemas.microsoft.com/office/drawing/2014/main" id="{218458AB-19CF-CD4E-A1BC-F54DE647454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71963" y="33289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898089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 investigators</a:t>
            </a:r>
          </a:p>
        </p:txBody>
      </p:sp>
      <p:sp>
        <p:nvSpPr>
          <p:cNvPr id="4" name="Title 3"/>
          <p:cNvSpPr>
            <a:spLocks noGrp="1"/>
          </p:cNvSpPr>
          <p:nvPr>
            <p:ph type="title"/>
          </p:nvPr>
        </p:nvSpPr>
        <p:spPr>
          <a:xfrm>
            <a:off x="914639" y="-1"/>
            <a:ext cx="10362724" cy="1219201"/>
          </a:xfrm>
        </p:spPr>
        <p:txBody>
          <a:bodyPr/>
          <a:lstStyle/>
          <a:p>
            <a:r>
              <a:rPr lang="en-US" dirty="0">
                <a:solidFill>
                  <a:srgbClr val="FFC000"/>
                </a:solidFill>
              </a:rPr>
              <a:t>Survey Participants</a:t>
            </a:r>
          </a:p>
        </p:txBody>
      </p:sp>
      <p:sp>
        <p:nvSpPr>
          <p:cNvPr id="7" name="Content Placeholder 6"/>
          <p:cNvSpPr>
            <a:spLocks noGrp="1"/>
          </p:cNvSpPr>
          <p:nvPr>
            <p:ph idx="1"/>
          </p:nvPr>
        </p:nvSpPr>
        <p:spPr>
          <a:xfrm>
            <a:off x="914638" y="1219200"/>
            <a:ext cx="10362724" cy="4876800"/>
          </a:xfrm>
        </p:spPr>
        <p:txBody>
          <a:bodyPr numCol="2"/>
          <a:lstStyle/>
          <a:p>
            <a:pPr marL="0" indent="0">
              <a:buNone/>
            </a:pPr>
            <a:r>
              <a:rPr lang="en-US" dirty="0"/>
              <a:t>Amy </a:t>
            </a:r>
            <a:r>
              <a:rPr lang="en-US" dirty="0" err="1"/>
              <a:t>DeZern</a:t>
            </a:r>
            <a:r>
              <a:rPr lang="en-US" dirty="0"/>
              <a:t>, MD, MHS</a:t>
            </a:r>
          </a:p>
          <a:p>
            <a:pPr marL="0" indent="0">
              <a:buNone/>
            </a:pPr>
            <a:r>
              <a:rPr lang="en-US" dirty="0"/>
              <a:t>Courtney D DiNardo, MD, MSCE</a:t>
            </a:r>
          </a:p>
          <a:p>
            <a:pPr marL="0" indent="0">
              <a:buNone/>
            </a:pPr>
            <a:r>
              <a:rPr lang="en-US" dirty="0"/>
              <a:t>James Dugan, MD </a:t>
            </a:r>
          </a:p>
          <a:p>
            <a:pPr marL="0" indent="0">
              <a:buNone/>
            </a:pPr>
            <a:r>
              <a:rPr lang="en-US" dirty="0"/>
              <a:t>Harry P </a:t>
            </a:r>
            <a:r>
              <a:rPr lang="en-US" dirty="0" err="1"/>
              <a:t>Erba</a:t>
            </a:r>
            <a:r>
              <a:rPr lang="en-US" dirty="0"/>
              <a:t>, MD, PhD</a:t>
            </a:r>
          </a:p>
          <a:p>
            <a:pPr marL="0" indent="0">
              <a:buNone/>
            </a:pPr>
            <a:r>
              <a:rPr lang="en-US" dirty="0"/>
              <a:t>Amir </a:t>
            </a:r>
            <a:r>
              <a:rPr lang="en-US" dirty="0" err="1"/>
              <a:t>Fathi</a:t>
            </a:r>
            <a:r>
              <a:rPr lang="en-US" dirty="0"/>
              <a:t>, MD </a:t>
            </a:r>
          </a:p>
          <a:p>
            <a:pPr marL="0" indent="0">
              <a:buNone/>
            </a:pPr>
            <a:r>
              <a:rPr lang="en-US" dirty="0"/>
              <a:t>Steven D Gore, MD</a:t>
            </a:r>
          </a:p>
          <a:p>
            <a:pPr marL="0" indent="0">
              <a:buNone/>
            </a:pPr>
            <a:r>
              <a:rPr lang="en-US" dirty="0"/>
              <a:t>Jonathan A Gutman, MD</a:t>
            </a:r>
          </a:p>
          <a:p>
            <a:pPr marL="0" indent="0">
              <a:buNone/>
            </a:pPr>
            <a:r>
              <a:rPr lang="en-US" dirty="0"/>
              <a:t>Catherine Lai, MD</a:t>
            </a:r>
          </a:p>
          <a:p>
            <a:pPr marL="0" indent="0">
              <a:buNone/>
            </a:pPr>
            <a:r>
              <a:rPr lang="en-US" dirty="0"/>
              <a:t>Thomas LeBlanc, MD </a:t>
            </a:r>
          </a:p>
          <a:p>
            <a:pPr marL="0" indent="0">
              <a:buNone/>
            </a:pPr>
            <a:r>
              <a:rPr lang="en-US" dirty="0"/>
              <a:t>Mark </a:t>
            </a:r>
            <a:r>
              <a:rPr lang="en-US" dirty="0" err="1"/>
              <a:t>Levis</a:t>
            </a:r>
            <a:r>
              <a:rPr lang="en-US" dirty="0"/>
              <a:t>, MD, PhD</a:t>
            </a:r>
          </a:p>
          <a:p>
            <a:pPr marL="0" indent="0">
              <a:buNone/>
            </a:pPr>
            <a:r>
              <a:rPr lang="en-US" dirty="0"/>
              <a:t>Gabriel Mannis, MD </a:t>
            </a:r>
          </a:p>
          <a:p>
            <a:pPr marL="0" indent="0">
              <a:buNone/>
            </a:pPr>
            <a:r>
              <a:rPr lang="en-US" dirty="0"/>
              <a:t>Rebecca Olin, MD, MSCE</a:t>
            </a:r>
          </a:p>
          <a:p>
            <a:pPr marL="0" indent="0">
              <a:buNone/>
            </a:pPr>
            <a:r>
              <a:rPr lang="en-US" dirty="0"/>
              <a:t>Alexander Perl, MD, MS</a:t>
            </a:r>
          </a:p>
          <a:p>
            <a:pPr marL="0" indent="0">
              <a:buNone/>
            </a:pPr>
            <a:r>
              <a:rPr lang="en-US" dirty="0"/>
              <a:t>Daniel A </a:t>
            </a:r>
            <a:r>
              <a:rPr lang="en-US" dirty="0" err="1"/>
              <a:t>Pollyea</a:t>
            </a:r>
            <a:r>
              <a:rPr lang="en-US" dirty="0"/>
              <a:t>, MD, MS</a:t>
            </a:r>
          </a:p>
          <a:p>
            <a:pPr marL="0" indent="0">
              <a:buNone/>
            </a:pPr>
            <a:r>
              <a:rPr lang="en-US" dirty="0"/>
              <a:t>Keith W </a:t>
            </a:r>
            <a:r>
              <a:rPr lang="en-US" dirty="0" err="1"/>
              <a:t>Pratz</a:t>
            </a:r>
            <a:r>
              <a:rPr lang="en-US" dirty="0"/>
              <a:t>, MD</a:t>
            </a:r>
          </a:p>
          <a:p>
            <a:pPr marL="0" indent="0">
              <a:buNone/>
            </a:pPr>
            <a:r>
              <a:rPr lang="en-US" dirty="0" err="1"/>
              <a:t>Farhad</a:t>
            </a:r>
            <a:r>
              <a:rPr lang="en-US" dirty="0"/>
              <a:t> </a:t>
            </a:r>
            <a:r>
              <a:rPr lang="en-US" dirty="0" err="1"/>
              <a:t>Ravandi</a:t>
            </a:r>
            <a:r>
              <a:rPr lang="en-US" dirty="0"/>
              <a:t>, MD</a:t>
            </a:r>
          </a:p>
          <a:p>
            <a:pPr marL="0" indent="0">
              <a:buNone/>
            </a:pPr>
            <a:r>
              <a:rPr lang="en-US" dirty="0"/>
              <a:t>Gary J Schiller, MD</a:t>
            </a:r>
          </a:p>
          <a:p>
            <a:pPr marL="0" indent="0">
              <a:buNone/>
            </a:pPr>
            <a:r>
              <a:rPr lang="en-US" dirty="0" err="1"/>
              <a:t>Eytan</a:t>
            </a:r>
            <a:r>
              <a:rPr lang="en-US" dirty="0"/>
              <a:t> M Stein, MD</a:t>
            </a:r>
          </a:p>
          <a:p>
            <a:pPr marL="0" indent="0">
              <a:buNone/>
            </a:pPr>
            <a:r>
              <a:rPr lang="en-US" dirty="0"/>
              <a:t>Wendy Stock, MD</a:t>
            </a:r>
          </a:p>
          <a:p>
            <a:pPr marL="0" indent="0">
              <a:buNone/>
            </a:pPr>
            <a:r>
              <a:rPr lang="en-US" dirty="0"/>
              <a:t>Richard M Stone, MD</a:t>
            </a:r>
          </a:p>
          <a:p>
            <a:pPr marL="0" indent="0">
              <a:buNone/>
            </a:pPr>
            <a:r>
              <a:rPr lang="en-US" dirty="0"/>
              <a:t>Kendra Sweet, MD, MS</a:t>
            </a:r>
          </a:p>
          <a:p>
            <a:pPr marL="0" indent="0">
              <a:buNone/>
            </a:pPr>
            <a:r>
              <a:rPr lang="en-US" dirty="0"/>
              <a:t>Geoffrey L </a:t>
            </a:r>
            <a:r>
              <a:rPr lang="en-US" dirty="0" err="1"/>
              <a:t>Uy</a:t>
            </a:r>
            <a:r>
              <a:rPr lang="en-US" dirty="0"/>
              <a:t>, MD</a:t>
            </a:r>
          </a:p>
          <a:p>
            <a:pPr marL="0" indent="0">
              <a:buNone/>
            </a:pPr>
            <a:r>
              <a:rPr lang="en-US" dirty="0"/>
              <a:t>Roland Walter, MD, PhD, MS</a:t>
            </a:r>
          </a:p>
          <a:p>
            <a:pPr marL="0" indent="0">
              <a:buNone/>
            </a:pPr>
            <a:r>
              <a:rPr lang="en-US" dirty="0"/>
              <a:t>Eunice Wang, MD </a:t>
            </a:r>
          </a:p>
          <a:p>
            <a:pPr marL="0" indent="0">
              <a:buNone/>
            </a:pPr>
            <a:r>
              <a:rPr lang="en-US" dirty="0"/>
              <a:t>Andrew H Wei, MBBS, PhD</a:t>
            </a:r>
          </a:p>
          <a:p>
            <a:pPr marL="0" indent="0">
              <a:buNone/>
            </a:pPr>
            <a:r>
              <a:rPr lang="en-US" dirty="0"/>
              <a:t>Joshua F </a:t>
            </a:r>
            <a:r>
              <a:rPr lang="en-US" dirty="0" err="1"/>
              <a:t>Zeidner</a:t>
            </a:r>
            <a:r>
              <a:rPr lang="en-US" dirty="0"/>
              <a:t>, MD</a:t>
            </a:r>
          </a:p>
        </p:txBody>
      </p:sp>
    </p:spTree>
    <p:extLst>
      <p:ext uri="{BB962C8B-B14F-4D97-AF65-F5344CB8AC3E}">
        <p14:creationId xmlns:p14="http://schemas.microsoft.com/office/powerpoint/2010/main" val="20653397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
            <a:ext cx="10362724" cy="2083473"/>
          </a:xfrm>
        </p:spPr>
        <p:txBody>
          <a:bodyPr/>
          <a:lstStyle/>
          <a:p>
            <a:r>
              <a:rPr lang="en-US" dirty="0"/>
              <a:t>A 68-year-old otherwise healthy man with AML with complex karyotype and TP53 mutation attains a morphologic and </a:t>
            </a:r>
            <a:r>
              <a:rPr lang="en-US" u="sng" dirty="0"/>
              <a:t>MRD-negative remission (TP53 mutation absent; NGS sensitivity 5%)</a:t>
            </a:r>
            <a:r>
              <a:rPr lang="en-US" dirty="0"/>
              <a:t> after 1 cycle of </a:t>
            </a:r>
            <a:r>
              <a:rPr lang="en-US" dirty="0" err="1"/>
              <a:t>venetoclax</a:t>
            </a:r>
            <a:r>
              <a:rPr lang="en-US" dirty="0"/>
              <a:t>/10-day decitabine. He has a 60-year-old HLA-matched brother. What would you recommend at this time?</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65686" y="23568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304801" y="2615982"/>
            <a:ext cx="3638740" cy="25399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Reduced-intensity conditioning </a:t>
            </a:r>
            <a:br>
              <a:rPr lang="en-US" b="1" dirty="0"/>
            </a:br>
            <a:r>
              <a:rPr lang="en-US" b="1" dirty="0"/>
              <a:t>allogeneic stem cell</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114623" y="3451264"/>
            <a:ext cx="2828917" cy="25399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Myeloablative </a:t>
            </a:r>
            <a:br>
              <a:rPr lang="en-US" b="1" dirty="0"/>
            </a:br>
            <a:r>
              <a:rPr lang="en-US" b="1" dirty="0"/>
              <a:t>allogeneic stem cell</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504911" y="347249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762001" y="4254202"/>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/5-day decitabine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484793" y="4288730"/>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011529" y="504854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762001" y="5065408"/>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/10-day decitabine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763715" y="5767957"/>
            <a:ext cx="3172615" cy="32183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 maintenance</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4512769" y="576795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99890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4202231"/>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9941" y="4202231"/>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39709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9964" y="339709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1328" y="339709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64"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57150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61328"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22692"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84056"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45420"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06784"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68148"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29512"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90876"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68" descr="Square-1.png">
            <a:extLst>
              <a:ext uri="{FF2B5EF4-FFF2-40B4-BE49-F238E27FC236}">
                <a16:creationId xmlns:a16="http://schemas.microsoft.com/office/drawing/2014/main" id="{6DC6E5CC-BF4E-1D4F-8061-5D2F18BAF8B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52240"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3" name="Picture 72" descr="Square-1.png">
            <a:extLst>
              <a:ext uri="{FF2B5EF4-FFF2-40B4-BE49-F238E27FC236}">
                <a16:creationId xmlns:a16="http://schemas.microsoft.com/office/drawing/2014/main" id="{C2637E3A-C7F1-3F4A-9B3A-E3021E94A9B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13604"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 name="Picture 73" descr="Square-1.png">
            <a:extLst>
              <a:ext uri="{FF2B5EF4-FFF2-40B4-BE49-F238E27FC236}">
                <a16:creationId xmlns:a16="http://schemas.microsoft.com/office/drawing/2014/main" id="{BDA27C6F-EEE7-034B-BA25-2DF4432E315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74968"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4595F9F5-231C-DE4B-B225-7B720510CE8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36332"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C9767AFB-2984-A649-A2C3-C0029649DAD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497696" y="230821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6D3A4A21-1A6C-A248-9CCE-1B348ACAAB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27190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2C756E77-82EF-F144-9F85-6A2B71E3A7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64" y="271903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descr="Square-4.png">
            <a:extLst>
              <a:ext uri="{FF2B5EF4-FFF2-40B4-BE49-F238E27FC236}">
                <a16:creationId xmlns:a16="http://schemas.microsoft.com/office/drawing/2014/main" id="{1FD6032F-EE89-E14E-AAFD-6BC5DFC6EA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1029" y="499890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4" descr="Square-3.png">
            <a:extLst>
              <a:ext uri="{FF2B5EF4-FFF2-40B4-BE49-F238E27FC236}">
                <a16:creationId xmlns:a16="http://schemas.microsoft.com/office/drawing/2014/main" id="{F0D21999-286B-9746-A092-4874C73853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62370" y="4202231"/>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24208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56967"/>
            <a:ext cx="10362724" cy="2206077"/>
          </a:xfrm>
        </p:spPr>
        <p:txBody>
          <a:bodyPr/>
          <a:lstStyle/>
          <a:p>
            <a:r>
              <a:rPr lang="en-US" dirty="0"/>
              <a:t>A 66-year-old otherwise healthy man with AML with a FLT3 mutation receives 7 + 3 induction and </a:t>
            </a:r>
            <a:r>
              <a:rPr lang="en-US" dirty="0" err="1"/>
              <a:t>midostaurin</a:t>
            </a:r>
            <a:r>
              <a:rPr lang="en-US" dirty="0"/>
              <a:t>, attains remission and receives consolidation with 3 cycles of modified high-dose cytarabine and </a:t>
            </a:r>
            <a:r>
              <a:rPr lang="en-US" dirty="0" err="1"/>
              <a:t>midostaurin</a:t>
            </a:r>
            <a:r>
              <a:rPr lang="en-US" dirty="0"/>
              <a:t>. Four months after completion of therapy, he experiences disease progression and a FLT3-ITD mutation (allelic burden of 0.4) is found. What would you recommend?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92840" y="253240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212901" y="2708030"/>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12901" y="3505200"/>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a:t>
            </a: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062452" y="360591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872527" y="4247019"/>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Gilteritinib</a:t>
            </a:r>
            <a:r>
              <a:rPr lang="en-US" b="1" dirty="0"/>
              <a:t> or </a:t>
            </a:r>
            <a:r>
              <a:rPr lang="en-US" b="1" dirty="0" err="1"/>
              <a:t>azacitidine</a:t>
            </a:r>
            <a:r>
              <a:rPr lang="en-US" b="1" dirty="0"/>
              <a:t> + </a:t>
            </a:r>
            <a:r>
              <a:rPr lang="en-US" b="1" dirty="0" err="1"/>
              <a:t>venetoclax</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544823" y="4291585"/>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544823" y="548835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872527" y="5476932"/>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Venetoclax</a:t>
            </a:r>
            <a:r>
              <a:rPr lang="en-US" b="1" dirty="0"/>
              <a:t> + </a:t>
            </a:r>
            <a:r>
              <a:rPr lang="en-US" b="1" dirty="0" err="1"/>
              <a:t>gilteritinib</a:t>
            </a:r>
            <a:endParaRPr lang="en-US" b="1" dirty="0"/>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1605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353052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9964" y="353052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9964"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1328"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22692"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84056"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45420"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06784"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47591121-B61E-6340-8A54-9F9550B74AB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68148"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DCA54AF4-10CE-BB4D-AA6B-79501C174B9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29512"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DF61AA66-5497-594A-B06D-61456299FF7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90876"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1" descr="Square-1.png">
            <a:extLst>
              <a:ext uri="{FF2B5EF4-FFF2-40B4-BE49-F238E27FC236}">
                <a16:creationId xmlns:a16="http://schemas.microsoft.com/office/drawing/2014/main" id="{05E97BE6-EE90-9D41-9089-C6523E0AD0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52240"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C2158824-9C22-5948-AEC3-6C6C60B9994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13604"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0FF14E01-779E-6944-9BD3-678CCA4FD85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74968"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6F034FD9-1425-4645-AAE5-ED02575F670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36332"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35DBD54E-5133-E64D-B247-9A4537EFE0F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7696" y="2483748"/>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6EEB439B-A633-CA45-9F3B-B90C87023C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9034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9DFBAE42-FD70-9545-AE41-8B650550DD3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9964" y="289491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E92D1563-5FC4-6D4B-BB7D-4AE3CC356F2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1328" y="289491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6595F5FE-DC26-0B42-9876-E9D061BA466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22692" y="289491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descr="Square-1.png">
            <a:extLst>
              <a:ext uri="{FF2B5EF4-FFF2-40B4-BE49-F238E27FC236}">
                <a16:creationId xmlns:a16="http://schemas.microsoft.com/office/drawing/2014/main" id="{6CEC42AF-688C-EB46-8300-40DAE9A9F30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84056" y="289491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 name="Text Box 9">
            <a:extLst>
              <a:ext uri="{FF2B5EF4-FFF2-40B4-BE49-F238E27FC236}">
                <a16:creationId xmlns:a16="http://schemas.microsoft.com/office/drawing/2014/main" id="{2DE55640-EC4B-6E48-9556-B418ABE43916}"/>
              </a:ext>
            </a:extLst>
          </p:cNvPr>
          <p:cNvSpPr txBox="1">
            <a:spLocks noChangeArrowheads="1"/>
          </p:cNvSpPr>
          <p:nvPr/>
        </p:nvSpPr>
        <p:spPr bwMode="auto">
          <a:xfrm>
            <a:off x="4544823" y="486523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46" name="Text Box 4">
            <a:extLst>
              <a:ext uri="{FF2B5EF4-FFF2-40B4-BE49-F238E27FC236}">
                <a16:creationId xmlns:a16="http://schemas.microsoft.com/office/drawing/2014/main" id="{35C2AF37-1C6F-974D-99CA-BD041FD0C6EB}"/>
              </a:ext>
            </a:extLst>
          </p:cNvPr>
          <p:cNvSpPr txBox="1">
            <a:spLocks noChangeArrowheads="1"/>
          </p:cNvSpPr>
          <p:nvPr/>
        </p:nvSpPr>
        <p:spPr bwMode="auto">
          <a:xfrm>
            <a:off x="872527" y="485381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Azacitadine</a:t>
            </a:r>
            <a:r>
              <a:rPr lang="en-US" b="1" dirty="0"/>
              <a:t> + </a:t>
            </a:r>
            <a:r>
              <a:rPr lang="en-US" b="1" dirty="0" err="1"/>
              <a:t>gilteritinib</a:t>
            </a:r>
            <a:endParaRPr lang="en-US" b="1" dirty="0"/>
          </a:p>
        </p:txBody>
      </p:sp>
      <p:pic>
        <p:nvPicPr>
          <p:cNvPr id="47" name="Picture 46" descr="Square-4.png">
            <a:extLst>
              <a:ext uri="{FF2B5EF4-FFF2-40B4-BE49-F238E27FC236}">
                <a16:creationId xmlns:a16="http://schemas.microsoft.com/office/drawing/2014/main" id="{F953EDAB-B24D-DD46-8A35-FA46EC03D45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48006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6" descr="Square-5.png">
            <a:extLst>
              <a:ext uri="{FF2B5EF4-FFF2-40B4-BE49-F238E27FC236}">
                <a16:creationId xmlns:a16="http://schemas.microsoft.com/office/drawing/2014/main" id="{AAE52BBF-5364-B848-A3FB-AB8FDB6D267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541020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9" name="Text Box 9">
            <a:extLst>
              <a:ext uri="{FF2B5EF4-FFF2-40B4-BE49-F238E27FC236}">
                <a16:creationId xmlns:a16="http://schemas.microsoft.com/office/drawing/2014/main" id="{8F2562C6-4245-E448-91FE-633E6FDED196}"/>
              </a:ext>
            </a:extLst>
          </p:cNvPr>
          <p:cNvSpPr txBox="1">
            <a:spLocks noChangeArrowheads="1"/>
          </p:cNvSpPr>
          <p:nvPr/>
        </p:nvSpPr>
        <p:spPr bwMode="auto">
          <a:xfrm>
            <a:off x="4562645" y="610331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50" name="Text Box 4">
            <a:extLst>
              <a:ext uri="{FF2B5EF4-FFF2-40B4-BE49-F238E27FC236}">
                <a16:creationId xmlns:a16="http://schemas.microsoft.com/office/drawing/2014/main" id="{D1321F07-6016-0747-AF67-4131AB776B2F}"/>
              </a:ext>
            </a:extLst>
          </p:cNvPr>
          <p:cNvSpPr txBox="1">
            <a:spLocks noChangeArrowheads="1"/>
          </p:cNvSpPr>
          <p:nvPr/>
        </p:nvSpPr>
        <p:spPr bwMode="auto">
          <a:xfrm>
            <a:off x="872526" y="6039242"/>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CLAG-M + </a:t>
            </a: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52" name="Picture 51">
            <a:extLst>
              <a:ext uri="{FF2B5EF4-FFF2-40B4-BE49-F238E27FC236}">
                <a16:creationId xmlns:a16="http://schemas.microsoft.com/office/drawing/2014/main" id="{705B3298-B133-AA47-8D23-661396110BF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6631" y="6007034"/>
            <a:ext cx="413249" cy="411162"/>
          </a:xfrm>
          <a:prstGeom prst="rect">
            <a:avLst/>
          </a:prstGeom>
        </p:spPr>
      </p:pic>
    </p:spTree>
    <p:extLst>
      <p:ext uri="{BB962C8B-B14F-4D97-AF65-F5344CB8AC3E}">
        <p14:creationId xmlns:p14="http://schemas.microsoft.com/office/powerpoint/2010/main" val="191803438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
            <a:ext cx="10362724" cy="2083473"/>
          </a:xfrm>
        </p:spPr>
        <p:txBody>
          <a:bodyPr/>
          <a:lstStyle/>
          <a:p>
            <a:r>
              <a:rPr lang="en-US" dirty="0"/>
              <a:t>A 68-year-old otherwise healthy man with AML with complex karyotype and TP53 mutation attains a morphologic and </a:t>
            </a:r>
            <a:r>
              <a:rPr lang="en-US" u="sng" dirty="0"/>
              <a:t>MRD-negative remission (TP53 mutation absent; NGS sensitivity 5%)</a:t>
            </a:r>
            <a:r>
              <a:rPr lang="en-US" dirty="0"/>
              <a:t> after 1 cycle of </a:t>
            </a:r>
            <a:r>
              <a:rPr lang="en-US" dirty="0" err="1"/>
              <a:t>venetoclax</a:t>
            </a:r>
            <a:r>
              <a:rPr lang="en-US" dirty="0"/>
              <a:t>/10-day decitabine. He has a 60-year-old HLA-matched brother. What would you recommend at this time?</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65686" y="23568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304801" y="2615982"/>
            <a:ext cx="3638740" cy="25399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Reduced-intensity conditioning </a:t>
            </a:r>
            <a:br>
              <a:rPr lang="en-US" b="1" dirty="0"/>
            </a:br>
            <a:r>
              <a:rPr lang="en-US" b="1" dirty="0"/>
              <a:t>allogeneic stem cell</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114623" y="3451264"/>
            <a:ext cx="2828917" cy="25399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Myeloablative </a:t>
            </a:r>
            <a:br>
              <a:rPr lang="en-US" b="1" dirty="0"/>
            </a:br>
            <a:r>
              <a:rPr lang="en-US" b="1" dirty="0"/>
              <a:t>allogeneic stem cell</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504911" y="347249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762001" y="4254202"/>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/5-day decitabine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484793" y="4288730"/>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011529" y="504854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762001" y="5065408"/>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/10-day decitabine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763715" y="5767957"/>
            <a:ext cx="3172615" cy="32183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 maintenance</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4512769" y="576795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499890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42022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9941" y="42022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33970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9964" y="33970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1328" y="33970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64"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38600" y="571500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61328"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22692"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84056"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45420"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06784"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68148"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29512"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90876"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68" descr="Square-1.png">
            <a:extLst>
              <a:ext uri="{FF2B5EF4-FFF2-40B4-BE49-F238E27FC236}">
                <a16:creationId xmlns:a16="http://schemas.microsoft.com/office/drawing/2014/main" id="{6DC6E5CC-BF4E-1D4F-8061-5D2F18BAF8B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52240"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descr="Square-1.png">
            <a:extLst>
              <a:ext uri="{FF2B5EF4-FFF2-40B4-BE49-F238E27FC236}">
                <a16:creationId xmlns:a16="http://schemas.microsoft.com/office/drawing/2014/main" id="{C2637E3A-C7F1-3F4A-9B3A-E3021E94A9B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13604"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descr="Square-1.png">
            <a:extLst>
              <a:ext uri="{FF2B5EF4-FFF2-40B4-BE49-F238E27FC236}">
                <a16:creationId xmlns:a16="http://schemas.microsoft.com/office/drawing/2014/main" id="{BDA27C6F-EEE7-034B-BA25-2DF4432E315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74968"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4595F9F5-231C-DE4B-B225-7B720510CE8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36332"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C9767AFB-2984-A649-A2C3-C0029649DAD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497696" y="23082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6D3A4A21-1A6C-A248-9CCE-1B348ACAAB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27190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2C756E77-82EF-F144-9F85-6A2B71E3A7A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964" y="27190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4.png">
            <a:extLst>
              <a:ext uri="{FF2B5EF4-FFF2-40B4-BE49-F238E27FC236}">
                <a16:creationId xmlns:a16="http://schemas.microsoft.com/office/drawing/2014/main" id="{1FD6032F-EE89-E14E-AAFD-6BC5DFC6EA5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1029" y="499890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4" descr="Square-3.png">
            <a:extLst>
              <a:ext uri="{FF2B5EF4-FFF2-40B4-BE49-F238E27FC236}">
                <a16:creationId xmlns:a16="http://schemas.microsoft.com/office/drawing/2014/main" id="{F0D21999-286B-9746-A092-4874C73853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62370" y="42022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19494148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a:xfrm>
            <a:off x="914639" y="0"/>
            <a:ext cx="10362724" cy="1420464"/>
          </a:xfrm>
        </p:spPr>
        <p:txBody>
          <a:bodyPr/>
          <a:lstStyle/>
          <a:p>
            <a:r>
              <a:rPr lang="en-US" dirty="0"/>
              <a:t>Which of the following genomic tests do you generally order for patients with </a:t>
            </a:r>
            <a:r>
              <a:rPr lang="en-US" u="sng" dirty="0"/>
              <a:t>newly diagnosed</a:t>
            </a:r>
            <a:r>
              <a:rPr lang="en-US" dirty="0"/>
              <a:t> AML? (Select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19158" y="134405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26</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618437" y="1581347"/>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Cytogenetics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72843" y="5599180"/>
            <a:ext cx="2630802"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FISH panel for del(5q), del(7q), </a:t>
            </a:r>
            <a:r>
              <a:rPr lang="en-US" b="1" dirty="0" err="1">
                <a:ea typeface="Arial" charset="0"/>
                <a:cs typeface="Arial" charset="0"/>
              </a:rPr>
              <a:t>abn</a:t>
            </a:r>
            <a:r>
              <a:rPr lang="en-US" b="1" dirty="0">
                <a:ea typeface="Arial" charset="0"/>
                <a:cs typeface="Arial" charset="0"/>
              </a:rPr>
              <a:t>(17p)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10918823" y="542645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18</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333587" y="2618432"/>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FLT3 and NPM1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10918823" y="2416074"/>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25</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10917855" y="438059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19</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333587" y="4397452"/>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PCR/FISH for inv(16) and t(8;21) </a:t>
            </a:r>
            <a:endParaRPr lang="en-US" sz="1800" b="1" dirty="0">
              <a:solidFill>
                <a:srgbClr val="FFFFFF"/>
              </a:solidFill>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170481" y="3559595"/>
            <a:ext cx="3725954"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Gene panel including IDH1, IDH2, ASXL1, RUNX1 and/or TP53 </a:t>
            </a: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10942557" y="338081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25</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98704"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0068"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104" descr="Square-4.png">
            <a:extLst>
              <a:ext uri="{FF2B5EF4-FFF2-40B4-BE49-F238E27FC236}">
                <a16:creationId xmlns:a16="http://schemas.microsoft.com/office/drawing/2014/main" id="{F7C098B1-FAEE-7A4A-84FC-3F877F2476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1432"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105" descr="Square-4.png">
            <a:extLst>
              <a:ext uri="{FF2B5EF4-FFF2-40B4-BE49-F238E27FC236}">
                <a16:creationId xmlns:a16="http://schemas.microsoft.com/office/drawing/2014/main" id="{FB68E17E-D512-BB4B-B71F-A4518CBE6A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2796"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106" descr="Square-4.png">
            <a:extLst>
              <a:ext uri="{FF2B5EF4-FFF2-40B4-BE49-F238E27FC236}">
                <a16:creationId xmlns:a16="http://schemas.microsoft.com/office/drawing/2014/main" id="{795F7799-9471-4A4B-B747-75786434D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4160"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8" name="Picture 107" descr="Square-4.png">
            <a:extLst>
              <a:ext uri="{FF2B5EF4-FFF2-40B4-BE49-F238E27FC236}">
                <a16:creationId xmlns:a16="http://schemas.microsoft.com/office/drawing/2014/main" id="{B80C3375-23AD-B14F-9278-7D6E0D99C2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05524"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108" descr="Square-4.png">
            <a:extLst>
              <a:ext uri="{FF2B5EF4-FFF2-40B4-BE49-F238E27FC236}">
                <a16:creationId xmlns:a16="http://schemas.microsoft.com/office/drawing/2014/main" id="{E55ADBBE-6EE8-8649-87E7-F2C288178C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66888"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109" descr="Square-4.png">
            <a:extLst>
              <a:ext uri="{FF2B5EF4-FFF2-40B4-BE49-F238E27FC236}">
                <a16:creationId xmlns:a16="http://schemas.microsoft.com/office/drawing/2014/main" id="{6978D006-2367-D64B-83EE-B3364553C3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28252"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110" descr="Square-4.png">
            <a:extLst>
              <a:ext uri="{FF2B5EF4-FFF2-40B4-BE49-F238E27FC236}">
                <a16:creationId xmlns:a16="http://schemas.microsoft.com/office/drawing/2014/main" id="{88228D64-6401-1E49-BEC7-3465EE5464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89616"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111" descr="Square-4.png">
            <a:extLst>
              <a:ext uri="{FF2B5EF4-FFF2-40B4-BE49-F238E27FC236}">
                <a16:creationId xmlns:a16="http://schemas.microsoft.com/office/drawing/2014/main" id="{B7DD4CFF-E4B0-8D40-A184-A7357FDAA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50980"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112" descr="Square-4.png">
            <a:extLst>
              <a:ext uri="{FF2B5EF4-FFF2-40B4-BE49-F238E27FC236}">
                <a16:creationId xmlns:a16="http://schemas.microsoft.com/office/drawing/2014/main" id="{E3584700-72B2-1540-8A2C-AA42CCB29F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12344"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113" descr="Square-4.png">
            <a:extLst>
              <a:ext uri="{FF2B5EF4-FFF2-40B4-BE49-F238E27FC236}">
                <a16:creationId xmlns:a16="http://schemas.microsoft.com/office/drawing/2014/main" id="{9438AF94-A590-584E-A2AB-53041B22CC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73708"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114" descr="Square-4.png">
            <a:extLst>
              <a:ext uri="{FF2B5EF4-FFF2-40B4-BE49-F238E27FC236}">
                <a16:creationId xmlns:a16="http://schemas.microsoft.com/office/drawing/2014/main" id="{91C40F54-2274-1E40-AF11-F23257382D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35072"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115" descr="Square-4.png">
            <a:extLst>
              <a:ext uri="{FF2B5EF4-FFF2-40B4-BE49-F238E27FC236}">
                <a16:creationId xmlns:a16="http://schemas.microsoft.com/office/drawing/2014/main" id="{D390587C-A4EA-864B-9A6E-9FBFD0ABC5C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996436"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8704"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60045"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0" name="Picture 4" descr="Square-3.png">
            <a:extLst>
              <a:ext uri="{FF2B5EF4-FFF2-40B4-BE49-F238E27FC236}">
                <a16:creationId xmlns:a16="http://schemas.microsoft.com/office/drawing/2014/main" id="{FFADDC9E-1975-004A-A82D-B9AF79FE3A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21386"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05546B06-53A6-7541-9C78-AF5EBE4284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2727"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98704"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60068"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21432"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998704"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60068"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98704"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21432"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2796"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44160"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05524"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6888"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28252"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89616"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50980"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10A47247-9C48-8843-9344-12723FDC7A9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12344"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FBC71793-7F45-1846-9087-B105DD368CC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73708"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137" descr="Square-1.png">
            <a:extLst>
              <a:ext uri="{FF2B5EF4-FFF2-40B4-BE49-F238E27FC236}">
                <a16:creationId xmlns:a16="http://schemas.microsoft.com/office/drawing/2014/main" id="{7BF7970B-CDE4-054C-BE9B-48E01450A2D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535072"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9" name="Picture 138" descr="Square-1.png">
            <a:extLst>
              <a:ext uri="{FF2B5EF4-FFF2-40B4-BE49-F238E27FC236}">
                <a16:creationId xmlns:a16="http://schemas.microsoft.com/office/drawing/2014/main" id="{0120FD51-2A07-5348-A7EB-C01C5F50D0A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96436"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0" name="Picture 139" descr="Square-1.png">
            <a:extLst>
              <a:ext uri="{FF2B5EF4-FFF2-40B4-BE49-F238E27FC236}">
                <a16:creationId xmlns:a16="http://schemas.microsoft.com/office/drawing/2014/main" id="{122E4729-1B25-F540-8764-1A84E0AC90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457797" y="12954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2796"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2" name="Picture 3" descr="Square-2.png">
            <a:extLst>
              <a:ext uri="{FF2B5EF4-FFF2-40B4-BE49-F238E27FC236}">
                <a16:creationId xmlns:a16="http://schemas.microsoft.com/office/drawing/2014/main" id="{936457C0-E032-E54B-9010-125A9484D0B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4160"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 name="Picture 3" descr="Square-2.png">
            <a:extLst>
              <a:ext uri="{FF2B5EF4-FFF2-40B4-BE49-F238E27FC236}">
                <a16:creationId xmlns:a16="http://schemas.microsoft.com/office/drawing/2014/main" id="{73268A28-FC2D-4345-9B32-3D8D2100B0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05524"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4" name="Picture 3" descr="Square-2.png">
            <a:extLst>
              <a:ext uri="{FF2B5EF4-FFF2-40B4-BE49-F238E27FC236}">
                <a16:creationId xmlns:a16="http://schemas.microsoft.com/office/drawing/2014/main" id="{C1BAA9F3-E0BD-1943-9086-1EF3F4E5D16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66888"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5" name="Picture 3" descr="Square-2.png">
            <a:extLst>
              <a:ext uri="{FF2B5EF4-FFF2-40B4-BE49-F238E27FC236}">
                <a16:creationId xmlns:a16="http://schemas.microsoft.com/office/drawing/2014/main" id="{70E4CFF3-16D7-4349-B093-6329984CDC6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28252"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6" name="Picture 3" descr="Square-2.png">
            <a:extLst>
              <a:ext uri="{FF2B5EF4-FFF2-40B4-BE49-F238E27FC236}">
                <a16:creationId xmlns:a16="http://schemas.microsoft.com/office/drawing/2014/main" id="{D2B232D6-E2E7-A341-8A6B-EF8224C6A56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89616"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 name="Picture 3" descr="Square-2.png">
            <a:extLst>
              <a:ext uri="{FF2B5EF4-FFF2-40B4-BE49-F238E27FC236}">
                <a16:creationId xmlns:a16="http://schemas.microsoft.com/office/drawing/2014/main" id="{AB836B47-6DE1-4148-98F8-CDCA091B07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50980"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8" name="Picture 3" descr="Square-2.png">
            <a:extLst>
              <a:ext uri="{FF2B5EF4-FFF2-40B4-BE49-F238E27FC236}">
                <a16:creationId xmlns:a16="http://schemas.microsoft.com/office/drawing/2014/main" id="{7C8EFE70-DC96-D24F-B220-B3A00EB3A53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12344"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9" name="Picture 3" descr="Square-2.png">
            <a:extLst>
              <a:ext uri="{FF2B5EF4-FFF2-40B4-BE49-F238E27FC236}">
                <a16:creationId xmlns:a16="http://schemas.microsoft.com/office/drawing/2014/main" id="{147C9CB2-BE57-DD42-8CF0-3BFEFBA347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73708"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0" name="Picture 3" descr="Square-2.png">
            <a:extLst>
              <a:ext uri="{FF2B5EF4-FFF2-40B4-BE49-F238E27FC236}">
                <a16:creationId xmlns:a16="http://schemas.microsoft.com/office/drawing/2014/main" id="{F0E3ED6F-66A0-2B42-9CC9-A58BC7E6EB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35072"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1" name="Picture 3" descr="Square-2.png">
            <a:extLst>
              <a:ext uri="{FF2B5EF4-FFF2-40B4-BE49-F238E27FC236}">
                <a16:creationId xmlns:a16="http://schemas.microsoft.com/office/drawing/2014/main" id="{08B1863B-0A64-634C-BA66-24F31419F17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96436"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 name="Picture 4" descr="Square-3.png">
            <a:extLst>
              <a:ext uri="{FF2B5EF4-FFF2-40B4-BE49-F238E27FC236}">
                <a16:creationId xmlns:a16="http://schemas.microsoft.com/office/drawing/2014/main" id="{F2F92CC9-83A2-7941-8B7A-B7AC14A0EA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6750"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4" name="Picture 4" descr="Square-3.png">
            <a:extLst>
              <a:ext uri="{FF2B5EF4-FFF2-40B4-BE49-F238E27FC236}">
                <a16:creationId xmlns:a16="http://schemas.microsoft.com/office/drawing/2014/main" id="{535F4CDA-67EE-3B45-B6CF-D6603D217A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8091"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5" name="Picture 4" descr="Square-3.png">
            <a:extLst>
              <a:ext uri="{FF2B5EF4-FFF2-40B4-BE49-F238E27FC236}">
                <a16:creationId xmlns:a16="http://schemas.microsoft.com/office/drawing/2014/main" id="{3E3D9CCA-A923-B347-A485-5354E9A4C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9432"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6" name="Picture 4" descr="Square-3.png">
            <a:extLst>
              <a:ext uri="{FF2B5EF4-FFF2-40B4-BE49-F238E27FC236}">
                <a16:creationId xmlns:a16="http://schemas.microsoft.com/office/drawing/2014/main" id="{E7899685-F41A-DE4B-B441-88E03C26CF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50773"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7" name="Picture 4" descr="Square-3.png">
            <a:extLst>
              <a:ext uri="{FF2B5EF4-FFF2-40B4-BE49-F238E27FC236}">
                <a16:creationId xmlns:a16="http://schemas.microsoft.com/office/drawing/2014/main" id="{10154BA1-8D9C-3747-9979-7A0F5D579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44068"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8" name="Picture 4" descr="Square-3.png">
            <a:extLst>
              <a:ext uri="{FF2B5EF4-FFF2-40B4-BE49-F238E27FC236}">
                <a16:creationId xmlns:a16="http://schemas.microsoft.com/office/drawing/2014/main" id="{BC45E05D-726C-3F4E-A789-6AFA318075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5409"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9" name="Picture 4" descr="Square-3.png">
            <a:extLst>
              <a:ext uri="{FF2B5EF4-FFF2-40B4-BE49-F238E27FC236}">
                <a16:creationId xmlns:a16="http://schemas.microsoft.com/office/drawing/2014/main" id="{9B08ACCB-36B8-D543-8649-F8640DC6B3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12114"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0" name="Picture 4" descr="Square-3.png">
            <a:extLst>
              <a:ext uri="{FF2B5EF4-FFF2-40B4-BE49-F238E27FC236}">
                <a16:creationId xmlns:a16="http://schemas.microsoft.com/office/drawing/2014/main" id="{92DB15EF-A932-9645-9A96-08AF13BCD2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073455"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1" name="Picture 4" descr="Square-3.png">
            <a:extLst>
              <a:ext uri="{FF2B5EF4-FFF2-40B4-BE49-F238E27FC236}">
                <a16:creationId xmlns:a16="http://schemas.microsoft.com/office/drawing/2014/main" id="{4013FC00-C39D-AE44-A8CD-82571EBE73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534796"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2" name="Picture 4" descr="Square-3.png">
            <a:extLst>
              <a:ext uri="{FF2B5EF4-FFF2-40B4-BE49-F238E27FC236}">
                <a16:creationId xmlns:a16="http://schemas.microsoft.com/office/drawing/2014/main" id="{41D53BF7-FDED-714E-A983-024B27EE60F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96137"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 name="Picture 4" descr="Square-3.png">
            <a:extLst>
              <a:ext uri="{FF2B5EF4-FFF2-40B4-BE49-F238E27FC236}">
                <a16:creationId xmlns:a16="http://schemas.microsoft.com/office/drawing/2014/main" id="{67CBF76F-E516-6C44-B949-7D0F18F25B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457480" y="330958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4" name="Picture 6" descr="Square-5.png">
            <a:extLst>
              <a:ext uri="{FF2B5EF4-FFF2-40B4-BE49-F238E27FC236}">
                <a16:creationId xmlns:a16="http://schemas.microsoft.com/office/drawing/2014/main" id="{0F6023A8-41F3-3B48-BF5C-E864DFEC0DA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60045"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5" name="Picture 6" descr="Square-5.png">
            <a:extLst>
              <a:ext uri="{FF2B5EF4-FFF2-40B4-BE49-F238E27FC236}">
                <a16:creationId xmlns:a16="http://schemas.microsoft.com/office/drawing/2014/main" id="{0919E848-CCEB-F049-B2B8-FC9BED55BE5B}"/>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921386"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6" name="Picture 6" descr="Square-5.png">
            <a:extLst>
              <a:ext uri="{FF2B5EF4-FFF2-40B4-BE49-F238E27FC236}">
                <a16:creationId xmlns:a16="http://schemas.microsoft.com/office/drawing/2014/main" id="{2DDF8F82-A69A-644E-9720-561BED4977C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82727"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7" name="Picture 6" descr="Square-5.png">
            <a:extLst>
              <a:ext uri="{FF2B5EF4-FFF2-40B4-BE49-F238E27FC236}">
                <a16:creationId xmlns:a16="http://schemas.microsoft.com/office/drawing/2014/main" id="{900439F5-0D38-5C4D-975C-ACE71C51E1AD}"/>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844068"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8" name="Picture 6" descr="Square-5.png">
            <a:extLst>
              <a:ext uri="{FF2B5EF4-FFF2-40B4-BE49-F238E27FC236}">
                <a16:creationId xmlns:a16="http://schemas.microsoft.com/office/drawing/2014/main" id="{9BAAACCC-9A3D-A04D-9BEA-4CE46BDC7C1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305409"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9" name="Picture 6" descr="Square-5.png">
            <a:extLst>
              <a:ext uri="{FF2B5EF4-FFF2-40B4-BE49-F238E27FC236}">
                <a16:creationId xmlns:a16="http://schemas.microsoft.com/office/drawing/2014/main" id="{5AA6968B-3B1D-CF4A-99CC-15D775A7D3C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66750"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0" name="Picture 6" descr="Square-5.png">
            <a:extLst>
              <a:ext uri="{FF2B5EF4-FFF2-40B4-BE49-F238E27FC236}">
                <a16:creationId xmlns:a16="http://schemas.microsoft.com/office/drawing/2014/main" id="{67C2EDAA-DBD8-7C4E-BA0B-6FE9F2154D9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28091"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1" name="Picture 6" descr="Square-5.png">
            <a:extLst>
              <a:ext uri="{FF2B5EF4-FFF2-40B4-BE49-F238E27FC236}">
                <a16:creationId xmlns:a16="http://schemas.microsoft.com/office/drawing/2014/main" id="{F1AC7205-91F1-0742-A738-AB7C9525952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89432"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2" name="Picture 6" descr="Square-5.png">
            <a:extLst>
              <a:ext uri="{FF2B5EF4-FFF2-40B4-BE49-F238E27FC236}">
                <a16:creationId xmlns:a16="http://schemas.microsoft.com/office/drawing/2014/main" id="{7FF2E5A3-414E-F447-9F8C-1CA5F7F0DC9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150773"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3" name="Picture 6" descr="Square-5.png">
            <a:extLst>
              <a:ext uri="{FF2B5EF4-FFF2-40B4-BE49-F238E27FC236}">
                <a16:creationId xmlns:a16="http://schemas.microsoft.com/office/drawing/2014/main" id="{92D467B0-9648-2448-90CB-F4B5BAE2CDD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12114"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 name="Picture 6" descr="Square-5.png">
            <a:extLst>
              <a:ext uri="{FF2B5EF4-FFF2-40B4-BE49-F238E27FC236}">
                <a16:creationId xmlns:a16="http://schemas.microsoft.com/office/drawing/2014/main" id="{47D79416-7B4E-F141-A257-ED4D52B8A93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073455"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5" name="Picture 6" descr="Square-5.png">
            <a:extLst>
              <a:ext uri="{FF2B5EF4-FFF2-40B4-BE49-F238E27FC236}">
                <a16:creationId xmlns:a16="http://schemas.microsoft.com/office/drawing/2014/main" id="{51F9D9A0-0F9B-3442-96C7-58A4E92CC72F}"/>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534796"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6" name="Picture 6" descr="Square-5.png">
            <a:extLst>
              <a:ext uri="{FF2B5EF4-FFF2-40B4-BE49-F238E27FC236}">
                <a16:creationId xmlns:a16="http://schemas.microsoft.com/office/drawing/2014/main" id="{1F27FF53-38BA-334A-89C9-6ABA12B116C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9996137"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7" name="Picture 6" descr="Square-5.png">
            <a:extLst>
              <a:ext uri="{FF2B5EF4-FFF2-40B4-BE49-F238E27FC236}">
                <a16:creationId xmlns:a16="http://schemas.microsoft.com/office/drawing/2014/main" id="{9CE16445-D6D9-A14B-99AD-398C7A083EF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457480" y="5385066"/>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8" name="Picture 177" descr="Square-1.png">
            <a:extLst>
              <a:ext uri="{FF2B5EF4-FFF2-40B4-BE49-F238E27FC236}">
                <a16:creationId xmlns:a16="http://schemas.microsoft.com/office/drawing/2014/main" id="{B826BD7B-4CC4-C444-9AC5-A091450127A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998704" y="17301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9" name="Picture 178" descr="Square-1.png">
            <a:extLst>
              <a:ext uri="{FF2B5EF4-FFF2-40B4-BE49-F238E27FC236}">
                <a16:creationId xmlns:a16="http://schemas.microsoft.com/office/drawing/2014/main" id="{25A0197A-C874-B449-B21F-27C6054A0EF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60068" y="17301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0" name="Picture 179" descr="Square-1.png">
            <a:extLst>
              <a:ext uri="{FF2B5EF4-FFF2-40B4-BE49-F238E27FC236}">
                <a16:creationId xmlns:a16="http://schemas.microsoft.com/office/drawing/2014/main" id="{344FD721-5572-8A43-82C3-E655F7C5194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21432" y="17301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1" name="Picture 180" descr="Square-1.png">
            <a:extLst>
              <a:ext uri="{FF2B5EF4-FFF2-40B4-BE49-F238E27FC236}">
                <a16:creationId xmlns:a16="http://schemas.microsoft.com/office/drawing/2014/main" id="{C2D1E4A1-4546-4B46-A321-6623D28CC8F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82796" y="17301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2" name="Picture 181" descr="Square-1.png">
            <a:extLst>
              <a:ext uri="{FF2B5EF4-FFF2-40B4-BE49-F238E27FC236}">
                <a16:creationId xmlns:a16="http://schemas.microsoft.com/office/drawing/2014/main" id="{3C89B950-2165-2448-9133-0068CA48F2F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44160" y="17301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3" name="Picture 4" descr="Square-3.png">
            <a:extLst>
              <a:ext uri="{FF2B5EF4-FFF2-40B4-BE49-F238E27FC236}">
                <a16:creationId xmlns:a16="http://schemas.microsoft.com/office/drawing/2014/main" id="{B1073D9D-3BFD-304C-9B1D-D9E97B470D1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8704" y="371432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4" name="Picture 4" descr="Square-3.png">
            <a:extLst>
              <a:ext uri="{FF2B5EF4-FFF2-40B4-BE49-F238E27FC236}">
                <a16:creationId xmlns:a16="http://schemas.microsoft.com/office/drawing/2014/main" id="{7CFEC4C0-D6BF-9B44-9533-391323B457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60045" y="371432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5" name="Picture 4" descr="Square-3.png">
            <a:extLst>
              <a:ext uri="{FF2B5EF4-FFF2-40B4-BE49-F238E27FC236}">
                <a16:creationId xmlns:a16="http://schemas.microsoft.com/office/drawing/2014/main" id="{0257D2AD-2C34-2940-B34C-398CBD5D8A0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21386" y="371432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6" name="Picture 4" descr="Square-3.png">
            <a:extLst>
              <a:ext uri="{FF2B5EF4-FFF2-40B4-BE49-F238E27FC236}">
                <a16:creationId xmlns:a16="http://schemas.microsoft.com/office/drawing/2014/main" id="{96269C21-28EA-2342-ACE7-8E8D4BBEC1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82727" y="371432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7" name="Picture 6" descr="Square-5.png">
            <a:extLst>
              <a:ext uri="{FF2B5EF4-FFF2-40B4-BE49-F238E27FC236}">
                <a16:creationId xmlns:a16="http://schemas.microsoft.com/office/drawing/2014/main" id="{8B5A4785-150C-414B-84FF-35ED358CB307}"/>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98704" y="580323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8" name="Picture 6" descr="Square-5.png">
            <a:extLst>
              <a:ext uri="{FF2B5EF4-FFF2-40B4-BE49-F238E27FC236}">
                <a16:creationId xmlns:a16="http://schemas.microsoft.com/office/drawing/2014/main" id="{32B3AD0D-5F8E-FE44-BD6D-AABB1DCAD64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60045" y="580323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9" name="Picture 6" descr="Square-5.png">
            <a:extLst>
              <a:ext uri="{FF2B5EF4-FFF2-40B4-BE49-F238E27FC236}">
                <a16:creationId xmlns:a16="http://schemas.microsoft.com/office/drawing/2014/main" id="{D507DCC3-2F26-234F-87B1-72A0F0256FA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921386" y="580323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0" name="Picture 99" descr="Square-1.png">
            <a:extLst>
              <a:ext uri="{FF2B5EF4-FFF2-40B4-BE49-F238E27FC236}">
                <a16:creationId xmlns:a16="http://schemas.microsoft.com/office/drawing/2014/main" id="{EECF710A-7128-2345-ADE9-3291580C2E4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05524"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100" descr="Square-1.png">
            <a:extLst>
              <a:ext uri="{FF2B5EF4-FFF2-40B4-BE49-F238E27FC236}">
                <a16:creationId xmlns:a16="http://schemas.microsoft.com/office/drawing/2014/main" id="{4E53C655-1AA6-6F48-A879-2296F0B3640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66888"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 name="Picture 101" descr="Square-1.png">
            <a:extLst>
              <a:ext uri="{FF2B5EF4-FFF2-40B4-BE49-F238E27FC236}">
                <a16:creationId xmlns:a16="http://schemas.microsoft.com/office/drawing/2014/main" id="{763658ED-D928-5140-9376-56E0187E15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228252"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7" name="Picture 116" descr="Square-1.png">
            <a:extLst>
              <a:ext uri="{FF2B5EF4-FFF2-40B4-BE49-F238E27FC236}">
                <a16:creationId xmlns:a16="http://schemas.microsoft.com/office/drawing/2014/main" id="{83C38F8C-2E0A-304A-8A04-3582B769F25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89616"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2" name="Picture 151" descr="Square-1.png">
            <a:extLst>
              <a:ext uri="{FF2B5EF4-FFF2-40B4-BE49-F238E27FC236}">
                <a16:creationId xmlns:a16="http://schemas.microsoft.com/office/drawing/2014/main" id="{A4625A5E-DBFC-6E47-8A9D-862E27E279D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50980"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1" name="Picture 190" descr="Square-1.png">
            <a:extLst>
              <a:ext uri="{FF2B5EF4-FFF2-40B4-BE49-F238E27FC236}">
                <a16:creationId xmlns:a16="http://schemas.microsoft.com/office/drawing/2014/main" id="{478FAF40-0BB2-CD45-A93B-2295702539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612344" y="173502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3" name="Picture 3" descr="Square-2.png">
            <a:extLst>
              <a:ext uri="{FF2B5EF4-FFF2-40B4-BE49-F238E27FC236}">
                <a16:creationId xmlns:a16="http://schemas.microsoft.com/office/drawing/2014/main" id="{49FC10C9-96C0-084C-8F0E-2A2C7542720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36281" y="233127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4" name="Picture 3" descr="Square-2.png">
            <a:extLst>
              <a:ext uri="{FF2B5EF4-FFF2-40B4-BE49-F238E27FC236}">
                <a16:creationId xmlns:a16="http://schemas.microsoft.com/office/drawing/2014/main" id="{64D4C970-994D-D64B-9C5F-4C40D8D04C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998704" y="27420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5" name="Picture 3" descr="Square-2.png">
            <a:extLst>
              <a:ext uri="{FF2B5EF4-FFF2-40B4-BE49-F238E27FC236}">
                <a16:creationId xmlns:a16="http://schemas.microsoft.com/office/drawing/2014/main" id="{60066711-FA6B-6041-AEF2-5082EC665A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60068" y="27420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6" name="Picture 3" descr="Square-2.png">
            <a:extLst>
              <a:ext uri="{FF2B5EF4-FFF2-40B4-BE49-F238E27FC236}">
                <a16:creationId xmlns:a16="http://schemas.microsoft.com/office/drawing/2014/main" id="{D06C0341-7BF9-CB43-8A0A-9A0BE8D5BD6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21432" y="27420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8" name="Picture 197" descr="Square-4.png">
            <a:extLst>
              <a:ext uri="{FF2B5EF4-FFF2-40B4-BE49-F238E27FC236}">
                <a16:creationId xmlns:a16="http://schemas.microsoft.com/office/drawing/2014/main" id="{FE75BD63-6D45-174A-B7F6-7E463972AD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8017" y="433094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9" name="Picture 198" descr="Square-4.png">
            <a:extLst>
              <a:ext uri="{FF2B5EF4-FFF2-40B4-BE49-F238E27FC236}">
                <a16:creationId xmlns:a16="http://schemas.microsoft.com/office/drawing/2014/main" id="{0E83F1E9-869C-124E-90D6-43F739EE650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98704" y="47550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0" name="Picture 199" descr="Square-4.png">
            <a:extLst>
              <a:ext uri="{FF2B5EF4-FFF2-40B4-BE49-F238E27FC236}">
                <a16:creationId xmlns:a16="http://schemas.microsoft.com/office/drawing/2014/main" id="{329224FA-BF5F-854E-B203-0EAB2BD39CF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0068" y="47550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1" name="Picture 200" descr="Square-4.png">
            <a:extLst>
              <a:ext uri="{FF2B5EF4-FFF2-40B4-BE49-F238E27FC236}">
                <a16:creationId xmlns:a16="http://schemas.microsoft.com/office/drawing/2014/main" id="{8809D3CD-D462-D845-812B-73D67A238C5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1432" y="47550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2" name="Picture 201" descr="Square-4.png">
            <a:extLst>
              <a:ext uri="{FF2B5EF4-FFF2-40B4-BE49-F238E27FC236}">
                <a16:creationId xmlns:a16="http://schemas.microsoft.com/office/drawing/2014/main" id="{E483B699-2644-C24F-9675-BBE02E948C8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2796" y="47550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9" name="Picture 4" descr="Square-3.png">
            <a:extLst>
              <a:ext uri="{FF2B5EF4-FFF2-40B4-BE49-F238E27FC236}">
                <a16:creationId xmlns:a16="http://schemas.microsoft.com/office/drawing/2014/main" id="{7C775831-2E37-2642-9760-6AD1883F850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6750"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0" name="Picture 4" descr="Square-3.png">
            <a:extLst>
              <a:ext uri="{FF2B5EF4-FFF2-40B4-BE49-F238E27FC236}">
                <a16:creationId xmlns:a16="http://schemas.microsoft.com/office/drawing/2014/main" id="{73A5B249-EBD6-CC44-A71E-09DD8ED125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28091"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1" name="Picture 4" descr="Square-3.png">
            <a:extLst>
              <a:ext uri="{FF2B5EF4-FFF2-40B4-BE49-F238E27FC236}">
                <a16:creationId xmlns:a16="http://schemas.microsoft.com/office/drawing/2014/main" id="{7630C8C1-61D9-A647-8B73-6C35FF4A4A4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9432"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2" name="Picture 4" descr="Square-3.png">
            <a:extLst>
              <a:ext uri="{FF2B5EF4-FFF2-40B4-BE49-F238E27FC236}">
                <a16:creationId xmlns:a16="http://schemas.microsoft.com/office/drawing/2014/main" id="{544997E6-A0AC-0542-B862-8AB42037CFA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50773"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3" name="Picture 4" descr="Square-3.png">
            <a:extLst>
              <a:ext uri="{FF2B5EF4-FFF2-40B4-BE49-F238E27FC236}">
                <a16:creationId xmlns:a16="http://schemas.microsoft.com/office/drawing/2014/main" id="{A4F7839E-6E4F-174A-BBAD-065DAFA2A26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44068"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4" name="Picture 4" descr="Square-3.png">
            <a:extLst>
              <a:ext uri="{FF2B5EF4-FFF2-40B4-BE49-F238E27FC236}">
                <a16:creationId xmlns:a16="http://schemas.microsoft.com/office/drawing/2014/main" id="{51218DE5-8AF4-6143-B022-45C375FC34E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05409" y="373404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2" name="Picture 3" descr="Square-2.png">
            <a:extLst>
              <a:ext uri="{FF2B5EF4-FFF2-40B4-BE49-F238E27FC236}">
                <a16:creationId xmlns:a16="http://schemas.microsoft.com/office/drawing/2014/main" id="{A18727B4-F218-784C-9B06-68DB8AD3314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2796"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7" name="Picture 3" descr="Square-2.png">
            <a:extLst>
              <a:ext uri="{FF2B5EF4-FFF2-40B4-BE49-F238E27FC236}">
                <a16:creationId xmlns:a16="http://schemas.microsoft.com/office/drawing/2014/main" id="{47EF3AEE-AA8D-BE4A-B193-8D7D6A1051A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4160"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5" name="Picture 3" descr="Square-2.png">
            <a:extLst>
              <a:ext uri="{FF2B5EF4-FFF2-40B4-BE49-F238E27FC236}">
                <a16:creationId xmlns:a16="http://schemas.microsoft.com/office/drawing/2014/main" id="{72EB8062-5045-804A-A6C3-76ACD07D0F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05524"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6" name="Picture 3" descr="Square-2.png">
            <a:extLst>
              <a:ext uri="{FF2B5EF4-FFF2-40B4-BE49-F238E27FC236}">
                <a16:creationId xmlns:a16="http://schemas.microsoft.com/office/drawing/2014/main" id="{AC792C20-0285-F44B-BB79-25470DDBE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66888"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7" name="Picture 3" descr="Square-2.png">
            <a:extLst>
              <a:ext uri="{FF2B5EF4-FFF2-40B4-BE49-F238E27FC236}">
                <a16:creationId xmlns:a16="http://schemas.microsoft.com/office/drawing/2014/main" id="{7AA7B1AD-9BFA-064E-ABC8-BE5CB5814A0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28252"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8" name="Picture 3" descr="Square-2.png">
            <a:extLst>
              <a:ext uri="{FF2B5EF4-FFF2-40B4-BE49-F238E27FC236}">
                <a16:creationId xmlns:a16="http://schemas.microsoft.com/office/drawing/2014/main" id="{A40622E9-F118-8B47-8C09-240A731D460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89616"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9" name="Picture 3" descr="Square-2.png">
            <a:extLst>
              <a:ext uri="{FF2B5EF4-FFF2-40B4-BE49-F238E27FC236}">
                <a16:creationId xmlns:a16="http://schemas.microsoft.com/office/drawing/2014/main" id="{2C2B8D0D-2DA5-C141-BAFA-8E8287BBD15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50980" y="27392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149746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Do you perform mutational analysis at the time of AML relapse?</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605695" y="275348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25</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272495" y="2966914"/>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Yes</a:t>
            </a:r>
            <a:endParaRPr lang="en-US" sz="1800" b="1" dirty="0">
              <a:solidFill>
                <a:srgbClr val="FFFFFF"/>
              </a:solidFill>
              <a:latin typeface="Arial" charset="0"/>
              <a:ea typeface="Arial" charset="0"/>
              <a:cs typeface="Arial" charset="0"/>
            </a:endParaRPr>
          </a:p>
        </p:txBody>
      </p:sp>
      <p:pic>
        <p:nvPicPr>
          <p:cNvPr id="68" name="Picture 67" descr="Square-4.png">
            <a:extLst>
              <a:ext uri="{FF2B5EF4-FFF2-40B4-BE49-F238E27FC236}">
                <a16:creationId xmlns:a16="http://schemas.microsoft.com/office/drawing/2014/main" id="{6FF0006B-51CE-7D45-B50E-442CF7DADD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5276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68" descr="Square-4.png">
            <a:extLst>
              <a:ext uri="{FF2B5EF4-FFF2-40B4-BE49-F238E27FC236}">
                <a16:creationId xmlns:a16="http://schemas.microsoft.com/office/drawing/2014/main" id="{19D28B8D-04F9-D344-B841-1C4340A564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412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descr="Square-4.png">
            <a:extLst>
              <a:ext uri="{FF2B5EF4-FFF2-40B4-BE49-F238E27FC236}">
                <a16:creationId xmlns:a16="http://schemas.microsoft.com/office/drawing/2014/main" id="{A296AE07-0B8E-CD4E-88F7-2D8CBA75EC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49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descr="Square-4.png">
            <a:extLst>
              <a:ext uri="{FF2B5EF4-FFF2-40B4-BE49-F238E27FC236}">
                <a16:creationId xmlns:a16="http://schemas.microsoft.com/office/drawing/2014/main" id="{CF9D70DF-94DC-F840-87D7-48289C0B0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685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descr="Square-4.png">
            <a:extLst>
              <a:ext uri="{FF2B5EF4-FFF2-40B4-BE49-F238E27FC236}">
                <a16:creationId xmlns:a16="http://schemas.microsoft.com/office/drawing/2014/main" id="{CBE750F3-C17D-3349-98F2-A33E6022B9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21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77" descr="Square-4.png">
            <a:extLst>
              <a:ext uri="{FF2B5EF4-FFF2-40B4-BE49-F238E27FC236}">
                <a16:creationId xmlns:a16="http://schemas.microsoft.com/office/drawing/2014/main" id="{A02D0377-1089-1640-8915-88937CADC6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58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79" descr="Square-4.png">
            <a:extLst>
              <a:ext uri="{FF2B5EF4-FFF2-40B4-BE49-F238E27FC236}">
                <a16:creationId xmlns:a16="http://schemas.microsoft.com/office/drawing/2014/main" id="{972BF45C-D5AF-BB40-998C-065BB838CC0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094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80" descr="Square-4.png">
            <a:extLst>
              <a:ext uri="{FF2B5EF4-FFF2-40B4-BE49-F238E27FC236}">
                <a16:creationId xmlns:a16="http://schemas.microsoft.com/office/drawing/2014/main" id="{12E2AD70-287C-F744-9392-9E191BFAC7D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231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81" descr="Square-4.png">
            <a:extLst>
              <a:ext uri="{FF2B5EF4-FFF2-40B4-BE49-F238E27FC236}">
                <a16:creationId xmlns:a16="http://schemas.microsoft.com/office/drawing/2014/main" id="{D646530A-B9D9-7747-A374-0F6AC74033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367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descr="Square-4.png">
            <a:extLst>
              <a:ext uri="{FF2B5EF4-FFF2-40B4-BE49-F238E27FC236}">
                <a16:creationId xmlns:a16="http://schemas.microsoft.com/office/drawing/2014/main" id="{AC975769-1599-CA45-A57A-3C545496CB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503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83" descr="Square-4.png">
            <a:extLst>
              <a:ext uri="{FF2B5EF4-FFF2-40B4-BE49-F238E27FC236}">
                <a16:creationId xmlns:a16="http://schemas.microsoft.com/office/drawing/2014/main" id="{463ED88C-E302-A24D-8AA3-773A50738F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640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84" descr="Square-4.png">
            <a:extLst>
              <a:ext uri="{FF2B5EF4-FFF2-40B4-BE49-F238E27FC236}">
                <a16:creationId xmlns:a16="http://schemas.microsoft.com/office/drawing/2014/main" id="{6DA29C79-22A9-B048-943D-42AE9BB91E8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2776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85" descr="Square-4.png">
            <a:extLst>
              <a:ext uri="{FF2B5EF4-FFF2-40B4-BE49-F238E27FC236}">
                <a16:creationId xmlns:a16="http://schemas.microsoft.com/office/drawing/2014/main" id="{65E66483-689F-B043-BE71-F8FC4DDA5A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913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7" name="Picture 86" descr="Square-4.png">
            <a:extLst>
              <a:ext uri="{FF2B5EF4-FFF2-40B4-BE49-F238E27FC236}">
                <a16:creationId xmlns:a16="http://schemas.microsoft.com/office/drawing/2014/main" id="{894E2C74-8B6D-2341-93A0-D6FB3BD17E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5049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87" descr="Square-4.png">
            <a:extLst>
              <a:ext uri="{FF2B5EF4-FFF2-40B4-BE49-F238E27FC236}">
                <a16:creationId xmlns:a16="http://schemas.microsoft.com/office/drawing/2014/main" id="{63799B66-9018-3142-864E-E95FBA8CA8A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11855"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9" name="Picture 88" descr="Square-4.png">
            <a:extLst>
              <a:ext uri="{FF2B5EF4-FFF2-40B4-BE49-F238E27FC236}">
                <a16:creationId xmlns:a16="http://schemas.microsoft.com/office/drawing/2014/main" id="{228DE3D1-A4E9-D74E-81FE-9A0DE95BE2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52762"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89" descr="Square-4.png">
            <a:extLst>
              <a:ext uri="{FF2B5EF4-FFF2-40B4-BE49-F238E27FC236}">
                <a16:creationId xmlns:a16="http://schemas.microsoft.com/office/drawing/2014/main" id="{B8DB7725-8828-E645-90EE-F67DEC94E0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4126"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90" descr="Square-4.png">
            <a:extLst>
              <a:ext uri="{FF2B5EF4-FFF2-40B4-BE49-F238E27FC236}">
                <a16:creationId xmlns:a16="http://schemas.microsoft.com/office/drawing/2014/main" id="{D645249E-0EE1-8A48-9354-AA49FE2AB0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490"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91" descr="Square-4.png">
            <a:extLst>
              <a:ext uri="{FF2B5EF4-FFF2-40B4-BE49-F238E27FC236}">
                <a16:creationId xmlns:a16="http://schemas.microsoft.com/office/drawing/2014/main" id="{3C2E9F36-1473-0D41-9464-68E2ED286AD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6854"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92" descr="Square-4.png">
            <a:extLst>
              <a:ext uri="{FF2B5EF4-FFF2-40B4-BE49-F238E27FC236}">
                <a16:creationId xmlns:a16="http://schemas.microsoft.com/office/drawing/2014/main" id="{E34BEDA6-162A-DB49-B2D4-C1561A55E0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218"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25" descr="Square-4.png">
            <a:extLst>
              <a:ext uri="{FF2B5EF4-FFF2-40B4-BE49-F238E27FC236}">
                <a16:creationId xmlns:a16="http://schemas.microsoft.com/office/drawing/2014/main" id="{C72EB233-66AA-5A41-BC59-8DFC4D4267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582"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26" descr="Square-4.png">
            <a:extLst>
              <a:ext uri="{FF2B5EF4-FFF2-40B4-BE49-F238E27FC236}">
                <a16:creationId xmlns:a16="http://schemas.microsoft.com/office/drawing/2014/main" id="{F3AB2D58-5B0F-F647-A6D4-74D0550752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0946"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descr="Square-4.png">
            <a:extLst>
              <a:ext uri="{FF2B5EF4-FFF2-40B4-BE49-F238E27FC236}">
                <a16:creationId xmlns:a16="http://schemas.microsoft.com/office/drawing/2014/main" id="{1282422C-F30E-654A-9456-FCB02E68E8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2310"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Square-4.png">
            <a:extLst>
              <a:ext uri="{FF2B5EF4-FFF2-40B4-BE49-F238E27FC236}">
                <a16:creationId xmlns:a16="http://schemas.microsoft.com/office/drawing/2014/main" id="{54067ABD-F5E2-C945-A2E8-AF67D648FB7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3674"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descr="Square-4.png">
            <a:extLst>
              <a:ext uri="{FF2B5EF4-FFF2-40B4-BE49-F238E27FC236}">
                <a16:creationId xmlns:a16="http://schemas.microsoft.com/office/drawing/2014/main" id="{137DA7D0-0E20-3C4A-954E-B0ECC807E2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5038" y="31719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4">
            <a:extLst>
              <a:ext uri="{FF2B5EF4-FFF2-40B4-BE49-F238E27FC236}">
                <a16:creationId xmlns:a16="http://schemas.microsoft.com/office/drawing/2014/main" id="{A5ADA5D1-8F64-AE4D-93B8-C321BF0CFE0E}"/>
              </a:ext>
            </a:extLst>
          </p:cNvPr>
          <p:cNvSpPr txBox="1">
            <a:spLocks noChangeArrowheads="1"/>
          </p:cNvSpPr>
          <p:nvPr/>
        </p:nvSpPr>
        <p:spPr bwMode="auto">
          <a:xfrm>
            <a:off x="272495" y="4212618"/>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Sometimes* </a:t>
            </a:r>
          </a:p>
        </p:txBody>
      </p:sp>
      <p:pic>
        <p:nvPicPr>
          <p:cNvPr id="32" name="Picture 3" descr="Square-2.png">
            <a:extLst>
              <a:ext uri="{FF2B5EF4-FFF2-40B4-BE49-F238E27FC236}">
                <a16:creationId xmlns:a16="http://schemas.microsoft.com/office/drawing/2014/main" id="{C8A5CBE3-98F6-DB41-BD5B-55ED26C0FBA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2761" y="41435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 Box 9">
            <a:extLst>
              <a:ext uri="{FF2B5EF4-FFF2-40B4-BE49-F238E27FC236}">
                <a16:creationId xmlns:a16="http://schemas.microsoft.com/office/drawing/2014/main" id="{0C282B69-6F85-F24C-A143-AB0B03244F3D}"/>
              </a:ext>
            </a:extLst>
          </p:cNvPr>
          <p:cNvSpPr txBox="1">
            <a:spLocks noChangeArrowheads="1"/>
          </p:cNvSpPr>
          <p:nvPr/>
        </p:nvSpPr>
        <p:spPr bwMode="auto">
          <a:xfrm>
            <a:off x="3151886" y="423772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sp>
        <p:nvSpPr>
          <p:cNvPr id="2" name="TextBox 1">
            <a:extLst>
              <a:ext uri="{FF2B5EF4-FFF2-40B4-BE49-F238E27FC236}">
                <a16:creationId xmlns:a16="http://schemas.microsoft.com/office/drawing/2014/main" id="{86CEFF53-8555-BC41-9A15-D19DDD02A423}"/>
              </a:ext>
            </a:extLst>
          </p:cNvPr>
          <p:cNvSpPr txBox="1"/>
          <p:nvPr/>
        </p:nvSpPr>
        <p:spPr>
          <a:xfrm>
            <a:off x="914639" y="5311062"/>
            <a:ext cx="9596705" cy="553998"/>
          </a:xfrm>
          <a:prstGeom prst="rect">
            <a:avLst/>
          </a:prstGeom>
          <a:noFill/>
        </p:spPr>
        <p:txBody>
          <a:bodyPr wrap="square" rtlCol="0">
            <a:spAutoFit/>
          </a:bodyPr>
          <a:lstStyle/>
          <a:p>
            <a:r>
              <a:rPr lang="en-US" sz="1500" dirty="0"/>
              <a:t>*</a:t>
            </a:r>
            <a:r>
              <a:rPr lang="en-US" sz="1500" baseline="30000" dirty="0"/>
              <a:t> </a:t>
            </a:r>
            <a:r>
              <a:rPr lang="en-US" sz="1500" dirty="0"/>
              <a:t>“Depending upon mutations present at diagnosis, whether patient has refractory disease or relapse. In general, order repeat mutational analysis for most patients at the time of relapse.”</a:t>
            </a:r>
          </a:p>
        </p:txBody>
      </p:sp>
    </p:spTree>
    <p:extLst>
      <p:ext uri="{BB962C8B-B14F-4D97-AF65-F5344CB8AC3E}">
        <p14:creationId xmlns:p14="http://schemas.microsoft.com/office/powerpoint/2010/main" val="6786143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20</a:t>
            </a:r>
          </a:p>
        </p:txBody>
      </p:sp>
      <p:sp>
        <p:nvSpPr>
          <p:cNvPr id="3" name="Title 2"/>
          <p:cNvSpPr>
            <a:spLocks noGrp="1"/>
          </p:cNvSpPr>
          <p:nvPr>
            <p:ph type="title"/>
          </p:nvPr>
        </p:nvSpPr>
        <p:spPr/>
        <p:txBody>
          <a:bodyPr/>
          <a:lstStyle/>
          <a:p>
            <a:r>
              <a:rPr lang="en-US" dirty="0"/>
              <a:t>Outside of a clinical trial, in which situations, if any, do you generally assess MRD status in your patients undergoing treatment for AML? </a:t>
            </a:r>
            <a:br>
              <a:rPr lang="en-US" dirty="0"/>
            </a:br>
            <a:r>
              <a:rPr lang="en-US" dirty="0"/>
              <a:t>(Select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849410" y="217639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14</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520921" y="2111233"/>
            <a:ext cx="3774334" cy="41116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To determine whether to recommend consolidation/</a:t>
            </a:r>
            <a:br>
              <a:rPr lang="en-US" b="1" dirty="0">
                <a:solidFill>
                  <a:srgbClr val="FFFFFF"/>
                </a:solidFill>
                <a:ea typeface="Arial" charset="0"/>
                <a:cs typeface="Arial" charset="0"/>
              </a:rPr>
            </a:br>
            <a:r>
              <a:rPr lang="en-US" b="1" dirty="0">
                <a:solidFill>
                  <a:srgbClr val="FFFFFF"/>
                </a:solidFill>
                <a:ea typeface="Arial" charset="0"/>
                <a:cs typeface="Arial" charset="0"/>
              </a:rPr>
              <a:t>transplant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558246" y="3271435"/>
            <a:ext cx="3737009" cy="44312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Assess in all or most patients in complete remission but do not use the results to modify therapy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669879" y="339873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7</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520921" y="4359762"/>
            <a:ext cx="3774333" cy="37980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To determine how many </a:t>
            </a:r>
            <a:br>
              <a:rPr lang="en-US" b="1" dirty="0">
                <a:ea typeface="Arial" charset="0"/>
                <a:cs typeface="Arial" charset="0"/>
              </a:rPr>
            </a:br>
            <a:r>
              <a:rPr lang="en-US" b="1" dirty="0">
                <a:ea typeface="Arial" charset="0"/>
                <a:cs typeface="Arial" charset="0"/>
              </a:rPr>
              <a:t>cycles of therapy to administer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326497" y="4453257"/>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355326" y="545360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520921" y="5376965"/>
            <a:ext cx="3774333" cy="37980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I do not generally assess </a:t>
            </a:r>
            <a:br>
              <a:rPr lang="en-US" b="1" dirty="0">
                <a:ea typeface="Arial" charset="0"/>
                <a:cs typeface="Arial" charset="0"/>
              </a:rPr>
            </a:br>
            <a:r>
              <a:rPr lang="en-US" b="1" dirty="0">
                <a:ea typeface="Arial" charset="0"/>
                <a:cs typeface="Arial" charset="0"/>
              </a:rPr>
              <a:t>MRD status </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90314" y="540395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51678" y="540395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0314" y="436675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51655" y="436675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90314"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51678"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13042"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0314"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51678"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13042"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74406"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35770"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97134"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58498"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19862"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81226"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42590"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10A47247-9C48-8843-9344-12723FDC7A9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03954"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FBC71793-7F45-1846-9087-B105DD368CC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465318"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137" descr="Square-1.png">
            <a:extLst>
              <a:ext uri="{FF2B5EF4-FFF2-40B4-BE49-F238E27FC236}">
                <a16:creationId xmlns:a16="http://schemas.microsoft.com/office/drawing/2014/main" id="{7BF7970B-CDE4-054C-BE9B-48E01450A2D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26682"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9" name="Picture 138" descr="Square-1.png">
            <a:extLst>
              <a:ext uri="{FF2B5EF4-FFF2-40B4-BE49-F238E27FC236}">
                <a16:creationId xmlns:a16="http://schemas.microsoft.com/office/drawing/2014/main" id="{0120FD51-2A07-5348-A7EB-C01C5F50D0A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388046" y="212773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74406"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2" name="Picture 3" descr="Square-2.png">
            <a:extLst>
              <a:ext uri="{FF2B5EF4-FFF2-40B4-BE49-F238E27FC236}">
                <a16:creationId xmlns:a16="http://schemas.microsoft.com/office/drawing/2014/main" id="{936457C0-E032-E54B-9010-125A9484D0B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35770"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 name="Picture 3" descr="Square-2.png">
            <a:extLst>
              <a:ext uri="{FF2B5EF4-FFF2-40B4-BE49-F238E27FC236}">
                <a16:creationId xmlns:a16="http://schemas.microsoft.com/office/drawing/2014/main" id="{73268A28-FC2D-4345-9B32-3D8D2100B0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97134"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4" name="Picture 3" descr="Square-2.png">
            <a:extLst>
              <a:ext uri="{FF2B5EF4-FFF2-40B4-BE49-F238E27FC236}">
                <a16:creationId xmlns:a16="http://schemas.microsoft.com/office/drawing/2014/main" id="{C1BAA9F3-E0BD-1943-9086-1EF3F4E5D16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58498" y="332334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18614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What initial treatment would you recommend for a 68-year-old woman with AML with a performance status (PS) of 2 and a history of hypertension, coronary artery disease, anemia for 2 years with unclear etiology and diabetes mellitus, assuming organ function is normal?</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87995" y="216803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16</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266637" y="2352177"/>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err="1"/>
              <a:t>Azacitidine</a:t>
            </a:r>
            <a:r>
              <a:rPr lang="en-US" b="1" dirty="0"/>
              <a:t> + </a:t>
            </a:r>
            <a:r>
              <a:rPr lang="en-US" b="1" dirty="0" err="1"/>
              <a:t>venetoclax</a:t>
            </a:r>
            <a:r>
              <a:rPr lang="en-US" b="1" dirty="0"/>
              <a:t>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66637" y="3310897"/>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7 + 3 induction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987993" y="333212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4</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926263" y="492892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Decitabine + </a:t>
            </a:r>
            <a:r>
              <a:rPr lang="en-US" b="1" dirty="0" err="1"/>
              <a:t>venetoclax</a:t>
            </a:r>
            <a:r>
              <a:rPr lang="en-US" b="1" dirty="0"/>
              <a:t>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532437" y="4142576"/>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097178" y="490455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926263" y="410940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CPX-351 </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92336" y="48399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53700" y="48399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92336" y="401151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92336" y="325673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53700" y="325673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15064" y="325673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2336"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53700"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15064"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76428"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37792"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399156"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60520"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21884"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783248"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44612"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10A47247-9C48-8843-9344-12723FDC7A9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05976"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FBC71793-7F45-1846-9087-B105DD368CC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67340"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76428" y="325673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BB7E51BF-2888-154A-9736-70B24306529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53383" y="401151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D1D5C9EE-A6B4-1F48-9556-8EDF5933C07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628704"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1F7F51BD-FDB4-114F-A262-805FEACB552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90068"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864E0634-836F-9440-AC2A-492ED5A42C0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551432" y="20912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ABD0B6A3-27F5-1742-AED2-CF7BED6EF58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2336" y="252309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 name="Text Box 4">
            <a:extLst>
              <a:ext uri="{FF2B5EF4-FFF2-40B4-BE49-F238E27FC236}">
                <a16:creationId xmlns:a16="http://schemas.microsoft.com/office/drawing/2014/main" id="{FF26DC99-DCF4-3C48-B4D8-CFF0A1FBDD52}"/>
              </a:ext>
            </a:extLst>
          </p:cNvPr>
          <p:cNvSpPr txBox="1">
            <a:spLocks noChangeArrowheads="1"/>
          </p:cNvSpPr>
          <p:nvPr/>
        </p:nvSpPr>
        <p:spPr bwMode="auto">
          <a:xfrm>
            <a:off x="226174" y="5642791"/>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7 + 3 induction or CPX-351</a:t>
            </a:r>
          </a:p>
        </p:txBody>
      </p:sp>
      <p:pic>
        <p:nvPicPr>
          <p:cNvPr id="39" name="Picture 6" descr="Square-5.png">
            <a:extLst>
              <a:ext uri="{FF2B5EF4-FFF2-40B4-BE49-F238E27FC236}">
                <a16:creationId xmlns:a16="http://schemas.microsoft.com/office/drawing/2014/main" id="{338F1249-9129-0249-A5FC-314F5EBB2600}"/>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92019" y="563880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 name="Text Box 9">
            <a:extLst>
              <a:ext uri="{FF2B5EF4-FFF2-40B4-BE49-F238E27FC236}">
                <a16:creationId xmlns:a16="http://schemas.microsoft.com/office/drawing/2014/main" id="{8239A0FC-D8C1-164F-9603-41853EFC4341}"/>
              </a:ext>
            </a:extLst>
          </p:cNvPr>
          <p:cNvSpPr txBox="1">
            <a:spLocks noChangeArrowheads="1"/>
          </p:cNvSpPr>
          <p:nvPr/>
        </p:nvSpPr>
        <p:spPr bwMode="auto">
          <a:xfrm>
            <a:off x="4603901" y="571023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1</a:t>
            </a:r>
          </a:p>
        </p:txBody>
      </p:sp>
      <p:pic>
        <p:nvPicPr>
          <p:cNvPr id="43" name="Picture 4" descr="Square-3.png">
            <a:extLst>
              <a:ext uri="{FF2B5EF4-FFF2-40B4-BE49-F238E27FC236}">
                <a16:creationId xmlns:a16="http://schemas.microsoft.com/office/drawing/2014/main" id="{3035E788-CF2F-5C41-82EB-1503F1B5B73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11699" y="401151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5118527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990600" y="1749572"/>
          <a:ext cx="10210800" cy="3358856"/>
        </p:xfrm>
        <a:graphic>
          <a:graphicData uri="http://schemas.openxmlformats.org/drawingml/2006/table">
            <a:tbl>
              <a:tblPr/>
              <a:tblGrid>
                <a:gridCol w="10210800">
                  <a:extLst>
                    <a:ext uri="{9D8B030D-6E8A-4147-A177-3AD203B41FA5}">
                      <a16:colId xmlns:a16="http://schemas.microsoft.com/office/drawing/2014/main" val="20000"/>
                    </a:ext>
                  </a:extLst>
                </a:gridCol>
              </a:tblGrid>
              <a:tr h="152400">
                <a:tc>
                  <a:txBody>
                    <a:bodyPr/>
                    <a:lstStyle/>
                    <a:p>
                      <a:pPr marL="0" marR="0" lvl="0" indent="0" algn="l" defTabSz="457200" rtl="0" eaLnBrk="0" fontAlgn="base" latinLnBrk="0" hangingPunct="0">
                        <a:lnSpc>
                          <a:spcPct val="100000"/>
                        </a:lnSpc>
                        <a:spcBef>
                          <a:spcPct val="20000"/>
                        </a:spcBef>
                        <a:spcAft>
                          <a:spcPct val="0"/>
                        </a:spcAft>
                        <a:buClrTx/>
                        <a:buSzTx/>
                        <a:buFontTx/>
                        <a:buNone/>
                        <a:tabLst/>
                        <a:defRPr/>
                      </a:pPr>
                      <a:endParaRPr kumimoji="0" lang="en-US" sz="3000" b="0" i="1"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endParaRPr>
                    </a:p>
                  </a:txBody>
                  <a:tcPr marT="45710" marB="4571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621876">
                <a:tc>
                  <a:txBody>
                    <a:bodyPr/>
                    <a:lstStyle/>
                    <a:p>
                      <a:pPr marL="0" marR="0" lvl="0" indent="0" algn="ctr" defTabSz="457200" rtl="0" eaLnBrk="0" fontAlgn="base" latinLnBrk="0" hangingPunct="0">
                        <a:lnSpc>
                          <a:spcPct val="100000"/>
                        </a:lnSpc>
                        <a:spcBef>
                          <a:spcPct val="20000"/>
                        </a:spcBef>
                        <a:spcAft>
                          <a:spcPct val="0"/>
                        </a:spcAft>
                        <a:buClrTx/>
                        <a:buSzTx/>
                        <a:buFontTx/>
                        <a:buNone/>
                        <a:tabLst/>
                        <a:defRPr/>
                      </a:pPr>
                      <a:r>
                        <a:rPr kumimoji="0" lang="en-US" sz="40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rPr>
                        <a:t>Module 2</a:t>
                      </a:r>
                      <a:br>
                        <a:rPr kumimoji="0" lang="en-US" sz="40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rPr>
                      </a:br>
                      <a:endParaRPr kumimoji="0" lang="en-US" sz="36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endParaRPr>
                    </a:p>
                    <a:p>
                      <a:pPr marL="0" marR="0" lvl="0" indent="0" algn="ctr" defTabSz="457200" rtl="0" eaLnBrk="0" fontAlgn="base" latinLnBrk="0" hangingPunct="0">
                        <a:lnSpc>
                          <a:spcPct val="100000"/>
                        </a:lnSpc>
                        <a:spcBef>
                          <a:spcPct val="20000"/>
                        </a:spcBef>
                        <a:spcAft>
                          <a:spcPct val="0"/>
                        </a:spcAft>
                        <a:buClrTx/>
                        <a:buSzTx/>
                        <a:buFontTx/>
                        <a:buNone/>
                        <a:tabLst/>
                        <a:defRPr/>
                      </a:pPr>
                      <a:r>
                        <a:rPr kumimoji="0" lang="en-US" sz="3200" b="1" i="0"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rPr>
                        <a:t>Management of AML with FLT3 </a:t>
                      </a:r>
                      <a:br>
                        <a:rPr kumimoji="0" lang="en-US" sz="3200" b="1" i="0"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rPr>
                      </a:br>
                      <a:r>
                        <a:rPr kumimoji="0" lang="en-US" sz="3200" b="1" i="0"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rPr>
                        <a:t>and IDH Mutations; Other Considerations in the Treatment of AML</a:t>
                      </a:r>
                      <a:endParaRPr kumimoji="0" lang="en-US" sz="3200" b="0" i="1"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endParaRPr>
                    </a:p>
                  </a:txBody>
                  <a:tcPr marT="45710" marB="4571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44349162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25</a:t>
            </a:r>
          </a:p>
        </p:txBody>
      </p:sp>
      <p:sp>
        <p:nvSpPr>
          <p:cNvPr id="3" name="Title 2"/>
          <p:cNvSpPr>
            <a:spLocks noGrp="1"/>
          </p:cNvSpPr>
          <p:nvPr>
            <p:ph type="title"/>
          </p:nvPr>
        </p:nvSpPr>
        <p:spPr>
          <a:xfrm>
            <a:off x="914639" y="0"/>
            <a:ext cx="10743961" cy="1327733"/>
          </a:xfrm>
        </p:spPr>
        <p:txBody>
          <a:bodyPr/>
          <a:lstStyle/>
          <a:p>
            <a:r>
              <a:rPr lang="en-US" sz="1900" dirty="0"/>
              <a:t>A 76-year-old otherwise healthy woman presents with mildly symptomatic AML with normal karyotype, WBC = 20K with 50% blasts, HCT = 28 and PLT = 42. A FLT3-ITD mutation is detected by PCR with an </a:t>
            </a:r>
            <a:r>
              <a:rPr lang="en-US" sz="1900" u="sng" dirty="0"/>
              <a:t>allelic burden of 0.7</a:t>
            </a:r>
            <a:r>
              <a:rPr lang="en-US" sz="1900" dirty="0"/>
              <a:t>. What initial therapy would you recommend?</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253761" y="1372708"/>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806251" y="1341308"/>
            <a:ext cx="3932592" cy="31472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806251" y="1775451"/>
            <a:ext cx="3932592" cy="339186"/>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7 + 3 induction + </a:t>
            </a:r>
            <a:r>
              <a:rPr lang="en-US" b="1" dirty="0" err="1"/>
              <a:t>midostaurin</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321613" y="2263845"/>
            <a:ext cx="4417230" cy="29072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sorafenib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388276" y="3142878"/>
            <a:ext cx="4350567" cy="29072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1381425" y="3633944"/>
            <a:ext cx="4350568"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sorafenib or </a:t>
            </a:r>
            <a:br>
              <a:rPr lang="en-US" b="1" dirty="0"/>
            </a:br>
            <a:r>
              <a:rPr lang="en-US" b="1" dirty="0" err="1"/>
              <a:t>Azacitidine</a:t>
            </a:r>
            <a:r>
              <a:rPr lang="en-US" b="1" dirty="0"/>
              <a:t> + </a:t>
            </a: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29160"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67509"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05857"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44206"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82555"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20904"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59253"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0" name="Text Box 4">
            <a:extLst>
              <a:ext uri="{FF2B5EF4-FFF2-40B4-BE49-F238E27FC236}">
                <a16:creationId xmlns:a16="http://schemas.microsoft.com/office/drawing/2014/main" id="{B1798E40-C090-854D-B705-ABF12D724F12}"/>
              </a:ext>
            </a:extLst>
          </p:cNvPr>
          <p:cNvSpPr txBox="1">
            <a:spLocks noChangeArrowheads="1"/>
          </p:cNvSpPr>
          <p:nvPr/>
        </p:nvSpPr>
        <p:spPr bwMode="auto">
          <a:xfrm>
            <a:off x="1321613" y="4180829"/>
            <a:ext cx="441037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a:t>
            </a:r>
            <a:r>
              <a:rPr lang="en-US" b="1" dirty="0" err="1"/>
              <a:t>midostaurin</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98" name="Picture 97" descr="Square-4.png">
            <a:extLst>
              <a:ext uri="{FF2B5EF4-FFF2-40B4-BE49-F238E27FC236}">
                <a16:creationId xmlns:a16="http://schemas.microsoft.com/office/drawing/2014/main" id="{2E7C143C-C4FF-8B47-9F27-889F285A57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27643" y="26670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4" descr="Square-3.png">
            <a:extLst>
              <a:ext uri="{FF2B5EF4-FFF2-40B4-BE49-F238E27FC236}">
                <a16:creationId xmlns:a16="http://schemas.microsoft.com/office/drawing/2014/main" id="{F76DDEBB-6EDF-9649-A770-C14D6E8251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27643" y="2209800"/>
            <a:ext cx="390953" cy="390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9680D2FB-1A13-F444-B702-B4E1176FA67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5970" y="2209800"/>
            <a:ext cx="390953" cy="390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3" descr="Square-2.png">
            <a:extLst>
              <a:ext uri="{FF2B5EF4-FFF2-40B4-BE49-F238E27FC236}">
                <a16:creationId xmlns:a16="http://schemas.microsoft.com/office/drawing/2014/main" id="{C7DFC5DF-F6EF-D34C-AA63-02239C817E1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27643" y="17526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3" descr="Square-2.png">
            <a:extLst>
              <a:ext uri="{FF2B5EF4-FFF2-40B4-BE49-F238E27FC236}">
                <a16:creationId xmlns:a16="http://schemas.microsoft.com/office/drawing/2014/main" id="{B4EB8995-2F21-E547-A321-A2533E6D57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65992" y="17526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7" name="Picture 3" descr="Square-2.png">
            <a:extLst>
              <a:ext uri="{FF2B5EF4-FFF2-40B4-BE49-F238E27FC236}">
                <a16:creationId xmlns:a16="http://schemas.microsoft.com/office/drawing/2014/main" id="{EB7F4908-BD62-AD44-9C72-D128E550947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04341" y="17526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6" descr="Square-5.png">
            <a:extLst>
              <a:ext uri="{FF2B5EF4-FFF2-40B4-BE49-F238E27FC236}">
                <a16:creationId xmlns:a16="http://schemas.microsoft.com/office/drawing/2014/main" id="{81E14084-C10F-654A-9528-B57C3F7B787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827643" y="3124200"/>
            <a:ext cx="390953" cy="390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9" name="Text Box 9">
            <a:extLst>
              <a:ext uri="{FF2B5EF4-FFF2-40B4-BE49-F238E27FC236}">
                <a16:creationId xmlns:a16="http://schemas.microsoft.com/office/drawing/2014/main" id="{53131297-DD04-A949-A6D2-524250869DDE}"/>
              </a:ext>
            </a:extLst>
          </p:cNvPr>
          <p:cNvSpPr txBox="1">
            <a:spLocks noChangeArrowheads="1"/>
          </p:cNvSpPr>
          <p:nvPr/>
        </p:nvSpPr>
        <p:spPr bwMode="auto">
          <a:xfrm>
            <a:off x="6314562" y="3192074"/>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2" name="Text Box 9">
            <a:extLst>
              <a:ext uri="{FF2B5EF4-FFF2-40B4-BE49-F238E27FC236}">
                <a16:creationId xmlns:a16="http://schemas.microsoft.com/office/drawing/2014/main" id="{FCFA200D-6477-EB4A-A0C6-360D61DA62B3}"/>
              </a:ext>
            </a:extLst>
          </p:cNvPr>
          <p:cNvSpPr txBox="1">
            <a:spLocks noChangeArrowheads="1"/>
          </p:cNvSpPr>
          <p:nvPr/>
        </p:nvSpPr>
        <p:spPr bwMode="auto">
          <a:xfrm>
            <a:off x="6754346" y="2716104"/>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sp>
        <p:nvSpPr>
          <p:cNvPr id="183" name="Text Box 9">
            <a:extLst>
              <a:ext uri="{FF2B5EF4-FFF2-40B4-BE49-F238E27FC236}">
                <a16:creationId xmlns:a16="http://schemas.microsoft.com/office/drawing/2014/main" id="{50AE5508-3C0A-E848-9D26-02033CFABA51}"/>
              </a:ext>
            </a:extLst>
          </p:cNvPr>
          <p:cNvSpPr txBox="1">
            <a:spLocks noChangeArrowheads="1"/>
          </p:cNvSpPr>
          <p:nvPr/>
        </p:nvSpPr>
        <p:spPr bwMode="auto">
          <a:xfrm>
            <a:off x="6752038" y="2275436"/>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sp>
        <p:nvSpPr>
          <p:cNvPr id="184" name="Text Box 9">
            <a:extLst>
              <a:ext uri="{FF2B5EF4-FFF2-40B4-BE49-F238E27FC236}">
                <a16:creationId xmlns:a16="http://schemas.microsoft.com/office/drawing/2014/main" id="{EE8462F8-5078-484F-9E10-8468D5A280DF}"/>
              </a:ext>
            </a:extLst>
          </p:cNvPr>
          <p:cNvSpPr txBox="1">
            <a:spLocks noChangeArrowheads="1"/>
          </p:cNvSpPr>
          <p:nvPr/>
        </p:nvSpPr>
        <p:spPr bwMode="auto">
          <a:xfrm>
            <a:off x="7591057" y="1802808"/>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4</a:t>
            </a:r>
          </a:p>
        </p:txBody>
      </p:sp>
      <p:pic>
        <p:nvPicPr>
          <p:cNvPr id="185" name="Picture 184">
            <a:extLst>
              <a:ext uri="{FF2B5EF4-FFF2-40B4-BE49-F238E27FC236}">
                <a16:creationId xmlns:a16="http://schemas.microsoft.com/office/drawing/2014/main" id="{23F9B9DC-3E34-C94E-A96B-C410AC3E14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27643" y="3705547"/>
            <a:ext cx="392634" cy="390651"/>
          </a:xfrm>
          <a:prstGeom prst="rect">
            <a:avLst/>
          </a:prstGeom>
        </p:spPr>
      </p:pic>
      <p:sp>
        <p:nvSpPr>
          <p:cNvPr id="209" name="Text Box 9">
            <a:extLst>
              <a:ext uri="{FF2B5EF4-FFF2-40B4-BE49-F238E27FC236}">
                <a16:creationId xmlns:a16="http://schemas.microsoft.com/office/drawing/2014/main" id="{C330E844-86A1-5744-8D75-DDCAA805E62F}"/>
              </a:ext>
            </a:extLst>
          </p:cNvPr>
          <p:cNvSpPr txBox="1">
            <a:spLocks noChangeArrowheads="1"/>
          </p:cNvSpPr>
          <p:nvPr/>
        </p:nvSpPr>
        <p:spPr bwMode="auto">
          <a:xfrm>
            <a:off x="6314562" y="3808149"/>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52" name="Text Box 4">
            <a:extLst>
              <a:ext uri="{FF2B5EF4-FFF2-40B4-BE49-F238E27FC236}">
                <a16:creationId xmlns:a16="http://schemas.microsoft.com/office/drawing/2014/main" id="{0D5A1FAD-2581-4648-A2D4-3D9B2E41D55C}"/>
              </a:ext>
            </a:extLst>
          </p:cNvPr>
          <p:cNvSpPr txBox="1">
            <a:spLocks noChangeArrowheads="1"/>
          </p:cNvSpPr>
          <p:nvPr/>
        </p:nvSpPr>
        <p:spPr bwMode="auto">
          <a:xfrm>
            <a:off x="1321613" y="2623191"/>
            <a:ext cx="441037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a:t>
            </a: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60" name="Text Box 9">
            <a:extLst>
              <a:ext uri="{FF2B5EF4-FFF2-40B4-BE49-F238E27FC236}">
                <a16:creationId xmlns:a16="http://schemas.microsoft.com/office/drawing/2014/main" id="{CED57E6E-CD2E-CF49-AE07-845F63177564}"/>
              </a:ext>
            </a:extLst>
          </p:cNvPr>
          <p:cNvSpPr txBox="1">
            <a:spLocks noChangeArrowheads="1"/>
          </p:cNvSpPr>
          <p:nvPr/>
        </p:nvSpPr>
        <p:spPr bwMode="auto">
          <a:xfrm>
            <a:off x="6306370" y="4297879"/>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61" name="Text Box 4">
            <a:extLst>
              <a:ext uri="{FF2B5EF4-FFF2-40B4-BE49-F238E27FC236}">
                <a16:creationId xmlns:a16="http://schemas.microsoft.com/office/drawing/2014/main" id="{EA6C7E61-155A-934E-845D-6B75E70EBF82}"/>
              </a:ext>
            </a:extLst>
          </p:cNvPr>
          <p:cNvSpPr txBox="1">
            <a:spLocks noChangeArrowheads="1"/>
          </p:cNvSpPr>
          <p:nvPr/>
        </p:nvSpPr>
        <p:spPr bwMode="auto">
          <a:xfrm>
            <a:off x="1321613" y="4706615"/>
            <a:ext cx="441037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sorafenib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73" name="Text Box 9">
            <a:extLst>
              <a:ext uri="{FF2B5EF4-FFF2-40B4-BE49-F238E27FC236}">
                <a16:creationId xmlns:a16="http://schemas.microsoft.com/office/drawing/2014/main" id="{10444B4D-42EC-AC4D-B52D-73FD5A57F069}"/>
              </a:ext>
            </a:extLst>
          </p:cNvPr>
          <p:cNvSpPr txBox="1">
            <a:spLocks noChangeArrowheads="1"/>
          </p:cNvSpPr>
          <p:nvPr/>
        </p:nvSpPr>
        <p:spPr bwMode="auto">
          <a:xfrm>
            <a:off x="6314562" y="4801869"/>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4" name="Picture 3">
            <a:extLst>
              <a:ext uri="{FF2B5EF4-FFF2-40B4-BE49-F238E27FC236}">
                <a16:creationId xmlns:a16="http://schemas.microsoft.com/office/drawing/2014/main" id="{8D1A0D81-C427-0C47-B075-2E08F984A48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27643" y="4234068"/>
            <a:ext cx="390652" cy="386706"/>
          </a:xfrm>
          <a:prstGeom prst="rect">
            <a:avLst/>
          </a:prstGeom>
        </p:spPr>
      </p:pic>
      <p:pic>
        <p:nvPicPr>
          <p:cNvPr id="6" name="Picture 5">
            <a:extLst>
              <a:ext uri="{FF2B5EF4-FFF2-40B4-BE49-F238E27FC236}">
                <a16:creationId xmlns:a16="http://schemas.microsoft.com/office/drawing/2014/main" id="{DB330D8C-9E62-9A47-931E-4E02CA60CCF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827643" y="4745496"/>
            <a:ext cx="390652" cy="386706"/>
          </a:xfrm>
          <a:prstGeom prst="rect">
            <a:avLst/>
          </a:prstGeom>
        </p:spPr>
      </p:pic>
      <p:sp>
        <p:nvSpPr>
          <p:cNvPr id="40" name="Text Box 4">
            <a:extLst>
              <a:ext uri="{FF2B5EF4-FFF2-40B4-BE49-F238E27FC236}">
                <a16:creationId xmlns:a16="http://schemas.microsoft.com/office/drawing/2014/main" id="{C22A5190-8ABC-DE44-9621-E7B696001284}"/>
              </a:ext>
            </a:extLst>
          </p:cNvPr>
          <p:cNvSpPr txBox="1">
            <a:spLocks noChangeArrowheads="1"/>
          </p:cNvSpPr>
          <p:nvPr/>
        </p:nvSpPr>
        <p:spPr bwMode="auto">
          <a:xfrm>
            <a:off x="569843" y="5181600"/>
            <a:ext cx="516214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Low-dose cytarabine + </a:t>
            </a:r>
            <a:r>
              <a:rPr lang="en-US" b="1" dirty="0" err="1"/>
              <a:t>venetoclax</a:t>
            </a:r>
            <a:r>
              <a:rPr lang="en-US" b="1" dirty="0"/>
              <a:t> + </a:t>
            </a: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41" name="Text Box 9">
            <a:extLst>
              <a:ext uri="{FF2B5EF4-FFF2-40B4-BE49-F238E27FC236}">
                <a16:creationId xmlns:a16="http://schemas.microsoft.com/office/drawing/2014/main" id="{651A63C5-4EC2-3544-9159-519806FC539E}"/>
              </a:ext>
            </a:extLst>
          </p:cNvPr>
          <p:cNvSpPr txBox="1">
            <a:spLocks noChangeArrowheads="1"/>
          </p:cNvSpPr>
          <p:nvPr/>
        </p:nvSpPr>
        <p:spPr bwMode="auto">
          <a:xfrm>
            <a:off x="6314562" y="5279466"/>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43" name="Text Box 4">
            <a:extLst>
              <a:ext uri="{FF2B5EF4-FFF2-40B4-BE49-F238E27FC236}">
                <a16:creationId xmlns:a16="http://schemas.microsoft.com/office/drawing/2014/main" id="{E03A9769-DA15-7D42-B537-41FF2D1AB906}"/>
              </a:ext>
            </a:extLst>
          </p:cNvPr>
          <p:cNvSpPr txBox="1">
            <a:spLocks noChangeArrowheads="1"/>
          </p:cNvSpPr>
          <p:nvPr/>
        </p:nvSpPr>
        <p:spPr bwMode="auto">
          <a:xfrm>
            <a:off x="1321613" y="5638800"/>
            <a:ext cx="441037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Decitabine + </a:t>
            </a:r>
            <a:r>
              <a:rPr lang="en-US" b="1" dirty="0" err="1"/>
              <a:t>venetoclax</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44" name="Text Box 9">
            <a:extLst>
              <a:ext uri="{FF2B5EF4-FFF2-40B4-BE49-F238E27FC236}">
                <a16:creationId xmlns:a16="http://schemas.microsoft.com/office/drawing/2014/main" id="{64CF0B6A-D9AF-4C43-9473-E130BA916411}"/>
              </a:ext>
            </a:extLst>
          </p:cNvPr>
          <p:cNvSpPr txBox="1">
            <a:spLocks noChangeArrowheads="1"/>
          </p:cNvSpPr>
          <p:nvPr/>
        </p:nvSpPr>
        <p:spPr bwMode="auto">
          <a:xfrm>
            <a:off x="6314562" y="5713150"/>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47" name="Text Box 4">
            <a:extLst>
              <a:ext uri="{FF2B5EF4-FFF2-40B4-BE49-F238E27FC236}">
                <a16:creationId xmlns:a16="http://schemas.microsoft.com/office/drawing/2014/main" id="{647027E3-FB29-C64E-987A-9877A73C871E}"/>
              </a:ext>
            </a:extLst>
          </p:cNvPr>
          <p:cNvSpPr txBox="1">
            <a:spLocks noChangeArrowheads="1"/>
          </p:cNvSpPr>
          <p:nvPr/>
        </p:nvSpPr>
        <p:spPr bwMode="auto">
          <a:xfrm>
            <a:off x="1321613" y="6108357"/>
            <a:ext cx="4410379" cy="4297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48" name="Text Box 9">
            <a:extLst>
              <a:ext uri="{FF2B5EF4-FFF2-40B4-BE49-F238E27FC236}">
                <a16:creationId xmlns:a16="http://schemas.microsoft.com/office/drawing/2014/main" id="{F61DEB8F-027D-D34E-8870-A7119F860F7E}"/>
              </a:ext>
            </a:extLst>
          </p:cNvPr>
          <p:cNvSpPr txBox="1">
            <a:spLocks noChangeArrowheads="1"/>
          </p:cNvSpPr>
          <p:nvPr/>
        </p:nvSpPr>
        <p:spPr bwMode="auto">
          <a:xfrm>
            <a:off x="6314562" y="6206171"/>
            <a:ext cx="390652" cy="2594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10" name="Picture 9" descr="A close up of a logo&#10;&#10;Description automatically generated">
            <a:extLst>
              <a:ext uri="{FF2B5EF4-FFF2-40B4-BE49-F238E27FC236}">
                <a16:creationId xmlns:a16="http://schemas.microsoft.com/office/drawing/2014/main" id="{92A96827-1110-9D4C-AAA4-C40E53C7D63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27643" y="5218868"/>
            <a:ext cx="390652" cy="390652"/>
          </a:xfrm>
          <a:prstGeom prst="rect">
            <a:avLst/>
          </a:prstGeom>
        </p:spPr>
      </p:pic>
      <p:pic>
        <p:nvPicPr>
          <p:cNvPr id="12" name="Picture 11" descr="A close up of a logo&#10;&#10;Description automatically generated">
            <a:extLst>
              <a:ext uri="{FF2B5EF4-FFF2-40B4-BE49-F238E27FC236}">
                <a16:creationId xmlns:a16="http://schemas.microsoft.com/office/drawing/2014/main" id="{AC6D2FB8-9A7B-F746-B6C6-993CAEB4852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27643" y="5650753"/>
            <a:ext cx="390652" cy="390652"/>
          </a:xfrm>
          <a:prstGeom prst="rect">
            <a:avLst/>
          </a:prstGeom>
        </p:spPr>
      </p:pic>
      <p:pic>
        <p:nvPicPr>
          <p:cNvPr id="14" name="Picture 13" descr="A picture containing drawing&#10;&#10;Description automatically generated">
            <a:extLst>
              <a:ext uri="{FF2B5EF4-FFF2-40B4-BE49-F238E27FC236}">
                <a16:creationId xmlns:a16="http://schemas.microsoft.com/office/drawing/2014/main" id="{F7334CF4-94F2-7142-AA39-52BCBEB0EF2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27643" y="6143281"/>
            <a:ext cx="390652" cy="390652"/>
          </a:xfrm>
          <a:prstGeom prst="rect">
            <a:avLst/>
          </a:prstGeom>
        </p:spPr>
      </p:pic>
      <p:pic>
        <p:nvPicPr>
          <p:cNvPr id="49" name="Picture 48" descr="Square-1.png">
            <a:extLst>
              <a:ext uri="{FF2B5EF4-FFF2-40B4-BE49-F238E27FC236}">
                <a16:creationId xmlns:a16="http://schemas.microsoft.com/office/drawing/2014/main" id="{57FC7ABA-748F-2C4D-9924-CE69304D47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97602"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49" descr="Square-1.png">
            <a:extLst>
              <a:ext uri="{FF2B5EF4-FFF2-40B4-BE49-F238E27FC236}">
                <a16:creationId xmlns:a16="http://schemas.microsoft.com/office/drawing/2014/main" id="{3868BD95-4591-2C42-A180-7333C7323FF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35951"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50" descr="Square-1.png">
            <a:extLst>
              <a:ext uri="{FF2B5EF4-FFF2-40B4-BE49-F238E27FC236}">
                <a16:creationId xmlns:a16="http://schemas.microsoft.com/office/drawing/2014/main" id="{44294170-CBD6-7B43-91DF-9B1FFF68BC9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74300" y="1311257"/>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3" descr="Square-2.png">
            <a:extLst>
              <a:ext uri="{FF2B5EF4-FFF2-40B4-BE49-F238E27FC236}">
                <a16:creationId xmlns:a16="http://schemas.microsoft.com/office/drawing/2014/main" id="{3CE9795E-6BEE-6F4F-90B1-1312BFAA9C7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36234" y="17526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52" descr="Square-4.png">
            <a:extLst>
              <a:ext uri="{FF2B5EF4-FFF2-40B4-BE49-F238E27FC236}">
                <a16:creationId xmlns:a16="http://schemas.microsoft.com/office/drawing/2014/main" id="{240376F9-D611-A948-A911-BF1EC22C766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65992" y="2667000"/>
            <a:ext cx="390652" cy="3906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943931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25</a:t>
            </a:r>
          </a:p>
        </p:txBody>
      </p:sp>
      <p:sp>
        <p:nvSpPr>
          <p:cNvPr id="3" name="Title 2"/>
          <p:cNvSpPr>
            <a:spLocks noGrp="1"/>
          </p:cNvSpPr>
          <p:nvPr>
            <p:ph type="title"/>
          </p:nvPr>
        </p:nvSpPr>
        <p:spPr/>
        <p:txBody>
          <a:bodyPr/>
          <a:lstStyle/>
          <a:p>
            <a:r>
              <a:rPr lang="en-US" dirty="0"/>
              <a:t>A 76-year-old otherwise healthy woman presents with mildly symptomatic AML with normal karyotype, WBC = 20K with 50% blasts, HCT = 28 and </a:t>
            </a:r>
            <a:br>
              <a:rPr lang="en-US" dirty="0"/>
            </a:br>
            <a:r>
              <a:rPr lang="en-US" dirty="0"/>
              <a:t>PLT = 42. A FLT3-ITD mutation is detected by PCR with an </a:t>
            </a:r>
            <a:r>
              <a:rPr lang="en-US" u="sng" dirty="0"/>
              <a:t>allelic burden of 0.07</a:t>
            </a:r>
            <a:r>
              <a:rPr lang="en-US" dirty="0"/>
              <a:t>. What initial therapy would you recommend?</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28592" y="196967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19</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550897" y="1936629"/>
            <a:ext cx="3357280" cy="33124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550897" y="3680299"/>
            <a:ext cx="3357280"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sorafenib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32413" y="4403694"/>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sorafenib or </a:t>
            </a:r>
            <a:r>
              <a:rPr lang="en-US" b="1" dirty="0" err="1"/>
              <a:t>Azacitidine</a:t>
            </a:r>
            <a:r>
              <a:rPr lang="en-US" b="1" dirty="0"/>
              <a:t> + </a:t>
            </a:r>
            <a:r>
              <a:rPr lang="en-US" b="1" dirty="0" err="1"/>
              <a:t>gilteritinib</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32413" y="5035818"/>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sorafenib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135795" y="5669598"/>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Decitabine + </a:t>
            </a:r>
            <a:r>
              <a:rPr lang="en-US" b="1" dirty="0" err="1"/>
              <a:t>venetoclax</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3236"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4600"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5964"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7328"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8692"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10056"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71420"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32784"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0" name="Text Box 4">
            <a:extLst>
              <a:ext uri="{FF2B5EF4-FFF2-40B4-BE49-F238E27FC236}">
                <a16:creationId xmlns:a16="http://schemas.microsoft.com/office/drawing/2014/main" id="{B1798E40-C090-854D-B705-ABF12D724F12}"/>
              </a:ext>
            </a:extLst>
          </p:cNvPr>
          <p:cNvSpPr txBox="1">
            <a:spLocks noChangeArrowheads="1"/>
          </p:cNvSpPr>
          <p:nvPr/>
        </p:nvSpPr>
        <p:spPr bwMode="auto">
          <a:xfrm>
            <a:off x="135795" y="2961739"/>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7 + 3 induction + </a:t>
            </a:r>
            <a:r>
              <a:rPr lang="en-US" b="1" dirty="0" err="1"/>
              <a:t>midostaurin</a:t>
            </a:r>
            <a:r>
              <a:rPr lang="en-US" b="1" dirty="0"/>
              <a:t> </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98" name="Picture 97" descr="Square-4.png">
            <a:extLst>
              <a:ext uri="{FF2B5EF4-FFF2-40B4-BE49-F238E27FC236}">
                <a16:creationId xmlns:a16="http://schemas.microsoft.com/office/drawing/2014/main" id="{2E7C143C-C4FF-8B47-9F27-889F285A57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01640" y="4427925"/>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6" name="Picture 4" descr="Square-3.png">
            <a:extLst>
              <a:ext uri="{FF2B5EF4-FFF2-40B4-BE49-F238E27FC236}">
                <a16:creationId xmlns:a16="http://schemas.microsoft.com/office/drawing/2014/main" id="{F76DDEBB-6EDF-9649-A770-C14D6E8251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01640" y="3691918"/>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3" descr="Square-2.png">
            <a:extLst>
              <a:ext uri="{FF2B5EF4-FFF2-40B4-BE49-F238E27FC236}">
                <a16:creationId xmlns:a16="http://schemas.microsoft.com/office/drawing/2014/main" id="{C7DFC5DF-F6EF-D34C-AA63-02239C817E1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01640" y="300880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8" name="Picture 6" descr="Square-5.png">
            <a:extLst>
              <a:ext uri="{FF2B5EF4-FFF2-40B4-BE49-F238E27FC236}">
                <a16:creationId xmlns:a16="http://schemas.microsoft.com/office/drawing/2014/main" id="{81E14084-C10F-654A-9528-B57C3F7B787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01640" y="5067948"/>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9" name="Text Box 9">
            <a:extLst>
              <a:ext uri="{FF2B5EF4-FFF2-40B4-BE49-F238E27FC236}">
                <a16:creationId xmlns:a16="http://schemas.microsoft.com/office/drawing/2014/main" id="{53131297-DD04-A949-A6D2-524250869DDE}"/>
              </a:ext>
            </a:extLst>
          </p:cNvPr>
          <p:cNvSpPr txBox="1">
            <a:spLocks noChangeArrowheads="1"/>
          </p:cNvSpPr>
          <p:nvPr/>
        </p:nvSpPr>
        <p:spPr bwMode="auto">
          <a:xfrm>
            <a:off x="4510461" y="513938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2" name="Text Box 9">
            <a:extLst>
              <a:ext uri="{FF2B5EF4-FFF2-40B4-BE49-F238E27FC236}">
                <a16:creationId xmlns:a16="http://schemas.microsoft.com/office/drawing/2014/main" id="{FCFA200D-6477-EB4A-A0C6-360D61DA62B3}"/>
              </a:ext>
            </a:extLst>
          </p:cNvPr>
          <p:cNvSpPr txBox="1">
            <a:spLocks noChangeArrowheads="1"/>
          </p:cNvSpPr>
          <p:nvPr/>
        </p:nvSpPr>
        <p:spPr bwMode="auto">
          <a:xfrm>
            <a:off x="4510461" y="447960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3" name="Text Box 9">
            <a:extLst>
              <a:ext uri="{FF2B5EF4-FFF2-40B4-BE49-F238E27FC236}">
                <a16:creationId xmlns:a16="http://schemas.microsoft.com/office/drawing/2014/main" id="{50AE5508-3C0A-E848-9D26-02033CFABA51}"/>
              </a:ext>
            </a:extLst>
          </p:cNvPr>
          <p:cNvSpPr txBox="1">
            <a:spLocks noChangeArrowheads="1"/>
          </p:cNvSpPr>
          <p:nvPr/>
        </p:nvSpPr>
        <p:spPr bwMode="auto">
          <a:xfrm>
            <a:off x="4510461" y="376100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4" name="Text Box 9">
            <a:extLst>
              <a:ext uri="{FF2B5EF4-FFF2-40B4-BE49-F238E27FC236}">
                <a16:creationId xmlns:a16="http://schemas.microsoft.com/office/drawing/2014/main" id="{EE8462F8-5078-484F-9E10-8468D5A280DF}"/>
              </a:ext>
            </a:extLst>
          </p:cNvPr>
          <p:cNvSpPr txBox="1">
            <a:spLocks noChangeArrowheads="1"/>
          </p:cNvSpPr>
          <p:nvPr/>
        </p:nvSpPr>
        <p:spPr bwMode="auto">
          <a:xfrm>
            <a:off x="4976165" y="306164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pic>
        <p:nvPicPr>
          <p:cNvPr id="185" name="Picture 184">
            <a:extLst>
              <a:ext uri="{FF2B5EF4-FFF2-40B4-BE49-F238E27FC236}">
                <a16:creationId xmlns:a16="http://schemas.microsoft.com/office/drawing/2014/main" id="{23F9B9DC-3E34-C94E-A96B-C410AC3E14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1640" y="5752347"/>
            <a:ext cx="413249" cy="411162"/>
          </a:xfrm>
          <a:prstGeom prst="rect">
            <a:avLst/>
          </a:prstGeom>
        </p:spPr>
      </p:pic>
      <p:sp>
        <p:nvSpPr>
          <p:cNvPr id="209" name="Text Box 9">
            <a:extLst>
              <a:ext uri="{FF2B5EF4-FFF2-40B4-BE49-F238E27FC236}">
                <a16:creationId xmlns:a16="http://schemas.microsoft.com/office/drawing/2014/main" id="{C330E844-86A1-5744-8D75-DDCAA805E62F}"/>
              </a:ext>
            </a:extLst>
          </p:cNvPr>
          <p:cNvSpPr txBox="1">
            <a:spLocks noChangeArrowheads="1"/>
          </p:cNvSpPr>
          <p:nvPr/>
        </p:nvSpPr>
        <p:spPr bwMode="auto">
          <a:xfrm>
            <a:off x="4510461" y="580971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211" name="Picture 210" descr="Square-1.png">
            <a:extLst>
              <a:ext uri="{FF2B5EF4-FFF2-40B4-BE49-F238E27FC236}">
                <a16:creationId xmlns:a16="http://schemas.microsoft.com/office/drawing/2014/main" id="{211FB467-7AB8-844E-A2A0-EC4D05DABA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93350"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2" name="Picture 211" descr="Square-1.png">
            <a:extLst>
              <a:ext uri="{FF2B5EF4-FFF2-40B4-BE49-F238E27FC236}">
                <a16:creationId xmlns:a16="http://schemas.microsoft.com/office/drawing/2014/main" id="{414338F8-89F4-4D43-ADA3-73CC8590DB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54714"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3" name="Picture 212" descr="Square-1.png">
            <a:extLst>
              <a:ext uri="{FF2B5EF4-FFF2-40B4-BE49-F238E27FC236}">
                <a16:creationId xmlns:a16="http://schemas.microsoft.com/office/drawing/2014/main" id="{65476D88-D783-2641-8E36-BD31FA10D8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16078"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4" name="Picture 213" descr="Square-1.png">
            <a:extLst>
              <a:ext uri="{FF2B5EF4-FFF2-40B4-BE49-F238E27FC236}">
                <a16:creationId xmlns:a16="http://schemas.microsoft.com/office/drawing/2014/main" id="{A7B2784F-2450-704E-8666-6FE226D075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77442"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D996F730-3F27-6840-9514-8F2A01F24F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38806"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BE6DDB53-E6CB-0442-8A7B-366EDD3447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00170"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9F6B85A1-9CC6-5041-A9E1-AACA9B9F59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61534" y="190500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07B9DD5F-C7C9-6741-982D-82091D7DDD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3236" y="234232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0E43A052-848F-A747-BF29-F9EF8C131C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64600" y="234232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123E512B-348D-834B-8844-2A2A3344EC0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25964" y="234232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1" descr="Square-1.png">
            <a:extLst>
              <a:ext uri="{FF2B5EF4-FFF2-40B4-BE49-F238E27FC236}">
                <a16:creationId xmlns:a16="http://schemas.microsoft.com/office/drawing/2014/main" id="{67570881-5652-D94B-A7B2-BC17C9B3A3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87328" y="234232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3" descr="Square-2.png">
            <a:extLst>
              <a:ext uri="{FF2B5EF4-FFF2-40B4-BE49-F238E27FC236}">
                <a16:creationId xmlns:a16="http://schemas.microsoft.com/office/drawing/2014/main" id="{B8E7A7E1-E466-7E44-BDFB-8436DD8A36A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64600" y="300880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6344349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670276741"/>
              </p:ext>
            </p:extLst>
          </p:nvPr>
        </p:nvGraphicFramePr>
        <p:xfrm>
          <a:off x="990600" y="1258664"/>
          <a:ext cx="10210800" cy="4340672"/>
        </p:xfrm>
        <a:graphic>
          <a:graphicData uri="http://schemas.openxmlformats.org/drawingml/2006/table">
            <a:tbl>
              <a:tblPr/>
              <a:tblGrid>
                <a:gridCol w="10210800">
                  <a:extLst>
                    <a:ext uri="{9D8B030D-6E8A-4147-A177-3AD203B41FA5}">
                      <a16:colId xmlns:a16="http://schemas.microsoft.com/office/drawing/2014/main" val="20000"/>
                    </a:ext>
                  </a:extLst>
                </a:gridCol>
              </a:tblGrid>
              <a:tr h="2035724">
                <a:tc>
                  <a:txBody>
                    <a:bodyPr/>
                    <a:lstStyle/>
                    <a:p>
                      <a:pPr marL="0" marR="0" lvl="0" indent="0" algn="ctr" defTabSz="457200" rtl="0" eaLnBrk="0" fontAlgn="base" latinLnBrk="0" hangingPunct="0">
                        <a:lnSpc>
                          <a:spcPct val="100000"/>
                        </a:lnSpc>
                        <a:spcBef>
                          <a:spcPct val="20000"/>
                        </a:spcBef>
                        <a:spcAft>
                          <a:spcPct val="0"/>
                        </a:spcAft>
                        <a:buClrTx/>
                        <a:buSzTx/>
                        <a:buFontTx/>
                        <a:buNone/>
                        <a:tabLst/>
                        <a:defRPr/>
                      </a:pPr>
                      <a:r>
                        <a:rPr kumimoji="0" lang="en-US" sz="40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rPr>
                        <a:t>Module 1</a:t>
                      </a:r>
                      <a:br>
                        <a:rPr kumimoji="0" lang="en-US" sz="36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rPr>
                      </a:br>
                      <a:endParaRPr kumimoji="0" lang="en-US" sz="3000" b="1" i="0" u="none" strike="noStrike" cap="none" normalizeH="0" baseline="0" dirty="0">
                        <a:ln>
                          <a:noFill/>
                        </a:ln>
                        <a:solidFill>
                          <a:srgbClr val="FFC000"/>
                        </a:solidFill>
                        <a:effectLst/>
                        <a:latin typeface="Arial" pitchFamily="-110" charset="-52"/>
                        <a:ea typeface="ヒラギノ角ゴ Pro W3" pitchFamily="-110" charset="-128"/>
                        <a:cs typeface="ヒラギノ角ゴ Pro W3" pitchFamily="-110" charset="-128"/>
                      </a:endParaRPr>
                    </a:p>
                    <a:p>
                      <a:pPr marL="0" marR="0" lvl="0" indent="0" algn="ctr" defTabSz="457200" rtl="0" eaLnBrk="0" fontAlgn="base" latinLnBrk="0" hangingPunct="0">
                        <a:lnSpc>
                          <a:spcPct val="100000"/>
                        </a:lnSpc>
                        <a:spcBef>
                          <a:spcPct val="20000"/>
                        </a:spcBef>
                        <a:spcAft>
                          <a:spcPct val="0"/>
                        </a:spcAft>
                        <a:buClrTx/>
                        <a:buSzTx/>
                        <a:buFontTx/>
                        <a:buNone/>
                        <a:tabLst/>
                        <a:defRPr/>
                      </a:pPr>
                      <a:r>
                        <a:rPr kumimoji="0" lang="en-US" sz="3200" b="1" i="0"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rPr>
                        <a:t>Initial Workup and Determination of Eligibility for Intensive Treatment; Integrating Venetoclax into the Treatment of AML</a:t>
                      </a:r>
                      <a:endParaRPr kumimoji="0" lang="en-US" sz="3200" b="0" i="1"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endParaRPr>
                    </a:p>
                  </a:txBody>
                  <a:tcPr marT="45710" marB="4571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1621876">
                <a:tc>
                  <a:txBody>
                    <a:bodyPr/>
                    <a:lstStyle/>
                    <a:p>
                      <a:pPr marL="0" marR="0" lvl="0" indent="0" algn="l" defTabSz="457200" rtl="0" eaLnBrk="0" fontAlgn="base" latinLnBrk="0" hangingPunct="0">
                        <a:lnSpc>
                          <a:spcPct val="100000"/>
                        </a:lnSpc>
                        <a:spcBef>
                          <a:spcPct val="20000"/>
                        </a:spcBef>
                        <a:spcAft>
                          <a:spcPct val="0"/>
                        </a:spcAft>
                        <a:buClrTx/>
                        <a:buSzTx/>
                        <a:buFontTx/>
                        <a:buNone/>
                        <a:tabLst/>
                        <a:defRPr/>
                      </a:pPr>
                      <a:endParaRPr kumimoji="0" lang="en-US" sz="3000" b="0" i="1" u="none" strike="noStrike" cap="none" normalizeH="0" baseline="0" dirty="0">
                        <a:ln>
                          <a:noFill/>
                        </a:ln>
                        <a:solidFill>
                          <a:schemeClr val="bg1"/>
                        </a:solidFill>
                        <a:effectLst/>
                        <a:latin typeface="Arial" pitchFamily="-110" charset="-52"/>
                        <a:ea typeface="ヒラギノ角ゴ Pro W3" pitchFamily="-110" charset="-128"/>
                        <a:cs typeface="ヒラギノ角ゴ Pro W3" pitchFamily="-110" charset="-128"/>
                      </a:endParaRPr>
                    </a:p>
                  </a:txBody>
                  <a:tcPr marT="45710" marB="4571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7309661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a:t>
            </a:r>
            <a:r>
              <a:rPr lang="en-US" sz="1600" b="1" dirty="0">
                <a:solidFill>
                  <a:srgbClr val="FFFFFF"/>
                </a:solidFill>
                <a:effectLst>
                  <a:outerShdw blurRad="38100" dist="38100" dir="2700000" algn="tl">
                    <a:srgbClr val="000000"/>
                  </a:outerShdw>
                </a:effectLst>
                <a:latin typeface="Arial"/>
                <a:ea typeface="ヒラギノ角ゴ Pro W3" charset="-128"/>
              </a:rPr>
              <a:t>25</a:t>
            </a:r>
            <a:endPar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endParaRPr>
          </a:p>
        </p:txBody>
      </p:sp>
      <p:sp>
        <p:nvSpPr>
          <p:cNvPr id="3" name="Title 2"/>
          <p:cNvSpPr>
            <a:spLocks noGrp="1"/>
          </p:cNvSpPr>
          <p:nvPr>
            <p:ph type="title"/>
          </p:nvPr>
        </p:nvSpPr>
        <p:spPr/>
        <p:txBody>
          <a:bodyPr/>
          <a:lstStyle/>
          <a:p>
            <a:r>
              <a:rPr lang="en-US" dirty="0"/>
              <a:t>What initial treatment would you recommend for a 77-year-old woman with AML with an IDH1 mutation?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80990" y="192971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558184" y="2110090"/>
            <a:ext cx="3357280" cy="33124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558184" y="3005559"/>
            <a:ext cx="3357280"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Decitabine + </a:t>
            </a:r>
            <a:r>
              <a:rPr lang="en-US" b="1" dirty="0" err="1"/>
              <a:t>venetoclax</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39700" y="3728954"/>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a:t>
            </a:r>
            <a:r>
              <a:rPr lang="en-US" b="1" dirty="0" err="1"/>
              <a:t>ivosidenib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39700" y="5020204"/>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ivosidenib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143082" y="5653984"/>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a:t>
            </a:r>
            <a:br>
              <a:rPr lang="en-US" b="1" dirty="0"/>
            </a:br>
            <a:r>
              <a:rPr lang="en-US" b="1" dirty="0"/>
              <a:t>or </a:t>
            </a:r>
            <a:r>
              <a:rPr lang="en-US" b="1" dirty="0" err="1"/>
              <a:t>ivosidenib</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0523"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71887"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33251"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94615"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55979"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17343"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78707"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0071"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0" name="Text Box 4">
            <a:extLst>
              <a:ext uri="{FF2B5EF4-FFF2-40B4-BE49-F238E27FC236}">
                <a16:creationId xmlns:a16="http://schemas.microsoft.com/office/drawing/2014/main" id="{B1798E40-C090-854D-B705-ABF12D724F12}"/>
              </a:ext>
            </a:extLst>
          </p:cNvPr>
          <p:cNvSpPr txBox="1">
            <a:spLocks noChangeArrowheads="1"/>
          </p:cNvSpPr>
          <p:nvPr/>
        </p:nvSpPr>
        <p:spPr bwMode="auto">
          <a:xfrm>
            <a:off x="143082" y="4316773"/>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98" name="Picture 97" descr="Square-4.png">
            <a:extLst>
              <a:ext uri="{FF2B5EF4-FFF2-40B4-BE49-F238E27FC236}">
                <a16:creationId xmlns:a16="http://schemas.microsoft.com/office/drawing/2014/main" id="{2E7C143C-C4FF-8B47-9F27-889F285A57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08927" y="43508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4" descr="Square-3.png">
            <a:extLst>
              <a:ext uri="{FF2B5EF4-FFF2-40B4-BE49-F238E27FC236}">
                <a16:creationId xmlns:a16="http://schemas.microsoft.com/office/drawing/2014/main" id="{F76DDEBB-6EDF-9649-A770-C14D6E8251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08927" y="36148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9680D2FB-1A13-F444-B702-B4E1176FA67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70268" y="36148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3" descr="Square-2.png">
            <a:extLst>
              <a:ext uri="{FF2B5EF4-FFF2-40B4-BE49-F238E27FC236}">
                <a16:creationId xmlns:a16="http://schemas.microsoft.com/office/drawing/2014/main" id="{C7DFC5DF-F6EF-D34C-AA63-02239C817E1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08927" y="29317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3" descr="Square-2.png">
            <a:extLst>
              <a:ext uri="{FF2B5EF4-FFF2-40B4-BE49-F238E27FC236}">
                <a16:creationId xmlns:a16="http://schemas.microsoft.com/office/drawing/2014/main" id="{B4EB8995-2F21-E547-A321-A2533E6D57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70291" y="29317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6" descr="Square-5.png">
            <a:extLst>
              <a:ext uri="{FF2B5EF4-FFF2-40B4-BE49-F238E27FC236}">
                <a16:creationId xmlns:a16="http://schemas.microsoft.com/office/drawing/2014/main" id="{81E14084-C10F-654A-9528-B57C3F7B787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008927" y="499086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9" name="Text Box 9">
            <a:extLst>
              <a:ext uri="{FF2B5EF4-FFF2-40B4-BE49-F238E27FC236}">
                <a16:creationId xmlns:a16="http://schemas.microsoft.com/office/drawing/2014/main" id="{53131297-DD04-A949-A6D2-524250869DDE}"/>
              </a:ext>
            </a:extLst>
          </p:cNvPr>
          <p:cNvSpPr txBox="1">
            <a:spLocks noChangeArrowheads="1"/>
          </p:cNvSpPr>
          <p:nvPr/>
        </p:nvSpPr>
        <p:spPr bwMode="auto">
          <a:xfrm>
            <a:off x="4517748" y="506230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2" name="Text Box 9">
            <a:extLst>
              <a:ext uri="{FF2B5EF4-FFF2-40B4-BE49-F238E27FC236}">
                <a16:creationId xmlns:a16="http://schemas.microsoft.com/office/drawing/2014/main" id="{FCFA200D-6477-EB4A-A0C6-360D61DA62B3}"/>
              </a:ext>
            </a:extLst>
          </p:cNvPr>
          <p:cNvSpPr txBox="1">
            <a:spLocks noChangeArrowheads="1"/>
          </p:cNvSpPr>
          <p:nvPr/>
        </p:nvSpPr>
        <p:spPr bwMode="auto">
          <a:xfrm>
            <a:off x="4983451" y="440252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sp>
        <p:nvSpPr>
          <p:cNvPr id="183" name="Text Box 9">
            <a:extLst>
              <a:ext uri="{FF2B5EF4-FFF2-40B4-BE49-F238E27FC236}">
                <a16:creationId xmlns:a16="http://schemas.microsoft.com/office/drawing/2014/main" id="{50AE5508-3C0A-E848-9D26-02033CFABA51}"/>
              </a:ext>
            </a:extLst>
          </p:cNvPr>
          <p:cNvSpPr txBox="1">
            <a:spLocks noChangeArrowheads="1"/>
          </p:cNvSpPr>
          <p:nvPr/>
        </p:nvSpPr>
        <p:spPr bwMode="auto">
          <a:xfrm>
            <a:off x="4983452" y="368392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sp>
        <p:nvSpPr>
          <p:cNvPr id="184" name="Text Box 9">
            <a:extLst>
              <a:ext uri="{FF2B5EF4-FFF2-40B4-BE49-F238E27FC236}">
                <a16:creationId xmlns:a16="http://schemas.microsoft.com/office/drawing/2014/main" id="{EE8462F8-5078-484F-9E10-8468D5A280DF}"/>
              </a:ext>
            </a:extLst>
          </p:cNvPr>
          <p:cNvSpPr txBox="1">
            <a:spLocks noChangeArrowheads="1"/>
          </p:cNvSpPr>
          <p:nvPr/>
        </p:nvSpPr>
        <p:spPr bwMode="auto">
          <a:xfrm>
            <a:off x="4983452" y="298456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pic>
        <p:nvPicPr>
          <p:cNvPr id="185" name="Picture 184">
            <a:extLst>
              <a:ext uri="{FF2B5EF4-FFF2-40B4-BE49-F238E27FC236}">
                <a16:creationId xmlns:a16="http://schemas.microsoft.com/office/drawing/2014/main" id="{23F9B9DC-3E34-C94E-A96B-C410AC3E14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08927" y="5675266"/>
            <a:ext cx="413249" cy="411162"/>
          </a:xfrm>
          <a:prstGeom prst="rect">
            <a:avLst/>
          </a:prstGeom>
        </p:spPr>
      </p:pic>
      <p:sp>
        <p:nvSpPr>
          <p:cNvPr id="209" name="Text Box 9">
            <a:extLst>
              <a:ext uri="{FF2B5EF4-FFF2-40B4-BE49-F238E27FC236}">
                <a16:creationId xmlns:a16="http://schemas.microsoft.com/office/drawing/2014/main" id="{C330E844-86A1-5744-8D75-DDCAA805E62F}"/>
              </a:ext>
            </a:extLst>
          </p:cNvPr>
          <p:cNvSpPr txBox="1">
            <a:spLocks noChangeArrowheads="1"/>
          </p:cNvSpPr>
          <p:nvPr/>
        </p:nvSpPr>
        <p:spPr bwMode="auto">
          <a:xfrm>
            <a:off x="4517748" y="578325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211" name="Picture 210" descr="Square-1.png">
            <a:extLst>
              <a:ext uri="{FF2B5EF4-FFF2-40B4-BE49-F238E27FC236}">
                <a16:creationId xmlns:a16="http://schemas.microsoft.com/office/drawing/2014/main" id="{211FB467-7AB8-844E-A2A0-EC4D05DABA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00637"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2" name="Picture 211" descr="Square-1.png">
            <a:extLst>
              <a:ext uri="{FF2B5EF4-FFF2-40B4-BE49-F238E27FC236}">
                <a16:creationId xmlns:a16="http://schemas.microsoft.com/office/drawing/2014/main" id="{414338F8-89F4-4D43-ADA3-73CC8590DB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62001"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3" name="Picture 212" descr="Square-1.png">
            <a:extLst>
              <a:ext uri="{FF2B5EF4-FFF2-40B4-BE49-F238E27FC236}">
                <a16:creationId xmlns:a16="http://schemas.microsoft.com/office/drawing/2014/main" id="{65476D88-D783-2641-8E36-BD31FA10D8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23365"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4" name="Picture 213" descr="Square-1.png">
            <a:extLst>
              <a:ext uri="{FF2B5EF4-FFF2-40B4-BE49-F238E27FC236}">
                <a16:creationId xmlns:a16="http://schemas.microsoft.com/office/drawing/2014/main" id="{A7B2784F-2450-704E-8666-6FE226D075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84729"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719EE8F6-2EC2-5E4C-B036-1BD47842D12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546093"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E5405951-F0E2-E448-8DD6-CE53C4A8EC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007457"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C3C066CB-9CA7-734B-B3DD-530BD1D619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68821" y="18650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57905F4A-F80D-374A-B306-4736DCA0D3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0523" y="22968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41" descr="Square-1.png">
            <a:extLst>
              <a:ext uri="{FF2B5EF4-FFF2-40B4-BE49-F238E27FC236}">
                <a16:creationId xmlns:a16="http://schemas.microsoft.com/office/drawing/2014/main" id="{39674051-D59D-544F-B054-71D5B79E26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71887" y="229683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4.png">
            <a:extLst>
              <a:ext uri="{FF2B5EF4-FFF2-40B4-BE49-F238E27FC236}">
                <a16:creationId xmlns:a16="http://schemas.microsoft.com/office/drawing/2014/main" id="{58F14F09-8D37-4549-BEFB-1F22E067CFA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70291" y="43508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3946434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a:t>
            </a:r>
            <a:r>
              <a:rPr lang="en-US" sz="1600" b="1" dirty="0">
                <a:solidFill>
                  <a:srgbClr val="FFFFFF"/>
                </a:solidFill>
                <a:effectLst>
                  <a:outerShdw blurRad="38100" dist="38100" dir="2700000" algn="tl">
                    <a:srgbClr val="000000"/>
                  </a:outerShdw>
                </a:effectLst>
                <a:latin typeface="Arial"/>
                <a:ea typeface="ヒラギノ角ゴ Pro W3" charset="-128"/>
              </a:rPr>
              <a:t>22</a:t>
            </a:r>
            <a:endPar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endParaRPr>
          </a:p>
        </p:txBody>
      </p:sp>
      <p:sp>
        <p:nvSpPr>
          <p:cNvPr id="3" name="Title 2"/>
          <p:cNvSpPr>
            <a:spLocks noGrp="1"/>
          </p:cNvSpPr>
          <p:nvPr>
            <p:ph type="title"/>
          </p:nvPr>
        </p:nvSpPr>
        <p:spPr/>
        <p:txBody>
          <a:bodyPr/>
          <a:lstStyle/>
          <a:p>
            <a:r>
              <a:rPr lang="en-US" dirty="0"/>
              <a:t>A 58-year-old patient with post-polycythemia </a:t>
            </a:r>
            <a:r>
              <a:rPr lang="en-US" dirty="0" err="1"/>
              <a:t>vera</a:t>
            </a:r>
            <a:r>
              <a:rPr lang="en-US" dirty="0"/>
              <a:t> myelofibrosis presents for management of AML and is found to have acquired an IDH1 mutation at the time of transformation. What would you recommend?</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138731" y="180203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048720" y="1768989"/>
            <a:ext cx="3357280" cy="33124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048720" y="2496859"/>
            <a:ext cx="3357280"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7 + 3 induction</a:t>
            </a: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630236" y="3220254"/>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ivosidenib</a:t>
            </a:r>
            <a:endParaRPr lang="en-US" b="1" dirty="0"/>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630236" y="4492965"/>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 </a:t>
            </a:r>
            <a:r>
              <a:rPr lang="en-US" b="1" dirty="0" err="1"/>
              <a:t>ivosidenib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633618" y="3821555"/>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7 + 3 induction + </a:t>
            </a:r>
            <a:r>
              <a:rPr lang="en-US" b="1" dirty="0" err="1"/>
              <a:t>ivosidenib</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01059"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62423"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3787"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5151"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6515"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7879"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9243"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0" name="Text Box 4">
            <a:extLst>
              <a:ext uri="{FF2B5EF4-FFF2-40B4-BE49-F238E27FC236}">
                <a16:creationId xmlns:a16="http://schemas.microsoft.com/office/drawing/2014/main" id="{B1798E40-C090-854D-B705-ABF12D724F12}"/>
              </a:ext>
            </a:extLst>
          </p:cNvPr>
          <p:cNvSpPr txBox="1">
            <a:spLocks noChangeArrowheads="1"/>
          </p:cNvSpPr>
          <p:nvPr/>
        </p:nvSpPr>
        <p:spPr bwMode="auto">
          <a:xfrm>
            <a:off x="633618" y="5134286"/>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Decitabine + </a:t>
            </a:r>
            <a:r>
              <a:rPr lang="en-US" b="1" dirty="0" err="1"/>
              <a:t>venetoclax</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pic>
        <p:nvPicPr>
          <p:cNvPr id="98" name="Picture 97" descr="Square-4.png">
            <a:extLst>
              <a:ext uri="{FF2B5EF4-FFF2-40B4-BE49-F238E27FC236}">
                <a16:creationId xmlns:a16="http://schemas.microsoft.com/office/drawing/2014/main" id="{2E7C143C-C4FF-8B47-9F27-889F285A57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9463" y="38421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4" descr="Square-3.png">
            <a:extLst>
              <a:ext uri="{FF2B5EF4-FFF2-40B4-BE49-F238E27FC236}">
                <a16:creationId xmlns:a16="http://schemas.microsoft.com/office/drawing/2014/main" id="{F76DDEBB-6EDF-9649-A770-C14D6E8251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9463" y="31061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9680D2FB-1A13-F444-B702-B4E1176FA67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0804" y="31061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3" descr="Square-2.png">
            <a:extLst>
              <a:ext uri="{FF2B5EF4-FFF2-40B4-BE49-F238E27FC236}">
                <a16:creationId xmlns:a16="http://schemas.microsoft.com/office/drawing/2014/main" id="{C7DFC5DF-F6EF-D34C-AA63-02239C817E1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9463" y="24230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3" descr="Square-2.png">
            <a:extLst>
              <a:ext uri="{FF2B5EF4-FFF2-40B4-BE49-F238E27FC236}">
                <a16:creationId xmlns:a16="http://schemas.microsoft.com/office/drawing/2014/main" id="{B4EB8995-2F21-E547-A321-A2533E6D57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60827" y="24230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6" descr="Square-5.png">
            <a:extLst>
              <a:ext uri="{FF2B5EF4-FFF2-40B4-BE49-F238E27FC236}">
                <a16:creationId xmlns:a16="http://schemas.microsoft.com/office/drawing/2014/main" id="{81E14084-C10F-654A-9528-B57C3F7B787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99463" y="448216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9" name="Text Box 9">
            <a:extLst>
              <a:ext uri="{FF2B5EF4-FFF2-40B4-BE49-F238E27FC236}">
                <a16:creationId xmlns:a16="http://schemas.microsoft.com/office/drawing/2014/main" id="{53131297-DD04-A949-A6D2-524250869DDE}"/>
              </a:ext>
            </a:extLst>
          </p:cNvPr>
          <p:cNvSpPr txBox="1">
            <a:spLocks noChangeArrowheads="1"/>
          </p:cNvSpPr>
          <p:nvPr/>
        </p:nvSpPr>
        <p:spPr bwMode="auto">
          <a:xfrm>
            <a:off x="5004407" y="455360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
        <p:nvSpPr>
          <p:cNvPr id="182" name="Text Box 9">
            <a:extLst>
              <a:ext uri="{FF2B5EF4-FFF2-40B4-BE49-F238E27FC236}">
                <a16:creationId xmlns:a16="http://schemas.microsoft.com/office/drawing/2014/main" id="{FCFA200D-6477-EB4A-A0C6-360D61DA62B3}"/>
              </a:ext>
            </a:extLst>
          </p:cNvPr>
          <p:cNvSpPr txBox="1">
            <a:spLocks noChangeArrowheads="1"/>
          </p:cNvSpPr>
          <p:nvPr/>
        </p:nvSpPr>
        <p:spPr bwMode="auto">
          <a:xfrm>
            <a:off x="5487904" y="389382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2</a:t>
            </a:r>
          </a:p>
        </p:txBody>
      </p:sp>
      <p:sp>
        <p:nvSpPr>
          <p:cNvPr id="183" name="Text Box 9">
            <a:extLst>
              <a:ext uri="{FF2B5EF4-FFF2-40B4-BE49-F238E27FC236}">
                <a16:creationId xmlns:a16="http://schemas.microsoft.com/office/drawing/2014/main" id="{50AE5508-3C0A-E848-9D26-02033CFABA51}"/>
              </a:ext>
            </a:extLst>
          </p:cNvPr>
          <p:cNvSpPr txBox="1">
            <a:spLocks noChangeArrowheads="1"/>
          </p:cNvSpPr>
          <p:nvPr/>
        </p:nvSpPr>
        <p:spPr bwMode="auto">
          <a:xfrm>
            <a:off x="5945572" y="317522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3</a:t>
            </a:r>
          </a:p>
        </p:txBody>
      </p:sp>
      <p:sp>
        <p:nvSpPr>
          <p:cNvPr id="184" name="Text Box 9">
            <a:extLst>
              <a:ext uri="{FF2B5EF4-FFF2-40B4-BE49-F238E27FC236}">
                <a16:creationId xmlns:a16="http://schemas.microsoft.com/office/drawing/2014/main" id="{EE8462F8-5078-484F-9E10-8468D5A280DF}"/>
              </a:ext>
            </a:extLst>
          </p:cNvPr>
          <p:cNvSpPr txBox="1">
            <a:spLocks noChangeArrowheads="1"/>
          </p:cNvSpPr>
          <p:nvPr/>
        </p:nvSpPr>
        <p:spPr bwMode="auto">
          <a:xfrm>
            <a:off x="6411259" y="247586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4</a:t>
            </a:r>
          </a:p>
        </p:txBody>
      </p:sp>
      <p:pic>
        <p:nvPicPr>
          <p:cNvPr id="185" name="Picture 184">
            <a:extLst>
              <a:ext uri="{FF2B5EF4-FFF2-40B4-BE49-F238E27FC236}">
                <a16:creationId xmlns:a16="http://schemas.microsoft.com/office/drawing/2014/main" id="{23F9B9DC-3E34-C94E-A96B-C410AC3E14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99463" y="5166566"/>
            <a:ext cx="413249" cy="411162"/>
          </a:xfrm>
          <a:prstGeom prst="rect">
            <a:avLst/>
          </a:prstGeom>
        </p:spPr>
      </p:pic>
      <p:sp>
        <p:nvSpPr>
          <p:cNvPr id="209" name="Text Box 9">
            <a:extLst>
              <a:ext uri="{FF2B5EF4-FFF2-40B4-BE49-F238E27FC236}">
                <a16:creationId xmlns:a16="http://schemas.microsoft.com/office/drawing/2014/main" id="{C330E844-86A1-5744-8D75-DDCAA805E62F}"/>
              </a:ext>
            </a:extLst>
          </p:cNvPr>
          <p:cNvSpPr txBox="1">
            <a:spLocks noChangeArrowheads="1"/>
          </p:cNvSpPr>
          <p:nvPr/>
        </p:nvSpPr>
        <p:spPr bwMode="auto">
          <a:xfrm>
            <a:off x="5008284" y="527455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35" name="Picture 4" descr="Square-3.png">
            <a:extLst>
              <a:ext uri="{FF2B5EF4-FFF2-40B4-BE49-F238E27FC236}">
                <a16:creationId xmlns:a16="http://schemas.microsoft.com/office/drawing/2014/main" id="{F2AF3487-EF74-ED4B-8E99-A6817AE9E08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23787" y="31061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271A4FB2-F55B-D147-A5EB-876D46916B4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23787" y="24230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F69089F1-93D9-C646-B4C4-21422CD97D4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29239"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2386C319-D814-8042-90BD-B0C4309E213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90603"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6F9B3D36-F247-6F46-AF9F-8B00A9CEC3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51967" y="173736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 name="Text Box 4">
            <a:extLst>
              <a:ext uri="{FF2B5EF4-FFF2-40B4-BE49-F238E27FC236}">
                <a16:creationId xmlns:a16="http://schemas.microsoft.com/office/drawing/2014/main" id="{106AA870-DA7E-C44A-BBBE-18CFB03CB6BD}"/>
              </a:ext>
            </a:extLst>
          </p:cNvPr>
          <p:cNvSpPr txBox="1">
            <a:spLocks noChangeArrowheads="1"/>
          </p:cNvSpPr>
          <p:nvPr/>
        </p:nvSpPr>
        <p:spPr bwMode="auto">
          <a:xfrm>
            <a:off x="640828" y="5814358"/>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Venetoclax</a:t>
            </a:r>
            <a:r>
              <a:rPr lang="en-US" b="1" dirty="0"/>
              <a:t> </a:t>
            </a:r>
          </a:p>
        </p:txBody>
      </p:sp>
      <p:sp>
        <p:nvSpPr>
          <p:cNvPr id="44" name="Text Box 9">
            <a:extLst>
              <a:ext uri="{FF2B5EF4-FFF2-40B4-BE49-F238E27FC236}">
                <a16:creationId xmlns:a16="http://schemas.microsoft.com/office/drawing/2014/main" id="{27512EE6-9750-6941-B3F2-F49A3636FA02}"/>
              </a:ext>
            </a:extLst>
          </p:cNvPr>
          <p:cNvSpPr txBox="1">
            <a:spLocks noChangeArrowheads="1"/>
          </p:cNvSpPr>
          <p:nvPr/>
        </p:nvSpPr>
        <p:spPr bwMode="auto">
          <a:xfrm>
            <a:off x="5011947" y="595462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45" name="Picture 44">
            <a:extLst>
              <a:ext uri="{FF2B5EF4-FFF2-40B4-BE49-F238E27FC236}">
                <a16:creationId xmlns:a16="http://schemas.microsoft.com/office/drawing/2014/main" id="{9C7C60F0-B0FD-6A4B-8B0F-B576CCB36F1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99463" y="5859687"/>
            <a:ext cx="411163" cy="407010"/>
          </a:xfrm>
          <a:prstGeom prst="rect">
            <a:avLst/>
          </a:prstGeom>
        </p:spPr>
      </p:pic>
      <p:pic>
        <p:nvPicPr>
          <p:cNvPr id="47" name="Picture 3" descr="Square-2.png">
            <a:extLst>
              <a:ext uri="{FF2B5EF4-FFF2-40B4-BE49-F238E27FC236}">
                <a16:creationId xmlns:a16="http://schemas.microsoft.com/office/drawing/2014/main" id="{E225F099-A56E-2F49-AF2F-C8516EC8C4D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86747" y="242302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47" descr="Square-4.png">
            <a:extLst>
              <a:ext uri="{FF2B5EF4-FFF2-40B4-BE49-F238E27FC236}">
                <a16:creationId xmlns:a16="http://schemas.microsoft.com/office/drawing/2014/main" id="{1F4AC603-54A3-694E-8465-7C4D7ADD97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60827" y="38421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039457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24</a:t>
            </a:r>
          </a:p>
        </p:txBody>
      </p:sp>
      <p:sp>
        <p:nvSpPr>
          <p:cNvPr id="3" name="Title 2"/>
          <p:cNvSpPr>
            <a:spLocks noGrp="1"/>
          </p:cNvSpPr>
          <p:nvPr>
            <p:ph type="title"/>
          </p:nvPr>
        </p:nvSpPr>
        <p:spPr/>
        <p:txBody>
          <a:bodyPr/>
          <a:lstStyle/>
          <a:p>
            <a:r>
              <a:rPr lang="en-US" dirty="0"/>
              <a:t>A patient in complete remission on </a:t>
            </a:r>
            <a:r>
              <a:rPr lang="en-US" dirty="0" err="1"/>
              <a:t>ivosidenib</a:t>
            </a:r>
            <a:r>
              <a:rPr lang="en-US" dirty="0"/>
              <a:t> presents with lower-extremity weakness, numbness and urinary retention. A lumbar puncture to work up CNS relapse is negative. Imaging reveals no mass lesions. What is the likely diagnosis?</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515272" y="224913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17</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891392" y="2481052"/>
            <a:ext cx="2598053" cy="3870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Guillain-Barré syndrome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196192" y="3566472"/>
            <a:ext cx="2293253" cy="3870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err="1"/>
              <a:t>Ivosidenib</a:t>
            </a:r>
            <a:r>
              <a:rPr lang="en-US" b="1" dirty="0"/>
              <a:t> toxicity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4556958" y="358769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512474" y="5427971"/>
            <a:ext cx="1976970" cy="30047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I don’t know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099721" y="4571620"/>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4504" y="4440555"/>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84504" y="351230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45868" y="351230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84504"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45868"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07232"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68596"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29960"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1324"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52688"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14052"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75416"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36780"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98144"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59508"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E9C08826-7F31-BC43-997B-85CDEFCB0E5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20872"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7A6F8856-E4DA-124F-B8FD-1CBAA91535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82236"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88D43D70-B2A8-BD4A-8C8F-C02313FC8DD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43600" y="218007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694229D5-5F7C-6E48-A0F0-C2192D5686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84504" y="263701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descr="Square-1.png">
            <a:extLst>
              <a:ext uri="{FF2B5EF4-FFF2-40B4-BE49-F238E27FC236}">
                <a16:creationId xmlns:a16="http://schemas.microsoft.com/office/drawing/2014/main" id="{D11E62D6-F1E1-844F-AA4F-B5F37DFADF9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45868" y="2637017"/>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 name="Text Box 4">
            <a:extLst>
              <a:ext uri="{FF2B5EF4-FFF2-40B4-BE49-F238E27FC236}">
                <a16:creationId xmlns:a16="http://schemas.microsoft.com/office/drawing/2014/main" id="{F18316DD-1FFA-9741-A218-6B4C2AAC3CE0}"/>
              </a:ext>
            </a:extLst>
          </p:cNvPr>
          <p:cNvSpPr txBox="1">
            <a:spLocks noChangeArrowheads="1"/>
          </p:cNvSpPr>
          <p:nvPr/>
        </p:nvSpPr>
        <p:spPr bwMode="auto">
          <a:xfrm>
            <a:off x="152400" y="4502610"/>
            <a:ext cx="3328367"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lvl="0" algn="r">
              <a:spcBef>
                <a:spcPct val="50000"/>
              </a:spcBef>
              <a:defRPr/>
            </a:pPr>
            <a:r>
              <a:rPr lang="en-US" b="1" dirty="0"/>
              <a:t>Transverse myelitis</a:t>
            </a:r>
          </a:p>
        </p:txBody>
      </p:sp>
      <p:pic>
        <p:nvPicPr>
          <p:cNvPr id="48" name="Picture 47" descr="Square-4.png">
            <a:extLst>
              <a:ext uri="{FF2B5EF4-FFF2-40B4-BE49-F238E27FC236}">
                <a16:creationId xmlns:a16="http://schemas.microsoft.com/office/drawing/2014/main" id="{2589660A-5B05-3142-997C-DB361030737E}"/>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574231" y="536912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 name="Text Box 9">
            <a:extLst>
              <a:ext uri="{FF2B5EF4-FFF2-40B4-BE49-F238E27FC236}">
                <a16:creationId xmlns:a16="http://schemas.microsoft.com/office/drawing/2014/main" id="{21484CDF-3A2D-BF47-9F0F-79C39211EFE5}"/>
              </a:ext>
            </a:extLst>
          </p:cNvPr>
          <p:cNvSpPr txBox="1">
            <a:spLocks noChangeArrowheads="1"/>
          </p:cNvSpPr>
          <p:nvPr/>
        </p:nvSpPr>
        <p:spPr bwMode="auto">
          <a:xfrm>
            <a:off x="5472693" y="542080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4</a:t>
            </a:r>
          </a:p>
        </p:txBody>
      </p:sp>
      <p:pic>
        <p:nvPicPr>
          <p:cNvPr id="39" name="Picture 38" descr="Square-4.png">
            <a:extLst>
              <a:ext uri="{FF2B5EF4-FFF2-40B4-BE49-F238E27FC236}">
                <a16:creationId xmlns:a16="http://schemas.microsoft.com/office/drawing/2014/main" id="{26A9E211-44DE-F649-A450-AB71361247F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39019" y="536912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9" descr="Square-4.png">
            <a:extLst>
              <a:ext uri="{FF2B5EF4-FFF2-40B4-BE49-F238E27FC236}">
                <a16:creationId xmlns:a16="http://schemas.microsoft.com/office/drawing/2014/main" id="{5B4AF79B-5D7B-C64E-B01C-C2517BF3C77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03807" y="536912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descr="Square-4.png">
            <a:extLst>
              <a:ext uri="{FF2B5EF4-FFF2-40B4-BE49-F238E27FC236}">
                <a16:creationId xmlns:a16="http://schemas.microsoft.com/office/drawing/2014/main" id="{A3323674-908E-7244-951A-898151D4176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968596" y="536912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3384846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For the patient in the previous question, what would be your most likely approach?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706213" y="225695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21</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036524" y="2444851"/>
            <a:ext cx="2521853" cy="41116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Discontinue </a:t>
            </a:r>
            <a:r>
              <a:rPr lang="en-US" b="1" dirty="0" err="1"/>
              <a:t>ivosidenib</a:t>
            </a:r>
            <a:r>
              <a:rPr lang="en-US" b="1" dirty="0"/>
              <a:t>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655524" y="3574296"/>
            <a:ext cx="2902853" cy="325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Repeat lumbar puncture to work up likely </a:t>
            </a:r>
            <a:br>
              <a:rPr lang="en-US" b="1" dirty="0"/>
            </a:br>
            <a:r>
              <a:rPr lang="en-US" b="1" dirty="0"/>
              <a:t>CNS relapse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047401" y="359552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807924" y="4559384"/>
            <a:ext cx="2750452" cy="3467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Administer steroids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177724" y="4579444"/>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3436" y="444837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3436" y="352012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52012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3436"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164"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7528"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8892"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0256"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21620"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82984"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44348"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05712"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67076"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728440"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3271A133-5CF9-6B4A-969A-F7AD614795F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6006" y="352012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52C3B08E-15D8-234B-B55A-349F918D919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89804"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descr="Square-1.png">
            <a:extLst>
              <a:ext uri="{FF2B5EF4-FFF2-40B4-BE49-F238E27FC236}">
                <a16:creationId xmlns:a16="http://schemas.microsoft.com/office/drawing/2014/main" id="{3B0C007D-6B52-AE49-BB04-71429D19C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651168"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Square-1.png">
            <a:extLst>
              <a:ext uri="{FF2B5EF4-FFF2-40B4-BE49-F238E27FC236}">
                <a16:creationId xmlns:a16="http://schemas.microsoft.com/office/drawing/2014/main" id="{872B83AD-323D-1447-A38E-E6A983BBCA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112532" y="218789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descr="Square-1.png">
            <a:extLst>
              <a:ext uri="{FF2B5EF4-FFF2-40B4-BE49-F238E27FC236}">
                <a16:creationId xmlns:a16="http://schemas.microsoft.com/office/drawing/2014/main" id="{538B4A57-B8E4-CE4C-B02E-1339FDC1E6C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3436"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938E684B-38CA-B94F-8EA0-60DA56B41EB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C1035260-FD6A-8646-8D9F-4BA6D8B777C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164"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6D770524-614C-E54E-8299-CA8BDFCBCAF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7528"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246451CB-00EF-7B41-8B73-53DDECBE4BD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8892"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07F8BE31-7204-D547-A962-CCC80FE8FAD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0256" y="263374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4">
            <a:extLst>
              <a:ext uri="{FF2B5EF4-FFF2-40B4-BE49-F238E27FC236}">
                <a16:creationId xmlns:a16="http://schemas.microsoft.com/office/drawing/2014/main" id="{87A44E56-24E0-9146-BD82-4E16B2DFDD0C}"/>
              </a:ext>
            </a:extLst>
          </p:cNvPr>
          <p:cNvSpPr txBox="1">
            <a:spLocks noChangeArrowheads="1"/>
          </p:cNvSpPr>
          <p:nvPr/>
        </p:nvSpPr>
        <p:spPr bwMode="auto">
          <a:xfrm>
            <a:off x="229997" y="5354281"/>
            <a:ext cx="3328367"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Diagnostic imaging</a:t>
            </a:r>
          </a:p>
        </p:txBody>
      </p:sp>
      <p:pic>
        <p:nvPicPr>
          <p:cNvPr id="40" name="Picture 39" descr="Square-4.png">
            <a:extLst>
              <a:ext uri="{FF2B5EF4-FFF2-40B4-BE49-F238E27FC236}">
                <a16:creationId xmlns:a16="http://schemas.microsoft.com/office/drawing/2014/main" id="{623EB756-3009-7342-91D6-681F4645033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6022" y="53440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 name="Text Box 9">
            <a:extLst>
              <a:ext uri="{FF2B5EF4-FFF2-40B4-BE49-F238E27FC236}">
                <a16:creationId xmlns:a16="http://schemas.microsoft.com/office/drawing/2014/main" id="{671DE00D-1393-584A-BC62-F044FE8E51A2}"/>
              </a:ext>
            </a:extLst>
          </p:cNvPr>
          <p:cNvSpPr txBox="1">
            <a:spLocks noChangeArrowheads="1"/>
          </p:cNvSpPr>
          <p:nvPr/>
        </p:nvSpPr>
        <p:spPr bwMode="auto">
          <a:xfrm>
            <a:off x="4164843" y="5395729"/>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spTree>
    <p:extLst>
      <p:ext uri="{BB962C8B-B14F-4D97-AF65-F5344CB8AC3E}">
        <p14:creationId xmlns:p14="http://schemas.microsoft.com/office/powerpoint/2010/main" val="12750116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7BFB5-C197-EB41-8630-DAB41FA98F4D}"/>
              </a:ext>
            </a:extLst>
          </p:cNvPr>
          <p:cNvSpPr>
            <a:spLocks noGrp="1"/>
          </p:cNvSpPr>
          <p:nvPr>
            <p:ph type="title"/>
          </p:nvPr>
        </p:nvSpPr>
        <p:spPr>
          <a:xfrm>
            <a:off x="914638" y="2560320"/>
            <a:ext cx="10362724" cy="1737360"/>
          </a:xfrm>
        </p:spPr>
        <p:txBody>
          <a:bodyPr/>
          <a:lstStyle/>
          <a:p>
            <a:pPr lvl="0" algn="ctr" defTabSz="457200">
              <a:spcBef>
                <a:spcPct val="20000"/>
              </a:spcBef>
              <a:defRPr/>
            </a:pPr>
            <a:r>
              <a:rPr lang="en-US" sz="4000" dirty="0">
                <a:latin typeface="Arial" pitchFamily="-110" charset="-52"/>
                <a:ea typeface="ヒラギノ角ゴ Pro W3" pitchFamily="-110" charset="-128"/>
                <a:cs typeface="ヒラギノ角ゴ Pro W3" pitchFamily="-110" charset="-128"/>
              </a:rPr>
              <a:t>Module 2 Appendix</a:t>
            </a:r>
            <a:endParaRPr lang="en-US" sz="4000" dirty="0"/>
          </a:p>
        </p:txBody>
      </p:sp>
    </p:spTree>
    <p:extLst>
      <p:ext uri="{BB962C8B-B14F-4D97-AF65-F5344CB8AC3E}">
        <p14:creationId xmlns:p14="http://schemas.microsoft.com/office/powerpoint/2010/main" val="37111896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
            <a:ext cx="10362724" cy="2046643"/>
          </a:xfrm>
        </p:spPr>
        <p:txBody>
          <a:bodyPr/>
          <a:lstStyle/>
          <a:p>
            <a:r>
              <a:rPr lang="en-US" dirty="0"/>
              <a:t>A 56-year-old man with AML with a FLT3-ITD mutation with an allelic ratio of 0.4 and an NPM1 mutation receives 7 + 3 induction and </a:t>
            </a:r>
            <a:r>
              <a:rPr lang="en-US" dirty="0" err="1"/>
              <a:t>midostaurin</a:t>
            </a:r>
            <a:r>
              <a:rPr lang="en-US" dirty="0"/>
              <a:t>. He is found to be in complete remission on recovery. Should this patient be referred for transplant?</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605694" y="275348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272495" y="2960557"/>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Yes</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272495" y="4147521"/>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ＭＳ Ｐゴシック"/>
              </a:rPr>
              <a:t>No</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4105473" y="414752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3</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68" name="Picture 67" descr="Square-4.png">
            <a:extLst>
              <a:ext uri="{FF2B5EF4-FFF2-40B4-BE49-F238E27FC236}">
                <a16:creationId xmlns:a16="http://schemas.microsoft.com/office/drawing/2014/main" id="{6FF0006B-51CE-7D45-B50E-442CF7DADD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5276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68" descr="Square-4.png">
            <a:extLst>
              <a:ext uri="{FF2B5EF4-FFF2-40B4-BE49-F238E27FC236}">
                <a16:creationId xmlns:a16="http://schemas.microsoft.com/office/drawing/2014/main" id="{19D28B8D-04F9-D344-B841-1C4340A564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412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descr="Square-4.png">
            <a:extLst>
              <a:ext uri="{FF2B5EF4-FFF2-40B4-BE49-F238E27FC236}">
                <a16:creationId xmlns:a16="http://schemas.microsoft.com/office/drawing/2014/main" id="{A296AE07-0B8E-CD4E-88F7-2D8CBA75EC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49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descr="Square-4.png">
            <a:extLst>
              <a:ext uri="{FF2B5EF4-FFF2-40B4-BE49-F238E27FC236}">
                <a16:creationId xmlns:a16="http://schemas.microsoft.com/office/drawing/2014/main" id="{CF9D70DF-94DC-F840-87D7-48289C0B0DB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685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descr="Square-4.png">
            <a:extLst>
              <a:ext uri="{FF2B5EF4-FFF2-40B4-BE49-F238E27FC236}">
                <a16:creationId xmlns:a16="http://schemas.microsoft.com/office/drawing/2014/main" id="{CBE750F3-C17D-3349-98F2-A33E6022B93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21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3" descr="Square-2.png">
            <a:extLst>
              <a:ext uri="{FF2B5EF4-FFF2-40B4-BE49-F238E27FC236}">
                <a16:creationId xmlns:a16="http://schemas.microsoft.com/office/drawing/2014/main" id="{8D1EBDCA-6E94-7847-BA03-CB72687BD0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52762" y="411955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3" descr="Square-2.png">
            <a:extLst>
              <a:ext uri="{FF2B5EF4-FFF2-40B4-BE49-F238E27FC236}">
                <a16:creationId xmlns:a16="http://schemas.microsoft.com/office/drawing/2014/main" id="{A3F12249-2E7F-8440-AB73-7230434B1CC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14126" y="411955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3" descr="Square-2.png">
            <a:extLst>
              <a:ext uri="{FF2B5EF4-FFF2-40B4-BE49-F238E27FC236}">
                <a16:creationId xmlns:a16="http://schemas.microsoft.com/office/drawing/2014/main" id="{1DE6238D-CA51-1642-89B0-9BBA685592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75490" y="411955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4.png">
            <a:extLst>
              <a:ext uri="{FF2B5EF4-FFF2-40B4-BE49-F238E27FC236}">
                <a16:creationId xmlns:a16="http://schemas.microsoft.com/office/drawing/2014/main" id="{E9118893-1B4A-294B-849D-6882DB6226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58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descr="Square-4.png">
            <a:extLst>
              <a:ext uri="{FF2B5EF4-FFF2-40B4-BE49-F238E27FC236}">
                <a16:creationId xmlns:a16="http://schemas.microsoft.com/office/drawing/2014/main" id="{1F23261A-E00E-EA43-99CC-FCC4A832BB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094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4" descr="Square-4.png">
            <a:extLst>
              <a:ext uri="{FF2B5EF4-FFF2-40B4-BE49-F238E27FC236}">
                <a16:creationId xmlns:a16="http://schemas.microsoft.com/office/drawing/2014/main" id="{2C3EB560-2356-E34C-956F-72EE1F44B1E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231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5" descr="Square-4.png">
            <a:extLst>
              <a:ext uri="{FF2B5EF4-FFF2-40B4-BE49-F238E27FC236}">
                <a16:creationId xmlns:a16="http://schemas.microsoft.com/office/drawing/2014/main" id="{40D2712E-EB07-2A4D-9761-235576CE32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4367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descr="Square-4.png">
            <a:extLst>
              <a:ext uri="{FF2B5EF4-FFF2-40B4-BE49-F238E27FC236}">
                <a16:creationId xmlns:a16="http://schemas.microsoft.com/office/drawing/2014/main" id="{FE4028C0-A8B1-114B-9A54-019328C813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0503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47" descr="Square-4.png">
            <a:extLst>
              <a:ext uri="{FF2B5EF4-FFF2-40B4-BE49-F238E27FC236}">
                <a16:creationId xmlns:a16="http://schemas.microsoft.com/office/drawing/2014/main" id="{C7FF3171-0E1D-A648-AE11-E3380E6283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6402"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8" descr="Square-4.png">
            <a:extLst>
              <a:ext uri="{FF2B5EF4-FFF2-40B4-BE49-F238E27FC236}">
                <a16:creationId xmlns:a16="http://schemas.microsoft.com/office/drawing/2014/main" id="{DBF54DB3-7A36-6240-B32E-E41BC421E6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27766"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49" descr="Square-4.png">
            <a:extLst>
              <a:ext uri="{FF2B5EF4-FFF2-40B4-BE49-F238E27FC236}">
                <a16:creationId xmlns:a16="http://schemas.microsoft.com/office/drawing/2014/main" id="{BECD5248-65A4-ED4D-984A-CAB2FEB6FCF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89130"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50" descr="Square-4.png">
            <a:extLst>
              <a:ext uri="{FF2B5EF4-FFF2-40B4-BE49-F238E27FC236}">
                <a16:creationId xmlns:a16="http://schemas.microsoft.com/office/drawing/2014/main" id="{3FE0B6D1-4C34-9446-A63A-F22475A8FE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50494"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51" descr="Square-4.png">
            <a:extLst>
              <a:ext uri="{FF2B5EF4-FFF2-40B4-BE49-F238E27FC236}">
                <a16:creationId xmlns:a16="http://schemas.microsoft.com/office/drawing/2014/main" id="{0B5AE91A-7808-9846-9DCF-E44E7ACE1E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11858" y="269227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8" name="Picture 57" descr="Square-4.png">
            <a:extLst>
              <a:ext uri="{FF2B5EF4-FFF2-40B4-BE49-F238E27FC236}">
                <a16:creationId xmlns:a16="http://schemas.microsoft.com/office/drawing/2014/main" id="{CC099C1F-EE0B-7A4C-89D0-9415DADB45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52762"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58" descr="Square-4.png">
            <a:extLst>
              <a:ext uri="{FF2B5EF4-FFF2-40B4-BE49-F238E27FC236}">
                <a16:creationId xmlns:a16="http://schemas.microsoft.com/office/drawing/2014/main" id="{D189578B-18D3-6C4F-9622-F57ECE4CCBC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4126"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4.png">
            <a:extLst>
              <a:ext uri="{FF2B5EF4-FFF2-40B4-BE49-F238E27FC236}">
                <a16:creationId xmlns:a16="http://schemas.microsoft.com/office/drawing/2014/main" id="{CF81ABF0-6E2D-8542-A53D-D7715FBF3A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75490"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4.png">
            <a:extLst>
              <a:ext uri="{FF2B5EF4-FFF2-40B4-BE49-F238E27FC236}">
                <a16:creationId xmlns:a16="http://schemas.microsoft.com/office/drawing/2014/main" id="{E1BB4022-1F9E-AC44-84CD-343BDAE724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6854"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4.png">
            <a:extLst>
              <a:ext uri="{FF2B5EF4-FFF2-40B4-BE49-F238E27FC236}">
                <a16:creationId xmlns:a16="http://schemas.microsoft.com/office/drawing/2014/main" id="{D9440081-262A-C142-9623-B42CE1C2E9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218"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4.png">
            <a:extLst>
              <a:ext uri="{FF2B5EF4-FFF2-40B4-BE49-F238E27FC236}">
                <a16:creationId xmlns:a16="http://schemas.microsoft.com/office/drawing/2014/main" id="{93D9C153-BB6C-A941-A71F-35B1E731FCF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582"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4.png">
            <a:extLst>
              <a:ext uri="{FF2B5EF4-FFF2-40B4-BE49-F238E27FC236}">
                <a16:creationId xmlns:a16="http://schemas.microsoft.com/office/drawing/2014/main" id="{E6AD5919-79A8-A64E-AE1F-E3E21C5854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20946"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4.png">
            <a:extLst>
              <a:ext uri="{FF2B5EF4-FFF2-40B4-BE49-F238E27FC236}">
                <a16:creationId xmlns:a16="http://schemas.microsoft.com/office/drawing/2014/main" id="{11FFF326-953E-A54C-8EDB-9E9A20C4A3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82310" y="312584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589755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p:txBody>
          <a:bodyPr/>
          <a:lstStyle/>
          <a:p>
            <a:r>
              <a:rPr lang="en-US" dirty="0"/>
              <a:t>In your patients with AML with a FLT3-ITD mutation who proceed to transplant, do you generally administer maintenance therapy with a FLT3 inhibitor?</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8303625" y="206729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827843" y="2064033"/>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Yes, sorafenib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827843" y="3010059"/>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Yes, </a:t>
            </a:r>
            <a:r>
              <a:rPr lang="en-US" b="1" dirty="0" err="1"/>
              <a:t>midostaurin</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6933291" y="303128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487469" y="3979644"/>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Yes, </a:t>
            </a: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6933291" y="4024210"/>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626471" y="479865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487469" y="4787234"/>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No</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3542" y="47340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14906" y="473401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3542"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3542"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906"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270"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3542"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14906"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76270"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37634"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8998"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60362"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21726"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7634"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D8DEA4AE-EF13-3940-A132-4A0FC6C6CB4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800"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4" descr="Square-3.png">
            <a:extLst>
              <a:ext uri="{FF2B5EF4-FFF2-40B4-BE49-F238E27FC236}">
                <a16:creationId xmlns:a16="http://schemas.microsoft.com/office/drawing/2014/main" id="{5C6C2821-E6DF-3B43-9D6B-5216C9F816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6058"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4" descr="Square-3.png">
            <a:extLst>
              <a:ext uri="{FF2B5EF4-FFF2-40B4-BE49-F238E27FC236}">
                <a16:creationId xmlns:a16="http://schemas.microsoft.com/office/drawing/2014/main" id="{236269A9-E12D-3E42-8ABF-E00CE5A370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37317"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 descr="Square-2.png">
            <a:extLst>
              <a:ext uri="{FF2B5EF4-FFF2-40B4-BE49-F238E27FC236}">
                <a16:creationId xmlns:a16="http://schemas.microsoft.com/office/drawing/2014/main" id="{5FB75867-2C60-1C47-A16C-2D3DAF64CF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8998"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2A8AB2DB-ED85-E749-ADDC-AF3271A3381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60362"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 descr="Square-2.png">
            <a:extLst>
              <a:ext uri="{FF2B5EF4-FFF2-40B4-BE49-F238E27FC236}">
                <a16:creationId xmlns:a16="http://schemas.microsoft.com/office/drawing/2014/main" id="{DDB2F8E9-9811-C04B-8AF9-B47FC3DC10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21726" y="295589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37D9CBC7-954C-784F-8637-96D0E6328D5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83090"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703BF8F3-F819-5C46-8AB9-5E9D71E24DC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44454"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C0E2ACFA-2DA8-D246-8947-9629C93C8A2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05818" y="2018639"/>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 descr="Square-3.png">
            <a:extLst>
              <a:ext uri="{FF2B5EF4-FFF2-40B4-BE49-F238E27FC236}">
                <a16:creationId xmlns:a16="http://schemas.microsoft.com/office/drawing/2014/main" id="{231D2462-51F7-284F-8C58-61069CDC369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98575"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 descr="Square-3.png">
            <a:extLst>
              <a:ext uri="{FF2B5EF4-FFF2-40B4-BE49-F238E27FC236}">
                <a16:creationId xmlns:a16="http://schemas.microsoft.com/office/drawing/2014/main" id="{D64BD264-C4E5-B242-BAB6-6D20E6EFFB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9833"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4" descr="Square-3.png">
            <a:extLst>
              <a:ext uri="{FF2B5EF4-FFF2-40B4-BE49-F238E27FC236}">
                <a16:creationId xmlns:a16="http://schemas.microsoft.com/office/drawing/2014/main" id="{446CECC9-1350-2443-8BFE-8039728A33A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21092" y="3893145"/>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508327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
            <a:ext cx="10362724" cy="2206077"/>
          </a:xfrm>
        </p:spPr>
        <p:txBody>
          <a:bodyPr/>
          <a:lstStyle/>
          <a:p>
            <a:r>
              <a:rPr lang="en-US" dirty="0"/>
              <a:t>A 62-year-old otherwise healthy man with AML with a FLT3 mutation receives 7 + 3 induction and </a:t>
            </a:r>
            <a:r>
              <a:rPr lang="en-US" dirty="0" err="1"/>
              <a:t>midostaurin</a:t>
            </a:r>
            <a:r>
              <a:rPr lang="en-US" dirty="0"/>
              <a:t>, attains remission and receives consolidation with 3 cycles of modified high-dose cytarabine and </a:t>
            </a:r>
            <a:r>
              <a:rPr lang="en-US" dirty="0" err="1"/>
              <a:t>midostaurin</a:t>
            </a:r>
            <a:r>
              <a:rPr lang="en-US" dirty="0"/>
              <a:t>. Four months after completion of therapy, he experiences disease progression. What would you recommend?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923816" y="245112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14</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593901" y="2447859"/>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Await PCR for FLT3 mutation analysis</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593901" y="3238973"/>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8622077" y="326020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9</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253527" y="4012149"/>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sorafenib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925823" y="4056715"/>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925823" y="47123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253527" y="4700953"/>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gilteritinib</a:t>
            </a:r>
            <a:endParaRPr lang="en-US" b="1" dirty="0"/>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46477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392565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80964"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42328"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19600"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80964"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342328"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803692"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65056"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26420"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87784"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03692"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 descr="Square-2.png">
            <a:extLst>
              <a:ext uri="{FF2B5EF4-FFF2-40B4-BE49-F238E27FC236}">
                <a16:creationId xmlns:a16="http://schemas.microsoft.com/office/drawing/2014/main" id="{5FB75867-2C60-1C47-A16C-2D3DAF64CF3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65056"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2A8AB2DB-ED85-E749-ADDC-AF3271A3381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26420"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47591121-B61E-6340-8A54-9F9550B74AB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49148"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DCA54AF4-10CE-BB4D-AA6B-79501C174B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110512"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DF61AA66-5497-594A-B06D-61456299FF7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571876"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41" descr="Square-1.png">
            <a:extLst>
              <a:ext uri="{FF2B5EF4-FFF2-40B4-BE49-F238E27FC236}">
                <a16:creationId xmlns:a16="http://schemas.microsoft.com/office/drawing/2014/main" id="{05E97BE6-EE90-9D41-9089-C6523E0AD08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033240"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C2158824-9C22-5948-AEC3-6C6C60B9994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494604"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618A814A-1729-CC4D-A9AE-524D1C79628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961568"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6E3159B2-2284-1F4C-B62A-AB99FF68258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422932" y="24024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 descr="Square-2.png">
            <a:extLst>
              <a:ext uri="{FF2B5EF4-FFF2-40B4-BE49-F238E27FC236}">
                <a16:creationId xmlns:a16="http://schemas.microsoft.com/office/drawing/2014/main" id="{7CAF8C57-A993-1045-A142-39AC19E2F5E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87784"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3" descr="Square-2.png">
            <a:extLst>
              <a:ext uri="{FF2B5EF4-FFF2-40B4-BE49-F238E27FC236}">
                <a16:creationId xmlns:a16="http://schemas.microsoft.com/office/drawing/2014/main" id="{E3BF8D56-3741-B148-BFB2-582B37DC0E8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49148"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3" descr="Square-2.png">
            <a:extLst>
              <a:ext uri="{FF2B5EF4-FFF2-40B4-BE49-F238E27FC236}">
                <a16:creationId xmlns:a16="http://schemas.microsoft.com/office/drawing/2014/main" id="{514CD374-8657-BE49-A49D-EA86FBE2887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10512" y="318480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6" name="Text Box 9">
            <a:extLst>
              <a:ext uri="{FF2B5EF4-FFF2-40B4-BE49-F238E27FC236}">
                <a16:creationId xmlns:a16="http://schemas.microsoft.com/office/drawing/2014/main" id="{13C9FA94-0625-8D4F-AF62-59FF64003EF2}"/>
              </a:ext>
            </a:extLst>
          </p:cNvPr>
          <p:cNvSpPr txBox="1">
            <a:spLocks noChangeArrowheads="1"/>
          </p:cNvSpPr>
          <p:nvPr/>
        </p:nvSpPr>
        <p:spPr bwMode="auto">
          <a:xfrm>
            <a:off x="4925823" y="554887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47" name="Text Box 4">
            <a:extLst>
              <a:ext uri="{FF2B5EF4-FFF2-40B4-BE49-F238E27FC236}">
                <a16:creationId xmlns:a16="http://schemas.microsoft.com/office/drawing/2014/main" id="{781653A7-2197-6D4D-BDA7-408D1CF677A4}"/>
              </a:ext>
            </a:extLst>
          </p:cNvPr>
          <p:cNvSpPr txBox="1">
            <a:spLocks noChangeArrowheads="1"/>
          </p:cNvSpPr>
          <p:nvPr/>
        </p:nvSpPr>
        <p:spPr bwMode="auto">
          <a:xfrm>
            <a:off x="1253527" y="553745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 + </a:t>
            </a:r>
            <a:r>
              <a:rPr lang="en-US" b="1" dirty="0" err="1"/>
              <a:t>venetoclax</a:t>
            </a:r>
            <a:r>
              <a:rPr lang="en-US" b="1" dirty="0"/>
              <a:t> or </a:t>
            </a:r>
            <a:r>
              <a:rPr lang="en-US" b="1" dirty="0" err="1"/>
              <a:t>Azacitidine</a:t>
            </a:r>
            <a:r>
              <a:rPr lang="en-US" b="1" dirty="0"/>
              <a:t> + </a:t>
            </a:r>
            <a:r>
              <a:rPr lang="en-US" b="1" dirty="0" err="1"/>
              <a:t>gilteritinib</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49" name="Picture 6" descr="Square-5.png">
            <a:extLst>
              <a:ext uri="{FF2B5EF4-FFF2-40B4-BE49-F238E27FC236}">
                <a16:creationId xmlns:a16="http://schemas.microsoft.com/office/drawing/2014/main" id="{C771E913-FBA7-B241-BB7D-81BB62E76A2E}"/>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19441" y="545696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9751990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a:t>
            </a:r>
            <a:r>
              <a:rPr lang="en-US" sz="1600" b="1" dirty="0">
                <a:solidFill>
                  <a:srgbClr val="FFFFFF"/>
                </a:solidFill>
                <a:effectLst>
                  <a:outerShdw blurRad="38100" dist="38100" dir="2700000" algn="tl">
                    <a:srgbClr val="000000"/>
                  </a:outerShdw>
                </a:effectLst>
                <a:latin typeface="Arial"/>
                <a:ea typeface="ヒラギノ角ゴ Pro W3" charset="-128"/>
              </a:rPr>
              <a:t>25</a:t>
            </a:r>
            <a:endPar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endParaRPr>
          </a:p>
        </p:txBody>
      </p:sp>
      <p:sp>
        <p:nvSpPr>
          <p:cNvPr id="3" name="Title 2"/>
          <p:cNvSpPr>
            <a:spLocks noGrp="1"/>
          </p:cNvSpPr>
          <p:nvPr>
            <p:ph type="title"/>
          </p:nvPr>
        </p:nvSpPr>
        <p:spPr/>
        <p:txBody>
          <a:bodyPr/>
          <a:lstStyle/>
          <a:p>
            <a:r>
              <a:rPr lang="en-US" dirty="0"/>
              <a:t>A 48-year-old patient with relapsed AML and an IDH1 mutation attains a complete remission with </a:t>
            </a:r>
            <a:r>
              <a:rPr lang="en-US" dirty="0" err="1"/>
              <a:t>ivosidenib</a:t>
            </a:r>
            <a:r>
              <a:rPr lang="en-US" dirty="0"/>
              <a:t> and proceeds to transplant. Upon engraftment, which of the following would you recommend to maintain remission?</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205353" y="2453919"/>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459194" y="2633749"/>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Ivosidenib</a:t>
            </a:r>
            <a:r>
              <a:rPr lang="en-US" b="1" dirty="0"/>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459194" y="3821642"/>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err="1"/>
              <a:t>Azacitidine</a:t>
            </a:r>
            <a:r>
              <a:rPr lang="en-US" b="1" dirty="0"/>
              <a:t>/decitabine maintenance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4202279" y="3842869"/>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18820" y="4701301"/>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None </a:t>
            </a:r>
            <a:endParaRPr lang="en-US"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6514441" y="4835793"/>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84893"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84893" y="3767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46257" y="376747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84893"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746257"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07621"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68985"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30349"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91713"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3077"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14441"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75805"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437169"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98533"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59897"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4" descr="Square-3.png">
            <a:extLst>
              <a:ext uri="{FF2B5EF4-FFF2-40B4-BE49-F238E27FC236}">
                <a16:creationId xmlns:a16="http://schemas.microsoft.com/office/drawing/2014/main" id="{B9578ED2-F06F-9046-9996-9DFDA8AF04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45940"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CA33B072-4431-3047-86D8-AAEE07C6EE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01962"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4" descr="Square-3.png">
            <a:extLst>
              <a:ext uri="{FF2B5EF4-FFF2-40B4-BE49-F238E27FC236}">
                <a16:creationId xmlns:a16="http://schemas.microsoft.com/office/drawing/2014/main" id="{7891F8ED-BEA2-E84B-96F2-B9EB76722F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63009"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4" descr="Square-3.png">
            <a:extLst>
              <a:ext uri="{FF2B5EF4-FFF2-40B4-BE49-F238E27FC236}">
                <a16:creationId xmlns:a16="http://schemas.microsoft.com/office/drawing/2014/main" id="{E2461892-5145-2A48-A7C0-5446539B19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9031"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 descr="Square-3.png">
            <a:extLst>
              <a:ext uri="{FF2B5EF4-FFF2-40B4-BE49-F238E27FC236}">
                <a16:creationId xmlns:a16="http://schemas.microsoft.com/office/drawing/2014/main" id="{A3C91081-24CD-B04D-9172-C10E175A1A9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75053"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 descr="Square-3.png">
            <a:extLst>
              <a:ext uri="{FF2B5EF4-FFF2-40B4-BE49-F238E27FC236}">
                <a16:creationId xmlns:a16="http://schemas.microsoft.com/office/drawing/2014/main" id="{511C54C3-A30E-8D4A-860C-236F9339E2A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36100" y="4704728"/>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4EF19BC2-A13E-5140-8115-1D02AB6E37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21261"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E1F4F2CB-BA1B-424F-ADCB-854A00C41C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282625"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B6F4EE6D-AD11-BE47-B65A-2548E7BDADB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743989" y="2405262"/>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1E7D8A09-009E-5545-AB53-BACCD00F3EF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84893" y="28311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020215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a:xfrm>
            <a:off x="914639" y="0"/>
            <a:ext cx="10362724" cy="2286000"/>
          </a:xfrm>
        </p:spPr>
        <p:txBody>
          <a:bodyPr/>
          <a:lstStyle/>
          <a:p>
            <a:r>
              <a:rPr lang="en-US" dirty="0"/>
              <a:t>A 64-year-old patient presents with new-onset shortness of breath, hypoxemia and fever 3 weeks into therapy with </a:t>
            </a:r>
            <a:r>
              <a:rPr lang="en-US" dirty="0" err="1"/>
              <a:t>ivosidenib</a:t>
            </a:r>
            <a:r>
              <a:rPr lang="en-US" dirty="0"/>
              <a:t> for relapsed AML. Chest CT reveals diffuse ground glass infiltrates. The patient has an ANC of 600, 27% blasts in the blood and has been receiving prophylaxis with levofloxacin and acyclovir only. What would you recommend?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323637" y="277542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18</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299771" y="2682969"/>
            <a:ext cx="4011571" cy="48786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Continue </a:t>
            </a:r>
            <a:r>
              <a:rPr lang="en-US" b="1" dirty="0" err="1"/>
              <a:t>ivosidenib</a:t>
            </a:r>
            <a:r>
              <a:rPr lang="en-US" b="1" dirty="0"/>
              <a:t> and begin antibiotics and corticosteroids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214529" y="4023091"/>
            <a:ext cx="4087772" cy="38596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Discontinue </a:t>
            </a:r>
            <a:r>
              <a:rPr lang="en-US" b="1" dirty="0" err="1"/>
              <a:t>ivosidenib</a:t>
            </a:r>
            <a:r>
              <a:rPr lang="en-US" b="1" dirty="0"/>
              <a:t> and </a:t>
            </a:r>
            <a:br>
              <a:rPr lang="en-US" b="1" dirty="0"/>
            </a:br>
            <a:r>
              <a:rPr lang="en-US" b="1" dirty="0"/>
              <a:t>begin antibiotics and corticosteroids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696200" y="411399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7</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680502" y="4952084"/>
            <a:ext cx="3627616" cy="4114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Continue </a:t>
            </a:r>
            <a:r>
              <a:rPr lang="en-US" b="1" dirty="0" err="1"/>
              <a:t>ivosidenib</a:t>
            </a:r>
            <a:r>
              <a:rPr lang="en-US" b="1" dirty="0"/>
              <a:t> and </a:t>
            </a:r>
            <a:br>
              <a:rPr lang="en-US" b="1" dirty="0"/>
            </a:br>
            <a:r>
              <a:rPr lang="en-US" b="1" dirty="0"/>
              <a:t>begin antibiotics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927465" y="5097916"/>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03177" y="496685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03177"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64541"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03177"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64541"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25905"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87269"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48633"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09997"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71361"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32725"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94089"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55453"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16817"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78181"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3271A133-5CF9-6B4A-969A-F7AD614795F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25747"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52C3B08E-15D8-234B-B55A-349F918D919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39545"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3" descr="Square-2.png">
            <a:extLst>
              <a:ext uri="{FF2B5EF4-FFF2-40B4-BE49-F238E27FC236}">
                <a16:creationId xmlns:a16="http://schemas.microsoft.com/office/drawing/2014/main" id="{BE131BA0-D45F-0543-8441-253E429B5B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86953"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3" descr="Square-2.png">
            <a:extLst>
              <a:ext uri="{FF2B5EF4-FFF2-40B4-BE49-F238E27FC236}">
                <a16:creationId xmlns:a16="http://schemas.microsoft.com/office/drawing/2014/main" id="{52E80A1D-2CB8-4E44-8CA9-8C50B21E81C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48317"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3" descr="Square-2.png">
            <a:extLst>
              <a:ext uri="{FF2B5EF4-FFF2-40B4-BE49-F238E27FC236}">
                <a16:creationId xmlns:a16="http://schemas.microsoft.com/office/drawing/2014/main" id="{07885F29-171D-E040-9E7E-6079298F4F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09523"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DB95235B-FFE6-FB43-93B9-0A653546EA7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00909"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descr="Square-1.png">
            <a:extLst>
              <a:ext uri="{FF2B5EF4-FFF2-40B4-BE49-F238E27FC236}">
                <a16:creationId xmlns:a16="http://schemas.microsoft.com/office/drawing/2014/main" id="{3DAEEB10-9E0A-DF49-9C78-43BBD7D31E9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862273" y="270637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00E67EC0-B46F-014B-8565-0372DE910E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03177" y="314140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9319F618-B064-1640-BC91-AC7D2A6CB8F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64541" y="314140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F1712A32-5FAA-554F-9CC4-5327294131F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25905" y="314140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6B9A57F2-8755-5648-9A76-AF923021273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70729" y="40386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271878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A 65-year-old man with AML has 25% peripheral myeloblasts. Which of the following would cause you to consider him unfit for intensive chemotherapy? (Select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067800" y="225854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10</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2071368" y="2241520"/>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solidFill>
                  <a:srgbClr val="FFFFFF"/>
                </a:solidFill>
                <a:ea typeface="Arial" charset="0"/>
                <a:cs typeface="Arial" charset="0"/>
              </a:rPr>
              <a:t>TP53 mutation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2071368" y="3204403"/>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ea typeface="Arial" charset="0"/>
                <a:cs typeface="Arial" charset="0"/>
              </a:rPr>
              <a:t>Complex karyotype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8191407" y="320802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8</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381000" y="4238815"/>
            <a:ext cx="3968365"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A history of R-CHOP for </a:t>
            </a:r>
            <a:br>
              <a:rPr lang="en-US" b="1" dirty="0"/>
            </a:br>
            <a:r>
              <a:rPr lang="en-US" b="1" dirty="0"/>
              <a:t>non-Hodgkin lymphoma 4 years ago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859609" y="4323219"/>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51635" y="42367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12976" y="42367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0" name="Picture 4" descr="Square-3.png">
            <a:extLst>
              <a:ext uri="{FF2B5EF4-FFF2-40B4-BE49-F238E27FC236}">
                <a16:creationId xmlns:a16="http://schemas.microsoft.com/office/drawing/2014/main" id="{FFADDC9E-1975-004A-A82D-B9AF79FE3A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74317" y="4236720"/>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51635"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12999"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74363"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51635"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12999"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74363"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35727"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97091"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58455"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19819"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81183"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35727"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2" name="Picture 3" descr="Square-2.png">
            <a:extLst>
              <a:ext uri="{FF2B5EF4-FFF2-40B4-BE49-F238E27FC236}">
                <a16:creationId xmlns:a16="http://schemas.microsoft.com/office/drawing/2014/main" id="{936457C0-E032-E54B-9010-125A9484D0B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97091"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 name="Picture 3" descr="Square-2.png">
            <a:extLst>
              <a:ext uri="{FF2B5EF4-FFF2-40B4-BE49-F238E27FC236}">
                <a16:creationId xmlns:a16="http://schemas.microsoft.com/office/drawing/2014/main" id="{73268A28-FC2D-4345-9B32-3D8D2100B08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58455"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 name="Picture 3" descr="Square-2.png">
            <a:extLst>
              <a:ext uri="{FF2B5EF4-FFF2-40B4-BE49-F238E27FC236}">
                <a16:creationId xmlns:a16="http://schemas.microsoft.com/office/drawing/2014/main" id="{C1BAA9F3-E0BD-1943-9086-1EF3F4E5D16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219819"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7DE5B0EB-B56E-D241-ABD4-2B96EA7EF8D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42547"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descr="Square-1.png">
            <a:extLst>
              <a:ext uri="{FF2B5EF4-FFF2-40B4-BE49-F238E27FC236}">
                <a16:creationId xmlns:a16="http://schemas.microsoft.com/office/drawing/2014/main" id="{13205E5C-CE5A-2A44-BA87-1856C731F9A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03911" y="22098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3" descr="Square-2.png">
            <a:extLst>
              <a:ext uri="{FF2B5EF4-FFF2-40B4-BE49-F238E27FC236}">
                <a16:creationId xmlns:a16="http://schemas.microsoft.com/office/drawing/2014/main" id="{8C8D1E41-FB16-EA45-A261-829F5E4558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1183" y="3150236"/>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1044672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a:xfrm>
            <a:off x="914639" y="0"/>
            <a:ext cx="10362724" cy="2286000"/>
          </a:xfrm>
        </p:spPr>
        <p:txBody>
          <a:bodyPr/>
          <a:lstStyle/>
          <a:p>
            <a:r>
              <a:rPr lang="en-US" dirty="0"/>
              <a:t>A 65-year-old man with relapsed/refractory AML and an IDH2 R140 mutation presents with a WBC of 25K and 80% blasts and is started on </a:t>
            </a:r>
            <a:r>
              <a:rPr lang="en-US" dirty="0" err="1"/>
              <a:t>enasidenib</a:t>
            </a:r>
            <a:r>
              <a:rPr lang="en-US" dirty="0"/>
              <a:t>. After 3 weeks, his WBC has risen to 50K and the patient still has 80% blasts. He is clinically stable otherwise. What would you recommend?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418834" y="231665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17</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577936" y="2453291"/>
            <a:ext cx="3825380" cy="48786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Continue </a:t>
            </a:r>
            <a:r>
              <a:rPr lang="en-US" b="1" dirty="0" err="1"/>
              <a:t>enasidenib</a:t>
            </a:r>
            <a:r>
              <a:rPr lang="en-US" b="1" dirty="0"/>
              <a:t> and begin hydroxyurea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0" y="3478883"/>
            <a:ext cx="4403316" cy="38596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Continue </a:t>
            </a:r>
            <a:r>
              <a:rPr lang="en-US" b="1" dirty="0" err="1"/>
              <a:t>enasidenib</a:t>
            </a:r>
            <a:r>
              <a:rPr lang="en-US" b="1" dirty="0"/>
              <a:t> and begin hydroxyurea and corticosteroids for differentiation syndrome </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266558" y="3500109"/>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6</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231174" y="4630969"/>
            <a:ext cx="4172140" cy="4114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Discontinue </a:t>
            </a:r>
            <a:r>
              <a:rPr lang="en-US" b="1" dirty="0" err="1"/>
              <a:t>enasidenib</a:t>
            </a:r>
            <a:r>
              <a:rPr lang="en-US" b="1" dirty="0"/>
              <a:t> and begin hydroxyurea and corticosteroids for differentiation syndrome </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5485111" y="4651029"/>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8374" y="4519964"/>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98374"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59738"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8374"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59738"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21102"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82466"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43830"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805194"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266558"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727922"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89286"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650650"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112014"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573378"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3271A133-5CF9-6B4A-969A-F7AD614795F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20944"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42" descr="Square-1.png">
            <a:extLst>
              <a:ext uri="{FF2B5EF4-FFF2-40B4-BE49-F238E27FC236}">
                <a16:creationId xmlns:a16="http://schemas.microsoft.com/office/drawing/2014/main" id="{52C3B08E-15D8-234B-B55A-349F918D919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34742"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3" descr="Square-2.png">
            <a:extLst>
              <a:ext uri="{FF2B5EF4-FFF2-40B4-BE49-F238E27FC236}">
                <a16:creationId xmlns:a16="http://schemas.microsoft.com/office/drawing/2014/main" id="{BE131BA0-D45F-0543-8441-253E429B5BE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82150"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 name="Text Box 4">
            <a:extLst>
              <a:ext uri="{FF2B5EF4-FFF2-40B4-BE49-F238E27FC236}">
                <a16:creationId xmlns:a16="http://schemas.microsoft.com/office/drawing/2014/main" id="{6358C617-E0F7-724E-AC6B-BFC1F29A5745}"/>
              </a:ext>
            </a:extLst>
          </p:cNvPr>
          <p:cNvSpPr txBox="1">
            <a:spLocks noChangeArrowheads="1"/>
          </p:cNvSpPr>
          <p:nvPr/>
        </p:nvSpPr>
        <p:spPr bwMode="auto">
          <a:xfrm>
            <a:off x="231174" y="5587713"/>
            <a:ext cx="4172140" cy="4114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Stop </a:t>
            </a:r>
            <a:r>
              <a:rPr lang="en-US" b="1" dirty="0" err="1"/>
              <a:t>enasidenib</a:t>
            </a:r>
            <a:r>
              <a:rPr lang="en-US" b="1" dirty="0"/>
              <a:t> due to disease progression </a:t>
            </a:r>
            <a:endParaRPr lang="en-US" sz="1800" b="1" dirty="0">
              <a:solidFill>
                <a:srgbClr val="FFFFFF"/>
              </a:solidFill>
              <a:latin typeface="Arial" charset="0"/>
              <a:ea typeface="Arial" charset="0"/>
              <a:cs typeface="Arial" charset="0"/>
            </a:endParaRPr>
          </a:p>
        </p:txBody>
      </p:sp>
      <p:sp>
        <p:nvSpPr>
          <p:cNvPr id="31" name="Text Box 9">
            <a:extLst>
              <a:ext uri="{FF2B5EF4-FFF2-40B4-BE49-F238E27FC236}">
                <a16:creationId xmlns:a16="http://schemas.microsoft.com/office/drawing/2014/main" id="{38FB6B76-25B9-534B-9E36-EC201F106C26}"/>
              </a:ext>
            </a:extLst>
          </p:cNvPr>
          <p:cNvSpPr txBox="1">
            <a:spLocks noChangeArrowheads="1"/>
          </p:cNvSpPr>
          <p:nvPr/>
        </p:nvSpPr>
        <p:spPr bwMode="auto">
          <a:xfrm>
            <a:off x="5022662" y="5683316"/>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37" name="Picture 36" descr="Square-4.png">
            <a:extLst>
              <a:ext uri="{FF2B5EF4-FFF2-40B4-BE49-F238E27FC236}">
                <a16:creationId xmlns:a16="http://schemas.microsoft.com/office/drawing/2014/main" id="{7E994C11-EDA7-BE41-B2FC-5476028672D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498374" y="556932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4" descr="Square-3.png">
            <a:extLst>
              <a:ext uri="{FF2B5EF4-FFF2-40B4-BE49-F238E27FC236}">
                <a16:creationId xmlns:a16="http://schemas.microsoft.com/office/drawing/2014/main" id="{02E27513-73A1-E545-990A-D2102FC038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59421" y="4519964"/>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7FF8DF25-C78D-6B43-8F02-161AE5A88AA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6106"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C391F814-B368-454C-9FDF-1EF37F9B34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957470" y="22475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21F0B2B2-8DFD-9444-AE93-62C833E05FE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98374" y="265216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C1A9D126-45F5-974B-B356-4A13EBD8C69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959738" y="265216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3" descr="Square-2.png">
            <a:extLst>
              <a:ext uri="{FF2B5EF4-FFF2-40B4-BE49-F238E27FC236}">
                <a16:creationId xmlns:a16="http://schemas.microsoft.com/office/drawing/2014/main" id="{02ADE280-88D7-554C-9928-6012374DF82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36936"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3" descr="Square-2.png">
            <a:extLst>
              <a:ext uri="{FF2B5EF4-FFF2-40B4-BE49-F238E27FC236}">
                <a16:creationId xmlns:a16="http://schemas.microsoft.com/office/drawing/2014/main" id="{3ED7CA00-4E6E-3843-82D0-61A8D17768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98142" y="34247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006173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25</a:t>
            </a:r>
          </a:p>
        </p:txBody>
      </p:sp>
      <p:sp>
        <p:nvSpPr>
          <p:cNvPr id="3" name="Title 2"/>
          <p:cNvSpPr>
            <a:spLocks noGrp="1"/>
          </p:cNvSpPr>
          <p:nvPr>
            <p:ph type="title"/>
          </p:nvPr>
        </p:nvSpPr>
        <p:spPr/>
        <p:txBody>
          <a:bodyPr/>
          <a:lstStyle/>
          <a:p>
            <a:r>
              <a:rPr lang="en-US" dirty="0"/>
              <a:t>A 69-year-old woman with a history of myelodysplastic syndrome (MDS) treated with </a:t>
            </a:r>
            <a:r>
              <a:rPr lang="en-US" dirty="0" err="1"/>
              <a:t>azacitidine</a:t>
            </a:r>
            <a:r>
              <a:rPr lang="en-US" dirty="0"/>
              <a:t> for 10 months presents 1 year later with AML with 35% marrow blasts, trisomy 8 and ASXL1, NRAS and U2AF1 mutations (VAFs 45, 20 and 45, respectively). What would you recommend?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573896" y="23477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19</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827737" y="2619086"/>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CPX-351</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827737" y="4498001"/>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Decitabine + </a:t>
            </a:r>
            <a:r>
              <a:rPr lang="en-US" b="1" dirty="0" err="1"/>
              <a:t>venetoclax</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087729" y="3631268"/>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487363" y="3616699"/>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Low-dose cytarabine + </a:t>
            </a:r>
            <a:r>
              <a:rPr lang="en-US" b="1" dirty="0" err="1"/>
              <a:t>venetoclax</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663971" y="4624192"/>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159659" y="539863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487363" y="538721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err="1"/>
              <a:t>Azacitidine</a:t>
            </a:r>
            <a:r>
              <a:rPr lang="en-US" b="1" dirty="0"/>
              <a:t> + </a:t>
            </a:r>
            <a:r>
              <a:rPr lang="en-US" b="1" dirty="0" err="1"/>
              <a:t>venetoclax</a:t>
            </a:r>
            <a:endParaRPr lang="en-US" sz="1800" b="1" dirty="0">
              <a:solidFill>
                <a:srgbClr val="FFFFFF"/>
              </a:solidFill>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3436" y="5334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653436" y="449312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53436" y="35558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35558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3436"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76164"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37528"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8892"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60256"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21620"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82984"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44348"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05712"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BB7E51BF-2888-154A-9736-70B24306529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14483" y="449312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67076"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728440"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EC78D720-D7B0-CF4A-980C-F065FD36397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89804"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E745DE1B-C67E-B44A-BA7B-11905A3CDB8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651168"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595FAB2A-DD55-0345-91A1-F8705AD5AB7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112532" y="229911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2" descr="Square-1.png">
            <a:extLst>
              <a:ext uri="{FF2B5EF4-FFF2-40B4-BE49-F238E27FC236}">
                <a16:creationId xmlns:a16="http://schemas.microsoft.com/office/drawing/2014/main" id="{ECB59A68-BE31-5342-8860-D2358D693DB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53436" y="271939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1D741929-9EB9-474B-9230-7B36A80030A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271939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9" descr="Square-1.png">
            <a:extLst>
              <a:ext uri="{FF2B5EF4-FFF2-40B4-BE49-F238E27FC236}">
                <a16:creationId xmlns:a16="http://schemas.microsoft.com/office/drawing/2014/main" id="{DC26B3D4-E805-234B-B95A-703CAC41EE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76164" y="271939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descr="Square-1.png">
            <a:extLst>
              <a:ext uri="{FF2B5EF4-FFF2-40B4-BE49-F238E27FC236}">
                <a16:creationId xmlns:a16="http://schemas.microsoft.com/office/drawing/2014/main" id="{6FAA04DB-B6CA-C443-B194-BBA4EDA69FB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37528" y="2719393"/>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3" descr="Square-2.png">
            <a:extLst>
              <a:ext uri="{FF2B5EF4-FFF2-40B4-BE49-F238E27FC236}">
                <a16:creationId xmlns:a16="http://schemas.microsoft.com/office/drawing/2014/main" id="{EADB32D4-7FC8-E14A-B6CA-39BEEEE0AA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6164" y="35558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819553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a:xfrm>
            <a:off x="914639" y="0"/>
            <a:ext cx="10362724" cy="2460630"/>
          </a:xfrm>
        </p:spPr>
        <p:txBody>
          <a:bodyPr/>
          <a:lstStyle/>
          <a:p>
            <a:r>
              <a:rPr lang="en-US" dirty="0"/>
              <a:t>What initial treatment would you recommend for a 68-year-old woman </a:t>
            </a:r>
            <a:br>
              <a:rPr lang="en-US" dirty="0"/>
            </a:br>
            <a:r>
              <a:rPr lang="en-US" dirty="0"/>
              <a:t>with a history of breast cancer, for which she received adjuvant chemotherapy, who now presents with bone marrow findings consistent with therapy-related AML with MDS-related changes, del(20q) cytogenetics and a PS of 1?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649174" y="285514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19</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903015" y="3070341"/>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CPX-351</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903015" y="4245957"/>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err="1"/>
              <a:t>Azacitidine</a:t>
            </a:r>
            <a:r>
              <a:rPr lang="en-US" b="1" dirty="0"/>
              <a:t> + </a:t>
            </a:r>
            <a:r>
              <a:rPr lang="en-US" b="1" dirty="0" err="1"/>
              <a:t>venetoclax</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6990860" y="426718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7</a:t>
            </a:r>
            <a:endParaRPr lang="en-US" sz="1800" b="1" dirty="0">
              <a:solidFill>
                <a:srgbClr val="FFFFFF"/>
              </a:solidFill>
              <a:latin typeface="Arial" charset="0"/>
              <a:ea typeface="Arial" charset="0"/>
              <a:cs typeface="Arial" charset="0"/>
            </a:endParaRPr>
          </a:p>
        </p:txBody>
      </p:sp>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28714"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0078"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8714"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90078"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1442"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2806"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74170"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35534"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96898"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58262"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19626"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880990"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42354"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FAA4964B-1F0A-5745-877B-1E3051DC6CB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03718"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6" descr="Square-1.png">
            <a:extLst>
              <a:ext uri="{FF2B5EF4-FFF2-40B4-BE49-F238E27FC236}">
                <a16:creationId xmlns:a16="http://schemas.microsoft.com/office/drawing/2014/main" id="{EC78D720-D7B0-CF4A-980C-F065FD3639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265082"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E745DE1B-C67E-B44A-BA7B-11905A3CDB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726446"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595FAB2A-DD55-0345-91A1-F8705AD5A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187810" y="28064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0332D5D6-D23B-384C-9374-9CA07E574F2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51442"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descr="Square-2.png">
            <a:extLst>
              <a:ext uri="{FF2B5EF4-FFF2-40B4-BE49-F238E27FC236}">
                <a16:creationId xmlns:a16="http://schemas.microsoft.com/office/drawing/2014/main" id="{239B1C37-C803-6148-B69F-D897BCD77E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12806"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descr="Square-2.png">
            <a:extLst>
              <a:ext uri="{FF2B5EF4-FFF2-40B4-BE49-F238E27FC236}">
                <a16:creationId xmlns:a16="http://schemas.microsoft.com/office/drawing/2014/main" id="{19EE8C4B-C442-C14C-9A1E-CE9C84C4B7A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74170"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descr="Square-1.png">
            <a:extLst>
              <a:ext uri="{FF2B5EF4-FFF2-40B4-BE49-F238E27FC236}">
                <a16:creationId xmlns:a16="http://schemas.microsoft.com/office/drawing/2014/main" id="{34A1A665-00D5-C342-B21C-F671B57A0F2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28714" y="322918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descr="Square-1.png">
            <a:extLst>
              <a:ext uri="{FF2B5EF4-FFF2-40B4-BE49-F238E27FC236}">
                <a16:creationId xmlns:a16="http://schemas.microsoft.com/office/drawing/2014/main" id="{E0494893-333E-DA40-A44A-8D310E3529B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90078" y="322918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29" descr="Square-1.png">
            <a:extLst>
              <a:ext uri="{FF2B5EF4-FFF2-40B4-BE49-F238E27FC236}">
                <a16:creationId xmlns:a16="http://schemas.microsoft.com/office/drawing/2014/main" id="{F77201D9-98F2-9249-A89F-0F81566317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51442" y="322918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30" descr="Square-1.png">
            <a:extLst>
              <a:ext uri="{FF2B5EF4-FFF2-40B4-BE49-F238E27FC236}">
                <a16:creationId xmlns:a16="http://schemas.microsoft.com/office/drawing/2014/main" id="{C7093D88-1064-5A4F-B321-95E8C9BF0E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12806" y="322918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26489B22-81C1-4143-B1D3-4C10588787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51801"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3" descr="Square-2.png">
            <a:extLst>
              <a:ext uri="{FF2B5EF4-FFF2-40B4-BE49-F238E27FC236}">
                <a16:creationId xmlns:a16="http://schemas.microsoft.com/office/drawing/2014/main" id="{20ECF8F9-01A4-3C41-AB3F-75D70ADBFF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13165" y="41917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175511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In general, how do you or would you administer CPX-351 to medically stable patients with AML?</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331549" y="230703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17</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585390" y="2552196"/>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Inpatient</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585390" y="3559367"/>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Outpatient</a:t>
            </a:r>
            <a:endParaRPr lang="en-US" sz="1800"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8152202" y="358059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8</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27000" y="4565116"/>
            <a:ext cx="4189029"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Chemotherapy infusion as </a:t>
            </a:r>
            <a:br>
              <a:rPr lang="en-US" b="1" dirty="0"/>
            </a:br>
            <a:r>
              <a:rPr lang="en-US" b="1" dirty="0"/>
              <a:t>outpatient, admit for nadir on day 8</a:t>
            </a:r>
            <a:endParaRPr lang="en-US" sz="1800"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930192" y="4699609"/>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1089" y="4568544"/>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11089"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72453"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1089"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72453"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3817"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95181"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56545"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17909"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79273"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40637"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02001"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563365"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0BF5E651-E659-6A48-904C-FA9642A39AA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24729"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4EFE915E-232A-2443-99A5-C51D54D661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3817"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descr="Square-2.png">
            <a:extLst>
              <a:ext uri="{FF2B5EF4-FFF2-40B4-BE49-F238E27FC236}">
                <a16:creationId xmlns:a16="http://schemas.microsoft.com/office/drawing/2014/main" id="{D422DA73-7089-524D-AE18-632CFE7D003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95181"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E9C094B9-6930-0A4B-85BE-8C68C01D0D2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56545"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3" descr="Square-2.png">
            <a:extLst>
              <a:ext uri="{FF2B5EF4-FFF2-40B4-BE49-F238E27FC236}">
                <a16:creationId xmlns:a16="http://schemas.microsoft.com/office/drawing/2014/main" id="{6146820C-0FCB-1547-BFBA-BA27E26BE59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17909" y="3505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3" descr="Square-2.png">
            <a:extLst>
              <a:ext uri="{FF2B5EF4-FFF2-40B4-BE49-F238E27FC236}">
                <a16:creationId xmlns:a16="http://schemas.microsoft.com/office/drawing/2014/main" id="{B7912C94-5A52-3C4E-AAE7-1CE360397C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79273" y="35201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3" descr="Square-2.png">
            <a:extLst>
              <a:ext uri="{FF2B5EF4-FFF2-40B4-BE49-F238E27FC236}">
                <a16:creationId xmlns:a16="http://schemas.microsoft.com/office/drawing/2014/main" id="{1C810541-7993-F248-9044-75E9C4EDDDD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40637" y="352019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EDBFD5B7-AE23-4C4B-925B-4B6DEDFC12A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86093"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descr="Square-1.png">
            <a:extLst>
              <a:ext uri="{FF2B5EF4-FFF2-40B4-BE49-F238E27FC236}">
                <a16:creationId xmlns:a16="http://schemas.microsoft.com/office/drawing/2014/main" id="{A889B4D3-DFD0-7244-B541-89E5E7C8E96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947457"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4" descr="Square-1.png">
            <a:extLst>
              <a:ext uri="{FF2B5EF4-FFF2-40B4-BE49-F238E27FC236}">
                <a16:creationId xmlns:a16="http://schemas.microsoft.com/office/drawing/2014/main" id="{EADD7A81-A7DE-2741-B800-558FFB5FFD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08821"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5" descr="Square-1.png">
            <a:extLst>
              <a:ext uri="{FF2B5EF4-FFF2-40B4-BE49-F238E27FC236}">
                <a16:creationId xmlns:a16="http://schemas.microsoft.com/office/drawing/2014/main" id="{6E3CFE97-8DFE-D64F-968A-2A9E656703F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870185" y="22583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descr="Square-1.png">
            <a:extLst>
              <a:ext uri="{FF2B5EF4-FFF2-40B4-BE49-F238E27FC236}">
                <a16:creationId xmlns:a16="http://schemas.microsoft.com/office/drawing/2014/main" id="{17D8628E-0323-724D-856B-51F78C946F7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1089" y="26774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47" descr="Square-1.png">
            <a:extLst>
              <a:ext uri="{FF2B5EF4-FFF2-40B4-BE49-F238E27FC236}">
                <a16:creationId xmlns:a16="http://schemas.microsoft.com/office/drawing/2014/main" id="{2C36F0AD-1A62-F44D-89F0-36823490A9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72453" y="267747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280365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26</a:t>
            </a:r>
          </a:p>
        </p:txBody>
      </p:sp>
      <p:sp>
        <p:nvSpPr>
          <p:cNvPr id="3" name="Title 2"/>
          <p:cNvSpPr>
            <a:spLocks noGrp="1"/>
          </p:cNvSpPr>
          <p:nvPr>
            <p:ph type="title"/>
          </p:nvPr>
        </p:nvSpPr>
        <p:spPr/>
        <p:txBody>
          <a:bodyPr/>
          <a:lstStyle/>
          <a:p>
            <a:r>
              <a:rPr lang="en-US" dirty="0"/>
              <a:t>A 65-year-old man with AML has 25% peripheral myeloblasts. Which of the following would cause you to consider him unfit for intensive chemotherapy? (Select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1525915" y="169595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16</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121257" y="1881659"/>
            <a:ext cx="3357280" cy="33124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DLCO 45% of predicted </a:t>
            </a:r>
            <a:endParaRPr lang="en-US" sz="1800"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121257" y="2706120"/>
            <a:ext cx="3357280" cy="3569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Below-the-knee amputation</a:t>
            </a:r>
            <a:br>
              <a:rPr lang="en-US" b="1" dirty="0"/>
            </a:br>
            <a:r>
              <a:rPr lang="en-US" b="1" dirty="0"/>
              <a:t> for peripheral artery disease</a:t>
            </a:r>
            <a:br>
              <a:rPr lang="en-US" b="1" dirty="0"/>
            </a:br>
            <a:r>
              <a:rPr lang="en-US" b="1" dirty="0"/>
              <a:t> 1 year ago </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702773" y="3584601"/>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Two stents placed for coronary artery disease 2 years ago </a:t>
            </a:r>
            <a:endParaRPr lang="en-US" sz="1800" b="1" dirty="0">
              <a:solidFill>
                <a:srgbClr val="FFFFFF"/>
              </a:solidFill>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702773" y="4216725"/>
            <a:ext cx="3775763" cy="30598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A 70 pack-year smoking history </a:t>
            </a:r>
            <a:endParaRPr lang="en-US" sz="1800" b="1" dirty="0">
              <a:solidFill>
                <a:srgbClr val="FFFFFF"/>
              </a:solidFill>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706155" y="4850505"/>
            <a:ext cx="3765171"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algn="r">
              <a:spcBef>
                <a:spcPct val="50000"/>
              </a:spcBef>
              <a:defRPr/>
            </a:pPr>
            <a:r>
              <a:rPr lang="en-US" b="1" dirty="0"/>
              <a:t>Receiving biologic therapy for inflammatory bowel disease </a:t>
            </a:r>
            <a:endParaRPr lang="en-US" b="1" dirty="0">
              <a:ea typeface="Arial" charset="0"/>
              <a:cs typeface="Arial" charset="0"/>
            </a:endParaRPr>
          </a:p>
        </p:txBody>
      </p:sp>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3596"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34960"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6324"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57688"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19052"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80416"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41780"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03144"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97" descr="Square-4.png">
            <a:extLst>
              <a:ext uri="{FF2B5EF4-FFF2-40B4-BE49-F238E27FC236}">
                <a16:creationId xmlns:a16="http://schemas.microsoft.com/office/drawing/2014/main" id="{2E7C143C-C4FF-8B47-9F27-889F285A57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2064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9" name="Picture 98" descr="Square-4.png">
            <a:extLst>
              <a:ext uri="{FF2B5EF4-FFF2-40B4-BE49-F238E27FC236}">
                <a16:creationId xmlns:a16="http://schemas.microsoft.com/office/drawing/2014/main" id="{B69E353A-4E2F-AA47-8F55-38316F3B111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33364" y="42064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3" name="Picture 102" descr="Square-4.png">
            <a:extLst>
              <a:ext uri="{FF2B5EF4-FFF2-40B4-BE49-F238E27FC236}">
                <a16:creationId xmlns:a16="http://schemas.microsoft.com/office/drawing/2014/main" id="{7D96F8DF-3CB0-1F44-A153-0980EA0CC7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494728" y="42064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08B94F44-AFBF-2B46-B11C-1383279AC03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6092" y="42064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6" name="Picture 4" descr="Square-3.png">
            <a:extLst>
              <a:ext uri="{FF2B5EF4-FFF2-40B4-BE49-F238E27FC236}">
                <a16:creationId xmlns:a16="http://schemas.microsoft.com/office/drawing/2014/main" id="{F76DDEBB-6EDF-9649-A770-C14D6E8251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47048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9680D2FB-1A13-F444-B702-B4E1176FA67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033341" y="347048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7" name="Picture 4" descr="Square-3.png">
            <a:extLst>
              <a:ext uri="{FF2B5EF4-FFF2-40B4-BE49-F238E27FC236}">
                <a16:creationId xmlns:a16="http://schemas.microsoft.com/office/drawing/2014/main" id="{4710263E-52E9-D149-A49B-30BF9756BA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94682" y="347048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4" descr="Square-3.png">
            <a:extLst>
              <a:ext uri="{FF2B5EF4-FFF2-40B4-BE49-F238E27FC236}">
                <a16:creationId xmlns:a16="http://schemas.microsoft.com/office/drawing/2014/main" id="{29D387F5-CCBC-1C4C-AEFE-A15BD2CADE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56023" y="347048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3" descr="Square-2.png">
            <a:extLst>
              <a:ext uri="{FF2B5EF4-FFF2-40B4-BE49-F238E27FC236}">
                <a16:creationId xmlns:a16="http://schemas.microsoft.com/office/drawing/2014/main" id="{C7DFC5DF-F6EF-D34C-AA63-02239C817E1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6" name="Picture 3" descr="Square-2.png">
            <a:extLst>
              <a:ext uri="{FF2B5EF4-FFF2-40B4-BE49-F238E27FC236}">
                <a16:creationId xmlns:a16="http://schemas.microsoft.com/office/drawing/2014/main" id="{B4EB8995-2F21-E547-A321-A2533E6D57A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33364"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 name="Picture 3" descr="Square-2.png">
            <a:extLst>
              <a:ext uri="{FF2B5EF4-FFF2-40B4-BE49-F238E27FC236}">
                <a16:creationId xmlns:a16="http://schemas.microsoft.com/office/drawing/2014/main" id="{EB7F4908-BD62-AD44-9C72-D128E550947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494728"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8" name="Picture 6" descr="Square-5.png">
            <a:extLst>
              <a:ext uri="{FF2B5EF4-FFF2-40B4-BE49-F238E27FC236}">
                <a16:creationId xmlns:a16="http://schemas.microsoft.com/office/drawing/2014/main" id="{81E14084-C10F-654A-9528-B57C3F7B7872}"/>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484651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9" name="Text Box 9">
            <a:extLst>
              <a:ext uri="{FF2B5EF4-FFF2-40B4-BE49-F238E27FC236}">
                <a16:creationId xmlns:a16="http://schemas.microsoft.com/office/drawing/2014/main" id="{53131297-DD04-A949-A6D2-524250869DDE}"/>
              </a:ext>
            </a:extLst>
          </p:cNvPr>
          <p:cNvSpPr txBox="1">
            <a:spLocks noChangeArrowheads="1"/>
          </p:cNvSpPr>
          <p:nvPr/>
        </p:nvSpPr>
        <p:spPr bwMode="auto">
          <a:xfrm>
            <a:off x="5544482" y="4917952"/>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2</a:t>
            </a:r>
          </a:p>
        </p:txBody>
      </p:sp>
      <p:pic>
        <p:nvPicPr>
          <p:cNvPr id="140" name="Picture 3" descr="Square-2.png">
            <a:extLst>
              <a:ext uri="{FF2B5EF4-FFF2-40B4-BE49-F238E27FC236}">
                <a16:creationId xmlns:a16="http://schemas.microsoft.com/office/drawing/2014/main" id="{5B8E874D-445E-CE42-BAD2-3AC574BAD2C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956092"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5" name="Picture 3" descr="Square-2.png">
            <a:extLst>
              <a:ext uri="{FF2B5EF4-FFF2-40B4-BE49-F238E27FC236}">
                <a16:creationId xmlns:a16="http://schemas.microsoft.com/office/drawing/2014/main" id="{8B35B55B-1E70-5648-885B-B1116950A09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17456"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8" name="Picture 6" descr="Square-5.png">
            <a:extLst>
              <a:ext uri="{FF2B5EF4-FFF2-40B4-BE49-F238E27FC236}">
                <a16:creationId xmlns:a16="http://schemas.microsoft.com/office/drawing/2014/main" id="{0325F539-94F9-6745-8EB9-FD8300BC123C}"/>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033341" y="484651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2" name="Text Box 9">
            <a:extLst>
              <a:ext uri="{FF2B5EF4-FFF2-40B4-BE49-F238E27FC236}">
                <a16:creationId xmlns:a16="http://schemas.microsoft.com/office/drawing/2014/main" id="{FCFA200D-6477-EB4A-A0C6-360D61DA62B3}"/>
              </a:ext>
            </a:extLst>
          </p:cNvPr>
          <p:cNvSpPr txBox="1">
            <a:spLocks noChangeArrowheads="1"/>
          </p:cNvSpPr>
          <p:nvPr/>
        </p:nvSpPr>
        <p:spPr bwMode="auto">
          <a:xfrm>
            <a:off x="6916659" y="425817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5</a:t>
            </a:r>
          </a:p>
        </p:txBody>
      </p:sp>
      <p:sp>
        <p:nvSpPr>
          <p:cNvPr id="183" name="Text Box 9">
            <a:extLst>
              <a:ext uri="{FF2B5EF4-FFF2-40B4-BE49-F238E27FC236}">
                <a16:creationId xmlns:a16="http://schemas.microsoft.com/office/drawing/2014/main" id="{50AE5508-3C0A-E848-9D26-02033CFABA51}"/>
              </a:ext>
            </a:extLst>
          </p:cNvPr>
          <p:cNvSpPr txBox="1">
            <a:spLocks noChangeArrowheads="1"/>
          </p:cNvSpPr>
          <p:nvPr/>
        </p:nvSpPr>
        <p:spPr bwMode="auto">
          <a:xfrm>
            <a:off x="6916659" y="353956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5</a:t>
            </a:r>
          </a:p>
        </p:txBody>
      </p:sp>
      <p:sp>
        <p:nvSpPr>
          <p:cNvPr id="184" name="Text Box 9">
            <a:extLst>
              <a:ext uri="{FF2B5EF4-FFF2-40B4-BE49-F238E27FC236}">
                <a16:creationId xmlns:a16="http://schemas.microsoft.com/office/drawing/2014/main" id="{EE8462F8-5078-484F-9E10-8468D5A280DF}"/>
              </a:ext>
            </a:extLst>
          </p:cNvPr>
          <p:cNvSpPr txBox="1">
            <a:spLocks noChangeArrowheads="1"/>
          </p:cNvSpPr>
          <p:nvPr/>
        </p:nvSpPr>
        <p:spPr bwMode="auto">
          <a:xfrm>
            <a:off x="8775275" y="270612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latin typeface="Arial" charset="0"/>
                <a:ea typeface="Arial" charset="0"/>
                <a:cs typeface="Arial" charset="0"/>
              </a:rPr>
              <a:t>9</a:t>
            </a:r>
          </a:p>
        </p:txBody>
      </p:sp>
      <p:pic>
        <p:nvPicPr>
          <p:cNvPr id="211" name="Picture 210" descr="Square-1.png">
            <a:extLst>
              <a:ext uri="{FF2B5EF4-FFF2-40B4-BE49-F238E27FC236}">
                <a16:creationId xmlns:a16="http://schemas.microsoft.com/office/drawing/2014/main" id="{211FB467-7AB8-844E-A2A0-EC4D05DABA4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63710"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2" name="Picture 211" descr="Square-1.png">
            <a:extLst>
              <a:ext uri="{FF2B5EF4-FFF2-40B4-BE49-F238E27FC236}">
                <a16:creationId xmlns:a16="http://schemas.microsoft.com/office/drawing/2014/main" id="{414338F8-89F4-4D43-ADA3-73CC8590DB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25074"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3" name="Picture 212" descr="Square-1.png">
            <a:extLst>
              <a:ext uri="{FF2B5EF4-FFF2-40B4-BE49-F238E27FC236}">
                <a16:creationId xmlns:a16="http://schemas.microsoft.com/office/drawing/2014/main" id="{65476D88-D783-2641-8E36-BD31FA10D8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86438"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4" name="Picture 213" descr="Square-1.png">
            <a:extLst>
              <a:ext uri="{FF2B5EF4-FFF2-40B4-BE49-F238E27FC236}">
                <a16:creationId xmlns:a16="http://schemas.microsoft.com/office/drawing/2014/main" id="{A7B2784F-2450-704E-8666-6FE226D075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47802"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5" name="Picture 214" descr="Square-1.png">
            <a:extLst>
              <a:ext uri="{FF2B5EF4-FFF2-40B4-BE49-F238E27FC236}">
                <a16:creationId xmlns:a16="http://schemas.microsoft.com/office/drawing/2014/main" id="{C18DD109-7580-5C4E-8B7E-93A3F4B63BB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109166"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6" name="Text Box 4">
            <a:extLst>
              <a:ext uri="{FF2B5EF4-FFF2-40B4-BE49-F238E27FC236}">
                <a16:creationId xmlns:a16="http://schemas.microsoft.com/office/drawing/2014/main" id="{5FF7657F-A3B9-BF48-AF80-C616187A9695}"/>
              </a:ext>
            </a:extLst>
          </p:cNvPr>
          <p:cNvSpPr txBox="1">
            <a:spLocks noChangeArrowheads="1"/>
          </p:cNvSpPr>
          <p:nvPr/>
        </p:nvSpPr>
        <p:spPr bwMode="auto">
          <a:xfrm>
            <a:off x="271672" y="5972426"/>
            <a:ext cx="8382366" cy="45233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r>
              <a:rPr lang="en-US" sz="1500" dirty="0"/>
              <a:t>DLCO = diffusing capacity of the lungs for carbon monoxide</a:t>
            </a:r>
          </a:p>
        </p:txBody>
      </p:sp>
      <p:pic>
        <p:nvPicPr>
          <p:cNvPr id="53" name="Picture 52" descr="Square-1.png">
            <a:extLst>
              <a:ext uri="{FF2B5EF4-FFF2-40B4-BE49-F238E27FC236}">
                <a16:creationId xmlns:a16="http://schemas.microsoft.com/office/drawing/2014/main" id="{3A382986-46FE-544D-B43D-AF65C59B639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70530"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53" descr="Square-1.png">
            <a:extLst>
              <a:ext uri="{FF2B5EF4-FFF2-40B4-BE49-F238E27FC236}">
                <a16:creationId xmlns:a16="http://schemas.microsoft.com/office/drawing/2014/main" id="{454340D3-7A94-254D-B6E5-50D2DFE1906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31894" y="16312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54" descr="Square-1.png">
            <a:extLst>
              <a:ext uri="{FF2B5EF4-FFF2-40B4-BE49-F238E27FC236}">
                <a16:creationId xmlns:a16="http://schemas.microsoft.com/office/drawing/2014/main" id="{8F933339-E5C0-264D-99C9-F8F291AB758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3596" y="203767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7" name="Picture 3" descr="Square-2.png">
            <a:extLst>
              <a:ext uri="{FF2B5EF4-FFF2-40B4-BE49-F238E27FC236}">
                <a16:creationId xmlns:a16="http://schemas.microsoft.com/office/drawing/2014/main" id="{587B1561-CBD7-E04D-90C2-BD7A175B1E2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91719"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 name="Picture 3" descr="Square-2.png">
            <a:extLst>
              <a:ext uri="{FF2B5EF4-FFF2-40B4-BE49-F238E27FC236}">
                <a16:creationId xmlns:a16="http://schemas.microsoft.com/office/drawing/2014/main" id="{A83C48E3-B56B-FD4A-8379-72E57A339D9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53083"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9" name="Picture 3" descr="Square-2.png">
            <a:extLst>
              <a:ext uri="{FF2B5EF4-FFF2-40B4-BE49-F238E27FC236}">
                <a16:creationId xmlns:a16="http://schemas.microsoft.com/office/drawing/2014/main" id="{4E0E866A-CF92-3748-B1BE-6F5DE9F581D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14447"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 name="Picture 3" descr="Square-2.png">
            <a:extLst>
              <a:ext uri="{FF2B5EF4-FFF2-40B4-BE49-F238E27FC236}">
                <a16:creationId xmlns:a16="http://schemas.microsoft.com/office/drawing/2014/main" id="{7D59E35F-9CE3-F64D-BD18-23FF1543C7A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275811" y="2632284"/>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2" name="Picture 61" descr="Square-4.png">
            <a:extLst>
              <a:ext uri="{FF2B5EF4-FFF2-40B4-BE49-F238E27FC236}">
                <a16:creationId xmlns:a16="http://schemas.microsoft.com/office/drawing/2014/main" id="{DE561B28-1088-5B47-AF9A-D62DE3ED4F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17055" y="4206491"/>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4" descr="Square-3.png">
            <a:extLst>
              <a:ext uri="{FF2B5EF4-FFF2-40B4-BE49-F238E27FC236}">
                <a16:creationId xmlns:a16="http://schemas.microsoft.com/office/drawing/2014/main" id="{281BA6C5-5F33-8349-AFE6-ED1D2BB0F52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16986" y="3470484"/>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3755547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25</a:t>
            </a:r>
          </a:p>
        </p:txBody>
      </p:sp>
      <p:sp>
        <p:nvSpPr>
          <p:cNvPr id="3" name="Title 2"/>
          <p:cNvSpPr>
            <a:spLocks noGrp="1"/>
          </p:cNvSpPr>
          <p:nvPr>
            <p:ph type="title"/>
          </p:nvPr>
        </p:nvSpPr>
        <p:spPr/>
        <p:txBody>
          <a:bodyPr/>
          <a:lstStyle/>
          <a:p>
            <a:r>
              <a:rPr lang="en-US" dirty="0"/>
              <a:t>What initial treatment would you recommend for a 65-year-old man with AML with a PS of 1 and pancytopenia, 35% marrow myeloblasts, a complex karyotype and a TP53 mutation?</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9815370" y="246725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449946" y="2467254"/>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err="1">
                <a:ln>
                  <a:noFill/>
                </a:ln>
                <a:solidFill>
                  <a:srgbClr val="FFFFFF"/>
                </a:solidFill>
                <a:effectLst/>
                <a:uLnTx/>
                <a:uFillTx/>
                <a:latin typeface="Arial"/>
                <a:ea typeface="ＭＳ Ｐゴシック"/>
              </a:rPr>
              <a:t>Azacitidine</a:t>
            </a:r>
            <a:r>
              <a:rPr kumimoji="0" lang="en-US" sz="1800" b="1" i="0" u="none" strike="noStrike" kern="1200" cap="none" spc="0" normalizeH="0" baseline="0" noProof="0" dirty="0">
                <a:ln>
                  <a:noFill/>
                </a:ln>
                <a:solidFill>
                  <a:srgbClr val="FFFFFF"/>
                </a:solidFill>
                <a:effectLst/>
                <a:uLnTx/>
                <a:uFillTx/>
                <a:latin typeface="Arial"/>
                <a:ea typeface="ＭＳ Ｐゴシック"/>
              </a:rPr>
              <a:t> + </a:t>
            </a:r>
            <a:r>
              <a:rPr kumimoji="0" lang="en-US" sz="1800" b="1" i="0" u="none" strike="noStrike" kern="1200" cap="none" spc="0" normalizeH="0" baseline="0" noProof="0" dirty="0" err="1">
                <a:ln>
                  <a:noFill/>
                </a:ln>
                <a:solidFill>
                  <a:srgbClr val="FFFFFF"/>
                </a:solidFill>
                <a:effectLst/>
                <a:uLnTx/>
                <a:uFillTx/>
                <a:latin typeface="Arial"/>
                <a:ea typeface="ＭＳ Ｐゴシック"/>
              </a:rPr>
              <a:t>venetoclax</a:t>
            </a:r>
            <a:r>
              <a:rPr kumimoji="0" lang="en-US" sz="1800" b="1" i="0" u="none" strike="noStrike" kern="1200" cap="none" spc="0" normalizeH="0" baseline="0" noProof="0" dirty="0">
                <a:ln>
                  <a:noFill/>
                </a:ln>
                <a:solidFill>
                  <a:srgbClr val="FFFFFF"/>
                </a:solidFill>
                <a:effectLst/>
                <a:uLnTx/>
                <a:uFillTx/>
                <a:latin typeface="Arial"/>
                <a:ea typeface="ＭＳ Ｐゴシック"/>
              </a:rPr>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449946" y="3413280"/>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ＭＳ Ｐゴシック"/>
              </a:rPr>
              <a:t>CPX-351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102371" y="343450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1109572" y="4382865"/>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ＭＳ Ｐゴシック"/>
              </a:rPr>
              <a:t>Decitabine + </a:t>
            </a:r>
            <a:r>
              <a:rPr kumimoji="0" lang="en-US" sz="1800" b="1" i="0" u="none" strike="noStrike" kern="1200" cap="none" spc="0" normalizeH="0" baseline="0" noProof="0" dirty="0" err="1">
                <a:ln>
                  <a:noFill/>
                </a:ln>
                <a:solidFill>
                  <a:srgbClr val="FFFFFF"/>
                </a:solidFill>
                <a:effectLst/>
                <a:uLnTx/>
                <a:uFillTx/>
                <a:latin typeface="Arial"/>
                <a:ea typeface="ＭＳ Ｐゴシック"/>
              </a:rPr>
              <a:t>venetoclax</a:t>
            </a:r>
            <a:r>
              <a:rPr kumimoji="0" lang="en-US" sz="1800" b="1" i="0" u="none" strike="noStrike" kern="1200" cap="none" spc="0" normalizeH="0" baseline="0" noProof="0" dirty="0">
                <a:ln>
                  <a:noFill/>
                </a:ln>
                <a:solidFill>
                  <a:srgbClr val="FFFFFF"/>
                </a:solidFill>
                <a:effectLst/>
                <a:uLnTx/>
                <a:uFillTx/>
                <a:latin typeface="Arial"/>
                <a:ea typeface="ＭＳ Ｐゴシック"/>
              </a:rPr>
              <a:t>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7102371" y="4427431"/>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4781868" y="5201875"/>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1109572" y="5190455"/>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ＭＳ Ｐゴシック"/>
              </a:rPr>
              <a:t>FLAG-Ida </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75645" y="5137239"/>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75645"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75645"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37009"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98373"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75645"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737009"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98373"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659737"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21101"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82465"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43829"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05193"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966557"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27921"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659737"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4" descr="Square-3.png">
            <a:extLst>
              <a:ext uri="{FF2B5EF4-FFF2-40B4-BE49-F238E27FC236}">
                <a16:creationId xmlns:a16="http://schemas.microsoft.com/office/drawing/2014/main" id="{BB7E51BF-2888-154A-9736-70B24306529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36692"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4" descr="Square-3.png">
            <a:extLst>
              <a:ext uri="{FF2B5EF4-FFF2-40B4-BE49-F238E27FC236}">
                <a16:creationId xmlns:a16="http://schemas.microsoft.com/office/drawing/2014/main" id="{D7E58303-8B4B-EE41-8859-B099531A6B7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23473"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4" descr="Square-3.png">
            <a:extLst>
              <a:ext uri="{FF2B5EF4-FFF2-40B4-BE49-F238E27FC236}">
                <a16:creationId xmlns:a16="http://schemas.microsoft.com/office/drawing/2014/main" id="{0A5C17EA-348E-724F-B289-AC3F8962B5A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684520"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4" descr="Square-1.png">
            <a:extLst>
              <a:ext uri="{FF2B5EF4-FFF2-40B4-BE49-F238E27FC236}">
                <a16:creationId xmlns:a16="http://schemas.microsoft.com/office/drawing/2014/main" id="{D8BECF55-7355-3140-AAFD-945967BAC7D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892642"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descr="Square-1.png">
            <a:extLst>
              <a:ext uri="{FF2B5EF4-FFF2-40B4-BE49-F238E27FC236}">
                <a16:creationId xmlns:a16="http://schemas.microsoft.com/office/drawing/2014/main" id="{4A66A5B9-626F-6F45-9FBF-9394D9B1678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354006" y="2421860"/>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34A4B299-44C9-5E4D-988D-C914F078585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45567"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 descr="Square-2.png">
            <a:extLst>
              <a:ext uri="{FF2B5EF4-FFF2-40B4-BE49-F238E27FC236}">
                <a16:creationId xmlns:a16="http://schemas.microsoft.com/office/drawing/2014/main" id="{E0EBFABB-7C2C-924A-9440-4FC790A355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06931" y="3359113"/>
            <a:ext cx="411163" cy="4111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4" descr="Square-3.png">
            <a:extLst>
              <a:ext uri="{FF2B5EF4-FFF2-40B4-BE49-F238E27FC236}">
                <a16:creationId xmlns:a16="http://schemas.microsoft.com/office/drawing/2014/main" id="{EF142CC7-9DF5-574A-96E8-85C5DEC8708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70667"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 descr="Square-3.png">
            <a:extLst>
              <a:ext uri="{FF2B5EF4-FFF2-40B4-BE49-F238E27FC236}">
                <a16:creationId xmlns:a16="http://schemas.microsoft.com/office/drawing/2014/main" id="{084491E6-EEDF-B24F-AA10-66972F6A60E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31714" y="4296366"/>
            <a:ext cx="411480" cy="4114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349838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a:xfrm>
            <a:off x="914639" y="-1"/>
            <a:ext cx="10362724" cy="2083473"/>
          </a:xfrm>
        </p:spPr>
        <p:txBody>
          <a:bodyPr/>
          <a:lstStyle/>
          <a:p>
            <a:r>
              <a:rPr lang="en-US" dirty="0"/>
              <a:t>When do you perform the first bone marrow evaluation in a patient to whom you are administering </a:t>
            </a:r>
            <a:r>
              <a:rPr lang="en-US" dirty="0" err="1"/>
              <a:t>venetoclax</a:t>
            </a:r>
            <a:r>
              <a:rPr lang="en-US" dirty="0"/>
              <a:t> in combination with a hypomethylating agent (HMA) or low-dose cytarabine?</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8847858" y="226394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10</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282759" y="2294345"/>
            <a:ext cx="2828917" cy="2356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Day 28 of cycle 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282759" y="3146464"/>
            <a:ext cx="2828917" cy="253994"/>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Day 21 of cycle 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7486485" y="3167690"/>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930137" y="3949402"/>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End of cycle 2 or beyond</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7019141" y="3983930"/>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5187008" y="474374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930137" y="4760608"/>
            <a:ext cx="3181540" cy="217702"/>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Day 21-28 of cycle 1</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931851" y="5463157"/>
            <a:ext cx="3172615" cy="32183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Within 2 weeks after cycle 1</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4680905" y="5463156"/>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06736" y="469410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06736"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68077"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06736"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668100"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29464"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206736"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668100"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206736" y="541020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29464"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590828"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52192"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513556"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74920"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36284"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97648"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4" descr="Square-3.png">
            <a:extLst>
              <a:ext uri="{FF2B5EF4-FFF2-40B4-BE49-F238E27FC236}">
                <a16:creationId xmlns:a16="http://schemas.microsoft.com/office/drawing/2014/main" id="{005588A4-F515-9C49-874B-BA49F89128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29418"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 descr="Square-2.png">
            <a:extLst>
              <a:ext uri="{FF2B5EF4-FFF2-40B4-BE49-F238E27FC236}">
                <a16:creationId xmlns:a16="http://schemas.microsoft.com/office/drawing/2014/main" id="{002E84BD-4ED5-354E-B70A-FC06A23EC6C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94225"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3" descr="Square-2.png">
            <a:extLst>
              <a:ext uri="{FF2B5EF4-FFF2-40B4-BE49-F238E27FC236}">
                <a16:creationId xmlns:a16="http://schemas.microsoft.com/office/drawing/2014/main" id="{06A7BF98-5A94-5745-BF9F-8AC9E9DFF4F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55589"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3" descr="Square-2.png">
            <a:extLst>
              <a:ext uri="{FF2B5EF4-FFF2-40B4-BE49-F238E27FC236}">
                <a16:creationId xmlns:a16="http://schemas.microsoft.com/office/drawing/2014/main" id="{C3FDB929-06C1-F642-BCF7-C50CD30D11F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16953"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3" descr="Square-1.png">
            <a:extLst>
              <a:ext uri="{FF2B5EF4-FFF2-40B4-BE49-F238E27FC236}">
                <a16:creationId xmlns:a16="http://schemas.microsoft.com/office/drawing/2014/main" id="{0DD4861A-D631-D149-9806-8F2D8E85CA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55615" y="2215284"/>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0" name="Picture 3" descr="Square-2.png">
            <a:extLst>
              <a:ext uri="{FF2B5EF4-FFF2-40B4-BE49-F238E27FC236}">
                <a16:creationId xmlns:a16="http://schemas.microsoft.com/office/drawing/2014/main" id="{8378FFE5-B8A0-E944-A31C-7FC207C845D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74920" y="3092296"/>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 descr="Square-3.png">
            <a:extLst>
              <a:ext uri="{FF2B5EF4-FFF2-40B4-BE49-F238E27FC236}">
                <a16:creationId xmlns:a16="http://schemas.microsoft.com/office/drawing/2014/main" id="{B3C3BA8D-0A10-7147-9654-1789FA06590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98171"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4" descr="Square-3.png">
            <a:extLst>
              <a:ext uri="{FF2B5EF4-FFF2-40B4-BE49-F238E27FC236}">
                <a16:creationId xmlns:a16="http://schemas.microsoft.com/office/drawing/2014/main" id="{D670FB9B-57CB-6743-AD9E-8DFEB025FE3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59512"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4" descr="Square-3.png">
            <a:extLst>
              <a:ext uri="{FF2B5EF4-FFF2-40B4-BE49-F238E27FC236}">
                <a16:creationId xmlns:a16="http://schemas.microsoft.com/office/drawing/2014/main" id="{186E6ED3-F8D0-F54F-BE11-3617DF7DF41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20853" y="3897431"/>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43" descr="Square-4.png">
            <a:extLst>
              <a:ext uri="{FF2B5EF4-FFF2-40B4-BE49-F238E27FC236}">
                <a16:creationId xmlns:a16="http://schemas.microsoft.com/office/drawing/2014/main" id="{B05CB1CD-BAE9-1D45-876E-22EC884F06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0040" y="4694101"/>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31531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Arial"/>
                <a:ea typeface="ヒラギノ角ゴ Pro W3" charset="-128"/>
              </a:rPr>
              <a:t>N = 26</a:t>
            </a:r>
          </a:p>
        </p:txBody>
      </p:sp>
      <p:sp>
        <p:nvSpPr>
          <p:cNvPr id="3" name="Title 2"/>
          <p:cNvSpPr>
            <a:spLocks noGrp="1"/>
          </p:cNvSpPr>
          <p:nvPr>
            <p:ph type="title"/>
          </p:nvPr>
        </p:nvSpPr>
        <p:spPr/>
        <p:txBody>
          <a:bodyPr/>
          <a:lstStyle/>
          <a:p>
            <a:r>
              <a:rPr lang="en-US" dirty="0"/>
              <a:t>Which of the following do you generally administer as prophylaxis to patients receiving </a:t>
            </a:r>
            <a:r>
              <a:rPr lang="en-US" dirty="0" err="1"/>
              <a:t>venetoclax</a:t>
            </a:r>
            <a:r>
              <a:rPr lang="en-US" dirty="0"/>
              <a:t> in combination with </a:t>
            </a:r>
            <a:r>
              <a:rPr lang="en-US" dirty="0" err="1"/>
              <a:t>azacitidine</a:t>
            </a:r>
            <a:r>
              <a:rPr lang="en-US" dirty="0"/>
              <a:t>? </a:t>
            </a:r>
            <a:br>
              <a:rPr lang="en-US" dirty="0"/>
            </a:br>
            <a:r>
              <a:rPr lang="en-US" dirty="0"/>
              <a:t>(Select all that apply.)</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345290" y="1648857"/>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22</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044569" y="1886147"/>
            <a:ext cx="2285207"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Acyclovir</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044569" y="2931408"/>
            <a:ext cx="2285207" cy="29427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Allopurinol</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10345290" y="274239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759719" y="5043315"/>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Antifungal therapy</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10345290" y="3830168"/>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17</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2" name="Text Box 9">
            <a:extLst>
              <a:ext uri="{FF2B5EF4-FFF2-40B4-BE49-F238E27FC236}">
                <a16:creationId xmlns:a16="http://schemas.microsoft.com/office/drawing/2014/main" id="{D298E0F1-18FA-B64A-9AF4-4E4AC27AF3FC}"/>
              </a:ext>
            </a:extLst>
          </p:cNvPr>
          <p:cNvSpPr txBox="1">
            <a:spLocks noChangeArrowheads="1"/>
          </p:cNvSpPr>
          <p:nvPr/>
        </p:nvSpPr>
        <p:spPr bwMode="auto">
          <a:xfrm>
            <a:off x="10345290" y="4842683"/>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a:ea typeface="Arial" charset="0"/>
                <a:cs typeface="Arial" charset="0"/>
              </a:rPr>
              <a:t>16</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5" name="Text Box 4">
            <a:extLst>
              <a:ext uri="{FF2B5EF4-FFF2-40B4-BE49-F238E27FC236}">
                <a16:creationId xmlns:a16="http://schemas.microsoft.com/office/drawing/2014/main" id="{B5D77D97-4115-1F43-8FDD-41CF101188FF}"/>
              </a:ext>
            </a:extLst>
          </p:cNvPr>
          <p:cNvSpPr txBox="1">
            <a:spLocks noChangeArrowheads="1"/>
          </p:cNvSpPr>
          <p:nvPr/>
        </p:nvSpPr>
        <p:spPr bwMode="auto">
          <a:xfrm>
            <a:off x="759719" y="4030911"/>
            <a:ext cx="2570057" cy="252229"/>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Extended-spectrum quinolone</a:t>
            </a:r>
            <a:endPar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endParaRPr>
          </a:p>
        </p:txBody>
      </p:sp>
      <p:sp>
        <p:nvSpPr>
          <p:cNvPr id="77" name="Text Box 4">
            <a:extLst>
              <a:ext uri="{FF2B5EF4-FFF2-40B4-BE49-F238E27FC236}">
                <a16:creationId xmlns:a16="http://schemas.microsoft.com/office/drawing/2014/main" id="{B952117E-EB8F-2347-BD91-9220D5765F01}"/>
              </a:ext>
            </a:extLst>
          </p:cNvPr>
          <p:cNvSpPr txBox="1">
            <a:spLocks noChangeArrowheads="1"/>
          </p:cNvSpPr>
          <p:nvPr/>
        </p:nvSpPr>
        <p:spPr bwMode="auto">
          <a:xfrm>
            <a:off x="759719" y="5856225"/>
            <a:ext cx="2562847" cy="372871"/>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lvl="0" algn="r">
              <a:spcBef>
                <a:spcPct val="50000"/>
              </a:spcBef>
              <a:defRPr/>
            </a:pPr>
            <a:r>
              <a:rPr lang="en-US" b="1" dirty="0"/>
              <a:t>Ciprofloxacin</a:t>
            </a:r>
            <a:endParaRPr kumimoji="0" lang="en-US" sz="1800" b="1" i="0" u="none" strike="noStrike" kern="1200" cap="none" spc="0" normalizeH="0" baseline="0" noProof="0" dirty="0">
              <a:ln>
                <a:noFill/>
              </a:ln>
              <a:solidFill>
                <a:srgbClr val="FFFFFF"/>
              </a:solidFill>
              <a:effectLst/>
              <a:uLnTx/>
              <a:uFillTx/>
              <a:latin typeface="Arial"/>
              <a:ea typeface="Arial" charset="0"/>
              <a:cs typeface="Arial" charset="0"/>
            </a:endParaRPr>
          </a:p>
        </p:txBody>
      </p:sp>
      <p:sp>
        <p:nvSpPr>
          <p:cNvPr id="79" name="Text Box 9">
            <a:extLst>
              <a:ext uri="{FF2B5EF4-FFF2-40B4-BE49-F238E27FC236}">
                <a16:creationId xmlns:a16="http://schemas.microsoft.com/office/drawing/2014/main" id="{1B8C5555-2294-2C43-AD73-0268AE69C442}"/>
              </a:ext>
            </a:extLst>
          </p:cNvPr>
          <p:cNvSpPr txBox="1">
            <a:spLocks noChangeArrowheads="1"/>
          </p:cNvSpPr>
          <p:nvPr/>
        </p:nvSpPr>
        <p:spPr bwMode="auto">
          <a:xfrm>
            <a:off x="3938586" y="5917851"/>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Arial" charset="0"/>
                <a:ea typeface="Arial" charset="0"/>
                <a:cs typeface="Arial" charset="0"/>
              </a:rPr>
              <a:t>1</a:t>
            </a:r>
          </a:p>
        </p:txBody>
      </p:sp>
      <p:pic>
        <p:nvPicPr>
          <p:cNvPr id="103" name="Picture 102" descr="Square-4.png">
            <a:extLst>
              <a:ext uri="{FF2B5EF4-FFF2-40B4-BE49-F238E27FC236}">
                <a16:creationId xmlns:a16="http://schemas.microsoft.com/office/drawing/2014/main" id="{5D5681EB-8129-0E4F-8DC4-F3FFAE87DD7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24836"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4" name="Picture 103" descr="Square-4.png">
            <a:extLst>
              <a:ext uri="{FF2B5EF4-FFF2-40B4-BE49-F238E27FC236}">
                <a16:creationId xmlns:a16="http://schemas.microsoft.com/office/drawing/2014/main" id="{99CDFE01-969C-844E-8692-BB3ECA554B0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104" descr="Square-4.png">
            <a:extLst>
              <a:ext uri="{FF2B5EF4-FFF2-40B4-BE49-F238E27FC236}">
                <a16:creationId xmlns:a16="http://schemas.microsoft.com/office/drawing/2014/main" id="{F7C098B1-FAEE-7A4A-84FC-3F877F2476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7564"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105" descr="Square-4.png">
            <a:extLst>
              <a:ext uri="{FF2B5EF4-FFF2-40B4-BE49-F238E27FC236}">
                <a16:creationId xmlns:a16="http://schemas.microsoft.com/office/drawing/2014/main" id="{FB68E17E-D512-BB4B-B71F-A4518CBE6A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08928"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106" descr="Square-4.png">
            <a:extLst>
              <a:ext uri="{FF2B5EF4-FFF2-40B4-BE49-F238E27FC236}">
                <a16:creationId xmlns:a16="http://schemas.microsoft.com/office/drawing/2014/main" id="{795F7799-9471-4A4B-B747-75786434D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70292"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8" name="Picture 107" descr="Square-4.png">
            <a:extLst>
              <a:ext uri="{FF2B5EF4-FFF2-40B4-BE49-F238E27FC236}">
                <a16:creationId xmlns:a16="http://schemas.microsoft.com/office/drawing/2014/main" id="{B80C3375-23AD-B14F-9278-7D6E0D99C2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31656"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108" descr="Square-4.png">
            <a:extLst>
              <a:ext uri="{FF2B5EF4-FFF2-40B4-BE49-F238E27FC236}">
                <a16:creationId xmlns:a16="http://schemas.microsoft.com/office/drawing/2014/main" id="{E55ADBBE-6EE8-8649-87E7-F2C288178C7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93020"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109" descr="Square-4.png">
            <a:extLst>
              <a:ext uri="{FF2B5EF4-FFF2-40B4-BE49-F238E27FC236}">
                <a16:creationId xmlns:a16="http://schemas.microsoft.com/office/drawing/2014/main" id="{6978D006-2367-D64B-83EE-B3364553C31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54384"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110" descr="Square-4.png">
            <a:extLst>
              <a:ext uri="{FF2B5EF4-FFF2-40B4-BE49-F238E27FC236}">
                <a16:creationId xmlns:a16="http://schemas.microsoft.com/office/drawing/2014/main" id="{88228D64-6401-1E49-BEC7-3465EE5464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15748"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111" descr="Square-4.png">
            <a:extLst>
              <a:ext uri="{FF2B5EF4-FFF2-40B4-BE49-F238E27FC236}">
                <a16:creationId xmlns:a16="http://schemas.microsoft.com/office/drawing/2014/main" id="{B7DD4CFF-E4B0-8D40-A184-A7357FDAA5B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77112"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112" descr="Square-4.png">
            <a:extLst>
              <a:ext uri="{FF2B5EF4-FFF2-40B4-BE49-F238E27FC236}">
                <a16:creationId xmlns:a16="http://schemas.microsoft.com/office/drawing/2014/main" id="{E3584700-72B2-1540-8A2C-AA42CCB29F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038476"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113" descr="Square-4.png">
            <a:extLst>
              <a:ext uri="{FF2B5EF4-FFF2-40B4-BE49-F238E27FC236}">
                <a16:creationId xmlns:a16="http://schemas.microsoft.com/office/drawing/2014/main" id="{9438AF94-A590-584E-A2AB-53041B22CCC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99840"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24836"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9" name="Picture 4" descr="Square-3.png">
            <a:extLst>
              <a:ext uri="{FF2B5EF4-FFF2-40B4-BE49-F238E27FC236}">
                <a16:creationId xmlns:a16="http://schemas.microsoft.com/office/drawing/2014/main" id="{63501681-877F-5241-AF34-C48B6D9F238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86177"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0" name="Picture 4" descr="Square-3.png">
            <a:extLst>
              <a:ext uri="{FF2B5EF4-FFF2-40B4-BE49-F238E27FC236}">
                <a16:creationId xmlns:a16="http://schemas.microsoft.com/office/drawing/2014/main" id="{FFADDC9E-1975-004A-A82D-B9AF79FE3A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47518"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1" name="Picture 4" descr="Square-3.png">
            <a:extLst>
              <a:ext uri="{FF2B5EF4-FFF2-40B4-BE49-F238E27FC236}">
                <a16:creationId xmlns:a16="http://schemas.microsoft.com/office/drawing/2014/main" id="{05546B06-53A6-7541-9C78-AF5EBE4284C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08859"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24836"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4" name="Picture 3" descr="Square-2.png">
            <a:extLst>
              <a:ext uri="{FF2B5EF4-FFF2-40B4-BE49-F238E27FC236}">
                <a16:creationId xmlns:a16="http://schemas.microsoft.com/office/drawing/2014/main" id="{02C3A87A-B9DB-1A40-9735-CE823486318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47564"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24836"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7" name="Picture 6" descr="Square-5.png">
            <a:extLst>
              <a:ext uri="{FF2B5EF4-FFF2-40B4-BE49-F238E27FC236}">
                <a16:creationId xmlns:a16="http://schemas.microsoft.com/office/drawing/2014/main" id="{89D3A760-D09B-9349-A0E9-8B26A58E8473}"/>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424836" y="583692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127" descr="Square-1.png">
            <a:extLst>
              <a:ext uri="{FF2B5EF4-FFF2-40B4-BE49-F238E27FC236}">
                <a16:creationId xmlns:a16="http://schemas.microsoft.com/office/drawing/2014/main" id="{878E9F84-4FAB-9B41-B6D5-1D9CEAE4038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47564"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9" name="Picture 128" descr="Square-1.png">
            <a:extLst>
              <a:ext uri="{FF2B5EF4-FFF2-40B4-BE49-F238E27FC236}">
                <a16:creationId xmlns:a16="http://schemas.microsoft.com/office/drawing/2014/main" id="{4292DC5F-2041-6D4F-AFB3-4DE2C8E931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8928"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0" name="Picture 129" descr="Square-1.png">
            <a:extLst>
              <a:ext uri="{FF2B5EF4-FFF2-40B4-BE49-F238E27FC236}">
                <a16:creationId xmlns:a16="http://schemas.microsoft.com/office/drawing/2014/main" id="{54A6721F-35D0-5541-8E02-6D9AE37FE18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70292"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1" name="Picture 130" descr="Square-1.png">
            <a:extLst>
              <a:ext uri="{FF2B5EF4-FFF2-40B4-BE49-F238E27FC236}">
                <a16:creationId xmlns:a16="http://schemas.microsoft.com/office/drawing/2014/main" id="{238E7B9B-C497-6F47-BBEC-37D89C61DA0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31656"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2" name="Picture 131" descr="Square-1.png">
            <a:extLst>
              <a:ext uri="{FF2B5EF4-FFF2-40B4-BE49-F238E27FC236}">
                <a16:creationId xmlns:a16="http://schemas.microsoft.com/office/drawing/2014/main" id="{7B099502-E082-4141-ACE4-5265A9C9560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93020"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3" name="Picture 132" descr="Square-1.png">
            <a:extLst>
              <a:ext uri="{FF2B5EF4-FFF2-40B4-BE49-F238E27FC236}">
                <a16:creationId xmlns:a16="http://schemas.microsoft.com/office/drawing/2014/main" id="{070A3B2A-F7B8-3949-BFC8-33BC5334519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654384"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 name="Picture 133" descr="Square-1.png">
            <a:extLst>
              <a:ext uri="{FF2B5EF4-FFF2-40B4-BE49-F238E27FC236}">
                <a16:creationId xmlns:a16="http://schemas.microsoft.com/office/drawing/2014/main" id="{69561B66-77D3-D84F-A6D3-455A4014051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15748"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 name="Picture 134" descr="Square-1.png">
            <a:extLst>
              <a:ext uri="{FF2B5EF4-FFF2-40B4-BE49-F238E27FC236}">
                <a16:creationId xmlns:a16="http://schemas.microsoft.com/office/drawing/2014/main" id="{2D635C65-DBBF-1748-B8EE-E7E0B05D49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7112"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6" name="Picture 135" descr="Square-1.png">
            <a:extLst>
              <a:ext uri="{FF2B5EF4-FFF2-40B4-BE49-F238E27FC236}">
                <a16:creationId xmlns:a16="http://schemas.microsoft.com/office/drawing/2014/main" id="{10A47247-9C48-8843-9344-12723FDC7A9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038476"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7" name="Picture 136" descr="Square-1.png">
            <a:extLst>
              <a:ext uri="{FF2B5EF4-FFF2-40B4-BE49-F238E27FC236}">
                <a16:creationId xmlns:a16="http://schemas.microsoft.com/office/drawing/2014/main" id="{FBC71793-7F45-1846-9087-B105DD368CC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499840"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8" name="Picture 137" descr="Square-1.png">
            <a:extLst>
              <a:ext uri="{FF2B5EF4-FFF2-40B4-BE49-F238E27FC236}">
                <a16:creationId xmlns:a16="http://schemas.microsoft.com/office/drawing/2014/main" id="{7BF7970B-CDE4-054C-BE9B-48E01450A2D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961204"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9" name="Picture 138" descr="Square-1.png">
            <a:extLst>
              <a:ext uri="{FF2B5EF4-FFF2-40B4-BE49-F238E27FC236}">
                <a16:creationId xmlns:a16="http://schemas.microsoft.com/office/drawing/2014/main" id="{0120FD51-2A07-5348-A7EB-C01C5F50D0A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422568"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0" name="Picture 139" descr="Square-1.png">
            <a:extLst>
              <a:ext uri="{FF2B5EF4-FFF2-40B4-BE49-F238E27FC236}">
                <a16:creationId xmlns:a16="http://schemas.microsoft.com/office/drawing/2014/main" id="{122E4729-1B25-F540-8764-1A84E0AC903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83929" y="16002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1" name="Picture 3" descr="Square-2.png">
            <a:extLst>
              <a:ext uri="{FF2B5EF4-FFF2-40B4-BE49-F238E27FC236}">
                <a16:creationId xmlns:a16="http://schemas.microsoft.com/office/drawing/2014/main" id="{D0BD3A61-16FC-DF4D-9145-7C2D3586FDE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8928"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2" name="Picture 3" descr="Square-2.png">
            <a:extLst>
              <a:ext uri="{FF2B5EF4-FFF2-40B4-BE49-F238E27FC236}">
                <a16:creationId xmlns:a16="http://schemas.microsoft.com/office/drawing/2014/main" id="{936457C0-E032-E54B-9010-125A9484D0B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70292"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3" name="Picture 3" descr="Square-2.png">
            <a:extLst>
              <a:ext uri="{FF2B5EF4-FFF2-40B4-BE49-F238E27FC236}">
                <a16:creationId xmlns:a16="http://schemas.microsoft.com/office/drawing/2014/main" id="{73268A28-FC2D-4345-9B32-3D8D2100B08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31656"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4" name="Picture 3" descr="Square-2.png">
            <a:extLst>
              <a:ext uri="{FF2B5EF4-FFF2-40B4-BE49-F238E27FC236}">
                <a16:creationId xmlns:a16="http://schemas.microsoft.com/office/drawing/2014/main" id="{C1BAA9F3-E0BD-1943-9086-1EF3F4E5D16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93020"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5" name="Picture 3" descr="Square-2.png">
            <a:extLst>
              <a:ext uri="{FF2B5EF4-FFF2-40B4-BE49-F238E27FC236}">
                <a16:creationId xmlns:a16="http://schemas.microsoft.com/office/drawing/2014/main" id="{70E4CFF3-16D7-4349-B093-6329984CDC6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54384"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6" name="Picture 3" descr="Square-2.png">
            <a:extLst>
              <a:ext uri="{FF2B5EF4-FFF2-40B4-BE49-F238E27FC236}">
                <a16:creationId xmlns:a16="http://schemas.microsoft.com/office/drawing/2014/main" id="{D2B232D6-E2E7-A341-8A6B-EF8224C6A56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15748"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7" name="Picture 3" descr="Square-2.png">
            <a:extLst>
              <a:ext uri="{FF2B5EF4-FFF2-40B4-BE49-F238E27FC236}">
                <a16:creationId xmlns:a16="http://schemas.microsoft.com/office/drawing/2014/main" id="{AB836B47-6DE1-4148-98F8-CDCA091B07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7112"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8" name="Picture 3" descr="Square-2.png">
            <a:extLst>
              <a:ext uri="{FF2B5EF4-FFF2-40B4-BE49-F238E27FC236}">
                <a16:creationId xmlns:a16="http://schemas.microsoft.com/office/drawing/2014/main" id="{7C8EFE70-DC96-D24F-B220-B3A00EB3A53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38476"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9" name="Picture 3" descr="Square-2.png">
            <a:extLst>
              <a:ext uri="{FF2B5EF4-FFF2-40B4-BE49-F238E27FC236}">
                <a16:creationId xmlns:a16="http://schemas.microsoft.com/office/drawing/2014/main" id="{147C9CB2-BE57-DD42-8CF0-3BFEFBA347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99840"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0" name="Picture 3" descr="Square-2.png">
            <a:extLst>
              <a:ext uri="{FF2B5EF4-FFF2-40B4-BE49-F238E27FC236}">
                <a16:creationId xmlns:a16="http://schemas.microsoft.com/office/drawing/2014/main" id="{F0E3ED6F-66A0-2B42-9CC9-A58BC7E6EB49}"/>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61204"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1" name="Picture 3" descr="Square-2.png">
            <a:extLst>
              <a:ext uri="{FF2B5EF4-FFF2-40B4-BE49-F238E27FC236}">
                <a16:creationId xmlns:a16="http://schemas.microsoft.com/office/drawing/2014/main" id="{08B1863B-0A64-634C-BA66-24F31419F17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22568"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3" name="Picture 4" descr="Square-3.png">
            <a:extLst>
              <a:ext uri="{FF2B5EF4-FFF2-40B4-BE49-F238E27FC236}">
                <a16:creationId xmlns:a16="http://schemas.microsoft.com/office/drawing/2014/main" id="{F2F92CC9-83A2-7941-8B7A-B7AC14A0EA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92882"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4" name="Picture 4" descr="Square-3.png">
            <a:extLst>
              <a:ext uri="{FF2B5EF4-FFF2-40B4-BE49-F238E27FC236}">
                <a16:creationId xmlns:a16="http://schemas.microsoft.com/office/drawing/2014/main" id="{535F4CDA-67EE-3B45-B6CF-D6603D217A9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54223"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5" name="Picture 4" descr="Square-3.png">
            <a:extLst>
              <a:ext uri="{FF2B5EF4-FFF2-40B4-BE49-F238E27FC236}">
                <a16:creationId xmlns:a16="http://schemas.microsoft.com/office/drawing/2014/main" id="{3E3D9CCA-A923-B347-A485-5354E9A4CBD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115564"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6" name="Picture 4" descr="Square-3.png">
            <a:extLst>
              <a:ext uri="{FF2B5EF4-FFF2-40B4-BE49-F238E27FC236}">
                <a16:creationId xmlns:a16="http://schemas.microsoft.com/office/drawing/2014/main" id="{E7899685-F41A-DE4B-B441-88E03C26CF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76905"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7" name="Picture 4" descr="Square-3.png">
            <a:extLst>
              <a:ext uri="{FF2B5EF4-FFF2-40B4-BE49-F238E27FC236}">
                <a16:creationId xmlns:a16="http://schemas.microsoft.com/office/drawing/2014/main" id="{10154BA1-8D9C-3747-9979-7A0F5D5798B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70200"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8" name="Picture 4" descr="Square-3.png">
            <a:extLst>
              <a:ext uri="{FF2B5EF4-FFF2-40B4-BE49-F238E27FC236}">
                <a16:creationId xmlns:a16="http://schemas.microsoft.com/office/drawing/2014/main" id="{BC45E05D-726C-3F4E-A789-6AFA3180750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31541"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9" name="Picture 4" descr="Square-3.png">
            <a:extLst>
              <a:ext uri="{FF2B5EF4-FFF2-40B4-BE49-F238E27FC236}">
                <a16:creationId xmlns:a16="http://schemas.microsoft.com/office/drawing/2014/main" id="{9B08ACCB-36B8-D543-8649-F8640DC6B3C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038246"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0" name="Picture 4" descr="Square-3.png">
            <a:extLst>
              <a:ext uri="{FF2B5EF4-FFF2-40B4-BE49-F238E27FC236}">
                <a16:creationId xmlns:a16="http://schemas.microsoft.com/office/drawing/2014/main" id="{92DB15EF-A932-9645-9A96-08AF13BCD2F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499587"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1" name="Picture 4" descr="Square-3.png">
            <a:extLst>
              <a:ext uri="{FF2B5EF4-FFF2-40B4-BE49-F238E27FC236}">
                <a16:creationId xmlns:a16="http://schemas.microsoft.com/office/drawing/2014/main" id="{4013FC00-C39D-AE44-A8CD-82571EBE73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960928"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8" name="Picture 177" descr="Square-1.png">
            <a:extLst>
              <a:ext uri="{FF2B5EF4-FFF2-40B4-BE49-F238E27FC236}">
                <a16:creationId xmlns:a16="http://schemas.microsoft.com/office/drawing/2014/main" id="{B826BD7B-4CC4-C444-9AC5-A091450127A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24836"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1" name="Picture 3" descr="Square-2.png">
            <a:extLst>
              <a:ext uri="{FF2B5EF4-FFF2-40B4-BE49-F238E27FC236}">
                <a16:creationId xmlns:a16="http://schemas.microsoft.com/office/drawing/2014/main" id="{AFBF3859-29D1-074D-9785-5E4261F02A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83932" y="2667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3" name="Picture 72" descr="Square-1.png">
            <a:extLst>
              <a:ext uri="{FF2B5EF4-FFF2-40B4-BE49-F238E27FC236}">
                <a16:creationId xmlns:a16="http://schemas.microsoft.com/office/drawing/2014/main" id="{B551F14C-6D79-8147-9840-ADAB2648555D}"/>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73" descr="Square-1.png">
            <a:extLst>
              <a:ext uri="{FF2B5EF4-FFF2-40B4-BE49-F238E27FC236}">
                <a16:creationId xmlns:a16="http://schemas.microsoft.com/office/drawing/2014/main" id="{5E61281A-85E3-B342-BD56-14FDF993A0D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47564"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75" descr="Square-1.png">
            <a:extLst>
              <a:ext uri="{FF2B5EF4-FFF2-40B4-BE49-F238E27FC236}">
                <a16:creationId xmlns:a16="http://schemas.microsoft.com/office/drawing/2014/main" id="{907924EB-F373-344E-90B1-F5EBB5470946}"/>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08928"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77" descr="Square-1.png">
            <a:extLst>
              <a:ext uri="{FF2B5EF4-FFF2-40B4-BE49-F238E27FC236}">
                <a16:creationId xmlns:a16="http://schemas.microsoft.com/office/drawing/2014/main" id="{DB2FB643-7A10-1F48-B49A-81EBFCE68D4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70292"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79" descr="Square-1.png">
            <a:extLst>
              <a:ext uri="{FF2B5EF4-FFF2-40B4-BE49-F238E27FC236}">
                <a16:creationId xmlns:a16="http://schemas.microsoft.com/office/drawing/2014/main" id="{64A4FC0B-CC74-4F49-935A-2CE60F66E90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731656"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80" descr="Square-1.png">
            <a:extLst>
              <a:ext uri="{FF2B5EF4-FFF2-40B4-BE49-F238E27FC236}">
                <a16:creationId xmlns:a16="http://schemas.microsoft.com/office/drawing/2014/main" id="{A9CF2AAB-3563-9549-8BB7-609D5A1EFE6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193020" y="203491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3" descr="Square-2.png">
            <a:extLst>
              <a:ext uri="{FF2B5EF4-FFF2-40B4-BE49-F238E27FC236}">
                <a16:creationId xmlns:a16="http://schemas.microsoft.com/office/drawing/2014/main" id="{7982FAAA-0D56-1148-9946-68F7D1AB4B1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24836" y="31093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3" descr="Square-2.png">
            <a:extLst>
              <a:ext uri="{FF2B5EF4-FFF2-40B4-BE49-F238E27FC236}">
                <a16:creationId xmlns:a16="http://schemas.microsoft.com/office/drawing/2014/main" id="{2E8F9FBA-B7E2-714E-AA6C-847F3FDF6F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3109365"/>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4" descr="Square-3.png">
            <a:extLst>
              <a:ext uri="{FF2B5EF4-FFF2-40B4-BE49-F238E27FC236}">
                <a16:creationId xmlns:a16="http://schemas.microsoft.com/office/drawing/2014/main" id="{35D2FB0C-531E-EF47-9B92-186F5252A3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447369"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4" descr="Square-3.png">
            <a:extLst>
              <a:ext uri="{FF2B5EF4-FFF2-40B4-BE49-F238E27FC236}">
                <a16:creationId xmlns:a16="http://schemas.microsoft.com/office/drawing/2014/main" id="{9F5BA456-6FCB-9E46-8AB9-09CB5F4B4A1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8710" y="3743669"/>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 name="Picture 4" descr="Square-3.png">
            <a:extLst>
              <a:ext uri="{FF2B5EF4-FFF2-40B4-BE49-F238E27FC236}">
                <a16:creationId xmlns:a16="http://schemas.microsoft.com/office/drawing/2014/main" id="{EEB72318-E9DE-B34A-87F6-B6467E2F6BF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24836" y="4160520"/>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9" name="Picture 88" descr="Square-4.png">
            <a:extLst>
              <a:ext uri="{FF2B5EF4-FFF2-40B4-BE49-F238E27FC236}">
                <a16:creationId xmlns:a16="http://schemas.microsoft.com/office/drawing/2014/main" id="{DFF19BFA-BC62-E742-9409-E616395705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61204"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89" descr="Square-4.png">
            <a:extLst>
              <a:ext uri="{FF2B5EF4-FFF2-40B4-BE49-F238E27FC236}">
                <a16:creationId xmlns:a16="http://schemas.microsoft.com/office/drawing/2014/main" id="{BEC6E3E9-D9BB-0C46-8F28-FE5FE15DFDB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2568"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90" descr="Square-4.png">
            <a:extLst>
              <a:ext uri="{FF2B5EF4-FFF2-40B4-BE49-F238E27FC236}">
                <a16:creationId xmlns:a16="http://schemas.microsoft.com/office/drawing/2014/main" id="{C04DCB31-F59B-E04D-942F-7F310771B4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83932" y="479303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91" descr="Square-4.png">
            <a:extLst>
              <a:ext uri="{FF2B5EF4-FFF2-40B4-BE49-F238E27FC236}">
                <a16:creationId xmlns:a16="http://schemas.microsoft.com/office/drawing/2014/main" id="{EC692F34-B690-CF40-AC78-27C1DFB4727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24836" y="5227638"/>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8" name="Picture 4" descr="Square-3.png">
            <a:extLst>
              <a:ext uri="{FF2B5EF4-FFF2-40B4-BE49-F238E27FC236}">
                <a16:creationId xmlns:a16="http://schemas.microsoft.com/office/drawing/2014/main" id="{53ACC400-467A-1F40-BF04-2A469EEEE44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86177" y="4183437"/>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7466816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3"/>
          <p:cNvSpPr>
            <a:spLocks/>
          </p:cNvSpPr>
          <p:nvPr/>
        </p:nvSpPr>
        <p:spPr bwMode="auto">
          <a:xfrm>
            <a:off x="152400" y="6248400"/>
            <a:ext cx="7772400" cy="609600"/>
          </a:xfrm>
          <a:prstGeom prst="rect">
            <a:avLst/>
          </a:prstGeom>
          <a:noFill/>
          <a:ln>
            <a:noFill/>
          </a:ln>
        </p:spPr>
        <p:txBody>
          <a:bodyPr anchor="ctr"/>
          <a:lstStyle/>
          <a:p>
            <a:pPr eaLnBrk="0" fontAlgn="base" hangingPunct="0">
              <a:lnSpc>
                <a:spcPct val="90000"/>
              </a:lnSpc>
              <a:spcBef>
                <a:spcPct val="0"/>
              </a:spcBef>
              <a:spcAft>
                <a:spcPct val="0"/>
              </a:spcAft>
              <a:defRPr/>
            </a:pPr>
            <a:r>
              <a:rPr lang="en-US" sz="1600" b="1" dirty="0">
                <a:solidFill>
                  <a:srgbClr val="FFFFFF"/>
                </a:solidFill>
                <a:effectLst>
                  <a:outerShdw blurRad="38100" dist="38100" dir="2700000" algn="tl">
                    <a:srgbClr val="000000"/>
                  </a:outerShdw>
                </a:effectLst>
                <a:ea typeface="ヒラギノ角ゴ Pro W3" charset="-128"/>
              </a:rPr>
              <a:t>N = 19</a:t>
            </a:r>
          </a:p>
        </p:txBody>
      </p:sp>
      <p:sp>
        <p:nvSpPr>
          <p:cNvPr id="3" name="Title 2"/>
          <p:cNvSpPr>
            <a:spLocks noGrp="1"/>
          </p:cNvSpPr>
          <p:nvPr>
            <p:ph type="title"/>
          </p:nvPr>
        </p:nvSpPr>
        <p:spPr/>
        <p:txBody>
          <a:bodyPr/>
          <a:lstStyle/>
          <a:p>
            <a:r>
              <a:rPr lang="en-US" dirty="0"/>
              <a:t>How, if at all, would you modify your approach to </a:t>
            </a:r>
            <a:r>
              <a:rPr lang="en-US" dirty="0" err="1"/>
              <a:t>venetoclax</a:t>
            </a:r>
            <a:r>
              <a:rPr lang="en-US" dirty="0"/>
              <a:t> dosing for a patient who is receiving fluconazole? </a:t>
            </a:r>
          </a:p>
        </p:txBody>
      </p:sp>
      <p:sp>
        <p:nvSpPr>
          <p:cNvPr id="64" name="Text Box 9">
            <a:extLst>
              <a:ext uri="{FF2B5EF4-FFF2-40B4-BE49-F238E27FC236}">
                <a16:creationId xmlns:a16="http://schemas.microsoft.com/office/drawing/2014/main" id="{EEF9B696-0678-3D49-A5E7-681C3BB1F3B6}"/>
              </a:ext>
            </a:extLst>
          </p:cNvPr>
          <p:cNvSpPr txBox="1">
            <a:spLocks noChangeArrowheads="1"/>
          </p:cNvSpPr>
          <p:nvPr/>
        </p:nvSpPr>
        <p:spPr bwMode="auto">
          <a:xfrm>
            <a:off x="10345502" y="254040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14</a:t>
            </a:r>
            <a:endParaRPr lang="en-US" sz="1800" b="1" dirty="0">
              <a:solidFill>
                <a:srgbClr val="FFFFFF"/>
              </a:solidFill>
              <a:latin typeface="Arial" charset="0"/>
              <a:ea typeface="Arial" charset="0"/>
              <a:cs typeface="Arial" charset="0"/>
            </a:endParaRPr>
          </a:p>
        </p:txBody>
      </p:sp>
      <p:sp>
        <p:nvSpPr>
          <p:cNvPr id="65" name="Text Box 4">
            <a:extLst>
              <a:ext uri="{FF2B5EF4-FFF2-40B4-BE49-F238E27FC236}">
                <a16:creationId xmlns:a16="http://schemas.microsoft.com/office/drawing/2014/main" id="{788384E0-78EF-8244-8786-48A81C8F4182}"/>
              </a:ext>
            </a:extLst>
          </p:cNvPr>
          <p:cNvSpPr txBox="1">
            <a:spLocks noChangeArrowheads="1"/>
          </p:cNvSpPr>
          <p:nvPr/>
        </p:nvSpPr>
        <p:spPr bwMode="auto">
          <a:xfrm>
            <a:off x="1048009" y="2537141"/>
            <a:ext cx="2730640" cy="29356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200 mg daily</a:t>
            </a:r>
            <a:endParaRPr lang="en-US" b="1" dirty="0">
              <a:solidFill>
                <a:srgbClr val="FFFFFF"/>
              </a:solidFill>
              <a:latin typeface="Arial" charset="0"/>
              <a:ea typeface="Arial" charset="0"/>
              <a:cs typeface="Arial" charset="0"/>
            </a:endParaRPr>
          </a:p>
        </p:txBody>
      </p:sp>
      <p:sp>
        <p:nvSpPr>
          <p:cNvPr id="66" name="Text Box 4">
            <a:extLst>
              <a:ext uri="{FF2B5EF4-FFF2-40B4-BE49-F238E27FC236}">
                <a16:creationId xmlns:a16="http://schemas.microsoft.com/office/drawing/2014/main" id="{4D75F464-1652-4F43-AD20-2F8755BDEEA1}"/>
              </a:ext>
            </a:extLst>
          </p:cNvPr>
          <p:cNvSpPr txBox="1">
            <a:spLocks noChangeArrowheads="1"/>
          </p:cNvSpPr>
          <p:nvPr/>
        </p:nvSpPr>
        <p:spPr bwMode="auto">
          <a:xfrm>
            <a:off x="1048009" y="3483167"/>
            <a:ext cx="2730640" cy="31638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Switch antifungal, </a:t>
            </a:r>
            <a:br>
              <a:rPr lang="en-US" b="1" dirty="0"/>
            </a:br>
            <a:r>
              <a:rPr lang="en-US" b="1" dirty="0"/>
              <a:t>then 100 mg daily</a:t>
            </a:r>
            <a:endParaRPr lang="en-US" b="1" dirty="0">
              <a:solidFill>
                <a:srgbClr val="FFFFFF"/>
              </a:solidFill>
              <a:latin typeface="Arial" charset="0"/>
              <a:ea typeface="Arial" charset="0"/>
              <a:cs typeface="Arial" charset="0"/>
            </a:endParaRPr>
          </a:p>
        </p:txBody>
      </p:sp>
      <p:sp>
        <p:nvSpPr>
          <p:cNvPr id="67" name="Text Box 9">
            <a:extLst>
              <a:ext uri="{FF2B5EF4-FFF2-40B4-BE49-F238E27FC236}">
                <a16:creationId xmlns:a16="http://schemas.microsoft.com/office/drawing/2014/main" id="{58A9405E-B942-D648-BF19-1C7F9EEB005C}"/>
              </a:ext>
            </a:extLst>
          </p:cNvPr>
          <p:cNvSpPr txBox="1">
            <a:spLocks noChangeArrowheads="1"/>
          </p:cNvSpPr>
          <p:nvPr/>
        </p:nvSpPr>
        <p:spPr bwMode="auto">
          <a:xfrm>
            <a:off x="5334000" y="3504394"/>
            <a:ext cx="411163" cy="27305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3</a:t>
            </a:r>
            <a:endParaRPr lang="en-US" sz="1800" b="1" dirty="0">
              <a:solidFill>
                <a:srgbClr val="FFFFFF"/>
              </a:solidFill>
              <a:latin typeface="Arial" charset="0"/>
              <a:ea typeface="Arial" charset="0"/>
              <a:cs typeface="Arial" charset="0"/>
            </a:endParaRPr>
          </a:p>
        </p:txBody>
      </p:sp>
      <p:sp>
        <p:nvSpPr>
          <p:cNvPr id="70" name="Text Box 4">
            <a:extLst>
              <a:ext uri="{FF2B5EF4-FFF2-40B4-BE49-F238E27FC236}">
                <a16:creationId xmlns:a16="http://schemas.microsoft.com/office/drawing/2014/main" id="{CCB3859E-02B7-D74D-B6B4-7FEC12C2B5C2}"/>
              </a:ext>
            </a:extLst>
          </p:cNvPr>
          <p:cNvSpPr txBox="1">
            <a:spLocks noChangeArrowheads="1"/>
          </p:cNvSpPr>
          <p:nvPr/>
        </p:nvSpPr>
        <p:spPr bwMode="auto">
          <a:xfrm>
            <a:off x="707635" y="4362826"/>
            <a:ext cx="3071013" cy="271180"/>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algn="r">
              <a:spcBef>
                <a:spcPct val="50000"/>
              </a:spcBef>
              <a:defRPr/>
            </a:pPr>
            <a:r>
              <a:rPr lang="en-US" b="1" dirty="0"/>
              <a:t>I would not modify </a:t>
            </a:r>
            <a:br>
              <a:rPr lang="en-US" b="1" dirty="0"/>
            </a:br>
            <a:r>
              <a:rPr lang="en-US" b="1" dirty="0"/>
              <a:t>the dose</a:t>
            </a:r>
            <a:endParaRPr lang="en-US" b="1" dirty="0">
              <a:solidFill>
                <a:srgbClr val="FFFFFF"/>
              </a:solidFill>
              <a:latin typeface="Arial" charset="0"/>
              <a:ea typeface="Arial" charset="0"/>
              <a:cs typeface="Arial" charset="0"/>
            </a:endParaRPr>
          </a:p>
        </p:txBody>
      </p:sp>
      <p:sp>
        <p:nvSpPr>
          <p:cNvPr id="71" name="Text Box 9">
            <a:extLst>
              <a:ext uri="{FF2B5EF4-FFF2-40B4-BE49-F238E27FC236}">
                <a16:creationId xmlns:a16="http://schemas.microsoft.com/office/drawing/2014/main" id="{7870CBD6-ADD1-4844-9F3C-C41091BDD898}"/>
              </a:ext>
            </a:extLst>
          </p:cNvPr>
          <p:cNvSpPr txBox="1">
            <a:spLocks noChangeArrowheads="1"/>
          </p:cNvSpPr>
          <p:nvPr/>
        </p:nvSpPr>
        <p:spPr bwMode="auto">
          <a:xfrm>
            <a:off x="4841059" y="4497318"/>
            <a:ext cx="517629" cy="183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eaLnBrk="1" hangingPunct="1">
              <a:spcBef>
                <a:spcPct val="50000"/>
              </a:spcBef>
              <a:defRPr/>
            </a:pPr>
            <a:r>
              <a:rPr lang="en-US" sz="1800" b="1" dirty="0">
                <a:solidFill>
                  <a:srgbClr val="FFFFFF"/>
                </a:solidFill>
                <a:ea typeface="Arial" charset="0"/>
                <a:cs typeface="Arial" charset="0"/>
              </a:rPr>
              <a:t>2</a:t>
            </a:r>
            <a:endParaRPr lang="en-US" sz="1800" b="1" dirty="0">
              <a:solidFill>
                <a:srgbClr val="FFFFFF"/>
              </a:solidFill>
              <a:latin typeface="Arial" charset="0"/>
              <a:ea typeface="Arial" charset="0"/>
              <a:cs typeface="Arial" charset="0"/>
            </a:endParaRPr>
          </a:p>
        </p:txBody>
      </p:sp>
      <p:pic>
        <p:nvPicPr>
          <p:cNvPr id="118" name="Picture 4" descr="Square-3.png">
            <a:extLst>
              <a:ext uri="{FF2B5EF4-FFF2-40B4-BE49-F238E27FC236}">
                <a16:creationId xmlns:a16="http://schemas.microsoft.com/office/drawing/2014/main" id="{9CB1E769-9F96-A74B-B42E-19D88BC2F50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73708" y="436625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 name="Picture 3" descr="Square-2.png">
            <a:extLst>
              <a:ext uri="{FF2B5EF4-FFF2-40B4-BE49-F238E27FC236}">
                <a16:creationId xmlns:a16="http://schemas.microsoft.com/office/drawing/2014/main" id="{1EEE99C9-8052-6344-AAA9-6EBB6DFE84D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73708" y="3429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3" name="Picture 3" descr="Square-2.png">
            <a:extLst>
              <a:ext uri="{FF2B5EF4-FFF2-40B4-BE49-F238E27FC236}">
                <a16:creationId xmlns:a16="http://schemas.microsoft.com/office/drawing/2014/main" id="{6AC36F33-14B1-114A-8C9D-DC74E685B00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35072" y="3429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5" name="Picture 124" descr="Square-1.png">
            <a:extLst>
              <a:ext uri="{FF2B5EF4-FFF2-40B4-BE49-F238E27FC236}">
                <a16:creationId xmlns:a16="http://schemas.microsoft.com/office/drawing/2014/main" id="{297B1FBF-EB26-8F4D-9A86-6400C94AE21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73708"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6" name="Picture 125" descr="Square-1.png">
            <a:extLst>
              <a:ext uri="{FF2B5EF4-FFF2-40B4-BE49-F238E27FC236}">
                <a16:creationId xmlns:a16="http://schemas.microsoft.com/office/drawing/2014/main" id="{EAB6E8B6-BF1C-DE43-A7C5-486A817D6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35072"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3" descr="Square-2.png">
            <a:extLst>
              <a:ext uri="{FF2B5EF4-FFF2-40B4-BE49-F238E27FC236}">
                <a16:creationId xmlns:a16="http://schemas.microsoft.com/office/drawing/2014/main" id="{4EFE915E-232A-2443-99A5-C51D54D6610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96436" y="3429000"/>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4" descr="Square-3.png">
            <a:extLst>
              <a:ext uri="{FF2B5EF4-FFF2-40B4-BE49-F238E27FC236}">
                <a16:creationId xmlns:a16="http://schemas.microsoft.com/office/drawing/2014/main" id="{BEFE6129-401E-DC4B-9030-63D2FAE5FA4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34755" y="4366253"/>
            <a:ext cx="411480" cy="411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37" descr="Square-1.png">
            <a:extLst>
              <a:ext uri="{FF2B5EF4-FFF2-40B4-BE49-F238E27FC236}">
                <a16:creationId xmlns:a16="http://schemas.microsoft.com/office/drawing/2014/main" id="{C9EE9EFC-DBAA-BB4C-98EA-7BB53D1D079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02545"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9" name="Picture 38" descr="Square-1.png">
            <a:extLst>
              <a:ext uri="{FF2B5EF4-FFF2-40B4-BE49-F238E27FC236}">
                <a16:creationId xmlns:a16="http://schemas.microsoft.com/office/drawing/2014/main" id="{A54046B9-D018-5D46-BDE2-3512BF89500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63909"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43" descr="Square-1.png">
            <a:extLst>
              <a:ext uri="{FF2B5EF4-FFF2-40B4-BE49-F238E27FC236}">
                <a16:creationId xmlns:a16="http://schemas.microsoft.com/office/drawing/2014/main" id="{A72514F3-3ED0-3547-BA2E-7A1DC12ACD7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719164"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44" descr="Square-1.png">
            <a:extLst>
              <a:ext uri="{FF2B5EF4-FFF2-40B4-BE49-F238E27FC236}">
                <a16:creationId xmlns:a16="http://schemas.microsoft.com/office/drawing/2014/main" id="{B098F6F5-8743-494A-A3BE-E1C1A62057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80528"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45" descr="Square-1.png">
            <a:extLst>
              <a:ext uri="{FF2B5EF4-FFF2-40B4-BE49-F238E27FC236}">
                <a16:creationId xmlns:a16="http://schemas.microsoft.com/office/drawing/2014/main" id="{6AAC9894-6A86-D742-8F82-91094F17602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48001"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46" descr="Square-1.png">
            <a:extLst>
              <a:ext uri="{FF2B5EF4-FFF2-40B4-BE49-F238E27FC236}">
                <a16:creationId xmlns:a16="http://schemas.microsoft.com/office/drawing/2014/main" id="{E9DA0D0A-5057-A24B-86BB-6C2A3AA292C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09365"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47" descr="Square-1.png">
            <a:extLst>
              <a:ext uri="{FF2B5EF4-FFF2-40B4-BE49-F238E27FC236}">
                <a16:creationId xmlns:a16="http://schemas.microsoft.com/office/drawing/2014/main" id="{F47F7E0F-9271-6B40-B59B-5D54B4B8CC6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68967"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48" descr="Square-1.png">
            <a:extLst>
              <a:ext uri="{FF2B5EF4-FFF2-40B4-BE49-F238E27FC236}">
                <a16:creationId xmlns:a16="http://schemas.microsoft.com/office/drawing/2014/main" id="{E9AC6130-AACD-3646-96B0-E72AB11564E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30331"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49" descr="Square-1.png">
            <a:extLst>
              <a:ext uri="{FF2B5EF4-FFF2-40B4-BE49-F238E27FC236}">
                <a16:creationId xmlns:a16="http://schemas.microsoft.com/office/drawing/2014/main" id="{A5BA64D1-FD44-514B-AE5E-5727F4681E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497804"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50" descr="Square-1.png">
            <a:extLst>
              <a:ext uri="{FF2B5EF4-FFF2-40B4-BE49-F238E27FC236}">
                <a16:creationId xmlns:a16="http://schemas.microsoft.com/office/drawing/2014/main" id="{916BD764-A8EC-7C4E-B26A-5E452304B9B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959168"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51" descr="Square-1.png">
            <a:extLst>
              <a:ext uri="{FF2B5EF4-FFF2-40B4-BE49-F238E27FC236}">
                <a16:creationId xmlns:a16="http://schemas.microsoft.com/office/drawing/2014/main" id="{061C78F8-4807-0648-8F65-CB5A63FC24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414423"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52" descr="Square-1.png">
            <a:extLst>
              <a:ext uri="{FF2B5EF4-FFF2-40B4-BE49-F238E27FC236}">
                <a16:creationId xmlns:a16="http://schemas.microsoft.com/office/drawing/2014/main" id="{4E40A6B6-D91A-9B49-92A1-52393339009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75787" y="2491747"/>
            <a:ext cx="411163" cy="411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82973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1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555CEF8E-7EA0-4980-B9FF-207BFC03A807}"/>
</file>

<file path=customXml/itemProps2.xml><?xml version="1.0" encoding="utf-8"?>
<ds:datastoreItem xmlns:ds="http://schemas.openxmlformats.org/officeDocument/2006/customXml" ds:itemID="{81E72030-C228-48D6-A34C-499DF1C966DB}"/>
</file>

<file path=customXml/itemProps3.xml><?xml version="1.0" encoding="utf-8"?>
<ds:datastoreItem xmlns:ds="http://schemas.openxmlformats.org/officeDocument/2006/customXml" ds:itemID="{CD0B19A4-FC01-4FEE-9001-8EFF828AF778}"/>
</file>

<file path=docProps/app.xml><?xml version="1.0" encoding="utf-8"?>
<Properties xmlns="http://schemas.openxmlformats.org/officeDocument/2006/extended-properties" xmlns:vt="http://schemas.openxmlformats.org/officeDocument/2006/docPropsVTypes">
  <TotalTime>4458</TotalTime>
  <Words>9770</Words>
  <Application>Microsoft Macintosh PowerPoint</Application>
  <PresentationFormat>Widescreen</PresentationFormat>
  <Paragraphs>885</Paragraphs>
  <Slides>43</Slides>
  <Notes>42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43</vt:i4>
      </vt:variant>
    </vt:vector>
  </HeadingPairs>
  <TitlesOfParts>
    <vt:vector size="46" baseType="lpstr">
      <vt:lpstr>Arial</vt:lpstr>
      <vt:lpstr>Calibri</vt:lpstr>
      <vt:lpstr>1_Blank Presentation</vt:lpstr>
      <vt:lpstr>Exploring Current Management Paradigms  for Patients with Acute Myeloid Leukemia  Not Eligible for Intensive Therapy</vt:lpstr>
      <vt:lpstr>Survey Participants</vt:lpstr>
      <vt:lpstr>PowerPoint Presentation</vt:lpstr>
      <vt:lpstr>A 65-year-old man with AML has 25% peripheral myeloblasts. Which of the following would cause you to consider him unfit for intensive chemotherapy? (Select all that apply.)</vt:lpstr>
      <vt:lpstr>A 65-year-old man with AML has 25% peripheral myeloblasts. Which of the following would cause you to consider him unfit for intensive chemotherapy? (Select all that apply.)</vt:lpstr>
      <vt:lpstr>What initial treatment would you recommend for a 65-year-old man with AML with a PS of 1 and pancytopenia, 35% marrow myeloblasts, a complex karyotype and a TP53 mutation?</vt:lpstr>
      <vt:lpstr>When do you perform the first bone marrow evaluation in a patient to whom you are administering venetoclax in combination with a hypomethylating agent (HMA) or low-dose cytarabine?</vt:lpstr>
      <vt:lpstr>Which of the following do you generally administer as prophylaxis to patients receiving venetoclax in combination with azacitidine?  (Select all that apply.)</vt:lpstr>
      <vt:lpstr>How, if at all, would you modify your approach to venetoclax dosing for a patient who is receiving fluconazole? </vt:lpstr>
      <vt:lpstr>For a patient who is receiving venetoclax in combination with an HMA who is in complete remission and faring well, how long do you generally continue the venetoclax?</vt:lpstr>
      <vt:lpstr>All patients with AML who are receiving venetoclax in combination with an HMA should be admitted to the hospital regardless of disease burden or performance status.</vt:lpstr>
      <vt:lpstr>Module 1 Appendix</vt:lpstr>
      <vt:lpstr>In a medically stable patient with newly diagnosed AML, which of the following genomic tests do you generally wait for the results of before initiating treatment? (Select all that apply.)</vt:lpstr>
      <vt:lpstr>What type of MRD testing do you generally order for your patients with AML who are undergoing therapy with curative intent?</vt:lpstr>
      <vt:lpstr>What initial treatment would you generally recommend for an 80-year-old woman with AML with intermediate-risk cytogenetics?</vt:lpstr>
      <vt:lpstr>You are about to administer venetoclax/azacitidine to an older patient with AML, a PS of 0, WBC = 15K and 50% blasts who is receiving no medications other than allopurinol. What would be your approach to venetoclax dosing? </vt:lpstr>
      <vt:lpstr>Diminished visual acuity has been reported as a side effect of venetoclax. </vt:lpstr>
      <vt:lpstr>A 68-year-old otherwise healthy man with AML with complex karyotype and TP53 mutation attains a morphologic but MRD-positive remission after 1 cycle of venetoclax/10-day decitabine. He has a 60-year-old HLA-matched brother. What would you recommend at this time? </vt:lpstr>
      <vt:lpstr>A 68-year-old otherwise healthy man with AML with complex karyotype and TP53 mutation attains a morphologic and MRD-negative remission (TP53 mutation present; VAF 7%) after 1 cycle of venetoclax/10-day decitabine.  He has a 60-year-old HLA-matched brother. What would you recommend at this time?</vt:lpstr>
      <vt:lpstr>A 68-year-old otherwise healthy man with AML with complex karyotype and TP53 mutation attains a morphologic and MRD-negative remission (TP53 mutation absent; NGS sensitivity 5%) after 1 cycle of venetoclax/10-day decitabine. He has a 60-year-old HLA-matched brother. What would you recommend at this time?</vt:lpstr>
      <vt:lpstr>A 66-year-old otherwise healthy man with AML with a FLT3 mutation receives 7 + 3 induction and midostaurin, attains remission and receives consolidation with 3 cycles of modified high-dose cytarabine and midostaurin. Four months after completion of therapy, he experiences disease progression and a FLT3-ITD mutation (allelic burden of 0.4) is found. What would you recommend? </vt:lpstr>
      <vt:lpstr>A 68-year-old otherwise healthy man with AML with complex karyotype and TP53 mutation attains a morphologic and MRD-negative remission (TP53 mutation absent; NGS sensitivity 5%) after 1 cycle of venetoclax/10-day decitabine. He has a 60-year-old HLA-matched brother. What would you recommend at this time?</vt:lpstr>
      <vt:lpstr>Which of the following genomic tests do you generally order for patients with newly diagnosed AML? (Select all that apply.)</vt:lpstr>
      <vt:lpstr>Do you perform mutational analysis at the time of AML relapse?</vt:lpstr>
      <vt:lpstr>Outside of a clinical trial, in which situations, if any, do you generally assess MRD status in your patients undergoing treatment for AML?  (Select all that apply.)</vt:lpstr>
      <vt:lpstr>What initial treatment would you recommend for a 68-year-old woman with AML with a performance status (PS) of 2 and a history of hypertension, coronary artery disease, anemia for 2 years with unclear etiology and diabetes mellitus, assuming organ function is normal?</vt:lpstr>
      <vt:lpstr>PowerPoint Presentation</vt:lpstr>
      <vt:lpstr>A 76-year-old otherwise healthy woman presents with mildly symptomatic AML with normal karyotype, WBC = 20K with 50% blasts, HCT = 28 and PLT = 42. A FLT3-ITD mutation is detected by PCR with an allelic burden of 0.7. What initial therapy would you recommend?</vt:lpstr>
      <vt:lpstr>A 76-year-old otherwise healthy woman presents with mildly symptomatic AML with normal karyotype, WBC = 20K with 50% blasts, HCT = 28 and  PLT = 42. A FLT3-ITD mutation is detected by PCR with an allelic burden of 0.07. What initial therapy would you recommend?</vt:lpstr>
      <vt:lpstr>What initial treatment would you recommend for a 77-year-old woman with AML with an IDH1 mutation? </vt:lpstr>
      <vt:lpstr>A 58-year-old patient with post-polycythemia vera myelofibrosis presents for management of AML and is found to have acquired an IDH1 mutation at the time of transformation. What would you recommend?</vt:lpstr>
      <vt:lpstr>A patient in complete remission on ivosidenib presents with lower-extremity weakness, numbness and urinary retention. A lumbar puncture to work up CNS relapse is negative. Imaging reveals no mass lesions. What is the likely diagnosis?</vt:lpstr>
      <vt:lpstr>For the patient in the previous question, what would be your most likely approach? </vt:lpstr>
      <vt:lpstr>Module 2 Appendix</vt:lpstr>
      <vt:lpstr>A 56-year-old man with AML with a FLT3-ITD mutation with an allelic ratio of 0.4 and an NPM1 mutation receives 7 + 3 induction and midostaurin. He is found to be in complete remission on recovery. Should this patient be referred for transplant?</vt:lpstr>
      <vt:lpstr>In your patients with AML with a FLT3-ITD mutation who proceed to transplant, do you generally administer maintenance therapy with a FLT3 inhibitor?</vt:lpstr>
      <vt:lpstr>A 62-year-old otherwise healthy man with AML with a FLT3 mutation receives 7 + 3 induction and midostaurin, attains remission and receives consolidation with 3 cycles of modified high-dose cytarabine and midostaurin. Four months after completion of therapy, he experiences disease progression. What would you recommend? </vt:lpstr>
      <vt:lpstr>A 48-year-old patient with relapsed AML and an IDH1 mutation attains a complete remission with ivosidenib and proceeds to transplant. Upon engraftment, which of the following would you recommend to maintain remission?</vt:lpstr>
      <vt:lpstr>A 64-year-old patient presents with new-onset shortness of breath, hypoxemia and fever 3 weeks into therapy with ivosidenib for relapsed AML. Chest CT reveals diffuse ground glass infiltrates. The patient has an ANC of 600, 27% blasts in the blood and has been receiving prophylaxis with levofloxacin and acyclovir only. What would you recommend? </vt:lpstr>
      <vt:lpstr>A 65-year-old man with relapsed/refractory AML and an IDH2 R140 mutation presents with a WBC of 25K and 80% blasts and is started on enasidenib. After 3 weeks, his WBC has risen to 50K and the patient still has 80% blasts. He is clinically stable otherwise. What would you recommend?  </vt:lpstr>
      <vt:lpstr>A 69-year-old woman with a history of myelodysplastic syndrome (MDS) treated with azacitidine for 10 months presents 1 year later with AML with 35% marrow blasts, trisomy 8 and ASXL1, NRAS and U2AF1 mutations (VAFs 45, 20 and 45, respectively). What would you recommend? </vt:lpstr>
      <vt:lpstr>What initial treatment would you recommend for a 68-year-old woman  with a history of breast cancer, for which she received adjuvant chemotherapy, who now presents with bone marrow findings consistent with therapy-related AML with MDS-related changes, del(20q) cytogenetics and a PS of 1? </vt:lpstr>
      <vt:lpstr>In general, how do you or would you administer CPX-351 to medically stable patients with AML?</vt:lpstr>
    </vt:vector>
  </TitlesOfParts>
  <Manager/>
  <Company>Research To Practice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www.ResearchToPractice.com</dc:description>
  <cp:lastModifiedBy>Alexis Oneca</cp:lastModifiedBy>
  <cp:revision>1069</cp:revision>
  <cp:lastPrinted>2019-10-24T23:28:54Z</cp:lastPrinted>
  <dcterms:created xsi:type="dcterms:W3CDTF">2014-02-14T17:36:23Z</dcterms:created>
  <dcterms:modified xsi:type="dcterms:W3CDTF">2020-03-12T13:51:11Z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ies>
</file>