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tif" ContentType="image/tiff"/>
  <Default Extension="tiff" ContentType="image/tiff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entation.xml" ContentType="application/vnd.openxmlformats-officedocument.presentationml.presentation.main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Layouts/slideLayout13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slideLayouts/slideLayout12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theme/theme2.xml" ContentType="application/vnd.openxmlformats-officedocument.theme+xml"/>
  <Override PartName="/ppt/theme/theme1.xml" ContentType="application/vnd.openxmlformats-officedocument.theme+xml"/>
  <Override PartName="/ppt/theme/theme3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revisionInfo.xml" ContentType="application/vnd.ms-powerpoint.revisioninfo+xml"/>
  <Override PartName="/docProps/app.xml" ContentType="application/vnd.openxmlformats-officedocument.extended-properties+xml"/>
  <Override PartName="/docProps/core.xml" ContentType="application/vnd.openxmlformats-package.core-properties+xml"/>
  <Override PartName="/ppt/tags/tag1.xml" ContentType="application/vnd.openxmlformats-officedocument.presentationml.tag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786" r:id="rId1"/>
  </p:sldMasterIdLst>
  <p:notesMasterIdLst>
    <p:notesMasterId r:id="rId19"/>
  </p:notesMasterIdLst>
  <p:handoutMasterIdLst>
    <p:handoutMasterId r:id="rId20"/>
  </p:handoutMasterIdLst>
  <p:sldIdLst>
    <p:sldId id="884" r:id="rId2"/>
    <p:sldId id="1076" r:id="rId3"/>
    <p:sldId id="791" r:id="rId4"/>
    <p:sldId id="1181" r:id="rId5"/>
    <p:sldId id="1182" r:id="rId6"/>
    <p:sldId id="1085" r:id="rId7"/>
    <p:sldId id="1186" r:id="rId8"/>
    <p:sldId id="467" r:id="rId9"/>
    <p:sldId id="453" r:id="rId10"/>
    <p:sldId id="468" r:id="rId11"/>
    <p:sldId id="1681" r:id="rId12"/>
    <p:sldId id="793" r:id="rId13"/>
    <p:sldId id="1679" r:id="rId14"/>
    <p:sldId id="1680" r:id="rId15"/>
    <p:sldId id="587" r:id="rId16"/>
    <p:sldId id="588" r:id="rId17"/>
    <p:sldId id="592" r:id="rId18"/>
  </p:sldIdLst>
  <p:sldSz cx="12192000" cy="6858000"/>
  <p:notesSz cx="70104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BE0E3"/>
    <a:srgbClr val="000000"/>
    <a:srgbClr val="FF3FFA"/>
    <a:srgbClr val="F7811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AAD7CF4-C046-064B-8CC9-AD9617808B2A}" v="92" dt="2019-10-24T11:49:56.872"/>
    <p1510:client id="{A6F27CAB-13D6-8F4A-9513-8FB1A2CF9115}" v="39" dt="2019-10-24T15:28:14.015"/>
    <p1510:client id="{B1262973-1F96-0B42-AD3C-354E922BE5D5}" v="116" dt="2019-10-24T14:12:07.361"/>
    <p1510:client id="{FC455364-2410-8245-8775-B85B6A1FC1AC}" v="5" dt="2019-10-24T15:52:34.83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4859" autoAdjust="0"/>
    <p:restoredTop sz="94993" autoAdjust="0"/>
  </p:normalViewPr>
  <p:slideViewPr>
    <p:cSldViewPr>
      <p:cViewPr varScale="1">
        <p:scale>
          <a:sx n="122" d="100"/>
          <a:sy n="122" d="100"/>
        </p:scale>
        <p:origin x="792" y="1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customXml" Target="../customXml/item1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28" Type="http://schemas.openxmlformats.org/officeDocument/2006/relationships/customXml" Target="../customXml/item3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Relationship Id="rId27" Type="http://schemas.openxmlformats.org/officeDocument/2006/relationships/customXml" Target="../customXml/item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338" y="0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A7553E3-9993-4A35-A8EB-7E6B12BFA7A6}" type="datetimeFigureOut">
              <a:rPr lang="en-US" smtClean="0"/>
              <a:t>12/3/19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675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338" y="8829675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9568059-49A2-4E40-BE59-8D399BCE1E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8263573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9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D4E737F9-7749-4D7C-849A-CCF03C91002C}" type="datetimeFigureOut">
              <a:rPr lang="en-US" smtClean="0"/>
              <a:t>12/3/19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06400" y="696913"/>
            <a:ext cx="61976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1" y="4415790"/>
            <a:ext cx="5608320" cy="4183380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1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9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8CD4F8F3-7A40-47E8-8FED-BC73729D485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6238618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08" tIns="45705" rIns="91408" bIns="45705" anchor="b"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A03160F-0A2E-4B6A-9995-C8E837E23E62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MS PGothic" pitchFamily="34" charset="-128"/>
              <a:cs typeface="+mn-cs"/>
            </a:endParaRPr>
          </a:p>
        </p:txBody>
      </p:sp>
      <p:sp>
        <p:nvSpPr>
          <p:cNvPr id="256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ln/>
        </p:spPr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ln/>
        </p:spPr>
        <p:txBody>
          <a:bodyPr lIns="91408" tIns="45705" rIns="91408" bIns="45705"/>
          <a:lstStyle/>
          <a:p>
            <a:pPr eaLnBrk="1" hangingPunct="1"/>
            <a:endParaRPr lang="en-US">
              <a:latin typeface="Times"/>
            </a:endParaRPr>
          </a:p>
        </p:txBody>
      </p:sp>
    </p:spTree>
    <p:extLst>
      <p:ext uri="{BB962C8B-B14F-4D97-AF65-F5344CB8AC3E}">
        <p14:creationId xmlns:p14="http://schemas.microsoft.com/office/powerpoint/2010/main" val="55570590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79768" y="4777193"/>
            <a:ext cx="5438140" cy="4909731"/>
          </a:xfrm>
        </p:spPr>
        <p:txBody>
          <a:bodyPr/>
          <a:lstStyle/>
          <a:p>
            <a:r>
              <a:rPr lang="en-US" sz="1100" dirty="0"/>
              <a:t>Key eligibility</a:t>
            </a:r>
            <a:r>
              <a:rPr lang="en-US" sz="1100" baseline="0" dirty="0"/>
              <a:t> criteria</a:t>
            </a:r>
            <a:endParaRPr lang="en-US" sz="11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/>
              <a:t>Refractory to initial induction or untreated first relapse after prior CRc (defined as CR plus </a:t>
            </a:r>
            <a:r>
              <a:rPr lang="en-US" sz="1600" dirty="0" err="1"/>
              <a:t>CRi</a:t>
            </a:r>
            <a:r>
              <a:rPr lang="en-US" sz="1600" dirty="0"/>
              <a:t> plus </a:t>
            </a:r>
            <a:r>
              <a:rPr lang="en-US" sz="1600" dirty="0" err="1"/>
              <a:t>CRp</a:t>
            </a:r>
            <a:r>
              <a:rPr lang="en-US" sz="1600" dirty="0"/>
              <a:t>)</a:t>
            </a:r>
          </a:p>
          <a:p>
            <a:pPr marL="574675" lvl="1" indent="-234950">
              <a:buFont typeface="Calibri" panose="020F0502020204030204" pitchFamily="34" charset="0"/>
              <a:buChar char="–"/>
            </a:pPr>
            <a:r>
              <a:rPr lang="en-US" sz="1400" dirty="0"/>
              <a:t>Prior frontline </a:t>
            </a:r>
            <a:r>
              <a:rPr lang="en-US" sz="1400" dirty="0" err="1"/>
              <a:t>midostaurin</a:t>
            </a:r>
            <a:r>
              <a:rPr lang="en-US" sz="1400" dirty="0"/>
              <a:t> or </a:t>
            </a:r>
            <a:r>
              <a:rPr lang="en-US" sz="1400" dirty="0" err="1"/>
              <a:t>sorafenib</a:t>
            </a:r>
            <a:r>
              <a:rPr lang="en-US" sz="1400" dirty="0"/>
              <a:t> allowed</a:t>
            </a:r>
          </a:p>
          <a:p>
            <a:pPr marL="574675" lvl="1" indent="-234950">
              <a:buFont typeface="Calibri" panose="020F0502020204030204" pitchFamily="34" charset="0"/>
              <a:buChar char="–"/>
            </a:pPr>
            <a:r>
              <a:rPr lang="en-US" sz="1400" dirty="0"/>
              <a:t>Prior </a:t>
            </a:r>
            <a:r>
              <a:rPr lang="en-US" sz="1400" dirty="0" err="1"/>
              <a:t>gilteritinib</a:t>
            </a:r>
            <a:r>
              <a:rPr lang="en-US" sz="1400" dirty="0"/>
              <a:t> or other FLT3 inhibitors excluded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/>
              <a:t>Central laboratory-confirmed </a:t>
            </a:r>
            <a:r>
              <a:rPr lang="en-US" sz="1600" i="1" dirty="0"/>
              <a:t>FLT3</a:t>
            </a:r>
            <a:r>
              <a:rPr lang="en-US" sz="1600" dirty="0"/>
              <a:t>-ITD or </a:t>
            </a:r>
          </a:p>
          <a:p>
            <a:pPr indent="280988"/>
            <a:r>
              <a:rPr lang="en-US" sz="1600" i="1" dirty="0"/>
              <a:t>FLT3</a:t>
            </a:r>
            <a:r>
              <a:rPr lang="en-US" sz="1600" dirty="0"/>
              <a:t>-TKD (D835/I836) by PCR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/>
              <a:t>ECOG performance status </a:t>
            </a:r>
            <a:r>
              <a:rPr lang="en-US" sz="1600" u="sng" dirty="0"/>
              <a:t>&lt;</a:t>
            </a:r>
            <a:r>
              <a:rPr lang="en-US" sz="1600" dirty="0"/>
              <a:t>2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/>
              <a:t>Normal liver, renal function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 err="1"/>
              <a:t>QTcF</a:t>
            </a:r>
            <a:r>
              <a:rPr lang="en-US" sz="1600" dirty="0"/>
              <a:t> </a:t>
            </a:r>
            <a:r>
              <a:rPr lang="en-US" sz="1600" u="sng" dirty="0"/>
              <a:t>&lt;</a:t>
            </a:r>
            <a:r>
              <a:rPr lang="en-US" sz="1600" dirty="0"/>
              <a:t>450 </a:t>
            </a:r>
            <a:r>
              <a:rPr lang="en-US" sz="1600" dirty="0" err="1"/>
              <a:t>msec</a:t>
            </a:r>
            <a:r>
              <a:rPr lang="en-US" sz="1600" dirty="0"/>
              <a:t> by central</a:t>
            </a:r>
            <a:r>
              <a:rPr lang="en-US" sz="1600" baseline="0" dirty="0"/>
              <a:t> electrocardiogram</a:t>
            </a:r>
            <a:r>
              <a:rPr lang="en-US" sz="1600" dirty="0"/>
              <a:t> reading</a:t>
            </a:r>
            <a:endParaRPr lang="en-US" sz="1100" dirty="0"/>
          </a:p>
          <a:p>
            <a:endParaRPr lang="en-US" sz="1100" dirty="0"/>
          </a:p>
          <a:p>
            <a:r>
              <a:rPr lang="en-US" sz="1100" dirty="0"/>
              <a:t>Source data: </a:t>
            </a:r>
          </a:p>
          <a:p>
            <a:r>
              <a:rPr lang="en-US" sz="1100" b="1" dirty="0"/>
              <a:t>2215-cl-0301-clp-12-reissue-en-v9-final-03</a:t>
            </a:r>
          </a:p>
          <a:p>
            <a:r>
              <a:rPr lang="en-US" sz="1100" b="0" dirty="0"/>
              <a:t>P48-49 Section 2.2.1</a:t>
            </a:r>
          </a:p>
          <a:p>
            <a:r>
              <a:rPr lang="en-US" sz="1100" b="0" dirty="0"/>
              <a:t>P58-59</a:t>
            </a:r>
            <a:r>
              <a:rPr lang="en-US" sz="1100" b="0" baseline="0" dirty="0"/>
              <a:t> Sections 5.1.1.1 and 5.1.1.2</a:t>
            </a:r>
            <a:endParaRPr lang="en-US" sz="1100" b="0" dirty="0"/>
          </a:p>
          <a:p>
            <a:pPr marL="0" indent="0">
              <a:buFont typeface="Arial" panose="020B0604020202020204" pitchFamily="34" charset="0"/>
              <a:buNone/>
            </a:pPr>
            <a:endParaRPr lang="en-US" sz="1100" dirty="0"/>
          </a:p>
          <a:p>
            <a:pPr marL="166688" indent="-166688">
              <a:buFont typeface="Arial" panose="020B0604020202020204" pitchFamily="34" charset="0"/>
              <a:buChar char="•"/>
            </a:pPr>
            <a:r>
              <a:rPr lang="en-US" sz="1100" dirty="0"/>
              <a:t>371 subjects with </a:t>
            </a:r>
            <a:r>
              <a:rPr lang="en-US" sz="1100" i="1" dirty="0"/>
              <a:t>FLT3</a:t>
            </a:r>
            <a:r>
              <a:rPr lang="en-US" sz="1100" baseline="30000" dirty="0"/>
              <a:t>mut+ </a:t>
            </a:r>
            <a:r>
              <a:rPr lang="en-US" sz="1100" dirty="0"/>
              <a:t>R/R AML from approximately 140 study sites worldwide were randomized 2:1 to receive </a:t>
            </a:r>
            <a:r>
              <a:rPr lang="en-US" sz="1100" dirty="0" err="1"/>
              <a:t>gilteritinib</a:t>
            </a:r>
            <a:r>
              <a:rPr lang="en-US" sz="1100" dirty="0"/>
              <a:t> or salvage chemotherapy in 28-day cycles</a:t>
            </a:r>
          </a:p>
          <a:p>
            <a:pPr marL="623888" lvl="1" indent="-166688">
              <a:buFont typeface="Arial" panose="020B0604020202020204" pitchFamily="34" charset="0"/>
              <a:buChar char="•"/>
            </a:pPr>
            <a:r>
              <a:rPr lang="en-US" sz="1100" dirty="0"/>
              <a:t>Randomization was stratified by response to first-line therapy and by the preselected salvage chemotherapy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100" dirty="0"/>
              <a:t>Subjects who received MEC or FLAG-IDA were assessed for response after Cycle 1; the decision to administer a second treatment cycle was made on the basis of bone marrow cellularity and investigator judgement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100" dirty="0"/>
              <a:t>Eligible subjects could undergo transplantation after stopping </a:t>
            </a:r>
            <a:r>
              <a:rPr lang="en-US" sz="1100" dirty="0" err="1"/>
              <a:t>gilteritinib</a:t>
            </a:r>
            <a:r>
              <a:rPr lang="en-US" sz="1100" dirty="0"/>
              <a:t> therapy and resume treatment with </a:t>
            </a:r>
            <a:r>
              <a:rPr lang="en-US" sz="1100" dirty="0" err="1"/>
              <a:t>gilteritinib</a:t>
            </a:r>
            <a:r>
              <a:rPr lang="en-US" sz="1100" dirty="0"/>
              <a:t> as </a:t>
            </a:r>
            <a:r>
              <a:rPr lang="en-US" sz="1100" dirty="0" err="1"/>
              <a:t>posttransplant</a:t>
            </a:r>
            <a:r>
              <a:rPr lang="en-US" sz="1100" dirty="0"/>
              <a:t> maintenance therapy</a:t>
            </a:r>
          </a:p>
          <a:p>
            <a:pPr marL="628650" marR="0" lvl="1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100" dirty="0"/>
              <a:t>Subjects could resume </a:t>
            </a:r>
            <a:r>
              <a:rPr lang="en-US" sz="1100" dirty="0" err="1"/>
              <a:t>gilteritinib</a:t>
            </a:r>
            <a:r>
              <a:rPr lang="en-US" sz="1100" dirty="0"/>
              <a:t> after transplantation if they were between 30 and 90 days </a:t>
            </a:r>
            <a:r>
              <a:rPr lang="en-US" sz="1100" dirty="0" err="1"/>
              <a:t>posttransplant</a:t>
            </a:r>
            <a:r>
              <a:rPr lang="en-US" sz="1100" dirty="0"/>
              <a:t> and had successful engraftment (absolute neutrophil count </a:t>
            </a:r>
            <a:r>
              <a:rPr lang="en-US" sz="1100" dirty="0">
                <a:latin typeface="Calibri" panose="020F0502020204030204" pitchFamily="34" charset="0"/>
                <a:cs typeface="Calibri" panose="020F0502020204030204" pitchFamily="34" charset="0"/>
              </a:rPr>
              <a:t>≥500/mm</a:t>
            </a:r>
            <a:r>
              <a:rPr lang="en-US" sz="1100" baseline="30000" dirty="0">
                <a:latin typeface="Calibri" panose="020F0502020204030204" pitchFamily="34" charset="0"/>
                <a:cs typeface="Calibri" panose="020F0502020204030204" pitchFamily="34" charset="0"/>
              </a:rPr>
              <a:t>3</a:t>
            </a:r>
            <a:r>
              <a:rPr lang="en-US" sz="1100" dirty="0">
                <a:latin typeface="Calibri" panose="020F0502020204030204" pitchFamily="34" charset="0"/>
                <a:cs typeface="Calibri" panose="020F0502020204030204" pitchFamily="34" charset="0"/>
              </a:rPr>
              <a:t> and platelet count ≥20000/mm</a:t>
            </a:r>
            <a:r>
              <a:rPr lang="en-US" sz="1100" baseline="30000" dirty="0">
                <a:latin typeface="Calibri" panose="020F0502020204030204" pitchFamily="34" charset="0"/>
                <a:cs typeface="Calibri" panose="020F0502020204030204" pitchFamily="34" charset="0"/>
              </a:rPr>
              <a:t>3</a:t>
            </a:r>
            <a:r>
              <a:rPr lang="en-US" sz="1100" dirty="0">
                <a:latin typeface="Calibri" panose="020F0502020204030204" pitchFamily="34" charset="0"/>
                <a:cs typeface="Calibri" panose="020F0502020204030204" pitchFamily="34" charset="0"/>
              </a:rPr>
              <a:t>) without grade ≥2 GVHD and had achieved composite</a:t>
            </a:r>
            <a:r>
              <a:rPr lang="en-US" sz="1100" baseline="0" dirty="0">
                <a:latin typeface="Calibri" panose="020F0502020204030204" pitchFamily="34" charset="0"/>
                <a:cs typeface="Calibri" panose="020F0502020204030204" pitchFamily="34" charset="0"/>
              </a:rPr>
              <a:t> complete remission</a:t>
            </a:r>
            <a:r>
              <a:rPr lang="en-US" sz="11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endParaRPr lang="en-US" sz="1200" dirty="0"/>
          </a:p>
          <a:p>
            <a:pPr marL="0" indent="0">
              <a:buFont typeface="Arial" panose="020B0604020202020204" pitchFamily="34" charset="0"/>
              <a:buNone/>
            </a:pPr>
            <a:endParaRPr lang="en-US" dirty="0"/>
          </a:p>
          <a:p>
            <a:pPr rtl="0" eaLnBrk="1" fontAlgn="ctr" latinLnBrk="0" hangingPunct="1"/>
            <a:r>
              <a:rPr lang="en-US" sz="11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High-intensity chemotherapy</a:t>
            </a:r>
            <a:endParaRPr lang="en-US" sz="1100" b="0" i="0" u="none" strike="noStrike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rtl="0" eaLnBrk="1" fontAlgn="ctr" latinLnBrk="0" hangingPunct="1"/>
            <a:r>
              <a:rPr lang="en-US" sz="11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MEC: </a:t>
            </a:r>
            <a:r>
              <a:rPr lang="en-US" sz="1100" b="0" i="0" u="none" strike="noStrike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Mitoxantrone</a:t>
            </a:r>
            <a:r>
              <a:rPr lang="en-US" sz="11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8 mg/m</a:t>
            </a:r>
            <a:r>
              <a:rPr lang="en-US" sz="1100" b="0" i="0" u="none" strike="noStrike" kern="1200" baseline="300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</a:t>
            </a:r>
            <a:r>
              <a:rPr lang="en-US" sz="11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/day,</a:t>
            </a:r>
            <a:r>
              <a:rPr lang="en-US" sz="1100" b="0" i="0" u="none" strike="noStrike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1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etoposide 100 mg/m</a:t>
            </a:r>
            <a:r>
              <a:rPr lang="en-US" sz="1100" b="0" i="0" u="none" strike="noStrike" kern="1200" baseline="300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</a:t>
            </a:r>
            <a:r>
              <a:rPr lang="en-US" sz="11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/day,</a:t>
            </a:r>
            <a:r>
              <a:rPr lang="en-US" sz="1100" b="0" i="0" u="none" strike="noStrike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and </a:t>
            </a:r>
            <a:r>
              <a:rPr lang="en-US" sz="1100" b="0" i="0" u="none" strike="noStrike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cytarabine</a:t>
            </a:r>
            <a:r>
              <a:rPr lang="en-US" sz="11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1000 mg/m</a:t>
            </a:r>
            <a:r>
              <a:rPr lang="en-US" sz="1100" b="0" i="0" u="none" strike="noStrike" kern="1200" baseline="300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</a:t>
            </a:r>
            <a:r>
              <a:rPr lang="en-US" sz="11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/day</a:t>
            </a:r>
            <a:r>
              <a:rPr lang="en-US" sz="1100" b="0" i="0" u="none" strike="noStrike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on</a:t>
            </a:r>
            <a:r>
              <a:rPr lang="en-US" sz="11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Days 1–5</a:t>
            </a:r>
          </a:p>
          <a:p>
            <a:pPr rtl="0" eaLnBrk="1" fontAlgn="ctr" latinLnBrk="0" hangingPunct="1"/>
            <a:r>
              <a:rPr lang="en-US" sz="11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FLAG-IDA:</a:t>
            </a:r>
            <a:r>
              <a:rPr lang="en-US" sz="1100" b="0" i="0" u="none" strike="noStrike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100" b="0" i="0" u="none" strike="noStrike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Fludarabine</a:t>
            </a:r>
            <a:r>
              <a:rPr lang="en-US" sz="11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30 mg/m</a:t>
            </a:r>
            <a:r>
              <a:rPr lang="en-US" sz="1100" b="0" i="0" u="none" strike="noStrike" kern="1200" baseline="300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</a:t>
            </a:r>
            <a:r>
              <a:rPr lang="en-US" sz="11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/day</a:t>
            </a:r>
            <a:r>
              <a:rPr lang="en-US" sz="1100" b="0" i="0" u="none" strike="noStrike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and </a:t>
            </a:r>
            <a:r>
              <a:rPr lang="en-US" sz="1100" b="0" i="0" u="none" strike="noStrike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cytarabine</a:t>
            </a:r>
            <a:r>
              <a:rPr lang="en-US" sz="11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2000 mg/m</a:t>
            </a:r>
            <a:r>
              <a:rPr lang="en-US" sz="1100" b="0" i="0" u="none" strike="noStrike" kern="1200" baseline="300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</a:t>
            </a:r>
            <a:r>
              <a:rPr lang="en-US" sz="11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/day</a:t>
            </a:r>
            <a:r>
              <a:rPr lang="en-US" sz="1100" b="0" i="0" u="none" strike="noStrike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on</a:t>
            </a:r>
            <a:r>
              <a:rPr lang="en-US" sz="11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Days 2–6. idarubicin 10 mg/m</a:t>
            </a:r>
            <a:r>
              <a:rPr lang="en-US" sz="1100" b="0" i="0" u="none" strike="noStrike" kern="1200" baseline="300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</a:t>
            </a:r>
            <a:r>
              <a:rPr lang="en-US" sz="11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/day</a:t>
            </a:r>
            <a:r>
              <a:rPr lang="en-US" sz="1100" b="0" i="0" u="none" strike="noStrike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on</a:t>
            </a:r>
            <a:r>
              <a:rPr lang="en-US" sz="11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Days 2–4, and G-CSF 30 </a:t>
            </a:r>
            <a:r>
              <a:rPr lang="el-GR" sz="11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μ</a:t>
            </a:r>
            <a:r>
              <a:rPr lang="en-US" sz="11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g/day</a:t>
            </a:r>
            <a:r>
              <a:rPr lang="en-US" sz="1100" b="0" i="0" u="none" strike="noStrike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on</a:t>
            </a:r>
            <a:r>
              <a:rPr lang="en-US" sz="11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Days 1–5</a:t>
            </a:r>
          </a:p>
          <a:p>
            <a:pPr rtl="0" eaLnBrk="1" fontAlgn="ctr" latinLnBrk="0" hangingPunct="1"/>
            <a:endParaRPr lang="en-US" sz="1100" b="1" i="0" u="none" strike="noStrike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rtl="0" eaLnBrk="1" fontAlgn="ctr" latinLnBrk="0" hangingPunct="1"/>
            <a:r>
              <a:rPr lang="en-US" sz="11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Low-Intensity</a:t>
            </a:r>
            <a:r>
              <a:rPr lang="en-US" sz="1100" b="1" i="0" u="none" strike="noStrike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chemotherapy</a:t>
            </a:r>
            <a:endParaRPr lang="en-US" sz="1100" b="0" i="0" u="none" strike="noStrike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rtl="0" eaLnBrk="1" fontAlgn="auto" latinLnBrk="0" hangingPunct="1"/>
            <a:r>
              <a:rPr lang="en-US" sz="1100" b="0" i="0" u="none" strike="noStrike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LoDAC</a:t>
            </a:r>
            <a:r>
              <a:rPr lang="en-US" sz="11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 </a:t>
            </a:r>
            <a:r>
              <a:rPr lang="en-US" sz="1100" b="0" i="0" u="none" strike="noStrike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Cytarabine</a:t>
            </a:r>
            <a:r>
              <a:rPr lang="en-US" sz="11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20 mg/day for 10 days</a:t>
            </a:r>
          </a:p>
          <a:p>
            <a:pPr rtl="0" eaLnBrk="1" fontAlgn="ctr" latinLnBrk="0" hangingPunct="1"/>
            <a:r>
              <a:rPr lang="en-US" sz="1100" b="0" i="0" u="none" strike="noStrike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Azacitidine</a:t>
            </a:r>
            <a:r>
              <a:rPr lang="en-US" sz="1100" b="0" i="0" u="none" strike="noStrike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75 mg/m</a:t>
            </a:r>
            <a:r>
              <a:rPr lang="en-US" sz="1100" b="0" i="0" u="none" strike="noStrike" kern="1200" baseline="300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</a:t>
            </a:r>
            <a:r>
              <a:rPr lang="en-US" sz="1100" b="0" i="0" u="none" strike="noStrike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for 7 days</a:t>
            </a:r>
            <a:endParaRPr lang="en-US" sz="1100" b="0" i="0" u="none" strike="noStrike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indent="0">
              <a:buFont typeface="Arial" panose="020B0604020202020204" pitchFamily="34" charset="0"/>
              <a:buNone/>
            </a:pP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9441366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100" b="0" dirty="0"/>
              <a:t>Source</a:t>
            </a:r>
            <a:r>
              <a:rPr lang="en-US" sz="1100" b="0" baseline="0" dirty="0"/>
              <a:t> data: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100" b="1" baseline="0" dirty="0"/>
              <a:t>CL-301 manuscript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100" b="0" baseline="0" dirty="0"/>
              <a:t>Figure 2A</a:t>
            </a:r>
            <a:endParaRPr lang="en-US" sz="1100" b="0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100" b="0" dirty="0"/>
          </a:p>
        </p:txBody>
      </p:sp>
    </p:spTree>
    <p:extLst>
      <p:ext uri="{BB962C8B-B14F-4D97-AF65-F5344CB8AC3E}">
        <p14:creationId xmlns:p14="http://schemas.microsoft.com/office/powerpoint/2010/main" val="288070570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8834" name="Rectangle 7"/>
          <p:cNvSpPr txBox="1">
            <a:spLocks noGrp="1" noChangeArrowheads="1"/>
          </p:cNvSpPr>
          <p:nvPr/>
        </p:nvSpPr>
        <p:spPr bwMode="auto">
          <a:xfrm>
            <a:off x="3883025" y="8685213"/>
            <a:ext cx="29733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216" tIns="45608" rIns="91216" bIns="45608" anchor="b"/>
          <a:lstStyle/>
          <a:p>
            <a:pPr marL="0" marR="0" lvl="0" indent="0" algn="r" defTabSz="91281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B9FAFD7E-69C3-4599-B043-DA26FD5BF06A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MS PGothic" pitchFamily="34" charset="-128"/>
                <a:cs typeface="+mn-cs"/>
              </a:rPr>
              <a:pPr marL="0" marR="0" lvl="0" indent="0" algn="r" defTabSz="912813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MS PGothic" pitchFamily="34" charset="-128"/>
              <a:cs typeface="+mn-cs"/>
            </a:endParaRPr>
          </a:p>
        </p:txBody>
      </p:sp>
      <p:sp>
        <p:nvSpPr>
          <p:cNvPr id="248835" name="Rectangle 1026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solidFill>
            <a:srgbClr val="FFFFFF"/>
          </a:solidFill>
          <a:ln/>
        </p:spPr>
      </p:sp>
      <p:sp>
        <p:nvSpPr>
          <p:cNvPr id="248836" name="Rectangle 1027"/>
          <p:cNvSpPr>
            <a:spLocks noGrp="1" noChangeArrowheads="1"/>
          </p:cNvSpPr>
          <p:nvPr>
            <p:ph type="body" idx="1"/>
          </p:nvPr>
        </p:nvSpPr>
        <p:spPr>
          <a:xfrm>
            <a:off x="915988" y="4343400"/>
            <a:ext cx="5026025" cy="41148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1216" tIns="45608" rIns="91216" bIns="45608"/>
          <a:lstStyle/>
          <a:p>
            <a:endParaRPr lang="en-US" i="1">
              <a:latin typeface="Times"/>
            </a:endParaRPr>
          </a:p>
        </p:txBody>
      </p:sp>
    </p:spTree>
    <p:extLst>
      <p:ext uri="{BB962C8B-B14F-4D97-AF65-F5344CB8AC3E}">
        <p14:creationId xmlns:p14="http://schemas.microsoft.com/office/powerpoint/2010/main" val="157741816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765545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8530104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/>
          </a:p>
        </p:txBody>
      </p:sp>
    </p:spTree>
    <p:extLst>
      <p:ext uri="{BB962C8B-B14F-4D97-AF65-F5344CB8AC3E}">
        <p14:creationId xmlns:p14="http://schemas.microsoft.com/office/powerpoint/2010/main" val="384910322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9213328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7477383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  <a:p>
            <a:r>
              <a:rPr lang="en-US" dirty="0"/>
              <a:t>CMML = chronic </a:t>
            </a:r>
            <a:r>
              <a:rPr lang="en-US" dirty="0" err="1"/>
              <a:t>myelomonocytic</a:t>
            </a:r>
            <a:r>
              <a:rPr lang="en-US" dirty="0"/>
              <a:t> leukemia</a:t>
            </a:r>
          </a:p>
          <a:p>
            <a:r>
              <a:rPr lang="en-US" dirty="0" err="1"/>
              <a:t>CRp</a:t>
            </a:r>
            <a:r>
              <a:rPr lang="en-US" dirty="0"/>
              <a:t> = complete remission without platelet recovery</a:t>
            </a:r>
          </a:p>
          <a:p>
            <a:r>
              <a:rPr lang="en-US" dirty="0"/>
              <a:t>HMA = </a:t>
            </a:r>
            <a:r>
              <a:rPr lang="en-US" dirty="0" err="1"/>
              <a:t>hypomethylating</a:t>
            </a:r>
            <a:r>
              <a:rPr lang="en-US" dirty="0"/>
              <a:t> agent</a:t>
            </a:r>
          </a:p>
          <a:p>
            <a:r>
              <a:rPr lang="en-US" dirty="0"/>
              <a:t>LDAC = low-dose </a:t>
            </a:r>
            <a:r>
              <a:rPr lang="en-US" dirty="0" err="1"/>
              <a:t>cytarabine</a:t>
            </a:r>
            <a:endParaRPr lang="en-US" dirty="0"/>
          </a:p>
          <a:p>
            <a:r>
              <a:rPr lang="en-US" dirty="0"/>
              <a:t>SC = subcutaneous</a:t>
            </a:r>
          </a:p>
        </p:txBody>
      </p:sp>
    </p:spTree>
    <p:extLst>
      <p:ext uri="{BB962C8B-B14F-4D97-AF65-F5344CB8AC3E}">
        <p14:creationId xmlns:p14="http://schemas.microsoft.com/office/powerpoint/2010/main" val="348579351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dirty="0"/>
              <a:t>Figures were reprinted from Perl AE, et al. </a:t>
            </a:r>
            <a:r>
              <a:rPr lang="en-US" sz="1200" i="1" dirty="0"/>
              <a:t>Lancet </a:t>
            </a:r>
            <a:r>
              <a:rPr lang="en-US" sz="1200" i="1" dirty="0" err="1"/>
              <a:t>Oncol</a:t>
            </a:r>
            <a:r>
              <a:rPr lang="en-US" sz="1200" dirty="0"/>
              <a:t>. 2017; 18(8):1061–1075. Copyright 2017, with permission from Elsevier. </a:t>
            </a:r>
          </a:p>
          <a:p>
            <a:endParaRPr lang="en-US" baseline="0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="1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629132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9CD3940-1068-445C-A43F-CE93364CF5C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148777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8433EBD-DEC6-4118-BDD3-CA63ABA3770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944733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86800" y="609600"/>
            <a:ext cx="2590800" cy="54864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609600"/>
            <a:ext cx="7569200" cy="54864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7EBA247-628D-4541-A52D-B7E9AEABAAA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108524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609600"/>
            <a:ext cx="103632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914400" y="1981200"/>
            <a:ext cx="10363200" cy="4114800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6752783-5BA1-4C42-B5F0-48C121B138B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659412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609600"/>
            <a:ext cx="103632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914400" y="1981200"/>
            <a:ext cx="10363200" cy="4114800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F110611-1EC7-4788-A5C8-EDAB6140486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358550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2"/>
          <p:cNvSpPr>
            <a:spLocks noGrp="1"/>
          </p:cNvSpPr>
          <p:nvPr>
            <p:ph idx="1" hasCustomPrompt="1"/>
          </p:nvPr>
        </p:nvSpPr>
        <p:spPr>
          <a:xfrm>
            <a:off x="648772" y="1081495"/>
            <a:ext cx="10972800" cy="41975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 marL="1004888" indent="-198835">
              <a:buFont typeface="Arial" pitchFamily="34" charset="0"/>
              <a:buChar char="•"/>
              <a:defRPr/>
            </a:lvl4pPr>
          </a:lstStyle>
          <a:p>
            <a:r>
              <a:rPr lang="en-US" dirty="0"/>
              <a:t>Level one</a:t>
            </a:r>
          </a:p>
          <a:p>
            <a:pPr lvl="1"/>
            <a:r>
              <a:rPr lang="en-US" dirty="0"/>
              <a:t>Level two</a:t>
            </a:r>
          </a:p>
        </p:txBody>
      </p:sp>
      <p:sp>
        <p:nvSpPr>
          <p:cNvPr id="14" name="Slide Number Placeholder 5"/>
          <p:cNvSpPr txBox="1">
            <a:spLocks/>
          </p:cNvSpPr>
          <p:nvPr userDrawn="1"/>
        </p:nvSpPr>
        <p:spPr>
          <a:xfrm flipH="1">
            <a:off x="11511669" y="6590512"/>
            <a:ext cx="563591" cy="199018"/>
          </a:xfrm>
          <a:prstGeom prst="rect">
            <a:avLst/>
          </a:prstGeom>
          <a:noFill/>
        </p:spPr>
        <p:txBody>
          <a:bodyPr vert="horz" lIns="34290" tIns="0" rIns="0" bIns="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800" b="1" kern="1200">
                <a:solidFill>
                  <a:schemeClr val="accent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fld id="{EFCE6C29-D330-2D4D-BE44-C6AD8172756B}" type="slidenum">
              <a:rPr lang="en-US" sz="788" b="0" smtClean="0">
                <a:solidFill>
                  <a:srgbClr val="96CAF4"/>
                </a:solidFill>
                <a:latin typeface="Arial"/>
                <a:cs typeface="Arial"/>
              </a:rPr>
              <a:pPr algn="l"/>
              <a:t>‹#›</a:t>
            </a:fld>
            <a:endParaRPr lang="en-US" sz="788" b="0" dirty="0">
              <a:solidFill>
                <a:srgbClr val="96CAF4"/>
              </a:solidFill>
              <a:latin typeface="Arial"/>
              <a:cs typeface="Arial"/>
            </a:endParaRPr>
          </a:p>
        </p:txBody>
      </p:sp>
      <p:sp>
        <p:nvSpPr>
          <p:cNvPr id="15" name="Title Placeholder 1"/>
          <p:cNvSpPr>
            <a:spLocks noGrp="1"/>
          </p:cNvSpPr>
          <p:nvPr>
            <p:ph type="title"/>
          </p:nvPr>
        </p:nvSpPr>
        <p:spPr>
          <a:xfrm>
            <a:off x="648772" y="302819"/>
            <a:ext cx="10972800" cy="550905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17" name="Footer Placeholder 1"/>
          <p:cNvSpPr>
            <a:spLocks noGrp="1"/>
          </p:cNvSpPr>
          <p:nvPr>
            <p:ph type="ftr" sz="quarter" idx="3"/>
          </p:nvPr>
        </p:nvSpPr>
        <p:spPr>
          <a:xfrm>
            <a:off x="541840" y="6518246"/>
            <a:ext cx="3860800" cy="33975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0B3D5B"/>
                </a:solidFill>
                <a:latin typeface="Arial"/>
                <a:cs typeface="Arial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092589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H Title Only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16" name="Text Placeholder 12"/>
          <p:cNvSpPr>
            <a:spLocks noGrp="1"/>
          </p:cNvSpPr>
          <p:nvPr>
            <p:ph type="body" sz="quarter" idx="10"/>
          </p:nvPr>
        </p:nvSpPr>
        <p:spPr>
          <a:xfrm>
            <a:off x="256032" y="6163056"/>
            <a:ext cx="11420856" cy="475488"/>
          </a:xfrm>
        </p:spPr>
        <p:txBody>
          <a:bodyPr anchor="b"/>
          <a:lstStyle>
            <a:lvl1pPr>
              <a:spcBef>
                <a:spcPts val="0"/>
              </a:spcBef>
              <a:defRPr sz="1050" b="0">
                <a:latin typeface="Franklin Gothic Book" panose="020B0503020102020204" pitchFamily="34" charset="0"/>
              </a:defRPr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448288" y="6345936"/>
            <a:ext cx="667512" cy="274320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ctr">
              <a:defRPr sz="900" b="1">
                <a:solidFill>
                  <a:schemeClr val="tx1"/>
                </a:solidFill>
                <a:latin typeface="Franklin Gothic Medium Cond" panose="020B0606030402020204" pitchFamily="34" charset="0"/>
              </a:defRPr>
            </a:lvl1pPr>
          </a:lstStyle>
          <a:p>
            <a:fld id="{BFA19188-CCD0-4FFB-8DFB-60D3E72DC091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73" name="TextBox 772"/>
          <p:cNvSpPr txBox="1"/>
          <p:nvPr userDrawn="1"/>
        </p:nvSpPr>
        <p:spPr>
          <a:xfrm>
            <a:off x="664363" y="6642556"/>
            <a:ext cx="10863276" cy="1962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de-DE"/>
            </a:defPPr>
            <a:lvl1pPr marL="0" marR="0" lvl="0" indent="0" algn="ctr" defTabSz="914400" latinLnBrk="0">
              <a:lnSpc>
                <a:spcPct val="100000"/>
              </a:lnSpc>
              <a:buClrTx/>
              <a:buSzTx/>
              <a:buFontTx/>
              <a:buNone/>
              <a:tabLst/>
              <a:defRPr kumimoji="0" sz="900" b="0" i="0" u="none" strike="noStrike" cap="none" normalizeH="0" baseline="0">
                <a:ln>
                  <a:noFill/>
                </a:ln>
                <a:solidFill>
                  <a:schemeClr val="accent6"/>
                </a:solidFill>
                <a:effectLst/>
                <a:latin typeface="+mj-lt"/>
                <a:cs typeface="Segoe UI" panose="020B0502040204020203" pitchFamily="34" charset="0"/>
              </a:defRPr>
            </a:lvl1pPr>
          </a:lstStyle>
          <a:p>
            <a:pPr lvl="0"/>
            <a:r>
              <a:rPr lang="en-US" altLang="en-US" sz="675"/>
              <a:t>These materials are provided to you solely as an educational resource for your personal use. Any commercial use or distribution of these materials or any portion thereof is strictly prohibited.</a:t>
            </a:r>
          </a:p>
        </p:txBody>
      </p:sp>
    </p:spTree>
    <p:extLst>
      <p:ext uri="{BB962C8B-B14F-4D97-AF65-F5344CB8AC3E}">
        <p14:creationId xmlns:p14="http://schemas.microsoft.com/office/powerpoint/2010/main" val="15794333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1CA5D06-EBC3-46B3-BFFE-A336791617B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768812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0FC61D7-AD30-45B0-A843-A3476D7B4D2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165147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4400" y="1981200"/>
            <a:ext cx="508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981200"/>
            <a:ext cx="508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FCC0D89-311C-4333-9D5E-4F601837DBB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422888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02D8331-B89F-4B1C-BEC5-DE9382F200C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342131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428C3AA-7C64-4444-8AAD-C02BFB72702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204185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3AACE3E-7B4B-487E-8C99-1CE618AA559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714371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FE823F-D3C1-439D-99FC-B1F6D84A973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83975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675BCD5-2FB9-4F78-BEC7-B93066BAE92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675084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609600"/>
            <a:ext cx="103632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1981200"/>
            <a:ext cx="10363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914400" y="6248400"/>
            <a:ext cx="2540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400">
                <a:solidFill>
                  <a:schemeClr val="tx1"/>
                </a:solidFill>
                <a:latin typeface="Times" pitchFamily="18" charset="0"/>
                <a:ea typeface="+mn-ea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8400"/>
            <a:ext cx="3860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0" hangingPunct="0">
              <a:defRPr sz="1400">
                <a:solidFill>
                  <a:schemeClr val="tx1"/>
                </a:solidFill>
                <a:latin typeface="Times" pitchFamily="18" charset="0"/>
                <a:ea typeface="+mn-ea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8400"/>
            <a:ext cx="2540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400">
                <a:solidFill>
                  <a:schemeClr val="tx1"/>
                </a:solidFill>
                <a:latin typeface="Times" pitchFamily="18" charset="0"/>
                <a:ea typeface="+mn-ea"/>
              </a:defRPr>
            </a:lvl1pPr>
          </a:lstStyle>
          <a:p>
            <a:pPr>
              <a:defRPr/>
            </a:pPr>
            <a:fld id="{4ABEBAF2-5B20-4CDC-8527-22D91ADC3E0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4540912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3787" r:id="rId1"/>
    <p:sldLayoutId id="2147483788" r:id="rId2"/>
    <p:sldLayoutId id="2147483789" r:id="rId3"/>
    <p:sldLayoutId id="2147483790" r:id="rId4"/>
    <p:sldLayoutId id="2147483791" r:id="rId5"/>
    <p:sldLayoutId id="2147483792" r:id="rId6"/>
    <p:sldLayoutId id="2147483793" r:id="rId7"/>
    <p:sldLayoutId id="2147483794" r:id="rId8"/>
    <p:sldLayoutId id="2147483795" r:id="rId9"/>
    <p:sldLayoutId id="2147483796" r:id="rId10"/>
    <p:sldLayoutId id="2147483797" r:id="rId11"/>
    <p:sldLayoutId id="2147483798" r:id="rId12"/>
    <p:sldLayoutId id="2147483799" r:id="rId13"/>
    <p:sldLayoutId id="2147483800" r:id="rId14"/>
    <p:sldLayoutId id="2147483801" r:id="rId15"/>
  </p:sldLayoutIdLst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pitchFamily="18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pitchFamily="18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pitchFamily="18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pitchFamily="18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Relationship Id="rId9" Type="http://schemas.openxmlformats.org/officeDocument/2006/relationships/image" Target="../media/image15.emf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tiff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ti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8"/>
          <p:cNvSpPr>
            <a:spLocks noGrp="1" noChangeArrowheads="1"/>
          </p:cNvSpPr>
          <p:nvPr>
            <p:ph type="ctrTitle"/>
          </p:nvPr>
        </p:nvSpPr>
        <p:spPr>
          <a:xfrm>
            <a:off x="2057400" y="838200"/>
            <a:ext cx="7772400" cy="5181600"/>
          </a:xfrm>
        </p:spPr>
        <p:txBody>
          <a:bodyPr>
            <a:normAutofit fontScale="90000"/>
          </a:bodyPr>
          <a:lstStyle/>
          <a:p>
            <a:pPr algn="l"/>
            <a:r>
              <a:rPr lang="en-US" dirty="0">
                <a:latin typeface="Arial" charset="0"/>
                <a:ea typeface="MS PGothic" charset="0"/>
                <a:cs typeface="MS PGothic" charset="0"/>
              </a:rPr>
              <a:t>Management of AML in Older Patients with a FLT3 Mutation Who Are Not Eligible for Intensive Treatment</a:t>
            </a:r>
            <a:br>
              <a:rPr lang="en-US" dirty="0">
                <a:latin typeface="Arial" charset="0"/>
                <a:ea typeface="MS PGothic" charset="0"/>
                <a:cs typeface="MS PGothic" charset="0"/>
              </a:rPr>
            </a:br>
            <a:br>
              <a:rPr lang="en-US" dirty="0">
                <a:latin typeface="Arial" charset="0"/>
                <a:ea typeface="MS PGothic" charset="0"/>
                <a:cs typeface="MS PGothic" charset="0"/>
              </a:rPr>
            </a:br>
            <a:r>
              <a:rPr lang="en-US" sz="2000" dirty="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rPr>
              <a:t>Richard M Stone, MD</a:t>
            </a:r>
            <a:br>
              <a:rPr lang="en-US" sz="2000" dirty="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rPr>
            </a:br>
            <a:r>
              <a:rPr lang="en-US" sz="2000" dirty="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rPr>
              <a:t>Chief of Staff</a:t>
            </a:r>
            <a:br>
              <a:rPr lang="en-US" sz="2000" dirty="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rPr>
            </a:br>
            <a:r>
              <a:rPr lang="en-US" sz="2000" dirty="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rPr>
              <a:t>Director, Translational Research, Leukemia Division, Medical Oncology</a:t>
            </a:r>
            <a:br>
              <a:rPr lang="en-US" sz="2000" dirty="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rPr>
            </a:br>
            <a:r>
              <a:rPr lang="en-US" sz="2000" dirty="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rPr>
              <a:t>Dana-Farber Cancer Institute</a:t>
            </a:r>
            <a:br>
              <a:rPr lang="en-US" sz="2000" dirty="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rPr>
            </a:br>
            <a:r>
              <a:rPr lang="en-US" sz="2000" dirty="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rPr>
              <a:t>Professor of Medicine</a:t>
            </a:r>
            <a:br>
              <a:rPr lang="en-US" sz="2000" dirty="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rPr>
            </a:br>
            <a:r>
              <a:rPr lang="en-US" sz="2000" dirty="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rPr>
              <a:t>Harvard Medical School</a:t>
            </a:r>
            <a:br>
              <a:rPr lang="en-US" sz="2000" dirty="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rPr>
            </a:br>
            <a:r>
              <a:rPr lang="en-US" sz="2000" dirty="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rPr>
              <a:t>Boston, MA</a:t>
            </a:r>
            <a:endParaRPr lang="en-US" sz="2700" dirty="0"/>
          </a:p>
        </p:txBody>
      </p:sp>
    </p:spTree>
    <p:extLst>
      <p:ext uri="{BB962C8B-B14F-4D97-AF65-F5344CB8AC3E}">
        <p14:creationId xmlns:p14="http://schemas.microsoft.com/office/powerpoint/2010/main" val="6825119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74EEA10D-E951-474C-8CD0-91078E47E9CB}" type="slidenum"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830876" y="246986"/>
            <a:ext cx="10363200" cy="1143000"/>
          </a:xfrm>
        </p:spPr>
        <p:txBody>
          <a:bodyPr>
            <a:normAutofit fontScale="90000"/>
          </a:bodyPr>
          <a:lstStyle/>
          <a:p>
            <a:r>
              <a:rPr lang="en-US" dirty="0">
                <a:solidFill>
                  <a:schemeClr val="bg2"/>
                </a:solidFill>
              </a:rPr>
              <a:t>Response Rates of CR/CRi by Patient Subgroups</a:t>
            </a:r>
          </a:p>
        </p:txBody>
      </p:sp>
      <p:pic>
        <p:nvPicPr>
          <p:cNvPr id="2050" name="Picture 2" descr="C:\Users\bourgrj\Documents\2018 ONGOING\Venetoclax\ASH 2018\_Orals and Poster\M14-358 Update ORAL\CR CRi By Subgroup Bar Graph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3995" y="1389986"/>
            <a:ext cx="8364009" cy="41583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4F6A069A-72B6-4B07-AD0F-8057E5BB796B}"/>
              </a:ext>
            </a:extLst>
          </p:cNvPr>
          <p:cNvSpPr txBox="1"/>
          <p:nvPr/>
        </p:nvSpPr>
        <p:spPr>
          <a:xfrm>
            <a:off x="76200" y="6426348"/>
            <a:ext cx="8305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Calibri" panose="020F0502020204030204" pitchFamily="34" charset="0"/>
                <a:ea typeface="MS PGothic" pitchFamily="34" charset="-128"/>
                <a:cs typeface="Calibri" panose="020F0502020204030204" pitchFamily="34" charset="0"/>
              </a:rPr>
              <a:t>Pollyea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Calibri" panose="020F0502020204030204" pitchFamily="34" charset="0"/>
                <a:ea typeface="MS PGothic" pitchFamily="34" charset="-128"/>
                <a:cs typeface="Calibri" panose="020F0502020204030204" pitchFamily="34" charset="0"/>
              </a:rPr>
              <a:t> D, et al, ASH 2018, DiNardo C, Blood, 2019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Arial" pitchFamily="34" charset="0"/>
              <a:ea typeface="MS PGothic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390417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862818" y="314328"/>
            <a:ext cx="10363200" cy="1143000"/>
          </a:xfrm>
        </p:spPr>
        <p:txBody>
          <a:bodyPr/>
          <a:lstStyle/>
          <a:p>
            <a:r>
              <a:rPr lang="en-US" dirty="0">
                <a:solidFill>
                  <a:schemeClr val="bg2"/>
                </a:solidFill>
              </a:rPr>
              <a:t>Overall Survival</a:t>
            </a:r>
          </a:p>
        </p:txBody>
      </p:sp>
      <p:pic>
        <p:nvPicPr>
          <p:cNvPr id="4099" name="Picture 3" descr="C:\Users\bourgrj\Documents\2018 ONGOING\Venetoclax\ASH 2018\_Orals and Poster\M14-358 Update ORAL\OS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2600" y="1003265"/>
            <a:ext cx="8975916" cy="48514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Footer Placeholder 4"/>
          <p:cNvSpPr txBox="1">
            <a:spLocks/>
          </p:cNvSpPr>
          <p:nvPr/>
        </p:nvSpPr>
        <p:spPr>
          <a:xfrm>
            <a:off x="210643" y="2895600"/>
            <a:ext cx="2209800" cy="990600"/>
          </a:xfrm>
          <a:prstGeom prst="rect">
            <a:avLst/>
          </a:prstGeom>
        </p:spPr>
        <p:txBody>
          <a:bodyPr anchor="ctr"/>
          <a:lstStyle>
            <a:defPPr>
              <a:defRPr lang="en-US"/>
            </a:defPPr>
            <a:lvl1pPr marL="0" algn="l" defTabSz="914400" rtl="0" eaLnBrk="1" latinLnBrk="0" hangingPunct="1">
              <a:defRPr sz="8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80000"/>
              </a:lnSpc>
              <a:spcBef>
                <a:spcPct val="0"/>
              </a:spcBef>
              <a:spcAft>
                <a:spcPts val="4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" b="1" i="0" u="sng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Median Follow-up</a:t>
            </a:r>
          </a:p>
          <a:p>
            <a:pPr marL="0" marR="0" lvl="0" indent="0" algn="l" defTabSz="914400" rtl="0" eaLnBrk="1" fontAlgn="base" latinLnBrk="0" hangingPunct="1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Venetoclax + azacitidine</a:t>
            </a:r>
          </a:p>
          <a:p>
            <a:pPr marL="0" marR="0" lvl="0" indent="0" algn="l" defTabSz="914400" rtl="0" eaLnBrk="1" fontAlgn="base" latinLnBrk="0" hangingPunct="1">
              <a:lnSpc>
                <a:spcPct val="80000"/>
              </a:lnSpc>
              <a:spcBef>
                <a:spcPct val="0"/>
              </a:spcBef>
              <a:spcAft>
                <a:spcPts val="4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14.9 months </a:t>
            </a:r>
            <a:r>
              <a:rPr kumimoji="0" lang="en-US" sz="13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(range 0.4</a:t>
            </a:r>
            <a:r>
              <a:rPr kumimoji="0" lang="en-US" sz="13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Calibri" panose="020F0502020204030204" pitchFamily="34" charset="0"/>
              </a:rPr>
              <a:t>–42.0)</a:t>
            </a:r>
            <a:endParaRPr kumimoji="0" lang="en-US" sz="13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Venetoclax + decitabine</a:t>
            </a:r>
          </a:p>
          <a:p>
            <a:pPr marL="0" marR="0" lvl="0" indent="0" algn="l" defTabSz="914400" rtl="0" eaLnBrk="1" fontAlgn="base" latinLnBrk="0" hangingPunct="1">
              <a:lnSpc>
                <a:spcPct val="80000"/>
              </a:lnSpc>
              <a:spcBef>
                <a:spcPct val="0"/>
              </a:spcBef>
              <a:spcAft>
                <a:spcPts val="18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16.2 months </a:t>
            </a:r>
            <a:r>
              <a:rPr kumimoji="0" lang="en-US" sz="13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(range 0.7</a:t>
            </a:r>
            <a:r>
              <a:rPr kumimoji="0" lang="en-US" sz="13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Calibri" panose="020F0502020204030204" pitchFamily="34" charset="0"/>
              </a:rPr>
              <a:t>–42.7)</a:t>
            </a:r>
            <a:endParaRPr kumimoji="0" lang="en-US" sz="13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970230D-BB10-8D48-9778-84BBE67BC5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3AACE3E-7B4B-487E-8C99-1CE618AA5594}" type="slidenum">
              <a:rPr lang="en-US" altLang="en-US" smtClean="0"/>
              <a:pPr>
                <a:defRPr/>
              </a:pPr>
              <a:t>11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815035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423FF70A-A53C-47FC-8908-985020D88289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838200" y="296615"/>
            <a:ext cx="10515600" cy="684213"/>
          </a:xfrm>
        </p:spPr>
        <p:txBody>
          <a:bodyPr>
            <a:noAutofit/>
          </a:bodyPr>
          <a:lstStyle/>
          <a:p>
            <a:r>
              <a:rPr lang="en-US" sz="3000" dirty="0" err="1">
                <a:solidFill>
                  <a:schemeClr val="bg2"/>
                </a:solidFill>
              </a:rPr>
              <a:t>Quizartinib</a:t>
            </a:r>
            <a:r>
              <a:rPr lang="en-US" sz="3000" dirty="0">
                <a:solidFill>
                  <a:schemeClr val="bg2"/>
                </a:solidFill>
              </a:rPr>
              <a:t> and </a:t>
            </a:r>
            <a:r>
              <a:rPr lang="en-US" sz="3000" dirty="0" err="1">
                <a:solidFill>
                  <a:schemeClr val="bg2"/>
                </a:solidFill>
              </a:rPr>
              <a:t>Gilteritinib</a:t>
            </a:r>
            <a:r>
              <a:rPr lang="en-US" sz="3000" dirty="0">
                <a:solidFill>
                  <a:schemeClr val="bg2"/>
                </a:solidFill>
              </a:rPr>
              <a:t>: Second-Generation FLT3 Inhibitors</a:t>
            </a: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43D8252B-135B-4AD6-86F8-8362918A526B}"/>
              </a:ext>
            </a:extLst>
          </p:cNvPr>
          <p:cNvSpPr/>
          <p:nvPr/>
        </p:nvSpPr>
        <p:spPr bwMode="auto">
          <a:xfrm>
            <a:off x="9716257" y="2750971"/>
            <a:ext cx="980907" cy="1886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45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1" i="0" u="none" strike="noStrike" kern="0" cap="none" spc="0" normalizeH="0" baseline="0" noProof="0" dirty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Arial" pitchFamily="34" charset="0"/>
                <a:ea typeface="ＭＳ Ｐゴシック" panose="020B0600070205080204" pitchFamily="34" charset="-128"/>
                <a:cs typeface="+mn-cs"/>
              </a:rPr>
              <a:t>Type II </a:t>
            </a:r>
            <a:br>
              <a:rPr kumimoji="0" lang="en-US" sz="1050" b="1" i="0" u="none" strike="noStrike" kern="0" cap="none" spc="0" normalizeH="0" baseline="0" noProof="0" dirty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Arial" pitchFamily="34" charset="0"/>
                <a:ea typeface="ＭＳ Ｐゴシック" panose="020B0600070205080204" pitchFamily="34" charset="-128"/>
                <a:cs typeface="+mn-cs"/>
              </a:rPr>
            </a:br>
            <a:r>
              <a:rPr kumimoji="0" lang="en-US" sz="1050" b="1" i="0" u="none" strike="noStrike" kern="0" cap="none" spc="0" normalizeH="0" baseline="0" noProof="0" dirty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Arial" pitchFamily="34" charset="0"/>
                <a:ea typeface="ＭＳ Ｐゴシック" panose="020B0600070205080204" pitchFamily="34" charset="-128"/>
                <a:cs typeface="+mn-cs"/>
              </a:rPr>
              <a:t>FLT3 inhibitors</a:t>
            </a:r>
            <a:endParaRPr kumimoji="0" lang="en-US" sz="1050" b="1" i="0" u="none" strike="noStrike" kern="0" cap="none" spc="0" normalizeH="0" baseline="30000" noProof="0" dirty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Arial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01240F51-CDAB-44C3-8A2C-F3512522A1EE}"/>
              </a:ext>
            </a:extLst>
          </p:cNvPr>
          <p:cNvSpPr/>
          <p:nvPr/>
        </p:nvSpPr>
        <p:spPr bwMode="auto">
          <a:xfrm>
            <a:off x="4918631" y="2750971"/>
            <a:ext cx="980907" cy="1886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45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1" i="0" u="none" strike="noStrike" kern="0" cap="none" spc="0" normalizeH="0" baseline="0" noProof="0" dirty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Arial" pitchFamily="34" charset="0"/>
                <a:ea typeface="ＭＳ Ｐゴシック" panose="020B0600070205080204" pitchFamily="34" charset="-128"/>
                <a:cs typeface="+mn-cs"/>
              </a:rPr>
              <a:t>Type I </a:t>
            </a:r>
            <a:br>
              <a:rPr kumimoji="0" lang="en-US" sz="1050" b="1" i="0" u="none" strike="noStrike" kern="0" cap="none" spc="0" normalizeH="0" baseline="0" noProof="0" dirty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Arial" pitchFamily="34" charset="0"/>
                <a:ea typeface="ＭＳ Ｐゴシック" panose="020B0600070205080204" pitchFamily="34" charset="-128"/>
                <a:cs typeface="+mn-cs"/>
              </a:rPr>
            </a:br>
            <a:r>
              <a:rPr kumimoji="0" lang="en-US" sz="1050" b="1" i="0" u="none" strike="noStrike" kern="0" cap="none" spc="0" normalizeH="0" baseline="0" noProof="0" dirty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Arial" pitchFamily="34" charset="0"/>
                <a:ea typeface="ＭＳ Ｐゴシック" panose="020B0600070205080204" pitchFamily="34" charset="-128"/>
                <a:cs typeface="+mn-cs"/>
              </a:rPr>
              <a:t>FLT3 inhibitors</a:t>
            </a:r>
            <a:endParaRPr kumimoji="0" lang="en-US" sz="1050" b="1" i="0" u="none" strike="noStrike" kern="0" cap="none" spc="0" normalizeH="0" baseline="30000" noProof="0" dirty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Arial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7A20AE4C-1507-4369-9D39-61DCAC14D666}"/>
              </a:ext>
            </a:extLst>
          </p:cNvPr>
          <p:cNvSpPr/>
          <p:nvPr/>
        </p:nvSpPr>
        <p:spPr>
          <a:xfrm>
            <a:off x="4969220" y="1555336"/>
            <a:ext cx="3440357" cy="2579941"/>
          </a:xfrm>
          <a:prstGeom prst="rect">
            <a:avLst/>
          </a:prstGeom>
          <a:noFill/>
          <a:ln>
            <a:solidFill>
              <a:schemeClr val="accent4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1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"/>
              <a:ea typeface="+mn-ea"/>
              <a:cs typeface="+mn-cs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CA7835C-A62B-497D-AA7E-371522D4B797}"/>
              </a:ext>
            </a:extLst>
          </p:cNvPr>
          <p:cNvSpPr/>
          <p:nvPr/>
        </p:nvSpPr>
        <p:spPr>
          <a:xfrm>
            <a:off x="6785126" y="2792761"/>
            <a:ext cx="209656" cy="6429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100" b="0" i="0" u="none" strike="noStrike" kern="1200" cap="none" spc="0" normalizeH="0" baseline="0" noProof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Times"/>
              <a:ea typeface="+mn-ea"/>
              <a:cs typeface="+mn-cs"/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07D35A75-D01C-450E-80D4-3EF9B6911A5F}"/>
              </a:ext>
            </a:extLst>
          </p:cNvPr>
          <p:cNvGrpSpPr/>
          <p:nvPr/>
        </p:nvGrpSpPr>
        <p:grpSpPr>
          <a:xfrm>
            <a:off x="5893621" y="1588571"/>
            <a:ext cx="1124386" cy="1238311"/>
            <a:chOff x="6416342" y="1291135"/>
            <a:chExt cx="1354943" cy="1492228"/>
          </a:xfrm>
        </p:grpSpPr>
        <p:pic>
          <p:nvPicPr>
            <p:cNvPr id="15" name="Picture 14" descr="CEP_701.bmp">
              <a:extLst>
                <a:ext uri="{FF2B5EF4-FFF2-40B4-BE49-F238E27FC236}">
                  <a16:creationId xmlns:a16="http://schemas.microsoft.com/office/drawing/2014/main" id="{B2FBB953-36D4-48DA-AA0E-1415E3C8B5A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6416342" y="1291135"/>
              <a:ext cx="1354943" cy="1315104"/>
            </a:xfrm>
            <a:prstGeom prst="rect">
              <a:avLst/>
            </a:prstGeom>
          </p:spPr>
        </p:pic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1EEC1555-95E9-40A4-B2DA-C12841AFDAC6}"/>
                </a:ext>
              </a:extLst>
            </p:cNvPr>
            <p:cNvSpPr/>
            <p:nvPr/>
          </p:nvSpPr>
          <p:spPr bwMode="auto">
            <a:xfrm>
              <a:off x="6461871" y="2556005"/>
              <a:ext cx="1263885" cy="227358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45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900" b="1" i="0" u="none" strike="noStrike" kern="0" cap="none" spc="0" normalizeH="0" baseline="0" noProof="0" dirty="0" err="1">
                  <a:ln>
                    <a:noFill/>
                  </a:ln>
                  <a:solidFill>
                    <a:srgbClr val="000066"/>
                  </a:solidFill>
                  <a:effectLst/>
                  <a:uLnTx/>
                  <a:uFillTx/>
                  <a:latin typeface="Times"/>
                  <a:ea typeface="ＭＳ Ｐゴシック" panose="020B0600070205080204" pitchFamily="34" charset="-128"/>
                  <a:cs typeface="+mn-cs"/>
                </a:rPr>
                <a:t>Lestaurtinib</a:t>
              </a:r>
              <a:endParaRPr kumimoji="0" lang="en-US" sz="900" b="0" i="0" u="none" strike="noStrike" kern="0" cap="none" spc="0" normalizeH="0" baseline="30000" noProof="0" dirty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Times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44" name="Group 43">
            <a:extLst>
              <a:ext uri="{FF2B5EF4-FFF2-40B4-BE49-F238E27FC236}">
                <a16:creationId xmlns:a16="http://schemas.microsoft.com/office/drawing/2014/main" id="{F987BDC3-B517-4E4C-A39B-51A49DD75B95}"/>
              </a:ext>
            </a:extLst>
          </p:cNvPr>
          <p:cNvGrpSpPr/>
          <p:nvPr/>
        </p:nvGrpSpPr>
        <p:grpSpPr>
          <a:xfrm>
            <a:off x="5913549" y="2868738"/>
            <a:ext cx="1084526" cy="1240830"/>
            <a:chOff x="10009932" y="2900850"/>
            <a:chExt cx="1306909" cy="1495264"/>
          </a:xfrm>
        </p:grpSpPr>
        <p:pic>
          <p:nvPicPr>
            <p:cNvPr id="17" name="図 66">
              <a:extLst>
                <a:ext uri="{FF2B5EF4-FFF2-40B4-BE49-F238E27FC236}">
                  <a16:creationId xmlns:a16="http://schemas.microsoft.com/office/drawing/2014/main" id="{42756CF5-61F4-47C9-932A-159B755472B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0009932" y="2900850"/>
              <a:ext cx="1306909" cy="1314090"/>
            </a:xfrm>
            <a:prstGeom prst="rect">
              <a:avLst/>
            </a:prstGeom>
          </p:spPr>
        </p:pic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807252D9-AA05-430E-9833-21EDA296475E}"/>
                </a:ext>
              </a:extLst>
            </p:cNvPr>
            <p:cNvSpPr/>
            <p:nvPr/>
          </p:nvSpPr>
          <p:spPr bwMode="auto">
            <a:xfrm>
              <a:off x="10144708" y="4168756"/>
              <a:ext cx="1037356" cy="227358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45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900" b="1" i="0" u="none" strike="noStrike" kern="0" cap="none" spc="0" normalizeH="0" baseline="0" noProof="0" dirty="0">
                  <a:ln>
                    <a:noFill/>
                  </a:ln>
                  <a:solidFill>
                    <a:srgbClr val="000066"/>
                  </a:solidFill>
                  <a:effectLst/>
                  <a:uLnTx/>
                  <a:uFillTx/>
                  <a:latin typeface="Times"/>
                  <a:ea typeface="ＭＳ Ｐゴシック" panose="020B0600070205080204" pitchFamily="34" charset="-128"/>
                  <a:cs typeface="+mn-cs"/>
                </a:rPr>
                <a:t>Crenolanib</a:t>
              </a:r>
              <a:endParaRPr kumimoji="0" lang="en-US" sz="900" b="0" i="0" u="none" strike="noStrike" kern="0" cap="none" spc="0" normalizeH="0" baseline="30000" noProof="0" dirty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Times"/>
                <a:ea typeface="ＭＳ Ｐゴシック" panose="020B0600070205080204" pitchFamily="34" charset="-128"/>
                <a:cs typeface="+mn-cs"/>
              </a:endParaRPr>
            </a:p>
          </p:txBody>
        </p:sp>
      </p:grpSp>
      <p:sp>
        <p:nvSpPr>
          <p:cNvPr id="24" name="Rectangle 23">
            <a:extLst>
              <a:ext uri="{FF2B5EF4-FFF2-40B4-BE49-F238E27FC236}">
                <a16:creationId xmlns:a16="http://schemas.microsoft.com/office/drawing/2014/main" id="{A3CCD9AD-FBDD-4A71-A956-0FA3D790D56A}"/>
              </a:ext>
            </a:extLst>
          </p:cNvPr>
          <p:cNvSpPr/>
          <p:nvPr/>
        </p:nvSpPr>
        <p:spPr>
          <a:xfrm>
            <a:off x="5884528" y="2588725"/>
            <a:ext cx="215504" cy="9802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1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"/>
              <a:ea typeface="+mn-ea"/>
              <a:cs typeface="+mn-cs"/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6FD23703-89FA-4442-BC12-F367780C2692}"/>
              </a:ext>
            </a:extLst>
          </p:cNvPr>
          <p:cNvSpPr/>
          <p:nvPr/>
        </p:nvSpPr>
        <p:spPr>
          <a:xfrm>
            <a:off x="5893239" y="2847882"/>
            <a:ext cx="215504" cy="9802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1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"/>
              <a:ea typeface="+mn-ea"/>
              <a:cs typeface="+mn-cs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D295CFCE-94F0-494D-85EC-7487414BBA55}"/>
              </a:ext>
            </a:extLst>
          </p:cNvPr>
          <p:cNvSpPr/>
          <p:nvPr/>
        </p:nvSpPr>
        <p:spPr>
          <a:xfrm>
            <a:off x="7830933" y="2766801"/>
            <a:ext cx="209656" cy="6429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100" b="0" i="0" u="none" strike="noStrike" kern="1200" cap="none" spc="0" normalizeH="0" baseline="0" noProof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Times"/>
              <a:ea typeface="+mn-ea"/>
              <a:cs typeface="+mn-cs"/>
            </a:endParaRPr>
          </a:p>
        </p:txBody>
      </p:sp>
      <p:grpSp>
        <p:nvGrpSpPr>
          <p:cNvPr id="43" name="Group 42">
            <a:extLst>
              <a:ext uri="{FF2B5EF4-FFF2-40B4-BE49-F238E27FC236}">
                <a16:creationId xmlns:a16="http://schemas.microsoft.com/office/drawing/2014/main" id="{950DCD58-953E-46CC-B512-E99086318BE1}"/>
              </a:ext>
            </a:extLst>
          </p:cNvPr>
          <p:cNvGrpSpPr/>
          <p:nvPr/>
        </p:nvGrpSpPr>
        <p:grpSpPr>
          <a:xfrm>
            <a:off x="7191186" y="2868740"/>
            <a:ext cx="1087489" cy="1240531"/>
            <a:chOff x="8225021" y="2901211"/>
            <a:chExt cx="1310480" cy="1494903"/>
          </a:xfrm>
        </p:grpSpPr>
        <p:pic>
          <p:nvPicPr>
            <p:cNvPr id="9" name="図 70">
              <a:extLst>
                <a:ext uri="{FF2B5EF4-FFF2-40B4-BE49-F238E27FC236}">
                  <a16:creationId xmlns:a16="http://schemas.microsoft.com/office/drawing/2014/main" id="{6BBB7765-7154-41BF-B640-BB112288740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8225021" y="2901211"/>
              <a:ext cx="1310480" cy="1314090"/>
            </a:xfrm>
            <a:prstGeom prst="rect">
              <a:avLst/>
            </a:prstGeom>
          </p:spPr>
        </p:pic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32D4D55D-9CAF-4973-842A-CFBEB9104B53}"/>
                </a:ext>
              </a:extLst>
            </p:cNvPr>
            <p:cNvSpPr/>
            <p:nvPr/>
          </p:nvSpPr>
          <p:spPr bwMode="auto">
            <a:xfrm>
              <a:off x="8361583" y="4168756"/>
              <a:ext cx="1037356" cy="227358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45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900" b="1" i="0" u="none" strike="noStrike" kern="0" cap="none" spc="0" normalizeH="0" baseline="0" noProof="0" dirty="0">
                  <a:ln>
                    <a:noFill/>
                  </a:ln>
                  <a:solidFill>
                    <a:srgbClr val="000066"/>
                  </a:solidFill>
                  <a:effectLst/>
                  <a:uLnTx/>
                  <a:uFillTx/>
                  <a:latin typeface="Times"/>
                  <a:ea typeface="ＭＳ Ｐゴシック" panose="020B0600070205080204" pitchFamily="34" charset="-128"/>
                  <a:cs typeface="+mn-cs"/>
                </a:rPr>
                <a:t>Gilteritinib</a:t>
              </a:r>
              <a:endParaRPr kumimoji="0" lang="en-US" sz="900" b="0" i="0" u="none" strike="noStrike" kern="0" cap="none" spc="0" normalizeH="0" baseline="30000" noProof="0" dirty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Times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9853C4DB-A2FD-49DE-9A0F-BBD8DCB9D8D2}"/>
              </a:ext>
            </a:extLst>
          </p:cNvPr>
          <p:cNvGrpSpPr/>
          <p:nvPr/>
        </p:nvGrpSpPr>
        <p:grpSpPr>
          <a:xfrm>
            <a:off x="7171100" y="1588572"/>
            <a:ext cx="1127663" cy="1236038"/>
            <a:chOff x="8200815" y="1291135"/>
            <a:chExt cx="1358892" cy="1489489"/>
          </a:xfrm>
        </p:grpSpPr>
        <p:pic>
          <p:nvPicPr>
            <p:cNvPr id="11" name="Picture 20" descr="PKC_412.bmp">
              <a:extLst>
                <a:ext uri="{FF2B5EF4-FFF2-40B4-BE49-F238E27FC236}">
                  <a16:creationId xmlns:a16="http://schemas.microsoft.com/office/drawing/2014/main" id="{726097AF-D555-439C-9610-0A93B92CB450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200815" y="1291135"/>
              <a:ext cx="1358892" cy="13151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ACE4F5DF-8E57-4826-A008-6C95FE5CD02A}"/>
                </a:ext>
              </a:extLst>
            </p:cNvPr>
            <p:cNvSpPr/>
            <p:nvPr/>
          </p:nvSpPr>
          <p:spPr bwMode="auto">
            <a:xfrm>
              <a:off x="8248319" y="2553266"/>
              <a:ext cx="1263885" cy="227358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45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900" b="1" i="0" u="none" strike="noStrike" kern="0" cap="none" spc="0" normalizeH="0" baseline="0" noProof="0" dirty="0" err="1">
                  <a:ln>
                    <a:noFill/>
                  </a:ln>
                  <a:solidFill>
                    <a:srgbClr val="000066"/>
                  </a:solidFill>
                  <a:effectLst/>
                  <a:uLnTx/>
                  <a:uFillTx/>
                  <a:latin typeface="Times"/>
                  <a:ea typeface="ＭＳ Ｐゴシック" panose="020B0600070205080204" pitchFamily="34" charset="-128"/>
                  <a:cs typeface="+mn-cs"/>
                </a:rPr>
                <a:t>Midostaurin</a:t>
              </a:r>
              <a:endParaRPr kumimoji="0" lang="en-US" sz="900" b="0" i="0" u="none" strike="noStrike" kern="0" cap="none" spc="0" normalizeH="0" baseline="30000" noProof="0" dirty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Times"/>
                <a:ea typeface="ＭＳ Ｐゴシック" panose="020B0600070205080204" pitchFamily="34" charset="-128"/>
                <a:cs typeface="+mn-cs"/>
              </a:endParaRPr>
            </a:p>
          </p:txBody>
        </p:sp>
      </p:grpSp>
      <p:sp>
        <p:nvSpPr>
          <p:cNvPr id="25" name="Rectangle 24">
            <a:extLst>
              <a:ext uri="{FF2B5EF4-FFF2-40B4-BE49-F238E27FC236}">
                <a16:creationId xmlns:a16="http://schemas.microsoft.com/office/drawing/2014/main" id="{CF9B7588-6562-4D17-B468-BB0096A1EFE2}"/>
              </a:ext>
            </a:extLst>
          </p:cNvPr>
          <p:cNvSpPr/>
          <p:nvPr/>
        </p:nvSpPr>
        <p:spPr>
          <a:xfrm>
            <a:off x="7186879" y="2588725"/>
            <a:ext cx="215504" cy="9802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1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"/>
              <a:ea typeface="+mn-ea"/>
              <a:cs typeface="+mn-cs"/>
            </a:endParaRP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AD0ED77F-53A8-4317-A85C-2BFBA4A8D7E9}"/>
              </a:ext>
            </a:extLst>
          </p:cNvPr>
          <p:cNvSpPr/>
          <p:nvPr/>
        </p:nvSpPr>
        <p:spPr>
          <a:xfrm>
            <a:off x="7124497" y="2850623"/>
            <a:ext cx="215504" cy="9802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1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"/>
              <a:ea typeface="+mn-ea"/>
              <a:cs typeface="+mn-cs"/>
            </a:endParaRPr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2B2541B0-69D9-41B5-8F9F-814F6CFD4995}"/>
              </a:ext>
            </a:extLst>
          </p:cNvPr>
          <p:cNvGrpSpPr/>
          <p:nvPr/>
        </p:nvGrpSpPr>
        <p:grpSpPr>
          <a:xfrm>
            <a:off x="8625088" y="2868740"/>
            <a:ext cx="1093490" cy="1240531"/>
            <a:chOff x="6434958" y="2901211"/>
            <a:chExt cx="1317710" cy="1494903"/>
          </a:xfrm>
        </p:grpSpPr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5C3AB578-C5CB-4D7B-9343-6A47DC266C7F}"/>
                </a:ext>
              </a:extLst>
            </p:cNvPr>
            <p:cNvSpPr/>
            <p:nvPr/>
          </p:nvSpPr>
          <p:spPr bwMode="auto">
            <a:xfrm>
              <a:off x="6575135" y="4168756"/>
              <a:ext cx="1037356" cy="227358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45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900" b="1" i="0" u="none" strike="noStrike" kern="0" cap="none" spc="0" normalizeH="0" baseline="0" noProof="0" dirty="0">
                  <a:ln>
                    <a:noFill/>
                  </a:ln>
                  <a:solidFill>
                    <a:srgbClr val="000066"/>
                  </a:solidFill>
                  <a:effectLst/>
                  <a:uLnTx/>
                  <a:uFillTx/>
                  <a:latin typeface="Times"/>
                  <a:ea typeface="ＭＳ Ｐゴシック" panose="020B0600070205080204" pitchFamily="34" charset="-128"/>
                  <a:cs typeface="+mn-cs"/>
                </a:rPr>
                <a:t>Quizartinib</a:t>
              </a:r>
              <a:endParaRPr kumimoji="0" lang="en-US" sz="900" b="0" i="0" u="none" strike="noStrike" kern="0" cap="none" spc="0" normalizeH="0" baseline="30000" noProof="0" dirty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Times"/>
                <a:ea typeface="ＭＳ Ｐゴシック" panose="020B0600070205080204" pitchFamily="34" charset="-128"/>
                <a:cs typeface="+mn-cs"/>
              </a:endParaRPr>
            </a:p>
          </p:txBody>
        </p:sp>
        <p:pic>
          <p:nvPicPr>
            <p:cNvPr id="14" name="図 82">
              <a:extLst>
                <a:ext uri="{FF2B5EF4-FFF2-40B4-BE49-F238E27FC236}">
                  <a16:creationId xmlns:a16="http://schemas.microsoft.com/office/drawing/2014/main" id="{94AE99EC-4B41-441F-A922-5EA3CCB5EFFB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6434958" y="2901211"/>
              <a:ext cx="1317710" cy="1314090"/>
            </a:xfrm>
            <a:prstGeom prst="rect">
              <a:avLst/>
            </a:prstGeom>
          </p:spPr>
        </p:pic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83AAC4B3-BEB8-4C6A-9F01-3092A88DE41E}"/>
              </a:ext>
            </a:extLst>
          </p:cNvPr>
          <p:cNvGrpSpPr/>
          <p:nvPr/>
        </p:nvGrpSpPr>
        <p:grpSpPr>
          <a:xfrm>
            <a:off x="8612399" y="1588571"/>
            <a:ext cx="1118869" cy="1239972"/>
            <a:chOff x="9989238" y="1288970"/>
            <a:chExt cx="1348295" cy="1494229"/>
          </a:xfrm>
        </p:grpSpPr>
        <p:pic>
          <p:nvPicPr>
            <p:cNvPr id="19" name="Picture 18" descr="Sorafenib.bmp">
              <a:extLst>
                <a:ext uri="{FF2B5EF4-FFF2-40B4-BE49-F238E27FC236}">
                  <a16:creationId xmlns:a16="http://schemas.microsoft.com/office/drawing/2014/main" id="{582C02DE-6F3F-47DA-A65B-7272A1AF8ADA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9989238" y="1288970"/>
              <a:ext cx="1348295" cy="1315104"/>
            </a:xfrm>
            <a:prstGeom prst="rect">
              <a:avLst/>
            </a:prstGeom>
          </p:spPr>
        </p:pic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55884BCA-35E3-497E-BA68-982CD9714860}"/>
                </a:ext>
              </a:extLst>
            </p:cNvPr>
            <p:cNvSpPr/>
            <p:nvPr/>
          </p:nvSpPr>
          <p:spPr bwMode="auto">
            <a:xfrm>
              <a:off x="10031443" y="2555841"/>
              <a:ext cx="1263885" cy="227358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45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900" b="1" i="0" u="none" strike="noStrike" kern="0" cap="none" spc="0" normalizeH="0" baseline="0" noProof="0" dirty="0">
                  <a:ln>
                    <a:noFill/>
                  </a:ln>
                  <a:solidFill>
                    <a:srgbClr val="000066"/>
                  </a:solidFill>
                  <a:effectLst/>
                  <a:uLnTx/>
                  <a:uFillTx/>
                  <a:latin typeface="Times"/>
                  <a:ea typeface="ＭＳ Ｐゴシック" panose="020B0600070205080204" pitchFamily="34" charset="-128"/>
                  <a:cs typeface="+mn-cs"/>
                </a:rPr>
                <a:t>Sorafenib</a:t>
              </a:r>
              <a:endParaRPr kumimoji="0" lang="en-US" sz="900" b="0" i="0" u="none" strike="noStrike" kern="0" cap="none" spc="0" normalizeH="0" baseline="30000" noProof="0" dirty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Times"/>
                <a:ea typeface="ＭＳ Ｐゴシック" panose="020B0600070205080204" pitchFamily="34" charset="-128"/>
                <a:cs typeface="+mn-cs"/>
              </a:endParaRPr>
            </a:p>
          </p:txBody>
        </p:sp>
      </p:grpSp>
      <p:sp>
        <p:nvSpPr>
          <p:cNvPr id="26" name="Rectangle 25">
            <a:extLst>
              <a:ext uri="{FF2B5EF4-FFF2-40B4-BE49-F238E27FC236}">
                <a16:creationId xmlns:a16="http://schemas.microsoft.com/office/drawing/2014/main" id="{420BF94E-BB52-45BE-AEBD-4CF1E0441A24}"/>
              </a:ext>
            </a:extLst>
          </p:cNvPr>
          <p:cNvSpPr/>
          <p:nvPr/>
        </p:nvSpPr>
        <p:spPr>
          <a:xfrm>
            <a:off x="8630720" y="2619537"/>
            <a:ext cx="215504" cy="9802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1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"/>
              <a:ea typeface="+mn-ea"/>
              <a:cs typeface="+mn-cs"/>
            </a:endParaRP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7F1E8950-4962-488A-9783-A27EF10F7057}"/>
              </a:ext>
            </a:extLst>
          </p:cNvPr>
          <p:cNvSpPr/>
          <p:nvPr/>
        </p:nvSpPr>
        <p:spPr>
          <a:xfrm>
            <a:off x="8539668" y="2831081"/>
            <a:ext cx="215504" cy="9802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1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"/>
              <a:ea typeface="+mn-ea"/>
              <a:cs typeface="+mn-cs"/>
            </a:endParaRPr>
          </a:p>
        </p:txBody>
      </p:sp>
      <p:pic>
        <p:nvPicPr>
          <p:cNvPr id="33" name="Picture 32">
            <a:extLst>
              <a:ext uri="{FF2B5EF4-FFF2-40B4-BE49-F238E27FC236}">
                <a16:creationId xmlns:a16="http://schemas.microsoft.com/office/drawing/2014/main" id="{6F5389B9-1269-49A5-A779-19C96F221581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747860" y="1955093"/>
            <a:ext cx="2829547" cy="1543021"/>
          </a:xfrm>
          <a:prstGeom prst="rect">
            <a:avLst/>
          </a:prstGeom>
        </p:spPr>
      </p:pic>
      <p:sp>
        <p:nvSpPr>
          <p:cNvPr id="34" name="Text Placeholder 9">
            <a:extLst>
              <a:ext uri="{FF2B5EF4-FFF2-40B4-BE49-F238E27FC236}">
                <a16:creationId xmlns:a16="http://schemas.microsoft.com/office/drawing/2014/main" id="{40AE02C8-DF37-4663-8C1D-555D05D8DC24}"/>
              </a:ext>
            </a:extLst>
          </p:cNvPr>
          <p:cNvSpPr txBox="1">
            <a:spLocks/>
          </p:cNvSpPr>
          <p:nvPr/>
        </p:nvSpPr>
        <p:spPr bwMode="auto">
          <a:xfrm>
            <a:off x="1526109" y="3508021"/>
            <a:ext cx="3177925" cy="2471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B0F0"/>
              </a:buClr>
              <a:defRPr sz="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38138" indent="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B0F0"/>
              </a:buClr>
              <a:buFont typeface="Arial" charset="0"/>
              <a:buNone/>
              <a:defRPr sz="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01688" indent="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B0F0"/>
              </a:buClr>
              <a:buFont typeface="Arial" charset="0"/>
              <a:buNone/>
              <a:defRPr sz="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52538" indent="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B0F0"/>
              </a:buClr>
              <a:buFont typeface="Arial" charset="0"/>
              <a:buNone/>
              <a:defRPr sz="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B0F0"/>
              </a:buClr>
              <a:buFont typeface="Arial" charset="0"/>
              <a:buNone/>
              <a:defRPr sz="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B0F0"/>
              </a:buClr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"/>
                <a:ea typeface="+mn-ea"/>
                <a:cs typeface="+mn-cs"/>
              </a:rPr>
              <a:t>Cortes JE, et al. </a:t>
            </a:r>
            <a:r>
              <a:rPr kumimoji="0" lang="en-US" sz="7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"/>
                <a:ea typeface="+mn-ea"/>
                <a:cs typeface="+mn-cs"/>
              </a:rPr>
              <a:t>J Clin Oncol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"/>
                <a:ea typeface="+mn-ea"/>
                <a:cs typeface="+mn-cs"/>
              </a:rPr>
              <a:t>. 2013;31(29):3681-3687. Reprinted with permission. © 2013 American Society of Clinical Oncology. All rights reserved.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EFBDE6B-71C0-4314-8502-5B9F612AABD9}"/>
              </a:ext>
            </a:extLst>
          </p:cNvPr>
          <p:cNvSpPr txBox="1"/>
          <p:nvPr/>
        </p:nvSpPr>
        <p:spPr>
          <a:xfrm>
            <a:off x="2713090" y="1941972"/>
            <a:ext cx="1506182" cy="280946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1" i="0" u="none" strike="noStrike" kern="1200" cap="none" spc="0" normalizeH="0" baseline="0" noProof="0" dirty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+mn-cs"/>
              </a:rPr>
              <a:t>Quizartinib 60 mg</a:t>
            </a:r>
            <a:r>
              <a:rPr kumimoji="0" lang="en-US" sz="1050" b="1" i="0" u="none" strike="noStrike" kern="1200" cap="none" spc="0" normalizeH="0" baseline="30000" noProof="0" dirty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+mn-cs"/>
              </a:rPr>
              <a:t>1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164429F7-D80B-47A0-BC79-28DDF1D6E2B7}"/>
              </a:ext>
            </a:extLst>
          </p:cNvPr>
          <p:cNvSpPr/>
          <p:nvPr/>
        </p:nvSpPr>
        <p:spPr>
          <a:xfrm>
            <a:off x="8467637" y="1555336"/>
            <a:ext cx="2198254" cy="2579941"/>
          </a:xfrm>
          <a:prstGeom prst="rect">
            <a:avLst/>
          </a:prstGeom>
          <a:noFill/>
          <a:ln>
            <a:solidFill>
              <a:schemeClr val="accent4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1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"/>
              <a:ea typeface="+mn-ea"/>
              <a:cs typeface="+mn-cs"/>
            </a:endParaRPr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DC44AF20-4D87-B340-8611-D3898E16E22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56353" y="4471890"/>
            <a:ext cx="9127741" cy="1869757"/>
          </a:xfrm>
          <a:prstGeom prst="rect">
            <a:avLst/>
          </a:prstGeom>
          <a:solidFill>
            <a:schemeClr val="bg1"/>
          </a:solidFill>
          <a:ln w="25400">
            <a:solidFill>
              <a:schemeClr val="accent1"/>
            </a:solidFill>
            <a:round/>
            <a:headEnd/>
            <a:tailEnd/>
          </a:ln>
          <a:effectLst>
            <a:outerShdw blurRad="50800" dist="38100" dir="2700000" algn="tl" rotWithShape="0">
              <a:srgbClr val="808080">
                <a:alpha val="39999"/>
              </a:srgbClr>
            </a:outerShdw>
          </a:effectLst>
        </p:spPr>
        <p:txBody>
          <a:bodyPr wrap="none" lIns="0" tIns="0" rIns="0" bIns="0" anchor="ctr"/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675"/>
              </a:spcBef>
              <a:spcAft>
                <a:spcPct val="50000"/>
              </a:spcAft>
              <a:buClrTx/>
              <a:buSzTx/>
              <a:buFontTx/>
              <a:buNone/>
              <a:tabLst/>
              <a:defRPr/>
            </a:pPr>
            <a:endParaRPr kumimoji="0" lang="en-US" sz="2100" b="0" i="0" u="none" strike="noStrike" kern="1200" cap="none" spc="0" normalizeH="0" baseline="0" noProof="0" dirty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Arial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3550B615-69C1-C94A-9CCD-58AB4D209E7B}"/>
              </a:ext>
            </a:extLst>
          </p:cNvPr>
          <p:cNvSpPr/>
          <p:nvPr/>
        </p:nvSpPr>
        <p:spPr bwMode="auto">
          <a:xfrm>
            <a:off x="1740337" y="4501812"/>
            <a:ext cx="9041839" cy="1869757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/>
          <a:lstStyle/>
          <a:p>
            <a:pPr marL="180975" marR="0" lvl="0" indent="-168275" algn="l" defTabSz="914400" rtl="0" eaLnBrk="1" fontAlgn="auto" latinLnBrk="0" hangingPunct="1">
              <a:lnSpc>
                <a:spcPct val="9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500" b="1" i="0" u="none" strike="noStrike" kern="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ＭＳ Ｐゴシック" panose="020B0600070205080204" pitchFamily="34" charset="-128"/>
                <a:cs typeface="+mn-cs"/>
              </a:rPr>
              <a:t>Quizartinib</a:t>
            </a:r>
            <a:r>
              <a:rPr kumimoji="0" lang="en-US" sz="15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ＭＳ Ｐゴシック" panose="020B0600070205080204" pitchFamily="34" charset="-128"/>
                <a:cs typeface="+mn-cs"/>
              </a:rPr>
              <a:t> is potent in vivo than any other FLT3 inhibitor to date</a:t>
            </a:r>
            <a:endParaRPr kumimoji="0" lang="en-US" sz="1500" b="1" i="0" u="none" strike="noStrike" kern="0" cap="none" spc="0" normalizeH="0" baseline="3000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itchFamily="34" charset="0"/>
              <a:ea typeface="ＭＳ Ｐゴシック" panose="020B0600070205080204" pitchFamily="34" charset="-128"/>
              <a:cs typeface="+mn-cs"/>
            </a:endParaRPr>
          </a:p>
          <a:p>
            <a:pPr marL="180975" marR="0" lvl="0" indent="-168275" algn="l" defTabSz="914400" rtl="0" eaLnBrk="1" fontAlgn="auto" latinLnBrk="0" hangingPunct="1">
              <a:lnSpc>
                <a:spcPct val="9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5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ＭＳ Ｐゴシック" panose="020B0600070205080204" pitchFamily="34" charset="-128"/>
                <a:cs typeface="+mn-cs"/>
              </a:rPr>
              <a:t>But selection of resistance with FLT3-TKD mutations</a:t>
            </a:r>
          </a:p>
          <a:p>
            <a:pPr marL="180975" marR="0" lvl="0" indent="-168275" algn="l" defTabSz="914400" rtl="0" eaLnBrk="1" fontAlgn="auto" latinLnBrk="0" hangingPunct="1">
              <a:lnSpc>
                <a:spcPct val="9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5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ＭＳ Ｐゴシック" panose="020B0600070205080204" pitchFamily="34" charset="-128"/>
                <a:cs typeface="+mn-cs"/>
              </a:rPr>
              <a:t>Possible QT prolongation at higher doses</a:t>
            </a:r>
          </a:p>
          <a:p>
            <a:pPr marL="180975" marR="0" lvl="0" indent="-168275" algn="l" defTabSz="914400" rtl="0" eaLnBrk="1" fontAlgn="auto" latinLnBrk="0" hangingPunct="1">
              <a:lnSpc>
                <a:spcPct val="9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15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itchFamily="34" charset="0"/>
              <a:ea typeface="ＭＳ Ｐゴシック" panose="020B0600070205080204" pitchFamily="34" charset="-128"/>
              <a:cs typeface="+mn-cs"/>
            </a:endParaRPr>
          </a:p>
          <a:p>
            <a:pPr marL="180975" marR="0" lvl="0" indent="-168275" algn="l" defTabSz="914400" rtl="0" eaLnBrk="1" fontAlgn="auto" latinLnBrk="0" hangingPunct="1">
              <a:lnSpc>
                <a:spcPct val="9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500" b="1" i="0" u="none" strike="noStrike" kern="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ＭＳ Ｐゴシック" panose="020B0600070205080204" pitchFamily="34" charset="-128"/>
                <a:cs typeface="+mn-cs"/>
              </a:rPr>
              <a:t>Gilteritinib</a:t>
            </a:r>
            <a:r>
              <a:rPr kumimoji="0" lang="en-US" sz="15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ＭＳ Ｐゴシック" panose="020B0600070205080204" pitchFamily="34" charset="-128"/>
                <a:cs typeface="+mn-cs"/>
              </a:rPr>
              <a:t> ‘hits’ both ITD and TKD subtypes</a:t>
            </a:r>
          </a:p>
          <a:p>
            <a:pPr marL="180975" marR="0" lvl="0" indent="-168275" algn="l" defTabSz="914400" rtl="0" eaLnBrk="1" fontAlgn="auto" latinLnBrk="0" hangingPunct="1">
              <a:lnSpc>
                <a:spcPct val="9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5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ＭＳ Ｐゴシック" panose="020B0600070205080204" pitchFamily="34" charset="-128"/>
                <a:cs typeface="+mn-cs"/>
              </a:rPr>
              <a:t>Well tolerated</a:t>
            </a:r>
          </a:p>
          <a:p>
            <a:pPr marL="180975" marR="0" lvl="0" indent="-168275" algn="l" defTabSz="914400" rtl="0" eaLnBrk="1" fontAlgn="auto" latinLnBrk="0" hangingPunct="1">
              <a:lnSpc>
                <a:spcPct val="9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5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ＭＳ Ｐゴシック" panose="020B0600070205080204" pitchFamily="34" charset="-128"/>
                <a:cs typeface="+mn-cs"/>
              </a:rPr>
              <a:t>Within 10-fold that of FLT3 were closely related RTKs, eg, KIT</a:t>
            </a:r>
            <a:endParaRPr kumimoji="0" lang="en-US" sz="1500" b="1" i="0" u="none" strike="noStrike" kern="0" cap="none" spc="0" normalizeH="0" baseline="3000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4D6B1CC9-EAA3-2F4B-B699-DD306B935C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3AACE3E-7B4B-487E-8C99-1CE618AA5594}" type="slidenum">
              <a:rPr lang="en-US" altLang="en-US" smtClean="0"/>
              <a:pPr>
                <a:defRPr/>
              </a:pPr>
              <a:t>12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208934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52239"/>
            <a:ext cx="10363200" cy="1143000"/>
          </a:xfrm>
        </p:spPr>
        <p:txBody>
          <a:bodyPr/>
          <a:lstStyle/>
          <a:p>
            <a:r>
              <a:rPr lang="en-US" noProof="0" dirty="0"/>
              <a:t>Phase 2 Study of </a:t>
            </a:r>
            <a:r>
              <a:rPr lang="en-US" noProof="0" dirty="0" err="1"/>
              <a:t>Sorafenib</a:t>
            </a:r>
            <a:r>
              <a:rPr lang="en-US" noProof="0" dirty="0"/>
              <a:t> Plus Azacitidine in Older/Unfit Patients</a:t>
            </a:r>
          </a:p>
        </p:txBody>
      </p:sp>
      <p:sp>
        <p:nvSpPr>
          <p:cNvPr id="5" name="Rounded Rectangle 12">
            <a:extLst>
              <a:ext uri="{FF2B5EF4-FFF2-40B4-BE49-F238E27FC236}">
                <a16:creationId xmlns:a16="http://schemas.microsoft.com/office/drawing/2014/main" id="{BA94CB61-11CF-4B9C-9D74-2E63378BD149}"/>
              </a:ext>
            </a:extLst>
          </p:cNvPr>
          <p:cNvSpPr/>
          <p:nvPr/>
        </p:nvSpPr>
        <p:spPr>
          <a:xfrm>
            <a:off x="1524001" y="1846904"/>
            <a:ext cx="3263902" cy="1099499"/>
          </a:xfrm>
          <a:prstGeom prst="roundRect">
            <a:avLst/>
          </a:prstGeom>
          <a:solidFill>
            <a:srgbClr val="5C5C5C"/>
          </a:solidFill>
          <a:ln w="635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MS PGothic" pitchFamily="34" charset="-128"/>
                <a:cs typeface="+mn-cs"/>
              </a:rPr>
              <a:t>Aged ≥ 18 years with R/R AML </a:t>
            </a:r>
            <a:b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MS PGothic" pitchFamily="34" charset="-128"/>
                <a:cs typeface="+mn-cs"/>
              </a:rPr>
            </a:b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MS PGothic" pitchFamily="34" charset="-128"/>
                <a:cs typeface="+mn-cs"/>
              </a:rPr>
              <a:t>or &gt; 60 years and unfit/refused standard induction</a:t>
            </a:r>
          </a:p>
          <a:p>
            <a:pPr marL="0" marR="0" lvl="0" indent="0" algn="ctr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MS PGothic" pitchFamily="34" charset="-128"/>
                <a:cs typeface="+mn-cs"/>
              </a:rPr>
              <a:t>(n = 43; n = 40 </a:t>
            </a:r>
            <a:r>
              <a:rPr kumimoji="0" lang="en-US" sz="1600" b="0" i="1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MS PGothic" pitchFamily="34" charset="-128"/>
                <a:cs typeface="+mn-cs"/>
              </a:rPr>
              <a:t>FLT3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MS PGothic" pitchFamily="34" charset="-128"/>
                <a:cs typeface="+mn-cs"/>
              </a:rPr>
              <a:t>-ITD+)</a:t>
            </a:r>
          </a:p>
        </p:txBody>
      </p:sp>
      <p:cxnSp>
        <p:nvCxnSpPr>
          <p:cNvPr id="6" name="Straight Arrow Connector 7">
            <a:extLst>
              <a:ext uri="{FF2B5EF4-FFF2-40B4-BE49-F238E27FC236}">
                <a16:creationId xmlns:a16="http://schemas.microsoft.com/office/drawing/2014/main" id="{353DCCA7-630C-4BE8-BD05-CD6B38BADC7F}"/>
              </a:ext>
            </a:extLst>
          </p:cNvPr>
          <p:cNvCxnSpPr>
            <a:cxnSpLocks/>
            <a:stCxn id="5" idx="3"/>
            <a:endCxn id="7" idx="1"/>
          </p:cNvCxnSpPr>
          <p:nvPr/>
        </p:nvCxnSpPr>
        <p:spPr bwMode="auto">
          <a:xfrm flipV="1">
            <a:off x="4787903" y="2396197"/>
            <a:ext cx="346668" cy="457"/>
          </a:xfrm>
          <a:prstGeom prst="straightConnector1">
            <a:avLst/>
          </a:prstGeom>
          <a:noFill/>
          <a:ln w="38100" algn="ctr">
            <a:solidFill>
              <a:schemeClr val="tx1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7" name="Rounded Rectangle 14">
            <a:extLst>
              <a:ext uri="{FF2B5EF4-FFF2-40B4-BE49-F238E27FC236}">
                <a16:creationId xmlns:a16="http://schemas.microsoft.com/office/drawing/2014/main" id="{7CF8E6B3-47FF-4D3A-8188-1B3533706A46}"/>
              </a:ext>
            </a:extLst>
          </p:cNvPr>
          <p:cNvSpPr/>
          <p:nvPr/>
        </p:nvSpPr>
        <p:spPr>
          <a:xfrm>
            <a:off x="5134571" y="1847224"/>
            <a:ext cx="2444353" cy="1097945"/>
          </a:xfrm>
          <a:prstGeom prst="roundRect">
            <a:avLst/>
          </a:prstGeom>
          <a:solidFill>
            <a:schemeClr val="tx2"/>
          </a:solidFill>
          <a:ln w="635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MS PGothic" pitchFamily="34" charset="-128"/>
                <a:cs typeface="+mn-cs"/>
              </a:rPr>
              <a:t>Sorafenib</a:t>
            </a:r>
          </a:p>
          <a:p>
            <a:pPr marL="0" marR="0" lvl="0" indent="0" algn="ctr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MS PGothic" pitchFamily="34" charset="-128"/>
                <a:cs typeface="+mn-cs"/>
              </a:rPr>
              <a:t>Azacitidine</a:t>
            </a:r>
            <a:endParaRPr kumimoji="0" lang="en-US" sz="16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MS PGothic" pitchFamily="34" charset="-128"/>
              <a:cs typeface="+mn-cs"/>
            </a:endParaRPr>
          </a:p>
        </p:txBody>
      </p:sp>
      <p:sp>
        <p:nvSpPr>
          <p:cNvPr id="8" name="Rounded Rectangle 15">
            <a:extLst>
              <a:ext uri="{FF2B5EF4-FFF2-40B4-BE49-F238E27FC236}">
                <a16:creationId xmlns:a16="http://schemas.microsoft.com/office/drawing/2014/main" id="{5E0D8C5C-059F-4101-9467-712A6A899D9E}"/>
              </a:ext>
            </a:extLst>
          </p:cNvPr>
          <p:cNvSpPr/>
          <p:nvPr/>
        </p:nvSpPr>
        <p:spPr>
          <a:xfrm>
            <a:off x="7877762" y="1818859"/>
            <a:ext cx="1799638" cy="1118396"/>
          </a:xfrm>
          <a:prstGeom prst="round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MS PGothic" pitchFamily="34" charset="-128"/>
                <a:cs typeface="+mn-cs"/>
              </a:rPr>
              <a:t>Objectives: </a:t>
            </a:r>
            <a:b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MS PGothic" pitchFamily="34" charset="-128"/>
                <a:cs typeface="+mn-cs"/>
              </a:rPr>
            </a:b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MS PGothic" pitchFamily="34" charset="-128"/>
                <a:cs typeface="+mn-cs"/>
              </a:rPr>
              <a:t>feasibility, safety, efficacy</a:t>
            </a:r>
          </a:p>
        </p:txBody>
      </p:sp>
      <p:sp>
        <p:nvSpPr>
          <p:cNvPr id="9" name="Rectangle 2">
            <a:extLst>
              <a:ext uri="{FF2B5EF4-FFF2-40B4-BE49-F238E27FC236}">
                <a16:creationId xmlns:a16="http://schemas.microsoft.com/office/drawing/2014/main" id="{640FD1C7-3453-4519-98A6-A080B89B2A38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62498" y="2931638"/>
            <a:ext cx="34290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4572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defTabSz="457200">
              <a:lnSpc>
                <a:spcPct val="90000"/>
              </a:lnSpc>
              <a:spcBef>
                <a:spcPts val="500"/>
              </a:spcBef>
              <a:buClr>
                <a:srgbClr val="067A80"/>
              </a:buClr>
              <a:buFont typeface="Arial" panose="020B0604020202020204" pitchFamily="34" charset="0"/>
              <a:buChar char="•"/>
              <a:defRPr sz="2400">
                <a:solidFill>
                  <a:schemeClr val="tx2"/>
                </a:solidFill>
                <a:latin typeface="Calibri" panose="020F0502020204030204" pitchFamily="34" charset="0"/>
              </a:defRPr>
            </a:lvl2pPr>
            <a:lvl3pPr marL="1143000" indent="-228600" defTabSz="457200">
              <a:lnSpc>
                <a:spcPct val="90000"/>
              </a:lnSpc>
              <a:spcBef>
                <a:spcPts val="500"/>
              </a:spcBef>
              <a:buClr>
                <a:srgbClr val="067A80"/>
              </a:buClr>
              <a:buFont typeface="Calibri" panose="020F0502020204030204" pitchFamily="34" charset="0"/>
              <a:buChar char="–"/>
              <a:defRPr sz="2000">
                <a:solidFill>
                  <a:schemeClr val="tx2"/>
                </a:solidFill>
                <a:latin typeface="Calibri" panose="020F0502020204030204" pitchFamily="34" charset="0"/>
              </a:defRPr>
            </a:lvl3pPr>
            <a:lvl4pPr marL="1600200" indent="-228600" defTabSz="457200">
              <a:lnSpc>
                <a:spcPct val="90000"/>
              </a:lnSpc>
              <a:spcBef>
                <a:spcPts val="500"/>
              </a:spcBef>
              <a:buClr>
                <a:srgbClr val="067A80"/>
              </a:buClr>
              <a:buFont typeface="Wingdings" panose="05000000000000000000" pitchFamily="2" charset="2"/>
              <a:buChar char="§"/>
              <a:defRPr>
                <a:solidFill>
                  <a:schemeClr val="tx2"/>
                </a:solidFill>
                <a:latin typeface="Calibri" panose="020F0502020204030204" pitchFamily="34" charset="0"/>
              </a:defRPr>
            </a:lvl4pPr>
            <a:lvl5pPr marL="2057400" indent="-228600" defTabSz="457200">
              <a:lnSpc>
                <a:spcPct val="90000"/>
              </a:lnSpc>
              <a:spcBef>
                <a:spcPts val="500"/>
              </a:spcBef>
              <a:buClr>
                <a:srgbClr val="8E1400"/>
              </a:buClr>
              <a:buFont typeface="Calibri" panose="020F0502020204030204" pitchFamily="34" charset="0"/>
              <a:buChar char="»"/>
              <a:defRPr>
                <a:solidFill>
                  <a:srgbClr val="262626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8E1400"/>
              </a:buClr>
              <a:buFont typeface="Calibri" panose="020F0502020204030204" pitchFamily="34" charset="0"/>
              <a:buChar char="»"/>
              <a:defRPr>
                <a:solidFill>
                  <a:srgbClr val="262626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8E1400"/>
              </a:buClr>
              <a:buFont typeface="Calibri" panose="020F0502020204030204" pitchFamily="34" charset="0"/>
              <a:buChar char="»"/>
              <a:defRPr>
                <a:solidFill>
                  <a:srgbClr val="262626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8E1400"/>
              </a:buClr>
              <a:buFont typeface="Calibri" panose="020F0502020204030204" pitchFamily="34" charset="0"/>
              <a:buChar char="»"/>
              <a:defRPr>
                <a:solidFill>
                  <a:srgbClr val="262626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8E1400"/>
              </a:buClr>
              <a:buFont typeface="Calibri" panose="020F0502020204030204" pitchFamily="34" charset="0"/>
              <a:buChar char="»"/>
              <a:defRPr>
                <a:solidFill>
                  <a:srgbClr val="262626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en-US" sz="1200" b="0" i="0" u="none" strike="noStrike" kern="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MS PGothic" pitchFamily="34" charset="-128"/>
                <a:cs typeface="+mn-cs"/>
              </a:rPr>
              <a:t>Sorafenib</a:t>
            </a:r>
            <a:r>
              <a:rPr kumimoji="0" lang="en-US" altLang="en-US" sz="12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MS PGothic" pitchFamily="34" charset="-128"/>
                <a:cs typeface="+mn-cs"/>
              </a:rPr>
              <a:t> 400 mg twice daily continuously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en-US" sz="12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MS PGothic" pitchFamily="34" charset="-128"/>
                <a:cs typeface="+mn-cs"/>
              </a:rPr>
              <a:t>Azacitidine 75 mg/m</a:t>
            </a:r>
            <a:r>
              <a:rPr kumimoji="0" lang="en-US" altLang="en-US" sz="1200" b="0" i="0" u="none" strike="noStrike" kern="0" cap="none" spc="0" normalizeH="0" baseline="3000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MS PGothic" pitchFamily="34" charset="-128"/>
                <a:cs typeface="+mn-cs"/>
              </a:rPr>
              <a:t>2</a:t>
            </a:r>
            <a:r>
              <a:rPr kumimoji="0" lang="en-US" altLang="en-US" sz="12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MS PGothic" pitchFamily="34" charset="-128"/>
                <a:cs typeface="+mn-cs"/>
              </a:rPr>
              <a:t> IV daily </a:t>
            </a:r>
            <a:r>
              <a:rPr kumimoji="0" lang="en-US" altLang="en-US" sz="12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MS PGothic" pitchFamily="34" charset="-128"/>
                <a:cs typeface="+mn-cs"/>
                <a:sym typeface="Symbol" panose="05050102010706020507" pitchFamily="18" charset="2"/>
              </a:rPr>
              <a:t></a:t>
            </a:r>
            <a:r>
              <a:rPr kumimoji="0" lang="en-US" altLang="en-US" sz="12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MS PGothic" pitchFamily="34" charset="-128"/>
                <a:cs typeface="+mn-cs"/>
              </a:rPr>
              <a:t> 7 days each cycle</a:t>
            </a:r>
          </a:p>
        </p:txBody>
      </p:sp>
      <p:graphicFrame>
        <p:nvGraphicFramePr>
          <p:cNvPr id="14" name="Content Placeholder 6">
            <a:extLst>
              <a:ext uri="{FF2B5EF4-FFF2-40B4-BE49-F238E27FC236}">
                <a16:creationId xmlns:a16="http://schemas.microsoft.com/office/drawing/2014/main" id="{995CB297-61C7-3E48-AF5F-1ED76E424860}"/>
              </a:ext>
            </a:extLst>
          </p:cNvPr>
          <p:cNvGraphicFramePr>
            <a:graphicFrameLocks/>
          </p:cNvGraphicFramePr>
          <p:nvPr/>
        </p:nvGraphicFramePr>
        <p:xfrm>
          <a:off x="3217243" y="3565391"/>
          <a:ext cx="6279007" cy="269728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6536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25406">
                  <a:extLst>
                    <a:ext uri="{9D8B030D-6E8A-4147-A177-3AD203B41FA5}">
                      <a16:colId xmlns:a16="http://schemas.microsoft.com/office/drawing/2014/main" val="1688196852"/>
                    </a:ext>
                  </a:extLst>
                </a:gridCol>
              </a:tblGrid>
              <a:tr h="29698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chemeClr val="tx1"/>
                          </a:solidFill>
                        </a:rPr>
                        <a:t>Parameter</a:t>
                      </a:r>
                    </a:p>
                  </a:txBody>
                  <a:tcPr marL="68580" marR="68580" marT="34290" marB="34290" anchor="b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NZ" sz="1400" b="1" dirty="0">
                          <a:solidFill>
                            <a:schemeClr val="tx1"/>
                          </a:solidFill>
                          <a:effectLst/>
                        </a:rPr>
                        <a:t>All Patients (N = 37)</a:t>
                      </a:r>
                      <a:endParaRPr lang="en-US" sz="14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b"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r>
                        <a:rPr lang="en-US" sz="1400" dirty="0">
                          <a:solidFill>
                            <a:schemeClr val="bg2"/>
                          </a:solidFill>
                        </a:rPr>
                        <a:t>CR, n (%)</a:t>
                      </a:r>
                    </a:p>
                  </a:txBody>
                  <a:tcPr marL="68580" marR="68580" marT="34290" marB="34290" anchor="ctr">
                    <a:solidFill>
                      <a:srgbClr val="FBE6C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chemeClr val="bg2"/>
                          </a:solidFill>
                        </a:rPr>
                        <a:t>6 (16)</a:t>
                      </a:r>
                    </a:p>
                  </a:txBody>
                  <a:tcPr marL="68580" marR="68580" marT="34290" marB="34290">
                    <a:solidFill>
                      <a:srgbClr val="FBE6C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0340663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r>
                        <a:rPr lang="en-US" sz="1400" dirty="0" err="1"/>
                        <a:t>CRi</a:t>
                      </a:r>
                      <a:r>
                        <a:rPr lang="en-US" sz="1400" dirty="0"/>
                        <a:t>, n (%)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10 (27)</a:t>
                      </a: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2407582134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r>
                        <a:rPr lang="en-US" sz="1400" dirty="0">
                          <a:solidFill>
                            <a:schemeClr val="bg2"/>
                          </a:solidFill>
                        </a:rPr>
                        <a:t>PR, n (%)</a:t>
                      </a:r>
                    </a:p>
                  </a:txBody>
                  <a:tcPr marL="68580" marR="68580" marT="34290" marB="34290" anchor="ctr">
                    <a:solidFill>
                      <a:srgbClr val="FBE6C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chemeClr val="bg2"/>
                          </a:solidFill>
                        </a:rPr>
                        <a:t>1 (3)</a:t>
                      </a:r>
                    </a:p>
                  </a:txBody>
                  <a:tcPr marL="68580" marR="68580" marT="34290" marB="34290">
                    <a:solidFill>
                      <a:srgbClr val="FBE6C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84463393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r>
                        <a:rPr lang="en-US" sz="1400"/>
                        <a:t>Median cycles to response, n (range)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2 (1-7)</a:t>
                      </a: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2788995899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r>
                        <a:rPr lang="en-US" sz="1400" dirty="0">
                          <a:solidFill>
                            <a:schemeClr val="bg2"/>
                          </a:solidFill>
                        </a:rPr>
                        <a:t>8-week mortality, n (%)</a:t>
                      </a:r>
                    </a:p>
                  </a:txBody>
                  <a:tcPr marL="68580" marR="68580" marT="34290" marB="34290" anchor="ctr">
                    <a:solidFill>
                      <a:srgbClr val="FBE6C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chemeClr val="bg2"/>
                          </a:solidFill>
                        </a:rPr>
                        <a:t>1 (3)</a:t>
                      </a:r>
                    </a:p>
                  </a:txBody>
                  <a:tcPr marL="68580" marR="68580" marT="34290" marB="34290">
                    <a:solidFill>
                      <a:srgbClr val="FBE6C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61028837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r>
                        <a:rPr lang="en-US" sz="1400" dirty="0"/>
                        <a:t>Median duration of response, months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2.3</a:t>
                      </a: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187863139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r>
                        <a:rPr lang="en-US" sz="1400" dirty="0">
                          <a:solidFill>
                            <a:schemeClr val="bg2"/>
                          </a:solidFill>
                        </a:rPr>
                        <a:t>Median OS, months </a:t>
                      </a:r>
                    </a:p>
                  </a:txBody>
                  <a:tcPr marL="68580" marR="68580" marT="34290" marB="34290" anchor="ctr">
                    <a:solidFill>
                      <a:srgbClr val="FBE6C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chemeClr val="bg2"/>
                          </a:solidFill>
                        </a:rPr>
                        <a:t>6.2</a:t>
                      </a:r>
                    </a:p>
                  </a:txBody>
                  <a:tcPr marL="68580" marR="68580" marT="34290" marB="34290">
                    <a:solidFill>
                      <a:srgbClr val="FBE6C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07416061"/>
                  </a:ext>
                </a:extLst>
              </a:tr>
            </a:tbl>
          </a:graphicData>
        </a:graphic>
      </p:graphicFrame>
      <p:sp>
        <p:nvSpPr>
          <p:cNvPr id="15" name="Text Placeholder 1">
            <a:extLst>
              <a:ext uri="{FF2B5EF4-FFF2-40B4-BE49-F238E27FC236}">
                <a16:creationId xmlns:a16="http://schemas.microsoft.com/office/drawing/2014/main" id="{8FA1EA72-0CF9-4DA8-8F5D-3E009D46B4CB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304800" y="6434765"/>
            <a:ext cx="6391656" cy="341992"/>
          </a:xfrm>
          <a:prstGeom prst="rect">
            <a:avLst/>
          </a:prstGeom>
        </p:spPr>
        <p:txBody>
          <a:bodyPr/>
          <a:lstStyle/>
          <a:p>
            <a:pPr marL="0" indent="0">
              <a:buNone/>
            </a:pPr>
            <a:r>
              <a:rPr lang="en-US" altLang="en-US" sz="1500" dirty="0" err="1"/>
              <a:t>Ravandi</a:t>
            </a:r>
            <a:r>
              <a:rPr lang="en-US" altLang="en-US" sz="1500" dirty="0"/>
              <a:t> F, et al. </a:t>
            </a:r>
            <a:r>
              <a:rPr lang="en-US" altLang="en-US" sz="1500" i="1" dirty="0"/>
              <a:t>Blood.</a:t>
            </a:r>
            <a:r>
              <a:rPr lang="en-US" altLang="en-US" sz="1500" dirty="0"/>
              <a:t> 2013;121:4655-4662.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1715DA0-2851-8247-A26C-A6A5D66E8BC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FA19188-CCD0-4FFB-8DFB-60D3E72DC091}" type="slidenum">
              <a:rPr lang="en-US" smtClean="0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3826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03108"/>
            <a:ext cx="10363200" cy="1143000"/>
          </a:xfrm>
        </p:spPr>
        <p:txBody>
          <a:bodyPr/>
          <a:lstStyle/>
          <a:p>
            <a:r>
              <a:rPr lang="en-US" noProof="0" dirty="0"/>
              <a:t>Phase 1/2 Trial of Quizartinib + </a:t>
            </a:r>
            <a:r>
              <a:rPr lang="en-US" noProof="0" dirty="0" err="1"/>
              <a:t>Azacitidine</a:t>
            </a:r>
            <a:r>
              <a:rPr lang="en-US" noProof="0" dirty="0"/>
              <a:t> or Low-Dose Cytarabine 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1500" noProof="0" dirty="0"/>
              <a:t>Swaminathan M, et al. </a:t>
            </a:r>
            <a:r>
              <a:rPr lang="en-US" sz="1500" i="1" dirty="0"/>
              <a:t>Blood.</a:t>
            </a:r>
            <a:r>
              <a:rPr lang="en-US" sz="1500" noProof="0" dirty="0"/>
              <a:t> 2017;130:723.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9C7CF07A-0F20-5D46-93DF-6816FDCA7A94}"/>
              </a:ext>
            </a:extLst>
          </p:cNvPr>
          <p:cNvGrpSpPr/>
          <p:nvPr/>
        </p:nvGrpSpPr>
        <p:grpSpPr>
          <a:xfrm>
            <a:off x="484360" y="1578111"/>
            <a:ext cx="10816686" cy="2067177"/>
            <a:chOff x="1716026" y="2046347"/>
            <a:chExt cx="8644508" cy="1652052"/>
          </a:xfrm>
        </p:grpSpPr>
        <p:sp>
          <p:nvSpPr>
            <p:cNvPr id="6" name="Rounded Rectangle 5">
              <a:extLst>
                <a:ext uri="{FF2B5EF4-FFF2-40B4-BE49-F238E27FC236}">
                  <a16:creationId xmlns:a16="http://schemas.microsoft.com/office/drawing/2014/main" id="{BA94CB61-11CF-4B9C-9D74-2E63378BD149}"/>
                </a:ext>
              </a:extLst>
            </p:cNvPr>
            <p:cNvSpPr/>
            <p:nvPr/>
          </p:nvSpPr>
          <p:spPr>
            <a:xfrm>
              <a:off x="1716026" y="2171039"/>
              <a:ext cx="2802785" cy="1408841"/>
            </a:xfrm>
            <a:prstGeom prst="roundRect">
              <a:avLst/>
            </a:prstGeom>
            <a:solidFill>
              <a:srgbClr val="5C5C5C"/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1" i="1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imes"/>
                  <a:ea typeface="MS PGothic" pitchFamily="34" charset="-128"/>
                  <a:cs typeface="+mn-cs"/>
                </a:rPr>
                <a:t>FLT3</a:t>
              </a:r>
              <a:r>
                <a:rPr kumimoji="0" 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imes"/>
                  <a:ea typeface="MS PGothic" pitchFamily="34" charset="-128"/>
                  <a:cs typeface="+mn-cs"/>
                </a:rPr>
                <a:t>-ITD+ MDS, CMML, or AML:</a:t>
              </a:r>
            </a:p>
            <a:p>
              <a:pPr marL="173831" marR="0" lvl="0" indent="-173831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imes"/>
                  <a:ea typeface="MS PGothic" pitchFamily="34" charset="-128"/>
                  <a:cs typeface="+mn-cs"/>
                </a:rPr>
                <a:t>Aged ≥ 60 years,  previously untreated</a:t>
              </a:r>
            </a:p>
            <a:p>
              <a:pPr marL="173831" marR="0" lvl="0" indent="-173831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imes"/>
                  <a:ea typeface="MS PGothic" pitchFamily="34" charset="-128"/>
                  <a:cs typeface="+mn-cs"/>
                </a:rPr>
                <a:t>Aged ≥ 18 years, R/R (first salvage)</a:t>
              </a:r>
            </a:p>
            <a:p>
              <a:pPr marL="173831" marR="0" lvl="0" indent="-173831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imes"/>
                  <a:ea typeface="MS PGothic" pitchFamily="34" charset="-128"/>
                  <a:cs typeface="+mn-cs"/>
                </a:rPr>
                <a:t>Any age who received HMA and progressed to AML</a:t>
              </a:r>
              <a:b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imes"/>
                  <a:ea typeface="MS PGothic" pitchFamily="34" charset="-128"/>
                  <a:cs typeface="+mn-cs"/>
                </a:rPr>
              </a:b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imes"/>
                  <a:ea typeface="MS PGothic" pitchFamily="34" charset="-128"/>
                  <a:cs typeface="+mn-cs"/>
                </a:rPr>
                <a:t>(n = 61)</a:t>
              </a:r>
            </a:p>
          </p:txBody>
        </p:sp>
        <p:sp>
          <p:nvSpPr>
            <p:cNvPr id="7" name="Rounded Rectangle 6">
              <a:extLst>
                <a:ext uri="{FF2B5EF4-FFF2-40B4-BE49-F238E27FC236}">
                  <a16:creationId xmlns:a16="http://schemas.microsoft.com/office/drawing/2014/main" id="{7CF8E6B3-47FF-4D3A-8188-1B3533706A46}"/>
                </a:ext>
              </a:extLst>
            </p:cNvPr>
            <p:cNvSpPr/>
            <p:nvPr/>
          </p:nvSpPr>
          <p:spPr>
            <a:xfrm>
              <a:off x="6012277" y="2050720"/>
              <a:ext cx="1616114" cy="794966"/>
            </a:xfrm>
            <a:prstGeom prst="roundRect">
              <a:avLst/>
            </a:prstGeom>
            <a:solidFill>
              <a:schemeClr val="tx2"/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"/>
                  <a:ea typeface="MS PGothic" pitchFamily="34" charset="-128"/>
                  <a:cs typeface="+mn-cs"/>
                </a:rPr>
                <a:t>Quizartinib plus AZA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"/>
                  <a:ea typeface="MS PGothic" pitchFamily="34" charset="-128"/>
                  <a:cs typeface="+mn-cs"/>
                </a:rPr>
                <a:t>Phase 1, n = 6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"/>
                  <a:ea typeface="MS PGothic" pitchFamily="34" charset="-128"/>
                  <a:cs typeface="+mn-cs"/>
                </a:rPr>
                <a:t>Phase 2, n = 31</a:t>
              </a:r>
            </a:p>
          </p:txBody>
        </p:sp>
        <p:sp>
          <p:nvSpPr>
            <p:cNvPr id="8" name="Rounded Rectangle 14">
              <a:extLst>
                <a:ext uri="{FF2B5EF4-FFF2-40B4-BE49-F238E27FC236}">
                  <a16:creationId xmlns:a16="http://schemas.microsoft.com/office/drawing/2014/main" id="{7CF8E6B3-47FF-4D3A-8188-1B3533706A46}"/>
                </a:ext>
              </a:extLst>
            </p:cNvPr>
            <p:cNvSpPr/>
            <p:nvPr/>
          </p:nvSpPr>
          <p:spPr>
            <a:xfrm>
              <a:off x="6012277" y="2929330"/>
              <a:ext cx="1616114" cy="743174"/>
            </a:xfrm>
            <a:prstGeom prst="roundRect">
              <a:avLst/>
            </a:prstGeom>
            <a:solidFill>
              <a:schemeClr val="accent1"/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"/>
                  <a:ea typeface="MS PGothic" pitchFamily="34" charset="-128"/>
                  <a:cs typeface="+mn-cs"/>
                </a:rPr>
                <a:t>Quizartinib plus LDAC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"/>
                  <a:ea typeface="MS PGothic" pitchFamily="34" charset="-128"/>
                  <a:cs typeface="+mn-cs"/>
                </a:rPr>
                <a:t>Phase 1, n = 6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"/>
                  <a:ea typeface="MS PGothic" pitchFamily="34" charset="-128"/>
                  <a:cs typeface="+mn-cs"/>
                </a:rPr>
                <a:t>Phase 2, n = 18</a:t>
              </a:r>
            </a:p>
          </p:txBody>
        </p:sp>
        <p:cxnSp>
          <p:nvCxnSpPr>
            <p:cNvPr id="9" name="Elbow Connector 8"/>
            <p:cNvCxnSpPr>
              <a:stCxn id="10" idx="3"/>
              <a:endCxn id="8" idx="1"/>
            </p:cNvCxnSpPr>
            <p:nvPr/>
          </p:nvCxnSpPr>
          <p:spPr>
            <a:xfrm>
              <a:off x="5717085" y="2879641"/>
              <a:ext cx="295192" cy="421277"/>
            </a:xfrm>
            <a:prstGeom prst="bentConnector3">
              <a:avLst>
                <a:gd name="adj1" fmla="val 50000"/>
              </a:avLst>
            </a:prstGeom>
            <a:ln w="381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Rounded Rectangle 14">
              <a:extLst>
                <a:ext uri="{FF2B5EF4-FFF2-40B4-BE49-F238E27FC236}">
                  <a16:creationId xmlns:a16="http://schemas.microsoft.com/office/drawing/2014/main" id="{7CF8E6B3-47FF-4D3A-8188-1B3533706A46}"/>
                </a:ext>
              </a:extLst>
            </p:cNvPr>
            <p:cNvSpPr/>
            <p:nvPr/>
          </p:nvSpPr>
          <p:spPr>
            <a:xfrm>
              <a:off x="4802685" y="2536628"/>
              <a:ext cx="914401" cy="686025"/>
            </a:xfrm>
            <a:prstGeom prst="roundRect">
              <a:avLst/>
            </a:prstGeom>
            <a:solidFill>
              <a:srgbClr val="5C5C5C"/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imes"/>
                  <a:ea typeface="MS PGothic" pitchFamily="34" charset="-128"/>
                  <a:cs typeface="+mn-cs"/>
                </a:rPr>
                <a:t>Physician's choice</a:t>
              </a:r>
            </a:p>
          </p:txBody>
        </p:sp>
        <p:cxnSp>
          <p:nvCxnSpPr>
            <p:cNvPr id="11" name="Elbow Connector 10"/>
            <p:cNvCxnSpPr>
              <a:stCxn id="10" idx="3"/>
              <a:endCxn id="7" idx="1"/>
            </p:cNvCxnSpPr>
            <p:nvPr/>
          </p:nvCxnSpPr>
          <p:spPr>
            <a:xfrm flipV="1">
              <a:off x="5717085" y="2448203"/>
              <a:ext cx="295193" cy="431436"/>
            </a:xfrm>
            <a:prstGeom prst="bentConnector3">
              <a:avLst>
                <a:gd name="adj1" fmla="val 50000"/>
              </a:avLst>
            </a:prstGeom>
            <a:ln w="381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Arrow Connector 11"/>
            <p:cNvCxnSpPr>
              <a:cxnSpLocks/>
              <a:stCxn id="6" idx="3"/>
              <a:endCxn id="10" idx="1"/>
            </p:cNvCxnSpPr>
            <p:nvPr/>
          </p:nvCxnSpPr>
          <p:spPr>
            <a:xfrm>
              <a:off x="4518810" y="2875460"/>
              <a:ext cx="283874" cy="4181"/>
            </a:xfrm>
            <a:prstGeom prst="straightConnector1">
              <a:avLst/>
            </a:prstGeom>
            <a:ln w="381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Rounded Rectangle 17">
              <a:extLst>
                <a:ext uri="{FF2B5EF4-FFF2-40B4-BE49-F238E27FC236}">
                  <a16:creationId xmlns:a16="http://schemas.microsoft.com/office/drawing/2014/main" id="{7CF8E6B3-47FF-4D3A-8188-1B3533706A46}"/>
                </a:ext>
              </a:extLst>
            </p:cNvPr>
            <p:cNvSpPr/>
            <p:nvPr/>
          </p:nvSpPr>
          <p:spPr>
            <a:xfrm>
              <a:off x="7923584" y="2046347"/>
              <a:ext cx="2426753" cy="794966"/>
            </a:xfrm>
            <a:prstGeom prst="roundRect">
              <a:avLst/>
            </a:prstGeom>
            <a:solidFill>
              <a:schemeClr val="tx2"/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66"/>
                  </a:solidFill>
                  <a:effectLst/>
                  <a:uLnTx/>
                  <a:uFillTx/>
                  <a:latin typeface="Times"/>
                  <a:ea typeface="MS PGothic" pitchFamily="34" charset="-128"/>
                  <a:cs typeface="+mn-cs"/>
                </a:rPr>
                <a:t>Quizartinib 60 mg or </a:t>
              </a:r>
              <a:b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66"/>
                  </a:solidFill>
                  <a:effectLst/>
                  <a:uLnTx/>
                  <a:uFillTx/>
                  <a:latin typeface="Times"/>
                  <a:ea typeface="MS PGothic" pitchFamily="34" charset="-128"/>
                  <a:cs typeface="+mn-cs"/>
                </a:rPr>
              </a:b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66"/>
                  </a:solidFill>
                  <a:effectLst/>
                  <a:uLnTx/>
                  <a:uFillTx/>
                  <a:latin typeface="Times"/>
                  <a:ea typeface="MS PGothic" pitchFamily="34" charset="-128"/>
                  <a:cs typeface="+mn-cs"/>
                </a:rPr>
                <a:t>90 mg daily </a:t>
              </a:r>
              <a:b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66"/>
                  </a:solidFill>
                  <a:effectLst/>
                  <a:uLnTx/>
                  <a:uFillTx/>
                  <a:latin typeface="Times"/>
                  <a:ea typeface="MS PGothic" pitchFamily="34" charset="-128"/>
                  <a:cs typeface="+mn-cs"/>
                </a:rPr>
              </a:b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66"/>
                  </a:solidFill>
                  <a:effectLst/>
                  <a:uLnTx/>
                  <a:uFillTx/>
                  <a:latin typeface="Times"/>
                  <a:ea typeface="MS PGothic" pitchFamily="34" charset="-128"/>
                  <a:cs typeface="+mn-cs"/>
                </a:rPr>
                <a:t>AZA 75 mg/m</a:t>
              </a:r>
              <a:r>
                <a:rPr kumimoji="0" lang="en-US" sz="1200" b="0" i="0" u="none" strike="noStrike" kern="1200" cap="none" spc="0" normalizeH="0" baseline="30000" noProof="0" dirty="0">
                  <a:ln>
                    <a:noFill/>
                  </a:ln>
                  <a:solidFill>
                    <a:srgbClr val="000066"/>
                  </a:solidFill>
                  <a:effectLst/>
                  <a:uLnTx/>
                  <a:uFillTx/>
                  <a:latin typeface="Times"/>
                  <a:ea typeface="MS PGothic" pitchFamily="34" charset="-128"/>
                  <a:cs typeface="+mn-cs"/>
                </a:rPr>
                <a:t>2</a:t>
              </a: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66"/>
                  </a:solidFill>
                  <a:effectLst/>
                  <a:uLnTx/>
                  <a:uFillTx/>
                  <a:latin typeface="Times"/>
                  <a:ea typeface="MS PGothic" pitchFamily="34" charset="-128"/>
                  <a:cs typeface="+mn-cs"/>
                </a:rPr>
                <a:t> SC or IV × 7 days for 28-day treatment cycles</a:t>
              </a:r>
            </a:p>
          </p:txBody>
        </p:sp>
        <p:sp>
          <p:nvSpPr>
            <p:cNvPr id="20" name="Rounded Rectangle 14">
              <a:extLst>
                <a:ext uri="{FF2B5EF4-FFF2-40B4-BE49-F238E27FC236}">
                  <a16:creationId xmlns:a16="http://schemas.microsoft.com/office/drawing/2014/main" id="{7CF8E6B3-47FF-4D3A-8188-1B3533706A46}"/>
                </a:ext>
              </a:extLst>
            </p:cNvPr>
            <p:cNvSpPr/>
            <p:nvPr/>
          </p:nvSpPr>
          <p:spPr>
            <a:xfrm>
              <a:off x="7933781" y="2903433"/>
              <a:ext cx="2426753" cy="794966"/>
            </a:xfrm>
            <a:prstGeom prst="roundRect">
              <a:avLst/>
            </a:prstGeom>
            <a:solidFill>
              <a:schemeClr val="accent1"/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"/>
                  <a:ea typeface="MS PGothic" pitchFamily="34" charset="-128"/>
                  <a:cs typeface="+mn-cs"/>
                </a:rPr>
                <a:t>Quizartinib 60 mg or </a:t>
              </a:r>
              <a:b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"/>
                  <a:ea typeface="MS PGothic" pitchFamily="34" charset="-128"/>
                  <a:cs typeface="+mn-cs"/>
                </a:rPr>
              </a:b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"/>
                  <a:ea typeface="MS PGothic" pitchFamily="34" charset="-128"/>
                  <a:cs typeface="+mn-cs"/>
                </a:rPr>
                <a:t>90 mg daily</a:t>
              </a:r>
              <a:b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"/>
                  <a:ea typeface="MS PGothic" pitchFamily="34" charset="-128"/>
                  <a:cs typeface="+mn-cs"/>
                </a:rPr>
              </a:b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"/>
                  <a:ea typeface="MS PGothic" pitchFamily="34" charset="-128"/>
                  <a:cs typeface="+mn-cs"/>
                </a:rPr>
                <a:t>LDAC 20 mg SC twice daily × 10 days for 28-day treatment cycles</a:t>
              </a:r>
            </a:p>
          </p:txBody>
        </p:sp>
      </p:grpSp>
      <p:graphicFrame>
        <p:nvGraphicFramePr>
          <p:cNvPr id="21" name="Content Placeholder 6">
            <a:extLst>
              <a:ext uri="{FF2B5EF4-FFF2-40B4-BE49-F238E27FC236}">
                <a16:creationId xmlns:a16="http://schemas.microsoft.com/office/drawing/2014/main" id="{995CB297-61C7-3E48-AF5F-1ED76E424860}"/>
              </a:ext>
            </a:extLst>
          </p:cNvPr>
          <p:cNvGraphicFramePr>
            <a:graphicFrameLocks/>
          </p:cNvGraphicFramePr>
          <p:nvPr/>
        </p:nvGraphicFramePr>
        <p:xfrm>
          <a:off x="2554502" y="3863876"/>
          <a:ext cx="7351498" cy="2067177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89239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29552">
                  <a:extLst>
                    <a:ext uri="{9D8B030D-6E8A-4147-A177-3AD203B41FA5}">
                      <a16:colId xmlns:a16="http://schemas.microsoft.com/office/drawing/2014/main" val="1688196852"/>
                    </a:ext>
                  </a:extLst>
                </a:gridCol>
                <a:gridCol w="2229552">
                  <a:extLst>
                    <a:ext uri="{9D8B030D-6E8A-4147-A177-3AD203B41FA5}">
                      <a16:colId xmlns:a16="http://schemas.microsoft.com/office/drawing/2014/main" val="446484179"/>
                    </a:ext>
                  </a:extLst>
                </a:gridCol>
              </a:tblGrid>
              <a:tr h="63082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chemeClr val="tx1"/>
                          </a:solidFill>
                        </a:rPr>
                        <a:t>Parameter</a:t>
                      </a:r>
                    </a:p>
                  </a:txBody>
                  <a:tcPr marL="68580" marR="68580" marT="34290" marB="34290" anchor="b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>
                          <a:solidFill>
                            <a:schemeClr val="tx1"/>
                          </a:solidFill>
                        </a:rPr>
                        <a:t>Quizartinib + AZA</a:t>
                      </a:r>
                      <a:br>
                        <a:rPr lang="en-US" sz="1400" b="1" dirty="0">
                          <a:solidFill>
                            <a:schemeClr val="tx1"/>
                          </a:solidFill>
                        </a:rPr>
                      </a:br>
                      <a:r>
                        <a:rPr lang="en-US" sz="1400" b="1" dirty="0">
                          <a:solidFill>
                            <a:schemeClr val="tx1"/>
                          </a:solidFill>
                        </a:rPr>
                        <a:t>(n</a:t>
                      </a:r>
                      <a:r>
                        <a:rPr lang="en-US" sz="1400" b="1" baseline="0" dirty="0">
                          <a:solidFill>
                            <a:schemeClr val="tx1"/>
                          </a:solidFill>
                        </a:rPr>
                        <a:t> = 37)</a:t>
                      </a:r>
                    </a:p>
                  </a:txBody>
                  <a:tcPr marL="68580" marR="68580" marT="34290" marB="34290" anchor="b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>
                          <a:solidFill>
                            <a:schemeClr val="tx1"/>
                          </a:solidFill>
                        </a:rPr>
                        <a:t>Quizartinib</a:t>
                      </a:r>
                      <a:r>
                        <a:rPr lang="en-US" sz="1400" b="1" baseline="0" dirty="0">
                          <a:solidFill>
                            <a:schemeClr val="tx1"/>
                          </a:solidFill>
                        </a:rPr>
                        <a:t> + LDAC</a:t>
                      </a:r>
                      <a:br>
                        <a:rPr lang="en-US" sz="1400" b="1" dirty="0">
                          <a:solidFill>
                            <a:schemeClr val="tx1"/>
                          </a:solidFill>
                        </a:rPr>
                      </a:br>
                      <a:r>
                        <a:rPr lang="en-US" sz="1400" b="1" dirty="0">
                          <a:solidFill>
                            <a:schemeClr val="tx1"/>
                          </a:solidFill>
                        </a:rPr>
                        <a:t>(n</a:t>
                      </a:r>
                      <a:r>
                        <a:rPr lang="en-US" sz="1400" b="1" baseline="0" dirty="0">
                          <a:solidFill>
                            <a:schemeClr val="tx1"/>
                          </a:solidFill>
                        </a:rPr>
                        <a:t> = 24)</a:t>
                      </a:r>
                    </a:p>
                  </a:txBody>
                  <a:tcPr marL="68580" marR="68580" marT="34290" marB="34290" anchor="b"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9087">
                <a:tc>
                  <a:txBody>
                    <a:bodyPr/>
                    <a:lstStyle/>
                    <a:p>
                      <a:r>
                        <a:rPr lang="en-US" sz="1400" dirty="0">
                          <a:solidFill>
                            <a:schemeClr val="bg2"/>
                          </a:solidFill>
                        </a:rPr>
                        <a:t>ORR, %</a:t>
                      </a:r>
                    </a:p>
                  </a:txBody>
                  <a:tcPr marL="68580" marR="68580" marT="34290" marB="34290" anchor="ctr">
                    <a:solidFill>
                      <a:srgbClr val="FBE6C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chemeClr val="bg2"/>
                          </a:solidFill>
                        </a:rPr>
                        <a:t>70</a:t>
                      </a:r>
                    </a:p>
                  </a:txBody>
                  <a:tcPr marL="68580" marR="68580" marT="34290" marB="34290" anchor="ctr">
                    <a:solidFill>
                      <a:srgbClr val="FBE6C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chemeClr val="bg2"/>
                          </a:solidFill>
                        </a:rPr>
                        <a:t>67</a:t>
                      </a:r>
                    </a:p>
                  </a:txBody>
                  <a:tcPr marL="68580" marR="68580" marT="34290" marB="34290" anchor="ctr">
                    <a:solidFill>
                      <a:srgbClr val="FBE6C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0340663"/>
                  </a:ext>
                </a:extLst>
              </a:tr>
              <a:tr h="359087">
                <a:tc>
                  <a:txBody>
                    <a:bodyPr/>
                    <a:lstStyle/>
                    <a:p>
                      <a:pPr marL="0" indent="174625"/>
                      <a:r>
                        <a:rPr lang="en-US" sz="1400"/>
                        <a:t>CR/</a:t>
                      </a:r>
                      <a:r>
                        <a:rPr lang="en-US" sz="1400" err="1"/>
                        <a:t>CRp</a:t>
                      </a:r>
                      <a:r>
                        <a:rPr lang="en-US" sz="1400"/>
                        <a:t>, %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/>
                        <a:t>27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/>
                        <a:t>29</a:t>
                      </a:r>
                    </a:p>
                  </a:txBody>
                  <a:tcPr marL="68580" marR="68580" marT="34290" marB="34290" anchor="ctr"/>
                </a:tc>
                <a:extLst>
                  <a:ext uri="{0D108BD9-81ED-4DB2-BD59-A6C34878D82A}">
                    <a16:rowId xmlns:a16="http://schemas.microsoft.com/office/drawing/2014/main" val="2407582134"/>
                  </a:ext>
                </a:extLst>
              </a:tr>
              <a:tr h="359087">
                <a:tc>
                  <a:txBody>
                    <a:bodyPr/>
                    <a:lstStyle/>
                    <a:p>
                      <a:pPr marL="0" indent="174625"/>
                      <a:r>
                        <a:rPr lang="en-US" sz="1400" dirty="0" err="1">
                          <a:solidFill>
                            <a:schemeClr val="bg2"/>
                          </a:solidFill>
                        </a:rPr>
                        <a:t>CRi</a:t>
                      </a:r>
                      <a:r>
                        <a:rPr lang="en-US" sz="1400" dirty="0">
                          <a:solidFill>
                            <a:schemeClr val="bg2"/>
                          </a:solidFill>
                        </a:rPr>
                        <a:t>,</a:t>
                      </a:r>
                      <a:r>
                        <a:rPr lang="en-US" sz="1400" baseline="0" dirty="0">
                          <a:solidFill>
                            <a:schemeClr val="bg2"/>
                          </a:solidFill>
                        </a:rPr>
                        <a:t> %</a:t>
                      </a:r>
                      <a:endParaRPr lang="en-US" sz="1400" dirty="0">
                        <a:solidFill>
                          <a:schemeClr val="bg2"/>
                        </a:solidFill>
                      </a:endParaRPr>
                    </a:p>
                  </a:txBody>
                  <a:tcPr marL="68580" marR="68580" marT="34290" marB="34290" anchor="ctr">
                    <a:solidFill>
                      <a:srgbClr val="FBE6C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chemeClr val="bg2"/>
                          </a:solidFill>
                        </a:rPr>
                        <a:t>41</a:t>
                      </a:r>
                    </a:p>
                  </a:txBody>
                  <a:tcPr marL="68580" marR="68580" marT="34290" marB="34290" anchor="ctr">
                    <a:solidFill>
                      <a:srgbClr val="FBE6C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chemeClr val="bg2"/>
                          </a:solidFill>
                        </a:rPr>
                        <a:t>29</a:t>
                      </a:r>
                    </a:p>
                  </a:txBody>
                  <a:tcPr marL="68580" marR="68580" marT="34290" marB="34290" anchor="ctr">
                    <a:solidFill>
                      <a:srgbClr val="FBE6C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84463393"/>
                  </a:ext>
                </a:extLst>
              </a:tr>
              <a:tr h="359087">
                <a:tc>
                  <a:txBody>
                    <a:bodyPr/>
                    <a:lstStyle/>
                    <a:p>
                      <a:r>
                        <a:rPr lang="en-US" sz="1400"/>
                        <a:t>Median OS, months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/>
                        <a:t>14.8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7.4</a:t>
                      </a:r>
                    </a:p>
                  </a:txBody>
                  <a:tcPr marL="68580" marR="68580" marT="34290" marB="34290" anchor="ctr"/>
                </a:tc>
                <a:extLst>
                  <a:ext uri="{0D108BD9-81ED-4DB2-BD59-A6C34878D82A}">
                    <a16:rowId xmlns:a16="http://schemas.microsoft.com/office/drawing/2014/main" val="2788995899"/>
                  </a:ext>
                </a:extLst>
              </a:tr>
            </a:tbl>
          </a:graphicData>
        </a:graphic>
      </p:graphicFrame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441E326-D331-8042-BFA5-B82EB83D365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FA19188-CCD0-4FFB-8DFB-60D3E72DC091}" type="slidenum">
              <a:rPr lang="en-US" smtClean="0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4414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82141"/>
            <a:ext cx="10363200" cy="763839"/>
          </a:xfrm>
        </p:spPr>
        <p:txBody>
          <a:bodyPr/>
          <a:lstStyle/>
          <a:p>
            <a:r>
              <a:rPr lang="en-US" sz="3600" b="1" dirty="0" err="1"/>
              <a:t>Gilteritinib</a:t>
            </a:r>
            <a:r>
              <a:rPr lang="en-US" sz="3600" b="1" dirty="0"/>
              <a:t>: Novel Type I Oral FLT3 Inhibitor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8957" y="1698082"/>
            <a:ext cx="5310875" cy="3756563"/>
          </a:xfrm>
        </p:spPr>
        <p:txBody>
          <a:bodyPr/>
          <a:lstStyle/>
          <a:p>
            <a:pPr>
              <a:spcBef>
                <a:spcPts val="450"/>
              </a:spcBef>
              <a:spcAft>
                <a:spcPts val="450"/>
              </a:spcAft>
            </a:pPr>
            <a:r>
              <a:rPr lang="en-US" sz="1500" b="1" dirty="0" err="1"/>
              <a:t>Gilteritinib</a:t>
            </a:r>
            <a:r>
              <a:rPr lang="en-US" sz="1500" b="1" dirty="0"/>
              <a:t> </a:t>
            </a:r>
            <a:r>
              <a:rPr lang="en-US" sz="1500" dirty="0"/>
              <a:t>(ASP2215) </a:t>
            </a:r>
          </a:p>
          <a:p>
            <a:pPr indent="-211931">
              <a:spcBef>
                <a:spcPts val="450"/>
              </a:spcBef>
              <a:spcAft>
                <a:spcPts val="450"/>
              </a:spcAft>
              <a:buFont typeface="Arial" panose="020B0604020202020204" pitchFamily="34" charset="0"/>
              <a:buChar char="•"/>
            </a:pPr>
            <a:r>
              <a:rPr lang="en-US" sz="1500" dirty="0">
                <a:cs typeface="Calibri" panose="020F0502020204030204" pitchFamily="34" charset="0"/>
              </a:rPr>
              <a:t>Activity against both </a:t>
            </a:r>
            <a:r>
              <a:rPr lang="en-US" sz="1500" i="1" dirty="0">
                <a:cs typeface="Calibri" panose="020F0502020204030204" pitchFamily="34" charset="0"/>
              </a:rPr>
              <a:t>FLT3</a:t>
            </a:r>
            <a:r>
              <a:rPr lang="en-US" sz="1500" dirty="0">
                <a:cs typeface="Calibri" panose="020F0502020204030204" pitchFamily="34" charset="0"/>
              </a:rPr>
              <a:t>-ITD and </a:t>
            </a:r>
            <a:r>
              <a:rPr lang="en-US" sz="1500" i="1" dirty="0">
                <a:cs typeface="Calibri" panose="020F0502020204030204" pitchFamily="34" charset="0"/>
              </a:rPr>
              <a:t>FLT3</a:t>
            </a:r>
            <a:r>
              <a:rPr lang="en-US" sz="1500" dirty="0">
                <a:cs typeface="Calibri" panose="020F0502020204030204" pitchFamily="34" charset="0"/>
              </a:rPr>
              <a:t>-TKD D835 mutations</a:t>
            </a:r>
            <a:r>
              <a:rPr lang="en-US" sz="1500" baseline="30000" dirty="0">
                <a:cs typeface="Calibri" panose="020F0502020204030204" pitchFamily="34" charset="0"/>
              </a:rPr>
              <a:t>1,2</a:t>
            </a:r>
            <a:endParaRPr lang="en-US" sz="1500" dirty="0"/>
          </a:p>
          <a:p>
            <a:pPr indent="-211931">
              <a:spcBef>
                <a:spcPts val="450"/>
              </a:spcBef>
              <a:spcAft>
                <a:spcPts val="450"/>
              </a:spcAft>
              <a:buFont typeface="Arial" panose="020B0604020202020204" pitchFamily="34" charset="0"/>
              <a:buChar char="•"/>
            </a:pPr>
            <a:r>
              <a:rPr lang="en-US" sz="1500" dirty="0"/>
              <a:t>Potently inhibits FLT3 auto-phosphorylation at doses </a:t>
            </a:r>
            <a:r>
              <a:rPr lang="en-US" sz="1500" dirty="0">
                <a:cs typeface="Calibri" panose="020F0502020204030204" pitchFamily="34" charset="0"/>
              </a:rPr>
              <a:t>≥80 mg/day</a:t>
            </a:r>
            <a:r>
              <a:rPr lang="en-US" sz="1500" baseline="30000" dirty="0">
                <a:cs typeface="Calibri" panose="020F0502020204030204" pitchFamily="34" charset="0"/>
              </a:rPr>
              <a:t>3</a:t>
            </a:r>
          </a:p>
          <a:p>
            <a:pPr indent="-211931">
              <a:spcBef>
                <a:spcPts val="450"/>
              </a:spcBef>
              <a:spcAft>
                <a:spcPts val="450"/>
              </a:spcAft>
              <a:buFont typeface="Arial" panose="020B0604020202020204" pitchFamily="34" charset="0"/>
              <a:buChar char="•"/>
            </a:pPr>
            <a:r>
              <a:rPr lang="en-US" sz="1500" dirty="0">
                <a:cs typeface="Calibri" panose="020F0502020204030204" pitchFamily="34" charset="0"/>
              </a:rPr>
              <a:t>Demonstrated single-agent </a:t>
            </a:r>
            <a:r>
              <a:rPr lang="en-US" sz="1500" dirty="0" err="1">
                <a:cs typeface="Calibri" panose="020F0502020204030204" pitchFamily="34" charset="0"/>
              </a:rPr>
              <a:t>antileukemic</a:t>
            </a:r>
            <a:r>
              <a:rPr lang="en-US" sz="1500" dirty="0">
                <a:cs typeface="Calibri" panose="020F0502020204030204" pitchFamily="34" charset="0"/>
              </a:rPr>
              <a:t> activity in patients with </a:t>
            </a:r>
            <a:r>
              <a:rPr lang="en-US" sz="1500" i="1" dirty="0">
                <a:cs typeface="Calibri" panose="020F0502020204030204" pitchFamily="34" charset="0"/>
              </a:rPr>
              <a:t>FLT3</a:t>
            </a:r>
            <a:r>
              <a:rPr lang="en-US" sz="1500" baseline="30000" dirty="0">
                <a:cs typeface="Calibri" panose="020F0502020204030204" pitchFamily="34" charset="0"/>
              </a:rPr>
              <a:t>mut+ </a:t>
            </a:r>
            <a:r>
              <a:rPr lang="en-US" sz="1500" dirty="0">
                <a:cs typeface="Calibri" panose="020F0502020204030204" pitchFamily="34" charset="0"/>
              </a:rPr>
              <a:t>R/R AML at doses ≥80 mg/day</a:t>
            </a:r>
            <a:r>
              <a:rPr lang="en-US" sz="1500" baseline="30000" dirty="0">
                <a:cs typeface="Calibri" panose="020F0502020204030204" pitchFamily="34" charset="0"/>
              </a:rPr>
              <a:t>3</a:t>
            </a:r>
            <a:endParaRPr lang="en-US" sz="1500" dirty="0">
              <a:cs typeface="Calibri" panose="020F0502020204030204" pitchFamily="34" charset="0"/>
            </a:endParaRPr>
          </a:p>
          <a:p>
            <a:pPr indent="-211931">
              <a:spcBef>
                <a:spcPts val="450"/>
              </a:spcBef>
              <a:spcAft>
                <a:spcPts val="450"/>
              </a:spcAft>
              <a:buFont typeface="Arial" panose="020B0604020202020204" pitchFamily="34" charset="0"/>
              <a:buChar char="•"/>
            </a:pPr>
            <a:r>
              <a:rPr lang="en-US" sz="1500" dirty="0">
                <a:cs typeface="Calibri" panose="020F0502020204030204" pitchFamily="34" charset="0"/>
              </a:rPr>
              <a:t>Was well tolerated across a wide dose range</a:t>
            </a:r>
            <a:r>
              <a:rPr lang="en-US" sz="1500" baseline="30000" dirty="0">
                <a:cs typeface="Calibri" panose="020F0502020204030204" pitchFamily="34" charset="0"/>
              </a:rPr>
              <a:t>3</a:t>
            </a:r>
            <a:endParaRPr lang="en-US" sz="1500" dirty="0">
              <a:cs typeface="Calibri" panose="020F0502020204030204" pitchFamily="34" charset="0"/>
            </a:endParaRPr>
          </a:p>
          <a:p>
            <a:pPr indent="-211931">
              <a:spcBef>
                <a:spcPts val="450"/>
              </a:spcBef>
              <a:spcAft>
                <a:spcPts val="450"/>
              </a:spcAft>
              <a:buFont typeface="Arial" panose="020B0604020202020204" pitchFamily="34" charset="0"/>
              <a:buChar char="•"/>
            </a:pPr>
            <a:r>
              <a:rPr lang="en-US" sz="1500" dirty="0">
                <a:cs typeface="Calibri" panose="020F0502020204030204" pitchFamily="34" charset="0"/>
              </a:rPr>
              <a:t>No hand-foot syndrome and limited </a:t>
            </a:r>
            <a:r>
              <a:rPr lang="en-US" sz="1500" dirty="0" err="1">
                <a:cs typeface="Calibri" panose="020F0502020204030204" pitchFamily="34" charset="0"/>
              </a:rPr>
              <a:t>QTcF</a:t>
            </a:r>
            <a:r>
              <a:rPr lang="en-US" sz="1500" dirty="0">
                <a:cs typeface="Calibri" panose="020F0502020204030204" pitchFamily="34" charset="0"/>
              </a:rPr>
              <a:t> prolongation</a:t>
            </a:r>
            <a:r>
              <a:rPr lang="en-US" sz="1500" baseline="30000" dirty="0">
                <a:cs typeface="Calibri" panose="020F0502020204030204" pitchFamily="34" charset="0"/>
              </a:rPr>
              <a:t>3</a:t>
            </a:r>
            <a:endParaRPr lang="en-US" sz="1500" dirty="0">
              <a:cs typeface="Calibri" panose="020F0502020204030204" pitchFamily="34" charset="0"/>
            </a:endParaRPr>
          </a:p>
          <a:p>
            <a:pPr indent="-211931">
              <a:spcBef>
                <a:spcPts val="450"/>
              </a:spcBef>
              <a:spcAft>
                <a:spcPts val="450"/>
              </a:spcAft>
              <a:buFont typeface="Arial" panose="020B0604020202020204" pitchFamily="34" charset="0"/>
              <a:buChar char="•"/>
            </a:pPr>
            <a:r>
              <a:rPr lang="en-US" sz="1500" dirty="0">
                <a:cs typeface="Calibri" panose="020F0502020204030204" pitchFamily="34" charset="0"/>
              </a:rPr>
              <a:t>120 mg once daily was chosen for further investigation</a:t>
            </a:r>
            <a:r>
              <a:rPr lang="en-US" sz="1500" baseline="30000" dirty="0">
                <a:cs typeface="Calibri" panose="020F0502020204030204" pitchFamily="34" charset="0"/>
              </a:rPr>
              <a:t>3</a:t>
            </a:r>
            <a:endParaRPr lang="en-US" sz="15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spcAft>
                <a:spcPts val="450"/>
              </a:spcAft>
              <a:buNone/>
            </a:pPr>
            <a:endParaRPr lang="en-US" sz="15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10843" y="5980983"/>
            <a:ext cx="9696450" cy="769441"/>
          </a:xfrm>
          <a:prstGeom prst="rect">
            <a:avLst/>
          </a:prstGeom>
        </p:spPr>
        <p:txBody>
          <a:bodyPr wrap="square" anchor="b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+mn-cs"/>
              </a:rPr>
              <a:t>Abbreviations: CR, complete remission; CRc, composite complete remission; </a:t>
            </a:r>
            <a:r>
              <a:rPr kumimoji="0" lang="en-US" sz="11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+mn-cs"/>
              </a:rPr>
              <a:t>CRi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+mn-cs"/>
              </a:rPr>
              <a:t>, complete remission with incomplete hematologic recovery; </a:t>
            </a:r>
            <a:r>
              <a:rPr kumimoji="0" lang="en-US" sz="11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+mn-cs"/>
              </a:rPr>
              <a:t>CRp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+mn-cs"/>
              </a:rPr>
              <a:t>, complete remission with incomplete platelet recovery; ITD, internal tandem duplication; ORR, overall response rate; P, phosphorylated; PR, partial remission; </a:t>
            </a:r>
            <a:r>
              <a:rPr kumimoji="0" lang="en-US" sz="11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+mn-cs"/>
              </a:rPr>
              <a:t>QTcF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+mn-cs"/>
              </a:rPr>
              <a:t>, </a:t>
            </a:r>
            <a:r>
              <a:rPr kumimoji="0" lang="en-US" sz="11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+mn-cs"/>
              </a:rPr>
              <a:t>Fridericia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+mn-cs"/>
              </a:rPr>
              <a:t>-corrected QT interval; TKD, tyrosine kinase domain.</a:t>
            </a:r>
            <a:endParaRPr kumimoji="0" lang="en-US" sz="1100" b="0" i="0" u="none" strike="noStrike" kern="1200" cap="none" spc="0" normalizeH="0" baseline="3000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itchFamily="34" charset="0"/>
              <a:ea typeface="MS PGothic" pitchFamily="34" charset="-128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3000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+mn-cs"/>
              </a:rPr>
              <a:t>1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+mn-cs"/>
              </a:rPr>
              <a:t>Mori M, et al</a:t>
            </a:r>
            <a:r>
              <a:rPr kumimoji="0" lang="en-GB" sz="11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Times New Roman" panose="02020603050405020304" pitchFamily="18" charset="0"/>
              </a:rPr>
              <a:t>. </a:t>
            </a:r>
            <a:r>
              <a:rPr kumimoji="0" lang="en-GB" sz="1100" b="0" i="1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Times New Roman" panose="02020603050405020304" pitchFamily="18" charset="0"/>
              </a:rPr>
              <a:t>Invest New Drugs</a:t>
            </a:r>
            <a:r>
              <a:rPr kumimoji="0" lang="en-GB" sz="11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Times New Roman" panose="02020603050405020304" pitchFamily="18" charset="0"/>
              </a:rPr>
              <a:t>. 2017;35(5):556-565;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+mn-cs"/>
              </a:rPr>
              <a:t> </a:t>
            </a:r>
            <a:r>
              <a:rPr kumimoji="0" lang="en-US" sz="1100" b="0" i="0" u="none" strike="noStrike" kern="1200" cap="none" spc="0" normalizeH="0" baseline="3000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Times New Roman" panose="02020603050405020304" pitchFamily="18" charset="0"/>
              </a:rPr>
              <a:t>2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+mn-cs"/>
              </a:rPr>
              <a:t>Lee LY, et al. </a:t>
            </a:r>
            <a:r>
              <a:rPr kumimoji="0" lang="en-US" sz="1100" b="0" i="1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+mn-cs"/>
              </a:rPr>
              <a:t>Blood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+mn-cs"/>
              </a:rPr>
              <a:t>. 2017;129(2):257-260; </a:t>
            </a:r>
            <a:r>
              <a:rPr kumimoji="0" lang="en-US" sz="1100" b="0" i="0" u="none" strike="noStrike" kern="1200" cap="none" spc="0" normalizeH="0" baseline="3000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Times New Roman" panose="02020603050405020304" pitchFamily="18" charset="0"/>
              </a:rPr>
              <a:t>3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+mn-cs"/>
              </a:rPr>
              <a:t>Perl AE, et al. </a:t>
            </a:r>
            <a:r>
              <a:rPr kumimoji="0" lang="en-US" sz="1100" b="0" i="1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+mn-cs"/>
              </a:rPr>
              <a:t>Lancet </a:t>
            </a:r>
            <a:r>
              <a:rPr kumimoji="0" lang="en-US" sz="1100" b="0" i="1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+mn-cs"/>
              </a:rPr>
              <a:t>Oncol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+mn-cs"/>
              </a:rPr>
              <a:t>. 2017;18(8):1061-1075</a:t>
            </a:r>
            <a:r>
              <a:rPr kumimoji="0" lang="en-GB" sz="11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Times New Roman" panose="02020603050405020304" pitchFamily="18" charset="0"/>
              </a:rPr>
              <a:t>.</a:t>
            </a:r>
            <a:endParaRPr kumimoji="0" lang="en-US" sz="11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itchFamily="34" charset="0"/>
              <a:ea typeface="MS PGothic" pitchFamily="34" charset="-128"/>
              <a:cs typeface="+mn-cs"/>
            </a:endParaRPr>
          </a:p>
        </p:txBody>
      </p:sp>
      <p:grpSp>
        <p:nvGrpSpPr>
          <p:cNvPr id="6" name="Group 5"/>
          <p:cNvGrpSpPr/>
          <p:nvPr/>
        </p:nvGrpSpPr>
        <p:grpSpPr>
          <a:xfrm>
            <a:off x="6670537" y="1143000"/>
            <a:ext cx="4265738" cy="2548518"/>
            <a:chOff x="468654" y="3657877"/>
            <a:chExt cx="4706427" cy="2811803"/>
          </a:xfrm>
        </p:grpSpPr>
        <p:pic>
          <p:nvPicPr>
            <p:cNvPr id="9" name="Picture 8"/>
            <p:cNvPicPr>
              <a:picLocks noChangeAspect="1"/>
            </p:cNvPicPr>
            <p:nvPr/>
          </p:nvPicPr>
          <p:blipFill rotWithShape="1">
            <a:blip r:embed="rId3"/>
            <a:srcRect l="1031" t="2675" r="35921" b="3122"/>
            <a:stretch/>
          </p:blipFill>
          <p:spPr>
            <a:xfrm>
              <a:off x="468654" y="4034460"/>
              <a:ext cx="2679446" cy="2377440"/>
            </a:xfrm>
            <a:prstGeom prst="rect">
              <a:avLst/>
            </a:prstGeom>
          </p:spPr>
        </p:pic>
        <p:sp>
          <p:nvSpPr>
            <p:cNvPr id="7" name="TextBox 6"/>
            <p:cNvSpPr txBox="1"/>
            <p:nvPr/>
          </p:nvSpPr>
          <p:spPr>
            <a:xfrm>
              <a:off x="1808377" y="3657877"/>
              <a:ext cx="2441267" cy="30777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9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66"/>
                  </a:solidFill>
                  <a:effectLst/>
                  <a:uLnTx/>
                  <a:uFillTx/>
                  <a:latin typeface="Arial" pitchFamily="34" charset="0"/>
                  <a:ea typeface="MS PGothic" pitchFamily="34" charset="-128"/>
                  <a:cs typeface="+mn-cs"/>
                </a:rPr>
                <a:t>FLT3 Inhibition by Gilteritinib</a:t>
              </a:r>
              <a:r>
                <a:rPr kumimoji="0" lang="en-US" sz="900" b="1" i="0" u="none" strike="noStrike" kern="1200" cap="none" spc="0" normalizeH="0" baseline="30000" noProof="0" dirty="0">
                  <a:ln>
                    <a:noFill/>
                  </a:ln>
                  <a:solidFill>
                    <a:srgbClr val="000066"/>
                  </a:solidFill>
                  <a:effectLst/>
                  <a:uLnTx/>
                  <a:uFillTx/>
                  <a:latin typeface="Arial" pitchFamily="34" charset="0"/>
                  <a:ea typeface="MS PGothic" pitchFamily="34" charset="-128"/>
                  <a:cs typeface="+mn-cs"/>
                </a:rPr>
                <a:t>3</a:t>
              </a:r>
            </a:p>
          </p:txBody>
        </p:sp>
        <p:pic>
          <p:nvPicPr>
            <p:cNvPr id="11" name="Picture 10"/>
            <p:cNvPicPr>
              <a:picLocks noChangeAspect="1"/>
            </p:cNvPicPr>
            <p:nvPr/>
          </p:nvPicPr>
          <p:blipFill rotWithShape="1">
            <a:blip r:embed="rId3"/>
            <a:srcRect l="66132" t="10594" r="1032" b="13082"/>
            <a:stretch/>
          </p:blipFill>
          <p:spPr>
            <a:xfrm>
              <a:off x="3475834" y="4124045"/>
              <a:ext cx="1699247" cy="2345635"/>
            </a:xfrm>
            <a:prstGeom prst="rect">
              <a:avLst/>
            </a:prstGeom>
          </p:spPr>
        </p:pic>
        <p:sp>
          <p:nvSpPr>
            <p:cNvPr id="5" name="TextBox 4"/>
            <p:cNvSpPr txBox="1"/>
            <p:nvPr/>
          </p:nvSpPr>
          <p:spPr>
            <a:xfrm rot="16200000">
              <a:off x="2669669" y="4874522"/>
              <a:ext cx="1386942" cy="24194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825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itchFamily="34" charset="0"/>
                  <a:ea typeface="MS PGothic" pitchFamily="34" charset="-128"/>
                  <a:cs typeface="+mn-cs"/>
                </a:rPr>
                <a:t>Gilteritinib</a:t>
              </a:r>
              <a:r>
                <a:rPr kumimoji="0" lang="en-US" sz="825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itchFamily="34" charset="0"/>
                  <a:ea typeface="MS PGothic" pitchFamily="34" charset="-128"/>
                  <a:cs typeface="+mn-cs"/>
                </a:rPr>
                <a:t> Dose (mg)</a:t>
              </a:r>
            </a:p>
          </p:txBody>
        </p:sp>
      </p:grpSp>
      <p:pic>
        <p:nvPicPr>
          <p:cNvPr id="8" name="Picture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48688" y="3973571"/>
            <a:ext cx="4442348" cy="1976604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6879367" y="3736168"/>
            <a:ext cx="3004349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+mn-cs"/>
              </a:rPr>
              <a:t>Treatment Response With Single-Agent Gilteritinib</a:t>
            </a:r>
            <a:r>
              <a:rPr kumimoji="0" lang="en-US" sz="900" b="1" i="0" u="none" strike="noStrike" kern="1200" cap="none" spc="0" normalizeH="0" baseline="3000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+mn-cs"/>
              </a:rPr>
              <a:t>3</a:t>
            </a:r>
          </a:p>
        </p:txBody>
      </p:sp>
      <p:sp>
        <p:nvSpPr>
          <p:cNvPr id="12" name="Slide Number Placeholder 11">
            <a:extLst>
              <a:ext uri="{FF2B5EF4-FFF2-40B4-BE49-F238E27FC236}">
                <a16:creationId xmlns:a16="http://schemas.microsoft.com/office/drawing/2014/main" id="{4E40DAFD-4E63-214B-A983-F835E28FE6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1CA5D06-EBC3-46B3-BFFE-A336791617B9}" type="slidenum">
              <a:rPr lang="en-US" altLang="en-US" smtClean="0"/>
              <a:pPr>
                <a:defRPr/>
              </a:pPr>
              <a:t>15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007513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14997"/>
            <a:ext cx="10363200" cy="1143000"/>
          </a:xfrm>
        </p:spPr>
        <p:txBody>
          <a:bodyPr/>
          <a:lstStyle/>
          <a:p>
            <a:r>
              <a:rPr lang="en-US" sz="3200" b="1" dirty="0"/>
              <a:t>ADMIRAL </a:t>
            </a:r>
            <a:r>
              <a:rPr lang="en-GB" sz="3200" b="1" dirty="0"/>
              <a:t>Global Phase 3 Randomized Study </a:t>
            </a:r>
            <a:r>
              <a:rPr lang="en-US" sz="3200" b="1" dirty="0">
                <a:latin typeface="Calibri" panose="020F0502020204030204" pitchFamily="34" charset="0"/>
                <a:cs typeface="Calibri" panose="020F0502020204030204" pitchFamily="34" charset="0"/>
              </a:rPr>
              <a:t>(</a:t>
            </a:r>
            <a:r>
              <a:rPr lang="en-US" sz="3200" b="1" dirty="0"/>
              <a:t>NCT02421939)  </a:t>
            </a:r>
          </a:p>
        </p:txBody>
      </p:sp>
      <p:sp>
        <p:nvSpPr>
          <p:cNvPr id="27" name="Rectangle 26"/>
          <p:cNvSpPr/>
          <p:nvPr/>
        </p:nvSpPr>
        <p:spPr>
          <a:xfrm>
            <a:off x="145704" y="5979226"/>
            <a:ext cx="11046935" cy="830997"/>
          </a:xfrm>
          <a:prstGeom prst="rect">
            <a:avLst/>
          </a:prstGeom>
        </p:spPr>
        <p:txBody>
          <a:bodyPr wrap="square" anchor="b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+mn-cs"/>
              </a:rPr>
              <a:t>Abbreviations: AML, acute myeloid leukemia; CR, complete remission;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+mn-cs"/>
              </a:rPr>
              <a:t>CRh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+mn-cs"/>
              </a:rPr>
              <a:t>, complete remission with incomplete hematologic recovery; EFS, event-free survival; G-CSF, granulocyte colony-stimulating factor; HSCT, hematopoietic stem cell transplantation; OS, overall survival; R/R, relapsed/refractory.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b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+mn-cs"/>
              </a:rPr>
            </a:b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+mn-cs"/>
              </a:rPr>
              <a:t>www.clinicaltrials.gov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+mn-cs"/>
              </a:rPr>
              <a:t>. 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1697587" y="3354730"/>
            <a:ext cx="5393073" cy="738664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100" b="1" i="0" u="none" strike="noStrike" kern="1200" cap="none" spc="0" normalizeH="0" baseline="0" noProof="0" dirty="0">
                <a:ln>
                  <a:noFill/>
                </a:ln>
                <a:solidFill>
                  <a:srgbClr val="3333CC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+mn-cs"/>
              </a:rPr>
              <a:t>Co-Primary Endpoints</a:t>
            </a:r>
            <a:r>
              <a:rPr kumimoji="0" lang="en-US" sz="2100" b="0" i="0" u="none" strike="noStrike" kern="1200" cap="none" spc="0" normalizeH="0" baseline="0" noProof="0" dirty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+mn-cs"/>
              </a:rPr>
              <a:t>: OS, CR/</a:t>
            </a:r>
            <a:r>
              <a:rPr kumimoji="0" lang="en-US" sz="2100" b="0" i="0" u="none" strike="noStrike" kern="1200" cap="none" spc="0" normalizeH="0" baseline="0" noProof="0" dirty="0" err="1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+mn-cs"/>
              </a:rPr>
              <a:t>CRh</a:t>
            </a:r>
            <a:r>
              <a:rPr kumimoji="0" lang="en-US" sz="2100" b="0" i="0" u="none" strike="noStrike" kern="1200" cap="none" spc="0" normalizeH="0" baseline="0" noProof="0" dirty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+mn-cs"/>
              </a:rPr>
              <a:t> rate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100" b="1" i="0" u="none" strike="noStrike" kern="1200" cap="none" spc="0" normalizeH="0" baseline="0" noProof="0" dirty="0">
                <a:ln>
                  <a:noFill/>
                </a:ln>
                <a:solidFill>
                  <a:srgbClr val="3333CC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+mn-cs"/>
              </a:rPr>
              <a:t>Key Secondary Endpoints</a:t>
            </a:r>
            <a:r>
              <a:rPr kumimoji="0" lang="en-US" sz="2100" b="0" i="0" u="none" strike="noStrike" kern="1200" cap="none" spc="0" normalizeH="0" baseline="0" noProof="0" dirty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+mn-cs"/>
              </a:rPr>
              <a:t>: EFS, CR rate 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1759069" y="4710919"/>
            <a:ext cx="6169493" cy="101566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 cmpd="sng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+mn-cs"/>
              </a:rPr>
              <a:t>*Salvage chemotherapy regimen was selected prior to randomization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+mn-cs"/>
              </a:rPr>
              <a:t>MEC (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+mn-cs"/>
              </a:rPr>
              <a:t>mitoxantrone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+mn-cs"/>
              </a:rPr>
              <a:t>, etoposide, and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+mn-cs"/>
              </a:rPr>
              <a:t>cytarabine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+mn-cs"/>
              </a:rPr>
              <a:t>)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+mn-cs"/>
              </a:rPr>
              <a:t>FLAG-IDA (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+mn-cs"/>
              </a:rPr>
              <a:t>fludarabine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+mn-cs"/>
              </a:rPr>
              <a:t>, cytarabine, idarubicin, and G-CSF)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+mn-cs"/>
              </a:rPr>
              <a:t>Low-dose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+mn-cs"/>
              </a:rPr>
              <a:t>cytarabine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Arial" pitchFamily="34" charset="0"/>
              <a:ea typeface="MS PGothic" pitchFamily="34" charset="-128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+mn-cs"/>
              </a:rPr>
              <a:t>Azacitidine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Arial" pitchFamily="34" charset="0"/>
              <a:ea typeface="MS PGothic" pitchFamily="34" charset="-128"/>
              <a:cs typeface="+mn-cs"/>
            </a:endParaRPr>
          </a:p>
        </p:txBody>
      </p:sp>
      <p:sp>
        <p:nvSpPr>
          <p:cNvPr id="44" name="Right Brace 43"/>
          <p:cNvSpPr/>
          <p:nvPr/>
        </p:nvSpPr>
        <p:spPr>
          <a:xfrm>
            <a:off x="5835164" y="4914423"/>
            <a:ext cx="96578" cy="353961"/>
          </a:xfrm>
          <a:prstGeom prst="rightBrace">
            <a:avLst/>
          </a:prstGeom>
          <a:ln>
            <a:solidFill>
              <a:schemeClr val="accent2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100" b="1" i="0" u="none" strike="noStrike" kern="1200" cap="none" spc="0" normalizeH="0" baseline="0" noProof="0" dirty="0">
              <a:ln>
                <a:noFill/>
              </a:ln>
              <a:solidFill>
                <a:srgbClr val="3333CC"/>
              </a:solidFill>
              <a:effectLst/>
              <a:uLnTx/>
              <a:uFillTx/>
              <a:latin typeface="Times"/>
              <a:ea typeface="+mn-ea"/>
              <a:cs typeface="+mn-cs"/>
            </a:endParaRPr>
          </a:p>
        </p:txBody>
      </p:sp>
      <p:sp>
        <p:nvSpPr>
          <p:cNvPr id="45" name="Right Brace 44"/>
          <p:cNvSpPr/>
          <p:nvPr/>
        </p:nvSpPr>
        <p:spPr>
          <a:xfrm>
            <a:off x="3280362" y="5304447"/>
            <a:ext cx="96578" cy="353961"/>
          </a:xfrm>
          <a:prstGeom prst="rightBrace">
            <a:avLst/>
          </a:prstGeom>
          <a:ln>
            <a:solidFill>
              <a:schemeClr val="accent2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1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Times"/>
              <a:ea typeface="+mn-ea"/>
              <a:cs typeface="+mn-cs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5948020" y="4972435"/>
            <a:ext cx="1952407" cy="2654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25" b="1" i="0" u="none" strike="noStrike" kern="1200" cap="none" spc="0" normalizeH="0" baseline="0" noProof="0" dirty="0">
                <a:ln>
                  <a:noFill/>
                </a:ln>
                <a:solidFill>
                  <a:srgbClr val="3333CC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+mn-cs"/>
              </a:rPr>
              <a:t>High intensity (1-2 cycles)</a:t>
            </a:r>
          </a:p>
        </p:txBody>
      </p:sp>
      <p:sp>
        <p:nvSpPr>
          <p:cNvPr id="47" name="TextBox 46"/>
          <p:cNvSpPr txBox="1"/>
          <p:nvPr/>
        </p:nvSpPr>
        <p:spPr>
          <a:xfrm>
            <a:off x="3466960" y="5378900"/>
            <a:ext cx="4414731" cy="2654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25" b="1" i="0" u="none" strike="noStrike" kern="1200" cap="none" spc="0" normalizeH="0" baseline="0" noProof="0" dirty="0">
                <a:ln>
                  <a:noFill/>
                </a:ln>
                <a:solidFill>
                  <a:srgbClr val="3333CC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+mn-cs"/>
              </a:rPr>
              <a:t>Low intensity (given until disease progression or intolerance)</a:t>
            </a:r>
          </a:p>
        </p:txBody>
      </p:sp>
      <p:grpSp>
        <p:nvGrpSpPr>
          <p:cNvPr id="7" name="Group 6"/>
          <p:cNvGrpSpPr/>
          <p:nvPr/>
        </p:nvGrpSpPr>
        <p:grpSpPr>
          <a:xfrm>
            <a:off x="1688187" y="1431294"/>
            <a:ext cx="8503461" cy="1589102"/>
            <a:chOff x="232053" y="1824620"/>
            <a:chExt cx="11337948" cy="2118803"/>
          </a:xfrm>
        </p:grpSpPr>
        <p:sp>
          <p:nvSpPr>
            <p:cNvPr id="12" name="Rounded Rectangle 11"/>
            <p:cNvSpPr/>
            <p:nvPr/>
          </p:nvSpPr>
          <p:spPr>
            <a:xfrm>
              <a:off x="6115992" y="3004036"/>
              <a:ext cx="1993974" cy="939387"/>
            </a:xfrm>
            <a:prstGeom prst="roundRect">
              <a:avLst/>
            </a:prstGeom>
            <a:solidFill>
              <a:schemeClr val="accent4"/>
            </a:solidFill>
            <a:ln>
              <a:solidFill>
                <a:schemeClr val="accent6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"/>
                  <a:ea typeface="+mn-ea"/>
                  <a:cs typeface="+mn-cs"/>
                </a:rPr>
                <a:t>Salvage Chemotherapy*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"/>
                  <a:ea typeface="+mn-ea"/>
                  <a:cs typeface="+mn-cs"/>
                </a:rPr>
                <a:t>n=124</a:t>
              </a:r>
            </a:p>
          </p:txBody>
        </p:sp>
        <p:sp>
          <p:nvSpPr>
            <p:cNvPr id="4" name="Rounded Rectangle 3"/>
            <p:cNvSpPr/>
            <p:nvPr/>
          </p:nvSpPr>
          <p:spPr>
            <a:xfrm>
              <a:off x="232053" y="2142981"/>
              <a:ext cx="2126585" cy="1481814"/>
            </a:xfrm>
            <a:prstGeom prst="roundRect">
              <a:avLst/>
            </a:prstGeom>
            <a:solidFill>
              <a:schemeClr val="accent6">
                <a:lumMod val="50000"/>
              </a:schemeClr>
            </a:solidFill>
            <a:ln>
              <a:solidFill>
                <a:schemeClr val="tx1">
                  <a:lumMod val="65000"/>
                  <a:lumOff val="35000"/>
                </a:schemeClr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imes"/>
                  <a:ea typeface="+mn-ea"/>
                  <a:cs typeface="+mn-cs"/>
                </a:rPr>
                <a:t>Adult subjects with </a:t>
              </a:r>
              <a:r>
                <a:rPr kumimoji="0" lang="en-US" sz="1400" b="1" i="1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imes"/>
                  <a:ea typeface="+mn-ea"/>
                  <a:cs typeface="+mn-cs"/>
                </a:rPr>
                <a:t>FLT3</a:t>
              </a:r>
              <a:r>
                <a:rPr kumimoji="0" lang="en-US" sz="1400" b="1" i="0" u="none" strike="noStrike" kern="1200" cap="none" spc="0" normalizeH="0" baseline="3000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imes"/>
                  <a:ea typeface="+mn-ea"/>
                  <a:cs typeface="+mn-cs"/>
                </a:rPr>
                <a:t>mut+ </a:t>
              </a:r>
              <a: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imes"/>
                  <a:ea typeface="+mn-ea"/>
                  <a:cs typeface="+mn-cs"/>
                </a:rPr>
                <a:t>R/R AML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imes"/>
                  <a:ea typeface="+mn-ea"/>
                  <a:cs typeface="+mn-cs"/>
                </a:rPr>
                <a:t>N=371</a:t>
              </a:r>
            </a:p>
          </p:txBody>
        </p:sp>
        <p:sp>
          <p:nvSpPr>
            <p:cNvPr id="10" name="Rounded Rectangle 9"/>
            <p:cNvSpPr/>
            <p:nvPr/>
          </p:nvSpPr>
          <p:spPr>
            <a:xfrm>
              <a:off x="6095999" y="1824620"/>
              <a:ext cx="1885265" cy="920257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>
              <a:solidFill>
                <a:schemeClr val="tx2">
                  <a:lumMod val="20000"/>
                  <a:lumOff val="80000"/>
                </a:schemeClr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imes"/>
                  <a:ea typeface="+mn-ea"/>
                  <a:cs typeface="+mn-cs"/>
                </a:rPr>
                <a:t>Gilteritinib</a:t>
              </a:r>
              <a: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imes"/>
                  <a:ea typeface="+mn-ea"/>
                  <a:cs typeface="+mn-cs"/>
                </a:rPr>
                <a:t> 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imes"/>
                  <a:ea typeface="+mn-ea"/>
                  <a:cs typeface="+mn-cs"/>
                </a:rPr>
                <a:t>120 mg/day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imes"/>
                  <a:ea typeface="+mn-ea"/>
                  <a:cs typeface="+mn-cs"/>
                </a:rPr>
                <a:t>n=247 </a:t>
              </a:r>
            </a:p>
          </p:txBody>
        </p:sp>
        <p:cxnSp>
          <p:nvCxnSpPr>
            <p:cNvPr id="8" name="Straight Arrow Connector 7"/>
            <p:cNvCxnSpPr/>
            <p:nvPr/>
          </p:nvCxnSpPr>
          <p:spPr>
            <a:xfrm>
              <a:off x="2358639" y="2857398"/>
              <a:ext cx="604293" cy="0"/>
            </a:xfrm>
            <a:prstGeom prst="straightConnector1">
              <a:avLst/>
            </a:prstGeom>
            <a:ln w="57150">
              <a:solidFill>
                <a:schemeClr val="tx1"/>
              </a:solidFill>
              <a:tailEnd type="triangle" w="med" len="med"/>
            </a:ln>
            <a:effectLst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28" name="Straight Arrow Connector 27"/>
            <p:cNvCxnSpPr/>
            <p:nvPr/>
          </p:nvCxnSpPr>
          <p:spPr>
            <a:xfrm>
              <a:off x="8025580" y="2242232"/>
              <a:ext cx="489456" cy="0"/>
            </a:xfrm>
            <a:prstGeom prst="straightConnector1">
              <a:avLst/>
            </a:prstGeom>
            <a:ln w="57150">
              <a:solidFill>
                <a:schemeClr val="tx1"/>
              </a:solidFill>
              <a:prstDash val="sysDash"/>
              <a:tailEnd type="triangle"/>
            </a:ln>
            <a:effectLst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29" name="Rounded Rectangle 28"/>
            <p:cNvSpPr/>
            <p:nvPr/>
          </p:nvSpPr>
          <p:spPr>
            <a:xfrm>
              <a:off x="8526287" y="2015385"/>
              <a:ext cx="1023433" cy="430077"/>
            </a:xfrm>
            <a:prstGeom prst="roundRect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solidFill>
                <a:schemeClr val="bg1">
                  <a:lumMod val="75000"/>
                </a:schemeClr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"/>
                  <a:ea typeface="+mn-ea"/>
                  <a:cs typeface="+mn-cs"/>
                </a:rPr>
                <a:t>HSCT</a:t>
              </a:r>
            </a:p>
          </p:txBody>
        </p:sp>
        <p:cxnSp>
          <p:nvCxnSpPr>
            <p:cNvPr id="32" name="Straight Arrow Connector 31"/>
            <p:cNvCxnSpPr/>
            <p:nvPr/>
          </p:nvCxnSpPr>
          <p:spPr>
            <a:xfrm>
              <a:off x="9558389" y="2224637"/>
              <a:ext cx="588092" cy="0"/>
            </a:xfrm>
            <a:prstGeom prst="straightConnector1">
              <a:avLst/>
            </a:prstGeom>
            <a:ln w="57150">
              <a:solidFill>
                <a:schemeClr val="tx1"/>
              </a:solidFill>
              <a:prstDash val="sysDash"/>
              <a:tailEnd type="triangle"/>
            </a:ln>
            <a:effectLst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33" name="Rounded Rectangle 32"/>
            <p:cNvSpPr/>
            <p:nvPr/>
          </p:nvSpPr>
          <p:spPr>
            <a:xfrm>
              <a:off x="10144577" y="1863061"/>
              <a:ext cx="1425424" cy="718529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>
              <a:solidFill>
                <a:schemeClr val="tx2">
                  <a:lumMod val="20000"/>
                  <a:lumOff val="80000"/>
                </a:schemeClr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imes"/>
                  <a:ea typeface="+mn-ea"/>
                  <a:cs typeface="+mn-cs"/>
                </a:rPr>
                <a:t>Resume </a:t>
              </a:r>
              <a:r>
                <a:rPr kumimoji="0" lang="en-US" sz="12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imes"/>
                  <a:ea typeface="+mn-ea"/>
                  <a:cs typeface="+mn-cs"/>
                </a:rPr>
                <a:t>Gilteritinib</a:t>
              </a:r>
              <a:r>
                <a:rPr kumimoji="0" 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imes"/>
                  <a:ea typeface="+mn-ea"/>
                  <a:cs typeface="+mn-cs"/>
                </a:rPr>
                <a:t> </a:t>
              </a:r>
            </a:p>
          </p:txBody>
        </p:sp>
        <p:sp>
          <p:nvSpPr>
            <p:cNvPr id="34" name="Rounded Rectangle 33"/>
            <p:cNvSpPr/>
            <p:nvPr/>
          </p:nvSpPr>
          <p:spPr>
            <a:xfrm>
              <a:off x="8789939" y="3162704"/>
              <a:ext cx="971296" cy="430077"/>
            </a:xfrm>
            <a:prstGeom prst="roundRect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solidFill>
                <a:schemeClr val="bg1">
                  <a:lumMod val="75000"/>
                </a:schemeClr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"/>
                  <a:ea typeface="+mn-ea"/>
                  <a:cs typeface="+mn-cs"/>
                </a:rPr>
                <a:t>HSCT</a:t>
              </a:r>
            </a:p>
          </p:txBody>
        </p:sp>
        <p:cxnSp>
          <p:nvCxnSpPr>
            <p:cNvPr id="36" name="Straight Arrow Connector 35"/>
            <p:cNvCxnSpPr/>
            <p:nvPr/>
          </p:nvCxnSpPr>
          <p:spPr>
            <a:xfrm>
              <a:off x="8103837" y="3470348"/>
              <a:ext cx="588092" cy="0"/>
            </a:xfrm>
            <a:prstGeom prst="straightConnector1">
              <a:avLst/>
            </a:prstGeom>
            <a:ln w="57150">
              <a:solidFill>
                <a:schemeClr val="tx1"/>
              </a:solidFill>
              <a:prstDash val="sysDash"/>
              <a:tailEnd type="triangle"/>
            </a:ln>
            <a:effectLst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40" name="Straight Arrow Connector 39"/>
            <p:cNvCxnSpPr/>
            <p:nvPr/>
          </p:nvCxnSpPr>
          <p:spPr>
            <a:xfrm>
              <a:off x="5537477" y="2295195"/>
              <a:ext cx="588092" cy="0"/>
            </a:xfrm>
            <a:prstGeom prst="straightConnector1">
              <a:avLst/>
            </a:prstGeom>
            <a:ln w="57150">
              <a:solidFill>
                <a:schemeClr val="tx1"/>
              </a:solidFill>
              <a:prstDash val="solid"/>
              <a:tailEnd type="triangle"/>
            </a:ln>
            <a:effectLst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41" name="Straight Arrow Connector 40"/>
            <p:cNvCxnSpPr/>
            <p:nvPr/>
          </p:nvCxnSpPr>
          <p:spPr>
            <a:xfrm>
              <a:off x="5529827" y="3476183"/>
              <a:ext cx="588092" cy="0"/>
            </a:xfrm>
            <a:prstGeom prst="straightConnector1">
              <a:avLst/>
            </a:prstGeom>
            <a:ln w="57150">
              <a:solidFill>
                <a:schemeClr val="tx1"/>
              </a:solidFill>
              <a:prstDash val="solid"/>
              <a:tailEnd type="triangle"/>
            </a:ln>
            <a:effectLst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5540033" y="2278932"/>
              <a:ext cx="0" cy="1214711"/>
            </a:xfrm>
            <a:prstGeom prst="line">
              <a:avLst/>
            </a:prstGeom>
            <a:ln w="57150">
              <a:solidFill>
                <a:schemeClr val="tx1"/>
              </a:solidFill>
            </a:ln>
            <a:effectLst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>
              <a:off x="4558593" y="2857500"/>
              <a:ext cx="958919" cy="8440"/>
            </a:xfrm>
            <a:prstGeom prst="line">
              <a:avLst/>
            </a:prstGeom>
            <a:ln w="57150">
              <a:solidFill>
                <a:schemeClr val="tx1"/>
              </a:solidFill>
            </a:ln>
            <a:effectLst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5" name="Rounded Rectangle 4"/>
            <p:cNvSpPr/>
            <p:nvPr/>
          </p:nvSpPr>
          <p:spPr>
            <a:xfrm>
              <a:off x="2953405" y="2543173"/>
              <a:ext cx="2126585" cy="885825"/>
            </a:xfrm>
            <a:prstGeom prst="roundRect">
              <a:avLst/>
            </a:prstGeom>
            <a:solidFill>
              <a:schemeClr val="bg2">
                <a:lumMod val="50000"/>
              </a:schemeClr>
            </a:solidFill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imes"/>
                  <a:ea typeface="+mn-ea"/>
                  <a:cs typeface="+mn-cs"/>
                </a:rPr>
                <a:t>Randomization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imes"/>
                  <a:ea typeface="+mn-ea"/>
                  <a:cs typeface="+mn-cs"/>
                </a:rPr>
                <a:t>2:1</a:t>
              </a:r>
            </a:p>
          </p:txBody>
        </p:sp>
      </p:grp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F691D882-4BF6-694E-B998-2EAE8D143A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1CA5D06-EBC3-46B3-BFFE-A336791617B9}" type="slidenum">
              <a:rPr lang="en-US" altLang="en-US" smtClean="0"/>
              <a:pPr>
                <a:defRPr/>
              </a:pPr>
              <a:t>16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933567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>
            <a:extLst>
              <a:ext uri="{FF2B5EF4-FFF2-40B4-BE49-F238E27FC236}">
                <a16:creationId xmlns:a16="http://schemas.microsoft.com/office/drawing/2014/main" id="{7ADD5FA8-C8E5-5541-84E9-699E0FC0E509}"/>
              </a:ext>
            </a:extLst>
          </p:cNvPr>
          <p:cNvSpPr/>
          <p:nvPr/>
        </p:nvSpPr>
        <p:spPr bwMode="auto">
          <a:xfrm>
            <a:off x="1590218" y="1471244"/>
            <a:ext cx="8925382" cy="3947977"/>
          </a:xfrm>
          <a:prstGeom prst="rect">
            <a:avLst/>
          </a:prstGeom>
          <a:solidFill>
            <a:schemeClr val="tx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" pitchFamily="18" charset="0"/>
              <a:ea typeface="MS PGothic" pitchFamily="34" charset="-128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6787" y="31920"/>
            <a:ext cx="10363200" cy="1143000"/>
          </a:xfrm>
        </p:spPr>
        <p:txBody>
          <a:bodyPr/>
          <a:lstStyle/>
          <a:p>
            <a:r>
              <a:rPr lang="en-US" sz="2800" b="1" dirty="0"/>
              <a:t>ADMIRAL: Overall Survival (ITT Population: N=371)</a:t>
            </a:r>
          </a:p>
        </p:txBody>
      </p:sp>
      <p:sp>
        <p:nvSpPr>
          <p:cNvPr id="4" name="Rectangle 3"/>
          <p:cNvSpPr/>
          <p:nvPr/>
        </p:nvSpPr>
        <p:spPr>
          <a:xfrm>
            <a:off x="1601941" y="5662976"/>
            <a:ext cx="8565508" cy="646331"/>
          </a:xfrm>
          <a:prstGeom prst="rect">
            <a:avLst/>
          </a:prstGeom>
        </p:spPr>
        <p:txBody>
          <a:bodyPr wrap="square" anchor="b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+mn-cs"/>
              </a:rPr>
              <a:t>Two-sided </a:t>
            </a:r>
            <a:r>
              <a:rPr kumimoji="0" lang="en-US" sz="1200" b="0" i="1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+mn-cs"/>
              </a:rPr>
              <a:t>P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+mn-cs"/>
              </a:rPr>
              <a:t>-values were determined according to the log-rank test; the Kaplan-Meier method combined with the Greenwood formula were used to determine overall survival and corresponding 95% confidence intervals.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+mn-cs"/>
              </a:rPr>
              <a:t>Abbreviations: CI, confidence interval; HR, hazard ratio; ITT, intention-to-treat; OS, overall survival.</a:t>
            </a:r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6111" y="1853061"/>
            <a:ext cx="7398452" cy="3566160"/>
          </a:xfrm>
          <a:prstGeom prst="rect">
            <a:avLst/>
          </a:prstGeom>
        </p:spPr>
      </p:pic>
      <p:grpSp>
        <p:nvGrpSpPr>
          <p:cNvPr id="15" name="Group 14"/>
          <p:cNvGrpSpPr/>
          <p:nvPr/>
        </p:nvGrpSpPr>
        <p:grpSpPr>
          <a:xfrm>
            <a:off x="6096001" y="1728713"/>
            <a:ext cx="3335443" cy="1253183"/>
            <a:chOff x="6464238" y="1074798"/>
            <a:chExt cx="4804954" cy="1670911"/>
          </a:xfrm>
        </p:grpSpPr>
        <p:grpSp>
          <p:nvGrpSpPr>
            <p:cNvPr id="13" name="Group 12"/>
            <p:cNvGrpSpPr/>
            <p:nvPr/>
          </p:nvGrpSpPr>
          <p:grpSpPr>
            <a:xfrm>
              <a:off x="6464238" y="1074798"/>
              <a:ext cx="4804954" cy="1670911"/>
              <a:chOff x="6464238" y="588413"/>
              <a:chExt cx="4804954" cy="1670911"/>
            </a:xfrm>
          </p:grpSpPr>
          <p:grpSp>
            <p:nvGrpSpPr>
              <p:cNvPr id="11" name="Group 10"/>
              <p:cNvGrpSpPr/>
              <p:nvPr/>
            </p:nvGrpSpPr>
            <p:grpSpPr>
              <a:xfrm>
                <a:off x="6464238" y="588413"/>
                <a:ext cx="4797498" cy="1446373"/>
                <a:chOff x="6464238" y="588413"/>
                <a:chExt cx="4797498" cy="1446373"/>
              </a:xfrm>
            </p:grpSpPr>
            <p:cxnSp>
              <p:nvCxnSpPr>
                <p:cNvPr id="7" name="Straight Connector 6"/>
                <p:cNvCxnSpPr/>
                <p:nvPr/>
              </p:nvCxnSpPr>
              <p:spPr>
                <a:xfrm>
                  <a:off x="6464238" y="1000094"/>
                  <a:ext cx="466927" cy="0"/>
                </a:xfrm>
                <a:prstGeom prst="line">
                  <a:avLst/>
                </a:prstGeom>
                <a:ln w="28575">
                  <a:solidFill>
                    <a:srgbClr val="333399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" name="Straight Connector 7"/>
                <p:cNvCxnSpPr/>
                <p:nvPr/>
              </p:nvCxnSpPr>
              <p:spPr>
                <a:xfrm>
                  <a:off x="6493515" y="1343858"/>
                  <a:ext cx="466927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9" name="TextBox 8"/>
                <p:cNvSpPr txBox="1"/>
                <p:nvPr/>
              </p:nvSpPr>
              <p:spPr>
                <a:xfrm>
                  <a:off x="6915417" y="842660"/>
                  <a:ext cx="2386032" cy="1015662"/>
                </a:xfrm>
                <a:prstGeom prst="rect">
                  <a:avLst/>
                </a:prstGeom>
                <a:solidFill>
                  <a:schemeClr val="tx1"/>
                </a:solidFill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050" b="0" i="0" u="none" strike="noStrike" kern="1200" cap="none" spc="0" normalizeH="0" baseline="0" noProof="0" dirty="0" err="1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itchFamily="34" charset="0"/>
                      <a:ea typeface="MS PGothic" pitchFamily="34" charset="-128"/>
                      <a:cs typeface="+mn-cs"/>
                    </a:rPr>
                    <a:t>Gilteritinib</a:t>
                  </a:r>
                  <a:r>
                    <a:rPr kumimoji="0" lang="en-US" sz="105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itchFamily="34" charset="0"/>
                      <a:ea typeface="MS PGothic" pitchFamily="34" charset="-128"/>
                      <a:cs typeface="+mn-cs"/>
                    </a:rPr>
                    <a:t> 120 mg/day</a:t>
                  </a:r>
                </a:p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itchFamily="34" charset="0"/>
                    <a:ea typeface="MS PGothic" pitchFamily="34" charset="-128"/>
                    <a:cs typeface="+mn-cs"/>
                  </a:endParaRPr>
                </a:p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05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itchFamily="34" charset="0"/>
                      <a:ea typeface="MS PGothic" pitchFamily="34" charset="-128"/>
                      <a:cs typeface="+mn-cs"/>
                    </a:rPr>
                    <a:t>Salvage chemotherapy</a:t>
                  </a:r>
                </a:p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itchFamily="34" charset="0"/>
                    <a:ea typeface="MS PGothic" pitchFamily="34" charset="-128"/>
                    <a:cs typeface="+mn-cs"/>
                  </a:endParaRPr>
                </a:p>
                <a:p>
                  <a:pPr marL="457200" marR="0" lvl="1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05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itchFamily="34" charset="0"/>
                      <a:ea typeface="MS PGothic" pitchFamily="34" charset="-128"/>
                      <a:cs typeface="+mn-cs"/>
                    </a:rPr>
                    <a:t>Censored</a:t>
                  </a:r>
                </a:p>
              </p:txBody>
            </p:sp>
            <p:sp>
              <p:nvSpPr>
                <p:cNvPr id="10" name="TextBox 9"/>
                <p:cNvSpPr txBox="1"/>
                <p:nvPr/>
              </p:nvSpPr>
              <p:spPr>
                <a:xfrm>
                  <a:off x="6671115" y="1480789"/>
                  <a:ext cx="492331" cy="55399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21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66"/>
                      </a:solidFill>
                      <a:effectLst/>
                      <a:uLnTx/>
                      <a:uFillTx/>
                      <a:latin typeface="Arial" pitchFamily="34" charset="0"/>
                      <a:ea typeface="MS PGothic" pitchFamily="34" charset="-128"/>
                      <a:cs typeface="+mn-cs"/>
                    </a:rPr>
                    <a:t>+</a:t>
                  </a:r>
                </a:p>
              </p:txBody>
            </p:sp>
            <p:sp>
              <p:nvSpPr>
                <p:cNvPr id="5" name="TextBox 4"/>
                <p:cNvSpPr txBox="1"/>
                <p:nvPr/>
              </p:nvSpPr>
              <p:spPr>
                <a:xfrm>
                  <a:off x="9044398" y="588413"/>
                  <a:ext cx="2217338" cy="943848"/>
                </a:xfrm>
                <a:prstGeom prst="rect">
                  <a:avLst/>
                </a:prstGeom>
                <a:solidFill>
                  <a:schemeClr val="tx1"/>
                </a:solidFill>
              </p:spPr>
              <p:txBody>
                <a:bodyPr wrap="none" rtlCol="0">
                  <a:spAutoFit/>
                </a:bodyPr>
                <a:lstStyle/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ts val="30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05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itchFamily="34" charset="0"/>
                      <a:ea typeface="MS PGothic" pitchFamily="34" charset="-128"/>
                      <a:cs typeface="+mn-cs"/>
                    </a:rPr>
                    <a:t>Median OS (95% CI)</a:t>
                  </a:r>
                </a:p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05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itchFamily="34" charset="0"/>
                      <a:ea typeface="MS PGothic" pitchFamily="34" charset="-128"/>
                      <a:cs typeface="+mn-cs"/>
                    </a:rPr>
                    <a:t> 9.3 months (7.7, 10.7)</a:t>
                  </a:r>
                </a:p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itchFamily="34" charset="0"/>
                    <a:ea typeface="MS PGothic" pitchFamily="34" charset="-128"/>
                    <a:cs typeface="+mn-cs"/>
                  </a:endParaRPr>
                </a:p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05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itchFamily="34" charset="0"/>
                      <a:ea typeface="MS PGothic" pitchFamily="34" charset="-128"/>
                      <a:cs typeface="+mn-cs"/>
                    </a:rPr>
                    <a:t>5.6 months (4.7, 7.3)</a:t>
                  </a:r>
                </a:p>
              </p:txBody>
            </p:sp>
          </p:grpSp>
          <p:sp>
            <p:nvSpPr>
              <p:cNvPr id="12" name="TextBox 11"/>
              <p:cNvSpPr txBox="1"/>
              <p:nvPr/>
            </p:nvSpPr>
            <p:spPr>
              <a:xfrm>
                <a:off x="6902392" y="1920769"/>
                <a:ext cx="4366800" cy="338555"/>
              </a:xfrm>
              <a:prstGeom prst="rect">
                <a:avLst/>
              </a:prstGeom>
              <a:solidFill>
                <a:schemeClr val="tx1"/>
              </a:solidFill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5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itchFamily="34" charset="0"/>
                    <a:ea typeface="MS PGothic" pitchFamily="34" charset="-128"/>
                    <a:cs typeface="+mn-cs"/>
                  </a:rPr>
                  <a:t>HR=0.637 (95% CI: 0.490, 0.830); </a:t>
                </a:r>
                <a:r>
                  <a:rPr kumimoji="0" lang="en-US" sz="1050" b="0" i="1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itchFamily="34" charset="0"/>
                    <a:ea typeface="MS PGothic" pitchFamily="34" charset="-128"/>
                    <a:cs typeface="+mn-cs"/>
                  </a:rPr>
                  <a:t>P</a:t>
                </a:r>
                <a:r>
                  <a:rPr kumimoji="0" lang="en-US" sz="105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itchFamily="34" charset="0"/>
                    <a:ea typeface="MS PGothic" pitchFamily="34" charset="-128"/>
                    <a:cs typeface="+mn-cs"/>
                  </a:rPr>
                  <a:t>=0.0007</a:t>
                </a:r>
              </a:p>
            </p:txBody>
          </p:sp>
        </p:grpSp>
        <p:sp>
          <p:nvSpPr>
            <p:cNvPr id="14" name="Rectangle 13"/>
            <p:cNvSpPr/>
            <p:nvPr/>
          </p:nvSpPr>
          <p:spPr>
            <a:xfrm>
              <a:off x="7124875" y="2303023"/>
              <a:ext cx="3161141" cy="13948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1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"/>
                <a:ea typeface="+mn-ea"/>
                <a:cs typeface="+mn-cs"/>
              </a:endParaRPr>
            </a:p>
          </p:txBody>
        </p:sp>
      </p:grpSp>
      <p:graphicFrame>
        <p:nvGraphicFramePr>
          <p:cNvPr id="16" name="Table 15"/>
          <p:cNvGraphicFramePr>
            <a:graphicFrameLocks noGrp="1"/>
          </p:cNvGraphicFramePr>
          <p:nvPr/>
        </p:nvGraphicFramePr>
        <p:xfrm>
          <a:off x="6678053" y="3390995"/>
          <a:ext cx="3613637" cy="477742"/>
        </p:xfrm>
        <a:graphic>
          <a:graphicData uri="http://schemas.openxmlformats.org/drawingml/2006/table">
            <a:tbl>
              <a:tblPr firstRow="1" bandRow="1">
                <a:tableStyleId>{EB9631B5-78F2-41C9-869B-9F39066F8104}</a:tableStyleId>
              </a:tblPr>
              <a:tblGrid>
                <a:gridCol w="147710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13653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41522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err="1"/>
                        <a:t>Gilteritinib</a:t>
                      </a:r>
                      <a:r>
                        <a:rPr lang="en-US" sz="1100" dirty="0"/>
                        <a:t> (n=247)</a:t>
                      </a:r>
                    </a:p>
                  </a:txBody>
                  <a:tcPr marL="68580" marR="68580" marT="34290" marB="34290" anchor="ctr"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solidFill>
                            <a:schemeClr val="bg2"/>
                          </a:solidFill>
                        </a:rPr>
                        <a:t>Salvage</a:t>
                      </a:r>
                      <a:r>
                        <a:rPr lang="en-US" sz="1100" baseline="0" dirty="0">
                          <a:solidFill>
                            <a:schemeClr val="bg2"/>
                          </a:solidFill>
                        </a:rPr>
                        <a:t> </a:t>
                      </a:r>
                      <a:r>
                        <a:rPr lang="en-US" sz="1100" dirty="0">
                          <a:solidFill>
                            <a:schemeClr val="bg2"/>
                          </a:solidFill>
                        </a:rPr>
                        <a:t>Chemotherapy</a:t>
                      </a:r>
                      <a:r>
                        <a:rPr lang="en-US" sz="1100" baseline="0" dirty="0">
                          <a:solidFill>
                            <a:schemeClr val="bg2"/>
                          </a:solidFill>
                        </a:rPr>
                        <a:t> </a:t>
                      </a:r>
                      <a:r>
                        <a:rPr lang="en-US" sz="1100" dirty="0">
                          <a:solidFill>
                            <a:schemeClr val="bg2"/>
                          </a:solidFill>
                        </a:rPr>
                        <a:t>(n=124)</a:t>
                      </a:r>
                    </a:p>
                  </a:txBody>
                  <a:tcPr marL="68580" marR="68580" marT="34290" marB="34290" anchor="ctr"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37% (95% CI: 31, 44)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17% (95% CI: 10, 25)</a:t>
                      </a: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7" name="TextBox 16"/>
          <p:cNvSpPr txBox="1"/>
          <p:nvPr/>
        </p:nvSpPr>
        <p:spPr>
          <a:xfrm>
            <a:off x="6678053" y="3147240"/>
            <a:ext cx="3613637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1" i="0" u="none" strike="noStrike" kern="1200" cap="none" spc="0" normalizeH="0" baseline="0" noProof="0" dirty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+mn-cs"/>
              </a:rPr>
              <a:t>12-Month Overall Survival Rates by Treatment Arm</a:t>
            </a:r>
          </a:p>
        </p:txBody>
      </p:sp>
      <p:sp>
        <p:nvSpPr>
          <p:cNvPr id="18" name="Rectangle 17"/>
          <p:cNvSpPr/>
          <p:nvPr/>
        </p:nvSpPr>
        <p:spPr>
          <a:xfrm>
            <a:off x="8018382" y="2545374"/>
            <a:ext cx="970288" cy="13596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1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"/>
              <a:ea typeface="+mn-ea"/>
              <a:cs typeface="+mn-cs"/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E53C9CA2-AF60-B04B-A003-BF02EF27ED1D}"/>
              </a:ext>
            </a:extLst>
          </p:cNvPr>
          <p:cNvSpPr/>
          <p:nvPr/>
        </p:nvSpPr>
        <p:spPr>
          <a:xfrm>
            <a:off x="605898" y="6493941"/>
            <a:ext cx="8565508" cy="276999"/>
          </a:xfrm>
          <a:prstGeom prst="rect">
            <a:avLst/>
          </a:prstGeom>
        </p:spPr>
        <p:txBody>
          <a:bodyPr wrap="square" anchor="b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+mn-cs"/>
              </a:rPr>
              <a:t>Perl A et al. </a:t>
            </a:r>
            <a:r>
              <a:rPr kumimoji="0" lang="en-US" sz="1200" b="0" i="1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+mn-cs"/>
              </a:rPr>
              <a:t>Proc EHA Congress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+mn-cs"/>
              </a:rPr>
              <a:t> 2019;Abstract S876.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06C9AEF-453B-A845-8323-BD65B21581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1CA5D06-EBC3-46B3-BFFE-A336791617B9}" type="slidenum">
              <a:rPr lang="en-US" altLang="en-US" smtClean="0"/>
              <a:pPr>
                <a:defRPr/>
              </a:pPr>
              <a:t>17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87058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Rectangle 6"/>
          <p:cNvSpPr>
            <a:spLocks noGrp="1" noChangeArrowheads="1"/>
          </p:cNvSpPr>
          <p:nvPr>
            <p:ph type="title" idx="4294967295"/>
          </p:nvPr>
        </p:nvSpPr>
        <p:spPr>
          <a:xfrm>
            <a:off x="1776414" y="299999"/>
            <a:ext cx="8587716" cy="440860"/>
          </a:xfrm>
        </p:spPr>
        <p:txBody>
          <a:bodyPr>
            <a:noAutofit/>
          </a:bodyPr>
          <a:lstStyle/>
          <a:p>
            <a:pPr algn="ctr"/>
            <a:r>
              <a:rPr lang="en-US" sz="3200" dirty="0"/>
              <a:t>Current Risk Assessment in AML </a:t>
            </a:r>
            <a:endParaRPr lang="en-US" b="1" dirty="0"/>
          </a:p>
        </p:txBody>
      </p:sp>
      <p:graphicFrame>
        <p:nvGraphicFramePr>
          <p:cNvPr id="24607" name="Group 31"/>
          <p:cNvGraphicFramePr>
            <a:graphicFrameLocks noGrp="1"/>
          </p:cNvGraphicFramePr>
          <p:nvPr/>
        </p:nvGraphicFramePr>
        <p:xfrm>
          <a:off x="1371600" y="1022721"/>
          <a:ext cx="9829800" cy="4663141"/>
        </p:xfrm>
        <a:graphic>
          <a:graphicData uri="http://schemas.openxmlformats.org/drawingml/2006/table">
            <a:tbl>
              <a:tblPr/>
              <a:tblGrid>
                <a:gridCol w="707569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75410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22983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3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"/>
                        </a:rPr>
                        <a:t>Key Prognostic Data in AML in 2019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16438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"/>
                        </a:rPr>
                        <a:t>Patient </a:t>
                      </a:r>
                      <a:r>
                        <a:rPr kumimoji="0" lang="en-US" sz="2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"/>
                        </a:rPr>
                        <a:t>age (</a:t>
                      </a:r>
                      <a:r>
                        <a:rPr kumimoji="0" lang="en-US" sz="2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"/>
                        </a:rPr>
                        <a:t>FH, bleeding hx; </a:t>
                      </a:r>
                      <a:r>
                        <a:rPr kumimoji="0" lang="en-US" sz="2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"/>
                        </a:rPr>
                        <a:t>?Therapy related; ?Prior MDS</a:t>
                      </a:r>
                      <a:r>
                        <a:rPr kumimoji="0" lang="en-US" sz="2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"/>
                        </a:rPr>
                        <a:t>)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BD4D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17885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"/>
                        </a:rPr>
                        <a:t>Cytogenetics</a:t>
                      </a:r>
                      <a:r>
                        <a:rPr kumimoji="0" lang="en-US" sz="2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"/>
                        </a:rPr>
                        <a:t> / fusion mRNA (screen for APL, MLL, Ph+, CBF)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BD4D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17885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"/>
                        </a:rPr>
                        <a:t>Multiparameter</a:t>
                      </a:r>
                      <a:r>
                        <a:rPr kumimoji="0" lang="en-US" sz="2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"/>
                        </a:rPr>
                        <a:t>  flow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BD4D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94520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"/>
                        </a:rPr>
                        <a:t>Molecular</a:t>
                      </a:r>
                      <a:r>
                        <a:rPr kumimoji="0" lang="en-US" sz="2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"/>
                        </a:rPr>
                        <a:t> studies: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BD4D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74958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tabLst/>
                      </a:pPr>
                      <a:r>
                        <a:rPr kumimoji="0" lang="en-US" sz="2200" b="0" i="1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"/>
                        </a:rPr>
                        <a:t> </a:t>
                      </a:r>
                      <a:r>
                        <a:rPr kumimoji="0" lang="en-US" sz="2200" b="1" i="1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"/>
                        </a:rPr>
                        <a:t>FLT3 </a:t>
                      </a:r>
                      <a:r>
                        <a:rPr kumimoji="0" lang="en-US" sz="2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"/>
                        </a:rPr>
                        <a:t>ITD (internal tandem duplication) mutation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6C7D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0" i="1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"/>
                        </a:rPr>
                        <a:t>Unfavorable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6C7D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719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tabLst/>
                      </a:pPr>
                      <a:r>
                        <a:rPr kumimoji="0" lang="en-US" sz="2200" b="0" i="1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"/>
                        </a:rPr>
                        <a:t> </a:t>
                      </a:r>
                      <a:r>
                        <a:rPr kumimoji="0" lang="en-US" sz="2200" b="1" i="1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"/>
                        </a:rPr>
                        <a:t>NPM1</a:t>
                      </a:r>
                      <a:r>
                        <a:rPr kumimoji="0" lang="en-US" sz="2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"/>
                        </a:rPr>
                        <a:t> mutation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0" i="1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"/>
                        </a:rPr>
                        <a:t>Favorable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719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tabLst/>
                      </a:pPr>
                      <a:r>
                        <a:rPr kumimoji="0" lang="en-US" sz="2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"/>
                        </a:rPr>
                        <a:t> </a:t>
                      </a:r>
                      <a:r>
                        <a:rPr kumimoji="0" lang="en-US" sz="2200" b="1" i="1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"/>
                        </a:rPr>
                        <a:t>CEBPA</a:t>
                      </a:r>
                      <a:r>
                        <a:rPr kumimoji="0" lang="en-US" sz="2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"/>
                        </a:rPr>
                        <a:t> </a:t>
                      </a:r>
                      <a:r>
                        <a:rPr kumimoji="0" lang="en-US" sz="2200" b="1" i="0" u="sng" strike="noStrike" cap="none" normalizeH="0" baseline="0" dirty="0" err="1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"/>
                        </a:rPr>
                        <a:t>biallelic</a:t>
                      </a:r>
                      <a:r>
                        <a:rPr kumimoji="0" lang="en-US" sz="2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"/>
                        </a:rPr>
                        <a:t> mutation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0" i="1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"/>
                        </a:rPr>
                        <a:t>Favorable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719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tabLst/>
                      </a:pPr>
                      <a:r>
                        <a:rPr kumimoji="0" lang="en-US" sz="2200" b="0" i="1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"/>
                        </a:rPr>
                        <a:t> RUNX1, TP53, ASXL1 ( ? KIT in CBF)</a:t>
                      </a:r>
                      <a:endParaRPr kumimoji="0" lang="en-US" sz="22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6C7D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0" i="1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"/>
                        </a:rPr>
                        <a:t>Unfavorable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6C7D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1752600" y="5967724"/>
            <a:ext cx="8712200" cy="40011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"/>
                <a:ea typeface="+mn-ea"/>
                <a:cs typeface="+mn-cs"/>
              </a:rPr>
              <a:t>Of Future Importance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"/>
                <a:ea typeface="+mn-ea"/>
                <a:cs typeface="+mn-cs"/>
              </a:rPr>
              <a:t>: mutation status of </a:t>
            </a:r>
            <a:r>
              <a:rPr kumimoji="0" lang="en-US" sz="2000" b="1" i="1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"/>
                <a:ea typeface="+mn-ea"/>
                <a:cs typeface="+mn-cs"/>
              </a:rPr>
              <a:t>IDH1/2, DNMT3A, TET2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"/>
                <a:ea typeface="+mn-ea"/>
                <a:cs typeface="+mn-cs"/>
              </a:rPr>
              <a:t>, etc.  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94EFF19E-385A-AF46-BAA5-541A88404B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3AACE3E-7B4B-487E-8C99-1CE618AA5594}" type="slidenum">
              <a:rPr lang="en-US" altLang="en-US" smtClean="0"/>
              <a:pPr>
                <a:defRPr/>
              </a:pPr>
              <a:t>2</a:t>
            </a:fld>
            <a:endParaRPr lang="en-US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837117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7810" name="Picture 2" descr="FLT-3_fig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29000" y="1403350"/>
            <a:ext cx="5943600" cy="5454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7811" name="Rectangle 3"/>
          <p:cNvSpPr>
            <a:spLocks noChangeArrowheads="1"/>
          </p:cNvSpPr>
          <p:nvPr/>
        </p:nvSpPr>
        <p:spPr bwMode="auto">
          <a:xfrm>
            <a:off x="1571626" y="6286500"/>
            <a:ext cx="2340705" cy="23596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-2500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+mn-cs"/>
              </a:rPr>
              <a:t>Litzow MR. </a:t>
            </a:r>
            <a:r>
              <a:rPr kumimoji="0" lang="en-US" sz="1400" b="0" i="1" u="none" strike="noStrike" kern="1200" cap="none" spc="0" normalizeH="0" baseline="-2500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+mn-cs"/>
              </a:rPr>
              <a:t>Blood</a:t>
            </a:r>
            <a:r>
              <a:rPr kumimoji="0" lang="en-US" sz="1400" b="0" i="0" u="none" strike="noStrike" kern="1200" cap="none" spc="0" normalizeH="0" baseline="-2500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+mn-cs"/>
              </a:rPr>
              <a:t>. 2005;106:3331-3332.</a:t>
            </a:r>
          </a:p>
        </p:txBody>
      </p:sp>
      <p:sp>
        <p:nvSpPr>
          <p:cNvPr id="247812" name="Rectangle 4"/>
          <p:cNvSpPr>
            <a:spLocks noGrp="1" noChangeArrowheads="1"/>
          </p:cNvSpPr>
          <p:nvPr>
            <p:ph type="title" idx="4294967295"/>
          </p:nvPr>
        </p:nvSpPr>
        <p:spPr bwMode="gray">
          <a:xfrm>
            <a:off x="1485900" y="335538"/>
            <a:ext cx="9829800" cy="769441"/>
          </a:xfrm>
        </p:spPr>
        <p:txBody>
          <a:bodyPr wrap="square" anchor="b">
            <a:spAutoFit/>
          </a:bodyPr>
          <a:lstStyle/>
          <a:p>
            <a:pPr eaLnBrk="1" hangingPunct="1"/>
            <a:r>
              <a:rPr lang="en-US" dirty="0"/>
              <a:t>FLT3 Structure and Activating Mutations</a:t>
            </a:r>
          </a:p>
        </p:txBody>
      </p:sp>
      <p:sp>
        <p:nvSpPr>
          <p:cNvPr id="247813" name="Text Box 6"/>
          <p:cNvSpPr txBox="1">
            <a:spLocks noChangeArrowheads="1"/>
          </p:cNvSpPr>
          <p:nvPr/>
        </p:nvSpPr>
        <p:spPr bwMode="auto">
          <a:xfrm>
            <a:off x="762000" y="1707827"/>
            <a:ext cx="281940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+mn-cs"/>
              </a:rPr>
              <a:t>Overexpression is common</a:t>
            </a:r>
          </a:p>
        </p:txBody>
      </p:sp>
      <p:sp>
        <p:nvSpPr>
          <p:cNvPr id="247814" name="Text Box 7"/>
          <p:cNvSpPr txBox="1">
            <a:spLocks noChangeArrowheads="1"/>
          </p:cNvSpPr>
          <p:nvPr/>
        </p:nvSpPr>
        <p:spPr bwMode="auto">
          <a:xfrm>
            <a:off x="2362200" y="4114800"/>
            <a:ext cx="1447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+mn-cs"/>
              </a:rPr>
              <a:t>25-30%</a:t>
            </a:r>
          </a:p>
        </p:txBody>
      </p:sp>
      <p:sp>
        <p:nvSpPr>
          <p:cNvPr id="247815" name="Text Box 8"/>
          <p:cNvSpPr txBox="1">
            <a:spLocks noChangeArrowheads="1"/>
          </p:cNvSpPr>
          <p:nvPr/>
        </p:nvSpPr>
        <p:spPr bwMode="auto">
          <a:xfrm>
            <a:off x="2438400" y="5715000"/>
            <a:ext cx="1219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+mn-cs"/>
              </a:rPr>
              <a:t>5-10%</a:t>
            </a:r>
          </a:p>
        </p:txBody>
      </p:sp>
      <p:sp>
        <p:nvSpPr>
          <p:cNvPr id="247816" name="Text Box 9"/>
          <p:cNvSpPr txBox="1">
            <a:spLocks noChangeArrowheads="1"/>
          </p:cNvSpPr>
          <p:nvPr/>
        </p:nvSpPr>
        <p:spPr bwMode="auto">
          <a:xfrm>
            <a:off x="9067800" y="3029130"/>
            <a:ext cx="2743200" cy="27330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95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+mn-cs"/>
              </a:rPr>
              <a:t>Both mutations cause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+mn-cs"/>
              </a:rPr>
              <a:t>spont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+mn-cs"/>
              </a:rPr>
              <a:t> dimerization,</a:t>
            </a:r>
          </a:p>
          <a:p>
            <a:pPr marL="0" marR="0" lvl="0" indent="0" algn="l" defTabSz="914400" rtl="0" eaLnBrk="1" fontAlgn="base" latinLnBrk="0" hangingPunct="1">
              <a:lnSpc>
                <a:spcPct val="95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+mn-cs"/>
              </a:rPr>
              <a:t>ligand independent growth, and MPD in murine model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9E7D7CC7-EFEB-6D41-9AE6-490BEC2C02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3AACE3E-7B4B-487E-8C99-1CE618AA5594}" type="slidenum">
              <a:rPr lang="en-US" altLang="en-US" smtClean="0"/>
              <a:pPr>
                <a:defRPr/>
              </a:pPr>
              <a:t>3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751504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title"/>
          </p:nvPr>
        </p:nvSpPr>
        <p:spPr>
          <a:xfrm>
            <a:off x="2057400" y="228600"/>
            <a:ext cx="7772400" cy="1143000"/>
          </a:xfrm>
        </p:spPr>
        <p:txBody>
          <a:bodyPr/>
          <a:lstStyle/>
          <a:p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New RX Algorithm in Older Adults with mutant </a:t>
            </a:r>
            <a:r>
              <a:rPr lang="en-US" sz="3600" i="1" dirty="0">
                <a:latin typeface="Arial" panose="020B0604020202020204" pitchFamily="34" charset="0"/>
                <a:cs typeface="Arial" panose="020B0604020202020204" pitchFamily="34" charset="0"/>
              </a:rPr>
              <a:t>FLT3</a:t>
            </a:r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 AML</a:t>
            </a:r>
          </a:p>
        </p:txBody>
      </p:sp>
      <p:sp>
        <p:nvSpPr>
          <p:cNvPr id="3075" name="Content Placeholder 2"/>
          <p:cNvSpPr>
            <a:spLocks noGrp="1"/>
          </p:cNvSpPr>
          <p:nvPr>
            <p:ph idx="1"/>
          </p:nvPr>
        </p:nvSpPr>
        <p:spPr>
          <a:xfrm>
            <a:off x="609600" y="1905000"/>
            <a:ext cx="11049000" cy="4578485"/>
          </a:xfrm>
        </p:spPr>
        <p:txBody>
          <a:bodyPr>
            <a:noAutofit/>
          </a:bodyPr>
          <a:lstStyle/>
          <a:p>
            <a:pPr lvl="1">
              <a:defRPr/>
            </a:pPr>
            <a:r>
              <a:rPr lang="en-US" sz="2400" kern="1200" dirty="0">
                <a:latin typeface="Arial" panose="020B0604020202020204" pitchFamily="34" charset="0"/>
                <a:cs typeface="Arial" panose="020B0604020202020204" pitchFamily="34" charset="0"/>
              </a:rPr>
              <a:t>FIT, FLT3 mutation (TKD or ITD): 3+7+mido</a:t>
            </a:r>
          </a:p>
          <a:p>
            <a:pPr lvl="1">
              <a:defRPr/>
            </a:pPr>
            <a:r>
              <a:rPr lang="en-US" sz="2400" kern="1200" dirty="0">
                <a:latin typeface="Arial" panose="020B0604020202020204" pitchFamily="34" charset="0"/>
                <a:cs typeface="Arial" panose="020B0604020202020204" pitchFamily="34" charset="0"/>
              </a:rPr>
              <a:t>UNFIT, ANY Mutations, or &gt;75 </a:t>
            </a:r>
            <a:r>
              <a:rPr lang="en-US" sz="2400" kern="1200" dirty="0" err="1">
                <a:latin typeface="Arial" panose="020B0604020202020204" pitchFamily="34" charset="0"/>
                <a:cs typeface="Arial" panose="020B0604020202020204" pitchFamily="34" charset="0"/>
              </a:rPr>
              <a:t>yo</a:t>
            </a:r>
            <a:r>
              <a:rPr lang="en-US" sz="2400" kern="1200" dirty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en-US" sz="2400" kern="1200" dirty="0" err="1">
                <a:latin typeface="Arial" panose="020B0604020202020204" pitchFamily="34" charset="0"/>
                <a:cs typeface="Arial" panose="020B0604020202020204" pitchFamily="34" charset="0"/>
              </a:rPr>
              <a:t>aza</a:t>
            </a:r>
            <a:r>
              <a:rPr lang="en-US" sz="2400" kern="1200" dirty="0">
                <a:latin typeface="Arial" panose="020B0604020202020204" pitchFamily="34" charset="0"/>
                <a:cs typeface="Arial" panose="020B0604020202020204" pitchFamily="34" charset="0"/>
              </a:rPr>
              <a:t> (7d) +</a:t>
            </a:r>
            <a:r>
              <a:rPr lang="en-US" sz="2400" kern="1200" dirty="0" err="1">
                <a:latin typeface="Arial" panose="020B0604020202020204" pitchFamily="34" charset="0"/>
                <a:cs typeface="Arial" panose="020B0604020202020204" pitchFamily="34" charset="0"/>
              </a:rPr>
              <a:t>venetoclax</a:t>
            </a:r>
            <a:endParaRPr lang="en-US" sz="2400" kern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>
              <a:defRPr/>
            </a:pPr>
            <a:r>
              <a:rPr lang="en-US" sz="2400" kern="1200" dirty="0">
                <a:latin typeface="Arial" panose="020B0604020202020204" pitchFamily="34" charset="0"/>
                <a:cs typeface="Arial" panose="020B0604020202020204" pitchFamily="34" charset="0"/>
              </a:rPr>
              <a:t>UNFIT, sorafenib or other FLT3 I plus azacytidine</a:t>
            </a:r>
          </a:p>
          <a:p>
            <a:pPr lvl="1">
              <a:defRPr/>
            </a:pPr>
            <a:r>
              <a:rPr lang="en-US" sz="2400" kern="1200" dirty="0">
                <a:latin typeface="Arial" panose="020B0604020202020204" pitchFamily="34" charset="0"/>
                <a:cs typeface="Arial" panose="020B0604020202020204" pitchFamily="34" charset="0"/>
              </a:rPr>
              <a:t>UNFIT, single agent </a:t>
            </a:r>
            <a:r>
              <a:rPr lang="en-US" sz="2400" kern="1200" dirty="0" err="1">
                <a:latin typeface="Arial" panose="020B0604020202020204" pitchFamily="34" charset="0"/>
                <a:cs typeface="Arial" panose="020B0604020202020204" pitchFamily="34" charset="0"/>
              </a:rPr>
              <a:t>gilteritinib</a:t>
            </a:r>
            <a:endParaRPr lang="en-US" sz="2400" kern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>
              <a:defRPr/>
            </a:pPr>
            <a:r>
              <a:rPr lang="en-US" sz="2400" kern="1200" dirty="0">
                <a:latin typeface="Arial" panose="020B0604020202020204" pitchFamily="34" charset="0"/>
                <a:cs typeface="Arial" panose="020B0604020202020204" pitchFamily="34" charset="0"/>
              </a:rPr>
              <a:t> Post CR</a:t>
            </a:r>
          </a:p>
          <a:p>
            <a:pPr lvl="2">
              <a:defRPr/>
            </a:pPr>
            <a:r>
              <a:rPr lang="en-US" kern="1200" dirty="0" err="1">
                <a:latin typeface="Arial" panose="020B0604020202020204" pitchFamily="34" charset="0"/>
                <a:cs typeface="Arial" panose="020B0604020202020204" pitchFamily="34" charset="0"/>
              </a:rPr>
              <a:t>alloSCT</a:t>
            </a:r>
            <a:r>
              <a:rPr lang="en-US" kern="1200" dirty="0">
                <a:latin typeface="Arial" panose="020B0604020202020204" pitchFamily="34" charset="0"/>
                <a:cs typeface="Arial" panose="020B0604020202020204" pitchFamily="34" charset="0"/>
              </a:rPr>
              <a:t> if </a:t>
            </a:r>
            <a:r>
              <a:rPr lang="en-US" kern="1200" dirty="0" err="1">
                <a:latin typeface="Arial" panose="020B0604020202020204" pitchFamily="34" charset="0"/>
                <a:cs typeface="Arial" panose="020B0604020202020204" pitchFamily="34" charset="0"/>
              </a:rPr>
              <a:t>poss</a:t>
            </a:r>
            <a:r>
              <a:rPr lang="en-US" kern="1200" dirty="0">
                <a:latin typeface="Arial" panose="020B0604020202020204" pitchFamily="34" charset="0"/>
                <a:cs typeface="Arial" panose="020B0604020202020204" pitchFamily="34" charset="0"/>
              </a:rPr>
              <a:t> (Devine et al, JCO 2015)</a:t>
            </a:r>
          </a:p>
          <a:p>
            <a:pPr lvl="2">
              <a:defRPr/>
            </a:pPr>
            <a:r>
              <a:rPr lang="en-US" kern="1200" dirty="0" err="1">
                <a:latin typeface="Arial" panose="020B0604020202020204" pitchFamily="34" charset="0"/>
                <a:cs typeface="Arial" panose="020B0604020202020204" pitchFamily="34" charset="0"/>
              </a:rPr>
              <a:t>Cont</a:t>
            </a:r>
            <a:r>
              <a:rPr lang="en-US" kern="1200" dirty="0">
                <a:latin typeface="Arial" panose="020B0604020202020204" pitchFamily="34" charset="0"/>
                <a:cs typeface="Arial" panose="020B0604020202020204" pitchFamily="34" charset="0"/>
              </a:rPr>
              <a:t> low-dose </a:t>
            </a:r>
            <a:r>
              <a:rPr lang="en-US" kern="1200" dirty="0" err="1">
                <a:latin typeface="Arial" panose="020B0604020202020204" pitchFamily="34" charset="0"/>
                <a:cs typeface="Arial" panose="020B0604020202020204" pitchFamily="34" charset="0"/>
              </a:rPr>
              <a:t>rx</a:t>
            </a:r>
            <a:r>
              <a:rPr lang="en-US" kern="1200" dirty="0">
                <a:latin typeface="Arial" panose="020B0604020202020204" pitchFamily="34" charset="0"/>
                <a:cs typeface="Arial" panose="020B0604020202020204" pitchFamily="34" charset="0"/>
              </a:rPr>
              <a:t> (DiNardo et al, Blood 2019)</a:t>
            </a:r>
          </a:p>
          <a:p>
            <a:pPr lvl="2">
              <a:defRPr/>
            </a:pPr>
            <a:r>
              <a:rPr lang="en-US" kern="1200" dirty="0" err="1">
                <a:latin typeface="Arial" panose="020B0604020202020204" pitchFamily="34" charset="0"/>
                <a:cs typeface="Arial" panose="020B0604020202020204" pitchFamily="34" charset="0"/>
              </a:rPr>
              <a:t>Maint</a:t>
            </a:r>
            <a:r>
              <a:rPr lang="en-US" kern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kern="1200" dirty="0" err="1">
                <a:latin typeface="Arial" panose="020B0604020202020204" pitchFamily="34" charset="0"/>
                <a:cs typeface="Arial" panose="020B0604020202020204" pitchFamily="34" charset="0"/>
              </a:rPr>
              <a:t>aza</a:t>
            </a:r>
            <a:r>
              <a:rPr lang="en-US" kern="1200" dirty="0">
                <a:latin typeface="Arial" panose="020B0604020202020204" pitchFamily="34" charset="0"/>
                <a:cs typeface="Arial" panose="020B0604020202020204" pitchFamily="34" charset="0"/>
              </a:rPr>
              <a:t> imp DFS (</a:t>
            </a:r>
            <a:r>
              <a:rPr lang="en-US" kern="1200" dirty="0" err="1">
                <a:latin typeface="Arial" panose="020B0604020202020204" pitchFamily="34" charset="0"/>
                <a:cs typeface="Arial" panose="020B0604020202020204" pitchFamily="34" charset="0"/>
              </a:rPr>
              <a:t>Huls</a:t>
            </a:r>
            <a:r>
              <a:rPr lang="en-US" kern="1200" dirty="0">
                <a:latin typeface="Arial" panose="020B0604020202020204" pitchFamily="34" charset="0"/>
                <a:cs typeface="Arial" panose="020B0604020202020204" pitchFamily="34" charset="0"/>
              </a:rPr>
              <a:t>, et al, Blood 2019)</a:t>
            </a:r>
            <a:endParaRPr lang="en-US" dirty="0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B162D30B-430F-B64C-9400-247D9EB2E9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1CA5D06-EBC3-46B3-BFFE-A336791617B9}" type="slidenum">
              <a:rPr lang="en-US" altLang="en-US" smtClean="0"/>
              <a:pPr>
                <a:defRPr/>
              </a:pPr>
              <a:t>4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454028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1778" y="103180"/>
            <a:ext cx="10363200" cy="1143000"/>
          </a:xfrm>
        </p:spPr>
        <p:txBody>
          <a:bodyPr/>
          <a:lstStyle/>
          <a:p>
            <a:r>
              <a:rPr lang="en-US" dirty="0" err="1"/>
              <a:t>Venetoclax</a:t>
            </a:r>
            <a:r>
              <a:rPr lang="en-US" dirty="0"/>
              <a:t>: BCL-2 Selective Inhibitor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52400" y="6370100"/>
            <a:ext cx="8670218" cy="384720"/>
          </a:xfrm>
          <a:prstGeom prst="rect">
            <a:avLst/>
          </a:prstGeom>
          <a:noFill/>
        </p:spPr>
        <p:txBody>
          <a:bodyPr wrap="square" lIns="228600" tIns="114300" rIns="228600" bIns="114300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+mn-cs"/>
              </a:rPr>
              <a:t>Konopleva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+mn-cs"/>
              </a:rPr>
              <a:t> M, et al. </a:t>
            </a:r>
            <a:r>
              <a:rPr kumimoji="0" lang="en-US" sz="1000" b="0" i="1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+mn-cs"/>
              </a:rPr>
              <a:t>Cancer </a:t>
            </a:r>
            <a:r>
              <a:rPr kumimoji="0" lang="en-US" sz="1000" b="0" i="1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+mn-cs"/>
              </a:rPr>
              <a:t>Discov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+mn-cs"/>
              </a:rPr>
              <a:t>. 2016. </a:t>
            </a:r>
            <a:r>
              <a:rPr kumimoji="0" lang="en-US" sz="10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+mn-cs"/>
              </a:rPr>
              <a:t>Epub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+mn-cs"/>
              </a:rPr>
              <a:t> ahead of print. Lin T, et al. ASCO 2016. Abstract 7007.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275341" y="2313566"/>
            <a:ext cx="7736074" cy="3951507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981200" y="1288726"/>
            <a:ext cx="3837638" cy="923330"/>
          </a:xfrm>
          <a:prstGeom prst="rect">
            <a:avLst/>
          </a:prstGeom>
          <a:noFill/>
        </p:spPr>
        <p:txBody>
          <a:bodyPr wrap="square" lIns="228600" tIns="114300" rIns="228600" bIns="114300" rtlCol="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+mn-cs"/>
              </a:rPr>
              <a:t>BCL-2 </a:t>
            </a:r>
            <a:r>
              <a:rPr kumimoji="0" lang="en-US" sz="15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+mn-cs"/>
              </a:rPr>
              <a:t>overexpression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+mn-cs"/>
              </a:rPr>
              <a:t> allows cancer cells to evade apoptosis by sequestering pro-apoptotic proteins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096000" y="2667000"/>
            <a:ext cx="3352800" cy="1015663"/>
          </a:xfrm>
          <a:prstGeom prst="rect">
            <a:avLst/>
          </a:prstGeom>
          <a:noFill/>
        </p:spPr>
        <p:txBody>
          <a:bodyPr wrap="square" lIns="228600" tIns="114300" rIns="228600" bIns="114300" rtlCol="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700" b="0" i="0" u="none" strike="noStrike" kern="1200" cap="none" spc="0" normalizeH="0" baseline="0" noProof="0" dirty="0" err="1">
                <a:ln>
                  <a:noFill/>
                </a:ln>
                <a:solidFill>
                  <a:srgbClr val="2D2DB9">
                    <a:lumMod val="50000"/>
                  </a:srgbClr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+mn-cs"/>
              </a:rPr>
              <a:t>Venetoclax</a:t>
            </a:r>
            <a:r>
              <a:rPr kumimoji="0" lang="en-US" sz="1700" b="0" i="0" u="none" strike="noStrike" kern="1200" cap="none" spc="0" normalizeH="0" baseline="0" noProof="0" dirty="0">
                <a:ln>
                  <a:noFill/>
                </a:ln>
                <a:solidFill>
                  <a:srgbClr val="2D2DB9">
                    <a:lumMod val="50000"/>
                  </a:srgbClr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+mn-cs"/>
              </a:rPr>
              <a:t> binds to BCL-2, freeing pro-apoptotic proteins that initiate apoptosis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F47B61FC-EF8C-B64F-BB17-CD6ED40616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1CA5D06-EBC3-46B3-BFFE-A336791617B9}" type="slidenum">
              <a:rPr lang="en-US" altLang="en-US" smtClean="0"/>
              <a:pPr>
                <a:defRPr/>
              </a:pPr>
              <a:t>5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07986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 bwMode="auto">
          <a:xfrm>
            <a:off x="6163541" y="1297373"/>
            <a:ext cx="228600" cy="304518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21871" tIns="60936" rIns="121871" bIns="60936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121871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-72" charset="0"/>
              <a:ea typeface="ＭＳ Ｐゴシック" pitchFamily="-72" charset="-128"/>
              <a:cs typeface="ＭＳ Ｐゴシック" pitchFamily="-72" charset="-128"/>
            </a:endParaRPr>
          </a:p>
        </p:txBody>
      </p:sp>
      <p:sp>
        <p:nvSpPr>
          <p:cNvPr id="9" name="Rectangle 8"/>
          <p:cNvSpPr/>
          <p:nvPr/>
        </p:nvSpPr>
        <p:spPr bwMode="auto">
          <a:xfrm>
            <a:off x="1820141" y="1297373"/>
            <a:ext cx="228600" cy="304518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21871" tIns="60936" rIns="121871" bIns="60936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121871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-72" charset="0"/>
              <a:ea typeface="ＭＳ Ｐゴシック" pitchFamily="-72" charset="-128"/>
              <a:cs typeface="ＭＳ Ｐゴシック" pitchFamily="-72" charset="-128"/>
            </a:endParaRP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1934441" y="148768"/>
            <a:ext cx="8355051" cy="738846"/>
          </a:xfrm>
        </p:spPr>
        <p:txBody>
          <a:bodyPr>
            <a:normAutofit fontScale="90000"/>
          </a:bodyPr>
          <a:lstStyle/>
          <a:p>
            <a:pPr algn="ctr"/>
            <a:br>
              <a:rPr lang="en-US" dirty="0"/>
            </a:br>
            <a:r>
              <a:rPr lang="en-US" i="0" dirty="0" err="1">
                <a:latin typeface="Arial" pitchFamily="34" charset="0"/>
                <a:cs typeface="Arial" pitchFamily="34" charset="0"/>
              </a:rPr>
              <a:t>Venetoclax</a:t>
            </a:r>
            <a:r>
              <a:rPr lang="en-US" dirty="0" err="1">
                <a:latin typeface="Arial" pitchFamily="34" charset="0"/>
                <a:cs typeface="Arial" pitchFamily="34" charset="0"/>
              </a:rPr>
              <a:t>+low-dose</a:t>
            </a:r>
            <a:r>
              <a:rPr lang="en-US" dirty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>
                <a:latin typeface="Arial" pitchFamily="34" charset="0"/>
                <a:cs typeface="Arial" pitchFamily="34" charset="0"/>
              </a:rPr>
              <a:t>ara</a:t>
            </a:r>
            <a:r>
              <a:rPr lang="en-US" dirty="0">
                <a:latin typeface="Arial" pitchFamily="34" charset="0"/>
                <a:cs typeface="Arial" pitchFamily="34" charset="0"/>
              </a:rPr>
              <a:t>-C new dx</a:t>
            </a:r>
            <a:br>
              <a:rPr lang="en-US" dirty="0">
                <a:latin typeface="Arial" pitchFamily="34" charset="0"/>
                <a:cs typeface="Arial" pitchFamily="34" charset="0"/>
              </a:rPr>
            </a:br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228600" y="6336665"/>
            <a:ext cx="235917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121871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  <a:cs typeface="Arial" pitchFamily="34" charset="0"/>
              </a:rPr>
              <a:t>Wei A et al. </a:t>
            </a:r>
            <a:r>
              <a:rPr kumimoji="0" lang="en-US" sz="1600" b="0" i="1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  <a:cs typeface="Arial" pitchFamily="34" charset="0"/>
              </a:rPr>
              <a:t>Blood. 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  <a:cs typeface="Arial" pitchFamily="34" charset="0"/>
              </a:rPr>
              <a:t>2019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819C4B2-0DCA-48D7-80DF-D6A0C2FD724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5200" y="2156608"/>
            <a:ext cx="6362700" cy="4428439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F2A8A31F-AFD2-4B9B-97A1-ECF8DAE0A664}"/>
              </a:ext>
            </a:extLst>
          </p:cNvPr>
          <p:cNvSpPr txBox="1"/>
          <p:nvPr/>
        </p:nvSpPr>
        <p:spPr>
          <a:xfrm>
            <a:off x="762000" y="887614"/>
            <a:ext cx="105156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+mn-cs"/>
              </a:rPr>
              <a:t>&gt;60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+mn-cs"/>
              </a:rPr>
              <a:t>yo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+mn-cs"/>
              </a:rPr>
              <a:t>,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+mn-cs"/>
              </a:rPr>
              <a:t>inelig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+mn-cs"/>
              </a:rPr>
              <a:t> for intensive chemo (HMA for prior MDS allowed)</a:t>
            </a:r>
          </a:p>
          <a:p>
            <a:pPr marL="457200" marR="0" lvl="0" indent="-4572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+mn-cs"/>
              </a:rPr>
              <a:t>TLS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+mn-cs"/>
              </a:rPr>
              <a:t>ppx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+mn-cs"/>
              </a:rPr>
              <a:t>, ramp up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+mn-cs"/>
              </a:rPr>
              <a:t>ven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+mn-cs"/>
              </a:rPr>
              <a:t> to target (dose reduced if CYP3Ai used): 600 mg/d +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+mn-cs"/>
              </a:rPr>
              <a:t>ara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+mn-cs"/>
              </a:rPr>
              <a:t>-C 20 mg/m</a:t>
            </a:r>
            <a:r>
              <a:rPr kumimoji="0" lang="en-US" sz="2000" b="0" i="0" u="none" strike="noStrike" kern="1200" cap="none" spc="0" normalizeH="0" baseline="3000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+mn-cs"/>
              </a:rPr>
              <a:t>2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+mn-cs"/>
              </a:rPr>
              <a:t>/d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+mn-cs"/>
              </a:rPr>
              <a:t>sc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+mn-cs"/>
              </a:rPr>
              <a:t> x 10d</a:t>
            </a:r>
          </a:p>
          <a:p>
            <a:pPr marL="457200" marR="0" lvl="0" indent="-4572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+mn-cs"/>
              </a:rPr>
              <a:t>N=82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C8979AB-34ED-1341-BBAD-B6832211E4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428C3AA-7C64-4444-8AAD-C02BFB727027}" type="slidenum">
              <a:rPr lang="en-US" altLang="en-US" smtClean="0"/>
              <a:pPr>
                <a:defRPr/>
              </a:pPr>
              <a:t>6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48782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 bwMode="auto">
          <a:xfrm>
            <a:off x="6163541" y="1297373"/>
            <a:ext cx="228600" cy="304518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21871" tIns="60936" rIns="121871" bIns="60936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121871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-72" charset="0"/>
              <a:ea typeface="ＭＳ Ｐゴシック" pitchFamily="-72" charset="-128"/>
              <a:cs typeface="ＭＳ Ｐゴシック" pitchFamily="-72" charset="-128"/>
            </a:endParaRPr>
          </a:p>
        </p:txBody>
      </p:sp>
      <p:sp>
        <p:nvSpPr>
          <p:cNvPr id="9" name="Rectangle 8"/>
          <p:cNvSpPr/>
          <p:nvPr/>
        </p:nvSpPr>
        <p:spPr bwMode="auto">
          <a:xfrm>
            <a:off x="1820141" y="1297373"/>
            <a:ext cx="228600" cy="304518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21871" tIns="60936" rIns="121871" bIns="60936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121871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-72" charset="0"/>
              <a:ea typeface="ＭＳ Ｐゴシック" pitchFamily="-72" charset="-128"/>
              <a:cs typeface="ＭＳ Ｐゴシック" pitchFamily="-72" charset="-128"/>
            </a:endParaRP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1918475" y="3809"/>
            <a:ext cx="8355051" cy="738846"/>
          </a:xfrm>
        </p:spPr>
        <p:txBody>
          <a:bodyPr>
            <a:normAutofit fontScale="90000"/>
          </a:bodyPr>
          <a:lstStyle/>
          <a:p>
            <a:pPr algn="ctr"/>
            <a:br>
              <a:rPr lang="en-US" dirty="0"/>
            </a:br>
            <a:r>
              <a:rPr lang="en-US" i="0" dirty="0" err="1">
                <a:latin typeface="Arial" pitchFamily="34" charset="0"/>
                <a:cs typeface="Arial" pitchFamily="34" charset="0"/>
              </a:rPr>
              <a:t>Venetoclax</a:t>
            </a:r>
            <a:r>
              <a:rPr lang="en-US" dirty="0" err="1">
                <a:latin typeface="Arial" pitchFamily="34" charset="0"/>
                <a:cs typeface="Arial" pitchFamily="34" charset="0"/>
              </a:rPr>
              <a:t>+low-dose</a:t>
            </a:r>
            <a:r>
              <a:rPr lang="en-US" dirty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>
                <a:latin typeface="Arial" pitchFamily="34" charset="0"/>
                <a:cs typeface="Arial" pitchFamily="34" charset="0"/>
              </a:rPr>
              <a:t>ara</a:t>
            </a:r>
            <a:r>
              <a:rPr lang="en-US" dirty="0">
                <a:latin typeface="Arial" pitchFamily="34" charset="0"/>
                <a:cs typeface="Arial" pitchFamily="34" charset="0"/>
              </a:rPr>
              <a:t>-C new dx</a:t>
            </a:r>
            <a:br>
              <a:rPr lang="en-US" dirty="0">
                <a:latin typeface="Arial" pitchFamily="34" charset="0"/>
                <a:cs typeface="Arial" pitchFamily="34" charset="0"/>
              </a:rPr>
            </a:br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4689" y="6532930"/>
            <a:ext cx="235917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121871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  <a:cs typeface="Arial" pitchFamily="34" charset="0"/>
              </a:rPr>
              <a:t>Wei A et al. </a:t>
            </a:r>
            <a:r>
              <a:rPr kumimoji="0" lang="en-US" sz="1600" b="0" i="1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  <a:cs typeface="Arial" pitchFamily="34" charset="0"/>
              </a:rPr>
              <a:t>Blood. 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  <a:cs typeface="Arial" pitchFamily="34" charset="0"/>
              </a:rPr>
              <a:t>2019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F3E10EE-60FD-405C-ACFD-8285CB297D0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8475" y="708608"/>
            <a:ext cx="8355051" cy="5766206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18635459-51EC-DF40-8B42-A66FD204AC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428C3AA-7C64-4444-8AAD-C02BFB727027}" type="slidenum">
              <a:rPr lang="en-US" altLang="en-US" smtClean="0"/>
              <a:pPr>
                <a:defRPr/>
              </a:pPr>
              <a:t>7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219123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6607521" y="4421042"/>
            <a:ext cx="3868685" cy="244856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61296"/>
            <a:ext cx="10363200" cy="1143000"/>
          </a:xfrm>
        </p:spPr>
        <p:txBody>
          <a:bodyPr/>
          <a:lstStyle/>
          <a:p>
            <a:r>
              <a:rPr lang="en-US" dirty="0"/>
              <a:t>Study Overview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74EEA10D-E951-474C-8CD0-91078E47E9CB}" type="slidenum">
              <a:rPr kumimoji="0" lang="en-US" sz="2800" b="0" i="0" u="none" strike="noStrike" kern="1200" cap="none" spc="0" normalizeH="0" baseline="0" noProof="0" smtClean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Calibri" panose="020F0502020204030204" pitchFamily="34" charset="0"/>
                <a:ea typeface="MS PGothic" pitchFamily="34" charset="-128"/>
                <a:cs typeface="Calibri" panose="020F0502020204030204" pitchFamily="34" charset="0"/>
              </a:rPr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Calibri" panose="020F0502020204030204" pitchFamily="34" charset="0"/>
              <a:ea typeface="MS PGothic" pitchFamily="34" charset="-128"/>
              <a:cs typeface="Calibri" panose="020F0502020204030204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0820400" y="1050407"/>
            <a:ext cx="121629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CBCDD6"/>
                </a:solidFill>
                <a:effectLst/>
                <a:uLnTx/>
                <a:uFillTx/>
                <a:latin typeface="Calibri" panose="020F0502020204030204" pitchFamily="34" charset="0"/>
                <a:ea typeface="MS PGothic" pitchFamily="34" charset="-128"/>
                <a:cs typeface="Calibri" panose="020F0502020204030204" pitchFamily="34" charset="0"/>
              </a:rPr>
              <a:t>NCT02203773</a:t>
            </a:r>
          </a:p>
        </p:txBody>
      </p:sp>
      <p:pic>
        <p:nvPicPr>
          <p:cNvPr id="14" name="Picture 3" descr="C:\Users\bourgrj\Desktop\blood title 1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49073" y="2654708"/>
            <a:ext cx="5871609" cy="919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Content Placeholder 2"/>
          <p:cNvSpPr>
            <a:spLocks noGrp="1"/>
          </p:cNvSpPr>
          <p:nvPr>
            <p:ph idx="1"/>
          </p:nvPr>
        </p:nvSpPr>
        <p:spPr>
          <a:xfrm>
            <a:off x="6089514" y="4760098"/>
            <a:ext cx="5843679" cy="914400"/>
          </a:xfrm>
        </p:spPr>
        <p:txBody>
          <a:bodyPr>
            <a:noAutofit/>
          </a:bodyPr>
          <a:lstStyle/>
          <a:p>
            <a:pPr>
              <a:spcBef>
                <a:spcPts val="600"/>
              </a:spcBef>
            </a:pPr>
            <a:r>
              <a:rPr lang="en-US" sz="1500" b="1" dirty="0"/>
              <a:t>CR/CRi</a:t>
            </a:r>
            <a:r>
              <a:rPr lang="en-US" sz="1500" dirty="0"/>
              <a:t> rate of 67% in older AML patients with venetoclax + HMAs</a:t>
            </a:r>
          </a:p>
          <a:p>
            <a:pPr>
              <a:spcBef>
                <a:spcPts val="600"/>
              </a:spcBef>
            </a:pPr>
            <a:r>
              <a:rPr lang="en-US" sz="1500" b="1" dirty="0"/>
              <a:t>Median DOR</a:t>
            </a:r>
            <a:r>
              <a:rPr lang="en-US" sz="1500" dirty="0"/>
              <a:t> was 11.3 months and median OS was 17.5 months </a:t>
            </a:r>
            <a:endParaRPr lang="en-US" sz="1500" strike="sngStrike" dirty="0"/>
          </a:p>
          <a:p>
            <a:pPr>
              <a:spcBef>
                <a:spcPts val="600"/>
              </a:spcBef>
            </a:pPr>
            <a:r>
              <a:rPr lang="en-US" sz="1500" b="1" dirty="0"/>
              <a:t>400 mg venetoclax</a:t>
            </a:r>
            <a:r>
              <a:rPr lang="en-US" sz="1500" dirty="0"/>
              <a:t> was the recommended phase 2 dose</a:t>
            </a:r>
            <a:endParaRPr lang="en-US" sz="1500" b="1" dirty="0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5CE839F1-95BD-1346-88A5-6F639C4ECB72}"/>
              </a:ext>
            </a:extLst>
          </p:cNvPr>
          <p:cNvGrpSpPr/>
          <p:nvPr/>
        </p:nvGrpSpPr>
        <p:grpSpPr>
          <a:xfrm>
            <a:off x="381001" y="1676399"/>
            <a:ext cx="5540342" cy="4332085"/>
            <a:chOff x="1752601" y="2378238"/>
            <a:chExt cx="4168741" cy="3259608"/>
          </a:xfrm>
        </p:grpSpPr>
        <p:sp>
          <p:nvSpPr>
            <p:cNvPr id="70" name="Rectangle 69"/>
            <p:cNvSpPr/>
            <p:nvPr/>
          </p:nvSpPr>
          <p:spPr>
            <a:xfrm>
              <a:off x="2153948" y="3263401"/>
              <a:ext cx="1602565" cy="534671"/>
            </a:xfrm>
            <a:prstGeom prst="rect">
              <a:avLst/>
            </a:prstGeom>
            <a:solidFill>
              <a:srgbClr val="33CCCC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"/>
                <a:ea typeface="+mn-ea"/>
                <a:cs typeface="+mn-cs"/>
              </a:endParaRPr>
            </a:p>
          </p:txBody>
        </p:sp>
        <p:sp>
          <p:nvSpPr>
            <p:cNvPr id="71" name="TextBox 70"/>
            <p:cNvSpPr txBox="1"/>
            <p:nvPr/>
          </p:nvSpPr>
          <p:spPr>
            <a:xfrm>
              <a:off x="2109411" y="3352801"/>
              <a:ext cx="1700590" cy="3803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itchFamily="34" charset="0"/>
                  <a:ea typeface="MS PGothic" pitchFamily="34" charset="-128"/>
                  <a:cs typeface="+mn-cs"/>
                </a:rPr>
                <a:t>venetoclax + azacitidine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itchFamily="34" charset="0"/>
                  <a:ea typeface="MS PGothic" pitchFamily="34" charset="-128"/>
                  <a:cs typeface="+mn-cs"/>
                </a:rPr>
                <a:t>400 mg: n=4</a:t>
              </a:r>
            </a:p>
          </p:txBody>
        </p:sp>
        <p:sp>
          <p:nvSpPr>
            <p:cNvPr id="59" name="Rectangle 58"/>
            <p:cNvSpPr/>
            <p:nvPr/>
          </p:nvSpPr>
          <p:spPr>
            <a:xfrm>
              <a:off x="3152277" y="2387771"/>
              <a:ext cx="1357275" cy="356175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"/>
                <a:ea typeface="+mn-ea"/>
                <a:cs typeface="+mn-cs"/>
              </a:endParaRPr>
            </a:p>
          </p:txBody>
        </p:sp>
        <p:sp>
          <p:nvSpPr>
            <p:cNvPr id="61" name="TextBox 60"/>
            <p:cNvSpPr txBox="1"/>
            <p:nvPr/>
          </p:nvSpPr>
          <p:spPr>
            <a:xfrm>
              <a:off x="3188024" y="2378238"/>
              <a:ext cx="1308920" cy="3803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itchFamily="34" charset="0"/>
                  <a:ea typeface="MS PGothic" pitchFamily="34" charset="-128"/>
                  <a:cs typeface="+mn-cs"/>
                </a:rPr>
                <a:t>venetoclax + HMAs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itchFamily="34" charset="0"/>
                  <a:ea typeface="MS PGothic" pitchFamily="34" charset="-128"/>
                  <a:cs typeface="+mn-cs"/>
                </a:rPr>
                <a:t>N = 212</a:t>
              </a:r>
            </a:p>
          </p:txBody>
        </p:sp>
        <p:cxnSp>
          <p:nvCxnSpPr>
            <p:cNvPr id="63" name="Straight Connector 62"/>
            <p:cNvCxnSpPr/>
            <p:nvPr/>
          </p:nvCxnSpPr>
          <p:spPr>
            <a:xfrm>
              <a:off x="3843376" y="2746381"/>
              <a:ext cx="0" cy="18288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64" name="Group 63"/>
            <p:cNvGrpSpPr/>
            <p:nvPr/>
          </p:nvGrpSpPr>
          <p:grpSpPr>
            <a:xfrm>
              <a:off x="2743202" y="2930611"/>
              <a:ext cx="2124391" cy="326684"/>
              <a:chOff x="762000" y="1804364"/>
              <a:chExt cx="2133600" cy="169270"/>
            </a:xfrm>
          </p:grpSpPr>
          <p:cxnSp>
            <p:nvCxnSpPr>
              <p:cNvPr id="97" name="Straight Connector 96"/>
              <p:cNvCxnSpPr/>
              <p:nvPr/>
            </p:nvCxnSpPr>
            <p:spPr>
              <a:xfrm>
                <a:off x="762000" y="1811240"/>
                <a:ext cx="2133600" cy="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8" name="Straight Connector 97"/>
              <p:cNvCxnSpPr/>
              <p:nvPr/>
            </p:nvCxnSpPr>
            <p:spPr>
              <a:xfrm>
                <a:off x="773459" y="1804364"/>
                <a:ext cx="0" cy="169269"/>
              </a:xfrm>
              <a:prstGeom prst="line">
                <a:avLst/>
              </a:prstGeom>
              <a:ln w="28575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9" name="Straight Connector 98"/>
              <p:cNvCxnSpPr/>
              <p:nvPr/>
            </p:nvCxnSpPr>
            <p:spPr>
              <a:xfrm>
                <a:off x="2888725" y="1804365"/>
                <a:ext cx="0" cy="169269"/>
              </a:xfrm>
              <a:prstGeom prst="line">
                <a:avLst/>
              </a:prstGeom>
              <a:ln w="28575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65" name="Rectangle 64"/>
            <p:cNvSpPr/>
            <p:nvPr/>
          </p:nvSpPr>
          <p:spPr>
            <a:xfrm>
              <a:off x="3962400" y="3271047"/>
              <a:ext cx="1517001" cy="527025"/>
            </a:xfrm>
            <a:prstGeom prst="rect">
              <a:avLst/>
            </a:prstGeom>
            <a:solidFill>
              <a:srgbClr val="84BD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"/>
                <a:ea typeface="+mn-ea"/>
                <a:cs typeface="+mn-cs"/>
              </a:endParaRPr>
            </a:p>
          </p:txBody>
        </p:sp>
        <p:sp>
          <p:nvSpPr>
            <p:cNvPr id="66" name="TextBox 65"/>
            <p:cNvSpPr txBox="1"/>
            <p:nvPr/>
          </p:nvSpPr>
          <p:spPr>
            <a:xfrm>
              <a:off x="3886200" y="3352801"/>
              <a:ext cx="1700590" cy="3803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srgbClr val="002C77"/>
                  </a:solidFill>
                  <a:effectLst/>
                  <a:uLnTx/>
                  <a:uFillTx/>
                  <a:latin typeface="Arial" pitchFamily="34" charset="0"/>
                  <a:ea typeface="MS PGothic" pitchFamily="34" charset="-128"/>
                  <a:cs typeface="+mn-cs"/>
                </a:rPr>
                <a:t>venetoclax + decitabine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srgbClr val="002C77"/>
                  </a:solidFill>
                  <a:effectLst/>
                  <a:uLnTx/>
                  <a:uFillTx/>
                  <a:latin typeface="Arial" pitchFamily="34" charset="0"/>
                  <a:ea typeface="MS PGothic" pitchFamily="34" charset="-128"/>
                  <a:cs typeface="+mn-cs"/>
                </a:rPr>
                <a:t>400 mg: n=6</a:t>
              </a:r>
            </a:p>
          </p:txBody>
        </p:sp>
        <p:grpSp>
          <p:nvGrpSpPr>
            <p:cNvPr id="67" name="Group 66"/>
            <p:cNvGrpSpPr/>
            <p:nvPr/>
          </p:nvGrpSpPr>
          <p:grpSpPr>
            <a:xfrm>
              <a:off x="1752601" y="4292773"/>
              <a:ext cx="936956" cy="532442"/>
              <a:chOff x="301580" y="3105150"/>
              <a:chExt cx="936956" cy="532442"/>
            </a:xfrm>
          </p:grpSpPr>
          <p:sp>
            <p:nvSpPr>
              <p:cNvPr id="95" name="Rectangle 94"/>
              <p:cNvSpPr/>
              <p:nvPr/>
            </p:nvSpPr>
            <p:spPr>
              <a:xfrm>
                <a:off x="301580" y="3105150"/>
                <a:ext cx="936956" cy="488324"/>
              </a:xfrm>
              <a:prstGeom prst="rect">
                <a:avLst/>
              </a:prstGeom>
              <a:solidFill>
                <a:srgbClr val="33CCCC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200" b="1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imes"/>
                  <a:ea typeface="+mn-ea"/>
                  <a:cs typeface="+mn-cs"/>
                </a:endParaRPr>
              </a:p>
            </p:txBody>
          </p:sp>
          <p:sp>
            <p:nvSpPr>
              <p:cNvPr id="96" name="TextBox 95"/>
              <p:cNvSpPr txBox="1"/>
              <p:nvPr/>
            </p:nvSpPr>
            <p:spPr>
              <a:xfrm>
                <a:off x="348093" y="3105150"/>
                <a:ext cx="843929" cy="53244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2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 pitchFamily="34" charset="0"/>
                    <a:ea typeface="MS PGothic" pitchFamily="34" charset="-128"/>
                    <a:cs typeface="+mn-cs"/>
                  </a:rPr>
                  <a:t>400 mg </a:t>
                </a:r>
              </a:p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2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 pitchFamily="34" charset="0"/>
                    <a:ea typeface="MS PGothic" pitchFamily="34" charset="-128"/>
                    <a:cs typeface="+mn-cs"/>
                  </a:rPr>
                  <a:t>venetoclax</a:t>
                </a:r>
              </a:p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2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 pitchFamily="34" charset="0"/>
                    <a:ea typeface="MS PGothic" pitchFamily="34" charset="-128"/>
                    <a:cs typeface="+mn-cs"/>
                  </a:rPr>
                  <a:t>N = 25</a:t>
                </a:r>
              </a:p>
            </p:txBody>
          </p:sp>
        </p:grpSp>
        <p:grpSp>
          <p:nvGrpSpPr>
            <p:cNvPr id="68" name="Group 67"/>
            <p:cNvGrpSpPr/>
            <p:nvPr/>
          </p:nvGrpSpPr>
          <p:grpSpPr>
            <a:xfrm>
              <a:off x="2057402" y="3798069"/>
              <a:ext cx="1317601" cy="494697"/>
              <a:chOff x="2111399" y="3853896"/>
              <a:chExt cx="1317601" cy="262824"/>
            </a:xfrm>
          </p:grpSpPr>
          <p:cxnSp>
            <p:nvCxnSpPr>
              <p:cNvPr id="90" name="Straight Connector 89"/>
              <p:cNvCxnSpPr/>
              <p:nvPr/>
            </p:nvCxnSpPr>
            <p:spPr>
              <a:xfrm>
                <a:off x="2777575" y="3853896"/>
                <a:ext cx="0" cy="92205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91" name="Group 90"/>
              <p:cNvGrpSpPr/>
              <p:nvPr/>
            </p:nvGrpSpPr>
            <p:grpSpPr>
              <a:xfrm>
                <a:off x="2111399" y="3947450"/>
                <a:ext cx="1317601" cy="169270"/>
                <a:chOff x="762000" y="1804364"/>
                <a:chExt cx="2133600" cy="169270"/>
              </a:xfrm>
            </p:grpSpPr>
            <p:cxnSp>
              <p:nvCxnSpPr>
                <p:cNvPr id="92" name="Straight Connector 91"/>
                <p:cNvCxnSpPr/>
                <p:nvPr/>
              </p:nvCxnSpPr>
              <p:spPr>
                <a:xfrm>
                  <a:off x="762000" y="1811240"/>
                  <a:ext cx="2133600" cy="0"/>
                </a:xfrm>
                <a:prstGeom prst="line">
                  <a:avLst/>
                </a:prstGeom>
                <a:ln w="2857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3" name="Straight Connector 92"/>
                <p:cNvCxnSpPr/>
                <p:nvPr/>
              </p:nvCxnSpPr>
              <p:spPr>
                <a:xfrm>
                  <a:off x="773459" y="1804364"/>
                  <a:ext cx="0" cy="169269"/>
                </a:xfrm>
                <a:prstGeom prst="line">
                  <a:avLst/>
                </a:prstGeom>
                <a:ln w="28575">
                  <a:solidFill>
                    <a:schemeClr val="tx1"/>
                  </a:solidFill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4" name="Straight Connector 93"/>
                <p:cNvCxnSpPr/>
                <p:nvPr/>
              </p:nvCxnSpPr>
              <p:spPr>
                <a:xfrm>
                  <a:off x="2888725" y="1804365"/>
                  <a:ext cx="0" cy="169269"/>
                </a:xfrm>
                <a:prstGeom prst="line">
                  <a:avLst/>
                </a:prstGeom>
                <a:ln w="28575">
                  <a:solidFill>
                    <a:schemeClr val="tx1"/>
                  </a:solidFill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69" name="Group 68"/>
            <p:cNvGrpSpPr/>
            <p:nvPr/>
          </p:nvGrpSpPr>
          <p:grpSpPr>
            <a:xfrm>
              <a:off x="4267202" y="3810005"/>
              <a:ext cx="1317601" cy="482766"/>
              <a:chOff x="2111399" y="3860981"/>
              <a:chExt cx="1317601" cy="255739"/>
            </a:xfrm>
          </p:grpSpPr>
          <p:cxnSp>
            <p:nvCxnSpPr>
              <p:cNvPr id="85" name="Straight Connector 84"/>
              <p:cNvCxnSpPr/>
              <p:nvPr/>
            </p:nvCxnSpPr>
            <p:spPr>
              <a:xfrm>
                <a:off x="2777575" y="3860981"/>
                <a:ext cx="0" cy="85119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86" name="Group 85"/>
              <p:cNvGrpSpPr/>
              <p:nvPr/>
            </p:nvGrpSpPr>
            <p:grpSpPr>
              <a:xfrm>
                <a:off x="2111399" y="3947450"/>
                <a:ext cx="1317601" cy="169270"/>
                <a:chOff x="762000" y="1804364"/>
                <a:chExt cx="2133600" cy="169270"/>
              </a:xfrm>
            </p:grpSpPr>
            <p:cxnSp>
              <p:nvCxnSpPr>
                <p:cNvPr id="87" name="Straight Connector 86"/>
                <p:cNvCxnSpPr/>
                <p:nvPr/>
              </p:nvCxnSpPr>
              <p:spPr>
                <a:xfrm>
                  <a:off x="762000" y="1811240"/>
                  <a:ext cx="2133600" cy="0"/>
                </a:xfrm>
                <a:prstGeom prst="line">
                  <a:avLst/>
                </a:prstGeom>
                <a:ln w="2857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8" name="Straight Connector 87"/>
                <p:cNvCxnSpPr/>
                <p:nvPr/>
              </p:nvCxnSpPr>
              <p:spPr>
                <a:xfrm>
                  <a:off x="773459" y="1804364"/>
                  <a:ext cx="0" cy="169269"/>
                </a:xfrm>
                <a:prstGeom prst="line">
                  <a:avLst/>
                </a:prstGeom>
                <a:ln w="28575">
                  <a:solidFill>
                    <a:schemeClr val="tx1"/>
                  </a:solidFill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9" name="Straight Connector 88"/>
                <p:cNvCxnSpPr/>
                <p:nvPr/>
              </p:nvCxnSpPr>
              <p:spPr>
                <a:xfrm>
                  <a:off x="2888725" y="1804365"/>
                  <a:ext cx="0" cy="169269"/>
                </a:xfrm>
                <a:prstGeom prst="line">
                  <a:avLst/>
                </a:prstGeom>
                <a:ln w="28575">
                  <a:solidFill>
                    <a:schemeClr val="tx1"/>
                  </a:solidFill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83" name="Rectangle 82"/>
            <p:cNvSpPr/>
            <p:nvPr/>
          </p:nvSpPr>
          <p:spPr>
            <a:xfrm>
              <a:off x="2774586" y="4292770"/>
              <a:ext cx="936956" cy="488324"/>
            </a:xfrm>
            <a:prstGeom prst="rect">
              <a:avLst/>
            </a:prstGeom>
            <a:solidFill>
              <a:srgbClr val="33CCCC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"/>
                <a:ea typeface="+mn-ea"/>
                <a:cs typeface="+mn-cs"/>
              </a:endParaRPr>
            </a:p>
          </p:txBody>
        </p:sp>
        <p:sp>
          <p:nvSpPr>
            <p:cNvPr id="84" name="TextBox 83"/>
            <p:cNvSpPr txBox="1"/>
            <p:nvPr/>
          </p:nvSpPr>
          <p:spPr>
            <a:xfrm>
              <a:off x="2823768" y="4292771"/>
              <a:ext cx="843929" cy="5324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itchFamily="34" charset="0"/>
                  <a:ea typeface="MS PGothic" pitchFamily="34" charset="-128"/>
                  <a:cs typeface="+mn-cs"/>
                </a:rPr>
                <a:t>800 mg 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itchFamily="34" charset="0"/>
                  <a:ea typeface="MS PGothic" pitchFamily="34" charset="-128"/>
                  <a:cs typeface="+mn-cs"/>
                </a:rPr>
                <a:t>venetoclax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itchFamily="34" charset="0"/>
                  <a:ea typeface="MS PGothic" pitchFamily="34" charset="-128"/>
                  <a:cs typeface="+mn-cs"/>
                </a:rPr>
                <a:t>N = 25</a:t>
              </a:r>
            </a:p>
          </p:txBody>
        </p:sp>
        <p:grpSp>
          <p:nvGrpSpPr>
            <p:cNvPr id="73" name="Group 72"/>
            <p:cNvGrpSpPr/>
            <p:nvPr/>
          </p:nvGrpSpPr>
          <p:grpSpPr>
            <a:xfrm>
              <a:off x="3962401" y="4292771"/>
              <a:ext cx="936956" cy="532442"/>
              <a:chOff x="2338873" y="3105150"/>
              <a:chExt cx="936956" cy="532442"/>
            </a:xfrm>
          </p:grpSpPr>
          <p:sp>
            <p:nvSpPr>
              <p:cNvPr id="81" name="Rectangle 80"/>
              <p:cNvSpPr/>
              <p:nvPr/>
            </p:nvSpPr>
            <p:spPr>
              <a:xfrm>
                <a:off x="2338873" y="3105150"/>
                <a:ext cx="936956" cy="485502"/>
              </a:xfrm>
              <a:prstGeom prst="rect">
                <a:avLst/>
              </a:prstGeom>
              <a:solidFill>
                <a:srgbClr val="84BD0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200" b="1" i="0" u="none" strike="noStrike" kern="1200" cap="none" spc="0" normalizeH="0" baseline="0" noProof="0">
                  <a:ln>
                    <a:noFill/>
                  </a:ln>
                  <a:solidFill>
                    <a:srgbClr val="002C77"/>
                  </a:solidFill>
                  <a:effectLst/>
                  <a:uLnTx/>
                  <a:uFillTx/>
                  <a:latin typeface="Times"/>
                  <a:ea typeface="+mn-ea"/>
                  <a:cs typeface="+mn-cs"/>
                </a:endParaRPr>
              </a:p>
            </p:txBody>
          </p:sp>
          <p:sp>
            <p:nvSpPr>
              <p:cNvPr id="82" name="TextBox 81"/>
              <p:cNvSpPr txBox="1"/>
              <p:nvPr/>
            </p:nvSpPr>
            <p:spPr>
              <a:xfrm>
                <a:off x="2383971" y="3105150"/>
                <a:ext cx="843929" cy="53244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2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2C77"/>
                    </a:solidFill>
                    <a:effectLst/>
                    <a:uLnTx/>
                    <a:uFillTx/>
                    <a:latin typeface="Arial" pitchFamily="34" charset="0"/>
                    <a:ea typeface="MS PGothic" pitchFamily="34" charset="-128"/>
                    <a:cs typeface="+mn-cs"/>
                  </a:rPr>
                  <a:t>400 mg </a:t>
                </a:r>
              </a:p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2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2C77"/>
                    </a:solidFill>
                    <a:effectLst/>
                    <a:uLnTx/>
                    <a:uFillTx/>
                    <a:latin typeface="Arial" pitchFamily="34" charset="0"/>
                    <a:ea typeface="MS PGothic" pitchFamily="34" charset="-128"/>
                    <a:cs typeface="+mn-cs"/>
                  </a:rPr>
                  <a:t>venetoclax</a:t>
                </a:r>
              </a:p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2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2C77"/>
                    </a:solidFill>
                    <a:effectLst/>
                    <a:uLnTx/>
                    <a:uFillTx/>
                    <a:latin typeface="Arial" pitchFamily="34" charset="0"/>
                    <a:ea typeface="MS PGothic" pitchFamily="34" charset="-128"/>
                    <a:cs typeface="+mn-cs"/>
                  </a:rPr>
                  <a:t>N = 25</a:t>
                </a:r>
              </a:p>
            </p:txBody>
          </p:sp>
        </p:grpSp>
        <p:sp>
          <p:nvSpPr>
            <p:cNvPr id="79" name="Rectangle 78"/>
            <p:cNvSpPr/>
            <p:nvPr/>
          </p:nvSpPr>
          <p:spPr>
            <a:xfrm>
              <a:off x="4984386" y="4292769"/>
              <a:ext cx="936956" cy="485502"/>
            </a:xfrm>
            <a:prstGeom prst="rect">
              <a:avLst/>
            </a:prstGeom>
            <a:solidFill>
              <a:srgbClr val="84BD00">
                <a:alpha val="50000"/>
              </a:srgb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1" i="0" u="none" strike="noStrike" kern="1200" cap="none" spc="0" normalizeH="0" baseline="0" noProof="0">
                <a:ln>
                  <a:noFill/>
                </a:ln>
                <a:solidFill>
                  <a:srgbClr val="002C77"/>
                </a:solidFill>
                <a:effectLst/>
                <a:uLnTx/>
                <a:uFillTx/>
                <a:latin typeface="Times"/>
                <a:ea typeface="+mn-ea"/>
                <a:cs typeface="+mn-cs"/>
              </a:endParaRPr>
            </a:p>
          </p:txBody>
        </p:sp>
        <p:sp>
          <p:nvSpPr>
            <p:cNvPr id="80" name="TextBox 79"/>
            <p:cNvSpPr txBox="1"/>
            <p:nvPr/>
          </p:nvSpPr>
          <p:spPr>
            <a:xfrm>
              <a:off x="5032475" y="4292771"/>
              <a:ext cx="843929" cy="4863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itchFamily="34" charset="0"/>
                  <a:ea typeface="MS PGothic" pitchFamily="34" charset="-128"/>
                  <a:cs typeface="+mn-cs"/>
                </a:rPr>
                <a:t>800 mg 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itchFamily="34" charset="0"/>
                  <a:ea typeface="MS PGothic" pitchFamily="34" charset="-128"/>
                  <a:cs typeface="+mn-cs"/>
                </a:rPr>
                <a:t>venetoclax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itchFamily="34" charset="0"/>
                  <a:ea typeface="MS PGothic" pitchFamily="34" charset="-128"/>
                  <a:cs typeface="+mn-cs"/>
                </a:rPr>
                <a:t>N = 25</a:t>
              </a:r>
            </a:p>
          </p:txBody>
        </p:sp>
        <p:sp>
          <p:nvSpPr>
            <p:cNvPr id="75" name="TextBox 74"/>
            <p:cNvSpPr txBox="1"/>
            <p:nvPr/>
          </p:nvSpPr>
          <p:spPr>
            <a:xfrm>
              <a:off x="2350616" y="3973355"/>
              <a:ext cx="731170" cy="20842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srgbClr val="33CCCC"/>
                  </a:solidFill>
                  <a:effectLst/>
                  <a:uLnTx/>
                  <a:uFillTx/>
                  <a:latin typeface="Arial" pitchFamily="34" charset="0"/>
                  <a:ea typeface="MS PGothic" pitchFamily="34" charset="-128"/>
                  <a:cs typeface="+mn-cs"/>
                </a:rPr>
                <a:t>azacitidine</a:t>
              </a:r>
            </a:p>
          </p:txBody>
        </p:sp>
        <p:sp>
          <p:nvSpPr>
            <p:cNvPr id="76" name="TextBox 75"/>
            <p:cNvSpPr txBox="1"/>
            <p:nvPr/>
          </p:nvSpPr>
          <p:spPr>
            <a:xfrm>
              <a:off x="4543277" y="3974219"/>
              <a:ext cx="779383" cy="22818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srgbClr val="84BD00"/>
                  </a:solidFill>
                  <a:effectLst/>
                  <a:uLnTx/>
                  <a:uFillTx/>
                  <a:latin typeface="Arial" pitchFamily="34" charset="0"/>
                  <a:ea typeface="MS PGothic" pitchFamily="34" charset="-128"/>
                  <a:cs typeface="+mn-cs"/>
                </a:rPr>
                <a:t>decitabine</a:t>
              </a:r>
            </a:p>
          </p:txBody>
        </p:sp>
        <p:sp>
          <p:nvSpPr>
            <p:cNvPr id="77" name="TextBox 76"/>
            <p:cNvSpPr txBox="1"/>
            <p:nvPr/>
          </p:nvSpPr>
          <p:spPr>
            <a:xfrm>
              <a:off x="3448736" y="2927922"/>
              <a:ext cx="788225" cy="230832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66"/>
                  </a:solidFill>
                  <a:effectLst/>
                  <a:uLnTx/>
                  <a:uFillTx/>
                  <a:latin typeface="Arial" pitchFamily="34" charset="0"/>
                  <a:ea typeface="MS PGothic" pitchFamily="34" charset="-128"/>
                  <a:cs typeface="+mn-cs"/>
                </a:rPr>
                <a:t>Escalation</a:t>
              </a:r>
            </a:p>
          </p:txBody>
        </p:sp>
        <p:sp>
          <p:nvSpPr>
            <p:cNvPr id="78" name="TextBox 77"/>
            <p:cNvSpPr txBox="1"/>
            <p:nvPr/>
          </p:nvSpPr>
          <p:spPr>
            <a:xfrm>
              <a:off x="3450471" y="3960169"/>
              <a:ext cx="788225" cy="230832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66"/>
                  </a:solidFill>
                  <a:effectLst/>
                  <a:uLnTx/>
                  <a:uFillTx/>
                  <a:latin typeface="Arial" pitchFamily="34" charset="0"/>
                  <a:ea typeface="MS PGothic" pitchFamily="34" charset="-128"/>
                  <a:cs typeface="+mn-cs"/>
                </a:rPr>
                <a:t>Expansion</a:t>
              </a:r>
            </a:p>
          </p:txBody>
        </p:sp>
        <p:grpSp>
          <p:nvGrpSpPr>
            <p:cNvPr id="55" name="Group 54"/>
            <p:cNvGrpSpPr/>
            <p:nvPr/>
          </p:nvGrpSpPr>
          <p:grpSpPr>
            <a:xfrm>
              <a:off x="1752601" y="5105404"/>
              <a:ext cx="936956" cy="532442"/>
              <a:chOff x="301580" y="3105150"/>
              <a:chExt cx="936956" cy="532442"/>
            </a:xfrm>
          </p:grpSpPr>
          <p:sp>
            <p:nvSpPr>
              <p:cNvPr id="56" name="Rectangle 55"/>
              <p:cNvSpPr/>
              <p:nvPr/>
            </p:nvSpPr>
            <p:spPr>
              <a:xfrm>
                <a:off x="301580" y="3105150"/>
                <a:ext cx="936956" cy="488324"/>
              </a:xfrm>
              <a:prstGeom prst="rect">
                <a:avLst/>
              </a:prstGeom>
              <a:solidFill>
                <a:srgbClr val="33CCCC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200" b="1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imes"/>
                  <a:ea typeface="+mn-ea"/>
                  <a:cs typeface="+mn-cs"/>
                </a:endParaRPr>
              </a:p>
            </p:txBody>
          </p:sp>
          <p:sp>
            <p:nvSpPr>
              <p:cNvPr id="57" name="TextBox 56"/>
              <p:cNvSpPr txBox="1"/>
              <p:nvPr/>
            </p:nvSpPr>
            <p:spPr>
              <a:xfrm>
                <a:off x="348093" y="3105150"/>
                <a:ext cx="843929" cy="53244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2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 pitchFamily="34" charset="0"/>
                    <a:ea typeface="MS PGothic" pitchFamily="34" charset="-128"/>
                    <a:cs typeface="+mn-cs"/>
                  </a:rPr>
                  <a:t>400 mg </a:t>
                </a:r>
              </a:p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2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 pitchFamily="34" charset="0"/>
                    <a:ea typeface="MS PGothic" pitchFamily="34" charset="-128"/>
                    <a:cs typeface="+mn-cs"/>
                  </a:rPr>
                  <a:t>venetoclax</a:t>
                </a:r>
              </a:p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2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 pitchFamily="34" charset="0"/>
                    <a:ea typeface="MS PGothic" pitchFamily="34" charset="-128"/>
                    <a:cs typeface="+mn-cs"/>
                  </a:rPr>
                  <a:t>N = 55</a:t>
                </a:r>
              </a:p>
            </p:txBody>
          </p:sp>
        </p:grpSp>
        <p:cxnSp>
          <p:nvCxnSpPr>
            <p:cNvPr id="60" name="Straight Connector 59"/>
            <p:cNvCxnSpPr/>
            <p:nvPr/>
          </p:nvCxnSpPr>
          <p:spPr>
            <a:xfrm flipH="1">
              <a:off x="2203696" y="4781095"/>
              <a:ext cx="4202" cy="324307"/>
            </a:xfrm>
            <a:prstGeom prst="line">
              <a:avLst/>
            </a:prstGeom>
            <a:ln w="285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TextBox 10"/>
            <p:cNvSpPr txBox="1"/>
            <p:nvPr/>
          </p:nvSpPr>
          <p:spPr>
            <a:xfrm>
              <a:off x="3152276" y="5059232"/>
              <a:ext cx="2105525" cy="5324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1" i="0" u="sng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itchFamily="34" charset="0"/>
                  <a:ea typeface="MS PGothic" pitchFamily="34" charset="-128"/>
                  <a:cs typeface="+mn-cs"/>
                </a:rPr>
                <a:t>Analysis population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itchFamily="34" charset="0"/>
                  <a:ea typeface="MS PGothic" pitchFamily="34" charset="-128"/>
                  <a:cs typeface="+mn-cs"/>
                </a:rPr>
                <a:t>Ven + </a:t>
              </a:r>
              <a:r>
                <a:rPr kumimoji="0" lang="en-US" sz="12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itchFamily="34" charset="0"/>
                  <a:ea typeface="MS PGothic" pitchFamily="34" charset="-128"/>
                  <a:cs typeface="+mn-cs"/>
                </a:rPr>
                <a:t>Aza</a:t>
              </a:r>
              <a:r>
                <a:rPr kumimoji="0" 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itchFamily="34" charset="0"/>
                  <a:ea typeface="MS PGothic" pitchFamily="34" charset="-128"/>
                  <a:cs typeface="+mn-cs"/>
                </a:rPr>
                <a:t>: n=84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itchFamily="34" charset="0"/>
                  <a:ea typeface="MS PGothic" pitchFamily="34" charset="-128"/>
                  <a:cs typeface="+mn-cs"/>
                </a:rPr>
                <a:t>Ven + Dec: n=31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9064326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28600"/>
            <a:ext cx="10363200" cy="1143000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chemeClr val="bg2"/>
                </a:solidFill>
              </a:rPr>
              <a:t>Response Rates of CR/CRi by Combination</a:t>
            </a:r>
          </a:p>
        </p:txBody>
      </p:sp>
      <p:pic>
        <p:nvPicPr>
          <p:cNvPr id="1027" name="Picture 3" descr="C:\Users\bourgrj\Documents\2018 ONGOING\Venetoclax\ASH 2018\_Orals and Poster\M14-358 Update ORAL\All Patients CR-CRi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1416714"/>
            <a:ext cx="4344145" cy="4158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12" name="Table 11"/>
          <p:cNvGraphicFramePr>
            <a:graphicFrameLocks noGrp="1"/>
          </p:cNvGraphicFramePr>
          <p:nvPr/>
        </p:nvGraphicFramePr>
        <p:xfrm>
          <a:off x="5349240" y="2178386"/>
          <a:ext cx="6564617" cy="2635082"/>
        </p:xfrm>
        <a:graphic>
          <a:graphicData uri="http://schemas.openxmlformats.org/drawingml/2006/table">
            <a:tbl>
              <a:tblPr/>
              <a:tblGrid>
                <a:gridCol w="34534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4245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875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48677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chemeClr val="bg1"/>
                          </a:solidFill>
                          <a:effectLst/>
                          <a:latin typeface="Calibri"/>
                          <a:ea typeface="Times New Roman"/>
                          <a:cs typeface="Calibri"/>
                        </a:rPr>
                        <a:t> </a:t>
                      </a:r>
                      <a:endParaRPr lang="en-US" sz="1800" b="1" i="0" dirty="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C7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/>
                        </a:rPr>
                        <a:t>Ven</a:t>
                      </a:r>
                      <a:r>
                        <a:rPr lang="en-US" sz="1800" b="1" i="0" u="none" strike="noStrike" baseline="0" dirty="0">
                          <a:solidFill>
                            <a:srgbClr val="FFFFFF"/>
                          </a:solidFill>
                          <a:effectLst/>
                          <a:latin typeface="Calibri"/>
                        </a:rPr>
                        <a:t> + Aza</a:t>
                      </a:r>
                      <a:endParaRPr lang="en-US" sz="1800" b="1" i="0" u="none" strike="noStrike" dirty="0">
                        <a:solidFill>
                          <a:srgbClr val="FFFFFF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C7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/>
                        </a:rPr>
                        <a:t>Ven</a:t>
                      </a:r>
                      <a:r>
                        <a:rPr lang="en-US" sz="1800" b="1" i="0" u="none" strike="noStrike" baseline="0" dirty="0">
                          <a:solidFill>
                            <a:srgbClr val="FFFFFF"/>
                          </a:solidFill>
                          <a:effectLst/>
                          <a:latin typeface="Calibri"/>
                        </a:rPr>
                        <a:t> + Dec</a:t>
                      </a:r>
                      <a:endParaRPr lang="en-US" sz="1800" b="1" i="0" u="none" strike="noStrike" dirty="0">
                        <a:solidFill>
                          <a:srgbClr val="FFFFFF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C7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87422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Time to CR</a:t>
                      </a:r>
                    </a:p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aseline="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median (range)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1.2 (</a:t>
                      </a:r>
                      <a:r>
                        <a:rPr lang="en-US" sz="18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0.7</a:t>
                      </a:r>
                      <a:r>
                        <a:rPr lang="en-US" sz="1800" dirty="0">
                          <a:solidFill>
                            <a:schemeClr val="tx1"/>
                          </a:solidFill>
                          <a:latin typeface="Calibri"/>
                          <a:cs typeface="Calibri" panose="020F0502020204030204" pitchFamily="34" charset="0"/>
                        </a:rPr>
                        <a:t>–5.5)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1.9 (</a:t>
                      </a:r>
                      <a:r>
                        <a:rPr lang="en-US" sz="18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0.9</a:t>
                      </a:r>
                      <a:r>
                        <a:rPr lang="en-US" sz="1800" dirty="0">
                          <a:solidFill>
                            <a:schemeClr val="tx1"/>
                          </a:solidFill>
                          <a:latin typeface="Calibri"/>
                          <a:cs typeface="Calibri" panose="020F0502020204030204" pitchFamily="34" charset="0"/>
                        </a:rPr>
                        <a:t>–4.6)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98983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No.</a:t>
                      </a:r>
                      <a:r>
                        <a:rPr lang="en-US" sz="1800" b="1" baseline="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 of </a:t>
                      </a:r>
                      <a:r>
                        <a:rPr lang="en-US" sz="1800" b="1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treatment</a:t>
                      </a:r>
                      <a:r>
                        <a:rPr lang="en-US" sz="1800" b="1" baseline="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 cycles for these patients                                                             </a:t>
                      </a:r>
                      <a:r>
                        <a:rPr lang="en-US" sz="1800" baseline="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median (range)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6.0 (</a:t>
                      </a:r>
                      <a:r>
                        <a:rPr lang="en-US" sz="18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</a:t>
                      </a:r>
                      <a:r>
                        <a:rPr lang="en-US" sz="1800" dirty="0">
                          <a:latin typeface="Calibri"/>
                          <a:cs typeface="Calibri" panose="020F0502020204030204" pitchFamily="34" charset="0"/>
                        </a:rPr>
                        <a:t>–32)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6.0 (</a:t>
                      </a:r>
                      <a:r>
                        <a:rPr lang="en-US" sz="18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</a:t>
                      </a:r>
                      <a:r>
                        <a:rPr lang="en-US" sz="1800" dirty="0">
                          <a:latin typeface="Calibri"/>
                          <a:cs typeface="Calibri" panose="020F0502020204030204" pitchFamily="34" charset="0"/>
                        </a:rPr>
                        <a:t>–29)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31BBA594-4907-4A97-8362-F30C2B057E9F}"/>
              </a:ext>
            </a:extLst>
          </p:cNvPr>
          <p:cNvSpPr txBox="1"/>
          <p:nvPr/>
        </p:nvSpPr>
        <p:spPr>
          <a:xfrm>
            <a:off x="304800" y="6280318"/>
            <a:ext cx="8458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Calibri" panose="020F0502020204030204" pitchFamily="34" charset="0"/>
                <a:ea typeface="MS PGothic" pitchFamily="34" charset="-128"/>
                <a:cs typeface="Calibri" panose="020F0502020204030204" pitchFamily="34" charset="0"/>
              </a:rPr>
              <a:t>Pollyea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Calibri" panose="020F0502020204030204" pitchFamily="34" charset="0"/>
                <a:ea typeface="MS PGothic" pitchFamily="34" charset="-128"/>
                <a:cs typeface="Calibri" panose="020F0502020204030204" pitchFamily="34" charset="0"/>
              </a:rPr>
              <a:t> D, et al, ASH 2018, DiNardo C, Blood, 2019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Arial" pitchFamily="34" charset="0"/>
              <a:ea typeface="MS PGothic" pitchFamily="34" charset="-128"/>
              <a:cs typeface="+mn-cs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75A307F-DABE-864D-8009-FC5856B3F4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1CA5D06-EBC3-46B3-BFFE-A336791617B9}" type="slidenum">
              <a:rPr lang="en-US" altLang="en-US" smtClean="0"/>
              <a:pPr>
                <a:defRPr/>
              </a:pPr>
              <a:t>9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405405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PREFERENCE" val="False"/>
  <p:tag name="DELIMITERS" val="3.1"/>
</p:tagLst>
</file>

<file path=ppt/theme/theme1.xml><?xml version="1.0" encoding="utf-8"?>
<a:theme xmlns:a="http://schemas.openxmlformats.org/drawingml/2006/main" name="2_Blank Presentation">
  <a:themeElements>
    <a:clrScheme name="">
      <a:dk1>
        <a:srgbClr val="000000"/>
      </a:dk1>
      <a:lt1>
        <a:srgbClr val="FFFFFF"/>
      </a:lt1>
      <a:dk2>
        <a:srgbClr val="000066"/>
      </a:dk2>
      <a:lt2>
        <a:srgbClr val="FFFF00"/>
      </a:lt2>
      <a:accent1>
        <a:srgbClr val="00CC99"/>
      </a:accent1>
      <a:accent2>
        <a:srgbClr val="3333CC"/>
      </a:accent2>
      <a:accent3>
        <a:srgbClr val="AAAAB8"/>
      </a:accent3>
      <a:accent4>
        <a:srgbClr val="DADADA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Times"/>
        <a:ea typeface=""/>
        <a:cs typeface=""/>
      </a:majorFont>
      <a:minorFont>
        <a:latin typeface="Time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" pitchFamily="18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8862A45804C7345BFDE61DA2C172BE7" ma:contentTypeVersion="17" ma:contentTypeDescription="Create a new document." ma:contentTypeScope="" ma:versionID="0836c851ab56100df1895fa2a218104e">
  <xsd:schema xmlns:xsd="http://www.w3.org/2001/XMLSchema" xmlns:xs="http://www.w3.org/2001/XMLSchema" xmlns:p="http://schemas.microsoft.com/office/2006/metadata/properties" xmlns:ns1="96f1686b-f877-4eb8-89ab-3a67a5dc2612" xmlns:ns3="b4104d5b-b872-4636-a728-507be7308f43" targetNamespace="http://schemas.microsoft.com/office/2006/metadata/properties" ma:root="true" ma:fieldsID="fd973d22d93f3f1ceb87c2fa5e19ecd8" ns1:_="" ns3:_="">
    <xsd:import namespace="96f1686b-f877-4eb8-89ab-3a67a5dc2612"/>
    <xsd:import namespace="b4104d5b-b872-4636-a728-507be7308f43"/>
    <xsd:element name="properties">
      <xsd:complexType>
        <xsd:sequence>
          <xsd:element name="documentManagement">
            <xsd:complexType>
              <xsd:all>
                <xsd:element ref="ns1:QID" minOccurs="0"/>
                <xsd:element ref="ns1:Status" minOccurs="0"/>
                <xsd:element ref="ns1:MediaServiceMetadata" minOccurs="0"/>
                <xsd:element ref="ns1:MediaServiceFastMetadata" minOccurs="0"/>
                <xsd:element ref="ns1:MediaServiceAutoTags" minOccurs="0"/>
                <xsd:element ref="ns1:MediaServiceOCR" minOccurs="0"/>
                <xsd:element ref="ns1:MediaServiceDateTaken" minOccurs="0"/>
                <xsd:element ref="ns1:MediaServiceLocation" minOccurs="0"/>
                <xsd:element ref="ns3:SharedWithUsers" minOccurs="0"/>
                <xsd:element ref="ns3:SharedWithDetails" minOccurs="0"/>
                <xsd:element ref="ns1:MediaServiceEventHashCode" minOccurs="0"/>
                <xsd:element ref="ns1:MediaServiceGenerationTime" minOccurs="0"/>
                <xsd:element ref="ns3:TaxKeywordTaxHTField" minOccurs="0"/>
                <xsd:element ref="ns3:TaxCatchAll" minOccurs="0"/>
                <xsd:element ref="ns1:MediaServiceAutoKeyPoints" minOccurs="0"/>
                <xsd:element ref="ns1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6f1686b-f877-4eb8-89ab-3a67a5dc2612" elementFormDefault="qualified">
    <xsd:import namespace="http://schemas.microsoft.com/office/2006/documentManagement/types"/>
    <xsd:import namespace="http://schemas.microsoft.com/office/infopath/2007/PartnerControls"/>
    <xsd:element name="QID" ma:index="0" nillable="true" ma:displayName="QID" ma:indexed="true" ma:internalName="QID">
      <xsd:simpleType>
        <xsd:restriction base="dms:Number"/>
      </xsd:simpleType>
    </xsd:element>
    <xsd:element name="Status" ma:index="3" nillable="true" ma:displayName="Status" ma:format="Dropdown" ma:internalName="Status">
      <xsd:simpleType>
        <xsd:restriction base="dms:Choice">
          <xsd:enumeration value="Not started"/>
          <xsd:enumeration value="Web Build"/>
          <xsd:enumeration value="In Progress"/>
          <xsd:enumeration value="Launched"/>
          <xsd:enumeration value="Complete"/>
          <xsd:enumeration value="Delayed"/>
        </xsd:restriction>
      </xsd:simpleType>
    </xsd:element>
    <xsd:element name="MediaServiceMetadata" ma:index="6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7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8" nillable="true" ma:displayName="MediaServiceAutoTags" ma:internalName="MediaServiceAutoTags" ma:readOnly="true">
      <xsd:simpleType>
        <xsd:restriction base="dms:Text"/>
      </xsd:simpleType>
    </xsd:element>
    <xsd:element name="MediaServiceOCR" ma:index="9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1" nillable="true" ma:displayName="MediaServiceLocation" ma:internalName="MediaServiceLocation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2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4104d5b-b872-4636-a728-507be7308f43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KeywordTaxHTField" ma:index="21" nillable="true" ma:taxonomy="true" ma:internalName="TaxKeywordTaxHTField" ma:taxonomyFieldName="TaxKeyword" ma:displayName="Enterprise Keywords" ma:fieldId="{23f27201-bee3-471e-b2e7-b64fd8b7ca38}" ma:taxonomyMulti="true" ma:sspId="00000000-0000-0000-0000-000000000000" ma:termSetId="00000000-0000-0000-0000-000000000000" ma:anchorId="00000000-0000-0000-0000-000000000000" ma:open="true" ma:isKeyword="true">
      <xsd:complexType>
        <xsd:sequence>
          <xsd:element ref="pc:Terms" minOccurs="0" maxOccurs="1"/>
        </xsd:sequence>
      </xsd:complexType>
    </xsd:element>
    <xsd:element name="TaxCatchAll" ma:index="22" nillable="true" ma:displayName="Taxonomy Catch All Column" ma:hidden="true" ma:list="{d75259b8-d078-43ce-9531-d35c0553c861}" ma:internalName="TaxCatchAll" ma:showField="CatchAllData" ma:web="b4104d5b-b872-4636-a728-507be7308f4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16" ma:displayName="Content Type"/>
        <xsd:element ref="dc:title" minOccurs="0" maxOccurs="1" ma:index="2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tatus xmlns="96f1686b-f877-4eb8-89ab-3a67a5dc2612" xsi:nil="true"/>
    <TaxCatchAll xmlns="b4104d5b-b872-4636-a728-507be7308f43"/>
    <QID xmlns="96f1686b-f877-4eb8-89ab-3a67a5dc2612" xsi:nil="true"/>
    <TaxKeywordTaxHTField xmlns="b4104d5b-b872-4636-a728-507be7308f43">
      <Terms xmlns="http://schemas.microsoft.com/office/infopath/2007/PartnerControls"/>
    </TaxKeywordTaxHTField>
  </documentManagement>
</p:properties>
</file>

<file path=customXml/itemProps1.xml><?xml version="1.0" encoding="utf-8"?>
<ds:datastoreItem xmlns:ds="http://schemas.openxmlformats.org/officeDocument/2006/customXml" ds:itemID="{BA606034-2CC9-496A-B6E5-0EC31B32E2FE}"/>
</file>

<file path=customXml/itemProps2.xml><?xml version="1.0" encoding="utf-8"?>
<ds:datastoreItem xmlns:ds="http://schemas.openxmlformats.org/officeDocument/2006/customXml" ds:itemID="{08199B85-61CD-4D34-B379-663E9023AB53}"/>
</file>

<file path=customXml/itemProps3.xml><?xml version="1.0" encoding="utf-8"?>
<ds:datastoreItem xmlns:ds="http://schemas.openxmlformats.org/officeDocument/2006/customXml" ds:itemID="{E38CA143-2FCE-4080-B6C4-C825A94BF84B}"/>
</file>

<file path=docProps/app.xml><?xml version="1.0" encoding="utf-8"?>
<Properties xmlns="http://schemas.openxmlformats.org/officeDocument/2006/extended-properties" xmlns:vt="http://schemas.openxmlformats.org/officeDocument/2006/docPropsVTypes">
  <TotalTime>3337</TotalTime>
  <Words>1975</Words>
  <Application>Microsoft Macintosh PowerPoint</Application>
  <PresentationFormat>Widescreen</PresentationFormat>
  <Paragraphs>283</Paragraphs>
  <Slides>17</Slides>
  <Notes>11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5" baseType="lpstr">
      <vt:lpstr>Arial</vt:lpstr>
      <vt:lpstr>Calibri</vt:lpstr>
      <vt:lpstr>Franklin Gothic Book</vt:lpstr>
      <vt:lpstr>Franklin Gothic Medium Cond</vt:lpstr>
      <vt:lpstr>Times</vt:lpstr>
      <vt:lpstr>Times New Roman</vt:lpstr>
      <vt:lpstr>Wingdings</vt:lpstr>
      <vt:lpstr>2_Blank Presentation</vt:lpstr>
      <vt:lpstr>Management of AML in Older Patients with a FLT3 Mutation Who Are Not Eligible for Intensive Treatment  Richard M Stone, MD Chief of Staff Director, Translational Research, Leukemia Division, Medical Oncology Dana-Farber Cancer Institute Professor of Medicine Harvard Medical School Boston, MA</vt:lpstr>
      <vt:lpstr>Current Risk Assessment in AML </vt:lpstr>
      <vt:lpstr>FLT3 Structure and Activating Mutations</vt:lpstr>
      <vt:lpstr>New RX Algorithm in Older Adults with mutant FLT3 AML</vt:lpstr>
      <vt:lpstr>Venetoclax: BCL-2 Selective Inhibitor</vt:lpstr>
      <vt:lpstr> Venetoclax+low-dose ara-C new dx </vt:lpstr>
      <vt:lpstr> Venetoclax+low-dose ara-C new dx </vt:lpstr>
      <vt:lpstr>Study Overview</vt:lpstr>
      <vt:lpstr>Response Rates of CR/CRi by Combination</vt:lpstr>
      <vt:lpstr>Response Rates of CR/CRi by Patient Subgroups</vt:lpstr>
      <vt:lpstr>Overall Survival</vt:lpstr>
      <vt:lpstr>Quizartinib and Gilteritinib: Second-Generation FLT3 Inhibitors</vt:lpstr>
      <vt:lpstr>Phase 2 Study of Sorafenib Plus Azacitidine in Older/Unfit Patients</vt:lpstr>
      <vt:lpstr>Phase 1/2 Trial of Quizartinib + Azacitidine or Low-Dose Cytarabine </vt:lpstr>
      <vt:lpstr>Gilteritinib: Novel Type I Oral FLT3 Inhibitor</vt:lpstr>
      <vt:lpstr>ADMIRAL Global Phase 3 Randomized Study (NCT02421939)  </vt:lpstr>
      <vt:lpstr>ADMIRAL: Overall Survival (ITT Population: N=371)</vt:lpstr>
    </vt:vector>
  </TitlesOfParts>
  <Manager/>
  <Company>Research To Practice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Research To Practice</dc:title>
  <dc:subject/>
  <dc:creator>Research To Practice</dc:creator>
  <cp:keywords/>
  <dc:description>www.ResearchToPractice.com</dc:description>
  <cp:lastModifiedBy>Marilyn Fernandez</cp:lastModifiedBy>
  <cp:revision>1011</cp:revision>
  <cp:lastPrinted>2019-10-24T23:28:54Z</cp:lastPrinted>
  <dcterms:created xsi:type="dcterms:W3CDTF">2014-02-14T17:36:23Z</dcterms:created>
  <dcterms:modified xsi:type="dcterms:W3CDTF">2019-12-03T18:36:31Z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0x01010018862A45804C7345BFDE61DA2C172BE7</vt:lpwstr>
  </property>
  <property fmtid="{D5CDD505-2E9C-101B-9397-08002B2CF9AE}" pid="3" name="TaxKeyword">
    <vt:lpwstr/>
  </property>
</Properties>
</file>