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Masters/slideMaster1.xml" ContentType="application/vnd.openxmlformats-officedocument.presentationml.slideMaster+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diagrams/colors1.xml" ContentType="application/vnd.openxmlformats-officedocument.drawingml.diagramColors+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quickStyle1.xml" ContentType="application/vnd.openxmlformats-officedocument.drawingml.diagramStyle+xml"/>
  <Override PartName="/ppt/diagrams/layout1.xml" ContentType="application/vnd.openxmlformats-officedocument.drawingml.diagramLayout+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8128" r:id="rId1"/>
    <p:sldMasterId id="2147488148" r:id="rId2"/>
    <p:sldMasterId id="2147488168" r:id="rId3"/>
    <p:sldMasterId id="2147488179" r:id="rId4"/>
    <p:sldMasterId id="2147488191" r:id="rId5"/>
    <p:sldMasterId id="2147488216" r:id="rId6"/>
    <p:sldMasterId id="2147488241" r:id="rId7"/>
    <p:sldMasterId id="2147488253" r:id="rId8"/>
    <p:sldMasterId id="2147488265" r:id="rId9"/>
    <p:sldMasterId id="2147488279" r:id="rId10"/>
    <p:sldMasterId id="2147488285" r:id="rId11"/>
  </p:sldMasterIdLst>
  <p:notesMasterIdLst>
    <p:notesMasterId r:id="rId80"/>
  </p:notesMasterIdLst>
  <p:handoutMasterIdLst>
    <p:handoutMasterId r:id="rId81"/>
  </p:handoutMasterIdLst>
  <p:sldIdLst>
    <p:sldId id="13198" r:id="rId12"/>
    <p:sldId id="13105" r:id="rId13"/>
    <p:sldId id="306" r:id="rId14"/>
    <p:sldId id="307" r:id="rId15"/>
    <p:sldId id="13403" r:id="rId16"/>
    <p:sldId id="13449" r:id="rId17"/>
    <p:sldId id="425" r:id="rId18"/>
    <p:sldId id="13515" r:id="rId19"/>
    <p:sldId id="13205" r:id="rId20"/>
    <p:sldId id="13206" r:id="rId21"/>
    <p:sldId id="13291" r:id="rId22"/>
    <p:sldId id="13292" r:id="rId23"/>
    <p:sldId id="13431" r:id="rId24"/>
    <p:sldId id="13492" r:id="rId25"/>
    <p:sldId id="13467" r:id="rId26"/>
    <p:sldId id="323" r:id="rId27"/>
    <p:sldId id="13526" r:id="rId28"/>
    <p:sldId id="13527" r:id="rId29"/>
    <p:sldId id="282" r:id="rId30"/>
    <p:sldId id="13500" r:id="rId31"/>
    <p:sldId id="13493" r:id="rId32"/>
    <p:sldId id="13534" r:id="rId33"/>
    <p:sldId id="13428" r:id="rId34"/>
    <p:sldId id="13496" r:id="rId35"/>
    <p:sldId id="13529" r:id="rId36"/>
    <p:sldId id="13528" r:id="rId37"/>
    <p:sldId id="324" r:id="rId38"/>
    <p:sldId id="326" r:id="rId39"/>
    <p:sldId id="328" r:id="rId40"/>
    <p:sldId id="460" r:id="rId41"/>
    <p:sldId id="259" r:id="rId42"/>
    <p:sldId id="263" r:id="rId43"/>
    <p:sldId id="270" r:id="rId44"/>
    <p:sldId id="329" r:id="rId45"/>
    <p:sldId id="331" r:id="rId46"/>
    <p:sldId id="332" r:id="rId47"/>
    <p:sldId id="333" r:id="rId48"/>
    <p:sldId id="334" r:id="rId49"/>
    <p:sldId id="343" r:id="rId50"/>
    <p:sldId id="13535" r:id="rId51"/>
    <p:sldId id="13490" r:id="rId52"/>
    <p:sldId id="13491" r:id="rId53"/>
    <p:sldId id="13497" r:id="rId54"/>
    <p:sldId id="13530" r:id="rId55"/>
    <p:sldId id="13510" r:id="rId56"/>
    <p:sldId id="13506" r:id="rId57"/>
    <p:sldId id="13498" r:id="rId58"/>
    <p:sldId id="13499" r:id="rId59"/>
    <p:sldId id="13484" r:id="rId60"/>
    <p:sldId id="13485" r:id="rId61"/>
    <p:sldId id="13536" r:id="rId62"/>
    <p:sldId id="13481" r:id="rId63"/>
    <p:sldId id="13502" r:id="rId64"/>
    <p:sldId id="325" r:id="rId65"/>
    <p:sldId id="13507" r:id="rId66"/>
    <p:sldId id="262" r:id="rId67"/>
    <p:sldId id="13508" r:id="rId68"/>
    <p:sldId id="473" r:id="rId69"/>
    <p:sldId id="266" r:id="rId70"/>
    <p:sldId id="265" r:id="rId71"/>
    <p:sldId id="13479" r:id="rId72"/>
    <p:sldId id="13505" r:id="rId73"/>
    <p:sldId id="13509" r:id="rId74"/>
    <p:sldId id="350" r:id="rId75"/>
    <p:sldId id="13454" r:id="rId76"/>
    <p:sldId id="13453" r:id="rId77"/>
    <p:sldId id="643" r:id="rId78"/>
    <p:sldId id="13192" r:id="rId79"/>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7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203864"/>
    <a:srgbClr val="045190"/>
    <a:srgbClr val="FF00FF"/>
    <a:srgbClr val="C2DFE2"/>
    <a:srgbClr val="E4ECF1"/>
    <a:srgbClr val="002B50"/>
    <a:srgbClr val="F1C73D"/>
    <a:srgbClr val="00001E"/>
    <a:srgbClr val="F8951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72" autoAdjust="0"/>
    <p:restoredTop sz="94968" autoAdjust="0"/>
  </p:normalViewPr>
  <p:slideViewPr>
    <p:cSldViewPr>
      <p:cViewPr varScale="1">
        <p:scale>
          <a:sx n="152" d="100"/>
          <a:sy n="152" d="100"/>
        </p:scale>
        <p:origin x="768" y="384"/>
      </p:cViewPr>
      <p:guideLst>
        <p:guide orient="horz" pos="2160"/>
        <p:guide pos="371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6960"/>
    </p:cViewPr>
  </p:sorterViewPr>
  <p:notesViewPr>
    <p:cSldViewPr snapToGrid="0" snapToObjects="1">
      <p:cViewPr varScale="1">
        <p:scale>
          <a:sx n="70" d="100"/>
          <a:sy n="70" d="100"/>
        </p:scale>
        <p:origin x="-292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theme" Target="theme/theme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viewProps" Target="viewProps.xml"/><Relationship Id="rId88"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handoutMaster" Target="handoutMasters/handoutMaster1.xml"/><Relationship Id="rId86"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customXml" Target="../customXml/item2.xml"/><Relationship Id="rId61" Type="http://schemas.openxmlformats.org/officeDocument/2006/relationships/slide" Target="slides/slide50.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940F39-6723-4736-A38A-E44E4E27AAD0}" type="doc">
      <dgm:prSet loTypeId="urn:microsoft.com/office/officeart/2005/8/layout/bList2" loCatId="list" qsTypeId="urn:microsoft.com/office/officeart/2005/8/quickstyle/simple1" qsCatId="simple" csTypeId="urn:microsoft.com/office/officeart/2005/8/colors/accent1_2" csCatId="accent1" phldr="1"/>
      <dgm:spPr/>
    </dgm:pt>
    <dgm:pt modelId="{2F0EB424-1807-4CD7-9C8D-7DF06E2093E4}">
      <dgm:prSet phldrT="[Text]" custT="1"/>
      <dgm:spPr/>
      <dgm:t>
        <a:bodyPr/>
        <a:lstStyle/>
        <a:p>
          <a:r>
            <a:rPr lang="en-US" sz="1800" dirty="0"/>
            <a:t>	</a:t>
          </a:r>
          <a:r>
            <a:rPr lang="en-US" sz="3200" dirty="0"/>
            <a:t>  Risks</a:t>
          </a:r>
        </a:p>
      </dgm:t>
    </dgm:pt>
    <dgm:pt modelId="{4AC375E6-350C-4242-A328-4BF100E91BAA}" type="parTrans" cxnId="{86457645-7F05-443C-9E29-78ABA007FFD6}">
      <dgm:prSet/>
      <dgm:spPr/>
      <dgm:t>
        <a:bodyPr/>
        <a:lstStyle/>
        <a:p>
          <a:endParaRPr lang="en-US"/>
        </a:p>
      </dgm:t>
    </dgm:pt>
    <dgm:pt modelId="{5F41A744-2FCC-401A-BCAB-6F3640E5EE0C}" type="sibTrans" cxnId="{86457645-7F05-443C-9E29-78ABA007FFD6}">
      <dgm:prSet/>
      <dgm:spPr/>
      <dgm:t>
        <a:bodyPr/>
        <a:lstStyle/>
        <a:p>
          <a:endParaRPr lang="en-US"/>
        </a:p>
      </dgm:t>
    </dgm:pt>
    <dgm:pt modelId="{4E11CEDB-CDC0-4AD9-B4D2-3417AE7F0340}">
      <dgm:prSet phldrT="[Text]"/>
      <dgm:spPr/>
      <dgm:t>
        <a:bodyPr/>
        <a:lstStyle/>
        <a:p>
          <a:r>
            <a:rPr lang="en-US" dirty="0"/>
            <a:t>Shared decision     making:  goals </a:t>
          </a:r>
          <a:r>
            <a:rPr lang="en-US"/>
            <a:t>of patient</a:t>
          </a:r>
          <a:endParaRPr lang="en-US" dirty="0"/>
        </a:p>
      </dgm:t>
    </dgm:pt>
    <dgm:pt modelId="{24AB78A5-FD59-4389-AF1A-B8F6FDD6C639}" type="sibTrans" cxnId="{6FB38B3F-B2B1-429E-9D4A-48E731D69C5F}">
      <dgm:prSet/>
      <dgm:spPr/>
      <dgm:t>
        <a:bodyPr/>
        <a:lstStyle/>
        <a:p>
          <a:endParaRPr lang="en-US"/>
        </a:p>
      </dgm:t>
    </dgm:pt>
    <dgm:pt modelId="{902B5C20-2D3F-413B-BE7E-D910B6C25E82}" type="parTrans" cxnId="{6FB38B3F-B2B1-429E-9D4A-48E731D69C5F}">
      <dgm:prSet/>
      <dgm:spPr/>
      <dgm:t>
        <a:bodyPr/>
        <a:lstStyle/>
        <a:p>
          <a:endParaRPr lang="en-US"/>
        </a:p>
      </dgm:t>
    </dgm:pt>
    <dgm:pt modelId="{1CA64502-A8A7-4833-90F2-229DDF8BCB4F}">
      <dgm:prSet phldrT="[Text]" custT="1"/>
      <dgm:spPr/>
      <dgm:t>
        <a:bodyPr/>
        <a:lstStyle/>
        <a:p>
          <a:r>
            <a:rPr lang="en-US" sz="1600" dirty="0"/>
            <a:t>	       	</a:t>
          </a:r>
          <a:r>
            <a:rPr lang="en-US" sz="3200" dirty="0"/>
            <a:t>Benefits</a:t>
          </a:r>
        </a:p>
      </dgm:t>
    </dgm:pt>
    <dgm:pt modelId="{C2101545-00AD-4687-8395-219B11B5087C}" type="sibTrans" cxnId="{509663BD-64F4-422D-B5DC-B151B842541B}">
      <dgm:prSet/>
      <dgm:spPr/>
      <dgm:t>
        <a:bodyPr/>
        <a:lstStyle/>
        <a:p>
          <a:endParaRPr lang="en-US"/>
        </a:p>
      </dgm:t>
    </dgm:pt>
    <dgm:pt modelId="{2DC82E2B-1916-4931-BAF4-D4530FB21C39}" type="parTrans" cxnId="{509663BD-64F4-422D-B5DC-B151B842541B}">
      <dgm:prSet/>
      <dgm:spPr/>
      <dgm:t>
        <a:bodyPr/>
        <a:lstStyle/>
        <a:p>
          <a:endParaRPr lang="en-US"/>
        </a:p>
      </dgm:t>
    </dgm:pt>
    <dgm:pt modelId="{2329D443-2BD9-4E8B-A271-77345E918F5F}">
      <dgm:prSet custT="1"/>
      <dgm:spPr/>
      <dgm:t>
        <a:bodyPr/>
        <a:lstStyle/>
        <a:p>
          <a:r>
            <a:rPr lang="en-US" sz="2400" dirty="0"/>
            <a:t>Delayed progression</a:t>
          </a:r>
        </a:p>
      </dgm:t>
    </dgm:pt>
    <dgm:pt modelId="{7229BF9B-E7F1-4DC1-938F-0FE56B4DA146}" type="parTrans" cxnId="{C96BCE96-4B02-4123-AEDF-A11FD1B5129A}">
      <dgm:prSet/>
      <dgm:spPr/>
      <dgm:t>
        <a:bodyPr/>
        <a:lstStyle/>
        <a:p>
          <a:endParaRPr lang="en-US"/>
        </a:p>
      </dgm:t>
    </dgm:pt>
    <dgm:pt modelId="{E3CB9281-0867-4631-BA7B-2A5E7D83F303}" type="sibTrans" cxnId="{C96BCE96-4B02-4123-AEDF-A11FD1B5129A}">
      <dgm:prSet/>
      <dgm:spPr/>
      <dgm:t>
        <a:bodyPr/>
        <a:lstStyle/>
        <a:p>
          <a:endParaRPr lang="en-US"/>
        </a:p>
      </dgm:t>
    </dgm:pt>
    <dgm:pt modelId="{0360939A-B5A3-4253-8168-2BC67DAB2086}">
      <dgm:prSet custT="1"/>
      <dgm:spPr/>
      <dgm:t>
        <a:bodyPr/>
        <a:lstStyle/>
        <a:p>
          <a:r>
            <a:rPr lang="en-US" sz="2400" dirty="0"/>
            <a:t>Psychological benefits of receiving treatment</a:t>
          </a:r>
        </a:p>
      </dgm:t>
    </dgm:pt>
    <dgm:pt modelId="{780A37AD-6E23-44A7-BB0C-A7908A90671D}" type="parTrans" cxnId="{EA42DEAE-CA34-43F4-98A1-EC3492573CD7}">
      <dgm:prSet/>
      <dgm:spPr/>
      <dgm:t>
        <a:bodyPr/>
        <a:lstStyle/>
        <a:p>
          <a:endParaRPr lang="en-US"/>
        </a:p>
      </dgm:t>
    </dgm:pt>
    <dgm:pt modelId="{646CB810-1266-41E9-9A8F-651C26259CAC}" type="sibTrans" cxnId="{EA42DEAE-CA34-43F4-98A1-EC3492573CD7}">
      <dgm:prSet/>
      <dgm:spPr/>
      <dgm:t>
        <a:bodyPr/>
        <a:lstStyle/>
        <a:p>
          <a:endParaRPr lang="en-US"/>
        </a:p>
      </dgm:t>
    </dgm:pt>
    <dgm:pt modelId="{94AD8614-763E-4582-B5B0-60126BA865BC}">
      <dgm:prSet/>
      <dgm:spPr/>
      <dgm:t>
        <a:bodyPr/>
        <a:lstStyle/>
        <a:p>
          <a:r>
            <a:rPr lang="en-US" dirty="0"/>
            <a:t>Expense:  COST $$$$... </a:t>
          </a:r>
          <a:r>
            <a:rPr lang="en-US" dirty="0">
              <a:latin typeface="Calibri" panose="020F0502020204030204" pitchFamily="34" charset="0"/>
              <a:cs typeface="Calibri" panose="020F0502020204030204" pitchFamily="34" charset="0"/>
            </a:rPr>
            <a:t>↓ </a:t>
          </a:r>
          <a:r>
            <a:rPr lang="en-US" dirty="0"/>
            <a:t>QOL</a:t>
          </a:r>
        </a:p>
      </dgm:t>
    </dgm:pt>
    <dgm:pt modelId="{4C93270D-23F3-4BEC-A384-328534980B46}" type="parTrans" cxnId="{CAC4823E-67E9-45FF-B47B-25E28B6FA82A}">
      <dgm:prSet/>
      <dgm:spPr/>
      <dgm:t>
        <a:bodyPr/>
        <a:lstStyle/>
        <a:p>
          <a:endParaRPr lang="en-US"/>
        </a:p>
      </dgm:t>
    </dgm:pt>
    <dgm:pt modelId="{BE992E3F-CA9E-460D-93EF-B88DDF7275C3}" type="sibTrans" cxnId="{CAC4823E-67E9-45FF-B47B-25E28B6FA82A}">
      <dgm:prSet/>
      <dgm:spPr/>
      <dgm:t>
        <a:bodyPr/>
        <a:lstStyle/>
        <a:p>
          <a:endParaRPr lang="en-US"/>
        </a:p>
      </dgm:t>
    </dgm:pt>
    <dgm:pt modelId="{C3285575-12D4-4BDC-B4BD-01B83E42E96D}">
      <dgm:prSet/>
      <dgm:spPr/>
      <dgm:t>
        <a:bodyPr/>
        <a:lstStyle/>
        <a:p>
          <a:r>
            <a:rPr lang="en-US" dirty="0"/>
            <a:t>ED and </a:t>
          </a:r>
          <a:r>
            <a:rPr lang="en-US" dirty="0">
              <a:latin typeface="Calibri" panose="020F0502020204030204" pitchFamily="34" charset="0"/>
              <a:cs typeface="Calibri" panose="020F0502020204030204" pitchFamily="34" charset="0"/>
            </a:rPr>
            <a:t>↓ libido</a:t>
          </a:r>
          <a:endParaRPr lang="en-US" dirty="0"/>
        </a:p>
      </dgm:t>
    </dgm:pt>
    <dgm:pt modelId="{87C262EA-F885-4881-8BDA-F5B452B38407}" type="parTrans" cxnId="{3BC9FBC8-8E56-4D7B-98EE-ADDC061F1F4B}">
      <dgm:prSet/>
      <dgm:spPr/>
      <dgm:t>
        <a:bodyPr/>
        <a:lstStyle/>
        <a:p>
          <a:endParaRPr lang="en-US"/>
        </a:p>
      </dgm:t>
    </dgm:pt>
    <dgm:pt modelId="{3C45CC64-DE13-43DA-A7BC-2E7F3DABECC5}" type="sibTrans" cxnId="{3BC9FBC8-8E56-4D7B-98EE-ADDC061F1F4B}">
      <dgm:prSet/>
      <dgm:spPr/>
      <dgm:t>
        <a:bodyPr/>
        <a:lstStyle/>
        <a:p>
          <a:endParaRPr lang="en-US"/>
        </a:p>
      </dgm:t>
    </dgm:pt>
    <dgm:pt modelId="{8CB6BE84-D6F2-4C3E-8E2C-D2B1A74CBA39}">
      <dgm:prSet/>
      <dgm:spPr/>
      <dgm:t>
        <a:bodyPr/>
        <a:lstStyle/>
        <a:p>
          <a:r>
            <a:rPr lang="en-US" dirty="0"/>
            <a:t>Hot flashes</a:t>
          </a:r>
        </a:p>
      </dgm:t>
    </dgm:pt>
    <dgm:pt modelId="{CCBFD44B-E0BA-416F-8DCB-07FE76BB2CF1}" type="parTrans" cxnId="{926416CF-86BE-4E21-9A3A-3C1BA58B008D}">
      <dgm:prSet/>
      <dgm:spPr/>
      <dgm:t>
        <a:bodyPr/>
        <a:lstStyle/>
        <a:p>
          <a:endParaRPr lang="en-US"/>
        </a:p>
      </dgm:t>
    </dgm:pt>
    <dgm:pt modelId="{9998E3A1-D198-4310-801F-4B4E7937B50B}" type="sibTrans" cxnId="{926416CF-86BE-4E21-9A3A-3C1BA58B008D}">
      <dgm:prSet/>
      <dgm:spPr/>
      <dgm:t>
        <a:bodyPr/>
        <a:lstStyle/>
        <a:p>
          <a:endParaRPr lang="en-US"/>
        </a:p>
      </dgm:t>
    </dgm:pt>
    <dgm:pt modelId="{67FFE5DC-D4FA-4FC8-AAE0-BBD46FA25978}">
      <dgm:prSet/>
      <dgm:spPr/>
      <dgm:t>
        <a:bodyPr/>
        <a:lstStyle/>
        <a:p>
          <a:r>
            <a:rPr lang="en-US" dirty="0"/>
            <a:t>Changes in mood/ </a:t>
          </a:r>
          <a:r>
            <a:rPr lang="en-US" dirty="0">
              <a:latin typeface="Calibri" panose="020F0502020204030204" pitchFamily="34" charset="0"/>
              <a:cs typeface="Calibri" panose="020F0502020204030204" pitchFamily="34" charset="0"/>
            </a:rPr>
            <a:t>↓</a:t>
          </a:r>
          <a:r>
            <a:rPr lang="en-US" dirty="0"/>
            <a:t>cognition</a:t>
          </a:r>
        </a:p>
      </dgm:t>
    </dgm:pt>
    <dgm:pt modelId="{AD7E9DA3-21D1-49E6-A7FE-86646E47E6C5}" type="parTrans" cxnId="{5764A0A0-A5A4-45E5-A37C-3AE050888F57}">
      <dgm:prSet/>
      <dgm:spPr/>
      <dgm:t>
        <a:bodyPr/>
        <a:lstStyle/>
        <a:p>
          <a:endParaRPr lang="en-US"/>
        </a:p>
      </dgm:t>
    </dgm:pt>
    <dgm:pt modelId="{66DAEDC1-0472-498A-BCFF-8A60D220FEEB}" type="sibTrans" cxnId="{5764A0A0-A5A4-45E5-A37C-3AE050888F57}">
      <dgm:prSet/>
      <dgm:spPr/>
      <dgm:t>
        <a:bodyPr/>
        <a:lstStyle/>
        <a:p>
          <a:endParaRPr lang="en-US"/>
        </a:p>
      </dgm:t>
    </dgm:pt>
    <dgm:pt modelId="{E5EF1883-8B0F-470F-B9E7-94602B98B290}">
      <dgm:prSet/>
      <dgm:spPr/>
      <dgm:t>
        <a:bodyPr/>
        <a:lstStyle/>
        <a:p>
          <a:r>
            <a:rPr lang="en-US" dirty="0">
              <a:latin typeface="Calibri" panose="020F0502020204030204" pitchFamily="34" charset="0"/>
              <a:cs typeface="Calibri" panose="020F0502020204030204" pitchFamily="34" charset="0"/>
            </a:rPr>
            <a:t>↓ strength/</a:t>
          </a:r>
          <a:r>
            <a:rPr lang="en-US" dirty="0"/>
            <a:t> muscle mass</a:t>
          </a:r>
        </a:p>
      </dgm:t>
    </dgm:pt>
    <dgm:pt modelId="{2AD3D911-F048-4C88-BE0A-6BB403CCCA1E}" type="parTrans" cxnId="{5D597656-14B9-4FEE-B093-1D6B47EF2153}">
      <dgm:prSet/>
      <dgm:spPr/>
      <dgm:t>
        <a:bodyPr/>
        <a:lstStyle/>
        <a:p>
          <a:endParaRPr lang="en-US"/>
        </a:p>
      </dgm:t>
    </dgm:pt>
    <dgm:pt modelId="{3F82DA7A-4A26-4175-A57A-AD1BBAE84D01}" type="sibTrans" cxnId="{5D597656-14B9-4FEE-B093-1D6B47EF2153}">
      <dgm:prSet/>
      <dgm:spPr/>
      <dgm:t>
        <a:bodyPr/>
        <a:lstStyle/>
        <a:p>
          <a:endParaRPr lang="en-US"/>
        </a:p>
      </dgm:t>
    </dgm:pt>
    <dgm:pt modelId="{518FF713-9B67-4AA7-8BDA-CD8E833BB3A6}">
      <dgm:prSet/>
      <dgm:spPr/>
      <dgm:t>
        <a:bodyPr/>
        <a:lstStyle/>
        <a:p>
          <a:r>
            <a:rPr lang="en-US" dirty="0"/>
            <a:t>Osteoporosis</a:t>
          </a:r>
        </a:p>
      </dgm:t>
    </dgm:pt>
    <dgm:pt modelId="{81EB4AA0-6E39-42B4-A623-9695F23E5E42}" type="parTrans" cxnId="{360BD102-DD28-4973-8E28-6557C04B64B7}">
      <dgm:prSet/>
      <dgm:spPr/>
      <dgm:t>
        <a:bodyPr/>
        <a:lstStyle/>
        <a:p>
          <a:endParaRPr lang="en-US"/>
        </a:p>
      </dgm:t>
    </dgm:pt>
    <dgm:pt modelId="{A453D6A5-32D9-4C14-B3D8-00C2953D1BBC}" type="sibTrans" cxnId="{360BD102-DD28-4973-8E28-6557C04B64B7}">
      <dgm:prSet/>
      <dgm:spPr/>
      <dgm:t>
        <a:bodyPr/>
        <a:lstStyle/>
        <a:p>
          <a:endParaRPr lang="en-US"/>
        </a:p>
      </dgm:t>
    </dgm:pt>
    <dgm:pt modelId="{07FC03BD-2105-45DE-B2B5-D56FECAD7952}">
      <dgm:prSet/>
      <dgm:spPr/>
      <dgm:t>
        <a:bodyPr/>
        <a:lstStyle/>
        <a:p>
          <a:r>
            <a:rPr lang="en-US" dirty="0"/>
            <a:t>Anemia, fatigue</a:t>
          </a:r>
        </a:p>
      </dgm:t>
    </dgm:pt>
    <dgm:pt modelId="{5AEE998D-E871-4943-B9F3-8D4AC00BFF6C}" type="parTrans" cxnId="{48B4DEA0-8A27-478A-AEFD-82387C3F6F77}">
      <dgm:prSet/>
      <dgm:spPr/>
      <dgm:t>
        <a:bodyPr/>
        <a:lstStyle/>
        <a:p>
          <a:endParaRPr lang="en-US"/>
        </a:p>
      </dgm:t>
    </dgm:pt>
    <dgm:pt modelId="{F2A5FA83-FC5D-49F0-81B6-DB42D6F90774}" type="sibTrans" cxnId="{48B4DEA0-8A27-478A-AEFD-82387C3F6F77}">
      <dgm:prSet/>
      <dgm:spPr/>
      <dgm:t>
        <a:bodyPr/>
        <a:lstStyle/>
        <a:p>
          <a:endParaRPr lang="en-US"/>
        </a:p>
      </dgm:t>
    </dgm:pt>
    <dgm:pt modelId="{E82483E2-86B5-4444-BDEC-A21D9840EB5A}">
      <dgm:prSet/>
      <dgm:spPr/>
      <dgm:t>
        <a:bodyPr/>
        <a:lstStyle/>
        <a:p>
          <a:r>
            <a:rPr lang="en-US" dirty="0"/>
            <a:t>Metabolic syndrome</a:t>
          </a:r>
        </a:p>
      </dgm:t>
    </dgm:pt>
    <dgm:pt modelId="{1D33951D-A4F7-41A3-9F88-28DDF1AEAECD}" type="parTrans" cxnId="{8B28C6E7-F977-4EFB-A906-345C8888147C}">
      <dgm:prSet/>
      <dgm:spPr/>
      <dgm:t>
        <a:bodyPr/>
        <a:lstStyle/>
        <a:p>
          <a:endParaRPr lang="en-US"/>
        </a:p>
      </dgm:t>
    </dgm:pt>
    <dgm:pt modelId="{0B9A927F-3010-4932-ADCE-D6AD42D464FD}" type="sibTrans" cxnId="{8B28C6E7-F977-4EFB-A906-345C8888147C}">
      <dgm:prSet/>
      <dgm:spPr/>
      <dgm:t>
        <a:bodyPr/>
        <a:lstStyle/>
        <a:p>
          <a:endParaRPr lang="en-US"/>
        </a:p>
      </dgm:t>
    </dgm:pt>
    <dgm:pt modelId="{DB260A0C-C670-4083-852C-612979F57C24}">
      <dgm:prSet/>
      <dgm:spPr/>
      <dgm:t>
        <a:bodyPr/>
        <a:lstStyle/>
        <a:p>
          <a:r>
            <a:rPr lang="en-US" dirty="0"/>
            <a:t>Cardiac risk, DM</a:t>
          </a:r>
        </a:p>
      </dgm:t>
    </dgm:pt>
    <dgm:pt modelId="{DA9D5A21-77E8-4DBC-A987-7BD7FF22E7AA}" type="parTrans" cxnId="{EB288C1B-5256-441F-9BEE-64294FFC1B22}">
      <dgm:prSet/>
      <dgm:spPr/>
      <dgm:t>
        <a:bodyPr/>
        <a:lstStyle/>
        <a:p>
          <a:endParaRPr lang="en-US"/>
        </a:p>
      </dgm:t>
    </dgm:pt>
    <dgm:pt modelId="{46B31282-D2ED-425E-805D-232CC1898853}" type="sibTrans" cxnId="{EB288C1B-5256-441F-9BEE-64294FFC1B22}">
      <dgm:prSet/>
      <dgm:spPr/>
      <dgm:t>
        <a:bodyPr/>
        <a:lstStyle/>
        <a:p>
          <a:endParaRPr lang="en-US"/>
        </a:p>
      </dgm:t>
    </dgm:pt>
    <dgm:pt modelId="{D9AAD585-6073-4E64-B240-420C29605FE5}">
      <dgm:prSet custT="1"/>
      <dgm:spPr/>
      <dgm:t>
        <a:bodyPr/>
        <a:lstStyle/>
        <a:p>
          <a:r>
            <a:rPr lang="en-US" sz="2400" dirty="0"/>
            <a:t>Improved survival</a:t>
          </a:r>
        </a:p>
      </dgm:t>
    </dgm:pt>
    <dgm:pt modelId="{A2115981-9C86-4E94-BE02-F28D6631DEA8}" type="parTrans" cxnId="{A9188533-0216-4C6F-BD09-7BFCDB903B45}">
      <dgm:prSet/>
      <dgm:spPr/>
      <dgm:t>
        <a:bodyPr/>
        <a:lstStyle/>
        <a:p>
          <a:endParaRPr lang="en-US"/>
        </a:p>
      </dgm:t>
    </dgm:pt>
    <dgm:pt modelId="{CFBD012B-FF4E-4B8B-A2BA-F263478B7BF5}" type="sibTrans" cxnId="{A9188533-0216-4C6F-BD09-7BFCDB903B45}">
      <dgm:prSet/>
      <dgm:spPr/>
      <dgm:t>
        <a:bodyPr/>
        <a:lstStyle/>
        <a:p>
          <a:endParaRPr lang="en-US"/>
        </a:p>
      </dgm:t>
    </dgm:pt>
    <dgm:pt modelId="{789C948B-C18B-4D24-B3FC-E9189193D35E}" type="pres">
      <dgm:prSet presAssocID="{14940F39-6723-4736-A38A-E44E4E27AAD0}" presName="diagram" presStyleCnt="0">
        <dgm:presLayoutVars>
          <dgm:dir/>
          <dgm:animLvl val="lvl"/>
          <dgm:resizeHandles val="exact"/>
        </dgm:presLayoutVars>
      </dgm:prSet>
      <dgm:spPr/>
    </dgm:pt>
    <dgm:pt modelId="{FCBA3C8A-59D0-4D27-AC01-BF3F419B974F}" type="pres">
      <dgm:prSet presAssocID="{1CA64502-A8A7-4833-90F2-229DDF8BCB4F}" presName="compNode" presStyleCnt="0"/>
      <dgm:spPr/>
    </dgm:pt>
    <dgm:pt modelId="{57A72448-E75E-4F6F-8706-3C1948416344}" type="pres">
      <dgm:prSet presAssocID="{1CA64502-A8A7-4833-90F2-229DDF8BCB4F}" presName="childRect" presStyleLbl="bgAcc1" presStyleIdx="0" presStyleCnt="3" custScaleY="93904" custLinFactNeighborX="-232" custLinFactNeighborY="-20768">
        <dgm:presLayoutVars>
          <dgm:bulletEnabled val="1"/>
        </dgm:presLayoutVars>
      </dgm:prSet>
      <dgm:spPr/>
    </dgm:pt>
    <dgm:pt modelId="{355E1121-18A8-4BBE-BDA1-0608DBD383C6}" type="pres">
      <dgm:prSet presAssocID="{1CA64502-A8A7-4833-90F2-229DDF8BCB4F}" presName="parentText" presStyleLbl="node1" presStyleIdx="0" presStyleCnt="0">
        <dgm:presLayoutVars>
          <dgm:chMax val="0"/>
          <dgm:bulletEnabled val="1"/>
        </dgm:presLayoutVars>
      </dgm:prSet>
      <dgm:spPr/>
    </dgm:pt>
    <dgm:pt modelId="{B6E71543-120C-4BB7-A615-8AC0A24E60A8}" type="pres">
      <dgm:prSet presAssocID="{1CA64502-A8A7-4833-90F2-229DDF8BCB4F}" presName="parentRect" presStyleLbl="alignNode1" presStyleIdx="0" presStyleCnt="3" custScaleY="84729"/>
      <dgm:spPr/>
    </dgm:pt>
    <dgm:pt modelId="{3D30F501-861F-4634-8456-FB663F5BFFCC}" type="pres">
      <dgm:prSet presAssocID="{1CA64502-A8A7-4833-90F2-229DDF8BCB4F}" presName="adorn" presStyleLbl="fgAccFollowNode1" presStyleIdx="0" presStyleCnt="3"/>
      <dgm:spPr/>
    </dgm:pt>
    <dgm:pt modelId="{D98597C8-38A9-48BC-8EBA-B20345C1C041}" type="pres">
      <dgm:prSet presAssocID="{C2101545-00AD-4687-8395-219B11B5087C}" presName="sibTrans" presStyleLbl="sibTrans2D1" presStyleIdx="0" presStyleCnt="0"/>
      <dgm:spPr/>
    </dgm:pt>
    <dgm:pt modelId="{8CD933C6-3E78-45E1-8C7E-A9FBEF3C5EA2}" type="pres">
      <dgm:prSet presAssocID="{4E11CEDB-CDC0-4AD9-B4D2-3417AE7F0340}" presName="compNode" presStyleCnt="0"/>
      <dgm:spPr/>
    </dgm:pt>
    <dgm:pt modelId="{D62AECAF-C284-4333-979F-A6F555555B6A}" type="pres">
      <dgm:prSet presAssocID="{4E11CEDB-CDC0-4AD9-B4D2-3417AE7F0340}" presName="childRect" presStyleLbl="bgAcc1" presStyleIdx="1" presStyleCnt="3" custScaleY="126437">
        <dgm:presLayoutVars>
          <dgm:bulletEnabled val="1"/>
        </dgm:presLayoutVars>
      </dgm:prSet>
      <dgm:spPr>
        <a:blipFill rotWithShape="0">
          <a:blip xmlns:r="http://schemas.openxmlformats.org/officeDocument/2006/relationships" r:embed="rId1"/>
          <a:stretch>
            <a:fillRect/>
          </a:stretch>
        </a:blipFill>
      </dgm:spPr>
    </dgm:pt>
    <dgm:pt modelId="{E403B13E-9636-4CDF-BA72-F170C4C82816}" type="pres">
      <dgm:prSet presAssocID="{4E11CEDB-CDC0-4AD9-B4D2-3417AE7F0340}" presName="parentText" presStyleLbl="node1" presStyleIdx="0" presStyleCnt="0">
        <dgm:presLayoutVars>
          <dgm:chMax val="0"/>
          <dgm:bulletEnabled val="1"/>
        </dgm:presLayoutVars>
      </dgm:prSet>
      <dgm:spPr/>
    </dgm:pt>
    <dgm:pt modelId="{952FE425-DF88-4AA5-B817-13AEA0D57B1F}" type="pres">
      <dgm:prSet presAssocID="{4E11CEDB-CDC0-4AD9-B4D2-3417AE7F0340}" presName="parentRect" presStyleLbl="alignNode1" presStyleIdx="1" presStyleCnt="3" custScaleY="94883"/>
      <dgm:spPr/>
    </dgm:pt>
    <dgm:pt modelId="{52A16334-25AB-401D-9D71-BE7066903553}" type="pres">
      <dgm:prSet presAssocID="{4E11CEDB-CDC0-4AD9-B4D2-3417AE7F0340}" presName="adorn" presStyleLbl="fgAccFollowNode1" presStyleIdx="1" presStyleCnt="3"/>
      <dgm:spPr/>
    </dgm:pt>
    <dgm:pt modelId="{312A1667-E1F2-47CF-B2B3-3D305AA2F1E8}" type="pres">
      <dgm:prSet presAssocID="{24AB78A5-FD59-4389-AF1A-B8F6FDD6C639}" presName="sibTrans" presStyleLbl="sibTrans2D1" presStyleIdx="0" presStyleCnt="0"/>
      <dgm:spPr/>
    </dgm:pt>
    <dgm:pt modelId="{6BE8EC30-255B-4DEF-B06E-56CD89DB3DD4}" type="pres">
      <dgm:prSet presAssocID="{2F0EB424-1807-4CD7-9C8D-7DF06E2093E4}" presName="compNode" presStyleCnt="0"/>
      <dgm:spPr/>
    </dgm:pt>
    <dgm:pt modelId="{C42222B5-2280-41C8-B0A7-49EECE524DCA}" type="pres">
      <dgm:prSet presAssocID="{2F0EB424-1807-4CD7-9C8D-7DF06E2093E4}" presName="childRect" presStyleLbl="bgAcc1" presStyleIdx="2" presStyleCnt="3" custScaleY="116614">
        <dgm:presLayoutVars>
          <dgm:bulletEnabled val="1"/>
        </dgm:presLayoutVars>
      </dgm:prSet>
      <dgm:spPr/>
    </dgm:pt>
    <dgm:pt modelId="{11C9EA44-F175-4C99-BFC4-E87086B4341B}" type="pres">
      <dgm:prSet presAssocID="{2F0EB424-1807-4CD7-9C8D-7DF06E2093E4}" presName="parentText" presStyleLbl="node1" presStyleIdx="0" presStyleCnt="0">
        <dgm:presLayoutVars>
          <dgm:chMax val="0"/>
          <dgm:bulletEnabled val="1"/>
        </dgm:presLayoutVars>
      </dgm:prSet>
      <dgm:spPr/>
    </dgm:pt>
    <dgm:pt modelId="{725165B7-67EB-4787-91D8-5EFA88F8DC08}" type="pres">
      <dgm:prSet presAssocID="{2F0EB424-1807-4CD7-9C8D-7DF06E2093E4}" presName="parentRect" presStyleLbl="alignNode1" presStyleIdx="2" presStyleCnt="3" custScaleY="61230" custLinFactNeighborY="25189"/>
      <dgm:spPr/>
    </dgm:pt>
    <dgm:pt modelId="{D8C97869-7E09-4259-8C65-BA14EF40668A}" type="pres">
      <dgm:prSet presAssocID="{2F0EB424-1807-4CD7-9C8D-7DF06E2093E4}" presName="adorn" presStyleLbl="fgAccFollowNode1" presStyleIdx="2" presStyleCnt="3"/>
      <dgm:spPr/>
    </dgm:pt>
  </dgm:ptLst>
  <dgm:cxnLst>
    <dgm:cxn modelId="{360BD102-DD28-4973-8E28-6557C04B64B7}" srcId="{2F0EB424-1807-4CD7-9C8D-7DF06E2093E4}" destId="{518FF713-9B67-4AA7-8BDA-CD8E833BB3A6}" srcOrd="5" destOrd="0" parTransId="{81EB4AA0-6E39-42B4-A623-9695F23E5E42}" sibTransId="{A453D6A5-32D9-4C14-B3D8-00C2953D1BBC}"/>
    <dgm:cxn modelId="{C120860C-1C62-4175-95B5-3E01E119DA7E}" type="presOf" srcId="{1CA64502-A8A7-4833-90F2-229DDF8BCB4F}" destId="{B6E71543-120C-4BB7-A615-8AC0A24E60A8}" srcOrd="1" destOrd="0" presId="urn:microsoft.com/office/officeart/2005/8/layout/bList2"/>
    <dgm:cxn modelId="{EB288C1B-5256-441F-9BEE-64294FFC1B22}" srcId="{2F0EB424-1807-4CD7-9C8D-7DF06E2093E4}" destId="{DB260A0C-C670-4083-852C-612979F57C24}" srcOrd="8" destOrd="0" parTransId="{DA9D5A21-77E8-4DBC-A987-7BD7FF22E7AA}" sibTransId="{46B31282-D2ED-425E-805D-232CC1898853}"/>
    <dgm:cxn modelId="{8E3E602F-6D1A-47CF-A35E-1FC7A3EF626C}" type="presOf" srcId="{24AB78A5-FD59-4389-AF1A-B8F6FDD6C639}" destId="{312A1667-E1F2-47CF-B2B3-3D305AA2F1E8}" srcOrd="0" destOrd="0" presId="urn:microsoft.com/office/officeart/2005/8/layout/bList2"/>
    <dgm:cxn modelId="{48D0A32F-8F80-4D90-8503-C8C645D4D3A0}" type="presOf" srcId="{D9AAD585-6073-4E64-B240-420C29605FE5}" destId="{57A72448-E75E-4F6F-8706-3C1948416344}" srcOrd="0" destOrd="0" presId="urn:microsoft.com/office/officeart/2005/8/layout/bList2"/>
    <dgm:cxn modelId="{A9188533-0216-4C6F-BD09-7BFCDB903B45}" srcId="{1CA64502-A8A7-4833-90F2-229DDF8BCB4F}" destId="{D9AAD585-6073-4E64-B240-420C29605FE5}" srcOrd="0" destOrd="0" parTransId="{A2115981-9C86-4E94-BE02-F28D6631DEA8}" sibTransId="{CFBD012B-FF4E-4B8B-A2BA-F263478B7BF5}"/>
    <dgm:cxn modelId="{CAC4823E-67E9-45FF-B47B-25E28B6FA82A}" srcId="{2F0EB424-1807-4CD7-9C8D-7DF06E2093E4}" destId="{94AD8614-763E-4582-B5B0-60126BA865BC}" srcOrd="0" destOrd="0" parTransId="{4C93270D-23F3-4BEC-A384-328534980B46}" sibTransId="{BE992E3F-CA9E-460D-93EF-B88DDF7275C3}"/>
    <dgm:cxn modelId="{6FB38B3F-B2B1-429E-9D4A-48E731D69C5F}" srcId="{14940F39-6723-4736-A38A-E44E4E27AAD0}" destId="{4E11CEDB-CDC0-4AD9-B4D2-3417AE7F0340}" srcOrd="1" destOrd="0" parTransId="{902B5C20-2D3F-413B-BE7E-D910B6C25E82}" sibTransId="{24AB78A5-FD59-4389-AF1A-B8F6FDD6C639}"/>
    <dgm:cxn modelId="{86457645-7F05-443C-9E29-78ABA007FFD6}" srcId="{14940F39-6723-4736-A38A-E44E4E27AAD0}" destId="{2F0EB424-1807-4CD7-9C8D-7DF06E2093E4}" srcOrd="2" destOrd="0" parTransId="{4AC375E6-350C-4242-A328-4BF100E91BAA}" sibTransId="{5F41A744-2FCC-401A-BCAB-6F3640E5EE0C}"/>
    <dgm:cxn modelId="{5D597656-14B9-4FEE-B093-1D6B47EF2153}" srcId="{2F0EB424-1807-4CD7-9C8D-7DF06E2093E4}" destId="{E5EF1883-8B0F-470F-B9E7-94602B98B290}" srcOrd="4" destOrd="0" parTransId="{2AD3D911-F048-4C88-BE0A-6BB403CCCA1E}" sibTransId="{3F82DA7A-4A26-4175-A57A-AD1BBAE84D01}"/>
    <dgm:cxn modelId="{D117D769-44EF-4EB6-9D15-B62D7BAADC97}" type="presOf" srcId="{518FF713-9B67-4AA7-8BDA-CD8E833BB3A6}" destId="{C42222B5-2280-41C8-B0A7-49EECE524DCA}" srcOrd="0" destOrd="5" presId="urn:microsoft.com/office/officeart/2005/8/layout/bList2"/>
    <dgm:cxn modelId="{743AEA6D-4550-4D29-981E-ECBE4D024B36}" type="presOf" srcId="{C2101545-00AD-4687-8395-219B11B5087C}" destId="{D98597C8-38A9-48BC-8EBA-B20345C1C041}" srcOrd="0" destOrd="0" presId="urn:microsoft.com/office/officeart/2005/8/layout/bList2"/>
    <dgm:cxn modelId="{6B293B70-3F9A-4FFD-961E-FA2B33484FCD}" type="presOf" srcId="{67FFE5DC-D4FA-4FC8-AAE0-BBD46FA25978}" destId="{C42222B5-2280-41C8-B0A7-49EECE524DCA}" srcOrd="0" destOrd="3" presId="urn:microsoft.com/office/officeart/2005/8/layout/bList2"/>
    <dgm:cxn modelId="{C77C7372-3788-44A2-AA5B-F647D960C47B}" type="presOf" srcId="{E82483E2-86B5-4444-BDEC-A21D9840EB5A}" destId="{C42222B5-2280-41C8-B0A7-49EECE524DCA}" srcOrd="0" destOrd="7" presId="urn:microsoft.com/office/officeart/2005/8/layout/bList2"/>
    <dgm:cxn modelId="{7587DD7C-3DA9-4700-8348-D66B4FF95705}" type="presOf" srcId="{1CA64502-A8A7-4833-90F2-229DDF8BCB4F}" destId="{355E1121-18A8-4BBE-BDA1-0608DBD383C6}" srcOrd="0" destOrd="0" presId="urn:microsoft.com/office/officeart/2005/8/layout/bList2"/>
    <dgm:cxn modelId="{CC56CD84-9AB2-4EB4-9871-E3FAEF342545}" type="presOf" srcId="{8CB6BE84-D6F2-4C3E-8E2C-D2B1A74CBA39}" destId="{C42222B5-2280-41C8-B0A7-49EECE524DCA}" srcOrd="0" destOrd="2" presId="urn:microsoft.com/office/officeart/2005/8/layout/bList2"/>
    <dgm:cxn modelId="{48F20F8E-62B5-4FF5-92E3-EC995C6065FB}" type="presOf" srcId="{C3285575-12D4-4BDC-B4BD-01B83E42E96D}" destId="{C42222B5-2280-41C8-B0A7-49EECE524DCA}" srcOrd="0" destOrd="1" presId="urn:microsoft.com/office/officeart/2005/8/layout/bList2"/>
    <dgm:cxn modelId="{3BD42E96-EB2C-43FF-B13D-D1774195F60F}" type="presOf" srcId="{E5EF1883-8B0F-470F-B9E7-94602B98B290}" destId="{C42222B5-2280-41C8-B0A7-49EECE524DCA}" srcOrd="0" destOrd="4" presId="urn:microsoft.com/office/officeart/2005/8/layout/bList2"/>
    <dgm:cxn modelId="{CA52B796-A37A-47A3-84F4-CDE5BBC12492}" type="presOf" srcId="{4E11CEDB-CDC0-4AD9-B4D2-3417AE7F0340}" destId="{952FE425-DF88-4AA5-B817-13AEA0D57B1F}" srcOrd="1" destOrd="0" presId="urn:microsoft.com/office/officeart/2005/8/layout/bList2"/>
    <dgm:cxn modelId="{C96BCE96-4B02-4123-AEDF-A11FD1B5129A}" srcId="{1CA64502-A8A7-4833-90F2-229DDF8BCB4F}" destId="{2329D443-2BD9-4E8B-A271-77345E918F5F}" srcOrd="1" destOrd="0" parTransId="{7229BF9B-E7F1-4DC1-938F-0FE56B4DA146}" sibTransId="{E3CB9281-0867-4631-BA7B-2A5E7D83F303}"/>
    <dgm:cxn modelId="{9C9CC19C-D406-4680-B3DD-F6ED94E10469}" type="presOf" srcId="{2329D443-2BD9-4E8B-A271-77345E918F5F}" destId="{57A72448-E75E-4F6F-8706-3C1948416344}" srcOrd="0" destOrd="1" presId="urn:microsoft.com/office/officeart/2005/8/layout/bList2"/>
    <dgm:cxn modelId="{5764A0A0-A5A4-45E5-A37C-3AE050888F57}" srcId="{2F0EB424-1807-4CD7-9C8D-7DF06E2093E4}" destId="{67FFE5DC-D4FA-4FC8-AAE0-BBD46FA25978}" srcOrd="3" destOrd="0" parTransId="{AD7E9DA3-21D1-49E6-A7FE-86646E47E6C5}" sibTransId="{66DAEDC1-0472-498A-BCFF-8A60D220FEEB}"/>
    <dgm:cxn modelId="{48B4DEA0-8A27-478A-AEFD-82387C3F6F77}" srcId="{2F0EB424-1807-4CD7-9C8D-7DF06E2093E4}" destId="{07FC03BD-2105-45DE-B2B5-D56FECAD7952}" srcOrd="6" destOrd="0" parTransId="{5AEE998D-E871-4943-B9F3-8D4AC00BFF6C}" sibTransId="{F2A5FA83-FC5D-49F0-81B6-DB42D6F90774}"/>
    <dgm:cxn modelId="{3C2FDAAB-A443-4028-838C-CC7CE59A9827}" type="presOf" srcId="{14940F39-6723-4736-A38A-E44E4E27AAD0}" destId="{789C948B-C18B-4D24-B3FC-E9189193D35E}" srcOrd="0" destOrd="0" presId="urn:microsoft.com/office/officeart/2005/8/layout/bList2"/>
    <dgm:cxn modelId="{EA42DEAE-CA34-43F4-98A1-EC3492573CD7}" srcId="{1CA64502-A8A7-4833-90F2-229DDF8BCB4F}" destId="{0360939A-B5A3-4253-8168-2BC67DAB2086}" srcOrd="2" destOrd="0" parTransId="{780A37AD-6E23-44A7-BB0C-A7908A90671D}" sibTransId="{646CB810-1266-41E9-9A8F-651C26259CAC}"/>
    <dgm:cxn modelId="{509663BD-64F4-422D-B5DC-B151B842541B}" srcId="{14940F39-6723-4736-A38A-E44E4E27AAD0}" destId="{1CA64502-A8A7-4833-90F2-229DDF8BCB4F}" srcOrd="0" destOrd="0" parTransId="{2DC82E2B-1916-4931-BAF4-D4530FB21C39}" sibTransId="{C2101545-00AD-4687-8395-219B11B5087C}"/>
    <dgm:cxn modelId="{1E5D0CBE-9F70-4B54-9CC3-06E994D96859}" type="presOf" srcId="{0360939A-B5A3-4253-8168-2BC67DAB2086}" destId="{57A72448-E75E-4F6F-8706-3C1948416344}" srcOrd="0" destOrd="2" presId="urn:microsoft.com/office/officeart/2005/8/layout/bList2"/>
    <dgm:cxn modelId="{26F508C7-366A-4031-80E5-3DA5F28727C2}" type="presOf" srcId="{2F0EB424-1807-4CD7-9C8D-7DF06E2093E4}" destId="{725165B7-67EB-4787-91D8-5EFA88F8DC08}" srcOrd="1" destOrd="0" presId="urn:microsoft.com/office/officeart/2005/8/layout/bList2"/>
    <dgm:cxn modelId="{3BC9FBC8-8E56-4D7B-98EE-ADDC061F1F4B}" srcId="{2F0EB424-1807-4CD7-9C8D-7DF06E2093E4}" destId="{C3285575-12D4-4BDC-B4BD-01B83E42E96D}" srcOrd="1" destOrd="0" parTransId="{87C262EA-F885-4881-8BDA-F5B452B38407}" sibTransId="{3C45CC64-DE13-43DA-A7BC-2E7F3DABECC5}"/>
    <dgm:cxn modelId="{926416CF-86BE-4E21-9A3A-3C1BA58B008D}" srcId="{2F0EB424-1807-4CD7-9C8D-7DF06E2093E4}" destId="{8CB6BE84-D6F2-4C3E-8E2C-D2B1A74CBA39}" srcOrd="2" destOrd="0" parTransId="{CCBFD44B-E0BA-416F-8DCB-07FE76BB2CF1}" sibTransId="{9998E3A1-D198-4310-801F-4B4E7937B50B}"/>
    <dgm:cxn modelId="{D81520D9-5693-401A-95C5-C341CBDA9CB4}" type="presOf" srcId="{94AD8614-763E-4582-B5B0-60126BA865BC}" destId="{C42222B5-2280-41C8-B0A7-49EECE524DCA}" srcOrd="0" destOrd="0" presId="urn:microsoft.com/office/officeart/2005/8/layout/bList2"/>
    <dgm:cxn modelId="{8825DBE1-4895-4ABD-B4B9-C06843CD03CC}" type="presOf" srcId="{2F0EB424-1807-4CD7-9C8D-7DF06E2093E4}" destId="{11C9EA44-F175-4C99-BFC4-E87086B4341B}" srcOrd="0" destOrd="0" presId="urn:microsoft.com/office/officeart/2005/8/layout/bList2"/>
    <dgm:cxn modelId="{874BEBE5-1B49-4C05-BB32-49A345D44932}" type="presOf" srcId="{07FC03BD-2105-45DE-B2B5-D56FECAD7952}" destId="{C42222B5-2280-41C8-B0A7-49EECE524DCA}" srcOrd="0" destOrd="6" presId="urn:microsoft.com/office/officeart/2005/8/layout/bList2"/>
    <dgm:cxn modelId="{7486F5E6-965D-4C3D-A29C-2A843FA78350}" type="presOf" srcId="{4E11CEDB-CDC0-4AD9-B4D2-3417AE7F0340}" destId="{E403B13E-9636-4CDF-BA72-F170C4C82816}" srcOrd="0" destOrd="0" presId="urn:microsoft.com/office/officeart/2005/8/layout/bList2"/>
    <dgm:cxn modelId="{8B28C6E7-F977-4EFB-A906-345C8888147C}" srcId="{2F0EB424-1807-4CD7-9C8D-7DF06E2093E4}" destId="{E82483E2-86B5-4444-BDEC-A21D9840EB5A}" srcOrd="7" destOrd="0" parTransId="{1D33951D-A4F7-41A3-9F88-28DDF1AEAECD}" sibTransId="{0B9A927F-3010-4932-ADCE-D6AD42D464FD}"/>
    <dgm:cxn modelId="{1F4557F7-D7A6-42F4-B459-5CB7F3990BD2}" type="presOf" srcId="{DB260A0C-C670-4083-852C-612979F57C24}" destId="{C42222B5-2280-41C8-B0A7-49EECE524DCA}" srcOrd="0" destOrd="8" presId="urn:microsoft.com/office/officeart/2005/8/layout/bList2"/>
    <dgm:cxn modelId="{8CD4968E-D6A5-4AA1-A255-9C4D3E6E4E49}" type="presParOf" srcId="{789C948B-C18B-4D24-B3FC-E9189193D35E}" destId="{FCBA3C8A-59D0-4D27-AC01-BF3F419B974F}" srcOrd="0" destOrd="0" presId="urn:microsoft.com/office/officeart/2005/8/layout/bList2"/>
    <dgm:cxn modelId="{1A520554-DE45-41C6-A819-8E2A71C026C3}" type="presParOf" srcId="{FCBA3C8A-59D0-4D27-AC01-BF3F419B974F}" destId="{57A72448-E75E-4F6F-8706-3C1948416344}" srcOrd="0" destOrd="0" presId="urn:microsoft.com/office/officeart/2005/8/layout/bList2"/>
    <dgm:cxn modelId="{2E6CB05B-FACA-4535-85C0-BDDEBA959954}" type="presParOf" srcId="{FCBA3C8A-59D0-4D27-AC01-BF3F419B974F}" destId="{355E1121-18A8-4BBE-BDA1-0608DBD383C6}" srcOrd="1" destOrd="0" presId="urn:microsoft.com/office/officeart/2005/8/layout/bList2"/>
    <dgm:cxn modelId="{9EF261EA-89F8-4E2F-B844-F13D96B17A0A}" type="presParOf" srcId="{FCBA3C8A-59D0-4D27-AC01-BF3F419B974F}" destId="{B6E71543-120C-4BB7-A615-8AC0A24E60A8}" srcOrd="2" destOrd="0" presId="urn:microsoft.com/office/officeart/2005/8/layout/bList2"/>
    <dgm:cxn modelId="{A343623C-64E9-49EC-A0A3-F8711684E7EF}" type="presParOf" srcId="{FCBA3C8A-59D0-4D27-AC01-BF3F419B974F}" destId="{3D30F501-861F-4634-8456-FB663F5BFFCC}" srcOrd="3" destOrd="0" presId="urn:microsoft.com/office/officeart/2005/8/layout/bList2"/>
    <dgm:cxn modelId="{9CE527E6-EE57-408D-8C03-C5F04DECF8A4}" type="presParOf" srcId="{789C948B-C18B-4D24-B3FC-E9189193D35E}" destId="{D98597C8-38A9-48BC-8EBA-B20345C1C041}" srcOrd="1" destOrd="0" presId="urn:microsoft.com/office/officeart/2005/8/layout/bList2"/>
    <dgm:cxn modelId="{F57C2285-B1D0-4E64-ABF4-C1F26AA0D4FE}" type="presParOf" srcId="{789C948B-C18B-4D24-B3FC-E9189193D35E}" destId="{8CD933C6-3E78-45E1-8C7E-A9FBEF3C5EA2}" srcOrd="2" destOrd="0" presId="urn:microsoft.com/office/officeart/2005/8/layout/bList2"/>
    <dgm:cxn modelId="{D3938CB2-8BA6-4B20-92E9-157C90DE35CC}" type="presParOf" srcId="{8CD933C6-3E78-45E1-8C7E-A9FBEF3C5EA2}" destId="{D62AECAF-C284-4333-979F-A6F555555B6A}" srcOrd="0" destOrd="0" presId="urn:microsoft.com/office/officeart/2005/8/layout/bList2"/>
    <dgm:cxn modelId="{A7D6826B-EDA6-4F1D-BE57-2397B994725D}" type="presParOf" srcId="{8CD933C6-3E78-45E1-8C7E-A9FBEF3C5EA2}" destId="{E403B13E-9636-4CDF-BA72-F170C4C82816}" srcOrd="1" destOrd="0" presId="urn:microsoft.com/office/officeart/2005/8/layout/bList2"/>
    <dgm:cxn modelId="{26B87B25-E43F-4AF4-BDAC-3A2710624221}" type="presParOf" srcId="{8CD933C6-3E78-45E1-8C7E-A9FBEF3C5EA2}" destId="{952FE425-DF88-4AA5-B817-13AEA0D57B1F}" srcOrd="2" destOrd="0" presId="urn:microsoft.com/office/officeart/2005/8/layout/bList2"/>
    <dgm:cxn modelId="{8B620A33-90B9-48D3-BE66-8AF61D920FE3}" type="presParOf" srcId="{8CD933C6-3E78-45E1-8C7E-A9FBEF3C5EA2}" destId="{52A16334-25AB-401D-9D71-BE7066903553}" srcOrd="3" destOrd="0" presId="urn:microsoft.com/office/officeart/2005/8/layout/bList2"/>
    <dgm:cxn modelId="{4DE81870-1F26-4280-B9C1-DED0F189D00F}" type="presParOf" srcId="{789C948B-C18B-4D24-B3FC-E9189193D35E}" destId="{312A1667-E1F2-47CF-B2B3-3D305AA2F1E8}" srcOrd="3" destOrd="0" presId="urn:microsoft.com/office/officeart/2005/8/layout/bList2"/>
    <dgm:cxn modelId="{0069A844-F08C-403F-9FA5-0017BFF2B99E}" type="presParOf" srcId="{789C948B-C18B-4D24-B3FC-E9189193D35E}" destId="{6BE8EC30-255B-4DEF-B06E-56CD89DB3DD4}" srcOrd="4" destOrd="0" presId="urn:microsoft.com/office/officeart/2005/8/layout/bList2"/>
    <dgm:cxn modelId="{C2F0EA23-4F72-4290-9718-50FA9F9C74C4}" type="presParOf" srcId="{6BE8EC30-255B-4DEF-B06E-56CD89DB3DD4}" destId="{C42222B5-2280-41C8-B0A7-49EECE524DCA}" srcOrd="0" destOrd="0" presId="urn:microsoft.com/office/officeart/2005/8/layout/bList2"/>
    <dgm:cxn modelId="{8744E686-989C-47FF-B31E-F469604F3825}" type="presParOf" srcId="{6BE8EC30-255B-4DEF-B06E-56CD89DB3DD4}" destId="{11C9EA44-F175-4C99-BFC4-E87086B4341B}" srcOrd="1" destOrd="0" presId="urn:microsoft.com/office/officeart/2005/8/layout/bList2"/>
    <dgm:cxn modelId="{9F63206D-717C-4449-A904-EBE58EA45C07}" type="presParOf" srcId="{6BE8EC30-255B-4DEF-B06E-56CD89DB3DD4}" destId="{725165B7-67EB-4787-91D8-5EFA88F8DC08}" srcOrd="2" destOrd="0" presId="urn:microsoft.com/office/officeart/2005/8/layout/bList2"/>
    <dgm:cxn modelId="{83482F24-ED95-47F2-8D4B-A9BBCBB4294C}" type="presParOf" srcId="{6BE8EC30-255B-4DEF-B06E-56CD89DB3DD4}" destId="{D8C97869-7E09-4259-8C65-BA14EF40668A}"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72448-E75E-4F6F-8706-3C1948416344}">
      <dsp:nvSpPr>
        <dsp:cNvPr id="0" name=""/>
        <dsp:cNvSpPr/>
      </dsp:nvSpPr>
      <dsp:spPr>
        <a:xfrm>
          <a:off x="0" y="0"/>
          <a:ext cx="3069717" cy="215179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Improved survival</a:t>
          </a:r>
        </a:p>
        <a:p>
          <a:pPr marL="228600" lvl="1" indent="-228600" algn="l" defTabSz="1066800">
            <a:lnSpc>
              <a:spcPct val="90000"/>
            </a:lnSpc>
            <a:spcBef>
              <a:spcPct val="0"/>
            </a:spcBef>
            <a:spcAft>
              <a:spcPct val="15000"/>
            </a:spcAft>
            <a:buChar char="•"/>
          </a:pPr>
          <a:r>
            <a:rPr lang="en-US" sz="2400" kern="1200" dirty="0"/>
            <a:t>Delayed progression</a:t>
          </a:r>
        </a:p>
        <a:p>
          <a:pPr marL="228600" lvl="1" indent="-228600" algn="l" defTabSz="1066800">
            <a:lnSpc>
              <a:spcPct val="90000"/>
            </a:lnSpc>
            <a:spcBef>
              <a:spcPct val="0"/>
            </a:spcBef>
            <a:spcAft>
              <a:spcPct val="15000"/>
            </a:spcAft>
            <a:buChar char="•"/>
          </a:pPr>
          <a:r>
            <a:rPr lang="en-US" sz="2400" kern="1200" dirty="0"/>
            <a:t>Psychological benefits of receiving treatment</a:t>
          </a:r>
        </a:p>
      </dsp:txBody>
      <dsp:txXfrm>
        <a:off x="50419" y="50419"/>
        <a:ext cx="2968879" cy="2101371"/>
      </dsp:txXfrm>
    </dsp:sp>
    <dsp:sp modelId="{B6E71543-120C-4BB7-A615-8AC0A24E60A8}">
      <dsp:nvSpPr>
        <dsp:cNvPr id="0" name=""/>
        <dsp:cNvSpPr/>
      </dsp:nvSpPr>
      <dsp:spPr>
        <a:xfrm>
          <a:off x="7107" y="2746265"/>
          <a:ext cx="3069717" cy="83486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t>	       	</a:t>
          </a:r>
          <a:r>
            <a:rPr lang="en-US" sz="3200" kern="1200" dirty="0"/>
            <a:t>Benefits</a:t>
          </a:r>
        </a:p>
      </dsp:txBody>
      <dsp:txXfrm>
        <a:off x="7107" y="2746265"/>
        <a:ext cx="2161772" cy="834865"/>
      </dsp:txXfrm>
    </dsp:sp>
    <dsp:sp modelId="{3D30F501-861F-4634-8456-FB663F5BFFCC}">
      <dsp:nvSpPr>
        <dsp:cNvPr id="0" name=""/>
        <dsp:cNvSpPr/>
      </dsp:nvSpPr>
      <dsp:spPr>
        <a:xfrm>
          <a:off x="2255717" y="2827541"/>
          <a:ext cx="1074401" cy="1074401"/>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2AECAF-C284-4333-979F-A6F555555B6A}">
      <dsp:nvSpPr>
        <dsp:cNvPr id="0" name=""/>
        <dsp:cNvSpPr/>
      </dsp:nvSpPr>
      <dsp:spPr>
        <a:xfrm>
          <a:off x="3596294" y="263023"/>
          <a:ext cx="3069717" cy="2897277"/>
        </a:xfrm>
        <a:prstGeom prst="round2SameRect">
          <a:avLst>
            <a:gd name="adj1" fmla="val 8000"/>
            <a:gd name="adj2" fmla="val 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2FE425-DF88-4AA5-B817-13AEA0D57B1F}">
      <dsp:nvSpPr>
        <dsp:cNvPr id="0" name=""/>
        <dsp:cNvSpPr/>
      </dsp:nvSpPr>
      <dsp:spPr>
        <a:xfrm>
          <a:off x="3596294" y="2882611"/>
          <a:ext cx="3069717" cy="93491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0" rIns="27940" bIns="0" numCol="1" spcCol="1270" anchor="ctr" anchorCtr="0">
          <a:noAutofit/>
        </a:bodyPr>
        <a:lstStyle/>
        <a:p>
          <a:pPr marL="0" lvl="0" indent="0" algn="l" defTabSz="977900">
            <a:lnSpc>
              <a:spcPct val="90000"/>
            </a:lnSpc>
            <a:spcBef>
              <a:spcPct val="0"/>
            </a:spcBef>
            <a:spcAft>
              <a:spcPct val="35000"/>
            </a:spcAft>
            <a:buNone/>
          </a:pPr>
          <a:r>
            <a:rPr lang="en-US" sz="2200" kern="1200" dirty="0"/>
            <a:t>Shared decision     making:  goals </a:t>
          </a:r>
          <a:r>
            <a:rPr lang="en-US" sz="2200" kern="1200"/>
            <a:t>of patient</a:t>
          </a:r>
          <a:endParaRPr lang="en-US" sz="2200" kern="1200" dirty="0"/>
        </a:p>
      </dsp:txBody>
      <dsp:txXfrm>
        <a:off x="3596294" y="2882611"/>
        <a:ext cx="2161772" cy="934916"/>
      </dsp:txXfrm>
    </dsp:sp>
    <dsp:sp modelId="{52A16334-25AB-401D-9D71-BE7066903553}">
      <dsp:nvSpPr>
        <dsp:cNvPr id="0" name=""/>
        <dsp:cNvSpPr/>
      </dsp:nvSpPr>
      <dsp:spPr>
        <a:xfrm>
          <a:off x="5844904" y="3013913"/>
          <a:ext cx="1074401" cy="1074401"/>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2222B5-2280-41C8-B0A7-49EECE524DCA}">
      <dsp:nvSpPr>
        <dsp:cNvPr id="0" name=""/>
        <dsp:cNvSpPr/>
      </dsp:nvSpPr>
      <dsp:spPr>
        <a:xfrm>
          <a:off x="7185481" y="319296"/>
          <a:ext cx="3069717" cy="2672185"/>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64770" rIns="21590" bIns="21590"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Expense:  COST $$$$... </a:t>
          </a:r>
          <a:r>
            <a:rPr lang="en-US" sz="1700" kern="1200" dirty="0">
              <a:latin typeface="Calibri" panose="020F0502020204030204" pitchFamily="34" charset="0"/>
              <a:cs typeface="Calibri" panose="020F0502020204030204" pitchFamily="34" charset="0"/>
            </a:rPr>
            <a:t>↓ </a:t>
          </a:r>
          <a:r>
            <a:rPr lang="en-US" sz="1700" kern="1200" dirty="0"/>
            <a:t>QOL</a:t>
          </a:r>
        </a:p>
        <a:p>
          <a:pPr marL="171450" lvl="1" indent="-171450" algn="l" defTabSz="755650">
            <a:lnSpc>
              <a:spcPct val="90000"/>
            </a:lnSpc>
            <a:spcBef>
              <a:spcPct val="0"/>
            </a:spcBef>
            <a:spcAft>
              <a:spcPct val="15000"/>
            </a:spcAft>
            <a:buChar char="•"/>
          </a:pPr>
          <a:r>
            <a:rPr lang="en-US" sz="1700" kern="1200" dirty="0"/>
            <a:t>ED and </a:t>
          </a:r>
          <a:r>
            <a:rPr lang="en-US" sz="1700" kern="1200" dirty="0">
              <a:latin typeface="Calibri" panose="020F0502020204030204" pitchFamily="34" charset="0"/>
              <a:cs typeface="Calibri" panose="020F0502020204030204" pitchFamily="34" charset="0"/>
            </a:rPr>
            <a:t>↓ libido</a:t>
          </a:r>
          <a:endParaRPr lang="en-US" sz="1700" kern="1200" dirty="0"/>
        </a:p>
        <a:p>
          <a:pPr marL="171450" lvl="1" indent="-171450" algn="l" defTabSz="755650">
            <a:lnSpc>
              <a:spcPct val="90000"/>
            </a:lnSpc>
            <a:spcBef>
              <a:spcPct val="0"/>
            </a:spcBef>
            <a:spcAft>
              <a:spcPct val="15000"/>
            </a:spcAft>
            <a:buChar char="•"/>
          </a:pPr>
          <a:r>
            <a:rPr lang="en-US" sz="1700" kern="1200" dirty="0"/>
            <a:t>Hot flashes</a:t>
          </a:r>
        </a:p>
        <a:p>
          <a:pPr marL="171450" lvl="1" indent="-171450" algn="l" defTabSz="755650">
            <a:lnSpc>
              <a:spcPct val="90000"/>
            </a:lnSpc>
            <a:spcBef>
              <a:spcPct val="0"/>
            </a:spcBef>
            <a:spcAft>
              <a:spcPct val="15000"/>
            </a:spcAft>
            <a:buChar char="•"/>
          </a:pPr>
          <a:r>
            <a:rPr lang="en-US" sz="1700" kern="1200" dirty="0"/>
            <a:t>Changes in mood/ </a:t>
          </a:r>
          <a:r>
            <a:rPr lang="en-US" sz="1700" kern="1200" dirty="0">
              <a:latin typeface="Calibri" panose="020F0502020204030204" pitchFamily="34" charset="0"/>
              <a:cs typeface="Calibri" panose="020F0502020204030204" pitchFamily="34" charset="0"/>
            </a:rPr>
            <a:t>↓</a:t>
          </a:r>
          <a:r>
            <a:rPr lang="en-US" sz="1700" kern="1200" dirty="0"/>
            <a:t>cognition</a:t>
          </a:r>
        </a:p>
        <a:p>
          <a:pPr marL="171450" lvl="1" indent="-171450" algn="l" defTabSz="755650">
            <a:lnSpc>
              <a:spcPct val="90000"/>
            </a:lnSpc>
            <a:spcBef>
              <a:spcPct val="0"/>
            </a:spcBef>
            <a:spcAft>
              <a:spcPct val="15000"/>
            </a:spcAft>
            <a:buChar char="•"/>
          </a:pPr>
          <a:r>
            <a:rPr lang="en-US" sz="1700" kern="1200" dirty="0">
              <a:latin typeface="Calibri" panose="020F0502020204030204" pitchFamily="34" charset="0"/>
              <a:cs typeface="Calibri" panose="020F0502020204030204" pitchFamily="34" charset="0"/>
            </a:rPr>
            <a:t>↓ strength/</a:t>
          </a:r>
          <a:r>
            <a:rPr lang="en-US" sz="1700" kern="1200" dirty="0"/>
            <a:t> muscle mass</a:t>
          </a:r>
        </a:p>
        <a:p>
          <a:pPr marL="171450" lvl="1" indent="-171450" algn="l" defTabSz="755650">
            <a:lnSpc>
              <a:spcPct val="90000"/>
            </a:lnSpc>
            <a:spcBef>
              <a:spcPct val="0"/>
            </a:spcBef>
            <a:spcAft>
              <a:spcPct val="15000"/>
            </a:spcAft>
            <a:buChar char="•"/>
          </a:pPr>
          <a:r>
            <a:rPr lang="en-US" sz="1700" kern="1200" dirty="0"/>
            <a:t>Osteoporosis</a:t>
          </a:r>
        </a:p>
        <a:p>
          <a:pPr marL="171450" lvl="1" indent="-171450" algn="l" defTabSz="755650">
            <a:lnSpc>
              <a:spcPct val="90000"/>
            </a:lnSpc>
            <a:spcBef>
              <a:spcPct val="0"/>
            </a:spcBef>
            <a:spcAft>
              <a:spcPct val="15000"/>
            </a:spcAft>
            <a:buChar char="•"/>
          </a:pPr>
          <a:r>
            <a:rPr lang="en-US" sz="1700" kern="1200" dirty="0"/>
            <a:t>Anemia, fatigue</a:t>
          </a:r>
        </a:p>
        <a:p>
          <a:pPr marL="171450" lvl="1" indent="-171450" algn="l" defTabSz="755650">
            <a:lnSpc>
              <a:spcPct val="90000"/>
            </a:lnSpc>
            <a:spcBef>
              <a:spcPct val="0"/>
            </a:spcBef>
            <a:spcAft>
              <a:spcPct val="15000"/>
            </a:spcAft>
            <a:buChar char="•"/>
          </a:pPr>
          <a:r>
            <a:rPr lang="en-US" sz="1700" kern="1200" dirty="0"/>
            <a:t>Metabolic syndrome</a:t>
          </a:r>
        </a:p>
        <a:p>
          <a:pPr marL="171450" lvl="1" indent="-171450" algn="l" defTabSz="755650">
            <a:lnSpc>
              <a:spcPct val="90000"/>
            </a:lnSpc>
            <a:spcBef>
              <a:spcPct val="0"/>
            </a:spcBef>
            <a:spcAft>
              <a:spcPct val="15000"/>
            </a:spcAft>
            <a:buChar char="•"/>
          </a:pPr>
          <a:r>
            <a:rPr lang="en-US" sz="1700" kern="1200" dirty="0"/>
            <a:t>Cardiac risk, DM</a:t>
          </a:r>
        </a:p>
      </dsp:txBody>
      <dsp:txXfrm>
        <a:off x="7248094" y="381909"/>
        <a:ext cx="2944491" cy="2609572"/>
      </dsp:txXfrm>
    </dsp:sp>
    <dsp:sp modelId="{725165B7-67EB-4787-91D8-5EFA88F8DC08}">
      <dsp:nvSpPr>
        <dsp:cNvPr id="0" name=""/>
        <dsp:cNvSpPr/>
      </dsp:nvSpPr>
      <dsp:spPr>
        <a:xfrm>
          <a:off x="7185481" y="3240332"/>
          <a:ext cx="3069717" cy="60332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dirty="0"/>
            <a:t>	</a:t>
          </a:r>
          <a:r>
            <a:rPr lang="en-US" sz="3200" kern="1200" dirty="0"/>
            <a:t>  Risks</a:t>
          </a:r>
        </a:p>
      </dsp:txBody>
      <dsp:txXfrm>
        <a:off x="7185481" y="3240332"/>
        <a:ext cx="2161772" cy="603321"/>
      </dsp:txXfrm>
    </dsp:sp>
    <dsp:sp modelId="{D8C97869-7E09-4259-8C65-BA14EF40668A}">
      <dsp:nvSpPr>
        <dsp:cNvPr id="0" name=""/>
        <dsp:cNvSpPr/>
      </dsp:nvSpPr>
      <dsp:spPr>
        <a:xfrm>
          <a:off x="9434091" y="2957640"/>
          <a:ext cx="1074401" cy="1074401"/>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r>
              <a:rPr lang="en-US"/>
              <a:t>Breast Cancer</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31094E-EE1B-DC4C-9055-4A48FF0273CD}" type="datetimeFigureOut">
              <a:rPr lang="en-US"/>
              <a:pPr>
                <a:defRPr/>
              </a:pPr>
              <a:t>6/30/20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r>
              <a:rPr lang="en-US"/>
              <a:t>00A_ONS-Breast-17-NL-Intro-Slides_v34fr</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47A620-AB8F-CF46-A88D-87A30D4E58B6}" type="slidenum">
              <a:rPr lang="en-US"/>
              <a:pPr>
                <a:defRPr/>
              </a:pPr>
              <a:t>‹#›</a:t>
            </a:fld>
            <a:endParaRPr lang="en-US"/>
          </a:p>
        </p:txBody>
      </p:sp>
    </p:spTree>
    <p:extLst>
      <p:ext uri="{BB962C8B-B14F-4D97-AF65-F5344CB8AC3E}">
        <p14:creationId xmlns:p14="http://schemas.microsoft.com/office/powerpoint/2010/main" val="3858973916"/>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Breast Cancer</a:t>
            </a:r>
          </a:p>
        </p:txBody>
      </p:sp>
      <p:sp>
        <p:nvSpPr>
          <p:cNvPr id="5123"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614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r>
              <a:rPr lang="en-US"/>
              <a:t>00A_ONS-Breast-17-NL-Intro-Slides_v34fr</a:t>
            </a: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a:lvl1pPr>
          </a:lstStyle>
          <a:p>
            <a:pPr>
              <a:defRPr/>
            </a:pPr>
            <a:fld id="{1FF50E98-AC92-C54A-ACBD-9B80212ADB1C}" type="slidenum">
              <a:rPr lang="en-US"/>
              <a:pPr>
                <a:defRPr/>
              </a:pPr>
              <a:t>‹#›</a:t>
            </a:fld>
            <a:endParaRPr lang="en-US"/>
          </a:p>
        </p:txBody>
      </p:sp>
    </p:spTree>
    <p:extLst>
      <p:ext uri="{BB962C8B-B14F-4D97-AF65-F5344CB8AC3E}">
        <p14:creationId xmlns:p14="http://schemas.microsoft.com/office/powerpoint/2010/main" val="1304991766"/>
      </p:ext>
    </p:extLst>
  </p:cSld>
  <p:clrMap bg1="lt1" tx1="dk1" bg2="lt2" tx2="dk2" accent1="accent1" accent2="accent2" accent3="accent3" accent4="accent4" accent5="accent5" accent6="accent6" hlink="hlink" folHlink="folHlink"/>
  <p:hf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1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257990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endParaRPr lang="en-US" altLang="en-US" dirty="0">
              <a:latin typeface="Times New Roman" pitchFamily="18" charset="0"/>
            </a:endParaRPr>
          </a:p>
        </p:txBody>
      </p:sp>
      <p:sp>
        <p:nvSpPr>
          <p:cNvPr id="47108" name="Slide Number Placeholder 3"/>
          <p:cNvSpPr>
            <a:spLocks noGrp="1"/>
          </p:cNvSpPr>
          <p:nvPr>
            <p:ph type="sldNum" sz="quarter" idx="5"/>
          </p:nvPr>
        </p:nvSpPr>
        <p:spPr bwMode="auto">
          <a:noFill/>
          <a:ln>
            <a:miter lim="800000"/>
            <a:headEnd/>
            <a:tailEnd/>
          </a:ln>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C191B1D-546F-402B-9C1E-76B5FA60D5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491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41</a:t>
            </a:fld>
            <a:endParaRPr lang="en-US"/>
          </a:p>
        </p:txBody>
      </p:sp>
    </p:spTree>
    <p:extLst>
      <p:ext uri="{BB962C8B-B14F-4D97-AF65-F5344CB8AC3E}">
        <p14:creationId xmlns:p14="http://schemas.microsoft.com/office/powerpoint/2010/main" val="325877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42</a:t>
            </a:fld>
            <a:endParaRPr lang="en-US"/>
          </a:p>
        </p:txBody>
      </p:sp>
    </p:spTree>
    <p:extLst>
      <p:ext uri="{BB962C8B-B14F-4D97-AF65-F5344CB8AC3E}">
        <p14:creationId xmlns:p14="http://schemas.microsoft.com/office/powerpoint/2010/main" val="3642710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52</a:t>
            </a:fld>
            <a:endParaRPr lang="en-US"/>
          </a:p>
        </p:txBody>
      </p:sp>
    </p:spTree>
    <p:extLst>
      <p:ext uri="{BB962C8B-B14F-4D97-AF65-F5344CB8AC3E}">
        <p14:creationId xmlns:p14="http://schemas.microsoft.com/office/powerpoint/2010/main" val="3984679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0A94E1A-D75D-46BC-8AB8-0AC7BB65749E}"/>
              </a:ext>
            </a:extLst>
          </p:cNvPr>
          <p:cNvSpPr>
            <a:spLocks noGrp="1" noRot="1" noChangeAspect="1" noTextEdit="1"/>
          </p:cNvSpPr>
          <p:nvPr>
            <p:ph type="sldImg"/>
          </p:nvPr>
        </p:nvSpPr>
        <p:spPr>
          <a:ln/>
        </p:spPr>
      </p:sp>
      <p:sp>
        <p:nvSpPr>
          <p:cNvPr id="47107" name="Notes Placeholder 2">
            <a:extLst>
              <a:ext uri="{FF2B5EF4-FFF2-40B4-BE49-F238E27FC236}">
                <a16:creationId xmlns:a16="http://schemas.microsoft.com/office/drawing/2014/main" id="{ADBC39B3-129E-4227-A0F9-08DE83DC56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a:extLst>
              <a:ext uri="{FF2B5EF4-FFF2-40B4-BE49-F238E27FC236}">
                <a16:creationId xmlns:a16="http://schemas.microsoft.com/office/drawing/2014/main" id="{2ED762CC-1EC6-4ED7-963E-28A8A68C11C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8F355F-A97A-4C84-986B-0E73F5B74E0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68550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083F44-652A-8340-B985-A6316E606B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AA5DB0-B10D-C947-94BF-35AC4EBB75F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25546-B503-9E4B-9435-4FFE16C82FF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15157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EFBED5-BB51-984B-862D-6843A70FDA78}" type="slidenum">
              <a:rPr kumimoji="0" lang="en-US" sz="1200" b="0" i="0" u="none" strike="noStrike" kern="1200" cap="none" spc="0" normalizeH="0" baseline="0" noProof="0">
                <a:ln>
                  <a:noFill/>
                </a:ln>
                <a:solidFill>
                  <a:srgbClr val="000000"/>
                </a:solidFill>
                <a:effectLst/>
                <a:uLnTx/>
                <a:uFillTx/>
                <a:latin typeface="Times" charset="0"/>
                <a:ea typeface="ヒラギノ角ゴ Pro W3" charset="0"/>
                <a:cs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charset="0"/>
              <a:ea typeface="ヒラギノ角ゴ Pro W3" charset="0"/>
              <a:cs typeface="ヒラギノ角ゴ Pro W3" charset="0"/>
            </a:endParaRPr>
          </a:p>
        </p:txBody>
      </p:sp>
      <p:sp>
        <p:nvSpPr>
          <p:cNvPr id="266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B50DA2-51F2-BF47-AD1D-EF2E28178A96}" type="slidenum">
              <a:rPr kumimoji="0" lang="en-US" sz="1200" b="0" i="0" u="none" strike="noStrike" kern="1200" cap="none" spc="0" normalizeH="0" baseline="0" noProof="0">
                <a:ln>
                  <a:noFill/>
                </a:ln>
                <a:solidFill>
                  <a:srgbClr val="000000"/>
                </a:solidFill>
                <a:effectLst/>
                <a:uLnTx/>
                <a:uFillTx/>
                <a:latin typeface="Times" charset="0"/>
                <a:ea typeface="ヒラギノ角ゴ Pro W3" charset="0"/>
                <a:cs typeface="ヒラギノ角ゴ Pro W3"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charset="0"/>
              <a:ea typeface="ヒラギノ角ゴ Pro W3" charset="0"/>
              <a:cs typeface="ヒラギノ角ゴ Pro W3" charset="0"/>
            </a:endParaRPr>
          </a:p>
        </p:txBody>
      </p:sp>
      <p:sp>
        <p:nvSpPr>
          <p:cNvPr id="26628" name="Rectangle 2"/>
          <p:cNvSpPr>
            <a:spLocks noGrp="1" noRot="1" noChangeAspect="1" noChangeArrowheads="1" noTextEdit="1"/>
          </p:cNvSpPr>
          <p:nvPr>
            <p:ph type="sldImg"/>
          </p:nvPr>
        </p:nvSpPr>
        <p:spPr>
          <a:solidFill>
            <a:srgbClr val="FFFFFF"/>
          </a:solidFill>
          <a:ln/>
        </p:spPr>
      </p:sp>
      <p:sp>
        <p:nvSpPr>
          <p:cNvPr id="26629" name="Rectangle 3"/>
          <p:cNvSpPr>
            <a:spLocks noGrp="1" noChangeArrowheads="1"/>
          </p:cNvSpPr>
          <p:nvPr>
            <p:ph type="body" idx="1"/>
          </p:nvPr>
        </p:nvSpPr>
        <p:spPr>
          <a:noFill/>
          <a:ln>
            <a:solidFill>
              <a:srgbClr val="000000"/>
            </a:solid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169326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8195"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2845205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a:xfrm>
            <a:off x="381000" y="685800"/>
            <a:ext cx="6096000" cy="3429000"/>
          </a:xfrm>
          <a:ln/>
        </p:spPr>
      </p:sp>
      <p:sp>
        <p:nvSpPr>
          <p:cNvPr id="8194" name="Notes Placeholder 2"/>
          <p:cNvSpPr>
            <a:spLocks noGrp="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195"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FDB787-9FB4-DC4A-80AA-DB3AF5C8F3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Date Placeholder 1"/>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 name="Footer Placeholder 2"/>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00A_ONS-GI-17-NL-Intro-Slides_v35rak</a:t>
            </a:r>
          </a:p>
        </p:txBody>
      </p:sp>
      <p:sp>
        <p:nvSpPr>
          <p:cNvPr id="4" name="Header Placeholder 3"/>
          <p:cNvSpPr>
            <a:spLocks noGrp="1"/>
          </p:cNvSpPr>
          <p:nvPr>
            <p:ph type="hdr"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Gastrointestinal</a:t>
            </a:r>
          </a:p>
        </p:txBody>
      </p:sp>
    </p:spTree>
    <p:extLst>
      <p:ext uri="{BB962C8B-B14F-4D97-AF65-F5344CB8AC3E}">
        <p14:creationId xmlns:p14="http://schemas.microsoft.com/office/powerpoint/2010/main" val="124563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14</a:t>
            </a:fld>
            <a:endParaRPr lang="en-US"/>
          </a:p>
        </p:txBody>
      </p:sp>
    </p:spTree>
    <p:extLst>
      <p:ext uri="{BB962C8B-B14F-4D97-AF65-F5344CB8AC3E}">
        <p14:creationId xmlns:p14="http://schemas.microsoft.com/office/powerpoint/2010/main" val="1468552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Breast Cancer</a:t>
            </a:r>
          </a:p>
        </p:txBody>
      </p:sp>
      <p:sp>
        <p:nvSpPr>
          <p:cNvPr id="5" name="Footer Placeholder 4"/>
          <p:cNvSpPr>
            <a:spLocks noGrp="1"/>
          </p:cNvSpPr>
          <p:nvPr>
            <p:ph type="ftr" sz="quarter" idx="4"/>
          </p:nvPr>
        </p:nvSpPr>
        <p:spPr/>
        <p:txBody>
          <a:bodyPr/>
          <a:lstStyle/>
          <a:p>
            <a:pPr>
              <a:defRPr/>
            </a:pPr>
            <a:r>
              <a:rPr lang="en-US"/>
              <a:t>00A_ONS-Breast-17-NL-Intro-Slides_v34fr</a:t>
            </a:r>
          </a:p>
        </p:txBody>
      </p:sp>
      <p:sp>
        <p:nvSpPr>
          <p:cNvPr id="6" name="Slide Number Placeholder 5"/>
          <p:cNvSpPr>
            <a:spLocks noGrp="1"/>
          </p:cNvSpPr>
          <p:nvPr>
            <p:ph type="sldNum" sz="quarter" idx="5"/>
          </p:nvPr>
        </p:nvSpPr>
        <p:spPr/>
        <p:txBody>
          <a:bodyPr/>
          <a:lstStyle/>
          <a:p>
            <a:pPr>
              <a:defRPr/>
            </a:pPr>
            <a:fld id="{1FF50E98-AC92-C54A-ACBD-9B80212ADB1C}" type="slidenum">
              <a:rPr lang="en-US" smtClean="0"/>
              <a:pPr>
                <a:defRPr/>
              </a:pPr>
              <a:t>23</a:t>
            </a:fld>
            <a:endParaRPr lang="en-US"/>
          </a:p>
        </p:txBody>
      </p:sp>
    </p:spTree>
    <p:extLst>
      <p:ext uri="{BB962C8B-B14F-4D97-AF65-F5344CB8AC3E}">
        <p14:creationId xmlns:p14="http://schemas.microsoft.com/office/powerpoint/2010/main" val="3092517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endParaRPr lang="en-US" altLang="en-US" dirty="0">
              <a:latin typeface="Times New Roman" pitchFamily="18" charset="0"/>
            </a:endParaRPr>
          </a:p>
        </p:txBody>
      </p:sp>
      <p:sp>
        <p:nvSpPr>
          <p:cNvPr id="47108" name="Slide Number Placeholder 3"/>
          <p:cNvSpPr>
            <a:spLocks noGrp="1"/>
          </p:cNvSpPr>
          <p:nvPr>
            <p:ph type="sldNum" sz="quarter" idx="5"/>
          </p:nvPr>
        </p:nvSpPr>
        <p:spPr bwMode="auto">
          <a:noFill/>
          <a:ln>
            <a:miter lim="800000"/>
            <a:headEnd/>
            <a:tailEnd/>
          </a:ln>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C191B1D-546F-402B-9C1E-76B5FA60D5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691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Tx/>
              <a:buNone/>
            </a:pPr>
            <a:endParaRPr lang="en-US" altLang="en-US" dirty="0">
              <a:latin typeface="Times New Roman" pitchFamily="18" charset="0"/>
            </a:endParaRPr>
          </a:p>
        </p:txBody>
      </p:sp>
      <p:sp>
        <p:nvSpPr>
          <p:cNvPr id="47108" name="Slide Number Placeholder 3"/>
          <p:cNvSpPr>
            <a:spLocks noGrp="1"/>
          </p:cNvSpPr>
          <p:nvPr>
            <p:ph type="sldNum" sz="quarter" idx="5"/>
          </p:nvPr>
        </p:nvSpPr>
        <p:spPr bwMode="auto">
          <a:noFill/>
          <a:ln>
            <a:miter lim="800000"/>
            <a:headEnd/>
            <a:tailEnd/>
          </a:ln>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7C191B1D-546F-402B-9C1E-76B5FA60D5E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197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 name="Picture 5" descr="A picture containing screenshot&#10;&#10;Description automatically generated">
            <a:extLst>
              <a:ext uri="{FF2B5EF4-FFF2-40B4-BE49-F238E27FC236}">
                <a16:creationId xmlns:a16="http://schemas.microsoft.com/office/drawing/2014/main" id="{DE55E601-36AF-484E-A987-C8E35A06CD3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3870783235"/>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390043"/>
      </p:ext>
    </p:extLst>
  </p:cSld>
  <p:clrMapOvr>
    <a:masterClrMapping/>
  </p:clrMapOvr>
  <p:transition spd="slow"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C3E1-5063-40B6-AD95-E2F182A51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D88BD8-9FC8-4A37-9616-B274ADA5B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A4D327-C836-4E12-B025-16868B8EA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0771BF8-5C4F-41B6-A7BF-25B428A20041}"/>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6" name="Footer Placeholder 5">
            <a:extLst>
              <a:ext uri="{FF2B5EF4-FFF2-40B4-BE49-F238E27FC236}">
                <a16:creationId xmlns:a16="http://schemas.microsoft.com/office/drawing/2014/main" id="{2ED13CFA-9BC8-4E91-BAED-5195E66F55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A33E8-88E9-42FB-8CB0-52696EE3384F}"/>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22472639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7B2CB-75CE-4280-AC3A-0FBD01C8CC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38DCFC-BE70-48CC-A4B1-DCA50747A9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1720F-A092-4E68-9E9C-DD4DDFFA8726}"/>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5" name="Footer Placeholder 4">
            <a:extLst>
              <a:ext uri="{FF2B5EF4-FFF2-40B4-BE49-F238E27FC236}">
                <a16:creationId xmlns:a16="http://schemas.microsoft.com/office/drawing/2014/main" id="{21DBEE69-4E62-4C71-972A-DB256C453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52C96-E42C-45D5-AE10-A2D9EEA71011}"/>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2726613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43B8F1-2198-4099-8251-9126389415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C04BC6-962C-4758-893E-480952E1ED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EC322A-5564-4F7E-8D59-1BC2F8629E78}"/>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5" name="Footer Placeholder 4">
            <a:extLst>
              <a:ext uri="{FF2B5EF4-FFF2-40B4-BE49-F238E27FC236}">
                <a16:creationId xmlns:a16="http://schemas.microsoft.com/office/drawing/2014/main" id="{0221B0C8-E6E2-46A5-811E-D5DE9BE60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BB484C-7416-405C-9B3D-0CEB45DE45E6}"/>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4923855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D3BAB22-30B7-4B76-B8B2-2DF0CA3EE3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552AA2-539B-4050-8294-579564FC5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84853A-12CC-4C50-BBDF-2A2DF1D007AE}"/>
              </a:ext>
            </a:extLst>
          </p:cNvPr>
          <p:cNvSpPr>
            <a:spLocks noGrp="1" noChangeArrowheads="1"/>
          </p:cNvSpPr>
          <p:nvPr>
            <p:ph type="sldNum" sz="quarter" idx="12"/>
          </p:nvPr>
        </p:nvSpPr>
        <p:spPr>
          <a:ln/>
        </p:spPr>
        <p:txBody>
          <a:bodyPr/>
          <a:lstStyle>
            <a:lvl1pPr>
              <a:defRPr/>
            </a:lvl1pPr>
          </a:lstStyle>
          <a:p>
            <a:pPr>
              <a:defRPr/>
            </a:pPr>
            <a:fld id="{B7C1A4C9-6D91-434D-BD2D-2C219F46AE0C}" type="slidenum">
              <a:rPr lang="en-US" altLang="en-US"/>
              <a:pPr>
                <a:defRPr/>
              </a:pPr>
              <a:t>‹#›</a:t>
            </a:fld>
            <a:endParaRPr lang="en-US" altLang="en-US"/>
          </a:p>
        </p:txBody>
      </p:sp>
    </p:spTree>
    <p:extLst>
      <p:ext uri="{BB962C8B-B14F-4D97-AF65-F5344CB8AC3E}">
        <p14:creationId xmlns:p14="http://schemas.microsoft.com/office/powerpoint/2010/main" val="3489720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78C86B-60C2-418C-B281-A4F2169DBC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1396B20-7CAE-4C0A-BF10-F3E1C0E6F3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D5AC5E0-0024-44BD-AEE8-31B92A628CB1}"/>
              </a:ext>
            </a:extLst>
          </p:cNvPr>
          <p:cNvSpPr>
            <a:spLocks noGrp="1" noChangeArrowheads="1"/>
          </p:cNvSpPr>
          <p:nvPr>
            <p:ph type="sldNum" sz="quarter" idx="12"/>
          </p:nvPr>
        </p:nvSpPr>
        <p:spPr>
          <a:ln/>
        </p:spPr>
        <p:txBody>
          <a:bodyPr/>
          <a:lstStyle>
            <a:lvl1pPr>
              <a:defRPr/>
            </a:lvl1pPr>
          </a:lstStyle>
          <a:p>
            <a:pPr>
              <a:defRPr/>
            </a:pPr>
            <a:fld id="{2F59C66A-7F98-4501-8A1D-2505D60F4FA5}" type="slidenum">
              <a:rPr lang="en-US" altLang="en-US"/>
              <a:pPr>
                <a:defRPr/>
              </a:pPr>
              <a:t>‹#›</a:t>
            </a:fld>
            <a:endParaRPr lang="en-US" altLang="en-US"/>
          </a:p>
        </p:txBody>
      </p:sp>
    </p:spTree>
    <p:extLst>
      <p:ext uri="{BB962C8B-B14F-4D97-AF65-F5344CB8AC3E}">
        <p14:creationId xmlns:p14="http://schemas.microsoft.com/office/powerpoint/2010/main" val="182444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7BBF55-D673-4A23-AE75-13ACDA9898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2B1EDA-645D-4F89-BD54-C16026E2C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1D52AE-3B91-4BAF-A0E6-F8E3038A0611}"/>
              </a:ext>
            </a:extLst>
          </p:cNvPr>
          <p:cNvSpPr>
            <a:spLocks noGrp="1" noChangeArrowheads="1"/>
          </p:cNvSpPr>
          <p:nvPr>
            <p:ph type="sldNum" sz="quarter" idx="12"/>
          </p:nvPr>
        </p:nvSpPr>
        <p:spPr>
          <a:ln/>
        </p:spPr>
        <p:txBody>
          <a:bodyPr/>
          <a:lstStyle>
            <a:lvl1pPr>
              <a:defRPr/>
            </a:lvl1pPr>
          </a:lstStyle>
          <a:p>
            <a:pPr>
              <a:defRPr/>
            </a:pPr>
            <a:fld id="{5818FD7D-CDB3-4C09-8295-0A5DC3947D32}" type="slidenum">
              <a:rPr lang="en-US" altLang="en-US"/>
              <a:pPr>
                <a:defRPr/>
              </a:pPr>
              <a:t>‹#›</a:t>
            </a:fld>
            <a:endParaRPr lang="en-US" altLang="en-US"/>
          </a:p>
        </p:txBody>
      </p:sp>
    </p:spTree>
    <p:extLst>
      <p:ext uri="{BB962C8B-B14F-4D97-AF65-F5344CB8AC3E}">
        <p14:creationId xmlns:p14="http://schemas.microsoft.com/office/powerpoint/2010/main" val="1855119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D9065E7-4B27-41FE-83AC-AE587364AD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857B39-D88A-4BFC-A4AC-E1B347EF8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4E6F2F-93E8-4387-A773-16433D1FA6A9}"/>
              </a:ext>
            </a:extLst>
          </p:cNvPr>
          <p:cNvSpPr>
            <a:spLocks noGrp="1" noChangeArrowheads="1"/>
          </p:cNvSpPr>
          <p:nvPr>
            <p:ph type="sldNum" sz="quarter" idx="12"/>
          </p:nvPr>
        </p:nvSpPr>
        <p:spPr>
          <a:ln/>
        </p:spPr>
        <p:txBody>
          <a:bodyPr/>
          <a:lstStyle>
            <a:lvl1pPr>
              <a:defRPr/>
            </a:lvl1pPr>
          </a:lstStyle>
          <a:p>
            <a:pPr>
              <a:defRPr/>
            </a:pPr>
            <a:fld id="{19EA75C8-D0B4-49D1-BB02-8AD840C52712}" type="slidenum">
              <a:rPr lang="en-US" altLang="en-US"/>
              <a:pPr>
                <a:defRPr/>
              </a:pPr>
              <a:t>‹#›</a:t>
            </a:fld>
            <a:endParaRPr lang="en-US" altLang="en-US"/>
          </a:p>
        </p:txBody>
      </p:sp>
    </p:spTree>
    <p:extLst>
      <p:ext uri="{BB962C8B-B14F-4D97-AF65-F5344CB8AC3E}">
        <p14:creationId xmlns:p14="http://schemas.microsoft.com/office/powerpoint/2010/main" val="143494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6068C4-DBA1-4222-AE02-6CE02B5B625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D479172-18B9-46EB-BFB9-CFC0354177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10CA695-7B7B-46EB-9CD9-6D4F716CCD70}"/>
              </a:ext>
            </a:extLst>
          </p:cNvPr>
          <p:cNvSpPr>
            <a:spLocks noGrp="1" noChangeArrowheads="1"/>
          </p:cNvSpPr>
          <p:nvPr>
            <p:ph type="sldNum" sz="quarter" idx="12"/>
          </p:nvPr>
        </p:nvSpPr>
        <p:spPr>
          <a:ln/>
        </p:spPr>
        <p:txBody>
          <a:bodyPr/>
          <a:lstStyle>
            <a:lvl1pPr>
              <a:defRPr/>
            </a:lvl1pPr>
          </a:lstStyle>
          <a:p>
            <a:pPr>
              <a:defRPr/>
            </a:pPr>
            <a:fld id="{AD374B10-852A-45C2-9ABC-E35C6CAF07C7}" type="slidenum">
              <a:rPr lang="en-US" altLang="en-US"/>
              <a:pPr>
                <a:defRPr/>
              </a:pPr>
              <a:t>‹#›</a:t>
            </a:fld>
            <a:endParaRPr lang="en-US" altLang="en-US"/>
          </a:p>
        </p:txBody>
      </p:sp>
    </p:spTree>
    <p:extLst>
      <p:ext uri="{BB962C8B-B14F-4D97-AF65-F5344CB8AC3E}">
        <p14:creationId xmlns:p14="http://schemas.microsoft.com/office/powerpoint/2010/main" val="3875361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AF6320-D1EB-49E8-8620-5629C2B26E5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9152EF-978C-429F-8E58-D6A6F8C00A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DAD9FE-2BF7-4F4C-B757-A30379A97686}"/>
              </a:ext>
            </a:extLst>
          </p:cNvPr>
          <p:cNvSpPr>
            <a:spLocks noGrp="1" noChangeArrowheads="1"/>
          </p:cNvSpPr>
          <p:nvPr>
            <p:ph type="sldNum" sz="quarter" idx="12"/>
          </p:nvPr>
        </p:nvSpPr>
        <p:spPr>
          <a:ln/>
        </p:spPr>
        <p:txBody>
          <a:bodyPr/>
          <a:lstStyle>
            <a:lvl1pPr>
              <a:defRPr/>
            </a:lvl1pPr>
          </a:lstStyle>
          <a:p>
            <a:pPr>
              <a:defRPr/>
            </a:pPr>
            <a:fld id="{E30CDFC4-51C0-4154-90A1-CBC8D662A2C2}" type="slidenum">
              <a:rPr lang="en-US" altLang="en-US"/>
              <a:pPr>
                <a:defRPr/>
              </a:pPr>
              <a:t>‹#›</a:t>
            </a:fld>
            <a:endParaRPr lang="en-US" altLang="en-US"/>
          </a:p>
        </p:txBody>
      </p:sp>
    </p:spTree>
    <p:extLst>
      <p:ext uri="{BB962C8B-B14F-4D97-AF65-F5344CB8AC3E}">
        <p14:creationId xmlns:p14="http://schemas.microsoft.com/office/powerpoint/2010/main" val="899803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F5391B-D7AF-4A57-8516-A460FA9A962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4E839-96FA-44FC-97BE-3A5697345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0AC1986-0C72-42BB-8751-DA107D6C765E}"/>
              </a:ext>
            </a:extLst>
          </p:cNvPr>
          <p:cNvSpPr>
            <a:spLocks noGrp="1" noChangeArrowheads="1"/>
          </p:cNvSpPr>
          <p:nvPr>
            <p:ph type="sldNum" sz="quarter" idx="12"/>
          </p:nvPr>
        </p:nvSpPr>
        <p:spPr>
          <a:ln/>
        </p:spPr>
        <p:txBody>
          <a:bodyPr/>
          <a:lstStyle>
            <a:lvl1pPr>
              <a:defRPr/>
            </a:lvl1pPr>
          </a:lstStyle>
          <a:p>
            <a:pPr>
              <a:defRPr/>
            </a:pPr>
            <a:fld id="{902EEF9C-68E6-4EE7-A7B3-1625951D9E69}" type="slidenum">
              <a:rPr lang="en-US" altLang="en-US"/>
              <a:pPr>
                <a:defRPr/>
              </a:pPr>
              <a:t>‹#›</a:t>
            </a:fld>
            <a:endParaRPr lang="en-US" altLang="en-US"/>
          </a:p>
        </p:txBody>
      </p:sp>
    </p:spTree>
    <p:extLst>
      <p:ext uri="{BB962C8B-B14F-4D97-AF65-F5344CB8AC3E}">
        <p14:creationId xmlns:p14="http://schemas.microsoft.com/office/powerpoint/2010/main" val="1881064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218186"/>
      </p:ext>
    </p:extLst>
  </p:cSld>
  <p:clrMapOvr>
    <a:masterClrMapping/>
  </p:clrMapOvr>
  <p:transition spd="slow"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017B5A-7434-4287-BF2B-6BAC3133B6A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9C7EF0-AB19-44B2-B973-00157DE8EC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514B0D-90D2-4898-82CA-2ADCB5A60919}"/>
              </a:ext>
            </a:extLst>
          </p:cNvPr>
          <p:cNvSpPr>
            <a:spLocks noGrp="1" noChangeArrowheads="1"/>
          </p:cNvSpPr>
          <p:nvPr>
            <p:ph type="sldNum" sz="quarter" idx="12"/>
          </p:nvPr>
        </p:nvSpPr>
        <p:spPr>
          <a:ln/>
        </p:spPr>
        <p:txBody>
          <a:bodyPr/>
          <a:lstStyle>
            <a:lvl1pPr>
              <a:defRPr/>
            </a:lvl1pPr>
          </a:lstStyle>
          <a:p>
            <a:pPr>
              <a:defRPr/>
            </a:pPr>
            <a:fld id="{3034F13B-0479-4312-8B06-CEDAE0B1E40F}" type="slidenum">
              <a:rPr lang="en-US" altLang="en-US"/>
              <a:pPr>
                <a:defRPr/>
              </a:pPr>
              <a:t>‹#›</a:t>
            </a:fld>
            <a:endParaRPr lang="en-US" altLang="en-US"/>
          </a:p>
        </p:txBody>
      </p:sp>
    </p:spTree>
    <p:extLst>
      <p:ext uri="{BB962C8B-B14F-4D97-AF65-F5344CB8AC3E}">
        <p14:creationId xmlns:p14="http://schemas.microsoft.com/office/powerpoint/2010/main" val="3140028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E38CBC-C328-4FCD-92F7-9CD1EB0FA7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1BF5CE-98C1-4226-AC53-D3C303C52C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A16FF9-8EEE-4CEB-A4FF-9C96671C4643}"/>
              </a:ext>
            </a:extLst>
          </p:cNvPr>
          <p:cNvSpPr>
            <a:spLocks noGrp="1" noChangeArrowheads="1"/>
          </p:cNvSpPr>
          <p:nvPr>
            <p:ph type="sldNum" sz="quarter" idx="12"/>
          </p:nvPr>
        </p:nvSpPr>
        <p:spPr>
          <a:ln/>
        </p:spPr>
        <p:txBody>
          <a:bodyPr/>
          <a:lstStyle>
            <a:lvl1pPr>
              <a:defRPr/>
            </a:lvl1pPr>
          </a:lstStyle>
          <a:p>
            <a:pPr>
              <a:defRPr/>
            </a:pPr>
            <a:fld id="{C565FB28-4C68-4C41-BE2F-38BF08BF66BA}" type="slidenum">
              <a:rPr lang="en-US" altLang="en-US"/>
              <a:pPr>
                <a:defRPr/>
              </a:pPr>
              <a:t>‹#›</a:t>
            </a:fld>
            <a:endParaRPr lang="en-US" altLang="en-US"/>
          </a:p>
        </p:txBody>
      </p:sp>
    </p:spTree>
    <p:extLst>
      <p:ext uri="{BB962C8B-B14F-4D97-AF65-F5344CB8AC3E}">
        <p14:creationId xmlns:p14="http://schemas.microsoft.com/office/powerpoint/2010/main" val="3162741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001811-6D32-494B-8689-B80F8A775A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88D389-2C6E-44CF-9563-C6D41004D9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2EC180-9A52-4C73-88FD-DCAAE940EEA4}"/>
              </a:ext>
            </a:extLst>
          </p:cNvPr>
          <p:cNvSpPr>
            <a:spLocks noGrp="1" noChangeArrowheads="1"/>
          </p:cNvSpPr>
          <p:nvPr>
            <p:ph type="sldNum" sz="quarter" idx="12"/>
          </p:nvPr>
        </p:nvSpPr>
        <p:spPr>
          <a:ln/>
        </p:spPr>
        <p:txBody>
          <a:bodyPr/>
          <a:lstStyle>
            <a:lvl1pPr>
              <a:defRPr/>
            </a:lvl1pPr>
          </a:lstStyle>
          <a:p>
            <a:pPr>
              <a:defRPr/>
            </a:pPr>
            <a:fld id="{242C568F-6F49-4528-AF1C-29268DFF1717}" type="slidenum">
              <a:rPr lang="en-US" altLang="en-US"/>
              <a:pPr>
                <a:defRPr/>
              </a:pPr>
              <a:t>‹#›</a:t>
            </a:fld>
            <a:endParaRPr lang="en-US" altLang="en-US"/>
          </a:p>
        </p:txBody>
      </p:sp>
    </p:spTree>
    <p:extLst>
      <p:ext uri="{BB962C8B-B14F-4D97-AF65-F5344CB8AC3E}">
        <p14:creationId xmlns:p14="http://schemas.microsoft.com/office/powerpoint/2010/main" val="2461291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315250-5422-4DCF-B85C-360E4BE868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61EA0E-A9F0-4981-85E0-A85B2B9E96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74BFB0-6838-4BC3-961C-BEE710AAC4A6}"/>
              </a:ext>
            </a:extLst>
          </p:cNvPr>
          <p:cNvSpPr>
            <a:spLocks noGrp="1" noChangeArrowheads="1"/>
          </p:cNvSpPr>
          <p:nvPr>
            <p:ph type="sldNum" sz="quarter" idx="12"/>
          </p:nvPr>
        </p:nvSpPr>
        <p:spPr>
          <a:ln/>
        </p:spPr>
        <p:txBody>
          <a:bodyPr/>
          <a:lstStyle>
            <a:lvl1pPr>
              <a:defRPr/>
            </a:lvl1pPr>
          </a:lstStyle>
          <a:p>
            <a:pPr>
              <a:defRPr/>
            </a:pPr>
            <a:fld id="{3EA445C9-2928-48F2-81D0-8AE73E40CE5B}" type="slidenum">
              <a:rPr lang="en-US" altLang="en-US"/>
              <a:pPr>
                <a:defRPr/>
              </a:pPr>
              <a:t>‹#›</a:t>
            </a:fld>
            <a:endParaRPr lang="en-US" altLang="en-US"/>
          </a:p>
        </p:txBody>
      </p:sp>
    </p:spTree>
    <p:extLst>
      <p:ext uri="{BB962C8B-B14F-4D97-AF65-F5344CB8AC3E}">
        <p14:creationId xmlns:p14="http://schemas.microsoft.com/office/powerpoint/2010/main" val="3888514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6CC59577-3058-4718-BEE2-19056EFE27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E6FD97-E0F3-42CF-BA97-EE339F83CC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2FB34AB-5FF9-4F9F-B763-C1034995C9E9}"/>
              </a:ext>
            </a:extLst>
          </p:cNvPr>
          <p:cNvSpPr>
            <a:spLocks noGrp="1" noChangeArrowheads="1"/>
          </p:cNvSpPr>
          <p:nvPr>
            <p:ph type="sldNum" sz="quarter" idx="12"/>
          </p:nvPr>
        </p:nvSpPr>
        <p:spPr>
          <a:ln/>
        </p:spPr>
        <p:txBody>
          <a:bodyPr/>
          <a:lstStyle>
            <a:lvl1pPr>
              <a:defRPr/>
            </a:lvl1pPr>
          </a:lstStyle>
          <a:p>
            <a:pPr>
              <a:defRPr/>
            </a:pPr>
            <a:fld id="{C7AC1B18-B317-44F0-8F4A-5766B5E2B281}" type="slidenum">
              <a:rPr lang="en-US" altLang="en-US"/>
              <a:pPr>
                <a:defRPr/>
              </a:pPr>
              <a:t>‹#›</a:t>
            </a:fld>
            <a:endParaRPr lang="en-US" altLang="en-US"/>
          </a:p>
        </p:txBody>
      </p:sp>
    </p:spTree>
    <p:extLst>
      <p:ext uri="{BB962C8B-B14F-4D97-AF65-F5344CB8AC3E}">
        <p14:creationId xmlns:p14="http://schemas.microsoft.com/office/powerpoint/2010/main" val="895100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A4B806A9-A884-4600-9C9A-266C57FE995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2BCC0E-8229-410C-B4F6-CDB4DE64F7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ACCC63-8CED-40BD-9083-FBE4C50DABDF}"/>
              </a:ext>
            </a:extLst>
          </p:cNvPr>
          <p:cNvSpPr>
            <a:spLocks noGrp="1" noChangeArrowheads="1"/>
          </p:cNvSpPr>
          <p:nvPr>
            <p:ph type="sldNum" sz="quarter" idx="12"/>
          </p:nvPr>
        </p:nvSpPr>
        <p:spPr>
          <a:ln/>
        </p:spPr>
        <p:txBody>
          <a:bodyPr/>
          <a:lstStyle>
            <a:lvl1pPr>
              <a:defRPr/>
            </a:lvl1pPr>
          </a:lstStyle>
          <a:p>
            <a:pPr>
              <a:defRPr/>
            </a:pPr>
            <a:fld id="{24E48BB0-5D5A-4567-B340-2B4955389952}" type="slidenum">
              <a:rPr lang="en-US" altLang="en-US"/>
              <a:pPr>
                <a:defRPr/>
              </a:pPr>
              <a:t>‹#›</a:t>
            </a:fld>
            <a:endParaRPr lang="en-US" altLang="en-US"/>
          </a:p>
        </p:txBody>
      </p:sp>
    </p:spTree>
    <p:extLst>
      <p:ext uri="{BB962C8B-B14F-4D97-AF65-F5344CB8AC3E}">
        <p14:creationId xmlns:p14="http://schemas.microsoft.com/office/powerpoint/2010/main" val="384436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z="1800" dirty="0">
              <a:solidFill>
                <a:srgbClr val="000000"/>
              </a:solidFill>
              <a:latin typeface="Arial" panose="020B0604020202020204" pitchFamily="34" charset="0"/>
              <a:ea typeface="ＭＳ Ｐゴシック" panose="020B0600070205080204" pitchFamily="34" charset="-128"/>
              <a:cs typeface="Arial" charset="0"/>
            </a:endParaRPr>
          </a:p>
        </p:txBody>
      </p:sp>
      <p:sp>
        <p:nvSpPr>
          <p:cNvPr id="5" name="Line 8"/>
          <p:cNvSpPr>
            <a:spLocks noChangeShapeType="1"/>
          </p:cNvSpPr>
          <p:nvPr/>
        </p:nvSpPr>
        <p:spPr bwMode="auto">
          <a:xfrm>
            <a:off x="2641601" y="3962400"/>
            <a:ext cx="8682567"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800" dirty="0">
              <a:solidFill>
                <a:srgbClr val="000000"/>
              </a:solidFill>
              <a:latin typeface="Arial" panose="020B0604020202020204" pitchFamily="34" charset="0"/>
              <a:ea typeface="ＭＳ Ｐゴシック" panose="020B0600070205080204" pitchFamily="34" charset="-128"/>
              <a:cs typeface="Arial" charset="0"/>
            </a:endParaRPr>
          </a:p>
        </p:txBody>
      </p:sp>
      <p:sp>
        <p:nvSpPr>
          <p:cNvPr id="17410" name="Rectangle 2"/>
          <p:cNvSpPr>
            <a:spLocks noGrp="1" noChangeArrowheads="1"/>
          </p:cNvSpPr>
          <p:nvPr>
            <p:ph type="ctrTitle"/>
          </p:nvPr>
        </p:nvSpPr>
        <p:spPr>
          <a:xfrm>
            <a:off x="1219201" y="1524000"/>
            <a:ext cx="10164233" cy="1752600"/>
          </a:xfrm>
        </p:spPr>
        <p:txBody>
          <a:bodyPr/>
          <a:lstStyle>
            <a:lvl1pPr>
              <a:defRPr sz="5000"/>
            </a:lvl1pPr>
          </a:lstStyle>
          <a:p>
            <a:r>
              <a:rPr lang="en-US" altLang="en-US"/>
              <a:t>Click to edit Master title style</a:t>
            </a:r>
          </a:p>
        </p:txBody>
      </p:sp>
      <p:sp>
        <p:nvSpPr>
          <p:cNvPr id="17411"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fld id="{E0F45201-7C52-4192-98F7-A7D7FAE2B86C}" type="datetimeFigureOut">
              <a:rPr lang="en-US" altLang="en-US">
                <a:solidFill>
                  <a:srgbClr val="000000"/>
                </a:solidFill>
              </a:rPr>
              <a:pPr>
                <a:defRPr/>
              </a:pPr>
              <a:t>6/30/20</a:t>
            </a:fld>
            <a:endParaRPr lang="en-US" altLang="en-US" dirty="0">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en-US" dirty="0">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fld id="{23005E7D-0120-498A-9C7F-9DEDE75784B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04374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dirty="0">
              <a:solidFill>
                <a:srgbClr val="000000"/>
              </a:solidFill>
            </a:endParaRPr>
          </a:p>
        </p:txBody>
      </p:sp>
      <p:sp>
        <p:nvSpPr>
          <p:cNvPr id="3" name="Rectangle 5"/>
          <p:cNvSpPr>
            <a:spLocks noGrp="1" noChangeArrowheads="1"/>
          </p:cNvSpPr>
          <p:nvPr>
            <p:ph type="ftr" sz="quarter" idx="11"/>
          </p:nvPr>
        </p:nvSpPr>
        <p:spPr>
          <a:xfrm>
            <a:off x="4165600" y="6248400"/>
            <a:ext cx="3860800" cy="457200"/>
          </a:xfrm>
        </p:spPr>
        <p:txBody>
          <a:bodyPr/>
          <a:lstStyle>
            <a:lvl1pPr>
              <a:defRPr/>
            </a:lvl1pPr>
          </a:lstStyle>
          <a:p>
            <a:pPr>
              <a:defRPr/>
            </a:pPr>
            <a:endParaRPr lang="en-US" altLang="en-US"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36B77BB2-979B-484C-A579-E5F5E852A89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317256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53682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Narrow" panose="020B0606020202030204" pitchFamily="34" charset="0"/>
              </a:defRPr>
            </a:lvl1pPr>
          </a:lstStyle>
          <a:p>
            <a:r>
              <a:rPr lang="en-US" dirty="0"/>
              <a:t>Click to edit Master title style</a:t>
            </a:r>
          </a:p>
        </p:txBody>
      </p:sp>
      <p:sp>
        <p:nvSpPr>
          <p:cNvPr id="3" name="Slide Number Placeholder 4"/>
          <p:cNvSpPr>
            <a:spLocks noGrp="1"/>
          </p:cNvSpPr>
          <p:nvPr>
            <p:ph type="sldNum" sz="quarter" idx="10"/>
          </p:nvPr>
        </p:nvSpPr>
        <p:spPr/>
        <p:txBody>
          <a:bodyPr/>
          <a:lstStyle>
            <a:lvl1pPr>
              <a:defRPr/>
            </a:lvl1pPr>
          </a:lstStyle>
          <a:p>
            <a:fld id="{8227C7CF-D0B4-4FD6-B954-1C675EE6E4C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3574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154944429"/>
      </p:ext>
    </p:extLst>
  </p:cSld>
  <p:clrMapOvr>
    <a:masterClrMapping/>
  </p:clrMapOvr>
  <p:transition spd="slow" advClick="0"/>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914400" y="1371600"/>
            <a:ext cx="508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1600"/>
            <a:ext cx="50800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8576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7FC10B-46EF-D342-A4AC-AB1F54F04E5C}"/>
              </a:ext>
            </a:extLst>
          </p:cNvPr>
          <p:cNvPicPr>
            <a:picLocks noChangeAspect="1"/>
          </p:cNvPicPr>
          <p:nvPr userDrawn="1"/>
        </p:nvPicPr>
        <p:blipFill>
          <a:blip r:embed="rId2"/>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
        <p:nvSpPr>
          <p:cNvPr id="8" name="TextBox 7">
            <a:extLst>
              <a:ext uri="{FF2B5EF4-FFF2-40B4-BE49-F238E27FC236}">
                <a16:creationId xmlns:a16="http://schemas.microsoft.com/office/drawing/2014/main" id="{A404503A-7D90-EF4B-82C0-6DC00F511974}"/>
              </a:ext>
            </a:extLst>
          </p:cNvPr>
          <p:cNvSpPr txBox="1"/>
          <p:nvPr userDrawn="1"/>
        </p:nvSpPr>
        <p:spPr>
          <a:xfrm>
            <a:off x="8001000" y="6425830"/>
            <a:ext cx="1840721" cy="307777"/>
          </a:xfrm>
          <a:prstGeom prst="rect">
            <a:avLst/>
          </a:prstGeom>
          <a:noFill/>
        </p:spPr>
        <p:txBody>
          <a:bodyPr wrap="squar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lang="en-US" sz="1400" b="0" kern="1200" dirty="0">
                <a:solidFill>
                  <a:srgbClr val="002B50"/>
                </a:solidFill>
                <a:effectLst/>
                <a:latin typeface="Arial" panose="020B0604020202020204" pitchFamily="34" charset="0"/>
                <a:ea typeface="MS PGothic" charset="0"/>
                <a:cs typeface="Arial" panose="020B0604020202020204" pitchFamily="34" charset="0"/>
              </a:rPr>
              <a:t>Jointly provided by</a:t>
            </a:r>
          </a:p>
        </p:txBody>
      </p:sp>
      <p:pic>
        <p:nvPicPr>
          <p:cNvPr id="9" name="Picture 8" descr="A picture containing clock, drawing&#10;&#10;Description automatically generated">
            <a:extLst>
              <a:ext uri="{FF2B5EF4-FFF2-40B4-BE49-F238E27FC236}">
                <a16:creationId xmlns:a16="http://schemas.microsoft.com/office/drawing/2014/main" id="{055EC167-E8E0-0442-B78C-9D8972887D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61081" y="6425830"/>
            <a:ext cx="1176040" cy="199927"/>
          </a:xfrm>
          <a:prstGeom prst="rect">
            <a:avLst/>
          </a:prstGeom>
        </p:spPr>
      </p:pic>
    </p:spTree>
    <p:extLst>
      <p:ext uri="{BB962C8B-B14F-4D97-AF65-F5344CB8AC3E}">
        <p14:creationId xmlns:p14="http://schemas.microsoft.com/office/powerpoint/2010/main" val="2520643515"/>
      </p:ext>
    </p:extLst>
  </p:cSld>
  <p:clrMapOvr>
    <a:masterClrMapping/>
  </p:clrMapOvr>
  <p:transition spd="slow" advClick="0"/>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401483"/>
      </p:ext>
    </p:extLst>
  </p:cSld>
  <p:clrMapOvr>
    <a:masterClrMapping/>
  </p:clrMapOvr>
  <p:transition spd="slow" advClick="0"/>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1530187232"/>
      </p:ext>
    </p:extLst>
  </p:cSld>
  <p:clrMapOvr>
    <a:masterClrMapping/>
  </p:clrMapOvr>
  <p:transition spd="slow" advClick="0"/>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9300008"/>
      </p:ext>
    </p:extLst>
  </p:cSld>
  <p:clrMapOvr>
    <a:masterClrMapping/>
  </p:clrMapOvr>
  <p:transition spd="slow" advClick="0"/>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474331"/>
      </p:ext>
    </p:extLst>
  </p:cSld>
  <p:clrMapOvr>
    <a:masterClrMapping/>
  </p:clrMapOvr>
  <p:transition spd="slow"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4202414767"/>
      </p:ext>
    </p:extLst>
  </p:cSld>
  <p:clrMapOvr>
    <a:masterClrMapping/>
  </p:clrMapOvr>
  <p:transition spd="slow" advClick="0"/>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816080"/>
      </p:ext>
    </p:extLst>
  </p:cSld>
  <p:clrMapOvr>
    <a:masterClrMapping/>
  </p:clrMapOvr>
  <p:transition spd="slow" advClick="0"/>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1243662068"/>
      </p:ext>
    </p:extLst>
  </p:cSld>
  <p:clrMapOvr>
    <a:masterClrMapping/>
  </p:clrMapOvr>
  <p:transition spd="slow" advClick="0"/>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866296796"/>
      </p:ext>
    </p:extLst>
  </p:cSld>
  <p:clrMapOvr>
    <a:masterClrMapping/>
  </p:clrMapOvr>
  <p:transition spd="slow"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583040885"/>
      </p:ext>
    </p:extLst>
  </p:cSld>
  <p:clrMapOvr>
    <a:masterClrMapping/>
  </p:clrMapOvr>
  <p:transition spd="slow" advClick="0"/>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5219331"/>
      </p:ext>
    </p:extLst>
  </p:cSld>
  <p:clrMapOvr>
    <a:masterClrMapping/>
  </p:clrMapOvr>
  <p:transition spd="slow" advClick="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9626624"/>
      </p:ext>
    </p:extLst>
  </p:cSld>
  <p:clrMapOvr>
    <a:masterClrMapping/>
  </p:clrMapOvr>
  <p:transition spd="slow" advClick="0"/>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97931509"/>
      </p:ext>
    </p:extLst>
  </p:cSld>
  <p:clrMapOvr>
    <a:masterClrMapping/>
  </p:clrMapOvr>
  <p:transition spd="slow" advClick="0"/>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182193281"/>
      </p:ext>
    </p:extLst>
  </p:cSld>
  <p:clrMapOvr>
    <a:masterClrMapping/>
  </p:clrMapOvr>
  <p:transition spd="slow" advClick="0"/>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005159034"/>
      </p:ext>
    </p:extLst>
  </p:cSld>
  <p:clrMapOvr>
    <a:masterClrMapping/>
  </p:clrMapOvr>
  <p:transition spd="slow" advClick="0"/>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001076128"/>
      </p:ext>
    </p:extLst>
  </p:cSld>
  <p:clrMapOvr>
    <a:masterClrMapping/>
  </p:clrMapOvr>
  <p:transition spd="slow" advClick="0"/>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182285897"/>
      </p:ext>
    </p:extLst>
  </p:cSld>
  <p:clrMapOvr>
    <a:masterClrMapping/>
  </p:clrMapOvr>
  <p:transition spd="slow" advClick="0"/>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972686401"/>
      </p:ext>
    </p:extLst>
  </p:cSld>
  <p:clrMapOvr>
    <a:masterClrMapping/>
  </p:clrMapOvr>
  <p:transition spd="slow" advClick="0"/>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79295739"/>
      </p:ext>
    </p:extLst>
  </p:cSld>
  <p:clrMapOvr>
    <a:masterClrMapping/>
  </p:clrMapOvr>
  <p:transition spd="slow" advClick="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584588"/>
      </p:ext>
    </p:extLst>
  </p:cSld>
  <p:clrMapOvr>
    <a:masterClrMapping/>
  </p:clrMapOvr>
  <p:transition spd="slow"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82898886"/>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6572732"/>
      </p:ext>
    </p:extLst>
  </p:cSld>
  <p:clrMapOvr>
    <a:masterClrMapping/>
  </p:clrMapOvr>
  <p:transition spd="slow"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74582590"/>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89549904"/>
      </p:ext>
    </p:extLst>
  </p:cSld>
  <p:clrMapOvr>
    <a:masterClrMapping/>
  </p:clrMapOvr>
  <p:transition spd="slow"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010371938"/>
      </p:ext>
    </p:extLst>
  </p:cSld>
  <p:clrMapOvr>
    <a:masterClrMapping/>
  </p:clrMapOvr>
  <p:transition spd="slow"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21978"/>
      </p:ext>
    </p:extLst>
  </p:cSld>
  <p:clrMapOvr>
    <a:masterClrMapping/>
  </p:clrMapOvr>
  <p:transition spd="slow"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919440"/>
      </p:ext>
    </p:extLst>
  </p:cSld>
  <p:clrMapOvr>
    <a:masterClrMapping/>
  </p:clrMapOvr>
  <p:transition spd="slow"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descr="A picture containing screenshot&#10;&#10;Description automatically generated">
            <a:extLst>
              <a:ext uri="{FF2B5EF4-FFF2-40B4-BE49-F238E27FC236}">
                <a16:creationId xmlns:a16="http://schemas.microsoft.com/office/drawing/2014/main" id="{A339E2B2-F6DA-1D45-B9D8-044B10C238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a:t>Click to edit Master subtitle style</a:t>
            </a:r>
          </a:p>
        </p:txBody>
      </p:sp>
    </p:spTree>
    <p:extLst>
      <p:ext uri="{BB962C8B-B14F-4D97-AF65-F5344CB8AC3E}">
        <p14:creationId xmlns:p14="http://schemas.microsoft.com/office/powerpoint/2010/main" val="1916282083"/>
      </p:ext>
    </p:extLst>
  </p:cSld>
  <p:clrMapOvr>
    <a:masterClrMapping/>
  </p:clrMapOvr>
  <p:transition spd="slow"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763083"/>
      </p:ext>
    </p:extLst>
  </p:cSld>
  <p:clrMapOvr>
    <a:masterClrMapping/>
  </p:clrMapOvr>
  <p:transition spd="slow"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4164795940"/>
      </p:ext>
    </p:extLst>
  </p:cSld>
  <p:clrMapOvr>
    <a:masterClrMapping/>
  </p:clrMapOvr>
  <p:transition spd="slow"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9679638"/>
      </p:ext>
    </p:extLst>
  </p:cSld>
  <p:clrMapOvr>
    <a:masterClrMapping/>
  </p:clrMapOvr>
  <p:transition spd="slow"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90473"/>
      </p:ext>
    </p:extLst>
  </p:cSld>
  <p:clrMapOvr>
    <a:masterClrMapping/>
  </p:clrMapOvr>
  <p:transition spd="slow"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2201357365"/>
      </p:ext>
    </p:extLst>
  </p:cSld>
  <p:clrMapOvr>
    <a:masterClrMapping/>
  </p:clrMapOvr>
  <p:transition spd="slow"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43166"/>
      </p:ext>
    </p:extLst>
  </p:cSld>
  <p:clrMapOvr>
    <a:masterClrMapping/>
  </p:clrMapOvr>
  <p:transition spd="slow"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602509234"/>
      </p:ext>
    </p:extLst>
  </p:cSld>
  <p:clrMapOvr>
    <a:masterClrMapping/>
  </p:clrMapOvr>
  <p:transition spd="slow"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185172067"/>
      </p:ext>
    </p:extLst>
  </p:cSld>
  <p:clrMapOvr>
    <a:masterClrMapping/>
  </p:clrMapOvr>
  <p:transition spd="slow"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660288"/>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3361262790"/>
      </p:ext>
    </p:extLst>
  </p:cSld>
  <p:clrMapOvr>
    <a:masterClrMapping/>
  </p:clrMapOvr>
  <p:transition spd="slow"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852396"/>
      </p:ext>
    </p:extLst>
  </p:cSld>
  <p:clrMapOvr>
    <a:masterClrMapping/>
  </p:clrMapOvr>
  <p:transition spd="slow"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480544467"/>
      </p:ext>
    </p:extLst>
  </p:cSld>
  <p:clrMapOvr>
    <a:masterClrMapping/>
  </p:clrMapOvr>
  <p:transition spd="slow"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4241115875"/>
      </p:ext>
    </p:extLst>
  </p:cSld>
  <p:clrMapOvr>
    <a:masterClrMapping/>
  </p:clrMapOvr>
  <p:transition spd="slow"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98944686"/>
      </p:ext>
    </p:extLst>
  </p:cSld>
  <p:clrMapOvr>
    <a:masterClrMapping/>
  </p:clrMapOvr>
  <p:transition spd="slow"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344068909"/>
      </p:ext>
    </p:extLst>
  </p:cSld>
  <p:clrMapOvr>
    <a:masterClrMapping/>
  </p:clrMapOvr>
  <p:transition spd="slow"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69096237"/>
      </p:ext>
    </p:extLst>
  </p:cSld>
  <p:clrMapOvr>
    <a:masterClrMapping/>
  </p:clrMapOvr>
  <p:transition spd="slow"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746058"/>
      </p:ext>
    </p:extLst>
  </p:cSld>
  <p:clrMapOvr>
    <a:masterClrMapping/>
  </p:clrMapOvr>
  <p:transition spd="slow"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659D2F7D-FC5C-3F46-9C72-E18FC1D7FFE0}" type="slidenum">
              <a:rPr lang="en-GB"/>
              <a:pPr>
                <a:defRPr/>
              </a:pPr>
              <a:t>‹#›</a:t>
            </a:fld>
            <a:endParaRPr lang="en-GB"/>
          </a:p>
        </p:txBody>
      </p:sp>
    </p:spTree>
    <p:extLst>
      <p:ext uri="{BB962C8B-B14F-4D97-AF65-F5344CB8AC3E}">
        <p14:creationId xmlns:p14="http://schemas.microsoft.com/office/powerpoint/2010/main" val="7151160"/>
      </p:ext>
    </p:extLst>
  </p:cSld>
  <p:clrMapOvr>
    <a:masterClrMapping/>
  </p:clrMapOvr>
  <p:transition spd="slow"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416333034"/>
      </p:ext>
    </p:extLst>
  </p:cSld>
  <p:clrMapOvr>
    <a:masterClrMapping/>
  </p:clrMapOvr>
  <p:transition spd="slow"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vl2pPr>
              <a:defRPr sz="2800"/>
            </a:lvl2pPr>
            <a:lvl3pPr>
              <a:defRPr sz="2800"/>
            </a:lvl3pPr>
            <a:lvl4pPr>
              <a:defRPr sz="2800"/>
            </a:lvl4pPr>
            <a:lvl5pPr>
              <a:defRPr sz="2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1730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4772058"/>
      </p:ext>
    </p:extLst>
  </p:cSld>
  <p:clrMapOvr>
    <a:masterClrMapping/>
  </p:clrMapOvr>
  <p:transition spd="slow"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168478346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4"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9"/>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5357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4"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1599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27617007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615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02860158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21"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21"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21"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4537469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48070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5" y="1"/>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1138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F0B75C-2EB1-4A6A-8B17-47AACB36DA06}"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1633837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948629"/>
      </p:ext>
    </p:extLst>
  </p:cSld>
  <p:clrMapOvr>
    <a:masterClrMapping/>
  </p:clrMapOvr>
  <p:transition spd="slow"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F0B75C-2EB1-4A6A-8B17-47AACB36DA06}"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1965952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F0B75C-2EB1-4A6A-8B17-47AACB36DA06}"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8703511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F0B75C-2EB1-4A6A-8B17-47AACB36DA06}"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29698229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F0B75C-2EB1-4A6A-8B17-47AACB36DA06}" type="datetimeFigureOut">
              <a:rPr lang="en-US" smtClean="0"/>
              <a:t>6/30/20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31818811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F0B75C-2EB1-4A6A-8B17-47AACB36DA06}" type="datetimeFigureOut">
              <a:rPr lang="en-US" smtClean="0"/>
              <a:t>6/30/20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1978366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F0B75C-2EB1-4A6A-8B17-47AACB36DA06}" type="datetimeFigureOut">
              <a:rPr lang="en-US" smtClean="0"/>
              <a:t>6/30/20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2893145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F0B75C-2EB1-4A6A-8B17-47AACB36DA06}"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31749083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F0B75C-2EB1-4A6A-8B17-47AACB36DA06}"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6329226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F0B75C-2EB1-4A6A-8B17-47AACB36DA06}"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40770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F0B75C-2EB1-4A6A-8B17-47AACB36DA06}"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5086D6-0C93-4755-8548-67DF9B2C7BD5}" type="slidenum">
              <a:rPr lang="en-US" smtClean="0"/>
              <a:t>‹#›</a:t>
            </a:fld>
            <a:endParaRPr lang="en-US"/>
          </a:p>
        </p:txBody>
      </p:sp>
    </p:spTree>
    <p:extLst>
      <p:ext uri="{BB962C8B-B14F-4D97-AF65-F5344CB8AC3E}">
        <p14:creationId xmlns:p14="http://schemas.microsoft.com/office/powerpoint/2010/main" val="310801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t>Click to edit Master title style</a:t>
            </a:r>
          </a:p>
        </p:txBody>
      </p:sp>
    </p:spTree>
    <p:extLst>
      <p:ext uri="{BB962C8B-B14F-4D97-AF65-F5344CB8AC3E}">
        <p14:creationId xmlns:p14="http://schemas.microsoft.com/office/powerpoint/2010/main" val="759937661"/>
      </p:ext>
    </p:extLst>
  </p:cSld>
  <p:clrMapOvr>
    <a:masterClrMapping/>
  </p:clrMapOvr>
  <p:transition spd="slow"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4F21AC-05EC-4119-8B65-88E2F3473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02629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365AA2-8924-4132-97A9-30C5E4D286F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20" r="2180" b="35452"/>
          <a:stretch/>
        </p:blipFill>
        <p:spPr>
          <a:xfrm>
            <a:off x="-1" y="2398059"/>
            <a:ext cx="12192001" cy="4459942"/>
          </a:xfrm>
          <a:prstGeom prst="rect">
            <a:avLst/>
          </a:prstGeom>
        </p:spPr>
      </p:pic>
      <p:sp>
        <p:nvSpPr>
          <p:cNvPr id="4" name="Rectangle 3">
            <a:extLst>
              <a:ext uri="{FF2B5EF4-FFF2-40B4-BE49-F238E27FC236}">
                <a16:creationId xmlns:a16="http://schemas.microsoft.com/office/drawing/2014/main" id="{C17A247B-D59B-4716-BCC6-ADE37C3B2ECD}"/>
              </a:ext>
            </a:extLst>
          </p:cNvPr>
          <p:cNvSpPr/>
          <p:nvPr userDrawn="1"/>
        </p:nvSpPr>
        <p:spPr>
          <a:xfrm>
            <a:off x="-1" y="3232087"/>
            <a:ext cx="12192001" cy="3625575"/>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179BD554-D1F9-4222-AB89-E1F5E292EE01}"/>
              </a:ext>
            </a:extLst>
          </p:cNvPr>
          <p:cNvSpPr>
            <a:spLocks noGrp="1"/>
          </p:cNvSpPr>
          <p:nvPr>
            <p:ph type="sldNum" sz="quarter" idx="12"/>
          </p:nvPr>
        </p:nvSpPr>
        <p:spPr/>
        <p:txBody>
          <a:bodyPr/>
          <a:lstStyle>
            <a:lvl1pPr>
              <a:defRPr>
                <a:solidFill>
                  <a:schemeClr val="bg1"/>
                </a:solidFill>
              </a:defRPr>
            </a:lvl1pPr>
          </a:lstStyle>
          <a:p>
            <a:fld id="{279CCD15-C04E-47B5-9C84-62DC1C88A95B}" type="slidenum">
              <a:rPr lang="en-US" smtClean="0"/>
              <a:pPr/>
              <a:t>‹#›</a:t>
            </a:fld>
            <a:endParaRPr lang="en-US"/>
          </a:p>
        </p:txBody>
      </p:sp>
      <p:sp>
        <p:nvSpPr>
          <p:cNvPr id="2" name="Title 1">
            <a:extLst>
              <a:ext uri="{FF2B5EF4-FFF2-40B4-BE49-F238E27FC236}">
                <a16:creationId xmlns:a16="http://schemas.microsoft.com/office/drawing/2014/main" id="{D9545FCE-980D-482D-931B-EEBFEC781588}"/>
              </a:ext>
            </a:extLst>
          </p:cNvPr>
          <p:cNvSpPr>
            <a:spLocks noGrp="1"/>
          </p:cNvSpPr>
          <p:nvPr>
            <p:ph type="ctrTitle"/>
          </p:nvPr>
        </p:nvSpPr>
        <p:spPr>
          <a:xfrm>
            <a:off x="359923" y="0"/>
            <a:ext cx="11472154" cy="2387600"/>
          </a:xfrm>
        </p:spPr>
        <p:txBody>
          <a:bodyPr anchor="b"/>
          <a:lstStyle>
            <a:lvl1pPr algn="ctr">
              <a:defRPr sz="6000" b="1">
                <a:solidFill>
                  <a:schemeClr val="accent3"/>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2B5DF67E-06BF-44E0-A8B4-527A479BDF8B}"/>
              </a:ext>
            </a:extLst>
          </p:cNvPr>
          <p:cNvSpPr>
            <a:spLocks noGrp="1"/>
          </p:cNvSpPr>
          <p:nvPr>
            <p:ph type="subTitle" idx="1"/>
          </p:nvPr>
        </p:nvSpPr>
        <p:spPr>
          <a:xfrm>
            <a:off x="359923" y="2972268"/>
            <a:ext cx="11472154" cy="1655762"/>
          </a:xfrm>
        </p:spPr>
        <p:txBody>
          <a:bodyPr>
            <a:normAutofit/>
          </a:bodyPr>
          <a:lstStyle>
            <a:lvl1pPr marL="0" indent="0" algn="ctr">
              <a:buNone/>
              <a:defRPr sz="2800" b="1">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49667750"/>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9130-34B0-448E-AA29-C5E75EBB29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D8598-5AB2-4314-AD12-AE5888035F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5CEAE871-EFC6-4853-9C22-F313CFF7809E}"/>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1978082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98FA-ADC5-4AE8-A9F2-280A55CA6208}"/>
              </a:ext>
            </a:extLst>
          </p:cNvPr>
          <p:cNvSpPr>
            <a:spLocks noGrp="1"/>
          </p:cNvSpPr>
          <p:nvPr>
            <p:ph type="title"/>
          </p:nvPr>
        </p:nvSpPr>
        <p:spPr>
          <a:xfrm>
            <a:off x="831850" y="1709738"/>
            <a:ext cx="10515600" cy="1977045"/>
          </a:xfrm>
        </p:spPr>
        <p:txBody>
          <a:bodyPr anchor="b">
            <a:normAutofit/>
          </a:bodyPr>
          <a:lstStyle>
            <a:lvl1pPr>
              <a:defRPr sz="4800"/>
            </a:lvl1pPr>
          </a:lstStyle>
          <a:p>
            <a:r>
              <a:rPr lang="en-US"/>
              <a:t>Click to edit Master title style</a:t>
            </a:r>
          </a:p>
        </p:txBody>
      </p:sp>
      <p:sp>
        <p:nvSpPr>
          <p:cNvPr id="4" name="Date Placeholder 3">
            <a:extLst>
              <a:ext uri="{FF2B5EF4-FFF2-40B4-BE49-F238E27FC236}">
                <a16:creationId xmlns:a16="http://schemas.microsoft.com/office/drawing/2014/main" id="{7DE47411-0671-4F92-B0A0-70639B30D55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526BE2B-F8C4-4E70-98D4-259DC6C723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04CE0C-0F5D-457D-A573-D26D18537F1C}"/>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23476833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3542-1D79-453D-87E8-DA5EC125DD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0EA61-EBE1-4CF8-A5F4-593D5910FFCD}"/>
              </a:ext>
            </a:extLst>
          </p:cNvPr>
          <p:cNvSpPr>
            <a:spLocks noGrp="1"/>
          </p:cNvSpPr>
          <p:nvPr>
            <p:ph sz="half" idx="1"/>
          </p:nvPr>
        </p:nvSpPr>
        <p:spPr>
          <a:xfrm>
            <a:off x="303179" y="1430524"/>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E13230-96E8-4D60-84AA-4F09701E6A9C}"/>
              </a:ext>
            </a:extLst>
          </p:cNvPr>
          <p:cNvSpPr>
            <a:spLocks noGrp="1"/>
          </p:cNvSpPr>
          <p:nvPr>
            <p:ph sz="half" idx="2"/>
          </p:nvPr>
        </p:nvSpPr>
        <p:spPr>
          <a:xfrm>
            <a:off x="5987375" y="1430524"/>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FC3824-3197-4B91-B410-4AFF29EF048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7951C95-6F47-476F-B1F7-80128954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B6D752-8C9E-4281-8E65-C4742C9C3EE7}"/>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29428347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B69F5-B41A-4A35-82C6-572A0FC63771}"/>
              </a:ext>
            </a:extLst>
          </p:cNvPr>
          <p:cNvSpPr>
            <a:spLocks noGrp="1"/>
          </p:cNvSpPr>
          <p:nvPr>
            <p:ph type="title"/>
          </p:nvPr>
        </p:nvSpPr>
        <p:spPr>
          <a:xfrm>
            <a:off x="304800" y="-4173"/>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EA00FC-5548-48DD-8A51-97153B152F08}"/>
              </a:ext>
            </a:extLst>
          </p:cNvPr>
          <p:cNvSpPr>
            <a:spLocks noGrp="1"/>
          </p:cNvSpPr>
          <p:nvPr>
            <p:ph type="body" idx="1"/>
          </p:nvPr>
        </p:nvSpPr>
        <p:spPr>
          <a:xfrm>
            <a:off x="304800" y="1126689"/>
            <a:ext cx="5157787" cy="823912"/>
          </a:xfrm>
        </p:spPr>
        <p:txBody>
          <a:bodyPr anchor="b">
            <a:normAutofit/>
          </a:bodyPr>
          <a:lstStyle>
            <a:lvl1pPr marL="0" indent="0">
              <a:buNone/>
              <a:defRPr sz="32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E31B0A-6D81-4672-A3C3-EEFC0753BDEF}"/>
              </a:ext>
            </a:extLst>
          </p:cNvPr>
          <p:cNvSpPr>
            <a:spLocks noGrp="1"/>
          </p:cNvSpPr>
          <p:nvPr>
            <p:ph sz="half" idx="2"/>
          </p:nvPr>
        </p:nvSpPr>
        <p:spPr>
          <a:xfrm>
            <a:off x="304800" y="2001440"/>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D9B7239-B7FC-4628-B360-289D9E5DD64E}"/>
              </a:ext>
            </a:extLst>
          </p:cNvPr>
          <p:cNvSpPr>
            <a:spLocks noGrp="1"/>
          </p:cNvSpPr>
          <p:nvPr>
            <p:ph type="body" sz="quarter" idx="3"/>
          </p:nvPr>
        </p:nvSpPr>
        <p:spPr>
          <a:xfrm>
            <a:off x="5637212" y="1126689"/>
            <a:ext cx="5183188" cy="823912"/>
          </a:xfrm>
        </p:spPr>
        <p:txBody>
          <a:bodyPr anchor="b">
            <a:normAutofit/>
          </a:bodyPr>
          <a:lstStyle>
            <a:lvl1pPr marL="0" indent="0">
              <a:buNone/>
              <a:defRPr sz="3200" b="1">
                <a:solidFill>
                  <a:schemeClr val="accent6">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B87BE0-88F2-49B4-BF08-230FC9B0B6AF}"/>
              </a:ext>
            </a:extLst>
          </p:cNvPr>
          <p:cNvSpPr>
            <a:spLocks noGrp="1"/>
          </p:cNvSpPr>
          <p:nvPr>
            <p:ph sz="quarter" idx="4"/>
          </p:nvPr>
        </p:nvSpPr>
        <p:spPr>
          <a:xfrm>
            <a:off x="5637212" y="2001440"/>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203B1A-8250-4DCE-8F49-ECC132D90E1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088A25B5-A7E9-47E6-AA00-7C1BDE16D3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31AE99B-01C4-45DC-A0BC-FABF90A5CE67}"/>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361385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49B5-C4E6-45FD-8537-5E6F0CE02F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31CEC2E-2648-41DA-97A6-7296FFD982D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8B584618-73A9-46CF-9107-D486E7A681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BF9F869-EB48-4ED9-B7B4-29E4EDA553E3}"/>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3580580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FA07A5-3FCF-4464-8AE6-025F8962B3A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588FCADE-1FDF-454E-97A1-10F3D39EA7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ABA53F1-E1EC-41E7-8B56-571199E29BE5}"/>
              </a:ext>
            </a:extLst>
          </p:cNvPr>
          <p:cNvSpPr>
            <a:spLocks noGrp="1"/>
          </p:cNvSpPr>
          <p:nvPr>
            <p:ph type="sldNum" sz="quarter" idx="12"/>
          </p:nvPr>
        </p:nvSpPr>
        <p:spPr/>
        <p:txBody>
          <a:bodyPr/>
          <a:lstStyle/>
          <a:p>
            <a:fld id="{279CCD15-C04E-47B5-9C84-62DC1C88A95B}" type="slidenum">
              <a:rPr lang="en-US" smtClean="0"/>
              <a:t>‹#›</a:t>
            </a:fld>
            <a:endParaRPr lang="en-US"/>
          </a:p>
        </p:txBody>
      </p:sp>
    </p:spTree>
    <p:extLst>
      <p:ext uri="{BB962C8B-B14F-4D97-AF65-F5344CB8AC3E}">
        <p14:creationId xmlns:p14="http://schemas.microsoft.com/office/powerpoint/2010/main" val="12052983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5ECB22B-D1FA-4510-B12A-4ABC863122CC}"/>
              </a:ext>
            </a:extLst>
          </p:cNvPr>
          <p:cNvSpPr>
            <a:spLocks noGrp="1"/>
          </p:cNvSpPr>
          <p:nvPr>
            <p:ph type="body" sz="quarter" idx="11" hasCustomPrompt="1"/>
          </p:nvPr>
        </p:nvSpPr>
        <p:spPr>
          <a:xfrm>
            <a:off x="889794" y="6511347"/>
            <a:ext cx="10245567" cy="271276"/>
          </a:xfrm>
          <a:prstGeom prst="rect">
            <a:avLst/>
          </a:prstGeom>
        </p:spPr>
        <p:txBody>
          <a:bodyPr bIns="0" anchor="b"/>
          <a:lstStyle>
            <a:lvl1pPr marL="0" indent="0">
              <a:spcBef>
                <a:spcPts val="150"/>
              </a:spcBef>
              <a:buFontTx/>
              <a:buNone/>
              <a:defRPr sz="600"/>
            </a:lvl1pPr>
            <a:lvl2pPr marL="457189" indent="0">
              <a:buFontTx/>
              <a:buNone/>
              <a:defRPr sz="600"/>
            </a:lvl2pPr>
            <a:lvl3pPr marL="914378" indent="0">
              <a:buFontTx/>
              <a:buNone/>
              <a:defRPr sz="600"/>
            </a:lvl3pPr>
            <a:lvl4pPr marL="1371566" indent="0">
              <a:buFontTx/>
              <a:buNone/>
              <a:defRPr sz="600"/>
            </a:lvl4pPr>
            <a:lvl5pPr marL="1828754" indent="0">
              <a:buFontTx/>
              <a:buNone/>
              <a:defRPr sz="600"/>
            </a:lvl5pPr>
          </a:lstStyle>
          <a:p>
            <a:pPr lvl="0"/>
            <a:r>
              <a:rPr lang="en-US" dirty="0"/>
              <a:t>References</a:t>
            </a:r>
          </a:p>
        </p:txBody>
      </p:sp>
      <p:sp>
        <p:nvSpPr>
          <p:cNvPr id="6" name="Slide Number Placeholder 5"/>
          <p:cNvSpPr>
            <a:spLocks noGrp="1"/>
          </p:cNvSpPr>
          <p:nvPr>
            <p:ph type="sldNum" sz="quarter" idx="4"/>
          </p:nvPr>
        </p:nvSpPr>
        <p:spPr>
          <a:xfrm>
            <a:off x="424500" y="6403347"/>
            <a:ext cx="274320" cy="216000"/>
          </a:xfrm>
          <a:prstGeom prst="rect">
            <a:avLst/>
          </a:prstGeom>
        </p:spPr>
        <p:txBody>
          <a:bodyPr vert="horz" lIns="0" tIns="0" rIns="0" bIns="0" rtlCol="0" anchor="b" anchorCtr="0"/>
          <a:lstStyle>
            <a:lvl1pPr algn="l">
              <a:defRPr sz="800" b="1">
                <a:solidFill>
                  <a:schemeClr val="tx1"/>
                </a:solidFill>
                <a:latin typeface="Arial" pitchFamily="34" charset="0"/>
                <a:cs typeface="Arial" pitchFamily="34" charset="0"/>
              </a:defRPr>
            </a:lvl1pPr>
          </a:lstStyle>
          <a:p>
            <a:fld id="{3C4F54F3-C349-4609-AFEE-01462D5C7942}" type="slidenum">
              <a:rPr lang="en-GB" smtClean="0">
                <a:solidFill>
                  <a:srgbClr val="000000"/>
                </a:solidFill>
              </a:rPr>
              <a:pPr/>
              <a:t>‹#›</a:t>
            </a:fld>
            <a:endParaRPr lang="en-GB">
              <a:solidFill>
                <a:srgbClr val="000000"/>
              </a:solidFill>
            </a:endParaRPr>
          </a:p>
        </p:txBody>
      </p:sp>
      <p:sp>
        <p:nvSpPr>
          <p:cNvPr id="5" name="Title 8"/>
          <p:cNvSpPr>
            <a:spLocks noGrp="1"/>
          </p:cNvSpPr>
          <p:nvPr>
            <p:ph type="title" hasCustomPrompt="1"/>
          </p:nvPr>
        </p:nvSpPr>
        <p:spPr>
          <a:xfrm>
            <a:off x="316085" y="192000"/>
            <a:ext cx="11687535" cy="672000"/>
          </a:xfrm>
          <a:prstGeom prst="rect">
            <a:avLst/>
          </a:prstGeom>
        </p:spPr>
        <p:txBody>
          <a:bodyPr vert="horz"/>
          <a:lstStyle>
            <a:lvl1pPr algn="l">
              <a:lnSpc>
                <a:spcPct val="100000"/>
              </a:lnSpc>
              <a:defRPr sz="1800" b="1" baseline="0">
                <a:solidFill>
                  <a:srgbClr val="830051"/>
                </a:solidFill>
                <a:latin typeface="Arial" pitchFamily="34" charset="0"/>
                <a:cs typeface="Arial" pitchFamily="34" charset="0"/>
              </a:defRPr>
            </a:lvl1pPr>
          </a:lstStyle>
          <a:p>
            <a:r>
              <a:rPr lang="en-GB" noProof="0" dirty="0"/>
              <a:t>Click to add title</a:t>
            </a:r>
          </a:p>
        </p:txBody>
      </p:sp>
      <p:sp>
        <p:nvSpPr>
          <p:cNvPr id="3" name="Content Placeholder 2">
            <a:extLst>
              <a:ext uri="{FF2B5EF4-FFF2-40B4-BE49-F238E27FC236}">
                <a16:creationId xmlns:a16="http://schemas.microsoft.com/office/drawing/2014/main" id="{39EEC608-DCB4-4F19-9034-836F81A9D3C9}"/>
              </a:ext>
            </a:extLst>
          </p:cNvPr>
          <p:cNvSpPr>
            <a:spLocks noGrp="1"/>
          </p:cNvSpPr>
          <p:nvPr>
            <p:ph sz="quarter" idx="10"/>
          </p:nvPr>
        </p:nvSpPr>
        <p:spPr>
          <a:xfrm>
            <a:off x="315914" y="1137921"/>
            <a:ext cx="11469687" cy="4859655"/>
          </a:xfrm>
          <a:prstGeom prst="rect">
            <a:avLst/>
          </a:prstGeom>
        </p:spPr>
        <p:txBody>
          <a:bodyPr/>
          <a:lstStyle>
            <a:lvl1pPr marL="171450" indent="-171450">
              <a:spcBef>
                <a:spcPts val="900"/>
              </a:spcBef>
              <a:buClr>
                <a:schemeClr val="tx2"/>
              </a:buClr>
              <a:defRPr sz="1500"/>
            </a:lvl1pPr>
            <a:lvl2pPr marL="685800" indent="-171450">
              <a:spcBef>
                <a:spcPts val="450"/>
              </a:spcBef>
              <a:buClr>
                <a:schemeClr val="tx2"/>
              </a:buClr>
              <a:defRPr sz="1500"/>
            </a:lvl2pPr>
            <a:lvl3pPr marL="1113235" indent="-171450">
              <a:buClr>
                <a:schemeClr val="tx2"/>
              </a:buClr>
              <a:buFont typeface="Wingdings" panose="05000000000000000000" pitchFamily="2" charset="2"/>
              <a:buChar char="§"/>
              <a:defRPr sz="1350"/>
            </a:lvl3pPr>
            <a:lvl4pPr marL="1540669" indent="-171450">
              <a:spcBef>
                <a:spcPts val="225"/>
              </a:spcBef>
              <a:buClr>
                <a:schemeClr val="tx2"/>
              </a:buClr>
              <a:buFont typeface="Courier New" panose="02070309020205020404" pitchFamily="49" charset="0"/>
              <a:buChar char="o"/>
              <a:defRPr sz="1200"/>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1537961"/>
      </p:ext>
    </p:extLst>
  </p:cSld>
  <p:clrMapOvr>
    <a:masterClrMapping/>
  </p:clrMapOvr>
  <p:extLst>
    <p:ext uri="{DCECCB84-F9BA-43D5-87BE-67443E8EF086}">
      <p15:sldGuideLst xmlns:p15="http://schemas.microsoft.com/office/powerpoint/2012/main">
        <p15:guide id="1" pos="35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443037"/>
            <a:ext cx="11582400" cy="4830763"/>
          </a:xfrm>
          <a:prstGeom prst="rect">
            <a:avLst/>
          </a:prstGeom>
        </p:spPr>
        <p:txBody>
          <a:bodyPr>
            <a:noAutofit/>
          </a:bodyPr>
          <a:lstStyle>
            <a:lvl1pPr marL="457189" indent="-457189">
              <a:lnSpc>
                <a:spcPct val="100000"/>
              </a:lnSpc>
              <a:buFont typeface="Arial" panose="020B0604020202020204" pitchFamily="34" charset="0"/>
              <a:buChar char="•"/>
              <a:defRPr sz="3200" baseline="0"/>
            </a:lvl1pPr>
            <a:lvl2pPr marL="1066773" indent="-457189">
              <a:lnSpc>
                <a:spcPct val="100000"/>
              </a:lnSpc>
              <a:buFont typeface="Arial" panose="020B0604020202020204" pitchFamily="34" charset="0"/>
              <a:buChar char="–"/>
              <a:defRPr sz="3200"/>
            </a:lvl2pPr>
            <a:lvl3pPr marL="1676358" indent="-457189">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7"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Tree>
    <p:extLst>
      <p:ext uri="{BB962C8B-B14F-4D97-AF65-F5344CB8AC3E}">
        <p14:creationId xmlns:p14="http://schemas.microsoft.com/office/powerpoint/2010/main" val="242917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395968"/>
      </p:ext>
    </p:extLst>
  </p:cSld>
  <p:clrMapOvr>
    <a:masterClrMapping/>
  </p:clrMapOvr>
  <p:transition spd="slow"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83373116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cxnSp>
        <p:nvCxnSpPr>
          <p:cNvPr id="8" name="Straight Connector 7"/>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1"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101503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0"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42242660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533593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12" name="Rectangle 11"/>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2"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364177" y="3460553"/>
            <a:ext cx="11463648" cy="2206328"/>
          </a:xfrm>
        </p:spPr>
        <p:txBody>
          <a:bodyPr anchor="ctr"/>
          <a:lstStyle>
            <a:lvl1pPr algn="ctr">
              <a:spcBef>
                <a:spcPts val="0"/>
              </a:spcBef>
              <a:spcAft>
                <a:spcPts val="800"/>
              </a:spcAft>
              <a:defRPr lang="en-US" sz="5867"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9" name="Picture 8"/>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56812" y="6141747"/>
            <a:ext cx="1678379" cy="542333"/>
          </a:xfrm>
          <a:prstGeom prst="rect">
            <a:avLst/>
          </a:prstGeom>
        </p:spPr>
      </p:pic>
    </p:spTree>
    <p:extLst>
      <p:ext uri="{BB962C8B-B14F-4D97-AF65-F5344CB8AC3E}">
        <p14:creationId xmlns:p14="http://schemas.microsoft.com/office/powerpoint/2010/main" val="2347252120"/>
      </p:ext>
    </p:extLst>
  </p:cSld>
  <p:clrMapOvr>
    <a:masterClrMapping/>
  </p:clrMapOvr>
  <p:hf sldNum="0" hd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9"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795164"/>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p:spPr>
        <p:txBody>
          <a:bodyPr>
            <a:noAutofit/>
          </a:bodyPr>
          <a:lstStyle>
            <a:lvl1pPr>
              <a:defRPr sz="3733"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3802181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2" name="Rectangle 11"/>
          <p:cNvSpPr/>
          <p:nvPr userDrawn="1"/>
        </p:nvSpPr>
        <p:spPr>
          <a:xfrm>
            <a:off x="0" y="3585"/>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15814805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5" name="Rectangle 4"/>
          <p:cNvSpPr/>
          <p:nvPr userDrawn="1"/>
        </p:nvSpPr>
        <p:spPr>
          <a:xfrm>
            <a:off x="0" y="3584"/>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p:nvPr>
        </p:nvSpPr>
        <p:spPr>
          <a:xfrm>
            <a:off x="2387600" y="2362200"/>
            <a:ext cx="7416800" cy="566739"/>
          </a:xfr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42351357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8" name="Text Placeholder 7"/>
          <p:cNvSpPr>
            <a:spLocks noGrp="1"/>
          </p:cNvSpPr>
          <p:nvPr>
            <p:ph type="body" sz="quarter" idx="10"/>
          </p:nvPr>
        </p:nvSpPr>
        <p:spPr>
          <a:xfrm>
            <a:off x="1625600" y="1371600"/>
            <a:ext cx="9245600" cy="2971800"/>
          </a:xfr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458030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3265144804"/>
      </p:ext>
    </p:extLst>
  </p:cSld>
  <p:clrMapOvr>
    <a:masterClrMapping/>
  </p:clrMapOvr>
  <p:transition spd="slow"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1986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62C73C-6F37-44A5-82C9-B46D2C772ABE}"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2219086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2C73C-6F37-44A5-82C9-B46D2C772ABE}"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39125646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62C73C-6F37-44A5-82C9-B46D2C772ABE}"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19141287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62C73C-6F37-44A5-82C9-B46D2C772ABE}"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2474514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62C73C-6F37-44A5-82C9-B46D2C772ABE}" type="datetimeFigureOut">
              <a:rPr lang="en-US" smtClean="0"/>
              <a:t>6/30/20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3184837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62C73C-6F37-44A5-82C9-B46D2C772ABE}" type="datetimeFigureOut">
              <a:rPr lang="en-US" smtClean="0"/>
              <a:t>6/30/20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42262042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2C73C-6F37-44A5-82C9-B46D2C772ABE}" type="datetimeFigureOut">
              <a:rPr lang="en-US" smtClean="0"/>
              <a:t>6/30/20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3083139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2C73C-6F37-44A5-82C9-B46D2C772ABE}"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1568227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562C73C-6F37-44A5-82C9-B46D2C772ABE}" type="datetimeFigureOut">
              <a:rPr lang="en-US" smtClean="0"/>
              <a:t>6/30/20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698171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2820615636"/>
      </p:ext>
    </p:extLst>
  </p:cSld>
  <p:clrMapOvr>
    <a:masterClrMapping/>
  </p:clrMapOvr>
  <p:transition spd="slow"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2C73C-6F37-44A5-82C9-B46D2C772ABE}"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21744918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2C73C-6F37-44A5-82C9-B46D2C772ABE}" type="datetimeFigureOut">
              <a:rPr lang="en-US" smtClean="0"/>
              <a:t>6/30/20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345A3C-079D-4DF6-B207-FF36FA904849}" type="slidenum">
              <a:rPr lang="en-US" smtClean="0"/>
              <a:t>‹#›</a:t>
            </a:fld>
            <a:endParaRPr lang="en-US"/>
          </a:p>
        </p:txBody>
      </p:sp>
    </p:spTree>
    <p:extLst>
      <p:ext uri="{BB962C8B-B14F-4D97-AF65-F5344CB8AC3E}">
        <p14:creationId xmlns:p14="http://schemas.microsoft.com/office/powerpoint/2010/main" val="20797711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2FC4-FF13-41EA-9A1B-2CE6C28C07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98ECE-71D3-4C37-8045-9D7B381D7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33153C-618D-422E-B01F-0359D6FBF56E}"/>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5" name="Footer Placeholder 4">
            <a:extLst>
              <a:ext uri="{FF2B5EF4-FFF2-40B4-BE49-F238E27FC236}">
                <a16:creationId xmlns:a16="http://schemas.microsoft.com/office/drawing/2014/main" id="{06363707-E6D2-4042-B27C-CA198D0944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DBB6D-DEF3-4637-8812-FEF031314ABF}"/>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27997495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380FB-15E1-4A5F-8E2C-DFFC61D0A5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02241F-7D81-49A3-B15B-252A7401AB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31ED0-1EFA-4E48-9965-A4F1CDC471A2}"/>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5" name="Footer Placeholder 4">
            <a:extLst>
              <a:ext uri="{FF2B5EF4-FFF2-40B4-BE49-F238E27FC236}">
                <a16:creationId xmlns:a16="http://schemas.microsoft.com/office/drawing/2014/main" id="{B73F85F1-612F-448F-8A8E-EF2B85DB1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F8ADF-AECE-4186-A35E-2B33A01858A8}"/>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2963061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17F79-83CD-4D35-8373-C9FB6A5BAF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1E3725-2DD4-4AD2-BD1C-4FE53EDED4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DF905C-5E59-4839-9B02-D577374EA61A}"/>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5" name="Footer Placeholder 4">
            <a:extLst>
              <a:ext uri="{FF2B5EF4-FFF2-40B4-BE49-F238E27FC236}">
                <a16:creationId xmlns:a16="http://schemas.microsoft.com/office/drawing/2014/main" id="{7ABC221B-8820-43E9-910F-23F2E4625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219B7-B7AC-4AD2-BA03-FFC766B392FE}"/>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19313238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4420-D64D-4666-9E8B-C1FB58020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9898B-2B8A-420D-B91A-8B7F95D7E1A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928DA1-E6B9-4805-BA3A-A45B5EE6934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48C482-76FD-460C-9014-36F6EF583036}"/>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6" name="Footer Placeholder 5">
            <a:extLst>
              <a:ext uri="{FF2B5EF4-FFF2-40B4-BE49-F238E27FC236}">
                <a16:creationId xmlns:a16="http://schemas.microsoft.com/office/drawing/2014/main" id="{64445E30-4964-49F0-8E4D-3B88648EC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E72B0-A746-4F18-B304-322D295AA622}"/>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8383392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43AE-0B16-407B-BD5F-455D28DF2C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80688D-8D35-40CF-A33C-273EDEC9CC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EC16731-AED5-4075-944D-71ACC43A04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7A9F1C-AAA3-4622-8DC9-1659D0955D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54F728-5B32-4037-BED4-D3C4917C4A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1CC359-732D-4F32-A4DA-0B50DF2A8605}"/>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8" name="Footer Placeholder 7">
            <a:extLst>
              <a:ext uri="{FF2B5EF4-FFF2-40B4-BE49-F238E27FC236}">
                <a16:creationId xmlns:a16="http://schemas.microsoft.com/office/drawing/2014/main" id="{B692F35E-4FF0-4FA7-A199-8F585494A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B391CD-CB8E-483E-8F9F-FA0CB7FD0FD0}"/>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352446044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EF73-7987-4B3D-9207-4F17753E35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1F7BC4-C614-4673-AB66-097A3B6B32C4}"/>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4" name="Footer Placeholder 3">
            <a:extLst>
              <a:ext uri="{FF2B5EF4-FFF2-40B4-BE49-F238E27FC236}">
                <a16:creationId xmlns:a16="http://schemas.microsoft.com/office/drawing/2014/main" id="{28067DBD-0342-4D13-85C6-E1DE7200E6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806334-F072-4149-9394-571DB1AB64A7}"/>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39061783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F2011A-0D1D-435E-AAC3-2094EC948B81}"/>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3" name="Footer Placeholder 2">
            <a:extLst>
              <a:ext uri="{FF2B5EF4-FFF2-40B4-BE49-F238E27FC236}">
                <a16:creationId xmlns:a16="http://schemas.microsoft.com/office/drawing/2014/main" id="{C25DFBB9-F885-42C3-A5C0-0E5AC96F4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0889FC-52E7-4A59-8FD3-BA6258790DDE}"/>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621889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2AB1-BB59-4FD5-9577-E48614C7B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EBD4EC-0A27-4B21-A9E3-5335BDBB87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699311-3D3C-4152-BB19-B4E09FE3B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4E26D8A-B039-4389-BA99-05213A937117}"/>
              </a:ext>
            </a:extLst>
          </p:cNvPr>
          <p:cNvSpPr>
            <a:spLocks noGrp="1"/>
          </p:cNvSpPr>
          <p:nvPr>
            <p:ph type="dt" sz="half" idx="10"/>
          </p:nvPr>
        </p:nvSpPr>
        <p:spPr/>
        <p:txBody>
          <a:bodyPr/>
          <a:lstStyle/>
          <a:p>
            <a:fld id="{255DFD01-C536-4209-A20F-7FADFAF9ED9A}" type="datetimeFigureOut">
              <a:rPr lang="en-US" smtClean="0"/>
              <a:t>6/30/20</a:t>
            </a:fld>
            <a:endParaRPr lang="en-US"/>
          </a:p>
        </p:txBody>
      </p:sp>
      <p:sp>
        <p:nvSpPr>
          <p:cNvPr id="6" name="Footer Placeholder 5">
            <a:extLst>
              <a:ext uri="{FF2B5EF4-FFF2-40B4-BE49-F238E27FC236}">
                <a16:creationId xmlns:a16="http://schemas.microsoft.com/office/drawing/2014/main" id="{E8DB8B8C-6C34-4CC7-AD18-8ED0F98E96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5C133A-D35D-44F6-B479-083542777494}"/>
              </a:ext>
            </a:extLst>
          </p:cNvPr>
          <p:cNvSpPr>
            <a:spLocks noGrp="1"/>
          </p:cNvSpPr>
          <p:nvPr>
            <p:ph type="sldNum" sz="quarter" idx="12"/>
          </p:nvPr>
        </p:nvSpPr>
        <p:spPr/>
        <p:txBody>
          <a:bodyPr/>
          <a:lstStyle/>
          <a:p>
            <a:fld id="{29C9178C-F66E-4F85-99FD-3542EFF3198E}" type="slidenum">
              <a:rPr lang="en-US" smtClean="0"/>
              <a:t>‹#›</a:t>
            </a:fld>
            <a:endParaRPr lang="en-US"/>
          </a:p>
        </p:txBody>
      </p:sp>
    </p:spTree>
    <p:extLst>
      <p:ext uri="{BB962C8B-B14F-4D97-AF65-F5344CB8AC3E}">
        <p14:creationId xmlns:p14="http://schemas.microsoft.com/office/powerpoint/2010/main" val="2371443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theme" Target="../theme/theme10.xml"/><Relationship Id="rId5" Type="http://schemas.openxmlformats.org/officeDocument/2006/relationships/slideLayout" Target="../slideLayouts/slideLayout120.xml"/><Relationship Id="rId4"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21" Type="http://schemas.openxmlformats.org/officeDocument/2006/relationships/image" Target="../media/image1.jpg"/><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theme" Target="../theme/theme1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jp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3930719"/>
      </p:ext>
    </p:extLst>
  </p:cSld>
  <p:clrMap bg1="lt1" tx1="dk1" bg2="lt2" tx2="dk2" accent1="accent1" accent2="accent2" accent3="accent3" accent4="accent4" accent5="accent5" accent6="accent6" hlink="hlink" folHlink="folHlink"/>
  <p:sldLayoutIdLst>
    <p:sldLayoutId id="2147488129" r:id="rId1"/>
    <p:sldLayoutId id="2147488130" r:id="rId2"/>
    <p:sldLayoutId id="2147488131" r:id="rId3"/>
    <p:sldLayoutId id="2147488132" r:id="rId4"/>
    <p:sldLayoutId id="2147488133" r:id="rId5"/>
    <p:sldLayoutId id="2147488134" r:id="rId6"/>
    <p:sldLayoutId id="2147488135" r:id="rId7"/>
    <p:sldLayoutId id="2147488136" r:id="rId8"/>
    <p:sldLayoutId id="2147488137" r:id="rId9"/>
    <p:sldLayoutId id="2147488138" r:id="rId10"/>
    <p:sldLayoutId id="2147488139" r:id="rId11"/>
    <p:sldLayoutId id="2147488140" r:id="rId12"/>
    <p:sldLayoutId id="2147488141" r:id="rId13"/>
    <p:sldLayoutId id="2147488142" r:id="rId14"/>
    <p:sldLayoutId id="2147488143" r:id="rId15"/>
    <p:sldLayoutId id="2147488144" r:id="rId16"/>
    <p:sldLayoutId id="2147488145" r:id="rId17"/>
    <p:sldLayoutId id="2147488146" r:id="rId18"/>
    <p:sldLayoutId id="2147488147"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7814"/>
            <a:ext cx="109728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3"/>
          <p:cNvSpPr>
            <a:spLocks noGrp="1" noChangeArrowheads="1"/>
          </p:cNvSpPr>
          <p:nvPr>
            <p:ph type="body" idx="1"/>
          </p:nvPr>
        </p:nvSpPr>
        <p:spPr bwMode="auto">
          <a:xfrm>
            <a:off x="609600" y="1600201"/>
            <a:ext cx="109728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Rectangle 4"/>
          <p:cNvSpPr>
            <a:spLocks noGrp="1" noChangeArrowheads="1"/>
          </p:cNvSpPr>
          <p:nvPr>
            <p:ph type="dt" sz="half" idx="2"/>
          </p:nvPr>
        </p:nvSpPr>
        <p:spPr bwMode="auto">
          <a:xfrm>
            <a:off x="609600" y="6243638"/>
            <a:ext cx="28448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ea typeface="+mn-ea"/>
              </a:defRPr>
            </a:lvl1pPr>
          </a:lstStyle>
          <a:p>
            <a:pPr fontAlgn="base">
              <a:spcBef>
                <a:spcPct val="0"/>
              </a:spcBef>
              <a:spcAft>
                <a:spcPct val="0"/>
              </a:spcAft>
              <a:defRPr/>
            </a:pPr>
            <a:fld id="{C9354DBD-3A9C-422D-A29A-7D62F8037FC2}" type="datetimeFigureOut">
              <a:rPr lang="en-US" altLang="en-US">
                <a:solidFill>
                  <a:srgbClr val="000000"/>
                </a:solidFill>
                <a:cs typeface="Arial" charset="0"/>
              </a:rPr>
              <a:pPr fontAlgn="base">
                <a:spcBef>
                  <a:spcPct val="0"/>
                </a:spcBef>
                <a:spcAft>
                  <a:spcPct val="0"/>
                </a:spcAft>
                <a:defRPr/>
              </a:pPr>
              <a:t>6/30/20</a:t>
            </a:fld>
            <a:endParaRPr lang="en-US" altLang="en-US" dirty="0">
              <a:solidFill>
                <a:srgbClr val="000000"/>
              </a:solidFill>
              <a:cs typeface="Arial" charset="0"/>
            </a:endParaRPr>
          </a:p>
        </p:txBody>
      </p:sp>
      <p:sp>
        <p:nvSpPr>
          <p:cNvPr id="12" name="Rectangle 5"/>
          <p:cNvSpPr>
            <a:spLocks noGrp="1" noChangeArrowheads="1"/>
          </p:cNvSpPr>
          <p:nvPr>
            <p:ph type="ftr" sz="quarter" idx="3"/>
          </p:nvPr>
        </p:nvSpPr>
        <p:spPr bwMode="auto">
          <a:xfrm>
            <a:off x="4165600" y="6243638"/>
            <a:ext cx="38608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a:defRPr sz="1200">
                <a:latin typeface="Garamond" pitchFamily="18" charset="0"/>
                <a:ea typeface="+mn-ea"/>
              </a:defRPr>
            </a:lvl1pPr>
          </a:lstStyle>
          <a:p>
            <a:pPr fontAlgn="base">
              <a:spcBef>
                <a:spcPct val="0"/>
              </a:spcBef>
              <a:spcAft>
                <a:spcPct val="0"/>
              </a:spcAft>
              <a:defRPr/>
            </a:pPr>
            <a:endParaRPr lang="en-US" altLang="en-US" dirty="0">
              <a:solidFill>
                <a:srgbClr val="000000"/>
              </a:solidFill>
              <a:cs typeface="Arial" charset="0"/>
            </a:endParaRPr>
          </a:p>
        </p:txBody>
      </p:sp>
      <p:sp>
        <p:nvSpPr>
          <p:cNvPr id="13" name="Rectangle 6"/>
          <p:cNvSpPr>
            <a:spLocks noGrp="1" noChangeArrowheads="1"/>
          </p:cNvSpPr>
          <p:nvPr>
            <p:ph type="sldNum" sz="quarter" idx="4"/>
          </p:nvPr>
        </p:nvSpPr>
        <p:spPr bwMode="auto">
          <a:xfrm>
            <a:off x="8737600" y="6243638"/>
            <a:ext cx="28448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fontAlgn="base">
              <a:spcBef>
                <a:spcPct val="0"/>
              </a:spcBef>
              <a:spcAft>
                <a:spcPct val="0"/>
              </a:spcAft>
            </a:pPr>
            <a:fld id="{0AF761E0-067C-4131-905D-854ACD0C9D7D}" type="slidenum">
              <a:rPr lang="en-US" altLang="en-US" smtClean="0">
                <a:solidFill>
                  <a:srgbClr val="000000"/>
                </a:solidFill>
                <a:latin typeface="Arial" panose="020B0604020202020204" pitchFamily="34" charset="0"/>
                <a:ea typeface="ＭＳ Ｐゴシック" panose="020B0600070205080204" pitchFamily="34" charset="-128"/>
                <a:cs typeface="Arial" charset="0"/>
              </a:rPr>
              <a:pPr fontAlgn="base">
                <a:spcBef>
                  <a:spcPct val="0"/>
                </a:spcBef>
                <a:spcAft>
                  <a:spcPct val="0"/>
                </a:spcAft>
              </a:pPr>
              <a:t>‹#›</a:t>
            </a:fld>
            <a:endParaRPr lang="en-US" altLang="en-US" dirty="0">
              <a:solidFill>
                <a:srgbClr val="000000"/>
              </a:solidFill>
              <a:latin typeface="Arial" panose="020B0604020202020204" pitchFamily="34" charset="0"/>
              <a:ea typeface="ＭＳ Ｐゴシック" panose="020B0600070205080204" pitchFamily="34" charset="-128"/>
              <a:cs typeface="Arial" charset="0"/>
            </a:endParaRPr>
          </a:p>
        </p:txBody>
      </p:sp>
    </p:spTree>
    <p:extLst>
      <p:ext uri="{BB962C8B-B14F-4D97-AF65-F5344CB8AC3E}">
        <p14:creationId xmlns:p14="http://schemas.microsoft.com/office/powerpoint/2010/main" val="3419114919"/>
      </p:ext>
    </p:extLst>
  </p:cSld>
  <p:clrMap bg1="lt1" tx1="dk1" bg2="lt2" tx2="dk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Lst>
  <p:txStyles>
    <p:titleStyle>
      <a:lvl1pPr algn="l" rtl="0" eaLnBrk="0" fontAlgn="base" hangingPunct="0">
        <a:spcBef>
          <a:spcPct val="0"/>
        </a:spcBef>
        <a:spcAft>
          <a:spcPct val="0"/>
        </a:spcAft>
        <a:defRPr sz="4200">
          <a:solidFill>
            <a:schemeClr val="tx2"/>
          </a:solidFill>
          <a:latin typeface="Arial" pitchFamily="34" charset="0"/>
          <a:ea typeface="+mj-ea"/>
          <a:cs typeface="+mj-cs"/>
        </a:defRPr>
      </a:lvl1pPr>
      <a:lvl2pPr algn="l" rtl="0" eaLnBrk="0" fontAlgn="base" hangingPunct="0">
        <a:spcBef>
          <a:spcPct val="0"/>
        </a:spcBef>
        <a:spcAft>
          <a:spcPct val="0"/>
        </a:spcAft>
        <a:defRPr sz="4200">
          <a:solidFill>
            <a:schemeClr val="tx2"/>
          </a:solidFill>
          <a:latin typeface="Arial" pitchFamily="34" charset="0"/>
        </a:defRPr>
      </a:lvl2pPr>
      <a:lvl3pPr algn="l" rtl="0" eaLnBrk="0" fontAlgn="base" hangingPunct="0">
        <a:spcBef>
          <a:spcPct val="0"/>
        </a:spcBef>
        <a:spcAft>
          <a:spcPct val="0"/>
        </a:spcAft>
        <a:defRPr sz="4200">
          <a:solidFill>
            <a:schemeClr val="tx2"/>
          </a:solidFill>
          <a:latin typeface="Arial" pitchFamily="34" charset="0"/>
        </a:defRPr>
      </a:lvl3pPr>
      <a:lvl4pPr algn="l" rtl="0" eaLnBrk="0" fontAlgn="base" hangingPunct="0">
        <a:spcBef>
          <a:spcPct val="0"/>
        </a:spcBef>
        <a:spcAft>
          <a:spcPct val="0"/>
        </a:spcAft>
        <a:defRPr sz="4200">
          <a:solidFill>
            <a:schemeClr val="tx2"/>
          </a:solidFill>
          <a:latin typeface="Arial" pitchFamily="34" charset="0"/>
        </a:defRPr>
      </a:lvl4pPr>
      <a:lvl5pPr algn="l" rtl="0" eaLnBrk="0" fontAlgn="base" hangingPunct="0">
        <a:spcBef>
          <a:spcPct val="0"/>
        </a:spcBef>
        <a:spcAft>
          <a:spcPct val="0"/>
        </a:spcAft>
        <a:defRPr sz="4200">
          <a:solidFill>
            <a:schemeClr val="tx2"/>
          </a:solidFill>
          <a:latin typeface="Arial" pitchFamily="34"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3000">
          <a:solidFill>
            <a:schemeClr val="tx1"/>
          </a:solidFill>
          <a:latin typeface="Arial" pitchFamily="34" charset="0"/>
          <a:ea typeface="+mn-ea"/>
          <a:cs typeface="+mn-cs"/>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600">
          <a:solidFill>
            <a:schemeClr val="tx1"/>
          </a:solidFill>
          <a:latin typeface="Arial" pitchFamily="34" charset="0"/>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200">
          <a:solidFill>
            <a:schemeClr val="tx1"/>
          </a:solidFill>
          <a:latin typeface="Arial" pitchFamily="34" charset="0"/>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000">
          <a:solidFill>
            <a:schemeClr val="tx1"/>
          </a:solidFill>
          <a:latin typeface="Arial" pitchFamily="34" charset="0"/>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itchFamily="34" charset="0"/>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0035479"/>
      </p:ext>
    </p:extLst>
  </p:cSld>
  <p:clrMap bg1="lt1" tx1="dk1" bg2="lt2" tx2="dk2" accent1="accent1" accent2="accent2" accent3="accent3" accent4="accent4" accent5="accent5" accent6="accent6" hlink="hlink" folHlink="folHlink"/>
  <p:sldLayoutIdLst>
    <p:sldLayoutId id="2147488286" r:id="rId1"/>
    <p:sldLayoutId id="2147488287" r:id="rId2"/>
    <p:sldLayoutId id="2147488288" r:id="rId3"/>
    <p:sldLayoutId id="2147488289" r:id="rId4"/>
    <p:sldLayoutId id="2147488290" r:id="rId5"/>
    <p:sldLayoutId id="2147488291" r:id="rId6"/>
    <p:sldLayoutId id="2147488292" r:id="rId7"/>
    <p:sldLayoutId id="2147488293" r:id="rId8"/>
    <p:sldLayoutId id="2147488294" r:id="rId9"/>
    <p:sldLayoutId id="2147488295" r:id="rId10"/>
    <p:sldLayoutId id="2147488296" r:id="rId11"/>
    <p:sldLayoutId id="2147488297" r:id="rId12"/>
    <p:sldLayoutId id="2147488298" r:id="rId13"/>
    <p:sldLayoutId id="2147488299" r:id="rId14"/>
    <p:sldLayoutId id="2147488300" r:id="rId15"/>
    <p:sldLayoutId id="2147488301" r:id="rId16"/>
    <p:sldLayoutId id="2147488302" r:id="rId17"/>
    <p:sldLayoutId id="2147488303" r:id="rId18"/>
    <p:sldLayoutId id="2147488304"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B0FB4E-0B98-D14C-8FFE-6B84020301A7}"/>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380720"/>
      </p:ext>
    </p:extLst>
  </p:cSld>
  <p:clrMap bg1="lt1" tx1="dk1" bg2="lt2" tx2="dk2" accent1="accent1" accent2="accent2" accent3="accent3" accent4="accent4" accent5="accent5" accent6="accent6" hlink="hlink" folHlink="folHlink"/>
  <p:sldLayoutIdLst>
    <p:sldLayoutId id="2147488149" r:id="rId1"/>
    <p:sldLayoutId id="2147488150" r:id="rId2"/>
    <p:sldLayoutId id="2147488151" r:id="rId3"/>
    <p:sldLayoutId id="2147488152" r:id="rId4"/>
    <p:sldLayoutId id="2147488153" r:id="rId5"/>
    <p:sldLayoutId id="2147488154" r:id="rId6"/>
    <p:sldLayoutId id="2147488155" r:id="rId7"/>
    <p:sldLayoutId id="2147488156" r:id="rId8"/>
    <p:sldLayoutId id="2147488157" r:id="rId9"/>
    <p:sldLayoutId id="2147488158" r:id="rId10"/>
    <p:sldLayoutId id="2147488159" r:id="rId11"/>
    <p:sldLayoutId id="2147488160" r:id="rId12"/>
    <p:sldLayoutId id="2147488161" r:id="rId13"/>
    <p:sldLayoutId id="2147488162" r:id="rId14"/>
    <p:sldLayoutId id="2147488163" r:id="rId15"/>
    <p:sldLayoutId id="2147488164" r:id="rId16"/>
    <p:sldLayoutId id="2147488165" r:id="rId17"/>
    <p:sldLayoutId id="2147488166" r:id="rId18"/>
    <p:sldLayoutId id="2147488167" r:id="rId19"/>
  </p:sldLayoutIdLst>
  <p:transition spd="slow" advClick="0"/>
  <p:txStyles>
    <p:titleStyle>
      <a:lvl1pPr algn="l" rtl="0" eaLnBrk="0" fontAlgn="base" hangingPunct="0">
        <a:spcBef>
          <a:spcPct val="0"/>
        </a:spcBef>
        <a:spcAft>
          <a:spcPct val="0"/>
        </a:spcAft>
        <a:defRPr sz="2600" b="1">
          <a:solidFill>
            <a:srgbClr val="0432FF"/>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0ABC3"/>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14639" y="0"/>
            <a:ext cx="1036272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914639" y="1462089"/>
            <a:ext cx="10362724"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33847623"/>
      </p:ext>
    </p:extLst>
  </p:cSld>
  <p:clrMap bg1="lt1" tx1="dk1" bg2="lt2" tx2="dk2" accent1="accent1" accent2="accent2" accent3="accent3" accent4="accent4" accent5="accent5" accent6="accent6" hlink="hlink" folHlink="folHlink"/>
  <p:sldLayoutIdLst>
    <p:sldLayoutId id="2147488169" r:id="rId1"/>
    <p:sldLayoutId id="2147488170" r:id="rId2"/>
    <p:sldLayoutId id="2147488171" r:id="rId3"/>
    <p:sldLayoutId id="2147488172" r:id="rId4"/>
    <p:sldLayoutId id="2147488173" r:id="rId5"/>
    <p:sldLayoutId id="2147488174" r:id="rId6"/>
    <p:sldLayoutId id="2147488175" r:id="rId7"/>
    <p:sldLayoutId id="2147488176" r:id="rId8"/>
    <p:sldLayoutId id="2147488177" r:id="rId9"/>
    <p:sldLayoutId id="2147488178" r:id="rId10"/>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l" rtl="0" eaLnBrk="0" fontAlgn="base" hangingPunct="0">
        <a:spcBef>
          <a:spcPct val="0"/>
        </a:spcBef>
        <a:spcAft>
          <a:spcPct val="0"/>
        </a:spcAft>
        <a:defRPr sz="2800" b="1">
          <a:solidFill>
            <a:srgbClr val="093A50"/>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Char char="•"/>
        <a:defRPr sz="2500">
          <a:solidFill>
            <a:schemeClr val="bg1"/>
          </a:solidFill>
          <a:latin typeface="+mn-lt"/>
          <a:ea typeface="+mn-ea"/>
          <a:cs typeface="+mn-cs"/>
        </a:defRPr>
      </a:lvl1pPr>
      <a:lvl2pPr marL="742932" indent="-285744" algn="l" rtl="0" eaLnBrk="0" fontAlgn="base" hangingPunct="0">
        <a:spcBef>
          <a:spcPct val="20000"/>
        </a:spcBef>
        <a:spcAft>
          <a:spcPct val="0"/>
        </a:spcAft>
        <a:buChar char="–"/>
        <a:defRPr sz="2500">
          <a:solidFill>
            <a:schemeClr val="bg1"/>
          </a:solidFill>
          <a:latin typeface="+mn-lt"/>
          <a:ea typeface="+mn-ea"/>
        </a:defRPr>
      </a:lvl2pPr>
      <a:lvl3pPr marL="1142971" indent="-228594" algn="l" rtl="0" eaLnBrk="0" fontAlgn="base" hangingPunct="0">
        <a:spcBef>
          <a:spcPct val="20000"/>
        </a:spcBef>
        <a:spcAft>
          <a:spcPct val="0"/>
        </a:spcAft>
        <a:buChar char="•"/>
        <a:defRPr sz="2500">
          <a:solidFill>
            <a:schemeClr val="bg1"/>
          </a:solidFill>
          <a:latin typeface="+mn-lt"/>
          <a:ea typeface="+mn-ea"/>
        </a:defRPr>
      </a:lvl3pPr>
      <a:lvl4pPr marL="1600160" indent="-228594" algn="l" rtl="0" eaLnBrk="0" fontAlgn="base" hangingPunct="0">
        <a:spcBef>
          <a:spcPct val="20000"/>
        </a:spcBef>
        <a:spcAft>
          <a:spcPct val="0"/>
        </a:spcAft>
        <a:buChar char="–"/>
        <a:defRPr sz="2500">
          <a:solidFill>
            <a:schemeClr val="bg1"/>
          </a:solidFill>
          <a:latin typeface="+mn-lt"/>
          <a:ea typeface="+mn-ea"/>
        </a:defRPr>
      </a:lvl4pPr>
      <a:lvl5pPr marL="2057349" indent="-228594" algn="l" rtl="0" eaLnBrk="0" fontAlgn="base" hangingPunct="0">
        <a:spcBef>
          <a:spcPct val="20000"/>
        </a:spcBef>
        <a:spcAft>
          <a:spcPct val="0"/>
        </a:spcAft>
        <a:buChar char="»"/>
        <a:defRPr sz="2500">
          <a:solidFill>
            <a:schemeClr val="bg1"/>
          </a:solidFill>
          <a:latin typeface="+mn-lt"/>
          <a:ea typeface="+mn-ea"/>
        </a:defRPr>
      </a:lvl5pPr>
      <a:lvl6pPr marL="2514537" indent="-228594" algn="l" rtl="0" fontAlgn="base">
        <a:spcBef>
          <a:spcPct val="20000"/>
        </a:spcBef>
        <a:spcAft>
          <a:spcPct val="0"/>
        </a:spcAft>
        <a:buChar char="»"/>
        <a:defRPr sz="2500">
          <a:solidFill>
            <a:schemeClr val="bg1"/>
          </a:solidFill>
          <a:latin typeface="+mn-lt"/>
          <a:ea typeface="+mn-ea"/>
        </a:defRPr>
      </a:lvl6pPr>
      <a:lvl7pPr marL="2971726" indent="-228594" algn="l" rtl="0" fontAlgn="base">
        <a:spcBef>
          <a:spcPct val="20000"/>
        </a:spcBef>
        <a:spcAft>
          <a:spcPct val="0"/>
        </a:spcAft>
        <a:buChar char="»"/>
        <a:defRPr sz="2500">
          <a:solidFill>
            <a:schemeClr val="bg1"/>
          </a:solidFill>
          <a:latin typeface="+mn-lt"/>
          <a:ea typeface="+mn-ea"/>
        </a:defRPr>
      </a:lvl7pPr>
      <a:lvl8pPr marL="3428914" indent="-228594" algn="l" rtl="0" fontAlgn="base">
        <a:spcBef>
          <a:spcPct val="20000"/>
        </a:spcBef>
        <a:spcAft>
          <a:spcPct val="0"/>
        </a:spcAft>
        <a:buChar char="»"/>
        <a:defRPr sz="2500">
          <a:solidFill>
            <a:schemeClr val="bg1"/>
          </a:solidFill>
          <a:latin typeface="+mn-lt"/>
          <a:ea typeface="+mn-ea"/>
        </a:defRPr>
      </a:lvl8pPr>
      <a:lvl9pPr marL="3886103" indent="-22859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0B75C-2EB1-4A6A-8B17-47AACB36DA06}" type="datetimeFigureOut">
              <a:rPr lang="en-US" smtClean="0"/>
              <a:t>6/30/20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086D6-0C93-4755-8548-67DF9B2C7BD5}" type="slidenum">
              <a:rPr lang="en-US" smtClean="0"/>
              <a:t>‹#›</a:t>
            </a:fld>
            <a:endParaRPr lang="en-US"/>
          </a:p>
        </p:txBody>
      </p:sp>
    </p:spTree>
    <p:extLst>
      <p:ext uri="{BB962C8B-B14F-4D97-AF65-F5344CB8AC3E}">
        <p14:creationId xmlns:p14="http://schemas.microsoft.com/office/powerpoint/2010/main" val="2506631060"/>
      </p:ext>
    </p:extLst>
  </p:cSld>
  <p:clrMap bg1="lt1" tx1="dk1" bg2="lt2" tx2="dk2" accent1="accent1" accent2="accent2" accent3="accent3" accent4="accent4" accent5="accent5" accent6="accent6" hlink="hlink" folHlink="folHlink"/>
  <p:sldLayoutIdLst>
    <p:sldLayoutId id="2147488180" r:id="rId1"/>
    <p:sldLayoutId id="2147488181" r:id="rId2"/>
    <p:sldLayoutId id="2147488182" r:id="rId3"/>
    <p:sldLayoutId id="2147488183" r:id="rId4"/>
    <p:sldLayoutId id="2147488184" r:id="rId5"/>
    <p:sldLayoutId id="2147488185" r:id="rId6"/>
    <p:sldLayoutId id="2147488186" r:id="rId7"/>
    <p:sldLayoutId id="2147488187" r:id="rId8"/>
    <p:sldLayoutId id="2147488188" r:id="rId9"/>
    <p:sldLayoutId id="2147488189" r:id="rId10"/>
    <p:sldLayoutId id="21474881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EF6F9D-B57C-4A3C-8C06-C0031BB8BDC3}"/>
              </a:ext>
            </a:extLst>
          </p:cNvPr>
          <p:cNvSpPr>
            <a:spLocks noGrp="1"/>
          </p:cNvSpPr>
          <p:nvPr>
            <p:ph type="title"/>
          </p:nvPr>
        </p:nvSpPr>
        <p:spPr>
          <a:xfrm>
            <a:off x="303179" y="247650"/>
            <a:ext cx="11622932" cy="8223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BB33D1-054A-4FF8-AA6A-09AE9D6E68F0}"/>
              </a:ext>
            </a:extLst>
          </p:cNvPr>
          <p:cNvSpPr>
            <a:spLocks noGrp="1"/>
          </p:cNvSpPr>
          <p:nvPr>
            <p:ph type="body" idx="1"/>
          </p:nvPr>
        </p:nvSpPr>
        <p:spPr>
          <a:xfrm>
            <a:off x="303179" y="1459149"/>
            <a:ext cx="11622932" cy="4600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6" name="Slide Number Placeholder 5">
            <a:extLst>
              <a:ext uri="{FF2B5EF4-FFF2-40B4-BE49-F238E27FC236}">
                <a16:creationId xmlns:a16="http://schemas.microsoft.com/office/drawing/2014/main" id="{98B49070-DE90-4329-A251-39E8124FA595}"/>
              </a:ext>
            </a:extLst>
          </p:cNvPr>
          <p:cNvSpPr>
            <a:spLocks noGrp="1"/>
          </p:cNvSpPr>
          <p:nvPr>
            <p:ph type="sldNum" sz="quarter" idx="4"/>
          </p:nvPr>
        </p:nvSpPr>
        <p:spPr>
          <a:xfrm>
            <a:off x="9448800" y="649253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CCD15-C04E-47B5-9C84-62DC1C88A95B}" type="slidenum">
              <a:rPr lang="en-US" smtClean="0"/>
              <a:t>‹#›</a:t>
            </a:fld>
            <a:endParaRPr lang="en-US"/>
          </a:p>
        </p:txBody>
      </p:sp>
    </p:spTree>
    <p:extLst>
      <p:ext uri="{BB962C8B-B14F-4D97-AF65-F5344CB8AC3E}">
        <p14:creationId xmlns:p14="http://schemas.microsoft.com/office/powerpoint/2010/main" val="1706062362"/>
      </p:ext>
    </p:extLst>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Lst>
  <p:hf hdr="0" ftr="0" dt="0"/>
  <p:txStyles>
    <p:titleStyle>
      <a:lvl1pPr algn="l" defTabSz="914400" rtl="0" eaLnBrk="1" latinLnBrk="0" hangingPunct="1">
        <a:lnSpc>
          <a:spcPct val="90000"/>
        </a:lnSpc>
        <a:spcBef>
          <a:spcPct val="0"/>
        </a:spcBef>
        <a:buNone/>
        <a:defRPr sz="3600" b="1"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6">
            <a:lumMod val="75000"/>
          </a:schemeClr>
        </a:buClr>
        <a:buFont typeface="Wingdings" panose="05000000000000000000" pitchFamily="2" charset="2"/>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panose="05000000000000000000" pitchFamily="2" charset="2"/>
        <a:buChar char="§"/>
        <a:defRPr sz="2400" kern="1200">
          <a:solidFill>
            <a:schemeClr val="tx1"/>
          </a:solidFill>
          <a:latin typeface="+mn-lt"/>
          <a:ea typeface="+mn-ea"/>
          <a:cs typeface="+mn-cs"/>
        </a:defRPr>
      </a:lvl3pPr>
      <a:lvl4pPr marL="1546225" indent="-174625" algn="l" defTabSz="914400" rtl="0" eaLnBrk="1" latinLnBrk="0" hangingPunct="1">
        <a:lnSpc>
          <a:spcPct val="90000"/>
        </a:lnSpc>
        <a:spcBef>
          <a:spcPts val="500"/>
        </a:spcBef>
        <a:buClr>
          <a:schemeClr val="accent6">
            <a:lumMod val="75000"/>
          </a:schemeClr>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39966"/>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64">
          <p15:clr>
            <a:srgbClr val="F26B43"/>
          </p15:clr>
        </p15:guide>
        <p15:guide id="4" orient="horz" pos="504">
          <p15:clr>
            <a:srgbClr val="F26B43"/>
          </p15:clr>
        </p15:guide>
        <p15:guide id="5" orient="horz" pos="960">
          <p15:clr>
            <a:srgbClr val="F26B43"/>
          </p15:clr>
        </p15:guide>
        <p15:guide id="6" orient="horz" pos="42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7"/>
            <a:ext cx="11582400" cy="868363"/>
          </a:xfrm>
          <a:prstGeom prst="rect">
            <a:avLst/>
          </a:prstGeom>
        </p:spPr>
        <p:txBody>
          <a:bodyPr vert="horz" lIns="91440" tIns="45720" rIns="91440" bIns="45720" rtlCol="0" anchor="ctr">
            <a:noAutofit/>
          </a:bodyPr>
          <a:lstStyle/>
          <a:p>
            <a:r>
              <a:rPr lang="en-US" dirty="0"/>
              <a:t>Click to edit Master title style</a:t>
            </a:r>
          </a:p>
        </p:txBody>
      </p:sp>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sp>
        <p:nvSpPr>
          <p:cNvPr id="4" name="Text Placeholder 3"/>
          <p:cNvSpPr>
            <a:spLocks noGrp="1"/>
          </p:cNvSpPr>
          <p:nvPr>
            <p:ph type="body" idx="1"/>
          </p:nvPr>
        </p:nvSpPr>
        <p:spPr>
          <a:xfrm>
            <a:off x="304800" y="1600201"/>
            <a:ext cx="11582400" cy="4525963"/>
          </a:xfrm>
          <a:prstGeom prst="rect">
            <a:avLst/>
          </a:prstGeom>
        </p:spPr>
        <p:txBody>
          <a:bodyPr vert="horz" lIns="91440" tIns="45720" rIns="91440" bIns="45720" rtlCol="0">
            <a:noAutofit/>
          </a:bodyPr>
          <a:lstStyle/>
          <a:p>
            <a:pPr lvl="0"/>
            <a:endParaRPr lang="en-US" dirty="0"/>
          </a:p>
        </p:txBody>
      </p:sp>
    </p:spTree>
    <p:extLst>
      <p:ext uri="{BB962C8B-B14F-4D97-AF65-F5344CB8AC3E}">
        <p14:creationId xmlns:p14="http://schemas.microsoft.com/office/powerpoint/2010/main" val="56953050"/>
      </p:ext>
    </p:extLst>
  </p:cSld>
  <p:clrMap bg1="lt1" tx1="dk1" bg2="lt2" tx2="dk2" accent1="accent1" accent2="accent2" accent3="accent3" accent4="accent4" accent5="accent5" accent6="accent6" hlink="hlink" folHlink="folHlink"/>
  <p:sldLayoutIdLst>
    <p:sldLayoutId id="2147488217" r:id="rId1"/>
    <p:sldLayoutId id="2147488218" r:id="rId2"/>
    <p:sldLayoutId id="2147488219" r:id="rId3"/>
    <p:sldLayoutId id="2147488220" r:id="rId4"/>
    <p:sldLayoutId id="2147488221" r:id="rId5"/>
    <p:sldLayoutId id="2147488222" r:id="rId6"/>
    <p:sldLayoutId id="2147488223" r:id="rId7"/>
    <p:sldLayoutId id="2147488224" r:id="rId8"/>
    <p:sldLayoutId id="2147488225" r:id="rId9"/>
    <p:sldLayoutId id="2147488226" r:id="rId10"/>
    <p:sldLayoutId id="2147488227" r:id="rId11"/>
    <p:sldLayoutId id="2147488228" r:id="rId12"/>
  </p:sldLayoutIdLst>
  <p:txStyles>
    <p:titleStyle>
      <a:lvl1pPr algn="ctr" defTabSz="1219170" rtl="0" eaLnBrk="1" latinLnBrk="0" hangingPunct="1">
        <a:spcBef>
          <a:spcPct val="0"/>
        </a:spcBef>
        <a:buNone/>
        <a:defRPr sz="3733" b="1" kern="120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2C73C-6F37-44A5-82C9-B46D2C772ABE}" type="datetimeFigureOut">
              <a:rPr lang="en-US" smtClean="0"/>
              <a:t>6/30/20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345A3C-079D-4DF6-B207-FF36FA904849}" type="slidenum">
              <a:rPr lang="en-US" smtClean="0"/>
              <a:t>‹#›</a:t>
            </a:fld>
            <a:endParaRPr lang="en-US"/>
          </a:p>
        </p:txBody>
      </p:sp>
    </p:spTree>
    <p:extLst>
      <p:ext uri="{BB962C8B-B14F-4D97-AF65-F5344CB8AC3E}">
        <p14:creationId xmlns:p14="http://schemas.microsoft.com/office/powerpoint/2010/main" val="603172853"/>
      </p:ext>
    </p:extLst>
  </p:cSld>
  <p:clrMap bg1="lt1" tx1="dk1" bg2="lt2" tx2="dk2" accent1="accent1" accent2="accent2" accent3="accent3" accent4="accent4" accent5="accent5" accent6="accent6" hlink="hlink" folHlink="folHlink"/>
  <p:sldLayoutIdLst>
    <p:sldLayoutId id="2147488242" r:id="rId1"/>
    <p:sldLayoutId id="2147488243" r:id="rId2"/>
    <p:sldLayoutId id="2147488244" r:id="rId3"/>
    <p:sldLayoutId id="2147488245" r:id="rId4"/>
    <p:sldLayoutId id="2147488246" r:id="rId5"/>
    <p:sldLayoutId id="2147488247" r:id="rId6"/>
    <p:sldLayoutId id="2147488248" r:id="rId7"/>
    <p:sldLayoutId id="2147488249" r:id="rId8"/>
    <p:sldLayoutId id="2147488250" r:id="rId9"/>
    <p:sldLayoutId id="2147488251" r:id="rId10"/>
    <p:sldLayoutId id="21474882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6D311A-E1BB-4DE8-9F49-3F721ACE1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F123DB-9B24-43AC-A1B8-BE99635408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061E2-DC8A-45C9-B9CC-1666C95E91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DFD01-C536-4209-A20F-7FADFAF9ED9A}" type="datetimeFigureOut">
              <a:rPr lang="en-US" smtClean="0"/>
              <a:t>6/30/20</a:t>
            </a:fld>
            <a:endParaRPr lang="en-US"/>
          </a:p>
        </p:txBody>
      </p:sp>
      <p:sp>
        <p:nvSpPr>
          <p:cNvPr id="5" name="Footer Placeholder 4">
            <a:extLst>
              <a:ext uri="{FF2B5EF4-FFF2-40B4-BE49-F238E27FC236}">
                <a16:creationId xmlns:a16="http://schemas.microsoft.com/office/drawing/2014/main" id="{D6EF76C3-2B73-4E37-AE0B-E5CEF0FD9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0DC1CC-62A7-4EC5-85A5-3EACF948D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C9178C-F66E-4F85-99FD-3542EFF3198E}" type="slidenum">
              <a:rPr lang="en-US" smtClean="0"/>
              <a:t>‹#›</a:t>
            </a:fld>
            <a:endParaRPr lang="en-US"/>
          </a:p>
        </p:txBody>
      </p:sp>
    </p:spTree>
    <p:extLst>
      <p:ext uri="{BB962C8B-B14F-4D97-AF65-F5344CB8AC3E}">
        <p14:creationId xmlns:p14="http://schemas.microsoft.com/office/powerpoint/2010/main" val="2821288133"/>
      </p:ext>
    </p:extLst>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235283-2416-44F3-972C-C964B7B3B97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A8379C0-537B-404A-AED4-28C691D46C4F}"/>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1CA09CE-0BF7-4129-9082-01E5AB52E5C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a:extLst>
              <a:ext uri="{FF2B5EF4-FFF2-40B4-BE49-F238E27FC236}">
                <a16:creationId xmlns:a16="http://schemas.microsoft.com/office/drawing/2014/main" id="{EBC728B4-C2B4-4865-A09D-B4B8C10613C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a:extLst>
              <a:ext uri="{FF2B5EF4-FFF2-40B4-BE49-F238E27FC236}">
                <a16:creationId xmlns:a16="http://schemas.microsoft.com/office/drawing/2014/main" id="{ED5930E2-4E64-44C4-912D-BC302BE0483D}"/>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3278726-BF11-4D18-8B20-16F345A42728}" type="slidenum">
              <a:rPr lang="en-US" altLang="en-US"/>
              <a:pPr>
                <a:defRPr/>
              </a:pPr>
              <a:t>‹#›</a:t>
            </a:fld>
            <a:endParaRPr lang="en-US" altLang="en-US"/>
          </a:p>
        </p:txBody>
      </p:sp>
    </p:spTree>
    <p:extLst>
      <p:ext uri="{BB962C8B-B14F-4D97-AF65-F5344CB8AC3E}">
        <p14:creationId xmlns:p14="http://schemas.microsoft.com/office/powerpoint/2010/main" val="3072142139"/>
      </p:ext>
    </p:extLst>
  </p:cSld>
  <p:clrMap bg1="dk2" tx1="lt1" bg2="dk1" tx2="lt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 id="2147488277" r:id="rId12"/>
    <p:sldLayoutId id="2147488278"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0.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0.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0.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3.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4.xml"/><Relationship Id="rId4" Type="http://schemas.openxmlformats.org/officeDocument/2006/relationships/image" Target="../media/image3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144463"/>
            <a:ext cx="1219200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lnSpc>
                <a:spcPts val="3800"/>
              </a:lnSpc>
              <a:spcBef>
                <a:spcPts val="1800"/>
              </a:spcBef>
              <a:spcAft>
                <a:spcPts val="0"/>
              </a:spcAft>
              <a:defRPr/>
            </a:pPr>
            <a:r>
              <a:rPr lang="en-US" altLang="x-none" sz="3800" b="1" dirty="0">
                <a:solidFill>
                  <a:srgbClr val="0432FF"/>
                </a:solidFill>
                <a:ea typeface="ヒラギノ角ゴ Pro W3" charset="-128"/>
              </a:rPr>
              <a:t>Oncology Grand Rounds</a:t>
            </a:r>
          </a:p>
          <a:p>
            <a:pPr algn="ctr">
              <a:lnSpc>
                <a:spcPts val="3800"/>
              </a:lnSpc>
              <a:spcBef>
                <a:spcPts val="1800"/>
              </a:spcBef>
              <a:spcAft>
                <a:spcPts val="0"/>
              </a:spcAft>
              <a:defRPr/>
            </a:pPr>
            <a:r>
              <a:rPr lang="en-US" altLang="x-none" sz="3600" b="1" dirty="0">
                <a:solidFill>
                  <a:srgbClr val="0432FF"/>
                </a:solidFill>
                <a:ea typeface="ヒラギノ角ゴ Pro W3" charset="-128"/>
              </a:rPr>
              <a:t>New Agents and Strategies in Prostate Cancer </a:t>
            </a:r>
          </a:p>
          <a:p>
            <a:pPr algn="ctr">
              <a:lnSpc>
                <a:spcPts val="3800"/>
              </a:lnSpc>
              <a:spcBef>
                <a:spcPts val="1800"/>
              </a:spcBef>
              <a:spcAft>
                <a:spcPts val="0"/>
              </a:spcAft>
              <a:defRPr/>
            </a:pPr>
            <a:r>
              <a:rPr lang="en-US" altLang="x-none" sz="2600" b="1" dirty="0">
                <a:solidFill>
                  <a:srgbClr val="002B50"/>
                </a:solidFill>
                <a:ea typeface="ヒラギノ角ゴ Pro W3" charset="-128"/>
              </a:rPr>
              <a:t>Tuesday, June 30, 2020</a:t>
            </a:r>
            <a:br>
              <a:rPr lang="en-US" altLang="x-none" sz="2600" b="1" dirty="0">
                <a:solidFill>
                  <a:srgbClr val="002B50"/>
                </a:solidFill>
                <a:ea typeface="ヒラギノ角ゴ Pro W3" charset="-128"/>
              </a:rPr>
            </a:br>
            <a:r>
              <a:rPr lang="en-US" altLang="x-none" sz="2600" b="1" dirty="0">
                <a:solidFill>
                  <a:srgbClr val="002B50"/>
                </a:solidFill>
                <a:ea typeface="ヒラギノ角ゴ Pro W3" charset="-128"/>
              </a:rPr>
              <a:t>5:00 PM – 6:30 PM ET</a:t>
            </a:r>
          </a:p>
        </p:txBody>
      </p:sp>
      <p:sp>
        <p:nvSpPr>
          <p:cNvPr id="11" name="Text Box 6">
            <a:extLst>
              <a:ext uri="{FF2B5EF4-FFF2-40B4-BE49-F238E27FC236}">
                <a16:creationId xmlns:a16="http://schemas.microsoft.com/office/drawing/2014/main" id="{8223A37A-E6BB-4141-B476-9176466C5B50}"/>
              </a:ext>
            </a:extLst>
          </p:cNvPr>
          <p:cNvSpPr txBox="1">
            <a:spLocks noChangeArrowheads="1"/>
          </p:cNvSpPr>
          <p:nvPr/>
        </p:nvSpPr>
        <p:spPr bwMode="auto">
          <a:xfrm>
            <a:off x="914400" y="4724400"/>
            <a:ext cx="108966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defRPr/>
            </a:pPr>
            <a:r>
              <a:rPr lang="en-US" sz="2000" b="1" dirty="0">
                <a:solidFill>
                  <a:srgbClr val="002B50"/>
                </a:solidFill>
              </a:rPr>
              <a:t>Robert </a:t>
            </a:r>
            <a:r>
              <a:rPr lang="en-US" sz="2000" b="1" dirty="0" err="1">
                <a:solidFill>
                  <a:srgbClr val="002B50"/>
                </a:solidFill>
              </a:rPr>
              <a:t>Dreicer</a:t>
            </a:r>
            <a:r>
              <a:rPr lang="en-US" sz="2000" b="1" dirty="0">
                <a:solidFill>
                  <a:srgbClr val="002B50"/>
                </a:solidFill>
              </a:rPr>
              <a:t>, MD, MS</a:t>
            </a:r>
            <a:br>
              <a:rPr lang="en-US" sz="2000" b="1" dirty="0">
                <a:solidFill>
                  <a:srgbClr val="002B50"/>
                </a:solidFill>
              </a:rPr>
            </a:br>
            <a:r>
              <a:rPr lang="en-US" sz="2000" b="1" dirty="0">
                <a:solidFill>
                  <a:srgbClr val="002B50"/>
                </a:solidFill>
              </a:rPr>
              <a:t>Kara M Olivier, NP, APRN-BC</a:t>
            </a:r>
            <a:br>
              <a:rPr lang="en-US" sz="2000" b="1" dirty="0">
                <a:solidFill>
                  <a:srgbClr val="002B50"/>
                </a:solidFill>
              </a:rPr>
            </a:br>
            <a:r>
              <a:rPr lang="en-US" sz="2000" b="1" dirty="0">
                <a:solidFill>
                  <a:srgbClr val="002B50"/>
                </a:solidFill>
              </a:rPr>
              <a:t>Victoria </a:t>
            </a:r>
            <a:r>
              <a:rPr lang="en-US" sz="2000" b="1" dirty="0" err="1">
                <a:solidFill>
                  <a:srgbClr val="002B50"/>
                </a:solidFill>
              </a:rPr>
              <a:t>Sinibaldi</a:t>
            </a:r>
            <a:r>
              <a:rPr lang="en-US" sz="2000" b="1" dirty="0">
                <a:solidFill>
                  <a:srgbClr val="002B50"/>
                </a:solidFill>
              </a:rPr>
              <a:t>, RN, MS, CS, CANP, BC</a:t>
            </a:r>
            <a:br>
              <a:rPr lang="en-US" sz="2000" b="1" dirty="0">
                <a:solidFill>
                  <a:srgbClr val="002B50"/>
                </a:solidFill>
              </a:rPr>
            </a:br>
            <a:r>
              <a:rPr lang="en-US" sz="2000" b="1" dirty="0">
                <a:solidFill>
                  <a:srgbClr val="002B50"/>
                </a:solidFill>
              </a:rPr>
              <a:t>Matthew R Smith, MD, PhD</a:t>
            </a:r>
            <a:endParaRPr lang="en-US" altLang="x-none" sz="2200" b="1" dirty="0">
              <a:solidFill>
                <a:srgbClr val="002B50"/>
              </a:solidFill>
              <a:ea typeface="ヒラギノ角ゴ Pro W3" charset="-128"/>
            </a:endParaRPr>
          </a:p>
        </p:txBody>
      </p:sp>
    </p:spTree>
    <p:extLst>
      <p:ext uri="{BB962C8B-B14F-4D97-AF65-F5344CB8AC3E}">
        <p14:creationId xmlns:p14="http://schemas.microsoft.com/office/powerpoint/2010/main" val="1320859805"/>
      </p:ext>
    </p:extLst>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957814"/>
      </p:ext>
    </p:extLst>
  </p:cSld>
  <p:clrMapOvr>
    <a:masterClrMapping/>
  </p:clrMapOvr>
  <p:transition spd="slow" advClick="0"/>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330908"/>
      </p:ext>
    </p:extLst>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379673"/>
      </p:ext>
    </p:extLst>
  </p:cSld>
  <p:clrMapOvr>
    <a:masterClrMapping/>
  </p:clrMapOvr>
  <p:transition spd="slow"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914399" y="1524000"/>
            <a:ext cx="11041083" cy="5029200"/>
          </a:xfrm>
        </p:spPr>
        <p:txBody>
          <a:bodyPr/>
          <a:lstStyle/>
          <a:p>
            <a:pPr marL="0" indent="0">
              <a:spcBef>
                <a:spcPts val="2200"/>
              </a:spcBef>
              <a:spcAft>
                <a:spcPts val="0"/>
              </a:spcAft>
              <a:buNone/>
            </a:pPr>
            <a:r>
              <a:rPr lang="en-US" sz="2300" b="1" dirty="0">
                <a:solidFill>
                  <a:srgbClr val="0432FF"/>
                </a:solidFill>
              </a:rPr>
              <a:t>Case 1: 56-year-old man</a:t>
            </a:r>
          </a:p>
          <a:p>
            <a:pPr marL="0" indent="0">
              <a:spcBef>
                <a:spcPts val="400"/>
              </a:spcBef>
              <a:spcAft>
                <a:spcPts val="0"/>
              </a:spcAft>
              <a:buNone/>
            </a:pPr>
            <a:r>
              <a:rPr lang="en-US" sz="2300" dirty="0">
                <a:solidFill>
                  <a:schemeClr val="tx2"/>
                </a:solidFill>
              </a:rPr>
              <a:t>Discussion: Overview of prostate cancer treatment </a:t>
            </a:r>
            <a:endParaRPr lang="en-US" sz="2300" b="1" dirty="0">
              <a:solidFill>
                <a:srgbClr val="0432FF"/>
              </a:solidFill>
            </a:endParaRPr>
          </a:p>
          <a:p>
            <a:pPr marL="0" indent="0">
              <a:spcBef>
                <a:spcPts val="2200"/>
              </a:spcBef>
              <a:spcAft>
                <a:spcPts val="0"/>
              </a:spcAft>
              <a:buNone/>
            </a:pPr>
            <a:r>
              <a:rPr lang="en-US" sz="2300" b="1" dirty="0">
                <a:solidFill>
                  <a:srgbClr val="0432FF"/>
                </a:solidFill>
              </a:rPr>
              <a:t>Case 2: 75-year-old man</a:t>
            </a:r>
          </a:p>
          <a:p>
            <a:pPr marL="0" indent="0">
              <a:spcBef>
                <a:spcPts val="400"/>
              </a:spcBef>
              <a:spcAft>
                <a:spcPts val="0"/>
              </a:spcAft>
              <a:buNone/>
            </a:pPr>
            <a:r>
              <a:rPr lang="en-US" sz="2300" dirty="0">
                <a:solidFill>
                  <a:schemeClr val="tx2"/>
                </a:solidFill>
              </a:rPr>
              <a:t>Discussion: Management of M0 prostate cancer </a:t>
            </a:r>
          </a:p>
          <a:p>
            <a:pPr marL="0" indent="0">
              <a:spcBef>
                <a:spcPts val="2200"/>
              </a:spcBef>
              <a:spcAft>
                <a:spcPts val="0"/>
              </a:spcAft>
              <a:buNone/>
            </a:pPr>
            <a:r>
              <a:rPr lang="en-US" sz="2300" b="1" dirty="0">
                <a:solidFill>
                  <a:srgbClr val="0432FF"/>
                </a:solidFill>
              </a:rPr>
              <a:t>Case 3: 57-year-old man </a:t>
            </a:r>
          </a:p>
          <a:p>
            <a:pPr marL="0" indent="0">
              <a:spcBef>
                <a:spcPts val="400"/>
              </a:spcBef>
              <a:spcAft>
                <a:spcPts val="0"/>
              </a:spcAft>
              <a:buNone/>
            </a:pPr>
            <a:r>
              <a:rPr lang="en-US" sz="2300" dirty="0">
                <a:solidFill>
                  <a:schemeClr val="tx2"/>
                </a:solidFill>
              </a:rPr>
              <a:t>Discussion: Management of metastatic hormone-sensitive prostate cancer</a:t>
            </a:r>
          </a:p>
          <a:p>
            <a:pPr marL="0" indent="0">
              <a:spcBef>
                <a:spcPts val="2200"/>
              </a:spcBef>
              <a:spcAft>
                <a:spcPts val="0"/>
              </a:spcAft>
              <a:buNone/>
            </a:pPr>
            <a:r>
              <a:rPr lang="en-US" sz="2300" b="1" dirty="0">
                <a:solidFill>
                  <a:srgbClr val="0432FF"/>
                </a:solidFill>
              </a:rPr>
              <a:t>Case 4: 56-year-old man</a:t>
            </a:r>
          </a:p>
          <a:p>
            <a:pPr marL="0" indent="0">
              <a:spcBef>
                <a:spcPts val="400"/>
              </a:spcBef>
              <a:spcAft>
                <a:spcPts val="0"/>
              </a:spcAft>
              <a:buNone/>
            </a:pPr>
            <a:r>
              <a:rPr lang="en-US" sz="2300" dirty="0">
                <a:solidFill>
                  <a:schemeClr val="tx2"/>
                </a:solidFill>
              </a:rPr>
              <a:t>Discussion: Management of metastatic castration-resistant prostate cancer; emerging agents and strategies</a:t>
            </a:r>
          </a:p>
        </p:txBody>
      </p:sp>
    </p:spTree>
    <p:extLst>
      <p:ext uri="{BB962C8B-B14F-4D97-AF65-F5344CB8AC3E}">
        <p14:creationId xmlns:p14="http://schemas.microsoft.com/office/powerpoint/2010/main" val="2650378049"/>
      </p:ext>
    </p:extLst>
  </p:cSld>
  <p:clrMapOvr>
    <a:masterClrMapping/>
  </p:clrMapOvr>
  <p:transition spd="slow"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Case 1: 56-year-old man (from the practice of </a:t>
            </a:r>
            <a:r>
              <a:rPr lang="en-US" dirty="0" err="1"/>
              <a:t>Ms</a:t>
            </a:r>
            <a:r>
              <a:rPr lang="en-US" dirty="0"/>
              <a:t> Olivier)</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447800"/>
            <a:ext cx="11388090" cy="5334000"/>
          </a:xfrm>
        </p:spPr>
        <p:txBody>
          <a:bodyPr/>
          <a:lstStyle/>
          <a:p>
            <a:pPr>
              <a:spcAft>
                <a:spcPts val="600"/>
              </a:spcAft>
            </a:pPr>
            <a:r>
              <a:rPr lang="en-US" dirty="0">
                <a:solidFill>
                  <a:srgbClr val="203864"/>
                </a:solidFill>
              </a:rPr>
              <a:t>12/2019: Gleason 5+4 </a:t>
            </a:r>
          </a:p>
          <a:p>
            <a:pPr>
              <a:spcAft>
                <a:spcPts val="600"/>
              </a:spcAft>
            </a:pPr>
            <a:r>
              <a:rPr lang="en-US" dirty="0">
                <a:solidFill>
                  <a:srgbClr val="203864"/>
                </a:solidFill>
              </a:rPr>
              <a:t>Treatments:</a:t>
            </a:r>
          </a:p>
          <a:p>
            <a:pPr lvl="1">
              <a:spcAft>
                <a:spcPts val="600"/>
              </a:spcAft>
            </a:pPr>
            <a:r>
              <a:rPr lang="en-US" dirty="0">
                <a:solidFill>
                  <a:srgbClr val="203864"/>
                </a:solidFill>
              </a:rPr>
              <a:t>Radical prostatectomy</a:t>
            </a:r>
          </a:p>
          <a:p>
            <a:pPr lvl="1">
              <a:spcAft>
                <a:spcPts val="600"/>
              </a:spcAft>
            </a:pPr>
            <a:r>
              <a:rPr lang="en-US" dirty="0">
                <a:solidFill>
                  <a:srgbClr val="203864"/>
                </a:solidFill>
              </a:rPr>
              <a:t>Androgen deprivation</a:t>
            </a:r>
          </a:p>
          <a:p>
            <a:pPr lvl="1">
              <a:spcAft>
                <a:spcPts val="600"/>
              </a:spcAft>
            </a:pPr>
            <a:r>
              <a:rPr lang="en-US" dirty="0">
                <a:solidFill>
                  <a:srgbClr val="203864"/>
                </a:solidFill>
              </a:rPr>
              <a:t>Salvage radiation therapy</a:t>
            </a:r>
          </a:p>
          <a:p>
            <a:pPr lvl="1">
              <a:spcAft>
                <a:spcPts val="600"/>
              </a:spcAft>
            </a:pPr>
            <a:r>
              <a:rPr lang="en-US" dirty="0">
                <a:solidFill>
                  <a:srgbClr val="203864"/>
                </a:solidFill>
              </a:rPr>
              <a:t>Secondary endocrine treatment (abiraterone/prednisone)</a:t>
            </a:r>
          </a:p>
        </p:txBody>
      </p:sp>
    </p:spTree>
    <p:extLst>
      <p:ext uri="{BB962C8B-B14F-4D97-AF65-F5344CB8AC3E}">
        <p14:creationId xmlns:p14="http://schemas.microsoft.com/office/powerpoint/2010/main" val="951520882"/>
      </p:ext>
    </p:extLst>
  </p:cSld>
  <p:clrMapOvr>
    <a:masterClrMapping/>
  </p:clrMapOvr>
  <p:transition spd="slow"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228600"/>
            <a:ext cx="10972800" cy="1143000"/>
          </a:xfrm>
        </p:spPr>
        <p:txBody>
          <a:bodyPr/>
          <a:lstStyle/>
          <a:p>
            <a:r>
              <a:rPr lang="en-US" sz="2800" dirty="0"/>
              <a:t>Overview of Prostate Cancer </a:t>
            </a:r>
            <a:br>
              <a:rPr lang="en-US" sz="2800" dirty="0"/>
            </a:b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a:spcBef>
                <a:spcPts val="1600"/>
              </a:spcBef>
            </a:pPr>
            <a:r>
              <a:rPr lang="en-US" dirty="0"/>
              <a:t>Natural history of prostate cancer; biology; PSA</a:t>
            </a:r>
          </a:p>
          <a:p>
            <a:pPr lvl="0">
              <a:spcBef>
                <a:spcPts val="1600"/>
              </a:spcBef>
            </a:pPr>
            <a:r>
              <a:rPr lang="en-US" dirty="0"/>
              <a:t>Hormonal strategies</a:t>
            </a:r>
          </a:p>
          <a:p>
            <a:pPr lvl="0">
              <a:spcBef>
                <a:spcPts val="1600"/>
              </a:spcBef>
            </a:pPr>
            <a:r>
              <a:rPr lang="en-US" dirty="0"/>
              <a:t>Local and systemic treatments</a:t>
            </a:r>
          </a:p>
          <a:p>
            <a:pPr marL="0" lvl="0" indent="0">
              <a:spcBef>
                <a:spcPts val="1600"/>
              </a:spcBef>
              <a:buNone/>
            </a:pPr>
            <a:br>
              <a:rPr lang="en-US" dirty="0"/>
            </a:br>
            <a:endParaRPr lang="en-US" dirty="0"/>
          </a:p>
        </p:txBody>
      </p:sp>
    </p:spTree>
    <p:extLst>
      <p:ext uri="{BB962C8B-B14F-4D97-AF65-F5344CB8AC3E}">
        <p14:creationId xmlns:p14="http://schemas.microsoft.com/office/powerpoint/2010/main" val="801915984"/>
      </p:ext>
    </p:extLst>
  </p:cSld>
  <p:clrMapOvr>
    <a:masterClrMapping/>
  </p:clrMapOvr>
  <p:transition spd="slow"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Straight Connector 122"/>
          <p:cNvCxnSpPr/>
          <p:nvPr/>
        </p:nvCxnSpPr>
        <p:spPr>
          <a:xfrm>
            <a:off x="8423748" y="1738361"/>
            <a:ext cx="0" cy="584081"/>
          </a:xfrm>
          <a:prstGeom prst="line">
            <a:avLst/>
          </a:prstGeom>
          <a:noFill/>
          <a:ln w="19050" cap="flat" cmpd="sng" algn="ctr">
            <a:solidFill>
              <a:srgbClr val="161A2E"/>
            </a:solidFill>
            <a:prstDash val="dash"/>
          </a:ln>
          <a:effectLst/>
        </p:spPr>
      </p:cxnSp>
      <p:cxnSp>
        <p:nvCxnSpPr>
          <p:cNvPr id="121" name="Straight Connector 120"/>
          <p:cNvCxnSpPr/>
          <p:nvPr/>
        </p:nvCxnSpPr>
        <p:spPr>
          <a:xfrm>
            <a:off x="4957059" y="1735777"/>
            <a:ext cx="0" cy="1382308"/>
          </a:xfrm>
          <a:prstGeom prst="line">
            <a:avLst/>
          </a:prstGeom>
          <a:noFill/>
          <a:ln w="19050" cap="flat" cmpd="sng" algn="ctr">
            <a:solidFill>
              <a:srgbClr val="161A2E"/>
            </a:solidFill>
            <a:prstDash val="dash"/>
          </a:ln>
          <a:effectLst/>
        </p:spPr>
      </p:cxnSp>
      <p:sp>
        <p:nvSpPr>
          <p:cNvPr id="3" name="Content Placeholder 2"/>
          <p:cNvSpPr>
            <a:spLocks noGrp="1"/>
          </p:cNvSpPr>
          <p:nvPr>
            <p:ph idx="1"/>
          </p:nvPr>
        </p:nvSpPr>
        <p:spPr>
          <a:xfrm>
            <a:off x="304800" y="5290160"/>
            <a:ext cx="11582400" cy="1224280"/>
          </a:xfrm>
        </p:spPr>
        <p:txBody>
          <a:bodyPr>
            <a:normAutofit fontScale="92500" lnSpcReduction="20000"/>
          </a:bodyPr>
          <a:lstStyle/>
          <a:p>
            <a:pPr marL="0" indent="0">
              <a:buNone/>
            </a:pPr>
            <a:r>
              <a:rPr lang="en-US" sz="2400" b="1"/>
              <a:t>Two defining criteria</a:t>
            </a:r>
          </a:p>
          <a:p>
            <a:r>
              <a:rPr lang="en-US" sz="2400"/>
              <a:t>Rising PSA in the setting of castrate testosterone levels (&lt;50 ng/dL) </a:t>
            </a:r>
          </a:p>
          <a:p>
            <a:r>
              <a:rPr lang="en-US" sz="2400"/>
              <a:t>No radiographically identifiable metastasis</a:t>
            </a:r>
          </a:p>
          <a:p>
            <a:endParaRPr lang="en-US" sz="2400"/>
          </a:p>
          <a:p>
            <a:endParaRPr lang="en-US" sz="2400" dirty="0"/>
          </a:p>
        </p:txBody>
      </p:sp>
      <p:sp>
        <p:nvSpPr>
          <p:cNvPr id="2" name="Title 1"/>
          <p:cNvSpPr>
            <a:spLocks noGrp="1"/>
          </p:cNvSpPr>
          <p:nvPr>
            <p:ph type="title"/>
          </p:nvPr>
        </p:nvSpPr>
        <p:spPr/>
        <p:txBody>
          <a:bodyPr/>
          <a:lstStyle/>
          <a:p>
            <a:r>
              <a:rPr lang="en-US" noProof="0" dirty="0"/>
              <a:t>Clinical Disease States Model of Prostate Cancer</a:t>
            </a:r>
            <a:r>
              <a:rPr lang="en-US" baseline="30000" noProof="0" dirty="0"/>
              <a:t>1</a:t>
            </a:r>
          </a:p>
        </p:txBody>
      </p:sp>
      <p:sp>
        <p:nvSpPr>
          <p:cNvPr id="4" name="Footer Placeholder 3"/>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Adapted from </a:t>
            </a:r>
            <a:r>
              <a:rPr kumimoji="0" lang="en-CA"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Scher</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 et al. </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a:t>
            </a:r>
            <a:r>
              <a:rPr kumimoji="0" lang="en-CA"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2008;26:1148-1159. </a:t>
            </a:r>
          </a:p>
        </p:txBody>
      </p:sp>
      <p:sp>
        <p:nvSpPr>
          <p:cNvPr id="64" name="Rounded Rectangle 63"/>
          <p:cNvSpPr/>
          <p:nvPr/>
        </p:nvSpPr>
        <p:spPr bwMode="auto">
          <a:xfrm>
            <a:off x="928371" y="3089991"/>
            <a:ext cx="2710180"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Clinically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localized disease</a:t>
            </a:r>
            <a:endParaRPr kumimoji="0" lang="en-US" altLang="en-US" sz="1867" b="0"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p:txBody>
      </p:sp>
      <p:sp>
        <p:nvSpPr>
          <p:cNvPr id="68" name="Rounded Rectangle 67"/>
          <p:cNvSpPr/>
          <p:nvPr/>
        </p:nvSpPr>
        <p:spPr bwMode="auto">
          <a:xfrm>
            <a:off x="6198545" y="2322442"/>
            <a:ext cx="4518140" cy="2127124"/>
          </a:xfrm>
          <a:prstGeom prst="roundRect">
            <a:avLst/>
          </a:prstGeom>
          <a:gradFill flip="none" rotWithShape="1">
            <a:gsLst>
              <a:gs pos="0">
                <a:srgbClr val="317A9F"/>
              </a:gs>
              <a:gs pos="100000">
                <a:srgbClr val="8CC1DC"/>
              </a:gs>
            </a:gsLst>
            <a:lin ang="5400000" scaled="1"/>
            <a:tileRect/>
          </a:gradFill>
          <a:effectLst>
            <a:outerShdw blurRad="50800" dist="38100" dir="5400000" algn="t" rotWithShape="0">
              <a:prstClr val="black">
                <a:alpha val="40000"/>
              </a:prstClr>
            </a:outerShdw>
          </a:effectLst>
        </p:spPr>
        <p:txBody>
          <a:bodyPr wrap="square" tIns="2400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Clinical Metastases</a:t>
            </a:r>
            <a:endParaRPr kumimoji="0" lang="en-US" sz="1867" b="0"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cxnSp>
        <p:nvCxnSpPr>
          <p:cNvPr id="73" name="Straight Arrow Connector 72"/>
          <p:cNvCxnSpPr/>
          <p:nvPr/>
        </p:nvCxnSpPr>
        <p:spPr>
          <a:xfrm rot="16200000" flipH="1">
            <a:off x="3758551" y="3589220"/>
            <a:ext cx="0" cy="240000"/>
          </a:xfrm>
          <a:prstGeom prst="straightConnector1">
            <a:avLst/>
          </a:prstGeom>
          <a:noFill/>
          <a:ln w="19050" cap="flat" cmpd="sng" algn="ctr">
            <a:solidFill>
              <a:srgbClr val="000000"/>
            </a:solidFill>
            <a:prstDash val="solid"/>
            <a:tailEnd type="triangle"/>
          </a:ln>
          <a:effectLst/>
        </p:spPr>
      </p:cxnSp>
      <p:grpSp>
        <p:nvGrpSpPr>
          <p:cNvPr id="76" name="Group 75"/>
          <p:cNvGrpSpPr/>
          <p:nvPr/>
        </p:nvGrpSpPr>
        <p:grpSpPr>
          <a:xfrm rot="16200000" flipV="1">
            <a:off x="8634324" y="4077136"/>
            <a:ext cx="558853" cy="1268781"/>
            <a:chOff x="5038122" y="3240478"/>
            <a:chExt cx="361558" cy="165519"/>
          </a:xfrm>
        </p:grpSpPr>
        <p:cxnSp>
          <p:nvCxnSpPr>
            <p:cNvPr id="77" name="Straight Arrow Connector 76"/>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78" name="Straight Connector 77"/>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79" name="Group 78"/>
          <p:cNvGrpSpPr/>
          <p:nvPr/>
        </p:nvGrpSpPr>
        <p:grpSpPr>
          <a:xfrm flipV="1">
            <a:off x="4931531" y="4335967"/>
            <a:ext cx="1411199" cy="675767"/>
            <a:chOff x="5038122" y="3240478"/>
            <a:chExt cx="361558" cy="165519"/>
          </a:xfrm>
        </p:grpSpPr>
        <p:cxnSp>
          <p:nvCxnSpPr>
            <p:cNvPr id="80" name="Straight Arrow Connector 79"/>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81" name="Straight Connector 80"/>
            <p:cNvCxnSpPr/>
            <p:nvPr/>
          </p:nvCxnSpPr>
          <p:spPr>
            <a:xfrm flipH="1">
              <a:off x="5039680" y="3240478"/>
              <a:ext cx="0" cy="165519"/>
            </a:xfrm>
            <a:prstGeom prst="line">
              <a:avLst/>
            </a:prstGeom>
            <a:noFill/>
            <a:ln w="19050" cap="flat" cmpd="sng" algn="ctr">
              <a:solidFill>
                <a:srgbClr val="161A2E"/>
              </a:solidFill>
              <a:prstDash val="solid"/>
            </a:ln>
            <a:effectLst/>
          </p:spPr>
        </p:cxnSp>
      </p:grpSp>
      <p:sp>
        <p:nvSpPr>
          <p:cNvPr id="93" name="Rounded Rectangle 92"/>
          <p:cNvSpPr/>
          <p:nvPr/>
        </p:nvSpPr>
        <p:spPr bwMode="auto">
          <a:xfrm>
            <a:off x="6342731" y="3082463"/>
            <a:ext cx="1936629" cy="1253507"/>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grpSp>
        <p:nvGrpSpPr>
          <p:cNvPr id="112" name="Group 111"/>
          <p:cNvGrpSpPr/>
          <p:nvPr/>
        </p:nvGrpSpPr>
        <p:grpSpPr>
          <a:xfrm>
            <a:off x="284905" y="1602311"/>
            <a:ext cx="2876145" cy="636072"/>
            <a:chOff x="201449" y="1005231"/>
            <a:chExt cx="2157109" cy="477054"/>
          </a:xfrm>
        </p:grpSpPr>
        <p:sp>
          <p:nvSpPr>
            <p:cNvPr id="101" name="Rectangle 100"/>
            <p:cNvSpPr/>
            <p:nvPr/>
          </p:nvSpPr>
          <p:spPr>
            <a:xfrm>
              <a:off x="201449" y="1298632"/>
              <a:ext cx="108000" cy="108000"/>
            </a:xfrm>
            <a:prstGeom prst="rect">
              <a:avLst/>
            </a:prstGeom>
            <a:solidFill>
              <a:srgbClr val="161A2E"/>
            </a:solidFill>
            <a:ln w="25400" cap="flat" cmpd="sng" algn="ctr">
              <a:solidFill>
                <a:srgbClr val="161A2E"/>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a:ea typeface="+mn-ea"/>
                <a:cs typeface="+mn-cs"/>
              </a:endParaRPr>
            </a:p>
          </p:txBody>
        </p:sp>
        <p:sp>
          <p:nvSpPr>
            <p:cNvPr id="102" name="Rectangle 101"/>
            <p:cNvSpPr/>
            <p:nvPr/>
          </p:nvSpPr>
          <p:spPr>
            <a:xfrm>
              <a:off x="201449" y="1081334"/>
              <a:ext cx="108000" cy="108000"/>
            </a:xfrm>
            <a:prstGeom prst="rect">
              <a:avLst/>
            </a:prstGeom>
            <a:solidFill>
              <a:srgbClr val="F0F5F8"/>
            </a:solidFill>
            <a:ln w="25400" cap="flat" cmpd="sng" algn="ctr">
              <a:solidFill>
                <a:srgbClr val="317A9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a:ea typeface="+mn-ea"/>
                <a:cs typeface="+mn-cs"/>
              </a:endParaRPr>
            </a:p>
          </p:txBody>
        </p:sp>
        <p:sp>
          <p:nvSpPr>
            <p:cNvPr id="103" name="TextBox 102"/>
            <p:cNvSpPr txBox="1"/>
            <p:nvPr/>
          </p:nvSpPr>
          <p:spPr>
            <a:xfrm>
              <a:off x="285634" y="1005231"/>
              <a:ext cx="2072924" cy="4770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mn-ea"/>
                  <a:cs typeface="+mn-cs"/>
                </a:rPr>
                <a:t>Noncastrate</a:t>
              </a:r>
              <a:r>
                <a:rPr kumimoji="0" lang="en-US" sz="1600" b="0" i="0" u="none" strike="noStrike" kern="0" cap="none" spc="0" normalizeH="0" baseline="0" noProof="0" dirty="0">
                  <a:ln>
                    <a:noFill/>
                  </a:ln>
                  <a:solidFill>
                    <a:srgbClr val="000000"/>
                  </a:solidFill>
                  <a:effectLst/>
                  <a:uLnTx/>
                  <a:uFillTx/>
                  <a:latin typeface="Arial"/>
                  <a:ea typeface="+mn-ea"/>
                  <a:cs typeface="+mn-cs"/>
                </a:rPr>
                <a:t> prostate cancer</a:t>
              </a:r>
            </a:p>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Castrate prostate cancer</a:t>
              </a:r>
            </a:p>
          </p:txBody>
        </p:sp>
      </p:grpSp>
      <p:sp>
        <p:nvSpPr>
          <p:cNvPr id="104" name="Rounded Rectangle 103"/>
          <p:cNvSpPr/>
          <p:nvPr/>
        </p:nvSpPr>
        <p:spPr bwMode="auto">
          <a:xfrm>
            <a:off x="3963218" y="3082466"/>
            <a:ext cx="1936629"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sp>
        <p:nvSpPr>
          <p:cNvPr id="105" name="Rounded Rectangle 104"/>
          <p:cNvSpPr/>
          <p:nvPr/>
        </p:nvSpPr>
        <p:spPr bwMode="auto">
          <a:xfrm>
            <a:off x="8579827" y="3082462"/>
            <a:ext cx="1936629" cy="1253508"/>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sp>
        <p:nvSpPr>
          <p:cNvPr id="107" name="Rounded Rectangle 106"/>
          <p:cNvSpPr/>
          <p:nvPr/>
        </p:nvSpPr>
        <p:spPr bwMode="auto">
          <a:xfrm>
            <a:off x="9961645" y="1346309"/>
            <a:ext cx="1936628" cy="745067"/>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other causes</a:t>
            </a:r>
            <a:endParaRPr kumimoji="0" lang="en-US" sz="1867" b="0" i="0" u="none" strike="noStrike" kern="1200" cap="none" spc="0" normalizeH="0" baseline="0" noProof="0" dirty="0">
              <a:ln>
                <a:noFill/>
              </a:ln>
              <a:solidFill>
                <a:prstClr val="white"/>
              </a:solidFill>
              <a:effectLst/>
              <a:uLnTx/>
              <a:uFillTx/>
              <a:latin typeface="Arial"/>
              <a:ea typeface="+mn-ea"/>
              <a:cs typeface="+mn-cs"/>
            </a:endParaRPr>
          </a:p>
        </p:txBody>
      </p:sp>
      <p:sp>
        <p:nvSpPr>
          <p:cNvPr id="108" name="Rounded Rectangle 107"/>
          <p:cNvSpPr/>
          <p:nvPr/>
        </p:nvSpPr>
        <p:spPr bwMode="auto">
          <a:xfrm>
            <a:off x="9961644" y="4639735"/>
            <a:ext cx="1936629" cy="744000"/>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mn-ea"/>
                <a:cs typeface="+mn-cs"/>
              </a:rPr>
              <a:t>disease</a:t>
            </a:r>
            <a:endParaRPr kumimoji="0" lang="en-US" sz="1867" b="0" i="0" u="none" strike="noStrike" kern="1200" cap="none" spc="0" normalizeH="0" baseline="0" noProof="0" dirty="0">
              <a:ln>
                <a:noFill/>
              </a:ln>
              <a:solidFill>
                <a:prstClr val="white"/>
              </a:solidFill>
              <a:effectLst/>
              <a:uLnTx/>
              <a:uFillTx/>
              <a:latin typeface="Arial"/>
              <a:ea typeface="+mn-ea"/>
              <a:cs typeface="+mn-cs"/>
            </a:endParaRPr>
          </a:p>
        </p:txBody>
      </p:sp>
      <p:sp>
        <p:nvSpPr>
          <p:cNvPr id="109" name="Rounded Rectangle 108"/>
          <p:cNvSpPr/>
          <p:nvPr/>
        </p:nvSpPr>
        <p:spPr bwMode="auto">
          <a:xfrm>
            <a:off x="6342731" y="4639735"/>
            <a:ext cx="1936629" cy="744000"/>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cxnSp>
        <p:nvCxnSpPr>
          <p:cNvPr id="110" name="Straight Arrow Connector 109"/>
          <p:cNvCxnSpPr/>
          <p:nvPr/>
        </p:nvCxnSpPr>
        <p:spPr>
          <a:xfrm rot="16200000" flipH="1">
            <a:off x="6006751" y="3572287"/>
            <a:ext cx="0" cy="240000"/>
          </a:xfrm>
          <a:prstGeom prst="straightConnector1">
            <a:avLst/>
          </a:prstGeom>
          <a:noFill/>
          <a:ln w="19050" cap="flat" cmpd="sng" algn="ctr">
            <a:solidFill>
              <a:srgbClr val="000000"/>
            </a:solidFill>
            <a:prstDash val="solid"/>
            <a:tailEnd type="triangle"/>
          </a:ln>
          <a:effectLst/>
        </p:spPr>
      </p:cxnSp>
      <p:cxnSp>
        <p:nvCxnSpPr>
          <p:cNvPr id="111" name="Straight Arrow Connector 110"/>
          <p:cNvCxnSpPr/>
          <p:nvPr/>
        </p:nvCxnSpPr>
        <p:spPr>
          <a:xfrm rot="16200000" flipH="1">
            <a:off x="8399360" y="3572287"/>
            <a:ext cx="0" cy="240000"/>
          </a:xfrm>
          <a:prstGeom prst="straightConnector1">
            <a:avLst/>
          </a:prstGeom>
          <a:noFill/>
          <a:ln w="19050" cap="flat" cmpd="sng" algn="ctr">
            <a:solidFill>
              <a:srgbClr val="000000"/>
            </a:solidFill>
            <a:prstDash val="solid"/>
            <a:tailEnd type="triangle"/>
          </a:ln>
          <a:effectLst/>
        </p:spPr>
      </p:cxnSp>
      <p:grpSp>
        <p:nvGrpSpPr>
          <p:cNvPr id="113" name="Group 112"/>
          <p:cNvGrpSpPr/>
          <p:nvPr/>
        </p:nvGrpSpPr>
        <p:grpSpPr>
          <a:xfrm rot="5400000">
            <a:off x="10349599" y="4059374"/>
            <a:ext cx="947448" cy="213273"/>
            <a:chOff x="5038122" y="3240478"/>
            <a:chExt cx="361558" cy="165519"/>
          </a:xfrm>
        </p:grpSpPr>
        <p:cxnSp>
          <p:nvCxnSpPr>
            <p:cNvPr id="114" name="Straight Arrow Connector 113"/>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115" name="Straight Connector 114"/>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116" name="Group 115"/>
          <p:cNvGrpSpPr/>
          <p:nvPr/>
        </p:nvGrpSpPr>
        <p:grpSpPr>
          <a:xfrm>
            <a:off x="3279736" y="1735775"/>
            <a:ext cx="6681915" cy="1371148"/>
            <a:chOff x="5037846" y="3242522"/>
            <a:chExt cx="361834" cy="165519"/>
          </a:xfrm>
        </p:grpSpPr>
        <p:cxnSp>
          <p:nvCxnSpPr>
            <p:cNvPr id="118" name="Straight Connector 117"/>
            <p:cNvCxnSpPr/>
            <p:nvPr/>
          </p:nvCxnSpPr>
          <p:spPr>
            <a:xfrm flipH="1">
              <a:off x="5037846" y="3242522"/>
              <a:ext cx="0" cy="165519"/>
            </a:xfrm>
            <a:prstGeom prst="line">
              <a:avLst/>
            </a:prstGeom>
            <a:noFill/>
            <a:ln w="19050" cap="flat" cmpd="sng" algn="ctr">
              <a:solidFill>
                <a:srgbClr val="161A2E"/>
              </a:solidFill>
              <a:prstDash val="dash"/>
            </a:ln>
            <a:effectLst/>
          </p:spPr>
        </p:cxnSp>
        <p:cxnSp>
          <p:nvCxnSpPr>
            <p:cNvPr id="117" name="Straight Arrow Connector 116"/>
            <p:cNvCxnSpPr/>
            <p:nvPr/>
          </p:nvCxnSpPr>
          <p:spPr>
            <a:xfrm>
              <a:off x="5038122" y="3242834"/>
              <a:ext cx="361558" cy="0"/>
            </a:xfrm>
            <a:prstGeom prst="straightConnector1">
              <a:avLst/>
            </a:prstGeom>
            <a:noFill/>
            <a:ln w="19050" cap="flat" cmpd="sng" algn="ctr">
              <a:solidFill>
                <a:srgbClr val="000000"/>
              </a:solidFill>
              <a:prstDash val="dash"/>
              <a:tailEnd type="triangle"/>
            </a:ln>
            <a:effectLst/>
          </p:spPr>
        </p:cxnSp>
      </p:grpSp>
      <p:sp>
        <p:nvSpPr>
          <p:cNvPr id="126" name="Oval 125"/>
          <p:cNvSpPr/>
          <p:nvPr/>
        </p:nvSpPr>
        <p:spPr>
          <a:xfrm>
            <a:off x="6028266" y="4483432"/>
            <a:ext cx="2573076" cy="1056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4639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dirty="0"/>
              <a:t>Abiraterone may be challenging to administer to a patient …</a:t>
            </a:r>
            <a:endParaRPr lang="en-US" sz="2200" dirty="0"/>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0" indent="0">
              <a:buNone/>
            </a:pPr>
            <a:r>
              <a:rPr lang="en-US" dirty="0"/>
              <a:t>a. With Crohn’s disease</a:t>
            </a:r>
          </a:p>
          <a:p>
            <a:pPr marL="0" indent="0">
              <a:buNone/>
            </a:pPr>
            <a:r>
              <a:rPr lang="en-US" dirty="0"/>
              <a:t>b. With diabetes</a:t>
            </a:r>
          </a:p>
          <a:p>
            <a:pPr marL="0" indent="0">
              <a:buNone/>
            </a:pPr>
            <a:r>
              <a:rPr lang="en-US" dirty="0"/>
              <a:t>c. With peripheral neuropathy</a:t>
            </a:r>
          </a:p>
          <a:p>
            <a:pPr marL="0" indent="0">
              <a:buNone/>
            </a:pPr>
            <a:r>
              <a:rPr lang="en-US" dirty="0"/>
              <a:t>d. On a proton pump inhibitor</a:t>
            </a:r>
          </a:p>
          <a:p>
            <a:pPr marL="0" indent="0">
              <a:buNone/>
            </a:pPr>
            <a:r>
              <a:rPr lang="en-US" dirty="0"/>
              <a:t>e. All of the above</a:t>
            </a:r>
          </a:p>
        </p:txBody>
      </p:sp>
    </p:spTree>
    <p:extLst>
      <p:ext uri="{BB962C8B-B14F-4D97-AF65-F5344CB8AC3E}">
        <p14:creationId xmlns:p14="http://schemas.microsoft.com/office/powerpoint/2010/main" val="3231181379"/>
      </p:ext>
    </p:extLst>
  </p:cSld>
  <p:clrMapOvr>
    <a:masterClrMapping/>
  </p:clrMapOvr>
  <p:transition spd="slow"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dirty="0"/>
              <a:t>Men with complete testosterone suppression have minimal or no sexual libido.</a:t>
            </a:r>
            <a:endParaRPr lang="en-US" sz="2200" dirty="0"/>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0" indent="0">
              <a:buNone/>
            </a:pPr>
            <a:r>
              <a:rPr lang="en-US" dirty="0"/>
              <a:t>a. Agree</a:t>
            </a:r>
          </a:p>
          <a:p>
            <a:pPr marL="0" indent="0">
              <a:buNone/>
            </a:pPr>
            <a:r>
              <a:rPr lang="en-US" dirty="0"/>
              <a:t>b. Disagree </a:t>
            </a:r>
          </a:p>
          <a:p>
            <a:pPr marL="0" indent="0">
              <a:buNone/>
            </a:pPr>
            <a:r>
              <a:rPr lang="en-US" dirty="0"/>
              <a:t>c. I don’t know </a:t>
            </a:r>
          </a:p>
        </p:txBody>
      </p:sp>
    </p:spTree>
    <p:extLst>
      <p:ext uri="{BB962C8B-B14F-4D97-AF65-F5344CB8AC3E}">
        <p14:creationId xmlns:p14="http://schemas.microsoft.com/office/powerpoint/2010/main" val="3783569372"/>
      </p:ext>
    </p:extLst>
  </p:cSld>
  <p:clrMapOvr>
    <a:masterClrMapping/>
  </p:clrMapOvr>
  <p:transition spd="slow"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45"/>
            <a:ext cx="10515600" cy="1325563"/>
          </a:xfrm>
        </p:spPr>
        <p:txBody>
          <a:bodyPr/>
          <a:lstStyle/>
          <a:p>
            <a:r>
              <a:rPr lang="en-US" dirty="0">
                <a:latin typeface="+mn-lt"/>
              </a:rPr>
              <a:t>Prostate Cancer</a:t>
            </a:r>
          </a:p>
        </p:txBody>
      </p:sp>
      <p:sp>
        <p:nvSpPr>
          <p:cNvPr id="3" name="Content Placeholder 2"/>
          <p:cNvSpPr>
            <a:spLocks noGrp="1"/>
          </p:cNvSpPr>
          <p:nvPr>
            <p:ph idx="1"/>
          </p:nvPr>
        </p:nvSpPr>
        <p:spPr>
          <a:xfrm>
            <a:off x="838199" y="1334408"/>
            <a:ext cx="10134601" cy="4351338"/>
          </a:xfrm>
        </p:spPr>
        <p:txBody>
          <a:bodyPr>
            <a:noAutofit/>
          </a:bodyPr>
          <a:lstStyle/>
          <a:p>
            <a:pPr>
              <a:lnSpc>
                <a:spcPct val="100000"/>
              </a:lnSpc>
              <a:spcBef>
                <a:spcPts val="800"/>
              </a:spcBef>
            </a:pPr>
            <a:r>
              <a:rPr lang="en-US" sz="2200" dirty="0"/>
              <a:t>Prostate cancer is still a major health problem in the US.</a:t>
            </a:r>
          </a:p>
          <a:p>
            <a:pPr>
              <a:lnSpc>
                <a:spcPct val="100000"/>
              </a:lnSpc>
              <a:spcBef>
                <a:spcPts val="800"/>
              </a:spcBef>
            </a:pPr>
            <a:r>
              <a:rPr lang="en-US" sz="2200" dirty="0"/>
              <a:t>Approximately 191,930 new cases; approximately 33,330 deaths are expected to occur in 2020.</a:t>
            </a:r>
          </a:p>
          <a:p>
            <a:pPr>
              <a:lnSpc>
                <a:spcPct val="100000"/>
              </a:lnSpc>
              <a:spcBef>
                <a:spcPts val="800"/>
              </a:spcBef>
            </a:pPr>
            <a:r>
              <a:rPr lang="en-US" sz="2200" dirty="0"/>
              <a:t>With these large numbers, it is more likely that nurses will be seeing these patients in their practice.</a:t>
            </a:r>
          </a:p>
          <a:p>
            <a:pPr>
              <a:lnSpc>
                <a:spcPct val="100000"/>
              </a:lnSpc>
              <a:spcBef>
                <a:spcPts val="800"/>
              </a:spcBef>
            </a:pPr>
            <a:r>
              <a:rPr lang="en-US" sz="2200" dirty="0"/>
              <a:t>It becomes imperative that nurses keep abreast of current patient issues, current treatments, their associated side effects, and nursing interventions that can help to mitigate problems and ensure quality care.</a:t>
            </a:r>
          </a:p>
          <a:p>
            <a:pPr>
              <a:lnSpc>
                <a:spcPct val="100000"/>
              </a:lnSpc>
              <a:spcBef>
                <a:spcPts val="800"/>
              </a:spcBef>
            </a:pPr>
            <a:r>
              <a:rPr lang="en-US" sz="2200" dirty="0"/>
              <a:t>Treatment depends on diagnosis (stage and grade of the tumor), co-</a:t>
            </a:r>
            <a:r>
              <a:rPr lang="en-US" sz="2200" dirty="0" err="1"/>
              <a:t>morbidies</a:t>
            </a:r>
            <a:r>
              <a:rPr lang="en-US" sz="2200" dirty="0"/>
              <a:t>, prior therapies, performance status and patient’s desires in terms of goals of treatment and QOL.</a:t>
            </a:r>
          </a:p>
          <a:p>
            <a:pPr>
              <a:lnSpc>
                <a:spcPct val="100000"/>
              </a:lnSpc>
              <a:spcBef>
                <a:spcPts val="800"/>
              </a:spcBef>
            </a:pPr>
            <a:r>
              <a:rPr lang="en-US" sz="2200" dirty="0"/>
              <a:t>Patient-centered strategies to optimize symptom management and improve patient adherence to therapies and outcomes are of paramount importance.</a:t>
            </a:r>
          </a:p>
        </p:txBody>
      </p:sp>
      <p:sp>
        <p:nvSpPr>
          <p:cNvPr id="4" name="TextBox 3">
            <a:extLst>
              <a:ext uri="{FF2B5EF4-FFF2-40B4-BE49-F238E27FC236}">
                <a16:creationId xmlns:a16="http://schemas.microsoft.com/office/drawing/2014/main" id="{E063EA43-D4C6-4449-AA55-758BF6ADD8E1}"/>
              </a:ext>
            </a:extLst>
          </p:cNvPr>
          <p:cNvSpPr txBox="1"/>
          <p:nvPr/>
        </p:nvSpPr>
        <p:spPr>
          <a:xfrm>
            <a:off x="153515" y="6474023"/>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459243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C77878-1CCA-2743-8F41-4C3F0EC48413}"/>
              </a:ext>
            </a:extLst>
          </p:cNvPr>
          <p:cNvPicPr>
            <a:picLocks noChangeAspect="1"/>
          </p:cNvPicPr>
          <p:nvPr/>
        </p:nvPicPr>
        <p:blipFill rotWithShape="1">
          <a:blip r:embed="rId2"/>
          <a:srcRect l="-1" r="330"/>
          <a:stretch/>
        </p:blipFill>
        <p:spPr>
          <a:xfrm>
            <a:off x="1280494" y="1751257"/>
            <a:ext cx="9936145" cy="4805023"/>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65251B95-2BEF-2346-A51E-118660EF5521}"/>
              </a:ext>
            </a:extLst>
          </p:cNvPr>
          <p:cNvSpPr>
            <a:spLocks noGrp="1"/>
          </p:cNvSpPr>
          <p:nvPr>
            <p:ph idx="4294967295"/>
          </p:nvPr>
        </p:nvSpPr>
        <p:spPr>
          <a:xfrm>
            <a:off x="3124225" y="3084439"/>
            <a:ext cx="4722813" cy="1920875"/>
          </a:xfrm>
        </p:spPr>
        <p:txBody>
          <a:bodyPr anchor="ctr"/>
          <a:lstStyle/>
          <a:p>
            <a:pPr marL="98425" indent="0" algn="ctr">
              <a:buNone/>
            </a:pPr>
            <a:r>
              <a:rPr lang="en-US" sz="2600" b="1" dirty="0">
                <a:solidFill>
                  <a:schemeClr val="tx1"/>
                </a:solidFill>
              </a:rPr>
              <a:t>Join the chat to send in questions or troubleshoot</a:t>
            </a:r>
          </a:p>
        </p:txBody>
      </p:sp>
      <p:sp>
        <p:nvSpPr>
          <p:cNvPr id="5" name="Down Arrow 4">
            <a:extLst>
              <a:ext uri="{FF2B5EF4-FFF2-40B4-BE49-F238E27FC236}">
                <a16:creationId xmlns:a16="http://schemas.microsoft.com/office/drawing/2014/main" id="{FFE8CDC8-59B1-D040-B4F1-4DE2C67F3286}"/>
              </a:ext>
            </a:extLst>
          </p:cNvPr>
          <p:cNvSpPr/>
          <p:nvPr/>
        </p:nvSpPr>
        <p:spPr bwMode="auto">
          <a:xfrm>
            <a:off x="5485632" y="5005314"/>
            <a:ext cx="607194" cy="104290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1043" y="3574856"/>
            <a:ext cx="2066784" cy="2358039"/>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6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914400"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Arial"/>
                <a:ea typeface="ＭＳ Ｐゴシック"/>
              </a:rPr>
              <a:t>Familiarizing yourself with the Zoom interface</a:t>
            </a:r>
          </a:p>
        </p:txBody>
      </p:sp>
      <p:sp>
        <p:nvSpPr>
          <p:cNvPr id="10" name="Title 1">
            <a:extLst>
              <a:ext uri="{FF2B5EF4-FFF2-40B4-BE49-F238E27FC236}">
                <a16:creationId xmlns:a16="http://schemas.microsoft.com/office/drawing/2014/main" id="{DE91CF1E-7111-D84E-9E76-0FDDC3FFBFC6}"/>
              </a:ext>
            </a:extLst>
          </p:cNvPr>
          <p:cNvSpPr txBox="1">
            <a:spLocks/>
          </p:cNvSpPr>
          <p:nvPr/>
        </p:nvSpPr>
        <p:spPr bwMode="auto">
          <a:xfrm>
            <a:off x="0" y="539214"/>
            <a:ext cx="12192000" cy="6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914400" rtl="0" eaLnBrk="0" fontAlgn="base" latinLnBrk="0" hangingPunct="0">
              <a:lnSpc>
                <a:spcPct val="100000"/>
              </a:lnSpc>
              <a:spcBef>
                <a:spcPts val="1800"/>
              </a:spcBef>
              <a:spcAft>
                <a:spcPct val="0"/>
              </a:spcAft>
              <a:buClrTx/>
              <a:buSzTx/>
              <a:buFontTx/>
              <a:buNone/>
              <a:tabLst/>
              <a:defRPr/>
            </a:pPr>
            <a:r>
              <a:rPr kumimoji="0" lang="en-US" sz="3000" b="1" i="0" u="none" strike="noStrike" kern="1200" cap="none" spc="0" normalizeH="0" baseline="0" noProof="0" dirty="0">
                <a:ln>
                  <a:noFill/>
                </a:ln>
                <a:solidFill>
                  <a:srgbClr val="002B50"/>
                </a:solidFill>
                <a:effectLst/>
                <a:uLnTx/>
                <a:uFillTx/>
                <a:latin typeface="Arial"/>
                <a:ea typeface="ＭＳ Ｐゴシック"/>
              </a:rPr>
              <a:t>How to participate in the chat</a:t>
            </a:r>
          </a:p>
        </p:txBody>
      </p:sp>
    </p:spTree>
    <p:extLst>
      <p:ext uri="{BB962C8B-B14F-4D97-AF65-F5344CB8AC3E}">
        <p14:creationId xmlns:p14="http://schemas.microsoft.com/office/powerpoint/2010/main" val="372596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650A5-ED9C-DD42-8BBF-54D42EBEE171}"/>
              </a:ext>
            </a:extLst>
          </p:cNvPr>
          <p:cNvSpPr>
            <a:spLocks noGrp="1"/>
          </p:cNvSpPr>
          <p:nvPr>
            <p:ph type="title"/>
          </p:nvPr>
        </p:nvSpPr>
        <p:spPr/>
        <p:txBody>
          <a:bodyPr/>
          <a:lstStyle/>
          <a:p>
            <a:r>
              <a:rPr lang="en-US" dirty="0"/>
              <a:t>Considerations</a:t>
            </a:r>
          </a:p>
        </p:txBody>
      </p:sp>
      <p:sp>
        <p:nvSpPr>
          <p:cNvPr id="3" name="Content Placeholder 2">
            <a:extLst>
              <a:ext uri="{FF2B5EF4-FFF2-40B4-BE49-F238E27FC236}">
                <a16:creationId xmlns:a16="http://schemas.microsoft.com/office/drawing/2014/main" id="{C2341A48-8B32-4A42-9F8C-34C58BEFCCCF}"/>
              </a:ext>
            </a:extLst>
          </p:cNvPr>
          <p:cNvSpPr>
            <a:spLocks noGrp="1"/>
          </p:cNvSpPr>
          <p:nvPr>
            <p:ph idx="1"/>
          </p:nvPr>
        </p:nvSpPr>
        <p:spPr/>
        <p:txBody>
          <a:bodyPr/>
          <a:lstStyle/>
          <a:p>
            <a:r>
              <a:rPr lang="en-US" dirty="0"/>
              <a:t>Side effects of ADT in young men related to muscle loss, fatigue and sexual health impact quality of life.</a:t>
            </a:r>
          </a:p>
          <a:p>
            <a:r>
              <a:rPr lang="en-US" dirty="0"/>
              <a:t>Prioritize access to adequate support for management of sexual health and mental health. </a:t>
            </a:r>
          </a:p>
          <a:p>
            <a:r>
              <a:rPr lang="en-US" dirty="0"/>
              <a:t>Ongoing discussion regarding rationale for treatment and how it’s related to long term survival.</a:t>
            </a:r>
          </a:p>
          <a:p>
            <a:endParaRPr lang="en-US" dirty="0"/>
          </a:p>
        </p:txBody>
      </p:sp>
      <p:sp>
        <p:nvSpPr>
          <p:cNvPr id="4" name="TextBox 3">
            <a:extLst>
              <a:ext uri="{FF2B5EF4-FFF2-40B4-BE49-F238E27FC236}">
                <a16:creationId xmlns:a16="http://schemas.microsoft.com/office/drawing/2014/main" id="{5C074606-024D-D44E-8450-2A8E6493DEA3}"/>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Kara M Olivier, NP, APRN-BC</a:t>
            </a:r>
          </a:p>
          <a:p>
            <a:endParaRPr lang="en-US" sz="1400" dirty="0"/>
          </a:p>
        </p:txBody>
      </p:sp>
    </p:spTree>
    <p:extLst>
      <p:ext uri="{BB962C8B-B14F-4D97-AF65-F5344CB8AC3E}">
        <p14:creationId xmlns:p14="http://schemas.microsoft.com/office/powerpoint/2010/main" val="106714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Balancing the benefits/risks of treatment</a:t>
            </a:r>
          </a:p>
        </p:txBody>
      </p:sp>
      <p:graphicFrame>
        <p:nvGraphicFramePr>
          <p:cNvPr id="4" name="Content Placeholder 3"/>
          <p:cNvGraphicFramePr>
            <a:graphicFrameLocks noGrp="1"/>
          </p:cNvGraphicFramePr>
          <p:nvPr>
            <p:ph idx="1"/>
          </p:nvPr>
        </p:nvGraphicFramePr>
        <p:xfrm>
          <a:off x="838200" y="1996712"/>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1BBF043F-E258-F14A-B5D1-A1E7DAACA1CA}"/>
              </a:ext>
            </a:extLst>
          </p:cNvPr>
          <p:cNvSpPr txBox="1"/>
          <p:nvPr/>
        </p:nvSpPr>
        <p:spPr>
          <a:xfrm>
            <a:off x="153515" y="6477000"/>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306053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914399" y="1524000"/>
            <a:ext cx="11041083" cy="5029200"/>
          </a:xfrm>
        </p:spPr>
        <p:txBody>
          <a:bodyPr/>
          <a:lstStyle/>
          <a:p>
            <a:pPr marL="0" indent="0">
              <a:spcBef>
                <a:spcPts val="2200"/>
              </a:spcBef>
              <a:spcAft>
                <a:spcPts val="0"/>
              </a:spcAft>
              <a:buNone/>
            </a:pPr>
            <a:r>
              <a:rPr lang="en-US" sz="2300" b="1" dirty="0">
                <a:solidFill>
                  <a:srgbClr val="0432FF"/>
                </a:solidFill>
              </a:rPr>
              <a:t>Case 1: 56-year-old man</a:t>
            </a:r>
          </a:p>
          <a:p>
            <a:pPr marL="0" indent="0">
              <a:spcBef>
                <a:spcPts val="400"/>
              </a:spcBef>
              <a:spcAft>
                <a:spcPts val="0"/>
              </a:spcAft>
              <a:buNone/>
            </a:pPr>
            <a:r>
              <a:rPr lang="en-US" sz="2300" dirty="0">
                <a:solidFill>
                  <a:schemeClr val="tx2"/>
                </a:solidFill>
              </a:rPr>
              <a:t>Discussion: Overview of prostate cancer treatment </a:t>
            </a:r>
            <a:endParaRPr lang="en-US" sz="2300" b="1" dirty="0">
              <a:solidFill>
                <a:srgbClr val="0432FF"/>
              </a:solidFill>
            </a:endParaRPr>
          </a:p>
          <a:p>
            <a:pPr marL="0" indent="0">
              <a:spcBef>
                <a:spcPts val="2200"/>
              </a:spcBef>
              <a:spcAft>
                <a:spcPts val="0"/>
              </a:spcAft>
              <a:buNone/>
            </a:pPr>
            <a:r>
              <a:rPr lang="en-US" sz="2300" b="1" dirty="0">
                <a:solidFill>
                  <a:srgbClr val="0432FF"/>
                </a:solidFill>
              </a:rPr>
              <a:t>Case 2: 75-year-old man</a:t>
            </a:r>
          </a:p>
          <a:p>
            <a:pPr marL="0" indent="0">
              <a:spcBef>
                <a:spcPts val="400"/>
              </a:spcBef>
              <a:spcAft>
                <a:spcPts val="0"/>
              </a:spcAft>
              <a:buNone/>
            </a:pPr>
            <a:r>
              <a:rPr lang="en-US" sz="2300" dirty="0">
                <a:solidFill>
                  <a:schemeClr val="tx2"/>
                </a:solidFill>
              </a:rPr>
              <a:t>Discussion: Management of M0 prostate cancer </a:t>
            </a:r>
          </a:p>
          <a:p>
            <a:pPr marL="0" indent="0">
              <a:spcBef>
                <a:spcPts val="2200"/>
              </a:spcBef>
              <a:spcAft>
                <a:spcPts val="0"/>
              </a:spcAft>
              <a:buNone/>
            </a:pPr>
            <a:r>
              <a:rPr lang="en-US" sz="2300" b="1" dirty="0">
                <a:solidFill>
                  <a:srgbClr val="0432FF"/>
                </a:solidFill>
              </a:rPr>
              <a:t>Case 3: 57-year-old man </a:t>
            </a:r>
          </a:p>
          <a:p>
            <a:pPr marL="0" indent="0">
              <a:spcBef>
                <a:spcPts val="400"/>
              </a:spcBef>
              <a:spcAft>
                <a:spcPts val="0"/>
              </a:spcAft>
              <a:buNone/>
            </a:pPr>
            <a:r>
              <a:rPr lang="en-US" sz="2300" dirty="0">
                <a:solidFill>
                  <a:schemeClr val="tx2"/>
                </a:solidFill>
              </a:rPr>
              <a:t>Discussion: Management of metastatic hormone-sensitive prostate cancer</a:t>
            </a:r>
          </a:p>
          <a:p>
            <a:pPr marL="0" indent="0">
              <a:spcBef>
                <a:spcPts val="2200"/>
              </a:spcBef>
              <a:spcAft>
                <a:spcPts val="0"/>
              </a:spcAft>
              <a:buNone/>
            </a:pPr>
            <a:r>
              <a:rPr lang="en-US" sz="2300" b="1" dirty="0">
                <a:solidFill>
                  <a:srgbClr val="0432FF"/>
                </a:solidFill>
              </a:rPr>
              <a:t>Case 4: 56-year-old man</a:t>
            </a:r>
          </a:p>
          <a:p>
            <a:pPr marL="0" indent="0">
              <a:spcBef>
                <a:spcPts val="400"/>
              </a:spcBef>
              <a:spcAft>
                <a:spcPts val="0"/>
              </a:spcAft>
              <a:buNone/>
            </a:pPr>
            <a:r>
              <a:rPr lang="en-US" sz="2300" dirty="0">
                <a:solidFill>
                  <a:schemeClr val="tx2"/>
                </a:solidFill>
              </a:rPr>
              <a:t>Discussion: Management of metastatic castration-resistant prostate cancer; emerging agents and strategies</a:t>
            </a:r>
          </a:p>
        </p:txBody>
      </p:sp>
    </p:spTree>
    <p:extLst>
      <p:ext uri="{BB962C8B-B14F-4D97-AF65-F5344CB8AC3E}">
        <p14:creationId xmlns:p14="http://schemas.microsoft.com/office/powerpoint/2010/main" val="599110171"/>
      </p:ext>
    </p:extLst>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Case 2: 75-year-old man with M0 prostate cancer (from the practice of </a:t>
            </a:r>
            <a:r>
              <a:rPr lang="en-US" dirty="0" err="1"/>
              <a:t>Ms</a:t>
            </a:r>
            <a:r>
              <a:rPr lang="en-US" dirty="0"/>
              <a:t> </a:t>
            </a:r>
            <a:r>
              <a:rPr lang="en-US" dirty="0" err="1"/>
              <a:t>Sinibaldi</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609600" y="1524000"/>
            <a:ext cx="11125200" cy="5257800"/>
          </a:xfrm>
        </p:spPr>
        <p:txBody>
          <a:bodyPr/>
          <a:lstStyle/>
          <a:p>
            <a:pPr>
              <a:spcAft>
                <a:spcPts val="0"/>
              </a:spcAft>
            </a:pPr>
            <a:r>
              <a:rPr lang="en-US" sz="2000" dirty="0"/>
              <a:t>2001: High-risk </a:t>
            </a:r>
            <a:r>
              <a:rPr lang="en-US" sz="2000" dirty="0" err="1"/>
              <a:t>PCa</a:t>
            </a:r>
            <a:r>
              <a:rPr lang="en-US" sz="2000" dirty="0"/>
              <a:t> (Gleason 3+4 = 7) </a:t>
            </a:r>
            <a:r>
              <a:rPr lang="en-US" sz="2000" dirty="0">
                <a:sym typeface="Wingdings" pitchFamily="2" charset="2"/>
              </a:rPr>
              <a:t> Radical prostatectomy (+ left SV, -nodes)  salvage RT  Clinical trial of HT + docetaxel, with eventual biochemical progression</a:t>
            </a:r>
            <a:endParaRPr lang="en-US" sz="2000" dirty="0"/>
          </a:p>
          <a:p>
            <a:pPr>
              <a:spcAft>
                <a:spcPts val="0"/>
              </a:spcAft>
            </a:pPr>
            <a:r>
              <a:rPr lang="en-US" sz="2000" dirty="0"/>
              <a:t>Intermittent HT (LHRH + bicalutamide), ultimately requiring CHT</a:t>
            </a:r>
          </a:p>
          <a:p>
            <a:pPr>
              <a:spcAft>
                <a:spcPts val="0"/>
              </a:spcAft>
            </a:pPr>
            <a:r>
              <a:rPr lang="en-US" sz="2000" dirty="0"/>
              <a:t>2015: Enzalutamide 160mg added LHRH therapy</a:t>
            </a:r>
          </a:p>
          <a:p>
            <a:pPr lvl="1">
              <a:spcAft>
                <a:spcPts val="0"/>
              </a:spcAft>
            </a:pPr>
            <a:r>
              <a:rPr lang="en-US" sz="2000" dirty="0"/>
              <a:t>Poor tolerance even with dose reduction to 80 mg and subsequently to 80 mg every other day</a:t>
            </a:r>
          </a:p>
          <a:p>
            <a:pPr lvl="1">
              <a:spcAft>
                <a:spcPts val="0"/>
              </a:spcAft>
            </a:pPr>
            <a:r>
              <a:rPr lang="en-US" sz="2000" dirty="0"/>
              <a:t>Significant fatigue, severe diarrhea, nausea and vomiting</a:t>
            </a:r>
          </a:p>
          <a:p>
            <a:pPr lvl="1">
              <a:spcAft>
                <a:spcPts val="0"/>
              </a:spcAft>
            </a:pPr>
            <a:r>
              <a:rPr lang="en-US" sz="2000" dirty="0"/>
              <a:t>2018: Discontinuation of the AR targeted therapy, continue LHRH alone</a:t>
            </a:r>
          </a:p>
          <a:p>
            <a:pPr>
              <a:spcAft>
                <a:spcPts val="0"/>
              </a:spcAft>
            </a:pPr>
            <a:r>
              <a:rPr lang="en-US" sz="2000" dirty="0"/>
              <a:t>Asymptomatic, good PS, PSA rising</a:t>
            </a:r>
          </a:p>
          <a:p>
            <a:pPr>
              <a:spcAft>
                <a:spcPts val="0"/>
              </a:spcAft>
            </a:pPr>
            <a:r>
              <a:rPr lang="en-US" sz="2000" dirty="0"/>
              <a:t>3/2020</a:t>
            </a:r>
          </a:p>
          <a:p>
            <a:pPr lvl="1">
              <a:spcAft>
                <a:spcPts val="0"/>
              </a:spcAft>
            </a:pPr>
            <a:r>
              <a:rPr lang="en-US" sz="2000" dirty="0"/>
              <a:t>PSA 12.01 ng/ml</a:t>
            </a:r>
          </a:p>
          <a:p>
            <a:pPr lvl="1">
              <a:spcAft>
                <a:spcPts val="0"/>
              </a:spcAft>
            </a:pPr>
            <a:r>
              <a:rPr lang="en-US" sz="2000" dirty="0"/>
              <a:t>PSADT &lt; 7 months</a:t>
            </a:r>
          </a:p>
          <a:p>
            <a:pPr lvl="1">
              <a:spcAft>
                <a:spcPts val="0"/>
              </a:spcAft>
            </a:pPr>
            <a:r>
              <a:rPr lang="en-US" sz="2000" dirty="0"/>
              <a:t>CT and bone scan: NED</a:t>
            </a:r>
          </a:p>
          <a:p>
            <a:pPr>
              <a:spcAft>
                <a:spcPts val="0"/>
              </a:spcAft>
            </a:pPr>
            <a:r>
              <a:rPr lang="en-US" sz="2000" dirty="0"/>
              <a:t>Initiated darolutamide</a:t>
            </a:r>
            <a:endParaRPr lang="en-US" sz="2000" b="1" dirty="0"/>
          </a:p>
        </p:txBody>
      </p:sp>
    </p:spTree>
    <p:extLst>
      <p:ext uri="{BB962C8B-B14F-4D97-AF65-F5344CB8AC3E}">
        <p14:creationId xmlns:p14="http://schemas.microsoft.com/office/powerpoint/2010/main" val="1676861514"/>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3048"/>
            <a:ext cx="10972800" cy="1143000"/>
          </a:xfrm>
        </p:spPr>
        <p:txBody>
          <a:bodyPr/>
          <a:lstStyle/>
          <a:p>
            <a:r>
              <a:rPr lang="en-US" sz="2800" dirty="0"/>
              <a:t>Management of Nonmetastatic Castration-Resistant Prostate Cancer (CRPC)</a:t>
            </a: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marL="0" indent="0">
              <a:spcBef>
                <a:spcPts val="1600"/>
              </a:spcBef>
              <a:buNone/>
            </a:pPr>
            <a:r>
              <a:rPr lang="en-US" dirty="0"/>
              <a:t>Types of hormonal treatment</a:t>
            </a:r>
          </a:p>
          <a:p>
            <a:pPr lvl="0">
              <a:spcBef>
                <a:spcPts val="1600"/>
              </a:spcBef>
            </a:pPr>
            <a:r>
              <a:rPr lang="en-US" dirty="0"/>
              <a:t>Androgen deprivation</a:t>
            </a:r>
          </a:p>
          <a:p>
            <a:pPr lvl="0">
              <a:spcBef>
                <a:spcPts val="1600"/>
              </a:spcBef>
            </a:pPr>
            <a:r>
              <a:rPr lang="en-US" dirty="0"/>
              <a:t>Antiandrogens</a:t>
            </a:r>
          </a:p>
          <a:p>
            <a:pPr lvl="1">
              <a:spcBef>
                <a:spcPts val="1600"/>
              </a:spcBef>
            </a:pPr>
            <a:r>
              <a:rPr lang="en-US" dirty="0"/>
              <a:t>Enzalutamide, darolutamide, apalutamide</a:t>
            </a:r>
          </a:p>
          <a:p>
            <a:pPr marL="0" lvl="0" indent="0">
              <a:spcBef>
                <a:spcPts val="1600"/>
              </a:spcBef>
              <a:buNone/>
            </a:pPr>
            <a:br>
              <a:rPr lang="en-US" dirty="0"/>
            </a:br>
            <a:endParaRPr lang="en-US" dirty="0"/>
          </a:p>
        </p:txBody>
      </p:sp>
    </p:spTree>
    <p:extLst>
      <p:ext uri="{BB962C8B-B14F-4D97-AF65-F5344CB8AC3E}">
        <p14:creationId xmlns:p14="http://schemas.microsoft.com/office/powerpoint/2010/main" val="2113009761"/>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dirty="0"/>
              <a:t>Men with detectable PSA levels after radical prostatectomy almost always die of metastatic disease.</a:t>
            </a:r>
            <a:endParaRPr lang="en-US" sz="2200" dirty="0"/>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0" indent="0">
              <a:buNone/>
            </a:pPr>
            <a:r>
              <a:rPr lang="en-US" dirty="0"/>
              <a:t>a. Agree</a:t>
            </a:r>
          </a:p>
          <a:p>
            <a:pPr marL="0" indent="0">
              <a:buNone/>
            </a:pPr>
            <a:r>
              <a:rPr lang="en-US" dirty="0"/>
              <a:t>b. Disagree</a:t>
            </a:r>
          </a:p>
          <a:p>
            <a:pPr marL="0" indent="0">
              <a:buNone/>
            </a:pPr>
            <a:r>
              <a:rPr lang="en-US" dirty="0"/>
              <a:t>c. I don’t know </a:t>
            </a:r>
          </a:p>
        </p:txBody>
      </p:sp>
    </p:spTree>
    <p:extLst>
      <p:ext uri="{BB962C8B-B14F-4D97-AF65-F5344CB8AC3E}">
        <p14:creationId xmlns:p14="http://schemas.microsoft.com/office/powerpoint/2010/main" val="3066526821"/>
      </p:ext>
    </p:extLst>
  </p:cSld>
  <p:clrMapOvr>
    <a:masterClrMapping/>
  </p:clrMapOvr>
  <p:transition spd="slow"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dirty="0"/>
              <a:t>There is no discernible difference in the side-effect profiles of enzalutamide, darolutamide and apalutamide.</a:t>
            </a:r>
            <a:endParaRPr lang="en-US" sz="2200" dirty="0"/>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0" indent="0">
              <a:buNone/>
            </a:pPr>
            <a:r>
              <a:rPr lang="en-US" dirty="0"/>
              <a:t>a. Agree</a:t>
            </a:r>
          </a:p>
          <a:p>
            <a:pPr marL="0" indent="0">
              <a:buNone/>
            </a:pPr>
            <a:r>
              <a:rPr lang="en-US" dirty="0"/>
              <a:t>b. Disagree</a:t>
            </a:r>
          </a:p>
          <a:p>
            <a:pPr marL="0" indent="0">
              <a:buNone/>
            </a:pPr>
            <a:r>
              <a:rPr lang="en-US" dirty="0"/>
              <a:t>c. I don’t know </a:t>
            </a:r>
          </a:p>
        </p:txBody>
      </p:sp>
    </p:spTree>
    <p:extLst>
      <p:ext uri="{BB962C8B-B14F-4D97-AF65-F5344CB8AC3E}">
        <p14:creationId xmlns:p14="http://schemas.microsoft.com/office/powerpoint/2010/main" val="2302864134"/>
      </p:ext>
    </p:extLst>
  </p:cSld>
  <p:clrMapOvr>
    <a:masterClrMapping/>
  </p:clrMapOvr>
  <p:transition spd="slow" advClick="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Definition of nmCRPC</a:t>
            </a:r>
            <a:endParaRPr lang="en-US" dirty="0"/>
          </a:p>
        </p:txBody>
      </p:sp>
      <p:sp>
        <p:nvSpPr>
          <p:cNvPr id="3" name="Rectangle 2"/>
          <p:cNvSpPr/>
          <p:nvPr/>
        </p:nvSpPr>
        <p:spPr>
          <a:xfrm>
            <a:off x="583096" y="1602895"/>
            <a:ext cx="10983401" cy="2554930"/>
          </a:xfrm>
          <a:prstGeom prst="rect">
            <a:avLst/>
          </a:prstGeom>
        </p:spPr>
        <p:txBody>
          <a:bodyPr wrap="square">
            <a:spAutoFit/>
          </a:bodyPr>
          <a:lstStyle/>
          <a:p>
            <a:pPr marL="457189" marR="0" lvl="0" indent="-45718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Patients with rising PSA despite ongoing ADT and no detectable metastases by conventional imaging (bone scan and CT or MRI)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1200" cap="none" spc="0" normalizeH="0" baseline="0" noProof="0" dirty="0">
              <a:ln>
                <a:noFill/>
              </a:ln>
              <a:solidFill>
                <a:srgbClr val="000000"/>
              </a:solidFill>
              <a:effectLst/>
              <a:uLnTx/>
              <a:uFillTx/>
              <a:latin typeface="Arial"/>
              <a:ea typeface="+mn-ea"/>
              <a:cs typeface="+mn-cs"/>
            </a:endParaRPr>
          </a:p>
          <a:p>
            <a:pPr marL="457189" marR="0" lvl="0" indent="-457189"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667" b="0" i="0" u="none" strike="noStrike" kern="1200" cap="none" spc="0" normalizeH="0" baseline="0" noProof="0" dirty="0">
                <a:ln>
                  <a:noFill/>
                </a:ln>
                <a:solidFill>
                  <a:srgbClr val="000000"/>
                </a:solidFill>
                <a:effectLst/>
                <a:uLnTx/>
                <a:uFillTx/>
                <a:latin typeface="Arial"/>
                <a:ea typeface="+mn-ea"/>
                <a:cs typeface="+mn-cs"/>
              </a:rPr>
              <a:t>Most patients with nmCRPC are presumed to have occult metastatic disease not detected by conventional imaging</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82D667CF-F03A-F54E-ADC8-4D465200EA0D}"/>
              </a:ext>
            </a:extLst>
          </p:cNvPr>
          <p:cNvSpPr txBox="1"/>
          <p:nvPr/>
        </p:nvSpPr>
        <p:spPr>
          <a:xfrm>
            <a:off x="153515" y="6474023"/>
            <a:ext cx="3961285" cy="307777"/>
          </a:xfrm>
          <a:prstGeom prst="rect">
            <a:avLst/>
          </a:prstGeom>
          <a:noFill/>
        </p:spPr>
        <p:txBody>
          <a:bodyPr wrap="square" rtlCol="0">
            <a:spAutoFit/>
          </a:bodyPr>
          <a:lstStyle/>
          <a:p>
            <a:r>
              <a:rPr lang="en-US" sz="1400" dirty="0">
                <a:ea typeface="ＭＳ Ｐゴシック" charset="-128"/>
              </a:rPr>
              <a:t>Courtesy of Matthew R Smith, MD, PhD</a:t>
            </a:r>
            <a:endParaRPr lang="en-US" sz="1400" dirty="0"/>
          </a:p>
        </p:txBody>
      </p:sp>
    </p:spTree>
    <p:extLst>
      <p:ext uri="{BB962C8B-B14F-4D97-AF65-F5344CB8AC3E}">
        <p14:creationId xmlns:p14="http://schemas.microsoft.com/office/powerpoint/2010/main" val="3553033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762000" y="1588251"/>
            <a:ext cx="10896600" cy="4202949"/>
          </a:xfrm>
        </p:spPr>
        <p:txBody>
          <a:bodyPr/>
          <a:lstStyle/>
          <a:p>
            <a:pPr>
              <a:spcBef>
                <a:spcPts val="2400"/>
              </a:spcBef>
              <a:spcAft>
                <a:spcPts val="0"/>
              </a:spcAft>
              <a:buClr>
                <a:srgbClr val="000000"/>
              </a:buClr>
              <a:defRPr/>
            </a:pPr>
            <a:r>
              <a:rPr lang="en-US" sz="3000" dirty="0">
                <a:solidFill>
                  <a:srgbClr val="000000"/>
                </a:solidFill>
                <a:latin typeface="Arial"/>
              </a:rPr>
              <a:t>Men with </a:t>
            </a:r>
            <a:r>
              <a:rPr lang="en-US" sz="3000" dirty="0" err="1">
                <a:solidFill>
                  <a:srgbClr val="000000"/>
                </a:solidFill>
                <a:latin typeface="Arial"/>
              </a:rPr>
              <a:t>nmCRPC</a:t>
            </a:r>
            <a:r>
              <a:rPr lang="en-US" sz="3000" dirty="0">
                <a:solidFill>
                  <a:srgbClr val="000000"/>
                </a:solidFill>
                <a:latin typeface="Arial"/>
              </a:rPr>
              <a:t> are at significant risk for metastatic disease and prostate cancer–specific death</a:t>
            </a:r>
            <a:r>
              <a:rPr lang="en-US" sz="3000" baseline="30000" dirty="0">
                <a:solidFill>
                  <a:srgbClr val="000000"/>
                </a:solidFill>
                <a:latin typeface="Arial"/>
              </a:rPr>
              <a:t>1</a:t>
            </a:r>
            <a:endParaRPr lang="en-US" sz="3000" dirty="0">
              <a:solidFill>
                <a:srgbClr val="000000"/>
              </a:solidFill>
              <a:latin typeface="Arial"/>
            </a:endParaRPr>
          </a:p>
          <a:p>
            <a:pPr>
              <a:spcBef>
                <a:spcPts val="2400"/>
              </a:spcBef>
              <a:spcAft>
                <a:spcPts val="0"/>
              </a:spcAft>
              <a:buClr>
                <a:srgbClr val="000000"/>
              </a:buClr>
              <a:defRPr/>
            </a:pPr>
            <a:r>
              <a:rPr lang="en-US" sz="3000" dirty="0">
                <a:solidFill>
                  <a:srgbClr val="000000"/>
                </a:solidFill>
                <a:latin typeface="Arial"/>
              </a:rPr>
              <a:t>Metastases are a major cause of morbidity and mortality</a:t>
            </a:r>
            <a:r>
              <a:rPr lang="en-US" sz="3000" baseline="30000" dirty="0">
                <a:solidFill>
                  <a:srgbClr val="000000"/>
                </a:solidFill>
                <a:latin typeface="Arial"/>
              </a:rPr>
              <a:t>2,3</a:t>
            </a:r>
            <a:endParaRPr lang="en-US" sz="3000" dirty="0">
              <a:solidFill>
                <a:srgbClr val="000000"/>
              </a:solidFill>
              <a:latin typeface="Arial"/>
            </a:endParaRPr>
          </a:p>
          <a:p>
            <a:pPr>
              <a:spcBef>
                <a:spcPts val="2400"/>
              </a:spcBef>
              <a:spcAft>
                <a:spcPts val="0"/>
              </a:spcAft>
              <a:buClr>
                <a:srgbClr val="000000"/>
              </a:buClr>
              <a:defRPr/>
            </a:pPr>
            <a:r>
              <a:rPr lang="en-US" sz="3000" dirty="0">
                <a:solidFill>
                  <a:srgbClr val="000000"/>
                </a:solidFill>
                <a:latin typeface="Arial"/>
              </a:rPr>
              <a:t>Prevention of metastases represents an important unmet medical need</a:t>
            </a:r>
            <a:endParaRPr lang="en-US" sz="3000" dirty="0">
              <a:solidFill>
                <a:srgbClr val="000000"/>
              </a:solidFill>
              <a:latin typeface="Arial"/>
              <a:ea typeface="ＭＳ Ｐゴシック" charset="0"/>
            </a:endParaRPr>
          </a:p>
        </p:txBody>
      </p:sp>
      <p:sp>
        <p:nvSpPr>
          <p:cNvPr id="2" name="Title 1"/>
          <p:cNvSpPr>
            <a:spLocks noGrp="1"/>
          </p:cNvSpPr>
          <p:nvPr>
            <p:ph type="title"/>
          </p:nvPr>
        </p:nvSpPr>
        <p:spPr/>
        <p:txBody>
          <a:bodyPr/>
          <a:lstStyle/>
          <a:p>
            <a:r>
              <a:rPr lang="en-US"/>
              <a:t>Context</a:t>
            </a:r>
            <a:endParaRPr lang="en-US" dirty="0"/>
          </a:p>
        </p:txBody>
      </p:sp>
      <p:sp>
        <p:nvSpPr>
          <p:cNvPr id="11" name="Footer Placeholder 10"/>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Smith MR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2013;31:3800-3806. 2.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Scher</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HI et al.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PLoS</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One</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2015;10;e0139440. 3.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Gartrell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BA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 Rev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2014;11:335-345.</a:t>
            </a:r>
          </a:p>
        </p:txBody>
      </p:sp>
    </p:spTree>
    <p:extLst>
      <p:ext uri="{BB962C8B-B14F-4D97-AF65-F5344CB8AC3E}">
        <p14:creationId xmlns:p14="http://schemas.microsoft.com/office/powerpoint/2010/main" val="1837928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nmCRPC</a:t>
            </a:r>
            <a:r>
              <a:rPr lang="en-US" dirty="0"/>
              <a:t> Is a Deadly Disease</a:t>
            </a:r>
            <a:r>
              <a:rPr lang="en-US" baseline="30000" dirty="0"/>
              <a:t>1</a:t>
            </a:r>
          </a:p>
        </p:txBody>
      </p:sp>
      <p:sp>
        <p:nvSpPr>
          <p:cNvPr id="3348" name="Footer Placeholder 3347"/>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da-DK"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Smith MR et al. </a:t>
            </a:r>
            <a:r>
              <a:rPr kumimoji="0" lang="da-DK"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Lancet</a:t>
            </a:r>
            <a:r>
              <a:rPr kumimoji="0" lang="da-DK"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2012;379:39-46.</a:t>
            </a: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49" name="Rounded Rectangle 3348"/>
          <p:cNvSpPr/>
          <p:nvPr/>
        </p:nvSpPr>
        <p:spPr>
          <a:xfrm>
            <a:off x="7845288" y="1623554"/>
            <a:ext cx="3466769" cy="3068135"/>
          </a:xfrm>
          <a:prstGeom prst="roundRect">
            <a:avLst>
              <a:gd name="adj" fmla="val 12866"/>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white"/>
                </a:solidFill>
                <a:effectLst/>
                <a:uLnTx/>
                <a:uFillTx/>
                <a:latin typeface="Arial"/>
                <a:ea typeface="MS PGothic" pitchFamily="34" charset="-128"/>
                <a:cs typeface="+mn-cs"/>
              </a:rPr>
              <a:t>Median time to metastasis: </a:t>
            </a:r>
            <a:br>
              <a:rPr kumimoji="0" lang="en-US" sz="2133" b="0" i="0" u="none" strike="noStrike" kern="1200" cap="none" spc="0" normalizeH="0" baseline="0" noProof="0" dirty="0">
                <a:ln>
                  <a:noFill/>
                </a:ln>
                <a:solidFill>
                  <a:prstClr val="white"/>
                </a:solidFill>
                <a:effectLst/>
                <a:uLnTx/>
                <a:uFillTx/>
                <a:latin typeface="Arial"/>
                <a:ea typeface="MS PGothic" pitchFamily="34" charset="-128"/>
                <a:cs typeface="+mn-cs"/>
              </a:rPr>
            </a:br>
            <a:r>
              <a:rPr kumimoji="0" lang="en-US" sz="2133" b="0" i="0" u="none" strike="noStrike" kern="1200" cap="none" spc="0" normalizeH="0" baseline="0" noProof="0" dirty="0">
                <a:ln>
                  <a:noFill/>
                </a:ln>
                <a:solidFill>
                  <a:prstClr val="white"/>
                </a:solidFill>
                <a:effectLst/>
                <a:uLnTx/>
                <a:uFillTx/>
                <a:latin typeface="Arial"/>
                <a:ea typeface="MS PGothic" pitchFamily="34" charset="-128"/>
                <a:cs typeface="+mn-cs"/>
              </a:rPr>
              <a:t>29.5 months</a:t>
            </a: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dirty="0">
              <a:ln>
                <a:noFill/>
              </a:ln>
              <a:solidFill>
                <a:prstClr val="white"/>
              </a:solidFill>
              <a:effectLst/>
              <a:uLnTx/>
              <a:uFillTx/>
              <a:latin typeface="Arial"/>
              <a:ea typeface="MS PGothic" pitchFamily="34" charset="-128"/>
              <a:cs typeface="+mn-cs"/>
            </a:endParaRPr>
          </a:p>
          <a:p>
            <a:pPr marL="380990" marR="0" lvl="0" indent="-38099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prstClr val="white"/>
                </a:solidFill>
                <a:effectLst/>
                <a:uLnTx/>
                <a:uFillTx/>
                <a:latin typeface="Arial"/>
                <a:ea typeface="MS PGothic" pitchFamily="34" charset="-128"/>
                <a:cs typeface="+mn-cs"/>
              </a:rPr>
              <a:t>Median overall survival: </a:t>
            </a:r>
            <a:br>
              <a:rPr kumimoji="0" lang="en-US" sz="2133" b="0" i="0" u="none" strike="noStrike" kern="1200" cap="none" spc="0" normalizeH="0" baseline="0" noProof="0" dirty="0">
                <a:ln>
                  <a:noFill/>
                </a:ln>
                <a:solidFill>
                  <a:prstClr val="white"/>
                </a:solidFill>
                <a:effectLst/>
                <a:uLnTx/>
                <a:uFillTx/>
                <a:latin typeface="Arial"/>
                <a:ea typeface="MS PGothic" pitchFamily="34" charset="-128"/>
                <a:cs typeface="+mn-cs"/>
              </a:rPr>
            </a:br>
            <a:r>
              <a:rPr kumimoji="0" lang="en-US" sz="2133" b="0" i="0" u="none" strike="noStrike" kern="1200" cap="none" spc="0" normalizeH="0" baseline="0" noProof="0" dirty="0">
                <a:ln>
                  <a:noFill/>
                </a:ln>
                <a:solidFill>
                  <a:prstClr val="white"/>
                </a:solidFill>
                <a:effectLst/>
                <a:uLnTx/>
                <a:uFillTx/>
                <a:latin typeface="Arial"/>
                <a:ea typeface="MS PGothic" pitchFamily="34" charset="-128"/>
                <a:cs typeface="+mn-cs"/>
              </a:rPr>
              <a:t>44.8 months</a:t>
            </a:r>
          </a:p>
        </p:txBody>
      </p:sp>
      <p:grpSp>
        <p:nvGrpSpPr>
          <p:cNvPr id="3356" name="Group 3355"/>
          <p:cNvGrpSpPr/>
          <p:nvPr/>
        </p:nvGrpSpPr>
        <p:grpSpPr>
          <a:xfrm>
            <a:off x="624793" y="1418645"/>
            <a:ext cx="6543118" cy="4969983"/>
            <a:chOff x="468595" y="1063983"/>
            <a:chExt cx="4907338" cy="3727487"/>
          </a:xfrm>
        </p:grpSpPr>
        <p:sp>
          <p:nvSpPr>
            <p:cNvPr id="4" name="Rectangle 6318"/>
            <p:cNvSpPr>
              <a:spLocks noChangeArrowheads="1"/>
            </p:cNvSpPr>
            <p:nvPr/>
          </p:nvSpPr>
          <p:spPr bwMode="auto">
            <a:xfrm rot="16200000">
              <a:off x="-676711" y="2322552"/>
              <a:ext cx="2729188" cy="438575"/>
            </a:xfrm>
            <a:prstGeom prst="rect">
              <a:avLst/>
            </a:prstGeom>
            <a:noFill/>
            <a:ln w="9525">
              <a:noFill/>
              <a:miter lim="800000"/>
              <a:headEnd/>
              <a:tailEnd/>
            </a:ln>
          </p:spPr>
          <p:txBody>
            <a:bodyPr lIns="91433" tIns="45716" rIns="91433" bIns="45716">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Proportion of Subjects</a:t>
              </a:r>
              <a:br>
                <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br>
              <a:r>
                <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Alive Without Bone Metastases</a:t>
              </a:r>
              <a:endParaRPr kumimoji="0" lang="en-US" sz="20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5" name="Rectangle 48"/>
            <p:cNvSpPr>
              <a:spLocks noChangeArrowheads="1"/>
            </p:cNvSpPr>
            <p:nvPr/>
          </p:nvSpPr>
          <p:spPr bwMode="auto">
            <a:xfrm>
              <a:off x="1068530" y="4501956"/>
              <a:ext cx="182742" cy="138500"/>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N =</a:t>
              </a:r>
            </a:p>
          </p:txBody>
        </p:sp>
        <p:sp>
          <p:nvSpPr>
            <p:cNvPr id="6" name="Rectangle 48"/>
            <p:cNvSpPr>
              <a:spLocks noChangeArrowheads="1"/>
            </p:cNvSpPr>
            <p:nvPr/>
          </p:nvSpPr>
          <p:spPr bwMode="auto">
            <a:xfrm>
              <a:off x="1068530" y="4652970"/>
              <a:ext cx="182742" cy="138500"/>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N =</a:t>
              </a:r>
            </a:p>
          </p:txBody>
        </p:sp>
        <p:sp>
          <p:nvSpPr>
            <p:cNvPr id="7" name="Rectangle 49"/>
            <p:cNvSpPr>
              <a:spLocks noChangeArrowheads="1"/>
            </p:cNvSpPr>
            <p:nvPr/>
          </p:nvSpPr>
          <p:spPr bwMode="auto">
            <a:xfrm>
              <a:off x="1271651" y="4497085"/>
              <a:ext cx="191158" cy="138500"/>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716</a:t>
              </a:r>
            </a:p>
          </p:txBody>
        </p:sp>
        <p:sp>
          <p:nvSpPr>
            <p:cNvPr id="8" name="Rectangle 65"/>
            <p:cNvSpPr>
              <a:spLocks noChangeArrowheads="1"/>
            </p:cNvSpPr>
            <p:nvPr/>
          </p:nvSpPr>
          <p:spPr bwMode="auto">
            <a:xfrm>
              <a:off x="1271651" y="4645661"/>
              <a:ext cx="191158" cy="138500"/>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716</a:t>
              </a:r>
            </a:p>
          </p:txBody>
        </p:sp>
        <p:sp>
          <p:nvSpPr>
            <p:cNvPr id="9" name="Line 5"/>
            <p:cNvSpPr>
              <a:spLocks noChangeShapeType="1"/>
            </p:cNvSpPr>
            <p:nvPr/>
          </p:nvSpPr>
          <p:spPr bwMode="auto">
            <a:xfrm>
              <a:off x="1359338"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0" name="Line 6"/>
            <p:cNvSpPr>
              <a:spLocks noChangeShapeType="1"/>
            </p:cNvSpPr>
            <p:nvPr/>
          </p:nvSpPr>
          <p:spPr bwMode="auto">
            <a:xfrm>
              <a:off x="1617965"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1" name="Line 7"/>
            <p:cNvSpPr>
              <a:spLocks noChangeShapeType="1"/>
            </p:cNvSpPr>
            <p:nvPr/>
          </p:nvSpPr>
          <p:spPr bwMode="auto">
            <a:xfrm>
              <a:off x="1875375"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2" name="Line 8"/>
            <p:cNvSpPr>
              <a:spLocks noChangeShapeType="1"/>
            </p:cNvSpPr>
            <p:nvPr/>
          </p:nvSpPr>
          <p:spPr bwMode="auto">
            <a:xfrm>
              <a:off x="2132787"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3" name="Line 9"/>
            <p:cNvSpPr>
              <a:spLocks noChangeShapeType="1"/>
            </p:cNvSpPr>
            <p:nvPr/>
          </p:nvSpPr>
          <p:spPr bwMode="auto">
            <a:xfrm>
              <a:off x="2390198"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4" name="Line 10"/>
            <p:cNvSpPr>
              <a:spLocks noChangeShapeType="1"/>
            </p:cNvSpPr>
            <p:nvPr/>
          </p:nvSpPr>
          <p:spPr bwMode="auto">
            <a:xfrm>
              <a:off x="2648825"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5" name="Line 11"/>
            <p:cNvSpPr>
              <a:spLocks noChangeShapeType="1"/>
            </p:cNvSpPr>
            <p:nvPr/>
          </p:nvSpPr>
          <p:spPr bwMode="auto">
            <a:xfrm>
              <a:off x="2906236"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6" name="Line 12"/>
            <p:cNvSpPr>
              <a:spLocks noChangeShapeType="1"/>
            </p:cNvSpPr>
            <p:nvPr/>
          </p:nvSpPr>
          <p:spPr bwMode="auto">
            <a:xfrm>
              <a:off x="3163648"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7" name="Line 13"/>
            <p:cNvSpPr>
              <a:spLocks noChangeShapeType="1"/>
            </p:cNvSpPr>
            <p:nvPr/>
          </p:nvSpPr>
          <p:spPr bwMode="auto">
            <a:xfrm>
              <a:off x="3422274"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8" name="Line 14"/>
            <p:cNvSpPr>
              <a:spLocks noChangeShapeType="1"/>
            </p:cNvSpPr>
            <p:nvPr/>
          </p:nvSpPr>
          <p:spPr bwMode="auto">
            <a:xfrm>
              <a:off x="3679685"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19" name="Line 15"/>
            <p:cNvSpPr>
              <a:spLocks noChangeShapeType="1"/>
            </p:cNvSpPr>
            <p:nvPr/>
          </p:nvSpPr>
          <p:spPr bwMode="auto">
            <a:xfrm>
              <a:off x="3937097"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0" name="Line 16"/>
            <p:cNvSpPr>
              <a:spLocks noChangeShapeType="1"/>
            </p:cNvSpPr>
            <p:nvPr/>
          </p:nvSpPr>
          <p:spPr bwMode="auto">
            <a:xfrm>
              <a:off x="4194508"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1" name="Line 17"/>
            <p:cNvSpPr>
              <a:spLocks noChangeShapeType="1"/>
            </p:cNvSpPr>
            <p:nvPr/>
          </p:nvSpPr>
          <p:spPr bwMode="auto">
            <a:xfrm>
              <a:off x="4453135"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2" name="Line 18"/>
            <p:cNvSpPr>
              <a:spLocks noChangeShapeType="1"/>
            </p:cNvSpPr>
            <p:nvPr/>
          </p:nvSpPr>
          <p:spPr bwMode="auto">
            <a:xfrm>
              <a:off x="4710546"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3" name="Line 34"/>
            <p:cNvSpPr>
              <a:spLocks noChangeShapeType="1"/>
            </p:cNvSpPr>
            <p:nvPr/>
          </p:nvSpPr>
          <p:spPr bwMode="auto">
            <a:xfrm>
              <a:off x="5226583"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4" name="Line 35"/>
            <p:cNvSpPr>
              <a:spLocks noChangeShapeType="1"/>
            </p:cNvSpPr>
            <p:nvPr/>
          </p:nvSpPr>
          <p:spPr bwMode="auto">
            <a:xfrm flipH="1">
              <a:off x="1290131" y="4023343"/>
              <a:ext cx="65567"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5" name="Line 36"/>
            <p:cNvSpPr>
              <a:spLocks noChangeShapeType="1"/>
            </p:cNvSpPr>
            <p:nvPr/>
          </p:nvSpPr>
          <p:spPr bwMode="auto">
            <a:xfrm flipH="1">
              <a:off x="1290131" y="3448521"/>
              <a:ext cx="65567"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6" name="Line 37"/>
            <p:cNvSpPr>
              <a:spLocks noChangeShapeType="1"/>
            </p:cNvSpPr>
            <p:nvPr/>
          </p:nvSpPr>
          <p:spPr bwMode="auto">
            <a:xfrm flipH="1">
              <a:off x="1290131" y="2874917"/>
              <a:ext cx="65567"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7" name="Line 38"/>
            <p:cNvSpPr>
              <a:spLocks noChangeShapeType="1"/>
            </p:cNvSpPr>
            <p:nvPr/>
          </p:nvSpPr>
          <p:spPr bwMode="auto">
            <a:xfrm flipH="1">
              <a:off x="1290131" y="2301312"/>
              <a:ext cx="65567"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8" name="Line 39"/>
            <p:cNvSpPr>
              <a:spLocks noChangeShapeType="1"/>
            </p:cNvSpPr>
            <p:nvPr/>
          </p:nvSpPr>
          <p:spPr bwMode="auto">
            <a:xfrm flipH="1">
              <a:off x="1290131" y="1730143"/>
              <a:ext cx="65567"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29" name="Line 40"/>
            <p:cNvSpPr>
              <a:spLocks noChangeShapeType="1"/>
            </p:cNvSpPr>
            <p:nvPr/>
          </p:nvSpPr>
          <p:spPr bwMode="auto">
            <a:xfrm flipH="1">
              <a:off x="1290131" y="1156539"/>
              <a:ext cx="65567"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30" name="Rectangle 41"/>
            <p:cNvSpPr>
              <a:spLocks noChangeArrowheads="1"/>
            </p:cNvSpPr>
            <p:nvPr/>
          </p:nvSpPr>
          <p:spPr bwMode="auto">
            <a:xfrm>
              <a:off x="1187663" y="3932006"/>
              <a:ext cx="74539" cy="161583"/>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0</a:t>
              </a:r>
            </a:p>
          </p:txBody>
        </p:sp>
        <p:sp>
          <p:nvSpPr>
            <p:cNvPr id="31" name="Rectangle 42"/>
            <p:cNvSpPr>
              <a:spLocks noChangeArrowheads="1"/>
            </p:cNvSpPr>
            <p:nvPr/>
          </p:nvSpPr>
          <p:spPr bwMode="auto">
            <a:xfrm>
              <a:off x="1075853" y="3357183"/>
              <a:ext cx="186349" cy="161583"/>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0.2</a:t>
              </a:r>
            </a:p>
          </p:txBody>
        </p:sp>
        <p:sp>
          <p:nvSpPr>
            <p:cNvPr id="32" name="Rectangle 43"/>
            <p:cNvSpPr>
              <a:spLocks noChangeArrowheads="1"/>
            </p:cNvSpPr>
            <p:nvPr/>
          </p:nvSpPr>
          <p:spPr bwMode="auto">
            <a:xfrm>
              <a:off x="1075853" y="2786016"/>
              <a:ext cx="186349" cy="161583"/>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0.4</a:t>
              </a:r>
            </a:p>
          </p:txBody>
        </p:sp>
        <p:sp>
          <p:nvSpPr>
            <p:cNvPr id="33" name="Rectangle 44"/>
            <p:cNvSpPr>
              <a:spLocks noChangeArrowheads="1"/>
            </p:cNvSpPr>
            <p:nvPr/>
          </p:nvSpPr>
          <p:spPr bwMode="auto">
            <a:xfrm>
              <a:off x="1075853" y="2211193"/>
              <a:ext cx="186349" cy="161583"/>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0.6</a:t>
              </a:r>
            </a:p>
          </p:txBody>
        </p:sp>
        <p:sp>
          <p:nvSpPr>
            <p:cNvPr id="34" name="Rectangle 45"/>
            <p:cNvSpPr>
              <a:spLocks noChangeArrowheads="1"/>
            </p:cNvSpPr>
            <p:nvPr/>
          </p:nvSpPr>
          <p:spPr bwMode="auto">
            <a:xfrm>
              <a:off x="1075853" y="1638805"/>
              <a:ext cx="186349" cy="161583"/>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0.8</a:t>
              </a:r>
            </a:p>
          </p:txBody>
        </p:sp>
        <p:sp>
          <p:nvSpPr>
            <p:cNvPr id="35" name="Rectangle 46"/>
            <p:cNvSpPr>
              <a:spLocks noChangeArrowheads="1"/>
            </p:cNvSpPr>
            <p:nvPr/>
          </p:nvSpPr>
          <p:spPr bwMode="auto">
            <a:xfrm>
              <a:off x="1075853" y="1063983"/>
              <a:ext cx="186349" cy="161583"/>
            </a:xfrm>
            <a:prstGeom prst="rect">
              <a:avLst/>
            </a:prstGeom>
            <a:noFill/>
            <a:ln w="9525">
              <a:noFill/>
              <a:miter lim="800000"/>
              <a:headEnd/>
              <a:tailEnd/>
            </a:ln>
          </p:spPr>
          <p:txBody>
            <a:bodyPr wrap="none" lIns="0" tIns="0" rIns="0" bIns="0">
              <a:spAutoFit/>
            </a:bodyPr>
            <a:lstStyle/>
            <a:p>
              <a:pPr marL="0" marR="0" lvl="0" indent="0" algn="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1.0</a:t>
              </a:r>
            </a:p>
          </p:txBody>
        </p:sp>
        <p:sp>
          <p:nvSpPr>
            <p:cNvPr id="36" name="Rectangle 90"/>
            <p:cNvSpPr>
              <a:spLocks noChangeArrowheads="1"/>
            </p:cNvSpPr>
            <p:nvPr/>
          </p:nvSpPr>
          <p:spPr bwMode="auto">
            <a:xfrm>
              <a:off x="3112429" y="4266915"/>
              <a:ext cx="931746" cy="184666"/>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Study Month</a:t>
              </a:r>
              <a:endParaRPr kumimoji="0" lang="en-US" sz="16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37" name="Rectangle 3187"/>
            <p:cNvSpPr>
              <a:spLocks noChangeArrowheads="1"/>
            </p:cNvSpPr>
            <p:nvPr/>
          </p:nvSpPr>
          <p:spPr bwMode="auto">
            <a:xfrm>
              <a:off x="1320857" y="4097633"/>
              <a:ext cx="7453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0</a:t>
              </a:r>
            </a:p>
          </p:txBody>
        </p:sp>
        <p:sp>
          <p:nvSpPr>
            <p:cNvPr id="38" name="Rectangle 3188"/>
            <p:cNvSpPr>
              <a:spLocks noChangeArrowheads="1"/>
            </p:cNvSpPr>
            <p:nvPr/>
          </p:nvSpPr>
          <p:spPr bwMode="auto">
            <a:xfrm>
              <a:off x="1579484" y="4097633"/>
              <a:ext cx="7453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a:t>
              </a:r>
            </a:p>
          </p:txBody>
        </p:sp>
        <p:sp>
          <p:nvSpPr>
            <p:cNvPr id="39" name="Rectangle 3189"/>
            <p:cNvSpPr>
              <a:spLocks noChangeArrowheads="1"/>
            </p:cNvSpPr>
            <p:nvPr/>
          </p:nvSpPr>
          <p:spPr bwMode="auto">
            <a:xfrm>
              <a:off x="1836894" y="4097633"/>
              <a:ext cx="7453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6</a:t>
              </a:r>
            </a:p>
          </p:txBody>
        </p:sp>
        <p:sp>
          <p:nvSpPr>
            <p:cNvPr id="40" name="Rectangle 3190"/>
            <p:cNvSpPr>
              <a:spLocks noChangeArrowheads="1"/>
            </p:cNvSpPr>
            <p:nvPr/>
          </p:nvSpPr>
          <p:spPr bwMode="auto">
            <a:xfrm>
              <a:off x="2094304" y="4097633"/>
              <a:ext cx="7453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9</a:t>
              </a:r>
            </a:p>
          </p:txBody>
        </p:sp>
        <p:sp>
          <p:nvSpPr>
            <p:cNvPr id="41" name="Rectangle 3191"/>
            <p:cNvSpPr>
              <a:spLocks noChangeArrowheads="1"/>
            </p:cNvSpPr>
            <p:nvPr/>
          </p:nvSpPr>
          <p:spPr bwMode="auto">
            <a:xfrm>
              <a:off x="2315659"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12</a:t>
              </a:r>
            </a:p>
          </p:txBody>
        </p:sp>
        <p:sp>
          <p:nvSpPr>
            <p:cNvPr id="42" name="Rectangle 3192"/>
            <p:cNvSpPr>
              <a:spLocks noChangeArrowheads="1"/>
            </p:cNvSpPr>
            <p:nvPr/>
          </p:nvSpPr>
          <p:spPr bwMode="auto">
            <a:xfrm>
              <a:off x="2573071"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15</a:t>
              </a:r>
            </a:p>
          </p:txBody>
        </p:sp>
        <p:sp>
          <p:nvSpPr>
            <p:cNvPr id="43" name="Rectangle 3193"/>
            <p:cNvSpPr>
              <a:spLocks noChangeArrowheads="1"/>
            </p:cNvSpPr>
            <p:nvPr/>
          </p:nvSpPr>
          <p:spPr bwMode="auto">
            <a:xfrm>
              <a:off x="2830482"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18</a:t>
              </a:r>
            </a:p>
          </p:txBody>
        </p:sp>
        <p:sp>
          <p:nvSpPr>
            <p:cNvPr id="44" name="Rectangle 3194"/>
            <p:cNvSpPr>
              <a:spLocks noChangeArrowheads="1"/>
            </p:cNvSpPr>
            <p:nvPr/>
          </p:nvSpPr>
          <p:spPr bwMode="auto">
            <a:xfrm>
              <a:off x="3089107"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21</a:t>
              </a:r>
            </a:p>
          </p:txBody>
        </p:sp>
        <p:sp>
          <p:nvSpPr>
            <p:cNvPr id="45" name="Rectangle 3195"/>
            <p:cNvSpPr>
              <a:spLocks noChangeArrowheads="1"/>
            </p:cNvSpPr>
            <p:nvPr/>
          </p:nvSpPr>
          <p:spPr bwMode="auto">
            <a:xfrm>
              <a:off x="3346521"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24</a:t>
              </a:r>
            </a:p>
          </p:txBody>
        </p:sp>
        <p:sp>
          <p:nvSpPr>
            <p:cNvPr id="46" name="Rectangle 3196"/>
            <p:cNvSpPr>
              <a:spLocks noChangeArrowheads="1"/>
            </p:cNvSpPr>
            <p:nvPr/>
          </p:nvSpPr>
          <p:spPr bwMode="auto">
            <a:xfrm>
              <a:off x="3605145"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27</a:t>
              </a:r>
            </a:p>
          </p:txBody>
        </p:sp>
        <p:sp>
          <p:nvSpPr>
            <p:cNvPr id="47" name="Rectangle 3197"/>
            <p:cNvSpPr>
              <a:spLocks noChangeArrowheads="1"/>
            </p:cNvSpPr>
            <p:nvPr/>
          </p:nvSpPr>
          <p:spPr bwMode="auto">
            <a:xfrm>
              <a:off x="3862558"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30</a:t>
              </a:r>
            </a:p>
          </p:txBody>
        </p:sp>
        <p:sp>
          <p:nvSpPr>
            <p:cNvPr id="48" name="Rectangle 3198"/>
            <p:cNvSpPr>
              <a:spLocks noChangeArrowheads="1"/>
            </p:cNvSpPr>
            <p:nvPr/>
          </p:nvSpPr>
          <p:spPr bwMode="auto">
            <a:xfrm>
              <a:off x="4119967"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33</a:t>
              </a:r>
            </a:p>
          </p:txBody>
        </p:sp>
        <p:sp>
          <p:nvSpPr>
            <p:cNvPr id="49" name="Rectangle 3199"/>
            <p:cNvSpPr>
              <a:spLocks noChangeArrowheads="1"/>
            </p:cNvSpPr>
            <p:nvPr/>
          </p:nvSpPr>
          <p:spPr bwMode="auto">
            <a:xfrm>
              <a:off x="4378595"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36</a:t>
              </a:r>
            </a:p>
          </p:txBody>
        </p:sp>
        <p:sp>
          <p:nvSpPr>
            <p:cNvPr id="50" name="Rectangle 3200"/>
            <p:cNvSpPr>
              <a:spLocks noChangeArrowheads="1"/>
            </p:cNvSpPr>
            <p:nvPr/>
          </p:nvSpPr>
          <p:spPr bwMode="auto">
            <a:xfrm>
              <a:off x="4636008"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39</a:t>
              </a:r>
            </a:p>
          </p:txBody>
        </p:sp>
        <p:sp>
          <p:nvSpPr>
            <p:cNvPr id="51" name="Rectangle 3201"/>
            <p:cNvSpPr>
              <a:spLocks noChangeArrowheads="1"/>
            </p:cNvSpPr>
            <p:nvPr/>
          </p:nvSpPr>
          <p:spPr bwMode="auto">
            <a:xfrm>
              <a:off x="5152045"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45</a:t>
              </a:r>
            </a:p>
          </p:txBody>
        </p:sp>
        <p:sp>
          <p:nvSpPr>
            <p:cNvPr id="52" name="Line 35"/>
            <p:cNvSpPr>
              <a:spLocks noChangeShapeType="1"/>
            </p:cNvSpPr>
            <p:nvPr/>
          </p:nvSpPr>
          <p:spPr bwMode="auto">
            <a:xfrm flipH="1">
              <a:off x="1360555" y="4023343"/>
              <a:ext cx="4015378" cy="0"/>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53" name="Line 20"/>
            <p:cNvSpPr>
              <a:spLocks noChangeShapeType="1"/>
            </p:cNvSpPr>
            <p:nvPr/>
          </p:nvSpPr>
          <p:spPr bwMode="auto">
            <a:xfrm>
              <a:off x="1359338" y="1085903"/>
              <a:ext cx="0" cy="296179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54" name="Line 19"/>
            <p:cNvSpPr>
              <a:spLocks noChangeShapeType="1"/>
            </p:cNvSpPr>
            <p:nvPr/>
          </p:nvSpPr>
          <p:spPr bwMode="auto">
            <a:xfrm>
              <a:off x="4967958" y="4025779"/>
              <a:ext cx="0" cy="69417"/>
            </a:xfrm>
            <a:prstGeom prst="line">
              <a:avLst/>
            </a:prstGeom>
            <a:noFill/>
            <a:ln w="19050">
              <a:solidFill>
                <a:schemeClr val="tx1"/>
              </a:solidFill>
              <a:round/>
              <a:headEnd/>
              <a:tailEnd/>
            </a:ln>
          </p:spPr>
          <p:txBody>
            <a:bodyPr lIns="91433" tIns="45716" rIns="91433" bIns="45716"/>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Arial"/>
                <a:ea typeface="MS PGothic" pitchFamily="34" charset="-128"/>
                <a:cs typeface="+mn-cs"/>
              </a:endParaRPr>
            </a:p>
          </p:txBody>
        </p:sp>
        <p:sp>
          <p:nvSpPr>
            <p:cNvPr id="55" name="Rectangle 3201"/>
            <p:cNvSpPr>
              <a:spLocks noChangeArrowheads="1"/>
            </p:cNvSpPr>
            <p:nvPr/>
          </p:nvSpPr>
          <p:spPr bwMode="auto">
            <a:xfrm>
              <a:off x="4893419" y="4097633"/>
              <a:ext cx="149079" cy="161583"/>
            </a:xfrm>
            <a:prstGeom prst="rect">
              <a:avLst/>
            </a:prstGeom>
            <a:noFill/>
            <a:ln w="9525">
              <a:noFill/>
              <a:miter lim="800000"/>
              <a:headEnd/>
              <a:tailEnd/>
            </a:ln>
          </p:spPr>
          <p:txBody>
            <a:bodyPr wrap="none" lIns="0" tIns="0" rIns="0" bIns="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42</a:t>
              </a:r>
            </a:p>
          </p:txBody>
        </p:sp>
        <p:sp>
          <p:nvSpPr>
            <p:cNvPr id="56" name="Rectangle 3485"/>
            <p:cNvSpPr>
              <a:spLocks noChangeArrowheads="1"/>
            </p:cNvSpPr>
            <p:nvPr/>
          </p:nvSpPr>
          <p:spPr bwMode="auto">
            <a:xfrm>
              <a:off x="1530539"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667</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57" name="Rectangle 3486"/>
            <p:cNvSpPr>
              <a:spLocks noChangeArrowheads="1"/>
            </p:cNvSpPr>
            <p:nvPr/>
          </p:nvSpPr>
          <p:spPr bwMode="auto">
            <a:xfrm>
              <a:off x="1786739"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549</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58" name="Rectangle 3487"/>
            <p:cNvSpPr>
              <a:spLocks noChangeArrowheads="1"/>
            </p:cNvSpPr>
            <p:nvPr/>
          </p:nvSpPr>
          <p:spPr bwMode="auto">
            <a:xfrm>
              <a:off x="2042936"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466</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59" name="Rectangle 3488"/>
            <p:cNvSpPr>
              <a:spLocks noChangeArrowheads="1"/>
            </p:cNvSpPr>
            <p:nvPr/>
          </p:nvSpPr>
          <p:spPr bwMode="auto">
            <a:xfrm>
              <a:off x="2299134"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402</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0" name="Rectangle 3489"/>
            <p:cNvSpPr>
              <a:spLocks noChangeArrowheads="1"/>
            </p:cNvSpPr>
            <p:nvPr/>
          </p:nvSpPr>
          <p:spPr bwMode="auto">
            <a:xfrm>
              <a:off x="2557759"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359</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1" name="Rectangle 3490"/>
            <p:cNvSpPr>
              <a:spLocks noChangeArrowheads="1"/>
            </p:cNvSpPr>
            <p:nvPr/>
          </p:nvSpPr>
          <p:spPr bwMode="auto">
            <a:xfrm>
              <a:off x="2813957"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336</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2" name="Rectangle 3491"/>
            <p:cNvSpPr>
              <a:spLocks noChangeArrowheads="1"/>
            </p:cNvSpPr>
            <p:nvPr/>
          </p:nvSpPr>
          <p:spPr bwMode="auto">
            <a:xfrm>
              <a:off x="3070153"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286</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3" name="Rectangle 3492"/>
            <p:cNvSpPr>
              <a:spLocks noChangeArrowheads="1"/>
            </p:cNvSpPr>
            <p:nvPr/>
          </p:nvSpPr>
          <p:spPr bwMode="auto">
            <a:xfrm>
              <a:off x="3325137"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234</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4" name="Rectangle 3493"/>
            <p:cNvSpPr>
              <a:spLocks noChangeArrowheads="1"/>
            </p:cNvSpPr>
            <p:nvPr/>
          </p:nvSpPr>
          <p:spPr bwMode="auto">
            <a:xfrm>
              <a:off x="3583763"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184</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5" name="Rectangle 3494"/>
            <p:cNvSpPr>
              <a:spLocks noChangeArrowheads="1"/>
            </p:cNvSpPr>
            <p:nvPr/>
          </p:nvSpPr>
          <p:spPr bwMode="auto">
            <a:xfrm>
              <a:off x="3839961"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139</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6" name="Rectangle 3495"/>
            <p:cNvSpPr>
              <a:spLocks noChangeArrowheads="1"/>
            </p:cNvSpPr>
            <p:nvPr/>
          </p:nvSpPr>
          <p:spPr bwMode="auto">
            <a:xfrm>
              <a:off x="4096158" y="4492214"/>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127</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7" name="Rectangle 3496"/>
            <p:cNvSpPr>
              <a:spLocks noChangeArrowheads="1"/>
            </p:cNvSpPr>
            <p:nvPr/>
          </p:nvSpPr>
          <p:spPr bwMode="auto">
            <a:xfrm>
              <a:off x="4385139" y="4492214"/>
              <a:ext cx="12743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91</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8" name="Rectangle 3497"/>
            <p:cNvSpPr>
              <a:spLocks noChangeArrowheads="1"/>
            </p:cNvSpPr>
            <p:nvPr/>
          </p:nvSpPr>
          <p:spPr bwMode="auto">
            <a:xfrm>
              <a:off x="4641337" y="4492214"/>
              <a:ext cx="12743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50</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69" name="Rectangle 3498"/>
            <p:cNvSpPr>
              <a:spLocks noChangeArrowheads="1"/>
            </p:cNvSpPr>
            <p:nvPr/>
          </p:nvSpPr>
          <p:spPr bwMode="auto">
            <a:xfrm>
              <a:off x="4897533" y="4492214"/>
              <a:ext cx="12743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20</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0" name="Rectangle 3499"/>
            <p:cNvSpPr>
              <a:spLocks noChangeArrowheads="1"/>
            </p:cNvSpPr>
            <p:nvPr/>
          </p:nvSpPr>
          <p:spPr bwMode="auto">
            <a:xfrm>
              <a:off x="5185300" y="4492214"/>
              <a:ext cx="63720"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1" name="Rectangle 3502"/>
            <p:cNvSpPr>
              <a:spLocks noChangeArrowheads="1"/>
            </p:cNvSpPr>
            <p:nvPr/>
          </p:nvSpPr>
          <p:spPr bwMode="auto">
            <a:xfrm>
              <a:off x="1530539"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696</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2" name="Rectangle 3503"/>
            <p:cNvSpPr>
              <a:spLocks noChangeArrowheads="1"/>
            </p:cNvSpPr>
            <p:nvPr/>
          </p:nvSpPr>
          <p:spPr bwMode="auto">
            <a:xfrm>
              <a:off x="1786739"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666</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3" name="Rectangle 3504"/>
            <p:cNvSpPr>
              <a:spLocks noChangeArrowheads="1"/>
            </p:cNvSpPr>
            <p:nvPr/>
          </p:nvSpPr>
          <p:spPr bwMode="auto">
            <a:xfrm>
              <a:off x="2042936"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638</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4" name="Rectangle 3505"/>
            <p:cNvSpPr>
              <a:spLocks noChangeArrowheads="1"/>
            </p:cNvSpPr>
            <p:nvPr/>
          </p:nvSpPr>
          <p:spPr bwMode="auto">
            <a:xfrm>
              <a:off x="2299134"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600</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5" name="Rectangle 3506"/>
            <p:cNvSpPr>
              <a:spLocks noChangeArrowheads="1"/>
            </p:cNvSpPr>
            <p:nvPr/>
          </p:nvSpPr>
          <p:spPr bwMode="auto">
            <a:xfrm>
              <a:off x="2557759"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562</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6" name="Rectangle 3507"/>
            <p:cNvSpPr>
              <a:spLocks noChangeArrowheads="1"/>
            </p:cNvSpPr>
            <p:nvPr/>
          </p:nvSpPr>
          <p:spPr bwMode="auto">
            <a:xfrm>
              <a:off x="2813957"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528</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7" name="Rectangle 3508"/>
            <p:cNvSpPr>
              <a:spLocks noChangeArrowheads="1"/>
            </p:cNvSpPr>
            <p:nvPr/>
          </p:nvSpPr>
          <p:spPr bwMode="auto">
            <a:xfrm>
              <a:off x="3070153"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497</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8" name="Rectangle 3509"/>
            <p:cNvSpPr>
              <a:spLocks noChangeArrowheads="1"/>
            </p:cNvSpPr>
            <p:nvPr/>
          </p:nvSpPr>
          <p:spPr bwMode="auto">
            <a:xfrm>
              <a:off x="3325137"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450</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79" name="Rectangle 3510"/>
            <p:cNvSpPr>
              <a:spLocks noChangeArrowheads="1"/>
            </p:cNvSpPr>
            <p:nvPr/>
          </p:nvSpPr>
          <p:spPr bwMode="auto">
            <a:xfrm>
              <a:off x="3583763"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379</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80" name="Rectangle 3511"/>
            <p:cNvSpPr>
              <a:spLocks noChangeArrowheads="1"/>
            </p:cNvSpPr>
            <p:nvPr/>
          </p:nvSpPr>
          <p:spPr bwMode="auto">
            <a:xfrm>
              <a:off x="3839961"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310</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81" name="Rectangle 3512"/>
            <p:cNvSpPr>
              <a:spLocks noChangeArrowheads="1"/>
            </p:cNvSpPr>
            <p:nvPr/>
          </p:nvSpPr>
          <p:spPr bwMode="auto">
            <a:xfrm>
              <a:off x="4096158"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254</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82" name="Rectangle 3513"/>
            <p:cNvSpPr>
              <a:spLocks noChangeArrowheads="1"/>
            </p:cNvSpPr>
            <p:nvPr/>
          </p:nvSpPr>
          <p:spPr bwMode="auto">
            <a:xfrm>
              <a:off x="4354784"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202</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83" name="Rectangle 3514"/>
            <p:cNvSpPr>
              <a:spLocks noChangeArrowheads="1"/>
            </p:cNvSpPr>
            <p:nvPr/>
          </p:nvSpPr>
          <p:spPr bwMode="auto">
            <a:xfrm>
              <a:off x="4610981" y="4642009"/>
              <a:ext cx="19115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140</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84" name="Rectangle 3515"/>
            <p:cNvSpPr>
              <a:spLocks noChangeArrowheads="1"/>
            </p:cNvSpPr>
            <p:nvPr/>
          </p:nvSpPr>
          <p:spPr bwMode="auto">
            <a:xfrm>
              <a:off x="4897533" y="4642009"/>
              <a:ext cx="12743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87</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sp>
          <p:nvSpPr>
            <p:cNvPr id="85" name="Rectangle 3516"/>
            <p:cNvSpPr>
              <a:spLocks noChangeArrowheads="1"/>
            </p:cNvSpPr>
            <p:nvPr/>
          </p:nvSpPr>
          <p:spPr bwMode="auto">
            <a:xfrm>
              <a:off x="5153731" y="4642009"/>
              <a:ext cx="127438" cy="138499"/>
            </a:xfrm>
            <a:prstGeom prst="rect">
              <a:avLst/>
            </a:prstGeom>
            <a:noFill/>
            <a:ln w="9525">
              <a:noFill/>
              <a:miter lim="800000"/>
              <a:headEnd/>
              <a:tailEnd/>
            </a:ln>
          </p:spPr>
          <p:txBody>
            <a:bodyPr wrap="none" lIns="0" tIns="0" rIns="0" bIns="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rPr>
                <a:t>36</a:t>
              </a:r>
              <a:endParaRPr kumimoji="0" lang="en-US" sz="1800" b="0" i="0" u="none" strike="noStrike" kern="1200" cap="none" spc="0" normalizeH="0" baseline="0" noProof="0" dirty="0">
                <a:ln>
                  <a:noFill/>
                </a:ln>
                <a:solidFill>
                  <a:srgbClr val="000000"/>
                </a:solidFill>
                <a:effectLst/>
                <a:uLnTx/>
                <a:uFillTx/>
                <a:latin typeface="Arial"/>
                <a:ea typeface="MS PGothic" pitchFamily="34" charset="-128"/>
                <a:cs typeface="Arial" pitchFamily="34" charset="0"/>
              </a:endParaRPr>
            </a:p>
          </p:txBody>
        </p:sp>
        <p:grpSp>
          <p:nvGrpSpPr>
            <p:cNvPr id="86" name="Group 3272"/>
            <p:cNvGrpSpPr>
              <a:grpSpLocks/>
            </p:cNvGrpSpPr>
            <p:nvPr/>
          </p:nvGrpSpPr>
          <p:grpSpPr bwMode="auto">
            <a:xfrm>
              <a:off x="1449189" y="1157758"/>
              <a:ext cx="3748254" cy="2011879"/>
              <a:chOff x="1793875" y="1412875"/>
              <a:chExt cx="4883150" cy="2622551"/>
            </a:xfrm>
          </p:grpSpPr>
          <p:sp>
            <p:nvSpPr>
              <p:cNvPr id="87" name="Line 3662"/>
              <p:cNvSpPr>
                <a:spLocks noChangeShapeType="1"/>
              </p:cNvSpPr>
              <p:nvPr/>
            </p:nvSpPr>
            <p:spPr bwMode="auto">
              <a:xfrm>
                <a:off x="2140298" y="180975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 name="Rectangle 3663"/>
              <p:cNvSpPr>
                <a:spLocks noChangeArrowheads="1"/>
              </p:cNvSpPr>
              <p:nvPr/>
            </p:nvSpPr>
            <p:spPr bwMode="auto">
              <a:xfrm>
                <a:off x="2132389" y="1809750"/>
                <a:ext cx="7909"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 name="Rectangle 3664"/>
              <p:cNvSpPr>
                <a:spLocks noChangeArrowheads="1"/>
              </p:cNvSpPr>
              <p:nvPr/>
            </p:nvSpPr>
            <p:spPr bwMode="auto">
              <a:xfrm>
                <a:off x="2132389" y="1809750"/>
                <a:ext cx="7909"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 name="Line 3665"/>
              <p:cNvSpPr>
                <a:spLocks noChangeShapeType="1"/>
              </p:cNvSpPr>
              <p:nvPr/>
            </p:nvSpPr>
            <p:spPr bwMode="auto">
              <a:xfrm>
                <a:off x="2135553" y="18176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 name="Rectangle 3666"/>
              <p:cNvSpPr>
                <a:spLocks noChangeArrowheads="1"/>
              </p:cNvSpPr>
              <p:nvPr/>
            </p:nvSpPr>
            <p:spPr bwMode="auto">
              <a:xfrm>
                <a:off x="2135553" y="1817687"/>
                <a:ext cx="4745"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 name="Rectangle 3667"/>
              <p:cNvSpPr>
                <a:spLocks noChangeArrowheads="1"/>
              </p:cNvSpPr>
              <p:nvPr/>
            </p:nvSpPr>
            <p:spPr bwMode="auto">
              <a:xfrm>
                <a:off x="2135553" y="1817687"/>
                <a:ext cx="4745"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 name="Rectangle 3668"/>
              <p:cNvSpPr>
                <a:spLocks noChangeArrowheads="1"/>
              </p:cNvSpPr>
              <p:nvPr/>
            </p:nvSpPr>
            <p:spPr bwMode="auto">
              <a:xfrm>
                <a:off x="2135553" y="1820862"/>
                <a:ext cx="7909" cy="15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 name="Rectangle 3843"/>
              <p:cNvSpPr>
                <a:spLocks noChangeArrowheads="1"/>
              </p:cNvSpPr>
              <p:nvPr/>
            </p:nvSpPr>
            <p:spPr bwMode="auto">
              <a:xfrm>
                <a:off x="2807836" y="2166937"/>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 name="Rectangle 3844"/>
              <p:cNvSpPr>
                <a:spLocks noChangeArrowheads="1"/>
              </p:cNvSpPr>
              <p:nvPr/>
            </p:nvSpPr>
            <p:spPr bwMode="auto">
              <a:xfrm>
                <a:off x="2807836" y="2166937"/>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 name="Line 3845"/>
              <p:cNvSpPr>
                <a:spLocks noChangeShapeType="1"/>
              </p:cNvSpPr>
              <p:nvPr/>
            </p:nvSpPr>
            <p:spPr bwMode="auto">
              <a:xfrm>
                <a:off x="2820491" y="2166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 name="Rectangle 3846"/>
              <p:cNvSpPr>
                <a:spLocks noChangeArrowheads="1"/>
              </p:cNvSpPr>
              <p:nvPr/>
            </p:nvSpPr>
            <p:spPr bwMode="auto">
              <a:xfrm>
                <a:off x="2820491" y="2166937"/>
                <a:ext cx="28473"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 name="Rectangle 3847"/>
              <p:cNvSpPr>
                <a:spLocks noChangeArrowheads="1"/>
              </p:cNvSpPr>
              <p:nvPr/>
            </p:nvSpPr>
            <p:spPr bwMode="auto">
              <a:xfrm>
                <a:off x="2820491" y="2166937"/>
                <a:ext cx="28473"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 name="Line 3848"/>
              <p:cNvSpPr>
                <a:spLocks noChangeShapeType="1"/>
              </p:cNvSpPr>
              <p:nvPr/>
            </p:nvSpPr>
            <p:spPr bwMode="auto">
              <a:xfrm>
                <a:off x="2848964" y="2166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 name="Rectangle 3849"/>
              <p:cNvSpPr>
                <a:spLocks noChangeArrowheads="1"/>
              </p:cNvSpPr>
              <p:nvPr/>
            </p:nvSpPr>
            <p:spPr bwMode="auto">
              <a:xfrm>
                <a:off x="2848964" y="2166937"/>
                <a:ext cx="18982"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 name="Rectangle 3850"/>
              <p:cNvSpPr>
                <a:spLocks noChangeArrowheads="1"/>
              </p:cNvSpPr>
              <p:nvPr/>
            </p:nvSpPr>
            <p:spPr bwMode="auto">
              <a:xfrm>
                <a:off x="2848964" y="2166937"/>
                <a:ext cx="18982"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 name="Rectangle 3851"/>
              <p:cNvSpPr>
                <a:spLocks noChangeArrowheads="1"/>
              </p:cNvSpPr>
              <p:nvPr/>
            </p:nvSpPr>
            <p:spPr bwMode="auto">
              <a:xfrm>
                <a:off x="2894838" y="2185987"/>
                <a:ext cx="11072" cy="15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 name="Line 3852"/>
              <p:cNvSpPr>
                <a:spLocks noChangeShapeType="1"/>
              </p:cNvSpPr>
              <p:nvPr/>
            </p:nvSpPr>
            <p:spPr bwMode="auto">
              <a:xfrm>
                <a:off x="2899583" y="21859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 name="Rectangle 3853"/>
              <p:cNvSpPr>
                <a:spLocks noChangeArrowheads="1"/>
              </p:cNvSpPr>
              <p:nvPr/>
            </p:nvSpPr>
            <p:spPr bwMode="auto">
              <a:xfrm>
                <a:off x="2899583" y="2185987"/>
                <a:ext cx="6327"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 name="Rectangle 3854"/>
              <p:cNvSpPr>
                <a:spLocks noChangeArrowheads="1"/>
              </p:cNvSpPr>
              <p:nvPr/>
            </p:nvSpPr>
            <p:spPr bwMode="auto">
              <a:xfrm>
                <a:off x="2899583" y="2185987"/>
                <a:ext cx="6327"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 name="Line 3855"/>
              <p:cNvSpPr>
                <a:spLocks noChangeShapeType="1"/>
              </p:cNvSpPr>
              <p:nvPr/>
            </p:nvSpPr>
            <p:spPr bwMode="auto">
              <a:xfrm>
                <a:off x="2909074" y="21859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 name="Rectangle 3856"/>
              <p:cNvSpPr>
                <a:spLocks noChangeArrowheads="1"/>
              </p:cNvSpPr>
              <p:nvPr/>
            </p:nvSpPr>
            <p:spPr bwMode="auto">
              <a:xfrm>
                <a:off x="2899583" y="2185987"/>
                <a:ext cx="9491" cy="238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 name="Rectangle 3857"/>
              <p:cNvSpPr>
                <a:spLocks noChangeArrowheads="1"/>
              </p:cNvSpPr>
              <p:nvPr/>
            </p:nvSpPr>
            <p:spPr bwMode="auto">
              <a:xfrm>
                <a:off x="2899583" y="2185987"/>
                <a:ext cx="9491" cy="238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 name="Line 3858"/>
              <p:cNvSpPr>
                <a:spLocks noChangeShapeType="1"/>
              </p:cNvSpPr>
              <p:nvPr/>
            </p:nvSpPr>
            <p:spPr bwMode="auto">
              <a:xfrm>
                <a:off x="2905910" y="22050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 name="Rectangle 3859"/>
              <p:cNvSpPr>
                <a:spLocks noChangeArrowheads="1"/>
              </p:cNvSpPr>
              <p:nvPr/>
            </p:nvSpPr>
            <p:spPr bwMode="auto">
              <a:xfrm>
                <a:off x="2905910" y="2205037"/>
                <a:ext cx="3164"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 name="Rectangle 3860"/>
              <p:cNvSpPr>
                <a:spLocks noChangeArrowheads="1"/>
              </p:cNvSpPr>
              <p:nvPr/>
            </p:nvSpPr>
            <p:spPr bwMode="auto">
              <a:xfrm>
                <a:off x="2905910" y="2205037"/>
                <a:ext cx="3164"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 name="Line 3861"/>
              <p:cNvSpPr>
                <a:spLocks noChangeShapeType="1"/>
              </p:cNvSpPr>
              <p:nvPr/>
            </p:nvSpPr>
            <p:spPr bwMode="auto">
              <a:xfrm>
                <a:off x="2913820" y="22098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 name="Rectangle 3862"/>
              <p:cNvSpPr>
                <a:spLocks noChangeArrowheads="1"/>
              </p:cNvSpPr>
              <p:nvPr/>
            </p:nvSpPr>
            <p:spPr bwMode="auto">
              <a:xfrm>
                <a:off x="2905910" y="2209800"/>
                <a:ext cx="7910"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 name="Rectangle 3863"/>
              <p:cNvSpPr>
                <a:spLocks noChangeArrowheads="1"/>
              </p:cNvSpPr>
              <p:nvPr/>
            </p:nvSpPr>
            <p:spPr bwMode="auto">
              <a:xfrm>
                <a:off x="2905910" y="2209800"/>
                <a:ext cx="7910"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 name="Line 3864"/>
              <p:cNvSpPr>
                <a:spLocks noChangeShapeType="1"/>
              </p:cNvSpPr>
              <p:nvPr/>
            </p:nvSpPr>
            <p:spPr bwMode="auto">
              <a:xfrm>
                <a:off x="2909074" y="22177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 name="Rectangle 3865"/>
              <p:cNvSpPr>
                <a:spLocks noChangeArrowheads="1"/>
              </p:cNvSpPr>
              <p:nvPr/>
            </p:nvSpPr>
            <p:spPr bwMode="auto">
              <a:xfrm>
                <a:off x="2909074" y="2217737"/>
                <a:ext cx="4746"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 name="Rectangle 3866"/>
              <p:cNvSpPr>
                <a:spLocks noChangeArrowheads="1"/>
              </p:cNvSpPr>
              <p:nvPr/>
            </p:nvSpPr>
            <p:spPr bwMode="auto">
              <a:xfrm>
                <a:off x="2909074" y="2217737"/>
                <a:ext cx="4746"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 name="Line 3867"/>
              <p:cNvSpPr>
                <a:spLocks noChangeShapeType="1"/>
              </p:cNvSpPr>
              <p:nvPr/>
            </p:nvSpPr>
            <p:spPr bwMode="auto">
              <a:xfrm>
                <a:off x="2916984" y="22209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 name="Rectangle 3868"/>
              <p:cNvSpPr>
                <a:spLocks noChangeArrowheads="1"/>
              </p:cNvSpPr>
              <p:nvPr/>
            </p:nvSpPr>
            <p:spPr bwMode="auto">
              <a:xfrm>
                <a:off x="2909074" y="2220912"/>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 name="Rectangle 3869"/>
              <p:cNvSpPr>
                <a:spLocks noChangeArrowheads="1"/>
              </p:cNvSpPr>
              <p:nvPr/>
            </p:nvSpPr>
            <p:spPr bwMode="auto">
              <a:xfrm>
                <a:off x="2909074" y="2220912"/>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 name="Line 3870"/>
              <p:cNvSpPr>
                <a:spLocks noChangeShapeType="1"/>
              </p:cNvSpPr>
              <p:nvPr/>
            </p:nvSpPr>
            <p:spPr bwMode="auto">
              <a:xfrm>
                <a:off x="2924893" y="22637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 name="Rectangle 3871"/>
              <p:cNvSpPr>
                <a:spLocks noChangeArrowheads="1"/>
              </p:cNvSpPr>
              <p:nvPr/>
            </p:nvSpPr>
            <p:spPr bwMode="auto">
              <a:xfrm>
                <a:off x="2916984" y="2263775"/>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 name="Rectangle 3872"/>
              <p:cNvSpPr>
                <a:spLocks noChangeArrowheads="1"/>
              </p:cNvSpPr>
              <p:nvPr/>
            </p:nvSpPr>
            <p:spPr bwMode="auto">
              <a:xfrm>
                <a:off x="2916984" y="2263775"/>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 name="Line 3873"/>
              <p:cNvSpPr>
                <a:spLocks noChangeShapeType="1"/>
              </p:cNvSpPr>
              <p:nvPr/>
            </p:nvSpPr>
            <p:spPr bwMode="auto">
              <a:xfrm>
                <a:off x="2920147" y="22637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 name="Rectangle 3874"/>
              <p:cNvSpPr>
                <a:spLocks noChangeArrowheads="1"/>
              </p:cNvSpPr>
              <p:nvPr/>
            </p:nvSpPr>
            <p:spPr bwMode="auto">
              <a:xfrm>
                <a:off x="2920147" y="2263775"/>
                <a:ext cx="4745"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 name="Rectangle 3875"/>
              <p:cNvSpPr>
                <a:spLocks noChangeArrowheads="1"/>
              </p:cNvSpPr>
              <p:nvPr/>
            </p:nvSpPr>
            <p:spPr bwMode="auto">
              <a:xfrm>
                <a:off x="2920147" y="2263775"/>
                <a:ext cx="4745"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 name="Line 3876"/>
              <p:cNvSpPr>
                <a:spLocks noChangeShapeType="1"/>
              </p:cNvSpPr>
              <p:nvPr/>
            </p:nvSpPr>
            <p:spPr bwMode="auto">
              <a:xfrm>
                <a:off x="2929639" y="22669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 name="Rectangle 3877"/>
              <p:cNvSpPr>
                <a:spLocks noChangeArrowheads="1"/>
              </p:cNvSpPr>
              <p:nvPr/>
            </p:nvSpPr>
            <p:spPr bwMode="auto">
              <a:xfrm>
                <a:off x="2920147" y="2266950"/>
                <a:ext cx="9491" cy="190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 name="Rectangle 3878"/>
              <p:cNvSpPr>
                <a:spLocks noChangeArrowheads="1"/>
              </p:cNvSpPr>
              <p:nvPr/>
            </p:nvSpPr>
            <p:spPr bwMode="auto">
              <a:xfrm>
                <a:off x="2920147" y="2266950"/>
                <a:ext cx="9491" cy="190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 name="Line 3879"/>
              <p:cNvSpPr>
                <a:spLocks noChangeShapeType="1"/>
              </p:cNvSpPr>
              <p:nvPr/>
            </p:nvSpPr>
            <p:spPr bwMode="auto">
              <a:xfrm>
                <a:off x="2924893" y="22828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 name="Rectangle 3880"/>
              <p:cNvSpPr>
                <a:spLocks noChangeArrowheads="1"/>
              </p:cNvSpPr>
              <p:nvPr/>
            </p:nvSpPr>
            <p:spPr bwMode="auto">
              <a:xfrm>
                <a:off x="2924893" y="2282825"/>
                <a:ext cx="4746"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 name="Rectangle 3881"/>
              <p:cNvSpPr>
                <a:spLocks noChangeArrowheads="1"/>
              </p:cNvSpPr>
              <p:nvPr/>
            </p:nvSpPr>
            <p:spPr bwMode="auto">
              <a:xfrm>
                <a:off x="2924893" y="2282825"/>
                <a:ext cx="4746"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 name="Line 3882"/>
              <p:cNvSpPr>
                <a:spLocks noChangeShapeType="1"/>
              </p:cNvSpPr>
              <p:nvPr/>
            </p:nvSpPr>
            <p:spPr bwMode="auto">
              <a:xfrm>
                <a:off x="2932802" y="22860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 name="Rectangle 3883"/>
              <p:cNvSpPr>
                <a:spLocks noChangeArrowheads="1"/>
              </p:cNvSpPr>
              <p:nvPr/>
            </p:nvSpPr>
            <p:spPr bwMode="auto">
              <a:xfrm>
                <a:off x="2924893" y="2286000"/>
                <a:ext cx="7910"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 name="Rectangle 3884"/>
              <p:cNvSpPr>
                <a:spLocks noChangeArrowheads="1"/>
              </p:cNvSpPr>
              <p:nvPr/>
            </p:nvSpPr>
            <p:spPr bwMode="auto">
              <a:xfrm>
                <a:off x="2924893" y="2286000"/>
                <a:ext cx="7910"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 name="Line 3885"/>
              <p:cNvSpPr>
                <a:spLocks noChangeShapeType="1"/>
              </p:cNvSpPr>
              <p:nvPr/>
            </p:nvSpPr>
            <p:spPr bwMode="auto">
              <a:xfrm>
                <a:off x="2937547" y="23399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 name="Rectangle 3886"/>
              <p:cNvSpPr>
                <a:spLocks noChangeArrowheads="1"/>
              </p:cNvSpPr>
              <p:nvPr/>
            </p:nvSpPr>
            <p:spPr bwMode="auto">
              <a:xfrm>
                <a:off x="2932802" y="2339975"/>
                <a:ext cx="474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 name="Rectangle 3887"/>
              <p:cNvSpPr>
                <a:spLocks noChangeArrowheads="1"/>
              </p:cNvSpPr>
              <p:nvPr/>
            </p:nvSpPr>
            <p:spPr bwMode="auto">
              <a:xfrm>
                <a:off x="2932802" y="2339975"/>
                <a:ext cx="474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 name="Rectangle 3888"/>
              <p:cNvSpPr>
                <a:spLocks noChangeArrowheads="1"/>
              </p:cNvSpPr>
              <p:nvPr/>
            </p:nvSpPr>
            <p:spPr bwMode="auto">
              <a:xfrm>
                <a:off x="2937547" y="2343150"/>
                <a:ext cx="15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 name="Line 3889"/>
              <p:cNvSpPr>
                <a:spLocks noChangeShapeType="1"/>
              </p:cNvSpPr>
              <p:nvPr/>
            </p:nvSpPr>
            <p:spPr bwMode="auto">
              <a:xfrm>
                <a:off x="2940711" y="23479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 name="Rectangle 3890"/>
              <p:cNvSpPr>
                <a:spLocks noChangeArrowheads="1"/>
              </p:cNvSpPr>
              <p:nvPr/>
            </p:nvSpPr>
            <p:spPr bwMode="auto">
              <a:xfrm>
                <a:off x="2932802" y="2347912"/>
                <a:ext cx="7909"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 name="Rectangle 3891"/>
              <p:cNvSpPr>
                <a:spLocks noChangeArrowheads="1"/>
              </p:cNvSpPr>
              <p:nvPr/>
            </p:nvSpPr>
            <p:spPr bwMode="auto">
              <a:xfrm>
                <a:off x="2932802" y="2347912"/>
                <a:ext cx="7909"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 name="Line 3892"/>
              <p:cNvSpPr>
                <a:spLocks noChangeShapeType="1"/>
              </p:cNvSpPr>
              <p:nvPr/>
            </p:nvSpPr>
            <p:spPr bwMode="auto">
              <a:xfrm>
                <a:off x="2937547" y="23510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 name="Rectangle 3893"/>
              <p:cNvSpPr>
                <a:spLocks noChangeArrowheads="1"/>
              </p:cNvSpPr>
              <p:nvPr/>
            </p:nvSpPr>
            <p:spPr bwMode="auto">
              <a:xfrm>
                <a:off x="2937547" y="2351087"/>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 name="Rectangle 3894"/>
              <p:cNvSpPr>
                <a:spLocks noChangeArrowheads="1"/>
              </p:cNvSpPr>
              <p:nvPr/>
            </p:nvSpPr>
            <p:spPr bwMode="auto">
              <a:xfrm>
                <a:off x="2937547" y="2351087"/>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 name="Line 3895"/>
              <p:cNvSpPr>
                <a:spLocks noChangeShapeType="1"/>
              </p:cNvSpPr>
              <p:nvPr/>
            </p:nvSpPr>
            <p:spPr bwMode="auto">
              <a:xfrm>
                <a:off x="2945457" y="23542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 name="Rectangle 3896"/>
              <p:cNvSpPr>
                <a:spLocks noChangeArrowheads="1"/>
              </p:cNvSpPr>
              <p:nvPr/>
            </p:nvSpPr>
            <p:spPr bwMode="auto">
              <a:xfrm>
                <a:off x="2937547" y="2354262"/>
                <a:ext cx="7910" cy="238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 name="Rectangle 3897"/>
              <p:cNvSpPr>
                <a:spLocks noChangeArrowheads="1"/>
              </p:cNvSpPr>
              <p:nvPr/>
            </p:nvSpPr>
            <p:spPr bwMode="auto">
              <a:xfrm>
                <a:off x="2937547" y="2354262"/>
                <a:ext cx="7910" cy="238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 name="Line 4075"/>
              <p:cNvSpPr>
                <a:spLocks noChangeShapeType="1"/>
              </p:cNvSpPr>
              <p:nvPr/>
            </p:nvSpPr>
            <p:spPr bwMode="auto">
              <a:xfrm>
                <a:off x="3760106" y="287813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 name="Rectangle 4076"/>
              <p:cNvSpPr>
                <a:spLocks noChangeArrowheads="1"/>
              </p:cNvSpPr>
              <p:nvPr/>
            </p:nvSpPr>
            <p:spPr bwMode="auto">
              <a:xfrm>
                <a:off x="3752197" y="2878138"/>
                <a:ext cx="7909" cy="111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 name="Rectangle 4077"/>
              <p:cNvSpPr>
                <a:spLocks noChangeArrowheads="1"/>
              </p:cNvSpPr>
              <p:nvPr/>
            </p:nvSpPr>
            <p:spPr bwMode="auto">
              <a:xfrm>
                <a:off x="3752197" y="2878138"/>
                <a:ext cx="7909" cy="111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 name="Line 4078"/>
              <p:cNvSpPr>
                <a:spLocks noChangeShapeType="1"/>
              </p:cNvSpPr>
              <p:nvPr/>
            </p:nvSpPr>
            <p:spPr bwMode="auto">
              <a:xfrm>
                <a:off x="3756942" y="28892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 name="Rectangle 4079"/>
              <p:cNvSpPr>
                <a:spLocks noChangeArrowheads="1"/>
              </p:cNvSpPr>
              <p:nvPr/>
            </p:nvSpPr>
            <p:spPr bwMode="auto">
              <a:xfrm>
                <a:off x="3756942" y="2889251"/>
                <a:ext cx="7910"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 name="Rectangle 4080"/>
              <p:cNvSpPr>
                <a:spLocks noChangeArrowheads="1"/>
              </p:cNvSpPr>
              <p:nvPr/>
            </p:nvSpPr>
            <p:spPr bwMode="auto">
              <a:xfrm>
                <a:off x="3756942" y="2889251"/>
                <a:ext cx="7910"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 name="Line 4081"/>
              <p:cNvSpPr>
                <a:spLocks noChangeShapeType="1"/>
              </p:cNvSpPr>
              <p:nvPr/>
            </p:nvSpPr>
            <p:spPr bwMode="auto">
              <a:xfrm>
                <a:off x="3768016" y="28892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 name="Rectangle 4082"/>
              <p:cNvSpPr>
                <a:spLocks noChangeArrowheads="1"/>
              </p:cNvSpPr>
              <p:nvPr/>
            </p:nvSpPr>
            <p:spPr bwMode="auto">
              <a:xfrm>
                <a:off x="3760106" y="2889251"/>
                <a:ext cx="7910" cy="2698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 name="Rectangle 4083"/>
              <p:cNvSpPr>
                <a:spLocks noChangeArrowheads="1"/>
              </p:cNvSpPr>
              <p:nvPr/>
            </p:nvSpPr>
            <p:spPr bwMode="auto">
              <a:xfrm>
                <a:off x="3760106" y="2889251"/>
                <a:ext cx="7910" cy="269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 name="Line 4322"/>
              <p:cNvSpPr>
                <a:spLocks noChangeShapeType="1"/>
              </p:cNvSpPr>
              <p:nvPr/>
            </p:nvSpPr>
            <p:spPr bwMode="auto">
              <a:xfrm>
                <a:off x="5191675" y="34004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 name="Rectangle 4323"/>
              <p:cNvSpPr>
                <a:spLocks noChangeArrowheads="1"/>
              </p:cNvSpPr>
              <p:nvPr/>
            </p:nvSpPr>
            <p:spPr bwMode="auto">
              <a:xfrm>
                <a:off x="5191675" y="3400426"/>
                <a:ext cx="15818"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 name="Rectangle 4324"/>
              <p:cNvSpPr>
                <a:spLocks noChangeArrowheads="1"/>
              </p:cNvSpPr>
              <p:nvPr/>
            </p:nvSpPr>
            <p:spPr bwMode="auto">
              <a:xfrm>
                <a:off x="5191675" y="3400426"/>
                <a:ext cx="15818"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 name="Line 4325"/>
              <p:cNvSpPr>
                <a:spLocks noChangeShapeType="1"/>
              </p:cNvSpPr>
              <p:nvPr/>
            </p:nvSpPr>
            <p:spPr bwMode="auto">
              <a:xfrm>
                <a:off x="5207493" y="34004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 name="Rectangle 4326"/>
              <p:cNvSpPr>
                <a:spLocks noChangeArrowheads="1"/>
              </p:cNvSpPr>
              <p:nvPr/>
            </p:nvSpPr>
            <p:spPr bwMode="auto">
              <a:xfrm>
                <a:off x="5207493" y="3400426"/>
                <a:ext cx="44292"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 name="Rectangle 4327"/>
              <p:cNvSpPr>
                <a:spLocks noChangeArrowheads="1"/>
              </p:cNvSpPr>
              <p:nvPr/>
            </p:nvSpPr>
            <p:spPr bwMode="auto">
              <a:xfrm>
                <a:off x="5207493" y="3400426"/>
                <a:ext cx="4429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 name="Line 4328"/>
              <p:cNvSpPr>
                <a:spLocks noChangeShapeType="1"/>
              </p:cNvSpPr>
              <p:nvPr/>
            </p:nvSpPr>
            <p:spPr bwMode="auto">
              <a:xfrm>
                <a:off x="5310312" y="34004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 name="Rectangle 4329"/>
              <p:cNvSpPr>
                <a:spLocks noChangeArrowheads="1"/>
              </p:cNvSpPr>
              <p:nvPr/>
            </p:nvSpPr>
            <p:spPr bwMode="auto">
              <a:xfrm>
                <a:off x="5310312" y="3400426"/>
                <a:ext cx="52201"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 name="Rectangle 4330"/>
              <p:cNvSpPr>
                <a:spLocks noChangeArrowheads="1"/>
              </p:cNvSpPr>
              <p:nvPr/>
            </p:nvSpPr>
            <p:spPr bwMode="auto">
              <a:xfrm>
                <a:off x="5310312" y="3400426"/>
                <a:ext cx="52201"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 name="Rectangle 4331"/>
              <p:cNvSpPr>
                <a:spLocks noChangeArrowheads="1"/>
              </p:cNvSpPr>
              <p:nvPr/>
            </p:nvSpPr>
            <p:spPr bwMode="auto">
              <a:xfrm>
                <a:off x="5362514" y="3400426"/>
                <a:ext cx="1581"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 name="Line 4332"/>
              <p:cNvSpPr>
                <a:spLocks noChangeShapeType="1"/>
              </p:cNvSpPr>
              <p:nvPr/>
            </p:nvSpPr>
            <p:spPr bwMode="auto">
              <a:xfrm>
                <a:off x="5365677" y="34051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 name="Rectangle 4333"/>
              <p:cNvSpPr>
                <a:spLocks noChangeArrowheads="1"/>
              </p:cNvSpPr>
              <p:nvPr/>
            </p:nvSpPr>
            <p:spPr bwMode="auto">
              <a:xfrm>
                <a:off x="5362514" y="3405188"/>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 name="Rectangle 4334"/>
              <p:cNvSpPr>
                <a:spLocks noChangeArrowheads="1"/>
              </p:cNvSpPr>
              <p:nvPr/>
            </p:nvSpPr>
            <p:spPr bwMode="auto">
              <a:xfrm>
                <a:off x="5362514" y="3405188"/>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 name="Line 3548"/>
              <p:cNvSpPr>
                <a:spLocks noChangeShapeType="1"/>
              </p:cNvSpPr>
              <p:nvPr/>
            </p:nvSpPr>
            <p:spPr bwMode="auto">
              <a:xfrm>
                <a:off x="1797039" y="14128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 name="Rectangle 3549"/>
              <p:cNvSpPr>
                <a:spLocks noChangeArrowheads="1"/>
              </p:cNvSpPr>
              <p:nvPr/>
            </p:nvSpPr>
            <p:spPr bwMode="auto">
              <a:xfrm>
                <a:off x="1797039" y="1412875"/>
                <a:ext cx="7909"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 name="Rectangle 3550"/>
              <p:cNvSpPr>
                <a:spLocks noChangeArrowheads="1"/>
              </p:cNvSpPr>
              <p:nvPr/>
            </p:nvSpPr>
            <p:spPr bwMode="auto">
              <a:xfrm>
                <a:off x="1797039" y="1412875"/>
                <a:ext cx="7909"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 name="Line 3551"/>
              <p:cNvSpPr>
                <a:spLocks noChangeShapeType="1"/>
              </p:cNvSpPr>
              <p:nvPr/>
            </p:nvSpPr>
            <p:spPr bwMode="auto">
              <a:xfrm>
                <a:off x="1809693" y="141763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 name="Rectangle 3552"/>
              <p:cNvSpPr>
                <a:spLocks noChangeArrowheads="1"/>
              </p:cNvSpPr>
              <p:nvPr/>
            </p:nvSpPr>
            <p:spPr bwMode="auto">
              <a:xfrm>
                <a:off x="1800202" y="1417637"/>
                <a:ext cx="9491"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 name="Rectangle 3553"/>
              <p:cNvSpPr>
                <a:spLocks noChangeArrowheads="1"/>
              </p:cNvSpPr>
              <p:nvPr/>
            </p:nvSpPr>
            <p:spPr bwMode="auto">
              <a:xfrm>
                <a:off x="1800202" y="1417637"/>
                <a:ext cx="9491"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 name="Line 3554"/>
              <p:cNvSpPr>
                <a:spLocks noChangeShapeType="1"/>
              </p:cNvSpPr>
              <p:nvPr/>
            </p:nvSpPr>
            <p:spPr bwMode="auto">
              <a:xfrm>
                <a:off x="1804947" y="14176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 name="Rectangle 3555"/>
              <p:cNvSpPr>
                <a:spLocks noChangeArrowheads="1"/>
              </p:cNvSpPr>
              <p:nvPr/>
            </p:nvSpPr>
            <p:spPr bwMode="auto">
              <a:xfrm>
                <a:off x="1804947" y="1417637"/>
                <a:ext cx="44292"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 name="Rectangle 3556"/>
              <p:cNvSpPr>
                <a:spLocks noChangeArrowheads="1"/>
              </p:cNvSpPr>
              <p:nvPr/>
            </p:nvSpPr>
            <p:spPr bwMode="auto">
              <a:xfrm>
                <a:off x="1804947" y="1417637"/>
                <a:ext cx="44292"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 name="Rectangle 3558"/>
              <p:cNvSpPr>
                <a:spLocks noChangeArrowheads="1"/>
              </p:cNvSpPr>
              <p:nvPr/>
            </p:nvSpPr>
            <p:spPr bwMode="auto">
              <a:xfrm>
                <a:off x="1907768" y="1417637"/>
                <a:ext cx="15818"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 name="Rectangle 3559"/>
              <p:cNvSpPr>
                <a:spLocks noChangeArrowheads="1"/>
              </p:cNvSpPr>
              <p:nvPr/>
            </p:nvSpPr>
            <p:spPr bwMode="auto">
              <a:xfrm>
                <a:off x="1907768" y="1417637"/>
                <a:ext cx="15818"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 name="Line 3560"/>
              <p:cNvSpPr>
                <a:spLocks noChangeShapeType="1"/>
              </p:cNvSpPr>
              <p:nvPr/>
            </p:nvSpPr>
            <p:spPr bwMode="auto">
              <a:xfrm>
                <a:off x="1928331" y="14208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 name="Rectangle 3561"/>
              <p:cNvSpPr>
                <a:spLocks noChangeArrowheads="1"/>
              </p:cNvSpPr>
              <p:nvPr/>
            </p:nvSpPr>
            <p:spPr bwMode="auto">
              <a:xfrm>
                <a:off x="1920422" y="1420812"/>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 name="Rectangle 3562"/>
              <p:cNvSpPr>
                <a:spLocks noChangeArrowheads="1"/>
              </p:cNvSpPr>
              <p:nvPr/>
            </p:nvSpPr>
            <p:spPr bwMode="auto">
              <a:xfrm>
                <a:off x="1920422" y="1420812"/>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 name="Line 3563"/>
              <p:cNvSpPr>
                <a:spLocks noChangeShapeType="1"/>
              </p:cNvSpPr>
              <p:nvPr/>
            </p:nvSpPr>
            <p:spPr bwMode="auto">
              <a:xfrm>
                <a:off x="1923586" y="14239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 name="Rectangle 3564"/>
              <p:cNvSpPr>
                <a:spLocks noChangeArrowheads="1"/>
              </p:cNvSpPr>
              <p:nvPr/>
            </p:nvSpPr>
            <p:spPr bwMode="auto">
              <a:xfrm>
                <a:off x="1923586" y="1423987"/>
                <a:ext cx="36382"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 name="Rectangle 3565"/>
              <p:cNvSpPr>
                <a:spLocks noChangeArrowheads="1"/>
              </p:cNvSpPr>
              <p:nvPr/>
            </p:nvSpPr>
            <p:spPr bwMode="auto">
              <a:xfrm>
                <a:off x="1923586" y="1423987"/>
                <a:ext cx="36382"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 name="Line 3569"/>
              <p:cNvSpPr>
                <a:spLocks noChangeShapeType="1"/>
              </p:cNvSpPr>
              <p:nvPr/>
            </p:nvSpPr>
            <p:spPr bwMode="auto">
              <a:xfrm>
                <a:off x="2024824" y="14319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 name="Rectangle 3570"/>
              <p:cNvSpPr>
                <a:spLocks noChangeArrowheads="1"/>
              </p:cNvSpPr>
              <p:nvPr/>
            </p:nvSpPr>
            <p:spPr bwMode="auto">
              <a:xfrm>
                <a:off x="2016914" y="1431925"/>
                <a:ext cx="7910"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 name="Rectangle 3571"/>
              <p:cNvSpPr>
                <a:spLocks noChangeArrowheads="1"/>
              </p:cNvSpPr>
              <p:nvPr/>
            </p:nvSpPr>
            <p:spPr bwMode="auto">
              <a:xfrm>
                <a:off x="2016914" y="1431925"/>
                <a:ext cx="7910"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 name="Line 3572"/>
              <p:cNvSpPr>
                <a:spLocks noChangeShapeType="1"/>
              </p:cNvSpPr>
              <p:nvPr/>
            </p:nvSpPr>
            <p:spPr bwMode="auto">
              <a:xfrm>
                <a:off x="2021660" y="14366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 name="Rectangle 3573"/>
              <p:cNvSpPr>
                <a:spLocks noChangeArrowheads="1"/>
              </p:cNvSpPr>
              <p:nvPr/>
            </p:nvSpPr>
            <p:spPr bwMode="auto">
              <a:xfrm>
                <a:off x="2021660" y="1436687"/>
                <a:ext cx="18982"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 name="Rectangle 3574"/>
              <p:cNvSpPr>
                <a:spLocks noChangeArrowheads="1"/>
              </p:cNvSpPr>
              <p:nvPr/>
            </p:nvSpPr>
            <p:spPr bwMode="auto">
              <a:xfrm>
                <a:off x="2021660" y="1436687"/>
                <a:ext cx="18982"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 name="Line 3575"/>
              <p:cNvSpPr>
                <a:spLocks noChangeShapeType="1"/>
              </p:cNvSpPr>
              <p:nvPr/>
            </p:nvSpPr>
            <p:spPr bwMode="auto">
              <a:xfrm>
                <a:off x="2040643" y="14366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 name="Rectangle 3576"/>
              <p:cNvSpPr>
                <a:spLocks noChangeArrowheads="1"/>
              </p:cNvSpPr>
              <p:nvPr/>
            </p:nvSpPr>
            <p:spPr bwMode="auto">
              <a:xfrm>
                <a:off x="2040643" y="1436687"/>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 name="Rectangle 3577"/>
              <p:cNvSpPr>
                <a:spLocks noChangeArrowheads="1"/>
              </p:cNvSpPr>
              <p:nvPr/>
            </p:nvSpPr>
            <p:spPr bwMode="auto">
              <a:xfrm>
                <a:off x="2040643" y="1436687"/>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 name="Line 3578"/>
              <p:cNvSpPr>
                <a:spLocks noChangeShapeType="1"/>
              </p:cNvSpPr>
              <p:nvPr/>
            </p:nvSpPr>
            <p:spPr bwMode="auto">
              <a:xfrm>
                <a:off x="2045388" y="14366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 name="Rectangle 3579"/>
              <p:cNvSpPr>
                <a:spLocks noChangeArrowheads="1"/>
              </p:cNvSpPr>
              <p:nvPr/>
            </p:nvSpPr>
            <p:spPr bwMode="auto">
              <a:xfrm>
                <a:off x="2045388" y="1436687"/>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 name="Rectangle 3580"/>
              <p:cNvSpPr>
                <a:spLocks noChangeArrowheads="1"/>
              </p:cNvSpPr>
              <p:nvPr/>
            </p:nvSpPr>
            <p:spPr bwMode="auto">
              <a:xfrm>
                <a:off x="2045388" y="1436687"/>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 name="Line 3581"/>
              <p:cNvSpPr>
                <a:spLocks noChangeShapeType="1"/>
              </p:cNvSpPr>
              <p:nvPr/>
            </p:nvSpPr>
            <p:spPr bwMode="auto">
              <a:xfrm>
                <a:off x="2051715" y="14366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 name="Rectangle 3582"/>
              <p:cNvSpPr>
                <a:spLocks noChangeArrowheads="1"/>
              </p:cNvSpPr>
              <p:nvPr/>
            </p:nvSpPr>
            <p:spPr bwMode="auto">
              <a:xfrm>
                <a:off x="2045388" y="1436687"/>
                <a:ext cx="6327"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 name="Rectangle 3583"/>
              <p:cNvSpPr>
                <a:spLocks noChangeArrowheads="1"/>
              </p:cNvSpPr>
              <p:nvPr/>
            </p:nvSpPr>
            <p:spPr bwMode="auto">
              <a:xfrm>
                <a:off x="2045388" y="1436687"/>
                <a:ext cx="6327"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 name="Line 3584"/>
              <p:cNvSpPr>
                <a:spLocks noChangeShapeType="1"/>
              </p:cNvSpPr>
              <p:nvPr/>
            </p:nvSpPr>
            <p:spPr bwMode="auto">
              <a:xfrm>
                <a:off x="2048551" y="143986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 name="Rectangle 3585"/>
              <p:cNvSpPr>
                <a:spLocks noChangeArrowheads="1"/>
              </p:cNvSpPr>
              <p:nvPr/>
            </p:nvSpPr>
            <p:spPr bwMode="auto">
              <a:xfrm>
                <a:off x="2048551" y="1439862"/>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 name="Rectangle 3586"/>
              <p:cNvSpPr>
                <a:spLocks noChangeArrowheads="1"/>
              </p:cNvSpPr>
              <p:nvPr/>
            </p:nvSpPr>
            <p:spPr bwMode="auto">
              <a:xfrm>
                <a:off x="2048551" y="1439862"/>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 name="Rectangle 3587"/>
              <p:cNvSpPr>
                <a:spLocks noChangeArrowheads="1"/>
              </p:cNvSpPr>
              <p:nvPr/>
            </p:nvSpPr>
            <p:spPr bwMode="auto">
              <a:xfrm>
                <a:off x="2051715" y="1444625"/>
                <a:ext cx="9491" cy="15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 name="Line 3588"/>
              <p:cNvSpPr>
                <a:spLocks noChangeShapeType="1"/>
              </p:cNvSpPr>
              <p:nvPr/>
            </p:nvSpPr>
            <p:spPr bwMode="auto">
              <a:xfrm>
                <a:off x="2072279" y="14779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 name="Rectangle 3589"/>
              <p:cNvSpPr>
                <a:spLocks noChangeArrowheads="1"/>
              </p:cNvSpPr>
              <p:nvPr/>
            </p:nvSpPr>
            <p:spPr bwMode="auto">
              <a:xfrm>
                <a:off x="2064370" y="1477962"/>
                <a:ext cx="7910" cy="1270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 name="Rectangle 3590"/>
              <p:cNvSpPr>
                <a:spLocks noChangeArrowheads="1"/>
              </p:cNvSpPr>
              <p:nvPr/>
            </p:nvSpPr>
            <p:spPr bwMode="auto">
              <a:xfrm>
                <a:off x="2064370" y="1477962"/>
                <a:ext cx="7910" cy="1270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 name="Line 3591"/>
              <p:cNvSpPr>
                <a:spLocks noChangeShapeType="1"/>
              </p:cNvSpPr>
              <p:nvPr/>
            </p:nvSpPr>
            <p:spPr bwMode="auto">
              <a:xfrm>
                <a:off x="2069116" y="14859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 name="Rectangle 3592"/>
              <p:cNvSpPr>
                <a:spLocks noChangeArrowheads="1"/>
              </p:cNvSpPr>
              <p:nvPr/>
            </p:nvSpPr>
            <p:spPr bwMode="auto">
              <a:xfrm>
                <a:off x="2069116" y="1485900"/>
                <a:ext cx="3164"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 name="Rectangle 3593"/>
              <p:cNvSpPr>
                <a:spLocks noChangeArrowheads="1"/>
              </p:cNvSpPr>
              <p:nvPr/>
            </p:nvSpPr>
            <p:spPr bwMode="auto">
              <a:xfrm>
                <a:off x="2069116" y="1485900"/>
                <a:ext cx="3164"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 name="Line 3594"/>
              <p:cNvSpPr>
                <a:spLocks noChangeShapeType="1"/>
              </p:cNvSpPr>
              <p:nvPr/>
            </p:nvSpPr>
            <p:spPr bwMode="auto">
              <a:xfrm>
                <a:off x="2077024" y="149066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 name="Rectangle 3595"/>
              <p:cNvSpPr>
                <a:spLocks noChangeArrowheads="1"/>
              </p:cNvSpPr>
              <p:nvPr/>
            </p:nvSpPr>
            <p:spPr bwMode="auto">
              <a:xfrm>
                <a:off x="2069116" y="1490662"/>
                <a:ext cx="7909"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 name="Rectangle 3596"/>
              <p:cNvSpPr>
                <a:spLocks noChangeArrowheads="1"/>
              </p:cNvSpPr>
              <p:nvPr/>
            </p:nvSpPr>
            <p:spPr bwMode="auto">
              <a:xfrm>
                <a:off x="2069116" y="1490662"/>
                <a:ext cx="7909"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 name="Line 3597"/>
              <p:cNvSpPr>
                <a:spLocks noChangeShapeType="1"/>
              </p:cNvSpPr>
              <p:nvPr/>
            </p:nvSpPr>
            <p:spPr bwMode="auto">
              <a:xfrm>
                <a:off x="2072279" y="15017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 name="Rectangle 3598"/>
              <p:cNvSpPr>
                <a:spLocks noChangeArrowheads="1"/>
              </p:cNvSpPr>
              <p:nvPr/>
            </p:nvSpPr>
            <p:spPr bwMode="auto">
              <a:xfrm>
                <a:off x="2072279" y="1501775"/>
                <a:ext cx="474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 name="Rectangle 3599"/>
              <p:cNvSpPr>
                <a:spLocks noChangeArrowheads="1"/>
              </p:cNvSpPr>
              <p:nvPr/>
            </p:nvSpPr>
            <p:spPr bwMode="auto">
              <a:xfrm>
                <a:off x="2072279" y="1501775"/>
                <a:ext cx="474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 name="Line 3600"/>
              <p:cNvSpPr>
                <a:spLocks noChangeShapeType="1"/>
              </p:cNvSpPr>
              <p:nvPr/>
            </p:nvSpPr>
            <p:spPr bwMode="auto">
              <a:xfrm>
                <a:off x="2080188" y="15065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 name="Rectangle 3601"/>
              <p:cNvSpPr>
                <a:spLocks noChangeArrowheads="1"/>
              </p:cNvSpPr>
              <p:nvPr/>
            </p:nvSpPr>
            <p:spPr bwMode="auto">
              <a:xfrm>
                <a:off x="2072279" y="1506537"/>
                <a:ext cx="7909" cy="1428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 name="Rectangle 3602"/>
              <p:cNvSpPr>
                <a:spLocks noChangeArrowheads="1"/>
              </p:cNvSpPr>
              <p:nvPr/>
            </p:nvSpPr>
            <p:spPr bwMode="auto">
              <a:xfrm>
                <a:off x="2072279" y="1506537"/>
                <a:ext cx="7909" cy="142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 name="Line 3603"/>
              <p:cNvSpPr>
                <a:spLocks noChangeShapeType="1"/>
              </p:cNvSpPr>
              <p:nvPr/>
            </p:nvSpPr>
            <p:spPr bwMode="auto">
              <a:xfrm>
                <a:off x="2084934" y="15589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 name="Rectangle 3604"/>
              <p:cNvSpPr>
                <a:spLocks noChangeArrowheads="1"/>
              </p:cNvSpPr>
              <p:nvPr/>
            </p:nvSpPr>
            <p:spPr bwMode="auto">
              <a:xfrm>
                <a:off x="2077024" y="1558925"/>
                <a:ext cx="7910"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 name="Rectangle 3605"/>
              <p:cNvSpPr>
                <a:spLocks noChangeArrowheads="1"/>
              </p:cNvSpPr>
              <p:nvPr/>
            </p:nvSpPr>
            <p:spPr bwMode="auto">
              <a:xfrm>
                <a:off x="2077024" y="1558925"/>
                <a:ext cx="7910"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 name="Line 3606"/>
              <p:cNvSpPr>
                <a:spLocks noChangeShapeType="1"/>
              </p:cNvSpPr>
              <p:nvPr/>
            </p:nvSpPr>
            <p:spPr bwMode="auto">
              <a:xfrm>
                <a:off x="2080188" y="15589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 name="Rectangle 3607"/>
              <p:cNvSpPr>
                <a:spLocks noChangeArrowheads="1"/>
              </p:cNvSpPr>
              <p:nvPr/>
            </p:nvSpPr>
            <p:spPr bwMode="auto">
              <a:xfrm>
                <a:off x="2080188" y="1558925"/>
                <a:ext cx="4746"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 name="Rectangle 3608"/>
              <p:cNvSpPr>
                <a:spLocks noChangeArrowheads="1"/>
              </p:cNvSpPr>
              <p:nvPr/>
            </p:nvSpPr>
            <p:spPr bwMode="auto">
              <a:xfrm>
                <a:off x="2080188" y="1558925"/>
                <a:ext cx="4746"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 name="Line 3609"/>
              <p:cNvSpPr>
                <a:spLocks noChangeShapeType="1"/>
              </p:cNvSpPr>
              <p:nvPr/>
            </p:nvSpPr>
            <p:spPr bwMode="auto">
              <a:xfrm>
                <a:off x="2088098" y="15636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 name="Rectangle 3610"/>
              <p:cNvSpPr>
                <a:spLocks noChangeArrowheads="1"/>
              </p:cNvSpPr>
              <p:nvPr/>
            </p:nvSpPr>
            <p:spPr bwMode="auto">
              <a:xfrm>
                <a:off x="2080188" y="1563687"/>
                <a:ext cx="7910" cy="2222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 name="Rectangle 3611"/>
              <p:cNvSpPr>
                <a:spLocks noChangeArrowheads="1"/>
              </p:cNvSpPr>
              <p:nvPr/>
            </p:nvSpPr>
            <p:spPr bwMode="auto">
              <a:xfrm>
                <a:off x="2080188" y="1563687"/>
                <a:ext cx="7910" cy="2222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 name="Line 3612"/>
              <p:cNvSpPr>
                <a:spLocks noChangeShapeType="1"/>
              </p:cNvSpPr>
              <p:nvPr/>
            </p:nvSpPr>
            <p:spPr bwMode="auto">
              <a:xfrm>
                <a:off x="2084934" y="158273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 name="Rectangle 3613"/>
              <p:cNvSpPr>
                <a:spLocks noChangeArrowheads="1"/>
              </p:cNvSpPr>
              <p:nvPr/>
            </p:nvSpPr>
            <p:spPr bwMode="auto">
              <a:xfrm>
                <a:off x="2084934" y="1582737"/>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 name="Rectangle 3614"/>
              <p:cNvSpPr>
                <a:spLocks noChangeArrowheads="1"/>
              </p:cNvSpPr>
              <p:nvPr/>
            </p:nvSpPr>
            <p:spPr bwMode="auto">
              <a:xfrm>
                <a:off x="2084934" y="1582737"/>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 name="Line 3615"/>
              <p:cNvSpPr>
                <a:spLocks noChangeShapeType="1"/>
              </p:cNvSpPr>
              <p:nvPr/>
            </p:nvSpPr>
            <p:spPr bwMode="auto">
              <a:xfrm>
                <a:off x="2092843" y="15859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 name="Rectangle 3616"/>
              <p:cNvSpPr>
                <a:spLocks noChangeArrowheads="1"/>
              </p:cNvSpPr>
              <p:nvPr/>
            </p:nvSpPr>
            <p:spPr bwMode="auto">
              <a:xfrm>
                <a:off x="2084934" y="1585912"/>
                <a:ext cx="7909" cy="1270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 name="Rectangle 3617"/>
              <p:cNvSpPr>
                <a:spLocks noChangeArrowheads="1"/>
              </p:cNvSpPr>
              <p:nvPr/>
            </p:nvSpPr>
            <p:spPr bwMode="auto">
              <a:xfrm>
                <a:off x="2084934" y="1585912"/>
                <a:ext cx="7909" cy="1270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 name="Line 3618"/>
              <p:cNvSpPr>
                <a:spLocks noChangeShapeType="1"/>
              </p:cNvSpPr>
              <p:nvPr/>
            </p:nvSpPr>
            <p:spPr bwMode="auto">
              <a:xfrm>
                <a:off x="2096007" y="16367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 name="Rectangle 3619"/>
              <p:cNvSpPr>
                <a:spLocks noChangeArrowheads="1"/>
              </p:cNvSpPr>
              <p:nvPr/>
            </p:nvSpPr>
            <p:spPr bwMode="auto">
              <a:xfrm>
                <a:off x="2088098" y="1636712"/>
                <a:ext cx="7909" cy="333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 name="Rectangle 3620"/>
              <p:cNvSpPr>
                <a:spLocks noChangeArrowheads="1"/>
              </p:cNvSpPr>
              <p:nvPr/>
            </p:nvSpPr>
            <p:spPr bwMode="auto">
              <a:xfrm>
                <a:off x="2088098" y="1636712"/>
                <a:ext cx="7909" cy="333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 name="Line 3621"/>
              <p:cNvSpPr>
                <a:spLocks noChangeShapeType="1"/>
              </p:cNvSpPr>
              <p:nvPr/>
            </p:nvSpPr>
            <p:spPr bwMode="auto">
              <a:xfrm>
                <a:off x="2092843" y="16668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 name="Rectangle 3622"/>
              <p:cNvSpPr>
                <a:spLocks noChangeArrowheads="1"/>
              </p:cNvSpPr>
              <p:nvPr/>
            </p:nvSpPr>
            <p:spPr bwMode="auto">
              <a:xfrm>
                <a:off x="2092843" y="1666875"/>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 name="Rectangle 3623"/>
              <p:cNvSpPr>
                <a:spLocks noChangeArrowheads="1"/>
              </p:cNvSpPr>
              <p:nvPr/>
            </p:nvSpPr>
            <p:spPr bwMode="auto">
              <a:xfrm>
                <a:off x="2092843" y="1666875"/>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 name="Line 3624"/>
              <p:cNvSpPr>
                <a:spLocks noChangeShapeType="1"/>
              </p:cNvSpPr>
              <p:nvPr/>
            </p:nvSpPr>
            <p:spPr bwMode="auto">
              <a:xfrm>
                <a:off x="2100753" y="16700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 name="Rectangle 3625"/>
              <p:cNvSpPr>
                <a:spLocks noChangeArrowheads="1"/>
              </p:cNvSpPr>
              <p:nvPr/>
            </p:nvSpPr>
            <p:spPr bwMode="auto">
              <a:xfrm>
                <a:off x="2092843" y="1670050"/>
                <a:ext cx="7910"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 name="Rectangle 3626"/>
              <p:cNvSpPr>
                <a:spLocks noChangeArrowheads="1"/>
              </p:cNvSpPr>
              <p:nvPr/>
            </p:nvSpPr>
            <p:spPr bwMode="auto">
              <a:xfrm>
                <a:off x="2092843" y="1670050"/>
                <a:ext cx="7910"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 name="Line 3627"/>
              <p:cNvSpPr>
                <a:spLocks noChangeShapeType="1"/>
              </p:cNvSpPr>
              <p:nvPr/>
            </p:nvSpPr>
            <p:spPr bwMode="auto">
              <a:xfrm>
                <a:off x="2108661" y="17176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 name="Rectangle 3628"/>
              <p:cNvSpPr>
                <a:spLocks noChangeArrowheads="1"/>
              </p:cNvSpPr>
              <p:nvPr/>
            </p:nvSpPr>
            <p:spPr bwMode="auto">
              <a:xfrm>
                <a:off x="2100753" y="1717675"/>
                <a:ext cx="7909"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 name="Rectangle 3629"/>
              <p:cNvSpPr>
                <a:spLocks noChangeArrowheads="1"/>
              </p:cNvSpPr>
              <p:nvPr/>
            </p:nvSpPr>
            <p:spPr bwMode="auto">
              <a:xfrm>
                <a:off x="2100753" y="1717675"/>
                <a:ext cx="7909"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 name="Line 3630"/>
              <p:cNvSpPr>
                <a:spLocks noChangeShapeType="1"/>
              </p:cNvSpPr>
              <p:nvPr/>
            </p:nvSpPr>
            <p:spPr bwMode="auto">
              <a:xfrm>
                <a:off x="2103916" y="17256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 name="Rectangle 3631"/>
              <p:cNvSpPr>
                <a:spLocks noChangeArrowheads="1"/>
              </p:cNvSpPr>
              <p:nvPr/>
            </p:nvSpPr>
            <p:spPr bwMode="auto">
              <a:xfrm>
                <a:off x="2103916" y="1725612"/>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 name="Rectangle 3632"/>
              <p:cNvSpPr>
                <a:spLocks noChangeArrowheads="1"/>
              </p:cNvSpPr>
              <p:nvPr/>
            </p:nvSpPr>
            <p:spPr bwMode="auto">
              <a:xfrm>
                <a:off x="2103916" y="1725612"/>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 name="Line 3633"/>
              <p:cNvSpPr>
                <a:spLocks noChangeShapeType="1"/>
              </p:cNvSpPr>
              <p:nvPr/>
            </p:nvSpPr>
            <p:spPr bwMode="auto">
              <a:xfrm>
                <a:off x="2111825" y="17287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 name="Rectangle 3634"/>
              <p:cNvSpPr>
                <a:spLocks noChangeArrowheads="1"/>
              </p:cNvSpPr>
              <p:nvPr/>
            </p:nvSpPr>
            <p:spPr bwMode="auto">
              <a:xfrm>
                <a:off x="2103916" y="1728787"/>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 name="Rectangle 3635"/>
              <p:cNvSpPr>
                <a:spLocks noChangeArrowheads="1"/>
              </p:cNvSpPr>
              <p:nvPr/>
            </p:nvSpPr>
            <p:spPr bwMode="auto">
              <a:xfrm>
                <a:off x="2103916" y="1728787"/>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 name="Line 3636"/>
              <p:cNvSpPr>
                <a:spLocks noChangeShapeType="1"/>
              </p:cNvSpPr>
              <p:nvPr/>
            </p:nvSpPr>
            <p:spPr bwMode="auto">
              <a:xfrm>
                <a:off x="2108661" y="17287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 name="Rectangle 3637"/>
              <p:cNvSpPr>
                <a:spLocks noChangeArrowheads="1"/>
              </p:cNvSpPr>
              <p:nvPr/>
            </p:nvSpPr>
            <p:spPr bwMode="auto">
              <a:xfrm>
                <a:off x="2108661" y="1728787"/>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 name="Rectangle 3639"/>
              <p:cNvSpPr>
                <a:spLocks noChangeArrowheads="1"/>
              </p:cNvSpPr>
              <p:nvPr/>
            </p:nvSpPr>
            <p:spPr bwMode="auto">
              <a:xfrm>
                <a:off x="2108661" y="1728787"/>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 name="Line 3640"/>
              <p:cNvSpPr>
                <a:spLocks noChangeShapeType="1"/>
              </p:cNvSpPr>
              <p:nvPr/>
            </p:nvSpPr>
            <p:spPr bwMode="auto">
              <a:xfrm>
                <a:off x="2116571" y="17319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 name="Rectangle 3641"/>
              <p:cNvSpPr>
                <a:spLocks noChangeArrowheads="1"/>
              </p:cNvSpPr>
              <p:nvPr/>
            </p:nvSpPr>
            <p:spPr bwMode="auto">
              <a:xfrm>
                <a:off x="2108661" y="1731962"/>
                <a:ext cx="7910" cy="1270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 name="Rectangle 3642"/>
              <p:cNvSpPr>
                <a:spLocks noChangeArrowheads="1"/>
              </p:cNvSpPr>
              <p:nvPr/>
            </p:nvSpPr>
            <p:spPr bwMode="auto">
              <a:xfrm>
                <a:off x="2108661" y="1731962"/>
                <a:ext cx="7910" cy="1270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 name="Line 3643"/>
              <p:cNvSpPr>
                <a:spLocks noChangeShapeType="1"/>
              </p:cNvSpPr>
              <p:nvPr/>
            </p:nvSpPr>
            <p:spPr bwMode="auto">
              <a:xfrm>
                <a:off x="2111825" y="17399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 name="Rectangle 3644"/>
              <p:cNvSpPr>
                <a:spLocks noChangeArrowheads="1"/>
              </p:cNvSpPr>
              <p:nvPr/>
            </p:nvSpPr>
            <p:spPr bwMode="auto">
              <a:xfrm>
                <a:off x="2111825" y="1739900"/>
                <a:ext cx="4746"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 name="Rectangle 3645"/>
              <p:cNvSpPr>
                <a:spLocks noChangeArrowheads="1"/>
              </p:cNvSpPr>
              <p:nvPr/>
            </p:nvSpPr>
            <p:spPr bwMode="auto">
              <a:xfrm>
                <a:off x="2111825" y="1739900"/>
                <a:ext cx="4746"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 name="Line 3646"/>
              <p:cNvSpPr>
                <a:spLocks noChangeShapeType="1"/>
              </p:cNvSpPr>
              <p:nvPr/>
            </p:nvSpPr>
            <p:spPr bwMode="auto">
              <a:xfrm>
                <a:off x="2119735" y="17446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 name="Rectangle 3647"/>
              <p:cNvSpPr>
                <a:spLocks noChangeArrowheads="1"/>
              </p:cNvSpPr>
              <p:nvPr/>
            </p:nvSpPr>
            <p:spPr bwMode="auto">
              <a:xfrm>
                <a:off x="2111825" y="1744662"/>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 name="Rectangle 3648"/>
              <p:cNvSpPr>
                <a:spLocks noChangeArrowheads="1"/>
              </p:cNvSpPr>
              <p:nvPr/>
            </p:nvSpPr>
            <p:spPr bwMode="auto">
              <a:xfrm>
                <a:off x="2111825" y="1744662"/>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 name="Line 3649"/>
              <p:cNvSpPr>
                <a:spLocks noChangeShapeType="1"/>
              </p:cNvSpPr>
              <p:nvPr/>
            </p:nvSpPr>
            <p:spPr bwMode="auto">
              <a:xfrm>
                <a:off x="2127643" y="17907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 name="Rectangle 3650"/>
              <p:cNvSpPr>
                <a:spLocks noChangeArrowheads="1"/>
              </p:cNvSpPr>
              <p:nvPr/>
            </p:nvSpPr>
            <p:spPr bwMode="auto">
              <a:xfrm>
                <a:off x="2119735" y="1790700"/>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 name="Rectangle 3651"/>
              <p:cNvSpPr>
                <a:spLocks noChangeArrowheads="1"/>
              </p:cNvSpPr>
              <p:nvPr/>
            </p:nvSpPr>
            <p:spPr bwMode="auto">
              <a:xfrm>
                <a:off x="2119735" y="1790700"/>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 name="Rectangle 3652"/>
              <p:cNvSpPr>
                <a:spLocks noChangeArrowheads="1"/>
              </p:cNvSpPr>
              <p:nvPr/>
            </p:nvSpPr>
            <p:spPr bwMode="auto">
              <a:xfrm>
                <a:off x="2124480" y="1793875"/>
                <a:ext cx="15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 name="Line 3653"/>
              <p:cNvSpPr>
                <a:spLocks noChangeShapeType="1"/>
              </p:cNvSpPr>
              <p:nvPr/>
            </p:nvSpPr>
            <p:spPr bwMode="auto">
              <a:xfrm>
                <a:off x="2127643" y="17986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 name="Rectangle 3654"/>
              <p:cNvSpPr>
                <a:spLocks noChangeArrowheads="1"/>
              </p:cNvSpPr>
              <p:nvPr/>
            </p:nvSpPr>
            <p:spPr bwMode="auto">
              <a:xfrm>
                <a:off x="2124480" y="1798637"/>
                <a:ext cx="3164" cy="111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 name="Rectangle 3655"/>
              <p:cNvSpPr>
                <a:spLocks noChangeArrowheads="1"/>
              </p:cNvSpPr>
              <p:nvPr/>
            </p:nvSpPr>
            <p:spPr bwMode="auto">
              <a:xfrm>
                <a:off x="2124480" y="1798637"/>
                <a:ext cx="3164" cy="111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 name="Line 3656"/>
              <p:cNvSpPr>
                <a:spLocks noChangeShapeType="1"/>
              </p:cNvSpPr>
              <p:nvPr/>
            </p:nvSpPr>
            <p:spPr bwMode="auto">
              <a:xfrm>
                <a:off x="2124480" y="18049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 name="Rectangle 3657"/>
              <p:cNvSpPr>
                <a:spLocks noChangeArrowheads="1"/>
              </p:cNvSpPr>
              <p:nvPr/>
            </p:nvSpPr>
            <p:spPr bwMode="auto">
              <a:xfrm>
                <a:off x="2124480" y="1804987"/>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 name="Rectangle 3658"/>
              <p:cNvSpPr>
                <a:spLocks noChangeArrowheads="1"/>
              </p:cNvSpPr>
              <p:nvPr/>
            </p:nvSpPr>
            <p:spPr bwMode="auto">
              <a:xfrm>
                <a:off x="2124480" y="1804987"/>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 name="Line 3659"/>
              <p:cNvSpPr>
                <a:spLocks noChangeShapeType="1"/>
              </p:cNvSpPr>
              <p:nvPr/>
            </p:nvSpPr>
            <p:spPr bwMode="auto">
              <a:xfrm>
                <a:off x="2127643" y="18049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 name="Rectangle 3660"/>
              <p:cNvSpPr>
                <a:spLocks noChangeArrowheads="1"/>
              </p:cNvSpPr>
              <p:nvPr/>
            </p:nvSpPr>
            <p:spPr bwMode="auto">
              <a:xfrm>
                <a:off x="2127643" y="1804987"/>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 name="Rectangle 3661"/>
              <p:cNvSpPr>
                <a:spLocks noChangeArrowheads="1"/>
              </p:cNvSpPr>
              <p:nvPr/>
            </p:nvSpPr>
            <p:spPr bwMode="auto">
              <a:xfrm>
                <a:off x="2127643" y="1804987"/>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 name="Line 3669"/>
              <p:cNvSpPr>
                <a:spLocks noChangeShapeType="1"/>
              </p:cNvSpPr>
              <p:nvPr/>
            </p:nvSpPr>
            <p:spPr bwMode="auto">
              <a:xfrm>
                <a:off x="2167190" y="18510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 name="Rectangle 3670"/>
              <p:cNvSpPr>
                <a:spLocks noChangeArrowheads="1"/>
              </p:cNvSpPr>
              <p:nvPr/>
            </p:nvSpPr>
            <p:spPr bwMode="auto">
              <a:xfrm>
                <a:off x="2159280" y="1851025"/>
                <a:ext cx="7910"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 name="Rectangle 3671"/>
              <p:cNvSpPr>
                <a:spLocks noChangeArrowheads="1"/>
              </p:cNvSpPr>
              <p:nvPr/>
            </p:nvSpPr>
            <p:spPr bwMode="auto">
              <a:xfrm>
                <a:off x="2159280" y="1851025"/>
                <a:ext cx="7910"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 name="Line 3672"/>
              <p:cNvSpPr>
                <a:spLocks noChangeShapeType="1"/>
              </p:cNvSpPr>
              <p:nvPr/>
            </p:nvSpPr>
            <p:spPr bwMode="auto">
              <a:xfrm>
                <a:off x="2164026" y="18510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 name="Rectangle 3673"/>
              <p:cNvSpPr>
                <a:spLocks noChangeArrowheads="1"/>
              </p:cNvSpPr>
              <p:nvPr/>
            </p:nvSpPr>
            <p:spPr bwMode="auto">
              <a:xfrm>
                <a:off x="2164026" y="1851025"/>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 name="Rectangle 3674"/>
              <p:cNvSpPr>
                <a:spLocks noChangeArrowheads="1"/>
              </p:cNvSpPr>
              <p:nvPr/>
            </p:nvSpPr>
            <p:spPr bwMode="auto">
              <a:xfrm>
                <a:off x="2164026" y="1851025"/>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 name="Line 3675"/>
              <p:cNvSpPr>
                <a:spLocks noChangeShapeType="1"/>
              </p:cNvSpPr>
              <p:nvPr/>
            </p:nvSpPr>
            <p:spPr bwMode="auto">
              <a:xfrm>
                <a:off x="2171935" y="18510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 name="Rectangle 3676"/>
              <p:cNvSpPr>
                <a:spLocks noChangeArrowheads="1"/>
              </p:cNvSpPr>
              <p:nvPr/>
            </p:nvSpPr>
            <p:spPr bwMode="auto">
              <a:xfrm>
                <a:off x="2171935" y="1851025"/>
                <a:ext cx="1265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 name="Rectangle 3677"/>
              <p:cNvSpPr>
                <a:spLocks noChangeArrowheads="1"/>
              </p:cNvSpPr>
              <p:nvPr/>
            </p:nvSpPr>
            <p:spPr bwMode="auto">
              <a:xfrm>
                <a:off x="2171935" y="1851025"/>
                <a:ext cx="1265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 name="Line 3678"/>
              <p:cNvSpPr>
                <a:spLocks noChangeShapeType="1"/>
              </p:cNvSpPr>
              <p:nvPr/>
            </p:nvSpPr>
            <p:spPr bwMode="auto">
              <a:xfrm>
                <a:off x="2187754" y="18557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 name="Rectangle 3679"/>
              <p:cNvSpPr>
                <a:spLocks noChangeArrowheads="1"/>
              </p:cNvSpPr>
              <p:nvPr/>
            </p:nvSpPr>
            <p:spPr bwMode="auto">
              <a:xfrm>
                <a:off x="2179845" y="1855787"/>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 name="Rectangle 3680"/>
              <p:cNvSpPr>
                <a:spLocks noChangeArrowheads="1"/>
              </p:cNvSpPr>
              <p:nvPr/>
            </p:nvSpPr>
            <p:spPr bwMode="auto">
              <a:xfrm>
                <a:off x="2179845" y="1855787"/>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 name="Line 3681"/>
              <p:cNvSpPr>
                <a:spLocks noChangeShapeType="1"/>
              </p:cNvSpPr>
              <p:nvPr/>
            </p:nvSpPr>
            <p:spPr bwMode="auto">
              <a:xfrm>
                <a:off x="2184590" y="185896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 name="Rectangle 3682"/>
              <p:cNvSpPr>
                <a:spLocks noChangeArrowheads="1"/>
              </p:cNvSpPr>
              <p:nvPr/>
            </p:nvSpPr>
            <p:spPr bwMode="auto">
              <a:xfrm>
                <a:off x="2184590" y="1858962"/>
                <a:ext cx="6327"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 name="Rectangle 3683"/>
              <p:cNvSpPr>
                <a:spLocks noChangeArrowheads="1"/>
              </p:cNvSpPr>
              <p:nvPr/>
            </p:nvSpPr>
            <p:spPr bwMode="auto">
              <a:xfrm>
                <a:off x="2184590" y="1858962"/>
                <a:ext cx="6327"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 name="Line 3684"/>
              <p:cNvSpPr>
                <a:spLocks noChangeShapeType="1"/>
              </p:cNvSpPr>
              <p:nvPr/>
            </p:nvSpPr>
            <p:spPr bwMode="auto">
              <a:xfrm>
                <a:off x="2195663" y="18637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 name="Rectangle 3685"/>
              <p:cNvSpPr>
                <a:spLocks noChangeArrowheads="1"/>
              </p:cNvSpPr>
              <p:nvPr/>
            </p:nvSpPr>
            <p:spPr bwMode="auto">
              <a:xfrm>
                <a:off x="2187754" y="1863725"/>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 name="Rectangle 3686"/>
              <p:cNvSpPr>
                <a:spLocks noChangeArrowheads="1"/>
              </p:cNvSpPr>
              <p:nvPr/>
            </p:nvSpPr>
            <p:spPr bwMode="auto">
              <a:xfrm>
                <a:off x="2187754" y="1863725"/>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 name="Line 3687"/>
              <p:cNvSpPr>
                <a:spLocks noChangeShapeType="1"/>
              </p:cNvSpPr>
              <p:nvPr/>
            </p:nvSpPr>
            <p:spPr bwMode="auto">
              <a:xfrm>
                <a:off x="2190917" y="18637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 name="Rectangle 3688"/>
              <p:cNvSpPr>
                <a:spLocks noChangeArrowheads="1"/>
              </p:cNvSpPr>
              <p:nvPr/>
            </p:nvSpPr>
            <p:spPr bwMode="auto">
              <a:xfrm>
                <a:off x="2190917" y="1863725"/>
                <a:ext cx="7910"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 name="Rectangle 3689"/>
              <p:cNvSpPr>
                <a:spLocks noChangeArrowheads="1"/>
              </p:cNvSpPr>
              <p:nvPr/>
            </p:nvSpPr>
            <p:spPr bwMode="auto">
              <a:xfrm>
                <a:off x="2190917" y="1863725"/>
                <a:ext cx="7910"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 name="Line 3690"/>
              <p:cNvSpPr>
                <a:spLocks noChangeShapeType="1"/>
              </p:cNvSpPr>
              <p:nvPr/>
            </p:nvSpPr>
            <p:spPr bwMode="auto">
              <a:xfrm>
                <a:off x="2235209" y="18827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 name="Rectangle 3691"/>
              <p:cNvSpPr>
                <a:spLocks noChangeArrowheads="1"/>
              </p:cNvSpPr>
              <p:nvPr/>
            </p:nvSpPr>
            <p:spPr bwMode="auto">
              <a:xfrm>
                <a:off x="2235209" y="1882775"/>
                <a:ext cx="52201"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 name="Rectangle 3692"/>
              <p:cNvSpPr>
                <a:spLocks noChangeArrowheads="1"/>
              </p:cNvSpPr>
              <p:nvPr/>
            </p:nvSpPr>
            <p:spPr bwMode="auto">
              <a:xfrm>
                <a:off x="2235209" y="1882775"/>
                <a:ext cx="52201"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 name="Line 3693"/>
              <p:cNvSpPr>
                <a:spLocks noChangeShapeType="1"/>
              </p:cNvSpPr>
              <p:nvPr/>
            </p:nvSpPr>
            <p:spPr bwMode="auto">
              <a:xfrm>
                <a:off x="2290574" y="18859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 name="Rectangle 3694"/>
              <p:cNvSpPr>
                <a:spLocks noChangeArrowheads="1"/>
              </p:cNvSpPr>
              <p:nvPr/>
            </p:nvSpPr>
            <p:spPr bwMode="auto">
              <a:xfrm>
                <a:off x="2282664" y="1885950"/>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 name="Rectangle 3695"/>
              <p:cNvSpPr>
                <a:spLocks noChangeArrowheads="1"/>
              </p:cNvSpPr>
              <p:nvPr/>
            </p:nvSpPr>
            <p:spPr bwMode="auto">
              <a:xfrm>
                <a:off x="2282664" y="1885950"/>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 name="Line 3696"/>
              <p:cNvSpPr>
                <a:spLocks noChangeShapeType="1"/>
              </p:cNvSpPr>
              <p:nvPr/>
            </p:nvSpPr>
            <p:spPr bwMode="auto">
              <a:xfrm>
                <a:off x="2338029" y="18938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 name="Rectangle 3697"/>
              <p:cNvSpPr>
                <a:spLocks noChangeArrowheads="1"/>
              </p:cNvSpPr>
              <p:nvPr/>
            </p:nvSpPr>
            <p:spPr bwMode="auto">
              <a:xfrm>
                <a:off x="2338029" y="1893887"/>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 name="Rectangle 3698"/>
              <p:cNvSpPr>
                <a:spLocks noChangeArrowheads="1"/>
              </p:cNvSpPr>
              <p:nvPr/>
            </p:nvSpPr>
            <p:spPr bwMode="auto">
              <a:xfrm>
                <a:off x="2338029" y="1893887"/>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 name="Line 3699"/>
              <p:cNvSpPr>
                <a:spLocks noChangeShapeType="1"/>
              </p:cNvSpPr>
              <p:nvPr/>
            </p:nvSpPr>
            <p:spPr bwMode="auto">
              <a:xfrm>
                <a:off x="2345938" y="18938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 name="Rectangle 3700"/>
              <p:cNvSpPr>
                <a:spLocks noChangeArrowheads="1"/>
              </p:cNvSpPr>
              <p:nvPr/>
            </p:nvSpPr>
            <p:spPr bwMode="auto">
              <a:xfrm>
                <a:off x="2345938" y="1893887"/>
                <a:ext cx="23728"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 name="Rectangle 3701"/>
              <p:cNvSpPr>
                <a:spLocks noChangeArrowheads="1"/>
              </p:cNvSpPr>
              <p:nvPr/>
            </p:nvSpPr>
            <p:spPr bwMode="auto">
              <a:xfrm>
                <a:off x="2345938" y="1893887"/>
                <a:ext cx="23728"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 name="Line 3702"/>
              <p:cNvSpPr>
                <a:spLocks noChangeShapeType="1"/>
              </p:cNvSpPr>
              <p:nvPr/>
            </p:nvSpPr>
            <p:spPr bwMode="auto">
              <a:xfrm>
                <a:off x="2369666" y="18938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 name="Rectangle 3703"/>
              <p:cNvSpPr>
                <a:spLocks noChangeArrowheads="1"/>
              </p:cNvSpPr>
              <p:nvPr/>
            </p:nvSpPr>
            <p:spPr bwMode="auto">
              <a:xfrm>
                <a:off x="2369666" y="1893887"/>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 name="Rectangle 3704"/>
              <p:cNvSpPr>
                <a:spLocks noChangeArrowheads="1"/>
              </p:cNvSpPr>
              <p:nvPr/>
            </p:nvSpPr>
            <p:spPr bwMode="auto">
              <a:xfrm>
                <a:off x="2369666" y="1893887"/>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 name="Line 3705"/>
              <p:cNvSpPr>
                <a:spLocks noChangeShapeType="1"/>
              </p:cNvSpPr>
              <p:nvPr/>
            </p:nvSpPr>
            <p:spPr bwMode="auto">
              <a:xfrm>
                <a:off x="2377575" y="189706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 name="Rectangle 3706"/>
              <p:cNvSpPr>
                <a:spLocks noChangeArrowheads="1"/>
              </p:cNvSpPr>
              <p:nvPr/>
            </p:nvSpPr>
            <p:spPr bwMode="auto">
              <a:xfrm>
                <a:off x="2369666" y="1897062"/>
                <a:ext cx="7909"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 name="Rectangle 3707"/>
              <p:cNvSpPr>
                <a:spLocks noChangeArrowheads="1"/>
              </p:cNvSpPr>
              <p:nvPr/>
            </p:nvSpPr>
            <p:spPr bwMode="auto">
              <a:xfrm>
                <a:off x="2369666" y="1897062"/>
                <a:ext cx="7909"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 name="Line 3708"/>
              <p:cNvSpPr>
                <a:spLocks noChangeShapeType="1"/>
              </p:cNvSpPr>
              <p:nvPr/>
            </p:nvSpPr>
            <p:spPr bwMode="auto">
              <a:xfrm>
                <a:off x="2374411" y="19018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 name="Rectangle 3709"/>
              <p:cNvSpPr>
                <a:spLocks noChangeArrowheads="1"/>
              </p:cNvSpPr>
              <p:nvPr/>
            </p:nvSpPr>
            <p:spPr bwMode="auto">
              <a:xfrm>
                <a:off x="2374411" y="1901825"/>
                <a:ext cx="1581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 name="Rectangle 3710"/>
              <p:cNvSpPr>
                <a:spLocks noChangeArrowheads="1"/>
              </p:cNvSpPr>
              <p:nvPr/>
            </p:nvSpPr>
            <p:spPr bwMode="auto">
              <a:xfrm>
                <a:off x="2374411" y="1901825"/>
                <a:ext cx="1581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 name="Rectangle 3711"/>
              <p:cNvSpPr>
                <a:spLocks noChangeArrowheads="1"/>
              </p:cNvSpPr>
              <p:nvPr/>
            </p:nvSpPr>
            <p:spPr bwMode="auto">
              <a:xfrm>
                <a:off x="2440848" y="1905000"/>
                <a:ext cx="15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 name="Line 3712"/>
              <p:cNvSpPr>
                <a:spLocks noChangeShapeType="1"/>
              </p:cNvSpPr>
              <p:nvPr/>
            </p:nvSpPr>
            <p:spPr bwMode="auto">
              <a:xfrm>
                <a:off x="2445594" y="19097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 name="Rectangle 3713"/>
              <p:cNvSpPr>
                <a:spLocks noChangeArrowheads="1"/>
              </p:cNvSpPr>
              <p:nvPr/>
            </p:nvSpPr>
            <p:spPr bwMode="auto">
              <a:xfrm>
                <a:off x="2437685" y="1909762"/>
                <a:ext cx="7910"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 name="Rectangle 3714"/>
              <p:cNvSpPr>
                <a:spLocks noChangeArrowheads="1"/>
              </p:cNvSpPr>
              <p:nvPr/>
            </p:nvSpPr>
            <p:spPr bwMode="auto">
              <a:xfrm>
                <a:off x="2437685" y="1909762"/>
                <a:ext cx="7910"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 name="Line 3715"/>
              <p:cNvSpPr>
                <a:spLocks noChangeShapeType="1"/>
              </p:cNvSpPr>
              <p:nvPr/>
            </p:nvSpPr>
            <p:spPr bwMode="auto">
              <a:xfrm>
                <a:off x="2440848" y="1912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 name="Rectangle 3716"/>
              <p:cNvSpPr>
                <a:spLocks noChangeArrowheads="1"/>
              </p:cNvSpPr>
              <p:nvPr/>
            </p:nvSpPr>
            <p:spPr bwMode="auto">
              <a:xfrm>
                <a:off x="2440848" y="1912937"/>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 name="Rectangle 3717"/>
              <p:cNvSpPr>
                <a:spLocks noChangeArrowheads="1"/>
              </p:cNvSpPr>
              <p:nvPr/>
            </p:nvSpPr>
            <p:spPr bwMode="auto">
              <a:xfrm>
                <a:off x="2440848" y="1912937"/>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 name="Line 3718"/>
              <p:cNvSpPr>
                <a:spLocks noChangeShapeType="1"/>
              </p:cNvSpPr>
              <p:nvPr/>
            </p:nvSpPr>
            <p:spPr bwMode="auto">
              <a:xfrm>
                <a:off x="2453503" y="1912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 name="Rectangle 3719"/>
              <p:cNvSpPr>
                <a:spLocks noChangeArrowheads="1"/>
              </p:cNvSpPr>
              <p:nvPr/>
            </p:nvSpPr>
            <p:spPr bwMode="auto">
              <a:xfrm>
                <a:off x="2453503" y="1912937"/>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 name="Rectangle 3720"/>
              <p:cNvSpPr>
                <a:spLocks noChangeArrowheads="1"/>
              </p:cNvSpPr>
              <p:nvPr/>
            </p:nvSpPr>
            <p:spPr bwMode="auto">
              <a:xfrm>
                <a:off x="2453503" y="1912937"/>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 name="Line 3721"/>
              <p:cNvSpPr>
                <a:spLocks noChangeShapeType="1"/>
              </p:cNvSpPr>
              <p:nvPr/>
            </p:nvSpPr>
            <p:spPr bwMode="auto">
              <a:xfrm>
                <a:off x="2458249" y="1912937"/>
                <a:ext cx="3164"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 name="Rectangle 3722"/>
              <p:cNvSpPr>
                <a:spLocks noChangeArrowheads="1"/>
              </p:cNvSpPr>
              <p:nvPr/>
            </p:nvSpPr>
            <p:spPr bwMode="auto">
              <a:xfrm>
                <a:off x="2458249" y="1912937"/>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4" name="Rectangle 3723"/>
              <p:cNvSpPr>
                <a:spLocks noChangeArrowheads="1"/>
              </p:cNvSpPr>
              <p:nvPr/>
            </p:nvSpPr>
            <p:spPr bwMode="auto">
              <a:xfrm>
                <a:off x="2458249" y="1912937"/>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5" name="Line 3724"/>
              <p:cNvSpPr>
                <a:spLocks noChangeShapeType="1"/>
              </p:cNvSpPr>
              <p:nvPr/>
            </p:nvSpPr>
            <p:spPr bwMode="auto">
              <a:xfrm>
                <a:off x="2475649" y="19161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6" name="Rectangle 3725"/>
              <p:cNvSpPr>
                <a:spLocks noChangeArrowheads="1"/>
              </p:cNvSpPr>
              <p:nvPr/>
            </p:nvSpPr>
            <p:spPr bwMode="auto">
              <a:xfrm>
                <a:off x="2466158" y="1916112"/>
                <a:ext cx="9491"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7" name="Rectangle 3726"/>
              <p:cNvSpPr>
                <a:spLocks noChangeArrowheads="1"/>
              </p:cNvSpPr>
              <p:nvPr/>
            </p:nvSpPr>
            <p:spPr bwMode="auto">
              <a:xfrm>
                <a:off x="2466158" y="1916112"/>
                <a:ext cx="9491"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8" name="Line 3727"/>
              <p:cNvSpPr>
                <a:spLocks noChangeShapeType="1"/>
              </p:cNvSpPr>
              <p:nvPr/>
            </p:nvSpPr>
            <p:spPr bwMode="auto">
              <a:xfrm>
                <a:off x="2470904" y="19161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9" name="Rectangle 3728"/>
              <p:cNvSpPr>
                <a:spLocks noChangeArrowheads="1"/>
              </p:cNvSpPr>
              <p:nvPr/>
            </p:nvSpPr>
            <p:spPr bwMode="auto">
              <a:xfrm>
                <a:off x="2470904" y="1916112"/>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0" name="Rectangle 3729"/>
              <p:cNvSpPr>
                <a:spLocks noChangeArrowheads="1"/>
              </p:cNvSpPr>
              <p:nvPr/>
            </p:nvSpPr>
            <p:spPr bwMode="auto">
              <a:xfrm>
                <a:off x="2470904" y="1916112"/>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1" name="Line 3730"/>
              <p:cNvSpPr>
                <a:spLocks noChangeShapeType="1"/>
              </p:cNvSpPr>
              <p:nvPr/>
            </p:nvSpPr>
            <p:spPr bwMode="auto">
              <a:xfrm>
                <a:off x="2478813" y="19208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2" name="Rectangle 3731"/>
              <p:cNvSpPr>
                <a:spLocks noChangeArrowheads="1"/>
              </p:cNvSpPr>
              <p:nvPr/>
            </p:nvSpPr>
            <p:spPr bwMode="auto">
              <a:xfrm>
                <a:off x="2470904" y="1920875"/>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3" name="Rectangle 3732"/>
              <p:cNvSpPr>
                <a:spLocks noChangeArrowheads="1"/>
              </p:cNvSpPr>
              <p:nvPr/>
            </p:nvSpPr>
            <p:spPr bwMode="auto">
              <a:xfrm>
                <a:off x="2470904" y="1920875"/>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4" name="Rectangle 3733"/>
              <p:cNvSpPr>
                <a:spLocks noChangeArrowheads="1"/>
              </p:cNvSpPr>
              <p:nvPr/>
            </p:nvSpPr>
            <p:spPr bwMode="auto">
              <a:xfrm>
                <a:off x="2475649" y="1924050"/>
                <a:ext cx="1582"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5" name="Line 3734"/>
              <p:cNvSpPr>
                <a:spLocks noChangeShapeType="1"/>
              </p:cNvSpPr>
              <p:nvPr/>
            </p:nvSpPr>
            <p:spPr bwMode="auto">
              <a:xfrm>
                <a:off x="2499377" y="19589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6" name="Rectangle 3735"/>
              <p:cNvSpPr>
                <a:spLocks noChangeArrowheads="1"/>
              </p:cNvSpPr>
              <p:nvPr/>
            </p:nvSpPr>
            <p:spPr bwMode="auto">
              <a:xfrm>
                <a:off x="2491467" y="1958975"/>
                <a:ext cx="7910"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7" name="Rectangle 3736"/>
              <p:cNvSpPr>
                <a:spLocks noChangeArrowheads="1"/>
              </p:cNvSpPr>
              <p:nvPr/>
            </p:nvSpPr>
            <p:spPr bwMode="auto">
              <a:xfrm>
                <a:off x="2491467" y="1958975"/>
                <a:ext cx="7910"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8" name="Line 3737"/>
              <p:cNvSpPr>
                <a:spLocks noChangeShapeType="1"/>
              </p:cNvSpPr>
              <p:nvPr/>
            </p:nvSpPr>
            <p:spPr bwMode="auto">
              <a:xfrm>
                <a:off x="2494631" y="197485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49" name="Rectangle 3738"/>
              <p:cNvSpPr>
                <a:spLocks noChangeArrowheads="1"/>
              </p:cNvSpPr>
              <p:nvPr/>
            </p:nvSpPr>
            <p:spPr bwMode="auto">
              <a:xfrm>
                <a:off x="2494631" y="1974850"/>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0" name="Rectangle 3739"/>
              <p:cNvSpPr>
                <a:spLocks noChangeArrowheads="1"/>
              </p:cNvSpPr>
              <p:nvPr/>
            </p:nvSpPr>
            <p:spPr bwMode="auto">
              <a:xfrm>
                <a:off x="2494631" y="1974850"/>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1" name="Line 3740"/>
              <p:cNvSpPr>
                <a:spLocks noChangeShapeType="1"/>
              </p:cNvSpPr>
              <p:nvPr/>
            </p:nvSpPr>
            <p:spPr bwMode="auto">
              <a:xfrm>
                <a:off x="2502541" y="19748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2" name="Rectangle 3741"/>
              <p:cNvSpPr>
                <a:spLocks noChangeArrowheads="1"/>
              </p:cNvSpPr>
              <p:nvPr/>
            </p:nvSpPr>
            <p:spPr bwMode="auto">
              <a:xfrm>
                <a:off x="2494631" y="1974850"/>
                <a:ext cx="7910" cy="190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3" name="Rectangle 3742"/>
              <p:cNvSpPr>
                <a:spLocks noChangeArrowheads="1"/>
              </p:cNvSpPr>
              <p:nvPr/>
            </p:nvSpPr>
            <p:spPr bwMode="auto">
              <a:xfrm>
                <a:off x="2494631" y="1974850"/>
                <a:ext cx="7910" cy="190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4" name="Line 3743"/>
              <p:cNvSpPr>
                <a:spLocks noChangeShapeType="1"/>
              </p:cNvSpPr>
              <p:nvPr/>
            </p:nvSpPr>
            <p:spPr bwMode="auto">
              <a:xfrm>
                <a:off x="2499377" y="19907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5" name="Rectangle 3744"/>
              <p:cNvSpPr>
                <a:spLocks noChangeArrowheads="1"/>
              </p:cNvSpPr>
              <p:nvPr/>
            </p:nvSpPr>
            <p:spPr bwMode="auto">
              <a:xfrm>
                <a:off x="2499377" y="1990725"/>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6" name="Rectangle 3745"/>
              <p:cNvSpPr>
                <a:spLocks noChangeArrowheads="1"/>
              </p:cNvSpPr>
              <p:nvPr/>
            </p:nvSpPr>
            <p:spPr bwMode="auto">
              <a:xfrm>
                <a:off x="2499377" y="1990725"/>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7" name="Line 3746"/>
              <p:cNvSpPr>
                <a:spLocks noChangeShapeType="1"/>
              </p:cNvSpPr>
              <p:nvPr/>
            </p:nvSpPr>
            <p:spPr bwMode="auto">
              <a:xfrm>
                <a:off x="2502541" y="19907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8" name="Rectangle 3747"/>
              <p:cNvSpPr>
                <a:spLocks noChangeArrowheads="1"/>
              </p:cNvSpPr>
              <p:nvPr/>
            </p:nvSpPr>
            <p:spPr bwMode="auto">
              <a:xfrm>
                <a:off x="2502541" y="1990725"/>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59" name="Rectangle 3748"/>
              <p:cNvSpPr>
                <a:spLocks noChangeArrowheads="1"/>
              </p:cNvSpPr>
              <p:nvPr/>
            </p:nvSpPr>
            <p:spPr bwMode="auto">
              <a:xfrm>
                <a:off x="2502541" y="1990725"/>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0" name="Rectangle 3749"/>
              <p:cNvSpPr>
                <a:spLocks noChangeArrowheads="1"/>
              </p:cNvSpPr>
              <p:nvPr/>
            </p:nvSpPr>
            <p:spPr bwMode="auto">
              <a:xfrm>
                <a:off x="2502541" y="1993900"/>
                <a:ext cx="3164" cy="15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1" name="Line 3750"/>
              <p:cNvSpPr>
                <a:spLocks noChangeShapeType="1"/>
              </p:cNvSpPr>
              <p:nvPr/>
            </p:nvSpPr>
            <p:spPr bwMode="auto">
              <a:xfrm>
                <a:off x="2510450" y="203676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2" name="Rectangle 3751"/>
              <p:cNvSpPr>
                <a:spLocks noChangeArrowheads="1"/>
              </p:cNvSpPr>
              <p:nvPr/>
            </p:nvSpPr>
            <p:spPr bwMode="auto">
              <a:xfrm>
                <a:off x="2505705" y="2036762"/>
                <a:ext cx="4745" cy="111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3" name="Rectangle 3752"/>
              <p:cNvSpPr>
                <a:spLocks noChangeArrowheads="1"/>
              </p:cNvSpPr>
              <p:nvPr/>
            </p:nvSpPr>
            <p:spPr bwMode="auto">
              <a:xfrm>
                <a:off x="2505705" y="2036762"/>
                <a:ext cx="4745" cy="111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4" name="Line 3753"/>
              <p:cNvSpPr>
                <a:spLocks noChangeShapeType="1"/>
              </p:cNvSpPr>
              <p:nvPr/>
            </p:nvSpPr>
            <p:spPr bwMode="auto">
              <a:xfrm>
                <a:off x="2505705" y="20447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5" name="Rectangle 3754"/>
              <p:cNvSpPr>
                <a:spLocks noChangeArrowheads="1"/>
              </p:cNvSpPr>
              <p:nvPr/>
            </p:nvSpPr>
            <p:spPr bwMode="auto">
              <a:xfrm>
                <a:off x="2505705" y="2044700"/>
                <a:ext cx="4745"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6" name="Rectangle 3755"/>
              <p:cNvSpPr>
                <a:spLocks noChangeArrowheads="1"/>
              </p:cNvSpPr>
              <p:nvPr/>
            </p:nvSpPr>
            <p:spPr bwMode="auto">
              <a:xfrm>
                <a:off x="2505705" y="2044700"/>
                <a:ext cx="4745"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7" name="Line 3756"/>
              <p:cNvSpPr>
                <a:spLocks noChangeShapeType="1"/>
              </p:cNvSpPr>
              <p:nvPr/>
            </p:nvSpPr>
            <p:spPr bwMode="auto">
              <a:xfrm>
                <a:off x="2515196" y="20478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8" name="Rectangle 3757"/>
              <p:cNvSpPr>
                <a:spLocks noChangeArrowheads="1"/>
              </p:cNvSpPr>
              <p:nvPr/>
            </p:nvSpPr>
            <p:spPr bwMode="auto">
              <a:xfrm>
                <a:off x="2505705" y="2047875"/>
                <a:ext cx="9491"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69" name="Rectangle 3758"/>
              <p:cNvSpPr>
                <a:spLocks noChangeArrowheads="1"/>
              </p:cNvSpPr>
              <p:nvPr/>
            </p:nvSpPr>
            <p:spPr bwMode="auto">
              <a:xfrm>
                <a:off x="2505705" y="2047875"/>
                <a:ext cx="9491"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0" name="Line 3759"/>
              <p:cNvSpPr>
                <a:spLocks noChangeShapeType="1"/>
              </p:cNvSpPr>
              <p:nvPr/>
            </p:nvSpPr>
            <p:spPr bwMode="auto">
              <a:xfrm>
                <a:off x="2510450" y="20589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1" name="Rectangle 3760"/>
              <p:cNvSpPr>
                <a:spLocks noChangeArrowheads="1"/>
              </p:cNvSpPr>
              <p:nvPr/>
            </p:nvSpPr>
            <p:spPr bwMode="auto">
              <a:xfrm>
                <a:off x="2510450" y="2058987"/>
                <a:ext cx="4746"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2" name="Rectangle 3761"/>
              <p:cNvSpPr>
                <a:spLocks noChangeArrowheads="1"/>
              </p:cNvSpPr>
              <p:nvPr/>
            </p:nvSpPr>
            <p:spPr bwMode="auto">
              <a:xfrm>
                <a:off x="2510450" y="2058987"/>
                <a:ext cx="4746"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3" name="Line 3762"/>
              <p:cNvSpPr>
                <a:spLocks noChangeShapeType="1"/>
              </p:cNvSpPr>
              <p:nvPr/>
            </p:nvSpPr>
            <p:spPr bwMode="auto">
              <a:xfrm>
                <a:off x="2518359" y="20589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4" name="Rectangle 3763"/>
              <p:cNvSpPr>
                <a:spLocks noChangeArrowheads="1"/>
              </p:cNvSpPr>
              <p:nvPr/>
            </p:nvSpPr>
            <p:spPr bwMode="auto">
              <a:xfrm>
                <a:off x="2510450" y="2058987"/>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5" name="Rectangle 3764"/>
              <p:cNvSpPr>
                <a:spLocks noChangeArrowheads="1"/>
              </p:cNvSpPr>
              <p:nvPr/>
            </p:nvSpPr>
            <p:spPr bwMode="auto">
              <a:xfrm>
                <a:off x="2510450" y="2058987"/>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6" name="Line 3765"/>
              <p:cNvSpPr>
                <a:spLocks noChangeShapeType="1"/>
              </p:cNvSpPr>
              <p:nvPr/>
            </p:nvSpPr>
            <p:spPr bwMode="auto">
              <a:xfrm>
                <a:off x="2515196" y="20637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7" name="Rectangle 3766"/>
              <p:cNvSpPr>
                <a:spLocks noChangeArrowheads="1"/>
              </p:cNvSpPr>
              <p:nvPr/>
            </p:nvSpPr>
            <p:spPr bwMode="auto">
              <a:xfrm>
                <a:off x="2515196" y="2063750"/>
                <a:ext cx="3164"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8" name="Rectangle 3767"/>
              <p:cNvSpPr>
                <a:spLocks noChangeArrowheads="1"/>
              </p:cNvSpPr>
              <p:nvPr/>
            </p:nvSpPr>
            <p:spPr bwMode="auto">
              <a:xfrm>
                <a:off x="2515196" y="2063750"/>
                <a:ext cx="3164"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79" name="Line 3768"/>
              <p:cNvSpPr>
                <a:spLocks noChangeShapeType="1"/>
              </p:cNvSpPr>
              <p:nvPr/>
            </p:nvSpPr>
            <p:spPr bwMode="auto">
              <a:xfrm>
                <a:off x="2523104" y="20669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0" name="Rectangle 3769"/>
              <p:cNvSpPr>
                <a:spLocks noChangeArrowheads="1"/>
              </p:cNvSpPr>
              <p:nvPr/>
            </p:nvSpPr>
            <p:spPr bwMode="auto">
              <a:xfrm>
                <a:off x="2515196" y="2066925"/>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1" name="Rectangle 3770"/>
              <p:cNvSpPr>
                <a:spLocks noChangeArrowheads="1"/>
              </p:cNvSpPr>
              <p:nvPr/>
            </p:nvSpPr>
            <p:spPr bwMode="auto">
              <a:xfrm>
                <a:off x="2515196" y="2066925"/>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2" name="Line 3771"/>
              <p:cNvSpPr>
                <a:spLocks noChangeShapeType="1"/>
              </p:cNvSpPr>
              <p:nvPr/>
            </p:nvSpPr>
            <p:spPr bwMode="auto">
              <a:xfrm>
                <a:off x="2534178" y="21018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3" name="Rectangle 3772"/>
              <p:cNvSpPr>
                <a:spLocks noChangeArrowheads="1"/>
              </p:cNvSpPr>
              <p:nvPr/>
            </p:nvSpPr>
            <p:spPr bwMode="auto">
              <a:xfrm>
                <a:off x="2534178" y="2101850"/>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4" name="Rectangle 3773"/>
              <p:cNvSpPr>
                <a:spLocks noChangeArrowheads="1"/>
              </p:cNvSpPr>
              <p:nvPr/>
            </p:nvSpPr>
            <p:spPr bwMode="auto">
              <a:xfrm>
                <a:off x="2534178" y="2101850"/>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5" name="Line 3774"/>
              <p:cNvSpPr>
                <a:spLocks noChangeShapeType="1"/>
              </p:cNvSpPr>
              <p:nvPr/>
            </p:nvSpPr>
            <p:spPr bwMode="auto">
              <a:xfrm>
                <a:off x="2542086" y="21050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6" name="Rectangle 3775"/>
              <p:cNvSpPr>
                <a:spLocks noChangeArrowheads="1"/>
              </p:cNvSpPr>
              <p:nvPr/>
            </p:nvSpPr>
            <p:spPr bwMode="auto">
              <a:xfrm>
                <a:off x="2534178" y="2105025"/>
                <a:ext cx="7909"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7" name="Rectangle 3776"/>
              <p:cNvSpPr>
                <a:spLocks noChangeArrowheads="1"/>
              </p:cNvSpPr>
              <p:nvPr/>
            </p:nvSpPr>
            <p:spPr bwMode="auto">
              <a:xfrm>
                <a:off x="2534178" y="2105025"/>
                <a:ext cx="7909"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8" name="Line 3777"/>
              <p:cNvSpPr>
                <a:spLocks noChangeShapeType="1"/>
              </p:cNvSpPr>
              <p:nvPr/>
            </p:nvSpPr>
            <p:spPr bwMode="auto">
              <a:xfrm>
                <a:off x="2538923" y="21097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89" name="Rectangle 3778"/>
              <p:cNvSpPr>
                <a:spLocks noChangeArrowheads="1"/>
              </p:cNvSpPr>
              <p:nvPr/>
            </p:nvSpPr>
            <p:spPr bwMode="auto">
              <a:xfrm>
                <a:off x="2538923" y="2109787"/>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0" name="Rectangle 3779"/>
              <p:cNvSpPr>
                <a:spLocks noChangeArrowheads="1"/>
              </p:cNvSpPr>
              <p:nvPr/>
            </p:nvSpPr>
            <p:spPr bwMode="auto">
              <a:xfrm>
                <a:off x="2538923" y="2109787"/>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1" name="Line 3780"/>
              <p:cNvSpPr>
                <a:spLocks noChangeShapeType="1"/>
              </p:cNvSpPr>
              <p:nvPr/>
            </p:nvSpPr>
            <p:spPr bwMode="auto">
              <a:xfrm>
                <a:off x="2542086" y="21097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2" name="Rectangle 3781"/>
              <p:cNvSpPr>
                <a:spLocks noChangeArrowheads="1"/>
              </p:cNvSpPr>
              <p:nvPr/>
            </p:nvSpPr>
            <p:spPr bwMode="auto">
              <a:xfrm>
                <a:off x="2542086" y="2109787"/>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3" name="Rectangle 3782"/>
              <p:cNvSpPr>
                <a:spLocks noChangeArrowheads="1"/>
              </p:cNvSpPr>
              <p:nvPr/>
            </p:nvSpPr>
            <p:spPr bwMode="auto">
              <a:xfrm>
                <a:off x="2542086" y="2109787"/>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4" name="Line 3783"/>
              <p:cNvSpPr>
                <a:spLocks noChangeShapeType="1"/>
              </p:cNvSpPr>
              <p:nvPr/>
            </p:nvSpPr>
            <p:spPr bwMode="auto">
              <a:xfrm>
                <a:off x="2549996" y="21097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5" name="Rectangle 3784"/>
              <p:cNvSpPr>
                <a:spLocks noChangeArrowheads="1"/>
              </p:cNvSpPr>
              <p:nvPr/>
            </p:nvSpPr>
            <p:spPr bwMode="auto">
              <a:xfrm>
                <a:off x="2542086" y="2109787"/>
                <a:ext cx="7910" cy="1428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6" name="Rectangle 3785"/>
              <p:cNvSpPr>
                <a:spLocks noChangeArrowheads="1"/>
              </p:cNvSpPr>
              <p:nvPr/>
            </p:nvSpPr>
            <p:spPr bwMode="auto">
              <a:xfrm>
                <a:off x="2542086" y="2109787"/>
                <a:ext cx="7910" cy="142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7" name="Line 3786"/>
              <p:cNvSpPr>
                <a:spLocks noChangeShapeType="1"/>
              </p:cNvSpPr>
              <p:nvPr/>
            </p:nvSpPr>
            <p:spPr bwMode="auto">
              <a:xfrm>
                <a:off x="2546832" y="21209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8" name="Rectangle 3787"/>
              <p:cNvSpPr>
                <a:spLocks noChangeArrowheads="1"/>
              </p:cNvSpPr>
              <p:nvPr/>
            </p:nvSpPr>
            <p:spPr bwMode="auto">
              <a:xfrm>
                <a:off x="2546832" y="2120900"/>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99" name="Rectangle 3788"/>
              <p:cNvSpPr>
                <a:spLocks noChangeArrowheads="1"/>
              </p:cNvSpPr>
              <p:nvPr/>
            </p:nvSpPr>
            <p:spPr bwMode="auto">
              <a:xfrm>
                <a:off x="2546832" y="2120900"/>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0" name="Line 3789"/>
              <p:cNvSpPr>
                <a:spLocks noChangeShapeType="1"/>
              </p:cNvSpPr>
              <p:nvPr/>
            </p:nvSpPr>
            <p:spPr bwMode="auto">
              <a:xfrm>
                <a:off x="2549996" y="21209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1" name="Rectangle 3790"/>
              <p:cNvSpPr>
                <a:spLocks noChangeArrowheads="1"/>
              </p:cNvSpPr>
              <p:nvPr/>
            </p:nvSpPr>
            <p:spPr bwMode="auto">
              <a:xfrm>
                <a:off x="2549996" y="2120900"/>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2" name="Rectangle 3791"/>
              <p:cNvSpPr>
                <a:spLocks noChangeArrowheads="1"/>
              </p:cNvSpPr>
              <p:nvPr/>
            </p:nvSpPr>
            <p:spPr bwMode="auto">
              <a:xfrm>
                <a:off x="2549996" y="2120900"/>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3" name="Rectangle 3792"/>
              <p:cNvSpPr>
                <a:spLocks noChangeArrowheads="1"/>
              </p:cNvSpPr>
              <p:nvPr/>
            </p:nvSpPr>
            <p:spPr bwMode="auto">
              <a:xfrm>
                <a:off x="2554741" y="2120900"/>
                <a:ext cx="1582"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4" name="Line 3793"/>
              <p:cNvSpPr>
                <a:spLocks noChangeShapeType="1"/>
              </p:cNvSpPr>
              <p:nvPr/>
            </p:nvSpPr>
            <p:spPr bwMode="auto">
              <a:xfrm>
                <a:off x="2554741" y="21209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5" name="Rectangle 3794"/>
              <p:cNvSpPr>
                <a:spLocks noChangeArrowheads="1"/>
              </p:cNvSpPr>
              <p:nvPr/>
            </p:nvSpPr>
            <p:spPr bwMode="auto">
              <a:xfrm>
                <a:off x="2554741" y="2120900"/>
                <a:ext cx="11073"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6" name="Rectangle 3795"/>
              <p:cNvSpPr>
                <a:spLocks noChangeArrowheads="1"/>
              </p:cNvSpPr>
              <p:nvPr/>
            </p:nvSpPr>
            <p:spPr bwMode="auto">
              <a:xfrm>
                <a:off x="2554741" y="2120900"/>
                <a:ext cx="11073"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7" name="Line 3796"/>
              <p:cNvSpPr>
                <a:spLocks noChangeShapeType="1"/>
              </p:cNvSpPr>
              <p:nvPr/>
            </p:nvSpPr>
            <p:spPr bwMode="auto">
              <a:xfrm>
                <a:off x="2565815" y="21209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8" name="Rectangle 3797"/>
              <p:cNvSpPr>
                <a:spLocks noChangeArrowheads="1"/>
              </p:cNvSpPr>
              <p:nvPr/>
            </p:nvSpPr>
            <p:spPr bwMode="auto">
              <a:xfrm>
                <a:off x="2565815" y="2120900"/>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09" name="Rectangle 3798"/>
              <p:cNvSpPr>
                <a:spLocks noChangeArrowheads="1"/>
              </p:cNvSpPr>
              <p:nvPr/>
            </p:nvSpPr>
            <p:spPr bwMode="auto">
              <a:xfrm>
                <a:off x="2565815" y="2120900"/>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0" name="Line 3799"/>
              <p:cNvSpPr>
                <a:spLocks noChangeShapeType="1"/>
              </p:cNvSpPr>
              <p:nvPr/>
            </p:nvSpPr>
            <p:spPr bwMode="auto">
              <a:xfrm>
                <a:off x="2610106" y="21399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1" name="Rectangle 3800"/>
              <p:cNvSpPr>
                <a:spLocks noChangeArrowheads="1"/>
              </p:cNvSpPr>
              <p:nvPr/>
            </p:nvSpPr>
            <p:spPr bwMode="auto">
              <a:xfrm>
                <a:off x="2602196" y="2139950"/>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2" name="Rectangle 3801"/>
              <p:cNvSpPr>
                <a:spLocks noChangeArrowheads="1"/>
              </p:cNvSpPr>
              <p:nvPr/>
            </p:nvSpPr>
            <p:spPr bwMode="auto">
              <a:xfrm>
                <a:off x="2602196" y="2139950"/>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3" name="Line 3802"/>
              <p:cNvSpPr>
                <a:spLocks noChangeShapeType="1"/>
              </p:cNvSpPr>
              <p:nvPr/>
            </p:nvSpPr>
            <p:spPr bwMode="auto">
              <a:xfrm>
                <a:off x="2605360" y="213995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4" name="Rectangle 3803"/>
              <p:cNvSpPr>
                <a:spLocks noChangeArrowheads="1"/>
              </p:cNvSpPr>
              <p:nvPr/>
            </p:nvSpPr>
            <p:spPr bwMode="auto">
              <a:xfrm>
                <a:off x="2605360" y="2139950"/>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5" name="Rectangle 3804"/>
              <p:cNvSpPr>
                <a:spLocks noChangeArrowheads="1"/>
              </p:cNvSpPr>
              <p:nvPr/>
            </p:nvSpPr>
            <p:spPr bwMode="auto">
              <a:xfrm>
                <a:off x="2605360" y="2139950"/>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6" name="Line 3805"/>
              <p:cNvSpPr>
                <a:spLocks noChangeShapeType="1"/>
              </p:cNvSpPr>
              <p:nvPr/>
            </p:nvSpPr>
            <p:spPr bwMode="auto">
              <a:xfrm>
                <a:off x="2618015" y="21431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7" name="Rectangle 3806"/>
              <p:cNvSpPr>
                <a:spLocks noChangeArrowheads="1"/>
              </p:cNvSpPr>
              <p:nvPr/>
            </p:nvSpPr>
            <p:spPr bwMode="auto">
              <a:xfrm>
                <a:off x="2610106" y="2143125"/>
                <a:ext cx="7909"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8" name="Rectangle 3807"/>
              <p:cNvSpPr>
                <a:spLocks noChangeArrowheads="1"/>
              </p:cNvSpPr>
              <p:nvPr/>
            </p:nvSpPr>
            <p:spPr bwMode="auto">
              <a:xfrm>
                <a:off x="2610106" y="2143125"/>
                <a:ext cx="7909"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19" name="Line 3808"/>
              <p:cNvSpPr>
                <a:spLocks noChangeShapeType="1"/>
              </p:cNvSpPr>
              <p:nvPr/>
            </p:nvSpPr>
            <p:spPr bwMode="auto">
              <a:xfrm>
                <a:off x="2613270" y="21478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0" name="Rectangle 3809"/>
              <p:cNvSpPr>
                <a:spLocks noChangeArrowheads="1"/>
              </p:cNvSpPr>
              <p:nvPr/>
            </p:nvSpPr>
            <p:spPr bwMode="auto">
              <a:xfrm>
                <a:off x="2613270" y="2147887"/>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1" name="Rectangle 3810"/>
              <p:cNvSpPr>
                <a:spLocks noChangeArrowheads="1"/>
              </p:cNvSpPr>
              <p:nvPr/>
            </p:nvSpPr>
            <p:spPr bwMode="auto">
              <a:xfrm>
                <a:off x="2613270" y="2147887"/>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2" name="Line 3811"/>
              <p:cNvSpPr>
                <a:spLocks noChangeShapeType="1"/>
              </p:cNvSpPr>
              <p:nvPr/>
            </p:nvSpPr>
            <p:spPr bwMode="auto">
              <a:xfrm>
                <a:off x="2625925" y="21478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3" name="Rectangle 3812"/>
              <p:cNvSpPr>
                <a:spLocks noChangeArrowheads="1"/>
              </p:cNvSpPr>
              <p:nvPr/>
            </p:nvSpPr>
            <p:spPr bwMode="auto">
              <a:xfrm>
                <a:off x="2625925" y="2147887"/>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4" name="Rectangle 3813"/>
              <p:cNvSpPr>
                <a:spLocks noChangeArrowheads="1"/>
              </p:cNvSpPr>
              <p:nvPr/>
            </p:nvSpPr>
            <p:spPr bwMode="auto">
              <a:xfrm>
                <a:off x="2625925" y="2147887"/>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5" name="Line 3814"/>
              <p:cNvSpPr>
                <a:spLocks noChangeShapeType="1"/>
              </p:cNvSpPr>
              <p:nvPr/>
            </p:nvSpPr>
            <p:spPr bwMode="auto">
              <a:xfrm>
                <a:off x="2633833" y="21478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6" name="Rectangle 3815"/>
              <p:cNvSpPr>
                <a:spLocks noChangeArrowheads="1"/>
              </p:cNvSpPr>
              <p:nvPr/>
            </p:nvSpPr>
            <p:spPr bwMode="auto">
              <a:xfrm>
                <a:off x="2625925" y="2147887"/>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7" name="Rectangle 3816"/>
              <p:cNvSpPr>
                <a:spLocks noChangeArrowheads="1"/>
              </p:cNvSpPr>
              <p:nvPr/>
            </p:nvSpPr>
            <p:spPr bwMode="auto">
              <a:xfrm>
                <a:off x="2625925" y="2147887"/>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8" name="Line 3817"/>
              <p:cNvSpPr>
                <a:spLocks noChangeShapeType="1"/>
              </p:cNvSpPr>
              <p:nvPr/>
            </p:nvSpPr>
            <p:spPr bwMode="auto">
              <a:xfrm>
                <a:off x="2629088" y="21510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29" name="Rectangle 3818"/>
              <p:cNvSpPr>
                <a:spLocks noChangeArrowheads="1"/>
              </p:cNvSpPr>
              <p:nvPr/>
            </p:nvSpPr>
            <p:spPr bwMode="auto">
              <a:xfrm>
                <a:off x="2629088" y="2151062"/>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0" name="Rectangle 3819"/>
              <p:cNvSpPr>
                <a:spLocks noChangeArrowheads="1"/>
              </p:cNvSpPr>
              <p:nvPr/>
            </p:nvSpPr>
            <p:spPr bwMode="auto">
              <a:xfrm>
                <a:off x="2629088" y="2151062"/>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1" name="Line 3820"/>
              <p:cNvSpPr>
                <a:spLocks noChangeShapeType="1"/>
              </p:cNvSpPr>
              <p:nvPr/>
            </p:nvSpPr>
            <p:spPr bwMode="auto">
              <a:xfrm>
                <a:off x="2633833" y="215106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2" name="Rectangle 3821"/>
              <p:cNvSpPr>
                <a:spLocks noChangeArrowheads="1"/>
              </p:cNvSpPr>
              <p:nvPr/>
            </p:nvSpPr>
            <p:spPr bwMode="auto">
              <a:xfrm>
                <a:off x="2633833" y="2151062"/>
                <a:ext cx="4746"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3" name="Rectangle 3822"/>
              <p:cNvSpPr>
                <a:spLocks noChangeArrowheads="1"/>
              </p:cNvSpPr>
              <p:nvPr/>
            </p:nvSpPr>
            <p:spPr bwMode="auto">
              <a:xfrm>
                <a:off x="2633833" y="2151062"/>
                <a:ext cx="4746"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4" name="Line 3823"/>
              <p:cNvSpPr>
                <a:spLocks noChangeShapeType="1"/>
              </p:cNvSpPr>
              <p:nvPr/>
            </p:nvSpPr>
            <p:spPr bwMode="auto">
              <a:xfrm>
                <a:off x="2638579" y="215106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5" name="Rectangle 3824"/>
              <p:cNvSpPr>
                <a:spLocks noChangeArrowheads="1"/>
              </p:cNvSpPr>
              <p:nvPr/>
            </p:nvSpPr>
            <p:spPr bwMode="auto">
              <a:xfrm>
                <a:off x="2638579" y="2151062"/>
                <a:ext cx="6327"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6" name="Rectangle 3825"/>
              <p:cNvSpPr>
                <a:spLocks noChangeArrowheads="1"/>
              </p:cNvSpPr>
              <p:nvPr/>
            </p:nvSpPr>
            <p:spPr bwMode="auto">
              <a:xfrm>
                <a:off x="2638579" y="2151062"/>
                <a:ext cx="6327"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7" name="Line 3826"/>
              <p:cNvSpPr>
                <a:spLocks noChangeShapeType="1"/>
              </p:cNvSpPr>
              <p:nvPr/>
            </p:nvSpPr>
            <p:spPr bwMode="auto">
              <a:xfrm>
                <a:off x="2705017" y="21558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8" name="Rectangle 3827"/>
              <p:cNvSpPr>
                <a:spLocks noChangeArrowheads="1"/>
              </p:cNvSpPr>
              <p:nvPr/>
            </p:nvSpPr>
            <p:spPr bwMode="auto">
              <a:xfrm>
                <a:off x="2697107" y="2155825"/>
                <a:ext cx="7910"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39" name="Rectangle 3828"/>
              <p:cNvSpPr>
                <a:spLocks noChangeArrowheads="1"/>
              </p:cNvSpPr>
              <p:nvPr/>
            </p:nvSpPr>
            <p:spPr bwMode="auto">
              <a:xfrm>
                <a:off x="2697107" y="2155825"/>
                <a:ext cx="7910"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0" name="Line 3829"/>
              <p:cNvSpPr>
                <a:spLocks noChangeShapeType="1"/>
              </p:cNvSpPr>
              <p:nvPr/>
            </p:nvSpPr>
            <p:spPr bwMode="auto">
              <a:xfrm>
                <a:off x="2701853" y="21590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1" name="Rectangle 3830"/>
              <p:cNvSpPr>
                <a:spLocks noChangeArrowheads="1"/>
              </p:cNvSpPr>
              <p:nvPr/>
            </p:nvSpPr>
            <p:spPr bwMode="auto">
              <a:xfrm>
                <a:off x="2701853" y="2159000"/>
                <a:ext cx="11072"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2" name="Rectangle 3831"/>
              <p:cNvSpPr>
                <a:spLocks noChangeArrowheads="1"/>
              </p:cNvSpPr>
              <p:nvPr/>
            </p:nvSpPr>
            <p:spPr bwMode="auto">
              <a:xfrm>
                <a:off x="2701853" y="2159000"/>
                <a:ext cx="11072"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3" name="Line 3832"/>
              <p:cNvSpPr>
                <a:spLocks noChangeShapeType="1"/>
              </p:cNvSpPr>
              <p:nvPr/>
            </p:nvSpPr>
            <p:spPr bwMode="auto">
              <a:xfrm>
                <a:off x="2712926" y="21590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4" name="Rectangle 3833"/>
              <p:cNvSpPr>
                <a:spLocks noChangeArrowheads="1"/>
              </p:cNvSpPr>
              <p:nvPr/>
            </p:nvSpPr>
            <p:spPr bwMode="auto">
              <a:xfrm>
                <a:off x="2712926" y="2159000"/>
                <a:ext cx="2372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5" name="Rectangle 3834"/>
              <p:cNvSpPr>
                <a:spLocks noChangeArrowheads="1"/>
              </p:cNvSpPr>
              <p:nvPr/>
            </p:nvSpPr>
            <p:spPr bwMode="auto">
              <a:xfrm>
                <a:off x="2712926" y="2159000"/>
                <a:ext cx="2372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6" name="Line 3835"/>
              <p:cNvSpPr>
                <a:spLocks noChangeShapeType="1"/>
              </p:cNvSpPr>
              <p:nvPr/>
            </p:nvSpPr>
            <p:spPr bwMode="auto">
              <a:xfrm>
                <a:off x="2736654" y="21590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7" name="Rectangle 3836"/>
              <p:cNvSpPr>
                <a:spLocks noChangeArrowheads="1"/>
              </p:cNvSpPr>
              <p:nvPr/>
            </p:nvSpPr>
            <p:spPr bwMode="auto">
              <a:xfrm>
                <a:off x="2736654" y="2159000"/>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8" name="Rectangle 3837"/>
              <p:cNvSpPr>
                <a:spLocks noChangeArrowheads="1"/>
              </p:cNvSpPr>
              <p:nvPr/>
            </p:nvSpPr>
            <p:spPr bwMode="auto">
              <a:xfrm>
                <a:off x="2736654" y="2159000"/>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49" name="Line 3838"/>
              <p:cNvSpPr>
                <a:spLocks noChangeShapeType="1"/>
              </p:cNvSpPr>
              <p:nvPr/>
            </p:nvSpPr>
            <p:spPr bwMode="auto">
              <a:xfrm>
                <a:off x="2752472" y="21621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0" name="Rectangle 3840"/>
              <p:cNvSpPr>
                <a:spLocks noChangeArrowheads="1"/>
              </p:cNvSpPr>
              <p:nvPr/>
            </p:nvSpPr>
            <p:spPr bwMode="auto">
              <a:xfrm>
                <a:off x="2744562" y="2162175"/>
                <a:ext cx="7910"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1" name="Rectangle 3841"/>
              <p:cNvSpPr>
                <a:spLocks noChangeArrowheads="1"/>
              </p:cNvSpPr>
              <p:nvPr/>
            </p:nvSpPr>
            <p:spPr bwMode="auto">
              <a:xfrm>
                <a:off x="2744562" y="2162175"/>
                <a:ext cx="7910"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2" name="Line 3842"/>
              <p:cNvSpPr>
                <a:spLocks noChangeShapeType="1"/>
              </p:cNvSpPr>
              <p:nvPr/>
            </p:nvSpPr>
            <p:spPr bwMode="auto">
              <a:xfrm>
                <a:off x="2807836" y="2166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3" name="Rectangle 3898"/>
              <p:cNvSpPr>
                <a:spLocks noChangeArrowheads="1"/>
              </p:cNvSpPr>
              <p:nvPr/>
            </p:nvSpPr>
            <p:spPr bwMode="auto">
              <a:xfrm>
                <a:off x="2961275" y="2405062"/>
                <a:ext cx="1581"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4" name="Line 3899"/>
              <p:cNvSpPr>
                <a:spLocks noChangeShapeType="1"/>
              </p:cNvSpPr>
              <p:nvPr/>
            </p:nvSpPr>
            <p:spPr bwMode="auto">
              <a:xfrm>
                <a:off x="2964439" y="24098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5" name="Rectangle 3900"/>
              <p:cNvSpPr>
                <a:spLocks noChangeArrowheads="1"/>
              </p:cNvSpPr>
              <p:nvPr/>
            </p:nvSpPr>
            <p:spPr bwMode="auto">
              <a:xfrm>
                <a:off x="2956529" y="2409825"/>
                <a:ext cx="7910"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6" name="Rectangle 3901"/>
              <p:cNvSpPr>
                <a:spLocks noChangeArrowheads="1"/>
              </p:cNvSpPr>
              <p:nvPr/>
            </p:nvSpPr>
            <p:spPr bwMode="auto">
              <a:xfrm>
                <a:off x="2956529" y="2409825"/>
                <a:ext cx="7910"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7" name="Line 3902"/>
              <p:cNvSpPr>
                <a:spLocks noChangeShapeType="1"/>
              </p:cNvSpPr>
              <p:nvPr/>
            </p:nvSpPr>
            <p:spPr bwMode="auto">
              <a:xfrm>
                <a:off x="2961275" y="24161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8" name="Rectangle 3903"/>
              <p:cNvSpPr>
                <a:spLocks noChangeArrowheads="1"/>
              </p:cNvSpPr>
              <p:nvPr/>
            </p:nvSpPr>
            <p:spPr bwMode="auto">
              <a:xfrm>
                <a:off x="2961275" y="2416175"/>
                <a:ext cx="23727"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59" name="Rectangle 3904"/>
              <p:cNvSpPr>
                <a:spLocks noChangeArrowheads="1"/>
              </p:cNvSpPr>
              <p:nvPr/>
            </p:nvSpPr>
            <p:spPr bwMode="auto">
              <a:xfrm>
                <a:off x="2961275" y="2416175"/>
                <a:ext cx="23727"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0" name="Line 3905"/>
              <p:cNvSpPr>
                <a:spLocks noChangeShapeType="1"/>
              </p:cNvSpPr>
              <p:nvPr/>
            </p:nvSpPr>
            <p:spPr bwMode="auto">
              <a:xfrm>
                <a:off x="2985003" y="24161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1" name="Rectangle 3906"/>
              <p:cNvSpPr>
                <a:spLocks noChangeArrowheads="1"/>
              </p:cNvSpPr>
              <p:nvPr/>
            </p:nvSpPr>
            <p:spPr bwMode="auto">
              <a:xfrm>
                <a:off x="2985003" y="2416175"/>
                <a:ext cx="11073"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2" name="Rectangle 3907"/>
              <p:cNvSpPr>
                <a:spLocks noChangeArrowheads="1"/>
              </p:cNvSpPr>
              <p:nvPr/>
            </p:nvSpPr>
            <p:spPr bwMode="auto">
              <a:xfrm>
                <a:off x="2985003" y="2416175"/>
                <a:ext cx="11073"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3" name="Line 3908"/>
              <p:cNvSpPr>
                <a:spLocks noChangeShapeType="1"/>
              </p:cNvSpPr>
              <p:nvPr/>
            </p:nvSpPr>
            <p:spPr bwMode="auto">
              <a:xfrm>
                <a:off x="3000821" y="2420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4" name="Rectangle 3909"/>
              <p:cNvSpPr>
                <a:spLocks noChangeArrowheads="1"/>
              </p:cNvSpPr>
              <p:nvPr/>
            </p:nvSpPr>
            <p:spPr bwMode="auto">
              <a:xfrm>
                <a:off x="2992912" y="2420937"/>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5" name="Rectangle 3910"/>
              <p:cNvSpPr>
                <a:spLocks noChangeArrowheads="1"/>
              </p:cNvSpPr>
              <p:nvPr/>
            </p:nvSpPr>
            <p:spPr bwMode="auto">
              <a:xfrm>
                <a:off x="2992912" y="2420937"/>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6" name="Line 3911"/>
              <p:cNvSpPr>
                <a:spLocks noChangeShapeType="1"/>
              </p:cNvSpPr>
              <p:nvPr/>
            </p:nvSpPr>
            <p:spPr bwMode="auto">
              <a:xfrm>
                <a:off x="3053022" y="24241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7" name="Rectangle 3912"/>
              <p:cNvSpPr>
                <a:spLocks noChangeArrowheads="1"/>
              </p:cNvSpPr>
              <p:nvPr/>
            </p:nvSpPr>
            <p:spPr bwMode="auto">
              <a:xfrm>
                <a:off x="3053022" y="2424112"/>
                <a:ext cx="58528"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8" name="Rectangle 3913"/>
              <p:cNvSpPr>
                <a:spLocks noChangeArrowheads="1"/>
              </p:cNvSpPr>
              <p:nvPr/>
            </p:nvSpPr>
            <p:spPr bwMode="auto">
              <a:xfrm>
                <a:off x="3053022" y="2424112"/>
                <a:ext cx="58528"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69" name="Rectangle 3914"/>
              <p:cNvSpPr>
                <a:spLocks noChangeArrowheads="1"/>
              </p:cNvSpPr>
              <p:nvPr/>
            </p:nvSpPr>
            <p:spPr bwMode="auto">
              <a:xfrm>
                <a:off x="3106805" y="2428875"/>
                <a:ext cx="9491" cy="15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0" name="Line 3915"/>
              <p:cNvSpPr>
                <a:spLocks noChangeShapeType="1"/>
              </p:cNvSpPr>
              <p:nvPr/>
            </p:nvSpPr>
            <p:spPr bwMode="auto">
              <a:xfrm>
                <a:off x="3163751" y="243205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1" name="Rectangle 3916"/>
              <p:cNvSpPr>
                <a:spLocks noChangeArrowheads="1"/>
              </p:cNvSpPr>
              <p:nvPr/>
            </p:nvSpPr>
            <p:spPr bwMode="auto">
              <a:xfrm>
                <a:off x="3163751" y="2432050"/>
                <a:ext cx="18982"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2" name="Rectangle 3917"/>
              <p:cNvSpPr>
                <a:spLocks noChangeArrowheads="1"/>
              </p:cNvSpPr>
              <p:nvPr/>
            </p:nvSpPr>
            <p:spPr bwMode="auto">
              <a:xfrm>
                <a:off x="3163751" y="2432050"/>
                <a:ext cx="189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3" name="Line 3918"/>
              <p:cNvSpPr>
                <a:spLocks noChangeShapeType="1"/>
              </p:cNvSpPr>
              <p:nvPr/>
            </p:nvSpPr>
            <p:spPr bwMode="auto">
              <a:xfrm>
                <a:off x="3187479" y="24368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4" name="Rectangle 3919"/>
              <p:cNvSpPr>
                <a:spLocks noChangeArrowheads="1"/>
              </p:cNvSpPr>
              <p:nvPr/>
            </p:nvSpPr>
            <p:spPr bwMode="auto">
              <a:xfrm>
                <a:off x="3179570" y="2436812"/>
                <a:ext cx="7909"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5" name="Rectangle 3920"/>
              <p:cNvSpPr>
                <a:spLocks noChangeArrowheads="1"/>
              </p:cNvSpPr>
              <p:nvPr/>
            </p:nvSpPr>
            <p:spPr bwMode="auto">
              <a:xfrm>
                <a:off x="3179570" y="2436812"/>
                <a:ext cx="7909"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6" name="Line 3921"/>
              <p:cNvSpPr>
                <a:spLocks noChangeShapeType="1"/>
              </p:cNvSpPr>
              <p:nvPr/>
            </p:nvSpPr>
            <p:spPr bwMode="auto">
              <a:xfrm>
                <a:off x="3182733" y="24399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7" name="Rectangle 3922"/>
              <p:cNvSpPr>
                <a:spLocks noChangeArrowheads="1"/>
              </p:cNvSpPr>
              <p:nvPr/>
            </p:nvSpPr>
            <p:spPr bwMode="auto">
              <a:xfrm>
                <a:off x="3182733" y="2439987"/>
                <a:ext cx="3163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8" name="Rectangle 3923"/>
              <p:cNvSpPr>
                <a:spLocks noChangeArrowheads="1"/>
              </p:cNvSpPr>
              <p:nvPr/>
            </p:nvSpPr>
            <p:spPr bwMode="auto">
              <a:xfrm>
                <a:off x="3182733" y="2439987"/>
                <a:ext cx="3163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79" name="Line 3924"/>
              <p:cNvSpPr>
                <a:spLocks noChangeShapeType="1"/>
              </p:cNvSpPr>
              <p:nvPr/>
            </p:nvSpPr>
            <p:spPr bwMode="auto">
              <a:xfrm>
                <a:off x="3246007" y="245903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0" name="Rectangle 3925"/>
              <p:cNvSpPr>
                <a:spLocks noChangeArrowheads="1"/>
              </p:cNvSpPr>
              <p:nvPr/>
            </p:nvSpPr>
            <p:spPr bwMode="auto">
              <a:xfrm>
                <a:off x="3246007" y="2459037"/>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1" name="Rectangle 3926"/>
              <p:cNvSpPr>
                <a:spLocks noChangeArrowheads="1"/>
              </p:cNvSpPr>
              <p:nvPr/>
            </p:nvSpPr>
            <p:spPr bwMode="auto">
              <a:xfrm>
                <a:off x="3246007" y="2459037"/>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2" name="Line 3927"/>
              <p:cNvSpPr>
                <a:spLocks noChangeShapeType="1"/>
              </p:cNvSpPr>
              <p:nvPr/>
            </p:nvSpPr>
            <p:spPr bwMode="auto">
              <a:xfrm>
                <a:off x="3253916" y="24638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3" name="Rectangle 3928"/>
              <p:cNvSpPr>
                <a:spLocks noChangeArrowheads="1"/>
              </p:cNvSpPr>
              <p:nvPr/>
            </p:nvSpPr>
            <p:spPr bwMode="auto">
              <a:xfrm>
                <a:off x="3246007" y="2463800"/>
                <a:ext cx="7909"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4" name="Rectangle 3929"/>
              <p:cNvSpPr>
                <a:spLocks noChangeArrowheads="1"/>
              </p:cNvSpPr>
              <p:nvPr/>
            </p:nvSpPr>
            <p:spPr bwMode="auto">
              <a:xfrm>
                <a:off x="3246007" y="2463800"/>
                <a:ext cx="7909"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5" name="Line 3930"/>
              <p:cNvSpPr>
                <a:spLocks noChangeShapeType="1"/>
              </p:cNvSpPr>
              <p:nvPr/>
            </p:nvSpPr>
            <p:spPr bwMode="auto">
              <a:xfrm>
                <a:off x="3250752" y="24669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6" name="Rectangle 3931"/>
              <p:cNvSpPr>
                <a:spLocks noChangeArrowheads="1"/>
              </p:cNvSpPr>
              <p:nvPr/>
            </p:nvSpPr>
            <p:spPr bwMode="auto">
              <a:xfrm>
                <a:off x="3250752" y="2466975"/>
                <a:ext cx="3954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7" name="Rectangle 3932"/>
              <p:cNvSpPr>
                <a:spLocks noChangeArrowheads="1"/>
              </p:cNvSpPr>
              <p:nvPr/>
            </p:nvSpPr>
            <p:spPr bwMode="auto">
              <a:xfrm>
                <a:off x="3250752" y="2466975"/>
                <a:ext cx="3954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8" name="Line 3933"/>
              <p:cNvSpPr>
                <a:spLocks noChangeShapeType="1"/>
              </p:cNvSpPr>
              <p:nvPr/>
            </p:nvSpPr>
            <p:spPr bwMode="auto">
              <a:xfrm>
                <a:off x="3290299" y="24669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89" name="Rectangle 3934"/>
              <p:cNvSpPr>
                <a:spLocks noChangeArrowheads="1"/>
              </p:cNvSpPr>
              <p:nvPr/>
            </p:nvSpPr>
            <p:spPr bwMode="auto">
              <a:xfrm>
                <a:off x="3290299" y="2466975"/>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0" name="Rectangle 3935"/>
              <p:cNvSpPr>
                <a:spLocks noChangeArrowheads="1"/>
              </p:cNvSpPr>
              <p:nvPr/>
            </p:nvSpPr>
            <p:spPr bwMode="auto">
              <a:xfrm>
                <a:off x="3290299" y="2466975"/>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1" name="Line 3936"/>
              <p:cNvSpPr>
                <a:spLocks noChangeShapeType="1"/>
              </p:cNvSpPr>
              <p:nvPr/>
            </p:nvSpPr>
            <p:spPr bwMode="auto">
              <a:xfrm>
                <a:off x="3318772" y="249713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2" name="Rectangle 3937"/>
              <p:cNvSpPr>
                <a:spLocks noChangeArrowheads="1"/>
              </p:cNvSpPr>
              <p:nvPr/>
            </p:nvSpPr>
            <p:spPr bwMode="auto">
              <a:xfrm>
                <a:off x="3314026" y="2497137"/>
                <a:ext cx="4746"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3" name="Rectangle 3938"/>
              <p:cNvSpPr>
                <a:spLocks noChangeArrowheads="1"/>
              </p:cNvSpPr>
              <p:nvPr/>
            </p:nvSpPr>
            <p:spPr bwMode="auto">
              <a:xfrm>
                <a:off x="3314026" y="2497137"/>
                <a:ext cx="4746"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4" name="Line 3939"/>
              <p:cNvSpPr>
                <a:spLocks noChangeShapeType="1"/>
              </p:cNvSpPr>
              <p:nvPr/>
            </p:nvSpPr>
            <p:spPr bwMode="auto">
              <a:xfrm>
                <a:off x="3314026" y="25019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5" name="Rectangle 3940"/>
              <p:cNvSpPr>
                <a:spLocks noChangeArrowheads="1"/>
              </p:cNvSpPr>
              <p:nvPr/>
            </p:nvSpPr>
            <p:spPr bwMode="auto">
              <a:xfrm>
                <a:off x="3314026" y="2501900"/>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6" name="Rectangle 3941"/>
              <p:cNvSpPr>
                <a:spLocks noChangeArrowheads="1"/>
              </p:cNvSpPr>
              <p:nvPr/>
            </p:nvSpPr>
            <p:spPr bwMode="auto">
              <a:xfrm>
                <a:off x="3314026" y="2501900"/>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7" name="Line 3942"/>
              <p:cNvSpPr>
                <a:spLocks noChangeShapeType="1"/>
              </p:cNvSpPr>
              <p:nvPr/>
            </p:nvSpPr>
            <p:spPr bwMode="auto">
              <a:xfrm>
                <a:off x="3321936" y="25050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8" name="Rectangle 3943"/>
              <p:cNvSpPr>
                <a:spLocks noChangeArrowheads="1"/>
              </p:cNvSpPr>
              <p:nvPr/>
            </p:nvSpPr>
            <p:spPr bwMode="auto">
              <a:xfrm>
                <a:off x="3314026" y="2505075"/>
                <a:ext cx="7910"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499" name="Rectangle 3944"/>
              <p:cNvSpPr>
                <a:spLocks noChangeArrowheads="1"/>
              </p:cNvSpPr>
              <p:nvPr/>
            </p:nvSpPr>
            <p:spPr bwMode="auto">
              <a:xfrm>
                <a:off x="3314026" y="2505075"/>
                <a:ext cx="7910"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0" name="Line 3945"/>
              <p:cNvSpPr>
                <a:spLocks noChangeShapeType="1"/>
              </p:cNvSpPr>
              <p:nvPr/>
            </p:nvSpPr>
            <p:spPr bwMode="auto">
              <a:xfrm>
                <a:off x="3318772" y="25130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1" name="Rectangle 3946"/>
              <p:cNvSpPr>
                <a:spLocks noChangeArrowheads="1"/>
              </p:cNvSpPr>
              <p:nvPr/>
            </p:nvSpPr>
            <p:spPr bwMode="auto">
              <a:xfrm>
                <a:off x="3318772" y="2513012"/>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2" name="Rectangle 3947"/>
              <p:cNvSpPr>
                <a:spLocks noChangeArrowheads="1"/>
              </p:cNvSpPr>
              <p:nvPr/>
            </p:nvSpPr>
            <p:spPr bwMode="auto">
              <a:xfrm>
                <a:off x="3318772" y="2513012"/>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3" name="Line 3948"/>
              <p:cNvSpPr>
                <a:spLocks noChangeShapeType="1"/>
              </p:cNvSpPr>
              <p:nvPr/>
            </p:nvSpPr>
            <p:spPr bwMode="auto">
              <a:xfrm>
                <a:off x="3326681" y="25161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4" name="Rectangle 3949"/>
              <p:cNvSpPr>
                <a:spLocks noChangeArrowheads="1"/>
              </p:cNvSpPr>
              <p:nvPr/>
            </p:nvSpPr>
            <p:spPr bwMode="auto">
              <a:xfrm>
                <a:off x="3318772" y="2516187"/>
                <a:ext cx="7909"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5" name="Rectangle 3950"/>
              <p:cNvSpPr>
                <a:spLocks noChangeArrowheads="1"/>
              </p:cNvSpPr>
              <p:nvPr/>
            </p:nvSpPr>
            <p:spPr bwMode="auto">
              <a:xfrm>
                <a:off x="3318772" y="2516187"/>
                <a:ext cx="7909"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6" name="Line 3951"/>
              <p:cNvSpPr>
                <a:spLocks noChangeShapeType="1"/>
              </p:cNvSpPr>
              <p:nvPr/>
            </p:nvSpPr>
            <p:spPr bwMode="auto">
              <a:xfrm>
                <a:off x="3321936" y="25288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7" name="Rectangle 3952"/>
              <p:cNvSpPr>
                <a:spLocks noChangeArrowheads="1"/>
              </p:cNvSpPr>
              <p:nvPr/>
            </p:nvSpPr>
            <p:spPr bwMode="auto">
              <a:xfrm>
                <a:off x="3321936" y="2528887"/>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8" name="Rectangle 3953"/>
              <p:cNvSpPr>
                <a:spLocks noChangeArrowheads="1"/>
              </p:cNvSpPr>
              <p:nvPr/>
            </p:nvSpPr>
            <p:spPr bwMode="auto">
              <a:xfrm>
                <a:off x="3321936" y="2528887"/>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09" name="Rectangle 3954"/>
              <p:cNvSpPr>
                <a:spLocks noChangeArrowheads="1"/>
              </p:cNvSpPr>
              <p:nvPr/>
            </p:nvSpPr>
            <p:spPr bwMode="auto">
              <a:xfrm>
                <a:off x="3321936" y="2532062"/>
                <a:ext cx="7909" cy="15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0" name="Line 3955"/>
              <p:cNvSpPr>
                <a:spLocks noChangeShapeType="1"/>
              </p:cNvSpPr>
              <p:nvPr/>
            </p:nvSpPr>
            <p:spPr bwMode="auto">
              <a:xfrm>
                <a:off x="3333008" y="25749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1" name="Rectangle 3956"/>
              <p:cNvSpPr>
                <a:spLocks noChangeArrowheads="1"/>
              </p:cNvSpPr>
              <p:nvPr/>
            </p:nvSpPr>
            <p:spPr bwMode="auto">
              <a:xfrm>
                <a:off x="3326681" y="2574925"/>
                <a:ext cx="632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2" name="Rectangle 3957"/>
              <p:cNvSpPr>
                <a:spLocks noChangeArrowheads="1"/>
              </p:cNvSpPr>
              <p:nvPr/>
            </p:nvSpPr>
            <p:spPr bwMode="auto">
              <a:xfrm>
                <a:off x="3326681" y="2574925"/>
                <a:ext cx="632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3" name="Line 3958"/>
              <p:cNvSpPr>
                <a:spLocks noChangeShapeType="1"/>
              </p:cNvSpPr>
              <p:nvPr/>
            </p:nvSpPr>
            <p:spPr bwMode="auto">
              <a:xfrm>
                <a:off x="3329844" y="257810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4" name="Rectangle 3959"/>
              <p:cNvSpPr>
                <a:spLocks noChangeArrowheads="1"/>
              </p:cNvSpPr>
              <p:nvPr/>
            </p:nvSpPr>
            <p:spPr bwMode="auto">
              <a:xfrm>
                <a:off x="3329844" y="2578100"/>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5" name="Rectangle 3960"/>
              <p:cNvSpPr>
                <a:spLocks noChangeArrowheads="1"/>
              </p:cNvSpPr>
              <p:nvPr/>
            </p:nvSpPr>
            <p:spPr bwMode="auto">
              <a:xfrm>
                <a:off x="3329844" y="2578100"/>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6" name="Line 3961"/>
              <p:cNvSpPr>
                <a:spLocks noChangeShapeType="1"/>
              </p:cNvSpPr>
              <p:nvPr/>
            </p:nvSpPr>
            <p:spPr bwMode="auto">
              <a:xfrm>
                <a:off x="3337754" y="2578100"/>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7" name="Rectangle 3962"/>
              <p:cNvSpPr>
                <a:spLocks noChangeArrowheads="1"/>
              </p:cNvSpPr>
              <p:nvPr/>
            </p:nvSpPr>
            <p:spPr bwMode="auto">
              <a:xfrm>
                <a:off x="3329844" y="2578100"/>
                <a:ext cx="7910"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8" name="Rectangle 3963"/>
              <p:cNvSpPr>
                <a:spLocks noChangeArrowheads="1"/>
              </p:cNvSpPr>
              <p:nvPr/>
            </p:nvSpPr>
            <p:spPr bwMode="auto">
              <a:xfrm>
                <a:off x="3329844" y="2578100"/>
                <a:ext cx="7910"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19" name="Line 3964"/>
              <p:cNvSpPr>
                <a:spLocks noChangeShapeType="1"/>
              </p:cNvSpPr>
              <p:nvPr/>
            </p:nvSpPr>
            <p:spPr bwMode="auto">
              <a:xfrm>
                <a:off x="3333008" y="25812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0" name="Rectangle 3965"/>
              <p:cNvSpPr>
                <a:spLocks noChangeArrowheads="1"/>
              </p:cNvSpPr>
              <p:nvPr/>
            </p:nvSpPr>
            <p:spPr bwMode="auto">
              <a:xfrm>
                <a:off x="3333008" y="2581275"/>
                <a:ext cx="4746"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1" name="Rectangle 3966"/>
              <p:cNvSpPr>
                <a:spLocks noChangeArrowheads="1"/>
              </p:cNvSpPr>
              <p:nvPr/>
            </p:nvSpPr>
            <p:spPr bwMode="auto">
              <a:xfrm>
                <a:off x="3333008" y="2581275"/>
                <a:ext cx="4746"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2" name="Line 3967"/>
              <p:cNvSpPr>
                <a:spLocks noChangeShapeType="1"/>
              </p:cNvSpPr>
              <p:nvPr/>
            </p:nvSpPr>
            <p:spPr bwMode="auto">
              <a:xfrm>
                <a:off x="3342499" y="25860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3" name="Rectangle 3968"/>
              <p:cNvSpPr>
                <a:spLocks noChangeArrowheads="1"/>
              </p:cNvSpPr>
              <p:nvPr/>
            </p:nvSpPr>
            <p:spPr bwMode="auto">
              <a:xfrm>
                <a:off x="3333008" y="2586037"/>
                <a:ext cx="9491" cy="2222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4" name="Rectangle 3969"/>
              <p:cNvSpPr>
                <a:spLocks noChangeArrowheads="1"/>
              </p:cNvSpPr>
              <p:nvPr/>
            </p:nvSpPr>
            <p:spPr bwMode="auto">
              <a:xfrm>
                <a:off x="3333008" y="2586037"/>
                <a:ext cx="9491" cy="2222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5" name="Line 3970"/>
              <p:cNvSpPr>
                <a:spLocks noChangeShapeType="1"/>
              </p:cNvSpPr>
              <p:nvPr/>
            </p:nvSpPr>
            <p:spPr bwMode="auto">
              <a:xfrm>
                <a:off x="3337754" y="26050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6" name="Rectangle 3971"/>
              <p:cNvSpPr>
                <a:spLocks noChangeArrowheads="1"/>
              </p:cNvSpPr>
              <p:nvPr/>
            </p:nvSpPr>
            <p:spPr bwMode="auto">
              <a:xfrm>
                <a:off x="3337754" y="2605087"/>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7" name="Rectangle 3972"/>
              <p:cNvSpPr>
                <a:spLocks noChangeArrowheads="1"/>
              </p:cNvSpPr>
              <p:nvPr/>
            </p:nvSpPr>
            <p:spPr bwMode="auto">
              <a:xfrm>
                <a:off x="3337754" y="2605087"/>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8" name="Rectangle 3973"/>
              <p:cNvSpPr>
                <a:spLocks noChangeArrowheads="1"/>
              </p:cNvSpPr>
              <p:nvPr/>
            </p:nvSpPr>
            <p:spPr bwMode="auto">
              <a:xfrm>
                <a:off x="3337754" y="2608262"/>
                <a:ext cx="7909" cy="15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29" name="Line 3974"/>
              <p:cNvSpPr>
                <a:spLocks noChangeShapeType="1"/>
              </p:cNvSpPr>
              <p:nvPr/>
            </p:nvSpPr>
            <p:spPr bwMode="auto">
              <a:xfrm>
                <a:off x="3363064" y="26400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0" name="Rectangle 3975"/>
              <p:cNvSpPr>
                <a:spLocks noChangeArrowheads="1"/>
              </p:cNvSpPr>
              <p:nvPr/>
            </p:nvSpPr>
            <p:spPr bwMode="auto">
              <a:xfrm>
                <a:off x="3358318" y="2640012"/>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1" name="Rectangle 3976"/>
              <p:cNvSpPr>
                <a:spLocks noChangeArrowheads="1"/>
              </p:cNvSpPr>
              <p:nvPr/>
            </p:nvSpPr>
            <p:spPr bwMode="auto">
              <a:xfrm>
                <a:off x="3358318" y="2640012"/>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2" name="Rectangle 3977"/>
              <p:cNvSpPr>
                <a:spLocks noChangeArrowheads="1"/>
              </p:cNvSpPr>
              <p:nvPr/>
            </p:nvSpPr>
            <p:spPr bwMode="auto">
              <a:xfrm>
                <a:off x="3363064" y="2640012"/>
                <a:ext cx="1581"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3" name="Line 3978"/>
              <p:cNvSpPr>
                <a:spLocks noChangeShapeType="1"/>
              </p:cNvSpPr>
              <p:nvPr/>
            </p:nvSpPr>
            <p:spPr bwMode="auto">
              <a:xfrm>
                <a:off x="3363064" y="2640012"/>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4" name="Rectangle 3979"/>
              <p:cNvSpPr>
                <a:spLocks noChangeArrowheads="1"/>
              </p:cNvSpPr>
              <p:nvPr/>
            </p:nvSpPr>
            <p:spPr bwMode="auto">
              <a:xfrm>
                <a:off x="3363064" y="2640012"/>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5" name="Rectangle 3980"/>
              <p:cNvSpPr>
                <a:spLocks noChangeArrowheads="1"/>
              </p:cNvSpPr>
              <p:nvPr/>
            </p:nvSpPr>
            <p:spPr bwMode="auto">
              <a:xfrm>
                <a:off x="3363064" y="2640012"/>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6" name="Line 3981"/>
              <p:cNvSpPr>
                <a:spLocks noChangeShapeType="1"/>
              </p:cNvSpPr>
              <p:nvPr/>
            </p:nvSpPr>
            <p:spPr bwMode="auto">
              <a:xfrm>
                <a:off x="3370972" y="26431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7" name="Rectangle 3982"/>
              <p:cNvSpPr>
                <a:spLocks noChangeArrowheads="1"/>
              </p:cNvSpPr>
              <p:nvPr/>
            </p:nvSpPr>
            <p:spPr bwMode="auto">
              <a:xfrm>
                <a:off x="3363064" y="2643187"/>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8" name="Rectangle 3983"/>
              <p:cNvSpPr>
                <a:spLocks noChangeArrowheads="1"/>
              </p:cNvSpPr>
              <p:nvPr/>
            </p:nvSpPr>
            <p:spPr bwMode="auto">
              <a:xfrm>
                <a:off x="3363064" y="2643187"/>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39" name="Line 3984"/>
              <p:cNvSpPr>
                <a:spLocks noChangeShapeType="1"/>
              </p:cNvSpPr>
              <p:nvPr/>
            </p:nvSpPr>
            <p:spPr bwMode="auto">
              <a:xfrm>
                <a:off x="3367809" y="264795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0" name="Rectangle 3985"/>
              <p:cNvSpPr>
                <a:spLocks noChangeArrowheads="1"/>
              </p:cNvSpPr>
              <p:nvPr/>
            </p:nvSpPr>
            <p:spPr bwMode="auto">
              <a:xfrm>
                <a:off x="3367809" y="2647950"/>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1" name="Rectangle 3986"/>
              <p:cNvSpPr>
                <a:spLocks noChangeArrowheads="1"/>
              </p:cNvSpPr>
              <p:nvPr/>
            </p:nvSpPr>
            <p:spPr bwMode="auto">
              <a:xfrm>
                <a:off x="3367809" y="2647950"/>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2" name="Line 3987"/>
              <p:cNvSpPr>
                <a:spLocks noChangeShapeType="1"/>
              </p:cNvSpPr>
              <p:nvPr/>
            </p:nvSpPr>
            <p:spPr bwMode="auto">
              <a:xfrm>
                <a:off x="3370972" y="2647950"/>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3" name="Rectangle 3988"/>
              <p:cNvSpPr>
                <a:spLocks noChangeArrowheads="1"/>
              </p:cNvSpPr>
              <p:nvPr/>
            </p:nvSpPr>
            <p:spPr bwMode="auto">
              <a:xfrm>
                <a:off x="3370972" y="2647950"/>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4" name="Rectangle 3989"/>
              <p:cNvSpPr>
                <a:spLocks noChangeArrowheads="1"/>
              </p:cNvSpPr>
              <p:nvPr/>
            </p:nvSpPr>
            <p:spPr bwMode="auto">
              <a:xfrm>
                <a:off x="3370972" y="2647950"/>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5" name="Line 3990"/>
              <p:cNvSpPr>
                <a:spLocks noChangeShapeType="1"/>
              </p:cNvSpPr>
              <p:nvPr/>
            </p:nvSpPr>
            <p:spPr bwMode="auto">
              <a:xfrm>
                <a:off x="3383627" y="265112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6" name="Rectangle 3991"/>
              <p:cNvSpPr>
                <a:spLocks noChangeArrowheads="1"/>
              </p:cNvSpPr>
              <p:nvPr/>
            </p:nvSpPr>
            <p:spPr bwMode="auto">
              <a:xfrm>
                <a:off x="3375718" y="2651125"/>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7" name="Rectangle 3992"/>
              <p:cNvSpPr>
                <a:spLocks noChangeArrowheads="1"/>
              </p:cNvSpPr>
              <p:nvPr/>
            </p:nvSpPr>
            <p:spPr bwMode="auto">
              <a:xfrm>
                <a:off x="3375718" y="2651125"/>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8" name="Line 3993"/>
              <p:cNvSpPr>
                <a:spLocks noChangeShapeType="1"/>
              </p:cNvSpPr>
              <p:nvPr/>
            </p:nvSpPr>
            <p:spPr bwMode="auto">
              <a:xfrm>
                <a:off x="3378882" y="26558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49" name="Rectangle 3994"/>
              <p:cNvSpPr>
                <a:spLocks noChangeArrowheads="1"/>
              </p:cNvSpPr>
              <p:nvPr/>
            </p:nvSpPr>
            <p:spPr bwMode="auto">
              <a:xfrm>
                <a:off x="3378882" y="2655887"/>
                <a:ext cx="20563"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0" name="Rectangle 3995"/>
              <p:cNvSpPr>
                <a:spLocks noChangeArrowheads="1"/>
              </p:cNvSpPr>
              <p:nvPr/>
            </p:nvSpPr>
            <p:spPr bwMode="auto">
              <a:xfrm>
                <a:off x="3378882" y="2655887"/>
                <a:ext cx="20563"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1" name="Rectangle 3996"/>
              <p:cNvSpPr>
                <a:spLocks noChangeArrowheads="1"/>
              </p:cNvSpPr>
              <p:nvPr/>
            </p:nvSpPr>
            <p:spPr bwMode="auto">
              <a:xfrm>
                <a:off x="3394700" y="2659062"/>
                <a:ext cx="7909" cy="15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2" name="Line 3997"/>
              <p:cNvSpPr>
                <a:spLocks noChangeShapeType="1"/>
              </p:cNvSpPr>
              <p:nvPr/>
            </p:nvSpPr>
            <p:spPr bwMode="auto">
              <a:xfrm>
                <a:off x="3450065" y="26622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3" name="Rectangle 3998"/>
              <p:cNvSpPr>
                <a:spLocks noChangeArrowheads="1"/>
              </p:cNvSpPr>
              <p:nvPr/>
            </p:nvSpPr>
            <p:spPr bwMode="auto">
              <a:xfrm>
                <a:off x="3450065" y="2662237"/>
                <a:ext cx="4746"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4" name="Rectangle 3999"/>
              <p:cNvSpPr>
                <a:spLocks noChangeArrowheads="1"/>
              </p:cNvSpPr>
              <p:nvPr/>
            </p:nvSpPr>
            <p:spPr bwMode="auto">
              <a:xfrm>
                <a:off x="3450065" y="2662237"/>
                <a:ext cx="4746"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5" name="Line 4000"/>
              <p:cNvSpPr>
                <a:spLocks noChangeShapeType="1"/>
              </p:cNvSpPr>
              <p:nvPr/>
            </p:nvSpPr>
            <p:spPr bwMode="auto">
              <a:xfrm>
                <a:off x="3457974" y="266223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6" name="Rectangle 4001"/>
              <p:cNvSpPr>
                <a:spLocks noChangeArrowheads="1"/>
              </p:cNvSpPr>
              <p:nvPr/>
            </p:nvSpPr>
            <p:spPr bwMode="auto">
              <a:xfrm>
                <a:off x="3450065" y="2662237"/>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7" name="Rectangle 4002"/>
              <p:cNvSpPr>
                <a:spLocks noChangeArrowheads="1"/>
              </p:cNvSpPr>
              <p:nvPr/>
            </p:nvSpPr>
            <p:spPr bwMode="auto">
              <a:xfrm>
                <a:off x="3450065" y="2662237"/>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8" name="Line 4003"/>
              <p:cNvSpPr>
                <a:spLocks noChangeShapeType="1"/>
              </p:cNvSpPr>
              <p:nvPr/>
            </p:nvSpPr>
            <p:spPr bwMode="auto">
              <a:xfrm>
                <a:off x="3454811" y="26701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59" name="Rectangle 4004"/>
              <p:cNvSpPr>
                <a:spLocks noChangeArrowheads="1"/>
              </p:cNvSpPr>
              <p:nvPr/>
            </p:nvSpPr>
            <p:spPr bwMode="auto">
              <a:xfrm>
                <a:off x="3454811" y="2670175"/>
                <a:ext cx="26891"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0" name="Rectangle 4005"/>
              <p:cNvSpPr>
                <a:spLocks noChangeArrowheads="1"/>
              </p:cNvSpPr>
              <p:nvPr/>
            </p:nvSpPr>
            <p:spPr bwMode="auto">
              <a:xfrm>
                <a:off x="3454811" y="2670175"/>
                <a:ext cx="26891"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1" name="Line 4006"/>
              <p:cNvSpPr>
                <a:spLocks noChangeShapeType="1"/>
              </p:cNvSpPr>
              <p:nvPr/>
            </p:nvSpPr>
            <p:spPr bwMode="auto">
              <a:xfrm>
                <a:off x="3486447" y="26701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2" name="Rectangle 4007"/>
              <p:cNvSpPr>
                <a:spLocks noChangeArrowheads="1"/>
              </p:cNvSpPr>
              <p:nvPr/>
            </p:nvSpPr>
            <p:spPr bwMode="auto">
              <a:xfrm>
                <a:off x="3478538" y="2670175"/>
                <a:ext cx="7910"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3" name="Rectangle 4008"/>
              <p:cNvSpPr>
                <a:spLocks noChangeArrowheads="1"/>
              </p:cNvSpPr>
              <p:nvPr/>
            </p:nvSpPr>
            <p:spPr bwMode="auto">
              <a:xfrm>
                <a:off x="3478538" y="2670175"/>
                <a:ext cx="7910"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4" name="Line 4009"/>
              <p:cNvSpPr>
                <a:spLocks noChangeShapeType="1"/>
              </p:cNvSpPr>
              <p:nvPr/>
            </p:nvSpPr>
            <p:spPr bwMode="auto">
              <a:xfrm>
                <a:off x="3481701" y="26749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5" name="Rectangle 4010"/>
              <p:cNvSpPr>
                <a:spLocks noChangeArrowheads="1"/>
              </p:cNvSpPr>
              <p:nvPr/>
            </p:nvSpPr>
            <p:spPr bwMode="auto">
              <a:xfrm>
                <a:off x="3481701" y="2674937"/>
                <a:ext cx="9491"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6" name="Rectangle 4011"/>
              <p:cNvSpPr>
                <a:spLocks noChangeArrowheads="1"/>
              </p:cNvSpPr>
              <p:nvPr/>
            </p:nvSpPr>
            <p:spPr bwMode="auto">
              <a:xfrm>
                <a:off x="3481701" y="2674937"/>
                <a:ext cx="9491"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7" name="Rectangle 4012"/>
              <p:cNvSpPr>
                <a:spLocks noChangeArrowheads="1"/>
              </p:cNvSpPr>
              <p:nvPr/>
            </p:nvSpPr>
            <p:spPr bwMode="auto">
              <a:xfrm>
                <a:off x="3510175" y="2705100"/>
                <a:ext cx="1582"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8" name="Line 4013"/>
              <p:cNvSpPr>
                <a:spLocks noChangeShapeType="1"/>
              </p:cNvSpPr>
              <p:nvPr/>
            </p:nvSpPr>
            <p:spPr bwMode="auto">
              <a:xfrm>
                <a:off x="3513338" y="27082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69" name="Rectangle 4014"/>
              <p:cNvSpPr>
                <a:spLocks noChangeArrowheads="1"/>
              </p:cNvSpPr>
              <p:nvPr/>
            </p:nvSpPr>
            <p:spPr bwMode="auto">
              <a:xfrm>
                <a:off x="3505430" y="2708275"/>
                <a:ext cx="7909"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0" name="Rectangle 4015"/>
              <p:cNvSpPr>
                <a:spLocks noChangeArrowheads="1"/>
              </p:cNvSpPr>
              <p:nvPr/>
            </p:nvSpPr>
            <p:spPr bwMode="auto">
              <a:xfrm>
                <a:off x="3505430" y="2708275"/>
                <a:ext cx="7909"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1" name="Line 4016"/>
              <p:cNvSpPr>
                <a:spLocks noChangeShapeType="1"/>
              </p:cNvSpPr>
              <p:nvPr/>
            </p:nvSpPr>
            <p:spPr bwMode="auto">
              <a:xfrm>
                <a:off x="3510175" y="27130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2" name="Rectangle 4017"/>
              <p:cNvSpPr>
                <a:spLocks noChangeArrowheads="1"/>
              </p:cNvSpPr>
              <p:nvPr/>
            </p:nvSpPr>
            <p:spPr bwMode="auto">
              <a:xfrm>
                <a:off x="3510175" y="2713037"/>
                <a:ext cx="3163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3" name="Rectangle 4018"/>
              <p:cNvSpPr>
                <a:spLocks noChangeArrowheads="1"/>
              </p:cNvSpPr>
              <p:nvPr/>
            </p:nvSpPr>
            <p:spPr bwMode="auto">
              <a:xfrm>
                <a:off x="3510175" y="2713037"/>
                <a:ext cx="3163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4" name="Line 4019"/>
              <p:cNvSpPr>
                <a:spLocks noChangeShapeType="1"/>
              </p:cNvSpPr>
              <p:nvPr/>
            </p:nvSpPr>
            <p:spPr bwMode="auto">
              <a:xfrm>
                <a:off x="3541811" y="271303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5" name="Rectangle 4020"/>
              <p:cNvSpPr>
                <a:spLocks noChangeArrowheads="1"/>
              </p:cNvSpPr>
              <p:nvPr/>
            </p:nvSpPr>
            <p:spPr bwMode="auto">
              <a:xfrm>
                <a:off x="3541811" y="2713037"/>
                <a:ext cx="1581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6" name="Rectangle 4021"/>
              <p:cNvSpPr>
                <a:spLocks noChangeArrowheads="1"/>
              </p:cNvSpPr>
              <p:nvPr/>
            </p:nvSpPr>
            <p:spPr bwMode="auto">
              <a:xfrm>
                <a:off x="3541811" y="2713037"/>
                <a:ext cx="1581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7" name="Line 4022"/>
              <p:cNvSpPr>
                <a:spLocks noChangeShapeType="1"/>
              </p:cNvSpPr>
              <p:nvPr/>
            </p:nvSpPr>
            <p:spPr bwMode="auto">
              <a:xfrm>
                <a:off x="3617740" y="2716212"/>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8" name="Rectangle 4023"/>
              <p:cNvSpPr>
                <a:spLocks noChangeArrowheads="1"/>
              </p:cNvSpPr>
              <p:nvPr/>
            </p:nvSpPr>
            <p:spPr bwMode="auto">
              <a:xfrm>
                <a:off x="3609831" y="2716212"/>
                <a:ext cx="7909"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79" name="Rectangle 4024"/>
              <p:cNvSpPr>
                <a:spLocks noChangeArrowheads="1"/>
              </p:cNvSpPr>
              <p:nvPr/>
            </p:nvSpPr>
            <p:spPr bwMode="auto">
              <a:xfrm>
                <a:off x="3609831" y="2716212"/>
                <a:ext cx="7909"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0" name="Line 4025"/>
              <p:cNvSpPr>
                <a:spLocks noChangeShapeType="1"/>
              </p:cNvSpPr>
              <p:nvPr/>
            </p:nvSpPr>
            <p:spPr bwMode="auto">
              <a:xfrm>
                <a:off x="3612995" y="27209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1" name="Rectangle 4026"/>
              <p:cNvSpPr>
                <a:spLocks noChangeArrowheads="1"/>
              </p:cNvSpPr>
              <p:nvPr/>
            </p:nvSpPr>
            <p:spPr bwMode="auto">
              <a:xfrm>
                <a:off x="3612995" y="2720975"/>
                <a:ext cx="20563"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2" name="Rectangle 4027"/>
              <p:cNvSpPr>
                <a:spLocks noChangeArrowheads="1"/>
              </p:cNvSpPr>
              <p:nvPr/>
            </p:nvSpPr>
            <p:spPr bwMode="auto">
              <a:xfrm>
                <a:off x="3612995" y="2720975"/>
                <a:ext cx="20563"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3" name="Line 4028"/>
              <p:cNvSpPr>
                <a:spLocks noChangeShapeType="1"/>
              </p:cNvSpPr>
              <p:nvPr/>
            </p:nvSpPr>
            <p:spPr bwMode="auto">
              <a:xfrm>
                <a:off x="3633558" y="2720975"/>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4" name="Rectangle 4029"/>
              <p:cNvSpPr>
                <a:spLocks noChangeArrowheads="1"/>
              </p:cNvSpPr>
              <p:nvPr/>
            </p:nvSpPr>
            <p:spPr bwMode="auto">
              <a:xfrm>
                <a:off x="3633558" y="2720975"/>
                <a:ext cx="34801"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5" name="Rectangle 4030"/>
              <p:cNvSpPr>
                <a:spLocks noChangeArrowheads="1"/>
              </p:cNvSpPr>
              <p:nvPr/>
            </p:nvSpPr>
            <p:spPr bwMode="auto">
              <a:xfrm>
                <a:off x="3633558" y="2720975"/>
                <a:ext cx="34801"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6" name="Line 4031"/>
              <p:cNvSpPr>
                <a:spLocks noChangeShapeType="1"/>
              </p:cNvSpPr>
              <p:nvPr/>
            </p:nvSpPr>
            <p:spPr bwMode="auto">
              <a:xfrm>
                <a:off x="3673105" y="272097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7" name="Rectangle 4032"/>
              <p:cNvSpPr>
                <a:spLocks noChangeArrowheads="1"/>
              </p:cNvSpPr>
              <p:nvPr/>
            </p:nvSpPr>
            <p:spPr bwMode="auto">
              <a:xfrm>
                <a:off x="3665195" y="2720975"/>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8" name="Rectangle 4033"/>
              <p:cNvSpPr>
                <a:spLocks noChangeArrowheads="1"/>
              </p:cNvSpPr>
              <p:nvPr/>
            </p:nvSpPr>
            <p:spPr bwMode="auto">
              <a:xfrm>
                <a:off x="3665195" y="2720975"/>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89" name="Line 4034"/>
              <p:cNvSpPr>
                <a:spLocks noChangeShapeType="1"/>
              </p:cNvSpPr>
              <p:nvPr/>
            </p:nvSpPr>
            <p:spPr bwMode="auto">
              <a:xfrm>
                <a:off x="3712651" y="27352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0" name="Rectangle 4035"/>
              <p:cNvSpPr>
                <a:spLocks noChangeArrowheads="1"/>
              </p:cNvSpPr>
              <p:nvPr/>
            </p:nvSpPr>
            <p:spPr bwMode="auto">
              <a:xfrm>
                <a:off x="3704742" y="2735263"/>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1" name="Rectangle 4036"/>
              <p:cNvSpPr>
                <a:spLocks noChangeArrowheads="1"/>
              </p:cNvSpPr>
              <p:nvPr/>
            </p:nvSpPr>
            <p:spPr bwMode="auto">
              <a:xfrm>
                <a:off x="3704742" y="2735263"/>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2" name="Line 4037"/>
              <p:cNvSpPr>
                <a:spLocks noChangeShapeType="1"/>
              </p:cNvSpPr>
              <p:nvPr/>
            </p:nvSpPr>
            <p:spPr bwMode="auto">
              <a:xfrm>
                <a:off x="3707905" y="27400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3" name="Rectangle 4038"/>
              <p:cNvSpPr>
                <a:spLocks noChangeArrowheads="1"/>
              </p:cNvSpPr>
              <p:nvPr/>
            </p:nvSpPr>
            <p:spPr bwMode="auto">
              <a:xfrm>
                <a:off x="3707905" y="2740026"/>
                <a:ext cx="474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4" name="Rectangle 4039"/>
              <p:cNvSpPr>
                <a:spLocks noChangeArrowheads="1"/>
              </p:cNvSpPr>
              <p:nvPr/>
            </p:nvSpPr>
            <p:spPr bwMode="auto">
              <a:xfrm>
                <a:off x="3707905" y="2740026"/>
                <a:ext cx="474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5" name="Line 4041"/>
              <p:cNvSpPr>
                <a:spLocks noChangeShapeType="1"/>
              </p:cNvSpPr>
              <p:nvPr/>
            </p:nvSpPr>
            <p:spPr bwMode="auto">
              <a:xfrm>
                <a:off x="3717397" y="274320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6" name="Rectangle 4042"/>
              <p:cNvSpPr>
                <a:spLocks noChangeArrowheads="1"/>
              </p:cNvSpPr>
              <p:nvPr/>
            </p:nvSpPr>
            <p:spPr bwMode="auto">
              <a:xfrm>
                <a:off x="3707905" y="2743201"/>
                <a:ext cx="9491"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7" name="Rectangle 4043"/>
              <p:cNvSpPr>
                <a:spLocks noChangeArrowheads="1"/>
              </p:cNvSpPr>
              <p:nvPr/>
            </p:nvSpPr>
            <p:spPr bwMode="auto">
              <a:xfrm>
                <a:off x="3707905" y="2743201"/>
                <a:ext cx="9491"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8" name="Line 4044"/>
              <p:cNvSpPr>
                <a:spLocks noChangeShapeType="1"/>
              </p:cNvSpPr>
              <p:nvPr/>
            </p:nvSpPr>
            <p:spPr bwMode="auto">
              <a:xfrm>
                <a:off x="3712651" y="27479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599" name="Rectangle 4045"/>
              <p:cNvSpPr>
                <a:spLocks noChangeArrowheads="1"/>
              </p:cNvSpPr>
              <p:nvPr/>
            </p:nvSpPr>
            <p:spPr bwMode="auto">
              <a:xfrm>
                <a:off x="3712651" y="2747963"/>
                <a:ext cx="4746"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0" name="Rectangle 4046"/>
              <p:cNvSpPr>
                <a:spLocks noChangeArrowheads="1"/>
              </p:cNvSpPr>
              <p:nvPr/>
            </p:nvSpPr>
            <p:spPr bwMode="auto">
              <a:xfrm>
                <a:off x="3712651" y="2747963"/>
                <a:ext cx="4746"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1" name="Line 4047"/>
              <p:cNvSpPr>
                <a:spLocks noChangeShapeType="1"/>
              </p:cNvSpPr>
              <p:nvPr/>
            </p:nvSpPr>
            <p:spPr bwMode="auto">
              <a:xfrm>
                <a:off x="3720560" y="275113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2" name="Rectangle 4048"/>
              <p:cNvSpPr>
                <a:spLocks noChangeArrowheads="1"/>
              </p:cNvSpPr>
              <p:nvPr/>
            </p:nvSpPr>
            <p:spPr bwMode="auto">
              <a:xfrm>
                <a:off x="3712651" y="2751138"/>
                <a:ext cx="7910"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3" name="Rectangle 4049"/>
              <p:cNvSpPr>
                <a:spLocks noChangeArrowheads="1"/>
              </p:cNvSpPr>
              <p:nvPr/>
            </p:nvSpPr>
            <p:spPr bwMode="auto">
              <a:xfrm>
                <a:off x="3712651" y="2751138"/>
                <a:ext cx="7910"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4" name="Line 4050"/>
              <p:cNvSpPr>
                <a:spLocks noChangeShapeType="1"/>
              </p:cNvSpPr>
              <p:nvPr/>
            </p:nvSpPr>
            <p:spPr bwMode="auto">
              <a:xfrm>
                <a:off x="3717397" y="27622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5" name="Rectangle 4051"/>
              <p:cNvSpPr>
                <a:spLocks noChangeArrowheads="1"/>
              </p:cNvSpPr>
              <p:nvPr/>
            </p:nvSpPr>
            <p:spPr bwMode="auto">
              <a:xfrm>
                <a:off x="3717397" y="2762251"/>
                <a:ext cx="3164"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6" name="Rectangle 4052"/>
              <p:cNvSpPr>
                <a:spLocks noChangeArrowheads="1"/>
              </p:cNvSpPr>
              <p:nvPr/>
            </p:nvSpPr>
            <p:spPr bwMode="auto">
              <a:xfrm>
                <a:off x="3717397" y="2762251"/>
                <a:ext cx="3164"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7" name="Line 4053"/>
              <p:cNvSpPr>
                <a:spLocks noChangeShapeType="1"/>
              </p:cNvSpPr>
              <p:nvPr/>
            </p:nvSpPr>
            <p:spPr bwMode="auto">
              <a:xfrm>
                <a:off x="3723724" y="27670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8" name="Rectangle 4054"/>
              <p:cNvSpPr>
                <a:spLocks noChangeArrowheads="1"/>
              </p:cNvSpPr>
              <p:nvPr/>
            </p:nvSpPr>
            <p:spPr bwMode="auto">
              <a:xfrm>
                <a:off x="3717397" y="2767013"/>
                <a:ext cx="6327"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09" name="Rectangle 4055"/>
              <p:cNvSpPr>
                <a:spLocks noChangeArrowheads="1"/>
              </p:cNvSpPr>
              <p:nvPr/>
            </p:nvSpPr>
            <p:spPr bwMode="auto">
              <a:xfrm>
                <a:off x="3717397" y="2767013"/>
                <a:ext cx="6327"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0" name="Line 4056"/>
              <p:cNvSpPr>
                <a:spLocks noChangeShapeType="1"/>
              </p:cNvSpPr>
              <p:nvPr/>
            </p:nvSpPr>
            <p:spPr bwMode="auto">
              <a:xfrm>
                <a:off x="3741124" y="28051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1" name="Rectangle 4057"/>
              <p:cNvSpPr>
                <a:spLocks noChangeArrowheads="1"/>
              </p:cNvSpPr>
              <p:nvPr/>
            </p:nvSpPr>
            <p:spPr bwMode="auto">
              <a:xfrm>
                <a:off x="3731633" y="2805113"/>
                <a:ext cx="9491"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2" name="Rectangle 4058"/>
              <p:cNvSpPr>
                <a:spLocks noChangeArrowheads="1"/>
              </p:cNvSpPr>
              <p:nvPr/>
            </p:nvSpPr>
            <p:spPr bwMode="auto">
              <a:xfrm>
                <a:off x="3731633" y="2805113"/>
                <a:ext cx="9491"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3" name="Line 4059"/>
              <p:cNvSpPr>
                <a:spLocks noChangeShapeType="1"/>
              </p:cNvSpPr>
              <p:nvPr/>
            </p:nvSpPr>
            <p:spPr bwMode="auto">
              <a:xfrm>
                <a:off x="3736379" y="28051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4" name="Rectangle 4060"/>
              <p:cNvSpPr>
                <a:spLocks noChangeArrowheads="1"/>
              </p:cNvSpPr>
              <p:nvPr/>
            </p:nvSpPr>
            <p:spPr bwMode="auto">
              <a:xfrm>
                <a:off x="3736379" y="2805113"/>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5" name="Rectangle 4061"/>
              <p:cNvSpPr>
                <a:spLocks noChangeArrowheads="1"/>
              </p:cNvSpPr>
              <p:nvPr/>
            </p:nvSpPr>
            <p:spPr bwMode="auto">
              <a:xfrm>
                <a:off x="3736379" y="2805113"/>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6" name="Line 4062"/>
              <p:cNvSpPr>
                <a:spLocks noChangeShapeType="1"/>
              </p:cNvSpPr>
              <p:nvPr/>
            </p:nvSpPr>
            <p:spPr bwMode="auto">
              <a:xfrm>
                <a:off x="3744287" y="28082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7" name="Rectangle 4063"/>
              <p:cNvSpPr>
                <a:spLocks noChangeArrowheads="1"/>
              </p:cNvSpPr>
              <p:nvPr/>
            </p:nvSpPr>
            <p:spPr bwMode="auto">
              <a:xfrm>
                <a:off x="3736379" y="2808288"/>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8" name="Rectangle 4064"/>
              <p:cNvSpPr>
                <a:spLocks noChangeArrowheads="1"/>
              </p:cNvSpPr>
              <p:nvPr/>
            </p:nvSpPr>
            <p:spPr bwMode="auto">
              <a:xfrm>
                <a:off x="3736379" y="2808288"/>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19" name="Line 4065"/>
              <p:cNvSpPr>
                <a:spLocks noChangeShapeType="1"/>
              </p:cNvSpPr>
              <p:nvPr/>
            </p:nvSpPr>
            <p:spPr bwMode="auto">
              <a:xfrm>
                <a:off x="3741124" y="28130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0" name="Rectangle 4066"/>
              <p:cNvSpPr>
                <a:spLocks noChangeArrowheads="1"/>
              </p:cNvSpPr>
              <p:nvPr/>
            </p:nvSpPr>
            <p:spPr bwMode="auto">
              <a:xfrm>
                <a:off x="3741124" y="2813051"/>
                <a:ext cx="3164"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1" name="Rectangle 4067"/>
              <p:cNvSpPr>
                <a:spLocks noChangeArrowheads="1"/>
              </p:cNvSpPr>
              <p:nvPr/>
            </p:nvSpPr>
            <p:spPr bwMode="auto">
              <a:xfrm>
                <a:off x="3741124" y="2813051"/>
                <a:ext cx="3164"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2" name="Line 4068"/>
              <p:cNvSpPr>
                <a:spLocks noChangeShapeType="1"/>
              </p:cNvSpPr>
              <p:nvPr/>
            </p:nvSpPr>
            <p:spPr bwMode="auto">
              <a:xfrm>
                <a:off x="3744287" y="28162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3" name="Rectangle 4069"/>
              <p:cNvSpPr>
                <a:spLocks noChangeArrowheads="1"/>
              </p:cNvSpPr>
              <p:nvPr/>
            </p:nvSpPr>
            <p:spPr bwMode="auto">
              <a:xfrm>
                <a:off x="3741124" y="2816226"/>
                <a:ext cx="3164" cy="238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4" name="Rectangle 4070"/>
              <p:cNvSpPr>
                <a:spLocks noChangeArrowheads="1"/>
              </p:cNvSpPr>
              <p:nvPr/>
            </p:nvSpPr>
            <p:spPr bwMode="auto">
              <a:xfrm>
                <a:off x="3741124" y="2816226"/>
                <a:ext cx="3164" cy="238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5" name="Rectangle 4071"/>
              <p:cNvSpPr>
                <a:spLocks noChangeArrowheads="1"/>
              </p:cNvSpPr>
              <p:nvPr/>
            </p:nvSpPr>
            <p:spPr bwMode="auto">
              <a:xfrm>
                <a:off x="3744287" y="2835276"/>
                <a:ext cx="15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6" name="Line 4072"/>
              <p:cNvSpPr>
                <a:spLocks noChangeShapeType="1"/>
              </p:cNvSpPr>
              <p:nvPr/>
            </p:nvSpPr>
            <p:spPr bwMode="auto">
              <a:xfrm>
                <a:off x="3747451" y="284003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7" name="Rectangle 4073"/>
              <p:cNvSpPr>
                <a:spLocks noChangeArrowheads="1"/>
              </p:cNvSpPr>
              <p:nvPr/>
            </p:nvSpPr>
            <p:spPr bwMode="auto">
              <a:xfrm>
                <a:off x="3741124" y="2840038"/>
                <a:ext cx="632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8" name="Rectangle 4074"/>
              <p:cNvSpPr>
                <a:spLocks noChangeArrowheads="1"/>
              </p:cNvSpPr>
              <p:nvPr/>
            </p:nvSpPr>
            <p:spPr bwMode="auto">
              <a:xfrm>
                <a:off x="3741124" y="2840038"/>
                <a:ext cx="632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29" name="Line 4084"/>
              <p:cNvSpPr>
                <a:spLocks noChangeShapeType="1"/>
              </p:cNvSpPr>
              <p:nvPr/>
            </p:nvSpPr>
            <p:spPr bwMode="auto">
              <a:xfrm>
                <a:off x="3801234" y="29321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0" name="Rectangle 4085"/>
              <p:cNvSpPr>
                <a:spLocks noChangeArrowheads="1"/>
              </p:cNvSpPr>
              <p:nvPr/>
            </p:nvSpPr>
            <p:spPr bwMode="auto">
              <a:xfrm>
                <a:off x="3801234" y="2932113"/>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1" name="Rectangle 4086"/>
              <p:cNvSpPr>
                <a:spLocks noChangeArrowheads="1"/>
              </p:cNvSpPr>
              <p:nvPr/>
            </p:nvSpPr>
            <p:spPr bwMode="auto">
              <a:xfrm>
                <a:off x="3801234" y="2932113"/>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2" name="Line 4087"/>
              <p:cNvSpPr>
                <a:spLocks noChangeShapeType="1"/>
              </p:cNvSpPr>
              <p:nvPr/>
            </p:nvSpPr>
            <p:spPr bwMode="auto">
              <a:xfrm>
                <a:off x="3809143" y="29321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3" name="Rectangle 4088"/>
              <p:cNvSpPr>
                <a:spLocks noChangeArrowheads="1"/>
              </p:cNvSpPr>
              <p:nvPr/>
            </p:nvSpPr>
            <p:spPr bwMode="auto">
              <a:xfrm>
                <a:off x="3809143" y="2932113"/>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4" name="Rectangle 4089"/>
              <p:cNvSpPr>
                <a:spLocks noChangeArrowheads="1"/>
              </p:cNvSpPr>
              <p:nvPr/>
            </p:nvSpPr>
            <p:spPr bwMode="auto">
              <a:xfrm>
                <a:off x="3809143" y="2932113"/>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5" name="Line 4090"/>
              <p:cNvSpPr>
                <a:spLocks noChangeShapeType="1"/>
              </p:cNvSpPr>
              <p:nvPr/>
            </p:nvSpPr>
            <p:spPr bwMode="auto">
              <a:xfrm>
                <a:off x="3817052" y="29352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6" name="Rectangle 4091"/>
              <p:cNvSpPr>
                <a:spLocks noChangeArrowheads="1"/>
              </p:cNvSpPr>
              <p:nvPr/>
            </p:nvSpPr>
            <p:spPr bwMode="auto">
              <a:xfrm>
                <a:off x="3809143" y="2935288"/>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7" name="Rectangle 4092"/>
              <p:cNvSpPr>
                <a:spLocks noChangeArrowheads="1"/>
              </p:cNvSpPr>
              <p:nvPr/>
            </p:nvSpPr>
            <p:spPr bwMode="auto">
              <a:xfrm>
                <a:off x="3809143" y="2935288"/>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8" name="Line 4093"/>
              <p:cNvSpPr>
                <a:spLocks noChangeShapeType="1"/>
              </p:cNvSpPr>
              <p:nvPr/>
            </p:nvSpPr>
            <p:spPr bwMode="auto">
              <a:xfrm>
                <a:off x="3812307" y="29400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39" name="Rectangle 4094"/>
              <p:cNvSpPr>
                <a:spLocks noChangeArrowheads="1"/>
              </p:cNvSpPr>
              <p:nvPr/>
            </p:nvSpPr>
            <p:spPr bwMode="auto">
              <a:xfrm>
                <a:off x="3812307" y="2940051"/>
                <a:ext cx="28473"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0" name="Rectangle 4095"/>
              <p:cNvSpPr>
                <a:spLocks noChangeArrowheads="1"/>
              </p:cNvSpPr>
              <p:nvPr/>
            </p:nvSpPr>
            <p:spPr bwMode="auto">
              <a:xfrm>
                <a:off x="3812307" y="2940051"/>
                <a:ext cx="28473"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1" name="Line 4096"/>
              <p:cNvSpPr>
                <a:spLocks noChangeShapeType="1"/>
              </p:cNvSpPr>
              <p:nvPr/>
            </p:nvSpPr>
            <p:spPr bwMode="auto">
              <a:xfrm>
                <a:off x="3840780" y="29400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2" name="Rectangle 4097"/>
              <p:cNvSpPr>
                <a:spLocks noChangeArrowheads="1"/>
              </p:cNvSpPr>
              <p:nvPr/>
            </p:nvSpPr>
            <p:spPr bwMode="auto">
              <a:xfrm>
                <a:off x="3840780" y="2940051"/>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3" name="Rectangle 4098"/>
              <p:cNvSpPr>
                <a:spLocks noChangeArrowheads="1"/>
              </p:cNvSpPr>
              <p:nvPr/>
            </p:nvSpPr>
            <p:spPr bwMode="auto">
              <a:xfrm>
                <a:off x="3840780" y="2940051"/>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4" name="Line 4099"/>
              <p:cNvSpPr>
                <a:spLocks noChangeShapeType="1"/>
              </p:cNvSpPr>
              <p:nvPr/>
            </p:nvSpPr>
            <p:spPr bwMode="auto">
              <a:xfrm>
                <a:off x="3896144" y="29479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5" name="Rectangle 4100"/>
              <p:cNvSpPr>
                <a:spLocks noChangeArrowheads="1"/>
              </p:cNvSpPr>
              <p:nvPr/>
            </p:nvSpPr>
            <p:spPr bwMode="auto">
              <a:xfrm>
                <a:off x="3896144" y="2947988"/>
                <a:ext cx="15818"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6" name="Rectangle 4101"/>
              <p:cNvSpPr>
                <a:spLocks noChangeArrowheads="1"/>
              </p:cNvSpPr>
              <p:nvPr/>
            </p:nvSpPr>
            <p:spPr bwMode="auto">
              <a:xfrm>
                <a:off x="3896144" y="2947988"/>
                <a:ext cx="15818"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7" name="Line 4102"/>
              <p:cNvSpPr>
                <a:spLocks noChangeShapeType="1"/>
              </p:cNvSpPr>
              <p:nvPr/>
            </p:nvSpPr>
            <p:spPr bwMode="auto">
              <a:xfrm>
                <a:off x="3916709" y="29511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8" name="Rectangle 4103"/>
              <p:cNvSpPr>
                <a:spLocks noChangeArrowheads="1"/>
              </p:cNvSpPr>
              <p:nvPr/>
            </p:nvSpPr>
            <p:spPr bwMode="auto">
              <a:xfrm>
                <a:off x="3908799" y="2951163"/>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49" name="Rectangle 4104"/>
              <p:cNvSpPr>
                <a:spLocks noChangeArrowheads="1"/>
              </p:cNvSpPr>
              <p:nvPr/>
            </p:nvSpPr>
            <p:spPr bwMode="auto">
              <a:xfrm>
                <a:off x="3908799" y="2951163"/>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0" name="Line 4105"/>
              <p:cNvSpPr>
                <a:spLocks noChangeShapeType="1"/>
              </p:cNvSpPr>
              <p:nvPr/>
            </p:nvSpPr>
            <p:spPr bwMode="auto">
              <a:xfrm>
                <a:off x="3911963" y="295433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1" name="Rectangle 4106"/>
              <p:cNvSpPr>
                <a:spLocks noChangeArrowheads="1"/>
              </p:cNvSpPr>
              <p:nvPr/>
            </p:nvSpPr>
            <p:spPr bwMode="auto">
              <a:xfrm>
                <a:off x="3911963" y="2954338"/>
                <a:ext cx="36383"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2" name="Rectangle 4107"/>
              <p:cNvSpPr>
                <a:spLocks noChangeArrowheads="1"/>
              </p:cNvSpPr>
              <p:nvPr/>
            </p:nvSpPr>
            <p:spPr bwMode="auto">
              <a:xfrm>
                <a:off x="3911963" y="2954338"/>
                <a:ext cx="36383"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3" name="Line 4108"/>
              <p:cNvSpPr>
                <a:spLocks noChangeShapeType="1"/>
              </p:cNvSpPr>
              <p:nvPr/>
            </p:nvSpPr>
            <p:spPr bwMode="auto">
              <a:xfrm>
                <a:off x="3995801" y="29622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4" name="Rectangle 4109"/>
              <p:cNvSpPr>
                <a:spLocks noChangeArrowheads="1"/>
              </p:cNvSpPr>
              <p:nvPr/>
            </p:nvSpPr>
            <p:spPr bwMode="auto">
              <a:xfrm>
                <a:off x="3995801" y="2962276"/>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5" name="Rectangle 4110"/>
              <p:cNvSpPr>
                <a:spLocks noChangeArrowheads="1"/>
              </p:cNvSpPr>
              <p:nvPr/>
            </p:nvSpPr>
            <p:spPr bwMode="auto">
              <a:xfrm>
                <a:off x="3995801" y="2962276"/>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6" name="Line 4111"/>
              <p:cNvSpPr>
                <a:spLocks noChangeShapeType="1"/>
              </p:cNvSpPr>
              <p:nvPr/>
            </p:nvSpPr>
            <p:spPr bwMode="auto">
              <a:xfrm>
                <a:off x="3998965" y="29622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7" name="Rectangle 4112"/>
              <p:cNvSpPr>
                <a:spLocks noChangeArrowheads="1"/>
              </p:cNvSpPr>
              <p:nvPr/>
            </p:nvSpPr>
            <p:spPr bwMode="auto">
              <a:xfrm>
                <a:off x="3998965" y="2962276"/>
                <a:ext cx="28473"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8" name="Rectangle 4113"/>
              <p:cNvSpPr>
                <a:spLocks noChangeArrowheads="1"/>
              </p:cNvSpPr>
              <p:nvPr/>
            </p:nvSpPr>
            <p:spPr bwMode="auto">
              <a:xfrm>
                <a:off x="3998965" y="2962276"/>
                <a:ext cx="28473"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59" name="Rectangle 4114"/>
              <p:cNvSpPr>
                <a:spLocks noChangeArrowheads="1"/>
              </p:cNvSpPr>
              <p:nvPr/>
            </p:nvSpPr>
            <p:spPr bwMode="auto">
              <a:xfrm>
                <a:off x="4027438" y="2962276"/>
                <a:ext cx="1581"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0" name="Line 4115"/>
              <p:cNvSpPr>
                <a:spLocks noChangeShapeType="1"/>
              </p:cNvSpPr>
              <p:nvPr/>
            </p:nvSpPr>
            <p:spPr bwMode="auto">
              <a:xfrm>
                <a:off x="4032183" y="296703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1" name="Rectangle 4116"/>
              <p:cNvSpPr>
                <a:spLocks noChangeArrowheads="1"/>
              </p:cNvSpPr>
              <p:nvPr/>
            </p:nvSpPr>
            <p:spPr bwMode="auto">
              <a:xfrm>
                <a:off x="4027438" y="2967038"/>
                <a:ext cx="4745"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2" name="Rectangle 4117"/>
              <p:cNvSpPr>
                <a:spLocks noChangeArrowheads="1"/>
              </p:cNvSpPr>
              <p:nvPr/>
            </p:nvSpPr>
            <p:spPr bwMode="auto">
              <a:xfrm>
                <a:off x="4027438" y="2967038"/>
                <a:ext cx="4745"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3" name="Line 4118"/>
              <p:cNvSpPr>
                <a:spLocks noChangeShapeType="1"/>
              </p:cNvSpPr>
              <p:nvPr/>
            </p:nvSpPr>
            <p:spPr bwMode="auto">
              <a:xfrm>
                <a:off x="4027438" y="29702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4" name="Rectangle 4119"/>
              <p:cNvSpPr>
                <a:spLocks noChangeArrowheads="1"/>
              </p:cNvSpPr>
              <p:nvPr/>
            </p:nvSpPr>
            <p:spPr bwMode="auto">
              <a:xfrm>
                <a:off x="4027438" y="2970213"/>
                <a:ext cx="20563"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5" name="Rectangle 4120"/>
              <p:cNvSpPr>
                <a:spLocks noChangeArrowheads="1"/>
              </p:cNvSpPr>
              <p:nvPr/>
            </p:nvSpPr>
            <p:spPr bwMode="auto">
              <a:xfrm>
                <a:off x="4027438" y="2970213"/>
                <a:ext cx="20563"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6" name="Line 4121"/>
              <p:cNvSpPr>
                <a:spLocks noChangeShapeType="1"/>
              </p:cNvSpPr>
              <p:nvPr/>
            </p:nvSpPr>
            <p:spPr bwMode="auto">
              <a:xfrm>
                <a:off x="4103366" y="29781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7" name="Rectangle 4122"/>
              <p:cNvSpPr>
                <a:spLocks noChangeArrowheads="1"/>
              </p:cNvSpPr>
              <p:nvPr/>
            </p:nvSpPr>
            <p:spPr bwMode="auto">
              <a:xfrm>
                <a:off x="4095457" y="2978151"/>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8" name="Rectangle 4123"/>
              <p:cNvSpPr>
                <a:spLocks noChangeArrowheads="1"/>
              </p:cNvSpPr>
              <p:nvPr/>
            </p:nvSpPr>
            <p:spPr bwMode="auto">
              <a:xfrm>
                <a:off x="4095457" y="2978151"/>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69" name="Line 4124"/>
              <p:cNvSpPr>
                <a:spLocks noChangeShapeType="1"/>
              </p:cNvSpPr>
              <p:nvPr/>
            </p:nvSpPr>
            <p:spPr bwMode="auto">
              <a:xfrm>
                <a:off x="4098620" y="29781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0" name="Rectangle 4125"/>
              <p:cNvSpPr>
                <a:spLocks noChangeArrowheads="1"/>
              </p:cNvSpPr>
              <p:nvPr/>
            </p:nvSpPr>
            <p:spPr bwMode="auto">
              <a:xfrm>
                <a:off x="4098620" y="2978151"/>
                <a:ext cx="7910"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1" name="Rectangle 4126"/>
              <p:cNvSpPr>
                <a:spLocks noChangeArrowheads="1"/>
              </p:cNvSpPr>
              <p:nvPr/>
            </p:nvSpPr>
            <p:spPr bwMode="auto">
              <a:xfrm>
                <a:off x="4098620" y="2978151"/>
                <a:ext cx="7910"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2" name="Line 4127"/>
              <p:cNvSpPr>
                <a:spLocks noChangeShapeType="1"/>
              </p:cNvSpPr>
              <p:nvPr/>
            </p:nvSpPr>
            <p:spPr bwMode="auto">
              <a:xfrm>
                <a:off x="4106530" y="29781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3" name="Rectangle 4128"/>
              <p:cNvSpPr>
                <a:spLocks noChangeArrowheads="1"/>
              </p:cNvSpPr>
              <p:nvPr/>
            </p:nvSpPr>
            <p:spPr bwMode="auto">
              <a:xfrm>
                <a:off x="4106530" y="2978151"/>
                <a:ext cx="15818"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4" name="Rectangle 4129"/>
              <p:cNvSpPr>
                <a:spLocks noChangeArrowheads="1"/>
              </p:cNvSpPr>
              <p:nvPr/>
            </p:nvSpPr>
            <p:spPr bwMode="auto">
              <a:xfrm>
                <a:off x="4106530" y="2978151"/>
                <a:ext cx="15818"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5" name="Line 4130"/>
              <p:cNvSpPr>
                <a:spLocks noChangeShapeType="1"/>
              </p:cNvSpPr>
              <p:nvPr/>
            </p:nvSpPr>
            <p:spPr bwMode="auto">
              <a:xfrm>
                <a:off x="4127093" y="29813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6" name="Rectangle 4131"/>
              <p:cNvSpPr>
                <a:spLocks noChangeArrowheads="1"/>
              </p:cNvSpPr>
              <p:nvPr/>
            </p:nvSpPr>
            <p:spPr bwMode="auto">
              <a:xfrm>
                <a:off x="4122348" y="2981326"/>
                <a:ext cx="474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7" name="Rectangle 4132"/>
              <p:cNvSpPr>
                <a:spLocks noChangeArrowheads="1"/>
              </p:cNvSpPr>
              <p:nvPr/>
            </p:nvSpPr>
            <p:spPr bwMode="auto">
              <a:xfrm>
                <a:off x="4122348" y="2981326"/>
                <a:ext cx="474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8" name="Line 4133"/>
              <p:cNvSpPr>
                <a:spLocks noChangeShapeType="1"/>
              </p:cNvSpPr>
              <p:nvPr/>
            </p:nvSpPr>
            <p:spPr bwMode="auto">
              <a:xfrm>
                <a:off x="4122348" y="29860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79" name="Rectangle 4134"/>
              <p:cNvSpPr>
                <a:spLocks noChangeArrowheads="1"/>
              </p:cNvSpPr>
              <p:nvPr/>
            </p:nvSpPr>
            <p:spPr bwMode="auto">
              <a:xfrm>
                <a:off x="4122348" y="2986088"/>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0" name="Rectangle 4135"/>
              <p:cNvSpPr>
                <a:spLocks noChangeArrowheads="1"/>
              </p:cNvSpPr>
              <p:nvPr/>
            </p:nvSpPr>
            <p:spPr bwMode="auto">
              <a:xfrm>
                <a:off x="4122348" y="2986088"/>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1" name="Line 4136"/>
              <p:cNvSpPr>
                <a:spLocks noChangeShapeType="1"/>
              </p:cNvSpPr>
              <p:nvPr/>
            </p:nvSpPr>
            <p:spPr bwMode="auto">
              <a:xfrm>
                <a:off x="4131840" y="29892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2" name="Rectangle 4137"/>
              <p:cNvSpPr>
                <a:spLocks noChangeArrowheads="1"/>
              </p:cNvSpPr>
              <p:nvPr/>
            </p:nvSpPr>
            <p:spPr bwMode="auto">
              <a:xfrm>
                <a:off x="4122348" y="2989263"/>
                <a:ext cx="9491"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3" name="Rectangle 4138"/>
              <p:cNvSpPr>
                <a:spLocks noChangeArrowheads="1"/>
              </p:cNvSpPr>
              <p:nvPr/>
            </p:nvSpPr>
            <p:spPr bwMode="auto">
              <a:xfrm>
                <a:off x="4122348" y="2989263"/>
                <a:ext cx="9491"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4" name="Line 4139"/>
              <p:cNvSpPr>
                <a:spLocks noChangeShapeType="1"/>
              </p:cNvSpPr>
              <p:nvPr/>
            </p:nvSpPr>
            <p:spPr bwMode="auto">
              <a:xfrm>
                <a:off x="4127093" y="29940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5" name="Rectangle 4140"/>
              <p:cNvSpPr>
                <a:spLocks noChangeArrowheads="1"/>
              </p:cNvSpPr>
              <p:nvPr/>
            </p:nvSpPr>
            <p:spPr bwMode="auto">
              <a:xfrm>
                <a:off x="4127093" y="2994026"/>
                <a:ext cx="7910"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6" name="Rectangle 4141"/>
              <p:cNvSpPr>
                <a:spLocks noChangeArrowheads="1"/>
              </p:cNvSpPr>
              <p:nvPr/>
            </p:nvSpPr>
            <p:spPr bwMode="auto">
              <a:xfrm>
                <a:off x="4127093" y="2994026"/>
                <a:ext cx="7910"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7" name="Line 4142"/>
              <p:cNvSpPr>
                <a:spLocks noChangeShapeType="1"/>
              </p:cNvSpPr>
              <p:nvPr/>
            </p:nvSpPr>
            <p:spPr bwMode="auto">
              <a:xfrm>
                <a:off x="4150822" y="30241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8" name="Rectangle 4143"/>
              <p:cNvSpPr>
                <a:spLocks noChangeArrowheads="1"/>
              </p:cNvSpPr>
              <p:nvPr/>
            </p:nvSpPr>
            <p:spPr bwMode="auto">
              <a:xfrm>
                <a:off x="4150822" y="3024188"/>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89" name="Rectangle 4144"/>
              <p:cNvSpPr>
                <a:spLocks noChangeArrowheads="1"/>
              </p:cNvSpPr>
              <p:nvPr/>
            </p:nvSpPr>
            <p:spPr bwMode="auto">
              <a:xfrm>
                <a:off x="4150822" y="3024188"/>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0" name="Line 4145"/>
              <p:cNvSpPr>
                <a:spLocks noChangeShapeType="1"/>
              </p:cNvSpPr>
              <p:nvPr/>
            </p:nvSpPr>
            <p:spPr bwMode="auto">
              <a:xfrm>
                <a:off x="4158730" y="30273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1" name="Rectangle 4146"/>
              <p:cNvSpPr>
                <a:spLocks noChangeArrowheads="1"/>
              </p:cNvSpPr>
              <p:nvPr/>
            </p:nvSpPr>
            <p:spPr bwMode="auto">
              <a:xfrm>
                <a:off x="4150822" y="3027363"/>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2" name="Rectangle 4147"/>
              <p:cNvSpPr>
                <a:spLocks noChangeArrowheads="1"/>
              </p:cNvSpPr>
              <p:nvPr/>
            </p:nvSpPr>
            <p:spPr bwMode="auto">
              <a:xfrm>
                <a:off x="4150822" y="3027363"/>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3" name="Line 4148"/>
              <p:cNvSpPr>
                <a:spLocks noChangeShapeType="1"/>
              </p:cNvSpPr>
              <p:nvPr/>
            </p:nvSpPr>
            <p:spPr bwMode="auto">
              <a:xfrm>
                <a:off x="4155567" y="30321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4" name="Rectangle 4149"/>
              <p:cNvSpPr>
                <a:spLocks noChangeArrowheads="1"/>
              </p:cNvSpPr>
              <p:nvPr/>
            </p:nvSpPr>
            <p:spPr bwMode="auto">
              <a:xfrm>
                <a:off x="4155567" y="3032126"/>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5" name="Rectangle 4150"/>
              <p:cNvSpPr>
                <a:spLocks noChangeArrowheads="1"/>
              </p:cNvSpPr>
              <p:nvPr/>
            </p:nvSpPr>
            <p:spPr bwMode="auto">
              <a:xfrm>
                <a:off x="4155567" y="3032126"/>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6" name="Line 4151"/>
              <p:cNvSpPr>
                <a:spLocks noChangeShapeType="1"/>
              </p:cNvSpPr>
              <p:nvPr/>
            </p:nvSpPr>
            <p:spPr bwMode="auto">
              <a:xfrm>
                <a:off x="4161894" y="30353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7" name="Rectangle 4152"/>
              <p:cNvSpPr>
                <a:spLocks noChangeArrowheads="1"/>
              </p:cNvSpPr>
              <p:nvPr/>
            </p:nvSpPr>
            <p:spPr bwMode="auto">
              <a:xfrm>
                <a:off x="4155567" y="3035301"/>
                <a:ext cx="6327" cy="238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8" name="Rectangle 4153"/>
              <p:cNvSpPr>
                <a:spLocks noChangeArrowheads="1"/>
              </p:cNvSpPr>
              <p:nvPr/>
            </p:nvSpPr>
            <p:spPr bwMode="auto">
              <a:xfrm>
                <a:off x="4155567" y="3035301"/>
                <a:ext cx="6327" cy="238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699" name="Line 4154"/>
              <p:cNvSpPr>
                <a:spLocks noChangeShapeType="1"/>
              </p:cNvSpPr>
              <p:nvPr/>
            </p:nvSpPr>
            <p:spPr bwMode="auto">
              <a:xfrm>
                <a:off x="4158730" y="30591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0" name="Rectangle 4155"/>
              <p:cNvSpPr>
                <a:spLocks noChangeArrowheads="1"/>
              </p:cNvSpPr>
              <p:nvPr/>
            </p:nvSpPr>
            <p:spPr bwMode="auto">
              <a:xfrm>
                <a:off x="4158730" y="3059113"/>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1" name="Rectangle 4156"/>
              <p:cNvSpPr>
                <a:spLocks noChangeArrowheads="1"/>
              </p:cNvSpPr>
              <p:nvPr/>
            </p:nvSpPr>
            <p:spPr bwMode="auto">
              <a:xfrm>
                <a:off x="4158730" y="3059113"/>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2" name="Line 4157"/>
              <p:cNvSpPr>
                <a:spLocks noChangeShapeType="1"/>
              </p:cNvSpPr>
              <p:nvPr/>
            </p:nvSpPr>
            <p:spPr bwMode="auto">
              <a:xfrm>
                <a:off x="4166640" y="30591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3" name="Rectangle 4158"/>
              <p:cNvSpPr>
                <a:spLocks noChangeArrowheads="1"/>
              </p:cNvSpPr>
              <p:nvPr/>
            </p:nvSpPr>
            <p:spPr bwMode="auto">
              <a:xfrm>
                <a:off x="4158730" y="3059113"/>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4" name="Rectangle 4159"/>
              <p:cNvSpPr>
                <a:spLocks noChangeArrowheads="1"/>
              </p:cNvSpPr>
              <p:nvPr/>
            </p:nvSpPr>
            <p:spPr bwMode="auto">
              <a:xfrm>
                <a:off x="4158730" y="3059113"/>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5" name="Rectangle 4160"/>
              <p:cNvSpPr>
                <a:spLocks noChangeArrowheads="1"/>
              </p:cNvSpPr>
              <p:nvPr/>
            </p:nvSpPr>
            <p:spPr bwMode="auto">
              <a:xfrm>
                <a:off x="4171385" y="3097213"/>
                <a:ext cx="1582"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6" name="Line 4161"/>
              <p:cNvSpPr>
                <a:spLocks noChangeShapeType="1"/>
              </p:cNvSpPr>
              <p:nvPr/>
            </p:nvSpPr>
            <p:spPr bwMode="auto">
              <a:xfrm>
                <a:off x="4174549" y="31003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7" name="Rectangle 4162"/>
              <p:cNvSpPr>
                <a:spLocks noChangeArrowheads="1"/>
              </p:cNvSpPr>
              <p:nvPr/>
            </p:nvSpPr>
            <p:spPr bwMode="auto">
              <a:xfrm>
                <a:off x="4171385" y="3100388"/>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8" name="Rectangle 4163"/>
              <p:cNvSpPr>
                <a:spLocks noChangeArrowheads="1"/>
              </p:cNvSpPr>
              <p:nvPr/>
            </p:nvSpPr>
            <p:spPr bwMode="auto">
              <a:xfrm>
                <a:off x="4171385" y="3100388"/>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09" name="Line 4164"/>
              <p:cNvSpPr>
                <a:spLocks noChangeShapeType="1"/>
              </p:cNvSpPr>
              <p:nvPr/>
            </p:nvSpPr>
            <p:spPr bwMode="auto">
              <a:xfrm>
                <a:off x="4171385" y="31051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0" name="Rectangle 4165"/>
              <p:cNvSpPr>
                <a:spLocks noChangeArrowheads="1"/>
              </p:cNvSpPr>
              <p:nvPr/>
            </p:nvSpPr>
            <p:spPr bwMode="auto">
              <a:xfrm>
                <a:off x="4171385" y="3105151"/>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1" name="Rectangle 4166"/>
              <p:cNvSpPr>
                <a:spLocks noChangeArrowheads="1"/>
              </p:cNvSpPr>
              <p:nvPr/>
            </p:nvSpPr>
            <p:spPr bwMode="auto">
              <a:xfrm>
                <a:off x="4171385" y="3105151"/>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2" name="Line 4167"/>
              <p:cNvSpPr>
                <a:spLocks noChangeShapeType="1"/>
              </p:cNvSpPr>
              <p:nvPr/>
            </p:nvSpPr>
            <p:spPr bwMode="auto">
              <a:xfrm>
                <a:off x="4177712" y="31083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3" name="Rectangle 4168"/>
              <p:cNvSpPr>
                <a:spLocks noChangeArrowheads="1"/>
              </p:cNvSpPr>
              <p:nvPr/>
            </p:nvSpPr>
            <p:spPr bwMode="auto">
              <a:xfrm>
                <a:off x="4171385" y="3108326"/>
                <a:ext cx="6327"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4" name="Rectangle 4169"/>
              <p:cNvSpPr>
                <a:spLocks noChangeArrowheads="1"/>
              </p:cNvSpPr>
              <p:nvPr/>
            </p:nvSpPr>
            <p:spPr bwMode="auto">
              <a:xfrm>
                <a:off x="4171385" y="3108326"/>
                <a:ext cx="6327"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5" name="Line 4170"/>
              <p:cNvSpPr>
                <a:spLocks noChangeShapeType="1"/>
              </p:cNvSpPr>
              <p:nvPr/>
            </p:nvSpPr>
            <p:spPr bwMode="auto">
              <a:xfrm>
                <a:off x="4174549" y="31130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6" name="Rectangle 4171"/>
              <p:cNvSpPr>
                <a:spLocks noChangeArrowheads="1"/>
              </p:cNvSpPr>
              <p:nvPr/>
            </p:nvSpPr>
            <p:spPr bwMode="auto">
              <a:xfrm>
                <a:off x="4174549" y="3113088"/>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7" name="Rectangle 4172"/>
              <p:cNvSpPr>
                <a:spLocks noChangeArrowheads="1"/>
              </p:cNvSpPr>
              <p:nvPr/>
            </p:nvSpPr>
            <p:spPr bwMode="auto">
              <a:xfrm>
                <a:off x="4174549" y="3113088"/>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8" name="Line 4173"/>
              <p:cNvSpPr>
                <a:spLocks noChangeShapeType="1"/>
              </p:cNvSpPr>
              <p:nvPr/>
            </p:nvSpPr>
            <p:spPr bwMode="auto">
              <a:xfrm>
                <a:off x="4182458" y="31162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19" name="Rectangle 4174"/>
              <p:cNvSpPr>
                <a:spLocks noChangeArrowheads="1"/>
              </p:cNvSpPr>
              <p:nvPr/>
            </p:nvSpPr>
            <p:spPr bwMode="auto">
              <a:xfrm>
                <a:off x="4174549" y="3116263"/>
                <a:ext cx="7910" cy="190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0" name="Rectangle 4175"/>
              <p:cNvSpPr>
                <a:spLocks noChangeArrowheads="1"/>
              </p:cNvSpPr>
              <p:nvPr/>
            </p:nvSpPr>
            <p:spPr bwMode="auto">
              <a:xfrm>
                <a:off x="4174549" y="3116263"/>
                <a:ext cx="7910" cy="190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1" name="Line 4176"/>
              <p:cNvSpPr>
                <a:spLocks noChangeShapeType="1"/>
              </p:cNvSpPr>
              <p:nvPr/>
            </p:nvSpPr>
            <p:spPr bwMode="auto">
              <a:xfrm>
                <a:off x="4177712" y="313213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2" name="Rectangle 4177"/>
              <p:cNvSpPr>
                <a:spLocks noChangeArrowheads="1"/>
              </p:cNvSpPr>
              <p:nvPr/>
            </p:nvSpPr>
            <p:spPr bwMode="auto">
              <a:xfrm>
                <a:off x="4177712" y="3132138"/>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3" name="Rectangle 4178"/>
              <p:cNvSpPr>
                <a:spLocks noChangeArrowheads="1"/>
              </p:cNvSpPr>
              <p:nvPr/>
            </p:nvSpPr>
            <p:spPr bwMode="auto">
              <a:xfrm>
                <a:off x="4177712" y="3132138"/>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4" name="Line 4179"/>
              <p:cNvSpPr>
                <a:spLocks noChangeShapeType="1"/>
              </p:cNvSpPr>
              <p:nvPr/>
            </p:nvSpPr>
            <p:spPr bwMode="auto">
              <a:xfrm>
                <a:off x="4236241" y="31400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5" name="Rectangle 4180"/>
              <p:cNvSpPr>
                <a:spLocks noChangeArrowheads="1"/>
              </p:cNvSpPr>
              <p:nvPr/>
            </p:nvSpPr>
            <p:spPr bwMode="auto">
              <a:xfrm>
                <a:off x="4236241" y="3140076"/>
                <a:ext cx="2372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6" name="Rectangle 4181"/>
              <p:cNvSpPr>
                <a:spLocks noChangeArrowheads="1"/>
              </p:cNvSpPr>
              <p:nvPr/>
            </p:nvSpPr>
            <p:spPr bwMode="auto">
              <a:xfrm>
                <a:off x="4236241" y="3140076"/>
                <a:ext cx="2372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7" name="Line 4182"/>
              <p:cNvSpPr>
                <a:spLocks noChangeShapeType="1"/>
              </p:cNvSpPr>
              <p:nvPr/>
            </p:nvSpPr>
            <p:spPr bwMode="auto">
              <a:xfrm>
                <a:off x="4263132" y="31432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8" name="Rectangle 4183"/>
              <p:cNvSpPr>
                <a:spLocks noChangeArrowheads="1"/>
              </p:cNvSpPr>
              <p:nvPr/>
            </p:nvSpPr>
            <p:spPr bwMode="auto">
              <a:xfrm>
                <a:off x="4255223" y="3143251"/>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29" name="Rectangle 4184"/>
              <p:cNvSpPr>
                <a:spLocks noChangeArrowheads="1"/>
              </p:cNvSpPr>
              <p:nvPr/>
            </p:nvSpPr>
            <p:spPr bwMode="auto">
              <a:xfrm>
                <a:off x="4255223" y="3143251"/>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0" name="Line 4185"/>
              <p:cNvSpPr>
                <a:spLocks noChangeShapeType="1"/>
              </p:cNvSpPr>
              <p:nvPr/>
            </p:nvSpPr>
            <p:spPr bwMode="auto">
              <a:xfrm>
                <a:off x="4259968" y="31480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1" name="Rectangle 4186"/>
              <p:cNvSpPr>
                <a:spLocks noChangeArrowheads="1"/>
              </p:cNvSpPr>
              <p:nvPr/>
            </p:nvSpPr>
            <p:spPr bwMode="auto">
              <a:xfrm>
                <a:off x="4259968" y="3148013"/>
                <a:ext cx="7910"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2" name="Rectangle 4187"/>
              <p:cNvSpPr>
                <a:spLocks noChangeArrowheads="1"/>
              </p:cNvSpPr>
              <p:nvPr/>
            </p:nvSpPr>
            <p:spPr bwMode="auto">
              <a:xfrm>
                <a:off x="4259968" y="3148013"/>
                <a:ext cx="7910"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3" name="Line 4188"/>
              <p:cNvSpPr>
                <a:spLocks noChangeShapeType="1"/>
              </p:cNvSpPr>
              <p:nvPr/>
            </p:nvSpPr>
            <p:spPr bwMode="auto">
              <a:xfrm>
                <a:off x="4267878" y="31480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4" name="Rectangle 4189"/>
              <p:cNvSpPr>
                <a:spLocks noChangeArrowheads="1"/>
              </p:cNvSpPr>
              <p:nvPr/>
            </p:nvSpPr>
            <p:spPr bwMode="auto">
              <a:xfrm>
                <a:off x="4267878" y="3148013"/>
                <a:ext cx="15818"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5" name="Rectangle 4190"/>
              <p:cNvSpPr>
                <a:spLocks noChangeArrowheads="1"/>
              </p:cNvSpPr>
              <p:nvPr/>
            </p:nvSpPr>
            <p:spPr bwMode="auto">
              <a:xfrm>
                <a:off x="4267878" y="3148013"/>
                <a:ext cx="15818"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6" name="Rectangle 4191"/>
              <p:cNvSpPr>
                <a:spLocks noChangeArrowheads="1"/>
              </p:cNvSpPr>
              <p:nvPr/>
            </p:nvSpPr>
            <p:spPr bwMode="auto">
              <a:xfrm>
                <a:off x="4326406" y="3159126"/>
                <a:ext cx="7910" cy="15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7" name="Line 4192"/>
              <p:cNvSpPr>
                <a:spLocks noChangeShapeType="1"/>
              </p:cNvSpPr>
              <p:nvPr/>
            </p:nvSpPr>
            <p:spPr bwMode="auto">
              <a:xfrm>
                <a:off x="4331152" y="31543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8" name="Rectangle 4193"/>
              <p:cNvSpPr>
                <a:spLocks noChangeArrowheads="1"/>
              </p:cNvSpPr>
              <p:nvPr/>
            </p:nvSpPr>
            <p:spPr bwMode="auto">
              <a:xfrm>
                <a:off x="4331152" y="3154363"/>
                <a:ext cx="11072"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39" name="Rectangle 4194"/>
              <p:cNvSpPr>
                <a:spLocks noChangeArrowheads="1"/>
              </p:cNvSpPr>
              <p:nvPr/>
            </p:nvSpPr>
            <p:spPr bwMode="auto">
              <a:xfrm>
                <a:off x="4331152" y="3154363"/>
                <a:ext cx="11072"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0" name="Line 4195"/>
              <p:cNvSpPr>
                <a:spLocks noChangeShapeType="1"/>
              </p:cNvSpPr>
              <p:nvPr/>
            </p:nvSpPr>
            <p:spPr bwMode="auto">
              <a:xfrm>
                <a:off x="4342224" y="31543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1" name="Rectangle 4196"/>
              <p:cNvSpPr>
                <a:spLocks noChangeArrowheads="1"/>
              </p:cNvSpPr>
              <p:nvPr/>
            </p:nvSpPr>
            <p:spPr bwMode="auto">
              <a:xfrm>
                <a:off x="4342224" y="3154363"/>
                <a:ext cx="205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2" name="Rectangle 4197"/>
              <p:cNvSpPr>
                <a:spLocks noChangeArrowheads="1"/>
              </p:cNvSpPr>
              <p:nvPr/>
            </p:nvSpPr>
            <p:spPr bwMode="auto">
              <a:xfrm>
                <a:off x="4342224" y="3154363"/>
                <a:ext cx="205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3" name="Line 4198"/>
              <p:cNvSpPr>
                <a:spLocks noChangeShapeType="1"/>
              </p:cNvSpPr>
              <p:nvPr/>
            </p:nvSpPr>
            <p:spPr bwMode="auto">
              <a:xfrm>
                <a:off x="4362789" y="31543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4" name="Rectangle 4199"/>
              <p:cNvSpPr>
                <a:spLocks noChangeArrowheads="1"/>
              </p:cNvSpPr>
              <p:nvPr/>
            </p:nvSpPr>
            <p:spPr bwMode="auto">
              <a:xfrm>
                <a:off x="4362789" y="3154363"/>
                <a:ext cx="26891"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5" name="Rectangle 4200"/>
              <p:cNvSpPr>
                <a:spLocks noChangeArrowheads="1"/>
              </p:cNvSpPr>
              <p:nvPr/>
            </p:nvSpPr>
            <p:spPr bwMode="auto">
              <a:xfrm>
                <a:off x="4362789" y="3154363"/>
                <a:ext cx="26891"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6" name="Line 4201"/>
              <p:cNvSpPr>
                <a:spLocks noChangeShapeType="1"/>
              </p:cNvSpPr>
              <p:nvPr/>
            </p:nvSpPr>
            <p:spPr bwMode="auto">
              <a:xfrm>
                <a:off x="4449790" y="31543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7" name="Rectangle 4202"/>
              <p:cNvSpPr>
                <a:spLocks noChangeArrowheads="1"/>
              </p:cNvSpPr>
              <p:nvPr/>
            </p:nvSpPr>
            <p:spPr bwMode="auto">
              <a:xfrm>
                <a:off x="4449790" y="3154363"/>
                <a:ext cx="36383"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8" name="Rectangle 4203"/>
              <p:cNvSpPr>
                <a:spLocks noChangeArrowheads="1"/>
              </p:cNvSpPr>
              <p:nvPr/>
            </p:nvSpPr>
            <p:spPr bwMode="auto">
              <a:xfrm>
                <a:off x="4449790" y="3154363"/>
                <a:ext cx="36383"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49" name="Line 4204"/>
              <p:cNvSpPr>
                <a:spLocks noChangeShapeType="1"/>
              </p:cNvSpPr>
              <p:nvPr/>
            </p:nvSpPr>
            <p:spPr bwMode="auto">
              <a:xfrm>
                <a:off x="4486172" y="31543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0" name="Rectangle 4205"/>
              <p:cNvSpPr>
                <a:spLocks noChangeArrowheads="1"/>
              </p:cNvSpPr>
              <p:nvPr/>
            </p:nvSpPr>
            <p:spPr bwMode="auto">
              <a:xfrm>
                <a:off x="4486172" y="3154363"/>
                <a:ext cx="18982"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1" name="Rectangle 4206"/>
              <p:cNvSpPr>
                <a:spLocks noChangeArrowheads="1"/>
              </p:cNvSpPr>
              <p:nvPr/>
            </p:nvSpPr>
            <p:spPr bwMode="auto">
              <a:xfrm>
                <a:off x="4486172" y="3154363"/>
                <a:ext cx="18982"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2" name="Line 4207"/>
              <p:cNvSpPr>
                <a:spLocks noChangeShapeType="1"/>
              </p:cNvSpPr>
              <p:nvPr/>
            </p:nvSpPr>
            <p:spPr bwMode="auto">
              <a:xfrm>
                <a:off x="4505155" y="31543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3" name="Rectangle 4208"/>
              <p:cNvSpPr>
                <a:spLocks noChangeArrowheads="1"/>
              </p:cNvSpPr>
              <p:nvPr/>
            </p:nvSpPr>
            <p:spPr bwMode="auto">
              <a:xfrm>
                <a:off x="4505155" y="3154363"/>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4" name="Rectangle 4209"/>
              <p:cNvSpPr>
                <a:spLocks noChangeArrowheads="1"/>
              </p:cNvSpPr>
              <p:nvPr/>
            </p:nvSpPr>
            <p:spPr bwMode="auto">
              <a:xfrm>
                <a:off x="4505155" y="3154363"/>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5" name="Line 4210"/>
              <p:cNvSpPr>
                <a:spLocks noChangeShapeType="1"/>
              </p:cNvSpPr>
              <p:nvPr/>
            </p:nvSpPr>
            <p:spPr bwMode="auto">
              <a:xfrm>
                <a:off x="4544700" y="31734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6" name="Rectangle 4211"/>
              <p:cNvSpPr>
                <a:spLocks noChangeArrowheads="1"/>
              </p:cNvSpPr>
              <p:nvPr/>
            </p:nvSpPr>
            <p:spPr bwMode="auto">
              <a:xfrm>
                <a:off x="4544700" y="3173413"/>
                <a:ext cx="7910"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7" name="Rectangle 4212"/>
              <p:cNvSpPr>
                <a:spLocks noChangeArrowheads="1"/>
              </p:cNvSpPr>
              <p:nvPr/>
            </p:nvSpPr>
            <p:spPr bwMode="auto">
              <a:xfrm>
                <a:off x="4544700" y="3173413"/>
                <a:ext cx="7910"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8" name="Rectangle 4213"/>
              <p:cNvSpPr>
                <a:spLocks noChangeArrowheads="1"/>
              </p:cNvSpPr>
              <p:nvPr/>
            </p:nvSpPr>
            <p:spPr bwMode="auto">
              <a:xfrm>
                <a:off x="4552610" y="3173413"/>
                <a:ext cx="1581"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59" name="Line 4214"/>
              <p:cNvSpPr>
                <a:spLocks noChangeShapeType="1"/>
              </p:cNvSpPr>
              <p:nvPr/>
            </p:nvSpPr>
            <p:spPr bwMode="auto">
              <a:xfrm>
                <a:off x="4552610" y="31734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0" name="Rectangle 4215"/>
              <p:cNvSpPr>
                <a:spLocks noChangeArrowheads="1"/>
              </p:cNvSpPr>
              <p:nvPr/>
            </p:nvSpPr>
            <p:spPr bwMode="auto">
              <a:xfrm>
                <a:off x="4552610" y="3173413"/>
                <a:ext cx="4745"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1" name="Rectangle 4216"/>
              <p:cNvSpPr>
                <a:spLocks noChangeArrowheads="1"/>
              </p:cNvSpPr>
              <p:nvPr/>
            </p:nvSpPr>
            <p:spPr bwMode="auto">
              <a:xfrm>
                <a:off x="4552610" y="3173413"/>
                <a:ext cx="4745"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2" name="Line 4217"/>
              <p:cNvSpPr>
                <a:spLocks noChangeShapeType="1"/>
              </p:cNvSpPr>
              <p:nvPr/>
            </p:nvSpPr>
            <p:spPr bwMode="auto">
              <a:xfrm>
                <a:off x="4560519" y="31781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3" name="Rectangle 4218"/>
              <p:cNvSpPr>
                <a:spLocks noChangeArrowheads="1"/>
              </p:cNvSpPr>
              <p:nvPr/>
            </p:nvSpPr>
            <p:spPr bwMode="auto">
              <a:xfrm>
                <a:off x="4552610" y="3178176"/>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4" name="Rectangle 4219"/>
              <p:cNvSpPr>
                <a:spLocks noChangeArrowheads="1"/>
              </p:cNvSpPr>
              <p:nvPr/>
            </p:nvSpPr>
            <p:spPr bwMode="auto">
              <a:xfrm>
                <a:off x="4552610" y="3178176"/>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5" name="Line 4220"/>
              <p:cNvSpPr>
                <a:spLocks noChangeShapeType="1"/>
              </p:cNvSpPr>
              <p:nvPr/>
            </p:nvSpPr>
            <p:spPr bwMode="auto">
              <a:xfrm>
                <a:off x="4557355" y="31813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6" name="Rectangle 4221"/>
              <p:cNvSpPr>
                <a:spLocks noChangeArrowheads="1"/>
              </p:cNvSpPr>
              <p:nvPr/>
            </p:nvSpPr>
            <p:spPr bwMode="auto">
              <a:xfrm>
                <a:off x="4557355" y="3181351"/>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7" name="Rectangle 4222"/>
              <p:cNvSpPr>
                <a:spLocks noChangeArrowheads="1"/>
              </p:cNvSpPr>
              <p:nvPr/>
            </p:nvSpPr>
            <p:spPr bwMode="auto">
              <a:xfrm>
                <a:off x="4557355" y="3181351"/>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8" name="Line 4223"/>
              <p:cNvSpPr>
                <a:spLocks noChangeShapeType="1"/>
              </p:cNvSpPr>
              <p:nvPr/>
            </p:nvSpPr>
            <p:spPr bwMode="auto">
              <a:xfrm>
                <a:off x="4565265" y="31861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69" name="Rectangle 4224"/>
              <p:cNvSpPr>
                <a:spLocks noChangeArrowheads="1"/>
              </p:cNvSpPr>
              <p:nvPr/>
            </p:nvSpPr>
            <p:spPr bwMode="auto">
              <a:xfrm>
                <a:off x="4557355" y="3186113"/>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0" name="Rectangle 4225"/>
              <p:cNvSpPr>
                <a:spLocks noChangeArrowheads="1"/>
              </p:cNvSpPr>
              <p:nvPr/>
            </p:nvSpPr>
            <p:spPr bwMode="auto">
              <a:xfrm>
                <a:off x="4557355" y="3186113"/>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1" name="Line 4226"/>
              <p:cNvSpPr>
                <a:spLocks noChangeShapeType="1"/>
              </p:cNvSpPr>
              <p:nvPr/>
            </p:nvSpPr>
            <p:spPr bwMode="auto">
              <a:xfrm>
                <a:off x="4560519" y="31940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2" name="Rectangle 4227"/>
              <p:cNvSpPr>
                <a:spLocks noChangeArrowheads="1"/>
              </p:cNvSpPr>
              <p:nvPr/>
            </p:nvSpPr>
            <p:spPr bwMode="auto">
              <a:xfrm>
                <a:off x="4560519" y="3194051"/>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3" name="Rectangle 4228"/>
              <p:cNvSpPr>
                <a:spLocks noChangeArrowheads="1"/>
              </p:cNvSpPr>
              <p:nvPr/>
            </p:nvSpPr>
            <p:spPr bwMode="auto">
              <a:xfrm>
                <a:off x="4560519" y="3194051"/>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4" name="Line 4229"/>
              <p:cNvSpPr>
                <a:spLocks noChangeShapeType="1"/>
              </p:cNvSpPr>
              <p:nvPr/>
            </p:nvSpPr>
            <p:spPr bwMode="auto">
              <a:xfrm>
                <a:off x="4568428" y="31940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5" name="Rectangle 4230"/>
              <p:cNvSpPr>
                <a:spLocks noChangeArrowheads="1"/>
              </p:cNvSpPr>
              <p:nvPr/>
            </p:nvSpPr>
            <p:spPr bwMode="auto">
              <a:xfrm>
                <a:off x="4560519" y="3194051"/>
                <a:ext cx="7910"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6" name="Rectangle 4231"/>
              <p:cNvSpPr>
                <a:spLocks noChangeArrowheads="1"/>
              </p:cNvSpPr>
              <p:nvPr/>
            </p:nvSpPr>
            <p:spPr bwMode="auto">
              <a:xfrm>
                <a:off x="4560519" y="3194051"/>
                <a:ext cx="7910"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7" name="Rectangle 4232"/>
              <p:cNvSpPr>
                <a:spLocks noChangeArrowheads="1"/>
              </p:cNvSpPr>
              <p:nvPr/>
            </p:nvSpPr>
            <p:spPr bwMode="auto">
              <a:xfrm>
                <a:off x="4565265" y="3200401"/>
                <a:ext cx="1581"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8" name="Line 4233"/>
              <p:cNvSpPr>
                <a:spLocks noChangeShapeType="1"/>
              </p:cNvSpPr>
              <p:nvPr/>
            </p:nvSpPr>
            <p:spPr bwMode="auto">
              <a:xfrm>
                <a:off x="4585828" y="32321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79" name="Rectangle 4234"/>
              <p:cNvSpPr>
                <a:spLocks noChangeArrowheads="1"/>
              </p:cNvSpPr>
              <p:nvPr/>
            </p:nvSpPr>
            <p:spPr bwMode="auto">
              <a:xfrm>
                <a:off x="4585828" y="3232151"/>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0" name="Rectangle 4235"/>
              <p:cNvSpPr>
                <a:spLocks noChangeArrowheads="1"/>
              </p:cNvSpPr>
              <p:nvPr/>
            </p:nvSpPr>
            <p:spPr bwMode="auto">
              <a:xfrm>
                <a:off x="4585828" y="3232151"/>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1" name="Line 4236"/>
              <p:cNvSpPr>
                <a:spLocks noChangeShapeType="1"/>
              </p:cNvSpPr>
              <p:nvPr/>
            </p:nvSpPr>
            <p:spPr bwMode="auto">
              <a:xfrm>
                <a:off x="4588992" y="32321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2" name="Rectangle 4237"/>
              <p:cNvSpPr>
                <a:spLocks noChangeArrowheads="1"/>
              </p:cNvSpPr>
              <p:nvPr/>
            </p:nvSpPr>
            <p:spPr bwMode="auto">
              <a:xfrm>
                <a:off x="4588992" y="3232151"/>
                <a:ext cx="11073"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3" name="Rectangle 4238"/>
              <p:cNvSpPr>
                <a:spLocks noChangeArrowheads="1"/>
              </p:cNvSpPr>
              <p:nvPr/>
            </p:nvSpPr>
            <p:spPr bwMode="auto">
              <a:xfrm>
                <a:off x="4588992" y="3232151"/>
                <a:ext cx="11073"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4" name="Rectangle 4239"/>
              <p:cNvSpPr>
                <a:spLocks noChangeArrowheads="1"/>
              </p:cNvSpPr>
              <p:nvPr/>
            </p:nvSpPr>
            <p:spPr bwMode="auto">
              <a:xfrm>
                <a:off x="4600065" y="3232151"/>
                <a:ext cx="1581"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5" name="Line 4240"/>
              <p:cNvSpPr>
                <a:spLocks noChangeShapeType="1"/>
              </p:cNvSpPr>
              <p:nvPr/>
            </p:nvSpPr>
            <p:spPr bwMode="auto">
              <a:xfrm>
                <a:off x="4600065" y="32321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6" name="Rectangle 4242"/>
              <p:cNvSpPr>
                <a:spLocks noChangeArrowheads="1"/>
              </p:cNvSpPr>
              <p:nvPr/>
            </p:nvSpPr>
            <p:spPr bwMode="auto">
              <a:xfrm>
                <a:off x="4600065" y="3232151"/>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7" name="Rectangle 4243"/>
              <p:cNvSpPr>
                <a:spLocks noChangeArrowheads="1"/>
              </p:cNvSpPr>
              <p:nvPr/>
            </p:nvSpPr>
            <p:spPr bwMode="auto">
              <a:xfrm>
                <a:off x="4600065" y="3232151"/>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8" name="Line 4244"/>
              <p:cNvSpPr>
                <a:spLocks noChangeShapeType="1"/>
              </p:cNvSpPr>
              <p:nvPr/>
            </p:nvSpPr>
            <p:spPr bwMode="auto">
              <a:xfrm>
                <a:off x="4604810" y="32321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89" name="Rectangle 4245"/>
              <p:cNvSpPr>
                <a:spLocks noChangeArrowheads="1"/>
              </p:cNvSpPr>
              <p:nvPr/>
            </p:nvSpPr>
            <p:spPr bwMode="auto">
              <a:xfrm>
                <a:off x="4604810" y="3232151"/>
                <a:ext cx="1581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0" name="Rectangle 4246"/>
              <p:cNvSpPr>
                <a:spLocks noChangeArrowheads="1"/>
              </p:cNvSpPr>
              <p:nvPr/>
            </p:nvSpPr>
            <p:spPr bwMode="auto">
              <a:xfrm>
                <a:off x="4604810" y="3232151"/>
                <a:ext cx="1581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1" name="Line 4247"/>
              <p:cNvSpPr>
                <a:spLocks noChangeShapeType="1"/>
              </p:cNvSpPr>
              <p:nvPr/>
            </p:nvSpPr>
            <p:spPr bwMode="auto">
              <a:xfrm>
                <a:off x="4620629" y="32321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2" name="Rectangle 4248"/>
              <p:cNvSpPr>
                <a:spLocks noChangeArrowheads="1"/>
              </p:cNvSpPr>
              <p:nvPr/>
            </p:nvSpPr>
            <p:spPr bwMode="auto">
              <a:xfrm>
                <a:off x="4620629" y="3232151"/>
                <a:ext cx="2372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3" name="Rectangle 4249"/>
              <p:cNvSpPr>
                <a:spLocks noChangeArrowheads="1"/>
              </p:cNvSpPr>
              <p:nvPr/>
            </p:nvSpPr>
            <p:spPr bwMode="auto">
              <a:xfrm>
                <a:off x="4620629" y="3232151"/>
                <a:ext cx="2372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4" name="Line 4250"/>
              <p:cNvSpPr>
                <a:spLocks noChangeShapeType="1"/>
              </p:cNvSpPr>
              <p:nvPr/>
            </p:nvSpPr>
            <p:spPr bwMode="auto">
              <a:xfrm>
                <a:off x="4693393" y="32432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5" name="Rectangle 4251"/>
              <p:cNvSpPr>
                <a:spLocks noChangeArrowheads="1"/>
              </p:cNvSpPr>
              <p:nvPr/>
            </p:nvSpPr>
            <p:spPr bwMode="auto">
              <a:xfrm>
                <a:off x="4693393" y="3243263"/>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6" name="Rectangle 4252"/>
              <p:cNvSpPr>
                <a:spLocks noChangeArrowheads="1"/>
              </p:cNvSpPr>
              <p:nvPr/>
            </p:nvSpPr>
            <p:spPr bwMode="auto">
              <a:xfrm>
                <a:off x="4693393" y="3243263"/>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7" name="Line 4253"/>
              <p:cNvSpPr>
                <a:spLocks noChangeShapeType="1"/>
              </p:cNvSpPr>
              <p:nvPr/>
            </p:nvSpPr>
            <p:spPr bwMode="auto">
              <a:xfrm>
                <a:off x="4698139" y="32432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8" name="Rectangle 4254"/>
              <p:cNvSpPr>
                <a:spLocks noChangeArrowheads="1"/>
              </p:cNvSpPr>
              <p:nvPr/>
            </p:nvSpPr>
            <p:spPr bwMode="auto">
              <a:xfrm>
                <a:off x="4698139" y="3243263"/>
                <a:ext cx="553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799" name="Rectangle 4255"/>
              <p:cNvSpPr>
                <a:spLocks noChangeArrowheads="1"/>
              </p:cNvSpPr>
              <p:nvPr/>
            </p:nvSpPr>
            <p:spPr bwMode="auto">
              <a:xfrm>
                <a:off x="4698139" y="3243263"/>
                <a:ext cx="553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0" name="Line 4256"/>
              <p:cNvSpPr>
                <a:spLocks noChangeShapeType="1"/>
              </p:cNvSpPr>
              <p:nvPr/>
            </p:nvSpPr>
            <p:spPr bwMode="auto">
              <a:xfrm>
                <a:off x="4812032" y="324326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1" name="Rectangle 4257"/>
              <p:cNvSpPr>
                <a:spLocks noChangeArrowheads="1"/>
              </p:cNvSpPr>
              <p:nvPr/>
            </p:nvSpPr>
            <p:spPr bwMode="auto">
              <a:xfrm>
                <a:off x="4812032" y="3243263"/>
                <a:ext cx="601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2" name="Rectangle 4258"/>
              <p:cNvSpPr>
                <a:spLocks noChangeArrowheads="1"/>
              </p:cNvSpPr>
              <p:nvPr/>
            </p:nvSpPr>
            <p:spPr bwMode="auto">
              <a:xfrm>
                <a:off x="4812032" y="3243263"/>
                <a:ext cx="601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3" name="Line 4259"/>
              <p:cNvSpPr>
                <a:spLocks noChangeShapeType="1"/>
              </p:cNvSpPr>
              <p:nvPr/>
            </p:nvSpPr>
            <p:spPr bwMode="auto">
              <a:xfrm>
                <a:off x="4916434" y="325120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4" name="Rectangle 4260"/>
              <p:cNvSpPr>
                <a:spLocks noChangeArrowheads="1"/>
              </p:cNvSpPr>
              <p:nvPr/>
            </p:nvSpPr>
            <p:spPr bwMode="auto">
              <a:xfrm>
                <a:off x="4916434" y="3251201"/>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5" name="Rectangle 4261"/>
              <p:cNvSpPr>
                <a:spLocks noChangeArrowheads="1"/>
              </p:cNvSpPr>
              <p:nvPr/>
            </p:nvSpPr>
            <p:spPr bwMode="auto">
              <a:xfrm>
                <a:off x="4916434" y="3251201"/>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6" name="Line 4262"/>
              <p:cNvSpPr>
                <a:spLocks noChangeShapeType="1"/>
              </p:cNvSpPr>
              <p:nvPr/>
            </p:nvSpPr>
            <p:spPr bwMode="auto">
              <a:xfrm>
                <a:off x="4927506" y="32543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7" name="Rectangle 4263"/>
              <p:cNvSpPr>
                <a:spLocks noChangeArrowheads="1"/>
              </p:cNvSpPr>
              <p:nvPr/>
            </p:nvSpPr>
            <p:spPr bwMode="auto">
              <a:xfrm>
                <a:off x="4919598" y="3254376"/>
                <a:ext cx="7909"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8" name="Rectangle 4264"/>
              <p:cNvSpPr>
                <a:spLocks noChangeArrowheads="1"/>
              </p:cNvSpPr>
              <p:nvPr/>
            </p:nvSpPr>
            <p:spPr bwMode="auto">
              <a:xfrm>
                <a:off x="4919598" y="3254376"/>
                <a:ext cx="7909"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09" name="Line 4265"/>
              <p:cNvSpPr>
                <a:spLocks noChangeShapeType="1"/>
              </p:cNvSpPr>
              <p:nvPr/>
            </p:nvSpPr>
            <p:spPr bwMode="auto">
              <a:xfrm>
                <a:off x="4924343" y="32623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0" name="Rectangle 4266"/>
              <p:cNvSpPr>
                <a:spLocks noChangeArrowheads="1"/>
              </p:cNvSpPr>
              <p:nvPr/>
            </p:nvSpPr>
            <p:spPr bwMode="auto">
              <a:xfrm>
                <a:off x="4924343" y="3262313"/>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1" name="Rectangle 4267"/>
              <p:cNvSpPr>
                <a:spLocks noChangeArrowheads="1"/>
              </p:cNvSpPr>
              <p:nvPr/>
            </p:nvSpPr>
            <p:spPr bwMode="auto">
              <a:xfrm>
                <a:off x="4924343" y="3262313"/>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2" name="Line 4268"/>
              <p:cNvSpPr>
                <a:spLocks noChangeShapeType="1"/>
              </p:cNvSpPr>
              <p:nvPr/>
            </p:nvSpPr>
            <p:spPr bwMode="auto">
              <a:xfrm>
                <a:off x="4932252" y="32623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3" name="Rectangle 4269"/>
              <p:cNvSpPr>
                <a:spLocks noChangeArrowheads="1"/>
              </p:cNvSpPr>
              <p:nvPr/>
            </p:nvSpPr>
            <p:spPr bwMode="auto">
              <a:xfrm>
                <a:off x="4932252" y="3262313"/>
                <a:ext cx="11072"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4" name="Rectangle 4270"/>
              <p:cNvSpPr>
                <a:spLocks noChangeArrowheads="1"/>
              </p:cNvSpPr>
              <p:nvPr/>
            </p:nvSpPr>
            <p:spPr bwMode="auto">
              <a:xfrm>
                <a:off x="4932252" y="3262313"/>
                <a:ext cx="11072"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5" name="Line 4271"/>
              <p:cNvSpPr>
                <a:spLocks noChangeShapeType="1"/>
              </p:cNvSpPr>
              <p:nvPr/>
            </p:nvSpPr>
            <p:spPr bwMode="auto">
              <a:xfrm>
                <a:off x="4943325" y="32623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6" name="Rectangle 4272"/>
              <p:cNvSpPr>
                <a:spLocks noChangeArrowheads="1"/>
              </p:cNvSpPr>
              <p:nvPr/>
            </p:nvSpPr>
            <p:spPr bwMode="auto">
              <a:xfrm>
                <a:off x="4943325" y="3262313"/>
                <a:ext cx="4746"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7" name="Rectangle 4273"/>
              <p:cNvSpPr>
                <a:spLocks noChangeArrowheads="1"/>
              </p:cNvSpPr>
              <p:nvPr/>
            </p:nvSpPr>
            <p:spPr bwMode="auto">
              <a:xfrm>
                <a:off x="4943325" y="3262313"/>
                <a:ext cx="4746"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8" name="Line 4274"/>
              <p:cNvSpPr>
                <a:spLocks noChangeShapeType="1"/>
              </p:cNvSpPr>
              <p:nvPr/>
            </p:nvSpPr>
            <p:spPr bwMode="auto">
              <a:xfrm>
                <a:off x="4951234" y="3265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19" name="Rectangle 4275"/>
              <p:cNvSpPr>
                <a:spLocks noChangeArrowheads="1"/>
              </p:cNvSpPr>
              <p:nvPr/>
            </p:nvSpPr>
            <p:spPr bwMode="auto">
              <a:xfrm>
                <a:off x="4943325" y="3265488"/>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0" name="Rectangle 4276"/>
              <p:cNvSpPr>
                <a:spLocks noChangeArrowheads="1"/>
              </p:cNvSpPr>
              <p:nvPr/>
            </p:nvSpPr>
            <p:spPr bwMode="auto">
              <a:xfrm>
                <a:off x="4943325" y="3265488"/>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1" name="Line 4277"/>
              <p:cNvSpPr>
                <a:spLocks noChangeShapeType="1"/>
              </p:cNvSpPr>
              <p:nvPr/>
            </p:nvSpPr>
            <p:spPr bwMode="auto">
              <a:xfrm>
                <a:off x="4979708" y="33004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2" name="Rectangle 4278"/>
              <p:cNvSpPr>
                <a:spLocks noChangeArrowheads="1"/>
              </p:cNvSpPr>
              <p:nvPr/>
            </p:nvSpPr>
            <p:spPr bwMode="auto">
              <a:xfrm>
                <a:off x="4971798" y="3300413"/>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3" name="Rectangle 4279"/>
              <p:cNvSpPr>
                <a:spLocks noChangeArrowheads="1"/>
              </p:cNvSpPr>
              <p:nvPr/>
            </p:nvSpPr>
            <p:spPr bwMode="auto">
              <a:xfrm>
                <a:off x="4971798" y="3300413"/>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4" name="Line 4280"/>
              <p:cNvSpPr>
                <a:spLocks noChangeShapeType="1"/>
              </p:cNvSpPr>
              <p:nvPr/>
            </p:nvSpPr>
            <p:spPr bwMode="auto">
              <a:xfrm>
                <a:off x="4974962" y="33051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5" name="Rectangle 4281"/>
              <p:cNvSpPr>
                <a:spLocks noChangeArrowheads="1"/>
              </p:cNvSpPr>
              <p:nvPr/>
            </p:nvSpPr>
            <p:spPr bwMode="auto">
              <a:xfrm>
                <a:off x="4974962" y="3305176"/>
                <a:ext cx="4746"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6" name="Rectangle 4282"/>
              <p:cNvSpPr>
                <a:spLocks noChangeArrowheads="1"/>
              </p:cNvSpPr>
              <p:nvPr/>
            </p:nvSpPr>
            <p:spPr bwMode="auto">
              <a:xfrm>
                <a:off x="4974962" y="3305176"/>
                <a:ext cx="4746"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7" name="Rectangle 4283"/>
              <p:cNvSpPr>
                <a:spLocks noChangeArrowheads="1"/>
              </p:cNvSpPr>
              <p:nvPr/>
            </p:nvSpPr>
            <p:spPr bwMode="auto">
              <a:xfrm>
                <a:off x="4979708" y="3305176"/>
                <a:ext cx="1581"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8" name="Line 4284"/>
              <p:cNvSpPr>
                <a:spLocks noChangeShapeType="1"/>
              </p:cNvSpPr>
              <p:nvPr/>
            </p:nvSpPr>
            <p:spPr bwMode="auto">
              <a:xfrm>
                <a:off x="4982871" y="33083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29" name="Rectangle 4285"/>
              <p:cNvSpPr>
                <a:spLocks noChangeArrowheads="1"/>
              </p:cNvSpPr>
              <p:nvPr/>
            </p:nvSpPr>
            <p:spPr bwMode="auto">
              <a:xfrm>
                <a:off x="4979708" y="3308351"/>
                <a:ext cx="3164"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0" name="Rectangle 4286"/>
              <p:cNvSpPr>
                <a:spLocks noChangeArrowheads="1"/>
              </p:cNvSpPr>
              <p:nvPr/>
            </p:nvSpPr>
            <p:spPr bwMode="auto">
              <a:xfrm>
                <a:off x="4979708" y="3308351"/>
                <a:ext cx="3164"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1" name="Line 4287"/>
              <p:cNvSpPr>
                <a:spLocks noChangeShapeType="1"/>
              </p:cNvSpPr>
              <p:nvPr/>
            </p:nvSpPr>
            <p:spPr bwMode="auto">
              <a:xfrm>
                <a:off x="4979708" y="33162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2" name="Rectangle 4288"/>
              <p:cNvSpPr>
                <a:spLocks noChangeArrowheads="1"/>
              </p:cNvSpPr>
              <p:nvPr/>
            </p:nvSpPr>
            <p:spPr bwMode="auto">
              <a:xfrm>
                <a:off x="4979708" y="3316288"/>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3" name="Rectangle 4289"/>
              <p:cNvSpPr>
                <a:spLocks noChangeArrowheads="1"/>
              </p:cNvSpPr>
              <p:nvPr/>
            </p:nvSpPr>
            <p:spPr bwMode="auto">
              <a:xfrm>
                <a:off x="4979708" y="3316288"/>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4" name="Line 4290"/>
              <p:cNvSpPr>
                <a:spLocks noChangeShapeType="1"/>
              </p:cNvSpPr>
              <p:nvPr/>
            </p:nvSpPr>
            <p:spPr bwMode="auto">
              <a:xfrm>
                <a:off x="4990780" y="33194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5" name="Rectangle 4291"/>
              <p:cNvSpPr>
                <a:spLocks noChangeArrowheads="1"/>
              </p:cNvSpPr>
              <p:nvPr/>
            </p:nvSpPr>
            <p:spPr bwMode="auto">
              <a:xfrm>
                <a:off x="4982871" y="3319463"/>
                <a:ext cx="7909"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6" name="Rectangle 4292"/>
              <p:cNvSpPr>
                <a:spLocks noChangeArrowheads="1"/>
              </p:cNvSpPr>
              <p:nvPr/>
            </p:nvSpPr>
            <p:spPr bwMode="auto">
              <a:xfrm>
                <a:off x="4982871" y="3319463"/>
                <a:ext cx="7909"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7" name="Line 4293"/>
              <p:cNvSpPr>
                <a:spLocks noChangeShapeType="1"/>
              </p:cNvSpPr>
              <p:nvPr/>
            </p:nvSpPr>
            <p:spPr bwMode="auto">
              <a:xfrm>
                <a:off x="5006598" y="33670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8" name="Rectangle 4294"/>
              <p:cNvSpPr>
                <a:spLocks noChangeArrowheads="1"/>
              </p:cNvSpPr>
              <p:nvPr/>
            </p:nvSpPr>
            <p:spPr bwMode="auto">
              <a:xfrm>
                <a:off x="4998690" y="3367088"/>
                <a:ext cx="7909" cy="111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39" name="Rectangle 4295"/>
              <p:cNvSpPr>
                <a:spLocks noChangeArrowheads="1"/>
              </p:cNvSpPr>
              <p:nvPr/>
            </p:nvSpPr>
            <p:spPr bwMode="auto">
              <a:xfrm>
                <a:off x="4998690" y="3367088"/>
                <a:ext cx="7909" cy="111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0" name="Line 4296"/>
              <p:cNvSpPr>
                <a:spLocks noChangeShapeType="1"/>
              </p:cNvSpPr>
              <p:nvPr/>
            </p:nvSpPr>
            <p:spPr bwMode="auto">
              <a:xfrm>
                <a:off x="5003435" y="33782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1" name="Rectangle 4297"/>
              <p:cNvSpPr>
                <a:spLocks noChangeArrowheads="1"/>
              </p:cNvSpPr>
              <p:nvPr/>
            </p:nvSpPr>
            <p:spPr bwMode="auto">
              <a:xfrm>
                <a:off x="5003435" y="3378201"/>
                <a:ext cx="11073"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2" name="Rectangle 4298"/>
              <p:cNvSpPr>
                <a:spLocks noChangeArrowheads="1"/>
              </p:cNvSpPr>
              <p:nvPr/>
            </p:nvSpPr>
            <p:spPr bwMode="auto">
              <a:xfrm>
                <a:off x="5003435" y="3378201"/>
                <a:ext cx="11073"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3" name="Line 4299"/>
              <p:cNvSpPr>
                <a:spLocks noChangeShapeType="1"/>
              </p:cNvSpPr>
              <p:nvPr/>
            </p:nvSpPr>
            <p:spPr bwMode="auto">
              <a:xfrm>
                <a:off x="5014508" y="337820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4" name="Rectangle 4300"/>
              <p:cNvSpPr>
                <a:spLocks noChangeArrowheads="1"/>
              </p:cNvSpPr>
              <p:nvPr/>
            </p:nvSpPr>
            <p:spPr bwMode="auto">
              <a:xfrm>
                <a:off x="5014508" y="3378201"/>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5" name="Rectangle 4301"/>
              <p:cNvSpPr>
                <a:spLocks noChangeArrowheads="1"/>
              </p:cNvSpPr>
              <p:nvPr/>
            </p:nvSpPr>
            <p:spPr bwMode="auto">
              <a:xfrm>
                <a:off x="5014508" y="3378201"/>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6" name="Line 4302"/>
              <p:cNvSpPr>
                <a:spLocks noChangeShapeType="1"/>
              </p:cNvSpPr>
              <p:nvPr/>
            </p:nvSpPr>
            <p:spPr bwMode="auto">
              <a:xfrm>
                <a:off x="5019253" y="33782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7" name="Rectangle 4303"/>
              <p:cNvSpPr>
                <a:spLocks noChangeArrowheads="1"/>
              </p:cNvSpPr>
              <p:nvPr/>
            </p:nvSpPr>
            <p:spPr bwMode="auto">
              <a:xfrm>
                <a:off x="5019253" y="3378201"/>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8" name="Rectangle 4304"/>
              <p:cNvSpPr>
                <a:spLocks noChangeArrowheads="1"/>
              </p:cNvSpPr>
              <p:nvPr/>
            </p:nvSpPr>
            <p:spPr bwMode="auto">
              <a:xfrm>
                <a:off x="5019253" y="3378201"/>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49" name="Rectangle 4305"/>
              <p:cNvSpPr>
                <a:spLocks noChangeArrowheads="1"/>
              </p:cNvSpPr>
              <p:nvPr/>
            </p:nvSpPr>
            <p:spPr bwMode="auto">
              <a:xfrm>
                <a:off x="5027163" y="3378201"/>
                <a:ext cx="1581"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0" name="Line 4306"/>
              <p:cNvSpPr>
                <a:spLocks noChangeShapeType="1"/>
              </p:cNvSpPr>
              <p:nvPr/>
            </p:nvSpPr>
            <p:spPr bwMode="auto">
              <a:xfrm>
                <a:off x="5027163" y="337820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1" name="Rectangle 4307"/>
              <p:cNvSpPr>
                <a:spLocks noChangeArrowheads="1"/>
              </p:cNvSpPr>
              <p:nvPr/>
            </p:nvSpPr>
            <p:spPr bwMode="auto">
              <a:xfrm>
                <a:off x="5027163" y="3378201"/>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2" name="Rectangle 4308"/>
              <p:cNvSpPr>
                <a:spLocks noChangeArrowheads="1"/>
              </p:cNvSpPr>
              <p:nvPr/>
            </p:nvSpPr>
            <p:spPr bwMode="auto">
              <a:xfrm>
                <a:off x="5027163" y="3378201"/>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3" name="Rectangle 4309"/>
              <p:cNvSpPr>
                <a:spLocks noChangeArrowheads="1"/>
              </p:cNvSpPr>
              <p:nvPr/>
            </p:nvSpPr>
            <p:spPr bwMode="auto">
              <a:xfrm>
                <a:off x="5035072" y="3378201"/>
                <a:ext cx="1582"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4" name="Line 4310"/>
              <p:cNvSpPr>
                <a:spLocks noChangeShapeType="1"/>
              </p:cNvSpPr>
              <p:nvPr/>
            </p:nvSpPr>
            <p:spPr bwMode="auto">
              <a:xfrm>
                <a:off x="5038235" y="33782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5" name="Rectangle 4311"/>
              <p:cNvSpPr>
                <a:spLocks noChangeArrowheads="1"/>
              </p:cNvSpPr>
              <p:nvPr/>
            </p:nvSpPr>
            <p:spPr bwMode="auto">
              <a:xfrm>
                <a:off x="5030327" y="3378201"/>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6" name="Rectangle 4312"/>
              <p:cNvSpPr>
                <a:spLocks noChangeArrowheads="1"/>
              </p:cNvSpPr>
              <p:nvPr/>
            </p:nvSpPr>
            <p:spPr bwMode="auto">
              <a:xfrm>
                <a:off x="5030327" y="3378201"/>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7" name="Line 4313"/>
              <p:cNvSpPr>
                <a:spLocks noChangeShapeType="1"/>
              </p:cNvSpPr>
              <p:nvPr/>
            </p:nvSpPr>
            <p:spPr bwMode="auto">
              <a:xfrm>
                <a:off x="5090437" y="33893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8" name="Rectangle 4314"/>
              <p:cNvSpPr>
                <a:spLocks noChangeArrowheads="1"/>
              </p:cNvSpPr>
              <p:nvPr/>
            </p:nvSpPr>
            <p:spPr bwMode="auto">
              <a:xfrm>
                <a:off x="5090437" y="3389313"/>
                <a:ext cx="7909" cy="476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59" name="Rectangle 4315"/>
              <p:cNvSpPr>
                <a:spLocks noChangeArrowheads="1"/>
              </p:cNvSpPr>
              <p:nvPr/>
            </p:nvSpPr>
            <p:spPr bwMode="auto">
              <a:xfrm>
                <a:off x="5090437" y="3389313"/>
                <a:ext cx="7909" cy="476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0" name="Line 4316"/>
              <p:cNvSpPr>
                <a:spLocks noChangeShapeType="1"/>
              </p:cNvSpPr>
              <p:nvPr/>
            </p:nvSpPr>
            <p:spPr bwMode="auto">
              <a:xfrm>
                <a:off x="5103091" y="33940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1" name="Rectangle 4317"/>
              <p:cNvSpPr>
                <a:spLocks noChangeArrowheads="1"/>
              </p:cNvSpPr>
              <p:nvPr/>
            </p:nvSpPr>
            <p:spPr bwMode="auto">
              <a:xfrm>
                <a:off x="5095182" y="3394076"/>
                <a:ext cx="7910"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2" name="Rectangle 4318"/>
              <p:cNvSpPr>
                <a:spLocks noChangeArrowheads="1"/>
              </p:cNvSpPr>
              <p:nvPr/>
            </p:nvSpPr>
            <p:spPr bwMode="auto">
              <a:xfrm>
                <a:off x="5095182" y="3394076"/>
                <a:ext cx="7910"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3" name="Line 4319"/>
              <p:cNvSpPr>
                <a:spLocks noChangeShapeType="1"/>
              </p:cNvSpPr>
              <p:nvPr/>
            </p:nvSpPr>
            <p:spPr bwMode="auto">
              <a:xfrm>
                <a:off x="5098345" y="34004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4" name="Rectangle 4320"/>
              <p:cNvSpPr>
                <a:spLocks noChangeArrowheads="1"/>
              </p:cNvSpPr>
              <p:nvPr/>
            </p:nvSpPr>
            <p:spPr bwMode="auto">
              <a:xfrm>
                <a:off x="5098345" y="3400426"/>
                <a:ext cx="3321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5" name="Rectangle 4321"/>
              <p:cNvSpPr>
                <a:spLocks noChangeArrowheads="1"/>
              </p:cNvSpPr>
              <p:nvPr/>
            </p:nvSpPr>
            <p:spPr bwMode="auto">
              <a:xfrm>
                <a:off x="5098345" y="3400426"/>
                <a:ext cx="3321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6" name="Line 4335"/>
              <p:cNvSpPr>
                <a:spLocks noChangeShapeType="1"/>
              </p:cNvSpPr>
              <p:nvPr/>
            </p:nvSpPr>
            <p:spPr bwMode="auto">
              <a:xfrm>
                <a:off x="5381496" y="34432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7" name="Rectangle 4336"/>
              <p:cNvSpPr>
                <a:spLocks noChangeArrowheads="1"/>
              </p:cNvSpPr>
              <p:nvPr/>
            </p:nvSpPr>
            <p:spPr bwMode="auto">
              <a:xfrm>
                <a:off x="5373586" y="3443288"/>
                <a:ext cx="7910"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8" name="Rectangle 4337"/>
              <p:cNvSpPr>
                <a:spLocks noChangeArrowheads="1"/>
              </p:cNvSpPr>
              <p:nvPr/>
            </p:nvSpPr>
            <p:spPr bwMode="auto">
              <a:xfrm>
                <a:off x="5373586" y="3443288"/>
                <a:ext cx="7910"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69" name="Line 4338"/>
              <p:cNvSpPr>
                <a:spLocks noChangeShapeType="1"/>
              </p:cNvSpPr>
              <p:nvPr/>
            </p:nvSpPr>
            <p:spPr bwMode="auto">
              <a:xfrm>
                <a:off x="5378332" y="34432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0" name="Rectangle 4339"/>
              <p:cNvSpPr>
                <a:spLocks noChangeArrowheads="1"/>
              </p:cNvSpPr>
              <p:nvPr/>
            </p:nvSpPr>
            <p:spPr bwMode="auto">
              <a:xfrm>
                <a:off x="5378332" y="3443288"/>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1" name="Rectangle 4340"/>
              <p:cNvSpPr>
                <a:spLocks noChangeArrowheads="1"/>
              </p:cNvSpPr>
              <p:nvPr/>
            </p:nvSpPr>
            <p:spPr bwMode="auto">
              <a:xfrm>
                <a:off x="5378332" y="3443288"/>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2" name="Line 4341"/>
              <p:cNvSpPr>
                <a:spLocks noChangeShapeType="1"/>
              </p:cNvSpPr>
              <p:nvPr/>
            </p:nvSpPr>
            <p:spPr bwMode="auto">
              <a:xfrm>
                <a:off x="5381496" y="34432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3" name="Rectangle 4342"/>
              <p:cNvSpPr>
                <a:spLocks noChangeArrowheads="1"/>
              </p:cNvSpPr>
              <p:nvPr/>
            </p:nvSpPr>
            <p:spPr bwMode="auto">
              <a:xfrm>
                <a:off x="5381496" y="3443288"/>
                <a:ext cx="474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4" name="Rectangle 4343"/>
              <p:cNvSpPr>
                <a:spLocks noChangeArrowheads="1"/>
              </p:cNvSpPr>
              <p:nvPr/>
            </p:nvSpPr>
            <p:spPr bwMode="auto">
              <a:xfrm>
                <a:off x="5381496" y="3443288"/>
                <a:ext cx="474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5" name="Line 4344"/>
              <p:cNvSpPr>
                <a:spLocks noChangeShapeType="1"/>
              </p:cNvSpPr>
              <p:nvPr/>
            </p:nvSpPr>
            <p:spPr bwMode="auto">
              <a:xfrm>
                <a:off x="5389404" y="344646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6" name="Rectangle 4345"/>
              <p:cNvSpPr>
                <a:spLocks noChangeArrowheads="1"/>
              </p:cNvSpPr>
              <p:nvPr/>
            </p:nvSpPr>
            <p:spPr bwMode="auto">
              <a:xfrm>
                <a:off x="5381496" y="3446463"/>
                <a:ext cx="7909" cy="2698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7" name="Rectangle 4346"/>
              <p:cNvSpPr>
                <a:spLocks noChangeArrowheads="1"/>
              </p:cNvSpPr>
              <p:nvPr/>
            </p:nvSpPr>
            <p:spPr bwMode="auto">
              <a:xfrm>
                <a:off x="5381496" y="3446463"/>
                <a:ext cx="7909" cy="269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8" name="Line 4347"/>
              <p:cNvSpPr>
                <a:spLocks noChangeShapeType="1"/>
              </p:cNvSpPr>
              <p:nvPr/>
            </p:nvSpPr>
            <p:spPr bwMode="auto">
              <a:xfrm>
                <a:off x="5386241" y="34702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79" name="Rectangle 4348"/>
              <p:cNvSpPr>
                <a:spLocks noChangeArrowheads="1"/>
              </p:cNvSpPr>
              <p:nvPr/>
            </p:nvSpPr>
            <p:spPr bwMode="auto">
              <a:xfrm>
                <a:off x="5386241" y="3470276"/>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0" name="Rectangle 4349"/>
              <p:cNvSpPr>
                <a:spLocks noChangeArrowheads="1"/>
              </p:cNvSpPr>
              <p:nvPr/>
            </p:nvSpPr>
            <p:spPr bwMode="auto">
              <a:xfrm>
                <a:off x="5386241" y="3470276"/>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1" name="Line 4350"/>
              <p:cNvSpPr>
                <a:spLocks noChangeShapeType="1"/>
              </p:cNvSpPr>
              <p:nvPr/>
            </p:nvSpPr>
            <p:spPr bwMode="auto">
              <a:xfrm>
                <a:off x="5394151" y="34734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2" name="Rectangle 4351"/>
              <p:cNvSpPr>
                <a:spLocks noChangeArrowheads="1"/>
              </p:cNvSpPr>
              <p:nvPr/>
            </p:nvSpPr>
            <p:spPr bwMode="auto">
              <a:xfrm>
                <a:off x="5386241" y="3473451"/>
                <a:ext cx="7910"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3" name="Rectangle 4352"/>
              <p:cNvSpPr>
                <a:spLocks noChangeArrowheads="1"/>
              </p:cNvSpPr>
              <p:nvPr/>
            </p:nvSpPr>
            <p:spPr bwMode="auto">
              <a:xfrm>
                <a:off x="5386241" y="3473451"/>
                <a:ext cx="7910"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4" name="Line 4353"/>
              <p:cNvSpPr>
                <a:spLocks noChangeShapeType="1"/>
              </p:cNvSpPr>
              <p:nvPr/>
            </p:nvSpPr>
            <p:spPr bwMode="auto">
              <a:xfrm>
                <a:off x="5397314" y="3519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5" name="Rectangle 4354"/>
              <p:cNvSpPr>
                <a:spLocks noChangeArrowheads="1"/>
              </p:cNvSpPr>
              <p:nvPr/>
            </p:nvSpPr>
            <p:spPr bwMode="auto">
              <a:xfrm>
                <a:off x="5389404" y="3519488"/>
                <a:ext cx="7910" cy="111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6" name="Rectangle 4355"/>
              <p:cNvSpPr>
                <a:spLocks noChangeArrowheads="1"/>
              </p:cNvSpPr>
              <p:nvPr/>
            </p:nvSpPr>
            <p:spPr bwMode="auto">
              <a:xfrm>
                <a:off x="5389404" y="3519488"/>
                <a:ext cx="7910" cy="111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7" name="Line 4356"/>
              <p:cNvSpPr>
                <a:spLocks noChangeShapeType="1"/>
              </p:cNvSpPr>
              <p:nvPr/>
            </p:nvSpPr>
            <p:spPr bwMode="auto">
              <a:xfrm>
                <a:off x="5394151" y="35274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8" name="Rectangle 4357"/>
              <p:cNvSpPr>
                <a:spLocks noChangeArrowheads="1"/>
              </p:cNvSpPr>
              <p:nvPr/>
            </p:nvSpPr>
            <p:spPr bwMode="auto">
              <a:xfrm>
                <a:off x="5394151" y="3527426"/>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89" name="Rectangle 4358"/>
              <p:cNvSpPr>
                <a:spLocks noChangeArrowheads="1"/>
              </p:cNvSpPr>
              <p:nvPr/>
            </p:nvSpPr>
            <p:spPr bwMode="auto">
              <a:xfrm>
                <a:off x="5394151" y="3527426"/>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0" name="Line 4359"/>
              <p:cNvSpPr>
                <a:spLocks noChangeShapeType="1"/>
              </p:cNvSpPr>
              <p:nvPr/>
            </p:nvSpPr>
            <p:spPr bwMode="auto">
              <a:xfrm>
                <a:off x="5402059" y="35274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1" name="Rectangle 4360"/>
              <p:cNvSpPr>
                <a:spLocks noChangeArrowheads="1"/>
              </p:cNvSpPr>
              <p:nvPr/>
            </p:nvSpPr>
            <p:spPr bwMode="auto">
              <a:xfrm>
                <a:off x="5402059" y="3527426"/>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2" name="Rectangle 4361"/>
              <p:cNvSpPr>
                <a:spLocks noChangeArrowheads="1"/>
              </p:cNvSpPr>
              <p:nvPr/>
            </p:nvSpPr>
            <p:spPr bwMode="auto">
              <a:xfrm>
                <a:off x="5402059" y="3527426"/>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3" name="Line 4362"/>
              <p:cNvSpPr>
                <a:spLocks noChangeShapeType="1"/>
              </p:cNvSpPr>
              <p:nvPr/>
            </p:nvSpPr>
            <p:spPr bwMode="auto">
              <a:xfrm>
                <a:off x="5405223" y="35274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4" name="Rectangle 4363"/>
              <p:cNvSpPr>
                <a:spLocks noChangeArrowheads="1"/>
              </p:cNvSpPr>
              <p:nvPr/>
            </p:nvSpPr>
            <p:spPr bwMode="auto">
              <a:xfrm>
                <a:off x="5405223" y="3527426"/>
                <a:ext cx="4746"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5" name="Rectangle 4364"/>
              <p:cNvSpPr>
                <a:spLocks noChangeArrowheads="1"/>
              </p:cNvSpPr>
              <p:nvPr/>
            </p:nvSpPr>
            <p:spPr bwMode="auto">
              <a:xfrm>
                <a:off x="5405223" y="3527426"/>
                <a:ext cx="4746"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6" name="Line 4365"/>
              <p:cNvSpPr>
                <a:spLocks noChangeShapeType="1"/>
              </p:cNvSpPr>
              <p:nvPr/>
            </p:nvSpPr>
            <p:spPr bwMode="auto">
              <a:xfrm>
                <a:off x="5409969" y="35274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7" name="Rectangle 4366"/>
              <p:cNvSpPr>
                <a:spLocks noChangeArrowheads="1"/>
              </p:cNvSpPr>
              <p:nvPr/>
            </p:nvSpPr>
            <p:spPr bwMode="auto">
              <a:xfrm>
                <a:off x="5409969" y="3527426"/>
                <a:ext cx="7909"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8" name="Rectangle 4367"/>
              <p:cNvSpPr>
                <a:spLocks noChangeArrowheads="1"/>
              </p:cNvSpPr>
              <p:nvPr/>
            </p:nvSpPr>
            <p:spPr bwMode="auto">
              <a:xfrm>
                <a:off x="5409969" y="3527426"/>
                <a:ext cx="7909"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899" name="Line 4368"/>
              <p:cNvSpPr>
                <a:spLocks noChangeShapeType="1"/>
              </p:cNvSpPr>
              <p:nvPr/>
            </p:nvSpPr>
            <p:spPr bwMode="auto">
              <a:xfrm>
                <a:off x="5421041" y="35306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0" name="Rectangle 4369"/>
              <p:cNvSpPr>
                <a:spLocks noChangeArrowheads="1"/>
              </p:cNvSpPr>
              <p:nvPr/>
            </p:nvSpPr>
            <p:spPr bwMode="auto">
              <a:xfrm>
                <a:off x="5413133" y="3530601"/>
                <a:ext cx="7909"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1" name="Rectangle 4370"/>
              <p:cNvSpPr>
                <a:spLocks noChangeArrowheads="1"/>
              </p:cNvSpPr>
              <p:nvPr/>
            </p:nvSpPr>
            <p:spPr bwMode="auto">
              <a:xfrm>
                <a:off x="5413133" y="3530601"/>
                <a:ext cx="7909"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2" name="Line 4371"/>
              <p:cNvSpPr>
                <a:spLocks noChangeShapeType="1"/>
              </p:cNvSpPr>
              <p:nvPr/>
            </p:nvSpPr>
            <p:spPr bwMode="auto">
              <a:xfrm>
                <a:off x="5452678" y="356235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3" name="Rectangle 4372"/>
              <p:cNvSpPr>
                <a:spLocks noChangeArrowheads="1"/>
              </p:cNvSpPr>
              <p:nvPr/>
            </p:nvSpPr>
            <p:spPr bwMode="auto">
              <a:xfrm>
                <a:off x="5452678" y="3562351"/>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4" name="Rectangle 4373"/>
              <p:cNvSpPr>
                <a:spLocks noChangeArrowheads="1"/>
              </p:cNvSpPr>
              <p:nvPr/>
            </p:nvSpPr>
            <p:spPr bwMode="auto">
              <a:xfrm>
                <a:off x="5452678" y="3562351"/>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5" name="Line 4374"/>
              <p:cNvSpPr>
                <a:spLocks noChangeShapeType="1"/>
              </p:cNvSpPr>
              <p:nvPr/>
            </p:nvSpPr>
            <p:spPr bwMode="auto">
              <a:xfrm>
                <a:off x="5457424" y="35655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6" name="Rectangle 4375"/>
              <p:cNvSpPr>
                <a:spLocks noChangeArrowheads="1"/>
              </p:cNvSpPr>
              <p:nvPr/>
            </p:nvSpPr>
            <p:spPr bwMode="auto">
              <a:xfrm>
                <a:off x="5452678" y="3565526"/>
                <a:ext cx="4746"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7" name="Rectangle 4376"/>
              <p:cNvSpPr>
                <a:spLocks noChangeArrowheads="1"/>
              </p:cNvSpPr>
              <p:nvPr/>
            </p:nvSpPr>
            <p:spPr bwMode="auto">
              <a:xfrm>
                <a:off x="5452678" y="3565526"/>
                <a:ext cx="4746"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8" name="Line 4377"/>
              <p:cNvSpPr>
                <a:spLocks noChangeShapeType="1"/>
              </p:cNvSpPr>
              <p:nvPr/>
            </p:nvSpPr>
            <p:spPr bwMode="auto">
              <a:xfrm>
                <a:off x="5457424" y="35782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09" name="Rectangle 4378"/>
              <p:cNvSpPr>
                <a:spLocks noChangeArrowheads="1"/>
              </p:cNvSpPr>
              <p:nvPr/>
            </p:nvSpPr>
            <p:spPr bwMode="auto">
              <a:xfrm>
                <a:off x="5457424" y="3578226"/>
                <a:ext cx="31637"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0" name="Rectangle 4379"/>
              <p:cNvSpPr>
                <a:spLocks noChangeArrowheads="1"/>
              </p:cNvSpPr>
              <p:nvPr/>
            </p:nvSpPr>
            <p:spPr bwMode="auto">
              <a:xfrm>
                <a:off x="5457424" y="3578226"/>
                <a:ext cx="31637"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1" name="Line 4380"/>
              <p:cNvSpPr>
                <a:spLocks noChangeShapeType="1"/>
              </p:cNvSpPr>
              <p:nvPr/>
            </p:nvSpPr>
            <p:spPr bwMode="auto">
              <a:xfrm>
                <a:off x="5549171" y="35782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2" name="Rectangle 4381"/>
              <p:cNvSpPr>
                <a:spLocks noChangeArrowheads="1"/>
              </p:cNvSpPr>
              <p:nvPr/>
            </p:nvSpPr>
            <p:spPr bwMode="auto">
              <a:xfrm>
                <a:off x="5549171" y="3578226"/>
                <a:ext cx="44292"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3" name="Rectangle 4382"/>
              <p:cNvSpPr>
                <a:spLocks noChangeArrowheads="1"/>
              </p:cNvSpPr>
              <p:nvPr/>
            </p:nvSpPr>
            <p:spPr bwMode="auto">
              <a:xfrm>
                <a:off x="5549171" y="3578226"/>
                <a:ext cx="4429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4" name="Line 4383"/>
              <p:cNvSpPr>
                <a:spLocks noChangeShapeType="1"/>
              </p:cNvSpPr>
              <p:nvPr/>
            </p:nvSpPr>
            <p:spPr bwMode="auto">
              <a:xfrm>
                <a:off x="5593463" y="35782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5" name="Rectangle 4384"/>
              <p:cNvSpPr>
                <a:spLocks noChangeArrowheads="1"/>
              </p:cNvSpPr>
              <p:nvPr/>
            </p:nvSpPr>
            <p:spPr bwMode="auto">
              <a:xfrm>
                <a:off x="5593463" y="3578226"/>
                <a:ext cx="15818"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6" name="Rectangle 4385"/>
              <p:cNvSpPr>
                <a:spLocks noChangeArrowheads="1"/>
              </p:cNvSpPr>
              <p:nvPr/>
            </p:nvSpPr>
            <p:spPr bwMode="auto">
              <a:xfrm>
                <a:off x="5593463" y="3578226"/>
                <a:ext cx="15818"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7" name="Line 4386"/>
              <p:cNvSpPr>
                <a:spLocks noChangeShapeType="1"/>
              </p:cNvSpPr>
              <p:nvPr/>
            </p:nvSpPr>
            <p:spPr bwMode="auto">
              <a:xfrm>
                <a:off x="5672555" y="35782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8" name="Rectangle 4387"/>
              <p:cNvSpPr>
                <a:spLocks noChangeArrowheads="1"/>
              </p:cNvSpPr>
              <p:nvPr/>
            </p:nvSpPr>
            <p:spPr bwMode="auto">
              <a:xfrm>
                <a:off x="5672555" y="3578226"/>
                <a:ext cx="33218"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19" name="Rectangle 4388"/>
              <p:cNvSpPr>
                <a:spLocks noChangeArrowheads="1"/>
              </p:cNvSpPr>
              <p:nvPr/>
            </p:nvSpPr>
            <p:spPr bwMode="auto">
              <a:xfrm>
                <a:off x="5672555" y="3578226"/>
                <a:ext cx="33218"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0" name="Line 4389"/>
              <p:cNvSpPr>
                <a:spLocks noChangeShapeType="1"/>
              </p:cNvSpPr>
              <p:nvPr/>
            </p:nvSpPr>
            <p:spPr bwMode="auto">
              <a:xfrm>
                <a:off x="5705773" y="35782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1" name="Rectangle 4390"/>
              <p:cNvSpPr>
                <a:spLocks noChangeArrowheads="1"/>
              </p:cNvSpPr>
              <p:nvPr/>
            </p:nvSpPr>
            <p:spPr bwMode="auto">
              <a:xfrm>
                <a:off x="5705773" y="3578226"/>
                <a:ext cx="7910"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2" name="Rectangle 4391"/>
              <p:cNvSpPr>
                <a:spLocks noChangeArrowheads="1"/>
              </p:cNvSpPr>
              <p:nvPr/>
            </p:nvSpPr>
            <p:spPr bwMode="auto">
              <a:xfrm>
                <a:off x="5705773" y="3578226"/>
                <a:ext cx="7910"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3" name="Line 4392"/>
              <p:cNvSpPr>
                <a:spLocks noChangeShapeType="1"/>
              </p:cNvSpPr>
              <p:nvPr/>
            </p:nvSpPr>
            <p:spPr bwMode="auto">
              <a:xfrm>
                <a:off x="5713683" y="35782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4" name="Rectangle 4393"/>
              <p:cNvSpPr>
                <a:spLocks noChangeArrowheads="1"/>
              </p:cNvSpPr>
              <p:nvPr/>
            </p:nvSpPr>
            <p:spPr bwMode="auto">
              <a:xfrm>
                <a:off x="5713683" y="3578226"/>
                <a:ext cx="18982"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5" name="Rectangle 4394"/>
              <p:cNvSpPr>
                <a:spLocks noChangeArrowheads="1"/>
              </p:cNvSpPr>
              <p:nvPr/>
            </p:nvSpPr>
            <p:spPr bwMode="auto">
              <a:xfrm>
                <a:off x="5713683" y="3578226"/>
                <a:ext cx="189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6" name="Line 4395"/>
              <p:cNvSpPr>
                <a:spLocks noChangeShapeType="1"/>
              </p:cNvSpPr>
              <p:nvPr/>
            </p:nvSpPr>
            <p:spPr bwMode="auto">
              <a:xfrm>
                <a:off x="5772211" y="35972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7" name="Rectangle 4396"/>
              <p:cNvSpPr>
                <a:spLocks noChangeArrowheads="1"/>
              </p:cNvSpPr>
              <p:nvPr/>
            </p:nvSpPr>
            <p:spPr bwMode="auto">
              <a:xfrm>
                <a:off x="5764302" y="3597276"/>
                <a:ext cx="790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8" name="Rectangle 4397"/>
              <p:cNvSpPr>
                <a:spLocks noChangeArrowheads="1"/>
              </p:cNvSpPr>
              <p:nvPr/>
            </p:nvSpPr>
            <p:spPr bwMode="auto">
              <a:xfrm>
                <a:off x="5764302" y="3597276"/>
                <a:ext cx="790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29" name="Line 4398"/>
              <p:cNvSpPr>
                <a:spLocks noChangeShapeType="1"/>
              </p:cNvSpPr>
              <p:nvPr/>
            </p:nvSpPr>
            <p:spPr bwMode="auto">
              <a:xfrm>
                <a:off x="5769047" y="35972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0" name="Rectangle 4399"/>
              <p:cNvSpPr>
                <a:spLocks noChangeArrowheads="1"/>
              </p:cNvSpPr>
              <p:nvPr/>
            </p:nvSpPr>
            <p:spPr bwMode="auto">
              <a:xfrm>
                <a:off x="5769047" y="3597276"/>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1" name="Rectangle 4400"/>
              <p:cNvSpPr>
                <a:spLocks noChangeArrowheads="1"/>
              </p:cNvSpPr>
              <p:nvPr/>
            </p:nvSpPr>
            <p:spPr bwMode="auto">
              <a:xfrm>
                <a:off x="5769047" y="3597276"/>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2" name="Line 4401"/>
              <p:cNvSpPr>
                <a:spLocks noChangeShapeType="1"/>
              </p:cNvSpPr>
              <p:nvPr/>
            </p:nvSpPr>
            <p:spPr bwMode="auto">
              <a:xfrm>
                <a:off x="5776957" y="36004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3" name="Rectangle 4402"/>
              <p:cNvSpPr>
                <a:spLocks noChangeArrowheads="1"/>
              </p:cNvSpPr>
              <p:nvPr/>
            </p:nvSpPr>
            <p:spPr bwMode="auto">
              <a:xfrm>
                <a:off x="5769047" y="3600451"/>
                <a:ext cx="7910"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4" name="Rectangle 4403"/>
              <p:cNvSpPr>
                <a:spLocks noChangeArrowheads="1"/>
              </p:cNvSpPr>
              <p:nvPr/>
            </p:nvSpPr>
            <p:spPr bwMode="auto">
              <a:xfrm>
                <a:off x="5769047" y="3600451"/>
                <a:ext cx="7910"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5" name="Line 4404"/>
              <p:cNvSpPr>
                <a:spLocks noChangeShapeType="1"/>
              </p:cNvSpPr>
              <p:nvPr/>
            </p:nvSpPr>
            <p:spPr bwMode="auto">
              <a:xfrm>
                <a:off x="5772211" y="36163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6" name="Rectangle 4405"/>
              <p:cNvSpPr>
                <a:spLocks noChangeArrowheads="1"/>
              </p:cNvSpPr>
              <p:nvPr/>
            </p:nvSpPr>
            <p:spPr bwMode="auto">
              <a:xfrm>
                <a:off x="5772211" y="3616326"/>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7" name="Rectangle 4406"/>
              <p:cNvSpPr>
                <a:spLocks noChangeArrowheads="1"/>
              </p:cNvSpPr>
              <p:nvPr/>
            </p:nvSpPr>
            <p:spPr bwMode="auto">
              <a:xfrm>
                <a:off x="5772211" y="3616326"/>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8" name="Line 4407"/>
              <p:cNvSpPr>
                <a:spLocks noChangeShapeType="1"/>
              </p:cNvSpPr>
              <p:nvPr/>
            </p:nvSpPr>
            <p:spPr bwMode="auto">
              <a:xfrm>
                <a:off x="5784865" y="36163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39" name="Rectangle 4408"/>
              <p:cNvSpPr>
                <a:spLocks noChangeArrowheads="1"/>
              </p:cNvSpPr>
              <p:nvPr/>
            </p:nvSpPr>
            <p:spPr bwMode="auto">
              <a:xfrm>
                <a:off x="5784865" y="3616326"/>
                <a:ext cx="3164"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0" name="Rectangle 4409"/>
              <p:cNvSpPr>
                <a:spLocks noChangeArrowheads="1"/>
              </p:cNvSpPr>
              <p:nvPr/>
            </p:nvSpPr>
            <p:spPr bwMode="auto">
              <a:xfrm>
                <a:off x="5784865" y="3616326"/>
                <a:ext cx="3164"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1" name="Line 4410"/>
              <p:cNvSpPr>
                <a:spLocks noChangeShapeType="1"/>
              </p:cNvSpPr>
              <p:nvPr/>
            </p:nvSpPr>
            <p:spPr bwMode="auto">
              <a:xfrm>
                <a:off x="5792775" y="36163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2" name="Rectangle 4411"/>
              <p:cNvSpPr>
                <a:spLocks noChangeArrowheads="1"/>
              </p:cNvSpPr>
              <p:nvPr/>
            </p:nvSpPr>
            <p:spPr bwMode="auto">
              <a:xfrm>
                <a:off x="5784865" y="3616326"/>
                <a:ext cx="7910"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3" name="Rectangle 4412"/>
              <p:cNvSpPr>
                <a:spLocks noChangeArrowheads="1"/>
              </p:cNvSpPr>
              <p:nvPr/>
            </p:nvSpPr>
            <p:spPr bwMode="auto">
              <a:xfrm>
                <a:off x="5784865" y="3616326"/>
                <a:ext cx="7910"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4" name="Line 4413"/>
              <p:cNvSpPr>
                <a:spLocks noChangeShapeType="1"/>
              </p:cNvSpPr>
              <p:nvPr/>
            </p:nvSpPr>
            <p:spPr bwMode="auto">
              <a:xfrm>
                <a:off x="5795939" y="366553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5" name="Rectangle 4414"/>
              <p:cNvSpPr>
                <a:spLocks noChangeArrowheads="1"/>
              </p:cNvSpPr>
              <p:nvPr/>
            </p:nvSpPr>
            <p:spPr bwMode="auto">
              <a:xfrm>
                <a:off x="5788029" y="3665538"/>
                <a:ext cx="7910" cy="2698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6" name="Rectangle 4415"/>
              <p:cNvSpPr>
                <a:spLocks noChangeArrowheads="1"/>
              </p:cNvSpPr>
              <p:nvPr/>
            </p:nvSpPr>
            <p:spPr bwMode="auto">
              <a:xfrm>
                <a:off x="5788029" y="3665538"/>
                <a:ext cx="7910" cy="2698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7" name="Line 4416"/>
              <p:cNvSpPr>
                <a:spLocks noChangeShapeType="1"/>
              </p:cNvSpPr>
              <p:nvPr/>
            </p:nvSpPr>
            <p:spPr bwMode="auto">
              <a:xfrm>
                <a:off x="5792775" y="36893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8" name="Rectangle 4417"/>
              <p:cNvSpPr>
                <a:spLocks noChangeArrowheads="1"/>
              </p:cNvSpPr>
              <p:nvPr/>
            </p:nvSpPr>
            <p:spPr bwMode="auto">
              <a:xfrm>
                <a:off x="5792775" y="3689351"/>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49" name="Rectangle 4418"/>
              <p:cNvSpPr>
                <a:spLocks noChangeArrowheads="1"/>
              </p:cNvSpPr>
              <p:nvPr/>
            </p:nvSpPr>
            <p:spPr bwMode="auto">
              <a:xfrm>
                <a:off x="5792775" y="3689351"/>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0" name="Line 4419"/>
              <p:cNvSpPr>
                <a:spLocks noChangeShapeType="1"/>
              </p:cNvSpPr>
              <p:nvPr/>
            </p:nvSpPr>
            <p:spPr bwMode="auto">
              <a:xfrm>
                <a:off x="5795939" y="368935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1" name="Rectangle 4420"/>
              <p:cNvSpPr>
                <a:spLocks noChangeArrowheads="1"/>
              </p:cNvSpPr>
              <p:nvPr/>
            </p:nvSpPr>
            <p:spPr bwMode="auto">
              <a:xfrm>
                <a:off x="5795939" y="3689351"/>
                <a:ext cx="474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2" name="Rectangle 4421"/>
              <p:cNvSpPr>
                <a:spLocks noChangeArrowheads="1"/>
              </p:cNvSpPr>
              <p:nvPr/>
            </p:nvSpPr>
            <p:spPr bwMode="auto">
              <a:xfrm>
                <a:off x="5795939" y="3689351"/>
                <a:ext cx="474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3" name="Line 4422"/>
              <p:cNvSpPr>
                <a:spLocks noChangeShapeType="1"/>
              </p:cNvSpPr>
              <p:nvPr/>
            </p:nvSpPr>
            <p:spPr bwMode="auto">
              <a:xfrm>
                <a:off x="5803847" y="36925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4" name="Rectangle 4423"/>
              <p:cNvSpPr>
                <a:spLocks noChangeArrowheads="1"/>
              </p:cNvSpPr>
              <p:nvPr/>
            </p:nvSpPr>
            <p:spPr bwMode="auto">
              <a:xfrm>
                <a:off x="5795939" y="3692526"/>
                <a:ext cx="7909"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5" name="Rectangle 4424"/>
              <p:cNvSpPr>
                <a:spLocks noChangeArrowheads="1"/>
              </p:cNvSpPr>
              <p:nvPr/>
            </p:nvSpPr>
            <p:spPr bwMode="auto">
              <a:xfrm>
                <a:off x="5795939" y="3692526"/>
                <a:ext cx="7909"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6" name="Line 4425"/>
              <p:cNvSpPr>
                <a:spLocks noChangeShapeType="1"/>
              </p:cNvSpPr>
              <p:nvPr/>
            </p:nvSpPr>
            <p:spPr bwMode="auto">
              <a:xfrm>
                <a:off x="5816502" y="37433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7" name="Rectangle 4426"/>
              <p:cNvSpPr>
                <a:spLocks noChangeArrowheads="1"/>
              </p:cNvSpPr>
              <p:nvPr/>
            </p:nvSpPr>
            <p:spPr bwMode="auto">
              <a:xfrm>
                <a:off x="5808593" y="3743326"/>
                <a:ext cx="7909" cy="301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8" name="Rectangle 4427"/>
              <p:cNvSpPr>
                <a:spLocks noChangeArrowheads="1"/>
              </p:cNvSpPr>
              <p:nvPr/>
            </p:nvSpPr>
            <p:spPr bwMode="auto">
              <a:xfrm>
                <a:off x="5808593" y="3743326"/>
                <a:ext cx="7909" cy="301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59" name="Line 4428"/>
              <p:cNvSpPr>
                <a:spLocks noChangeShapeType="1"/>
              </p:cNvSpPr>
              <p:nvPr/>
            </p:nvSpPr>
            <p:spPr bwMode="auto">
              <a:xfrm>
                <a:off x="5811757" y="37703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0" name="Rectangle 4429"/>
              <p:cNvSpPr>
                <a:spLocks noChangeArrowheads="1"/>
              </p:cNvSpPr>
              <p:nvPr/>
            </p:nvSpPr>
            <p:spPr bwMode="auto">
              <a:xfrm>
                <a:off x="5811757" y="3770313"/>
                <a:ext cx="4745"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1" name="Rectangle 4430"/>
              <p:cNvSpPr>
                <a:spLocks noChangeArrowheads="1"/>
              </p:cNvSpPr>
              <p:nvPr/>
            </p:nvSpPr>
            <p:spPr bwMode="auto">
              <a:xfrm>
                <a:off x="5811757" y="3770313"/>
                <a:ext cx="4745"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2" name="Line 4431"/>
              <p:cNvSpPr>
                <a:spLocks noChangeShapeType="1"/>
              </p:cNvSpPr>
              <p:nvPr/>
            </p:nvSpPr>
            <p:spPr bwMode="auto">
              <a:xfrm>
                <a:off x="5816502" y="37703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3" name="Rectangle 4432"/>
              <p:cNvSpPr>
                <a:spLocks noChangeArrowheads="1"/>
              </p:cNvSpPr>
              <p:nvPr/>
            </p:nvSpPr>
            <p:spPr bwMode="auto">
              <a:xfrm>
                <a:off x="5816502" y="3770313"/>
                <a:ext cx="3164"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4" name="Rectangle 4433"/>
              <p:cNvSpPr>
                <a:spLocks noChangeArrowheads="1"/>
              </p:cNvSpPr>
              <p:nvPr/>
            </p:nvSpPr>
            <p:spPr bwMode="auto">
              <a:xfrm>
                <a:off x="5816502" y="3770313"/>
                <a:ext cx="3164"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5" name="Line 4434"/>
              <p:cNvSpPr>
                <a:spLocks noChangeShapeType="1"/>
              </p:cNvSpPr>
              <p:nvPr/>
            </p:nvSpPr>
            <p:spPr bwMode="auto">
              <a:xfrm>
                <a:off x="5819666" y="3770313"/>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6" name="Rectangle 4435"/>
              <p:cNvSpPr>
                <a:spLocks noChangeArrowheads="1"/>
              </p:cNvSpPr>
              <p:nvPr/>
            </p:nvSpPr>
            <p:spPr bwMode="auto">
              <a:xfrm>
                <a:off x="5819666" y="3770313"/>
                <a:ext cx="4746"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7" name="Rectangle 4436"/>
              <p:cNvSpPr>
                <a:spLocks noChangeArrowheads="1"/>
              </p:cNvSpPr>
              <p:nvPr/>
            </p:nvSpPr>
            <p:spPr bwMode="auto">
              <a:xfrm>
                <a:off x="5819666" y="3770313"/>
                <a:ext cx="4746"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8" name="Line 4437"/>
              <p:cNvSpPr>
                <a:spLocks noChangeShapeType="1"/>
              </p:cNvSpPr>
              <p:nvPr/>
            </p:nvSpPr>
            <p:spPr bwMode="auto">
              <a:xfrm>
                <a:off x="5824412" y="3770313"/>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69" name="Rectangle 4438"/>
              <p:cNvSpPr>
                <a:spLocks noChangeArrowheads="1"/>
              </p:cNvSpPr>
              <p:nvPr/>
            </p:nvSpPr>
            <p:spPr bwMode="auto">
              <a:xfrm>
                <a:off x="5824412" y="3770313"/>
                <a:ext cx="3164" cy="6350"/>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0" name="Rectangle 4439"/>
              <p:cNvSpPr>
                <a:spLocks noChangeArrowheads="1"/>
              </p:cNvSpPr>
              <p:nvPr/>
            </p:nvSpPr>
            <p:spPr bwMode="auto">
              <a:xfrm>
                <a:off x="5824412" y="3770313"/>
                <a:ext cx="3164"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1" name="Rectangle 4440"/>
              <p:cNvSpPr>
                <a:spLocks noChangeArrowheads="1"/>
              </p:cNvSpPr>
              <p:nvPr/>
            </p:nvSpPr>
            <p:spPr bwMode="auto">
              <a:xfrm>
                <a:off x="5827576" y="3770313"/>
                <a:ext cx="1581" cy="6350"/>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2" name="Line 4441"/>
              <p:cNvSpPr>
                <a:spLocks noChangeShapeType="1"/>
              </p:cNvSpPr>
              <p:nvPr/>
            </p:nvSpPr>
            <p:spPr bwMode="auto">
              <a:xfrm>
                <a:off x="5879776" y="37814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3" name="Rectangle 4443"/>
              <p:cNvSpPr>
                <a:spLocks noChangeArrowheads="1"/>
              </p:cNvSpPr>
              <p:nvPr/>
            </p:nvSpPr>
            <p:spPr bwMode="auto">
              <a:xfrm>
                <a:off x="5871867" y="3781426"/>
                <a:ext cx="7909"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4" name="Rectangle 4444"/>
              <p:cNvSpPr>
                <a:spLocks noChangeArrowheads="1"/>
              </p:cNvSpPr>
              <p:nvPr/>
            </p:nvSpPr>
            <p:spPr bwMode="auto">
              <a:xfrm>
                <a:off x="5871867" y="3781426"/>
                <a:ext cx="7909"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5" name="Line 4445"/>
              <p:cNvSpPr>
                <a:spLocks noChangeShapeType="1"/>
              </p:cNvSpPr>
              <p:nvPr/>
            </p:nvSpPr>
            <p:spPr bwMode="auto">
              <a:xfrm>
                <a:off x="5875031" y="379730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6" name="Rectangle 4446"/>
              <p:cNvSpPr>
                <a:spLocks noChangeArrowheads="1"/>
              </p:cNvSpPr>
              <p:nvPr/>
            </p:nvSpPr>
            <p:spPr bwMode="auto">
              <a:xfrm>
                <a:off x="5875031" y="3797301"/>
                <a:ext cx="2372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7" name="Rectangle 4447"/>
              <p:cNvSpPr>
                <a:spLocks noChangeArrowheads="1"/>
              </p:cNvSpPr>
              <p:nvPr/>
            </p:nvSpPr>
            <p:spPr bwMode="auto">
              <a:xfrm>
                <a:off x="5875031" y="3797301"/>
                <a:ext cx="2372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8" name="Line 4448"/>
              <p:cNvSpPr>
                <a:spLocks noChangeShapeType="1"/>
              </p:cNvSpPr>
              <p:nvPr/>
            </p:nvSpPr>
            <p:spPr bwMode="auto">
              <a:xfrm>
                <a:off x="5898758" y="37973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79" name="Rectangle 4449"/>
              <p:cNvSpPr>
                <a:spLocks noChangeArrowheads="1"/>
              </p:cNvSpPr>
              <p:nvPr/>
            </p:nvSpPr>
            <p:spPr bwMode="auto">
              <a:xfrm>
                <a:off x="5898758" y="3797301"/>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0" name="Rectangle 4450"/>
              <p:cNvSpPr>
                <a:spLocks noChangeArrowheads="1"/>
              </p:cNvSpPr>
              <p:nvPr/>
            </p:nvSpPr>
            <p:spPr bwMode="auto">
              <a:xfrm>
                <a:off x="5898758" y="3797301"/>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1" name="Line 4451"/>
              <p:cNvSpPr>
                <a:spLocks noChangeShapeType="1"/>
              </p:cNvSpPr>
              <p:nvPr/>
            </p:nvSpPr>
            <p:spPr bwMode="auto">
              <a:xfrm>
                <a:off x="5911413" y="37973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2" name="Rectangle 4452"/>
              <p:cNvSpPr>
                <a:spLocks noChangeArrowheads="1"/>
              </p:cNvSpPr>
              <p:nvPr/>
            </p:nvSpPr>
            <p:spPr bwMode="auto">
              <a:xfrm>
                <a:off x="5911413" y="3797301"/>
                <a:ext cx="4746"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3" name="Rectangle 4453"/>
              <p:cNvSpPr>
                <a:spLocks noChangeArrowheads="1"/>
              </p:cNvSpPr>
              <p:nvPr/>
            </p:nvSpPr>
            <p:spPr bwMode="auto">
              <a:xfrm>
                <a:off x="5911413" y="3797301"/>
                <a:ext cx="4746"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4" name="Line 4454"/>
              <p:cNvSpPr>
                <a:spLocks noChangeShapeType="1"/>
              </p:cNvSpPr>
              <p:nvPr/>
            </p:nvSpPr>
            <p:spPr bwMode="auto">
              <a:xfrm>
                <a:off x="5974687" y="37973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5" name="Rectangle 4455"/>
              <p:cNvSpPr>
                <a:spLocks noChangeArrowheads="1"/>
              </p:cNvSpPr>
              <p:nvPr/>
            </p:nvSpPr>
            <p:spPr bwMode="auto">
              <a:xfrm>
                <a:off x="5974687" y="3797301"/>
                <a:ext cx="4903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6" name="Rectangle 4456"/>
              <p:cNvSpPr>
                <a:spLocks noChangeArrowheads="1"/>
              </p:cNvSpPr>
              <p:nvPr/>
            </p:nvSpPr>
            <p:spPr bwMode="auto">
              <a:xfrm>
                <a:off x="5974687" y="3797301"/>
                <a:ext cx="4903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7" name="Line 4457"/>
              <p:cNvSpPr>
                <a:spLocks noChangeShapeType="1"/>
              </p:cNvSpPr>
              <p:nvPr/>
            </p:nvSpPr>
            <p:spPr bwMode="auto">
              <a:xfrm>
                <a:off x="6028469" y="3797301"/>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8" name="Rectangle 4458"/>
              <p:cNvSpPr>
                <a:spLocks noChangeArrowheads="1"/>
              </p:cNvSpPr>
              <p:nvPr/>
            </p:nvSpPr>
            <p:spPr bwMode="auto">
              <a:xfrm>
                <a:off x="6020560" y="3797301"/>
                <a:ext cx="7909" cy="111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89" name="Rectangle 4459"/>
              <p:cNvSpPr>
                <a:spLocks noChangeArrowheads="1"/>
              </p:cNvSpPr>
              <p:nvPr/>
            </p:nvSpPr>
            <p:spPr bwMode="auto">
              <a:xfrm>
                <a:off x="6020560" y="3797301"/>
                <a:ext cx="7909" cy="111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0" name="Line 4460"/>
              <p:cNvSpPr>
                <a:spLocks noChangeShapeType="1"/>
              </p:cNvSpPr>
              <p:nvPr/>
            </p:nvSpPr>
            <p:spPr bwMode="auto">
              <a:xfrm>
                <a:off x="6060106" y="38242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1" name="Rectangle 4461"/>
              <p:cNvSpPr>
                <a:spLocks noChangeArrowheads="1"/>
              </p:cNvSpPr>
              <p:nvPr/>
            </p:nvSpPr>
            <p:spPr bwMode="auto">
              <a:xfrm>
                <a:off x="6060106" y="3824288"/>
                <a:ext cx="58529"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2" name="Rectangle 4462"/>
              <p:cNvSpPr>
                <a:spLocks noChangeArrowheads="1"/>
              </p:cNvSpPr>
              <p:nvPr/>
            </p:nvSpPr>
            <p:spPr bwMode="auto">
              <a:xfrm>
                <a:off x="6060106" y="3824288"/>
                <a:ext cx="58529"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3" name="Rectangle 4463"/>
              <p:cNvSpPr>
                <a:spLocks noChangeArrowheads="1"/>
              </p:cNvSpPr>
              <p:nvPr/>
            </p:nvSpPr>
            <p:spPr bwMode="auto">
              <a:xfrm>
                <a:off x="6139198" y="3851276"/>
                <a:ext cx="7910" cy="15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4" name="Line 4464"/>
              <p:cNvSpPr>
                <a:spLocks noChangeShapeType="1"/>
              </p:cNvSpPr>
              <p:nvPr/>
            </p:nvSpPr>
            <p:spPr bwMode="auto">
              <a:xfrm>
                <a:off x="6143944" y="38512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5" name="Rectangle 4465"/>
              <p:cNvSpPr>
                <a:spLocks noChangeArrowheads="1"/>
              </p:cNvSpPr>
              <p:nvPr/>
            </p:nvSpPr>
            <p:spPr bwMode="auto">
              <a:xfrm>
                <a:off x="6143944" y="3851276"/>
                <a:ext cx="6327"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6" name="Rectangle 4466"/>
              <p:cNvSpPr>
                <a:spLocks noChangeArrowheads="1"/>
              </p:cNvSpPr>
              <p:nvPr/>
            </p:nvSpPr>
            <p:spPr bwMode="auto">
              <a:xfrm>
                <a:off x="6143944" y="3851276"/>
                <a:ext cx="6327"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7" name="Line 4467"/>
              <p:cNvSpPr>
                <a:spLocks noChangeShapeType="1"/>
              </p:cNvSpPr>
              <p:nvPr/>
            </p:nvSpPr>
            <p:spPr bwMode="auto">
              <a:xfrm>
                <a:off x="6150272" y="38512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8" name="Rectangle 4468"/>
              <p:cNvSpPr>
                <a:spLocks noChangeArrowheads="1"/>
              </p:cNvSpPr>
              <p:nvPr/>
            </p:nvSpPr>
            <p:spPr bwMode="auto">
              <a:xfrm>
                <a:off x="6150272" y="3851276"/>
                <a:ext cx="12655"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999" name="Rectangle 4469"/>
              <p:cNvSpPr>
                <a:spLocks noChangeArrowheads="1"/>
              </p:cNvSpPr>
              <p:nvPr/>
            </p:nvSpPr>
            <p:spPr bwMode="auto">
              <a:xfrm>
                <a:off x="6150272" y="3851276"/>
                <a:ext cx="12655"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0" name="Line 4470"/>
              <p:cNvSpPr>
                <a:spLocks noChangeShapeType="1"/>
              </p:cNvSpPr>
              <p:nvPr/>
            </p:nvSpPr>
            <p:spPr bwMode="auto">
              <a:xfrm>
                <a:off x="6162926" y="385127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1" name="Rectangle 4471"/>
              <p:cNvSpPr>
                <a:spLocks noChangeArrowheads="1"/>
              </p:cNvSpPr>
              <p:nvPr/>
            </p:nvSpPr>
            <p:spPr bwMode="auto">
              <a:xfrm>
                <a:off x="6162926" y="3851276"/>
                <a:ext cx="15818" cy="31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2" name="Rectangle 4472"/>
              <p:cNvSpPr>
                <a:spLocks noChangeArrowheads="1"/>
              </p:cNvSpPr>
              <p:nvPr/>
            </p:nvSpPr>
            <p:spPr bwMode="auto">
              <a:xfrm>
                <a:off x="6162926" y="3851276"/>
                <a:ext cx="15818" cy="31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3" name="Line 4473"/>
              <p:cNvSpPr>
                <a:spLocks noChangeShapeType="1"/>
              </p:cNvSpPr>
              <p:nvPr/>
            </p:nvSpPr>
            <p:spPr bwMode="auto">
              <a:xfrm>
                <a:off x="6183490" y="38512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4" name="Rectangle 4474"/>
              <p:cNvSpPr>
                <a:spLocks noChangeArrowheads="1"/>
              </p:cNvSpPr>
              <p:nvPr/>
            </p:nvSpPr>
            <p:spPr bwMode="auto">
              <a:xfrm>
                <a:off x="6173999" y="3851276"/>
                <a:ext cx="9491" cy="1428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5" name="Rectangle 4475"/>
              <p:cNvSpPr>
                <a:spLocks noChangeArrowheads="1"/>
              </p:cNvSpPr>
              <p:nvPr/>
            </p:nvSpPr>
            <p:spPr bwMode="auto">
              <a:xfrm>
                <a:off x="6173999" y="3851276"/>
                <a:ext cx="9491" cy="1428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6" name="Line 4476"/>
              <p:cNvSpPr>
                <a:spLocks noChangeShapeType="1"/>
              </p:cNvSpPr>
              <p:nvPr/>
            </p:nvSpPr>
            <p:spPr bwMode="auto">
              <a:xfrm>
                <a:off x="6215127" y="38893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7" name="Rectangle 4477"/>
              <p:cNvSpPr>
                <a:spLocks noChangeArrowheads="1"/>
              </p:cNvSpPr>
              <p:nvPr/>
            </p:nvSpPr>
            <p:spPr bwMode="auto">
              <a:xfrm>
                <a:off x="6207218" y="3889376"/>
                <a:ext cx="7909" cy="2222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8" name="Rectangle 4478"/>
              <p:cNvSpPr>
                <a:spLocks noChangeArrowheads="1"/>
              </p:cNvSpPr>
              <p:nvPr/>
            </p:nvSpPr>
            <p:spPr bwMode="auto">
              <a:xfrm>
                <a:off x="6207218" y="3889376"/>
                <a:ext cx="7909" cy="2222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09" name="Line 4479"/>
              <p:cNvSpPr>
                <a:spLocks noChangeShapeType="1"/>
              </p:cNvSpPr>
              <p:nvPr/>
            </p:nvSpPr>
            <p:spPr bwMode="auto">
              <a:xfrm>
                <a:off x="6210382" y="39084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0" name="Rectangle 4480"/>
              <p:cNvSpPr>
                <a:spLocks noChangeArrowheads="1"/>
              </p:cNvSpPr>
              <p:nvPr/>
            </p:nvSpPr>
            <p:spPr bwMode="auto">
              <a:xfrm>
                <a:off x="6210382" y="3908426"/>
                <a:ext cx="4745"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1" name="Rectangle 4481"/>
              <p:cNvSpPr>
                <a:spLocks noChangeArrowheads="1"/>
              </p:cNvSpPr>
              <p:nvPr/>
            </p:nvSpPr>
            <p:spPr bwMode="auto">
              <a:xfrm>
                <a:off x="6210382" y="3908426"/>
                <a:ext cx="4745"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2" name="Line 4482"/>
              <p:cNvSpPr>
                <a:spLocks noChangeShapeType="1"/>
              </p:cNvSpPr>
              <p:nvPr/>
            </p:nvSpPr>
            <p:spPr bwMode="auto">
              <a:xfrm>
                <a:off x="6215127" y="39084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3" name="Rectangle 4483"/>
              <p:cNvSpPr>
                <a:spLocks noChangeArrowheads="1"/>
              </p:cNvSpPr>
              <p:nvPr/>
            </p:nvSpPr>
            <p:spPr bwMode="auto">
              <a:xfrm>
                <a:off x="6215127" y="3908426"/>
                <a:ext cx="3164" cy="7937"/>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4" name="Rectangle 4484"/>
              <p:cNvSpPr>
                <a:spLocks noChangeArrowheads="1"/>
              </p:cNvSpPr>
              <p:nvPr/>
            </p:nvSpPr>
            <p:spPr bwMode="auto">
              <a:xfrm>
                <a:off x="6215127" y="3908426"/>
                <a:ext cx="3164"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5" name="Rectangle 4485"/>
              <p:cNvSpPr>
                <a:spLocks noChangeArrowheads="1"/>
              </p:cNvSpPr>
              <p:nvPr/>
            </p:nvSpPr>
            <p:spPr bwMode="auto">
              <a:xfrm>
                <a:off x="6218290" y="3908426"/>
                <a:ext cx="1582" cy="7937"/>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6" name="Line 4486"/>
              <p:cNvSpPr>
                <a:spLocks noChangeShapeType="1"/>
              </p:cNvSpPr>
              <p:nvPr/>
            </p:nvSpPr>
            <p:spPr bwMode="auto">
              <a:xfrm>
                <a:off x="6223036" y="3911601"/>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7" name="Rectangle 4487"/>
              <p:cNvSpPr>
                <a:spLocks noChangeArrowheads="1"/>
              </p:cNvSpPr>
              <p:nvPr/>
            </p:nvSpPr>
            <p:spPr bwMode="auto">
              <a:xfrm>
                <a:off x="6218290" y="3911601"/>
                <a:ext cx="4746" cy="15875"/>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8" name="Rectangle 4488"/>
              <p:cNvSpPr>
                <a:spLocks noChangeArrowheads="1"/>
              </p:cNvSpPr>
              <p:nvPr/>
            </p:nvSpPr>
            <p:spPr bwMode="auto">
              <a:xfrm>
                <a:off x="6218290" y="3911601"/>
                <a:ext cx="4746" cy="15875"/>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19" name="Line 4489"/>
              <p:cNvSpPr>
                <a:spLocks noChangeShapeType="1"/>
              </p:cNvSpPr>
              <p:nvPr/>
            </p:nvSpPr>
            <p:spPr bwMode="auto">
              <a:xfrm>
                <a:off x="6230945" y="396557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0" name="Rectangle 4490"/>
              <p:cNvSpPr>
                <a:spLocks noChangeArrowheads="1"/>
              </p:cNvSpPr>
              <p:nvPr/>
            </p:nvSpPr>
            <p:spPr bwMode="auto">
              <a:xfrm>
                <a:off x="6223036" y="3965576"/>
                <a:ext cx="7909" cy="2381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1" name="Rectangle 4491"/>
              <p:cNvSpPr>
                <a:spLocks noChangeArrowheads="1"/>
              </p:cNvSpPr>
              <p:nvPr/>
            </p:nvSpPr>
            <p:spPr bwMode="auto">
              <a:xfrm>
                <a:off x="6223036" y="3965576"/>
                <a:ext cx="7909" cy="2381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2" name="Line 4492"/>
              <p:cNvSpPr>
                <a:spLocks noChangeShapeType="1"/>
              </p:cNvSpPr>
              <p:nvPr/>
            </p:nvSpPr>
            <p:spPr bwMode="auto">
              <a:xfrm>
                <a:off x="6226200" y="3984626"/>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3" name="Rectangle 4493"/>
              <p:cNvSpPr>
                <a:spLocks noChangeArrowheads="1"/>
              </p:cNvSpPr>
              <p:nvPr/>
            </p:nvSpPr>
            <p:spPr bwMode="auto">
              <a:xfrm>
                <a:off x="6226200" y="3984626"/>
                <a:ext cx="4745"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4" name="Rectangle 4494"/>
              <p:cNvSpPr>
                <a:spLocks noChangeArrowheads="1"/>
              </p:cNvSpPr>
              <p:nvPr/>
            </p:nvSpPr>
            <p:spPr bwMode="auto">
              <a:xfrm>
                <a:off x="6226200" y="3984626"/>
                <a:ext cx="4745"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5" name="Line 4495"/>
              <p:cNvSpPr>
                <a:spLocks noChangeShapeType="1"/>
              </p:cNvSpPr>
              <p:nvPr/>
            </p:nvSpPr>
            <p:spPr bwMode="auto">
              <a:xfrm>
                <a:off x="6230945" y="39846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6" name="Rectangle 4496"/>
              <p:cNvSpPr>
                <a:spLocks noChangeArrowheads="1"/>
              </p:cNvSpPr>
              <p:nvPr/>
            </p:nvSpPr>
            <p:spPr bwMode="auto">
              <a:xfrm>
                <a:off x="6230945" y="3984626"/>
                <a:ext cx="3164"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7" name="Rectangle 4497"/>
              <p:cNvSpPr>
                <a:spLocks noChangeArrowheads="1"/>
              </p:cNvSpPr>
              <p:nvPr/>
            </p:nvSpPr>
            <p:spPr bwMode="auto">
              <a:xfrm>
                <a:off x="6230945" y="3984626"/>
                <a:ext cx="3164"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8" name="Line 4498"/>
              <p:cNvSpPr>
                <a:spLocks noChangeShapeType="1"/>
              </p:cNvSpPr>
              <p:nvPr/>
            </p:nvSpPr>
            <p:spPr bwMode="auto">
              <a:xfrm>
                <a:off x="6234109" y="3984626"/>
                <a:ext cx="1582"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29" name="Rectangle 4499"/>
              <p:cNvSpPr>
                <a:spLocks noChangeArrowheads="1"/>
              </p:cNvSpPr>
              <p:nvPr/>
            </p:nvSpPr>
            <p:spPr bwMode="auto">
              <a:xfrm>
                <a:off x="6234109" y="3984626"/>
                <a:ext cx="4746" cy="4762"/>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0" name="Rectangle 4500"/>
              <p:cNvSpPr>
                <a:spLocks noChangeArrowheads="1"/>
              </p:cNvSpPr>
              <p:nvPr/>
            </p:nvSpPr>
            <p:spPr bwMode="auto">
              <a:xfrm>
                <a:off x="6234109" y="3984626"/>
                <a:ext cx="4746" cy="4762"/>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1" name="Line 4501"/>
              <p:cNvSpPr>
                <a:spLocks noChangeShapeType="1"/>
              </p:cNvSpPr>
              <p:nvPr/>
            </p:nvSpPr>
            <p:spPr bwMode="auto">
              <a:xfrm>
                <a:off x="6242019" y="39893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2" name="Rectangle 4502"/>
              <p:cNvSpPr>
                <a:spLocks noChangeArrowheads="1"/>
              </p:cNvSpPr>
              <p:nvPr/>
            </p:nvSpPr>
            <p:spPr bwMode="auto">
              <a:xfrm>
                <a:off x="6234109" y="3989388"/>
                <a:ext cx="7910" cy="11113"/>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3" name="Rectangle 4503"/>
              <p:cNvSpPr>
                <a:spLocks noChangeArrowheads="1"/>
              </p:cNvSpPr>
              <p:nvPr/>
            </p:nvSpPr>
            <p:spPr bwMode="auto">
              <a:xfrm>
                <a:off x="6234109" y="3989388"/>
                <a:ext cx="7910" cy="11113"/>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4" name="Line 4504"/>
              <p:cNvSpPr>
                <a:spLocks noChangeShapeType="1"/>
              </p:cNvSpPr>
              <p:nvPr/>
            </p:nvSpPr>
            <p:spPr bwMode="auto">
              <a:xfrm>
                <a:off x="6257837" y="4027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5" name="Rectangle 4505"/>
              <p:cNvSpPr>
                <a:spLocks noChangeArrowheads="1"/>
              </p:cNvSpPr>
              <p:nvPr/>
            </p:nvSpPr>
            <p:spPr bwMode="auto">
              <a:xfrm>
                <a:off x="6257837" y="4027488"/>
                <a:ext cx="23727"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6" name="Rectangle 4506"/>
              <p:cNvSpPr>
                <a:spLocks noChangeArrowheads="1"/>
              </p:cNvSpPr>
              <p:nvPr/>
            </p:nvSpPr>
            <p:spPr bwMode="auto">
              <a:xfrm>
                <a:off x="6257837" y="4027488"/>
                <a:ext cx="23727"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7" name="Line 4507"/>
              <p:cNvSpPr>
                <a:spLocks noChangeShapeType="1"/>
              </p:cNvSpPr>
              <p:nvPr/>
            </p:nvSpPr>
            <p:spPr bwMode="auto">
              <a:xfrm>
                <a:off x="6281564" y="40274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8" name="Rectangle 4508"/>
              <p:cNvSpPr>
                <a:spLocks noChangeArrowheads="1"/>
              </p:cNvSpPr>
              <p:nvPr/>
            </p:nvSpPr>
            <p:spPr bwMode="auto">
              <a:xfrm>
                <a:off x="6281564" y="4027488"/>
                <a:ext cx="28473"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39" name="Rectangle 4509"/>
              <p:cNvSpPr>
                <a:spLocks noChangeArrowheads="1"/>
              </p:cNvSpPr>
              <p:nvPr/>
            </p:nvSpPr>
            <p:spPr bwMode="auto">
              <a:xfrm>
                <a:off x="6281564" y="4027488"/>
                <a:ext cx="28473"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0" name="Line 4510"/>
              <p:cNvSpPr>
                <a:spLocks noChangeShapeType="1"/>
              </p:cNvSpPr>
              <p:nvPr/>
            </p:nvSpPr>
            <p:spPr bwMode="auto">
              <a:xfrm>
                <a:off x="6310037" y="40274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1" name="Rectangle 4511"/>
              <p:cNvSpPr>
                <a:spLocks noChangeArrowheads="1"/>
              </p:cNvSpPr>
              <p:nvPr/>
            </p:nvSpPr>
            <p:spPr bwMode="auto">
              <a:xfrm>
                <a:off x="6310037" y="4027488"/>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2" name="Rectangle 4512"/>
              <p:cNvSpPr>
                <a:spLocks noChangeArrowheads="1"/>
              </p:cNvSpPr>
              <p:nvPr/>
            </p:nvSpPr>
            <p:spPr bwMode="auto">
              <a:xfrm>
                <a:off x="6310037" y="4027488"/>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3" name="Line 4513"/>
              <p:cNvSpPr>
                <a:spLocks noChangeShapeType="1"/>
              </p:cNvSpPr>
              <p:nvPr/>
            </p:nvSpPr>
            <p:spPr bwMode="auto">
              <a:xfrm>
                <a:off x="6378057" y="4027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4" name="Rectangle 4514"/>
              <p:cNvSpPr>
                <a:spLocks noChangeArrowheads="1"/>
              </p:cNvSpPr>
              <p:nvPr/>
            </p:nvSpPr>
            <p:spPr bwMode="auto">
              <a:xfrm>
                <a:off x="6378057" y="4027488"/>
                <a:ext cx="58528"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5" name="Rectangle 4515"/>
              <p:cNvSpPr>
                <a:spLocks noChangeArrowheads="1"/>
              </p:cNvSpPr>
              <p:nvPr/>
            </p:nvSpPr>
            <p:spPr bwMode="auto">
              <a:xfrm>
                <a:off x="6378057" y="4027488"/>
                <a:ext cx="58528"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6" name="Line 4516"/>
              <p:cNvSpPr>
                <a:spLocks noChangeShapeType="1"/>
              </p:cNvSpPr>
              <p:nvPr/>
            </p:nvSpPr>
            <p:spPr bwMode="auto">
              <a:xfrm>
                <a:off x="6498277" y="4027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7" name="Rectangle 4517"/>
              <p:cNvSpPr>
                <a:spLocks noChangeArrowheads="1"/>
              </p:cNvSpPr>
              <p:nvPr/>
            </p:nvSpPr>
            <p:spPr bwMode="auto">
              <a:xfrm>
                <a:off x="6498277" y="4027488"/>
                <a:ext cx="427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8" name="Rectangle 4518"/>
              <p:cNvSpPr>
                <a:spLocks noChangeArrowheads="1"/>
              </p:cNvSpPr>
              <p:nvPr/>
            </p:nvSpPr>
            <p:spPr bwMode="auto">
              <a:xfrm>
                <a:off x="6498277" y="4027488"/>
                <a:ext cx="427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49" name="Line 4519"/>
              <p:cNvSpPr>
                <a:spLocks noChangeShapeType="1"/>
              </p:cNvSpPr>
              <p:nvPr/>
            </p:nvSpPr>
            <p:spPr bwMode="auto">
              <a:xfrm>
                <a:off x="6540986" y="40274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0" name="Rectangle 4520"/>
              <p:cNvSpPr>
                <a:spLocks noChangeArrowheads="1"/>
              </p:cNvSpPr>
              <p:nvPr/>
            </p:nvSpPr>
            <p:spPr bwMode="auto">
              <a:xfrm>
                <a:off x="6540986" y="4027488"/>
                <a:ext cx="7910"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1" name="Rectangle 4521"/>
              <p:cNvSpPr>
                <a:spLocks noChangeArrowheads="1"/>
              </p:cNvSpPr>
              <p:nvPr/>
            </p:nvSpPr>
            <p:spPr bwMode="auto">
              <a:xfrm>
                <a:off x="6540986" y="4027488"/>
                <a:ext cx="7910"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2" name="Line 4522"/>
              <p:cNvSpPr>
                <a:spLocks noChangeShapeType="1"/>
              </p:cNvSpPr>
              <p:nvPr/>
            </p:nvSpPr>
            <p:spPr bwMode="auto">
              <a:xfrm>
                <a:off x="6548896" y="4027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3" name="Rectangle 4523"/>
              <p:cNvSpPr>
                <a:spLocks noChangeArrowheads="1"/>
              </p:cNvSpPr>
              <p:nvPr/>
            </p:nvSpPr>
            <p:spPr bwMode="auto">
              <a:xfrm>
                <a:off x="6548896" y="4027488"/>
                <a:ext cx="4745"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4" name="Rectangle 4524"/>
              <p:cNvSpPr>
                <a:spLocks noChangeArrowheads="1"/>
              </p:cNvSpPr>
              <p:nvPr/>
            </p:nvSpPr>
            <p:spPr bwMode="auto">
              <a:xfrm>
                <a:off x="6548896" y="4027488"/>
                <a:ext cx="4745"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5" name="Line 4525"/>
              <p:cNvSpPr>
                <a:spLocks noChangeShapeType="1"/>
              </p:cNvSpPr>
              <p:nvPr/>
            </p:nvSpPr>
            <p:spPr bwMode="auto">
              <a:xfrm>
                <a:off x="6553641" y="40274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6" name="Rectangle 4526"/>
              <p:cNvSpPr>
                <a:spLocks noChangeArrowheads="1"/>
              </p:cNvSpPr>
              <p:nvPr/>
            </p:nvSpPr>
            <p:spPr bwMode="auto">
              <a:xfrm>
                <a:off x="6553641" y="4027488"/>
                <a:ext cx="4746"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7" name="Rectangle 4527"/>
              <p:cNvSpPr>
                <a:spLocks noChangeArrowheads="1"/>
              </p:cNvSpPr>
              <p:nvPr/>
            </p:nvSpPr>
            <p:spPr bwMode="auto">
              <a:xfrm>
                <a:off x="6553641" y="4027488"/>
                <a:ext cx="4746"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8" name="Rectangle 4528"/>
              <p:cNvSpPr>
                <a:spLocks noChangeArrowheads="1"/>
              </p:cNvSpPr>
              <p:nvPr/>
            </p:nvSpPr>
            <p:spPr bwMode="auto">
              <a:xfrm>
                <a:off x="6616915" y="4027488"/>
                <a:ext cx="1582"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59" name="Line 4529"/>
              <p:cNvSpPr>
                <a:spLocks noChangeShapeType="1"/>
              </p:cNvSpPr>
              <p:nvPr/>
            </p:nvSpPr>
            <p:spPr bwMode="auto">
              <a:xfrm>
                <a:off x="6616915" y="40274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0" name="Rectangle 4530"/>
              <p:cNvSpPr>
                <a:spLocks noChangeArrowheads="1"/>
              </p:cNvSpPr>
              <p:nvPr/>
            </p:nvSpPr>
            <p:spPr bwMode="auto">
              <a:xfrm>
                <a:off x="6616915" y="4027488"/>
                <a:ext cx="4746"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1" name="Rectangle 4531"/>
              <p:cNvSpPr>
                <a:spLocks noChangeArrowheads="1"/>
              </p:cNvSpPr>
              <p:nvPr/>
            </p:nvSpPr>
            <p:spPr bwMode="auto">
              <a:xfrm>
                <a:off x="6616915" y="4027488"/>
                <a:ext cx="4746"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2" name="Line 4532"/>
              <p:cNvSpPr>
                <a:spLocks noChangeShapeType="1"/>
              </p:cNvSpPr>
              <p:nvPr/>
            </p:nvSpPr>
            <p:spPr bwMode="auto">
              <a:xfrm>
                <a:off x="6621661" y="4027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3" name="Rectangle 4533"/>
              <p:cNvSpPr>
                <a:spLocks noChangeArrowheads="1"/>
              </p:cNvSpPr>
              <p:nvPr/>
            </p:nvSpPr>
            <p:spPr bwMode="auto">
              <a:xfrm>
                <a:off x="6621661" y="4027488"/>
                <a:ext cx="3164"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4" name="Rectangle 4534"/>
              <p:cNvSpPr>
                <a:spLocks noChangeArrowheads="1"/>
              </p:cNvSpPr>
              <p:nvPr/>
            </p:nvSpPr>
            <p:spPr bwMode="auto">
              <a:xfrm>
                <a:off x="6621661" y="4027488"/>
                <a:ext cx="3164"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5" name="Line 4535"/>
              <p:cNvSpPr>
                <a:spLocks noChangeShapeType="1"/>
              </p:cNvSpPr>
              <p:nvPr/>
            </p:nvSpPr>
            <p:spPr bwMode="auto">
              <a:xfrm>
                <a:off x="6624825" y="4027488"/>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6" name="Rectangle 4536"/>
              <p:cNvSpPr>
                <a:spLocks noChangeArrowheads="1"/>
              </p:cNvSpPr>
              <p:nvPr/>
            </p:nvSpPr>
            <p:spPr bwMode="auto">
              <a:xfrm>
                <a:off x="6624825" y="4027488"/>
                <a:ext cx="7909"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7" name="Rectangle 4537"/>
              <p:cNvSpPr>
                <a:spLocks noChangeArrowheads="1"/>
              </p:cNvSpPr>
              <p:nvPr/>
            </p:nvSpPr>
            <p:spPr bwMode="auto">
              <a:xfrm>
                <a:off x="6624825" y="4027488"/>
                <a:ext cx="7909"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8" name="Line 4538"/>
              <p:cNvSpPr>
                <a:spLocks noChangeShapeType="1"/>
              </p:cNvSpPr>
              <p:nvPr/>
            </p:nvSpPr>
            <p:spPr bwMode="auto">
              <a:xfrm>
                <a:off x="6632733" y="4027488"/>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69" name="Rectangle 4539"/>
              <p:cNvSpPr>
                <a:spLocks noChangeArrowheads="1"/>
              </p:cNvSpPr>
              <p:nvPr/>
            </p:nvSpPr>
            <p:spPr bwMode="auto">
              <a:xfrm>
                <a:off x="6632733" y="4027488"/>
                <a:ext cx="44292" cy="7938"/>
              </a:xfrm>
              <a:prstGeom prst="rect">
                <a:avLst/>
              </a:prstGeom>
              <a:solidFill>
                <a:srgbClr val="000000"/>
              </a:solid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0" name="Rectangle 4540"/>
              <p:cNvSpPr>
                <a:spLocks noChangeArrowheads="1"/>
              </p:cNvSpPr>
              <p:nvPr/>
            </p:nvSpPr>
            <p:spPr bwMode="auto">
              <a:xfrm>
                <a:off x="6632733" y="4027488"/>
                <a:ext cx="44292" cy="7938"/>
              </a:xfrm>
              <a:prstGeom prst="rect">
                <a:avLst/>
              </a:prstGeom>
              <a:noFill/>
              <a:ln w="22225">
                <a:solidFill>
                  <a:schemeClr val="accent2"/>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1" name="Line 4574"/>
              <p:cNvSpPr>
                <a:spLocks noChangeShapeType="1"/>
              </p:cNvSpPr>
              <p:nvPr/>
            </p:nvSpPr>
            <p:spPr bwMode="auto">
              <a:xfrm>
                <a:off x="1793875" y="14239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2" name="Line 4577"/>
              <p:cNvSpPr>
                <a:spLocks noChangeShapeType="1"/>
              </p:cNvSpPr>
              <p:nvPr/>
            </p:nvSpPr>
            <p:spPr bwMode="auto">
              <a:xfrm>
                <a:off x="1836584" y="1423987"/>
                <a:ext cx="1582"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3" name="Line 4592"/>
              <p:cNvSpPr>
                <a:spLocks noChangeShapeType="1"/>
              </p:cNvSpPr>
              <p:nvPr/>
            </p:nvSpPr>
            <p:spPr bwMode="auto">
              <a:xfrm>
                <a:off x="1952059" y="1423987"/>
                <a:ext cx="1581" cy="1588"/>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4" name="Line 4613"/>
              <p:cNvSpPr>
                <a:spLocks noChangeShapeType="1"/>
              </p:cNvSpPr>
              <p:nvPr/>
            </p:nvSpPr>
            <p:spPr bwMode="auto">
              <a:xfrm>
                <a:off x="2056461" y="1431925"/>
                <a:ext cx="1581" cy="1587"/>
              </a:xfrm>
              <a:prstGeom prst="line">
                <a:avLst/>
              </a:prstGeom>
              <a:noFill/>
              <a:ln w="22225">
                <a:solidFill>
                  <a:schemeClr val="accent2"/>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grpSp>
        <p:grpSp>
          <p:nvGrpSpPr>
            <p:cNvPr id="1075" name="Group 5147"/>
            <p:cNvGrpSpPr/>
            <p:nvPr/>
          </p:nvGrpSpPr>
          <p:grpSpPr>
            <a:xfrm>
              <a:off x="1357005" y="1157780"/>
              <a:ext cx="3870813" cy="1474809"/>
              <a:chOff x="1673225" y="1412875"/>
              <a:chExt cx="5043488" cy="1922463"/>
            </a:xfrm>
            <a:solidFill>
              <a:schemeClr val="accent5"/>
            </a:solidFill>
          </p:grpSpPr>
          <p:sp>
            <p:nvSpPr>
              <p:cNvPr id="1076" name="Freeform 4585"/>
              <p:cNvSpPr>
                <a:spLocks/>
              </p:cNvSpPr>
              <p:nvPr/>
            </p:nvSpPr>
            <p:spPr bwMode="auto">
              <a:xfrm>
                <a:off x="1881188" y="1423988"/>
                <a:ext cx="11113" cy="4763"/>
              </a:xfrm>
              <a:custGeom>
                <a:avLst/>
                <a:gdLst/>
                <a:ahLst/>
                <a:cxnLst>
                  <a:cxn ang="0">
                    <a:pos x="8" y="0"/>
                  </a:cxn>
                  <a:cxn ang="0">
                    <a:pos x="0" y="0"/>
                  </a:cxn>
                  <a:cxn ang="0">
                    <a:pos x="0" y="0"/>
                  </a:cxn>
                  <a:cxn ang="0">
                    <a:pos x="8" y="8"/>
                  </a:cxn>
                  <a:cxn ang="0">
                    <a:pos x="15" y="8"/>
                  </a:cxn>
                  <a:cxn ang="0">
                    <a:pos x="22" y="0"/>
                  </a:cxn>
                  <a:cxn ang="0">
                    <a:pos x="22" y="0"/>
                  </a:cxn>
                  <a:cxn ang="0">
                    <a:pos x="15" y="0"/>
                  </a:cxn>
                  <a:cxn ang="0">
                    <a:pos x="8" y="0"/>
                  </a:cxn>
                </a:cxnLst>
                <a:rect l="0" t="0" r="r" b="b"/>
                <a:pathLst>
                  <a:path w="22" h="8">
                    <a:moveTo>
                      <a:pt x="8" y="0"/>
                    </a:moveTo>
                    <a:lnTo>
                      <a:pt x="0" y="0"/>
                    </a:lnTo>
                    <a:lnTo>
                      <a:pt x="0" y="0"/>
                    </a:lnTo>
                    <a:lnTo>
                      <a:pt x="8" y="8"/>
                    </a:lnTo>
                    <a:lnTo>
                      <a:pt x="15" y="8"/>
                    </a:lnTo>
                    <a:lnTo>
                      <a:pt x="22" y="0"/>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7" name="Line 4595"/>
              <p:cNvSpPr>
                <a:spLocks noChangeShapeType="1"/>
              </p:cNvSpPr>
              <p:nvPr/>
            </p:nvSpPr>
            <p:spPr bwMode="auto">
              <a:xfrm>
                <a:off x="1947863" y="14287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8" name="Freeform 4600"/>
              <p:cNvSpPr>
                <a:spLocks/>
              </p:cNvSpPr>
              <p:nvPr/>
            </p:nvSpPr>
            <p:spPr bwMode="auto">
              <a:xfrm>
                <a:off x="1973263" y="1428750"/>
                <a:ext cx="6350" cy="11113"/>
              </a:xfrm>
              <a:custGeom>
                <a:avLst/>
                <a:gdLst/>
                <a:ahLst/>
                <a:cxnLst>
                  <a:cxn ang="0">
                    <a:pos x="14" y="7"/>
                  </a:cxn>
                  <a:cxn ang="0">
                    <a:pos x="7" y="0"/>
                  </a:cxn>
                  <a:cxn ang="0">
                    <a:pos x="7" y="0"/>
                  </a:cxn>
                  <a:cxn ang="0">
                    <a:pos x="0" y="7"/>
                  </a:cxn>
                  <a:cxn ang="0">
                    <a:pos x="0" y="15"/>
                  </a:cxn>
                  <a:cxn ang="0">
                    <a:pos x="7" y="22"/>
                  </a:cxn>
                  <a:cxn ang="0">
                    <a:pos x="7" y="22"/>
                  </a:cxn>
                  <a:cxn ang="0">
                    <a:pos x="14" y="15"/>
                  </a:cxn>
                  <a:cxn ang="0">
                    <a:pos x="14" y="7"/>
                  </a:cxn>
                </a:cxnLst>
                <a:rect l="0" t="0" r="r" b="b"/>
                <a:pathLst>
                  <a:path w="14" h="22">
                    <a:moveTo>
                      <a:pt x="14" y="7"/>
                    </a:moveTo>
                    <a:lnTo>
                      <a:pt x="7" y="0"/>
                    </a:lnTo>
                    <a:lnTo>
                      <a:pt x="7" y="0"/>
                    </a:lnTo>
                    <a:lnTo>
                      <a:pt x="0" y="7"/>
                    </a:lnTo>
                    <a:lnTo>
                      <a:pt x="0" y="15"/>
                    </a:lnTo>
                    <a:lnTo>
                      <a:pt x="7" y="22"/>
                    </a:lnTo>
                    <a:lnTo>
                      <a:pt x="7" y="22"/>
                    </a:lnTo>
                    <a:lnTo>
                      <a:pt x="14" y="15"/>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79" name="Freeform 4608"/>
              <p:cNvSpPr>
                <a:spLocks/>
              </p:cNvSpPr>
              <p:nvPr/>
            </p:nvSpPr>
            <p:spPr bwMode="auto">
              <a:xfrm>
                <a:off x="2008188" y="1431925"/>
                <a:ext cx="15875" cy="7938"/>
              </a:xfrm>
              <a:custGeom>
                <a:avLst/>
                <a:gdLst/>
                <a:ahLst/>
                <a:cxnLst>
                  <a:cxn ang="0">
                    <a:pos x="7" y="0"/>
                  </a:cxn>
                  <a:cxn ang="0">
                    <a:pos x="0" y="8"/>
                  </a:cxn>
                  <a:cxn ang="0">
                    <a:pos x="7" y="15"/>
                  </a:cxn>
                  <a:cxn ang="0">
                    <a:pos x="23" y="15"/>
                  </a:cxn>
                  <a:cxn ang="0">
                    <a:pos x="30" y="8"/>
                  </a:cxn>
                  <a:cxn ang="0">
                    <a:pos x="23" y="8"/>
                  </a:cxn>
                  <a:cxn ang="0">
                    <a:pos x="23" y="0"/>
                  </a:cxn>
                  <a:cxn ang="0">
                    <a:pos x="7" y="0"/>
                  </a:cxn>
                </a:cxnLst>
                <a:rect l="0" t="0" r="r" b="b"/>
                <a:pathLst>
                  <a:path w="30" h="15">
                    <a:moveTo>
                      <a:pt x="7" y="0"/>
                    </a:moveTo>
                    <a:lnTo>
                      <a:pt x="0" y="8"/>
                    </a:lnTo>
                    <a:lnTo>
                      <a:pt x="7" y="15"/>
                    </a:lnTo>
                    <a:lnTo>
                      <a:pt x="23" y="15"/>
                    </a:lnTo>
                    <a:lnTo>
                      <a:pt x="30" y="8"/>
                    </a:lnTo>
                    <a:lnTo>
                      <a:pt x="23" y="8"/>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0" name="Freeform 4578"/>
              <p:cNvSpPr>
                <a:spLocks/>
              </p:cNvSpPr>
              <p:nvPr/>
            </p:nvSpPr>
            <p:spPr bwMode="auto">
              <a:xfrm>
                <a:off x="1833563" y="1423988"/>
                <a:ext cx="31750" cy="4763"/>
              </a:xfrm>
              <a:custGeom>
                <a:avLst/>
                <a:gdLst/>
                <a:ahLst/>
                <a:cxnLst>
                  <a:cxn ang="0">
                    <a:pos x="8" y="0"/>
                  </a:cxn>
                  <a:cxn ang="0">
                    <a:pos x="0" y="0"/>
                  </a:cxn>
                  <a:cxn ang="0">
                    <a:pos x="8" y="8"/>
                  </a:cxn>
                  <a:cxn ang="0">
                    <a:pos x="53" y="8"/>
                  </a:cxn>
                  <a:cxn ang="0">
                    <a:pos x="60" y="0"/>
                  </a:cxn>
                  <a:cxn ang="0">
                    <a:pos x="53" y="0"/>
                  </a:cxn>
                  <a:cxn ang="0">
                    <a:pos x="8" y="0"/>
                  </a:cxn>
                </a:cxnLst>
                <a:rect l="0" t="0" r="r" b="b"/>
                <a:pathLst>
                  <a:path w="60" h="8">
                    <a:moveTo>
                      <a:pt x="8" y="0"/>
                    </a:moveTo>
                    <a:lnTo>
                      <a:pt x="0" y="0"/>
                    </a:lnTo>
                    <a:lnTo>
                      <a:pt x="8" y="8"/>
                    </a:lnTo>
                    <a:lnTo>
                      <a:pt x="53" y="8"/>
                    </a:lnTo>
                    <a:lnTo>
                      <a:pt x="60" y="0"/>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1" name="Freeform 4587"/>
              <p:cNvSpPr>
                <a:spLocks/>
              </p:cNvSpPr>
              <p:nvPr/>
            </p:nvSpPr>
            <p:spPr bwMode="auto">
              <a:xfrm>
                <a:off x="1884363" y="1423988"/>
                <a:ext cx="28575" cy="4763"/>
              </a:xfrm>
              <a:custGeom>
                <a:avLst/>
                <a:gdLst/>
                <a:ahLst/>
                <a:cxnLst>
                  <a:cxn ang="0">
                    <a:pos x="7" y="0"/>
                  </a:cxn>
                  <a:cxn ang="0">
                    <a:pos x="0" y="0"/>
                  </a:cxn>
                  <a:cxn ang="0">
                    <a:pos x="7" y="8"/>
                  </a:cxn>
                  <a:cxn ang="0">
                    <a:pos x="45" y="8"/>
                  </a:cxn>
                  <a:cxn ang="0">
                    <a:pos x="52" y="0"/>
                  </a:cxn>
                  <a:cxn ang="0">
                    <a:pos x="45" y="0"/>
                  </a:cxn>
                  <a:cxn ang="0">
                    <a:pos x="7" y="0"/>
                  </a:cxn>
                </a:cxnLst>
                <a:rect l="0" t="0" r="r" b="b"/>
                <a:pathLst>
                  <a:path w="52" h="8">
                    <a:moveTo>
                      <a:pt x="7" y="0"/>
                    </a:moveTo>
                    <a:lnTo>
                      <a:pt x="0" y="0"/>
                    </a:lnTo>
                    <a:lnTo>
                      <a:pt x="7" y="8"/>
                    </a:lnTo>
                    <a:lnTo>
                      <a:pt x="45" y="8"/>
                    </a:lnTo>
                    <a:lnTo>
                      <a:pt x="52" y="0"/>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2" name="Freeform 4594"/>
              <p:cNvSpPr>
                <a:spLocks/>
              </p:cNvSpPr>
              <p:nvPr/>
            </p:nvSpPr>
            <p:spPr bwMode="auto">
              <a:xfrm>
                <a:off x="1944688" y="1423988"/>
                <a:ext cx="7938" cy="7938"/>
              </a:xfrm>
              <a:custGeom>
                <a:avLst/>
                <a:gdLst/>
                <a:ahLst/>
                <a:cxnLst>
                  <a:cxn ang="0">
                    <a:pos x="15" y="0"/>
                  </a:cxn>
                  <a:cxn ang="0">
                    <a:pos x="15" y="0"/>
                  </a:cxn>
                  <a:cxn ang="0">
                    <a:pos x="7" y="0"/>
                  </a:cxn>
                  <a:cxn ang="0">
                    <a:pos x="0" y="0"/>
                  </a:cxn>
                  <a:cxn ang="0">
                    <a:pos x="0" y="15"/>
                  </a:cxn>
                  <a:cxn ang="0">
                    <a:pos x="7" y="15"/>
                  </a:cxn>
                  <a:cxn ang="0">
                    <a:pos x="15" y="15"/>
                  </a:cxn>
                  <a:cxn ang="0">
                    <a:pos x="15" y="15"/>
                  </a:cxn>
                  <a:cxn ang="0">
                    <a:pos x="15" y="0"/>
                  </a:cxn>
                </a:cxnLst>
                <a:rect l="0" t="0" r="r" b="b"/>
                <a:pathLst>
                  <a:path w="15" h="15">
                    <a:moveTo>
                      <a:pt x="15" y="0"/>
                    </a:moveTo>
                    <a:lnTo>
                      <a:pt x="15" y="0"/>
                    </a:lnTo>
                    <a:lnTo>
                      <a:pt x="7" y="0"/>
                    </a:lnTo>
                    <a:lnTo>
                      <a:pt x="0" y="0"/>
                    </a:lnTo>
                    <a:lnTo>
                      <a:pt x="0" y="15"/>
                    </a:lnTo>
                    <a:lnTo>
                      <a:pt x="7" y="15"/>
                    </a:lnTo>
                    <a:lnTo>
                      <a:pt x="15" y="15"/>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3" name="Freeform 4602"/>
              <p:cNvSpPr>
                <a:spLocks/>
              </p:cNvSpPr>
              <p:nvPr/>
            </p:nvSpPr>
            <p:spPr bwMode="auto">
              <a:xfrm>
                <a:off x="1973263" y="1431925"/>
                <a:ext cx="34925" cy="7938"/>
              </a:xfrm>
              <a:custGeom>
                <a:avLst/>
                <a:gdLst/>
                <a:ahLst/>
                <a:cxnLst>
                  <a:cxn ang="0">
                    <a:pos x="7" y="0"/>
                  </a:cxn>
                  <a:cxn ang="0">
                    <a:pos x="0" y="8"/>
                  </a:cxn>
                  <a:cxn ang="0">
                    <a:pos x="7" y="15"/>
                  </a:cxn>
                  <a:cxn ang="0">
                    <a:pos x="59" y="15"/>
                  </a:cxn>
                  <a:cxn ang="0">
                    <a:pos x="67" y="8"/>
                  </a:cxn>
                  <a:cxn ang="0">
                    <a:pos x="59" y="0"/>
                  </a:cxn>
                  <a:cxn ang="0">
                    <a:pos x="7" y="0"/>
                  </a:cxn>
                </a:cxnLst>
                <a:rect l="0" t="0" r="r" b="b"/>
                <a:pathLst>
                  <a:path w="67" h="15">
                    <a:moveTo>
                      <a:pt x="7" y="0"/>
                    </a:moveTo>
                    <a:lnTo>
                      <a:pt x="0" y="8"/>
                    </a:lnTo>
                    <a:lnTo>
                      <a:pt x="7" y="15"/>
                    </a:lnTo>
                    <a:lnTo>
                      <a:pt x="59" y="15"/>
                    </a:lnTo>
                    <a:lnTo>
                      <a:pt x="67" y="8"/>
                    </a:lnTo>
                    <a:lnTo>
                      <a:pt x="5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4" name="Freeform 4609"/>
              <p:cNvSpPr>
                <a:spLocks/>
              </p:cNvSpPr>
              <p:nvPr/>
            </p:nvSpPr>
            <p:spPr bwMode="auto">
              <a:xfrm>
                <a:off x="2008188" y="1431925"/>
                <a:ext cx="15875" cy="7938"/>
              </a:xfrm>
              <a:custGeom>
                <a:avLst/>
                <a:gdLst/>
                <a:ahLst/>
                <a:cxnLst>
                  <a:cxn ang="0">
                    <a:pos x="7" y="0"/>
                  </a:cxn>
                  <a:cxn ang="0">
                    <a:pos x="0" y="8"/>
                  </a:cxn>
                  <a:cxn ang="0">
                    <a:pos x="0" y="8"/>
                  </a:cxn>
                  <a:cxn ang="0">
                    <a:pos x="7" y="15"/>
                  </a:cxn>
                  <a:cxn ang="0">
                    <a:pos x="23" y="15"/>
                  </a:cxn>
                  <a:cxn ang="0">
                    <a:pos x="30" y="8"/>
                  </a:cxn>
                  <a:cxn ang="0">
                    <a:pos x="23" y="8"/>
                  </a:cxn>
                  <a:cxn ang="0">
                    <a:pos x="23" y="0"/>
                  </a:cxn>
                  <a:cxn ang="0">
                    <a:pos x="7" y="0"/>
                  </a:cxn>
                </a:cxnLst>
                <a:rect l="0" t="0" r="r" b="b"/>
                <a:pathLst>
                  <a:path w="30" h="15">
                    <a:moveTo>
                      <a:pt x="7" y="0"/>
                    </a:moveTo>
                    <a:lnTo>
                      <a:pt x="0" y="8"/>
                    </a:lnTo>
                    <a:lnTo>
                      <a:pt x="0" y="8"/>
                    </a:lnTo>
                    <a:lnTo>
                      <a:pt x="7" y="15"/>
                    </a:lnTo>
                    <a:lnTo>
                      <a:pt x="23" y="15"/>
                    </a:lnTo>
                    <a:lnTo>
                      <a:pt x="30" y="8"/>
                    </a:lnTo>
                    <a:lnTo>
                      <a:pt x="23" y="8"/>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5" name="Freeform 4572"/>
              <p:cNvSpPr>
                <a:spLocks/>
              </p:cNvSpPr>
              <p:nvPr/>
            </p:nvSpPr>
            <p:spPr bwMode="auto">
              <a:xfrm>
                <a:off x="1776413" y="1423988"/>
                <a:ext cx="20638" cy="4763"/>
              </a:xfrm>
              <a:custGeom>
                <a:avLst/>
                <a:gdLst/>
                <a:ahLst/>
                <a:cxnLst>
                  <a:cxn ang="0">
                    <a:pos x="8" y="0"/>
                  </a:cxn>
                  <a:cxn ang="0">
                    <a:pos x="0" y="0"/>
                  </a:cxn>
                  <a:cxn ang="0">
                    <a:pos x="8" y="8"/>
                  </a:cxn>
                  <a:cxn ang="0">
                    <a:pos x="31" y="8"/>
                  </a:cxn>
                  <a:cxn ang="0">
                    <a:pos x="38" y="0"/>
                  </a:cxn>
                  <a:cxn ang="0">
                    <a:pos x="31" y="0"/>
                  </a:cxn>
                  <a:cxn ang="0">
                    <a:pos x="8" y="0"/>
                  </a:cxn>
                </a:cxnLst>
                <a:rect l="0" t="0" r="r" b="b"/>
                <a:pathLst>
                  <a:path w="38" h="8">
                    <a:moveTo>
                      <a:pt x="8" y="0"/>
                    </a:moveTo>
                    <a:lnTo>
                      <a:pt x="0" y="0"/>
                    </a:lnTo>
                    <a:lnTo>
                      <a:pt x="8" y="8"/>
                    </a:lnTo>
                    <a:lnTo>
                      <a:pt x="31" y="8"/>
                    </a:lnTo>
                    <a:lnTo>
                      <a:pt x="38"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6" name="Freeform 4579"/>
              <p:cNvSpPr>
                <a:spLocks/>
              </p:cNvSpPr>
              <p:nvPr/>
            </p:nvSpPr>
            <p:spPr bwMode="auto">
              <a:xfrm>
                <a:off x="1833563" y="1423988"/>
                <a:ext cx="31750" cy="4763"/>
              </a:xfrm>
              <a:custGeom>
                <a:avLst/>
                <a:gdLst/>
                <a:ahLst/>
                <a:cxnLst>
                  <a:cxn ang="0">
                    <a:pos x="8" y="0"/>
                  </a:cxn>
                  <a:cxn ang="0">
                    <a:pos x="0" y="0"/>
                  </a:cxn>
                  <a:cxn ang="0">
                    <a:pos x="0" y="0"/>
                  </a:cxn>
                  <a:cxn ang="0">
                    <a:pos x="8" y="8"/>
                  </a:cxn>
                  <a:cxn ang="0">
                    <a:pos x="53" y="8"/>
                  </a:cxn>
                  <a:cxn ang="0">
                    <a:pos x="60" y="0"/>
                  </a:cxn>
                  <a:cxn ang="0">
                    <a:pos x="60" y="0"/>
                  </a:cxn>
                  <a:cxn ang="0">
                    <a:pos x="53" y="0"/>
                  </a:cxn>
                  <a:cxn ang="0">
                    <a:pos x="8" y="0"/>
                  </a:cxn>
                </a:cxnLst>
                <a:rect l="0" t="0" r="r" b="b"/>
                <a:pathLst>
                  <a:path w="60" h="8">
                    <a:moveTo>
                      <a:pt x="8" y="0"/>
                    </a:moveTo>
                    <a:lnTo>
                      <a:pt x="0" y="0"/>
                    </a:lnTo>
                    <a:lnTo>
                      <a:pt x="0" y="0"/>
                    </a:lnTo>
                    <a:lnTo>
                      <a:pt x="8" y="8"/>
                    </a:lnTo>
                    <a:lnTo>
                      <a:pt x="53" y="8"/>
                    </a:lnTo>
                    <a:lnTo>
                      <a:pt x="60" y="0"/>
                    </a:lnTo>
                    <a:lnTo>
                      <a:pt x="60"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7" name="Freeform 4588"/>
              <p:cNvSpPr>
                <a:spLocks/>
              </p:cNvSpPr>
              <p:nvPr/>
            </p:nvSpPr>
            <p:spPr bwMode="auto">
              <a:xfrm>
                <a:off x="1884363" y="1423988"/>
                <a:ext cx="28575" cy="4763"/>
              </a:xfrm>
              <a:custGeom>
                <a:avLst/>
                <a:gdLst/>
                <a:ahLst/>
                <a:cxnLst>
                  <a:cxn ang="0">
                    <a:pos x="7" y="0"/>
                  </a:cxn>
                  <a:cxn ang="0">
                    <a:pos x="7" y="0"/>
                  </a:cxn>
                  <a:cxn ang="0">
                    <a:pos x="0" y="0"/>
                  </a:cxn>
                  <a:cxn ang="0">
                    <a:pos x="7" y="8"/>
                  </a:cxn>
                  <a:cxn ang="0">
                    <a:pos x="45" y="8"/>
                  </a:cxn>
                  <a:cxn ang="0">
                    <a:pos x="52" y="0"/>
                  </a:cxn>
                  <a:cxn ang="0">
                    <a:pos x="52" y="0"/>
                  </a:cxn>
                  <a:cxn ang="0">
                    <a:pos x="45" y="0"/>
                  </a:cxn>
                  <a:cxn ang="0">
                    <a:pos x="7" y="0"/>
                  </a:cxn>
                </a:cxnLst>
                <a:rect l="0" t="0" r="r" b="b"/>
                <a:pathLst>
                  <a:path w="52" h="8">
                    <a:moveTo>
                      <a:pt x="7" y="0"/>
                    </a:moveTo>
                    <a:lnTo>
                      <a:pt x="7" y="0"/>
                    </a:lnTo>
                    <a:lnTo>
                      <a:pt x="0" y="0"/>
                    </a:lnTo>
                    <a:lnTo>
                      <a:pt x="7" y="8"/>
                    </a:lnTo>
                    <a:lnTo>
                      <a:pt x="45" y="8"/>
                    </a:lnTo>
                    <a:lnTo>
                      <a:pt x="52" y="0"/>
                    </a:lnTo>
                    <a:lnTo>
                      <a:pt x="52"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8" name="Freeform 4596"/>
              <p:cNvSpPr>
                <a:spLocks/>
              </p:cNvSpPr>
              <p:nvPr/>
            </p:nvSpPr>
            <p:spPr bwMode="auto">
              <a:xfrm>
                <a:off x="1944688" y="1428750"/>
                <a:ext cx="34925" cy="3175"/>
              </a:xfrm>
              <a:custGeom>
                <a:avLst/>
                <a:gdLst/>
                <a:ahLst/>
                <a:cxnLst>
                  <a:cxn ang="0">
                    <a:pos x="7" y="0"/>
                  </a:cxn>
                  <a:cxn ang="0">
                    <a:pos x="0" y="7"/>
                  </a:cxn>
                  <a:cxn ang="0">
                    <a:pos x="67" y="7"/>
                  </a:cxn>
                  <a:cxn ang="0">
                    <a:pos x="60" y="0"/>
                  </a:cxn>
                  <a:cxn ang="0">
                    <a:pos x="7" y="0"/>
                  </a:cxn>
                </a:cxnLst>
                <a:rect l="0" t="0" r="r" b="b"/>
                <a:pathLst>
                  <a:path w="67" h="7">
                    <a:moveTo>
                      <a:pt x="7" y="0"/>
                    </a:moveTo>
                    <a:lnTo>
                      <a:pt x="0" y="7"/>
                    </a:lnTo>
                    <a:lnTo>
                      <a:pt x="67" y="7"/>
                    </a:lnTo>
                    <a:lnTo>
                      <a:pt x="6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89" name="Freeform 4605"/>
              <p:cNvSpPr>
                <a:spLocks/>
              </p:cNvSpPr>
              <p:nvPr/>
            </p:nvSpPr>
            <p:spPr bwMode="auto">
              <a:xfrm>
                <a:off x="2000250" y="1431925"/>
                <a:ext cx="15875" cy="7938"/>
              </a:xfrm>
              <a:custGeom>
                <a:avLst/>
                <a:gdLst/>
                <a:ahLst/>
                <a:cxnLst>
                  <a:cxn ang="0">
                    <a:pos x="7" y="0"/>
                  </a:cxn>
                  <a:cxn ang="0">
                    <a:pos x="0" y="8"/>
                  </a:cxn>
                  <a:cxn ang="0">
                    <a:pos x="7" y="15"/>
                  </a:cxn>
                  <a:cxn ang="0">
                    <a:pos x="22" y="15"/>
                  </a:cxn>
                  <a:cxn ang="0">
                    <a:pos x="30" y="8"/>
                  </a:cxn>
                  <a:cxn ang="0">
                    <a:pos x="22" y="0"/>
                  </a:cxn>
                  <a:cxn ang="0">
                    <a:pos x="7" y="0"/>
                  </a:cxn>
                </a:cxnLst>
                <a:rect l="0" t="0" r="r" b="b"/>
                <a:pathLst>
                  <a:path w="30" h="15">
                    <a:moveTo>
                      <a:pt x="7" y="0"/>
                    </a:moveTo>
                    <a:lnTo>
                      <a:pt x="0" y="8"/>
                    </a:lnTo>
                    <a:lnTo>
                      <a:pt x="7" y="15"/>
                    </a:lnTo>
                    <a:lnTo>
                      <a:pt x="22" y="15"/>
                    </a:lnTo>
                    <a:lnTo>
                      <a:pt x="30" y="8"/>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0" name="Freeform 4611"/>
              <p:cNvSpPr>
                <a:spLocks/>
              </p:cNvSpPr>
              <p:nvPr/>
            </p:nvSpPr>
            <p:spPr bwMode="auto">
              <a:xfrm>
                <a:off x="2016125" y="1431925"/>
                <a:ext cx="44450" cy="7938"/>
              </a:xfrm>
              <a:custGeom>
                <a:avLst/>
                <a:gdLst/>
                <a:ahLst/>
                <a:cxnLst>
                  <a:cxn ang="0">
                    <a:pos x="8" y="0"/>
                  </a:cxn>
                  <a:cxn ang="0">
                    <a:pos x="0" y="8"/>
                  </a:cxn>
                  <a:cxn ang="0">
                    <a:pos x="8" y="15"/>
                  </a:cxn>
                  <a:cxn ang="0">
                    <a:pos x="75" y="15"/>
                  </a:cxn>
                  <a:cxn ang="0">
                    <a:pos x="83" y="8"/>
                  </a:cxn>
                  <a:cxn ang="0">
                    <a:pos x="75" y="0"/>
                  </a:cxn>
                  <a:cxn ang="0">
                    <a:pos x="8" y="0"/>
                  </a:cxn>
                </a:cxnLst>
                <a:rect l="0" t="0" r="r" b="b"/>
                <a:pathLst>
                  <a:path w="83" h="15">
                    <a:moveTo>
                      <a:pt x="8" y="0"/>
                    </a:moveTo>
                    <a:lnTo>
                      <a:pt x="0" y="8"/>
                    </a:lnTo>
                    <a:lnTo>
                      <a:pt x="8" y="15"/>
                    </a:lnTo>
                    <a:lnTo>
                      <a:pt x="75" y="15"/>
                    </a:lnTo>
                    <a:lnTo>
                      <a:pt x="83" y="8"/>
                    </a:lnTo>
                    <a:lnTo>
                      <a:pt x="7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1" name="Line 3542"/>
              <p:cNvSpPr>
                <a:spLocks noChangeShapeType="1"/>
              </p:cNvSpPr>
              <p:nvPr/>
            </p:nvSpPr>
            <p:spPr bwMode="auto">
              <a:xfrm>
                <a:off x="1677988"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2" name="Rectangle 3543"/>
              <p:cNvSpPr>
                <a:spLocks noChangeArrowheads="1"/>
              </p:cNvSpPr>
              <p:nvPr/>
            </p:nvSpPr>
            <p:spPr bwMode="auto">
              <a:xfrm>
                <a:off x="1677988" y="1412875"/>
                <a:ext cx="3175" cy="476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3" name="Rectangle 3544"/>
              <p:cNvSpPr>
                <a:spLocks noChangeArrowheads="1"/>
              </p:cNvSpPr>
              <p:nvPr/>
            </p:nvSpPr>
            <p:spPr bwMode="auto">
              <a:xfrm>
                <a:off x="1677988" y="1412875"/>
                <a:ext cx="3175" cy="476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4" name="Line 3545"/>
              <p:cNvSpPr>
                <a:spLocks noChangeShapeType="1"/>
              </p:cNvSpPr>
              <p:nvPr/>
            </p:nvSpPr>
            <p:spPr bwMode="auto">
              <a:xfrm>
                <a:off x="1681163"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5" name="Rectangle 3546"/>
              <p:cNvSpPr>
                <a:spLocks noChangeArrowheads="1"/>
              </p:cNvSpPr>
              <p:nvPr/>
            </p:nvSpPr>
            <p:spPr bwMode="auto">
              <a:xfrm>
                <a:off x="1681163" y="1412875"/>
                <a:ext cx="55563" cy="476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6" name="Rectangle 3547"/>
              <p:cNvSpPr>
                <a:spLocks noChangeArrowheads="1"/>
              </p:cNvSpPr>
              <p:nvPr/>
            </p:nvSpPr>
            <p:spPr bwMode="auto">
              <a:xfrm>
                <a:off x="1681163" y="1412875"/>
                <a:ext cx="55563" cy="476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7" name="Line 4541"/>
              <p:cNvSpPr>
                <a:spLocks noChangeShapeType="1"/>
              </p:cNvSpPr>
              <p:nvPr/>
            </p:nvSpPr>
            <p:spPr bwMode="auto">
              <a:xfrm>
                <a:off x="1677988"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8" name="Freeform 4542"/>
              <p:cNvSpPr>
                <a:spLocks/>
              </p:cNvSpPr>
              <p:nvPr/>
            </p:nvSpPr>
            <p:spPr bwMode="auto">
              <a:xfrm>
                <a:off x="1673225" y="1412875"/>
                <a:ext cx="12700" cy="4763"/>
              </a:xfrm>
              <a:custGeom>
                <a:avLst/>
                <a:gdLst/>
                <a:ahLst/>
                <a:cxnLst>
                  <a:cxn ang="0">
                    <a:pos x="8" y="0"/>
                  </a:cxn>
                  <a:cxn ang="0">
                    <a:pos x="0" y="0"/>
                  </a:cxn>
                  <a:cxn ang="0">
                    <a:pos x="0" y="7"/>
                  </a:cxn>
                  <a:cxn ang="0">
                    <a:pos x="22" y="7"/>
                  </a:cxn>
                  <a:cxn ang="0">
                    <a:pos x="22" y="0"/>
                  </a:cxn>
                  <a:cxn ang="0">
                    <a:pos x="14" y="0"/>
                  </a:cxn>
                  <a:cxn ang="0">
                    <a:pos x="8" y="0"/>
                  </a:cxn>
                </a:cxnLst>
                <a:rect l="0" t="0" r="r" b="b"/>
                <a:pathLst>
                  <a:path w="22" h="7">
                    <a:moveTo>
                      <a:pt x="8" y="0"/>
                    </a:moveTo>
                    <a:lnTo>
                      <a:pt x="0" y="0"/>
                    </a:lnTo>
                    <a:lnTo>
                      <a:pt x="0" y="7"/>
                    </a:lnTo>
                    <a:lnTo>
                      <a:pt x="22"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099" name="Freeform 4543"/>
              <p:cNvSpPr>
                <a:spLocks/>
              </p:cNvSpPr>
              <p:nvPr/>
            </p:nvSpPr>
            <p:spPr bwMode="auto">
              <a:xfrm>
                <a:off x="1673225" y="1412875"/>
                <a:ext cx="12700" cy="4763"/>
              </a:xfrm>
              <a:custGeom>
                <a:avLst/>
                <a:gdLst/>
                <a:ahLst/>
                <a:cxnLst>
                  <a:cxn ang="0">
                    <a:pos x="8" y="0"/>
                  </a:cxn>
                  <a:cxn ang="0">
                    <a:pos x="0" y="0"/>
                  </a:cxn>
                  <a:cxn ang="0">
                    <a:pos x="0" y="7"/>
                  </a:cxn>
                  <a:cxn ang="0">
                    <a:pos x="8" y="7"/>
                  </a:cxn>
                  <a:cxn ang="0">
                    <a:pos x="14" y="7"/>
                  </a:cxn>
                  <a:cxn ang="0">
                    <a:pos x="22" y="7"/>
                  </a:cxn>
                  <a:cxn ang="0">
                    <a:pos x="22" y="0"/>
                  </a:cxn>
                  <a:cxn ang="0">
                    <a:pos x="14" y="0"/>
                  </a:cxn>
                  <a:cxn ang="0">
                    <a:pos x="8" y="0"/>
                  </a:cxn>
                </a:cxnLst>
                <a:rect l="0" t="0" r="r" b="b"/>
                <a:pathLst>
                  <a:path w="22" h="7">
                    <a:moveTo>
                      <a:pt x="8" y="0"/>
                    </a:moveTo>
                    <a:lnTo>
                      <a:pt x="0" y="0"/>
                    </a:lnTo>
                    <a:lnTo>
                      <a:pt x="0" y="7"/>
                    </a:lnTo>
                    <a:lnTo>
                      <a:pt x="8" y="7"/>
                    </a:lnTo>
                    <a:lnTo>
                      <a:pt x="14" y="7"/>
                    </a:lnTo>
                    <a:lnTo>
                      <a:pt x="22" y="7"/>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0" name="Line 4544"/>
              <p:cNvSpPr>
                <a:spLocks noChangeShapeType="1"/>
              </p:cNvSpPr>
              <p:nvPr/>
            </p:nvSpPr>
            <p:spPr bwMode="auto">
              <a:xfrm>
                <a:off x="1681163"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1" name="Freeform 4545"/>
              <p:cNvSpPr>
                <a:spLocks/>
              </p:cNvSpPr>
              <p:nvPr/>
            </p:nvSpPr>
            <p:spPr bwMode="auto">
              <a:xfrm>
                <a:off x="1677988" y="1412875"/>
                <a:ext cx="23813" cy="4763"/>
              </a:xfrm>
              <a:custGeom>
                <a:avLst/>
                <a:gdLst/>
                <a:ahLst/>
                <a:cxnLst>
                  <a:cxn ang="0">
                    <a:pos x="6" y="0"/>
                  </a:cxn>
                  <a:cxn ang="0">
                    <a:pos x="0" y="0"/>
                  </a:cxn>
                  <a:cxn ang="0">
                    <a:pos x="0" y="7"/>
                  </a:cxn>
                  <a:cxn ang="0">
                    <a:pos x="45" y="7"/>
                  </a:cxn>
                  <a:cxn ang="0">
                    <a:pos x="45" y="0"/>
                  </a:cxn>
                  <a:cxn ang="0">
                    <a:pos x="37" y="0"/>
                  </a:cxn>
                  <a:cxn ang="0">
                    <a:pos x="6" y="0"/>
                  </a:cxn>
                </a:cxnLst>
                <a:rect l="0" t="0" r="r" b="b"/>
                <a:pathLst>
                  <a:path w="45" h="7">
                    <a:moveTo>
                      <a:pt x="6" y="0"/>
                    </a:moveTo>
                    <a:lnTo>
                      <a:pt x="0" y="0"/>
                    </a:lnTo>
                    <a:lnTo>
                      <a:pt x="0" y="7"/>
                    </a:lnTo>
                    <a:lnTo>
                      <a:pt x="45" y="7"/>
                    </a:lnTo>
                    <a:lnTo>
                      <a:pt x="45" y="0"/>
                    </a:lnTo>
                    <a:lnTo>
                      <a:pt x="37"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2" name="Line 4547"/>
              <p:cNvSpPr>
                <a:spLocks noChangeShapeType="1"/>
              </p:cNvSpPr>
              <p:nvPr/>
            </p:nvSpPr>
            <p:spPr bwMode="auto">
              <a:xfrm>
                <a:off x="1697038"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3" name="Freeform 4548"/>
              <p:cNvSpPr>
                <a:spLocks/>
              </p:cNvSpPr>
              <p:nvPr/>
            </p:nvSpPr>
            <p:spPr bwMode="auto">
              <a:xfrm>
                <a:off x="1697038" y="1412875"/>
                <a:ext cx="7938" cy="4763"/>
              </a:xfrm>
              <a:custGeom>
                <a:avLst/>
                <a:gdLst/>
                <a:ahLst/>
                <a:cxnLst>
                  <a:cxn ang="0">
                    <a:pos x="0" y="0"/>
                  </a:cxn>
                  <a:cxn ang="0">
                    <a:pos x="0" y="7"/>
                  </a:cxn>
                  <a:cxn ang="0">
                    <a:pos x="14" y="7"/>
                  </a:cxn>
                  <a:cxn ang="0">
                    <a:pos x="14" y="0"/>
                  </a:cxn>
                  <a:cxn ang="0">
                    <a:pos x="8" y="0"/>
                  </a:cxn>
                  <a:cxn ang="0">
                    <a:pos x="0" y="0"/>
                  </a:cxn>
                </a:cxnLst>
                <a:rect l="0" t="0" r="r" b="b"/>
                <a:pathLst>
                  <a:path w="14" h="7">
                    <a:moveTo>
                      <a:pt x="0" y="0"/>
                    </a:moveTo>
                    <a:lnTo>
                      <a:pt x="0" y="7"/>
                    </a:lnTo>
                    <a:lnTo>
                      <a:pt x="14" y="7"/>
                    </a:lnTo>
                    <a:lnTo>
                      <a:pt x="14"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4" name="Freeform 4549"/>
              <p:cNvSpPr>
                <a:spLocks/>
              </p:cNvSpPr>
              <p:nvPr/>
            </p:nvSpPr>
            <p:spPr bwMode="auto">
              <a:xfrm>
                <a:off x="1697038" y="1412875"/>
                <a:ext cx="7938" cy="4763"/>
              </a:xfrm>
              <a:custGeom>
                <a:avLst/>
                <a:gdLst/>
                <a:ahLst/>
                <a:cxnLst>
                  <a:cxn ang="0">
                    <a:pos x="0" y="0"/>
                  </a:cxn>
                  <a:cxn ang="0">
                    <a:pos x="0" y="0"/>
                  </a:cxn>
                  <a:cxn ang="0">
                    <a:pos x="0" y="7"/>
                  </a:cxn>
                  <a:cxn ang="0">
                    <a:pos x="0" y="7"/>
                  </a:cxn>
                  <a:cxn ang="0">
                    <a:pos x="8" y="7"/>
                  </a:cxn>
                  <a:cxn ang="0">
                    <a:pos x="14" y="7"/>
                  </a:cxn>
                  <a:cxn ang="0">
                    <a:pos x="14" y="0"/>
                  </a:cxn>
                  <a:cxn ang="0">
                    <a:pos x="8" y="0"/>
                  </a:cxn>
                  <a:cxn ang="0">
                    <a:pos x="0" y="0"/>
                  </a:cxn>
                </a:cxnLst>
                <a:rect l="0" t="0" r="r" b="b"/>
                <a:pathLst>
                  <a:path w="14" h="7">
                    <a:moveTo>
                      <a:pt x="0" y="0"/>
                    </a:moveTo>
                    <a:lnTo>
                      <a:pt x="0" y="0"/>
                    </a:lnTo>
                    <a:lnTo>
                      <a:pt x="0" y="7"/>
                    </a:lnTo>
                    <a:lnTo>
                      <a:pt x="0" y="7"/>
                    </a:lnTo>
                    <a:lnTo>
                      <a:pt x="8" y="7"/>
                    </a:lnTo>
                    <a:lnTo>
                      <a:pt x="14" y="7"/>
                    </a:lnTo>
                    <a:lnTo>
                      <a:pt x="14"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5" name="Line 4550"/>
              <p:cNvSpPr>
                <a:spLocks noChangeShapeType="1"/>
              </p:cNvSpPr>
              <p:nvPr/>
            </p:nvSpPr>
            <p:spPr bwMode="auto">
              <a:xfrm>
                <a:off x="1701800"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6" name="Freeform 4551"/>
              <p:cNvSpPr>
                <a:spLocks/>
              </p:cNvSpPr>
              <p:nvPr/>
            </p:nvSpPr>
            <p:spPr bwMode="auto">
              <a:xfrm>
                <a:off x="1697038" y="1412875"/>
                <a:ext cx="28575" cy="4763"/>
              </a:xfrm>
              <a:custGeom>
                <a:avLst/>
                <a:gdLst/>
                <a:ahLst/>
                <a:cxnLst>
                  <a:cxn ang="0">
                    <a:pos x="8" y="0"/>
                  </a:cxn>
                  <a:cxn ang="0">
                    <a:pos x="0" y="7"/>
                  </a:cxn>
                  <a:cxn ang="0">
                    <a:pos x="53" y="7"/>
                  </a:cxn>
                  <a:cxn ang="0">
                    <a:pos x="53" y="0"/>
                  </a:cxn>
                  <a:cxn ang="0">
                    <a:pos x="45" y="0"/>
                  </a:cxn>
                  <a:cxn ang="0">
                    <a:pos x="8" y="0"/>
                  </a:cxn>
                </a:cxnLst>
                <a:rect l="0" t="0" r="r" b="b"/>
                <a:pathLst>
                  <a:path w="53" h="7">
                    <a:moveTo>
                      <a:pt x="8" y="0"/>
                    </a:moveTo>
                    <a:lnTo>
                      <a:pt x="0" y="7"/>
                    </a:lnTo>
                    <a:lnTo>
                      <a:pt x="53" y="7"/>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7" name="Freeform 4552"/>
              <p:cNvSpPr>
                <a:spLocks/>
              </p:cNvSpPr>
              <p:nvPr/>
            </p:nvSpPr>
            <p:spPr bwMode="auto">
              <a:xfrm>
                <a:off x="1697038" y="1412875"/>
                <a:ext cx="28575" cy="4763"/>
              </a:xfrm>
              <a:custGeom>
                <a:avLst/>
                <a:gdLst/>
                <a:ahLst/>
                <a:cxnLst>
                  <a:cxn ang="0">
                    <a:pos x="8" y="0"/>
                  </a:cxn>
                  <a:cxn ang="0">
                    <a:pos x="8" y="0"/>
                  </a:cxn>
                  <a:cxn ang="0">
                    <a:pos x="0" y="7"/>
                  </a:cxn>
                  <a:cxn ang="0">
                    <a:pos x="8" y="7"/>
                  </a:cxn>
                  <a:cxn ang="0">
                    <a:pos x="45" y="7"/>
                  </a:cxn>
                  <a:cxn ang="0">
                    <a:pos x="53" y="7"/>
                  </a:cxn>
                  <a:cxn ang="0">
                    <a:pos x="53" y="0"/>
                  </a:cxn>
                  <a:cxn ang="0">
                    <a:pos x="45" y="0"/>
                  </a:cxn>
                  <a:cxn ang="0">
                    <a:pos x="8" y="0"/>
                  </a:cxn>
                </a:cxnLst>
                <a:rect l="0" t="0" r="r" b="b"/>
                <a:pathLst>
                  <a:path w="53" h="7">
                    <a:moveTo>
                      <a:pt x="8" y="0"/>
                    </a:moveTo>
                    <a:lnTo>
                      <a:pt x="8" y="0"/>
                    </a:lnTo>
                    <a:lnTo>
                      <a:pt x="0" y="7"/>
                    </a:lnTo>
                    <a:lnTo>
                      <a:pt x="8" y="7"/>
                    </a:lnTo>
                    <a:lnTo>
                      <a:pt x="45" y="7"/>
                    </a:lnTo>
                    <a:lnTo>
                      <a:pt x="53" y="7"/>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8" name="Line 4553"/>
              <p:cNvSpPr>
                <a:spLocks noChangeShapeType="1"/>
              </p:cNvSpPr>
              <p:nvPr/>
            </p:nvSpPr>
            <p:spPr bwMode="auto">
              <a:xfrm>
                <a:off x="1720850" y="1412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09" name="Freeform 4554"/>
              <p:cNvSpPr>
                <a:spLocks/>
              </p:cNvSpPr>
              <p:nvPr/>
            </p:nvSpPr>
            <p:spPr bwMode="auto">
              <a:xfrm>
                <a:off x="1717675" y="1412875"/>
                <a:ext cx="28575" cy="4763"/>
              </a:xfrm>
              <a:custGeom>
                <a:avLst/>
                <a:gdLst/>
                <a:ahLst/>
                <a:cxnLst>
                  <a:cxn ang="0">
                    <a:pos x="7" y="0"/>
                  </a:cxn>
                  <a:cxn ang="0">
                    <a:pos x="0" y="0"/>
                  </a:cxn>
                  <a:cxn ang="0">
                    <a:pos x="0" y="7"/>
                  </a:cxn>
                  <a:cxn ang="0">
                    <a:pos x="53" y="7"/>
                  </a:cxn>
                  <a:cxn ang="0">
                    <a:pos x="53" y="0"/>
                  </a:cxn>
                  <a:cxn ang="0">
                    <a:pos x="7" y="0"/>
                  </a:cxn>
                </a:cxnLst>
                <a:rect l="0" t="0" r="r" b="b"/>
                <a:pathLst>
                  <a:path w="53" h="7">
                    <a:moveTo>
                      <a:pt x="7" y="0"/>
                    </a:moveTo>
                    <a:lnTo>
                      <a:pt x="0" y="0"/>
                    </a:lnTo>
                    <a:lnTo>
                      <a:pt x="0" y="7"/>
                    </a:lnTo>
                    <a:lnTo>
                      <a:pt x="53" y="7"/>
                    </a:lnTo>
                    <a:lnTo>
                      <a:pt x="5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0" name="Line 4556"/>
              <p:cNvSpPr>
                <a:spLocks noChangeShapeType="1"/>
              </p:cNvSpPr>
              <p:nvPr/>
            </p:nvSpPr>
            <p:spPr bwMode="auto">
              <a:xfrm>
                <a:off x="1746250" y="14176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1" name="Freeform 4557"/>
              <p:cNvSpPr>
                <a:spLocks/>
              </p:cNvSpPr>
              <p:nvPr/>
            </p:nvSpPr>
            <p:spPr bwMode="auto">
              <a:xfrm>
                <a:off x="1741488" y="1412875"/>
                <a:ext cx="4763" cy="11113"/>
              </a:xfrm>
              <a:custGeom>
                <a:avLst/>
                <a:gdLst/>
                <a:ahLst/>
                <a:cxnLst>
                  <a:cxn ang="0">
                    <a:pos x="8" y="7"/>
                  </a:cxn>
                  <a:cxn ang="0">
                    <a:pos x="8" y="0"/>
                  </a:cxn>
                  <a:cxn ang="0">
                    <a:pos x="0" y="0"/>
                  </a:cxn>
                  <a:cxn ang="0">
                    <a:pos x="0" y="21"/>
                  </a:cxn>
                  <a:cxn ang="0">
                    <a:pos x="8" y="15"/>
                  </a:cxn>
                  <a:cxn ang="0">
                    <a:pos x="8" y="7"/>
                  </a:cxn>
                </a:cxnLst>
                <a:rect l="0" t="0" r="r" b="b"/>
                <a:pathLst>
                  <a:path w="8" h="21">
                    <a:moveTo>
                      <a:pt x="8" y="7"/>
                    </a:moveTo>
                    <a:lnTo>
                      <a:pt x="8" y="0"/>
                    </a:lnTo>
                    <a:lnTo>
                      <a:pt x="0" y="0"/>
                    </a:lnTo>
                    <a:lnTo>
                      <a:pt x="0" y="21"/>
                    </a:lnTo>
                    <a:lnTo>
                      <a:pt x="8" y="15"/>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2" name="Freeform 4558"/>
              <p:cNvSpPr>
                <a:spLocks/>
              </p:cNvSpPr>
              <p:nvPr/>
            </p:nvSpPr>
            <p:spPr bwMode="auto">
              <a:xfrm>
                <a:off x="1741488" y="1412875"/>
                <a:ext cx="4763" cy="11113"/>
              </a:xfrm>
              <a:custGeom>
                <a:avLst/>
                <a:gdLst/>
                <a:ahLst/>
                <a:cxnLst>
                  <a:cxn ang="0">
                    <a:pos x="8" y="7"/>
                  </a:cxn>
                  <a:cxn ang="0">
                    <a:pos x="8" y="0"/>
                  </a:cxn>
                  <a:cxn ang="0">
                    <a:pos x="0" y="0"/>
                  </a:cxn>
                  <a:cxn ang="0">
                    <a:pos x="0" y="7"/>
                  </a:cxn>
                  <a:cxn ang="0">
                    <a:pos x="0" y="15"/>
                  </a:cxn>
                  <a:cxn ang="0">
                    <a:pos x="0" y="21"/>
                  </a:cxn>
                  <a:cxn ang="0">
                    <a:pos x="8" y="15"/>
                  </a:cxn>
                  <a:cxn ang="0">
                    <a:pos x="8" y="15"/>
                  </a:cxn>
                  <a:cxn ang="0">
                    <a:pos x="8" y="7"/>
                  </a:cxn>
                </a:cxnLst>
                <a:rect l="0" t="0" r="r" b="b"/>
                <a:pathLst>
                  <a:path w="8" h="21">
                    <a:moveTo>
                      <a:pt x="8" y="7"/>
                    </a:moveTo>
                    <a:lnTo>
                      <a:pt x="8" y="0"/>
                    </a:lnTo>
                    <a:lnTo>
                      <a:pt x="0" y="0"/>
                    </a:lnTo>
                    <a:lnTo>
                      <a:pt x="0" y="7"/>
                    </a:lnTo>
                    <a:lnTo>
                      <a:pt x="0" y="15"/>
                    </a:lnTo>
                    <a:lnTo>
                      <a:pt x="0" y="21"/>
                    </a:lnTo>
                    <a:lnTo>
                      <a:pt x="8" y="15"/>
                    </a:lnTo>
                    <a:lnTo>
                      <a:pt x="8" y="15"/>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3" name="Line 4559"/>
              <p:cNvSpPr>
                <a:spLocks noChangeShapeType="1"/>
              </p:cNvSpPr>
              <p:nvPr/>
            </p:nvSpPr>
            <p:spPr bwMode="auto">
              <a:xfrm>
                <a:off x="1746250" y="14176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4" name="Freeform 4560"/>
              <p:cNvSpPr>
                <a:spLocks/>
              </p:cNvSpPr>
              <p:nvPr/>
            </p:nvSpPr>
            <p:spPr bwMode="auto">
              <a:xfrm>
                <a:off x="1741488" y="1417638"/>
                <a:ext cx="19050" cy="6350"/>
              </a:xfrm>
              <a:custGeom>
                <a:avLst/>
                <a:gdLst/>
                <a:ahLst/>
                <a:cxnLst>
                  <a:cxn ang="0">
                    <a:pos x="8" y="0"/>
                  </a:cxn>
                  <a:cxn ang="0">
                    <a:pos x="0" y="0"/>
                  </a:cxn>
                  <a:cxn ang="0">
                    <a:pos x="0" y="8"/>
                  </a:cxn>
                  <a:cxn ang="0">
                    <a:pos x="8" y="14"/>
                  </a:cxn>
                  <a:cxn ang="0">
                    <a:pos x="30" y="14"/>
                  </a:cxn>
                  <a:cxn ang="0">
                    <a:pos x="37" y="8"/>
                  </a:cxn>
                  <a:cxn ang="0">
                    <a:pos x="37" y="0"/>
                  </a:cxn>
                  <a:cxn ang="0">
                    <a:pos x="30" y="0"/>
                  </a:cxn>
                  <a:cxn ang="0">
                    <a:pos x="8" y="0"/>
                  </a:cxn>
                </a:cxnLst>
                <a:rect l="0" t="0" r="r" b="b"/>
                <a:pathLst>
                  <a:path w="37" h="14">
                    <a:moveTo>
                      <a:pt x="8" y="0"/>
                    </a:moveTo>
                    <a:lnTo>
                      <a:pt x="0" y="0"/>
                    </a:lnTo>
                    <a:lnTo>
                      <a:pt x="0" y="8"/>
                    </a:lnTo>
                    <a:lnTo>
                      <a:pt x="8" y="14"/>
                    </a:lnTo>
                    <a:lnTo>
                      <a:pt x="30" y="14"/>
                    </a:lnTo>
                    <a:lnTo>
                      <a:pt x="37" y="8"/>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5" name="Freeform 4561"/>
              <p:cNvSpPr>
                <a:spLocks/>
              </p:cNvSpPr>
              <p:nvPr/>
            </p:nvSpPr>
            <p:spPr bwMode="auto">
              <a:xfrm>
                <a:off x="1741488" y="1417638"/>
                <a:ext cx="19050" cy="6350"/>
              </a:xfrm>
              <a:custGeom>
                <a:avLst/>
                <a:gdLst/>
                <a:ahLst/>
                <a:cxnLst>
                  <a:cxn ang="0">
                    <a:pos x="8" y="0"/>
                  </a:cxn>
                  <a:cxn ang="0">
                    <a:pos x="0" y="0"/>
                  </a:cxn>
                  <a:cxn ang="0">
                    <a:pos x="0" y="8"/>
                  </a:cxn>
                  <a:cxn ang="0">
                    <a:pos x="8" y="14"/>
                  </a:cxn>
                  <a:cxn ang="0">
                    <a:pos x="30" y="14"/>
                  </a:cxn>
                  <a:cxn ang="0">
                    <a:pos x="37" y="8"/>
                  </a:cxn>
                  <a:cxn ang="0">
                    <a:pos x="37" y="0"/>
                  </a:cxn>
                  <a:cxn ang="0">
                    <a:pos x="30" y="0"/>
                  </a:cxn>
                  <a:cxn ang="0">
                    <a:pos x="8" y="0"/>
                  </a:cxn>
                </a:cxnLst>
                <a:rect l="0" t="0" r="r" b="b"/>
                <a:pathLst>
                  <a:path w="37" h="14">
                    <a:moveTo>
                      <a:pt x="8" y="0"/>
                    </a:moveTo>
                    <a:lnTo>
                      <a:pt x="0" y="0"/>
                    </a:lnTo>
                    <a:lnTo>
                      <a:pt x="0" y="8"/>
                    </a:lnTo>
                    <a:lnTo>
                      <a:pt x="8" y="14"/>
                    </a:lnTo>
                    <a:lnTo>
                      <a:pt x="30" y="14"/>
                    </a:lnTo>
                    <a:lnTo>
                      <a:pt x="37" y="8"/>
                    </a:lnTo>
                    <a:lnTo>
                      <a:pt x="37"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6" name="Line 4562"/>
              <p:cNvSpPr>
                <a:spLocks noChangeShapeType="1"/>
              </p:cNvSpPr>
              <p:nvPr/>
            </p:nvSpPr>
            <p:spPr bwMode="auto">
              <a:xfrm>
                <a:off x="1757363" y="14176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7" name="Freeform 4563"/>
              <p:cNvSpPr>
                <a:spLocks/>
              </p:cNvSpPr>
              <p:nvPr/>
            </p:nvSpPr>
            <p:spPr bwMode="auto">
              <a:xfrm>
                <a:off x="1752600" y="1417638"/>
                <a:ext cx="23813" cy="6350"/>
              </a:xfrm>
              <a:custGeom>
                <a:avLst/>
                <a:gdLst/>
                <a:ahLst/>
                <a:cxnLst>
                  <a:cxn ang="0">
                    <a:pos x="8" y="0"/>
                  </a:cxn>
                  <a:cxn ang="0">
                    <a:pos x="0" y="8"/>
                  </a:cxn>
                  <a:cxn ang="0">
                    <a:pos x="8" y="14"/>
                  </a:cxn>
                  <a:cxn ang="0">
                    <a:pos x="37" y="14"/>
                  </a:cxn>
                  <a:cxn ang="0">
                    <a:pos x="45" y="8"/>
                  </a:cxn>
                  <a:cxn ang="0">
                    <a:pos x="45" y="0"/>
                  </a:cxn>
                  <a:cxn ang="0">
                    <a:pos x="37" y="0"/>
                  </a:cxn>
                  <a:cxn ang="0">
                    <a:pos x="8" y="0"/>
                  </a:cxn>
                </a:cxnLst>
                <a:rect l="0" t="0" r="r" b="b"/>
                <a:pathLst>
                  <a:path w="45" h="14">
                    <a:moveTo>
                      <a:pt x="8" y="0"/>
                    </a:moveTo>
                    <a:lnTo>
                      <a:pt x="0" y="8"/>
                    </a:lnTo>
                    <a:lnTo>
                      <a:pt x="8" y="14"/>
                    </a:lnTo>
                    <a:lnTo>
                      <a:pt x="37" y="14"/>
                    </a:lnTo>
                    <a:lnTo>
                      <a:pt x="45" y="8"/>
                    </a:lnTo>
                    <a:lnTo>
                      <a:pt x="45" y="0"/>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8" name="Freeform 4564"/>
              <p:cNvSpPr>
                <a:spLocks/>
              </p:cNvSpPr>
              <p:nvPr/>
            </p:nvSpPr>
            <p:spPr bwMode="auto">
              <a:xfrm>
                <a:off x="1752600" y="1417638"/>
                <a:ext cx="23813" cy="6350"/>
              </a:xfrm>
              <a:custGeom>
                <a:avLst/>
                <a:gdLst/>
                <a:ahLst/>
                <a:cxnLst>
                  <a:cxn ang="0">
                    <a:pos x="8" y="0"/>
                  </a:cxn>
                  <a:cxn ang="0">
                    <a:pos x="8" y="0"/>
                  </a:cxn>
                  <a:cxn ang="0">
                    <a:pos x="0" y="8"/>
                  </a:cxn>
                  <a:cxn ang="0">
                    <a:pos x="8" y="14"/>
                  </a:cxn>
                  <a:cxn ang="0">
                    <a:pos x="37" y="14"/>
                  </a:cxn>
                  <a:cxn ang="0">
                    <a:pos x="45" y="8"/>
                  </a:cxn>
                  <a:cxn ang="0">
                    <a:pos x="45" y="0"/>
                  </a:cxn>
                  <a:cxn ang="0">
                    <a:pos x="37" y="0"/>
                  </a:cxn>
                  <a:cxn ang="0">
                    <a:pos x="8" y="0"/>
                  </a:cxn>
                </a:cxnLst>
                <a:rect l="0" t="0" r="r" b="b"/>
                <a:pathLst>
                  <a:path w="45" h="14">
                    <a:moveTo>
                      <a:pt x="8" y="0"/>
                    </a:moveTo>
                    <a:lnTo>
                      <a:pt x="8" y="0"/>
                    </a:lnTo>
                    <a:lnTo>
                      <a:pt x="0" y="8"/>
                    </a:lnTo>
                    <a:lnTo>
                      <a:pt x="8" y="14"/>
                    </a:lnTo>
                    <a:lnTo>
                      <a:pt x="37" y="14"/>
                    </a:lnTo>
                    <a:lnTo>
                      <a:pt x="45" y="8"/>
                    </a:lnTo>
                    <a:lnTo>
                      <a:pt x="45"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19" name="Line 4565"/>
              <p:cNvSpPr>
                <a:spLocks noChangeShapeType="1"/>
              </p:cNvSpPr>
              <p:nvPr/>
            </p:nvSpPr>
            <p:spPr bwMode="auto">
              <a:xfrm>
                <a:off x="1776413" y="1420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0" name="Freeform 4566"/>
              <p:cNvSpPr>
                <a:spLocks/>
              </p:cNvSpPr>
              <p:nvPr/>
            </p:nvSpPr>
            <p:spPr bwMode="auto">
              <a:xfrm>
                <a:off x="1770063" y="1417638"/>
                <a:ext cx="6350" cy="11113"/>
              </a:xfrm>
              <a:custGeom>
                <a:avLst/>
                <a:gdLst/>
                <a:ahLst/>
                <a:cxnLst>
                  <a:cxn ang="0">
                    <a:pos x="14" y="8"/>
                  </a:cxn>
                  <a:cxn ang="0">
                    <a:pos x="14" y="0"/>
                  </a:cxn>
                  <a:cxn ang="0">
                    <a:pos x="6" y="0"/>
                  </a:cxn>
                  <a:cxn ang="0">
                    <a:pos x="0" y="8"/>
                  </a:cxn>
                  <a:cxn ang="0">
                    <a:pos x="0" y="14"/>
                  </a:cxn>
                  <a:cxn ang="0">
                    <a:pos x="6" y="22"/>
                  </a:cxn>
                  <a:cxn ang="0">
                    <a:pos x="14" y="22"/>
                  </a:cxn>
                  <a:cxn ang="0">
                    <a:pos x="14" y="14"/>
                  </a:cxn>
                  <a:cxn ang="0">
                    <a:pos x="14" y="8"/>
                  </a:cxn>
                </a:cxnLst>
                <a:rect l="0" t="0" r="r" b="b"/>
                <a:pathLst>
                  <a:path w="14" h="22">
                    <a:moveTo>
                      <a:pt x="14" y="8"/>
                    </a:moveTo>
                    <a:lnTo>
                      <a:pt x="14" y="0"/>
                    </a:lnTo>
                    <a:lnTo>
                      <a:pt x="6" y="0"/>
                    </a:lnTo>
                    <a:lnTo>
                      <a:pt x="0" y="8"/>
                    </a:lnTo>
                    <a:lnTo>
                      <a:pt x="0" y="14"/>
                    </a:lnTo>
                    <a:lnTo>
                      <a:pt x="6" y="22"/>
                    </a:lnTo>
                    <a:lnTo>
                      <a:pt x="14" y="22"/>
                    </a:lnTo>
                    <a:lnTo>
                      <a:pt x="14" y="14"/>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1" name="Freeform 4567"/>
              <p:cNvSpPr>
                <a:spLocks/>
              </p:cNvSpPr>
              <p:nvPr/>
            </p:nvSpPr>
            <p:spPr bwMode="auto">
              <a:xfrm>
                <a:off x="1770063" y="1417638"/>
                <a:ext cx="6350" cy="11113"/>
              </a:xfrm>
              <a:custGeom>
                <a:avLst/>
                <a:gdLst/>
                <a:ahLst/>
                <a:cxnLst>
                  <a:cxn ang="0">
                    <a:pos x="14" y="8"/>
                  </a:cxn>
                  <a:cxn ang="0">
                    <a:pos x="14" y="0"/>
                  </a:cxn>
                  <a:cxn ang="0">
                    <a:pos x="6" y="0"/>
                  </a:cxn>
                  <a:cxn ang="0">
                    <a:pos x="0" y="8"/>
                  </a:cxn>
                  <a:cxn ang="0">
                    <a:pos x="0" y="14"/>
                  </a:cxn>
                  <a:cxn ang="0">
                    <a:pos x="6" y="22"/>
                  </a:cxn>
                  <a:cxn ang="0">
                    <a:pos x="14" y="22"/>
                  </a:cxn>
                  <a:cxn ang="0">
                    <a:pos x="14" y="14"/>
                  </a:cxn>
                  <a:cxn ang="0">
                    <a:pos x="14" y="8"/>
                  </a:cxn>
                </a:cxnLst>
                <a:rect l="0" t="0" r="r" b="b"/>
                <a:pathLst>
                  <a:path w="14" h="22">
                    <a:moveTo>
                      <a:pt x="14" y="8"/>
                    </a:moveTo>
                    <a:lnTo>
                      <a:pt x="14" y="0"/>
                    </a:lnTo>
                    <a:lnTo>
                      <a:pt x="6" y="0"/>
                    </a:lnTo>
                    <a:lnTo>
                      <a:pt x="0" y="8"/>
                    </a:lnTo>
                    <a:lnTo>
                      <a:pt x="0" y="14"/>
                    </a:lnTo>
                    <a:lnTo>
                      <a:pt x="6" y="22"/>
                    </a:lnTo>
                    <a:lnTo>
                      <a:pt x="14" y="22"/>
                    </a:lnTo>
                    <a:lnTo>
                      <a:pt x="14" y="14"/>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2" name="Line 4568"/>
              <p:cNvSpPr>
                <a:spLocks noChangeShapeType="1"/>
              </p:cNvSpPr>
              <p:nvPr/>
            </p:nvSpPr>
            <p:spPr bwMode="auto">
              <a:xfrm>
                <a:off x="1773238" y="1423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3" name="Freeform 4569"/>
              <p:cNvSpPr>
                <a:spLocks/>
              </p:cNvSpPr>
              <p:nvPr/>
            </p:nvSpPr>
            <p:spPr bwMode="auto">
              <a:xfrm>
                <a:off x="1770063" y="1423988"/>
                <a:ext cx="15875" cy="4763"/>
              </a:xfrm>
              <a:custGeom>
                <a:avLst/>
                <a:gdLst/>
                <a:ahLst/>
                <a:cxnLst>
                  <a:cxn ang="0">
                    <a:pos x="6" y="0"/>
                  </a:cxn>
                  <a:cxn ang="0">
                    <a:pos x="0" y="0"/>
                  </a:cxn>
                  <a:cxn ang="0">
                    <a:pos x="6" y="8"/>
                  </a:cxn>
                  <a:cxn ang="0">
                    <a:pos x="22" y="8"/>
                  </a:cxn>
                  <a:cxn ang="0">
                    <a:pos x="30" y="0"/>
                  </a:cxn>
                  <a:cxn ang="0">
                    <a:pos x="22" y="0"/>
                  </a:cxn>
                  <a:cxn ang="0">
                    <a:pos x="6" y="0"/>
                  </a:cxn>
                </a:cxnLst>
                <a:rect l="0" t="0" r="r" b="b"/>
                <a:pathLst>
                  <a:path w="30" h="8">
                    <a:moveTo>
                      <a:pt x="6" y="0"/>
                    </a:moveTo>
                    <a:lnTo>
                      <a:pt x="0" y="0"/>
                    </a:lnTo>
                    <a:lnTo>
                      <a:pt x="6" y="8"/>
                    </a:lnTo>
                    <a:lnTo>
                      <a:pt x="22" y="8"/>
                    </a:lnTo>
                    <a:lnTo>
                      <a:pt x="30" y="0"/>
                    </a:lnTo>
                    <a:lnTo>
                      <a:pt x="22"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4" name="Freeform 4570"/>
              <p:cNvSpPr>
                <a:spLocks/>
              </p:cNvSpPr>
              <p:nvPr/>
            </p:nvSpPr>
            <p:spPr bwMode="auto">
              <a:xfrm>
                <a:off x="1770063" y="1423988"/>
                <a:ext cx="15875" cy="4763"/>
              </a:xfrm>
              <a:custGeom>
                <a:avLst/>
                <a:gdLst/>
                <a:ahLst/>
                <a:cxnLst>
                  <a:cxn ang="0">
                    <a:pos x="6" y="0"/>
                  </a:cxn>
                  <a:cxn ang="0">
                    <a:pos x="0" y="0"/>
                  </a:cxn>
                  <a:cxn ang="0">
                    <a:pos x="0" y="0"/>
                  </a:cxn>
                  <a:cxn ang="0">
                    <a:pos x="6" y="8"/>
                  </a:cxn>
                  <a:cxn ang="0">
                    <a:pos x="22" y="8"/>
                  </a:cxn>
                  <a:cxn ang="0">
                    <a:pos x="30" y="0"/>
                  </a:cxn>
                  <a:cxn ang="0">
                    <a:pos x="22" y="0"/>
                  </a:cxn>
                  <a:cxn ang="0">
                    <a:pos x="22" y="0"/>
                  </a:cxn>
                  <a:cxn ang="0">
                    <a:pos x="6" y="0"/>
                  </a:cxn>
                </a:cxnLst>
                <a:rect l="0" t="0" r="r" b="b"/>
                <a:pathLst>
                  <a:path w="30" h="8">
                    <a:moveTo>
                      <a:pt x="6" y="0"/>
                    </a:moveTo>
                    <a:lnTo>
                      <a:pt x="0" y="0"/>
                    </a:lnTo>
                    <a:lnTo>
                      <a:pt x="0" y="0"/>
                    </a:lnTo>
                    <a:lnTo>
                      <a:pt x="6" y="8"/>
                    </a:lnTo>
                    <a:lnTo>
                      <a:pt x="22" y="8"/>
                    </a:lnTo>
                    <a:lnTo>
                      <a:pt x="30" y="0"/>
                    </a:lnTo>
                    <a:lnTo>
                      <a:pt x="22" y="0"/>
                    </a:lnTo>
                    <a:lnTo>
                      <a:pt x="22"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5" name="Line 4571"/>
              <p:cNvSpPr>
                <a:spLocks noChangeShapeType="1"/>
              </p:cNvSpPr>
              <p:nvPr/>
            </p:nvSpPr>
            <p:spPr bwMode="auto">
              <a:xfrm>
                <a:off x="1781175" y="1423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6" name="Freeform 4575"/>
              <p:cNvSpPr>
                <a:spLocks/>
              </p:cNvSpPr>
              <p:nvPr/>
            </p:nvSpPr>
            <p:spPr bwMode="auto">
              <a:xfrm>
                <a:off x="1793875" y="1423988"/>
                <a:ext cx="46038" cy="4763"/>
              </a:xfrm>
              <a:custGeom>
                <a:avLst/>
                <a:gdLst/>
                <a:ahLst/>
                <a:cxnLst>
                  <a:cxn ang="0">
                    <a:pos x="0" y="0"/>
                  </a:cxn>
                  <a:cxn ang="0">
                    <a:pos x="0" y="8"/>
                  </a:cxn>
                  <a:cxn ang="0">
                    <a:pos x="83" y="8"/>
                  </a:cxn>
                  <a:cxn ang="0">
                    <a:pos x="89" y="0"/>
                  </a:cxn>
                  <a:cxn ang="0">
                    <a:pos x="83" y="0"/>
                  </a:cxn>
                  <a:cxn ang="0">
                    <a:pos x="0" y="0"/>
                  </a:cxn>
                </a:cxnLst>
                <a:rect l="0" t="0" r="r" b="b"/>
                <a:pathLst>
                  <a:path w="89" h="8">
                    <a:moveTo>
                      <a:pt x="0" y="0"/>
                    </a:moveTo>
                    <a:lnTo>
                      <a:pt x="0" y="8"/>
                    </a:lnTo>
                    <a:lnTo>
                      <a:pt x="83" y="8"/>
                    </a:lnTo>
                    <a:lnTo>
                      <a:pt x="89" y="0"/>
                    </a:lnTo>
                    <a:lnTo>
                      <a:pt x="83"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7" name="Freeform 4581"/>
              <p:cNvSpPr>
                <a:spLocks/>
              </p:cNvSpPr>
              <p:nvPr/>
            </p:nvSpPr>
            <p:spPr bwMode="auto">
              <a:xfrm>
                <a:off x="1857375" y="1423988"/>
                <a:ext cx="31750" cy="4763"/>
              </a:xfrm>
              <a:custGeom>
                <a:avLst/>
                <a:gdLst/>
                <a:ahLst/>
                <a:cxnLst>
                  <a:cxn ang="0">
                    <a:pos x="8" y="0"/>
                  </a:cxn>
                  <a:cxn ang="0">
                    <a:pos x="0" y="0"/>
                  </a:cxn>
                  <a:cxn ang="0">
                    <a:pos x="8" y="8"/>
                  </a:cxn>
                  <a:cxn ang="0">
                    <a:pos x="53" y="8"/>
                  </a:cxn>
                  <a:cxn ang="0">
                    <a:pos x="60" y="0"/>
                  </a:cxn>
                  <a:cxn ang="0">
                    <a:pos x="53" y="0"/>
                  </a:cxn>
                  <a:cxn ang="0">
                    <a:pos x="8" y="0"/>
                  </a:cxn>
                </a:cxnLst>
                <a:rect l="0" t="0" r="r" b="b"/>
                <a:pathLst>
                  <a:path w="60" h="8">
                    <a:moveTo>
                      <a:pt x="8" y="0"/>
                    </a:moveTo>
                    <a:lnTo>
                      <a:pt x="0" y="0"/>
                    </a:lnTo>
                    <a:lnTo>
                      <a:pt x="8" y="8"/>
                    </a:lnTo>
                    <a:lnTo>
                      <a:pt x="53" y="8"/>
                    </a:lnTo>
                    <a:lnTo>
                      <a:pt x="60" y="0"/>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8" name="Freeform 4590"/>
              <p:cNvSpPr>
                <a:spLocks/>
              </p:cNvSpPr>
              <p:nvPr/>
            </p:nvSpPr>
            <p:spPr bwMode="auto">
              <a:xfrm>
                <a:off x="1905000" y="1423988"/>
                <a:ext cx="47625" cy="4763"/>
              </a:xfrm>
              <a:custGeom>
                <a:avLst/>
                <a:gdLst/>
                <a:ahLst/>
                <a:cxnLst>
                  <a:cxn ang="0">
                    <a:pos x="7" y="0"/>
                  </a:cxn>
                  <a:cxn ang="0">
                    <a:pos x="0" y="0"/>
                  </a:cxn>
                  <a:cxn ang="0">
                    <a:pos x="7" y="8"/>
                  </a:cxn>
                  <a:cxn ang="0">
                    <a:pos x="82" y="8"/>
                  </a:cxn>
                  <a:cxn ang="0">
                    <a:pos x="90" y="0"/>
                  </a:cxn>
                  <a:cxn ang="0">
                    <a:pos x="82" y="0"/>
                  </a:cxn>
                  <a:cxn ang="0">
                    <a:pos x="7" y="0"/>
                  </a:cxn>
                </a:cxnLst>
                <a:rect l="0" t="0" r="r" b="b"/>
                <a:pathLst>
                  <a:path w="90" h="8">
                    <a:moveTo>
                      <a:pt x="7" y="0"/>
                    </a:moveTo>
                    <a:lnTo>
                      <a:pt x="0" y="0"/>
                    </a:lnTo>
                    <a:lnTo>
                      <a:pt x="7" y="8"/>
                    </a:lnTo>
                    <a:lnTo>
                      <a:pt x="82" y="8"/>
                    </a:lnTo>
                    <a:lnTo>
                      <a:pt x="90" y="0"/>
                    </a:lnTo>
                    <a:lnTo>
                      <a:pt x="8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29" name="Freeform 4597"/>
              <p:cNvSpPr>
                <a:spLocks/>
              </p:cNvSpPr>
              <p:nvPr/>
            </p:nvSpPr>
            <p:spPr bwMode="auto">
              <a:xfrm>
                <a:off x="1944688" y="1428750"/>
                <a:ext cx="34925" cy="3175"/>
              </a:xfrm>
              <a:custGeom>
                <a:avLst/>
                <a:gdLst/>
                <a:ahLst/>
                <a:cxnLst>
                  <a:cxn ang="0">
                    <a:pos x="7" y="0"/>
                  </a:cxn>
                  <a:cxn ang="0">
                    <a:pos x="7" y="0"/>
                  </a:cxn>
                  <a:cxn ang="0">
                    <a:pos x="0" y="7"/>
                  </a:cxn>
                  <a:cxn ang="0">
                    <a:pos x="7" y="7"/>
                  </a:cxn>
                  <a:cxn ang="0">
                    <a:pos x="60" y="7"/>
                  </a:cxn>
                  <a:cxn ang="0">
                    <a:pos x="67" y="7"/>
                  </a:cxn>
                  <a:cxn ang="0">
                    <a:pos x="60" y="0"/>
                  </a:cxn>
                  <a:cxn ang="0">
                    <a:pos x="60" y="0"/>
                  </a:cxn>
                  <a:cxn ang="0">
                    <a:pos x="7" y="0"/>
                  </a:cxn>
                </a:cxnLst>
                <a:rect l="0" t="0" r="r" b="b"/>
                <a:pathLst>
                  <a:path w="67" h="7">
                    <a:moveTo>
                      <a:pt x="7" y="0"/>
                    </a:moveTo>
                    <a:lnTo>
                      <a:pt x="7" y="0"/>
                    </a:lnTo>
                    <a:lnTo>
                      <a:pt x="0" y="7"/>
                    </a:lnTo>
                    <a:lnTo>
                      <a:pt x="7" y="7"/>
                    </a:lnTo>
                    <a:lnTo>
                      <a:pt x="60" y="7"/>
                    </a:lnTo>
                    <a:lnTo>
                      <a:pt x="67" y="7"/>
                    </a:lnTo>
                    <a:lnTo>
                      <a:pt x="60" y="0"/>
                    </a:lnTo>
                    <a:lnTo>
                      <a:pt x="6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0" name="Freeform 4606"/>
              <p:cNvSpPr>
                <a:spLocks/>
              </p:cNvSpPr>
              <p:nvPr/>
            </p:nvSpPr>
            <p:spPr bwMode="auto">
              <a:xfrm>
                <a:off x="2000250" y="1431925"/>
                <a:ext cx="15875" cy="7938"/>
              </a:xfrm>
              <a:custGeom>
                <a:avLst/>
                <a:gdLst/>
                <a:ahLst/>
                <a:cxnLst>
                  <a:cxn ang="0">
                    <a:pos x="7" y="0"/>
                  </a:cxn>
                  <a:cxn ang="0">
                    <a:pos x="0" y="8"/>
                  </a:cxn>
                  <a:cxn ang="0">
                    <a:pos x="0" y="8"/>
                  </a:cxn>
                  <a:cxn ang="0">
                    <a:pos x="7" y="15"/>
                  </a:cxn>
                  <a:cxn ang="0">
                    <a:pos x="22" y="15"/>
                  </a:cxn>
                  <a:cxn ang="0">
                    <a:pos x="30" y="8"/>
                  </a:cxn>
                  <a:cxn ang="0">
                    <a:pos x="30" y="8"/>
                  </a:cxn>
                  <a:cxn ang="0">
                    <a:pos x="22" y="0"/>
                  </a:cxn>
                  <a:cxn ang="0">
                    <a:pos x="7" y="0"/>
                  </a:cxn>
                </a:cxnLst>
                <a:rect l="0" t="0" r="r" b="b"/>
                <a:pathLst>
                  <a:path w="30" h="15">
                    <a:moveTo>
                      <a:pt x="7" y="0"/>
                    </a:moveTo>
                    <a:lnTo>
                      <a:pt x="0" y="8"/>
                    </a:lnTo>
                    <a:lnTo>
                      <a:pt x="0" y="8"/>
                    </a:lnTo>
                    <a:lnTo>
                      <a:pt x="7" y="15"/>
                    </a:lnTo>
                    <a:lnTo>
                      <a:pt x="22" y="15"/>
                    </a:lnTo>
                    <a:lnTo>
                      <a:pt x="30" y="8"/>
                    </a:lnTo>
                    <a:lnTo>
                      <a:pt x="30" y="8"/>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1" name="Freeform 4612"/>
              <p:cNvSpPr>
                <a:spLocks/>
              </p:cNvSpPr>
              <p:nvPr/>
            </p:nvSpPr>
            <p:spPr bwMode="auto">
              <a:xfrm>
                <a:off x="2016125" y="1431925"/>
                <a:ext cx="44450" cy="7938"/>
              </a:xfrm>
              <a:custGeom>
                <a:avLst/>
                <a:gdLst/>
                <a:ahLst/>
                <a:cxnLst>
                  <a:cxn ang="0">
                    <a:pos x="8" y="0"/>
                  </a:cxn>
                  <a:cxn ang="0">
                    <a:pos x="0" y="8"/>
                  </a:cxn>
                  <a:cxn ang="0">
                    <a:pos x="0" y="8"/>
                  </a:cxn>
                  <a:cxn ang="0">
                    <a:pos x="8" y="15"/>
                  </a:cxn>
                  <a:cxn ang="0">
                    <a:pos x="75" y="15"/>
                  </a:cxn>
                  <a:cxn ang="0">
                    <a:pos x="83" y="8"/>
                  </a:cxn>
                  <a:cxn ang="0">
                    <a:pos x="83" y="8"/>
                  </a:cxn>
                  <a:cxn ang="0">
                    <a:pos x="75" y="0"/>
                  </a:cxn>
                  <a:cxn ang="0">
                    <a:pos x="8" y="0"/>
                  </a:cxn>
                </a:cxnLst>
                <a:rect l="0" t="0" r="r" b="b"/>
                <a:pathLst>
                  <a:path w="83" h="15">
                    <a:moveTo>
                      <a:pt x="8" y="0"/>
                    </a:moveTo>
                    <a:lnTo>
                      <a:pt x="0" y="8"/>
                    </a:lnTo>
                    <a:lnTo>
                      <a:pt x="0" y="8"/>
                    </a:lnTo>
                    <a:lnTo>
                      <a:pt x="8" y="15"/>
                    </a:lnTo>
                    <a:lnTo>
                      <a:pt x="75" y="15"/>
                    </a:lnTo>
                    <a:lnTo>
                      <a:pt x="83" y="8"/>
                    </a:lnTo>
                    <a:lnTo>
                      <a:pt x="83" y="8"/>
                    </a:lnTo>
                    <a:lnTo>
                      <a:pt x="7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2" name="Freeform 4614"/>
              <p:cNvSpPr>
                <a:spLocks/>
              </p:cNvSpPr>
              <p:nvPr/>
            </p:nvSpPr>
            <p:spPr bwMode="auto">
              <a:xfrm>
                <a:off x="2051050" y="1431925"/>
                <a:ext cx="41275" cy="7938"/>
              </a:xfrm>
              <a:custGeom>
                <a:avLst/>
                <a:gdLst/>
                <a:ahLst/>
                <a:cxnLst>
                  <a:cxn ang="0">
                    <a:pos x="8" y="0"/>
                  </a:cxn>
                  <a:cxn ang="0">
                    <a:pos x="0" y="8"/>
                  </a:cxn>
                  <a:cxn ang="0">
                    <a:pos x="8" y="15"/>
                  </a:cxn>
                  <a:cxn ang="0">
                    <a:pos x="69" y="15"/>
                  </a:cxn>
                  <a:cxn ang="0">
                    <a:pos x="77" y="8"/>
                  </a:cxn>
                  <a:cxn ang="0">
                    <a:pos x="69" y="0"/>
                  </a:cxn>
                  <a:cxn ang="0">
                    <a:pos x="8" y="0"/>
                  </a:cxn>
                </a:cxnLst>
                <a:rect l="0" t="0" r="r" b="b"/>
                <a:pathLst>
                  <a:path w="77" h="15">
                    <a:moveTo>
                      <a:pt x="8" y="0"/>
                    </a:moveTo>
                    <a:lnTo>
                      <a:pt x="0" y="8"/>
                    </a:lnTo>
                    <a:lnTo>
                      <a:pt x="8" y="15"/>
                    </a:lnTo>
                    <a:lnTo>
                      <a:pt x="69" y="15"/>
                    </a:lnTo>
                    <a:lnTo>
                      <a:pt x="77" y="8"/>
                    </a:lnTo>
                    <a:lnTo>
                      <a:pt x="69"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3" name="Freeform 4546"/>
              <p:cNvSpPr>
                <a:spLocks/>
              </p:cNvSpPr>
              <p:nvPr/>
            </p:nvSpPr>
            <p:spPr bwMode="auto">
              <a:xfrm>
                <a:off x="1677988" y="1412875"/>
                <a:ext cx="23813" cy="4763"/>
              </a:xfrm>
              <a:custGeom>
                <a:avLst/>
                <a:gdLst/>
                <a:ahLst/>
                <a:cxnLst>
                  <a:cxn ang="0">
                    <a:pos x="6" y="0"/>
                  </a:cxn>
                  <a:cxn ang="0">
                    <a:pos x="0" y="0"/>
                  </a:cxn>
                  <a:cxn ang="0">
                    <a:pos x="0" y="7"/>
                  </a:cxn>
                  <a:cxn ang="0">
                    <a:pos x="6" y="7"/>
                  </a:cxn>
                  <a:cxn ang="0">
                    <a:pos x="37" y="7"/>
                  </a:cxn>
                  <a:cxn ang="0">
                    <a:pos x="45" y="7"/>
                  </a:cxn>
                  <a:cxn ang="0">
                    <a:pos x="45" y="0"/>
                  </a:cxn>
                  <a:cxn ang="0">
                    <a:pos x="37" y="0"/>
                  </a:cxn>
                  <a:cxn ang="0">
                    <a:pos x="6" y="0"/>
                  </a:cxn>
                </a:cxnLst>
                <a:rect l="0" t="0" r="r" b="b"/>
                <a:pathLst>
                  <a:path w="45" h="7">
                    <a:moveTo>
                      <a:pt x="6" y="0"/>
                    </a:moveTo>
                    <a:lnTo>
                      <a:pt x="0" y="0"/>
                    </a:lnTo>
                    <a:lnTo>
                      <a:pt x="0" y="7"/>
                    </a:lnTo>
                    <a:lnTo>
                      <a:pt x="6" y="7"/>
                    </a:lnTo>
                    <a:lnTo>
                      <a:pt x="37" y="7"/>
                    </a:lnTo>
                    <a:lnTo>
                      <a:pt x="45" y="7"/>
                    </a:lnTo>
                    <a:lnTo>
                      <a:pt x="45" y="0"/>
                    </a:lnTo>
                    <a:lnTo>
                      <a:pt x="37"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4" name="Freeform 4555"/>
              <p:cNvSpPr>
                <a:spLocks/>
              </p:cNvSpPr>
              <p:nvPr/>
            </p:nvSpPr>
            <p:spPr bwMode="auto">
              <a:xfrm>
                <a:off x="1717675" y="1412875"/>
                <a:ext cx="28575" cy="4763"/>
              </a:xfrm>
              <a:custGeom>
                <a:avLst/>
                <a:gdLst/>
                <a:ahLst/>
                <a:cxnLst>
                  <a:cxn ang="0">
                    <a:pos x="7" y="0"/>
                  </a:cxn>
                  <a:cxn ang="0">
                    <a:pos x="0" y="0"/>
                  </a:cxn>
                  <a:cxn ang="0">
                    <a:pos x="0" y="7"/>
                  </a:cxn>
                  <a:cxn ang="0">
                    <a:pos x="7" y="7"/>
                  </a:cxn>
                  <a:cxn ang="0">
                    <a:pos x="53" y="7"/>
                  </a:cxn>
                  <a:cxn ang="0">
                    <a:pos x="53" y="7"/>
                  </a:cxn>
                  <a:cxn ang="0">
                    <a:pos x="53" y="0"/>
                  </a:cxn>
                  <a:cxn ang="0">
                    <a:pos x="53" y="0"/>
                  </a:cxn>
                  <a:cxn ang="0">
                    <a:pos x="7" y="0"/>
                  </a:cxn>
                </a:cxnLst>
                <a:rect l="0" t="0" r="r" b="b"/>
                <a:pathLst>
                  <a:path w="53" h="7">
                    <a:moveTo>
                      <a:pt x="7" y="0"/>
                    </a:moveTo>
                    <a:lnTo>
                      <a:pt x="0" y="0"/>
                    </a:lnTo>
                    <a:lnTo>
                      <a:pt x="0" y="7"/>
                    </a:lnTo>
                    <a:lnTo>
                      <a:pt x="7" y="7"/>
                    </a:lnTo>
                    <a:lnTo>
                      <a:pt x="53" y="7"/>
                    </a:lnTo>
                    <a:lnTo>
                      <a:pt x="53" y="7"/>
                    </a:lnTo>
                    <a:lnTo>
                      <a:pt x="53" y="0"/>
                    </a:lnTo>
                    <a:lnTo>
                      <a:pt x="5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5" name="Freeform 4573"/>
              <p:cNvSpPr>
                <a:spLocks/>
              </p:cNvSpPr>
              <p:nvPr/>
            </p:nvSpPr>
            <p:spPr bwMode="auto">
              <a:xfrm>
                <a:off x="1776413" y="1423988"/>
                <a:ext cx="20638" cy="4763"/>
              </a:xfrm>
              <a:custGeom>
                <a:avLst/>
                <a:gdLst/>
                <a:ahLst/>
                <a:cxnLst>
                  <a:cxn ang="0">
                    <a:pos x="8" y="0"/>
                  </a:cxn>
                  <a:cxn ang="0">
                    <a:pos x="0" y="0"/>
                  </a:cxn>
                  <a:cxn ang="0">
                    <a:pos x="0" y="0"/>
                  </a:cxn>
                  <a:cxn ang="0">
                    <a:pos x="8" y="8"/>
                  </a:cxn>
                  <a:cxn ang="0">
                    <a:pos x="31" y="8"/>
                  </a:cxn>
                  <a:cxn ang="0">
                    <a:pos x="38" y="0"/>
                  </a:cxn>
                  <a:cxn ang="0">
                    <a:pos x="38" y="0"/>
                  </a:cxn>
                  <a:cxn ang="0">
                    <a:pos x="31" y="0"/>
                  </a:cxn>
                  <a:cxn ang="0">
                    <a:pos x="8" y="0"/>
                  </a:cxn>
                </a:cxnLst>
                <a:rect l="0" t="0" r="r" b="b"/>
                <a:pathLst>
                  <a:path w="38" h="8">
                    <a:moveTo>
                      <a:pt x="8" y="0"/>
                    </a:moveTo>
                    <a:lnTo>
                      <a:pt x="0" y="0"/>
                    </a:lnTo>
                    <a:lnTo>
                      <a:pt x="0" y="0"/>
                    </a:lnTo>
                    <a:lnTo>
                      <a:pt x="8" y="8"/>
                    </a:lnTo>
                    <a:lnTo>
                      <a:pt x="31" y="8"/>
                    </a:lnTo>
                    <a:lnTo>
                      <a:pt x="38" y="0"/>
                    </a:lnTo>
                    <a:lnTo>
                      <a:pt x="38"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6" name="Freeform 4576"/>
              <p:cNvSpPr>
                <a:spLocks/>
              </p:cNvSpPr>
              <p:nvPr/>
            </p:nvSpPr>
            <p:spPr bwMode="auto">
              <a:xfrm>
                <a:off x="1793875" y="1423988"/>
                <a:ext cx="46038" cy="4763"/>
              </a:xfrm>
              <a:custGeom>
                <a:avLst/>
                <a:gdLst/>
                <a:ahLst/>
                <a:cxnLst>
                  <a:cxn ang="0">
                    <a:pos x="0" y="0"/>
                  </a:cxn>
                  <a:cxn ang="0">
                    <a:pos x="0" y="0"/>
                  </a:cxn>
                  <a:cxn ang="0">
                    <a:pos x="0" y="0"/>
                  </a:cxn>
                  <a:cxn ang="0">
                    <a:pos x="0" y="8"/>
                  </a:cxn>
                  <a:cxn ang="0">
                    <a:pos x="83" y="8"/>
                  </a:cxn>
                  <a:cxn ang="0">
                    <a:pos x="89" y="0"/>
                  </a:cxn>
                  <a:cxn ang="0">
                    <a:pos x="83" y="0"/>
                  </a:cxn>
                  <a:cxn ang="0">
                    <a:pos x="83" y="0"/>
                  </a:cxn>
                  <a:cxn ang="0">
                    <a:pos x="0" y="0"/>
                  </a:cxn>
                </a:cxnLst>
                <a:rect l="0" t="0" r="r" b="b"/>
                <a:pathLst>
                  <a:path w="89" h="8">
                    <a:moveTo>
                      <a:pt x="0" y="0"/>
                    </a:moveTo>
                    <a:lnTo>
                      <a:pt x="0" y="0"/>
                    </a:lnTo>
                    <a:lnTo>
                      <a:pt x="0" y="0"/>
                    </a:lnTo>
                    <a:lnTo>
                      <a:pt x="0" y="8"/>
                    </a:lnTo>
                    <a:lnTo>
                      <a:pt x="83" y="8"/>
                    </a:lnTo>
                    <a:lnTo>
                      <a:pt x="89" y="0"/>
                    </a:lnTo>
                    <a:lnTo>
                      <a:pt x="83" y="0"/>
                    </a:lnTo>
                    <a:lnTo>
                      <a:pt x="83"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7" name="Freeform 4582"/>
              <p:cNvSpPr>
                <a:spLocks/>
              </p:cNvSpPr>
              <p:nvPr/>
            </p:nvSpPr>
            <p:spPr bwMode="auto">
              <a:xfrm>
                <a:off x="1857375" y="1423988"/>
                <a:ext cx="31750" cy="4763"/>
              </a:xfrm>
              <a:custGeom>
                <a:avLst/>
                <a:gdLst/>
                <a:ahLst/>
                <a:cxnLst>
                  <a:cxn ang="0">
                    <a:pos x="8" y="0"/>
                  </a:cxn>
                  <a:cxn ang="0">
                    <a:pos x="0" y="0"/>
                  </a:cxn>
                  <a:cxn ang="0">
                    <a:pos x="0" y="0"/>
                  </a:cxn>
                  <a:cxn ang="0">
                    <a:pos x="8" y="8"/>
                  </a:cxn>
                  <a:cxn ang="0">
                    <a:pos x="53" y="8"/>
                  </a:cxn>
                  <a:cxn ang="0">
                    <a:pos x="60" y="0"/>
                  </a:cxn>
                  <a:cxn ang="0">
                    <a:pos x="53" y="0"/>
                  </a:cxn>
                  <a:cxn ang="0">
                    <a:pos x="53" y="0"/>
                  </a:cxn>
                  <a:cxn ang="0">
                    <a:pos x="8" y="0"/>
                  </a:cxn>
                </a:cxnLst>
                <a:rect l="0" t="0" r="r" b="b"/>
                <a:pathLst>
                  <a:path w="60" h="8">
                    <a:moveTo>
                      <a:pt x="8" y="0"/>
                    </a:moveTo>
                    <a:lnTo>
                      <a:pt x="0" y="0"/>
                    </a:lnTo>
                    <a:lnTo>
                      <a:pt x="0" y="0"/>
                    </a:lnTo>
                    <a:lnTo>
                      <a:pt x="8" y="8"/>
                    </a:lnTo>
                    <a:lnTo>
                      <a:pt x="53" y="8"/>
                    </a:lnTo>
                    <a:lnTo>
                      <a:pt x="60" y="0"/>
                    </a:lnTo>
                    <a:lnTo>
                      <a:pt x="53"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8" name="Freeform 4591"/>
              <p:cNvSpPr>
                <a:spLocks/>
              </p:cNvSpPr>
              <p:nvPr/>
            </p:nvSpPr>
            <p:spPr bwMode="auto">
              <a:xfrm>
                <a:off x="1905000" y="1423988"/>
                <a:ext cx="47625" cy="4763"/>
              </a:xfrm>
              <a:custGeom>
                <a:avLst/>
                <a:gdLst/>
                <a:ahLst/>
                <a:cxnLst>
                  <a:cxn ang="0">
                    <a:pos x="7" y="0"/>
                  </a:cxn>
                  <a:cxn ang="0">
                    <a:pos x="0" y="0"/>
                  </a:cxn>
                  <a:cxn ang="0">
                    <a:pos x="0" y="0"/>
                  </a:cxn>
                  <a:cxn ang="0">
                    <a:pos x="7" y="8"/>
                  </a:cxn>
                  <a:cxn ang="0">
                    <a:pos x="82" y="8"/>
                  </a:cxn>
                  <a:cxn ang="0">
                    <a:pos x="90" y="0"/>
                  </a:cxn>
                  <a:cxn ang="0">
                    <a:pos x="90" y="0"/>
                  </a:cxn>
                  <a:cxn ang="0">
                    <a:pos x="82" y="0"/>
                  </a:cxn>
                  <a:cxn ang="0">
                    <a:pos x="7" y="0"/>
                  </a:cxn>
                </a:cxnLst>
                <a:rect l="0" t="0" r="r" b="b"/>
                <a:pathLst>
                  <a:path w="90" h="8">
                    <a:moveTo>
                      <a:pt x="7" y="0"/>
                    </a:moveTo>
                    <a:lnTo>
                      <a:pt x="0" y="0"/>
                    </a:lnTo>
                    <a:lnTo>
                      <a:pt x="0" y="0"/>
                    </a:lnTo>
                    <a:lnTo>
                      <a:pt x="7" y="8"/>
                    </a:lnTo>
                    <a:lnTo>
                      <a:pt x="82" y="8"/>
                    </a:lnTo>
                    <a:lnTo>
                      <a:pt x="90" y="0"/>
                    </a:lnTo>
                    <a:lnTo>
                      <a:pt x="90" y="0"/>
                    </a:lnTo>
                    <a:lnTo>
                      <a:pt x="8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39" name="Freeform 4603"/>
              <p:cNvSpPr>
                <a:spLocks/>
              </p:cNvSpPr>
              <p:nvPr/>
            </p:nvSpPr>
            <p:spPr bwMode="auto">
              <a:xfrm>
                <a:off x="1973263" y="1431925"/>
                <a:ext cx="34925" cy="7938"/>
              </a:xfrm>
              <a:custGeom>
                <a:avLst/>
                <a:gdLst/>
                <a:ahLst/>
                <a:cxnLst>
                  <a:cxn ang="0">
                    <a:pos x="7" y="0"/>
                  </a:cxn>
                  <a:cxn ang="0">
                    <a:pos x="0" y="8"/>
                  </a:cxn>
                  <a:cxn ang="0">
                    <a:pos x="0" y="8"/>
                  </a:cxn>
                  <a:cxn ang="0">
                    <a:pos x="7" y="15"/>
                  </a:cxn>
                  <a:cxn ang="0">
                    <a:pos x="59" y="15"/>
                  </a:cxn>
                  <a:cxn ang="0">
                    <a:pos x="67" y="8"/>
                  </a:cxn>
                  <a:cxn ang="0">
                    <a:pos x="67" y="8"/>
                  </a:cxn>
                  <a:cxn ang="0">
                    <a:pos x="59" y="0"/>
                  </a:cxn>
                  <a:cxn ang="0">
                    <a:pos x="7" y="0"/>
                  </a:cxn>
                </a:cxnLst>
                <a:rect l="0" t="0" r="r" b="b"/>
                <a:pathLst>
                  <a:path w="67" h="15">
                    <a:moveTo>
                      <a:pt x="7" y="0"/>
                    </a:moveTo>
                    <a:lnTo>
                      <a:pt x="0" y="8"/>
                    </a:lnTo>
                    <a:lnTo>
                      <a:pt x="0" y="8"/>
                    </a:lnTo>
                    <a:lnTo>
                      <a:pt x="7" y="15"/>
                    </a:lnTo>
                    <a:lnTo>
                      <a:pt x="59" y="15"/>
                    </a:lnTo>
                    <a:lnTo>
                      <a:pt x="67" y="8"/>
                    </a:lnTo>
                    <a:lnTo>
                      <a:pt x="67" y="8"/>
                    </a:lnTo>
                    <a:lnTo>
                      <a:pt x="5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0" name="Freeform 4615"/>
              <p:cNvSpPr>
                <a:spLocks/>
              </p:cNvSpPr>
              <p:nvPr/>
            </p:nvSpPr>
            <p:spPr bwMode="auto">
              <a:xfrm>
                <a:off x="2051050" y="1431925"/>
                <a:ext cx="41275" cy="7938"/>
              </a:xfrm>
              <a:custGeom>
                <a:avLst/>
                <a:gdLst/>
                <a:ahLst/>
                <a:cxnLst>
                  <a:cxn ang="0">
                    <a:pos x="8" y="0"/>
                  </a:cxn>
                  <a:cxn ang="0">
                    <a:pos x="0" y="8"/>
                  </a:cxn>
                  <a:cxn ang="0">
                    <a:pos x="0" y="8"/>
                  </a:cxn>
                  <a:cxn ang="0">
                    <a:pos x="8" y="15"/>
                  </a:cxn>
                  <a:cxn ang="0">
                    <a:pos x="69" y="15"/>
                  </a:cxn>
                  <a:cxn ang="0">
                    <a:pos x="77" y="8"/>
                  </a:cxn>
                  <a:cxn ang="0">
                    <a:pos x="77" y="8"/>
                  </a:cxn>
                  <a:cxn ang="0">
                    <a:pos x="69" y="0"/>
                  </a:cxn>
                  <a:cxn ang="0">
                    <a:pos x="8" y="0"/>
                  </a:cxn>
                </a:cxnLst>
                <a:rect l="0" t="0" r="r" b="b"/>
                <a:pathLst>
                  <a:path w="77" h="15">
                    <a:moveTo>
                      <a:pt x="8" y="0"/>
                    </a:moveTo>
                    <a:lnTo>
                      <a:pt x="0" y="8"/>
                    </a:lnTo>
                    <a:lnTo>
                      <a:pt x="0" y="8"/>
                    </a:lnTo>
                    <a:lnTo>
                      <a:pt x="8" y="15"/>
                    </a:lnTo>
                    <a:lnTo>
                      <a:pt x="69" y="15"/>
                    </a:lnTo>
                    <a:lnTo>
                      <a:pt x="77" y="8"/>
                    </a:lnTo>
                    <a:lnTo>
                      <a:pt x="77" y="8"/>
                    </a:lnTo>
                    <a:lnTo>
                      <a:pt x="69"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1" name="Freeform 5058"/>
              <p:cNvSpPr>
                <a:spLocks/>
              </p:cNvSpPr>
              <p:nvPr/>
            </p:nvSpPr>
            <p:spPr bwMode="auto">
              <a:xfrm>
                <a:off x="3146425" y="1747838"/>
                <a:ext cx="12700" cy="4763"/>
              </a:xfrm>
              <a:custGeom>
                <a:avLst/>
                <a:gdLst/>
                <a:ahLst/>
                <a:cxnLst>
                  <a:cxn ang="0">
                    <a:pos x="8" y="0"/>
                  </a:cxn>
                  <a:cxn ang="0">
                    <a:pos x="0" y="0"/>
                  </a:cxn>
                  <a:cxn ang="0">
                    <a:pos x="0" y="8"/>
                  </a:cxn>
                  <a:cxn ang="0">
                    <a:pos x="23" y="8"/>
                  </a:cxn>
                  <a:cxn ang="0">
                    <a:pos x="23" y="0"/>
                  </a:cxn>
                  <a:cxn ang="0">
                    <a:pos x="16" y="0"/>
                  </a:cxn>
                  <a:cxn ang="0">
                    <a:pos x="8" y="0"/>
                  </a:cxn>
                </a:cxnLst>
                <a:rect l="0" t="0" r="r" b="b"/>
                <a:pathLst>
                  <a:path w="23" h="8">
                    <a:moveTo>
                      <a:pt x="8" y="0"/>
                    </a:moveTo>
                    <a:lnTo>
                      <a:pt x="0" y="0"/>
                    </a:lnTo>
                    <a:lnTo>
                      <a:pt x="0" y="8"/>
                    </a:lnTo>
                    <a:lnTo>
                      <a:pt x="23" y="8"/>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2" name="Freeform 5059"/>
              <p:cNvSpPr>
                <a:spLocks/>
              </p:cNvSpPr>
              <p:nvPr/>
            </p:nvSpPr>
            <p:spPr bwMode="auto">
              <a:xfrm>
                <a:off x="3146425" y="1747838"/>
                <a:ext cx="12700" cy="4763"/>
              </a:xfrm>
              <a:custGeom>
                <a:avLst/>
                <a:gdLst/>
                <a:ahLst/>
                <a:cxnLst>
                  <a:cxn ang="0">
                    <a:pos x="8" y="0"/>
                  </a:cxn>
                  <a:cxn ang="0">
                    <a:pos x="0" y="0"/>
                  </a:cxn>
                  <a:cxn ang="0">
                    <a:pos x="0" y="8"/>
                  </a:cxn>
                  <a:cxn ang="0">
                    <a:pos x="8" y="8"/>
                  </a:cxn>
                  <a:cxn ang="0">
                    <a:pos x="16" y="8"/>
                  </a:cxn>
                  <a:cxn ang="0">
                    <a:pos x="23" y="8"/>
                  </a:cxn>
                  <a:cxn ang="0">
                    <a:pos x="23" y="0"/>
                  </a:cxn>
                  <a:cxn ang="0">
                    <a:pos x="16" y="0"/>
                  </a:cxn>
                  <a:cxn ang="0">
                    <a:pos x="8" y="0"/>
                  </a:cxn>
                </a:cxnLst>
                <a:rect l="0" t="0" r="r" b="b"/>
                <a:pathLst>
                  <a:path w="23" h="8">
                    <a:moveTo>
                      <a:pt x="8" y="0"/>
                    </a:moveTo>
                    <a:lnTo>
                      <a:pt x="0" y="0"/>
                    </a:lnTo>
                    <a:lnTo>
                      <a:pt x="0" y="8"/>
                    </a:lnTo>
                    <a:lnTo>
                      <a:pt x="8" y="8"/>
                    </a:lnTo>
                    <a:lnTo>
                      <a:pt x="16" y="8"/>
                    </a:lnTo>
                    <a:lnTo>
                      <a:pt x="23" y="8"/>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3" name="Freeform 5061"/>
              <p:cNvSpPr>
                <a:spLocks/>
              </p:cNvSpPr>
              <p:nvPr/>
            </p:nvSpPr>
            <p:spPr bwMode="auto">
              <a:xfrm>
                <a:off x="3151188" y="1747838"/>
                <a:ext cx="28575" cy="4763"/>
              </a:xfrm>
              <a:custGeom>
                <a:avLst/>
                <a:gdLst/>
                <a:ahLst/>
                <a:cxnLst>
                  <a:cxn ang="0">
                    <a:pos x="8" y="0"/>
                  </a:cxn>
                  <a:cxn ang="0">
                    <a:pos x="0" y="0"/>
                  </a:cxn>
                  <a:cxn ang="0">
                    <a:pos x="0" y="8"/>
                  </a:cxn>
                  <a:cxn ang="0">
                    <a:pos x="53" y="8"/>
                  </a:cxn>
                  <a:cxn ang="0">
                    <a:pos x="53" y="0"/>
                  </a:cxn>
                  <a:cxn ang="0">
                    <a:pos x="45" y="0"/>
                  </a:cxn>
                  <a:cxn ang="0">
                    <a:pos x="8" y="0"/>
                  </a:cxn>
                </a:cxnLst>
                <a:rect l="0" t="0" r="r" b="b"/>
                <a:pathLst>
                  <a:path w="53" h="8">
                    <a:moveTo>
                      <a:pt x="8" y="0"/>
                    </a:moveTo>
                    <a:lnTo>
                      <a:pt x="0" y="0"/>
                    </a:lnTo>
                    <a:lnTo>
                      <a:pt x="0" y="8"/>
                    </a:lnTo>
                    <a:lnTo>
                      <a:pt x="53" y="8"/>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4" name="Freeform 5062"/>
              <p:cNvSpPr>
                <a:spLocks/>
              </p:cNvSpPr>
              <p:nvPr/>
            </p:nvSpPr>
            <p:spPr bwMode="auto">
              <a:xfrm>
                <a:off x="3151188" y="1747838"/>
                <a:ext cx="28575" cy="4763"/>
              </a:xfrm>
              <a:custGeom>
                <a:avLst/>
                <a:gdLst/>
                <a:ahLst/>
                <a:cxnLst>
                  <a:cxn ang="0">
                    <a:pos x="8" y="0"/>
                  </a:cxn>
                  <a:cxn ang="0">
                    <a:pos x="0" y="0"/>
                  </a:cxn>
                  <a:cxn ang="0">
                    <a:pos x="0" y="8"/>
                  </a:cxn>
                  <a:cxn ang="0">
                    <a:pos x="8" y="8"/>
                  </a:cxn>
                  <a:cxn ang="0">
                    <a:pos x="45" y="8"/>
                  </a:cxn>
                  <a:cxn ang="0">
                    <a:pos x="53" y="8"/>
                  </a:cxn>
                  <a:cxn ang="0">
                    <a:pos x="53" y="0"/>
                  </a:cxn>
                  <a:cxn ang="0">
                    <a:pos x="45" y="0"/>
                  </a:cxn>
                  <a:cxn ang="0">
                    <a:pos x="8" y="0"/>
                  </a:cxn>
                </a:cxnLst>
                <a:rect l="0" t="0" r="r" b="b"/>
                <a:pathLst>
                  <a:path w="53" h="8">
                    <a:moveTo>
                      <a:pt x="8" y="0"/>
                    </a:moveTo>
                    <a:lnTo>
                      <a:pt x="0" y="0"/>
                    </a:lnTo>
                    <a:lnTo>
                      <a:pt x="0" y="8"/>
                    </a:lnTo>
                    <a:lnTo>
                      <a:pt x="8" y="8"/>
                    </a:lnTo>
                    <a:lnTo>
                      <a:pt x="45" y="8"/>
                    </a:lnTo>
                    <a:lnTo>
                      <a:pt x="53" y="8"/>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5" name="Line 5063"/>
              <p:cNvSpPr>
                <a:spLocks noChangeShapeType="1"/>
              </p:cNvSpPr>
              <p:nvPr/>
            </p:nvSpPr>
            <p:spPr bwMode="auto">
              <a:xfrm>
                <a:off x="3179763" y="17526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6" name="Freeform 5064"/>
              <p:cNvSpPr>
                <a:spLocks/>
              </p:cNvSpPr>
              <p:nvPr/>
            </p:nvSpPr>
            <p:spPr bwMode="auto">
              <a:xfrm>
                <a:off x="3171825" y="1747838"/>
                <a:ext cx="7938" cy="11113"/>
              </a:xfrm>
              <a:custGeom>
                <a:avLst/>
                <a:gdLst/>
                <a:ahLst/>
                <a:cxnLst>
                  <a:cxn ang="0">
                    <a:pos x="15" y="8"/>
                  </a:cxn>
                  <a:cxn ang="0">
                    <a:pos x="15" y="0"/>
                  </a:cxn>
                  <a:cxn ang="0">
                    <a:pos x="7" y="0"/>
                  </a:cxn>
                  <a:cxn ang="0">
                    <a:pos x="0" y="8"/>
                  </a:cxn>
                  <a:cxn ang="0">
                    <a:pos x="0" y="15"/>
                  </a:cxn>
                  <a:cxn ang="0">
                    <a:pos x="7" y="21"/>
                  </a:cxn>
                  <a:cxn ang="0">
                    <a:pos x="15" y="21"/>
                  </a:cxn>
                  <a:cxn ang="0">
                    <a:pos x="15" y="15"/>
                  </a:cxn>
                  <a:cxn ang="0">
                    <a:pos x="15" y="8"/>
                  </a:cxn>
                </a:cxnLst>
                <a:rect l="0" t="0" r="r" b="b"/>
                <a:pathLst>
                  <a:path w="15" h="21">
                    <a:moveTo>
                      <a:pt x="15" y="8"/>
                    </a:moveTo>
                    <a:lnTo>
                      <a:pt x="15" y="0"/>
                    </a:lnTo>
                    <a:lnTo>
                      <a:pt x="7" y="0"/>
                    </a:lnTo>
                    <a:lnTo>
                      <a:pt x="0" y="8"/>
                    </a:lnTo>
                    <a:lnTo>
                      <a:pt x="0" y="15"/>
                    </a:lnTo>
                    <a:lnTo>
                      <a:pt x="7" y="21"/>
                    </a:lnTo>
                    <a:lnTo>
                      <a:pt x="15" y="21"/>
                    </a:lnTo>
                    <a:lnTo>
                      <a:pt x="15" y="15"/>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7" name="Freeform 5065"/>
              <p:cNvSpPr>
                <a:spLocks/>
              </p:cNvSpPr>
              <p:nvPr/>
            </p:nvSpPr>
            <p:spPr bwMode="auto">
              <a:xfrm>
                <a:off x="3171825" y="1747838"/>
                <a:ext cx="7938" cy="11113"/>
              </a:xfrm>
              <a:custGeom>
                <a:avLst/>
                <a:gdLst/>
                <a:ahLst/>
                <a:cxnLst>
                  <a:cxn ang="0">
                    <a:pos x="15" y="8"/>
                  </a:cxn>
                  <a:cxn ang="0">
                    <a:pos x="15" y="0"/>
                  </a:cxn>
                  <a:cxn ang="0">
                    <a:pos x="7" y="0"/>
                  </a:cxn>
                  <a:cxn ang="0">
                    <a:pos x="0" y="8"/>
                  </a:cxn>
                  <a:cxn ang="0">
                    <a:pos x="0" y="15"/>
                  </a:cxn>
                  <a:cxn ang="0">
                    <a:pos x="7" y="21"/>
                  </a:cxn>
                  <a:cxn ang="0">
                    <a:pos x="15" y="21"/>
                  </a:cxn>
                  <a:cxn ang="0">
                    <a:pos x="15" y="15"/>
                  </a:cxn>
                  <a:cxn ang="0">
                    <a:pos x="15" y="8"/>
                  </a:cxn>
                </a:cxnLst>
                <a:rect l="0" t="0" r="r" b="b"/>
                <a:pathLst>
                  <a:path w="15" h="21">
                    <a:moveTo>
                      <a:pt x="15" y="8"/>
                    </a:moveTo>
                    <a:lnTo>
                      <a:pt x="15" y="0"/>
                    </a:lnTo>
                    <a:lnTo>
                      <a:pt x="7" y="0"/>
                    </a:lnTo>
                    <a:lnTo>
                      <a:pt x="0" y="8"/>
                    </a:lnTo>
                    <a:lnTo>
                      <a:pt x="0" y="15"/>
                    </a:lnTo>
                    <a:lnTo>
                      <a:pt x="7" y="21"/>
                    </a:lnTo>
                    <a:lnTo>
                      <a:pt x="15" y="21"/>
                    </a:lnTo>
                    <a:lnTo>
                      <a:pt x="15" y="15"/>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8" name="Line 5066"/>
              <p:cNvSpPr>
                <a:spLocks noChangeShapeType="1"/>
              </p:cNvSpPr>
              <p:nvPr/>
            </p:nvSpPr>
            <p:spPr bwMode="auto">
              <a:xfrm>
                <a:off x="3175000" y="17526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49" name="Freeform 5067"/>
              <p:cNvSpPr>
                <a:spLocks/>
              </p:cNvSpPr>
              <p:nvPr/>
            </p:nvSpPr>
            <p:spPr bwMode="auto">
              <a:xfrm>
                <a:off x="3171825" y="1752600"/>
                <a:ext cx="23813" cy="6350"/>
              </a:xfrm>
              <a:custGeom>
                <a:avLst/>
                <a:gdLst/>
                <a:ahLst/>
                <a:cxnLst>
                  <a:cxn ang="0">
                    <a:pos x="7" y="0"/>
                  </a:cxn>
                  <a:cxn ang="0">
                    <a:pos x="7" y="7"/>
                  </a:cxn>
                  <a:cxn ang="0">
                    <a:pos x="0" y="7"/>
                  </a:cxn>
                  <a:cxn ang="0">
                    <a:pos x="7" y="13"/>
                  </a:cxn>
                  <a:cxn ang="0">
                    <a:pos x="38" y="13"/>
                  </a:cxn>
                  <a:cxn ang="0">
                    <a:pos x="45" y="7"/>
                  </a:cxn>
                  <a:cxn ang="0">
                    <a:pos x="38" y="0"/>
                  </a:cxn>
                  <a:cxn ang="0">
                    <a:pos x="7" y="0"/>
                  </a:cxn>
                </a:cxnLst>
                <a:rect l="0" t="0" r="r" b="b"/>
                <a:pathLst>
                  <a:path w="45" h="13">
                    <a:moveTo>
                      <a:pt x="7" y="0"/>
                    </a:moveTo>
                    <a:lnTo>
                      <a:pt x="7" y="7"/>
                    </a:lnTo>
                    <a:lnTo>
                      <a:pt x="0" y="7"/>
                    </a:lnTo>
                    <a:lnTo>
                      <a:pt x="7" y="13"/>
                    </a:lnTo>
                    <a:lnTo>
                      <a:pt x="38" y="13"/>
                    </a:lnTo>
                    <a:lnTo>
                      <a:pt x="45" y="7"/>
                    </a:lnTo>
                    <a:lnTo>
                      <a:pt x="3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0" name="Freeform 5068"/>
              <p:cNvSpPr>
                <a:spLocks/>
              </p:cNvSpPr>
              <p:nvPr/>
            </p:nvSpPr>
            <p:spPr bwMode="auto">
              <a:xfrm>
                <a:off x="3171825" y="1752600"/>
                <a:ext cx="23813" cy="6350"/>
              </a:xfrm>
              <a:custGeom>
                <a:avLst/>
                <a:gdLst/>
                <a:ahLst/>
                <a:cxnLst>
                  <a:cxn ang="0">
                    <a:pos x="7" y="0"/>
                  </a:cxn>
                  <a:cxn ang="0">
                    <a:pos x="7" y="7"/>
                  </a:cxn>
                  <a:cxn ang="0">
                    <a:pos x="0" y="7"/>
                  </a:cxn>
                  <a:cxn ang="0">
                    <a:pos x="7" y="13"/>
                  </a:cxn>
                  <a:cxn ang="0">
                    <a:pos x="38" y="13"/>
                  </a:cxn>
                  <a:cxn ang="0">
                    <a:pos x="45" y="7"/>
                  </a:cxn>
                  <a:cxn ang="0">
                    <a:pos x="45" y="7"/>
                  </a:cxn>
                  <a:cxn ang="0">
                    <a:pos x="38" y="0"/>
                  </a:cxn>
                  <a:cxn ang="0">
                    <a:pos x="7" y="0"/>
                  </a:cxn>
                </a:cxnLst>
                <a:rect l="0" t="0" r="r" b="b"/>
                <a:pathLst>
                  <a:path w="45" h="13">
                    <a:moveTo>
                      <a:pt x="7" y="0"/>
                    </a:moveTo>
                    <a:lnTo>
                      <a:pt x="7" y="7"/>
                    </a:lnTo>
                    <a:lnTo>
                      <a:pt x="0" y="7"/>
                    </a:lnTo>
                    <a:lnTo>
                      <a:pt x="7" y="13"/>
                    </a:lnTo>
                    <a:lnTo>
                      <a:pt x="38" y="13"/>
                    </a:lnTo>
                    <a:lnTo>
                      <a:pt x="45" y="7"/>
                    </a:lnTo>
                    <a:lnTo>
                      <a:pt x="45" y="7"/>
                    </a:lnTo>
                    <a:lnTo>
                      <a:pt x="3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1" name="Line 5069"/>
              <p:cNvSpPr>
                <a:spLocks noChangeShapeType="1"/>
              </p:cNvSpPr>
              <p:nvPr/>
            </p:nvSpPr>
            <p:spPr bwMode="auto">
              <a:xfrm>
                <a:off x="3195638" y="17557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2" name="Freeform 5070"/>
              <p:cNvSpPr>
                <a:spLocks/>
              </p:cNvSpPr>
              <p:nvPr/>
            </p:nvSpPr>
            <p:spPr bwMode="auto">
              <a:xfrm>
                <a:off x="3187700" y="1752600"/>
                <a:ext cx="7938" cy="11113"/>
              </a:xfrm>
              <a:custGeom>
                <a:avLst/>
                <a:gdLst/>
                <a:ahLst/>
                <a:cxnLst>
                  <a:cxn ang="0">
                    <a:pos x="15" y="7"/>
                  </a:cxn>
                  <a:cxn ang="0">
                    <a:pos x="8" y="0"/>
                  </a:cxn>
                  <a:cxn ang="0">
                    <a:pos x="0" y="7"/>
                  </a:cxn>
                  <a:cxn ang="0">
                    <a:pos x="0" y="21"/>
                  </a:cxn>
                  <a:cxn ang="0">
                    <a:pos x="15" y="21"/>
                  </a:cxn>
                  <a:cxn ang="0">
                    <a:pos x="15" y="7"/>
                  </a:cxn>
                </a:cxnLst>
                <a:rect l="0" t="0" r="r" b="b"/>
                <a:pathLst>
                  <a:path w="15" h="21">
                    <a:moveTo>
                      <a:pt x="15" y="7"/>
                    </a:moveTo>
                    <a:lnTo>
                      <a:pt x="8" y="0"/>
                    </a:lnTo>
                    <a:lnTo>
                      <a:pt x="0" y="7"/>
                    </a:lnTo>
                    <a:lnTo>
                      <a:pt x="0"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3" name="Freeform 5071"/>
              <p:cNvSpPr>
                <a:spLocks/>
              </p:cNvSpPr>
              <p:nvPr/>
            </p:nvSpPr>
            <p:spPr bwMode="auto">
              <a:xfrm>
                <a:off x="3187700" y="1752600"/>
                <a:ext cx="7938" cy="11113"/>
              </a:xfrm>
              <a:custGeom>
                <a:avLst/>
                <a:gdLst/>
                <a:ahLst/>
                <a:cxnLst>
                  <a:cxn ang="0">
                    <a:pos x="15" y="7"/>
                  </a:cxn>
                  <a:cxn ang="0">
                    <a:pos x="15" y="7"/>
                  </a:cxn>
                  <a:cxn ang="0">
                    <a:pos x="8" y="0"/>
                  </a:cxn>
                  <a:cxn ang="0">
                    <a:pos x="0" y="7"/>
                  </a:cxn>
                  <a:cxn ang="0">
                    <a:pos x="0" y="21"/>
                  </a:cxn>
                  <a:cxn ang="0">
                    <a:pos x="8" y="21"/>
                  </a:cxn>
                  <a:cxn ang="0">
                    <a:pos x="15" y="21"/>
                  </a:cxn>
                  <a:cxn ang="0">
                    <a:pos x="15" y="21"/>
                  </a:cxn>
                  <a:cxn ang="0">
                    <a:pos x="15" y="7"/>
                  </a:cxn>
                </a:cxnLst>
                <a:rect l="0" t="0" r="r" b="b"/>
                <a:pathLst>
                  <a:path w="15" h="21">
                    <a:moveTo>
                      <a:pt x="15" y="7"/>
                    </a:moveTo>
                    <a:lnTo>
                      <a:pt x="15" y="7"/>
                    </a:lnTo>
                    <a:lnTo>
                      <a:pt x="8" y="0"/>
                    </a:lnTo>
                    <a:lnTo>
                      <a:pt x="0" y="7"/>
                    </a:lnTo>
                    <a:lnTo>
                      <a:pt x="0" y="21"/>
                    </a:lnTo>
                    <a:lnTo>
                      <a:pt x="8" y="21"/>
                    </a:lnTo>
                    <a:lnTo>
                      <a:pt x="15"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4" name="Line 5072"/>
              <p:cNvSpPr>
                <a:spLocks noChangeShapeType="1"/>
              </p:cNvSpPr>
              <p:nvPr/>
            </p:nvSpPr>
            <p:spPr bwMode="auto">
              <a:xfrm>
                <a:off x="3190875" y="1758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5" name="Freeform 5073"/>
              <p:cNvSpPr>
                <a:spLocks/>
              </p:cNvSpPr>
              <p:nvPr/>
            </p:nvSpPr>
            <p:spPr bwMode="auto">
              <a:xfrm>
                <a:off x="3187700" y="1758950"/>
                <a:ext cx="19050" cy="4763"/>
              </a:xfrm>
              <a:custGeom>
                <a:avLst/>
                <a:gdLst/>
                <a:ahLst/>
                <a:cxnLst>
                  <a:cxn ang="0">
                    <a:pos x="8" y="0"/>
                  </a:cxn>
                  <a:cxn ang="0">
                    <a:pos x="0" y="0"/>
                  </a:cxn>
                  <a:cxn ang="0">
                    <a:pos x="0" y="8"/>
                  </a:cxn>
                  <a:cxn ang="0">
                    <a:pos x="38" y="8"/>
                  </a:cxn>
                  <a:cxn ang="0">
                    <a:pos x="38" y="0"/>
                  </a:cxn>
                  <a:cxn ang="0">
                    <a:pos x="30" y="0"/>
                  </a:cxn>
                  <a:cxn ang="0">
                    <a:pos x="8" y="0"/>
                  </a:cxn>
                </a:cxnLst>
                <a:rect l="0" t="0" r="r" b="b"/>
                <a:pathLst>
                  <a:path w="38" h="8">
                    <a:moveTo>
                      <a:pt x="8" y="0"/>
                    </a:moveTo>
                    <a:lnTo>
                      <a:pt x="0" y="0"/>
                    </a:lnTo>
                    <a:lnTo>
                      <a:pt x="0" y="8"/>
                    </a:lnTo>
                    <a:lnTo>
                      <a:pt x="38" y="8"/>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6" name="Freeform 5074"/>
              <p:cNvSpPr>
                <a:spLocks/>
              </p:cNvSpPr>
              <p:nvPr/>
            </p:nvSpPr>
            <p:spPr bwMode="auto">
              <a:xfrm>
                <a:off x="3187700" y="1758950"/>
                <a:ext cx="19050" cy="4763"/>
              </a:xfrm>
              <a:custGeom>
                <a:avLst/>
                <a:gdLst/>
                <a:ahLst/>
                <a:cxnLst>
                  <a:cxn ang="0">
                    <a:pos x="8" y="0"/>
                  </a:cxn>
                  <a:cxn ang="0">
                    <a:pos x="0" y="0"/>
                  </a:cxn>
                  <a:cxn ang="0">
                    <a:pos x="0" y="8"/>
                  </a:cxn>
                  <a:cxn ang="0">
                    <a:pos x="8" y="8"/>
                  </a:cxn>
                  <a:cxn ang="0">
                    <a:pos x="30" y="8"/>
                  </a:cxn>
                  <a:cxn ang="0">
                    <a:pos x="38" y="8"/>
                  </a:cxn>
                  <a:cxn ang="0">
                    <a:pos x="38" y="0"/>
                  </a:cxn>
                  <a:cxn ang="0">
                    <a:pos x="30" y="0"/>
                  </a:cxn>
                  <a:cxn ang="0">
                    <a:pos x="8" y="0"/>
                  </a:cxn>
                </a:cxnLst>
                <a:rect l="0" t="0" r="r" b="b"/>
                <a:pathLst>
                  <a:path w="38" h="8">
                    <a:moveTo>
                      <a:pt x="8" y="0"/>
                    </a:moveTo>
                    <a:lnTo>
                      <a:pt x="0" y="0"/>
                    </a:lnTo>
                    <a:lnTo>
                      <a:pt x="0" y="8"/>
                    </a:lnTo>
                    <a:lnTo>
                      <a:pt x="8" y="8"/>
                    </a:lnTo>
                    <a:lnTo>
                      <a:pt x="30" y="8"/>
                    </a:lnTo>
                    <a:lnTo>
                      <a:pt x="38" y="8"/>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7" name="Line 5075"/>
              <p:cNvSpPr>
                <a:spLocks noChangeShapeType="1"/>
              </p:cNvSpPr>
              <p:nvPr/>
            </p:nvSpPr>
            <p:spPr bwMode="auto">
              <a:xfrm>
                <a:off x="3206750" y="17637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8" name="Freeform 5076"/>
              <p:cNvSpPr>
                <a:spLocks/>
              </p:cNvSpPr>
              <p:nvPr/>
            </p:nvSpPr>
            <p:spPr bwMode="auto">
              <a:xfrm>
                <a:off x="3198813" y="1758950"/>
                <a:ext cx="7938" cy="12700"/>
              </a:xfrm>
              <a:custGeom>
                <a:avLst/>
                <a:gdLst/>
                <a:ahLst/>
                <a:cxnLst>
                  <a:cxn ang="0">
                    <a:pos x="16" y="8"/>
                  </a:cxn>
                  <a:cxn ang="0">
                    <a:pos x="8" y="0"/>
                  </a:cxn>
                  <a:cxn ang="0">
                    <a:pos x="0" y="8"/>
                  </a:cxn>
                  <a:cxn ang="0">
                    <a:pos x="0" y="15"/>
                  </a:cxn>
                  <a:cxn ang="0">
                    <a:pos x="8" y="23"/>
                  </a:cxn>
                  <a:cxn ang="0">
                    <a:pos x="16" y="15"/>
                  </a:cxn>
                  <a:cxn ang="0">
                    <a:pos x="16" y="8"/>
                  </a:cxn>
                </a:cxnLst>
                <a:rect l="0" t="0" r="r" b="b"/>
                <a:pathLst>
                  <a:path w="16" h="23">
                    <a:moveTo>
                      <a:pt x="16" y="8"/>
                    </a:moveTo>
                    <a:lnTo>
                      <a:pt x="8" y="0"/>
                    </a:lnTo>
                    <a:lnTo>
                      <a:pt x="0" y="8"/>
                    </a:lnTo>
                    <a:lnTo>
                      <a:pt x="0" y="15"/>
                    </a:lnTo>
                    <a:lnTo>
                      <a:pt x="8" y="23"/>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59" name="Freeform 5077"/>
              <p:cNvSpPr>
                <a:spLocks/>
              </p:cNvSpPr>
              <p:nvPr/>
            </p:nvSpPr>
            <p:spPr bwMode="auto">
              <a:xfrm>
                <a:off x="3198813" y="1758950"/>
                <a:ext cx="7938" cy="12700"/>
              </a:xfrm>
              <a:custGeom>
                <a:avLst/>
                <a:gdLst/>
                <a:ahLst/>
                <a:cxnLst>
                  <a:cxn ang="0">
                    <a:pos x="16" y="8"/>
                  </a:cxn>
                  <a:cxn ang="0">
                    <a:pos x="8" y="0"/>
                  </a:cxn>
                  <a:cxn ang="0">
                    <a:pos x="8" y="0"/>
                  </a:cxn>
                  <a:cxn ang="0">
                    <a:pos x="0" y="8"/>
                  </a:cxn>
                  <a:cxn ang="0">
                    <a:pos x="0" y="15"/>
                  </a:cxn>
                  <a:cxn ang="0">
                    <a:pos x="8" y="23"/>
                  </a:cxn>
                  <a:cxn ang="0">
                    <a:pos x="8" y="23"/>
                  </a:cxn>
                  <a:cxn ang="0">
                    <a:pos x="16" y="15"/>
                  </a:cxn>
                  <a:cxn ang="0">
                    <a:pos x="16" y="8"/>
                  </a:cxn>
                </a:cxnLst>
                <a:rect l="0" t="0" r="r" b="b"/>
                <a:pathLst>
                  <a:path w="16" h="23">
                    <a:moveTo>
                      <a:pt x="16" y="8"/>
                    </a:moveTo>
                    <a:lnTo>
                      <a:pt x="8" y="0"/>
                    </a:lnTo>
                    <a:lnTo>
                      <a:pt x="8" y="0"/>
                    </a:lnTo>
                    <a:lnTo>
                      <a:pt x="0" y="8"/>
                    </a:lnTo>
                    <a:lnTo>
                      <a:pt x="0" y="15"/>
                    </a:lnTo>
                    <a:lnTo>
                      <a:pt x="8" y="23"/>
                    </a:lnTo>
                    <a:lnTo>
                      <a:pt x="8" y="23"/>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0" name="Line 5078"/>
              <p:cNvSpPr>
                <a:spLocks noChangeShapeType="1"/>
              </p:cNvSpPr>
              <p:nvPr/>
            </p:nvSpPr>
            <p:spPr bwMode="auto">
              <a:xfrm>
                <a:off x="3203575" y="17637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1" name="Freeform 5079"/>
              <p:cNvSpPr>
                <a:spLocks/>
              </p:cNvSpPr>
              <p:nvPr/>
            </p:nvSpPr>
            <p:spPr bwMode="auto">
              <a:xfrm>
                <a:off x="3198813" y="1763713"/>
                <a:ext cx="23813" cy="7938"/>
              </a:xfrm>
              <a:custGeom>
                <a:avLst/>
                <a:gdLst/>
                <a:ahLst/>
                <a:cxnLst>
                  <a:cxn ang="0">
                    <a:pos x="8" y="0"/>
                  </a:cxn>
                  <a:cxn ang="0">
                    <a:pos x="0" y="7"/>
                  </a:cxn>
                  <a:cxn ang="0">
                    <a:pos x="8" y="15"/>
                  </a:cxn>
                  <a:cxn ang="0">
                    <a:pos x="38" y="15"/>
                  </a:cxn>
                  <a:cxn ang="0">
                    <a:pos x="46" y="7"/>
                  </a:cxn>
                  <a:cxn ang="0">
                    <a:pos x="38" y="0"/>
                  </a:cxn>
                  <a:cxn ang="0">
                    <a:pos x="8" y="0"/>
                  </a:cxn>
                </a:cxnLst>
                <a:rect l="0" t="0" r="r" b="b"/>
                <a:pathLst>
                  <a:path w="46" h="15">
                    <a:moveTo>
                      <a:pt x="8" y="0"/>
                    </a:moveTo>
                    <a:lnTo>
                      <a:pt x="0" y="7"/>
                    </a:lnTo>
                    <a:lnTo>
                      <a:pt x="8" y="15"/>
                    </a:lnTo>
                    <a:lnTo>
                      <a:pt x="38" y="15"/>
                    </a:lnTo>
                    <a:lnTo>
                      <a:pt x="46" y="7"/>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2" name="Freeform 5080"/>
              <p:cNvSpPr>
                <a:spLocks/>
              </p:cNvSpPr>
              <p:nvPr/>
            </p:nvSpPr>
            <p:spPr bwMode="auto">
              <a:xfrm>
                <a:off x="3198813" y="1763713"/>
                <a:ext cx="23813" cy="7938"/>
              </a:xfrm>
              <a:custGeom>
                <a:avLst/>
                <a:gdLst/>
                <a:ahLst/>
                <a:cxnLst>
                  <a:cxn ang="0">
                    <a:pos x="8" y="0"/>
                  </a:cxn>
                  <a:cxn ang="0">
                    <a:pos x="0" y="7"/>
                  </a:cxn>
                  <a:cxn ang="0">
                    <a:pos x="0" y="7"/>
                  </a:cxn>
                  <a:cxn ang="0">
                    <a:pos x="8" y="15"/>
                  </a:cxn>
                  <a:cxn ang="0">
                    <a:pos x="38" y="15"/>
                  </a:cxn>
                  <a:cxn ang="0">
                    <a:pos x="46" y="7"/>
                  </a:cxn>
                  <a:cxn ang="0">
                    <a:pos x="46" y="7"/>
                  </a:cxn>
                  <a:cxn ang="0">
                    <a:pos x="38" y="0"/>
                  </a:cxn>
                  <a:cxn ang="0">
                    <a:pos x="8" y="0"/>
                  </a:cxn>
                </a:cxnLst>
                <a:rect l="0" t="0" r="r" b="b"/>
                <a:pathLst>
                  <a:path w="46" h="15">
                    <a:moveTo>
                      <a:pt x="8" y="0"/>
                    </a:moveTo>
                    <a:lnTo>
                      <a:pt x="0" y="7"/>
                    </a:lnTo>
                    <a:lnTo>
                      <a:pt x="0" y="7"/>
                    </a:lnTo>
                    <a:lnTo>
                      <a:pt x="8" y="15"/>
                    </a:lnTo>
                    <a:lnTo>
                      <a:pt x="38" y="15"/>
                    </a:lnTo>
                    <a:lnTo>
                      <a:pt x="46" y="7"/>
                    </a:lnTo>
                    <a:lnTo>
                      <a:pt x="46" y="7"/>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3" name="Line 5081"/>
              <p:cNvSpPr>
                <a:spLocks noChangeShapeType="1"/>
              </p:cNvSpPr>
              <p:nvPr/>
            </p:nvSpPr>
            <p:spPr bwMode="auto">
              <a:xfrm>
                <a:off x="3219450" y="17637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4" name="Freeform 5082"/>
              <p:cNvSpPr>
                <a:spLocks/>
              </p:cNvSpPr>
              <p:nvPr/>
            </p:nvSpPr>
            <p:spPr bwMode="auto">
              <a:xfrm>
                <a:off x="3219450" y="1763713"/>
                <a:ext cx="7938" cy="7938"/>
              </a:xfrm>
              <a:custGeom>
                <a:avLst/>
                <a:gdLst/>
                <a:ahLst/>
                <a:cxnLst>
                  <a:cxn ang="0">
                    <a:pos x="0" y="0"/>
                  </a:cxn>
                  <a:cxn ang="0">
                    <a:pos x="0" y="15"/>
                  </a:cxn>
                  <a:cxn ang="0">
                    <a:pos x="8" y="15"/>
                  </a:cxn>
                  <a:cxn ang="0">
                    <a:pos x="15" y="7"/>
                  </a:cxn>
                  <a:cxn ang="0">
                    <a:pos x="8" y="0"/>
                  </a:cxn>
                  <a:cxn ang="0">
                    <a:pos x="0" y="0"/>
                  </a:cxn>
                </a:cxnLst>
                <a:rect l="0" t="0" r="r" b="b"/>
                <a:pathLst>
                  <a:path w="15" h="15">
                    <a:moveTo>
                      <a:pt x="0" y="0"/>
                    </a:moveTo>
                    <a:lnTo>
                      <a:pt x="0" y="15"/>
                    </a:lnTo>
                    <a:lnTo>
                      <a:pt x="8" y="15"/>
                    </a:lnTo>
                    <a:lnTo>
                      <a:pt x="15" y="7"/>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5" name="Freeform 5083"/>
              <p:cNvSpPr>
                <a:spLocks/>
              </p:cNvSpPr>
              <p:nvPr/>
            </p:nvSpPr>
            <p:spPr bwMode="auto">
              <a:xfrm>
                <a:off x="3219450" y="1763713"/>
                <a:ext cx="7938" cy="7938"/>
              </a:xfrm>
              <a:custGeom>
                <a:avLst/>
                <a:gdLst/>
                <a:ahLst/>
                <a:cxnLst>
                  <a:cxn ang="0">
                    <a:pos x="0" y="0"/>
                  </a:cxn>
                  <a:cxn ang="0">
                    <a:pos x="0" y="7"/>
                  </a:cxn>
                  <a:cxn ang="0">
                    <a:pos x="0" y="7"/>
                  </a:cxn>
                  <a:cxn ang="0">
                    <a:pos x="0" y="15"/>
                  </a:cxn>
                  <a:cxn ang="0">
                    <a:pos x="8" y="15"/>
                  </a:cxn>
                  <a:cxn ang="0">
                    <a:pos x="15" y="7"/>
                  </a:cxn>
                  <a:cxn ang="0">
                    <a:pos x="15" y="7"/>
                  </a:cxn>
                  <a:cxn ang="0">
                    <a:pos x="8" y="0"/>
                  </a:cxn>
                  <a:cxn ang="0">
                    <a:pos x="0" y="0"/>
                  </a:cxn>
                </a:cxnLst>
                <a:rect l="0" t="0" r="r" b="b"/>
                <a:pathLst>
                  <a:path w="15" h="15">
                    <a:moveTo>
                      <a:pt x="0" y="0"/>
                    </a:moveTo>
                    <a:lnTo>
                      <a:pt x="0" y="7"/>
                    </a:lnTo>
                    <a:lnTo>
                      <a:pt x="0" y="7"/>
                    </a:lnTo>
                    <a:lnTo>
                      <a:pt x="0" y="15"/>
                    </a:lnTo>
                    <a:lnTo>
                      <a:pt x="8" y="15"/>
                    </a:lnTo>
                    <a:lnTo>
                      <a:pt x="15" y="7"/>
                    </a:lnTo>
                    <a:lnTo>
                      <a:pt x="15" y="7"/>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6" name="Line 5084"/>
              <p:cNvSpPr>
                <a:spLocks noChangeShapeType="1"/>
              </p:cNvSpPr>
              <p:nvPr/>
            </p:nvSpPr>
            <p:spPr bwMode="auto">
              <a:xfrm>
                <a:off x="3227388" y="1766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7" name="Freeform 5085"/>
              <p:cNvSpPr>
                <a:spLocks/>
              </p:cNvSpPr>
              <p:nvPr/>
            </p:nvSpPr>
            <p:spPr bwMode="auto">
              <a:xfrm>
                <a:off x="3219450" y="1766888"/>
                <a:ext cx="7938" cy="11113"/>
              </a:xfrm>
              <a:custGeom>
                <a:avLst/>
                <a:gdLst/>
                <a:ahLst/>
                <a:cxnLst>
                  <a:cxn ang="0">
                    <a:pos x="15" y="0"/>
                  </a:cxn>
                  <a:cxn ang="0">
                    <a:pos x="0" y="0"/>
                  </a:cxn>
                  <a:cxn ang="0">
                    <a:pos x="0" y="15"/>
                  </a:cxn>
                  <a:cxn ang="0">
                    <a:pos x="8" y="22"/>
                  </a:cxn>
                  <a:cxn ang="0">
                    <a:pos x="15" y="15"/>
                  </a:cxn>
                  <a:cxn ang="0">
                    <a:pos x="15" y="0"/>
                  </a:cxn>
                </a:cxnLst>
                <a:rect l="0" t="0" r="r" b="b"/>
                <a:pathLst>
                  <a:path w="15" h="22">
                    <a:moveTo>
                      <a:pt x="15" y="0"/>
                    </a:moveTo>
                    <a:lnTo>
                      <a:pt x="0" y="0"/>
                    </a:lnTo>
                    <a:lnTo>
                      <a:pt x="0" y="15"/>
                    </a:lnTo>
                    <a:lnTo>
                      <a:pt x="8" y="22"/>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8" name="Freeform 5086"/>
              <p:cNvSpPr>
                <a:spLocks/>
              </p:cNvSpPr>
              <p:nvPr/>
            </p:nvSpPr>
            <p:spPr bwMode="auto">
              <a:xfrm>
                <a:off x="3219450" y="1766888"/>
                <a:ext cx="7938" cy="11113"/>
              </a:xfrm>
              <a:custGeom>
                <a:avLst/>
                <a:gdLst/>
                <a:ahLst/>
                <a:cxnLst>
                  <a:cxn ang="0">
                    <a:pos x="15" y="0"/>
                  </a:cxn>
                  <a:cxn ang="0">
                    <a:pos x="15" y="0"/>
                  </a:cxn>
                  <a:cxn ang="0">
                    <a:pos x="8" y="0"/>
                  </a:cxn>
                  <a:cxn ang="0">
                    <a:pos x="0" y="0"/>
                  </a:cxn>
                  <a:cxn ang="0">
                    <a:pos x="0" y="15"/>
                  </a:cxn>
                  <a:cxn ang="0">
                    <a:pos x="8" y="22"/>
                  </a:cxn>
                  <a:cxn ang="0">
                    <a:pos x="15" y="15"/>
                  </a:cxn>
                  <a:cxn ang="0">
                    <a:pos x="15" y="15"/>
                  </a:cxn>
                  <a:cxn ang="0">
                    <a:pos x="15" y="0"/>
                  </a:cxn>
                </a:cxnLst>
                <a:rect l="0" t="0" r="r" b="b"/>
                <a:pathLst>
                  <a:path w="15" h="22">
                    <a:moveTo>
                      <a:pt x="15" y="0"/>
                    </a:moveTo>
                    <a:lnTo>
                      <a:pt x="15" y="0"/>
                    </a:lnTo>
                    <a:lnTo>
                      <a:pt x="8" y="0"/>
                    </a:lnTo>
                    <a:lnTo>
                      <a:pt x="0" y="0"/>
                    </a:lnTo>
                    <a:lnTo>
                      <a:pt x="0" y="15"/>
                    </a:lnTo>
                    <a:lnTo>
                      <a:pt x="8" y="22"/>
                    </a:lnTo>
                    <a:lnTo>
                      <a:pt x="15" y="15"/>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69" name="Line 5087"/>
              <p:cNvSpPr>
                <a:spLocks noChangeShapeType="1"/>
              </p:cNvSpPr>
              <p:nvPr/>
            </p:nvSpPr>
            <p:spPr bwMode="auto">
              <a:xfrm>
                <a:off x="3222625" y="17716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0" name="Freeform 5088"/>
              <p:cNvSpPr>
                <a:spLocks/>
              </p:cNvSpPr>
              <p:nvPr/>
            </p:nvSpPr>
            <p:spPr bwMode="auto">
              <a:xfrm>
                <a:off x="3219450" y="1771650"/>
                <a:ext cx="19050" cy="6350"/>
              </a:xfrm>
              <a:custGeom>
                <a:avLst/>
                <a:gdLst/>
                <a:ahLst/>
                <a:cxnLst>
                  <a:cxn ang="0">
                    <a:pos x="8" y="0"/>
                  </a:cxn>
                  <a:cxn ang="0">
                    <a:pos x="0" y="7"/>
                  </a:cxn>
                  <a:cxn ang="0">
                    <a:pos x="8" y="14"/>
                  </a:cxn>
                  <a:cxn ang="0">
                    <a:pos x="31" y="14"/>
                  </a:cxn>
                  <a:cxn ang="0">
                    <a:pos x="37" y="7"/>
                  </a:cxn>
                  <a:cxn ang="0">
                    <a:pos x="37" y="0"/>
                  </a:cxn>
                  <a:cxn ang="0">
                    <a:pos x="31" y="0"/>
                  </a:cxn>
                  <a:cxn ang="0">
                    <a:pos x="8" y="0"/>
                  </a:cxn>
                </a:cxnLst>
                <a:rect l="0" t="0" r="r" b="b"/>
                <a:pathLst>
                  <a:path w="37" h="14">
                    <a:moveTo>
                      <a:pt x="8" y="0"/>
                    </a:moveTo>
                    <a:lnTo>
                      <a:pt x="0" y="7"/>
                    </a:lnTo>
                    <a:lnTo>
                      <a:pt x="8" y="14"/>
                    </a:lnTo>
                    <a:lnTo>
                      <a:pt x="31" y="14"/>
                    </a:lnTo>
                    <a:lnTo>
                      <a:pt x="37" y="7"/>
                    </a:lnTo>
                    <a:lnTo>
                      <a:pt x="37"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1" name="Freeform 5089"/>
              <p:cNvSpPr>
                <a:spLocks/>
              </p:cNvSpPr>
              <p:nvPr/>
            </p:nvSpPr>
            <p:spPr bwMode="auto">
              <a:xfrm>
                <a:off x="3219450" y="1771650"/>
                <a:ext cx="19050" cy="6350"/>
              </a:xfrm>
              <a:custGeom>
                <a:avLst/>
                <a:gdLst/>
                <a:ahLst/>
                <a:cxnLst>
                  <a:cxn ang="0">
                    <a:pos x="8" y="0"/>
                  </a:cxn>
                  <a:cxn ang="0">
                    <a:pos x="8" y="0"/>
                  </a:cxn>
                  <a:cxn ang="0">
                    <a:pos x="0" y="7"/>
                  </a:cxn>
                  <a:cxn ang="0">
                    <a:pos x="8" y="14"/>
                  </a:cxn>
                  <a:cxn ang="0">
                    <a:pos x="31" y="14"/>
                  </a:cxn>
                  <a:cxn ang="0">
                    <a:pos x="37" y="7"/>
                  </a:cxn>
                  <a:cxn ang="0">
                    <a:pos x="37" y="0"/>
                  </a:cxn>
                  <a:cxn ang="0">
                    <a:pos x="31" y="0"/>
                  </a:cxn>
                  <a:cxn ang="0">
                    <a:pos x="8" y="0"/>
                  </a:cxn>
                </a:cxnLst>
                <a:rect l="0" t="0" r="r" b="b"/>
                <a:pathLst>
                  <a:path w="37" h="14">
                    <a:moveTo>
                      <a:pt x="8" y="0"/>
                    </a:moveTo>
                    <a:lnTo>
                      <a:pt x="8" y="0"/>
                    </a:lnTo>
                    <a:lnTo>
                      <a:pt x="0" y="7"/>
                    </a:lnTo>
                    <a:lnTo>
                      <a:pt x="8" y="14"/>
                    </a:lnTo>
                    <a:lnTo>
                      <a:pt x="31" y="14"/>
                    </a:lnTo>
                    <a:lnTo>
                      <a:pt x="37" y="7"/>
                    </a:lnTo>
                    <a:lnTo>
                      <a:pt x="37"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2" name="Line 5090"/>
              <p:cNvSpPr>
                <a:spLocks noChangeShapeType="1"/>
              </p:cNvSpPr>
              <p:nvPr/>
            </p:nvSpPr>
            <p:spPr bwMode="auto">
              <a:xfrm>
                <a:off x="3235325" y="17716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3" name="Freeform 5091"/>
              <p:cNvSpPr>
                <a:spLocks/>
              </p:cNvSpPr>
              <p:nvPr/>
            </p:nvSpPr>
            <p:spPr bwMode="auto">
              <a:xfrm>
                <a:off x="3230563" y="1771650"/>
                <a:ext cx="28575" cy="6350"/>
              </a:xfrm>
              <a:custGeom>
                <a:avLst/>
                <a:gdLst/>
                <a:ahLst/>
                <a:cxnLst>
                  <a:cxn ang="0">
                    <a:pos x="8" y="0"/>
                  </a:cxn>
                  <a:cxn ang="0">
                    <a:pos x="0" y="0"/>
                  </a:cxn>
                  <a:cxn ang="0">
                    <a:pos x="0" y="7"/>
                  </a:cxn>
                  <a:cxn ang="0">
                    <a:pos x="8" y="14"/>
                  </a:cxn>
                  <a:cxn ang="0">
                    <a:pos x="45" y="14"/>
                  </a:cxn>
                  <a:cxn ang="0">
                    <a:pos x="53" y="7"/>
                  </a:cxn>
                  <a:cxn ang="0">
                    <a:pos x="45" y="0"/>
                  </a:cxn>
                  <a:cxn ang="0">
                    <a:pos x="8" y="0"/>
                  </a:cxn>
                </a:cxnLst>
                <a:rect l="0" t="0" r="r" b="b"/>
                <a:pathLst>
                  <a:path w="53" h="14">
                    <a:moveTo>
                      <a:pt x="8" y="0"/>
                    </a:moveTo>
                    <a:lnTo>
                      <a:pt x="0" y="0"/>
                    </a:lnTo>
                    <a:lnTo>
                      <a:pt x="0" y="7"/>
                    </a:lnTo>
                    <a:lnTo>
                      <a:pt x="8" y="14"/>
                    </a:lnTo>
                    <a:lnTo>
                      <a:pt x="45" y="14"/>
                    </a:lnTo>
                    <a:lnTo>
                      <a:pt x="53" y="7"/>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4" name="Freeform 5092"/>
              <p:cNvSpPr>
                <a:spLocks/>
              </p:cNvSpPr>
              <p:nvPr/>
            </p:nvSpPr>
            <p:spPr bwMode="auto">
              <a:xfrm>
                <a:off x="3230563" y="1771650"/>
                <a:ext cx="28575" cy="6350"/>
              </a:xfrm>
              <a:custGeom>
                <a:avLst/>
                <a:gdLst/>
                <a:ahLst/>
                <a:cxnLst>
                  <a:cxn ang="0">
                    <a:pos x="8" y="0"/>
                  </a:cxn>
                  <a:cxn ang="0">
                    <a:pos x="0" y="0"/>
                  </a:cxn>
                  <a:cxn ang="0">
                    <a:pos x="0" y="7"/>
                  </a:cxn>
                  <a:cxn ang="0">
                    <a:pos x="8" y="14"/>
                  </a:cxn>
                  <a:cxn ang="0">
                    <a:pos x="45" y="14"/>
                  </a:cxn>
                  <a:cxn ang="0">
                    <a:pos x="53" y="7"/>
                  </a:cxn>
                  <a:cxn ang="0">
                    <a:pos x="45" y="0"/>
                  </a:cxn>
                  <a:cxn ang="0">
                    <a:pos x="45" y="0"/>
                  </a:cxn>
                  <a:cxn ang="0">
                    <a:pos x="8" y="0"/>
                  </a:cxn>
                </a:cxnLst>
                <a:rect l="0" t="0" r="r" b="b"/>
                <a:pathLst>
                  <a:path w="53" h="14">
                    <a:moveTo>
                      <a:pt x="8" y="0"/>
                    </a:moveTo>
                    <a:lnTo>
                      <a:pt x="0" y="0"/>
                    </a:lnTo>
                    <a:lnTo>
                      <a:pt x="0" y="7"/>
                    </a:lnTo>
                    <a:lnTo>
                      <a:pt x="8" y="14"/>
                    </a:lnTo>
                    <a:lnTo>
                      <a:pt x="45" y="14"/>
                    </a:lnTo>
                    <a:lnTo>
                      <a:pt x="53" y="7"/>
                    </a:lnTo>
                    <a:lnTo>
                      <a:pt x="45"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5" name="Line 5093"/>
              <p:cNvSpPr>
                <a:spLocks noChangeShapeType="1"/>
              </p:cNvSpPr>
              <p:nvPr/>
            </p:nvSpPr>
            <p:spPr bwMode="auto">
              <a:xfrm>
                <a:off x="3254375" y="17716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6" name="Freeform 5094"/>
              <p:cNvSpPr>
                <a:spLocks/>
              </p:cNvSpPr>
              <p:nvPr/>
            </p:nvSpPr>
            <p:spPr bwMode="auto">
              <a:xfrm>
                <a:off x="3251200" y="1771650"/>
                <a:ext cx="11113" cy="6350"/>
              </a:xfrm>
              <a:custGeom>
                <a:avLst/>
                <a:gdLst/>
                <a:ahLst/>
                <a:cxnLst>
                  <a:cxn ang="0">
                    <a:pos x="7" y="0"/>
                  </a:cxn>
                  <a:cxn ang="0">
                    <a:pos x="0" y="0"/>
                  </a:cxn>
                  <a:cxn ang="0">
                    <a:pos x="0" y="7"/>
                  </a:cxn>
                  <a:cxn ang="0">
                    <a:pos x="7" y="14"/>
                  </a:cxn>
                  <a:cxn ang="0">
                    <a:pos x="15" y="14"/>
                  </a:cxn>
                  <a:cxn ang="0">
                    <a:pos x="22" y="7"/>
                  </a:cxn>
                  <a:cxn ang="0">
                    <a:pos x="15" y="0"/>
                  </a:cxn>
                  <a:cxn ang="0">
                    <a:pos x="7" y="0"/>
                  </a:cxn>
                </a:cxnLst>
                <a:rect l="0" t="0" r="r" b="b"/>
                <a:pathLst>
                  <a:path w="22" h="14">
                    <a:moveTo>
                      <a:pt x="7" y="0"/>
                    </a:moveTo>
                    <a:lnTo>
                      <a:pt x="0" y="0"/>
                    </a:lnTo>
                    <a:lnTo>
                      <a:pt x="0" y="7"/>
                    </a:lnTo>
                    <a:lnTo>
                      <a:pt x="7" y="14"/>
                    </a:lnTo>
                    <a:lnTo>
                      <a:pt x="15" y="14"/>
                    </a:lnTo>
                    <a:lnTo>
                      <a:pt x="22"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7" name="Freeform 5095"/>
              <p:cNvSpPr>
                <a:spLocks/>
              </p:cNvSpPr>
              <p:nvPr/>
            </p:nvSpPr>
            <p:spPr bwMode="auto">
              <a:xfrm>
                <a:off x="3251200" y="1771650"/>
                <a:ext cx="11113" cy="6350"/>
              </a:xfrm>
              <a:custGeom>
                <a:avLst/>
                <a:gdLst/>
                <a:ahLst/>
                <a:cxnLst>
                  <a:cxn ang="0">
                    <a:pos x="7" y="0"/>
                  </a:cxn>
                  <a:cxn ang="0">
                    <a:pos x="0" y="0"/>
                  </a:cxn>
                  <a:cxn ang="0">
                    <a:pos x="0" y="7"/>
                  </a:cxn>
                  <a:cxn ang="0">
                    <a:pos x="7" y="14"/>
                  </a:cxn>
                  <a:cxn ang="0">
                    <a:pos x="15" y="14"/>
                  </a:cxn>
                  <a:cxn ang="0">
                    <a:pos x="22" y="7"/>
                  </a:cxn>
                  <a:cxn ang="0">
                    <a:pos x="15" y="0"/>
                  </a:cxn>
                  <a:cxn ang="0">
                    <a:pos x="15" y="0"/>
                  </a:cxn>
                  <a:cxn ang="0">
                    <a:pos x="7" y="0"/>
                  </a:cxn>
                </a:cxnLst>
                <a:rect l="0" t="0" r="r" b="b"/>
                <a:pathLst>
                  <a:path w="22" h="14">
                    <a:moveTo>
                      <a:pt x="7" y="0"/>
                    </a:moveTo>
                    <a:lnTo>
                      <a:pt x="0" y="0"/>
                    </a:lnTo>
                    <a:lnTo>
                      <a:pt x="0" y="7"/>
                    </a:lnTo>
                    <a:lnTo>
                      <a:pt x="7" y="14"/>
                    </a:lnTo>
                    <a:lnTo>
                      <a:pt x="15" y="14"/>
                    </a:lnTo>
                    <a:lnTo>
                      <a:pt x="22"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8" name="Line 5096"/>
              <p:cNvSpPr>
                <a:spLocks noChangeShapeType="1"/>
              </p:cNvSpPr>
              <p:nvPr/>
            </p:nvSpPr>
            <p:spPr bwMode="auto">
              <a:xfrm>
                <a:off x="3262313" y="1774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79" name="Freeform 5097"/>
              <p:cNvSpPr>
                <a:spLocks/>
              </p:cNvSpPr>
              <p:nvPr/>
            </p:nvSpPr>
            <p:spPr bwMode="auto">
              <a:xfrm>
                <a:off x="3254375" y="1771650"/>
                <a:ext cx="7938" cy="11113"/>
              </a:xfrm>
              <a:custGeom>
                <a:avLst/>
                <a:gdLst/>
                <a:ahLst/>
                <a:cxnLst>
                  <a:cxn ang="0">
                    <a:pos x="15" y="7"/>
                  </a:cxn>
                  <a:cxn ang="0">
                    <a:pos x="8" y="0"/>
                  </a:cxn>
                  <a:cxn ang="0">
                    <a:pos x="0" y="7"/>
                  </a:cxn>
                  <a:cxn ang="0">
                    <a:pos x="0" y="14"/>
                  </a:cxn>
                  <a:cxn ang="0">
                    <a:pos x="8" y="21"/>
                  </a:cxn>
                  <a:cxn ang="0">
                    <a:pos x="15" y="14"/>
                  </a:cxn>
                  <a:cxn ang="0">
                    <a:pos x="15" y="7"/>
                  </a:cxn>
                </a:cxnLst>
                <a:rect l="0" t="0" r="r" b="b"/>
                <a:pathLst>
                  <a:path w="15" h="21">
                    <a:moveTo>
                      <a:pt x="15" y="7"/>
                    </a:moveTo>
                    <a:lnTo>
                      <a:pt x="8" y="0"/>
                    </a:lnTo>
                    <a:lnTo>
                      <a:pt x="0" y="7"/>
                    </a:lnTo>
                    <a:lnTo>
                      <a:pt x="0" y="14"/>
                    </a:lnTo>
                    <a:lnTo>
                      <a:pt x="8" y="21"/>
                    </a:lnTo>
                    <a:lnTo>
                      <a:pt x="15" y="14"/>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0" name="Freeform 5098"/>
              <p:cNvSpPr>
                <a:spLocks/>
              </p:cNvSpPr>
              <p:nvPr/>
            </p:nvSpPr>
            <p:spPr bwMode="auto">
              <a:xfrm>
                <a:off x="3254375" y="1771650"/>
                <a:ext cx="7938" cy="11113"/>
              </a:xfrm>
              <a:custGeom>
                <a:avLst/>
                <a:gdLst/>
                <a:ahLst/>
                <a:cxnLst>
                  <a:cxn ang="0">
                    <a:pos x="15" y="7"/>
                  </a:cxn>
                  <a:cxn ang="0">
                    <a:pos x="8" y="0"/>
                  </a:cxn>
                  <a:cxn ang="0">
                    <a:pos x="8" y="0"/>
                  </a:cxn>
                  <a:cxn ang="0">
                    <a:pos x="0" y="7"/>
                  </a:cxn>
                  <a:cxn ang="0">
                    <a:pos x="0" y="14"/>
                  </a:cxn>
                  <a:cxn ang="0">
                    <a:pos x="8" y="21"/>
                  </a:cxn>
                  <a:cxn ang="0">
                    <a:pos x="8" y="21"/>
                  </a:cxn>
                  <a:cxn ang="0">
                    <a:pos x="15" y="14"/>
                  </a:cxn>
                  <a:cxn ang="0">
                    <a:pos x="15" y="7"/>
                  </a:cxn>
                </a:cxnLst>
                <a:rect l="0" t="0" r="r" b="b"/>
                <a:pathLst>
                  <a:path w="15" h="21">
                    <a:moveTo>
                      <a:pt x="15" y="7"/>
                    </a:moveTo>
                    <a:lnTo>
                      <a:pt x="8" y="0"/>
                    </a:lnTo>
                    <a:lnTo>
                      <a:pt x="8" y="0"/>
                    </a:lnTo>
                    <a:lnTo>
                      <a:pt x="0" y="7"/>
                    </a:lnTo>
                    <a:lnTo>
                      <a:pt x="0" y="14"/>
                    </a:lnTo>
                    <a:lnTo>
                      <a:pt x="8" y="21"/>
                    </a:lnTo>
                    <a:lnTo>
                      <a:pt x="8" y="21"/>
                    </a:lnTo>
                    <a:lnTo>
                      <a:pt x="15" y="14"/>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1" name="Line 5099"/>
              <p:cNvSpPr>
                <a:spLocks noChangeShapeType="1"/>
              </p:cNvSpPr>
              <p:nvPr/>
            </p:nvSpPr>
            <p:spPr bwMode="auto">
              <a:xfrm>
                <a:off x="3259138" y="1778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2" name="Freeform 5100"/>
              <p:cNvSpPr>
                <a:spLocks/>
              </p:cNvSpPr>
              <p:nvPr/>
            </p:nvSpPr>
            <p:spPr bwMode="auto">
              <a:xfrm>
                <a:off x="3254375" y="1778000"/>
                <a:ext cx="31750" cy="4763"/>
              </a:xfrm>
              <a:custGeom>
                <a:avLst/>
                <a:gdLst/>
                <a:ahLst/>
                <a:cxnLst>
                  <a:cxn ang="0">
                    <a:pos x="8" y="0"/>
                  </a:cxn>
                  <a:cxn ang="0">
                    <a:pos x="0" y="0"/>
                  </a:cxn>
                  <a:cxn ang="0">
                    <a:pos x="8" y="7"/>
                  </a:cxn>
                  <a:cxn ang="0">
                    <a:pos x="53" y="7"/>
                  </a:cxn>
                  <a:cxn ang="0">
                    <a:pos x="60" y="0"/>
                  </a:cxn>
                  <a:cxn ang="0">
                    <a:pos x="53" y="0"/>
                  </a:cxn>
                  <a:cxn ang="0">
                    <a:pos x="8" y="0"/>
                  </a:cxn>
                </a:cxnLst>
                <a:rect l="0" t="0" r="r" b="b"/>
                <a:pathLst>
                  <a:path w="60" h="7">
                    <a:moveTo>
                      <a:pt x="8" y="0"/>
                    </a:moveTo>
                    <a:lnTo>
                      <a:pt x="0" y="0"/>
                    </a:lnTo>
                    <a:lnTo>
                      <a:pt x="8" y="7"/>
                    </a:lnTo>
                    <a:lnTo>
                      <a:pt x="53" y="7"/>
                    </a:lnTo>
                    <a:lnTo>
                      <a:pt x="60" y="0"/>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3" name="Freeform 5101"/>
              <p:cNvSpPr>
                <a:spLocks/>
              </p:cNvSpPr>
              <p:nvPr/>
            </p:nvSpPr>
            <p:spPr bwMode="auto">
              <a:xfrm>
                <a:off x="3254375" y="1778000"/>
                <a:ext cx="31750" cy="4763"/>
              </a:xfrm>
              <a:custGeom>
                <a:avLst/>
                <a:gdLst/>
                <a:ahLst/>
                <a:cxnLst>
                  <a:cxn ang="0">
                    <a:pos x="8" y="0"/>
                  </a:cxn>
                  <a:cxn ang="0">
                    <a:pos x="0" y="0"/>
                  </a:cxn>
                  <a:cxn ang="0">
                    <a:pos x="0" y="0"/>
                  </a:cxn>
                  <a:cxn ang="0">
                    <a:pos x="8" y="7"/>
                  </a:cxn>
                  <a:cxn ang="0">
                    <a:pos x="53" y="7"/>
                  </a:cxn>
                  <a:cxn ang="0">
                    <a:pos x="60" y="0"/>
                  </a:cxn>
                  <a:cxn ang="0">
                    <a:pos x="60" y="0"/>
                  </a:cxn>
                  <a:cxn ang="0">
                    <a:pos x="53" y="0"/>
                  </a:cxn>
                  <a:cxn ang="0">
                    <a:pos x="8" y="0"/>
                  </a:cxn>
                </a:cxnLst>
                <a:rect l="0" t="0" r="r" b="b"/>
                <a:pathLst>
                  <a:path w="60" h="7">
                    <a:moveTo>
                      <a:pt x="8" y="0"/>
                    </a:moveTo>
                    <a:lnTo>
                      <a:pt x="0" y="0"/>
                    </a:lnTo>
                    <a:lnTo>
                      <a:pt x="0" y="0"/>
                    </a:lnTo>
                    <a:lnTo>
                      <a:pt x="8" y="7"/>
                    </a:lnTo>
                    <a:lnTo>
                      <a:pt x="53" y="7"/>
                    </a:lnTo>
                    <a:lnTo>
                      <a:pt x="60" y="0"/>
                    </a:lnTo>
                    <a:lnTo>
                      <a:pt x="60"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4" name="Line 5102"/>
              <p:cNvSpPr>
                <a:spLocks noChangeShapeType="1"/>
              </p:cNvSpPr>
              <p:nvPr/>
            </p:nvSpPr>
            <p:spPr bwMode="auto">
              <a:xfrm>
                <a:off x="3286125" y="1778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5" name="Freeform 5103"/>
              <p:cNvSpPr>
                <a:spLocks/>
              </p:cNvSpPr>
              <p:nvPr/>
            </p:nvSpPr>
            <p:spPr bwMode="auto">
              <a:xfrm>
                <a:off x="3279775" y="1778000"/>
                <a:ext cx="6350" cy="12700"/>
              </a:xfrm>
              <a:custGeom>
                <a:avLst/>
                <a:gdLst/>
                <a:ahLst/>
                <a:cxnLst>
                  <a:cxn ang="0">
                    <a:pos x="14" y="0"/>
                  </a:cxn>
                  <a:cxn ang="0">
                    <a:pos x="0" y="0"/>
                  </a:cxn>
                  <a:cxn ang="0">
                    <a:pos x="0" y="15"/>
                  </a:cxn>
                  <a:cxn ang="0">
                    <a:pos x="7" y="22"/>
                  </a:cxn>
                  <a:cxn ang="0">
                    <a:pos x="14" y="15"/>
                  </a:cxn>
                  <a:cxn ang="0">
                    <a:pos x="14" y="0"/>
                  </a:cxn>
                </a:cxnLst>
                <a:rect l="0" t="0" r="r" b="b"/>
                <a:pathLst>
                  <a:path w="14" h="22">
                    <a:moveTo>
                      <a:pt x="14" y="0"/>
                    </a:moveTo>
                    <a:lnTo>
                      <a:pt x="0" y="0"/>
                    </a:lnTo>
                    <a:lnTo>
                      <a:pt x="0" y="15"/>
                    </a:lnTo>
                    <a:lnTo>
                      <a:pt x="7" y="22"/>
                    </a:lnTo>
                    <a:lnTo>
                      <a:pt x="14" y="15"/>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6" name="Freeform 5104"/>
              <p:cNvSpPr>
                <a:spLocks/>
              </p:cNvSpPr>
              <p:nvPr/>
            </p:nvSpPr>
            <p:spPr bwMode="auto">
              <a:xfrm>
                <a:off x="3279775" y="1778000"/>
                <a:ext cx="6350" cy="12700"/>
              </a:xfrm>
              <a:custGeom>
                <a:avLst/>
                <a:gdLst/>
                <a:ahLst/>
                <a:cxnLst>
                  <a:cxn ang="0">
                    <a:pos x="14" y="0"/>
                  </a:cxn>
                  <a:cxn ang="0">
                    <a:pos x="14" y="0"/>
                  </a:cxn>
                  <a:cxn ang="0">
                    <a:pos x="7" y="0"/>
                  </a:cxn>
                  <a:cxn ang="0">
                    <a:pos x="0" y="0"/>
                  </a:cxn>
                  <a:cxn ang="0">
                    <a:pos x="0" y="15"/>
                  </a:cxn>
                  <a:cxn ang="0">
                    <a:pos x="7" y="22"/>
                  </a:cxn>
                  <a:cxn ang="0">
                    <a:pos x="14" y="15"/>
                  </a:cxn>
                  <a:cxn ang="0">
                    <a:pos x="14" y="15"/>
                  </a:cxn>
                  <a:cxn ang="0">
                    <a:pos x="14" y="0"/>
                  </a:cxn>
                </a:cxnLst>
                <a:rect l="0" t="0" r="r" b="b"/>
                <a:pathLst>
                  <a:path w="14" h="22">
                    <a:moveTo>
                      <a:pt x="14" y="0"/>
                    </a:moveTo>
                    <a:lnTo>
                      <a:pt x="14" y="0"/>
                    </a:lnTo>
                    <a:lnTo>
                      <a:pt x="7" y="0"/>
                    </a:lnTo>
                    <a:lnTo>
                      <a:pt x="0" y="0"/>
                    </a:lnTo>
                    <a:lnTo>
                      <a:pt x="0" y="15"/>
                    </a:lnTo>
                    <a:lnTo>
                      <a:pt x="7" y="22"/>
                    </a:lnTo>
                    <a:lnTo>
                      <a:pt x="14" y="15"/>
                    </a:lnTo>
                    <a:lnTo>
                      <a:pt x="14" y="15"/>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7" name="Line 5105"/>
              <p:cNvSpPr>
                <a:spLocks noChangeShapeType="1"/>
              </p:cNvSpPr>
              <p:nvPr/>
            </p:nvSpPr>
            <p:spPr bwMode="auto">
              <a:xfrm>
                <a:off x="3282950" y="1782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8" name="Freeform 5106"/>
              <p:cNvSpPr>
                <a:spLocks/>
              </p:cNvSpPr>
              <p:nvPr/>
            </p:nvSpPr>
            <p:spPr bwMode="auto">
              <a:xfrm>
                <a:off x="3279775" y="1782763"/>
                <a:ext cx="23813" cy="7938"/>
              </a:xfrm>
              <a:custGeom>
                <a:avLst/>
                <a:gdLst/>
                <a:ahLst/>
                <a:cxnLst>
                  <a:cxn ang="0">
                    <a:pos x="7" y="0"/>
                  </a:cxn>
                  <a:cxn ang="0">
                    <a:pos x="0" y="0"/>
                  </a:cxn>
                  <a:cxn ang="0">
                    <a:pos x="0" y="8"/>
                  </a:cxn>
                  <a:cxn ang="0">
                    <a:pos x="7" y="15"/>
                  </a:cxn>
                  <a:cxn ang="0">
                    <a:pos x="37" y="15"/>
                  </a:cxn>
                  <a:cxn ang="0">
                    <a:pos x="45" y="8"/>
                  </a:cxn>
                  <a:cxn ang="0">
                    <a:pos x="45" y="0"/>
                  </a:cxn>
                  <a:cxn ang="0">
                    <a:pos x="37" y="0"/>
                  </a:cxn>
                  <a:cxn ang="0">
                    <a:pos x="7" y="0"/>
                  </a:cxn>
                </a:cxnLst>
                <a:rect l="0" t="0" r="r" b="b"/>
                <a:pathLst>
                  <a:path w="45" h="15">
                    <a:moveTo>
                      <a:pt x="7" y="0"/>
                    </a:moveTo>
                    <a:lnTo>
                      <a:pt x="0" y="0"/>
                    </a:lnTo>
                    <a:lnTo>
                      <a:pt x="0" y="8"/>
                    </a:lnTo>
                    <a:lnTo>
                      <a:pt x="7" y="15"/>
                    </a:lnTo>
                    <a:lnTo>
                      <a:pt x="37" y="15"/>
                    </a:lnTo>
                    <a:lnTo>
                      <a:pt x="45" y="8"/>
                    </a:lnTo>
                    <a:lnTo>
                      <a:pt x="45" y="0"/>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89" name="Freeform 5107"/>
              <p:cNvSpPr>
                <a:spLocks/>
              </p:cNvSpPr>
              <p:nvPr/>
            </p:nvSpPr>
            <p:spPr bwMode="auto">
              <a:xfrm>
                <a:off x="3279775" y="1782763"/>
                <a:ext cx="23813" cy="7938"/>
              </a:xfrm>
              <a:custGeom>
                <a:avLst/>
                <a:gdLst/>
                <a:ahLst/>
                <a:cxnLst>
                  <a:cxn ang="0">
                    <a:pos x="7" y="0"/>
                  </a:cxn>
                  <a:cxn ang="0">
                    <a:pos x="0" y="0"/>
                  </a:cxn>
                  <a:cxn ang="0">
                    <a:pos x="0" y="8"/>
                  </a:cxn>
                  <a:cxn ang="0">
                    <a:pos x="7" y="15"/>
                  </a:cxn>
                  <a:cxn ang="0">
                    <a:pos x="37" y="15"/>
                  </a:cxn>
                  <a:cxn ang="0">
                    <a:pos x="45" y="8"/>
                  </a:cxn>
                  <a:cxn ang="0">
                    <a:pos x="45" y="0"/>
                  </a:cxn>
                  <a:cxn ang="0">
                    <a:pos x="37" y="0"/>
                  </a:cxn>
                  <a:cxn ang="0">
                    <a:pos x="7" y="0"/>
                  </a:cxn>
                </a:cxnLst>
                <a:rect l="0" t="0" r="r" b="b"/>
                <a:pathLst>
                  <a:path w="45" h="15">
                    <a:moveTo>
                      <a:pt x="7" y="0"/>
                    </a:moveTo>
                    <a:lnTo>
                      <a:pt x="0" y="0"/>
                    </a:lnTo>
                    <a:lnTo>
                      <a:pt x="0" y="8"/>
                    </a:lnTo>
                    <a:lnTo>
                      <a:pt x="7" y="15"/>
                    </a:lnTo>
                    <a:lnTo>
                      <a:pt x="37" y="15"/>
                    </a:lnTo>
                    <a:lnTo>
                      <a:pt x="45" y="8"/>
                    </a:lnTo>
                    <a:lnTo>
                      <a:pt x="45"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0" name="Line 5108"/>
              <p:cNvSpPr>
                <a:spLocks noChangeShapeType="1"/>
              </p:cNvSpPr>
              <p:nvPr/>
            </p:nvSpPr>
            <p:spPr bwMode="auto">
              <a:xfrm>
                <a:off x="3303588" y="1785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1" name="Freeform 5109"/>
              <p:cNvSpPr>
                <a:spLocks/>
              </p:cNvSpPr>
              <p:nvPr/>
            </p:nvSpPr>
            <p:spPr bwMode="auto">
              <a:xfrm>
                <a:off x="3294063" y="1782763"/>
                <a:ext cx="9525" cy="11113"/>
              </a:xfrm>
              <a:custGeom>
                <a:avLst/>
                <a:gdLst/>
                <a:ahLst/>
                <a:cxnLst>
                  <a:cxn ang="0">
                    <a:pos x="16" y="8"/>
                  </a:cxn>
                  <a:cxn ang="0">
                    <a:pos x="8" y="0"/>
                  </a:cxn>
                  <a:cxn ang="0">
                    <a:pos x="0" y="8"/>
                  </a:cxn>
                  <a:cxn ang="0">
                    <a:pos x="0" y="15"/>
                  </a:cxn>
                  <a:cxn ang="0">
                    <a:pos x="8" y="22"/>
                  </a:cxn>
                  <a:cxn ang="0">
                    <a:pos x="16" y="15"/>
                  </a:cxn>
                  <a:cxn ang="0">
                    <a:pos x="16" y="8"/>
                  </a:cxn>
                </a:cxnLst>
                <a:rect l="0" t="0" r="r" b="b"/>
                <a:pathLst>
                  <a:path w="16" h="22">
                    <a:moveTo>
                      <a:pt x="16" y="8"/>
                    </a:moveTo>
                    <a:lnTo>
                      <a:pt x="8" y="0"/>
                    </a:lnTo>
                    <a:lnTo>
                      <a:pt x="0" y="8"/>
                    </a:lnTo>
                    <a:lnTo>
                      <a:pt x="0" y="15"/>
                    </a:lnTo>
                    <a:lnTo>
                      <a:pt x="8" y="22"/>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2" name="Freeform 5110"/>
              <p:cNvSpPr>
                <a:spLocks/>
              </p:cNvSpPr>
              <p:nvPr/>
            </p:nvSpPr>
            <p:spPr bwMode="auto">
              <a:xfrm>
                <a:off x="3294063" y="1782763"/>
                <a:ext cx="9525" cy="11113"/>
              </a:xfrm>
              <a:custGeom>
                <a:avLst/>
                <a:gdLst/>
                <a:ahLst/>
                <a:cxnLst>
                  <a:cxn ang="0">
                    <a:pos x="16" y="8"/>
                  </a:cxn>
                  <a:cxn ang="0">
                    <a:pos x="8" y="0"/>
                  </a:cxn>
                  <a:cxn ang="0">
                    <a:pos x="8" y="0"/>
                  </a:cxn>
                  <a:cxn ang="0">
                    <a:pos x="0" y="8"/>
                  </a:cxn>
                  <a:cxn ang="0">
                    <a:pos x="0" y="15"/>
                  </a:cxn>
                  <a:cxn ang="0">
                    <a:pos x="8" y="22"/>
                  </a:cxn>
                  <a:cxn ang="0">
                    <a:pos x="8" y="22"/>
                  </a:cxn>
                  <a:cxn ang="0">
                    <a:pos x="16" y="15"/>
                  </a:cxn>
                  <a:cxn ang="0">
                    <a:pos x="16" y="8"/>
                  </a:cxn>
                </a:cxnLst>
                <a:rect l="0" t="0" r="r" b="b"/>
                <a:pathLst>
                  <a:path w="16" h="22">
                    <a:moveTo>
                      <a:pt x="16" y="8"/>
                    </a:moveTo>
                    <a:lnTo>
                      <a:pt x="8" y="0"/>
                    </a:lnTo>
                    <a:lnTo>
                      <a:pt x="8" y="0"/>
                    </a:lnTo>
                    <a:lnTo>
                      <a:pt x="0" y="8"/>
                    </a:lnTo>
                    <a:lnTo>
                      <a:pt x="0" y="15"/>
                    </a:lnTo>
                    <a:lnTo>
                      <a:pt x="8" y="22"/>
                    </a:lnTo>
                    <a:lnTo>
                      <a:pt x="8" y="22"/>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3" name="Line 5111"/>
              <p:cNvSpPr>
                <a:spLocks noChangeShapeType="1"/>
              </p:cNvSpPr>
              <p:nvPr/>
            </p:nvSpPr>
            <p:spPr bwMode="auto">
              <a:xfrm>
                <a:off x="3298825" y="1790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4" name="Freeform 5112"/>
              <p:cNvSpPr>
                <a:spLocks/>
              </p:cNvSpPr>
              <p:nvPr/>
            </p:nvSpPr>
            <p:spPr bwMode="auto">
              <a:xfrm>
                <a:off x="3294063" y="1790700"/>
                <a:ext cx="15875" cy="3175"/>
              </a:xfrm>
              <a:custGeom>
                <a:avLst/>
                <a:gdLst/>
                <a:ahLst/>
                <a:cxnLst>
                  <a:cxn ang="0">
                    <a:pos x="8" y="0"/>
                  </a:cxn>
                  <a:cxn ang="0">
                    <a:pos x="0" y="0"/>
                  </a:cxn>
                  <a:cxn ang="0">
                    <a:pos x="8" y="7"/>
                  </a:cxn>
                  <a:cxn ang="0">
                    <a:pos x="23" y="7"/>
                  </a:cxn>
                  <a:cxn ang="0">
                    <a:pos x="30" y="0"/>
                  </a:cxn>
                  <a:cxn ang="0">
                    <a:pos x="23" y="0"/>
                  </a:cxn>
                  <a:cxn ang="0">
                    <a:pos x="8" y="0"/>
                  </a:cxn>
                </a:cxnLst>
                <a:rect l="0" t="0" r="r" b="b"/>
                <a:pathLst>
                  <a:path w="30" h="7">
                    <a:moveTo>
                      <a:pt x="8" y="0"/>
                    </a:moveTo>
                    <a:lnTo>
                      <a:pt x="0" y="0"/>
                    </a:lnTo>
                    <a:lnTo>
                      <a:pt x="8" y="7"/>
                    </a:lnTo>
                    <a:lnTo>
                      <a:pt x="23" y="7"/>
                    </a:lnTo>
                    <a:lnTo>
                      <a:pt x="30"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5" name="Freeform 5113"/>
              <p:cNvSpPr>
                <a:spLocks/>
              </p:cNvSpPr>
              <p:nvPr/>
            </p:nvSpPr>
            <p:spPr bwMode="auto">
              <a:xfrm>
                <a:off x="3294063" y="1790700"/>
                <a:ext cx="15875" cy="3175"/>
              </a:xfrm>
              <a:custGeom>
                <a:avLst/>
                <a:gdLst/>
                <a:ahLst/>
                <a:cxnLst>
                  <a:cxn ang="0">
                    <a:pos x="8" y="0"/>
                  </a:cxn>
                  <a:cxn ang="0">
                    <a:pos x="0" y="0"/>
                  </a:cxn>
                  <a:cxn ang="0">
                    <a:pos x="0" y="0"/>
                  </a:cxn>
                  <a:cxn ang="0">
                    <a:pos x="8" y="7"/>
                  </a:cxn>
                  <a:cxn ang="0">
                    <a:pos x="23" y="7"/>
                  </a:cxn>
                  <a:cxn ang="0">
                    <a:pos x="30" y="0"/>
                  </a:cxn>
                  <a:cxn ang="0">
                    <a:pos x="23" y="0"/>
                  </a:cxn>
                  <a:cxn ang="0">
                    <a:pos x="23" y="0"/>
                  </a:cxn>
                  <a:cxn ang="0">
                    <a:pos x="8" y="0"/>
                  </a:cxn>
                </a:cxnLst>
                <a:rect l="0" t="0" r="r" b="b"/>
                <a:pathLst>
                  <a:path w="30" h="7">
                    <a:moveTo>
                      <a:pt x="8" y="0"/>
                    </a:moveTo>
                    <a:lnTo>
                      <a:pt x="0" y="0"/>
                    </a:lnTo>
                    <a:lnTo>
                      <a:pt x="0" y="0"/>
                    </a:lnTo>
                    <a:lnTo>
                      <a:pt x="8" y="7"/>
                    </a:lnTo>
                    <a:lnTo>
                      <a:pt x="23" y="7"/>
                    </a:lnTo>
                    <a:lnTo>
                      <a:pt x="30" y="0"/>
                    </a:lnTo>
                    <a:lnTo>
                      <a:pt x="23"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6" name="Line 5114"/>
              <p:cNvSpPr>
                <a:spLocks noChangeShapeType="1"/>
              </p:cNvSpPr>
              <p:nvPr/>
            </p:nvSpPr>
            <p:spPr bwMode="auto">
              <a:xfrm>
                <a:off x="3306763" y="1790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7" name="Freeform 5115"/>
              <p:cNvSpPr>
                <a:spLocks/>
              </p:cNvSpPr>
              <p:nvPr/>
            </p:nvSpPr>
            <p:spPr bwMode="auto">
              <a:xfrm>
                <a:off x="3303588" y="1790700"/>
                <a:ext cx="15875" cy="3175"/>
              </a:xfrm>
              <a:custGeom>
                <a:avLst/>
                <a:gdLst/>
                <a:ahLst/>
                <a:cxnLst>
                  <a:cxn ang="0">
                    <a:pos x="7" y="0"/>
                  </a:cxn>
                  <a:cxn ang="0">
                    <a:pos x="0" y="0"/>
                  </a:cxn>
                  <a:cxn ang="0">
                    <a:pos x="7" y="7"/>
                  </a:cxn>
                  <a:cxn ang="0">
                    <a:pos x="22" y="7"/>
                  </a:cxn>
                  <a:cxn ang="0">
                    <a:pos x="30" y="0"/>
                  </a:cxn>
                  <a:cxn ang="0">
                    <a:pos x="22" y="0"/>
                  </a:cxn>
                  <a:cxn ang="0">
                    <a:pos x="7" y="0"/>
                  </a:cxn>
                </a:cxnLst>
                <a:rect l="0" t="0" r="r" b="b"/>
                <a:pathLst>
                  <a:path w="30" h="7">
                    <a:moveTo>
                      <a:pt x="7" y="0"/>
                    </a:moveTo>
                    <a:lnTo>
                      <a:pt x="0" y="0"/>
                    </a:lnTo>
                    <a:lnTo>
                      <a:pt x="7" y="7"/>
                    </a:lnTo>
                    <a:lnTo>
                      <a:pt x="22" y="7"/>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8" name="Freeform 5116"/>
              <p:cNvSpPr>
                <a:spLocks/>
              </p:cNvSpPr>
              <p:nvPr/>
            </p:nvSpPr>
            <p:spPr bwMode="auto">
              <a:xfrm>
                <a:off x="3303588" y="1790700"/>
                <a:ext cx="15875" cy="3175"/>
              </a:xfrm>
              <a:custGeom>
                <a:avLst/>
                <a:gdLst/>
                <a:ahLst/>
                <a:cxnLst>
                  <a:cxn ang="0">
                    <a:pos x="7" y="0"/>
                  </a:cxn>
                  <a:cxn ang="0">
                    <a:pos x="0" y="0"/>
                  </a:cxn>
                  <a:cxn ang="0">
                    <a:pos x="0" y="0"/>
                  </a:cxn>
                  <a:cxn ang="0">
                    <a:pos x="7" y="7"/>
                  </a:cxn>
                  <a:cxn ang="0">
                    <a:pos x="22" y="7"/>
                  </a:cxn>
                  <a:cxn ang="0">
                    <a:pos x="30" y="0"/>
                  </a:cxn>
                  <a:cxn ang="0">
                    <a:pos x="30" y="0"/>
                  </a:cxn>
                  <a:cxn ang="0">
                    <a:pos x="22" y="0"/>
                  </a:cxn>
                  <a:cxn ang="0">
                    <a:pos x="7" y="0"/>
                  </a:cxn>
                </a:cxnLst>
                <a:rect l="0" t="0" r="r" b="b"/>
                <a:pathLst>
                  <a:path w="30" h="7">
                    <a:moveTo>
                      <a:pt x="7" y="0"/>
                    </a:moveTo>
                    <a:lnTo>
                      <a:pt x="0" y="0"/>
                    </a:lnTo>
                    <a:lnTo>
                      <a:pt x="0" y="0"/>
                    </a:lnTo>
                    <a:lnTo>
                      <a:pt x="7" y="7"/>
                    </a:lnTo>
                    <a:lnTo>
                      <a:pt x="22" y="7"/>
                    </a:lnTo>
                    <a:lnTo>
                      <a:pt x="30" y="0"/>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199" name="Line 5117"/>
              <p:cNvSpPr>
                <a:spLocks noChangeShapeType="1"/>
              </p:cNvSpPr>
              <p:nvPr/>
            </p:nvSpPr>
            <p:spPr bwMode="auto">
              <a:xfrm>
                <a:off x="3319463" y="1790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0" name="Freeform 5118"/>
              <p:cNvSpPr>
                <a:spLocks/>
              </p:cNvSpPr>
              <p:nvPr/>
            </p:nvSpPr>
            <p:spPr bwMode="auto">
              <a:xfrm>
                <a:off x="3314700" y="1790700"/>
                <a:ext cx="4763" cy="11113"/>
              </a:xfrm>
              <a:custGeom>
                <a:avLst/>
                <a:gdLst/>
                <a:ahLst/>
                <a:cxnLst>
                  <a:cxn ang="0">
                    <a:pos x="8" y="0"/>
                  </a:cxn>
                  <a:cxn ang="0">
                    <a:pos x="0" y="0"/>
                  </a:cxn>
                  <a:cxn ang="0">
                    <a:pos x="0" y="21"/>
                  </a:cxn>
                  <a:cxn ang="0">
                    <a:pos x="8" y="21"/>
                  </a:cxn>
                  <a:cxn ang="0">
                    <a:pos x="8" y="15"/>
                  </a:cxn>
                  <a:cxn ang="0">
                    <a:pos x="8" y="0"/>
                  </a:cxn>
                </a:cxnLst>
                <a:rect l="0" t="0" r="r" b="b"/>
                <a:pathLst>
                  <a:path w="8" h="21">
                    <a:moveTo>
                      <a:pt x="8" y="0"/>
                    </a:moveTo>
                    <a:lnTo>
                      <a:pt x="0" y="0"/>
                    </a:lnTo>
                    <a:lnTo>
                      <a:pt x="0" y="21"/>
                    </a:lnTo>
                    <a:lnTo>
                      <a:pt x="8" y="21"/>
                    </a:lnTo>
                    <a:lnTo>
                      <a:pt x="8" y="15"/>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1" name="Freeform 5119"/>
              <p:cNvSpPr>
                <a:spLocks/>
              </p:cNvSpPr>
              <p:nvPr/>
            </p:nvSpPr>
            <p:spPr bwMode="auto">
              <a:xfrm>
                <a:off x="3314700" y="1790700"/>
                <a:ext cx="4763" cy="11113"/>
              </a:xfrm>
              <a:custGeom>
                <a:avLst/>
                <a:gdLst/>
                <a:ahLst/>
                <a:cxnLst>
                  <a:cxn ang="0">
                    <a:pos x="8" y="0"/>
                  </a:cxn>
                  <a:cxn ang="0">
                    <a:pos x="8" y="0"/>
                  </a:cxn>
                  <a:cxn ang="0">
                    <a:pos x="0" y="0"/>
                  </a:cxn>
                  <a:cxn ang="0">
                    <a:pos x="0" y="0"/>
                  </a:cxn>
                  <a:cxn ang="0">
                    <a:pos x="0" y="15"/>
                  </a:cxn>
                  <a:cxn ang="0">
                    <a:pos x="0" y="21"/>
                  </a:cxn>
                  <a:cxn ang="0">
                    <a:pos x="8" y="21"/>
                  </a:cxn>
                  <a:cxn ang="0">
                    <a:pos x="8" y="15"/>
                  </a:cxn>
                  <a:cxn ang="0">
                    <a:pos x="8" y="0"/>
                  </a:cxn>
                </a:cxnLst>
                <a:rect l="0" t="0" r="r" b="b"/>
                <a:pathLst>
                  <a:path w="8" h="21">
                    <a:moveTo>
                      <a:pt x="8" y="0"/>
                    </a:moveTo>
                    <a:lnTo>
                      <a:pt x="8" y="0"/>
                    </a:lnTo>
                    <a:lnTo>
                      <a:pt x="0" y="0"/>
                    </a:lnTo>
                    <a:lnTo>
                      <a:pt x="0" y="0"/>
                    </a:lnTo>
                    <a:lnTo>
                      <a:pt x="0" y="15"/>
                    </a:lnTo>
                    <a:lnTo>
                      <a:pt x="0" y="21"/>
                    </a:lnTo>
                    <a:lnTo>
                      <a:pt x="8" y="21"/>
                    </a:lnTo>
                    <a:lnTo>
                      <a:pt x="8" y="15"/>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2" name="Line 5120"/>
              <p:cNvSpPr>
                <a:spLocks noChangeShapeType="1"/>
              </p:cNvSpPr>
              <p:nvPr/>
            </p:nvSpPr>
            <p:spPr bwMode="auto">
              <a:xfrm>
                <a:off x="3314700" y="1793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3" name="Freeform 5121"/>
              <p:cNvSpPr>
                <a:spLocks/>
              </p:cNvSpPr>
              <p:nvPr/>
            </p:nvSpPr>
            <p:spPr bwMode="auto">
              <a:xfrm>
                <a:off x="3314700" y="1793875"/>
                <a:ext cx="19050" cy="7938"/>
              </a:xfrm>
              <a:custGeom>
                <a:avLst/>
                <a:gdLst/>
                <a:ahLst/>
                <a:cxnLst>
                  <a:cxn ang="0">
                    <a:pos x="0" y="0"/>
                  </a:cxn>
                  <a:cxn ang="0">
                    <a:pos x="0" y="14"/>
                  </a:cxn>
                  <a:cxn ang="0">
                    <a:pos x="30" y="14"/>
                  </a:cxn>
                  <a:cxn ang="0">
                    <a:pos x="37" y="8"/>
                  </a:cxn>
                  <a:cxn ang="0">
                    <a:pos x="37" y="0"/>
                  </a:cxn>
                  <a:cxn ang="0">
                    <a:pos x="30" y="0"/>
                  </a:cxn>
                  <a:cxn ang="0">
                    <a:pos x="0" y="0"/>
                  </a:cxn>
                </a:cxnLst>
                <a:rect l="0" t="0" r="r" b="b"/>
                <a:pathLst>
                  <a:path w="37" h="14">
                    <a:moveTo>
                      <a:pt x="0" y="0"/>
                    </a:moveTo>
                    <a:lnTo>
                      <a:pt x="0" y="14"/>
                    </a:lnTo>
                    <a:lnTo>
                      <a:pt x="30" y="14"/>
                    </a:lnTo>
                    <a:lnTo>
                      <a:pt x="37" y="8"/>
                    </a:lnTo>
                    <a:lnTo>
                      <a:pt x="37" y="0"/>
                    </a:lnTo>
                    <a:lnTo>
                      <a:pt x="30"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4" name="Freeform 5122"/>
              <p:cNvSpPr>
                <a:spLocks/>
              </p:cNvSpPr>
              <p:nvPr/>
            </p:nvSpPr>
            <p:spPr bwMode="auto">
              <a:xfrm>
                <a:off x="3314700" y="1793875"/>
                <a:ext cx="19050" cy="7938"/>
              </a:xfrm>
              <a:custGeom>
                <a:avLst/>
                <a:gdLst/>
                <a:ahLst/>
                <a:cxnLst>
                  <a:cxn ang="0">
                    <a:pos x="0" y="0"/>
                  </a:cxn>
                  <a:cxn ang="0">
                    <a:pos x="0" y="0"/>
                  </a:cxn>
                  <a:cxn ang="0">
                    <a:pos x="0" y="8"/>
                  </a:cxn>
                  <a:cxn ang="0">
                    <a:pos x="0" y="14"/>
                  </a:cxn>
                  <a:cxn ang="0">
                    <a:pos x="30" y="14"/>
                  </a:cxn>
                  <a:cxn ang="0">
                    <a:pos x="37" y="8"/>
                  </a:cxn>
                  <a:cxn ang="0">
                    <a:pos x="37" y="0"/>
                  </a:cxn>
                  <a:cxn ang="0">
                    <a:pos x="30" y="0"/>
                  </a:cxn>
                  <a:cxn ang="0">
                    <a:pos x="0" y="0"/>
                  </a:cxn>
                </a:cxnLst>
                <a:rect l="0" t="0" r="r" b="b"/>
                <a:pathLst>
                  <a:path w="37" h="14">
                    <a:moveTo>
                      <a:pt x="0" y="0"/>
                    </a:moveTo>
                    <a:lnTo>
                      <a:pt x="0" y="0"/>
                    </a:lnTo>
                    <a:lnTo>
                      <a:pt x="0" y="8"/>
                    </a:lnTo>
                    <a:lnTo>
                      <a:pt x="0" y="14"/>
                    </a:lnTo>
                    <a:lnTo>
                      <a:pt x="30" y="14"/>
                    </a:lnTo>
                    <a:lnTo>
                      <a:pt x="37" y="8"/>
                    </a:lnTo>
                    <a:lnTo>
                      <a:pt x="37" y="0"/>
                    </a:lnTo>
                    <a:lnTo>
                      <a:pt x="30"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5" name="Line 5123"/>
              <p:cNvSpPr>
                <a:spLocks noChangeShapeType="1"/>
              </p:cNvSpPr>
              <p:nvPr/>
            </p:nvSpPr>
            <p:spPr bwMode="auto">
              <a:xfrm>
                <a:off x="3330575" y="1793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6" name="Freeform 5124"/>
              <p:cNvSpPr>
                <a:spLocks/>
              </p:cNvSpPr>
              <p:nvPr/>
            </p:nvSpPr>
            <p:spPr bwMode="auto">
              <a:xfrm>
                <a:off x="3327400" y="1793875"/>
                <a:ext cx="11113" cy="7938"/>
              </a:xfrm>
              <a:custGeom>
                <a:avLst/>
                <a:gdLst/>
                <a:ahLst/>
                <a:cxnLst>
                  <a:cxn ang="0">
                    <a:pos x="7" y="0"/>
                  </a:cxn>
                  <a:cxn ang="0">
                    <a:pos x="0" y="0"/>
                  </a:cxn>
                  <a:cxn ang="0">
                    <a:pos x="0" y="8"/>
                  </a:cxn>
                  <a:cxn ang="0">
                    <a:pos x="7" y="14"/>
                  </a:cxn>
                  <a:cxn ang="0">
                    <a:pos x="14" y="14"/>
                  </a:cxn>
                  <a:cxn ang="0">
                    <a:pos x="22" y="8"/>
                  </a:cxn>
                  <a:cxn ang="0">
                    <a:pos x="22" y="0"/>
                  </a:cxn>
                  <a:cxn ang="0">
                    <a:pos x="14" y="0"/>
                  </a:cxn>
                  <a:cxn ang="0">
                    <a:pos x="7" y="0"/>
                  </a:cxn>
                </a:cxnLst>
                <a:rect l="0" t="0" r="r" b="b"/>
                <a:pathLst>
                  <a:path w="22" h="14">
                    <a:moveTo>
                      <a:pt x="7" y="0"/>
                    </a:moveTo>
                    <a:lnTo>
                      <a:pt x="0" y="0"/>
                    </a:lnTo>
                    <a:lnTo>
                      <a:pt x="0" y="8"/>
                    </a:lnTo>
                    <a:lnTo>
                      <a:pt x="7" y="14"/>
                    </a:lnTo>
                    <a:lnTo>
                      <a:pt x="14" y="14"/>
                    </a:lnTo>
                    <a:lnTo>
                      <a:pt x="22" y="8"/>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7" name="Freeform 5125"/>
              <p:cNvSpPr>
                <a:spLocks/>
              </p:cNvSpPr>
              <p:nvPr/>
            </p:nvSpPr>
            <p:spPr bwMode="auto">
              <a:xfrm>
                <a:off x="3327400" y="1793875"/>
                <a:ext cx="11113" cy="7938"/>
              </a:xfrm>
              <a:custGeom>
                <a:avLst/>
                <a:gdLst/>
                <a:ahLst/>
                <a:cxnLst>
                  <a:cxn ang="0">
                    <a:pos x="7" y="0"/>
                  </a:cxn>
                  <a:cxn ang="0">
                    <a:pos x="0" y="0"/>
                  </a:cxn>
                  <a:cxn ang="0">
                    <a:pos x="0" y="8"/>
                  </a:cxn>
                  <a:cxn ang="0">
                    <a:pos x="7" y="14"/>
                  </a:cxn>
                  <a:cxn ang="0">
                    <a:pos x="14" y="14"/>
                  </a:cxn>
                  <a:cxn ang="0">
                    <a:pos x="22" y="8"/>
                  </a:cxn>
                  <a:cxn ang="0">
                    <a:pos x="22" y="0"/>
                  </a:cxn>
                  <a:cxn ang="0">
                    <a:pos x="14" y="0"/>
                  </a:cxn>
                  <a:cxn ang="0">
                    <a:pos x="7" y="0"/>
                  </a:cxn>
                </a:cxnLst>
                <a:rect l="0" t="0" r="r" b="b"/>
                <a:pathLst>
                  <a:path w="22" h="14">
                    <a:moveTo>
                      <a:pt x="7" y="0"/>
                    </a:moveTo>
                    <a:lnTo>
                      <a:pt x="0" y="0"/>
                    </a:lnTo>
                    <a:lnTo>
                      <a:pt x="0" y="8"/>
                    </a:lnTo>
                    <a:lnTo>
                      <a:pt x="7" y="14"/>
                    </a:lnTo>
                    <a:lnTo>
                      <a:pt x="14" y="14"/>
                    </a:lnTo>
                    <a:lnTo>
                      <a:pt x="22" y="8"/>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8" name="Line 5126"/>
              <p:cNvSpPr>
                <a:spLocks noChangeShapeType="1"/>
              </p:cNvSpPr>
              <p:nvPr/>
            </p:nvSpPr>
            <p:spPr bwMode="auto">
              <a:xfrm>
                <a:off x="3338513" y="17986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09" name="Freeform 5127"/>
              <p:cNvSpPr>
                <a:spLocks/>
              </p:cNvSpPr>
              <p:nvPr/>
            </p:nvSpPr>
            <p:spPr bwMode="auto">
              <a:xfrm>
                <a:off x="3330575" y="1793875"/>
                <a:ext cx="7938" cy="11113"/>
              </a:xfrm>
              <a:custGeom>
                <a:avLst/>
                <a:gdLst/>
                <a:ahLst/>
                <a:cxnLst>
                  <a:cxn ang="0">
                    <a:pos x="15" y="8"/>
                  </a:cxn>
                  <a:cxn ang="0">
                    <a:pos x="15" y="0"/>
                  </a:cxn>
                  <a:cxn ang="0">
                    <a:pos x="7" y="0"/>
                  </a:cxn>
                  <a:cxn ang="0">
                    <a:pos x="0" y="8"/>
                  </a:cxn>
                  <a:cxn ang="0">
                    <a:pos x="0" y="22"/>
                  </a:cxn>
                  <a:cxn ang="0">
                    <a:pos x="15" y="22"/>
                  </a:cxn>
                  <a:cxn ang="0">
                    <a:pos x="15" y="8"/>
                  </a:cxn>
                </a:cxnLst>
                <a:rect l="0" t="0" r="r" b="b"/>
                <a:pathLst>
                  <a:path w="15" h="22">
                    <a:moveTo>
                      <a:pt x="15" y="8"/>
                    </a:moveTo>
                    <a:lnTo>
                      <a:pt x="15" y="0"/>
                    </a:lnTo>
                    <a:lnTo>
                      <a:pt x="7" y="0"/>
                    </a:lnTo>
                    <a:lnTo>
                      <a:pt x="0" y="8"/>
                    </a:lnTo>
                    <a:lnTo>
                      <a:pt x="0" y="22"/>
                    </a:lnTo>
                    <a:lnTo>
                      <a:pt x="15" y="22"/>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0" name="Freeform 5128"/>
              <p:cNvSpPr>
                <a:spLocks/>
              </p:cNvSpPr>
              <p:nvPr/>
            </p:nvSpPr>
            <p:spPr bwMode="auto">
              <a:xfrm>
                <a:off x="3330575" y="1793875"/>
                <a:ext cx="7938" cy="11113"/>
              </a:xfrm>
              <a:custGeom>
                <a:avLst/>
                <a:gdLst/>
                <a:ahLst/>
                <a:cxnLst>
                  <a:cxn ang="0">
                    <a:pos x="15" y="8"/>
                  </a:cxn>
                  <a:cxn ang="0">
                    <a:pos x="15" y="0"/>
                  </a:cxn>
                  <a:cxn ang="0">
                    <a:pos x="7" y="0"/>
                  </a:cxn>
                  <a:cxn ang="0">
                    <a:pos x="0" y="8"/>
                  </a:cxn>
                  <a:cxn ang="0">
                    <a:pos x="0" y="22"/>
                  </a:cxn>
                  <a:cxn ang="0">
                    <a:pos x="7" y="22"/>
                  </a:cxn>
                  <a:cxn ang="0">
                    <a:pos x="15" y="22"/>
                  </a:cxn>
                  <a:cxn ang="0">
                    <a:pos x="15" y="22"/>
                  </a:cxn>
                  <a:cxn ang="0">
                    <a:pos x="15" y="8"/>
                  </a:cxn>
                </a:cxnLst>
                <a:rect l="0" t="0" r="r" b="b"/>
                <a:pathLst>
                  <a:path w="15" h="22">
                    <a:moveTo>
                      <a:pt x="15" y="8"/>
                    </a:moveTo>
                    <a:lnTo>
                      <a:pt x="15" y="0"/>
                    </a:lnTo>
                    <a:lnTo>
                      <a:pt x="7" y="0"/>
                    </a:lnTo>
                    <a:lnTo>
                      <a:pt x="0" y="8"/>
                    </a:lnTo>
                    <a:lnTo>
                      <a:pt x="0" y="22"/>
                    </a:lnTo>
                    <a:lnTo>
                      <a:pt x="7" y="22"/>
                    </a:lnTo>
                    <a:lnTo>
                      <a:pt x="15" y="22"/>
                    </a:lnTo>
                    <a:lnTo>
                      <a:pt x="15" y="22"/>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1" name="Line 5129"/>
              <p:cNvSpPr>
                <a:spLocks noChangeShapeType="1"/>
              </p:cNvSpPr>
              <p:nvPr/>
            </p:nvSpPr>
            <p:spPr bwMode="auto">
              <a:xfrm>
                <a:off x="3333750" y="1801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2" name="Freeform 5130"/>
              <p:cNvSpPr>
                <a:spLocks/>
              </p:cNvSpPr>
              <p:nvPr/>
            </p:nvSpPr>
            <p:spPr bwMode="auto">
              <a:xfrm>
                <a:off x="3330575" y="1801813"/>
                <a:ext cx="15875" cy="3175"/>
              </a:xfrm>
              <a:custGeom>
                <a:avLst/>
                <a:gdLst/>
                <a:ahLst/>
                <a:cxnLst>
                  <a:cxn ang="0">
                    <a:pos x="7" y="0"/>
                  </a:cxn>
                  <a:cxn ang="0">
                    <a:pos x="0" y="0"/>
                  </a:cxn>
                  <a:cxn ang="0">
                    <a:pos x="0" y="8"/>
                  </a:cxn>
                  <a:cxn ang="0">
                    <a:pos x="30" y="8"/>
                  </a:cxn>
                  <a:cxn ang="0">
                    <a:pos x="30" y="0"/>
                  </a:cxn>
                  <a:cxn ang="0">
                    <a:pos x="23" y="0"/>
                  </a:cxn>
                  <a:cxn ang="0">
                    <a:pos x="7" y="0"/>
                  </a:cxn>
                </a:cxnLst>
                <a:rect l="0" t="0" r="r" b="b"/>
                <a:pathLst>
                  <a:path w="30" h="8">
                    <a:moveTo>
                      <a:pt x="7" y="0"/>
                    </a:moveTo>
                    <a:lnTo>
                      <a:pt x="0" y="0"/>
                    </a:lnTo>
                    <a:lnTo>
                      <a:pt x="0" y="8"/>
                    </a:lnTo>
                    <a:lnTo>
                      <a:pt x="30" y="8"/>
                    </a:lnTo>
                    <a:lnTo>
                      <a:pt x="30"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3" name="Freeform 5131"/>
              <p:cNvSpPr>
                <a:spLocks/>
              </p:cNvSpPr>
              <p:nvPr/>
            </p:nvSpPr>
            <p:spPr bwMode="auto">
              <a:xfrm>
                <a:off x="3330575" y="1801813"/>
                <a:ext cx="15875" cy="3175"/>
              </a:xfrm>
              <a:custGeom>
                <a:avLst/>
                <a:gdLst/>
                <a:ahLst/>
                <a:cxnLst>
                  <a:cxn ang="0">
                    <a:pos x="7" y="0"/>
                  </a:cxn>
                  <a:cxn ang="0">
                    <a:pos x="0" y="0"/>
                  </a:cxn>
                  <a:cxn ang="0">
                    <a:pos x="0" y="8"/>
                  </a:cxn>
                  <a:cxn ang="0">
                    <a:pos x="7" y="8"/>
                  </a:cxn>
                  <a:cxn ang="0">
                    <a:pos x="23" y="8"/>
                  </a:cxn>
                  <a:cxn ang="0">
                    <a:pos x="30" y="8"/>
                  </a:cxn>
                  <a:cxn ang="0">
                    <a:pos x="30" y="0"/>
                  </a:cxn>
                  <a:cxn ang="0">
                    <a:pos x="23" y="0"/>
                  </a:cxn>
                  <a:cxn ang="0">
                    <a:pos x="7" y="0"/>
                  </a:cxn>
                </a:cxnLst>
                <a:rect l="0" t="0" r="r" b="b"/>
                <a:pathLst>
                  <a:path w="30" h="8">
                    <a:moveTo>
                      <a:pt x="7" y="0"/>
                    </a:moveTo>
                    <a:lnTo>
                      <a:pt x="0" y="0"/>
                    </a:lnTo>
                    <a:lnTo>
                      <a:pt x="0" y="8"/>
                    </a:lnTo>
                    <a:lnTo>
                      <a:pt x="7" y="8"/>
                    </a:lnTo>
                    <a:lnTo>
                      <a:pt x="23" y="8"/>
                    </a:lnTo>
                    <a:lnTo>
                      <a:pt x="30" y="8"/>
                    </a:lnTo>
                    <a:lnTo>
                      <a:pt x="30"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4" name="Line 5132"/>
              <p:cNvSpPr>
                <a:spLocks noChangeShapeType="1"/>
              </p:cNvSpPr>
              <p:nvPr/>
            </p:nvSpPr>
            <p:spPr bwMode="auto">
              <a:xfrm>
                <a:off x="3346450" y="1804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5" name="Freeform 5133"/>
              <p:cNvSpPr>
                <a:spLocks/>
              </p:cNvSpPr>
              <p:nvPr/>
            </p:nvSpPr>
            <p:spPr bwMode="auto">
              <a:xfrm>
                <a:off x="3338513" y="1801813"/>
                <a:ext cx="7938" cy="15875"/>
              </a:xfrm>
              <a:custGeom>
                <a:avLst/>
                <a:gdLst/>
                <a:ahLst/>
                <a:cxnLst>
                  <a:cxn ang="0">
                    <a:pos x="15" y="8"/>
                  </a:cxn>
                  <a:cxn ang="0">
                    <a:pos x="15" y="0"/>
                  </a:cxn>
                  <a:cxn ang="0">
                    <a:pos x="8" y="0"/>
                  </a:cxn>
                  <a:cxn ang="0">
                    <a:pos x="0" y="8"/>
                  </a:cxn>
                  <a:cxn ang="0">
                    <a:pos x="0" y="30"/>
                  </a:cxn>
                  <a:cxn ang="0">
                    <a:pos x="15" y="30"/>
                  </a:cxn>
                  <a:cxn ang="0">
                    <a:pos x="15" y="8"/>
                  </a:cxn>
                </a:cxnLst>
                <a:rect l="0" t="0" r="r" b="b"/>
                <a:pathLst>
                  <a:path w="15" h="30">
                    <a:moveTo>
                      <a:pt x="15" y="8"/>
                    </a:moveTo>
                    <a:lnTo>
                      <a:pt x="15" y="0"/>
                    </a:lnTo>
                    <a:lnTo>
                      <a:pt x="8" y="0"/>
                    </a:lnTo>
                    <a:lnTo>
                      <a:pt x="0" y="8"/>
                    </a:lnTo>
                    <a:lnTo>
                      <a:pt x="0" y="30"/>
                    </a:lnTo>
                    <a:lnTo>
                      <a:pt x="15" y="30"/>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6" name="Freeform 5134"/>
              <p:cNvSpPr>
                <a:spLocks/>
              </p:cNvSpPr>
              <p:nvPr/>
            </p:nvSpPr>
            <p:spPr bwMode="auto">
              <a:xfrm>
                <a:off x="3338513" y="1801813"/>
                <a:ext cx="7938" cy="15875"/>
              </a:xfrm>
              <a:custGeom>
                <a:avLst/>
                <a:gdLst/>
                <a:ahLst/>
                <a:cxnLst>
                  <a:cxn ang="0">
                    <a:pos x="15" y="8"/>
                  </a:cxn>
                  <a:cxn ang="0">
                    <a:pos x="15" y="0"/>
                  </a:cxn>
                  <a:cxn ang="0">
                    <a:pos x="8" y="0"/>
                  </a:cxn>
                  <a:cxn ang="0">
                    <a:pos x="0" y="8"/>
                  </a:cxn>
                  <a:cxn ang="0">
                    <a:pos x="0" y="30"/>
                  </a:cxn>
                  <a:cxn ang="0">
                    <a:pos x="8" y="30"/>
                  </a:cxn>
                  <a:cxn ang="0">
                    <a:pos x="15" y="30"/>
                  </a:cxn>
                  <a:cxn ang="0">
                    <a:pos x="15" y="30"/>
                  </a:cxn>
                  <a:cxn ang="0">
                    <a:pos x="15" y="8"/>
                  </a:cxn>
                </a:cxnLst>
                <a:rect l="0" t="0" r="r" b="b"/>
                <a:pathLst>
                  <a:path w="15" h="30">
                    <a:moveTo>
                      <a:pt x="15" y="8"/>
                    </a:moveTo>
                    <a:lnTo>
                      <a:pt x="15" y="0"/>
                    </a:lnTo>
                    <a:lnTo>
                      <a:pt x="8" y="0"/>
                    </a:lnTo>
                    <a:lnTo>
                      <a:pt x="0" y="8"/>
                    </a:lnTo>
                    <a:lnTo>
                      <a:pt x="0" y="30"/>
                    </a:lnTo>
                    <a:lnTo>
                      <a:pt x="8" y="30"/>
                    </a:lnTo>
                    <a:lnTo>
                      <a:pt x="15" y="30"/>
                    </a:lnTo>
                    <a:lnTo>
                      <a:pt x="15" y="30"/>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7" name="Line 5135"/>
              <p:cNvSpPr>
                <a:spLocks noChangeShapeType="1"/>
              </p:cNvSpPr>
              <p:nvPr/>
            </p:nvSpPr>
            <p:spPr bwMode="auto">
              <a:xfrm>
                <a:off x="3343275" y="1812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8" name="Freeform 5136"/>
              <p:cNvSpPr>
                <a:spLocks/>
              </p:cNvSpPr>
              <p:nvPr/>
            </p:nvSpPr>
            <p:spPr bwMode="auto">
              <a:xfrm>
                <a:off x="3338513" y="1812925"/>
                <a:ext cx="19050" cy="4763"/>
              </a:xfrm>
              <a:custGeom>
                <a:avLst/>
                <a:gdLst/>
                <a:ahLst/>
                <a:cxnLst>
                  <a:cxn ang="0">
                    <a:pos x="8" y="0"/>
                  </a:cxn>
                  <a:cxn ang="0">
                    <a:pos x="0" y="0"/>
                  </a:cxn>
                  <a:cxn ang="0">
                    <a:pos x="0" y="7"/>
                  </a:cxn>
                  <a:cxn ang="0">
                    <a:pos x="37" y="7"/>
                  </a:cxn>
                  <a:cxn ang="0">
                    <a:pos x="30" y="0"/>
                  </a:cxn>
                  <a:cxn ang="0">
                    <a:pos x="8" y="0"/>
                  </a:cxn>
                </a:cxnLst>
                <a:rect l="0" t="0" r="r" b="b"/>
                <a:pathLst>
                  <a:path w="37" h="7">
                    <a:moveTo>
                      <a:pt x="8" y="0"/>
                    </a:moveTo>
                    <a:lnTo>
                      <a:pt x="0" y="0"/>
                    </a:lnTo>
                    <a:lnTo>
                      <a:pt x="0" y="7"/>
                    </a:lnTo>
                    <a:lnTo>
                      <a:pt x="37" y="7"/>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19" name="Freeform 5137"/>
              <p:cNvSpPr>
                <a:spLocks/>
              </p:cNvSpPr>
              <p:nvPr/>
            </p:nvSpPr>
            <p:spPr bwMode="auto">
              <a:xfrm>
                <a:off x="3338513" y="1812925"/>
                <a:ext cx="19050" cy="4763"/>
              </a:xfrm>
              <a:custGeom>
                <a:avLst/>
                <a:gdLst/>
                <a:ahLst/>
                <a:cxnLst>
                  <a:cxn ang="0">
                    <a:pos x="8" y="0"/>
                  </a:cxn>
                  <a:cxn ang="0">
                    <a:pos x="0" y="0"/>
                  </a:cxn>
                  <a:cxn ang="0">
                    <a:pos x="0" y="7"/>
                  </a:cxn>
                  <a:cxn ang="0">
                    <a:pos x="8" y="7"/>
                  </a:cxn>
                  <a:cxn ang="0">
                    <a:pos x="30" y="7"/>
                  </a:cxn>
                  <a:cxn ang="0">
                    <a:pos x="37" y="7"/>
                  </a:cxn>
                  <a:cxn ang="0">
                    <a:pos x="30" y="0"/>
                  </a:cxn>
                  <a:cxn ang="0">
                    <a:pos x="30" y="0"/>
                  </a:cxn>
                  <a:cxn ang="0">
                    <a:pos x="8" y="0"/>
                  </a:cxn>
                </a:cxnLst>
                <a:rect l="0" t="0" r="r" b="b"/>
                <a:pathLst>
                  <a:path w="37" h="7">
                    <a:moveTo>
                      <a:pt x="8" y="0"/>
                    </a:moveTo>
                    <a:lnTo>
                      <a:pt x="0" y="0"/>
                    </a:lnTo>
                    <a:lnTo>
                      <a:pt x="0" y="7"/>
                    </a:lnTo>
                    <a:lnTo>
                      <a:pt x="8" y="7"/>
                    </a:lnTo>
                    <a:lnTo>
                      <a:pt x="30" y="7"/>
                    </a:lnTo>
                    <a:lnTo>
                      <a:pt x="37" y="7"/>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0" name="Line 5138"/>
              <p:cNvSpPr>
                <a:spLocks noChangeShapeType="1"/>
              </p:cNvSpPr>
              <p:nvPr/>
            </p:nvSpPr>
            <p:spPr bwMode="auto">
              <a:xfrm>
                <a:off x="3354388" y="1812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1" name="Freeform 5139"/>
              <p:cNvSpPr>
                <a:spLocks/>
              </p:cNvSpPr>
              <p:nvPr/>
            </p:nvSpPr>
            <p:spPr bwMode="auto">
              <a:xfrm>
                <a:off x="3351213" y="1812925"/>
                <a:ext cx="6350" cy="4763"/>
              </a:xfrm>
              <a:custGeom>
                <a:avLst/>
                <a:gdLst/>
                <a:ahLst/>
                <a:cxnLst>
                  <a:cxn ang="0">
                    <a:pos x="7" y="0"/>
                  </a:cxn>
                  <a:cxn ang="0">
                    <a:pos x="0" y="0"/>
                  </a:cxn>
                  <a:cxn ang="0">
                    <a:pos x="0" y="7"/>
                  </a:cxn>
                  <a:cxn ang="0">
                    <a:pos x="14" y="7"/>
                  </a:cxn>
                  <a:cxn ang="0">
                    <a:pos x="14" y="0"/>
                  </a:cxn>
                  <a:cxn ang="0">
                    <a:pos x="7" y="0"/>
                  </a:cxn>
                </a:cxnLst>
                <a:rect l="0" t="0" r="r" b="b"/>
                <a:pathLst>
                  <a:path w="14" h="7">
                    <a:moveTo>
                      <a:pt x="7" y="0"/>
                    </a:moveTo>
                    <a:lnTo>
                      <a:pt x="0" y="0"/>
                    </a:lnTo>
                    <a:lnTo>
                      <a:pt x="0" y="7"/>
                    </a:lnTo>
                    <a:lnTo>
                      <a:pt x="14" y="7"/>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2" name="Freeform 5140"/>
              <p:cNvSpPr>
                <a:spLocks/>
              </p:cNvSpPr>
              <p:nvPr/>
            </p:nvSpPr>
            <p:spPr bwMode="auto">
              <a:xfrm>
                <a:off x="3351213" y="1812925"/>
                <a:ext cx="6350" cy="4763"/>
              </a:xfrm>
              <a:custGeom>
                <a:avLst/>
                <a:gdLst/>
                <a:ahLst/>
                <a:cxnLst>
                  <a:cxn ang="0">
                    <a:pos x="7" y="0"/>
                  </a:cxn>
                  <a:cxn ang="0">
                    <a:pos x="0" y="0"/>
                  </a:cxn>
                  <a:cxn ang="0">
                    <a:pos x="0" y="7"/>
                  </a:cxn>
                  <a:cxn ang="0">
                    <a:pos x="7" y="7"/>
                  </a:cxn>
                  <a:cxn ang="0">
                    <a:pos x="7" y="7"/>
                  </a:cxn>
                  <a:cxn ang="0">
                    <a:pos x="14" y="7"/>
                  </a:cxn>
                  <a:cxn ang="0">
                    <a:pos x="14" y="0"/>
                  </a:cxn>
                  <a:cxn ang="0">
                    <a:pos x="7" y="0"/>
                  </a:cxn>
                  <a:cxn ang="0">
                    <a:pos x="7" y="0"/>
                  </a:cxn>
                </a:cxnLst>
                <a:rect l="0" t="0" r="r" b="b"/>
                <a:pathLst>
                  <a:path w="14" h="7">
                    <a:moveTo>
                      <a:pt x="7" y="0"/>
                    </a:moveTo>
                    <a:lnTo>
                      <a:pt x="0" y="0"/>
                    </a:lnTo>
                    <a:lnTo>
                      <a:pt x="0" y="7"/>
                    </a:lnTo>
                    <a:lnTo>
                      <a:pt x="7" y="7"/>
                    </a:lnTo>
                    <a:lnTo>
                      <a:pt x="7" y="7"/>
                    </a:lnTo>
                    <a:lnTo>
                      <a:pt x="14" y="7"/>
                    </a:lnTo>
                    <a:lnTo>
                      <a:pt x="14" y="0"/>
                    </a:lnTo>
                    <a:lnTo>
                      <a:pt x="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3" name="Line 5141"/>
              <p:cNvSpPr>
                <a:spLocks noChangeShapeType="1"/>
              </p:cNvSpPr>
              <p:nvPr/>
            </p:nvSpPr>
            <p:spPr bwMode="auto">
              <a:xfrm>
                <a:off x="3354388" y="1812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4" name="Freeform 5142"/>
              <p:cNvSpPr>
                <a:spLocks/>
              </p:cNvSpPr>
              <p:nvPr/>
            </p:nvSpPr>
            <p:spPr bwMode="auto">
              <a:xfrm>
                <a:off x="3351213" y="1812925"/>
                <a:ext cx="47625" cy="4763"/>
              </a:xfrm>
              <a:custGeom>
                <a:avLst/>
                <a:gdLst/>
                <a:ahLst/>
                <a:cxnLst>
                  <a:cxn ang="0">
                    <a:pos x="7" y="0"/>
                  </a:cxn>
                  <a:cxn ang="0">
                    <a:pos x="0" y="7"/>
                  </a:cxn>
                  <a:cxn ang="0">
                    <a:pos x="91" y="7"/>
                  </a:cxn>
                  <a:cxn ang="0">
                    <a:pos x="91" y="0"/>
                  </a:cxn>
                  <a:cxn ang="0">
                    <a:pos x="83" y="0"/>
                  </a:cxn>
                  <a:cxn ang="0">
                    <a:pos x="7" y="0"/>
                  </a:cxn>
                </a:cxnLst>
                <a:rect l="0" t="0" r="r" b="b"/>
                <a:pathLst>
                  <a:path w="91" h="7">
                    <a:moveTo>
                      <a:pt x="7" y="0"/>
                    </a:moveTo>
                    <a:lnTo>
                      <a:pt x="0" y="7"/>
                    </a:lnTo>
                    <a:lnTo>
                      <a:pt x="91" y="7"/>
                    </a:lnTo>
                    <a:lnTo>
                      <a:pt x="91" y="0"/>
                    </a:lnTo>
                    <a:lnTo>
                      <a:pt x="8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5" name="Freeform 5143"/>
              <p:cNvSpPr>
                <a:spLocks/>
              </p:cNvSpPr>
              <p:nvPr/>
            </p:nvSpPr>
            <p:spPr bwMode="auto">
              <a:xfrm>
                <a:off x="3351213" y="1812925"/>
                <a:ext cx="47625" cy="4763"/>
              </a:xfrm>
              <a:custGeom>
                <a:avLst/>
                <a:gdLst/>
                <a:ahLst/>
                <a:cxnLst>
                  <a:cxn ang="0">
                    <a:pos x="7" y="0"/>
                  </a:cxn>
                  <a:cxn ang="0">
                    <a:pos x="7" y="0"/>
                  </a:cxn>
                  <a:cxn ang="0">
                    <a:pos x="0" y="7"/>
                  </a:cxn>
                  <a:cxn ang="0">
                    <a:pos x="7" y="7"/>
                  </a:cxn>
                  <a:cxn ang="0">
                    <a:pos x="83" y="7"/>
                  </a:cxn>
                  <a:cxn ang="0">
                    <a:pos x="91" y="7"/>
                  </a:cxn>
                  <a:cxn ang="0">
                    <a:pos x="91" y="0"/>
                  </a:cxn>
                  <a:cxn ang="0">
                    <a:pos x="83" y="0"/>
                  </a:cxn>
                  <a:cxn ang="0">
                    <a:pos x="7" y="0"/>
                  </a:cxn>
                </a:cxnLst>
                <a:rect l="0" t="0" r="r" b="b"/>
                <a:pathLst>
                  <a:path w="91" h="7">
                    <a:moveTo>
                      <a:pt x="7" y="0"/>
                    </a:moveTo>
                    <a:lnTo>
                      <a:pt x="7" y="0"/>
                    </a:lnTo>
                    <a:lnTo>
                      <a:pt x="0" y="7"/>
                    </a:lnTo>
                    <a:lnTo>
                      <a:pt x="7" y="7"/>
                    </a:lnTo>
                    <a:lnTo>
                      <a:pt x="83" y="7"/>
                    </a:lnTo>
                    <a:lnTo>
                      <a:pt x="91" y="7"/>
                    </a:lnTo>
                    <a:lnTo>
                      <a:pt x="91" y="0"/>
                    </a:lnTo>
                    <a:lnTo>
                      <a:pt x="8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6" name="Line 5144"/>
              <p:cNvSpPr>
                <a:spLocks noChangeShapeType="1"/>
              </p:cNvSpPr>
              <p:nvPr/>
            </p:nvSpPr>
            <p:spPr bwMode="auto">
              <a:xfrm>
                <a:off x="3398838" y="18176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7" name="Freeform 5145"/>
              <p:cNvSpPr>
                <a:spLocks/>
              </p:cNvSpPr>
              <p:nvPr/>
            </p:nvSpPr>
            <p:spPr bwMode="auto">
              <a:xfrm>
                <a:off x="3390900" y="1812925"/>
                <a:ext cx="7938" cy="11113"/>
              </a:xfrm>
              <a:custGeom>
                <a:avLst/>
                <a:gdLst/>
                <a:ahLst/>
                <a:cxnLst>
                  <a:cxn ang="0">
                    <a:pos x="16" y="7"/>
                  </a:cxn>
                  <a:cxn ang="0">
                    <a:pos x="8" y="0"/>
                  </a:cxn>
                  <a:cxn ang="0">
                    <a:pos x="0" y="7"/>
                  </a:cxn>
                  <a:cxn ang="0">
                    <a:pos x="0" y="15"/>
                  </a:cxn>
                  <a:cxn ang="0">
                    <a:pos x="8" y="21"/>
                  </a:cxn>
                  <a:cxn ang="0">
                    <a:pos x="16" y="15"/>
                  </a:cxn>
                  <a:cxn ang="0">
                    <a:pos x="16" y="7"/>
                  </a:cxn>
                </a:cxnLst>
                <a:rect l="0" t="0" r="r" b="b"/>
                <a:pathLst>
                  <a:path w="16" h="21">
                    <a:moveTo>
                      <a:pt x="16" y="7"/>
                    </a:moveTo>
                    <a:lnTo>
                      <a:pt x="8" y="0"/>
                    </a:lnTo>
                    <a:lnTo>
                      <a:pt x="0" y="7"/>
                    </a:lnTo>
                    <a:lnTo>
                      <a:pt x="0" y="15"/>
                    </a:lnTo>
                    <a:lnTo>
                      <a:pt x="8" y="21"/>
                    </a:lnTo>
                    <a:lnTo>
                      <a:pt x="16" y="15"/>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8" name="Freeform 5146"/>
              <p:cNvSpPr>
                <a:spLocks/>
              </p:cNvSpPr>
              <p:nvPr/>
            </p:nvSpPr>
            <p:spPr bwMode="auto">
              <a:xfrm>
                <a:off x="3390900" y="1812925"/>
                <a:ext cx="7938" cy="11113"/>
              </a:xfrm>
              <a:custGeom>
                <a:avLst/>
                <a:gdLst/>
                <a:ahLst/>
                <a:cxnLst>
                  <a:cxn ang="0">
                    <a:pos x="16" y="7"/>
                  </a:cxn>
                  <a:cxn ang="0">
                    <a:pos x="8" y="0"/>
                  </a:cxn>
                  <a:cxn ang="0">
                    <a:pos x="8" y="0"/>
                  </a:cxn>
                  <a:cxn ang="0">
                    <a:pos x="0" y="7"/>
                  </a:cxn>
                  <a:cxn ang="0">
                    <a:pos x="0" y="15"/>
                  </a:cxn>
                  <a:cxn ang="0">
                    <a:pos x="8" y="21"/>
                  </a:cxn>
                  <a:cxn ang="0">
                    <a:pos x="8" y="21"/>
                  </a:cxn>
                  <a:cxn ang="0">
                    <a:pos x="16" y="15"/>
                  </a:cxn>
                  <a:cxn ang="0">
                    <a:pos x="16" y="7"/>
                  </a:cxn>
                </a:cxnLst>
                <a:rect l="0" t="0" r="r" b="b"/>
                <a:pathLst>
                  <a:path w="16" h="21">
                    <a:moveTo>
                      <a:pt x="16" y="7"/>
                    </a:moveTo>
                    <a:lnTo>
                      <a:pt x="8" y="0"/>
                    </a:lnTo>
                    <a:lnTo>
                      <a:pt x="8" y="0"/>
                    </a:lnTo>
                    <a:lnTo>
                      <a:pt x="0" y="7"/>
                    </a:lnTo>
                    <a:lnTo>
                      <a:pt x="0" y="15"/>
                    </a:lnTo>
                    <a:lnTo>
                      <a:pt x="8" y="21"/>
                    </a:lnTo>
                    <a:lnTo>
                      <a:pt x="8" y="21"/>
                    </a:lnTo>
                    <a:lnTo>
                      <a:pt x="16" y="15"/>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29" name="Line 5147"/>
              <p:cNvSpPr>
                <a:spLocks noChangeShapeType="1"/>
              </p:cNvSpPr>
              <p:nvPr/>
            </p:nvSpPr>
            <p:spPr bwMode="auto">
              <a:xfrm>
                <a:off x="3394075" y="18176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0" name="Freeform 5148"/>
              <p:cNvSpPr>
                <a:spLocks/>
              </p:cNvSpPr>
              <p:nvPr/>
            </p:nvSpPr>
            <p:spPr bwMode="auto">
              <a:xfrm>
                <a:off x="3390900" y="1817688"/>
                <a:ext cx="11113" cy="6350"/>
              </a:xfrm>
              <a:custGeom>
                <a:avLst/>
                <a:gdLst/>
                <a:ahLst/>
                <a:cxnLst>
                  <a:cxn ang="0">
                    <a:pos x="8" y="0"/>
                  </a:cxn>
                  <a:cxn ang="0">
                    <a:pos x="0" y="8"/>
                  </a:cxn>
                  <a:cxn ang="0">
                    <a:pos x="8" y="14"/>
                  </a:cxn>
                  <a:cxn ang="0">
                    <a:pos x="16" y="14"/>
                  </a:cxn>
                  <a:cxn ang="0">
                    <a:pos x="22" y="8"/>
                  </a:cxn>
                  <a:cxn ang="0">
                    <a:pos x="16" y="8"/>
                  </a:cxn>
                  <a:cxn ang="0">
                    <a:pos x="16" y="0"/>
                  </a:cxn>
                  <a:cxn ang="0">
                    <a:pos x="8" y="0"/>
                  </a:cxn>
                </a:cxnLst>
                <a:rect l="0" t="0" r="r" b="b"/>
                <a:pathLst>
                  <a:path w="22" h="14">
                    <a:moveTo>
                      <a:pt x="8" y="0"/>
                    </a:moveTo>
                    <a:lnTo>
                      <a:pt x="0" y="8"/>
                    </a:lnTo>
                    <a:lnTo>
                      <a:pt x="8" y="14"/>
                    </a:lnTo>
                    <a:lnTo>
                      <a:pt x="16" y="14"/>
                    </a:lnTo>
                    <a:lnTo>
                      <a:pt x="22"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1" name="Freeform 5149"/>
              <p:cNvSpPr>
                <a:spLocks/>
              </p:cNvSpPr>
              <p:nvPr/>
            </p:nvSpPr>
            <p:spPr bwMode="auto">
              <a:xfrm>
                <a:off x="3390900" y="1817688"/>
                <a:ext cx="11113" cy="6350"/>
              </a:xfrm>
              <a:custGeom>
                <a:avLst/>
                <a:gdLst/>
                <a:ahLst/>
                <a:cxnLst>
                  <a:cxn ang="0">
                    <a:pos x="8" y="0"/>
                  </a:cxn>
                  <a:cxn ang="0">
                    <a:pos x="0" y="8"/>
                  </a:cxn>
                  <a:cxn ang="0">
                    <a:pos x="0" y="8"/>
                  </a:cxn>
                  <a:cxn ang="0">
                    <a:pos x="8" y="14"/>
                  </a:cxn>
                  <a:cxn ang="0">
                    <a:pos x="16" y="14"/>
                  </a:cxn>
                  <a:cxn ang="0">
                    <a:pos x="22" y="8"/>
                  </a:cxn>
                  <a:cxn ang="0">
                    <a:pos x="16" y="8"/>
                  </a:cxn>
                  <a:cxn ang="0">
                    <a:pos x="16" y="0"/>
                  </a:cxn>
                  <a:cxn ang="0">
                    <a:pos x="8" y="0"/>
                  </a:cxn>
                </a:cxnLst>
                <a:rect l="0" t="0" r="r" b="b"/>
                <a:pathLst>
                  <a:path w="22" h="14">
                    <a:moveTo>
                      <a:pt x="8" y="0"/>
                    </a:moveTo>
                    <a:lnTo>
                      <a:pt x="0" y="8"/>
                    </a:lnTo>
                    <a:lnTo>
                      <a:pt x="0" y="8"/>
                    </a:lnTo>
                    <a:lnTo>
                      <a:pt x="8" y="14"/>
                    </a:lnTo>
                    <a:lnTo>
                      <a:pt x="16" y="14"/>
                    </a:lnTo>
                    <a:lnTo>
                      <a:pt x="22" y="8"/>
                    </a:lnTo>
                    <a:lnTo>
                      <a:pt x="16" y="8"/>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2" name="Line 5150"/>
              <p:cNvSpPr>
                <a:spLocks noChangeShapeType="1"/>
              </p:cNvSpPr>
              <p:nvPr/>
            </p:nvSpPr>
            <p:spPr bwMode="auto">
              <a:xfrm>
                <a:off x="3402013" y="1820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3" name="Freeform 5151"/>
              <p:cNvSpPr>
                <a:spLocks/>
              </p:cNvSpPr>
              <p:nvPr/>
            </p:nvSpPr>
            <p:spPr bwMode="auto">
              <a:xfrm>
                <a:off x="3394075" y="1817688"/>
                <a:ext cx="7938" cy="11113"/>
              </a:xfrm>
              <a:custGeom>
                <a:avLst/>
                <a:gdLst/>
                <a:ahLst/>
                <a:cxnLst>
                  <a:cxn ang="0">
                    <a:pos x="14" y="8"/>
                  </a:cxn>
                  <a:cxn ang="0">
                    <a:pos x="8" y="8"/>
                  </a:cxn>
                  <a:cxn ang="0">
                    <a:pos x="8" y="0"/>
                  </a:cxn>
                  <a:cxn ang="0">
                    <a:pos x="0" y="8"/>
                  </a:cxn>
                  <a:cxn ang="0">
                    <a:pos x="0" y="21"/>
                  </a:cxn>
                  <a:cxn ang="0">
                    <a:pos x="14" y="21"/>
                  </a:cxn>
                  <a:cxn ang="0">
                    <a:pos x="14" y="8"/>
                  </a:cxn>
                </a:cxnLst>
                <a:rect l="0" t="0" r="r" b="b"/>
                <a:pathLst>
                  <a:path w="14" h="21">
                    <a:moveTo>
                      <a:pt x="14" y="8"/>
                    </a:moveTo>
                    <a:lnTo>
                      <a:pt x="8" y="8"/>
                    </a:lnTo>
                    <a:lnTo>
                      <a:pt x="8" y="0"/>
                    </a:lnTo>
                    <a:lnTo>
                      <a:pt x="0" y="8"/>
                    </a:lnTo>
                    <a:lnTo>
                      <a:pt x="0" y="21"/>
                    </a:lnTo>
                    <a:lnTo>
                      <a:pt x="14" y="21"/>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4" name="Freeform 5152"/>
              <p:cNvSpPr>
                <a:spLocks/>
              </p:cNvSpPr>
              <p:nvPr/>
            </p:nvSpPr>
            <p:spPr bwMode="auto">
              <a:xfrm>
                <a:off x="3394075" y="1817688"/>
                <a:ext cx="7938" cy="11113"/>
              </a:xfrm>
              <a:custGeom>
                <a:avLst/>
                <a:gdLst/>
                <a:ahLst/>
                <a:cxnLst>
                  <a:cxn ang="0">
                    <a:pos x="14" y="8"/>
                  </a:cxn>
                  <a:cxn ang="0">
                    <a:pos x="8" y="8"/>
                  </a:cxn>
                  <a:cxn ang="0">
                    <a:pos x="8" y="0"/>
                  </a:cxn>
                  <a:cxn ang="0">
                    <a:pos x="0" y="8"/>
                  </a:cxn>
                  <a:cxn ang="0">
                    <a:pos x="0" y="21"/>
                  </a:cxn>
                  <a:cxn ang="0">
                    <a:pos x="8" y="21"/>
                  </a:cxn>
                  <a:cxn ang="0">
                    <a:pos x="8" y="21"/>
                  </a:cxn>
                  <a:cxn ang="0">
                    <a:pos x="14" y="21"/>
                  </a:cxn>
                  <a:cxn ang="0">
                    <a:pos x="14" y="8"/>
                  </a:cxn>
                </a:cxnLst>
                <a:rect l="0" t="0" r="r" b="b"/>
                <a:pathLst>
                  <a:path w="14" h="21">
                    <a:moveTo>
                      <a:pt x="14" y="8"/>
                    </a:moveTo>
                    <a:lnTo>
                      <a:pt x="8" y="8"/>
                    </a:lnTo>
                    <a:lnTo>
                      <a:pt x="8" y="0"/>
                    </a:lnTo>
                    <a:lnTo>
                      <a:pt x="0" y="8"/>
                    </a:lnTo>
                    <a:lnTo>
                      <a:pt x="0" y="21"/>
                    </a:lnTo>
                    <a:lnTo>
                      <a:pt x="8" y="21"/>
                    </a:lnTo>
                    <a:lnTo>
                      <a:pt x="8" y="21"/>
                    </a:lnTo>
                    <a:lnTo>
                      <a:pt x="14" y="21"/>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5" name="Line 5153"/>
              <p:cNvSpPr>
                <a:spLocks noChangeShapeType="1"/>
              </p:cNvSpPr>
              <p:nvPr/>
            </p:nvSpPr>
            <p:spPr bwMode="auto">
              <a:xfrm>
                <a:off x="3398838" y="1824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6" name="Freeform 5154"/>
              <p:cNvSpPr>
                <a:spLocks/>
              </p:cNvSpPr>
              <p:nvPr/>
            </p:nvSpPr>
            <p:spPr bwMode="auto">
              <a:xfrm>
                <a:off x="3394075" y="1824038"/>
                <a:ext cx="12700" cy="4763"/>
              </a:xfrm>
              <a:custGeom>
                <a:avLst/>
                <a:gdLst/>
                <a:ahLst/>
                <a:cxnLst>
                  <a:cxn ang="0">
                    <a:pos x="8" y="0"/>
                  </a:cxn>
                  <a:cxn ang="0">
                    <a:pos x="0" y="0"/>
                  </a:cxn>
                  <a:cxn ang="0">
                    <a:pos x="0" y="7"/>
                  </a:cxn>
                  <a:cxn ang="0">
                    <a:pos x="22" y="7"/>
                  </a:cxn>
                  <a:cxn ang="0">
                    <a:pos x="14" y="0"/>
                  </a:cxn>
                  <a:cxn ang="0">
                    <a:pos x="8" y="0"/>
                  </a:cxn>
                </a:cxnLst>
                <a:rect l="0" t="0" r="r" b="b"/>
                <a:pathLst>
                  <a:path w="22" h="7">
                    <a:moveTo>
                      <a:pt x="8" y="0"/>
                    </a:moveTo>
                    <a:lnTo>
                      <a:pt x="0" y="0"/>
                    </a:lnTo>
                    <a:lnTo>
                      <a:pt x="0" y="7"/>
                    </a:lnTo>
                    <a:lnTo>
                      <a:pt x="22" y="7"/>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7" name="Freeform 5155"/>
              <p:cNvSpPr>
                <a:spLocks/>
              </p:cNvSpPr>
              <p:nvPr/>
            </p:nvSpPr>
            <p:spPr bwMode="auto">
              <a:xfrm>
                <a:off x="3394075" y="1824038"/>
                <a:ext cx="12700" cy="4763"/>
              </a:xfrm>
              <a:custGeom>
                <a:avLst/>
                <a:gdLst/>
                <a:ahLst/>
                <a:cxnLst>
                  <a:cxn ang="0">
                    <a:pos x="8" y="0"/>
                  </a:cxn>
                  <a:cxn ang="0">
                    <a:pos x="0" y="0"/>
                  </a:cxn>
                  <a:cxn ang="0">
                    <a:pos x="0" y="7"/>
                  </a:cxn>
                  <a:cxn ang="0">
                    <a:pos x="8" y="7"/>
                  </a:cxn>
                  <a:cxn ang="0">
                    <a:pos x="14" y="7"/>
                  </a:cxn>
                  <a:cxn ang="0">
                    <a:pos x="22" y="7"/>
                  </a:cxn>
                  <a:cxn ang="0">
                    <a:pos x="14" y="0"/>
                  </a:cxn>
                  <a:cxn ang="0">
                    <a:pos x="14" y="0"/>
                  </a:cxn>
                  <a:cxn ang="0">
                    <a:pos x="8" y="0"/>
                  </a:cxn>
                </a:cxnLst>
                <a:rect l="0" t="0" r="r" b="b"/>
                <a:pathLst>
                  <a:path w="22" h="7">
                    <a:moveTo>
                      <a:pt x="8" y="0"/>
                    </a:moveTo>
                    <a:lnTo>
                      <a:pt x="0" y="0"/>
                    </a:lnTo>
                    <a:lnTo>
                      <a:pt x="0" y="7"/>
                    </a:lnTo>
                    <a:lnTo>
                      <a:pt x="8" y="7"/>
                    </a:lnTo>
                    <a:lnTo>
                      <a:pt x="14" y="7"/>
                    </a:lnTo>
                    <a:lnTo>
                      <a:pt x="22" y="7"/>
                    </a:lnTo>
                    <a:lnTo>
                      <a:pt x="14"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8" name="Freeform 5157"/>
              <p:cNvSpPr>
                <a:spLocks/>
              </p:cNvSpPr>
              <p:nvPr/>
            </p:nvSpPr>
            <p:spPr bwMode="auto">
              <a:xfrm>
                <a:off x="3398838" y="1824038"/>
                <a:ext cx="7938" cy="12700"/>
              </a:xfrm>
              <a:custGeom>
                <a:avLst/>
                <a:gdLst/>
                <a:ahLst/>
                <a:cxnLst>
                  <a:cxn ang="0">
                    <a:pos x="14" y="7"/>
                  </a:cxn>
                  <a:cxn ang="0">
                    <a:pos x="6" y="0"/>
                  </a:cxn>
                  <a:cxn ang="0">
                    <a:pos x="0" y="7"/>
                  </a:cxn>
                  <a:cxn ang="0">
                    <a:pos x="0" y="15"/>
                  </a:cxn>
                  <a:cxn ang="0">
                    <a:pos x="6" y="22"/>
                  </a:cxn>
                  <a:cxn ang="0">
                    <a:pos x="14" y="15"/>
                  </a:cxn>
                  <a:cxn ang="0">
                    <a:pos x="14" y="7"/>
                  </a:cxn>
                </a:cxnLst>
                <a:rect l="0" t="0" r="r" b="b"/>
                <a:pathLst>
                  <a:path w="14" h="22">
                    <a:moveTo>
                      <a:pt x="14" y="7"/>
                    </a:moveTo>
                    <a:lnTo>
                      <a:pt x="6" y="0"/>
                    </a:lnTo>
                    <a:lnTo>
                      <a:pt x="0" y="7"/>
                    </a:lnTo>
                    <a:lnTo>
                      <a:pt x="0" y="15"/>
                    </a:lnTo>
                    <a:lnTo>
                      <a:pt x="6" y="22"/>
                    </a:lnTo>
                    <a:lnTo>
                      <a:pt x="14" y="15"/>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39" name="Freeform 5158"/>
              <p:cNvSpPr>
                <a:spLocks/>
              </p:cNvSpPr>
              <p:nvPr/>
            </p:nvSpPr>
            <p:spPr bwMode="auto">
              <a:xfrm>
                <a:off x="3398838" y="1824038"/>
                <a:ext cx="7938" cy="12700"/>
              </a:xfrm>
              <a:custGeom>
                <a:avLst/>
                <a:gdLst/>
                <a:ahLst/>
                <a:cxnLst>
                  <a:cxn ang="0">
                    <a:pos x="14" y="7"/>
                  </a:cxn>
                  <a:cxn ang="0">
                    <a:pos x="6" y="0"/>
                  </a:cxn>
                  <a:cxn ang="0">
                    <a:pos x="6" y="0"/>
                  </a:cxn>
                  <a:cxn ang="0">
                    <a:pos x="0" y="7"/>
                  </a:cxn>
                  <a:cxn ang="0">
                    <a:pos x="0" y="15"/>
                  </a:cxn>
                  <a:cxn ang="0">
                    <a:pos x="6" y="22"/>
                  </a:cxn>
                  <a:cxn ang="0">
                    <a:pos x="6" y="22"/>
                  </a:cxn>
                  <a:cxn ang="0">
                    <a:pos x="14" y="15"/>
                  </a:cxn>
                  <a:cxn ang="0">
                    <a:pos x="14" y="7"/>
                  </a:cxn>
                </a:cxnLst>
                <a:rect l="0" t="0" r="r" b="b"/>
                <a:pathLst>
                  <a:path w="14" h="22">
                    <a:moveTo>
                      <a:pt x="14" y="7"/>
                    </a:moveTo>
                    <a:lnTo>
                      <a:pt x="6" y="0"/>
                    </a:lnTo>
                    <a:lnTo>
                      <a:pt x="6" y="0"/>
                    </a:lnTo>
                    <a:lnTo>
                      <a:pt x="0" y="7"/>
                    </a:lnTo>
                    <a:lnTo>
                      <a:pt x="0" y="15"/>
                    </a:lnTo>
                    <a:lnTo>
                      <a:pt x="6" y="22"/>
                    </a:lnTo>
                    <a:lnTo>
                      <a:pt x="6" y="22"/>
                    </a:lnTo>
                    <a:lnTo>
                      <a:pt x="14" y="15"/>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0" name="Line 4616"/>
              <p:cNvSpPr>
                <a:spLocks noChangeShapeType="1"/>
              </p:cNvSpPr>
              <p:nvPr/>
            </p:nvSpPr>
            <p:spPr bwMode="auto">
              <a:xfrm>
                <a:off x="2092325" y="14366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1" name="Freeform 4617"/>
              <p:cNvSpPr>
                <a:spLocks/>
              </p:cNvSpPr>
              <p:nvPr/>
            </p:nvSpPr>
            <p:spPr bwMode="auto">
              <a:xfrm>
                <a:off x="2084388" y="1431925"/>
                <a:ext cx="7938" cy="12700"/>
              </a:xfrm>
              <a:custGeom>
                <a:avLst/>
                <a:gdLst/>
                <a:ahLst/>
                <a:cxnLst>
                  <a:cxn ang="0">
                    <a:pos x="16" y="8"/>
                  </a:cxn>
                  <a:cxn ang="0">
                    <a:pos x="8" y="0"/>
                  </a:cxn>
                  <a:cxn ang="0">
                    <a:pos x="0" y="8"/>
                  </a:cxn>
                  <a:cxn ang="0">
                    <a:pos x="0" y="15"/>
                  </a:cxn>
                  <a:cxn ang="0">
                    <a:pos x="8" y="23"/>
                  </a:cxn>
                  <a:cxn ang="0">
                    <a:pos x="16" y="23"/>
                  </a:cxn>
                  <a:cxn ang="0">
                    <a:pos x="16" y="15"/>
                  </a:cxn>
                  <a:cxn ang="0">
                    <a:pos x="16" y="8"/>
                  </a:cxn>
                </a:cxnLst>
                <a:rect l="0" t="0" r="r" b="b"/>
                <a:pathLst>
                  <a:path w="16" h="23">
                    <a:moveTo>
                      <a:pt x="16" y="8"/>
                    </a:moveTo>
                    <a:lnTo>
                      <a:pt x="8" y="0"/>
                    </a:lnTo>
                    <a:lnTo>
                      <a:pt x="0" y="8"/>
                    </a:lnTo>
                    <a:lnTo>
                      <a:pt x="0" y="15"/>
                    </a:lnTo>
                    <a:lnTo>
                      <a:pt x="8" y="23"/>
                    </a:lnTo>
                    <a:lnTo>
                      <a:pt x="16" y="23"/>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2" name="Freeform 4618"/>
              <p:cNvSpPr>
                <a:spLocks/>
              </p:cNvSpPr>
              <p:nvPr/>
            </p:nvSpPr>
            <p:spPr bwMode="auto">
              <a:xfrm>
                <a:off x="2084388" y="1431925"/>
                <a:ext cx="7938" cy="12700"/>
              </a:xfrm>
              <a:custGeom>
                <a:avLst/>
                <a:gdLst/>
                <a:ahLst/>
                <a:cxnLst>
                  <a:cxn ang="0">
                    <a:pos x="16" y="8"/>
                  </a:cxn>
                  <a:cxn ang="0">
                    <a:pos x="16" y="8"/>
                  </a:cxn>
                  <a:cxn ang="0">
                    <a:pos x="8" y="0"/>
                  </a:cxn>
                  <a:cxn ang="0">
                    <a:pos x="0" y="8"/>
                  </a:cxn>
                  <a:cxn ang="0">
                    <a:pos x="0" y="15"/>
                  </a:cxn>
                  <a:cxn ang="0">
                    <a:pos x="8" y="23"/>
                  </a:cxn>
                  <a:cxn ang="0">
                    <a:pos x="16" y="23"/>
                  </a:cxn>
                  <a:cxn ang="0">
                    <a:pos x="16" y="15"/>
                  </a:cxn>
                  <a:cxn ang="0">
                    <a:pos x="16" y="8"/>
                  </a:cxn>
                </a:cxnLst>
                <a:rect l="0" t="0" r="r" b="b"/>
                <a:pathLst>
                  <a:path w="16" h="23">
                    <a:moveTo>
                      <a:pt x="16" y="8"/>
                    </a:moveTo>
                    <a:lnTo>
                      <a:pt x="16" y="8"/>
                    </a:lnTo>
                    <a:lnTo>
                      <a:pt x="8" y="0"/>
                    </a:lnTo>
                    <a:lnTo>
                      <a:pt x="0" y="8"/>
                    </a:lnTo>
                    <a:lnTo>
                      <a:pt x="0" y="15"/>
                    </a:lnTo>
                    <a:lnTo>
                      <a:pt x="8" y="23"/>
                    </a:lnTo>
                    <a:lnTo>
                      <a:pt x="16" y="23"/>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3" name="Line 4619"/>
              <p:cNvSpPr>
                <a:spLocks noChangeShapeType="1"/>
              </p:cNvSpPr>
              <p:nvPr/>
            </p:nvSpPr>
            <p:spPr bwMode="auto">
              <a:xfrm>
                <a:off x="2087563"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4" name="Freeform 4620"/>
              <p:cNvSpPr>
                <a:spLocks/>
              </p:cNvSpPr>
              <p:nvPr/>
            </p:nvSpPr>
            <p:spPr bwMode="auto">
              <a:xfrm>
                <a:off x="2084388" y="1439863"/>
                <a:ext cx="19050" cy="4763"/>
              </a:xfrm>
              <a:custGeom>
                <a:avLst/>
                <a:gdLst/>
                <a:ahLst/>
                <a:cxnLst>
                  <a:cxn ang="0">
                    <a:pos x="8" y="0"/>
                  </a:cxn>
                  <a:cxn ang="0">
                    <a:pos x="0" y="8"/>
                  </a:cxn>
                  <a:cxn ang="0">
                    <a:pos x="38" y="8"/>
                  </a:cxn>
                  <a:cxn ang="0">
                    <a:pos x="38" y="0"/>
                  </a:cxn>
                  <a:cxn ang="0">
                    <a:pos x="30" y="0"/>
                  </a:cxn>
                  <a:cxn ang="0">
                    <a:pos x="8" y="0"/>
                  </a:cxn>
                </a:cxnLst>
                <a:rect l="0" t="0" r="r" b="b"/>
                <a:pathLst>
                  <a:path w="38" h="8">
                    <a:moveTo>
                      <a:pt x="8" y="0"/>
                    </a:moveTo>
                    <a:lnTo>
                      <a:pt x="0" y="8"/>
                    </a:lnTo>
                    <a:lnTo>
                      <a:pt x="38" y="8"/>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5" name="Freeform 4621"/>
              <p:cNvSpPr>
                <a:spLocks/>
              </p:cNvSpPr>
              <p:nvPr/>
            </p:nvSpPr>
            <p:spPr bwMode="auto">
              <a:xfrm>
                <a:off x="2084388" y="1439863"/>
                <a:ext cx="19050" cy="4763"/>
              </a:xfrm>
              <a:custGeom>
                <a:avLst/>
                <a:gdLst/>
                <a:ahLst/>
                <a:cxnLst>
                  <a:cxn ang="0">
                    <a:pos x="8" y="0"/>
                  </a:cxn>
                  <a:cxn ang="0">
                    <a:pos x="8" y="0"/>
                  </a:cxn>
                  <a:cxn ang="0">
                    <a:pos x="0" y="8"/>
                  </a:cxn>
                  <a:cxn ang="0">
                    <a:pos x="8" y="8"/>
                  </a:cxn>
                  <a:cxn ang="0">
                    <a:pos x="30" y="8"/>
                  </a:cxn>
                  <a:cxn ang="0">
                    <a:pos x="38" y="8"/>
                  </a:cxn>
                  <a:cxn ang="0">
                    <a:pos x="38" y="0"/>
                  </a:cxn>
                  <a:cxn ang="0">
                    <a:pos x="30" y="0"/>
                  </a:cxn>
                  <a:cxn ang="0">
                    <a:pos x="8" y="0"/>
                  </a:cxn>
                </a:cxnLst>
                <a:rect l="0" t="0" r="r" b="b"/>
                <a:pathLst>
                  <a:path w="38" h="8">
                    <a:moveTo>
                      <a:pt x="8" y="0"/>
                    </a:moveTo>
                    <a:lnTo>
                      <a:pt x="8" y="0"/>
                    </a:lnTo>
                    <a:lnTo>
                      <a:pt x="0" y="8"/>
                    </a:lnTo>
                    <a:lnTo>
                      <a:pt x="8" y="8"/>
                    </a:lnTo>
                    <a:lnTo>
                      <a:pt x="30" y="8"/>
                    </a:lnTo>
                    <a:lnTo>
                      <a:pt x="38" y="8"/>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6" name="Line 4622"/>
              <p:cNvSpPr>
                <a:spLocks noChangeShapeType="1"/>
              </p:cNvSpPr>
              <p:nvPr/>
            </p:nvSpPr>
            <p:spPr bwMode="auto">
              <a:xfrm>
                <a:off x="2100263"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7" name="Freeform 4623"/>
              <p:cNvSpPr>
                <a:spLocks/>
              </p:cNvSpPr>
              <p:nvPr/>
            </p:nvSpPr>
            <p:spPr bwMode="auto">
              <a:xfrm>
                <a:off x="2095500" y="1439863"/>
                <a:ext cx="15875" cy="4763"/>
              </a:xfrm>
              <a:custGeom>
                <a:avLst/>
                <a:gdLst/>
                <a:ahLst/>
                <a:cxnLst>
                  <a:cxn ang="0">
                    <a:pos x="8" y="0"/>
                  </a:cxn>
                  <a:cxn ang="0">
                    <a:pos x="0" y="0"/>
                  </a:cxn>
                  <a:cxn ang="0">
                    <a:pos x="0" y="8"/>
                  </a:cxn>
                  <a:cxn ang="0">
                    <a:pos x="31" y="8"/>
                  </a:cxn>
                  <a:cxn ang="0">
                    <a:pos x="31" y="0"/>
                  </a:cxn>
                  <a:cxn ang="0">
                    <a:pos x="23" y="0"/>
                  </a:cxn>
                  <a:cxn ang="0">
                    <a:pos x="8" y="0"/>
                  </a:cxn>
                </a:cxnLst>
                <a:rect l="0" t="0" r="r" b="b"/>
                <a:pathLst>
                  <a:path w="31" h="8">
                    <a:moveTo>
                      <a:pt x="8" y="0"/>
                    </a:moveTo>
                    <a:lnTo>
                      <a:pt x="0" y="0"/>
                    </a:lnTo>
                    <a:lnTo>
                      <a:pt x="0" y="8"/>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8" name="Freeform 4624"/>
              <p:cNvSpPr>
                <a:spLocks/>
              </p:cNvSpPr>
              <p:nvPr/>
            </p:nvSpPr>
            <p:spPr bwMode="auto">
              <a:xfrm>
                <a:off x="2095500" y="1439863"/>
                <a:ext cx="15875" cy="4763"/>
              </a:xfrm>
              <a:custGeom>
                <a:avLst/>
                <a:gdLst/>
                <a:ahLst/>
                <a:cxnLst>
                  <a:cxn ang="0">
                    <a:pos x="8" y="0"/>
                  </a:cxn>
                  <a:cxn ang="0">
                    <a:pos x="0" y="0"/>
                  </a:cxn>
                  <a:cxn ang="0">
                    <a:pos x="0" y="8"/>
                  </a:cxn>
                  <a:cxn ang="0">
                    <a:pos x="8" y="8"/>
                  </a:cxn>
                  <a:cxn ang="0">
                    <a:pos x="23" y="8"/>
                  </a:cxn>
                  <a:cxn ang="0">
                    <a:pos x="31" y="8"/>
                  </a:cxn>
                  <a:cxn ang="0">
                    <a:pos x="31" y="0"/>
                  </a:cxn>
                  <a:cxn ang="0">
                    <a:pos x="23" y="0"/>
                  </a:cxn>
                  <a:cxn ang="0">
                    <a:pos x="8" y="0"/>
                  </a:cxn>
                </a:cxnLst>
                <a:rect l="0" t="0" r="r" b="b"/>
                <a:pathLst>
                  <a:path w="31" h="8">
                    <a:moveTo>
                      <a:pt x="8" y="0"/>
                    </a:moveTo>
                    <a:lnTo>
                      <a:pt x="0" y="0"/>
                    </a:lnTo>
                    <a:lnTo>
                      <a:pt x="0" y="8"/>
                    </a:lnTo>
                    <a:lnTo>
                      <a:pt x="8" y="8"/>
                    </a:lnTo>
                    <a:lnTo>
                      <a:pt x="23" y="8"/>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49" name="Line 4625"/>
              <p:cNvSpPr>
                <a:spLocks noChangeShapeType="1"/>
              </p:cNvSpPr>
              <p:nvPr/>
            </p:nvSpPr>
            <p:spPr bwMode="auto">
              <a:xfrm>
                <a:off x="2108200"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0" name="Freeform 4626"/>
              <p:cNvSpPr>
                <a:spLocks/>
              </p:cNvSpPr>
              <p:nvPr/>
            </p:nvSpPr>
            <p:spPr bwMode="auto">
              <a:xfrm>
                <a:off x="2103438" y="1439863"/>
                <a:ext cx="20638" cy="4763"/>
              </a:xfrm>
              <a:custGeom>
                <a:avLst/>
                <a:gdLst/>
                <a:ahLst/>
                <a:cxnLst>
                  <a:cxn ang="0">
                    <a:pos x="7" y="0"/>
                  </a:cxn>
                  <a:cxn ang="0">
                    <a:pos x="0" y="0"/>
                  </a:cxn>
                  <a:cxn ang="0">
                    <a:pos x="0" y="8"/>
                  </a:cxn>
                  <a:cxn ang="0">
                    <a:pos x="37" y="8"/>
                  </a:cxn>
                  <a:cxn ang="0">
                    <a:pos x="29" y="0"/>
                  </a:cxn>
                  <a:cxn ang="0">
                    <a:pos x="7" y="0"/>
                  </a:cxn>
                </a:cxnLst>
                <a:rect l="0" t="0" r="r" b="b"/>
                <a:pathLst>
                  <a:path w="37" h="8">
                    <a:moveTo>
                      <a:pt x="7" y="0"/>
                    </a:moveTo>
                    <a:lnTo>
                      <a:pt x="0" y="0"/>
                    </a:lnTo>
                    <a:lnTo>
                      <a:pt x="0" y="8"/>
                    </a:lnTo>
                    <a:lnTo>
                      <a:pt x="37" y="8"/>
                    </a:lnTo>
                    <a:lnTo>
                      <a:pt x="2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1" name="Freeform 4627"/>
              <p:cNvSpPr>
                <a:spLocks/>
              </p:cNvSpPr>
              <p:nvPr/>
            </p:nvSpPr>
            <p:spPr bwMode="auto">
              <a:xfrm>
                <a:off x="2103438" y="1439863"/>
                <a:ext cx="20638" cy="4763"/>
              </a:xfrm>
              <a:custGeom>
                <a:avLst/>
                <a:gdLst/>
                <a:ahLst/>
                <a:cxnLst>
                  <a:cxn ang="0">
                    <a:pos x="7" y="0"/>
                  </a:cxn>
                  <a:cxn ang="0">
                    <a:pos x="0" y="0"/>
                  </a:cxn>
                  <a:cxn ang="0">
                    <a:pos x="0" y="8"/>
                  </a:cxn>
                  <a:cxn ang="0">
                    <a:pos x="7" y="8"/>
                  </a:cxn>
                  <a:cxn ang="0">
                    <a:pos x="29" y="8"/>
                  </a:cxn>
                  <a:cxn ang="0">
                    <a:pos x="37" y="8"/>
                  </a:cxn>
                  <a:cxn ang="0">
                    <a:pos x="29" y="0"/>
                  </a:cxn>
                  <a:cxn ang="0">
                    <a:pos x="29" y="0"/>
                  </a:cxn>
                  <a:cxn ang="0">
                    <a:pos x="7" y="0"/>
                  </a:cxn>
                </a:cxnLst>
                <a:rect l="0" t="0" r="r" b="b"/>
                <a:pathLst>
                  <a:path w="37" h="8">
                    <a:moveTo>
                      <a:pt x="7" y="0"/>
                    </a:moveTo>
                    <a:lnTo>
                      <a:pt x="0" y="0"/>
                    </a:lnTo>
                    <a:lnTo>
                      <a:pt x="0" y="8"/>
                    </a:lnTo>
                    <a:lnTo>
                      <a:pt x="7" y="8"/>
                    </a:lnTo>
                    <a:lnTo>
                      <a:pt x="29" y="8"/>
                    </a:lnTo>
                    <a:lnTo>
                      <a:pt x="37" y="8"/>
                    </a:lnTo>
                    <a:lnTo>
                      <a:pt x="29" y="0"/>
                    </a:lnTo>
                    <a:lnTo>
                      <a:pt x="2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2" name="Line 4628"/>
              <p:cNvSpPr>
                <a:spLocks noChangeShapeType="1"/>
              </p:cNvSpPr>
              <p:nvPr/>
            </p:nvSpPr>
            <p:spPr bwMode="auto">
              <a:xfrm>
                <a:off x="2119313"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3" name="Freeform 4629"/>
              <p:cNvSpPr>
                <a:spLocks/>
              </p:cNvSpPr>
              <p:nvPr/>
            </p:nvSpPr>
            <p:spPr bwMode="auto">
              <a:xfrm>
                <a:off x="2116138" y="1439863"/>
                <a:ext cx="11113" cy="4763"/>
              </a:xfrm>
              <a:custGeom>
                <a:avLst/>
                <a:gdLst/>
                <a:ahLst/>
                <a:cxnLst>
                  <a:cxn ang="0">
                    <a:pos x="7" y="0"/>
                  </a:cxn>
                  <a:cxn ang="0">
                    <a:pos x="0" y="0"/>
                  </a:cxn>
                  <a:cxn ang="0">
                    <a:pos x="0" y="8"/>
                  </a:cxn>
                  <a:cxn ang="0">
                    <a:pos x="23" y="8"/>
                  </a:cxn>
                  <a:cxn ang="0">
                    <a:pos x="15" y="0"/>
                  </a:cxn>
                  <a:cxn ang="0">
                    <a:pos x="7" y="0"/>
                  </a:cxn>
                </a:cxnLst>
                <a:rect l="0" t="0" r="r" b="b"/>
                <a:pathLst>
                  <a:path w="23" h="8">
                    <a:moveTo>
                      <a:pt x="7" y="0"/>
                    </a:moveTo>
                    <a:lnTo>
                      <a:pt x="0" y="0"/>
                    </a:lnTo>
                    <a:lnTo>
                      <a:pt x="0" y="8"/>
                    </a:lnTo>
                    <a:lnTo>
                      <a:pt x="23"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4" name="Freeform 4630"/>
              <p:cNvSpPr>
                <a:spLocks/>
              </p:cNvSpPr>
              <p:nvPr/>
            </p:nvSpPr>
            <p:spPr bwMode="auto">
              <a:xfrm>
                <a:off x="2116138" y="1439863"/>
                <a:ext cx="11113" cy="4763"/>
              </a:xfrm>
              <a:custGeom>
                <a:avLst/>
                <a:gdLst/>
                <a:ahLst/>
                <a:cxnLst>
                  <a:cxn ang="0">
                    <a:pos x="7" y="0"/>
                  </a:cxn>
                  <a:cxn ang="0">
                    <a:pos x="0" y="0"/>
                  </a:cxn>
                  <a:cxn ang="0">
                    <a:pos x="0" y="8"/>
                  </a:cxn>
                  <a:cxn ang="0">
                    <a:pos x="7" y="8"/>
                  </a:cxn>
                  <a:cxn ang="0">
                    <a:pos x="15" y="8"/>
                  </a:cxn>
                  <a:cxn ang="0">
                    <a:pos x="23" y="8"/>
                  </a:cxn>
                  <a:cxn ang="0">
                    <a:pos x="15" y="0"/>
                  </a:cxn>
                  <a:cxn ang="0">
                    <a:pos x="15" y="0"/>
                  </a:cxn>
                  <a:cxn ang="0">
                    <a:pos x="7" y="0"/>
                  </a:cxn>
                </a:cxnLst>
                <a:rect l="0" t="0" r="r" b="b"/>
                <a:pathLst>
                  <a:path w="23" h="8">
                    <a:moveTo>
                      <a:pt x="7" y="0"/>
                    </a:moveTo>
                    <a:lnTo>
                      <a:pt x="0" y="0"/>
                    </a:lnTo>
                    <a:lnTo>
                      <a:pt x="0" y="8"/>
                    </a:lnTo>
                    <a:lnTo>
                      <a:pt x="7" y="8"/>
                    </a:lnTo>
                    <a:lnTo>
                      <a:pt x="15" y="8"/>
                    </a:lnTo>
                    <a:lnTo>
                      <a:pt x="23" y="8"/>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5" name="Line 4631"/>
              <p:cNvSpPr>
                <a:spLocks noChangeShapeType="1"/>
              </p:cNvSpPr>
              <p:nvPr/>
            </p:nvSpPr>
            <p:spPr bwMode="auto">
              <a:xfrm>
                <a:off x="2124075"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6" name="Freeform 4632"/>
              <p:cNvSpPr>
                <a:spLocks/>
              </p:cNvSpPr>
              <p:nvPr/>
            </p:nvSpPr>
            <p:spPr bwMode="auto">
              <a:xfrm>
                <a:off x="2119313" y="1439863"/>
                <a:ext cx="7938" cy="4763"/>
              </a:xfrm>
              <a:custGeom>
                <a:avLst/>
                <a:gdLst/>
                <a:ahLst/>
                <a:cxnLst>
                  <a:cxn ang="0">
                    <a:pos x="8" y="0"/>
                  </a:cxn>
                  <a:cxn ang="0">
                    <a:pos x="0" y="0"/>
                  </a:cxn>
                  <a:cxn ang="0">
                    <a:pos x="0" y="8"/>
                  </a:cxn>
                  <a:cxn ang="0">
                    <a:pos x="16" y="8"/>
                  </a:cxn>
                  <a:cxn ang="0">
                    <a:pos x="16" y="0"/>
                  </a:cxn>
                  <a:cxn ang="0">
                    <a:pos x="8" y="0"/>
                  </a:cxn>
                </a:cxnLst>
                <a:rect l="0" t="0" r="r" b="b"/>
                <a:pathLst>
                  <a:path w="16" h="8">
                    <a:moveTo>
                      <a:pt x="8" y="0"/>
                    </a:moveTo>
                    <a:lnTo>
                      <a:pt x="0" y="0"/>
                    </a:lnTo>
                    <a:lnTo>
                      <a:pt x="0"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7" name="Freeform 4633"/>
              <p:cNvSpPr>
                <a:spLocks/>
              </p:cNvSpPr>
              <p:nvPr/>
            </p:nvSpPr>
            <p:spPr bwMode="auto">
              <a:xfrm>
                <a:off x="2119313" y="1439863"/>
                <a:ext cx="7938" cy="4763"/>
              </a:xfrm>
              <a:custGeom>
                <a:avLst/>
                <a:gdLst/>
                <a:ahLst/>
                <a:cxnLst>
                  <a:cxn ang="0">
                    <a:pos x="8" y="0"/>
                  </a:cxn>
                  <a:cxn ang="0">
                    <a:pos x="0" y="0"/>
                  </a:cxn>
                  <a:cxn ang="0">
                    <a:pos x="0" y="8"/>
                  </a:cxn>
                  <a:cxn ang="0">
                    <a:pos x="8" y="8"/>
                  </a:cxn>
                  <a:cxn ang="0">
                    <a:pos x="8" y="8"/>
                  </a:cxn>
                  <a:cxn ang="0">
                    <a:pos x="16" y="8"/>
                  </a:cxn>
                  <a:cxn ang="0">
                    <a:pos x="16" y="0"/>
                  </a:cxn>
                  <a:cxn ang="0">
                    <a:pos x="8" y="0"/>
                  </a:cxn>
                  <a:cxn ang="0">
                    <a:pos x="8" y="0"/>
                  </a:cxn>
                </a:cxnLst>
                <a:rect l="0" t="0" r="r" b="b"/>
                <a:pathLst>
                  <a:path w="16" h="8">
                    <a:moveTo>
                      <a:pt x="8" y="0"/>
                    </a:moveTo>
                    <a:lnTo>
                      <a:pt x="0" y="0"/>
                    </a:lnTo>
                    <a:lnTo>
                      <a:pt x="0" y="8"/>
                    </a:lnTo>
                    <a:lnTo>
                      <a:pt x="8" y="8"/>
                    </a:lnTo>
                    <a:lnTo>
                      <a:pt x="8" y="8"/>
                    </a:lnTo>
                    <a:lnTo>
                      <a:pt x="16" y="8"/>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8" name="Line 4634"/>
              <p:cNvSpPr>
                <a:spLocks noChangeShapeType="1"/>
              </p:cNvSpPr>
              <p:nvPr/>
            </p:nvSpPr>
            <p:spPr bwMode="auto">
              <a:xfrm>
                <a:off x="2124075"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59" name="Freeform 4635"/>
              <p:cNvSpPr>
                <a:spLocks/>
              </p:cNvSpPr>
              <p:nvPr/>
            </p:nvSpPr>
            <p:spPr bwMode="auto">
              <a:xfrm>
                <a:off x="2124075" y="1439863"/>
                <a:ext cx="19050" cy="4763"/>
              </a:xfrm>
              <a:custGeom>
                <a:avLst/>
                <a:gdLst/>
                <a:ahLst/>
                <a:cxnLst>
                  <a:cxn ang="0">
                    <a:pos x="0" y="0"/>
                  </a:cxn>
                  <a:cxn ang="0">
                    <a:pos x="0" y="8"/>
                  </a:cxn>
                  <a:cxn ang="0">
                    <a:pos x="38" y="8"/>
                  </a:cxn>
                  <a:cxn ang="0">
                    <a:pos x="38" y="0"/>
                  </a:cxn>
                  <a:cxn ang="0">
                    <a:pos x="30" y="0"/>
                  </a:cxn>
                  <a:cxn ang="0">
                    <a:pos x="0" y="0"/>
                  </a:cxn>
                </a:cxnLst>
                <a:rect l="0" t="0" r="r" b="b"/>
                <a:pathLst>
                  <a:path w="38" h="8">
                    <a:moveTo>
                      <a:pt x="0" y="0"/>
                    </a:moveTo>
                    <a:lnTo>
                      <a:pt x="0" y="8"/>
                    </a:lnTo>
                    <a:lnTo>
                      <a:pt x="38" y="8"/>
                    </a:lnTo>
                    <a:lnTo>
                      <a:pt x="38" y="0"/>
                    </a:lnTo>
                    <a:lnTo>
                      <a:pt x="30"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0" name="Freeform 4636"/>
              <p:cNvSpPr>
                <a:spLocks/>
              </p:cNvSpPr>
              <p:nvPr/>
            </p:nvSpPr>
            <p:spPr bwMode="auto">
              <a:xfrm>
                <a:off x="2124075" y="1439863"/>
                <a:ext cx="19050" cy="4763"/>
              </a:xfrm>
              <a:custGeom>
                <a:avLst/>
                <a:gdLst/>
                <a:ahLst/>
                <a:cxnLst>
                  <a:cxn ang="0">
                    <a:pos x="0" y="0"/>
                  </a:cxn>
                  <a:cxn ang="0">
                    <a:pos x="0" y="0"/>
                  </a:cxn>
                  <a:cxn ang="0">
                    <a:pos x="0" y="8"/>
                  </a:cxn>
                  <a:cxn ang="0">
                    <a:pos x="0" y="8"/>
                  </a:cxn>
                  <a:cxn ang="0">
                    <a:pos x="30" y="8"/>
                  </a:cxn>
                  <a:cxn ang="0">
                    <a:pos x="38" y="8"/>
                  </a:cxn>
                  <a:cxn ang="0">
                    <a:pos x="38" y="0"/>
                  </a:cxn>
                  <a:cxn ang="0">
                    <a:pos x="30" y="0"/>
                  </a:cxn>
                  <a:cxn ang="0">
                    <a:pos x="0" y="0"/>
                  </a:cxn>
                </a:cxnLst>
                <a:rect l="0" t="0" r="r" b="b"/>
                <a:pathLst>
                  <a:path w="38" h="8">
                    <a:moveTo>
                      <a:pt x="0" y="0"/>
                    </a:moveTo>
                    <a:lnTo>
                      <a:pt x="0" y="0"/>
                    </a:lnTo>
                    <a:lnTo>
                      <a:pt x="0" y="8"/>
                    </a:lnTo>
                    <a:lnTo>
                      <a:pt x="0" y="8"/>
                    </a:lnTo>
                    <a:lnTo>
                      <a:pt x="30" y="8"/>
                    </a:lnTo>
                    <a:lnTo>
                      <a:pt x="38" y="8"/>
                    </a:lnTo>
                    <a:lnTo>
                      <a:pt x="38" y="0"/>
                    </a:lnTo>
                    <a:lnTo>
                      <a:pt x="30"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1" name="Line 4637"/>
              <p:cNvSpPr>
                <a:spLocks noChangeShapeType="1"/>
              </p:cNvSpPr>
              <p:nvPr/>
            </p:nvSpPr>
            <p:spPr bwMode="auto">
              <a:xfrm>
                <a:off x="2143125" y="1439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2" name="Freeform 4638"/>
              <p:cNvSpPr>
                <a:spLocks/>
              </p:cNvSpPr>
              <p:nvPr/>
            </p:nvSpPr>
            <p:spPr bwMode="auto">
              <a:xfrm>
                <a:off x="2135188" y="1439863"/>
                <a:ext cx="7938" cy="11113"/>
              </a:xfrm>
              <a:custGeom>
                <a:avLst/>
                <a:gdLst/>
                <a:ahLst/>
                <a:cxnLst>
                  <a:cxn ang="0">
                    <a:pos x="15" y="0"/>
                  </a:cxn>
                  <a:cxn ang="0">
                    <a:pos x="0" y="0"/>
                  </a:cxn>
                  <a:cxn ang="0">
                    <a:pos x="0" y="14"/>
                  </a:cxn>
                  <a:cxn ang="0">
                    <a:pos x="7" y="21"/>
                  </a:cxn>
                  <a:cxn ang="0">
                    <a:pos x="15" y="14"/>
                  </a:cxn>
                  <a:cxn ang="0">
                    <a:pos x="15" y="0"/>
                  </a:cxn>
                </a:cxnLst>
                <a:rect l="0" t="0" r="r" b="b"/>
                <a:pathLst>
                  <a:path w="15" h="21">
                    <a:moveTo>
                      <a:pt x="15" y="0"/>
                    </a:moveTo>
                    <a:lnTo>
                      <a:pt x="0" y="0"/>
                    </a:lnTo>
                    <a:lnTo>
                      <a:pt x="0" y="14"/>
                    </a:lnTo>
                    <a:lnTo>
                      <a:pt x="7" y="21"/>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3" name="Freeform 4639"/>
              <p:cNvSpPr>
                <a:spLocks/>
              </p:cNvSpPr>
              <p:nvPr/>
            </p:nvSpPr>
            <p:spPr bwMode="auto">
              <a:xfrm>
                <a:off x="2135188" y="1439863"/>
                <a:ext cx="7938" cy="11113"/>
              </a:xfrm>
              <a:custGeom>
                <a:avLst/>
                <a:gdLst/>
                <a:ahLst/>
                <a:cxnLst>
                  <a:cxn ang="0">
                    <a:pos x="15" y="0"/>
                  </a:cxn>
                  <a:cxn ang="0">
                    <a:pos x="15" y="0"/>
                  </a:cxn>
                  <a:cxn ang="0">
                    <a:pos x="7" y="0"/>
                  </a:cxn>
                  <a:cxn ang="0">
                    <a:pos x="0" y="0"/>
                  </a:cxn>
                  <a:cxn ang="0">
                    <a:pos x="0" y="14"/>
                  </a:cxn>
                  <a:cxn ang="0">
                    <a:pos x="7" y="21"/>
                  </a:cxn>
                  <a:cxn ang="0">
                    <a:pos x="15" y="14"/>
                  </a:cxn>
                  <a:cxn ang="0">
                    <a:pos x="15" y="14"/>
                  </a:cxn>
                  <a:cxn ang="0">
                    <a:pos x="15" y="0"/>
                  </a:cxn>
                </a:cxnLst>
                <a:rect l="0" t="0" r="r" b="b"/>
                <a:pathLst>
                  <a:path w="15" h="21">
                    <a:moveTo>
                      <a:pt x="15" y="0"/>
                    </a:moveTo>
                    <a:lnTo>
                      <a:pt x="15" y="0"/>
                    </a:lnTo>
                    <a:lnTo>
                      <a:pt x="7" y="0"/>
                    </a:lnTo>
                    <a:lnTo>
                      <a:pt x="0" y="0"/>
                    </a:lnTo>
                    <a:lnTo>
                      <a:pt x="0" y="14"/>
                    </a:lnTo>
                    <a:lnTo>
                      <a:pt x="7" y="21"/>
                    </a:lnTo>
                    <a:lnTo>
                      <a:pt x="15" y="14"/>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4" name="Line 4640"/>
              <p:cNvSpPr>
                <a:spLocks noChangeShapeType="1"/>
              </p:cNvSpPr>
              <p:nvPr/>
            </p:nvSpPr>
            <p:spPr bwMode="auto">
              <a:xfrm>
                <a:off x="2139950" y="14446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5" name="Freeform 4641"/>
              <p:cNvSpPr>
                <a:spLocks/>
              </p:cNvSpPr>
              <p:nvPr/>
            </p:nvSpPr>
            <p:spPr bwMode="auto">
              <a:xfrm>
                <a:off x="2135188" y="1444625"/>
                <a:ext cx="39688" cy="6350"/>
              </a:xfrm>
              <a:custGeom>
                <a:avLst/>
                <a:gdLst/>
                <a:ahLst/>
                <a:cxnLst>
                  <a:cxn ang="0">
                    <a:pos x="7" y="0"/>
                  </a:cxn>
                  <a:cxn ang="0">
                    <a:pos x="0" y="0"/>
                  </a:cxn>
                  <a:cxn ang="0">
                    <a:pos x="0" y="6"/>
                  </a:cxn>
                  <a:cxn ang="0">
                    <a:pos x="7" y="13"/>
                  </a:cxn>
                  <a:cxn ang="0">
                    <a:pos x="68" y="13"/>
                  </a:cxn>
                  <a:cxn ang="0">
                    <a:pos x="75" y="6"/>
                  </a:cxn>
                  <a:cxn ang="0">
                    <a:pos x="68" y="0"/>
                  </a:cxn>
                  <a:cxn ang="0">
                    <a:pos x="7" y="0"/>
                  </a:cxn>
                </a:cxnLst>
                <a:rect l="0" t="0" r="r" b="b"/>
                <a:pathLst>
                  <a:path w="75" h="13">
                    <a:moveTo>
                      <a:pt x="7" y="0"/>
                    </a:moveTo>
                    <a:lnTo>
                      <a:pt x="0" y="0"/>
                    </a:lnTo>
                    <a:lnTo>
                      <a:pt x="0" y="6"/>
                    </a:lnTo>
                    <a:lnTo>
                      <a:pt x="7" y="13"/>
                    </a:lnTo>
                    <a:lnTo>
                      <a:pt x="68" y="13"/>
                    </a:lnTo>
                    <a:lnTo>
                      <a:pt x="75" y="6"/>
                    </a:lnTo>
                    <a:lnTo>
                      <a:pt x="6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6" name="Freeform 4642"/>
              <p:cNvSpPr>
                <a:spLocks/>
              </p:cNvSpPr>
              <p:nvPr/>
            </p:nvSpPr>
            <p:spPr bwMode="auto">
              <a:xfrm>
                <a:off x="2135188" y="1444625"/>
                <a:ext cx="39688" cy="6350"/>
              </a:xfrm>
              <a:custGeom>
                <a:avLst/>
                <a:gdLst/>
                <a:ahLst/>
                <a:cxnLst>
                  <a:cxn ang="0">
                    <a:pos x="7" y="0"/>
                  </a:cxn>
                  <a:cxn ang="0">
                    <a:pos x="0" y="0"/>
                  </a:cxn>
                  <a:cxn ang="0">
                    <a:pos x="0" y="6"/>
                  </a:cxn>
                  <a:cxn ang="0">
                    <a:pos x="7" y="13"/>
                  </a:cxn>
                  <a:cxn ang="0">
                    <a:pos x="68" y="13"/>
                  </a:cxn>
                  <a:cxn ang="0">
                    <a:pos x="75" y="6"/>
                  </a:cxn>
                  <a:cxn ang="0">
                    <a:pos x="68" y="0"/>
                  </a:cxn>
                  <a:cxn ang="0">
                    <a:pos x="68" y="0"/>
                  </a:cxn>
                  <a:cxn ang="0">
                    <a:pos x="7" y="0"/>
                  </a:cxn>
                </a:cxnLst>
                <a:rect l="0" t="0" r="r" b="b"/>
                <a:pathLst>
                  <a:path w="75" h="13">
                    <a:moveTo>
                      <a:pt x="7" y="0"/>
                    </a:moveTo>
                    <a:lnTo>
                      <a:pt x="0" y="0"/>
                    </a:lnTo>
                    <a:lnTo>
                      <a:pt x="0" y="6"/>
                    </a:lnTo>
                    <a:lnTo>
                      <a:pt x="7" y="13"/>
                    </a:lnTo>
                    <a:lnTo>
                      <a:pt x="68" y="13"/>
                    </a:lnTo>
                    <a:lnTo>
                      <a:pt x="75" y="6"/>
                    </a:lnTo>
                    <a:lnTo>
                      <a:pt x="68" y="0"/>
                    </a:lnTo>
                    <a:lnTo>
                      <a:pt x="6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7" name="Line 4644"/>
              <p:cNvSpPr>
                <a:spLocks noChangeShapeType="1"/>
              </p:cNvSpPr>
              <p:nvPr/>
            </p:nvSpPr>
            <p:spPr bwMode="auto">
              <a:xfrm>
                <a:off x="2174876" y="1447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8" name="Freeform 4645"/>
              <p:cNvSpPr>
                <a:spLocks/>
              </p:cNvSpPr>
              <p:nvPr/>
            </p:nvSpPr>
            <p:spPr bwMode="auto">
              <a:xfrm>
                <a:off x="2166938" y="1444625"/>
                <a:ext cx="7938" cy="11113"/>
              </a:xfrm>
              <a:custGeom>
                <a:avLst/>
                <a:gdLst/>
                <a:ahLst/>
                <a:cxnLst>
                  <a:cxn ang="0">
                    <a:pos x="15" y="6"/>
                  </a:cxn>
                  <a:cxn ang="0">
                    <a:pos x="8" y="0"/>
                  </a:cxn>
                  <a:cxn ang="0">
                    <a:pos x="0" y="0"/>
                  </a:cxn>
                  <a:cxn ang="0">
                    <a:pos x="0" y="21"/>
                  </a:cxn>
                  <a:cxn ang="0">
                    <a:pos x="8" y="21"/>
                  </a:cxn>
                  <a:cxn ang="0">
                    <a:pos x="15" y="13"/>
                  </a:cxn>
                  <a:cxn ang="0">
                    <a:pos x="15" y="6"/>
                  </a:cxn>
                </a:cxnLst>
                <a:rect l="0" t="0" r="r" b="b"/>
                <a:pathLst>
                  <a:path w="15" h="21">
                    <a:moveTo>
                      <a:pt x="15" y="6"/>
                    </a:moveTo>
                    <a:lnTo>
                      <a:pt x="8" y="0"/>
                    </a:lnTo>
                    <a:lnTo>
                      <a:pt x="0" y="0"/>
                    </a:lnTo>
                    <a:lnTo>
                      <a:pt x="0" y="21"/>
                    </a:lnTo>
                    <a:lnTo>
                      <a:pt x="8" y="21"/>
                    </a:lnTo>
                    <a:lnTo>
                      <a:pt x="15" y="13"/>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69" name="Freeform 4646"/>
              <p:cNvSpPr>
                <a:spLocks/>
              </p:cNvSpPr>
              <p:nvPr/>
            </p:nvSpPr>
            <p:spPr bwMode="auto">
              <a:xfrm>
                <a:off x="2166938" y="1444625"/>
                <a:ext cx="7938" cy="11113"/>
              </a:xfrm>
              <a:custGeom>
                <a:avLst/>
                <a:gdLst/>
                <a:ahLst/>
                <a:cxnLst>
                  <a:cxn ang="0">
                    <a:pos x="15" y="6"/>
                  </a:cxn>
                  <a:cxn ang="0">
                    <a:pos x="8" y="0"/>
                  </a:cxn>
                  <a:cxn ang="0">
                    <a:pos x="0" y="0"/>
                  </a:cxn>
                  <a:cxn ang="0">
                    <a:pos x="0" y="6"/>
                  </a:cxn>
                  <a:cxn ang="0">
                    <a:pos x="0" y="13"/>
                  </a:cxn>
                  <a:cxn ang="0">
                    <a:pos x="0" y="21"/>
                  </a:cxn>
                  <a:cxn ang="0">
                    <a:pos x="8" y="21"/>
                  </a:cxn>
                  <a:cxn ang="0">
                    <a:pos x="15" y="13"/>
                  </a:cxn>
                  <a:cxn ang="0">
                    <a:pos x="15" y="6"/>
                  </a:cxn>
                </a:cxnLst>
                <a:rect l="0" t="0" r="r" b="b"/>
                <a:pathLst>
                  <a:path w="15" h="21">
                    <a:moveTo>
                      <a:pt x="15" y="6"/>
                    </a:moveTo>
                    <a:lnTo>
                      <a:pt x="8" y="0"/>
                    </a:lnTo>
                    <a:lnTo>
                      <a:pt x="0" y="0"/>
                    </a:lnTo>
                    <a:lnTo>
                      <a:pt x="0" y="6"/>
                    </a:lnTo>
                    <a:lnTo>
                      <a:pt x="0" y="13"/>
                    </a:lnTo>
                    <a:lnTo>
                      <a:pt x="0" y="21"/>
                    </a:lnTo>
                    <a:lnTo>
                      <a:pt x="8" y="21"/>
                    </a:lnTo>
                    <a:lnTo>
                      <a:pt x="15" y="13"/>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0" name="Line 4647"/>
              <p:cNvSpPr>
                <a:spLocks noChangeShapeType="1"/>
              </p:cNvSpPr>
              <p:nvPr/>
            </p:nvSpPr>
            <p:spPr bwMode="auto">
              <a:xfrm>
                <a:off x="2171701" y="1450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1" name="Freeform 4648"/>
              <p:cNvSpPr>
                <a:spLocks/>
              </p:cNvSpPr>
              <p:nvPr/>
            </p:nvSpPr>
            <p:spPr bwMode="auto">
              <a:xfrm>
                <a:off x="2166938" y="1450975"/>
                <a:ext cx="7938" cy="4763"/>
              </a:xfrm>
              <a:custGeom>
                <a:avLst/>
                <a:gdLst/>
                <a:ahLst/>
                <a:cxnLst>
                  <a:cxn ang="0">
                    <a:pos x="8" y="0"/>
                  </a:cxn>
                  <a:cxn ang="0">
                    <a:pos x="0" y="0"/>
                  </a:cxn>
                  <a:cxn ang="0">
                    <a:pos x="8" y="8"/>
                  </a:cxn>
                  <a:cxn ang="0">
                    <a:pos x="15" y="0"/>
                  </a:cxn>
                  <a:cxn ang="0">
                    <a:pos x="8" y="0"/>
                  </a:cxn>
                </a:cxnLst>
                <a:rect l="0" t="0" r="r" b="b"/>
                <a:pathLst>
                  <a:path w="15" h="8">
                    <a:moveTo>
                      <a:pt x="8" y="0"/>
                    </a:moveTo>
                    <a:lnTo>
                      <a:pt x="0" y="0"/>
                    </a:lnTo>
                    <a:lnTo>
                      <a:pt x="8"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2" name="Freeform 4649"/>
              <p:cNvSpPr>
                <a:spLocks/>
              </p:cNvSpPr>
              <p:nvPr/>
            </p:nvSpPr>
            <p:spPr bwMode="auto">
              <a:xfrm>
                <a:off x="2166938" y="1450975"/>
                <a:ext cx="7938" cy="4763"/>
              </a:xfrm>
              <a:custGeom>
                <a:avLst/>
                <a:gdLst/>
                <a:ahLst/>
                <a:cxnLst>
                  <a:cxn ang="0">
                    <a:pos x="8" y="0"/>
                  </a:cxn>
                  <a:cxn ang="0">
                    <a:pos x="0" y="0"/>
                  </a:cxn>
                  <a:cxn ang="0">
                    <a:pos x="0" y="0"/>
                  </a:cxn>
                  <a:cxn ang="0">
                    <a:pos x="8" y="8"/>
                  </a:cxn>
                  <a:cxn ang="0">
                    <a:pos x="8" y="8"/>
                  </a:cxn>
                  <a:cxn ang="0">
                    <a:pos x="15" y="0"/>
                  </a:cxn>
                  <a:cxn ang="0">
                    <a:pos x="15" y="0"/>
                  </a:cxn>
                  <a:cxn ang="0">
                    <a:pos x="8" y="0"/>
                  </a:cxn>
                  <a:cxn ang="0">
                    <a:pos x="8" y="0"/>
                  </a:cxn>
                </a:cxnLst>
                <a:rect l="0" t="0" r="r" b="b"/>
                <a:pathLst>
                  <a:path w="15" h="8">
                    <a:moveTo>
                      <a:pt x="8" y="0"/>
                    </a:moveTo>
                    <a:lnTo>
                      <a:pt x="0" y="0"/>
                    </a:lnTo>
                    <a:lnTo>
                      <a:pt x="0" y="0"/>
                    </a:lnTo>
                    <a:lnTo>
                      <a:pt x="8" y="8"/>
                    </a:lnTo>
                    <a:lnTo>
                      <a:pt x="8" y="8"/>
                    </a:lnTo>
                    <a:lnTo>
                      <a:pt x="15" y="0"/>
                    </a:lnTo>
                    <a:lnTo>
                      <a:pt x="15"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3" name="Line 4650"/>
              <p:cNvSpPr>
                <a:spLocks noChangeShapeType="1"/>
              </p:cNvSpPr>
              <p:nvPr/>
            </p:nvSpPr>
            <p:spPr bwMode="auto">
              <a:xfrm>
                <a:off x="2171701" y="1450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4" name="Freeform 4651"/>
              <p:cNvSpPr>
                <a:spLocks/>
              </p:cNvSpPr>
              <p:nvPr/>
            </p:nvSpPr>
            <p:spPr bwMode="auto">
              <a:xfrm>
                <a:off x="2171701" y="1450975"/>
                <a:ext cx="15875" cy="4763"/>
              </a:xfrm>
              <a:custGeom>
                <a:avLst/>
                <a:gdLst/>
                <a:ahLst/>
                <a:cxnLst>
                  <a:cxn ang="0">
                    <a:pos x="0" y="0"/>
                  </a:cxn>
                  <a:cxn ang="0">
                    <a:pos x="0" y="8"/>
                  </a:cxn>
                  <a:cxn ang="0">
                    <a:pos x="23" y="8"/>
                  </a:cxn>
                  <a:cxn ang="0">
                    <a:pos x="29" y="0"/>
                  </a:cxn>
                  <a:cxn ang="0">
                    <a:pos x="23" y="0"/>
                  </a:cxn>
                  <a:cxn ang="0">
                    <a:pos x="0" y="0"/>
                  </a:cxn>
                </a:cxnLst>
                <a:rect l="0" t="0" r="r" b="b"/>
                <a:pathLst>
                  <a:path w="29" h="8">
                    <a:moveTo>
                      <a:pt x="0" y="0"/>
                    </a:moveTo>
                    <a:lnTo>
                      <a:pt x="0" y="8"/>
                    </a:lnTo>
                    <a:lnTo>
                      <a:pt x="23" y="8"/>
                    </a:lnTo>
                    <a:lnTo>
                      <a:pt x="29" y="0"/>
                    </a:lnTo>
                    <a:lnTo>
                      <a:pt x="23"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5" name="Freeform 4652"/>
              <p:cNvSpPr>
                <a:spLocks/>
              </p:cNvSpPr>
              <p:nvPr/>
            </p:nvSpPr>
            <p:spPr bwMode="auto">
              <a:xfrm>
                <a:off x="2171701" y="1450975"/>
                <a:ext cx="15875" cy="4763"/>
              </a:xfrm>
              <a:custGeom>
                <a:avLst/>
                <a:gdLst/>
                <a:ahLst/>
                <a:cxnLst>
                  <a:cxn ang="0">
                    <a:pos x="0" y="0"/>
                  </a:cxn>
                  <a:cxn ang="0">
                    <a:pos x="0" y="0"/>
                  </a:cxn>
                  <a:cxn ang="0">
                    <a:pos x="0" y="0"/>
                  </a:cxn>
                  <a:cxn ang="0">
                    <a:pos x="0" y="8"/>
                  </a:cxn>
                  <a:cxn ang="0">
                    <a:pos x="23" y="8"/>
                  </a:cxn>
                  <a:cxn ang="0">
                    <a:pos x="29" y="0"/>
                  </a:cxn>
                  <a:cxn ang="0">
                    <a:pos x="29" y="0"/>
                  </a:cxn>
                  <a:cxn ang="0">
                    <a:pos x="23" y="0"/>
                  </a:cxn>
                  <a:cxn ang="0">
                    <a:pos x="0" y="0"/>
                  </a:cxn>
                </a:cxnLst>
                <a:rect l="0" t="0" r="r" b="b"/>
                <a:pathLst>
                  <a:path w="29" h="8">
                    <a:moveTo>
                      <a:pt x="0" y="0"/>
                    </a:moveTo>
                    <a:lnTo>
                      <a:pt x="0" y="0"/>
                    </a:lnTo>
                    <a:lnTo>
                      <a:pt x="0" y="0"/>
                    </a:lnTo>
                    <a:lnTo>
                      <a:pt x="0" y="8"/>
                    </a:lnTo>
                    <a:lnTo>
                      <a:pt x="23" y="8"/>
                    </a:lnTo>
                    <a:lnTo>
                      <a:pt x="29" y="0"/>
                    </a:lnTo>
                    <a:lnTo>
                      <a:pt x="29" y="0"/>
                    </a:lnTo>
                    <a:lnTo>
                      <a:pt x="23"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6" name="Line 4653"/>
              <p:cNvSpPr>
                <a:spLocks noChangeShapeType="1"/>
              </p:cNvSpPr>
              <p:nvPr/>
            </p:nvSpPr>
            <p:spPr bwMode="auto">
              <a:xfrm>
                <a:off x="2187576" y="1450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7" name="Rectangle 4654"/>
              <p:cNvSpPr>
                <a:spLocks noChangeArrowheads="1"/>
              </p:cNvSpPr>
              <p:nvPr/>
            </p:nvSpPr>
            <p:spPr bwMode="auto">
              <a:xfrm>
                <a:off x="2179638" y="1450975"/>
                <a:ext cx="7938" cy="7938"/>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8" name="Freeform 4655"/>
              <p:cNvSpPr>
                <a:spLocks/>
              </p:cNvSpPr>
              <p:nvPr/>
            </p:nvSpPr>
            <p:spPr bwMode="auto">
              <a:xfrm>
                <a:off x="2179638" y="1450975"/>
                <a:ext cx="7938" cy="7938"/>
              </a:xfrm>
              <a:custGeom>
                <a:avLst/>
                <a:gdLst/>
                <a:ahLst/>
                <a:cxnLst>
                  <a:cxn ang="0">
                    <a:pos x="14" y="0"/>
                  </a:cxn>
                  <a:cxn ang="0">
                    <a:pos x="14" y="0"/>
                  </a:cxn>
                  <a:cxn ang="0">
                    <a:pos x="8" y="0"/>
                  </a:cxn>
                  <a:cxn ang="0">
                    <a:pos x="0" y="0"/>
                  </a:cxn>
                  <a:cxn ang="0">
                    <a:pos x="0" y="15"/>
                  </a:cxn>
                  <a:cxn ang="0">
                    <a:pos x="8" y="15"/>
                  </a:cxn>
                  <a:cxn ang="0">
                    <a:pos x="14" y="15"/>
                  </a:cxn>
                  <a:cxn ang="0">
                    <a:pos x="14" y="15"/>
                  </a:cxn>
                  <a:cxn ang="0">
                    <a:pos x="14" y="0"/>
                  </a:cxn>
                </a:cxnLst>
                <a:rect l="0" t="0" r="r" b="b"/>
                <a:pathLst>
                  <a:path w="14" h="15">
                    <a:moveTo>
                      <a:pt x="14" y="0"/>
                    </a:moveTo>
                    <a:lnTo>
                      <a:pt x="14" y="0"/>
                    </a:lnTo>
                    <a:lnTo>
                      <a:pt x="8" y="0"/>
                    </a:lnTo>
                    <a:lnTo>
                      <a:pt x="0" y="0"/>
                    </a:lnTo>
                    <a:lnTo>
                      <a:pt x="0" y="15"/>
                    </a:lnTo>
                    <a:lnTo>
                      <a:pt x="8" y="15"/>
                    </a:lnTo>
                    <a:lnTo>
                      <a:pt x="14" y="15"/>
                    </a:lnTo>
                    <a:lnTo>
                      <a:pt x="14" y="15"/>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79" name="Line 4656"/>
              <p:cNvSpPr>
                <a:spLocks noChangeShapeType="1"/>
              </p:cNvSpPr>
              <p:nvPr/>
            </p:nvSpPr>
            <p:spPr bwMode="auto">
              <a:xfrm>
                <a:off x="2184401" y="1455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0" name="Freeform 4657"/>
              <p:cNvSpPr>
                <a:spLocks/>
              </p:cNvSpPr>
              <p:nvPr/>
            </p:nvSpPr>
            <p:spPr bwMode="auto">
              <a:xfrm>
                <a:off x="2179638" y="1455738"/>
                <a:ext cx="15875" cy="3175"/>
              </a:xfrm>
              <a:custGeom>
                <a:avLst/>
                <a:gdLst/>
                <a:ahLst/>
                <a:cxnLst>
                  <a:cxn ang="0">
                    <a:pos x="8" y="0"/>
                  </a:cxn>
                  <a:cxn ang="0">
                    <a:pos x="0" y="7"/>
                  </a:cxn>
                  <a:cxn ang="0">
                    <a:pos x="30" y="7"/>
                  </a:cxn>
                  <a:cxn ang="0">
                    <a:pos x="30" y="0"/>
                  </a:cxn>
                  <a:cxn ang="0">
                    <a:pos x="22" y="0"/>
                  </a:cxn>
                  <a:cxn ang="0">
                    <a:pos x="8" y="0"/>
                  </a:cxn>
                </a:cxnLst>
                <a:rect l="0" t="0" r="r" b="b"/>
                <a:pathLst>
                  <a:path w="30" h="7">
                    <a:moveTo>
                      <a:pt x="8" y="0"/>
                    </a:moveTo>
                    <a:lnTo>
                      <a:pt x="0" y="7"/>
                    </a:lnTo>
                    <a:lnTo>
                      <a:pt x="30" y="7"/>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1" name="Freeform 4658"/>
              <p:cNvSpPr>
                <a:spLocks/>
              </p:cNvSpPr>
              <p:nvPr/>
            </p:nvSpPr>
            <p:spPr bwMode="auto">
              <a:xfrm>
                <a:off x="2179638" y="1455738"/>
                <a:ext cx="15875" cy="3175"/>
              </a:xfrm>
              <a:custGeom>
                <a:avLst/>
                <a:gdLst/>
                <a:ahLst/>
                <a:cxnLst>
                  <a:cxn ang="0">
                    <a:pos x="8" y="0"/>
                  </a:cxn>
                  <a:cxn ang="0">
                    <a:pos x="8" y="0"/>
                  </a:cxn>
                  <a:cxn ang="0">
                    <a:pos x="0" y="7"/>
                  </a:cxn>
                  <a:cxn ang="0">
                    <a:pos x="8" y="7"/>
                  </a:cxn>
                  <a:cxn ang="0">
                    <a:pos x="22" y="7"/>
                  </a:cxn>
                  <a:cxn ang="0">
                    <a:pos x="30" y="7"/>
                  </a:cxn>
                  <a:cxn ang="0">
                    <a:pos x="30" y="0"/>
                  </a:cxn>
                  <a:cxn ang="0">
                    <a:pos x="22" y="0"/>
                  </a:cxn>
                  <a:cxn ang="0">
                    <a:pos x="8" y="0"/>
                  </a:cxn>
                </a:cxnLst>
                <a:rect l="0" t="0" r="r" b="b"/>
                <a:pathLst>
                  <a:path w="30" h="7">
                    <a:moveTo>
                      <a:pt x="8" y="0"/>
                    </a:moveTo>
                    <a:lnTo>
                      <a:pt x="8" y="0"/>
                    </a:lnTo>
                    <a:lnTo>
                      <a:pt x="0" y="7"/>
                    </a:lnTo>
                    <a:lnTo>
                      <a:pt x="8" y="7"/>
                    </a:lnTo>
                    <a:lnTo>
                      <a:pt x="22" y="7"/>
                    </a:lnTo>
                    <a:lnTo>
                      <a:pt x="30" y="7"/>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2" name="Line 4659"/>
              <p:cNvSpPr>
                <a:spLocks noChangeShapeType="1"/>
              </p:cNvSpPr>
              <p:nvPr/>
            </p:nvSpPr>
            <p:spPr bwMode="auto">
              <a:xfrm>
                <a:off x="2195513" y="1458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3" name="Freeform 4660"/>
              <p:cNvSpPr>
                <a:spLocks/>
              </p:cNvSpPr>
              <p:nvPr/>
            </p:nvSpPr>
            <p:spPr bwMode="auto">
              <a:xfrm>
                <a:off x="2187576" y="1455738"/>
                <a:ext cx="7938" cy="11113"/>
              </a:xfrm>
              <a:custGeom>
                <a:avLst/>
                <a:gdLst/>
                <a:ahLst/>
                <a:cxnLst>
                  <a:cxn ang="0">
                    <a:pos x="16" y="7"/>
                  </a:cxn>
                  <a:cxn ang="0">
                    <a:pos x="16" y="0"/>
                  </a:cxn>
                  <a:cxn ang="0">
                    <a:pos x="8" y="0"/>
                  </a:cxn>
                  <a:cxn ang="0">
                    <a:pos x="0" y="7"/>
                  </a:cxn>
                  <a:cxn ang="0">
                    <a:pos x="0" y="15"/>
                  </a:cxn>
                  <a:cxn ang="0">
                    <a:pos x="8" y="22"/>
                  </a:cxn>
                  <a:cxn ang="0">
                    <a:pos x="16" y="22"/>
                  </a:cxn>
                  <a:cxn ang="0">
                    <a:pos x="16" y="15"/>
                  </a:cxn>
                  <a:cxn ang="0">
                    <a:pos x="16" y="7"/>
                  </a:cxn>
                </a:cxnLst>
                <a:rect l="0" t="0" r="r" b="b"/>
                <a:pathLst>
                  <a:path w="16" h="22">
                    <a:moveTo>
                      <a:pt x="16" y="7"/>
                    </a:moveTo>
                    <a:lnTo>
                      <a:pt x="16" y="0"/>
                    </a:lnTo>
                    <a:lnTo>
                      <a:pt x="8" y="0"/>
                    </a:lnTo>
                    <a:lnTo>
                      <a:pt x="0" y="7"/>
                    </a:lnTo>
                    <a:lnTo>
                      <a:pt x="0" y="15"/>
                    </a:lnTo>
                    <a:lnTo>
                      <a:pt x="8" y="22"/>
                    </a:lnTo>
                    <a:lnTo>
                      <a:pt x="16" y="22"/>
                    </a:lnTo>
                    <a:lnTo>
                      <a:pt x="16" y="15"/>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4" name="Freeform 4661"/>
              <p:cNvSpPr>
                <a:spLocks/>
              </p:cNvSpPr>
              <p:nvPr/>
            </p:nvSpPr>
            <p:spPr bwMode="auto">
              <a:xfrm>
                <a:off x="2187576" y="1455738"/>
                <a:ext cx="7938" cy="11113"/>
              </a:xfrm>
              <a:custGeom>
                <a:avLst/>
                <a:gdLst/>
                <a:ahLst/>
                <a:cxnLst>
                  <a:cxn ang="0">
                    <a:pos x="16" y="7"/>
                  </a:cxn>
                  <a:cxn ang="0">
                    <a:pos x="16" y="0"/>
                  </a:cxn>
                  <a:cxn ang="0">
                    <a:pos x="8" y="0"/>
                  </a:cxn>
                  <a:cxn ang="0">
                    <a:pos x="0" y="7"/>
                  </a:cxn>
                  <a:cxn ang="0">
                    <a:pos x="0" y="15"/>
                  </a:cxn>
                  <a:cxn ang="0">
                    <a:pos x="8" y="22"/>
                  </a:cxn>
                  <a:cxn ang="0">
                    <a:pos x="16" y="22"/>
                  </a:cxn>
                  <a:cxn ang="0">
                    <a:pos x="16" y="15"/>
                  </a:cxn>
                  <a:cxn ang="0">
                    <a:pos x="16" y="7"/>
                  </a:cxn>
                </a:cxnLst>
                <a:rect l="0" t="0" r="r" b="b"/>
                <a:pathLst>
                  <a:path w="16" h="22">
                    <a:moveTo>
                      <a:pt x="16" y="7"/>
                    </a:moveTo>
                    <a:lnTo>
                      <a:pt x="16" y="0"/>
                    </a:lnTo>
                    <a:lnTo>
                      <a:pt x="8" y="0"/>
                    </a:lnTo>
                    <a:lnTo>
                      <a:pt x="0" y="7"/>
                    </a:lnTo>
                    <a:lnTo>
                      <a:pt x="0" y="15"/>
                    </a:lnTo>
                    <a:lnTo>
                      <a:pt x="8" y="22"/>
                    </a:lnTo>
                    <a:lnTo>
                      <a:pt x="16" y="22"/>
                    </a:lnTo>
                    <a:lnTo>
                      <a:pt x="16" y="15"/>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5" name="Line 4662"/>
              <p:cNvSpPr>
                <a:spLocks noChangeShapeType="1"/>
              </p:cNvSpPr>
              <p:nvPr/>
            </p:nvSpPr>
            <p:spPr bwMode="auto">
              <a:xfrm>
                <a:off x="2190751" y="1458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6" name="Freeform 4663"/>
              <p:cNvSpPr>
                <a:spLocks/>
              </p:cNvSpPr>
              <p:nvPr/>
            </p:nvSpPr>
            <p:spPr bwMode="auto">
              <a:xfrm>
                <a:off x="2187576" y="1458913"/>
                <a:ext cx="36513" cy="7938"/>
              </a:xfrm>
              <a:custGeom>
                <a:avLst/>
                <a:gdLst/>
                <a:ahLst/>
                <a:cxnLst>
                  <a:cxn ang="0">
                    <a:pos x="8" y="0"/>
                  </a:cxn>
                  <a:cxn ang="0">
                    <a:pos x="0" y="8"/>
                  </a:cxn>
                  <a:cxn ang="0">
                    <a:pos x="8" y="15"/>
                  </a:cxn>
                  <a:cxn ang="0">
                    <a:pos x="61" y="15"/>
                  </a:cxn>
                  <a:cxn ang="0">
                    <a:pos x="69" y="8"/>
                  </a:cxn>
                  <a:cxn ang="0">
                    <a:pos x="61" y="0"/>
                  </a:cxn>
                  <a:cxn ang="0">
                    <a:pos x="8" y="0"/>
                  </a:cxn>
                </a:cxnLst>
                <a:rect l="0" t="0" r="r" b="b"/>
                <a:pathLst>
                  <a:path w="69" h="15">
                    <a:moveTo>
                      <a:pt x="8" y="0"/>
                    </a:moveTo>
                    <a:lnTo>
                      <a:pt x="0" y="8"/>
                    </a:lnTo>
                    <a:lnTo>
                      <a:pt x="8" y="15"/>
                    </a:lnTo>
                    <a:lnTo>
                      <a:pt x="61" y="15"/>
                    </a:lnTo>
                    <a:lnTo>
                      <a:pt x="69" y="8"/>
                    </a:lnTo>
                    <a:lnTo>
                      <a:pt x="6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7" name="Freeform 4664"/>
              <p:cNvSpPr>
                <a:spLocks/>
              </p:cNvSpPr>
              <p:nvPr/>
            </p:nvSpPr>
            <p:spPr bwMode="auto">
              <a:xfrm>
                <a:off x="2187576" y="1458913"/>
                <a:ext cx="36513" cy="7938"/>
              </a:xfrm>
              <a:custGeom>
                <a:avLst/>
                <a:gdLst/>
                <a:ahLst/>
                <a:cxnLst>
                  <a:cxn ang="0">
                    <a:pos x="8" y="0"/>
                  </a:cxn>
                  <a:cxn ang="0">
                    <a:pos x="0" y="8"/>
                  </a:cxn>
                  <a:cxn ang="0">
                    <a:pos x="0" y="8"/>
                  </a:cxn>
                  <a:cxn ang="0">
                    <a:pos x="8" y="15"/>
                  </a:cxn>
                  <a:cxn ang="0">
                    <a:pos x="61" y="15"/>
                  </a:cxn>
                  <a:cxn ang="0">
                    <a:pos x="69" y="8"/>
                  </a:cxn>
                  <a:cxn ang="0">
                    <a:pos x="69" y="8"/>
                  </a:cxn>
                  <a:cxn ang="0">
                    <a:pos x="61" y="0"/>
                  </a:cxn>
                  <a:cxn ang="0">
                    <a:pos x="8" y="0"/>
                  </a:cxn>
                </a:cxnLst>
                <a:rect l="0" t="0" r="r" b="b"/>
                <a:pathLst>
                  <a:path w="69" h="15">
                    <a:moveTo>
                      <a:pt x="8" y="0"/>
                    </a:moveTo>
                    <a:lnTo>
                      <a:pt x="0" y="8"/>
                    </a:lnTo>
                    <a:lnTo>
                      <a:pt x="0" y="8"/>
                    </a:lnTo>
                    <a:lnTo>
                      <a:pt x="8" y="15"/>
                    </a:lnTo>
                    <a:lnTo>
                      <a:pt x="61" y="15"/>
                    </a:lnTo>
                    <a:lnTo>
                      <a:pt x="69" y="8"/>
                    </a:lnTo>
                    <a:lnTo>
                      <a:pt x="69" y="8"/>
                    </a:lnTo>
                    <a:lnTo>
                      <a:pt x="6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8" name="Line 4665"/>
              <p:cNvSpPr>
                <a:spLocks noChangeShapeType="1"/>
              </p:cNvSpPr>
              <p:nvPr/>
            </p:nvSpPr>
            <p:spPr bwMode="auto">
              <a:xfrm>
                <a:off x="2224088" y="1463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89" name="Freeform 4666"/>
              <p:cNvSpPr>
                <a:spLocks/>
              </p:cNvSpPr>
              <p:nvPr/>
            </p:nvSpPr>
            <p:spPr bwMode="auto">
              <a:xfrm>
                <a:off x="2219326" y="1458913"/>
                <a:ext cx="4763" cy="12700"/>
              </a:xfrm>
              <a:custGeom>
                <a:avLst/>
                <a:gdLst/>
                <a:ahLst/>
                <a:cxnLst>
                  <a:cxn ang="0">
                    <a:pos x="8" y="8"/>
                  </a:cxn>
                  <a:cxn ang="0">
                    <a:pos x="0" y="0"/>
                  </a:cxn>
                  <a:cxn ang="0">
                    <a:pos x="0" y="22"/>
                  </a:cxn>
                  <a:cxn ang="0">
                    <a:pos x="8" y="22"/>
                  </a:cxn>
                  <a:cxn ang="0">
                    <a:pos x="8" y="8"/>
                  </a:cxn>
                </a:cxnLst>
                <a:rect l="0" t="0" r="r" b="b"/>
                <a:pathLst>
                  <a:path w="8" h="22">
                    <a:moveTo>
                      <a:pt x="8" y="8"/>
                    </a:moveTo>
                    <a:lnTo>
                      <a:pt x="0" y="0"/>
                    </a:lnTo>
                    <a:lnTo>
                      <a:pt x="0" y="22"/>
                    </a:lnTo>
                    <a:lnTo>
                      <a:pt x="8" y="22"/>
                    </a:lnTo>
                    <a:lnTo>
                      <a:pt x="8"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0" name="Freeform 4667"/>
              <p:cNvSpPr>
                <a:spLocks/>
              </p:cNvSpPr>
              <p:nvPr/>
            </p:nvSpPr>
            <p:spPr bwMode="auto">
              <a:xfrm>
                <a:off x="2219326" y="1458913"/>
                <a:ext cx="4763" cy="12700"/>
              </a:xfrm>
              <a:custGeom>
                <a:avLst/>
                <a:gdLst/>
                <a:ahLst/>
                <a:cxnLst>
                  <a:cxn ang="0">
                    <a:pos x="8" y="8"/>
                  </a:cxn>
                  <a:cxn ang="0">
                    <a:pos x="8" y="8"/>
                  </a:cxn>
                  <a:cxn ang="0">
                    <a:pos x="0" y="0"/>
                  </a:cxn>
                  <a:cxn ang="0">
                    <a:pos x="0" y="8"/>
                  </a:cxn>
                  <a:cxn ang="0">
                    <a:pos x="0" y="22"/>
                  </a:cxn>
                  <a:cxn ang="0">
                    <a:pos x="0" y="22"/>
                  </a:cxn>
                  <a:cxn ang="0">
                    <a:pos x="8" y="22"/>
                  </a:cxn>
                  <a:cxn ang="0">
                    <a:pos x="8" y="22"/>
                  </a:cxn>
                  <a:cxn ang="0">
                    <a:pos x="8" y="8"/>
                  </a:cxn>
                </a:cxnLst>
                <a:rect l="0" t="0" r="r" b="b"/>
                <a:pathLst>
                  <a:path w="8" h="22">
                    <a:moveTo>
                      <a:pt x="8" y="8"/>
                    </a:moveTo>
                    <a:lnTo>
                      <a:pt x="8" y="8"/>
                    </a:lnTo>
                    <a:lnTo>
                      <a:pt x="0" y="0"/>
                    </a:lnTo>
                    <a:lnTo>
                      <a:pt x="0" y="8"/>
                    </a:lnTo>
                    <a:lnTo>
                      <a:pt x="0" y="22"/>
                    </a:lnTo>
                    <a:lnTo>
                      <a:pt x="0" y="22"/>
                    </a:lnTo>
                    <a:lnTo>
                      <a:pt x="8" y="22"/>
                    </a:lnTo>
                    <a:lnTo>
                      <a:pt x="8" y="22"/>
                    </a:lnTo>
                    <a:lnTo>
                      <a:pt x="8"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1" name="Line 4668"/>
              <p:cNvSpPr>
                <a:spLocks noChangeShapeType="1"/>
              </p:cNvSpPr>
              <p:nvPr/>
            </p:nvSpPr>
            <p:spPr bwMode="auto">
              <a:xfrm>
                <a:off x="2219326" y="1466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2" name="Freeform 4669"/>
              <p:cNvSpPr>
                <a:spLocks/>
              </p:cNvSpPr>
              <p:nvPr/>
            </p:nvSpPr>
            <p:spPr bwMode="auto">
              <a:xfrm>
                <a:off x="2219326" y="1466850"/>
                <a:ext cx="7938" cy="4763"/>
              </a:xfrm>
              <a:custGeom>
                <a:avLst/>
                <a:gdLst/>
                <a:ahLst/>
                <a:cxnLst>
                  <a:cxn ang="0">
                    <a:pos x="0" y="0"/>
                  </a:cxn>
                  <a:cxn ang="0">
                    <a:pos x="0" y="7"/>
                  </a:cxn>
                  <a:cxn ang="0">
                    <a:pos x="15" y="7"/>
                  </a:cxn>
                  <a:cxn ang="0">
                    <a:pos x="15" y="0"/>
                  </a:cxn>
                  <a:cxn ang="0">
                    <a:pos x="8" y="0"/>
                  </a:cxn>
                  <a:cxn ang="0">
                    <a:pos x="0" y="0"/>
                  </a:cxn>
                </a:cxnLst>
                <a:rect l="0" t="0" r="r" b="b"/>
                <a:pathLst>
                  <a:path w="15" h="7">
                    <a:moveTo>
                      <a:pt x="0" y="0"/>
                    </a:moveTo>
                    <a:lnTo>
                      <a:pt x="0" y="7"/>
                    </a:lnTo>
                    <a:lnTo>
                      <a:pt x="15" y="7"/>
                    </a:lnTo>
                    <a:lnTo>
                      <a:pt x="15"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3" name="Freeform 4670"/>
              <p:cNvSpPr>
                <a:spLocks/>
              </p:cNvSpPr>
              <p:nvPr/>
            </p:nvSpPr>
            <p:spPr bwMode="auto">
              <a:xfrm>
                <a:off x="2219326" y="1466850"/>
                <a:ext cx="7938" cy="4763"/>
              </a:xfrm>
              <a:custGeom>
                <a:avLst/>
                <a:gdLst/>
                <a:ahLst/>
                <a:cxnLst>
                  <a:cxn ang="0">
                    <a:pos x="0" y="0"/>
                  </a:cxn>
                  <a:cxn ang="0">
                    <a:pos x="0" y="0"/>
                  </a:cxn>
                  <a:cxn ang="0">
                    <a:pos x="0" y="7"/>
                  </a:cxn>
                  <a:cxn ang="0">
                    <a:pos x="0" y="7"/>
                  </a:cxn>
                  <a:cxn ang="0">
                    <a:pos x="8" y="7"/>
                  </a:cxn>
                  <a:cxn ang="0">
                    <a:pos x="15" y="7"/>
                  </a:cxn>
                  <a:cxn ang="0">
                    <a:pos x="15" y="0"/>
                  </a:cxn>
                  <a:cxn ang="0">
                    <a:pos x="8" y="0"/>
                  </a:cxn>
                  <a:cxn ang="0">
                    <a:pos x="0" y="0"/>
                  </a:cxn>
                </a:cxnLst>
                <a:rect l="0" t="0" r="r" b="b"/>
                <a:pathLst>
                  <a:path w="15" h="7">
                    <a:moveTo>
                      <a:pt x="0" y="0"/>
                    </a:moveTo>
                    <a:lnTo>
                      <a:pt x="0" y="0"/>
                    </a:lnTo>
                    <a:lnTo>
                      <a:pt x="0" y="7"/>
                    </a:lnTo>
                    <a:lnTo>
                      <a:pt x="0" y="7"/>
                    </a:lnTo>
                    <a:lnTo>
                      <a:pt x="8" y="7"/>
                    </a:lnTo>
                    <a:lnTo>
                      <a:pt x="15" y="7"/>
                    </a:lnTo>
                    <a:lnTo>
                      <a:pt x="15"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4" name="Line 4671"/>
              <p:cNvSpPr>
                <a:spLocks noChangeShapeType="1"/>
              </p:cNvSpPr>
              <p:nvPr/>
            </p:nvSpPr>
            <p:spPr bwMode="auto">
              <a:xfrm>
                <a:off x="2224088" y="1466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5" name="Freeform 4672"/>
              <p:cNvSpPr>
                <a:spLocks/>
              </p:cNvSpPr>
              <p:nvPr/>
            </p:nvSpPr>
            <p:spPr bwMode="auto">
              <a:xfrm>
                <a:off x="2219326" y="1466850"/>
                <a:ext cx="23813" cy="4763"/>
              </a:xfrm>
              <a:custGeom>
                <a:avLst/>
                <a:gdLst/>
                <a:ahLst/>
                <a:cxnLst>
                  <a:cxn ang="0">
                    <a:pos x="8" y="0"/>
                  </a:cxn>
                  <a:cxn ang="0">
                    <a:pos x="0" y="7"/>
                  </a:cxn>
                  <a:cxn ang="0">
                    <a:pos x="45" y="7"/>
                  </a:cxn>
                  <a:cxn ang="0">
                    <a:pos x="45" y="0"/>
                  </a:cxn>
                  <a:cxn ang="0">
                    <a:pos x="37" y="0"/>
                  </a:cxn>
                  <a:cxn ang="0">
                    <a:pos x="8" y="0"/>
                  </a:cxn>
                </a:cxnLst>
                <a:rect l="0" t="0" r="r" b="b"/>
                <a:pathLst>
                  <a:path w="45" h="7">
                    <a:moveTo>
                      <a:pt x="8" y="0"/>
                    </a:moveTo>
                    <a:lnTo>
                      <a:pt x="0" y="7"/>
                    </a:lnTo>
                    <a:lnTo>
                      <a:pt x="45" y="7"/>
                    </a:lnTo>
                    <a:lnTo>
                      <a:pt x="45" y="0"/>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6" name="Freeform 4673"/>
              <p:cNvSpPr>
                <a:spLocks/>
              </p:cNvSpPr>
              <p:nvPr/>
            </p:nvSpPr>
            <p:spPr bwMode="auto">
              <a:xfrm>
                <a:off x="2219326" y="1466850"/>
                <a:ext cx="23813" cy="4763"/>
              </a:xfrm>
              <a:custGeom>
                <a:avLst/>
                <a:gdLst/>
                <a:ahLst/>
                <a:cxnLst>
                  <a:cxn ang="0">
                    <a:pos x="8" y="0"/>
                  </a:cxn>
                  <a:cxn ang="0">
                    <a:pos x="8" y="0"/>
                  </a:cxn>
                  <a:cxn ang="0">
                    <a:pos x="0" y="7"/>
                  </a:cxn>
                  <a:cxn ang="0">
                    <a:pos x="8" y="7"/>
                  </a:cxn>
                  <a:cxn ang="0">
                    <a:pos x="37" y="7"/>
                  </a:cxn>
                  <a:cxn ang="0">
                    <a:pos x="45" y="7"/>
                  </a:cxn>
                  <a:cxn ang="0">
                    <a:pos x="45" y="0"/>
                  </a:cxn>
                  <a:cxn ang="0">
                    <a:pos x="37" y="0"/>
                  </a:cxn>
                  <a:cxn ang="0">
                    <a:pos x="8" y="0"/>
                  </a:cxn>
                </a:cxnLst>
                <a:rect l="0" t="0" r="r" b="b"/>
                <a:pathLst>
                  <a:path w="45" h="7">
                    <a:moveTo>
                      <a:pt x="8" y="0"/>
                    </a:moveTo>
                    <a:lnTo>
                      <a:pt x="8" y="0"/>
                    </a:lnTo>
                    <a:lnTo>
                      <a:pt x="0" y="7"/>
                    </a:lnTo>
                    <a:lnTo>
                      <a:pt x="8" y="7"/>
                    </a:lnTo>
                    <a:lnTo>
                      <a:pt x="37" y="7"/>
                    </a:lnTo>
                    <a:lnTo>
                      <a:pt x="45" y="7"/>
                    </a:lnTo>
                    <a:lnTo>
                      <a:pt x="45"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7" name="Line 4674"/>
              <p:cNvSpPr>
                <a:spLocks noChangeShapeType="1"/>
              </p:cNvSpPr>
              <p:nvPr/>
            </p:nvSpPr>
            <p:spPr bwMode="auto">
              <a:xfrm>
                <a:off x="2243138" y="14716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8" name="Freeform 4675"/>
              <p:cNvSpPr>
                <a:spLocks/>
              </p:cNvSpPr>
              <p:nvPr/>
            </p:nvSpPr>
            <p:spPr bwMode="auto">
              <a:xfrm>
                <a:off x="2235201" y="1466850"/>
                <a:ext cx="7938" cy="11113"/>
              </a:xfrm>
              <a:custGeom>
                <a:avLst/>
                <a:gdLst/>
                <a:ahLst/>
                <a:cxnLst>
                  <a:cxn ang="0">
                    <a:pos x="15" y="7"/>
                  </a:cxn>
                  <a:cxn ang="0">
                    <a:pos x="15" y="0"/>
                  </a:cxn>
                  <a:cxn ang="0">
                    <a:pos x="7" y="0"/>
                  </a:cxn>
                  <a:cxn ang="0">
                    <a:pos x="0" y="7"/>
                  </a:cxn>
                  <a:cxn ang="0">
                    <a:pos x="0" y="14"/>
                  </a:cxn>
                  <a:cxn ang="0">
                    <a:pos x="7" y="21"/>
                  </a:cxn>
                  <a:cxn ang="0">
                    <a:pos x="15" y="21"/>
                  </a:cxn>
                  <a:cxn ang="0">
                    <a:pos x="15" y="14"/>
                  </a:cxn>
                  <a:cxn ang="0">
                    <a:pos x="15" y="7"/>
                  </a:cxn>
                </a:cxnLst>
                <a:rect l="0" t="0" r="r" b="b"/>
                <a:pathLst>
                  <a:path w="15" h="21">
                    <a:moveTo>
                      <a:pt x="15" y="7"/>
                    </a:moveTo>
                    <a:lnTo>
                      <a:pt x="15" y="0"/>
                    </a:lnTo>
                    <a:lnTo>
                      <a:pt x="7" y="0"/>
                    </a:lnTo>
                    <a:lnTo>
                      <a:pt x="0" y="7"/>
                    </a:lnTo>
                    <a:lnTo>
                      <a:pt x="0" y="14"/>
                    </a:lnTo>
                    <a:lnTo>
                      <a:pt x="7" y="21"/>
                    </a:lnTo>
                    <a:lnTo>
                      <a:pt x="15" y="21"/>
                    </a:lnTo>
                    <a:lnTo>
                      <a:pt x="15" y="14"/>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299" name="Freeform 4676"/>
              <p:cNvSpPr>
                <a:spLocks/>
              </p:cNvSpPr>
              <p:nvPr/>
            </p:nvSpPr>
            <p:spPr bwMode="auto">
              <a:xfrm>
                <a:off x="2235201" y="1466850"/>
                <a:ext cx="7938" cy="11113"/>
              </a:xfrm>
              <a:custGeom>
                <a:avLst/>
                <a:gdLst/>
                <a:ahLst/>
                <a:cxnLst>
                  <a:cxn ang="0">
                    <a:pos x="15" y="7"/>
                  </a:cxn>
                  <a:cxn ang="0">
                    <a:pos x="15" y="0"/>
                  </a:cxn>
                  <a:cxn ang="0">
                    <a:pos x="7" y="0"/>
                  </a:cxn>
                  <a:cxn ang="0">
                    <a:pos x="0" y="7"/>
                  </a:cxn>
                  <a:cxn ang="0">
                    <a:pos x="0" y="14"/>
                  </a:cxn>
                  <a:cxn ang="0">
                    <a:pos x="7" y="21"/>
                  </a:cxn>
                  <a:cxn ang="0">
                    <a:pos x="15" y="21"/>
                  </a:cxn>
                  <a:cxn ang="0">
                    <a:pos x="15" y="14"/>
                  </a:cxn>
                  <a:cxn ang="0">
                    <a:pos x="15" y="7"/>
                  </a:cxn>
                </a:cxnLst>
                <a:rect l="0" t="0" r="r" b="b"/>
                <a:pathLst>
                  <a:path w="15" h="21">
                    <a:moveTo>
                      <a:pt x="15" y="7"/>
                    </a:moveTo>
                    <a:lnTo>
                      <a:pt x="15" y="0"/>
                    </a:lnTo>
                    <a:lnTo>
                      <a:pt x="7" y="0"/>
                    </a:lnTo>
                    <a:lnTo>
                      <a:pt x="0" y="7"/>
                    </a:lnTo>
                    <a:lnTo>
                      <a:pt x="0" y="14"/>
                    </a:lnTo>
                    <a:lnTo>
                      <a:pt x="7" y="21"/>
                    </a:lnTo>
                    <a:lnTo>
                      <a:pt x="15" y="21"/>
                    </a:lnTo>
                    <a:lnTo>
                      <a:pt x="15" y="14"/>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0" name="Line 4677"/>
              <p:cNvSpPr>
                <a:spLocks noChangeShapeType="1"/>
              </p:cNvSpPr>
              <p:nvPr/>
            </p:nvSpPr>
            <p:spPr bwMode="auto">
              <a:xfrm>
                <a:off x="2238376" y="14716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1" name="Freeform 4678"/>
              <p:cNvSpPr>
                <a:spLocks/>
              </p:cNvSpPr>
              <p:nvPr/>
            </p:nvSpPr>
            <p:spPr bwMode="auto">
              <a:xfrm>
                <a:off x="2235201" y="1471613"/>
                <a:ext cx="28575" cy="6350"/>
              </a:xfrm>
              <a:custGeom>
                <a:avLst/>
                <a:gdLst/>
                <a:ahLst/>
                <a:cxnLst>
                  <a:cxn ang="0">
                    <a:pos x="7" y="0"/>
                  </a:cxn>
                  <a:cxn ang="0">
                    <a:pos x="0" y="0"/>
                  </a:cxn>
                  <a:cxn ang="0">
                    <a:pos x="0" y="7"/>
                  </a:cxn>
                  <a:cxn ang="0">
                    <a:pos x="7" y="14"/>
                  </a:cxn>
                  <a:cxn ang="0">
                    <a:pos x="45" y="14"/>
                  </a:cxn>
                  <a:cxn ang="0">
                    <a:pos x="53" y="7"/>
                  </a:cxn>
                  <a:cxn ang="0">
                    <a:pos x="45" y="0"/>
                  </a:cxn>
                  <a:cxn ang="0">
                    <a:pos x="7" y="0"/>
                  </a:cxn>
                </a:cxnLst>
                <a:rect l="0" t="0" r="r" b="b"/>
                <a:pathLst>
                  <a:path w="53" h="14">
                    <a:moveTo>
                      <a:pt x="7" y="0"/>
                    </a:moveTo>
                    <a:lnTo>
                      <a:pt x="0" y="0"/>
                    </a:lnTo>
                    <a:lnTo>
                      <a:pt x="0" y="7"/>
                    </a:lnTo>
                    <a:lnTo>
                      <a:pt x="7" y="14"/>
                    </a:lnTo>
                    <a:lnTo>
                      <a:pt x="45" y="14"/>
                    </a:lnTo>
                    <a:lnTo>
                      <a:pt x="53" y="7"/>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2" name="Freeform 4679"/>
              <p:cNvSpPr>
                <a:spLocks/>
              </p:cNvSpPr>
              <p:nvPr/>
            </p:nvSpPr>
            <p:spPr bwMode="auto">
              <a:xfrm>
                <a:off x="2235201" y="1471613"/>
                <a:ext cx="28575" cy="6350"/>
              </a:xfrm>
              <a:custGeom>
                <a:avLst/>
                <a:gdLst/>
                <a:ahLst/>
                <a:cxnLst>
                  <a:cxn ang="0">
                    <a:pos x="7" y="0"/>
                  </a:cxn>
                  <a:cxn ang="0">
                    <a:pos x="0" y="0"/>
                  </a:cxn>
                  <a:cxn ang="0">
                    <a:pos x="0" y="7"/>
                  </a:cxn>
                  <a:cxn ang="0">
                    <a:pos x="7" y="14"/>
                  </a:cxn>
                  <a:cxn ang="0">
                    <a:pos x="45" y="14"/>
                  </a:cxn>
                  <a:cxn ang="0">
                    <a:pos x="53" y="7"/>
                  </a:cxn>
                  <a:cxn ang="0">
                    <a:pos x="45" y="0"/>
                  </a:cxn>
                  <a:cxn ang="0">
                    <a:pos x="45" y="0"/>
                  </a:cxn>
                  <a:cxn ang="0">
                    <a:pos x="7" y="0"/>
                  </a:cxn>
                </a:cxnLst>
                <a:rect l="0" t="0" r="r" b="b"/>
                <a:pathLst>
                  <a:path w="53" h="14">
                    <a:moveTo>
                      <a:pt x="7" y="0"/>
                    </a:moveTo>
                    <a:lnTo>
                      <a:pt x="0" y="0"/>
                    </a:lnTo>
                    <a:lnTo>
                      <a:pt x="0" y="7"/>
                    </a:lnTo>
                    <a:lnTo>
                      <a:pt x="7" y="14"/>
                    </a:lnTo>
                    <a:lnTo>
                      <a:pt x="45" y="14"/>
                    </a:lnTo>
                    <a:lnTo>
                      <a:pt x="53" y="7"/>
                    </a:lnTo>
                    <a:lnTo>
                      <a:pt x="45"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3" name="Line 4680"/>
              <p:cNvSpPr>
                <a:spLocks noChangeShapeType="1"/>
              </p:cNvSpPr>
              <p:nvPr/>
            </p:nvSpPr>
            <p:spPr bwMode="auto">
              <a:xfrm>
                <a:off x="2259013" y="14716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4" name="Freeform 4681"/>
              <p:cNvSpPr>
                <a:spLocks/>
              </p:cNvSpPr>
              <p:nvPr/>
            </p:nvSpPr>
            <p:spPr bwMode="auto">
              <a:xfrm>
                <a:off x="2254251" y="1471613"/>
                <a:ext cx="20638" cy="6350"/>
              </a:xfrm>
              <a:custGeom>
                <a:avLst/>
                <a:gdLst/>
                <a:ahLst/>
                <a:cxnLst>
                  <a:cxn ang="0">
                    <a:pos x="8" y="0"/>
                  </a:cxn>
                  <a:cxn ang="0">
                    <a:pos x="0" y="0"/>
                  </a:cxn>
                  <a:cxn ang="0">
                    <a:pos x="0" y="7"/>
                  </a:cxn>
                  <a:cxn ang="0">
                    <a:pos x="8" y="14"/>
                  </a:cxn>
                  <a:cxn ang="0">
                    <a:pos x="31" y="14"/>
                  </a:cxn>
                  <a:cxn ang="0">
                    <a:pos x="39" y="7"/>
                  </a:cxn>
                  <a:cxn ang="0">
                    <a:pos x="39" y="0"/>
                  </a:cxn>
                  <a:cxn ang="0">
                    <a:pos x="31" y="0"/>
                  </a:cxn>
                  <a:cxn ang="0">
                    <a:pos x="8" y="0"/>
                  </a:cxn>
                </a:cxnLst>
                <a:rect l="0" t="0" r="r" b="b"/>
                <a:pathLst>
                  <a:path w="39" h="14">
                    <a:moveTo>
                      <a:pt x="8" y="0"/>
                    </a:moveTo>
                    <a:lnTo>
                      <a:pt x="0" y="0"/>
                    </a:lnTo>
                    <a:lnTo>
                      <a:pt x="0" y="7"/>
                    </a:lnTo>
                    <a:lnTo>
                      <a:pt x="8" y="14"/>
                    </a:lnTo>
                    <a:lnTo>
                      <a:pt x="31" y="14"/>
                    </a:lnTo>
                    <a:lnTo>
                      <a:pt x="39" y="7"/>
                    </a:lnTo>
                    <a:lnTo>
                      <a:pt x="39"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5" name="Freeform 4682"/>
              <p:cNvSpPr>
                <a:spLocks/>
              </p:cNvSpPr>
              <p:nvPr/>
            </p:nvSpPr>
            <p:spPr bwMode="auto">
              <a:xfrm>
                <a:off x="2254251" y="1471613"/>
                <a:ext cx="20638" cy="6350"/>
              </a:xfrm>
              <a:custGeom>
                <a:avLst/>
                <a:gdLst/>
                <a:ahLst/>
                <a:cxnLst>
                  <a:cxn ang="0">
                    <a:pos x="8" y="0"/>
                  </a:cxn>
                  <a:cxn ang="0">
                    <a:pos x="0" y="0"/>
                  </a:cxn>
                  <a:cxn ang="0">
                    <a:pos x="0" y="7"/>
                  </a:cxn>
                  <a:cxn ang="0">
                    <a:pos x="8" y="14"/>
                  </a:cxn>
                  <a:cxn ang="0">
                    <a:pos x="31" y="14"/>
                  </a:cxn>
                  <a:cxn ang="0">
                    <a:pos x="39" y="7"/>
                  </a:cxn>
                  <a:cxn ang="0">
                    <a:pos x="39" y="0"/>
                  </a:cxn>
                  <a:cxn ang="0">
                    <a:pos x="31" y="0"/>
                  </a:cxn>
                  <a:cxn ang="0">
                    <a:pos x="8" y="0"/>
                  </a:cxn>
                </a:cxnLst>
                <a:rect l="0" t="0" r="r" b="b"/>
                <a:pathLst>
                  <a:path w="39" h="14">
                    <a:moveTo>
                      <a:pt x="8" y="0"/>
                    </a:moveTo>
                    <a:lnTo>
                      <a:pt x="0" y="0"/>
                    </a:lnTo>
                    <a:lnTo>
                      <a:pt x="0" y="7"/>
                    </a:lnTo>
                    <a:lnTo>
                      <a:pt x="8" y="14"/>
                    </a:lnTo>
                    <a:lnTo>
                      <a:pt x="31" y="14"/>
                    </a:lnTo>
                    <a:lnTo>
                      <a:pt x="39" y="7"/>
                    </a:lnTo>
                    <a:lnTo>
                      <a:pt x="39"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6" name="Line 4683"/>
              <p:cNvSpPr>
                <a:spLocks noChangeShapeType="1"/>
              </p:cNvSpPr>
              <p:nvPr/>
            </p:nvSpPr>
            <p:spPr bwMode="auto">
              <a:xfrm>
                <a:off x="2274888" y="1474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7" name="Freeform 4684"/>
              <p:cNvSpPr>
                <a:spLocks/>
              </p:cNvSpPr>
              <p:nvPr/>
            </p:nvSpPr>
            <p:spPr bwMode="auto">
              <a:xfrm>
                <a:off x="2266951" y="1471613"/>
                <a:ext cx="7938" cy="11113"/>
              </a:xfrm>
              <a:custGeom>
                <a:avLst/>
                <a:gdLst/>
                <a:ahLst/>
                <a:cxnLst>
                  <a:cxn ang="0">
                    <a:pos x="16" y="7"/>
                  </a:cxn>
                  <a:cxn ang="0">
                    <a:pos x="16" y="0"/>
                  </a:cxn>
                  <a:cxn ang="0">
                    <a:pos x="8" y="0"/>
                  </a:cxn>
                  <a:cxn ang="0">
                    <a:pos x="0" y="7"/>
                  </a:cxn>
                  <a:cxn ang="0">
                    <a:pos x="0" y="14"/>
                  </a:cxn>
                  <a:cxn ang="0">
                    <a:pos x="8" y="22"/>
                  </a:cxn>
                  <a:cxn ang="0">
                    <a:pos x="16" y="22"/>
                  </a:cxn>
                  <a:cxn ang="0">
                    <a:pos x="16" y="14"/>
                  </a:cxn>
                  <a:cxn ang="0">
                    <a:pos x="16" y="7"/>
                  </a:cxn>
                </a:cxnLst>
                <a:rect l="0" t="0" r="r" b="b"/>
                <a:pathLst>
                  <a:path w="16" h="22">
                    <a:moveTo>
                      <a:pt x="16" y="7"/>
                    </a:moveTo>
                    <a:lnTo>
                      <a:pt x="16" y="0"/>
                    </a:lnTo>
                    <a:lnTo>
                      <a:pt x="8" y="0"/>
                    </a:lnTo>
                    <a:lnTo>
                      <a:pt x="0" y="7"/>
                    </a:lnTo>
                    <a:lnTo>
                      <a:pt x="0" y="14"/>
                    </a:lnTo>
                    <a:lnTo>
                      <a:pt x="8" y="22"/>
                    </a:lnTo>
                    <a:lnTo>
                      <a:pt x="16" y="22"/>
                    </a:lnTo>
                    <a:lnTo>
                      <a:pt x="16" y="14"/>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8" name="Freeform 4685"/>
              <p:cNvSpPr>
                <a:spLocks/>
              </p:cNvSpPr>
              <p:nvPr/>
            </p:nvSpPr>
            <p:spPr bwMode="auto">
              <a:xfrm>
                <a:off x="2266951" y="1471613"/>
                <a:ext cx="7938" cy="11113"/>
              </a:xfrm>
              <a:custGeom>
                <a:avLst/>
                <a:gdLst/>
                <a:ahLst/>
                <a:cxnLst>
                  <a:cxn ang="0">
                    <a:pos x="16" y="7"/>
                  </a:cxn>
                  <a:cxn ang="0">
                    <a:pos x="16" y="0"/>
                  </a:cxn>
                  <a:cxn ang="0">
                    <a:pos x="8" y="0"/>
                  </a:cxn>
                  <a:cxn ang="0">
                    <a:pos x="0" y="7"/>
                  </a:cxn>
                  <a:cxn ang="0">
                    <a:pos x="0" y="14"/>
                  </a:cxn>
                  <a:cxn ang="0">
                    <a:pos x="8" y="22"/>
                  </a:cxn>
                  <a:cxn ang="0">
                    <a:pos x="16" y="22"/>
                  </a:cxn>
                  <a:cxn ang="0">
                    <a:pos x="16" y="14"/>
                  </a:cxn>
                  <a:cxn ang="0">
                    <a:pos x="16" y="7"/>
                  </a:cxn>
                </a:cxnLst>
                <a:rect l="0" t="0" r="r" b="b"/>
                <a:pathLst>
                  <a:path w="16" h="22">
                    <a:moveTo>
                      <a:pt x="16" y="7"/>
                    </a:moveTo>
                    <a:lnTo>
                      <a:pt x="16" y="0"/>
                    </a:lnTo>
                    <a:lnTo>
                      <a:pt x="8" y="0"/>
                    </a:lnTo>
                    <a:lnTo>
                      <a:pt x="0" y="7"/>
                    </a:lnTo>
                    <a:lnTo>
                      <a:pt x="0" y="14"/>
                    </a:lnTo>
                    <a:lnTo>
                      <a:pt x="8" y="22"/>
                    </a:lnTo>
                    <a:lnTo>
                      <a:pt x="16" y="22"/>
                    </a:lnTo>
                    <a:lnTo>
                      <a:pt x="16" y="14"/>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09" name="Line 4686"/>
              <p:cNvSpPr>
                <a:spLocks noChangeShapeType="1"/>
              </p:cNvSpPr>
              <p:nvPr/>
            </p:nvSpPr>
            <p:spPr bwMode="auto">
              <a:xfrm>
                <a:off x="2271713" y="1477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0" name="Freeform 4687"/>
              <p:cNvSpPr>
                <a:spLocks/>
              </p:cNvSpPr>
              <p:nvPr/>
            </p:nvSpPr>
            <p:spPr bwMode="auto">
              <a:xfrm>
                <a:off x="2266951" y="1477963"/>
                <a:ext cx="31750" cy="4763"/>
              </a:xfrm>
              <a:custGeom>
                <a:avLst/>
                <a:gdLst/>
                <a:ahLst/>
                <a:cxnLst>
                  <a:cxn ang="0">
                    <a:pos x="8" y="0"/>
                  </a:cxn>
                  <a:cxn ang="0">
                    <a:pos x="0" y="0"/>
                  </a:cxn>
                  <a:cxn ang="0">
                    <a:pos x="8" y="8"/>
                  </a:cxn>
                  <a:cxn ang="0">
                    <a:pos x="53" y="8"/>
                  </a:cxn>
                  <a:cxn ang="0">
                    <a:pos x="60" y="0"/>
                  </a:cxn>
                  <a:cxn ang="0">
                    <a:pos x="53" y="0"/>
                  </a:cxn>
                  <a:cxn ang="0">
                    <a:pos x="8" y="0"/>
                  </a:cxn>
                </a:cxnLst>
                <a:rect l="0" t="0" r="r" b="b"/>
                <a:pathLst>
                  <a:path w="60" h="8">
                    <a:moveTo>
                      <a:pt x="8" y="0"/>
                    </a:moveTo>
                    <a:lnTo>
                      <a:pt x="0" y="0"/>
                    </a:lnTo>
                    <a:lnTo>
                      <a:pt x="8" y="8"/>
                    </a:lnTo>
                    <a:lnTo>
                      <a:pt x="53" y="8"/>
                    </a:lnTo>
                    <a:lnTo>
                      <a:pt x="60" y="0"/>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1" name="Freeform 4688"/>
              <p:cNvSpPr>
                <a:spLocks/>
              </p:cNvSpPr>
              <p:nvPr/>
            </p:nvSpPr>
            <p:spPr bwMode="auto">
              <a:xfrm>
                <a:off x="2266951" y="1477963"/>
                <a:ext cx="31750" cy="4763"/>
              </a:xfrm>
              <a:custGeom>
                <a:avLst/>
                <a:gdLst/>
                <a:ahLst/>
                <a:cxnLst>
                  <a:cxn ang="0">
                    <a:pos x="8" y="0"/>
                  </a:cxn>
                  <a:cxn ang="0">
                    <a:pos x="8" y="0"/>
                  </a:cxn>
                  <a:cxn ang="0">
                    <a:pos x="0" y="0"/>
                  </a:cxn>
                  <a:cxn ang="0">
                    <a:pos x="8" y="8"/>
                  </a:cxn>
                  <a:cxn ang="0">
                    <a:pos x="53" y="8"/>
                  </a:cxn>
                  <a:cxn ang="0">
                    <a:pos x="60" y="0"/>
                  </a:cxn>
                  <a:cxn ang="0">
                    <a:pos x="60" y="0"/>
                  </a:cxn>
                  <a:cxn ang="0">
                    <a:pos x="53" y="0"/>
                  </a:cxn>
                  <a:cxn ang="0">
                    <a:pos x="8" y="0"/>
                  </a:cxn>
                </a:cxnLst>
                <a:rect l="0" t="0" r="r" b="b"/>
                <a:pathLst>
                  <a:path w="60" h="8">
                    <a:moveTo>
                      <a:pt x="8" y="0"/>
                    </a:moveTo>
                    <a:lnTo>
                      <a:pt x="8" y="0"/>
                    </a:lnTo>
                    <a:lnTo>
                      <a:pt x="0" y="0"/>
                    </a:lnTo>
                    <a:lnTo>
                      <a:pt x="8" y="8"/>
                    </a:lnTo>
                    <a:lnTo>
                      <a:pt x="53" y="8"/>
                    </a:lnTo>
                    <a:lnTo>
                      <a:pt x="60" y="0"/>
                    </a:lnTo>
                    <a:lnTo>
                      <a:pt x="60"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2" name="Line 4689"/>
              <p:cNvSpPr>
                <a:spLocks noChangeShapeType="1"/>
              </p:cNvSpPr>
              <p:nvPr/>
            </p:nvSpPr>
            <p:spPr bwMode="auto">
              <a:xfrm>
                <a:off x="2295526" y="1477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3" name="Freeform 4690"/>
              <p:cNvSpPr>
                <a:spLocks/>
              </p:cNvSpPr>
              <p:nvPr/>
            </p:nvSpPr>
            <p:spPr bwMode="auto">
              <a:xfrm>
                <a:off x="2290763" y="1477963"/>
                <a:ext cx="36513" cy="4763"/>
              </a:xfrm>
              <a:custGeom>
                <a:avLst/>
                <a:gdLst/>
                <a:ahLst/>
                <a:cxnLst>
                  <a:cxn ang="0">
                    <a:pos x="7" y="0"/>
                  </a:cxn>
                  <a:cxn ang="0">
                    <a:pos x="0" y="0"/>
                  </a:cxn>
                  <a:cxn ang="0">
                    <a:pos x="7" y="8"/>
                  </a:cxn>
                  <a:cxn ang="0">
                    <a:pos x="59" y="8"/>
                  </a:cxn>
                  <a:cxn ang="0">
                    <a:pos x="67" y="0"/>
                  </a:cxn>
                  <a:cxn ang="0">
                    <a:pos x="59" y="0"/>
                  </a:cxn>
                  <a:cxn ang="0">
                    <a:pos x="7" y="0"/>
                  </a:cxn>
                </a:cxnLst>
                <a:rect l="0" t="0" r="r" b="b"/>
                <a:pathLst>
                  <a:path w="67" h="8">
                    <a:moveTo>
                      <a:pt x="7" y="0"/>
                    </a:moveTo>
                    <a:lnTo>
                      <a:pt x="0" y="0"/>
                    </a:lnTo>
                    <a:lnTo>
                      <a:pt x="7" y="8"/>
                    </a:lnTo>
                    <a:lnTo>
                      <a:pt x="59" y="8"/>
                    </a:lnTo>
                    <a:lnTo>
                      <a:pt x="67" y="0"/>
                    </a:lnTo>
                    <a:lnTo>
                      <a:pt x="5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4" name="Freeform 4691"/>
              <p:cNvSpPr>
                <a:spLocks/>
              </p:cNvSpPr>
              <p:nvPr/>
            </p:nvSpPr>
            <p:spPr bwMode="auto">
              <a:xfrm>
                <a:off x="2290763" y="1477963"/>
                <a:ext cx="36513" cy="4763"/>
              </a:xfrm>
              <a:custGeom>
                <a:avLst/>
                <a:gdLst/>
                <a:ahLst/>
                <a:cxnLst>
                  <a:cxn ang="0">
                    <a:pos x="7" y="0"/>
                  </a:cxn>
                  <a:cxn ang="0">
                    <a:pos x="0" y="0"/>
                  </a:cxn>
                  <a:cxn ang="0">
                    <a:pos x="0" y="0"/>
                  </a:cxn>
                  <a:cxn ang="0">
                    <a:pos x="7" y="8"/>
                  </a:cxn>
                  <a:cxn ang="0">
                    <a:pos x="59" y="8"/>
                  </a:cxn>
                  <a:cxn ang="0">
                    <a:pos x="67" y="0"/>
                  </a:cxn>
                  <a:cxn ang="0">
                    <a:pos x="67" y="0"/>
                  </a:cxn>
                  <a:cxn ang="0">
                    <a:pos x="59" y="0"/>
                  </a:cxn>
                  <a:cxn ang="0">
                    <a:pos x="7" y="0"/>
                  </a:cxn>
                </a:cxnLst>
                <a:rect l="0" t="0" r="r" b="b"/>
                <a:pathLst>
                  <a:path w="67" h="8">
                    <a:moveTo>
                      <a:pt x="7" y="0"/>
                    </a:moveTo>
                    <a:lnTo>
                      <a:pt x="0" y="0"/>
                    </a:lnTo>
                    <a:lnTo>
                      <a:pt x="0" y="0"/>
                    </a:lnTo>
                    <a:lnTo>
                      <a:pt x="7" y="8"/>
                    </a:lnTo>
                    <a:lnTo>
                      <a:pt x="59" y="8"/>
                    </a:lnTo>
                    <a:lnTo>
                      <a:pt x="67" y="0"/>
                    </a:lnTo>
                    <a:lnTo>
                      <a:pt x="67" y="0"/>
                    </a:lnTo>
                    <a:lnTo>
                      <a:pt x="5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5" name="Line 4692"/>
              <p:cNvSpPr>
                <a:spLocks noChangeShapeType="1"/>
              </p:cNvSpPr>
              <p:nvPr/>
            </p:nvSpPr>
            <p:spPr bwMode="auto">
              <a:xfrm>
                <a:off x="2322513" y="1477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6" name="Freeform 4693"/>
              <p:cNvSpPr>
                <a:spLocks/>
              </p:cNvSpPr>
              <p:nvPr/>
            </p:nvSpPr>
            <p:spPr bwMode="auto">
              <a:xfrm>
                <a:off x="2319338" y="1477963"/>
                <a:ext cx="11113" cy="4763"/>
              </a:xfrm>
              <a:custGeom>
                <a:avLst/>
                <a:gdLst/>
                <a:ahLst/>
                <a:cxnLst>
                  <a:cxn ang="0">
                    <a:pos x="6" y="0"/>
                  </a:cxn>
                  <a:cxn ang="0">
                    <a:pos x="0" y="0"/>
                  </a:cxn>
                  <a:cxn ang="0">
                    <a:pos x="6" y="8"/>
                  </a:cxn>
                  <a:cxn ang="0">
                    <a:pos x="14" y="8"/>
                  </a:cxn>
                  <a:cxn ang="0">
                    <a:pos x="22" y="0"/>
                  </a:cxn>
                  <a:cxn ang="0">
                    <a:pos x="14" y="0"/>
                  </a:cxn>
                  <a:cxn ang="0">
                    <a:pos x="6" y="0"/>
                  </a:cxn>
                </a:cxnLst>
                <a:rect l="0" t="0" r="r" b="b"/>
                <a:pathLst>
                  <a:path w="22" h="8">
                    <a:moveTo>
                      <a:pt x="6" y="0"/>
                    </a:moveTo>
                    <a:lnTo>
                      <a:pt x="0" y="0"/>
                    </a:lnTo>
                    <a:lnTo>
                      <a:pt x="6" y="8"/>
                    </a:lnTo>
                    <a:lnTo>
                      <a:pt x="14" y="8"/>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7" name="Freeform 4694"/>
              <p:cNvSpPr>
                <a:spLocks/>
              </p:cNvSpPr>
              <p:nvPr/>
            </p:nvSpPr>
            <p:spPr bwMode="auto">
              <a:xfrm>
                <a:off x="2319338" y="1477963"/>
                <a:ext cx="11113" cy="4763"/>
              </a:xfrm>
              <a:custGeom>
                <a:avLst/>
                <a:gdLst/>
                <a:ahLst/>
                <a:cxnLst>
                  <a:cxn ang="0">
                    <a:pos x="6" y="0"/>
                  </a:cxn>
                  <a:cxn ang="0">
                    <a:pos x="6" y="0"/>
                  </a:cxn>
                  <a:cxn ang="0">
                    <a:pos x="0" y="0"/>
                  </a:cxn>
                  <a:cxn ang="0">
                    <a:pos x="6" y="8"/>
                  </a:cxn>
                  <a:cxn ang="0">
                    <a:pos x="14" y="8"/>
                  </a:cxn>
                  <a:cxn ang="0">
                    <a:pos x="22" y="0"/>
                  </a:cxn>
                  <a:cxn ang="0">
                    <a:pos x="22" y="0"/>
                  </a:cxn>
                  <a:cxn ang="0">
                    <a:pos x="14" y="0"/>
                  </a:cxn>
                  <a:cxn ang="0">
                    <a:pos x="6" y="0"/>
                  </a:cxn>
                </a:cxnLst>
                <a:rect l="0" t="0" r="r" b="b"/>
                <a:pathLst>
                  <a:path w="22" h="8">
                    <a:moveTo>
                      <a:pt x="6" y="0"/>
                    </a:moveTo>
                    <a:lnTo>
                      <a:pt x="6" y="0"/>
                    </a:lnTo>
                    <a:lnTo>
                      <a:pt x="0" y="0"/>
                    </a:lnTo>
                    <a:lnTo>
                      <a:pt x="6" y="8"/>
                    </a:lnTo>
                    <a:lnTo>
                      <a:pt x="14" y="8"/>
                    </a:lnTo>
                    <a:lnTo>
                      <a:pt x="22" y="0"/>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8" name="Line 4695"/>
              <p:cNvSpPr>
                <a:spLocks noChangeShapeType="1"/>
              </p:cNvSpPr>
              <p:nvPr/>
            </p:nvSpPr>
            <p:spPr bwMode="auto">
              <a:xfrm>
                <a:off x="2330451" y="1477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19" name="Freeform 4696"/>
              <p:cNvSpPr>
                <a:spLocks/>
              </p:cNvSpPr>
              <p:nvPr/>
            </p:nvSpPr>
            <p:spPr bwMode="auto">
              <a:xfrm>
                <a:off x="2322513" y="1477963"/>
                <a:ext cx="7938" cy="15875"/>
              </a:xfrm>
              <a:custGeom>
                <a:avLst/>
                <a:gdLst/>
                <a:ahLst/>
                <a:cxnLst>
                  <a:cxn ang="0">
                    <a:pos x="16" y="0"/>
                  </a:cxn>
                  <a:cxn ang="0">
                    <a:pos x="0" y="0"/>
                  </a:cxn>
                  <a:cxn ang="0">
                    <a:pos x="0" y="23"/>
                  </a:cxn>
                  <a:cxn ang="0">
                    <a:pos x="8" y="29"/>
                  </a:cxn>
                  <a:cxn ang="0">
                    <a:pos x="16" y="29"/>
                  </a:cxn>
                  <a:cxn ang="0">
                    <a:pos x="16" y="23"/>
                  </a:cxn>
                  <a:cxn ang="0">
                    <a:pos x="16" y="0"/>
                  </a:cxn>
                </a:cxnLst>
                <a:rect l="0" t="0" r="r" b="b"/>
                <a:pathLst>
                  <a:path w="16" h="29">
                    <a:moveTo>
                      <a:pt x="16" y="0"/>
                    </a:moveTo>
                    <a:lnTo>
                      <a:pt x="0" y="0"/>
                    </a:lnTo>
                    <a:lnTo>
                      <a:pt x="0" y="23"/>
                    </a:lnTo>
                    <a:lnTo>
                      <a:pt x="8" y="29"/>
                    </a:lnTo>
                    <a:lnTo>
                      <a:pt x="16" y="29"/>
                    </a:lnTo>
                    <a:lnTo>
                      <a:pt x="16" y="23"/>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0" name="Freeform 4697"/>
              <p:cNvSpPr>
                <a:spLocks/>
              </p:cNvSpPr>
              <p:nvPr/>
            </p:nvSpPr>
            <p:spPr bwMode="auto">
              <a:xfrm>
                <a:off x="2322513" y="1477963"/>
                <a:ext cx="7938" cy="15875"/>
              </a:xfrm>
              <a:custGeom>
                <a:avLst/>
                <a:gdLst/>
                <a:ahLst/>
                <a:cxnLst>
                  <a:cxn ang="0">
                    <a:pos x="16" y="0"/>
                  </a:cxn>
                  <a:cxn ang="0">
                    <a:pos x="16" y="0"/>
                  </a:cxn>
                  <a:cxn ang="0">
                    <a:pos x="8" y="0"/>
                  </a:cxn>
                  <a:cxn ang="0">
                    <a:pos x="0" y="0"/>
                  </a:cxn>
                  <a:cxn ang="0">
                    <a:pos x="0" y="23"/>
                  </a:cxn>
                  <a:cxn ang="0">
                    <a:pos x="8" y="29"/>
                  </a:cxn>
                  <a:cxn ang="0">
                    <a:pos x="16" y="29"/>
                  </a:cxn>
                  <a:cxn ang="0">
                    <a:pos x="16" y="23"/>
                  </a:cxn>
                  <a:cxn ang="0">
                    <a:pos x="16" y="0"/>
                  </a:cxn>
                </a:cxnLst>
                <a:rect l="0" t="0" r="r" b="b"/>
                <a:pathLst>
                  <a:path w="16" h="29">
                    <a:moveTo>
                      <a:pt x="16" y="0"/>
                    </a:moveTo>
                    <a:lnTo>
                      <a:pt x="16" y="0"/>
                    </a:lnTo>
                    <a:lnTo>
                      <a:pt x="8" y="0"/>
                    </a:lnTo>
                    <a:lnTo>
                      <a:pt x="0" y="0"/>
                    </a:lnTo>
                    <a:lnTo>
                      <a:pt x="0" y="23"/>
                    </a:lnTo>
                    <a:lnTo>
                      <a:pt x="8" y="29"/>
                    </a:lnTo>
                    <a:lnTo>
                      <a:pt x="16" y="29"/>
                    </a:lnTo>
                    <a:lnTo>
                      <a:pt x="16" y="23"/>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1" name="Line 4698"/>
              <p:cNvSpPr>
                <a:spLocks noChangeShapeType="1"/>
              </p:cNvSpPr>
              <p:nvPr/>
            </p:nvSpPr>
            <p:spPr bwMode="auto">
              <a:xfrm>
                <a:off x="2327276" y="1490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2" name="Freeform 4699"/>
              <p:cNvSpPr>
                <a:spLocks/>
              </p:cNvSpPr>
              <p:nvPr/>
            </p:nvSpPr>
            <p:spPr bwMode="auto">
              <a:xfrm>
                <a:off x="2322513" y="1490663"/>
                <a:ext cx="28575" cy="3175"/>
              </a:xfrm>
              <a:custGeom>
                <a:avLst/>
                <a:gdLst/>
                <a:ahLst/>
                <a:cxnLst>
                  <a:cxn ang="0">
                    <a:pos x="8" y="0"/>
                  </a:cxn>
                  <a:cxn ang="0">
                    <a:pos x="0" y="0"/>
                  </a:cxn>
                  <a:cxn ang="0">
                    <a:pos x="8" y="6"/>
                  </a:cxn>
                  <a:cxn ang="0">
                    <a:pos x="45" y="6"/>
                  </a:cxn>
                  <a:cxn ang="0">
                    <a:pos x="53" y="0"/>
                  </a:cxn>
                  <a:cxn ang="0">
                    <a:pos x="45" y="0"/>
                  </a:cxn>
                  <a:cxn ang="0">
                    <a:pos x="8" y="0"/>
                  </a:cxn>
                </a:cxnLst>
                <a:rect l="0" t="0" r="r" b="b"/>
                <a:pathLst>
                  <a:path w="53" h="6">
                    <a:moveTo>
                      <a:pt x="8" y="0"/>
                    </a:moveTo>
                    <a:lnTo>
                      <a:pt x="0" y="0"/>
                    </a:lnTo>
                    <a:lnTo>
                      <a:pt x="8" y="6"/>
                    </a:lnTo>
                    <a:lnTo>
                      <a:pt x="45" y="6"/>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3" name="Freeform 4700"/>
              <p:cNvSpPr>
                <a:spLocks/>
              </p:cNvSpPr>
              <p:nvPr/>
            </p:nvSpPr>
            <p:spPr bwMode="auto">
              <a:xfrm>
                <a:off x="2322513" y="1490663"/>
                <a:ext cx="28575" cy="3175"/>
              </a:xfrm>
              <a:custGeom>
                <a:avLst/>
                <a:gdLst/>
                <a:ahLst/>
                <a:cxnLst>
                  <a:cxn ang="0">
                    <a:pos x="8" y="0"/>
                  </a:cxn>
                  <a:cxn ang="0">
                    <a:pos x="8" y="0"/>
                  </a:cxn>
                  <a:cxn ang="0">
                    <a:pos x="0" y="0"/>
                  </a:cxn>
                  <a:cxn ang="0">
                    <a:pos x="8" y="6"/>
                  </a:cxn>
                  <a:cxn ang="0">
                    <a:pos x="45" y="6"/>
                  </a:cxn>
                  <a:cxn ang="0">
                    <a:pos x="53" y="0"/>
                  </a:cxn>
                  <a:cxn ang="0">
                    <a:pos x="53" y="0"/>
                  </a:cxn>
                  <a:cxn ang="0">
                    <a:pos x="45" y="0"/>
                  </a:cxn>
                  <a:cxn ang="0">
                    <a:pos x="8" y="0"/>
                  </a:cxn>
                </a:cxnLst>
                <a:rect l="0" t="0" r="r" b="b"/>
                <a:pathLst>
                  <a:path w="53" h="6">
                    <a:moveTo>
                      <a:pt x="8" y="0"/>
                    </a:moveTo>
                    <a:lnTo>
                      <a:pt x="8" y="0"/>
                    </a:lnTo>
                    <a:lnTo>
                      <a:pt x="0" y="0"/>
                    </a:lnTo>
                    <a:lnTo>
                      <a:pt x="8" y="6"/>
                    </a:lnTo>
                    <a:lnTo>
                      <a:pt x="45" y="6"/>
                    </a:lnTo>
                    <a:lnTo>
                      <a:pt x="53" y="0"/>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4" name="Line 4701"/>
              <p:cNvSpPr>
                <a:spLocks noChangeShapeType="1"/>
              </p:cNvSpPr>
              <p:nvPr/>
            </p:nvSpPr>
            <p:spPr bwMode="auto">
              <a:xfrm>
                <a:off x="2346326" y="1490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5" name="Freeform 4702"/>
              <p:cNvSpPr>
                <a:spLocks/>
              </p:cNvSpPr>
              <p:nvPr/>
            </p:nvSpPr>
            <p:spPr bwMode="auto">
              <a:xfrm>
                <a:off x="2346326" y="1490663"/>
                <a:ext cx="7938" cy="3175"/>
              </a:xfrm>
              <a:custGeom>
                <a:avLst/>
                <a:gdLst/>
                <a:ahLst/>
                <a:cxnLst>
                  <a:cxn ang="0">
                    <a:pos x="0" y="0"/>
                  </a:cxn>
                  <a:cxn ang="0">
                    <a:pos x="0" y="6"/>
                  </a:cxn>
                  <a:cxn ang="0">
                    <a:pos x="8" y="6"/>
                  </a:cxn>
                  <a:cxn ang="0">
                    <a:pos x="16" y="0"/>
                  </a:cxn>
                  <a:cxn ang="0">
                    <a:pos x="8" y="0"/>
                  </a:cxn>
                  <a:cxn ang="0">
                    <a:pos x="0" y="0"/>
                  </a:cxn>
                </a:cxnLst>
                <a:rect l="0" t="0" r="r" b="b"/>
                <a:pathLst>
                  <a:path w="16" h="6">
                    <a:moveTo>
                      <a:pt x="0" y="0"/>
                    </a:moveTo>
                    <a:lnTo>
                      <a:pt x="0" y="6"/>
                    </a:lnTo>
                    <a:lnTo>
                      <a:pt x="8" y="6"/>
                    </a:lnTo>
                    <a:lnTo>
                      <a:pt x="16"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6" name="Freeform 4703"/>
              <p:cNvSpPr>
                <a:spLocks/>
              </p:cNvSpPr>
              <p:nvPr/>
            </p:nvSpPr>
            <p:spPr bwMode="auto">
              <a:xfrm>
                <a:off x="2346326" y="1490663"/>
                <a:ext cx="7938" cy="3175"/>
              </a:xfrm>
              <a:custGeom>
                <a:avLst/>
                <a:gdLst/>
                <a:ahLst/>
                <a:cxnLst>
                  <a:cxn ang="0">
                    <a:pos x="0" y="0"/>
                  </a:cxn>
                  <a:cxn ang="0">
                    <a:pos x="0" y="0"/>
                  </a:cxn>
                  <a:cxn ang="0">
                    <a:pos x="0" y="0"/>
                  </a:cxn>
                  <a:cxn ang="0">
                    <a:pos x="0" y="6"/>
                  </a:cxn>
                  <a:cxn ang="0">
                    <a:pos x="8" y="6"/>
                  </a:cxn>
                  <a:cxn ang="0">
                    <a:pos x="16" y="0"/>
                  </a:cxn>
                  <a:cxn ang="0">
                    <a:pos x="8" y="0"/>
                  </a:cxn>
                  <a:cxn ang="0">
                    <a:pos x="8" y="0"/>
                  </a:cxn>
                  <a:cxn ang="0">
                    <a:pos x="0" y="0"/>
                  </a:cxn>
                </a:cxnLst>
                <a:rect l="0" t="0" r="r" b="b"/>
                <a:pathLst>
                  <a:path w="16" h="6">
                    <a:moveTo>
                      <a:pt x="0" y="0"/>
                    </a:moveTo>
                    <a:lnTo>
                      <a:pt x="0" y="0"/>
                    </a:lnTo>
                    <a:lnTo>
                      <a:pt x="0" y="0"/>
                    </a:lnTo>
                    <a:lnTo>
                      <a:pt x="0" y="6"/>
                    </a:lnTo>
                    <a:lnTo>
                      <a:pt x="8" y="6"/>
                    </a:lnTo>
                    <a:lnTo>
                      <a:pt x="16" y="0"/>
                    </a:lnTo>
                    <a:lnTo>
                      <a:pt x="8"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7" name="Line 4704"/>
              <p:cNvSpPr>
                <a:spLocks noChangeShapeType="1"/>
              </p:cNvSpPr>
              <p:nvPr/>
            </p:nvSpPr>
            <p:spPr bwMode="auto">
              <a:xfrm>
                <a:off x="2351088" y="1490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8" name="Freeform 4705"/>
              <p:cNvSpPr>
                <a:spLocks/>
              </p:cNvSpPr>
              <p:nvPr/>
            </p:nvSpPr>
            <p:spPr bwMode="auto">
              <a:xfrm>
                <a:off x="2346326" y="1490663"/>
                <a:ext cx="12700" cy="3175"/>
              </a:xfrm>
              <a:custGeom>
                <a:avLst/>
                <a:gdLst/>
                <a:ahLst/>
                <a:cxnLst>
                  <a:cxn ang="0">
                    <a:pos x="8" y="0"/>
                  </a:cxn>
                  <a:cxn ang="0">
                    <a:pos x="0" y="0"/>
                  </a:cxn>
                  <a:cxn ang="0">
                    <a:pos x="8" y="6"/>
                  </a:cxn>
                  <a:cxn ang="0">
                    <a:pos x="16" y="6"/>
                  </a:cxn>
                  <a:cxn ang="0">
                    <a:pos x="24" y="0"/>
                  </a:cxn>
                  <a:cxn ang="0">
                    <a:pos x="16" y="0"/>
                  </a:cxn>
                  <a:cxn ang="0">
                    <a:pos x="8" y="0"/>
                  </a:cxn>
                </a:cxnLst>
                <a:rect l="0" t="0" r="r" b="b"/>
                <a:pathLst>
                  <a:path w="24" h="6">
                    <a:moveTo>
                      <a:pt x="8" y="0"/>
                    </a:moveTo>
                    <a:lnTo>
                      <a:pt x="0" y="0"/>
                    </a:lnTo>
                    <a:lnTo>
                      <a:pt x="8" y="6"/>
                    </a:lnTo>
                    <a:lnTo>
                      <a:pt x="16" y="6"/>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29" name="Freeform 4706"/>
              <p:cNvSpPr>
                <a:spLocks/>
              </p:cNvSpPr>
              <p:nvPr/>
            </p:nvSpPr>
            <p:spPr bwMode="auto">
              <a:xfrm>
                <a:off x="2346326" y="1490663"/>
                <a:ext cx="12700" cy="3175"/>
              </a:xfrm>
              <a:custGeom>
                <a:avLst/>
                <a:gdLst/>
                <a:ahLst/>
                <a:cxnLst>
                  <a:cxn ang="0">
                    <a:pos x="8" y="0"/>
                  </a:cxn>
                  <a:cxn ang="0">
                    <a:pos x="0" y="0"/>
                  </a:cxn>
                  <a:cxn ang="0">
                    <a:pos x="0" y="0"/>
                  </a:cxn>
                  <a:cxn ang="0">
                    <a:pos x="8" y="6"/>
                  </a:cxn>
                  <a:cxn ang="0">
                    <a:pos x="16" y="6"/>
                  </a:cxn>
                  <a:cxn ang="0">
                    <a:pos x="24" y="0"/>
                  </a:cxn>
                  <a:cxn ang="0">
                    <a:pos x="16" y="0"/>
                  </a:cxn>
                  <a:cxn ang="0">
                    <a:pos x="16" y="0"/>
                  </a:cxn>
                  <a:cxn ang="0">
                    <a:pos x="8" y="0"/>
                  </a:cxn>
                </a:cxnLst>
                <a:rect l="0" t="0" r="r" b="b"/>
                <a:pathLst>
                  <a:path w="24" h="6">
                    <a:moveTo>
                      <a:pt x="8" y="0"/>
                    </a:moveTo>
                    <a:lnTo>
                      <a:pt x="0" y="0"/>
                    </a:lnTo>
                    <a:lnTo>
                      <a:pt x="0" y="0"/>
                    </a:lnTo>
                    <a:lnTo>
                      <a:pt x="8" y="6"/>
                    </a:lnTo>
                    <a:lnTo>
                      <a:pt x="16" y="6"/>
                    </a:lnTo>
                    <a:lnTo>
                      <a:pt x="24" y="0"/>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0" name="Line 4707"/>
              <p:cNvSpPr>
                <a:spLocks noChangeShapeType="1"/>
              </p:cNvSpPr>
              <p:nvPr/>
            </p:nvSpPr>
            <p:spPr bwMode="auto">
              <a:xfrm>
                <a:off x="2359026" y="1490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1" name="Rectangle 4708"/>
              <p:cNvSpPr>
                <a:spLocks noChangeArrowheads="1"/>
              </p:cNvSpPr>
              <p:nvPr/>
            </p:nvSpPr>
            <p:spPr bwMode="auto">
              <a:xfrm>
                <a:off x="2351088" y="1490663"/>
                <a:ext cx="7938" cy="7938"/>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2" name="Freeform 4709"/>
              <p:cNvSpPr>
                <a:spLocks/>
              </p:cNvSpPr>
              <p:nvPr/>
            </p:nvSpPr>
            <p:spPr bwMode="auto">
              <a:xfrm>
                <a:off x="2351088" y="1490663"/>
                <a:ext cx="7938" cy="7938"/>
              </a:xfrm>
              <a:custGeom>
                <a:avLst/>
                <a:gdLst/>
                <a:ahLst/>
                <a:cxnLst>
                  <a:cxn ang="0">
                    <a:pos x="16" y="0"/>
                  </a:cxn>
                  <a:cxn ang="0">
                    <a:pos x="8" y="0"/>
                  </a:cxn>
                  <a:cxn ang="0">
                    <a:pos x="8" y="0"/>
                  </a:cxn>
                  <a:cxn ang="0">
                    <a:pos x="0" y="0"/>
                  </a:cxn>
                  <a:cxn ang="0">
                    <a:pos x="0" y="14"/>
                  </a:cxn>
                  <a:cxn ang="0">
                    <a:pos x="8" y="14"/>
                  </a:cxn>
                  <a:cxn ang="0">
                    <a:pos x="8" y="14"/>
                  </a:cxn>
                  <a:cxn ang="0">
                    <a:pos x="16" y="14"/>
                  </a:cxn>
                  <a:cxn ang="0">
                    <a:pos x="16" y="0"/>
                  </a:cxn>
                </a:cxnLst>
                <a:rect l="0" t="0" r="r" b="b"/>
                <a:pathLst>
                  <a:path w="16" h="14">
                    <a:moveTo>
                      <a:pt x="16" y="0"/>
                    </a:moveTo>
                    <a:lnTo>
                      <a:pt x="8" y="0"/>
                    </a:lnTo>
                    <a:lnTo>
                      <a:pt x="8" y="0"/>
                    </a:lnTo>
                    <a:lnTo>
                      <a:pt x="0" y="0"/>
                    </a:lnTo>
                    <a:lnTo>
                      <a:pt x="0" y="14"/>
                    </a:lnTo>
                    <a:lnTo>
                      <a:pt x="8" y="14"/>
                    </a:lnTo>
                    <a:lnTo>
                      <a:pt x="8" y="14"/>
                    </a:lnTo>
                    <a:lnTo>
                      <a:pt x="16" y="14"/>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3" name="Line 4710"/>
              <p:cNvSpPr>
                <a:spLocks noChangeShapeType="1"/>
              </p:cNvSpPr>
              <p:nvPr/>
            </p:nvSpPr>
            <p:spPr bwMode="auto">
              <a:xfrm>
                <a:off x="2354263" y="1493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4" name="Freeform 4711"/>
              <p:cNvSpPr>
                <a:spLocks/>
              </p:cNvSpPr>
              <p:nvPr/>
            </p:nvSpPr>
            <p:spPr bwMode="auto">
              <a:xfrm>
                <a:off x="2351088" y="1493838"/>
                <a:ext cx="15875" cy="4763"/>
              </a:xfrm>
              <a:custGeom>
                <a:avLst/>
                <a:gdLst/>
                <a:ahLst/>
                <a:cxnLst>
                  <a:cxn ang="0">
                    <a:pos x="8" y="0"/>
                  </a:cxn>
                  <a:cxn ang="0">
                    <a:pos x="0" y="0"/>
                  </a:cxn>
                  <a:cxn ang="0">
                    <a:pos x="0" y="8"/>
                  </a:cxn>
                  <a:cxn ang="0">
                    <a:pos x="31" y="8"/>
                  </a:cxn>
                  <a:cxn ang="0">
                    <a:pos x="31" y="0"/>
                  </a:cxn>
                  <a:cxn ang="0">
                    <a:pos x="23" y="0"/>
                  </a:cxn>
                  <a:cxn ang="0">
                    <a:pos x="8" y="0"/>
                  </a:cxn>
                </a:cxnLst>
                <a:rect l="0" t="0" r="r" b="b"/>
                <a:pathLst>
                  <a:path w="31" h="8">
                    <a:moveTo>
                      <a:pt x="8" y="0"/>
                    </a:moveTo>
                    <a:lnTo>
                      <a:pt x="0" y="0"/>
                    </a:lnTo>
                    <a:lnTo>
                      <a:pt x="0" y="8"/>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5" name="Freeform 4712"/>
              <p:cNvSpPr>
                <a:spLocks/>
              </p:cNvSpPr>
              <p:nvPr/>
            </p:nvSpPr>
            <p:spPr bwMode="auto">
              <a:xfrm>
                <a:off x="2351088" y="1493838"/>
                <a:ext cx="15875" cy="4763"/>
              </a:xfrm>
              <a:custGeom>
                <a:avLst/>
                <a:gdLst/>
                <a:ahLst/>
                <a:cxnLst>
                  <a:cxn ang="0">
                    <a:pos x="8" y="0"/>
                  </a:cxn>
                  <a:cxn ang="0">
                    <a:pos x="0" y="0"/>
                  </a:cxn>
                  <a:cxn ang="0">
                    <a:pos x="0" y="8"/>
                  </a:cxn>
                  <a:cxn ang="0">
                    <a:pos x="8" y="8"/>
                  </a:cxn>
                  <a:cxn ang="0">
                    <a:pos x="23" y="8"/>
                  </a:cxn>
                  <a:cxn ang="0">
                    <a:pos x="31" y="8"/>
                  </a:cxn>
                  <a:cxn ang="0">
                    <a:pos x="31" y="0"/>
                  </a:cxn>
                  <a:cxn ang="0">
                    <a:pos x="23" y="0"/>
                  </a:cxn>
                  <a:cxn ang="0">
                    <a:pos x="8" y="0"/>
                  </a:cxn>
                </a:cxnLst>
                <a:rect l="0" t="0" r="r" b="b"/>
                <a:pathLst>
                  <a:path w="31" h="8">
                    <a:moveTo>
                      <a:pt x="8" y="0"/>
                    </a:moveTo>
                    <a:lnTo>
                      <a:pt x="0" y="0"/>
                    </a:lnTo>
                    <a:lnTo>
                      <a:pt x="0" y="8"/>
                    </a:lnTo>
                    <a:lnTo>
                      <a:pt x="8" y="8"/>
                    </a:lnTo>
                    <a:lnTo>
                      <a:pt x="23" y="8"/>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6" name="Line 4713"/>
              <p:cNvSpPr>
                <a:spLocks noChangeShapeType="1"/>
              </p:cNvSpPr>
              <p:nvPr/>
            </p:nvSpPr>
            <p:spPr bwMode="auto">
              <a:xfrm>
                <a:off x="2362201" y="1493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7" name="Freeform 4714"/>
              <p:cNvSpPr>
                <a:spLocks/>
              </p:cNvSpPr>
              <p:nvPr/>
            </p:nvSpPr>
            <p:spPr bwMode="auto">
              <a:xfrm>
                <a:off x="2362201" y="1493838"/>
                <a:ext cx="36513" cy="4763"/>
              </a:xfrm>
              <a:custGeom>
                <a:avLst/>
                <a:gdLst/>
                <a:ahLst/>
                <a:cxnLst>
                  <a:cxn ang="0">
                    <a:pos x="0" y="0"/>
                  </a:cxn>
                  <a:cxn ang="0">
                    <a:pos x="0" y="8"/>
                  </a:cxn>
                  <a:cxn ang="0">
                    <a:pos x="68" y="8"/>
                  </a:cxn>
                  <a:cxn ang="0">
                    <a:pos x="68" y="0"/>
                  </a:cxn>
                  <a:cxn ang="0">
                    <a:pos x="60" y="0"/>
                  </a:cxn>
                  <a:cxn ang="0">
                    <a:pos x="0" y="0"/>
                  </a:cxn>
                </a:cxnLst>
                <a:rect l="0" t="0" r="r" b="b"/>
                <a:pathLst>
                  <a:path w="68" h="8">
                    <a:moveTo>
                      <a:pt x="0" y="0"/>
                    </a:moveTo>
                    <a:lnTo>
                      <a:pt x="0" y="8"/>
                    </a:lnTo>
                    <a:lnTo>
                      <a:pt x="68" y="8"/>
                    </a:lnTo>
                    <a:lnTo>
                      <a:pt x="68" y="0"/>
                    </a:lnTo>
                    <a:lnTo>
                      <a:pt x="60"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8" name="Freeform 4715"/>
              <p:cNvSpPr>
                <a:spLocks/>
              </p:cNvSpPr>
              <p:nvPr/>
            </p:nvSpPr>
            <p:spPr bwMode="auto">
              <a:xfrm>
                <a:off x="2362201" y="1493838"/>
                <a:ext cx="36513" cy="4763"/>
              </a:xfrm>
              <a:custGeom>
                <a:avLst/>
                <a:gdLst/>
                <a:ahLst/>
                <a:cxnLst>
                  <a:cxn ang="0">
                    <a:pos x="0" y="0"/>
                  </a:cxn>
                  <a:cxn ang="0">
                    <a:pos x="0" y="0"/>
                  </a:cxn>
                  <a:cxn ang="0">
                    <a:pos x="0" y="8"/>
                  </a:cxn>
                  <a:cxn ang="0">
                    <a:pos x="0" y="8"/>
                  </a:cxn>
                  <a:cxn ang="0">
                    <a:pos x="60" y="8"/>
                  </a:cxn>
                  <a:cxn ang="0">
                    <a:pos x="68" y="8"/>
                  </a:cxn>
                  <a:cxn ang="0">
                    <a:pos x="68" y="0"/>
                  </a:cxn>
                  <a:cxn ang="0">
                    <a:pos x="60" y="0"/>
                  </a:cxn>
                  <a:cxn ang="0">
                    <a:pos x="0" y="0"/>
                  </a:cxn>
                </a:cxnLst>
                <a:rect l="0" t="0" r="r" b="b"/>
                <a:pathLst>
                  <a:path w="68" h="8">
                    <a:moveTo>
                      <a:pt x="0" y="0"/>
                    </a:moveTo>
                    <a:lnTo>
                      <a:pt x="0" y="0"/>
                    </a:lnTo>
                    <a:lnTo>
                      <a:pt x="0" y="8"/>
                    </a:lnTo>
                    <a:lnTo>
                      <a:pt x="0" y="8"/>
                    </a:lnTo>
                    <a:lnTo>
                      <a:pt x="60" y="8"/>
                    </a:lnTo>
                    <a:lnTo>
                      <a:pt x="68" y="8"/>
                    </a:lnTo>
                    <a:lnTo>
                      <a:pt x="68" y="0"/>
                    </a:lnTo>
                    <a:lnTo>
                      <a:pt x="60"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39" name="Line 4716"/>
              <p:cNvSpPr>
                <a:spLocks noChangeShapeType="1"/>
              </p:cNvSpPr>
              <p:nvPr/>
            </p:nvSpPr>
            <p:spPr bwMode="auto">
              <a:xfrm>
                <a:off x="2393951" y="1493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0" name="Freeform 4717"/>
              <p:cNvSpPr>
                <a:spLocks/>
              </p:cNvSpPr>
              <p:nvPr/>
            </p:nvSpPr>
            <p:spPr bwMode="auto">
              <a:xfrm>
                <a:off x="2390776" y="1493838"/>
                <a:ext cx="34925" cy="4763"/>
              </a:xfrm>
              <a:custGeom>
                <a:avLst/>
                <a:gdLst/>
                <a:ahLst/>
                <a:cxnLst>
                  <a:cxn ang="0">
                    <a:pos x="8" y="0"/>
                  </a:cxn>
                  <a:cxn ang="0">
                    <a:pos x="0" y="0"/>
                  </a:cxn>
                  <a:cxn ang="0">
                    <a:pos x="0" y="8"/>
                  </a:cxn>
                  <a:cxn ang="0">
                    <a:pos x="68" y="8"/>
                  </a:cxn>
                  <a:cxn ang="0">
                    <a:pos x="68" y="0"/>
                  </a:cxn>
                  <a:cxn ang="0">
                    <a:pos x="61" y="0"/>
                  </a:cxn>
                  <a:cxn ang="0">
                    <a:pos x="8" y="0"/>
                  </a:cxn>
                </a:cxnLst>
                <a:rect l="0" t="0" r="r" b="b"/>
                <a:pathLst>
                  <a:path w="68" h="8">
                    <a:moveTo>
                      <a:pt x="8" y="0"/>
                    </a:moveTo>
                    <a:lnTo>
                      <a:pt x="0" y="0"/>
                    </a:lnTo>
                    <a:lnTo>
                      <a:pt x="0" y="8"/>
                    </a:lnTo>
                    <a:lnTo>
                      <a:pt x="68" y="8"/>
                    </a:lnTo>
                    <a:lnTo>
                      <a:pt x="68" y="0"/>
                    </a:lnTo>
                    <a:lnTo>
                      <a:pt x="6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1" name="Freeform 4718"/>
              <p:cNvSpPr>
                <a:spLocks/>
              </p:cNvSpPr>
              <p:nvPr/>
            </p:nvSpPr>
            <p:spPr bwMode="auto">
              <a:xfrm>
                <a:off x="2390776" y="1493838"/>
                <a:ext cx="34925" cy="4763"/>
              </a:xfrm>
              <a:custGeom>
                <a:avLst/>
                <a:gdLst/>
                <a:ahLst/>
                <a:cxnLst>
                  <a:cxn ang="0">
                    <a:pos x="8" y="0"/>
                  </a:cxn>
                  <a:cxn ang="0">
                    <a:pos x="0" y="0"/>
                  </a:cxn>
                  <a:cxn ang="0">
                    <a:pos x="0" y="8"/>
                  </a:cxn>
                  <a:cxn ang="0">
                    <a:pos x="8" y="8"/>
                  </a:cxn>
                  <a:cxn ang="0">
                    <a:pos x="61" y="8"/>
                  </a:cxn>
                  <a:cxn ang="0">
                    <a:pos x="68" y="8"/>
                  </a:cxn>
                  <a:cxn ang="0">
                    <a:pos x="68" y="0"/>
                  </a:cxn>
                  <a:cxn ang="0">
                    <a:pos x="61" y="0"/>
                  </a:cxn>
                  <a:cxn ang="0">
                    <a:pos x="8" y="0"/>
                  </a:cxn>
                </a:cxnLst>
                <a:rect l="0" t="0" r="r" b="b"/>
                <a:pathLst>
                  <a:path w="68" h="8">
                    <a:moveTo>
                      <a:pt x="8" y="0"/>
                    </a:moveTo>
                    <a:lnTo>
                      <a:pt x="0" y="0"/>
                    </a:lnTo>
                    <a:lnTo>
                      <a:pt x="0" y="8"/>
                    </a:lnTo>
                    <a:lnTo>
                      <a:pt x="8" y="8"/>
                    </a:lnTo>
                    <a:lnTo>
                      <a:pt x="61" y="8"/>
                    </a:lnTo>
                    <a:lnTo>
                      <a:pt x="68" y="8"/>
                    </a:lnTo>
                    <a:lnTo>
                      <a:pt x="68" y="0"/>
                    </a:lnTo>
                    <a:lnTo>
                      <a:pt x="6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2" name="Line 4719"/>
              <p:cNvSpPr>
                <a:spLocks noChangeShapeType="1"/>
              </p:cNvSpPr>
              <p:nvPr/>
            </p:nvSpPr>
            <p:spPr bwMode="auto">
              <a:xfrm>
                <a:off x="2422526" y="1493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3" name="Freeform 4720"/>
              <p:cNvSpPr>
                <a:spLocks/>
              </p:cNvSpPr>
              <p:nvPr/>
            </p:nvSpPr>
            <p:spPr bwMode="auto">
              <a:xfrm>
                <a:off x="2417763" y="1493838"/>
                <a:ext cx="12700" cy="4763"/>
              </a:xfrm>
              <a:custGeom>
                <a:avLst/>
                <a:gdLst/>
                <a:ahLst/>
                <a:cxnLst>
                  <a:cxn ang="0">
                    <a:pos x="8" y="0"/>
                  </a:cxn>
                  <a:cxn ang="0">
                    <a:pos x="0" y="8"/>
                  </a:cxn>
                  <a:cxn ang="0">
                    <a:pos x="23" y="8"/>
                  </a:cxn>
                  <a:cxn ang="0">
                    <a:pos x="23" y="0"/>
                  </a:cxn>
                  <a:cxn ang="0">
                    <a:pos x="15" y="0"/>
                  </a:cxn>
                  <a:cxn ang="0">
                    <a:pos x="8" y="0"/>
                  </a:cxn>
                </a:cxnLst>
                <a:rect l="0" t="0" r="r" b="b"/>
                <a:pathLst>
                  <a:path w="23" h="8">
                    <a:moveTo>
                      <a:pt x="8" y="0"/>
                    </a:moveTo>
                    <a:lnTo>
                      <a:pt x="0" y="8"/>
                    </a:lnTo>
                    <a:lnTo>
                      <a:pt x="23"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4" name="Freeform 4721"/>
              <p:cNvSpPr>
                <a:spLocks/>
              </p:cNvSpPr>
              <p:nvPr/>
            </p:nvSpPr>
            <p:spPr bwMode="auto">
              <a:xfrm>
                <a:off x="2417763" y="1493838"/>
                <a:ext cx="12700" cy="4763"/>
              </a:xfrm>
              <a:custGeom>
                <a:avLst/>
                <a:gdLst/>
                <a:ahLst/>
                <a:cxnLst>
                  <a:cxn ang="0">
                    <a:pos x="8" y="0"/>
                  </a:cxn>
                  <a:cxn ang="0">
                    <a:pos x="8" y="0"/>
                  </a:cxn>
                  <a:cxn ang="0">
                    <a:pos x="0" y="8"/>
                  </a:cxn>
                  <a:cxn ang="0">
                    <a:pos x="8" y="8"/>
                  </a:cxn>
                  <a:cxn ang="0">
                    <a:pos x="15" y="8"/>
                  </a:cxn>
                  <a:cxn ang="0">
                    <a:pos x="23" y="8"/>
                  </a:cxn>
                  <a:cxn ang="0">
                    <a:pos x="23" y="0"/>
                  </a:cxn>
                  <a:cxn ang="0">
                    <a:pos x="15" y="0"/>
                  </a:cxn>
                  <a:cxn ang="0">
                    <a:pos x="8" y="0"/>
                  </a:cxn>
                </a:cxnLst>
                <a:rect l="0" t="0" r="r" b="b"/>
                <a:pathLst>
                  <a:path w="23" h="8">
                    <a:moveTo>
                      <a:pt x="8" y="0"/>
                    </a:moveTo>
                    <a:lnTo>
                      <a:pt x="8" y="0"/>
                    </a:lnTo>
                    <a:lnTo>
                      <a:pt x="0" y="8"/>
                    </a:lnTo>
                    <a:lnTo>
                      <a:pt x="8" y="8"/>
                    </a:lnTo>
                    <a:lnTo>
                      <a:pt x="15" y="8"/>
                    </a:lnTo>
                    <a:lnTo>
                      <a:pt x="23" y="8"/>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5" name="Line 4722"/>
              <p:cNvSpPr>
                <a:spLocks noChangeShapeType="1"/>
              </p:cNvSpPr>
              <p:nvPr/>
            </p:nvSpPr>
            <p:spPr bwMode="auto">
              <a:xfrm>
                <a:off x="2425701" y="1493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6" name="Freeform 4723"/>
              <p:cNvSpPr>
                <a:spLocks/>
              </p:cNvSpPr>
              <p:nvPr/>
            </p:nvSpPr>
            <p:spPr bwMode="auto">
              <a:xfrm>
                <a:off x="2422526" y="1493838"/>
                <a:ext cx="12700" cy="4763"/>
              </a:xfrm>
              <a:custGeom>
                <a:avLst/>
                <a:gdLst/>
                <a:ahLst/>
                <a:cxnLst>
                  <a:cxn ang="0">
                    <a:pos x="7" y="0"/>
                  </a:cxn>
                  <a:cxn ang="0">
                    <a:pos x="0" y="0"/>
                  </a:cxn>
                  <a:cxn ang="0">
                    <a:pos x="0" y="8"/>
                  </a:cxn>
                  <a:cxn ang="0">
                    <a:pos x="23" y="8"/>
                  </a:cxn>
                  <a:cxn ang="0">
                    <a:pos x="23" y="0"/>
                  </a:cxn>
                  <a:cxn ang="0">
                    <a:pos x="15" y="0"/>
                  </a:cxn>
                  <a:cxn ang="0">
                    <a:pos x="7" y="0"/>
                  </a:cxn>
                </a:cxnLst>
                <a:rect l="0" t="0" r="r" b="b"/>
                <a:pathLst>
                  <a:path w="23" h="8">
                    <a:moveTo>
                      <a:pt x="7" y="0"/>
                    </a:moveTo>
                    <a:lnTo>
                      <a:pt x="0" y="0"/>
                    </a:lnTo>
                    <a:lnTo>
                      <a:pt x="0" y="8"/>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7" name="Freeform 4724"/>
              <p:cNvSpPr>
                <a:spLocks/>
              </p:cNvSpPr>
              <p:nvPr/>
            </p:nvSpPr>
            <p:spPr bwMode="auto">
              <a:xfrm>
                <a:off x="2422526" y="1493838"/>
                <a:ext cx="12700" cy="4763"/>
              </a:xfrm>
              <a:custGeom>
                <a:avLst/>
                <a:gdLst/>
                <a:ahLst/>
                <a:cxnLst>
                  <a:cxn ang="0">
                    <a:pos x="7" y="0"/>
                  </a:cxn>
                  <a:cxn ang="0">
                    <a:pos x="0" y="0"/>
                  </a:cxn>
                  <a:cxn ang="0">
                    <a:pos x="0" y="8"/>
                  </a:cxn>
                  <a:cxn ang="0">
                    <a:pos x="7" y="8"/>
                  </a:cxn>
                  <a:cxn ang="0">
                    <a:pos x="15" y="8"/>
                  </a:cxn>
                  <a:cxn ang="0">
                    <a:pos x="23" y="8"/>
                  </a:cxn>
                  <a:cxn ang="0">
                    <a:pos x="23" y="0"/>
                  </a:cxn>
                  <a:cxn ang="0">
                    <a:pos x="15" y="0"/>
                  </a:cxn>
                  <a:cxn ang="0">
                    <a:pos x="7" y="0"/>
                  </a:cxn>
                </a:cxnLst>
                <a:rect l="0" t="0" r="r" b="b"/>
                <a:pathLst>
                  <a:path w="23" h="8">
                    <a:moveTo>
                      <a:pt x="7" y="0"/>
                    </a:moveTo>
                    <a:lnTo>
                      <a:pt x="0" y="0"/>
                    </a:lnTo>
                    <a:lnTo>
                      <a:pt x="0" y="8"/>
                    </a:lnTo>
                    <a:lnTo>
                      <a:pt x="7" y="8"/>
                    </a:lnTo>
                    <a:lnTo>
                      <a:pt x="15" y="8"/>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8" name="Line 4725"/>
              <p:cNvSpPr>
                <a:spLocks noChangeShapeType="1"/>
              </p:cNvSpPr>
              <p:nvPr/>
            </p:nvSpPr>
            <p:spPr bwMode="auto">
              <a:xfrm>
                <a:off x="2430463" y="1493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49" name="Freeform 4726"/>
              <p:cNvSpPr>
                <a:spLocks/>
              </p:cNvSpPr>
              <p:nvPr/>
            </p:nvSpPr>
            <p:spPr bwMode="auto">
              <a:xfrm>
                <a:off x="2425701" y="1493838"/>
                <a:ext cx="15875" cy="4763"/>
              </a:xfrm>
              <a:custGeom>
                <a:avLst/>
                <a:gdLst/>
                <a:ahLst/>
                <a:cxnLst>
                  <a:cxn ang="0">
                    <a:pos x="8" y="0"/>
                  </a:cxn>
                  <a:cxn ang="0">
                    <a:pos x="0" y="0"/>
                  </a:cxn>
                  <a:cxn ang="0">
                    <a:pos x="0" y="8"/>
                  </a:cxn>
                  <a:cxn ang="0">
                    <a:pos x="30" y="8"/>
                  </a:cxn>
                  <a:cxn ang="0">
                    <a:pos x="30" y="0"/>
                  </a:cxn>
                  <a:cxn ang="0">
                    <a:pos x="22" y="0"/>
                  </a:cxn>
                  <a:cxn ang="0">
                    <a:pos x="8" y="0"/>
                  </a:cxn>
                </a:cxnLst>
                <a:rect l="0" t="0" r="r" b="b"/>
                <a:pathLst>
                  <a:path w="30" h="8">
                    <a:moveTo>
                      <a:pt x="8" y="0"/>
                    </a:moveTo>
                    <a:lnTo>
                      <a:pt x="0" y="0"/>
                    </a:lnTo>
                    <a:lnTo>
                      <a:pt x="0" y="8"/>
                    </a:lnTo>
                    <a:lnTo>
                      <a:pt x="30" y="8"/>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0" name="Freeform 4727"/>
              <p:cNvSpPr>
                <a:spLocks/>
              </p:cNvSpPr>
              <p:nvPr/>
            </p:nvSpPr>
            <p:spPr bwMode="auto">
              <a:xfrm>
                <a:off x="2425701" y="1493838"/>
                <a:ext cx="15875" cy="4763"/>
              </a:xfrm>
              <a:custGeom>
                <a:avLst/>
                <a:gdLst/>
                <a:ahLst/>
                <a:cxnLst>
                  <a:cxn ang="0">
                    <a:pos x="8" y="0"/>
                  </a:cxn>
                  <a:cxn ang="0">
                    <a:pos x="0" y="0"/>
                  </a:cxn>
                  <a:cxn ang="0">
                    <a:pos x="0" y="8"/>
                  </a:cxn>
                  <a:cxn ang="0">
                    <a:pos x="8" y="8"/>
                  </a:cxn>
                  <a:cxn ang="0">
                    <a:pos x="22" y="8"/>
                  </a:cxn>
                  <a:cxn ang="0">
                    <a:pos x="30" y="8"/>
                  </a:cxn>
                  <a:cxn ang="0">
                    <a:pos x="30" y="0"/>
                  </a:cxn>
                  <a:cxn ang="0">
                    <a:pos x="22" y="0"/>
                  </a:cxn>
                  <a:cxn ang="0">
                    <a:pos x="8" y="0"/>
                  </a:cxn>
                </a:cxnLst>
                <a:rect l="0" t="0" r="r" b="b"/>
                <a:pathLst>
                  <a:path w="30" h="8">
                    <a:moveTo>
                      <a:pt x="8" y="0"/>
                    </a:moveTo>
                    <a:lnTo>
                      <a:pt x="0" y="0"/>
                    </a:lnTo>
                    <a:lnTo>
                      <a:pt x="0" y="8"/>
                    </a:lnTo>
                    <a:lnTo>
                      <a:pt x="8" y="8"/>
                    </a:lnTo>
                    <a:lnTo>
                      <a:pt x="22" y="8"/>
                    </a:lnTo>
                    <a:lnTo>
                      <a:pt x="30" y="8"/>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1" name="Line 4728"/>
              <p:cNvSpPr>
                <a:spLocks noChangeShapeType="1"/>
              </p:cNvSpPr>
              <p:nvPr/>
            </p:nvSpPr>
            <p:spPr bwMode="auto">
              <a:xfrm>
                <a:off x="2441576" y="14986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2" name="Freeform 4729"/>
              <p:cNvSpPr>
                <a:spLocks/>
              </p:cNvSpPr>
              <p:nvPr/>
            </p:nvSpPr>
            <p:spPr bwMode="auto">
              <a:xfrm>
                <a:off x="2435226" y="1493838"/>
                <a:ext cx="6350" cy="12700"/>
              </a:xfrm>
              <a:custGeom>
                <a:avLst/>
                <a:gdLst/>
                <a:ahLst/>
                <a:cxnLst>
                  <a:cxn ang="0">
                    <a:pos x="14" y="8"/>
                  </a:cxn>
                  <a:cxn ang="0">
                    <a:pos x="14" y="0"/>
                  </a:cxn>
                  <a:cxn ang="0">
                    <a:pos x="6" y="0"/>
                  </a:cxn>
                  <a:cxn ang="0">
                    <a:pos x="0" y="8"/>
                  </a:cxn>
                  <a:cxn ang="0">
                    <a:pos x="0" y="15"/>
                  </a:cxn>
                  <a:cxn ang="0">
                    <a:pos x="6" y="23"/>
                  </a:cxn>
                  <a:cxn ang="0">
                    <a:pos x="14" y="23"/>
                  </a:cxn>
                  <a:cxn ang="0">
                    <a:pos x="14" y="15"/>
                  </a:cxn>
                  <a:cxn ang="0">
                    <a:pos x="14" y="8"/>
                  </a:cxn>
                </a:cxnLst>
                <a:rect l="0" t="0" r="r" b="b"/>
                <a:pathLst>
                  <a:path w="14" h="23">
                    <a:moveTo>
                      <a:pt x="14" y="8"/>
                    </a:moveTo>
                    <a:lnTo>
                      <a:pt x="14" y="0"/>
                    </a:lnTo>
                    <a:lnTo>
                      <a:pt x="6" y="0"/>
                    </a:lnTo>
                    <a:lnTo>
                      <a:pt x="0" y="8"/>
                    </a:lnTo>
                    <a:lnTo>
                      <a:pt x="0" y="15"/>
                    </a:lnTo>
                    <a:lnTo>
                      <a:pt x="6" y="23"/>
                    </a:lnTo>
                    <a:lnTo>
                      <a:pt x="14" y="23"/>
                    </a:lnTo>
                    <a:lnTo>
                      <a:pt x="14" y="15"/>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3" name="Freeform 4730"/>
              <p:cNvSpPr>
                <a:spLocks/>
              </p:cNvSpPr>
              <p:nvPr/>
            </p:nvSpPr>
            <p:spPr bwMode="auto">
              <a:xfrm>
                <a:off x="2435226" y="1493838"/>
                <a:ext cx="6350" cy="12700"/>
              </a:xfrm>
              <a:custGeom>
                <a:avLst/>
                <a:gdLst/>
                <a:ahLst/>
                <a:cxnLst>
                  <a:cxn ang="0">
                    <a:pos x="14" y="8"/>
                  </a:cxn>
                  <a:cxn ang="0">
                    <a:pos x="14" y="0"/>
                  </a:cxn>
                  <a:cxn ang="0">
                    <a:pos x="6" y="0"/>
                  </a:cxn>
                  <a:cxn ang="0">
                    <a:pos x="0" y="8"/>
                  </a:cxn>
                  <a:cxn ang="0">
                    <a:pos x="0" y="15"/>
                  </a:cxn>
                  <a:cxn ang="0">
                    <a:pos x="6" y="23"/>
                  </a:cxn>
                  <a:cxn ang="0">
                    <a:pos x="14" y="23"/>
                  </a:cxn>
                  <a:cxn ang="0">
                    <a:pos x="14" y="15"/>
                  </a:cxn>
                  <a:cxn ang="0">
                    <a:pos x="14" y="8"/>
                  </a:cxn>
                </a:cxnLst>
                <a:rect l="0" t="0" r="r" b="b"/>
                <a:pathLst>
                  <a:path w="14" h="23">
                    <a:moveTo>
                      <a:pt x="14" y="8"/>
                    </a:moveTo>
                    <a:lnTo>
                      <a:pt x="14" y="0"/>
                    </a:lnTo>
                    <a:lnTo>
                      <a:pt x="6" y="0"/>
                    </a:lnTo>
                    <a:lnTo>
                      <a:pt x="0" y="8"/>
                    </a:lnTo>
                    <a:lnTo>
                      <a:pt x="0" y="15"/>
                    </a:lnTo>
                    <a:lnTo>
                      <a:pt x="6" y="23"/>
                    </a:lnTo>
                    <a:lnTo>
                      <a:pt x="14" y="23"/>
                    </a:lnTo>
                    <a:lnTo>
                      <a:pt x="14" y="15"/>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4" name="Line 4731"/>
              <p:cNvSpPr>
                <a:spLocks noChangeShapeType="1"/>
              </p:cNvSpPr>
              <p:nvPr/>
            </p:nvSpPr>
            <p:spPr bwMode="auto">
              <a:xfrm>
                <a:off x="2438401" y="14986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5" name="Freeform 4732"/>
              <p:cNvSpPr>
                <a:spLocks/>
              </p:cNvSpPr>
              <p:nvPr/>
            </p:nvSpPr>
            <p:spPr bwMode="auto">
              <a:xfrm>
                <a:off x="2435226" y="1498600"/>
                <a:ext cx="34925" cy="7938"/>
              </a:xfrm>
              <a:custGeom>
                <a:avLst/>
                <a:gdLst/>
                <a:ahLst/>
                <a:cxnLst>
                  <a:cxn ang="0">
                    <a:pos x="6" y="0"/>
                  </a:cxn>
                  <a:cxn ang="0">
                    <a:pos x="0" y="7"/>
                  </a:cxn>
                  <a:cxn ang="0">
                    <a:pos x="6" y="15"/>
                  </a:cxn>
                  <a:cxn ang="0">
                    <a:pos x="59" y="15"/>
                  </a:cxn>
                  <a:cxn ang="0">
                    <a:pos x="67" y="7"/>
                  </a:cxn>
                  <a:cxn ang="0">
                    <a:pos x="59" y="0"/>
                  </a:cxn>
                  <a:cxn ang="0">
                    <a:pos x="6" y="0"/>
                  </a:cxn>
                </a:cxnLst>
                <a:rect l="0" t="0" r="r" b="b"/>
                <a:pathLst>
                  <a:path w="67" h="15">
                    <a:moveTo>
                      <a:pt x="6" y="0"/>
                    </a:moveTo>
                    <a:lnTo>
                      <a:pt x="0" y="7"/>
                    </a:lnTo>
                    <a:lnTo>
                      <a:pt x="6" y="15"/>
                    </a:lnTo>
                    <a:lnTo>
                      <a:pt x="59" y="15"/>
                    </a:lnTo>
                    <a:lnTo>
                      <a:pt x="67" y="7"/>
                    </a:lnTo>
                    <a:lnTo>
                      <a:pt x="59"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6" name="Freeform 4733"/>
              <p:cNvSpPr>
                <a:spLocks/>
              </p:cNvSpPr>
              <p:nvPr/>
            </p:nvSpPr>
            <p:spPr bwMode="auto">
              <a:xfrm>
                <a:off x="2435226" y="1498600"/>
                <a:ext cx="34925" cy="7938"/>
              </a:xfrm>
              <a:custGeom>
                <a:avLst/>
                <a:gdLst/>
                <a:ahLst/>
                <a:cxnLst>
                  <a:cxn ang="0">
                    <a:pos x="6" y="0"/>
                  </a:cxn>
                  <a:cxn ang="0">
                    <a:pos x="0" y="7"/>
                  </a:cxn>
                  <a:cxn ang="0">
                    <a:pos x="0" y="7"/>
                  </a:cxn>
                  <a:cxn ang="0">
                    <a:pos x="6" y="15"/>
                  </a:cxn>
                  <a:cxn ang="0">
                    <a:pos x="59" y="15"/>
                  </a:cxn>
                  <a:cxn ang="0">
                    <a:pos x="67" y="7"/>
                  </a:cxn>
                  <a:cxn ang="0">
                    <a:pos x="67" y="7"/>
                  </a:cxn>
                  <a:cxn ang="0">
                    <a:pos x="59" y="0"/>
                  </a:cxn>
                  <a:cxn ang="0">
                    <a:pos x="6" y="0"/>
                  </a:cxn>
                </a:cxnLst>
                <a:rect l="0" t="0" r="r" b="b"/>
                <a:pathLst>
                  <a:path w="67" h="15">
                    <a:moveTo>
                      <a:pt x="6" y="0"/>
                    </a:moveTo>
                    <a:lnTo>
                      <a:pt x="0" y="7"/>
                    </a:lnTo>
                    <a:lnTo>
                      <a:pt x="0" y="7"/>
                    </a:lnTo>
                    <a:lnTo>
                      <a:pt x="6" y="15"/>
                    </a:lnTo>
                    <a:lnTo>
                      <a:pt x="59" y="15"/>
                    </a:lnTo>
                    <a:lnTo>
                      <a:pt x="67" y="7"/>
                    </a:lnTo>
                    <a:lnTo>
                      <a:pt x="67" y="7"/>
                    </a:lnTo>
                    <a:lnTo>
                      <a:pt x="59"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7" name="Line 4734"/>
              <p:cNvSpPr>
                <a:spLocks noChangeShapeType="1"/>
              </p:cNvSpPr>
              <p:nvPr/>
            </p:nvSpPr>
            <p:spPr bwMode="auto">
              <a:xfrm>
                <a:off x="2470151" y="15017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8" name="Freeform 4735"/>
              <p:cNvSpPr>
                <a:spLocks/>
              </p:cNvSpPr>
              <p:nvPr/>
            </p:nvSpPr>
            <p:spPr bwMode="auto">
              <a:xfrm>
                <a:off x="2462213" y="1498600"/>
                <a:ext cx="7938" cy="11113"/>
              </a:xfrm>
              <a:custGeom>
                <a:avLst/>
                <a:gdLst/>
                <a:ahLst/>
                <a:cxnLst>
                  <a:cxn ang="0">
                    <a:pos x="15" y="7"/>
                  </a:cxn>
                  <a:cxn ang="0">
                    <a:pos x="7" y="0"/>
                  </a:cxn>
                  <a:cxn ang="0">
                    <a:pos x="0" y="7"/>
                  </a:cxn>
                  <a:cxn ang="0">
                    <a:pos x="0" y="22"/>
                  </a:cxn>
                  <a:cxn ang="0">
                    <a:pos x="15" y="22"/>
                  </a:cxn>
                  <a:cxn ang="0">
                    <a:pos x="15" y="7"/>
                  </a:cxn>
                </a:cxnLst>
                <a:rect l="0" t="0" r="r" b="b"/>
                <a:pathLst>
                  <a:path w="15" h="22">
                    <a:moveTo>
                      <a:pt x="15" y="7"/>
                    </a:moveTo>
                    <a:lnTo>
                      <a:pt x="7"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59" name="Freeform 4736"/>
              <p:cNvSpPr>
                <a:spLocks/>
              </p:cNvSpPr>
              <p:nvPr/>
            </p:nvSpPr>
            <p:spPr bwMode="auto">
              <a:xfrm>
                <a:off x="2462213" y="1498600"/>
                <a:ext cx="7938" cy="11113"/>
              </a:xfrm>
              <a:custGeom>
                <a:avLst/>
                <a:gdLst/>
                <a:ahLst/>
                <a:cxnLst>
                  <a:cxn ang="0">
                    <a:pos x="15" y="7"/>
                  </a:cxn>
                  <a:cxn ang="0">
                    <a:pos x="15" y="7"/>
                  </a:cxn>
                  <a:cxn ang="0">
                    <a:pos x="7" y="0"/>
                  </a:cxn>
                  <a:cxn ang="0">
                    <a:pos x="0" y="7"/>
                  </a:cxn>
                  <a:cxn ang="0">
                    <a:pos x="0" y="22"/>
                  </a:cxn>
                  <a:cxn ang="0">
                    <a:pos x="7" y="22"/>
                  </a:cxn>
                  <a:cxn ang="0">
                    <a:pos x="15" y="22"/>
                  </a:cxn>
                  <a:cxn ang="0">
                    <a:pos x="15" y="22"/>
                  </a:cxn>
                  <a:cxn ang="0">
                    <a:pos x="15" y="7"/>
                  </a:cxn>
                </a:cxnLst>
                <a:rect l="0" t="0" r="r" b="b"/>
                <a:pathLst>
                  <a:path w="15" h="22">
                    <a:moveTo>
                      <a:pt x="15" y="7"/>
                    </a:moveTo>
                    <a:lnTo>
                      <a:pt x="15" y="7"/>
                    </a:lnTo>
                    <a:lnTo>
                      <a:pt x="7" y="0"/>
                    </a:lnTo>
                    <a:lnTo>
                      <a:pt x="0" y="7"/>
                    </a:lnTo>
                    <a:lnTo>
                      <a:pt x="0" y="22"/>
                    </a:lnTo>
                    <a:lnTo>
                      <a:pt x="7" y="22"/>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0" name="Line 4737"/>
              <p:cNvSpPr>
                <a:spLocks noChangeShapeType="1"/>
              </p:cNvSpPr>
              <p:nvPr/>
            </p:nvSpPr>
            <p:spPr bwMode="auto">
              <a:xfrm>
                <a:off x="2465388" y="15065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1" name="Freeform 4738"/>
              <p:cNvSpPr>
                <a:spLocks/>
              </p:cNvSpPr>
              <p:nvPr/>
            </p:nvSpPr>
            <p:spPr bwMode="auto">
              <a:xfrm>
                <a:off x="2462213" y="1506538"/>
                <a:ext cx="23813" cy="3175"/>
              </a:xfrm>
              <a:custGeom>
                <a:avLst/>
                <a:gdLst/>
                <a:ahLst/>
                <a:cxnLst>
                  <a:cxn ang="0">
                    <a:pos x="7" y="0"/>
                  </a:cxn>
                  <a:cxn ang="0">
                    <a:pos x="0" y="7"/>
                  </a:cxn>
                  <a:cxn ang="0">
                    <a:pos x="45" y="7"/>
                  </a:cxn>
                  <a:cxn ang="0">
                    <a:pos x="45" y="0"/>
                  </a:cxn>
                  <a:cxn ang="0">
                    <a:pos x="37" y="0"/>
                  </a:cxn>
                  <a:cxn ang="0">
                    <a:pos x="7" y="0"/>
                  </a:cxn>
                </a:cxnLst>
                <a:rect l="0" t="0" r="r" b="b"/>
                <a:pathLst>
                  <a:path w="45" h="7">
                    <a:moveTo>
                      <a:pt x="7" y="0"/>
                    </a:moveTo>
                    <a:lnTo>
                      <a:pt x="0" y="7"/>
                    </a:lnTo>
                    <a:lnTo>
                      <a:pt x="45" y="7"/>
                    </a:lnTo>
                    <a:lnTo>
                      <a:pt x="45" y="0"/>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2" name="Freeform 4739"/>
              <p:cNvSpPr>
                <a:spLocks/>
              </p:cNvSpPr>
              <p:nvPr/>
            </p:nvSpPr>
            <p:spPr bwMode="auto">
              <a:xfrm>
                <a:off x="2462213" y="1506538"/>
                <a:ext cx="23813" cy="3175"/>
              </a:xfrm>
              <a:custGeom>
                <a:avLst/>
                <a:gdLst/>
                <a:ahLst/>
                <a:cxnLst>
                  <a:cxn ang="0">
                    <a:pos x="7" y="0"/>
                  </a:cxn>
                  <a:cxn ang="0">
                    <a:pos x="7" y="0"/>
                  </a:cxn>
                  <a:cxn ang="0">
                    <a:pos x="0" y="7"/>
                  </a:cxn>
                  <a:cxn ang="0">
                    <a:pos x="7" y="7"/>
                  </a:cxn>
                  <a:cxn ang="0">
                    <a:pos x="37" y="7"/>
                  </a:cxn>
                  <a:cxn ang="0">
                    <a:pos x="45" y="7"/>
                  </a:cxn>
                  <a:cxn ang="0">
                    <a:pos x="45" y="0"/>
                  </a:cxn>
                  <a:cxn ang="0">
                    <a:pos x="37" y="0"/>
                  </a:cxn>
                  <a:cxn ang="0">
                    <a:pos x="7" y="0"/>
                  </a:cxn>
                </a:cxnLst>
                <a:rect l="0" t="0" r="r" b="b"/>
                <a:pathLst>
                  <a:path w="45" h="7">
                    <a:moveTo>
                      <a:pt x="7" y="0"/>
                    </a:moveTo>
                    <a:lnTo>
                      <a:pt x="7" y="0"/>
                    </a:lnTo>
                    <a:lnTo>
                      <a:pt x="0" y="7"/>
                    </a:lnTo>
                    <a:lnTo>
                      <a:pt x="7" y="7"/>
                    </a:lnTo>
                    <a:lnTo>
                      <a:pt x="37" y="7"/>
                    </a:lnTo>
                    <a:lnTo>
                      <a:pt x="45" y="7"/>
                    </a:lnTo>
                    <a:lnTo>
                      <a:pt x="45"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3" name="Line 4740"/>
              <p:cNvSpPr>
                <a:spLocks noChangeShapeType="1"/>
              </p:cNvSpPr>
              <p:nvPr/>
            </p:nvSpPr>
            <p:spPr bwMode="auto">
              <a:xfrm>
                <a:off x="2481263" y="15065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4" name="Freeform 4741"/>
              <p:cNvSpPr>
                <a:spLocks/>
              </p:cNvSpPr>
              <p:nvPr/>
            </p:nvSpPr>
            <p:spPr bwMode="auto">
              <a:xfrm>
                <a:off x="2478088" y="1506538"/>
                <a:ext cx="26988" cy="3175"/>
              </a:xfrm>
              <a:custGeom>
                <a:avLst/>
                <a:gdLst/>
                <a:ahLst/>
                <a:cxnLst>
                  <a:cxn ang="0">
                    <a:pos x="6" y="0"/>
                  </a:cxn>
                  <a:cxn ang="0">
                    <a:pos x="0" y="0"/>
                  </a:cxn>
                  <a:cxn ang="0">
                    <a:pos x="0" y="7"/>
                  </a:cxn>
                  <a:cxn ang="0">
                    <a:pos x="51" y="7"/>
                  </a:cxn>
                  <a:cxn ang="0">
                    <a:pos x="45" y="0"/>
                  </a:cxn>
                  <a:cxn ang="0">
                    <a:pos x="6" y="0"/>
                  </a:cxn>
                </a:cxnLst>
                <a:rect l="0" t="0" r="r" b="b"/>
                <a:pathLst>
                  <a:path w="51" h="7">
                    <a:moveTo>
                      <a:pt x="6" y="0"/>
                    </a:moveTo>
                    <a:lnTo>
                      <a:pt x="0" y="0"/>
                    </a:lnTo>
                    <a:lnTo>
                      <a:pt x="0" y="7"/>
                    </a:lnTo>
                    <a:lnTo>
                      <a:pt x="51" y="7"/>
                    </a:lnTo>
                    <a:lnTo>
                      <a:pt x="45"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5" name="Freeform 4742"/>
              <p:cNvSpPr>
                <a:spLocks/>
              </p:cNvSpPr>
              <p:nvPr/>
            </p:nvSpPr>
            <p:spPr bwMode="auto">
              <a:xfrm>
                <a:off x="2478088" y="1506538"/>
                <a:ext cx="26988" cy="3175"/>
              </a:xfrm>
              <a:custGeom>
                <a:avLst/>
                <a:gdLst/>
                <a:ahLst/>
                <a:cxnLst>
                  <a:cxn ang="0">
                    <a:pos x="6" y="0"/>
                  </a:cxn>
                  <a:cxn ang="0">
                    <a:pos x="0" y="0"/>
                  </a:cxn>
                  <a:cxn ang="0">
                    <a:pos x="0" y="7"/>
                  </a:cxn>
                  <a:cxn ang="0">
                    <a:pos x="6" y="7"/>
                  </a:cxn>
                  <a:cxn ang="0">
                    <a:pos x="45" y="7"/>
                  </a:cxn>
                  <a:cxn ang="0">
                    <a:pos x="51" y="7"/>
                  </a:cxn>
                  <a:cxn ang="0">
                    <a:pos x="45" y="0"/>
                  </a:cxn>
                  <a:cxn ang="0">
                    <a:pos x="45" y="0"/>
                  </a:cxn>
                  <a:cxn ang="0">
                    <a:pos x="6" y="0"/>
                  </a:cxn>
                </a:cxnLst>
                <a:rect l="0" t="0" r="r" b="b"/>
                <a:pathLst>
                  <a:path w="51" h="7">
                    <a:moveTo>
                      <a:pt x="6" y="0"/>
                    </a:moveTo>
                    <a:lnTo>
                      <a:pt x="0" y="0"/>
                    </a:lnTo>
                    <a:lnTo>
                      <a:pt x="0" y="7"/>
                    </a:lnTo>
                    <a:lnTo>
                      <a:pt x="6" y="7"/>
                    </a:lnTo>
                    <a:lnTo>
                      <a:pt x="45" y="7"/>
                    </a:lnTo>
                    <a:lnTo>
                      <a:pt x="51" y="7"/>
                    </a:lnTo>
                    <a:lnTo>
                      <a:pt x="45" y="0"/>
                    </a:lnTo>
                    <a:lnTo>
                      <a:pt x="45"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6" name="Line 4743"/>
              <p:cNvSpPr>
                <a:spLocks noChangeShapeType="1"/>
              </p:cNvSpPr>
              <p:nvPr/>
            </p:nvSpPr>
            <p:spPr bwMode="auto">
              <a:xfrm>
                <a:off x="2501901" y="15065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7" name="Freeform 4744"/>
              <p:cNvSpPr>
                <a:spLocks/>
              </p:cNvSpPr>
              <p:nvPr/>
            </p:nvSpPr>
            <p:spPr bwMode="auto">
              <a:xfrm>
                <a:off x="2498726" y="1506538"/>
                <a:ext cx="11113" cy="3175"/>
              </a:xfrm>
              <a:custGeom>
                <a:avLst/>
                <a:gdLst/>
                <a:ahLst/>
                <a:cxnLst>
                  <a:cxn ang="0">
                    <a:pos x="8" y="0"/>
                  </a:cxn>
                  <a:cxn ang="0">
                    <a:pos x="0" y="0"/>
                  </a:cxn>
                  <a:cxn ang="0">
                    <a:pos x="0" y="7"/>
                  </a:cxn>
                  <a:cxn ang="0">
                    <a:pos x="22" y="7"/>
                  </a:cxn>
                  <a:cxn ang="0">
                    <a:pos x="22" y="0"/>
                  </a:cxn>
                  <a:cxn ang="0">
                    <a:pos x="14" y="0"/>
                  </a:cxn>
                  <a:cxn ang="0">
                    <a:pos x="8" y="0"/>
                  </a:cxn>
                </a:cxnLst>
                <a:rect l="0" t="0" r="r" b="b"/>
                <a:pathLst>
                  <a:path w="22" h="7">
                    <a:moveTo>
                      <a:pt x="8" y="0"/>
                    </a:moveTo>
                    <a:lnTo>
                      <a:pt x="0" y="0"/>
                    </a:lnTo>
                    <a:lnTo>
                      <a:pt x="0" y="7"/>
                    </a:lnTo>
                    <a:lnTo>
                      <a:pt x="22"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8" name="Freeform 4745"/>
              <p:cNvSpPr>
                <a:spLocks/>
              </p:cNvSpPr>
              <p:nvPr/>
            </p:nvSpPr>
            <p:spPr bwMode="auto">
              <a:xfrm>
                <a:off x="2498726" y="1506538"/>
                <a:ext cx="11113" cy="3175"/>
              </a:xfrm>
              <a:custGeom>
                <a:avLst/>
                <a:gdLst/>
                <a:ahLst/>
                <a:cxnLst>
                  <a:cxn ang="0">
                    <a:pos x="8" y="0"/>
                  </a:cxn>
                  <a:cxn ang="0">
                    <a:pos x="0" y="0"/>
                  </a:cxn>
                  <a:cxn ang="0">
                    <a:pos x="0" y="7"/>
                  </a:cxn>
                  <a:cxn ang="0">
                    <a:pos x="8" y="7"/>
                  </a:cxn>
                  <a:cxn ang="0">
                    <a:pos x="14" y="7"/>
                  </a:cxn>
                  <a:cxn ang="0">
                    <a:pos x="22" y="7"/>
                  </a:cxn>
                  <a:cxn ang="0">
                    <a:pos x="22" y="0"/>
                  </a:cxn>
                  <a:cxn ang="0">
                    <a:pos x="14" y="0"/>
                  </a:cxn>
                  <a:cxn ang="0">
                    <a:pos x="8" y="0"/>
                  </a:cxn>
                </a:cxnLst>
                <a:rect l="0" t="0" r="r" b="b"/>
                <a:pathLst>
                  <a:path w="22" h="7">
                    <a:moveTo>
                      <a:pt x="8" y="0"/>
                    </a:moveTo>
                    <a:lnTo>
                      <a:pt x="0" y="0"/>
                    </a:lnTo>
                    <a:lnTo>
                      <a:pt x="0" y="7"/>
                    </a:lnTo>
                    <a:lnTo>
                      <a:pt x="8" y="7"/>
                    </a:lnTo>
                    <a:lnTo>
                      <a:pt x="14" y="7"/>
                    </a:lnTo>
                    <a:lnTo>
                      <a:pt x="22" y="7"/>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69" name="Line 4746"/>
              <p:cNvSpPr>
                <a:spLocks noChangeShapeType="1"/>
              </p:cNvSpPr>
              <p:nvPr/>
            </p:nvSpPr>
            <p:spPr bwMode="auto">
              <a:xfrm>
                <a:off x="2509838" y="15097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0" name="Freeform 4747"/>
              <p:cNvSpPr>
                <a:spLocks/>
              </p:cNvSpPr>
              <p:nvPr/>
            </p:nvSpPr>
            <p:spPr bwMode="auto">
              <a:xfrm>
                <a:off x="2505076" y="1506538"/>
                <a:ext cx="4763" cy="11113"/>
              </a:xfrm>
              <a:custGeom>
                <a:avLst/>
                <a:gdLst/>
                <a:ahLst/>
                <a:cxnLst>
                  <a:cxn ang="0">
                    <a:pos x="8" y="7"/>
                  </a:cxn>
                  <a:cxn ang="0">
                    <a:pos x="8" y="0"/>
                  </a:cxn>
                  <a:cxn ang="0">
                    <a:pos x="0" y="0"/>
                  </a:cxn>
                  <a:cxn ang="0">
                    <a:pos x="0" y="21"/>
                  </a:cxn>
                  <a:cxn ang="0">
                    <a:pos x="8" y="21"/>
                  </a:cxn>
                  <a:cxn ang="0">
                    <a:pos x="8" y="13"/>
                  </a:cxn>
                  <a:cxn ang="0">
                    <a:pos x="8" y="7"/>
                  </a:cxn>
                </a:cxnLst>
                <a:rect l="0" t="0" r="r" b="b"/>
                <a:pathLst>
                  <a:path w="8" h="21">
                    <a:moveTo>
                      <a:pt x="8" y="7"/>
                    </a:moveTo>
                    <a:lnTo>
                      <a:pt x="8" y="0"/>
                    </a:lnTo>
                    <a:lnTo>
                      <a:pt x="0" y="0"/>
                    </a:lnTo>
                    <a:lnTo>
                      <a:pt x="0" y="21"/>
                    </a:lnTo>
                    <a:lnTo>
                      <a:pt x="8" y="21"/>
                    </a:lnTo>
                    <a:lnTo>
                      <a:pt x="8" y="13"/>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1" name="Freeform 4748"/>
              <p:cNvSpPr>
                <a:spLocks/>
              </p:cNvSpPr>
              <p:nvPr/>
            </p:nvSpPr>
            <p:spPr bwMode="auto">
              <a:xfrm>
                <a:off x="2505076" y="1506538"/>
                <a:ext cx="4763" cy="11113"/>
              </a:xfrm>
              <a:custGeom>
                <a:avLst/>
                <a:gdLst/>
                <a:ahLst/>
                <a:cxnLst>
                  <a:cxn ang="0">
                    <a:pos x="8" y="7"/>
                  </a:cxn>
                  <a:cxn ang="0">
                    <a:pos x="8" y="0"/>
                  </a:cxn>
                  <a:cxn ang="0">
                    <a:pos x="0" y="0"/>
                  </a:cxn>
                  <a:cxn ang="0">
                    <a:pos x="0" y="7"/>
                  </a:cxn>
                  <a:cxn ang="0">
                    <a:pos x="0" y="13"/>
                  </a:cxn>
                  <a:cxn ang="0">
                    <a:pos x="0" y="21"/>
                  </a:cxn>
                  <a:cxn ang="0">
                    <a:pos x="8" y="21"/>
                  </a:cxn>
                  <a:cxn ang="0">
                    <a:pos x="8" y="13"/>
                  </a:cxn>
                  <a:cxn ang="0">
                    <a:pos x="8" y="7"/>
                  </a:cxn>
                </a:cxnLst>
                <a:rect l="0" t="0" r="r" b="b"/>
                <a:pathLst>
                  <a:path w="8" h="21">
                    <a:moveTo>
                      <a:pt x="8" y="7"/>
                    </a:moveTo>
                    <a:lnTo>
                      <a:pt x="8" y="0"/>
                    </a:lnTo>
                    <a:lnTo>
                      <a:pt x="0" y="0"/>
                    </a:lnTo>
                    <a:lnTo>
                      <a:pt x="0" y="7"/>
                    </a:lnTo>
                    <a:lnTo>
                      <a:pt x="0" y="13"/>
                    </a:lnTo>
                    <a:lnTo>
                      <a:pt x="0" y="21"/>
                    </a:lnTo>
                    <a:lnTo>
                      <a:pt x="8" y="21"/>
                    </a:lnTo>
                    <a:lnTo>
                      <a:pt x="8" y="13"/>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2" name="Line 4749"/>
              <p:cNvSpPr>
                <a:spLocks noChangeShapeType="1"/>
              </p:cNvSpPr>
              <p:nvPr/>
            </p:nvSpPr>
            <p:spPr bwMode="auto">
              <a:xfrm>
                <a:off x="2505076" y="15097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3" name="Freeform 4750"/>
              <p:cNvSpPr>
                <a:spLocks/>
              </p:cNvSpPr>
              <p:nvPr/>
            </p:nvSpPr>
            <p:spPr bwMode="auto">
              <a:xfrm>
                <a:off x="2505076" y="1509713"/>
                <a:ext cx="9525" cy="7938"/>
              </a:xfrm>
              <a:custGeom>
                <a:avLst/>
                <a:gdLst/>
                <a:ahLst/>
                <a:cxnLst>
                  <a:cxn ang="0">
                    <a:pos x="0" y="0"/>
                  </a:cxn>
                  <a:cxn ang="0">
                    <a:pos x="0" y="14"/>
                  </a:cxn>
                  <a:cxn ang="0">
                    <a:pos x="8" y="14"/>
                  </a:cxn>
                  <a:cxn ang="0">
                    <a:pos x="16" y="6"/>
                  </a:cxn>
                  <a:cxn ang="0">
                    <a:pos x="8" y="0"/>
                  </a:cxn>
                  <a:cxn ang="0">
                    <a:pos x="0" y="0"/>
                  </a:cxn>
                </a:cxnLst>
                <a:rect l="0" t="0" r="r" b="b"/>
                <a:pathLst>
                  <a:path w="16" h="14">
                    <a:moveTo>
                      <a:pt x="0" y="0"/>
                    </a:moveTo>
                    <a:lnTo>
                      <a:pt x="0" y="14"/>
                    </a:lnTo>
                    <a:lnTo>
                      <a:pt x="8" y="14"/>
                    </a:lnTo>
                    <a:lnTo>
                      <a:pt x="16" y="6"/>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4" name="Freeform 4751"/>
              <p:cNvSpPr>
                <a:spLocks/>
              </p:cNvSpPr>
              <p:nvPr/>
            </p:nvSpPr>
            <p:spPr bwMode="auto">
              <a:xfrm>
                <a:off x="2505076" y="1509713"/>
                <a:ext cx="9525" cy="7938"/>
              </a:xfrm>
              <a:custGeom>
                <a:avLst/>
                <a:gdLst/>
                <a:ahLst/>
                <a:cxnLst>
                  <a:cxn ang="0">
                    <a:pos x="0" y="0"/>
                  </a:cxn>
                  <a:cxn ang="0">
                    <a:pos x="0" y="6"/>
                  </a:cxn>
                  <a:cxn ang="0">
                    <a:pos x="0" y="6"/>
                  </a:cxn>
                  <a:cxn ang="0">
                    <a:pos x="0" y="14"/>
                  </a:cxn>
                  <a:cxn ang="0">
                    <a:pos x="8" y="14"/>
                  </a:cxn>
                  <a:cxn ang="0">
                    <a:pos x="16" y="6"/>
                  </a:cxn>
                  <a:cxn ang="0">
                    <a:pos x="16" y="6"/>
                  </a:cxn>
                  <a:cxn ang="0">
                    <a:pos x="8" y="0"/>
                  </a:cxn>
                  <a:cxn ang="0">
                    <a:pos x="0" y="0"/>
                  </a:cxn>
                </a:cxnLst>
                <a:rect l="0" t="0" r="r" b="b"/>
                <a:pathLst>
                  <a:path w="16" h="14">
                    <a:moveTo>
                      <a:pt x="0" y="0"/>
                    </a:moveTo>
                    <a:lnTo>
                      <a:pt x="0" y="6"/>
                    </a:lnTo>
                    <a:lnTo>
                      <a:pt x="0" y="6"/>
                    </a:lnTo>
                    <a:lnTo>
                      <a:pt x="0" y="14"/>
                    </a:lnTo>
                    <a:lnTo>
                      <a:pt x="8" y="14"/>
                    </a:lnTo>
                    <a:lnTo>
                      <a:pt x="16" y="6"/>
                    </a:lnTo>
                    <a:lnTo>
                      <a:pt x="16" y="6"/>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5" name="Line 4752"/>
              <p:cNvSpPr>
                <a:spLocks noChangeShapeType="1"/>
              </p:cNvSpPr>
              <p:nvPr/>
            </p:nvSpPr>
            <p:spPr bwMode="auto">
              <a:xfrm>
                <a:off x="2514601" y="1512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6" name="Freeform 4753"/>
              <p:cNvSpPr>
                <a:spLocks/>
              </p:cNvSpPr>
              <p:nvPr/>
            </p:nvSpPr>
            <p:spPr bwMode="auto">
              <a:xfrm>
                <a:off x="2505076" y="1509713"/>
                <a:ext cx="9525" cy="11113"/>
              </a:xfrm>
              <a:custGeom>
                <a:avLst/>
                <a:gdLst/>
                <a:ahLst/>
                <a:cxnLst>
                  <a:cxn ang="0">
                    <a:pos x="16" y="6"/>
                  </a:cxn>
                  <a:cxn ang="0">
                    <a:pos x="8" y="0"/>
                  </a:cxn>
                  <a:cxn ang="0">
                    <a:pos x="0" y="6"/>
                  </a:cxn>
                  <a:cxn ang="0">
                    <a:pos x="0" y="21"/>
                  </a:cxn>
                  <a:cxn ang="0">
                    <a:pos x="16" y="21"/>
                  </a:cxn>
                  <a:cxn ang="0">
                    <a:pos x="16" y="6"/>
                  </a:cxn>
                </a:cxnLst>
                <a:rect l="0" t="0" r="r" b="b"/>
                <a:pathLst>
                  <a:path w="16" h="21">
                    <a:moveTo>
                      <a:pt x="16" y="6"/>
                    </a:moveTo>
                    <a:lnTo>
                      <a:pt x="8" y="0"/>
                    </a:lnTo>
                    <a:lnTo>
                      <a:pt x="0" y="6"/>
                    </a:lnTo>
                    <a:lnTo>
                      <a:pt x="0" y="21"/>
                    </a:lnTo>
                    <a:lnTo>
                      <a:pt x="16" y="21"/>
                    </a:lnTo>
                    <a:lnTo>
                      <a:pt x="16"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7" name="Freeform 4754"/>
              <p:cNvSpPr>
                <a:spLocks/>
              </p:cNvSpPr>
              <p:nvPr/>
            </p:nvSpPr>
            <p:spPr bwMode="auto">
              <a:xfrm>
                <a:off x="2505076" y="1509713"/>
                <a:ext cx="9525" cy="11113"/>
              </a:xfrm>
              <a:custGeom>
                <a:avLst/>
                <a:gdLst/>
                <a:ahLst/>
                <a:cxnLst>
                  <a:cxn ang="0">
                    <a:pos x="16" y="6"/>
                  </a:cxn>
                  <a:cxn ang="0">
                    <a:pos x="16" y="6"/>
                  </a:cxn>
                  <a:cxn ang="0">
                    <a:pos x="8" y="0"/>
                  </a:cxn>
                  <a:cxn ang="0">
                    <a:pos x="0" y="6"/>
                  </a:cxn>
                  <a:cxn ang="0">
                    <a:pos x="0" y="21"/>
                  </a:cxn>
                  <a:cxn ang="0">
                    <a:pos x="8" y="21"/>
                  </a:cxn>
                  <a:cxn ang="0">
                    <a:pos x="16" y="21"/>
                  </a:cxn>
                  <a:cxn ang="0">
                    <a:pos x="16" y="21"/>
                  </a:cxn>
                  <a:cxn ang="0">
                    <a:pos x="16" y="6"/>
                  </a:cxn>
                </a:cxnLst>
                <a:rect l="0" t="0" r="r" b="b"/>
                <a:pathLst>
                  <a:path w="16" h="21">
                    <a:moveTo>
                      <a:pt x="16" y="6"/>
                    </a:moveTo>
                    <a:lnTo>
                      <a:pt x="16" y="6"/>
                    </a:lnTo>
                    <a:lnTo>
                      <a:pt x="8" y="0"/>
                    </a:lnTo>
                    <a:lnTo>
                      <a:pt x="0" y="6"/>
                    </a:lnTo>
                    <a:lnTo>
                      <a:pt x="0" y="21"/>
                    </a:lnTo>
                    <a:lnTo>
                      <a:pt x="8" y="21"/>
                    </a:lnTo>
                    <a:lnTo>
                      <a:pt x="16" y="21"/>
                    </a:lnTo>
                    <a:lnTo>
                      <a:pt x="16" y="21"/>
                    </a:lnTo>
                    <a:lnTo>
                      <a:pt x="16"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8" name="Line 4755"/>
              <p:cNvSpPr>
                <a:spLocks noChangeShapeType="1"/>
              </p:cNvSpPr>
              <p:nvPr/>
            </p:nvSpPr>
            <p:spPr bwMode="auto">
              <a:xfrm>
                <a:off x="2509838" y="15176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79" name="Freeform 4756"/>
              <p:cNvSpPr>
                <a:spLocks/>
              </p:cNvSpPr>
              <p:nvPr/>
            </p:nvSpPr>
            <p:spPr bwMode="auto">
              <a:xfrm>
                <a:off x="2505076" y="1517650"/>
                <a:ext cx="25400" cy="3175"/>
              </a:xfrm>
              <a:custGeom>
                <a:avLst/>
                <a:gdLst/>
                <a:ahLst/>
                <a:cxnLst>
                  <a:cxn ang="0">
                    <a:pos x="8" y="0"/>
                  </a:cxn>
                  <a:cxn ang="0">
                    <a:pos x="0" y="7"/>
                  </a:cxn>
                  <a:cxn ang="0">
                    <a:pos x="46" y="7"/>
                  </a:cxn>
                  <a:cxn ang="0">
                    <a:pos x="46" y="0"/>
                  </a:cxn>
                  <a:cxn ang="0">
                    <a:pos x="39" y="0"/>
                  </a:cxn>
                  <a:cxn ang="0">
                    <a:pos x="8" y="0"/>
                  </a:cxn>
                </a:cxnLst>
                <a:rect l="0" t="0" r="r" b="b"/>
                <a:pathLst>
                  <a:path w="46" h="7">
                    <a:moveTo>
                      <a:pt x="8" y="0"/>
                    </a:moveTo>
                    <a:lnTo>
                      <a:pt x="0" y="7"/>
                    </a:lnTo>
                    <a:lnTo>
                      <a:pt x="46" y="7"/>
                    </a:lnTo>
                    <a:lnTo>
                      <a:pt x="46" y="0"/>
                    </a:lnTo>
                    <a:lnTo>
                      <a:pt x="39"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0" name="Freeform 4757"/>
              <p:cNvSpPr>
                <a:spLocks/>
              </p:cNvSpPr>
              <p:nvPr/>
            </p:nvSpPr>
            <p:spPr bwMode="auto">
              <a:xfrm>
                <a:off x="2505076" y="1517650"/>
                <a:ext cx="25400" cy="3175"/>
              </a:xfrm>
              <a:custGeom>
                <a:avLst/>
                <a:gdLst/>
                <a:ahLst/>
                <a:cxnLst>
                  <a:cxn ang="0">
                    <a:pos x="8" y="0"/>
                  </a:cxn>
                  <a:cxn ang="0">
                    <a:pos x="8" y="0"/>
                  </a:cxn>
                  <a:cxn ang="0">
                    <a:pos x="0" y="7"/>
                  </a:cxn>
                  <a:cxn ang="0">
                    <a:pos x="8" y="7"/>
                  </a:cxn>
                  <a:cxn ang="0">
                    <a:pos x="39" y="7"/>
                  </a:cxn>
                  <a:cxn ang="0">
                    <a:pos x="46" y="7"/>
                  </a:cxn>
                  <a:cxn ang="0">
                    <a:pos x="46" y="0"/>
                  </a:cxn>
                  <a:cxn ang="0">
                    <a:pos x="39" y="0"/>
                  </a:cxn>
                  <a:cxn ang="0">
                    <a:pos x="8" y="0"/>
                  </a:cxn>
                </a:cxnLst>
                <a:rect l="0" t="0" r="r" b="b"/>
                <a:pathLst>
                  <a:path w="46" h="7">
                    <a:moveTo>
                      <a:pt x="8" y="0"/>
                    </a:moveTo>
                    <a:lnTo>
                      <a:pt x="8" y="0"/>
                    </a:lnTo>
                    <a:lnTo>
                      <a:pt x="0" y="7"/>
                    </a:lnTo>
                    <a:lnTo>
                      <a:pt x="8" y="7"/>
                    </a:lnTo>
                    <a:lnTo>
                      <a:pt x="39" y="7"/>
                    </a:lnTo>
                    <a:lnTo>
                      <a:pt x="46" y="7"/>
                    </a:lnTo>
                    <a:lnTo>
                      <a:pt x="46" y="0"/>
                    </a:lnTo>
                    <a:lnTo>
                      <a:pt x="39"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1" name="Line 4758"/>
              <p:cNvSpPr>
                <a:spLocks noChangeShapeType="1"/>
              </p:cNvSpPr>
              <p:nvPr/>
            </p:nvSpPr>
            <p:spPr bwMode="auto">
              <a:xfrm>
                <a:off x="2530476" y="1520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2" name="Freeform 4759"/>
              <p:cNvSpPr>
                <a:spLocks/>
              </p:cNvSpPr>
              <p:nvPr/>
            </p:nvSpPr>
            <p:spPr bwMode="auto">
              <a:xfrm>
                <a:off x="2522538" y="1517650"/>
                <a:ext cx="7938" cy="11113"/>
              </a:xfrm>
              <a:custGeom>
                <a:avLst/>
                <a:gdLst/>
                <a:ahLst/>
                <a:cxnLst>
                  <a:cxn ang="0">
                    <a:pos x="15" y="7"/>
                  </a:cxn>
                  <a:cxn ang="0">
                    <a:pos x="15" y="0"/>
                  </a:cxn>
                  <a:cxn ang="0">
                    <a:pos x="8" y="0"/>
                  </a:cxn>
                  <a:cxn ang="0">
                    <a:pos x="0" y="7"/>
                  </a:cxn>
                  <a:cxn ang="0">
                    <a:pos x="0" y="15"/>
                  </a:cxn>
                  <a:cxn ang="0">
                    <a:pos x="8" y="22"/>
                  </a:cxn>
                  <a:cxn ang="0">
                    <a:pos x="15" y="22"/>
                  </a:cxn>
                  <a:cxn ang="0">
                    <a:pos x="15" y="15"/>
                  </a:cxn>
                  <a:cxn ang="0">
                    <a:pos x="15" y="7"/>
                  </a:cxn>
                </a:cxnLst>
                <a:rect l="0" t="0" r="r" b="b"/>
                <a:pathLst>
                  <a:path w="15" h="22">
                    <a:moveTo>
                      <a:pt x="15" y="7"/>
                    </a:moveTo>
                    <a:lnTo>
                      <a:pt x="15" y="0"/>
                    </a:lnTo>
                    <a:lnTo>
                      <a:pt x="8" y="0"/>
                    </a:lnTo>
                    <a:lnTo>
                      <a:pt x="0" y="7"/>
                    </a:lnTo>
                    <a:lnTo>
                      <a:pt x="0" y="15"/>
                    </a:lnTo>
                    <a:lnTo>
                      <a:pt x="8" y="22"/>
                    </a:lnTo>
                    <a:lnTo>
                      <a:pt x="15" y="22"/>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3" name="Freeform 4760"/>
              <p:cNvSpPr>
                <a:spLocks/>
              </p:cNvSpPr>
              <p:nvPr/>
            </p:nvSpPr>
            <p:spPr bwMode="auto">
              <a:xfrm>
                <a:off x="2522538" y="1517650"/>
                <a:ext cx="7938" cy="11113"/>
              </a:xfrm>
              <a:custGeom>
                <a:avLst/>
                <a:gdLst/>
                <a:ahLst/>
                <a:cxnLst>
                  <a:cxn ang="0">
                    <a:pos x="15" y="7"/>
                  </a:cxn>
                  <a:cxn ang="0">
                    <a:pos x="15" y="0"/>
                  </a:cxn>
                  <a:cxn ang="0">
                    <a:pos x="8" y="0"/>
                  </a:cxn>
                  <a:cxn ang="0">
                    <a:pos x="0" y="7"/>
                  </a:cxn>
                  <a:cxn ang="0">
                    <a:pos x="0" y="15"/>
                  </a:cxn>
                  <a:cxn ang="0">
                    <a:pos x="8" y="22"/>
                  </a:cxn>
                  <a:cxn ang="0">
                    <a:pos x="15" y="22"/>
                  </a:cxn>
                  <a:cxn ang="0">
                    <a:pos x="15" y="15"/>
                  </a:cxn>
                  <a:cxn ang="0">
                    <a:pos x="15" y="7"/>
                  </a:cxn>
                </a:cxnLst>
                <a:rect l="0" t="0" r="r" b="b"/>
                <a:pathLst>
                  <a:path w="15" h="22">
                    <a:moveTo>
                      <a:pt x="15" y="7"/>
                    </a:moveTo>
                    <a:lnTo>
                      <a:pt x="15" y="0"/>
                    </a:lnTo>
                    <a:lnTo>
                      <a:pt x="8" y="0"/>
                    </a:lnTo>
                    <a:lnTo>
                      <a:pt x="0" y="7"/>
                    </a:lnTo>
                    <a:lnTo>
                      <a:pt x="0" y="15"/>
                    </a:lnTo>
                    <a:lnTo>
                      <a:pt x="8" y="22"/>
                    </a:lnTo>
                    <a:lnTo>
                      <a:pt x="15" y="22"/>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4" name="Line 4761"/>
              <p:cNvSpPr>
                <a:spLocks noChangeShapeType="1"/>
              </p:cNvSpPr>
              <p:nvPr/>
            </p:nvSpPr>
            <p:spPr bwMode="auto">
              <a:xfrm>
                <a:off x="2525713" y="1520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5" name="Freeform 4762"/>
              <p:cNvSpPr>
                <a:spLocks/>
              </p:cNvSpPr>
              <p:nvPr/>
            </p:nvSpPr>
            <p:spPr bwMode="auto">
              <a:xfrm>
                <a:off x="2522538" y="1520825"/>
                <a:ext cx="19050" cy="7938"/>
              </a:xfrm>
              <a:custGeom>
                <a:avLst/>
                <a:gdLst/>
                <a:ahLst/>
                <a:cxnLst>
                  <a:cxn ang="0">
                    <a:pos x="8" y="0"/>
                  </a:cxn>
                  <a:cxn ang="0">
                    <a:pos x="0" y="8"/>
                  </a:cxn>
                  <a:cxn ang="0">
                    <a:pos x="8" y="15"/>
                  </a:cxn>
                  <a:cxn ang="0">
                    <a:pos x="30" y="15"/>
                  </a:cxn>
                  <a:cxn ang="0">
                    <a:pos x="38" y="8"/>
                  </a:cxn>
                  <a:cxn ang="0">
                    <a:pos x="30" y="0"/>
                  </a:cxn>
                  <a:cxn ang="0">
                    <a:pos x="8" y="0"/>
                  </a:cxn>
                </a:cxnLst>
                <a:rect l="0" t="0" r="r" b="b"/>
                <a:pathLst>
                  <a:path w="38" h="15">
                    <a:moveTo>
                      <a:pt x="8" y="0"/>
                    </a:moveTo>
                    <a:lnTo>
                      <a:pt x="0" y="8"/>
                    </a:lnTo>
                    <a:lnTo>
                      <a:pt x="8" y="15"/>
                    </a:lnTo>
                    <a:lnTo>
                      <a:pt x="30" y="15"/>
                    </a:lnTo>
                    <a:lnTo>
                      <a:pt x="38" y="8"/>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6" name="Freeform 4763"/>
              <p:cNvSpPr>
                <a:spLocks/>
              </p:cNvSpPr>
              <p:nvPr/>
            </p:nvSpPr>
            <p:spPr bwMode="auto">
              <a:xfrm>
                <a:off x="2522538" y="1520825"/>
                <a:ext cx="19050" cy="7938"/>
              </a:xfrm>
              <a:custGeom>
                <a:avLst/>
                <a:gdLst/>
                <a:ahLst/>
                <a:cxnLst>
                  <a:cxn ang="0">
                    <a:pos x="8" y="0"/>
                  </a:cxn>
                  <a:cxn ang="0">
                    <a:pos x="0" y="8"/>
                  </a:cxn>
                  <a:cxn ang="0">
                    <a:pos x="0" y="8"/>
                  </a:cxn>
                  <a:cxn ang="0">
                    <a:pos x="8" y="15"/>
                  </a:cxn>
                  <a:cxn ang="0">
                    <a:pos x="30" y="15"/>
                  </a:cxn>
                  <a:cxn ang="0">
                    <a:pos x="38" y="8"/>
                  </a:cxn>
                  <a:cxn ang="0">
                    <a:pos x="38" y="8"/>
                  </a:cxn>
                  <a:cxn ang="0">
                    <a:pos x="30" y="0"/>
                  </a:cxn>
                  <a:cxn ang="0">
                    <a:pos x="8" y="0"/>
                  </a:cxn>
                </a:cxnLst>
                <a:rect l="0" t="0" r="r" b="b"/>
                <a:pathLst>
                  <a:path w="38" h="15">
                    <a:moveTo>
                      <a:pt x="8" y="0"/>
                    </a:moveTo>
                    <a:lnTo>
                      <a:pt x="0" y="8"/>
                    </a:lnTo>
                    <a:lnTo>
                      <a:pt x="0" y="8"/>
                    </a:lnTo>
                    <a:lnTo>
                      <a:pt x="8" y="15"/>
                    </a:lnTo>
                    <a:lnTo>
                      <a:pt x="30" y="15"/>
                    </a:lnTo>
                    <a:lnTo>
                      <a:pt x="38" y="8"/>
                    </a:lnTo>
                    <a:lnTo>
                      <a:pt x="38" y="8"/>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7" name="Line 4764"/>
              <p:cNvSpPr>
                <a:spLocks noChangeShapeType="1"/>
              </p:cNvSpPr>
              <p:nvPr/>
            </p:nvSpPr>
            <p:spPr bwMode="auto">
              <a:xfrm>
                <a:off x="2541588" y="15255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8" name="Freeform 4765"/>
              <p:cNvSpPr>
                <a:spLocks/>
              </p:cNvSpPr>
              <p:nvPr/>
            </p:nvSpPr>
            <p:spPr bwMode="auto">
              <a:xfrm>
                <a:off x="2533651" y="1520825"/>
                <a:ext cx="7938" cy="12700"/>
              </a:xfrm>
              <a:custGeom>
                <a:avLst/>
                <a:gdLst/>
                <a:ahLst/>
                <a:cxnLst>
                  <a:cxn ang="0">
                    <a:pos x="16" y="8"/>
                  </a:cxn>
                  <a:cxn ang="0">
                    <a:pos x="8" y="0"/>
                  </a:cxn>
                  <a:cxn ang="0">
                    <a:pos x="0" y="8"/>
                  </a:cxn>
                  <a:cxn ang="0">
                    <a:pos x="0" y="15"/>
                  </a:cxn>
                  <a:cxn ang="0">
                    <a:pos x="8" y="23"/>
                  </a:cxn>
                  <a:cxn ang="0">
                    <a:pos x="16" y="15"/>
                  </a:cxn>
                  <a:cxn ang="0">
                    <a:pos x="16" y="8"/>
                  </a:cxn>
                </a:cxnLst>
                <a:rect l="0" t="0" r="r" b="b"/>
                <a:pathLst>
                  <a:path w="16" h="23">
                    <a:moveTo>
                      <a:pt x="16" y="8"/>
                    </a:moveTo>
                    <a:lnTo>
                      <a:pt x="8" y="0"/>
                    </a:lnTo>
                    <a:lnTo>
                      <a:pt x="0" y="8"/>
                    </a:lnTo>
                    <a:lnTo>
                      <a:pt x="0" y="15"/>
                    </a:lnTo>
                    <a:lnTo>
                      <a:pt x="8" y="23"/>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89" name="Freeform 4766"/>
              <p:cNvSpPr>
                <a:spLocks/>
              </p:cNvSpPr>
              <p:nvPr/>
            </p:nvSpPr>
            <p:spPr bwMode="auto">
              <a:xfrm>
                <a:off x="2533651" y="1520825"/>
                <a:ext cx="7938" cy="12700"/>
              </a:xfrm>
              <a:custGeom>
                <a:avLst/>
                <a:gdLst/>
                <a:ahLst/>
                <a:cxnLst>
                  <a:cxn ang="0">
                    <a:pos x="16" y="8"/>
                  </a:cxn>
                  <a:cxn ang="0">
                    <a:pos x="8" y="0"/>
                  </a:cxn>
                  <a:cxn ang="0">
                    <a:pos x="8" y="0"/>
                  </a:cxn>
                  <a:cxn ang="0">
                    <a:pos x="0" y="8"/>
                  </a:cxn>
                  <a:cxn ang="0">
                    <a:pos x="0" y="15"/>
                  </a:cxn>
                  <a:cxn ang="0">
                    <a:pos x="8" y="23"/>
                  </a:cxn>
                  <a:cxn ang="0">
                    <a:pos x="8" y="23"/>
                  </a:cxn>
                  <a:cxn ang="0">
                    <a:pos x="16" y="15"/>
                  </a:cxn>
                  <a:cxn ang="0">
                    <a:pos x="16" y="8"/>
                  </a:cxn>
                </a:cxnLst>
                <a:rect l="0" t="0" r="r" b="b"/>
                <a:pathLst>
                  <a:path w="16" h="23">
                    <a:moveTo>
                      <a:pt x="16" y="8"/>
                    </a:moveTo>
                    <a:lnTo>
                      <a:pt x="8" y="0"/>
                    </a:lnTo>
                    <a:lnTo>
                      <a:pt x="8" y="0"/>
                    </a:lnTo>
                    <a:lnTo>
                      <a:pt x="0" y="8"/>
                    </a:lnTo>
                    <a:lnTo>
                      <a:pt x="0" y="15"/>
                    </a:lnTo>
                    <a:lnTo>
                      <a:pt x="8" y="23"/>
                    </a:lnTo>
                    <a:lnTo>
                      <a:pt x="8" y="23"/>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0" name="Line 4767"/>
              <p:cNvSpPr>
                <a:spLocks noChangeShapeType="1"/>
              </p:cNvSpPr>
              <p:nvPr/>
            </p:nvSpPr>
            <p:spPr bwMode="auto">
              <a:xfrm>
                <a:off x="2538413" y="1528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1" name="Freeform 4768"/>
              <p:cNvSpPr>
                <a:spLocks/>
              </p:cNvSpPr>
              <p:nvPr/>
            </p:nvSpPr>
            <p:spPr bwMode="auto">
              <a:xfrm>
                <a:off x="2533651" y="1528763"/>
                <a:ext cx="20638" cy="4763"/>
              </a:xfrm>
              <a:custGeom>
                <a:avLst/>
                <a:gdLst/>
                <a:ahLst/>
                <a:cxnLst>
                  <a:cxn ang="0">
                    <a:pos x="8" y="0"/>
                  </a:cxn>
                  <a:cxn ang="0">
                    <a:pos x="0" y="0"/>
                  </a:cxn>
                  <a:cxn ang="0">
                    <a:pos x="0" y="8"/>
                  </a:cxn>
                  <a:cxn ang="0">
                    <a:pos x="38" y="8"/>
                  </a:cxn>
                  <a:cxn ang="0">
                    <a:pos x="38" y="0"/>
                  </a:cxn>
                  <a:cxn ang="0">
                    <a:pos x="8" y="0"/>
                  </a:cxn>
                </a:cxnLst>
                <a:rect l="0" t="0" r="r" b="b"/>
                <a:pathLst>
                  <a:path w="38" h="8">
                    <a:moveTo>
                      <a:pt x="8" y="0"/>
                    </a:moveTo>
                    <a:lnTo>
                      <a:pt x="0" y="0"/>
                    </a:lnTo>
                    <a:lnTo>
                      <a:pt x="0" y="8"/>
                    </a:lnTo>
                    <a:lnTo>
                      <a:pt x="38" y="8"/>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2" name="Freeform 4769"/>
              <p:cNvSpPr>
                <a:spLocks/>
              </p:cNvSpPr>
              <p:nvPr/>
            </p:nvSpPr>
            <p:spPr bwMode="auto">
              <a:xfrm>
                <a:off x="2533651" y="1528763"/>
                <a:ext cx="20638" cy="4763"/>
              </a:xfrm>
              <a:custGeom>
                <a:avLst/>
                <a:gdLst/>
                <a:ahLst/>
                <a:cxnLst>
                  <a:cxn ang="0">
                    <a:pos x="8" y="0"/>
                  </a:cxn>
                  <a:cxn ang="0">
                    <a:pos x="0" y="0"/>
                  </a:cxn>
                  <a:cxn ang="0">
                    <a:pos x="0" y="8"/>
                  </a:cxn>
                  <a:cxn ang="0">
                    <a:pos x="8" y="8"/>
                  </a:cxn>
                  <a:cxn ang="0">
                    <a:pos x="38" y="8"/>
                  </a:cxn>
                  <a:cxn ang="0">
                    <a:pos x="38" y="8"/>
                  </a:cxn>
                  <a:cxn ang="0">
                    <a:pos x="38" y="0"/>
                  </a:cxn>
                  <a:cxn ang="0">
                    <a:pos x="38" y="0"/>
                  </a:cxn>
                  <a:cxn ang="0">
                    <a:pos x="8" y="0"/>
                  </a:cxn>
                </a:cxnLst>
                <a:rect l="0" t="0" r="r" b="b"/>
                <a:pathLst>
                  <a:path w="38" h="8">
                    <a:moveTo>
                      <a:pt x="8" y="0"/>
                    </a:moveTo>
                    <a:lnTo>
                      <a:pt x="0" y="0"/>
                    </a:lnTo>
                    <a:lnTo>
                      <a:pt x="0" y="8"/>
                    </a:lnTo>
                    <a:lnTo>
                      <a:pt x="8" y="8"/>
                    </a:lnTo>
                    <a:lnTo>
                      <a:pt x="38" y="8"/>
                    </a:lnTo>
                    <a:lnTo>
                      <a:pt x="38" y="8"/>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3" name="Line 4770"/>
              <p:cNvSpPr>
                <a:spLocks noChangeShapeType="1"/>
              </p:cNvSpPr>
              <p:nvPr/>
            </p:nvSpPr>
            <p:spPr bwMode="auto">
              <a:xfrm>
                <a:off x="2554288" y="1528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4" name="Freeform 4771"/>
              <p:cNvSpPr>
                <a:spLocks/>
              </p:cNvSpPr>
              <p:nvPr/>
            </p:nvSpPr>
            <p:spPr bwMode="auto">
              <a:xfrm>
                <a:off x="2549526" y="1528763"/>
                <a:ext cx="4763" cy="11113"/>
              </a:xfrm>
              <a:custGeom>
                <a:avLst/>
                <a:gdLst/>
                <a:ahLst/>
                <a:cxnLst>
                  <a:cxn ang="0">
                    <a:pos x="7" y="0"/>
                  </a:cxn>
                  <a:cxn ang="0">
                    <a:pos x="0" y="0"/>
                  </a:cxn>
                  <a:cxn ang="0">
                    <a:pos x="0" y="21"/>
                  </a:cxn>
                  <a:cxn ang="0">
                    <a:pos x="7" y="14"/>
                  </a:cxn>
                  <a:cxn ang="0">
                    <a:pos x="7" y="0"/>
                  </a:cxn>
                </a:cxnLst>
                <a:rect l="0" t="0" r="r" b="b"/>
                <a:pathLst>
                  <a:path w="7" h="21">
                    <a:moveTo>
                      <a:pt x="7" y="0"/>
                    </a:moveTo>
                    <a:lnTo>
                      <a:pt x="0" y="0"/>
                    </a:lnTo>
                    <a:lnTo>
                      <a:pt x="0" y="21"/>
                    </a:lnTo>
                    <a:lnTo>
                      <a:pt x="7" y="14"/>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5" name="Freeform 4772"/>
              <p:cNvSpPr>
                <a:spLocks/>
              </p:cNvSpPr>
              <p:nvPr/>
            </p:nvSpPr>
            <p:spPr bwMode="auto">
              <a:xfrm>
                <a:off x="2549526" y="1528763"/>
                <a:ext cx="4763" cy="11113"/>
              </a:xfrm>
              <a:custGeom>
                <a:avLst/>
                <a:gdLst/>
                <a:ahLst/>
                <a:cxnLst>
                  <a:cxn ang="0">
                    <a:pos x="7" y="0"/>
                  </a:cxn>
                  <a:cxn ang="0">
                    <a:pos x="7" y="0"/>
                  </a:cxn>
                  <a:cxn ang="0">
                    <a:pos x="0" y="0"/>
                  </a:cxn>
                  <a:cxn ang="0">
                    <a:pos x="0" y="0"/>
                  </a:cxn>
                  <a:cxn ang="0">
                    <a:pos x="0" y="14"/>
                  </a:cxn>
                  <a:cxn ang="0">
                    <a:pos x="0" y="21"/>
                  </a:cxn>
                  <a:cxn ang="0">
                    <a:pos x="7" y="14"/>
                  </a:cxn>
                  <a:cxn ang="0">
                    <a:pos x="7" y="14"/>
                  </a:cxn>
                  <a:cxn ang="0">
                    <a:pos x="7" y="0"/>
                  </a:cxn>
                </a:cxnLst>
                <a:rect l="0" t="0" r="r" b="b"/>
                <a:pathLst>
                  <a:path w="7" h="21">
                    <a:moveTo>
                      <a:pt x="7" y="0"/>
                    </a:moveTo>
                    <a:lnTo>
                      <a:pt x="7" y="0"/>
                    </a:lnTo>
                    <a:lnTo>
                      <a:pt x="0" y="0"/>
                    </a:lnTo>
                    <a:lnTo>
                      <a:pt x="0" y="0"/>
                    </a:lnTo>
                    <a:lnTo>
                      <a:pt x="0" y="14"/>
                    </a:lnTo>
                    <a:lnTo>
                      <a:pt x="0" y="21"/>
                    </a:lnTo>
                    <a:lnTo>
                      <a:pt x="7" y="14"/>
                    </a:lnTo>
                    <a:lnTo>
                      <a:pt x="7" y="14"/>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6" name="Line 4773"/>
              <p:cNvSpPr>
                <a:spLocks noChangeShapeType="1"/>
              </p:cNvSpPr>
              <p:nvPr/>
            </p:nvSpPr>
            <p:spPr bwMode="auto">
              <a:xfrm>
                <a:off x="2554288" y="15335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7" name="Freeform 4774"/>
              <p:cNvSpPr>
                <a:spLocks/>
              </p:cNvSpPr>
              <p:nvPr/>
            </p:nvSpPr>
            <p:spPr bwMode="auto">
              <a:xfrm>
                <a:off x="2549526" y="1533525"/>
                <a:ext cx="7938" cy="6350"/>
              </a:xfrm>
              <a:custGeom>
                <a:avLst/>
                <a:gdLst/>
                <a:ahLst/>
                <a:cxnLst>
                  <a:cxn ang="0">
                    <a:pos x="7" y="0"/>
                  </a:cxn>
                  <a:cxn ang="0">
                    <a:pos x="0" y="0"/>
                  </a:cxn>
                  <a:cxn ang="0">
                    <a:pos x="0" y="6"/>
                  </a:cxn>
                  <a:cxn ang="0">
                    <a:pos x="7" y="13"/>
                  </a:cxn>
                  <a:cxn ang="0">
                    <a:pos x="15" y="6"/>
                  </a:cxn>
                  <a:cxn ang="0">
                    <a:pos x="15" y="0"/>
                  </a:cxn>
                  <a:cxn ang="0">
                    <a:pos x="7" y="0"/>
                  </a:cxn>
                </a:cxnLst>
                <a:rect l="0" t="0" r="r" b="b"/>
                <a:pathLst>
                  <a:path w="15" h="13">
                    <a:moveTo>
                      <a:pt x="7" y="0"/>
                    </a:moveTo>
                    <a:lnTo>
                      <a:pt x="0" y="0"/>
                    </a:lnTo>
                    <a:lnTo>
                      <a:pt x="0" y="6"/>
                    </a:lnTo>
                    <a:lnTo>
                      <a:pt x="7" y="13"/>
                    </a:lnTo>
                    <a:lnTo>
                      <a:pt x="15" y="6"/>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8" name="Freeform 4775"/>
              <p:cNvSpPr>
                <a:spLocks/>
              </p:cNvSpPr>
              <p:nvPr/>
            </p:nvSpPr>
            <p:spPr bwMode="auto">
              <a:xfrm>
                <a:off x="2549526" y="1533525"/>
                <a:ext cx="7938" cy="6350"/>
              </a:xfrm>
              <a:custGeom>
                <a:avLst/>
                <a:gdLst/>
                <a:ahLst/>
                <a:cxnLst>
                  <a:cxn ang="0">
                    <a:pos x="7" y="0"/>
                  </a:cxn>
                  <a:cxn ang="0">
                    <a:pos x="0" y="0"/>
                  </a:cxn>
                  <a:cxn ang="0">
                    <a:pos x="0" y="6"/>
                  </a:cxn>
                  <a:cxn ang="0">
                    <a:pos x="7" y="13"/>
                  </a:cxn>
                  <a:cxn ang="0">
                    <a:pos x="7" y="13"/>
                  </a:cxn>
                  <a:cxn ang="0">
                    <a:pos x="15" y="6"/>
                  </a:cxn>
                  <a:cxn ang="0">
                    <a:pos x="15" y="0"/>
                  </a:cxn>
                  <a:cxn ang="0">
                    <a:pos x="7" y="0"/>
                  </a:cxn>
                  <a:cxn ang="0">
                    <a:pos x="7" y="0"/>
                  </a:cxn>
                </a:cxnLst>
                <a:rect l="0" t="0" r="r" b="b"/>
                <a:pathLst>
                  <a:path w="15" h="13">
                    <a:moveTo>
                      <a:pt x="7" y="0"/>
                    </a:moveTo>
                    <a:lnTo>
                      <a:pt x="0" y="0"/>
                    </a:lnTo>
                    <a:lnTo>
                      <a:pt x="0" y="6"/>
                    </a:lnTo>
                    <a:lnTo>
                      <a:pt x="7" y="13"/>
                    </a:lnTo>
                    <a:lnTo>
                      <a:pt x="7" y="13"/>
                    </a:lnTo>
                    <a:lnTo>
                      <a:pt x="15" y="6"/>
                    </a:lnTo>
                    <a:lnTo>
                      <a:pt x="15" y="0"/>
                    </a:lnTo>
                    <a:lnTo>
                      <a:pt x="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399" name="Line 4776"/>
              <p:cNvSpPr>
                <a:spLocks noChangeShapeType="1"/>
              </p:cNvSpPr>
              <p:nvPr/>
            </p:nvSpPr>
            <p:spPr bwMode="auto">
              <a:xfrm>
                <a:off x="2554288" y="15335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0" name="Freeform 4777"/>
              <p:cNvSpPr>
                <a:spLocks/>
              </p:cNvSpPr>
              <p:nvPr/>
            </p:nvSpPr>
            <p:spPr bwMode="auto">
              <a:xfrm>
                <a:off x="2554288" y="1533525"/>
                <a:ext cx="7938" cy="6350"/>
              </a:xfrm>
              <a:custGeom>
                <a:avLst/>
                <a:gdLst/>
                <a:ahLst/>
                <a:cxnLst>
                  <a:cxn ang="0">
                    <a:pos x="0" y="0"/>
                  </a:cxn>
                  <a:cxn ang="0">
                    <a:pos x="0" y="13"/>
                  </a:cxn>
                  <a:cxn ang="0">
                    <a:pos x="8" y="13"/>
                  </a:cxn>
                  <a:cxn ang="0">
                    <a:pos x="15" y="6"/>
                  </a:cxn>
                  <a:cxn ang="0">
                    <a:pos x="15" y="0"/>
                  </a:cxn>
                  <a:cxn ang="0">
                    <a:pos x="8" y="0"/>
                  </a:cxn>
                  <a:cxn ang="0">
                    <a:pos x="0" y="0"/>
                  </a:cxn>
                </a:cxnLst>
                <a:rect l="0" t="0" r="r" b="b"/>
                <a:pathLst>
                  <a:path w="15" h="13">
                    <a:moveTo>
                      <a:pt x="0" y="0"/>
                    </a:moveTo>
                    <a:lnTo>
                      <a:pt x="0" y="13"/>
                    </a:lnTo>
                    <a:lnTo>
                      <a:pt x="8" y="13"/>
                    </a:lnTo>
                    <a:lnTo>
                      <a:pt x="15" y="6"/>
                    </a:lnTo>
                    <a:lnTo>
                      <a:pt x="15"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1" name="Freeform 4778"/>
              <p:cNvSpPr>
                <a:spLocks/>
              </p:cNvSpPr>
              <p:nvPr/>
            </p:nvSpPr>
            <p:spPr bwMode="auto">
              <a:xfrm>
                <a:off x="2554288" y="1533525"/>
                <a:ext cx="7938" cy="6350"/>
              </a:xfrm>
              <a:custGeom>
                <a:avLst/>
                <a:gdLst/>
                <a:ahLst/>
                <a:cxnLst>
                  <a:cxn ang="0">
                    <a:pos x="0" y="0"/>
                  </a:cxn>
                  <a:cxn ang="0">
                    <a:pos x="0" y="0"/>
                  </a:cxn>
                  <a:cxn ang="0">
                    <a:pos x="0" y="6"/>
                  </a:cxn>
                  <a:cxn ang="0">
                    <a:pos x="0" y="13"/>
                  </a:cxn>
                  <a:cxn ang="0">
                    <a:pos x="8" y="13"/>
                  </a:cxn>
                  <a:cxn ang="0">
                    <a:pos x="15" y="6"/>
                  </a:cxn>
                  <a:cxn ang="0">
                    <a:pos x="15" y="0"/>
                  </a:cxn>
                  <a:cxn ang="0">
                    <a:pos x="8" y="0"/>
                  </a:cxn>
                  <a:cxn ang="0">
                    <a:pos x="0" y="0"/>
                  </a:cxn>
                </a:cxnLst>
                <a:rect l="0" t="0" r="r" b="b"/>
                <a:pathLst>
                  <a:path w="15" h="13">
                    <a:moveTo>
                      <a:pt x="0" y="0"/>
                    </a:moveTo>
                    <a:lnTo>
                      <a:pt x="0" y="0"/>
                    </a:lnTo>
                    <a:lnTo>
                      <a:pt x="0" y="6"/>
                    </a:lnTo>
                    <a:lnTo>
                      <a:pt x="0" y="13"/>
                    </a:lnTo>
                    <a:lnTo>
                      <a:pt x="8" y="13"/>
                    </a:lnTo>
                    <a:lnTo>
                      <a:pt x="15" y="6"/>
                    </a:lnTo>
                    <a:lnTo>
                      <a:pt x="15"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2" name="Line 4779"/>
              <p:cNvSpPr>
                <a:spLocks noChangeShapeType="1"/>
              </p:cNvSpPr>
              <p:nvPr/>
            </p:nvSpPr>
            <p:spPr bwMode="auto">
              <a:xfrm>
                <a:off x="2557463" y="15335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3" name="Freeform 4780"/>
              <p:cNvSpPr>
                <a:spLocks/>
              </p:cNvSpPr>
              <p:nvPr/>
            </p:nvSpPr>
            <p:spPr bwMode="auto">
              <a:xfrm>
                <a:off x="2554288" y="1533525"/>
                <a:ext cx="19050" cy="6350"/>
              </a:xfrm>
              <a:custGeom>
                <a:avLst/>
                <a:gdLst/>
                <a:ahLst/>
                <a:cxnLst>
                  <a:cxn ang="0">
                    <a:pos x="8" y="0"/>
                  </a:cxn>
                  <a:cxn ang="0">
                    <a:pos x="0" y="6"/>
                  </a:cxn>
                  <a:cxn ang="0">
                    <a:pos x="8" y="13"/>
                  </a:cxn>
                  <a:cxn ang="0">
                    <a:pos x="31" y="13"/>
                  </a:cxn>
                  <a:cxn ang="0">
                    <a:pos x="37" y="6"/>
                  </a:cxn>
                  <a:cxn ang="0">
                    <a:pos x="37" y="0"/>
                  </a:cxn>
                  <a:cxn ang="0">
                    <a:pos x="31" y="0"/>
                  </a:cxn>
                  <a:cxn ang="0">
                    <a:pos x="8" y="0"/>
                  </a:cxn>
                </a:cxnLst>
                <a:rect l="0" t="0" r="r" b="b"/>
                <a:pathLst>
                  <a:path w="37" h="13">
                    <a:moveTo>
                      <a:pt x="8" y="0"/>
                    </a:moveTo>
                    <a:lnTo>
                      <a:pt x="0" y="6"/>
                    </a:lnTo>
                    <a:lnTo>
                      <a:pt x="8" y="13"/>
                    </a:lnTo>
                    <a:lnTo>
                      <a:pt x="31" y="13"/>
                    </a:lnTo>
                    <a:lnTo>
                      <a:pt x="37" y="6"/>
                    </a:lnTo>
                    <a:lnTo>
                      <a:pt x="37"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4" name="Freeform 4781"/>
              <p:cNvSpPr>
                <a:spLocks/>
              </p:cNvSpPr>
              <p:nvPr/>
            </p:nvSpPr>
            <p:spPr bwMode="auto">
              <a:xfrm>
                <a:off x="2554288" y="1533525"/>
                <a:ext cx="19050" cy="6350"/>
              </a:xfrm>
              <a:custGeom>
                <a:avLst/>
                <a:gdLst/>
                <a:ahLst/>
                <a:cxnLst>
                  <a:cxn ang="0">
                    <a:pos x="8" y="0"/>
                  </a:cxn>
                  <a:cxn ang="0">
                    <a:pos x="8" y="0"/>
                  </a:cxn>
                  <a:cxn ang="0">
                    <a:pos x="0" y="6"/>
                  </a:cxn>
                  <a:cxn ang="0">
                    <a:pos x="8" y="13"/>
                  </a:cxn>
                  <a:cxn ang="0">
                    <a:pos x="31" y="13"/>
                  </a:cxn>
                  <a:cxn ang="0">
                    <a:pos x="37" y="6"/>
                  </a:cxn>
                  <a:cxn ang="0">
                    <a:pos x="37" y="0"/>
                  </a:cxn>
                  <a:cxn ang="0">
                    <a:pos x="31" y="0"/>
                  </a:cxn>
                  <a:cxn ang="0">
                    <a:pos x="8" y="0"/>
                  </a:cxn>
                </a:cxnLst>
                <a:rect l="0" t="0" r="r" b="b"/>
                <a:pathLst>
                  <a:path w="37" h="13">
                    <a:moveTo>
                      <a:pt x="8" y="0"/>
                    </a:moveTo>
                    <a:lnTo>
                      <a:pt x="8" y="0"/>
                    </a:lnTo>
                    <a:lnTo>
                      <a:pt x="0" y="6"/>
                    </a:lnTo>
                    <a:lnTo>
                      <a:pt x="8" y="13"/>
                    </a:lnTo>
                    <a:lnTo>
                      <a:pt x="31" y="13"/>
                    </a:lnTo>
                    <a:lnTo>
                      <a:pt x="37" y="6"/>
                    </a:lnTo>
                    <a:lnTo>
                      <a:pt x="37"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5" name="Line 4782"/>
              <p:cNvSpPr>
                <a:spLocks noChangeShapeType="1"/>
              </p:cNvSpPr>
              <p:nvPr/>
            </p:nvSpPr>
            <p:spPr bwMode="auto">
              <a:xfrm>
                <a:off x="2570163" y="15335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6" name="Freeform 4783"/>
              <p:cNvSpPr>
                <a:spLocks/>
              </p:cNvSpPr>
              <p:nvPr/>
            </p:nvSpPr>
            <p:spPr bwMode="auto">
              <a:xfrm>
                <a:off x="2565401" y="1533525"/>
                <a:ext cx="15875" cy="6350"/>
              </a:xfrm>
              <a:custGeom>
                <a:avLst/>
                <a:gdLst/>
                <a:ahLst/>
                <a:cxnLst>
                  <a:cxn ang="0">
                    <a:pos x="8" y="0"/>
                  </a:cxn>
                  <a:cxn ang="0">
                    <a:pos x="0" y="0"/>
                  </a:cxn>
                  <a:cxn ang="0">
                    <a:pos x="0" y="6"/>
                  </a:cxn>
                  <a:cxn ang="0">
                    <a:pos x="8" y="13"/>
                  </a:cxn>
                  <a:cxn ang="0">
                    <a:pos x="22" y="13"/>
                  </a:cxn>
                  <a:cxn ang="0">
                    <a:pos x="30" y="6"/>
                  </a:cxn>
                  <a:cxn ang="0">
                    <a:pos x="30" y="0"/>
                  </a:cxn>
                  <a:cxn ang="0">
                    <a:pos x="22" y="0"/>
                  </a:cxn>
                  <a:cxn ang="0">
                    <a:pos x="8" y="0"/>
                  </a:cxn>
                </a:cxnLst>
                <a:rect l="0" t="0" r="r" b="b"/>
                <a:pathLst>
                  <a:path w="30" h="13">
                    <a:moveTo>
                      <a:pt x="8" y="0"/>
                    </a:moveTo>
                    <a:lnTo>
                      <a:pt x="0" y="0"/>
                    </a:lnTo>
                    <a:lnTo>
                      <a:pt x="0" y="6"/>
                    </a:lnTo>
                    <a:lnTo>
                      <a:pt x="8" y="13"/>
                    </a:lnTo>
                    <a:lnTo>
                      <a:pt x="22" y="13"/>
                    </a:lnTo>
                    <a:lnTo>
                      <a:pt x="30" y="6"/>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7" name="Freeform 4784"/>
              <p:cNvSpPr>
                <a:spLocks/>
              </p:cNvSpPr>
              <p:nvPr/>
            </p:nvSpPr>
            <p:spPr bwMode="auto">
              <a:xfrm>
                <a:off x="2565401" y="1533525"/>
                <a:ext cx="15875" cy="6350"/>
              </a:xfrm>
              <a:custGeom>
                <a:avLst/>
                <a:gdLst/>
                <a:ahLst/>
                <a:cxnLst>
                  <a:cxn ang="0">
                    <a:pos x="8" y="0"/>
                  </a:cxn>
                  <a:cxn ang="0">
                    <a:pos x="0" y="0"/>
                  </a:cxn>
                  <a:cxn ang="0">
                    <a:pos x="0" y="6"/>
                  </a:cxn>
                  <a:cxn ang="0">
                    <a:pos x="8" y="13"/>
                  </a:cxn>
                  <a:cxn ang="0">
                    <a:pos x="22" y="13"/>
                  </a:cxn>
                  <a:cxn ang="0">
                    <a:pos x="30" y="6"/>
                  </a:cxn>
                  <a:cxn ang="0">
                    <a:pos x="30" y="0"/>
                  </a:cxn>
                  <a:cxn ang="0">
                    <a:pos x="22" y="0"/>
                  </a:cxn>
                  <a:cxn ang="0">
                    <a:pos x="8" y="0"/>
                  </a:cxn>
                </a:cxnLst>
                <a:rect l="0" t="0" r="r" b="b"/>
                <a:pathLst>
                  <a:path w="30" h="13">
                    <a:moveTo>
                      <a:pt x="8" y="0"/>
                    </a:moveTo>
                    <a:lnTo>
                      <a:pt x="0" y="0"/>
                    </a:lnTo>
                    <a:lnTo>
                      <a:pt x="0" y="6"/>
                    </a:lnTo>
                    <a:lnTo>
                      <a:pt x="8" y="13"/>
                    </a:lnTo>
                    <a:lnTo>
                      <a:pt x="22" y="13"/>
                    </a:lnTo>
                    <a:lnTo>
                      <a:pt x="30" y="6"/>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8" name="Line 4785"/>
              <p:cNvSpPr>
                <a:spLocks noChangeShapeType="1"/>
              </p:cNvSpPr>
              <p:nvPr/>
            </p:nvSpPr>
            <p:spPr bwMode="auto">
              <a:xfrm>
                <a:off x="2578101" y="15335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09" name="Freeform 4786"/>
              <p:cNvSpPr>
                <a:spLocks/>
              </p:cNvSpPr>
              <p:nvPr/>
            </p:nvSpPr>
            <p:spPr bwMode="auto">
              <a:xfrm>
                <a:off x="2573338" y="1533525"/>
                <a:ext cx="15875" cy="6350"/>
              </a:xfrm>
              <a:custGeom>
                <a:avLst/>
                <a:gdLst/>
                <a:ahLst/>
                <a:cxnLst>
                  <a:cxn ang="0">
                    <a:pos x="8" y="0"/>
                  </a:cxn>
                  <a:cxn ang="0">
                    <a:pos x="0" y="0"/>
                  </a:cxn>
                  <a:cxn ang="0">
                    <a:pos x="0" y="6"/>
                  </a:cxn>
                  <a:cxn ang="0">
                    <a:pos x="8" y="13"/>
                  </a:cxn>
                  <a:cxn ang="0">
                    <a:pos x="23" y="13"/>
                  </a:cxn>
                  <a:cxn ang="0">
                    <a:pos x="31" y="6"/>
                  </a:cxn>
                  <a:cxn ang="0">
                    <a:pos x="31" y="0"/>
                  </a:cxn>
                  <a:cxn ang="0">
                    <a:pos x="23" y="0"/>
                  </a:cxn>
                  <a:cxn ang="0">
                    <a:pos x="8" y="0"/>
                  </a:cxn>
                </a:cxnLst>
                <a:rect l="0" t="0" r="r" b="b"/>
                <a:pathLst>
                  <a:path w="31" h="13">
                    <a:moveTo>
                      <a:pt x="8" y="0"/>
                    </a:moveTo>
                    <a:lnTo>
                      <a:pt x="0" y="0"/>
                    </a:lnTo>
                    <a:lnTo>
                      <a:pt x="0" y="6"/>
                    </a:lnTo>
                    <a:lnTo>
                      <a:pt x="8" y="13"/>
                    </a:lnTo>
                    <a:lnTo>
                      <a:pt x="23" y="13"/>
                    </a:lnTo>
                    <a:lnTo>
                      <a:pt x="31" y="6"/>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0" name="Freeform 4787"/>
              <p:cNvSpPr>
                <a:spLocks/>
              </p:cNvSpPr>
              <p:nvPr/>
            </p:nvSpPr>
            <p:spPr bwMode="auto">
              <a:xfrm>
                <a:off x="2573338" y="1533525"/>
                <a:ext cx="15875" cy="6350"/>
              </a:xfrm>
              <a:custGeom>
                <a:avLst/>
                <a:gdLst/>
                <a:ahLst/>
                <a:cxnLst>
                  <a:cxn ang="0">
                    <a:pos x="8" y="0"/>
                  </a:cxn>
                  <a:cxn ang="0">
                    <a:pos x="0" y="0"/>
                  </a:cxn>
                  <a:cxn ang="0">
                    <a:pos x="0" y="6"/>
                  </a:cxn>
                  <a:cxn ang="0">
                    <a:pos x="8" y="13"/>
                  </a:cxn>
                  <a:cxn ang="0">
                    <a:pos x="23" y="13"/>
                  </a:cxn>
                  <a:cxn ang="0">
                    <a:pos x="31" y="6"/>
                  </a:cxn>
                  <a:cxn ang="0">
                    <a:pos x="31" y="0"/>
                  </a:cxn>
                  <a:cxn ang="0">
                    <a:pos x="23" y="0"/>
                  </a:cxn>
                  <a:cxn ang="0">
                    <a:pos x="8" y="0"/>
                  </a:cxn>
                </a:cxnLst>
                <a:rect l="0" t="0" r="r" b="b"/>
                <a:pathLst>
                  <a:path w="31" h="13">
                    <a:moveTo>
                      <a:pt x="8" y="0"/>
                    </a:moveTo>
                    <a:lnTo>
                      <a:pt x="0" y="0"/>
                    </a:lnTo>
                    <a:lnTo>
                      <a:pt x="0" y="6"/>
                    </a:lnTo>
                    <a:lnTo>
                      <a:pt x="8" y="13"/>
                    </a:lnTo>
                    <a:lnTo>
                      <a:pt x="23" y="13"/>
                    </a:lnTo>
                    <a:lnTo>
                      <a:pt x="31" y="6"/>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1" name="Line 4788"/>
              <p:cNvSpPr>
                <a:spLocks noChangeShapeType="1"/>
              </p:cNvSpPr>
              <p:nvPr/>
            </p:nvSpPr>
            <p:spPr bwMode="auto">
              <a:xfrm>
                <a:off x="2589213" y="1536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2" name="Freeform 4789"/>
              <p:cNvSpPr>
                <a:spLocks/>
              </p:cNvSpPr>
              <p:nvPr/>
            </p:nvSpPr>
            <p:spPr bwMode="auto">
              <a:xfrm>
                <a:off x="2581276" y="1533525"/>
                <a:ext cx="7938" cy="11113"/>
              </a:xfrm>
              <a:custGeom>
                <a:avLst/>
                <a:gdLst/>
                <a:ahLst/>
                <a:cxnLst>
                  <a:cxn ang="0">
                    <a:pos x="15" y="6"/>
                  </a:cxn>
                  <a:cxn ang="0">
                    <a:pos x="7" y="0"/>
                  </a:cxn>
                  <a:cxn ang="0">
                    <a:pos x="0" y="6"/>
                  </a:cxn>
                  <a:cxn ang="0">
                    <a:pos x="0" y="13"/>
                  </a:cxn>
                  <a:cxn ang="0">
                    <a:pos x="7" y="21"/>
                  </a:cxn>
                  <a:cxn ang="0">
                    <a:pos x="15" y="13"/>
                  </a:cxn>
                  <a:cxn ang="0">
                    <a:pos x="15" y="6"/>
                  </a:cxn>
                </a:cxnLst>
                <a:rect l="0" t="0" r="r" b="b"/>
                <a:pathLst>
                  <a:path w="15" h="21">
                    <a:moveTo>
                      <a:pt x="15" y="6"/>
                    </a:moveTo>
                    <a:lnTo>
                      <a:pt x="7" y="0"/>
                    </a:lnTo>
                    <a:lnTo>
                      <a:pt x="0" y="6"/>
                    </a:lnTo>
                    <a:lnTo>
                      <a:pt x="0" y="13"/>
                    </a:lnTo>
                    <a:lnTo>
                      <a:pt x="7" y="21"/>
                    </a:lnTo>
                    <a:lnTo>
                      <a:pt x="15" y="13"/>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3" name="Freeform 4790"/>
              <p:cNvSpPr>
                <a:spLocks/>
              </p:cNvSpPr>
              <p:nvPr/>
            </p:nvSpPr>
            <p:spPr bwMode="auto">
              <a:xfrm>
                <a:off x="2581276" y="1533525"/>
                <a:ext cx="7938" cy="11113"/>
              </a:xfrm>
              <a:custGeom>
                <a:avLst/>
                <a:gdLst/>
                <a:ahLst/>
                <a:cxnLst>
                  <a:cxn ang="0">
                    <a:pos x="15" y="6"/>
                  </a:cxn>
                  <a:cxn ang="0">
                    <a:pos x="7" y="0"/>
                  </a:cxn>
                  <a:cxn ang="0">
                    <a:pos x="7" y="0"/>
                  </a:cxn>
                  <a:cxn ang="0">
                    <a:pos x="0" y="6"/>
                  </a:cxn>
                  <a:cxn ang="0">
                    <a:pos x="0" y="13"/>
                  </a:cxn>
                  <a:cxn ang="0">
                    <a:pos x="7" y="21"/>
                  </a:cxn>
                  <a:cxn ang="0">
                    <a:pos x="7" y="21"/>
                  </a:cxn>
                  <a:cxn ang="0">
                    <a:pos x="15" y="13"/>
                  </a:cxn>
                  <a:cxn ang="0">
                    <a:pos x="15" y="6"/>
                  </a:cxn>
                </a:cxnLst>
                <a:rect l="0" t="0" r="r" b="b"/>
                <a:pathLst>
                  <a:path w="15" h="21">
                    <a:moveTo>
                      <a:pt x="15" y="6"/>
                    </a:moveTo>
                    <a:lnTo>
                      <a:pt x="7" y="0"/>
                    </a:lnTo>
                    <a:lnTo>
                      <a:pt x="7" y="0"/>
                    </a:lnTo>
                    <a:lnTo>
                      <a:pt x="0" y="6"/>
                    </a:lnTo>
                    <a:lnTo>
                      <a:pt x="0" y="13"/>
                    </a:lnTo>
                    <a:lnTo>
                      <a:pt x="7" y="21"/>
                    </a:lnTo>
                    <a:lnTo>
                      <a:pt x="7" y="21"/>
                    </a:lnTo>
                    <a:lnTo>
                      <a:pt x="15" y="13"/>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4" name="Line 4791"/>
              <p:cNvSpPr>
                <a:spLocks noChangeShapeType="1"/>
              </p:cNvSpPr>
              <p:nvPr/>
            </p:nvSpPr>
            <p:spPr bwMode="auto">
              <a:xfrm>
                <a:off x="2586038" y="1539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5" name="Freeform 4792"/>
              <p:cNvSpPr>
                <a:spLocks/>
              </p:cNvSpPr>
              <p:nvPr/>
            </p:nvSpPr>
            <p:spPr bwMode="auto">
              <a:xfrm>
                <a:off x="2581276" y="1539875"/>
                <a:ext cx="20638" cy="4763"/>
              </a:xfrm>
              <a:custGeom>
                <a:avLst/>
                <a:gdLst/>
                <a:ahLst/>
                <a:cxnLst>
                  <a:cxn ang="0">
                    <a:pos x="7" y="0"/>
                  </a:cxn>
                  <a:cxn ang="0">
                    <a:pos x="0" y="0"/>
                  </a:cxn>
                  <a:cxn ang="0">
                    <a:pos x="7" y="8"/>
                  </a:cxn>
                  <a:cxn ang="0">
                    <a:pos x="30" y="8"/>
                  </a:cxn>
                  <a:cxn ang="0">
                    <a:pos x="37" y="0"/>
                  </a:cxn>
                  <a:cxn ang="0">
                    <a:pos x="30" y="0"/>
                  </a:cxn>
                  <a:cxn ang="0">
                    <a:pos x="7" y="0"/>
                  </a:cxn>
                </a:cxnLst>
                <a:rect l="0" t="0" r="r" b="b"/>
                <a:pathLst>
                  <a:path w="37" h="8">
                    <a:moveTo>
                      <a:pt x="7" y="0"/>
                    </a:moveTo>
                    <a:lnTo>
                      <a:pt x="0" y="0"/>
                    </a:lnTo>
                    <a:lnTo>
                      <a:pt x="7" y="8"/>
                    </a:lnTo>
                    <a:lnTo>
                      <a:pt x="30" y="8"/>
                    </a:lnTo>
                    <a:lnTo>
                      <a:pt x="37" y="0"/>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6" name="Freeform 4793"/>
              <p:cNvSpPr>
                <a:spLocks/>
              </p:cNvSpPr>
              <p:nvPr/>
            </p:nvSpPr>
            <p:spPr bwMode="auto">
              <a:xfrm>
                <a:off x="2581276" y="1539875"/>
                <a:ext cx="20638" cy="4763"/>
              </a:xfrm>
              <a:custGeom>
                <a:avLst/>
                <a:gdLst/>
                <a:ahLst/>
                <a:cxnLst>
                  <a:cxn ang="0">
                    <a:pos x="7" y="0"/>
                  </a:cxn>
                  <a:cxn ang="0">
                    <a:pos x="0" y="0"/>
                  </a:cxn>
                  <a:cxn ang="0">
                    <a:pos x="0" y="0"/>
                  </a:cxn>
                  <a:cxn ang="0">
                    <a:pos x="7" y="8"/>
                  </a:cxn>
                  <a:cxn ang="0">
                    <a:pos x="30" y="8"/>
                  </a:cxn>
                  <a:cxn ang="0">
                    <a:pos x="37" y="0"/>
                  </a:cxn>
                  <a:cxn ang="0">
                    <a:pos x="30" y="0"/>
                  </a:cxn>
                  <a:cxn ang="0">
                    <a:pos x="30" y="0"/>
                  </a:cxn>
                  <a:cxn ang="0">
                    <a:pos x="7" y="0"/>
                  </a:cxn>
                </a:cxnLst>
                <a:rect l="0" t="0" r="r" b="b"/>
                <a:pathLst>
                  <a:path w="37" h="8">
                    <a:moveTo>
                      <a:pt x="7" y="0"/>
                    </a:moveTo>
                    <a:lnTo>
                      <a:pt x="0" y="0"/>
                    </a:lnTo>
                    <a:lnTo>
                      <a:pt x="0" y="0"/>
                    </a:lnTo>
                    <a:lnTo>
                      <a:pt x="7" y="8"/>
                    </a:lnTo>
                    <a:lnTo>
                      <a:pt x="30" y="8"/>
                    </a:lnTo>
                    <a:lnTo>
                      <a:pt x="37" y="0"/>
                    </a:lnTo>
                    <a:lnTo>
                      <a:pt x="30" y="0"/>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7" name="Line 4794"/>
              <p:cNvSpPr>
                <a:spLocks noChangeShapeType="1"/>
              </p:cNvSpPr>
              <p:nvPr/>
            </p:nvSpPr>
            <p:spPr bwMode="auto">
              <a:xfrm>
                <a:off x="2601913" y="1539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8" name="Freeform 4795"/>
              <p:cNvSpPr>
                <a:spLocks/>
              </p:cNvSpPr>
              <p:nvPr/>
            </p:nvSpPr>
            <p:spPr bwMode="auto">
              <a:xfrm>
                <a:off x="2593976" y="1539875"/>
                <a:ext cx="7938" cy="12700"/>
              </a:xfrm>
              <a:custGeom>
                <a:avLst/>
                <a:gdLst/>
                <a:ahLst/>
                <a:cxnLst>
                  <a:cxn ang="0">
                    <a:pos x="14" y="0"/>
                  </a:cxn>
                  <a:cxn ang="0">
                    <a:pos x="0" y="0"/>
                  </a:cxn>
                  <a:cxn ang="0">
                    <a:pos x="0" y="15"/>
                  </a:cxn>
                  <a:cxn ang="0">
                    <a:pos x="7" y="23"/>
                  </a:cxn>
                  <a:cxn ang="0">
                    <a:pos x="7" y="15"/>
                  </a:cxn>
                  <a:cxn ang="0">
                    <a:pos x="14" y="15"/>
                  </a:cxn>
                  <a:cxn ang="0">
                    <a:pos x="14" y="0"/>
                  </a:cxn>
                </a:cxnLst>
                <a:rect l="0" t="0" r="r" b="b"/>
                <a:pathLst>
                  <a:path w="14" h="23">
                    <a:moveTo>
                      <a:pt x="14" y="0"/>
                    </a:moveTo>
                    <a:lnTo>
                      <a:pt x="0" y="0"/>
                    </a:lnTo>
                    <a:lnTo>
                      <a:pt x="0" y="15"/>
                    </a:lnTo>
                    <a:lnTo>
                      <a:pt x="7" y="23"/>
                    </a:lnTo>
                    <a:lnTo>
                      <a:pt x="7" y="15"/>
                    </a:lnTo>
                    <a:lnTo>
                      <a:pt x="14" y="15"/>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19" name="Freeform 4796"/>
              <p:cNvSpPr>
                <a:spLocks/>
              </p:cNvSpPr>
              <p:nvPr/>
            </p:nvSpPr>
            <p:spPr bwMode="auto">
              <a:xfrm>
                <a:off x="2593976" y="1539875"/>
                <a:ext cx="7938" cy="12700"/>
              </a:xfrm>
              <a:custGeom>
                <a:avLst/>
                <a:gdLst/>
                <a:ahLst/>
                <a:cxnLst>
                  <a:cxn ang="0">
                    <a:pos x="14" y="0"/>
                  </a:cxn>
                  <a:cxn ang="0">
                    <a:pos x="7" y="0"/>
                  </a:cxn>
                  <a:cxn ang="0">
                    <a:pos x="7" y="0"/>
                  </a:cxn>
                  <a:cxn ang="0">
                    <a:pos x="0" y="0"/>
                  </a:cxn>
                  <a:cxn ang="0">
                    <a:pos x="0" y="15"/>
                  </a:cxn>
                  <a:cxn ang="0">
                    <a:pos x="7" y="23"/>
                  </a:cxn>
                  <a:cxn ang="0">
                    <a:pos x="7" y="15"/>
                  </a:cxn>
                  <a:cxn ang="0">
                    <a:pos x="14" y="15"/>
                  </a:cxn>
                  <a:cxn ang="0">
                    <a:pos x="14" y="0"/>
                  </a:cxn>
                </a:cxnLst>
                <a:rect l="0" t="0" r="r" b="b"/>
                <a:pathLst>
                  <a:path w="14" h="23">
                    <a:moveTo>
                      <a:pt x="14" y="0"/>
                    </a:moveTo>
                    <a:lnTo>
                      <a:pt x="7" y="0"/>
                    </a:lnTo>
                    <a:lnTo>
                      <a:pt x="7" y="0"/>
                    </a:lnTo>
                    <a:lnTo>
                      <a:pt x="0" y="0"/>
                    </a:lnTo>
                    <a:lnTo>
                      <a:pt x="0" y="15"/>
                    </a:lnTo>
                    <a:lnTo>
                      <a:pt x="7" y="23"/>
                    </a:lnTo>
                    <a:lnTo>
                      <a:pt x="7" y="15"/>
                    </a:lnTo>
                    <a:lnTo>
                      <a:pt x="14" y="15"/>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0" name="Line 4797"/>
              <p:cNvSpPr>
                <a:spLocks noChangeShapeType="1"/>
              </p:cNvSpPr>
              <p:nvPr/>
            </p:nvSpPr>
            <p:spPr bwMode="auto">
              <a:xfrm>
                <a:off x="2597151" y="15446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1" name="Freeform 4798"/>
              <p:cNvSpPr>
                <a:spLocks/>
              </p:cNvSpPr>
              <p:nvPr/>
            </p:nvSpPr>
            <p:spPr bwMode="auto">
              <a:xfrm>
                <a:off x="2593976" y="1544638"/>
                <a:ext cx="11113" cy="7938"/>
              </a:xfrm>
              <a:custGeom>
                <a:avLst/>
                <a:gdLst/>
                <a:ahLst/>
                <a:cxnLst>
                  <a:cxn ang="0">
                    <a:pos x="7" y="0"/>
                  </a:cxn>
                  <a:cxn ang="0">
                    <a:pos x="0" y="0"/>
                  </a:cxn>
                  <a:cxn ang="0">
                    <a:pos x="0" y="7"/>
                  </a:cxn>
                  <a:cxn ang="0">
                    <a:pos x="7" y="15"/>
                  </a:cxn>
                  <a:cxn ang="0">
                    <a:pos x="14" y="15"/>
                  </a:cxn>
                  <a:cxn ang="0">
                    <a:pos x="22" y="7"/>
                  </a:cxn>
                  <a:cxn ang="0">
                    <a:pos x="22" y="0"/>
                  </a:cxn>
                  <a:cxn ang="0">
                    <a:pos x="14" y="0"/>
                  </a:cxn>
                  <a:cxn ang="0">
                    <a:pos x="7" y="0"/>
                  </a:cxn>
                </a:cxnLst>
                <a:rect l="0" t="0" r="r" b="b"/>
                <a:pathLst>
                  <a:path w="22" h="15">
                    <a:moveTo>
                      <a:pt x="7" y="0"/>
                    </a:moveTo>
                    <a:lnTo>
                      <a:pt x="0" y="0"/>
                    </a:lnTo>
                    <a:lnTo>
                      <a:pt x="0" y="7"/>
                    </a:lnTo>
                    <a:lnTo>
                      <a:pt x="7" y="15"/>
                    </a:lnTo>
                    <a:lnTo>
                      <a:pt x="14" y="15"/>
                    </a:lnTo>
                    <a:lnTo>
                      <a:pt x="22" y="7"/>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2" name="Freeform 4799"/>
              <p:cNvSpPr>
                <a:spLocks/>
              </p:cNvSpPr>
              <p:nvPr/>
            </p:nvSpPr>
            <p:spPr bwMode="auto">
              <a:xfrm>
                <a:off x="2593976" y="1544638"/>
                <a:ext cx="11113" cy="7938"/>
              </a:xfrm>
              <a:custGeom>
                <a:avLst/>
                <a:gdLst/>
                <a:ahLst/>
                <a:cxnLst>
                  <a:cxn ang="0">
                    <a:pos x="7" y="0"/>
                  </a:cxn>
                  <a:cxn ang="0">
                    <a:pos x="0" y="0"/>
                  </a:cxn>
                  <a:cxn ang="0">
                    <a:pos x="0" y="7"/>
                  </a:cxn>
                  <a:cxn ang="0">
                    <a:pos x="7" y="15"/>
                  </a:cxn>
                  <a:cxn ang="0">
                    <a:pos x="14" y="15"/>
                  </a:cxn>
                  <a:cxn ang="0">
                    <a:pos x="22" y="7"/>
                  </a:cxn>
                  <a:cxn ang="0">
                    <a:pos x="22" y="0"/>
                  </a:cxn>
                  <a:cxn ang="0">
                    <a:pos x="14" y="0"/>
                  </a:cxn>
                  <a:cxn ang="0">
                    <a:pos x="7" y="0"/>
                  </a:cxn>
                </a:cxnLst>
                <a:rect l="0" t="0" r="r" b="b"/>
                <a:pathLst>
                  <a:path w="22" h="15">
                    <a:moveTo>
                      <a:pt x="7" y="0"/>
                    </a:moveTo>
                    <a:lnTo>
                      <a:pt x="0" y="0"/>
                    </a:lnTo>
                    <a:lnTo>
                      <a:pt x="0" y="7"/>
                    </a:lnTo>
                    <a:lnTo>
                      <a:pt x="7" y="15"/>
                    </a:lnTo>
                    <a:lnTo>
                      <a:pt x="14" y="15"/>
                    </a:lnTo>
                    <a:lnTo>
                      <a:pt x="22" y="7"/>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3" name="Line 4800"/>
              <p:cNvSpPr>
                <a:spLocks noChangeShapeType="1"/>
              </p:cNvSpPr>
              <p:nvPr/>
            </p:nvSpPr>
            <p:spPr bwMode="auto">
              <a:xfrm>
                <a:off x="2601913" y="15446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4" name="Freeform 4801"/>
              <p:cNvSpPr>
                <a:spLocks/>
              </p:cNvSpPr>
              <p:nvPr/>
            </p:nvSpPr>
            <p:spPr bwMode="auto">
              <a:xfrm>
                <a:off x="2601913" y="1544638"/>
                <a:ext cx="55563" cy="7938"/>
              </a:xfrm>
              <a:custGeom>
                <a:avLst/>
                <a:gdLst/>
                <a:ahLst/>
                <a:cxnLst>
                  <a:cxn ang="0">
                    <a:pos x="0" y="0"/>
                  </a:cxn>
                  <a:cxn ang="0">
                    <a:pos x="0" y="15"/>
                  </a:cxn>
                  <a:cxn ang="0">
                    <a:pos x="98" y="15"/>
                  </a:cxn>
                  <a:cxn ang="0">
                    <a:pos x="106" y="7"/>
                  </a:cxn>
                  <a:cxn ang="0">
                    <a:pos x="106" y="0"/>
                  </a:cxn>
                  <a:cxn ang="0">
                    <a:pos x="98" y="0"/>
                  </a:cxn>
                  <a:cxn ang="0">
                    <a:pos x="0" y="0"/>
                  </a:cxn>
                </a:cxnLst>
                <a:rect l="0" t="0" r="r" b="b"/>
                <a:pathLst>
                  <a:path w="106" h="15">
                    <a:moveTo>
                      <a:pt x="0" y="0"/>
                    </a:moveTo>
                    <a:lnTo>
                      <a:pt x="0" y="15"/>
                    </a:lnTo>
                    <a:lnTo>
                      <a:pt x="98" y="15"/>
                    </a:lnTo>
                    <a:lnTo>
                      <a:pt x="106" y="7"/>
                    </a:lnTo>
                    <a:lnTo>
                      <a:pt x="106" y="0"/>
                    </a:lnTo>
                    <a:lnTo>
                      <a:pt x="9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5" name="Freeform 4802"/>
              <p:cNvSpPr>
                <a:spLocks/>
              </p:cNvSpPr>
              <p:nvPr/>
            </p:nvSpPr>
            <p:spPr bwMode="auto">
              <a:xfrm>
                <a:off x="2601913" y="1544638"/>
                <a:ext cx="55563" cy="7938"/>
              </a:xfrm>
              <a:custGeom>
                <a:avLst/>
                <a:gdLst/>
                <a:ahLst/>
                <a:cxnLst>
                  <a:cxn ang="0">
                    <a:pos x="0" y="0"/>
                  </a:cxn>
                  <a:cxn ang="0">
                    <a:pos x="0" y="0"/>
                  </a:cxn>
                  <a:cxn ang="0">
                    <a:pos x="0" y="7"/>
                  </a:cxn>
                  <a:cxn ang="0">
                    <a:pos x="0" y="15"/>
                  </a:cxn>
                  <a:cxn ang="0">
                    <a:pos x="98" y="15"/>
                  </a:cxn>
                  <a:cxn ang="0">
                    <a:pos x="106" y="7"/>
                  </a:cxn>
                  <a:cxn ang="0">
                    <a:pos x="106" y="0"/>
                  </a:cxn>
                  <a:cxn ang="0">
                    <a:pos x="98" y="0"/>
                  </a:cxn>
                  <a:cxn ang="0">
                    <a:pos x="0" y="0"/>
                  </a:cxn>
                </a:cxnLst>
                <a:rect l="0" t="0" r="r" b="b"/>
                <a:pathLst>
                  <a:path w="106" h="15">
                    <a:moveTo>
                      <a:pt x="0" y="0"/>
                    </a:moveTo>
                    <a:lnTo>
                      <a:pt x="0" y="0"/>
                    </a:lnTo>
                    <a:lnTo>
                      <a:pt x="0" y="7"/>
                    </a:lnTo>
                    <a:lnTo>
                      <a:pt x="0" y="15"/>
                    </a:lnTo>
                    <a:lnTo>
                      <a:pt x="98" y="15"/>
                    </a:lnTo>
                    <a:lnTo>
                      <a:pt x="106" y="7"/>
                    </a:lnTo>
                    <a:lnTo>
                      <a:pt x="106" y="0"/>
                    </a:lnTo>
                    <a:lnTo>
                      <a:pt x="9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6" name="Line 4803"/>
              <p:cNvSpPr>
                <a:spLocks noChangeShapeType="1"/>
              </p:cNvSpPr>
              <p:nvPr/>
            </p:nvSpPr>
            <p:spPr bwMode="auto">
              <a:xfrm>
                <a:off x="2657476" y="1547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7" name="Freeform 4804"/>
              <p:cNvSpPr>
                <a:spLocks/>
              </p:cNvSpPr>
              <p:nvPr/>
            </p:nvSpPr>
            <p:spPr bwMode="auto">
              <a:xfrm>
                <a:off x="2649538" y="1544638"/>
                <a:ext cx="7938" cy="11113"/>
              </a:xfrm>
              <a:custGeom>
                <a:avLst/>
                <a:gdLst/>
                <a:ahLst/>
                <a:cxnLst>
                  <a:cxn ang="0">
                    <a:pos x="15" y="7"/>
                  </a:cxn>
                  <a:cxn ang="0">
                    <a:pos x="15" y="0"/>
                  </a:cxn>
                  <a:cxn ang="0">
                    <a:pos x="7" y="0"/>
                  </a:cxn>
                  <a:cxn ang="0">
                    <a:pos x="0" y="7"/>
                  </a:cxn>
                  <a:cxn ang="0">
                    <a:pos x="0" y="15"/>
                  </a:cxn>
                  <a:cxn ang="0">
                    <a:pos x="7" y="22"/>
                  </a:cxn>
                  <a:cxn ang="0">
                    <a:pos x="15" y="22"/>
                  </a:cxn>
                  <a:cxn ang="0">
                    <a:pos x="15" y="15"/>
                  </a:cxn>
                  <a:cxn ang="0">
                    <a:pos x="15" y="7"/>
                  </a:cxn>
                </a:cxnLst>
                <a:rect l="0" t="0" r="r" b="b"/>
                <a:pathLst>
                  <a:path w="15" h="22">
                    <a:moveTo>
                      <a:pt x="15" y="7"/>
                    </a:moveTo>
                    <a:lnTo>
                      <a:pt x="15" y="0"/>
                    </a:lnTo>
                    <a:lnTo>
                      <a:pt x="7" y="0"/>
                    </a:lnTo>
                    <a:lnTo>
                      <a:pt x="0" y="7"/>
                    </a:lnTo>
                    <a:lnTo>
                      <a:pt x="0" y="15"/>
                    </a:lnTo>
                    <a:lnTo>
                      <a:pt x="7" y="22"/>
                    </a:lnTo>
                    <a:lnTo>
                      <a:pt x="15" y="22"/>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8" name="Freeform 4805"/>
              <p:cNvSpPr>
                <a:spLocks/>
              </p:cNvSpPr>
              <p:nvPr/>
            </p:nvSpPr>
            <p:spPr bwMode="auto">
              <a:xfrm>
                <a:off x="2649538" y="1544638"/>
                <a:ext cx="7938" cy="11113"/>
              </a:xfrm>
              <a:custGeom>
                <a:avLst/>
                <a:gdLst/>
                <a:ahLst/>
                <a:cxnLst>
                  <a:cxn ang="0">
                    <a:pos x="15" y="7"/>
                  </a:cxn>
                  <a:cxn ang="0">
                    <a:pos x="15" y="0"/>
                  </a:cxn>
                  <a:cxn ang="0">
                    <a:pos x="7" y="0"/>
                  </a:cxn>
                  <a:cxn ang="0">
                    <a:pos x="0" y="7"/>
                  </a:cxn>
                  <a:cxn ang="0">
                    <a:pos x="0" y="15"/>
                  </a:cxn>
                  <a:cxn ang="0">
                    <a:pos x="7" y="22"/>
                  </a:cxn>
                  <a:cxn ang="0">
                    <a:pos x="15" y="22"/>
                  </a:cxn>
                  <a:cxn ang="0">
                    <a:pos x="15" y="15"/>
                  </a:cxn>
                  <a:cxn ang="0">
                    <a:pos x="15" y="7"/>
                  </a:cxn>
                </a:cxnLst>
                <a:rect l="0" t="0" r="r" b="b"/>
                <a:pathLst>
                  <a:path w="15" h="22">
                    <a:moveTo>
                      <a:pt x="15" y="7"/>
                    </a:moveTo>
                    <a:lnTo>
                      <a:pt x="15" y="0"/>
                    </a:lnTo>
                    <a:lnTo>
                      <a:pt x="7" y="0"/>
                    </a:lnTo>
                    <a:lnTo>
                      <a:pt x="0" y="7"/>
                    </a:lnTo>
                    <a:lnTo>
                      <a:pt x="0" y="15"/>
                    </a:lnTo>
                    <a:lnTo>
                      <a:pt x="7" y="22"/>
                    </a:lnTo>
                    <a:lnTo>
                      <a:pt x="15" y="22"/>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29" name="Line 4806"/>
              <p:cNvSpPr>
                <a:spLocks noChangeShapeType="1"/>
              </p:cNvSpPr>
              <p:nvPr/>
            </p:nvSpPr>
            <p:spPr bwMode="auto">
              <a:xfrm>
                <a:off x="2652713" y="15525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0" name="Freeform 4807"/>
              <p:cNvSpPr>
                <a:spLocks/>
              </p:cNvSpPr>
              <p:nvPr/>
            </p:nvSpPr>
            <p:spPr bwMode="auto">
              <a:xfrm>
                <a:off x="2649538" y="1552575"/>
                <a:ext cx="39688" cy="3175"/>
              </a:xfrm>
              <a:custGeom>
                <a:avLst/>
                <a:gdLst/>
                <a:ahLst/>
                <a:cxnLst>
                  <a:cxn ang="0">
                    <a:pos x="7" y="0"/>
                  </a:cxn>
                  <a:cxn ang="0">
                    <a:pos x="0" y="0"/>
                  </a:cxn>
                  <a:cxn ang="0">
                    <a:pos x="7" y="7"/>
                  </a:cxn>
                  <a:cxn ang="0">
                    <a:pos x="68" y="7"/>
                  </a:cxn>
                  <a:cxn ang="0">
                    <a:pos x="75" y="0"/>
                  </a:cxn>
                  <a:cxn ang="0">
                    <a:pos x="68" y="0"/>
                  </a:cxn>
                  <a:cxn ang="0">
                    <a:pos x="7" y="0"/>
                  </a:cxn>
                </a:cxnLst>
                <a:rect l="0" t="0" r="r" b="b"/>
                <a:pathLst>
                  <a:path w="75" h="7">
                    <a:moveTo>
                      <a:pt x="7" y="0"/>
                    </a:moveTo>
                    <a:lnTo>
                      <a:pt x="0" y="0"/>
                    </a:lnTo>
                    <a:lnTo>
                      <a:pt x="7" y="7"/>
                    </a:lnTo>
                    <a:lnTo>
                      <a:pt x="68" y="7"/>
                    </a:lnTo>
                    <a:lnTo>
                      <a:pt x="75" y="0"/>
                    </a:lnTo>
                    <a:lnTo>
                      <a:pt x="6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1" name="Freeform 4808"/>
              <p:cNvSpPr>
                <a:spLocks/>
              </p:cNvSpPr>
              <p:nvPr/>
            </p:nvSpPr>
            <p:spPr bwMode="auto">
              <a:xfrm>
                <a:off x="2649538" y="1552575"/>
                <a:ext cx="39688" cy="3175"/>
              </a:xfrm>
              <a:custGeom>
                <a:avLst/>
                <a:gdLst/>
                <a:ahLst/>
                <a:cxnLst>
                  <a:cxn ang="0">
                    <a:pos x="7" y="0"/>
                  </a:cxn>
                  <a:cxn ang="0">
                    <a:pos x="7" y="0"/>
                  </a:cxn>
                  <a:cxn ang="0">
                    <a:pos x="0" y="0"/>
                  </a:cxn>
                  <a:cxn ang="0">
                    <a:pos x="7" y="7"/>
                  </a:cxn>
                  <a:cxn ang="0">
                    <a:pos x="68" y="7"/>
                  </a:cxn>
                  <a:cxn ang="0">
                    <a:pos x="75" y="0"/>
                  </a:cxn>
                  <a:cxn ang="0">
                    <a:pos x="68" y="0"/>
                  </a:cxn>
                  <a:cxn ang="0">
                    <a:pos x="68" y="0"/>
                  </a:cxn>
                  <a:cxn ang="0">
                    <a:pos x="7" y="0"/>
                  </a:cxn>
                </a:cxnLst>
                <a:rect l="0" t="0" r="r" b="b"/>
                <a:pathLst>
                  <a:path w="75" h="7">
                    <a:moveTo>
                      <a:pt x="7" y="0"/>
                    </a:moveTo>
                    <a:lnTo>
                      <a:pt x="7" y="0"/>
                    </a:lnTo>
                    <a:lnTo>
                      <a:pt x="0" y="0"/>
                    </a:lnTo>
                    <a:lnTo>
                      <a:pt x="7" y="7"/>
                    </a:lnTo>
                    <a:lnTo>
                      <a:pt x="68" y="7"/>
                    </a:lnTo>
                    <a:lnTo>
                      <a:pt x="75" y="0"/>
                    </a:lnTo>
                    <a:lnTo>
                      <a:pt x="68" y="0"/>
                    </a:lnTo>
                    <a:lnTo>
                      <a:pt x="6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2" name="Line 4809"/>
              <p:cNvSpPr>
                <a:spLocks noChangeShapeType="1"/>
              </p:cNvSpPr>
              <p:nvPr/>
            </p:nvSpPr>
            <p:spPr bwMode="auto">
              <a:xfrm>
                <a:off x="2686051" y="15525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3" name="Freeform 4810"/>
              <p:cNvSpPr>
                <a:spLocks/>
              </p:cNvSpPr>
              <p:nvPr/>
            </p:nvSpPr>
            <p:spPr bwMode="auto">
              <a:xfrm>
                <a:off x="2681288" y="1552575"/>
                <a:ext cx="15875" cy="3175"/>
              </a:xfrm>
              <a:custGeom>
                <a:avLst/>
                <a:gdLst/>
                <a:ahLst/>
                <a:cxnLst>
                  <a:cxn ang="0">
                    <a:pos x="8" y="0"/>
                  </a:cxn>
                  <a:cxn ang="0">
                    <a:pos x="0" y="0"/>
                  </a:cxn>
                  <a:cxn ang="0">
                    <a:pos x="8" y="7"/>
                  </a:cxn>
                  <a:cxn ang="0">
                    <a:pos x="22" y="7"/>
                  </a:cxn>
                  <a:cxn ang="0">
                    <a:pos x="30" y="0"/>
                  </a:cxn>
                  <a:cxn ang="0">
                    <a:pos x="22" y="0"/>
                  </a:cxn>
                  <a:cxn ang="0">
                    <a:pos x="8" y="0"/>
                  </a:cxn>
                </a:cxnLst>
                <a:rect l="0" t="0" r="r" b="b"/>
                <a:pathLst>
                  <a:path w="30" h="7">
                    <a:moveTo>
                      <a:pt x="8" y="0"/>
                    </a:moveTo>
                    <a:lnTo>
                      <a:pt x="0" y="0"/>
                    </a:lnTo>
                    <a:lnTo>
                      <a:pt x="8" y="7"/>
                    </a:lnTo>
                    <a:lnTo>
                      <a:pt x="22" y="7"/>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4" name="Freeform 4811"/>
              <p:cNvSpPr>
                <a:spLocks/>
              </p:cNvSpPr>
              <p:nvPr/>
            </p:nvSpPr>
            <p:spPr bwMode="auto">
              <a:xfrm>
                <a:off x="2681288" y="1552575"/>
                <a:ext cx="15875" cy="3175"/>
              </a:xfrm>
              <a:custGeom>
                <a:avLst/>
                <a:gdLst/>
                <a:ahLst/>
                <a:cxnLst>
                  <a:cxn ang="0">
                    <a:pos x="8" y="0"/>
                  </a:cxn>
                  <a:cxn ang="0">
                    <a:pos x="0" y="0"/>
                  </a:cxn>
                  <a:cxn ang="0">
                    <a:pos x="0" y="0"/>
                  </a:cxn>
                  <a:cxn ang="0">
                    <a:pos x="8" y="7"/>
                  </a:cxn>
                  <a:cxn ang="0">
                    <a:pos x="22" y="7"/>
                  </a:cxn>
                  <a:cxn ang="0">
                    <a:pos x="30" y="0"/>
                  </a:cxn>
                  <a:cxn ang="0">
                    <a:pos x="22" y="0"/>
                  </a:cxn>
                  <a:cxn ang="0">
                    <a:pos x="22" y="0"/>
                  </a:cxn>
                  <a:cxn ang="0">
                    <a:pos x="8" y="0"/>
                  </a:cxn>
                </a:cxnLst>
                <a:rect l="0" t="0" r="r" b="b"/>
                <a:pathLst>
                  <a:path w="30" h="7">
                    <a:moveTo>
                      <a:pt x="8" y="0"/>
                    </a:moveTo>
                    <a:lnTo>
                      <a:pt x="0" y="0"/>
                    </a:lnTo>
                    <a:lnTo>
                      <a:pt x="0" y="0"/>
                    </a:lnTo>
                    <a:lnTo>
                      <a:pt x="8" y="7"/>
                    </a:lnTo>
                    <a:lnTo>
                      <a:pt x="22" y="7"/>
                    </a:lnTo>
                    <a:lnTo>
                      <a:pt x="30" y="0"/>
                    </a:lnTo>
                    <a:lnTo>
                      <a:pt x="22"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5" name="Line 4812"/>
              <p:cNvSpPr>
                <a:spLocks noChangeShapeType="1"/>
              </p:cNvSpPr>
              <p:nvPr/>
            </p:nvSpPr>
            <p:spPr bwMode="auto">
              <a:xfrm>
                <a:off x="2697163" y="15525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6" name="Freeform 4813"/>
              <p:cNvSpPr>
                <a:spLocks/>
              </p:cNvSpPr>
              <p:nvPr/>
            </p:nvSpPr>
            <p:spPr bwMode="auto">
              <a:xfrm>
                <a:off x="2689226" y="1552575"/>
                <a:ext cx="7938" cy="11113"/>
              </a:xfrm>
              <a:custGeom>
                <a:avLst/>
                <a:gdLst/>
                <a:ahLst/>
                <a:cxnLst>
                  <a:cxn ang="0">
                    <a:pos x="15" y="0"/>
                  </a:cxn>
                  <a:cxn ang="0">
                    <a:pos x="0" y="0"/>
                  </a:cxn>
                  <a:cxn ang="0">
                    <a:pos x="0" y="14"/>
                  </a:cxn>
                  <a:cxn ang="0">
                    <a:pos x="7" y="21"/>
                  </a:cxn>
                  <a:cxn ang="0">
                    <a:pos x="7" y="14"/>
                  </a:cxn>
                  <a:cxn ang="0">
                    <a:pos x="15" y="14"/>
                  </a:cxn>
                  <a:cxn ang="0">
                    <a:pos x="15" y="0"/>
                  </a:cxn>
                </a:cxnLst>
                <a:rect l="0" t="0" r="r" b="b"/>
                <a:pathLst>
                  <a:path w="15" h="21">
                    <a:moveTo>
                      <a:pt x="15" y="0"/>
                    </a:moveTo>
                    <a:lnTo>
                      <a:pt x="0" y="0"/>
                    </a:lnTo>
                    <a:lnTo>
                      <a:pt x="0" y="14"/>
                    </a:lnTo>
                    <a:lnTo>
                      <a:pt x="7" y="21"/>
                    </a:lnTo>
                    <a:lnTo>
                      <a:pt x="7" y="14"/>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7" name="Freeform 4814"/>
              <p:cNvSpPr>
                <a:spLocks/>
              </p:cNvSpPr>
              <p:nvPr/>
            </p:nvSpPr>
            <p:spPr bwMode="auto">
              <a:xfrm>
                <a:off x="2689226" y="1552575"/>
                <a:ext cx="7938" cy="11113"/>
              </a:xfrm>
              <a:custGeom>
                <a:avLst/>
                <a:gdLst/>
                <a:ahLst/>
                <a:cxnLst>
                  <a:cxn ang="0">
                    <a:pos x="15" y="0"/>
                  </a:cxn>
                  <a:cxn ang="0">
                    <a:pos x="7" y="0"/>
                  </a:cxn>
                  <a:cxn ang="0">
                    <a:pos x="7" y="0"/>
                  </a:cxn>
                  <a:cxn ang="0">
                    <a:pos x="0" y="0"/>
                  </a:cxn>
                  <a:cxn ang="0">
                    <a:pos x="0" y="14"/>
                  </a:cxn>
                  <a:cxn ang="0">
                    <a:pos x="7" y="21"/>
                  </a:cxn>
                  <a:cxn ang="0">
                    <a:pos x="7" y="14"/>
                  </a:cxn>
                  <a:cxn ang="0">
                    <a:pos x="15" y="14"/>
                  </a:cxn>
                  <a:cxn ang="0">
                    <a:pos x="15" y="0"/>
                  </a:cxn>
                </a:cxnLst>
                <a:rect l="0" t="0" r="r" b="b"/>
                <a:pathLst>
                  <a:path w="15" h="21">
                    <a:moveTo>
                      <a:pt x="15" y="0"/>
                    </a:moveTo>
                    <a:lnTo>
                      <a:pt x="7" y="0"/>
                    </a:lnTo>
                    <a:lnTo>
                      <a:pt x="7" y="0"/>
                    </a:lnTo>
                    <a:lnTo>
                      <a:pt x="0" y="0"/>
                    </a:lnTo>
                    <a:lnTo>
                      <a:pt x="0" y="14"/>
                    </a:lnTo>
                    <a:lnTo>
                      <a:pt x="7" y="21"/>
                    </a:lnTo>
                    <a:lnTo>
                      <a:pt x="7" y="14"/>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8" name="Line 4815"/>
              <p:cNvSpPr>
                <a:spLocks noChangeShapeType="1"/>
              </p:cNvSpPr>
              <p:nvPr/>
            </p:nvSpPr>
            <p:spPr bwMode="auto">
              <a:xfrm>
                <a:off x="2692401" y="15557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39" name="Freeform 4816"/>
              <p:cNvSpPr>
                <a:spLocks/>
              </p:cNvSpPr>
              <p:nvPr/>
            </p:nvSpPr>
            <p:spPr bwMode="auto">
              <a:xfrm>
                <a:off x="2689226" y="1555750"/>
                <a:ext cx="7938" cy="7938"/>
              </a:xfrm>
              <a:custGeom>
                <a:avLst/>
                <a:gdLst/>
                <a:ahLst/>
                <a:cxnLst>
                  <a:cxn ang="0">
                    <a:pos x="7" y="0"/>
                  </a:cxn>
                  <a:cxn ang="0">
                    <a:pos x="0" y="0"/>
                  </a:cxn>
                  <a:cxn ang="0">
                    <a:pos x="0" y="7"/>
                  </a:cxn>
                  <a:cxn ang="0">
                    <a:pos x="7" y="14"/>
                  </a:cxn>
                  <a:cxn ang="0">
                    <a:pos x="15" y="14"/>
                  </a:cxn>
                  <a:cxn ang="0">
                    <a:pos x="15" y="0"/>
                  </a:cxn>
                  <a:cxn ang="0">
                    <a:pos x="7" y="0"/>
                  </a:cxn>
                </a:cxnLst>
                <a:rect l="0" t="0" r="r" b="b"/>
                <a:pathLst>
                  <a:path w="15" h="14">
                    <a:moveTo>
                      <a:pt x="7" y="0"/>
                    </a:moveTo>
                    <a:lnTo>
                      <a:pt x="0" y="0"/>
                    </a:lnTo>
                    <a:lnTo>
                      <a:pt x="0" y="7"/>
                    </a:lnTo>
                    <a:lnTo>
                      <a:pt x="7" y="14"/>
                    </a:lnTo>
                    <a:lnTo>
                      <a:pt x="15" y="14"/>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0" name="Freeform 4817"/>
              <p:cNvSpPr>
                <a:spLocks/>
              </p:cNvSpPr>
              <p:nvPr/>
            </p:nvSpPr>
            <p:spPr bwMode="auto">
              <a:xfrm>
                <a:off x="2689226" y="1555750"/>
                <a:ext cx="7938" cy="7938"/>
              </a:xfrm>
              <a:custGeom>
                <a:avLst/>
                <a:gdLst/>
                <a:ahLst/>
                <a:cxnLst>
                  <a:cxn ang="0">
                    <a:pos x="7" y="0"/>
                  </a:cxn>
                  <a:cxn ang="0">
                    <a:pos x="0" y="0"/>
                  </a:cxn>
                  <a:cxn ang="0">
                    <a:pos x="0" y="7"/>
                  </a:cxn>
                  <a:cxn ang="0">
                    <a:pos x="7" y="14"/>
                  </a:cxn>
                  <a:cxn ang="0">
                    <a:pos x="15" y="14"/>
                  </a:cxn>
                  <a:cxn ang="0">
                    <a:pos x="15" y="7"/>
                  </a:cxn>
                  <a:cxn ang="0">
                    <a:pos x="15" y="0"/>
                  </a:cxn>
                  <a:cxn ang="0">
                    <a:pos x="15" y="0"/>
                  </a:cxn>
                  <a:cxn ang="0">
                    <a:pos x="7" y="0"/>
                  </a:cxn>
                </a:cxnLst>
                <a:rect l="0" t="0" r="r" b="b"/>
                <a:pathLst>
                  <a:path w="15" h="14">
                    <a:moveTo>
                      <a:pt x="7" y="0"/>
                    </a:moveTo>
                    <a:lnTo>
                      <a:pt x="0" y="0"/>
                    </a:lnTo>
                    <a:lnTo>
                      <a:pt x="0" y="7"/>
                    </a:lnTo>
                    <a:lnTo>
                      <a:pt x="7" y="14"/>
                    </a:lnTo>
                    <a:lnTo>
                      <a:pt x="15" y="14"/>
                    </a:lnTo>
                    <a:lnTo>
                      <a:pt x="15"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1" name="Line 4818"/>
              <p:cNvSpPr>
                <a:spLocks noChangeShapeType="1"/>
              </p:cNvSpPr>
              <p:nvPr/>
            </p:nvSpPr>
            <p:spPr bwMode="auto">
              <a:xfrm>
                <a:off x="2697163" y="15557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2" name="Freeform 4819"/>
              <p:cNvSpPr>
                <a:spLocks/>
              </p:cNvSpPr>
              <p:nvPr/>
            </p:nvSpPr>
            <p:spPr bwMode="auto">
              <a:xfrm>
                <a:off x="2692401" y="1555750"/>
                <a:ext cx="25400" cy="7938"/>
              </a:xfrm>
              <a:custGeom>
                <a:avLst/>
                <a:gdLst/>
                <a:ahLst/>
                <a:cxnLst>
                  <a:cxn ang="0">
                    <a:pos x="8" y="0"/>
                  </a:cxn>
                  <a:cxn ang="0">
                    <a:pos x="0" y="0"/>
                  </a:cxn>
                  <a:cxn ang="0">
                    <a:pos x="0" y="7"/>
                  </a:cxn>
                  <a:cxn ang="0">
                    <a:pos x="8" y="14"/>
                  </a:cxn>
                  <a:cxn ang="0">
                    <a:pos x="38" y="14"/>
                  </a:cxn>
                  <a:cxn ang="0">
                    <a:pos x="46" y="7"/>
                  </a:cxn>
                  <a:cxn ang="0">
                    <a:pos x="46" y="0"/>
                  </a:cxn>
                  <a:cxn ang="0">
                    <a:pos x="38" y="0"/>
                  </a:cxn>
                  <a:cxn ang="0">
                    <a:pos x="8" y="0"/>
                  </a:cxn>
                </a:cxnLst>
                <a:rect l="0" t="0" r="r" b="b"/>
                <a:pathLst>
                  <a:path w="46" h="14">
                    <a:moveTo>
                      <a:pt x="8" y="0"/>
                    </a:moveTo>
                    <a:lnTo>
                      <a:pt x="0" y="0"/>
                    </a:lnTo>
                    <a:lnTo>
                      <a:pt x="0" y="7"/>
                    </a:lnTo>
                    <a:lnTo>
                      <a:pt x="8" y="14"/>
                    </a:lnTo>
                    <a:lnTo>
                      <a:pt x="38" y="14"/>
                    </a:lnTo>
                    <a:lnTo>
                      <a:pt x="46" y="7"/>
                    </a:lnTo>
                    <a:lnTo>
                      <a:pt x="46"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3" name="Freeform 4820"/>
              <p:cNvSpPr>
                <a:spLocks/>
              </p:cNvSpPr>
              <p:nvPr/>
            </p:nvSpPr>
            <p:spPr bwMode="auto">
              <a:xfrm>
                <a:off x="2692401" y="1555750"/>
                <a:ext cx="25400" cy="7938"/>
              </a:xfrm>
              <a:custGeom>
                <a:avLst/>
                <a:gdLst/>
                <a:ahLst/>
                <a:cxnLst>
                  <a:cxn ang="0">
                    <a:pos x="8" y="0"/>
                  </a:cxn>
                  <a:cxn ang="0">
                    <a:pos x="0" y="0"/>
                  </a:cxn>
                  <a:cxn ang="0">
                    <a:pos x="0" y="7"/>
                  </a:cxn>
                  <a:cxn ang="0">
                    <a:pos x="8" y="14"/>
                  </a:cxn>
                  <a:cxn ang="0">
                    <a:pos x="38" y="14"/>
                  </a:cxn>
                  <a:cxn ang="0">
                    <a:pos x="46" y="7"/>
                  </a:cxn>
                  <a:cxn ang="0">
                    <a:pos x="46" y="0"/>
                  </a:cxn>
                  <a:cxn ang="0">
                    <a:pos x="38" y="0"/>
                  </a:cxn>
                  <a:cxn ang="0">
                    <a:pos x="8" y="0"/>
                  </a:cxn>
                </a:cxnLst>
                <a:rect l="0" t="0" r="r" b="b"/>
                <a:pathLst>
                  <a:path w="46" h="14">
                    <a:moveTo>
                      <a:pt x="8" y="0"/>
                    </a:moveTo>
                    <a:lnTo>
                      <a:pt x="0" y="0"/>
                    </a:lnTo>
                    <a:lnTo>
                      <a:pt x="0" y="7"/>
                    </a:lnTo>
                    <a:lnTo>
                      <a:pt x="8" y="14"/>
                    </a:lnTo>
                    <a:lnTo>
                      <a:pt x="38" y="14"/>
                    </a:lnTo>
                    <a:lnTo>
                      <a:pt x="46" y="7"/>
                    </a:lnTo>
                    <a:lnTo>
                      <a:pt x="46"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4" name="Line 4821"/>
              <p:cNvSpPr>
                <a:spLocks noChangeShapeType="1"/>
              </p:cNvSpPr>
              <p:nvPr/>
            </p:nvSpPr>
            <p:spPr bwMode="auto">
              <a:xfrm>
                <a:off x="2717801" y="1558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5" name="Freeform 4822"/>
              <p:cNvSpPr>
                <a:spLocks/>
              </p:cNvSpPr>
              <p:nvPr/>
            </p:nvSpPr>
            <p:spPr bwMode="auto">
              <a:xfrm>
                <a:off x="2709863" y="1555750"/>
                <a:ext cx="7938" cy="11113"/>
              </a:xfrm>
              <a:custGeom>
                <a:avLst/>
                <a:gdLst/>
                <a:ahLst/>
                <a:cxnLst>
                  <a:cxn ang="0">
                    <a:pos x="15" y="7"/>
                  </a:cxn>
                  <a:cxn ang="0">
                    <a:pos x="15" y="0"/>
                  </a:cxn>
                  <a:cxn ang="0">
                    <a:pos x="7" y="0"/>
                  </a:cxn>
                  <a:cxn ang="0">
                    <a:pos x="0" y="7"/>
                  </a:cxn>
                  <a:cxn ang="0">
                    <a:pos x="0" y="14"/>
                  </a:cxn>
                  <a:cxn ang="0">
                    <a:pos x="7" y="22"/>
                  </a:cxn>
                  <a:cxn ang="0">
                    <a:pos x="15" y="22"/>
                  </a:cxn>
                  <a:cxn ang="0">
                    <a:pos x="15" y="14"/>
                  </a:cxn>
                  <a:cxn ang="0">
                    <a:pos x="15" y="7"/>
                  </a:cxn>
                </a:cxnLst>
                <a:rect l="0" t="0" r="r" b="b"/>
                <a:pathLst>
                  <a:path w="15" h="22">
                    <a:moveTo>
                      <a:pt x="15" y="7"/>
                    </a:moveTo>
                    <a:lnTo>
                      <a:pt x="15" y="0"/>
                    </a:lnTo>
                    <a:lnTo>
                      <a:pt x="7" y="0"/>
                    </a:lnTo>
                    <a:lnTo>
                      <a:pt x="0" y="7"/>
                    </a:lnTo>
                    <a:lnTo>
                      <a:pt x="0" y="14"/>
                    </a:lnTo>
                    <a:lnTo>
                      <a:pt x="7" y="22"/>
                    </a:lnTo>
                    <a:lnTo>
                      <a:pt x="15" y="22"/>
                    </a:lnTo>
                    <a:lnTo>
                      <a:pt x="15" y="14"/>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6" name="Freeform 4823"/>
              <p:cNvSpPr>
                <a:spLocks/>
              </p:cNvSpPr>
              <p:nvPr/>
            </p:nvSpPr>
            <p:spPr bwMode="auto">
              <a:xfrm>
                <a:off x="2709863" y="1555750"/>
                <a:ext cx="7938" cy="11113"/>
              </a:xfrm>
              <a:custGeom>
                <a:avLst/>
                <a:gdLst/>
                <a:ahLst/>
                <a:cxnLst>
                  <a:cxn ang="0">
                    <a:pos x="15" y="7"/>
                  </a:cxn>
                  <a:cxn ang="0">
                    <a:pos x="15" y="0"/>
                  </a:cxn>
                  <a:cxn ang="0">
                    <a:pos x="7" y="0"/>
                  </a:cxn>
                  <a:cxn ang="0">
                    <a:pos x="0" y="7"/>
                  </a:cxn>
                  <a:cxn ang="0">
                    <a:pos x="0" y="14"/>
                  </a:cxn>
                  <a:cxn ang="0">
                    <a:pos x="7" y="22"/>
                  </a:cxn>
                  <a:cxn ang="0">
                    <a:pos x="15" y="22"/>
                  </a:cxn>
                  <a:cxn ang="0">
                    <a:pos x="15" y="14"/>
                  </a:cxn>
                  <a:cxn ang="0">
                    <a:pos x="15" y="7"/>
                  </a:cxn>
                </a:cxnLst>
                <a:rect l="0" t="0" r="r" b="b"/>
                <a:pathLst>
                  <a:path w="15" h="22">
                    <a:moveTo>
                      <a:pt x="15" y="7"/>
                    </a:moveTo>
                    <a:lnTo>
                      <a:pt x="15" y="0"/>
                    </a:lnTo>
                    <a:lnTo>
                      <a:pt x="7" y="0"/>
                    </a:lnTo>
                    <a:lnTo>
                      <a:pt x="0" y="7"/>
                    </a:lnTo>
                    <a:lnTo>
                      <a:pt x="0" y="14"/>
                    </a:lnTo>
                    <a:lnTo>
                      <a:pt x="7" y="22"/>
                    </a:lnTo>
                    <a:lnTo>
                      <a:pt x="15" y="22"/>
                    </a:lnTo>
                    <a:lnTo>
                      <a:pt x="15" y="14"/>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7" name="Line 4824"/>
              <p:cNvSpPr>
                <a:spLocks noChangeShapeType="1"/>
              </p:cNvSpPr>
              <p:nvPr/>
            </p:nvSpPr>
            <p:spPr bwMode="auto">
              <a:xfrm>
                <a:off x="2713038" y="15636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8" name="Freeform 4825"/>
              <p:cNvSpPr>
                <a:spLocks/>
              </p:cNvSpPr>
              <p:nvPr/>
            </p:nvSpPr>
            <p:spPr bwMode="auto">
              <a:xfrm>
                <a:off x="2709863" y="1563688"/>
                <a:ext cx="15875" cy="3175"/>
              </a:xfrm>
              <a:custGeom>
                <a:avLst/>
                <a:gdLst/>
                <a:ahLst/>
                <a:cxnLst>
                  <a:cxn ang="0">
                    <a:pos x="7" y="0"/>
                  </a:cxn>
                  <a:cxn ang="0">
                    <a:pos x="0" y="0"/>
                  </a:cxn>
                  <a:cxn ang="0">
                    <a:pos x="7" y="8"/>
                  </a:cxn>
                  <a:cxn ang="0">
                    <a:pos x="22" y="8"/>
                  </a:cxn>
                  <a:cxn ang="0">
                    <a:pos x="30" y="0"/>
                  </a:cxn>
                  <a:cxn ang="0">
                    <a:pos x="22" y="0"/>
                  </a:cxn>
                  <a:cxn ang="0">
                    <a:pos x="7" y="0"/>
                  </a:cxn>
                </a:cxnLst>
                <a:rect l="0" t="0" r="r" b="b"/>
                <a:pathLst>
                  <a:path w="30" h="8">
                    <a:moveTo>
                      <a:pt x="7" y="0"/>
                    </a:moveTo>
                    <a:lnTo>
                      <a:pt x="0" y="0"/>
                    </a:lnTo>
                    <a:lnTo>
                      <a:pt x="7" y="8"/>
                    </a:lnTo>
                    <a:lnTo>
                      <a:pt x="22" y="8"/>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49" name="Freeform 4826"/>
              <p:cNvSpPr>
                <a:spLocks/>
              </p:cNvSpPr>
              <p:nvPr/>
            </p:nvSpPr>
            <p:spPr bwMode="auto">
              <a:xfrm>
                <a:off x="2709863" y="1563688"/>
                <a:ext cx="15875" cy="3175"/>
              </a:xfrm>
              <a:custGeom>
                <a:avLst/>
                <a:gdLst/>
                <a:ahLst/>
                <a:cxnLst>
                  <a:cxn ang="0">
                    <a:pos x="7" y="0"/>
                  </a:cxn>
                  <a:cxn ang="0">
                    <a:pos x="0" y="0"/>
                  </a:cxn>
                  <a:cxn ang="0">
                    <a:pos x="0" y="0"/>
                  </a:cxn>
                  <a:cxn ang="0">
                    <a:pos x="7" y="8"/>
                  </a:cxn>
                  <a:cxn ang="0">
                    <a:pos x="22" y="8"/>
                  </a:cxn>
                  <a:cxn ang="0">
                    <a:pos x="30" y="0"/>
                  </a:cxn>
                  <a:cxn ang="0">
                    <a:pos x="30" y="0"/>
                  </a:cxn>
                  <a:cxn ang="0">
                    <a:pos x="22" y="0"/>
                  </a:cxn>
                  <a:cxn ang="0">
                    <a:pos x="7" y="0"/>
                  </a:cxn>
                </a:cxnLst>
                <a:rect l="0" t="0" r="r" b="b"/>
                <a:pathLst>
                  <a:path w="30" h="8">
                    <a:moveTo>
                      <a:pt x="7" y="0"/>
                    </a:moveTo>
                    <a:lnTo>
                      <a:pt x="0" y="0"/>
                    </a:lnTo>
                    <a:lnTo>
                      <a:pt x="0" y="0"/>
                    </a:lnTo>
                    <a:lnTo>
                      <a:pt x="7" y="8"/>
                    </a:lnTo>
                    <a:lnTo>
                      <a:pt x="22" y="8"/>
                    </a:lnTo>
                    <a:lnTo>
                      <a:pt x="30" y="0"/>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0" name="Line 4827"/>
              <p:cNvSpPr>
                <a:spLocks noChangeShapeType="1"/>
              </p:cNvSpPr>
              <p:nvPr/>
            </p:nvSpPr>
            <p:spPr bwMode="auto">
              <a:xfrm>
                <a:off x="2725738" y="15636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1" name="Freeform 4828"/>
              <p:cNvSpPr>
                <a:spLocks/>
              </p:cNvSpPr>
              <p:nvPr/>
            </p:nvSpPr>
            <p:spPr bwMode="auto">
              <a:xfrm>
                <a:off x="2717801" y="1563688"/>
                <a:ext cx="7938" cy="11113"/>
              </a:xfrm>
              <a:custGeom>
                <a:avLst/>
                <a:gdLst/>
                <a:ahLst/>
                <a:cxnLst>
                  <a:cxn ang="0">
                    <a:pos x="15" y="0"/>
                  </a:cxn>
                  <a:cxn ang="0">
                    <a:pos x="0" y="0"/>
                  </a:cxn>
                  <a:cxn ang="0">
                    <a:pos x="0" y="15"/>
                  </a:cxn>
                  <a:cxn ang="0">
                    <a:pos x="7" y="22"/>
                  </a:cxn>
                  <a:cxn ang="0">
                    <a:pos x="15" y="15"/>
                  </a:cxn>
                  <a:cxn ang="0">
                    <a:pos x="15" y="0"/>
                  </a:cxn>
                </a:cxnLst>
                <a:rect l="0" t="0" r="r" b="b"/>
                <a:pathLst>
                  <a:path w="15" h="22">
                    <a:moveTo>
                      <a:pt x="15" y="0"/>
                    </a:moveTo>
                    <a:lnTo>
                      <a:pt x="0" y="0"/>
                    </a:lnTo>
                    <a:lnTo>
                      <a:pt x="0" y="15"/>
                    </a:lnTo>
                    <a:lnTo>
                      <a:pt x="7" y="22"/>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2" name="Freeform 4829"/>
              <p:cNvSpPr>
                <a:spLocks/>
              </p:cNvSpPr>
              <p:nvPr/>
            </p:nvSpPr>
            <p:spPr bwMode="auto">
              <a:xfrm>
                <a:off x="2717801" y="1563688"/>
                <a:ext cx="7938" cy="11113"/>
              </a:xfrm>
              <a:custGeom>
                <a:avLst/>
                <a:gdLst/>
                <a:ahLst/>
                <a:cxnLst>
                  <a:cxn ang="0">
                    <a:pos x="15" y="0"/>
                  </a:cxn>
                  <a:cxn ang="0">
                    <a:pos x="15" y="0"/>
                  </a:cxn>
                  <a:cxn ang="0">
                    <a:pos x="7" y="0"/>
                  </a:cxn>
                  <a:cxn ang="0">
                    <a:pos x="0" y="0"/>
                  </a:cxn>
                  <a:cxn ang="0">
                    <a:pos x="0" y="15"/>
                  </a:cxn>
                  <a:cxn ang="0">
                    <a:pos x="7" y="22"/>
                  </a:cxn>
                  <a:cxn ang="0">
                    <a:pos x="15" y="15"/>
                  </a:cxn>
                  <a:cxn ang="0">
                    <a:pos x="15" y="15"/>
                  </a:cxn>
                  <a:cxn ang="0">
                    <a:pos x="15" y="0"/>
                  </a:cxn>
                </a:cxnLst>
                <a:rect l="0" t="0" r="r" b="b"/>
                <a:pathLst>
                  <a:path w="15" h="22">
                    <a:moveTo>
                      <a:pt x="15" y="0"/>
                    </a:moveTo>
                    <a:lnTo>
                      <a:pt x="15" y="0"/>
                    </a:lnTo>
                    <a:lnTo>
                      <a:pt x="7" y="0"/>
                    </a:lnTo>
                    <a:lnTo>
                      <a:pt x="0" y="0"/>
                    </a:lnTo>
                    <a:lnTo>
                      <a:pt x="0" y="15"/>
                    </a:lnTo>
                    <a:lnTo>
                      <a:pt x="7" y="22"/>
                    </a:lnTo>
                    <a:lnTo>
                      <a:pt x="15" y="15"/>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3" name="Line 4830"/>
              <p:cNvSpPr>
                <a:spLocks noChangeShapeType="1"/>
              </p:cNvSpPr>
              <p:nvPr/>
            </p:nvSpPr>
            <p:spPr bwMode="auto">
              <a:xfrm>
                <a:off x="2720976" y="1566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4" name="Freeform 4831"/>
              <p:cNvSpPr>
                <a:spLocks/>
              </p:cNvSpPr>
              <p:nvPr/>
            </p:nvSpPr>
            <p:spPr bwMode="auto">
              <a:xfrm>
                <a:off x="2717801" y="1566863"/>
                <a:ext cx="26988" cy="7938"/>
              </a:xfrm>
              <a:custGeom>
                <a:avLst/>
                <a:gdLst/>
                <a:ahLst/>
                <a:cxnLst>
                  <a:cxn ang="0">
                    <a:pos x="7" y="0"/>
                  </a:cxn>
                  <a:cxn ang="0">
                    <a:pos x="0" y="0"/>
                  </a:cxn>
                  <a:cxn ang="0">
                    <a:pos x="0" y="7"/>
                  </a:cxn>
                  <a:cxn ang="0">
                    <a:pos x="7" y="14"/>
                  </a:cxn>
                  <a:cxn ang="0">
                    <a:pos x="45" y="14"/>
                  </a:cxn>
                  <a:cxn ang="0">
                    <a:pos x="53" y="7"/>
                  </a:cxn>
                  <a:cxn ang="0">
                    <a:pos x="45" y="0"/>
                  </a:cxn>
                  <a:cxn ang="0">
                    <a:pos x="7" y="0"/>
                  </a:cxn>
                </a:cxnLst>
                <a:rect l="0" t="0" r="r" b="b"/>
                <a:pathLst>
                  <a:path w="53" h="14">
                    <a:moveTo>
                      <a:pt x="7" y="0"/>
                    </a:moveTo>
                    <a:lnTo>
                      <a:pt x="0" y="0"/>
                    </a:lnTo>
                    <a:lnTo>
                      <a:pt x="0" y="7"/>
                    </a:lnTo>
                    <a:lnTo>
                      <a:pt x="7" y="14"/>
                    </a:lnTo>
                    <a:lnTo>
                      <a:pt x="45" y="14"/>
                    </a:lnTo>
                    <a:lnTo>
                      <a:pt x="53" y="7"/>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5" name="Freeform 4832"/>
              <p:cNvSpPr>
                <a:spLocks/>
              </p:cNvSpPr>
              <p:nvPr/>
            </p:nvSpPr>
            <p:spPr bwMode="auto">
              <a:xfrm>
                <a:off x="2717801" y="1566863"/>
                <a:ext cx="26988" cy="7938"/>
              </a:xfrm>
              <a:custGeom>
                <a:avLst/>
                <a:gdLst/>
                <a:ahLst/>
                <a:cxnLst>
                  <a:cxn ang="0">
                    <a:pos x="7" y="0"/>
                  </a:cxn>
                  <a:cxn ang="0">
                    <a:pos x="0" y="0"/>
                  </a:cxn>
                  <a:cxn ang="0">
                    <a:pos x="0" y="7"/>
                  </a:cxn>
                  <a:cxn ang="0">
                    <a:pos x="7" y="14"/>
                  </a:cxn>
                  <a:cxn ang="0">
                    <a:pos x="45" y="14"/>
                  </a:cxn>
                  <a:cxn ang="0">
                    <a:pos x="53" y="7"/>
                  </a:cxn>
                  <a:cxn ang="0">
                    <a:pos x="45" y="0"/>
                  </a:cxn>
                  <a:cxn ang="0">
                    <a:pos x="45" y="0"/>
                  </a:cxn>
                  <a:cxn ang="0">
                    <a:pos x="7" y="0"/>
                  </a:cxn>
                </a:cxnLst>
                <a:rect l="0" t="0" r="r" b="b"/>
                <a:pathLst>
                  <a:path w="53" h="14">
                    <a:moveTo>
                      <a:pt x="7" y="0"/>
                    </a:moveTo>
                    <a:lnTo>
                      <a:pt x="0" y="0"/>
                    </a:lnTo>
                    <a:lnTo>
                      <a:pt x="0" y="7"/>
                    </a:lnTo>
                    <a:lnTo>
                      <a:pt x="7" y="14"/>
                    </a:lnTo>
                    <a:lnTo>
                      <a:pt x="45" y="14"/>
                    </a:lnTo>
                    <a:lnTo>
                      <a:pt x="53" y="7"/>
                    </a:lnTo>
                    <a:lnTo>
                      <a:pt x="45"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6" name="Line 4833"/>
              <p:cNvSpPr>
                <a:spLocks noChangeShapeType="1"/>
              </p:cNvSpPr>
              <p:nvPr/>
            </p:nvSpPr>
            <p:spPr bwMode="auto">
              <a:xfrm>
                <a:off x="2744788" y="15716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7" name="Freeform 4834"/>
              <p:cNvSpPr>
                <a:spLocks/>
              </p:cNvSpPr>
              <p:nvPr/>
            </p:nvSpPr>
            <p:spPr bwMode="auto">
              <a:xfrm>
                <a:off x="2736851" y="1566863"/>
                <a:ext cx="7938" cy="12700"/>
              </a:xfrm>
              <a:custGeom>
                <a:avLst/>
                <a:gdLst/>
                <a:ahLst/>
                <a:cxnLst>
                  <a:cxn ang="0">
                    <a:pos x="16" y="7"/>
                  </a:cxn>
                  <a:cxn ang="0">
                    <a:pos x="8" y="0"/>
                  </a:cxn>
                  <a:cxn ang="0">
                    <a:pos x="0" y="7"/>
                  </a:cxn>
                  <a:cxn ang="0">
                    <a:pos x="0" y="14"/>
                  </a:cxn>
                  <a:cxn ang="0">
                    <a:pos x="8" y="22"/>
                  </a:cxn>
                  <a:cxn ang="0">
                    <a:pos x="16" y="14"/>
                  </a:cxn>
                  <a:cxn ang="0">
                    <a:pos x="16" y="7"/>
                  </a:cxn>
                </a:cxnLst>
                <a:rect l="0" t="0" r="r" b="b"/>
                <a:pathLst>
                  <a:path w="16" h="22">
                    <a:moveTo>
                      <a:pt x="16" y="7"/>
                    </a:moveTo>
                    <a:lnTo>
                      <a:pt x="8" y="0"/>
                    </a:lnTo>
                    <a:lnTo>
                      <a:pt x="0" y="7"/>
                    </a:lnTo>
                    <a:lnTo>
                      <a:pt x="0" y="14"/>
                    </a:lnTo>
                    <a:lnTo>
                      <a:pt x="8" y="22"/>
                    </a:lnTo>
                    <a:lnTo>
                      <a:pt x="16" y="14"/>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8" name="Freeform 4835"/>
              <p:cNvSpPr>
                <a:spLocks/>
              </p:cNvSpPr>
              <p:nvPr/>
            </p:nvSpPr>
            <p:spPr bwMode="auto">
              <a:xfrm>
                <a:off x="2736851" y="1566863"/>
                <a:ext cx="7938" cy="12700"/>
              </a:xfrm>
              <a:custGeom>
                <a:avLst/>
                <a:gdLst/>
                <a:ahLst/>
                <a:cxnLst>
                  <a:cxn ang="0">
                    <a:pos x="16" y="7"/>
                  </a:cxn>
                  <a:cxn ang="0">
                    <a:pos x="8" y="0"/>
                  </a:cxn>
                  <a:cxn ang="0">
                    <a:pos x="8" y="0"/>
                  </a:cxn>
                  <a:cxn ang="0">
                    <a:pos x="0" y="7"/>
                  </a:cxn>
                  <a:cxn ang="0">
                    <a:pos x="0" y="14"/>
                  </a:cxn>
                  <a:cxn ang="0">
                    <a:pos x="8" y="22"/>
                  </a:cxn>
                  <a:cxn ang="0">
                    <a:pos x="8" y="22"/>
                  </a:cxn>
                  <a:cxn ang="0">
                    <a:pos x="16" y="14"/>
                  </a:cxn>
                  <a:cxn ang="0">
                    <a:pos x="16" y="7"/>
                  </a:cxn>
                </a:cxnLst>
                <a:rect l="0" t="0" r="r" b="b"/>
                <a:pathLst>
                  <a:path w="16" h="22">
                    <a:moveTo>
                      <a:pt x="16" y="7"/>
                    </a:moveTo>
                    <a:lnTo>
                      <a:pt x="8" y="0"/>
                    </a:lnTo>
                    <a:lnTo>
                      <a:pt x="8" y="0"/>
                    </a:lnTo>
                    <a:lnTo>
                      <a:pt x="0" y="7"/>
                    </a:lnTo>
                    <a:lnTo>
                      <a:pt x="0" y="14"/>
                    </a:lnTo>
                    <a:lnTo>
                      <a:pt x="8" y="22"/>
                    </a:lnTo>
                    <a:lnTo>
                      <a:pt x="8" y="22"/>
                    </a:lnTo>
                    <a:lnTo>
                      <a:pt x="16" y="14"/>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59" name="Line 4836"/>
              <p:cNvSpPr>
                <a:spLocks noChangeShapeType="1"/>
              </p:cNvSpPr>
              <p:nvPr/>
            </p:nvSpPr>
            <p:spPr bwMode="auto">
              <a:xfrm>
                <a:off x="2741613" y="1574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0" name="Freeform 4837"/>
              <p:cNvSpPr>
                <a:spLocks/>
              </p:cNvSpPr>
              <p:nvPr/>
            </p:nvSpPr>
            <p:spPr bwMode="auto">
              <a:xfrm>
                <a:off x="2736851" y="1574800"/>
                <a:ext cx="20638" cy="4763"/>
              </a:xfrm>
              <a:custGeom>
                <a:avLst/>
                <a:gdLst/>
                <a:ahLst/>
                <a:cxnLst>
                  <a:cxn ang="0">
                    <a:pos x="8" y="0"/>
                  </a:cxn>
                  <a:cxn ang="0">
                    <a:pos x="0" y="0"/>
                  </a:cxn>
                  <a:cxn ang="0">
                    <a:pos x="8" y="8"/>
                  </a:cxn>
                  <a:cxn ang="0">
                    <a:pos x="31" y="8"/>
                  </a:cxn>
                  <a:cxn ang="0">
                    <a:pos x="39" y="0"/>
                  </a:cxn>
                  <a:cxn ang="0">
                    <a:pos x="31" y="0"/>
                  </a:cxn>
                  <a:cxn ang="0">
                    <a:pos x="8" y="0"/>
                  </a:cxn>
                </a:cxnLst>
                <a:rect l="0" t="0" r="r" b="b"/>
                <a:pathLst>
                  <a:path w="39" h="8">
                    <a:moveTo>
                      <a:pt x="8" y="0"/>
                    </a:moveTo>
                    <a:lnTo>
                      <a:pt x="0" y="0"/>
                    </a:lnTo>
                    <a:lnTo>
                      <a:pt x="8" y="8"/>
                    </a:lnTo>
                    <a:lnTo>
                      <a:pt x="31" y="8"/>
                    </a:lnTo>
                    <a:lnTo>
                      <a:pt x="39"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1" name="Freeform 4838"/>
              <p:cNvSpPr>
                <a:spLocks/>
              </p:cNvSpPr>
              <p:nvPr/>
            </p:nvSpPr>
            <p:spPr bwMode="auto">
              <a:xfrm>
                <a:off x="2736851" y="1574800"/>
                <a:ext cx="20638" cy="4763"/>
              </a:xfrm>
              <a:custGeom>
                <a:avLst/>
                <a:gdLst/>
                <a:ahLst/>
                <a:cxnLst>
                  <a:cxn ang="0">
                    <a:pos x="8" y="0"/>
                  </a:cxn>
                  <a:cxn ang="0">
                    <a:pos x="0" y="0"/>
                  </a:cxn>
                  <a:cxn ang="0">
                    <a:pos x="0" y="0"/>
                  </a:cxn>
                  <a:cxn ang="0">
                    <a:pos x="8" y="8"/>
                  </a:cxn>
                  <a:cxn ang="0">
                    <a:pos x="31" y="8"/>
                  </a:cxn>
                  <a:cxn ang="0">
                    <a:pos x="39" y="0"/>
                  </a:cxn>
                  <a:cxn ang="0">
                    <a:pos x="39" y="0"/>
                  </a:cxn>
                  <a:cxn ang="0">
                    <a:pos x="31" y="0"/>
                  </a:cxn>
                  <a:cxn ang="0">
                    <a:pos x="8" y="0"/>
                  </a:cxn>
                </a:cxnLst>
                <a:rect l="0" t="0" r="r" b="b"/>
                <a:pathLst>
                  <a:path w="39" h="8">
                    <a:moveTo>
                      <a:pt x="8" y="0"/>
                    </a:moveTo>
                    <a:lnTo>
                      <a:pt x="0" y="0"/>
                    </a:lnTo>
                    <a:lnTo>
                      <a:pt x="0" y="0"/>
                    </a:lnTo>
                    <a:lnTo>
                      <a:pt x="8" y="8"/>
                    </a:lnTo>
                    <a:lnTo>
                      <a:pt x="31" y="8"/>
                    </a:lnTo>
                    <a:lnTo>
                      <a:pt x="39" y="0"/>
                    </a:lnTo>
                    <a:lnTo>
                      <a:pt x="39"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2" name="Line 4839"/>
              <p:cNvSpPr>
                <a:spLocks noChangeShapeType="1"/>
              </p:cNvSpPr>
              <p:nvPr/>
            </p:nvSpPr>
            <p:spPr bwMode="auto">
              <a:xfrm>
                <a:off x="2752726" y="1574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3" name="Freeform 4840"/>
              <p:cNvSpPr>
                <a:spLocks/>
              </p:cNvSpPr>
              <p:nvPr/>
            </p:nvSpPr>
            <p:spPr bwMode="auto">
              <a:xfrm>
                <a:off x="2749551" y="1574800"/>
                <a:ext cx="15875" cy="4763"/>
              </a:xfrm>
              <a:custGeom>
                <a:avLst/>
                <a:gdLst/>
                <a:ahLst/>
                <a:cxnLst>
                  <a:cxn ang="0">
                    <a:pos x="8" y="0"/>
                  </a:cxn>
                  <a:cxn ang="0">
                    <a:pos x="0" y="0"/>
                  </a:cxn>
                  <a:cxn ang="0">
                    <a:pos x="8" y="8"/>
                  </a:cxn>
                  <a:cxn ang="0">
                    <a:pos x="22" y="8"/>
                  </a:cxn>
                  <a:cxn ang="0">
                    <a:pos x="30" y="0"/>
                  </a:cxn>
                  <a:cxn ang="0">
                    <a:pos x="22" y="0"/>
                  </a:cxn>
                  <a:cxn ang="0">
                    <a:pos x="8" y="0"/>
                  </a:cxn>
                </a:cxnLst>
                <a:rect l="0" t="0" r="r" b="b"/>
                <a:pathLst>
                  <a:path w="30" h="8">
                    <a:moveTo>
                      <a:pt x="8" y="0"/>
                    </a:moveTo>
                    <a:lnTo>
                      <a:pt x="0" y="0"/>
                    </a:lnTo>
                    <a:lnTo>
                      <a:pt x="8" y="8"/>
                    </a:lnTo>
                    <a:lnTo>
                      <a:pt x="22" y="8"/>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4" name="Freeform 4841"/>
              <p:cNvSpPr>
                <a:spLocks/>
              </p:cNvSpPr>
              <p:nvPr/>
            </p:nvSpPr>
            <p:spPr bwMode="auto">
              <a:xfrm>
                <a:off x="2749551" y="1574800"/>
                <a:ext cx="15875" cy="4763"/>
              </a:xfrm>
              <a:custGeom>
                <a:avLst/>
                <a:gdLst/>
                <a:ahLst/>
                <a:cxnLst>
                  <a:cxn ang="0">
                    <a:pos x="8" y="0"/>
                  </a:cxn>
                  <a:cxn ang="0">
                    <a:pos x="8" y="0"/>
                  </a:cxn>
                  <a:cxn ang="0">
                    <a:pos x="0" y="0"/>
                  </a:cxn>
                  <a:cxn ang="0">
                    <a:pos x="8" y="8"/>
                  </a:cxn>
                  <a:cxn ang="0">
                    <a:pos x="22" y="8"/>
                  </a:cxn>
                  <a:cxn ang="0">
                    <a:pos x="30" y="0"/>
                  </a:cxn>
                  <a:cxn ang="0">
                    <a:pos x="30" y="0"/>
                  </a:cxn>
                  <a:cxn ang="0">
                    <a:pos x="22" y="0"/>
                  </a:cxn>
                  <a:cxn ang="0">
                    <a:pos x="8" y="0"/>
                  </a:cxn>
                </a:cxnLst>
                <a:rect l="0" t="0" r="r" b="b"/>
                <a:pathLst>
                  <a:path w="30" h="8">
                    <a:moveTo>
                      <a:pt x="8" y="0"/>
                    </a:moveTo>
                    <a:lnTo>
                      <a:pt x="8" y="0"/>
                    </a:lnTo>
                    <a:lnTo>
                      <a:pt x="0" y="0"/>
                    </a:lnTo>
                    <a:lnTo>
                      <a:pt x="8" y="8"/>
                    </a:lnTo>
                    <a:lnTo>
                      <a:pt x="22" y="8"/>
                    </a:lnTo>
                    <a:lnTo>
                      <a:pt x="30" y="0"/>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5" name="Line 4842"/>
              <p:cNvSpPr>
                <a:spLocks noChangeShapeType="1"/>
              </p:cNvSpPr>
              <p:nvPr/>
            </p:nvSpPr>
            <p:spPr bwMode="auto">
              <a:xfrm>
                <a:off x="2760663" y="1574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6" name="Freeform 4843"/>
              <p:cNvSpPr>
                <a:spLocks/>
              </p:cNvSpPr>
              <p:nvPr/>
            </p:nvSpPr>
            <p:spPr bwMode="auto">
              <a:xfrm>
                <a:off x="2757488" y="1574800"/>
                <a:ext cx="11113" cy="4763"/>
              </a:xfrm>
              <a:custGeom>
                <a:avLst/>
                <a:gdLst/>
                <a:ahLst/>
                <a:cxnLst>
                  <a:cxn ang="0">
                    <a:pos x="6" y="0"/>
                  </a:cxn>
                  <a:cxn ang="0">
                    <a:pos x="0" y="0"/>
                  </a:cxn>
                  <a:cxn ang="0">
                    <a:pos x="6" y="8"/>
                  </a:cxn>
                  <a:cxn ang="0">
                    <a:pos x="14" y="8"/>
                  </a:cxn>
                  <a:cxn ang="0">
                    <a:pos x="22" y="0"/>
                  </a:cxn>
                  <a:cxn ang="0">
                    <a:pos x="14" y="0"/>
                  </a:cxn>
                  <a:cxn ang="0">
                    <a:pos x="6" y="0"/>
                  </a:cxn>
                </a:cxnLst>
                <a:rect l="0" t="0" r="r" b="b"/>
                <a:pathLst>
                  <a:path w="22" h="8">
                    <a:moveTo>
                      <a:pt x="6" y="0"/>
                    </a:moveTo>
                    <a:lnTo>
                      <a:pt x="0" y="0"/>
                    </a:lnTo>
                    <a:lnTo>
                      <a:pt x="6" y="8"/>
                    </a:lnTo>
                    <a:lnTo>
                      <a:pt x="14" y="8"/>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7" name="Freeform 4845"/>
              <p:cNvSpPr>
                <a:spLocks/>
              </p:cNvSpPr>
              <p:nvPr/>
            </p:nvSpPr>
            <p:spPr bwMode="auto">
              <a:xfrm>
                <a:off x="2757488" y="1574800"/>
                <a:ext cx="11113" cy="4763"/>
              </a:xfrm>
              <a:custGeom>
                <a:avLst/>
                <a:gdLst/>
                <a:ahLst/>
                <a:cxnLst>
                  <a:cxn ang="0">
                    <a:pos x="6" y="0"/>
                  </a:cxn>
                  <a:cxn ang="0">
                    <a:pos x="0" y="0"/>
                  </a:cxn>
                  <a:cxn ang="0">
                    <a:pos x="0" y="0"/>
                  </a:cxn>
                  <a:cxn ang="0">
                    <a:pos x="6" y="8"/>
                  </a:cxn>
                  <a:cxn ang="0">
                    <a:pos x="14" y="8"/>
                  </a:cxn>
                  <a:cxn ang="0">
                    <a:pos x="22" y="0"/>
                  </a:cxn>
                  <a:cxn ang="0">
                    <a:pos x="22" y="0"/>
                  </a:cxn>
                  <a:cxn ang="0">
                    <a:pos x="14" y="0"/>
                  </a:cxn>
                  <a:cxn ang="0">
                    <a:pos x="6" y="0"/>
                  </a:cxn>
                </a:cxnLst>
                <a:rect l="0" t="0" r="r" b="b"/>
                <a:pathLst>
                  <a:path w="22" h="8">
                    <a:moveTo>
                      <a:pt x="6" y="0"/>
                    </a:moveTo>
                    <a:lnTo>
                      <a:pt x="0" y="0"/>
                    </a:lnTo>
                    <a:lnTo>
                      <a:pt x="0" y="0"/>
                    </a:lnTo>
                    <a:lnTo>
                      <a:pt x="6" y="8"/>
                    </a:lnTo>
                    <a:lnTo>
                      <a:pt x="14" y="8"/>
                    </a:lnTo>
                    <a:lnTo>
                      <a:pt x="22" y="0"/>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8" name="Line 4846"/>
              <p:cNvSpPr>
                <a:spLocks noChangeShapeType="1"/>
              </p:cNvSpPr>
              <p:nvPr/>
            </p:nvSpPr>
            <p:spPr bwMode="auto">
              <a:xfrm>
                <a:off x="2768601" y="1574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69" name="Rectangle 4847"/>
              <p:cNvSpPr>
                <a:spLocks noChangeArrowheads="1"/>
              </p:cNvSpPr>
              <p:nvPr/>
            </p:nvSpPr>
            <p:spPr bwMode="auto">
              <a:xfrm>
                <a:off x="2760663" y="1574800"/>
                <a:ext cx="7938" cy="7938"/>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0" name="Freeform 4848"/>
              <p:cNvSpPr>
                <a:spLocks/>
              </p:cNvSpPr>
              <p:nvPr/>
            </p:nvSpPr>
            <p:spPr bwMode="auto">
              <a:xfrm>
                <a:off x="2760663" y="1574800"/>
                <a:ext cx="7938" cy="7938"/>
              </a:xfrm>
              <a:custGeom>
                <a:avLst/>
                <a:gdLst/>
                <a:ahLst/>
                <a:cxnLst>
                  <a:cxn ang="0">
                    <a:pos x="16" y="0"/>
                  </a:cxn>
                  <a:cxn ang="0">
                    <a:pos x="16" y="0"/>
                  </a:cxn>
                  <a:cxn ang="0">
                    <a:pos x="8" y="0"/>
                  </a:cxn>
                  <a:cxn ang="0">
                    <a:pos x="0" y="0"/>
                  </a:cxn>
                  <a:cxn ang="0">
                    <a:pos x="0" y="14"/>
                  </a:cxn>
                  <a:cxn ang="0">
                    <a:pos x="8" y="14"/>
                  </a:cxn>
                  <a:cxn ang="0">
                    <a:pos x="16" y="14"/>
                  </a:cxn>
                  <a:cxn ang="0">
                    <a:pos x="16" y="14"/>
                  </a:cxn>
                  <a:cxn ang="0">
                    <a:pos x="16" y="0"/>
                  </a:cxn>
                </a:cxnLst>
                <a:rect l="0" t="0" r="r" b="b"/>
                <a:pathLst>
                  <a:path w="16" h="14">
                    <a:moveTo>
                      <a:pt x="16" y="0"/>
                    </a:moveTo>
                    <a:lnTo>
                      <a:pt x="16" y="0"/>
                    </a:lnTo>
                    <a:lnTo>
                      <a:pt x="8" y="0"/>
                    </a:lnTo>
                    <a:lnTo>
                      <a:pt x="0" y="0"/>
                    </a:lnTo>
                    <a:lnTo>
                      <a:pt x="0" y="14"/>
                    </a:lnTo>
                    <a:lnTo>
                      <a:pt x="8" y="14"/>
                    </a:lnTo>
                    <a:lnTo>
                      <a:pt x="16" y="14"/>
                    </a:lnTo>
                    <a:lnTo>
                      <a:pt x="16" y="14"/>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1" name="Line 4849"/>
              <p:cNvSpPr>
                <a:spLocks noChangeShapeType="1"/>
              </p:cNvSpPr>
              <p:nvPr/>
            </p:nvSpPr>
            <p:spPr bwMode="auto">
              <a:xfrm>
                <a:off x="2765426" y="15795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2" name="Freeform 4850"/>
              <p:cNvSpPr>
                <a:spLocks/>
              </p:cNvSpPr>
              <p:nvPr/>
            </p:nvSpPr>
            <p:spPr bwMode="auto">
              <a:xfrm>
                <a:off x="2760663" y="1579563"/>
                <a:ext cx="15875" cy="3175"/>
              </a:xfrm>
              <a:custGeom>
                <a:avLst/>
                <a:gdLst/>
                <a:ahLst/>
                <a:cxnLst>
                  <a:cxn ang="0">
                    <a:pos x="8" y="0"/>
                  </a:cxn>
                  <a:cxn ang="0">
                    <a:pos x="0" y="0"/>
                  </a:cxn>
                  <a:cxn ang="0">
                    <a:pos x="0" y="6"/>
                  </a:cxn>
                  <a:cxn ang="0">
                    <a:pos x="31" y="6"/>
                  </a:cxn>
                  <a:cxn ang="0">
                    <a:pos x="31" y="0"/>
                  </a:cxn>
                  <a:cxn ang="0">
                    <a:pos x="23" y="0"/>
                  </a:cxn>
                  <a:cxn ang="0">
                    <a:pos x="8" y="0"/>
                  </a:cxn>
                </a:cxnLst>
                <a:rect l="0" t="0" r="r" b="b"/>
                <a:pathLst>
                  <a:path w="31" h="6">
                    <a:moveTo>
                      <a:pt x="8" y="0"/>
                    </a:moveTo>
                    <a:lnTo>
                      <a:pt x="0" y="0"/>
                    </a:lnTo>
                    <a:lnTo>
                      <a:pt x="0" y="6"/>
                    </a:lnTo>
                    <a:lnTo>
                      <a:pt x="31" y="6"/>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3" name="Freeform 4851"/>
              <p:cNvSpPr>
                <a:spLocks/>
              </p:cNvSpPr>
              <p:nvPr/>
            </p:nvSpPr>
            <p:spPr bwMode="auto">
              <a:xfrm>
                <a:off x="2760663" y="1579563"/>
                <a:ext cx="15875" cy="3175"/>
              </a:xfrm>
              <a:custGeom>
                <a:avLst/>
                <a:gdLst/>
                <a:ahLst/>
                <a:cxnLst>
                  <a:cxn ang="0">
                    <a:pos x="8" y="0"/>
                  </a:cxn>
                  <a:cxn ang="0">
                    <a:pos x="0" y="0"/>
                  </a:cxn>
                  <a:cxn ang="0">
                    <a:pos x="0" y="6"/>
                  </a:cxn>
                  <a:cxn ang="0">
                    <a:pos x="8" y="6"/>
                  </a:cxn>
                  <a:cxn ang="0">
                    <a:pos x="23" y="6"/>
                  </a:cxn>
                  <a:cxn ang="0">
                    <a:pos x="31" y="6"/>
                  </a:cxn>
                  <a:cxn ang="0">
                    <a:pos x="31" y="0"/>
                  </a:cxn>
                  <a:cxn ang="0">
                    <a:pos x="23" y="0"/>
                  </a:cxn>
                  <a:cxn ang="0">
                    <a:pos x="8" y="0"/>
                  </a:cxn>
                </a:cxnLst>
                <a:rect l="0" t="0" r="r" b="b"/>
                <a:pathLst>
                  <a:path w="31" h="6">
                    <a:moveTo>
                      <a:pt x="8" y="0"/>
                    </a:moveTo>
                    <a:lnTo>
                      <a:pt x="0" y="0"/>
                    </a:lnTo>
                    <a:lnTo>
                      <a:pt x="0" y="6"/>
                    </a:lnTo>
                    <a:lnTo>
                      <a:pt x="8" y="6"/>
                    </a:lnTo>
                    <a:lnTo>
                      <a:pt x="23" y="6"/>
                    </a:lnTo>
                    <a:lnTo>
                      <a:pt x="31" y="6"/>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4" name="Line 4852"/>
              <p:cNvSpPr>
                <a:spLocks noChangeShapeType="1"/>
              </p:cNvSpPr>
              <p:nvPr/>
            </p:nvSpPr>
            <p:spPr bwMode="auto">
              <a:xfrm>
                <a:off x="2773363" y="15795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5" name="Freeform 4853"/>
              <p:cNvSpPr>
                <a:spLocks/>
              </p:cNvSpPr>
              <p:nvPr/>
            </p:nvSpPr>
            <p:spPr bwMode="auto">
              <a:xfrm>
                <a:off x="2768601" y="1579563"/>
                <a:ext cx="28575" cy="3175"/>
              </a:xfrm>
              <a:custGeom>
                <a:avLst/>
                <a:gdLst/>
                <a:ahLst/>
                <a:cxnLst>
                  <a:cxn ang="0">
                    <a:pos x="7" y="0"/>
                  </a:cxn>
                  <a:cxn ang="0">
                    <a:pos x="0" y="0"/>
                  </a:cxn>
                  <a:cxn ang="0">
                    <a:pos x="0" y="6"/>
                  </a:cxn>
                  <a:cxn ang="0">
                    <a:pos x="53" y="6"/>
                  </a:cxn>
                  <a:cxn ang="0">
                    <a:pos x="53" y="0"/>
                  </a:cxn>
                  <a:cxn ang="0">
                    <a:pos x="45" y="0"/>
                  </a:cxn>
                  <a:cxn ang="0">
                    <a:pos x="7" y="0"/>
                  </a:cxn>
                </a:cxnLst>
                <a:rect l="0" t="0" r="r" b="b"/>
                <a:pathLst>
                  <a:path w="53" h="6">
                    <a:moveTo>
                      <a:pt x="7" y="0"/>
                    </a:moveTo>
                    <a:lnTo>
                      <a:pt x="0" y="0"/>
                    </a:lnTo>
                    <a:lnTo>
                      <a:pt x="0" y="6"/>
                    </a:lnTo>
                    <a:lnTo>
                      <a:pt x="53" y="6"/>
                    </a:lnTo>
                    <a:lnTo>
                      <a:pt x="53" y="0"/>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6" name="Freeform 4854"/>
              <p:cNvSpPr>
                <a:spLocks/>
              </p:cNvSpPr>
              <p:nvPr/>
            </p:nvSpPr>
            <p:spPr bwMode="auto">
              <a:xfrm>
                <a:off x="2768601" y="1579563"/>
                <a:ext cx="28575" cy="3175"/>
              </a:xfrm>
              <a:custGeom>
                <a:avLst/>
                <a:gdLst/>
                <a:ahLst/>
                <a:cxnLst>
                  <a:cxn ang="0">
                    <a:pos x="7" y="0"/>
                  </a:cxn>
                  <a:cxn ang="0">
                    <a:pos x="0" y="0"/>
                  </a:cxn>
                  <a:cxn ang="0">
                    <a:pos x="0" y="6"/>
                  </a:cxn>
                  <a:cxn ang="0">
                    <a:pos x="7" y="6"/>
                  </a:cxn>
                  <a:cxn ang="0">
                    <a:pos x="45" y="6"/>
                  </a:cxn>
                  <a:cxn ang="0">
                    <a:pos x="53" y="6"/>
                  </a:cxn>
                  <a:cxn ang="0">
                    <a:pos x="53" y="0"/>
                  </a:cxn>
                  <a:cxn ang="0">
                    <a:pos x="45" y="0"/>
                  </a:cxn>
                  <a:cxn ang="0">
                    <a:pos x="7" y="0"/>
                  </a:cxn>
                </a:cxnLst>
                <a:rect l="0" t="0" r="r" b="b"/>
                <a:pathLst>
                  <a:path w="53" h="6">
                    <a:moveTo>
                      <a:pt x="7" y="0"/>
                    </a:moveTo>
                    <a:lnTo>
                      <a:pt x="0" y="0"/>
                    </a:lnTo>
                    <a:lnTo>
                      <a:pt x="0" y="6"/>
                    </a:lnTo>
                    <a:lnTo>
                      <a:pt x="7" y="6"/>
                    </a:lnTo>
                    <a:lnTo>
                      <a:pt x="45" y="6"/>
                    </a:lnTo>
                    <a:lnTo>
                      <a:pt x="53" y="6"/>
                    </a:lnTo>
                    <a:lnTo>
                      <a:pt x="53"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7" name="Line 4855"/>
              <p:cNvSpPr>
                <a:spLocks noChangeShapeType="1"/>
              </p:cNvSpPr>
              <p:nvPr/>
            </p:nvSpPr>
            <p:spPr bwMode="auto">
              <a:xfrm>
                <a:off x="2797176" y="1582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8" name="Freeform 4856"/>
              <p:cNvSpPr>
                <a:spLocks/>
              </p:cNvSpPr>
              <p:nvPr/>
            </p:nvSpPr>
            <p:spPr bwMode="auto">
              <a:xfrm>
                <a:off x="2789238" y="1579563"/>
                <a:ext cx="7938" cy="11113"/>
              </a:xfrm>
              <a:custGeom>
                <a:avLst/>
                <a:gdLst/>
                <a:ahLst/>
                <a:cxnLst>
                  <a:cxn ang="0">
                    <a:pos x="16" y="6"/>
                  </a:cxn>
                  <a:cxn ang="0">
                    <a:pos x="16" y="0"/>
                  </a:cxn>
                  <a:cxn ang="0">
                    <a:pos x="8" y="0"/>
                  </a:cxn>
                  <a:cxn ang="0">
                    <a:pos x="0" y="6"/>
                  </a:cxn>
                  <a:cxn ang="0">
                    <a:pos x="0" y="14"/>
                  </a:cxn>
                  <a:cxn ang="0">
                    <a:pos x="8" y="21"/>
                  </a:cxn>
                  <a:cxn ang="0">
                    <a:pos x="16" y="21"/>
                  </a:cxn>
                  <a:cxn ang="0">
                    <a:pos x="16" y="14"/>
                  </a:cxn>
                  <a:cxn ang="0">
                    <a:pos x="16" y="6"/>
                  </a:cxn>
                </a:cxnLst>
                <a:rect l="0" t="0" r="r" b="b"/>
                <a:pathLst>
                  <a:path w="16" h="21">
                    <a:moveTo>
                      <a:pt x="16" y="6"/>
                    </a:moveTo>
                    <a:lnTo>
                      <a:pt x="16" y="0"/>
                    </a:lnTo>
                    <a:lnTo>
                      <a:pt x="8" y="0"/>
                    </a:lnTo>
                    <a:lnTo>
                      <a:pt x="0" y="6"/>
                    </a:lnTo>
                    <a:lnTo>
                      <a:pt x="0" y="14"/>
                    </a:lnTo>
                    <a:lnTo>
                      <a:pt x="8" y="21"/>
                    </a:lnTo>
                    <a:lnTo>
                      <a:pt x="16" y="21"/>
                    </a:lnTo>
                    <a:lnTo>
                      <a:pt x="16" y="14"/>
                    </a:lnTo>
                    <a:lnTo>
                      <a:pt x="16"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79" name="Freeform 4857"/>
              <p:cNvSpPr>
                <a:spLocks/>
              </p:cNvSpPr>
              <p:nvPr/>
            </p:nvSpPr>
            <p:spPr bwMode="auto">
              <a:xfrm>
                <a:off x="2789238" y="1579563"/>
                <a:ext cx="7938" cy="11113"/>
              </a:xfrm>
              <a:custGeom>
                <a:avLst/>
                <a:gdLst/>
                <a:ahLst/>
                <a:cxnLst>
                  <a:cxn ang="0">
                    <a:pos x="16" y="6"/>
                  </a:cxn>
                  <a:cxn ang="0">
                    <a:pos x="16" y="0"/>
                  </a:cxn>
                  <a:cxn ang="0">
                    <a:pos x="8" y="0"/>
                  </a:cxn>
                  <a:cxn ang="0">
                    <a:pos x="0" y="6"/>
                  </a:cxn>
                  <a:cxn ang="0">
                    <a:pos x="0" y="14"/>
                  </a:cxn>
                  <a:cxn ang="0">
                    <a:pos x="8" y="21"/>
                  </a:cxn>
                  <a:cxn ang="0">
                    <a:pos x="16" y="21"/>
                  </a:cxn>
                  <a:cxn ang="0">
                    <a:pos x="16" y="14"/>
                  </a:cxn>
                  <a:cxn ang="0">
                    <a:pos x="16" y="6"/>
                  </a:cxn>
                </a:cxnLst>
                <a:rect l="0" t="0" r="r" b="b"/>
                <a:pathLst>
                  <a:path w="16" h="21">
                    <a:moveTo>
                      <a:pt x="16" y="6"/>
                    </a:moveTo>
                    <a:lnTo>
                      <a:pt x="16" y="0"/>
                    </a:lnTo>
                    <a:lnTo>
                      <a:pt x="8" y="0"/>
                    </a:lnTo>
                    <a:lnTo>
                      <a:pt x="0" y="6"/>
                    </a:lnTo>
                    <a:lnTo>
                      <a:pt x="0" y="14"/>
                    </a:lnTo>
                    <a:lnTo>
                      <a:pt x="8" y="21"/>
                    </a:lnTo>
                    <a:lnTo>
                      <a:pt x="16" y="21"/>
                    </a:lnTo>
                    <a:lnTo>
                      <a:pt x="16" y="14"/>
                    </a:lnTo>
                    <a:lnTo>
                      <a:pt x="16"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0" name="Line 4858"/>
              <p:cNvSpPr>
                <a:spLocks noChangeShapeType="1"/>
              </p:cNvSpPr>
              <p:nvPr/>
            </p:nvSpPr>
            <p:spPr bwMode="auto">
              <a:xfrm>
                <a:off x="2792413" y="1582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1" name="Freeform 4859"/>
              <p:cNvSpPr>
                <a:spLocks/>
              </p:cNvSpPr>
              <p:nvPr/>
            </p:nvSpPr>
            <p:spPr bwMode="auto">
              <a:xfrm>
                <a:off x="2792413" y="1582738"/>
                <a:ext cx="12700" cy="7938"/>
              </a:xfrm>
              <a:custGeom>
                <a:avLst/>
                <a:gdLst/>
                <a:ahLst/>
                <a:cxnLst>
                  <a:cxn ang="0">
                    <a:pos x="0" y="0"/>
                  </a:cxn>
                  <a:cxn ang="0">
                    <a:pos x="0" y="15"/>
                  </a:cxn>
                  <a:cxn ang="0">
                    <a:pos x="15" y="15"/>
                  </a:cxn>
                  <a:cxn ang="0">
                    <a:pos x="22" y="8"/>
                  </a:cxn>
                  <a:cxn ang="0">
                    <a:pos x="15" y="0"/>
                  </a:cxn>
                  <a:cxn ang="0">
                    <a:pos x="0" y="0"/>
                  </a:cxn>
                </a:cxnLst>
                <a:rect l="0" t="0" r="r" b="b"/>
                <a:pathLst>
                  <a:path w="22" h="15">
                    <a:moveTo>
                      <a:pt x="0" y="0"/>
                    </a:moveTo>
                    <a:lnTo>
                      <a:pt x="0" y="15"/>
                    </a:lnTo>
                    <a:lnTo>
                      <a:pt x="15" y="15"/>
                    </a:lnTo>
                    <a:lnTo>
                      <a:pt x="22" y="8"/>
                    </a:lnTo>
                    <a:lnTo>
                      <a:pt x="15"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2" name="Freeform 4860"/>
              <p:cNvSpPr>
                <a:spLocks/>
              </p:cNvSpPr>
              <p:nvPr/>
            </p:nvSpPr>
            <p:spPr bwMode="auto">
              <a:xfrm>
                <a:off x="2792413" y="1582738"/>
                <a:ext cx="12700" cy="7938"/>
              </a:xfrm>
              <a:custGeom>
                <a:avLst/>
                <a:gdLst/>
                <a:ahLst/>
                <a:cxnLst>
                  <a:cxn ang="0">
                    <a:pos x="0" y="0"/>
                  </a:cxn>
                  <a:cxn ang="0">
                    <a:pos x="0" y="8"/>
                  </a:cxn>
                  <a:cxn ang="0">
                    <a:pos x="0" y="8"/>
                  </a:cxn>
                  <a:cxn ang="0">
                    <a:pos x="0" y="15"/>
                  </a:cxn>
                  <a:cxn ang="0">
                    <a:pos x="15" y="15"/>
                  </a:cxn>
                  <a:cxn ang="0">
                    <a:pos x="22" y="8"/>
                  </a:cxn>
                  <a:cxn ang="0">
                    <a:pos x="22" y="8"/>
                  </a:cxn>
                  <a:cxn ang="0">
                    <a:pos x="15" y="0"/>
                  </a:cxn>
                  <a:cxn ang="0">
                    <a:pos x="0" y="0"/>
                  </a:cxn>
                </a:cxnLst>
                <a:rect l="0" t="0" r="r" b="b"/>
                <a:pathLst>
                  <a:path w="22" h="15">
                    <a:moveTo>
                      <a:pt x="0" y="0"/>
                    </a:moveTo>
                    <a:lnTo>
                      <a:pt x="0" y="8"/>
                    </a:lnTo>
                    <a:lnTo>
                      <a:pt x="0" y="8"/>
                    </a:lnTo>
                    <a:lnTo>
                      <a:pt x="0" y="15"/>
                    </a:lnTo>
                    <a:lnTo>
                      <a:pt x="15" y="15"/>
                    </a:lnTo>
                    <a:lnTo>
                      <a:pt x="22" y="8"/>
                    </a:lnTo>
                    <a:lnTo>
                      <a:pt x="22" y="8"/>
                    </a:lnTo>
                    <a:lnTo>
                      <a:pt x="15"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3" name="Line 4861"/>
              <p:cNvSpPr>
                <a:spLocks noChangeShapeType="1"/>
              </p:cNvSpPr>
              <p:nvPr/>
            </p:nvSpPr>
            <p:spPr bwMode="auto">
              <a:xfrm>
                <a:off x="2800351" y="1582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4" name="Freeform 4862"/>
              <p:cNvSpPr>
                <a:spLocks/>
              </p:cNvSpPr>
              <p:nvPr/>
            </p:nvSpPr>
            <p:spPr bwMode="auto">
              <a:xfrm>
                <a:off x="2797176" y="1582738"/>
                <a:ext cx="15875" cy="7938"/>
              </a:xfrm>
              <a:custGeom>
                <a:avLst/>
                <a:gdLst/>
                <a:ahLst/>
                <a:cxnLst>
                  <a:cxn ang="0">
                    <a:pos x="7" y="0"/>
                  </a:cxn>
                  <a:cxn ang="0">
                    <a:pos x="7" y="8"/>
                  </a:cxn>
                  <a:cxn ang="0">
                    <a:pos x="0" y="8"/>
                  </a:cxn>
                  <a:cxn ang="0">
                    <a:pos x="7" y="15"/>
                  </a:cxn>
                  <a:cxn ang="0">
                    <a:pos x="22" y="15"/>
                  </a:cxn>
                  <a:cxn ang="0">
                    <a:pos x="29" y="8"/>
                  </a:cxn>
                  <a:cxn ang="0">
                    <a:pos x="22" y="0"/>
                  </a:cxn>
                  <a:cxn ang="0">
                    <a:pos x="7" y="0"/>
                  </a:cxn>
                </a:cxnLst>
                <a:rect l="0" t="0" r="r" b="b"/>
                <a:pathLst>
                  <a:path w="29" h="15">
                    <a:moveTo>
                      <a:pt x="7" y="0"/>
                    </a:moveTo>
                    <a:lnTo>
                      <a:pt x="7" y="8"/>
                    </a:lnTo>
                    <a:lnTo>
                      <a:pt x="0" y="8"/>
                    </a:lnTo>
                    <a:lnTo>
                      <a:pt x="7" y="15"/>
                    </a:lnTo>
                    <a:lnTo>
                      <a:pt x="22" y="15"/>
                    </a:lnTo>
                    <a:lnTo>
                      <a:pt x="29" y="8"/>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5" name="Freeform 4863"/>
              <p:cNvSpPr>
                <a:spLocks/>
              </p:cNvSpPr>
              <p:nvPr/>
            </p:nvSpPr>
            <p:spPr bwMode="auto">
              <a:xfrm>
                <a:off x="2797176" y="1582738"/>
                <a:ext cx="15875" cy="7938"/>
              </a:xfrm>
              <a:custGeom>
                <a:avLst/>
                <a:gdLst/>
                <a:ahLst/>
                <a:cxnLst>
                  <a:cxn ang="0">
                    <a:pos x="7" y="0"/>
                  </a:cxn>
                  <a:cxn ang="0">
                    <a:pos x="7" y="8"/>
                  </a:cxn>
                  <a:cxn ang="0">
                    <a:pos x="0" y="8"/>
                  </a:cxn>
                  <a:cxn ang="0">
                    <a:pos x="7" y="15"/>
                  </a:cxn>
                  <a:cxn ang="0">
                    <a:pos x="22" y="15"/>
                  </a:cxn>
                  <a:cxn ang="0">
                    <a:pos x="29" y="8"/>
                  </a:cxn>
                  <a:cxn ang="0">
                    <a:pos x="29" y="8"/>
                  </a:cxn>
                  <a:cxn ang="0">
                    <a:pos x="22" y="0"/>
                  </a:cxn>
                  <a:cxn ang="0">
                    <a:pos x="7" y="0"/>
                  </a:cxn>
                </a:cxnLst>
                <a:rect l="0" t="0" r="r" b="b"/>
                <a:pathLst>
                  <a:path w="29" h="15">
                    <a:moveTo>
                      <a:pt x="7" y="0"/>
                    </a:moveTo>
                    <a:lnTo>
                      <a:pt x="7" y="8"/>
                    </a:lnTo>
                    <a:lnTo>
                      <a:pt x="0" y="8"/>
                    </a:lnTo>
                    <a:lnTo>
                      <a:pt x="7" y="15"/>
                    </a:lnTo>
                    <a:lnTo>
                      <a:pt x="22" y="15"/>
                    </a:lnTo>
                    <a:lnTo>
                      <a:pt x="29" y="8"/>
                    </a:lnTo>
                    <a:lnTo>
                      <a:pt x="29" y="8"/>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6" name="Line 4864"/>
              <p:cNvSpPr>
                <a:spLocks noChangeShapeType="1"/>
              </p:cNvSpPr>
              <p:nvPr/>
            </p:nvSpPr>
            <p:spPr bwMode="auto">
              <a:xfrm>
                <a:off x="2813051" y="1585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7" name="Freeform 4865"/>
              <p:cNvSpPr>
                <a:spLocks/>
              </p:cNvSpPr>
              <p:nvPr/>
            </p:nvSpPr>
            <p:spPr bwMode="auto">
              <a:xfrm>
                <a:off x="2805113" y="1582738"/>
                <a:ext cx="7938" cy="11113"/>
              </a:xfrm>
              <a:custGeom>
                <a:avLst/>
                <a:gdLst/>
                <a:ahLst/>
                <a:cxnLst>
                  <a:cxn ang="0">
                    <a:pos x="15" y="8"/>
                  </a:cxn>
                  <a:cxn ang="0">
                    <a:pos x="8" y="0"/>
                  </a:cxn>
                  <a:cxn ang="0">
                    <a:pos x="0" y="8"/>
                  </a:cxn>
                  <a:cxn ang="0">
                    <a:pos x="0" y="23"/>
                  </a:cxn>
                  <a:cxn ang="0">
                    <a:pos x="15" y="23"/>
                  </a:cxn>
                  <a:cxn ang="0">
                    <a:pos x="15" y="8"/>
                  </a:cxn>
                </a:cxnLst>
                <a:rect l="0" t="0" r="r" b="b"/>
                <a:pathLst>
                  <a:path w="15" h="23">
                    <a:moveTo>
                      <a:pt x="15" y="8"/>
                    </a:moveTo>
                    <a:lnTo>
                      <a:pt x="8" y="0"/>
                    </a:lnTo>
                    <a:lnTo>
                      <a:pt x="0" y="8"/>
                    </a:lnTo>
                    <a:lnTo>
                      <a:pt x="0" y="23"/>
                    </a:lnTo>
                    <a:lnTo>
                      <a:pt x="15" y="23"/>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8" name="Freeform 4866"/>
              <p:cNvSpPr>
                <a:spLocks/>
              </p:cNvSpPr>
              <p:nvPr/>
            </p:nvSpPr>
            <p:spPr bwMode="auto">
              <a:xfrm>
                <a:off x="2805113" y="1582738"/>
                <a:ext cx="7938" cy="11113"/>
              </a:xfrm>
              <a:custGeom>
                <a:avLst/>
                <a:gdLst/>
                <a:ahLst/>
                <a:cxnLst>
                  <a:cxn ang="0">
                    <a:pos x="15" y="8"/>
                  </a:cxn>
                  <a:cxn ang="0">
                    <a:pos x="15" y="8"/>
                  </a:cxn>
                  <a:cxn ang="0">
                    <a:pos x="8" y="0"/>
                  </a:cxn>
                  <a:cxn ang="0">
                    <a:pos x="0" y="8"/>
                  </a:cxn>
                  <a:cxn ang="0">
                    <a:pos x="0" y="23"/>
                  </a:cxn>
                  <a:cxn ang="0">
                    <a:pos x="8" y="23"/>
                  </a:cxn>
                  <a:cxn ang="0">
                    <a:pos x="15" y="23"/>
                  </a:cxn>
                  <a:cxn ang="0">
                    <a:pos x="15" y="23"/>
                  </a:cxn>
                  <a:cxn ang="0">
                    <a:pos x="15" y="8"/>
                  </a:cxn>
                </a:cxnLst>
                <a:rect l="0" t="0" r="r" b="b"/>
                <a:pathLst>
                  <a:path w="15" h="23">
                    <a:moveTo>
                      <a:pt x="15" y="8"/>
                    </a:moveTo>
                    <a:lnTo>
                      <a:pt x="15" y="8"/>
                    </a:lnTo>
                    <a:lnTo>
                      <a:pt x="8" y="0"/>
                    </a:lnTo>
                    <a:lnTo>
                      <a:pt x="0" y="8"/>
                    </a:lnTo>
                    <a:lnTo>
                      <a:pt x="0" y="23"/>
                    </a:lnTo>
                    <a:lnTo>
                      <a:pt x="8" y="23"/>
                    </a:lnTo>
                    <a:lnTo>
                      <a:pt x="15" y="23"/>
                    </a:lnTo>
                    <a:lnTo>
                      <a:pt x="15" y="23"/>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89" name="Line 4867"/>
              <p:cNvSpPr>
                <a:spLocks noChangeShapeType="1"/>
              </p:cNvSpPr>
              <p:nvPr/>
            </p:nvSpPr>
            <p:spPr bwMode="auto">
              <a:xfrm>
                <a:off x="2808288" y="1590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0" name="Freeform 4868"/>
              <p:cNvSpPr>
                <a:spLocks/>
              </p:cNvSpPr>
              <p:nvPr/>
            </p:nvSpPr>
            <p:spPr bwMode="auto">
              <a:xfrm>
                <a:off x="2805113" y="1590675"/>
                <a:ext cx="15875" cy="3175"/>
              </a:xfrm>
              <a:custGeom>
                <a:avLst/>
                <a:gdLst/>
                <a:ahLst/>
                <a:cxnLst>
                  <a:cxn ang="0">
                    <a:pos x="8" y="0"/>
                  </a:cxn>
                  <a:cxn ang="0">
                    <a:pos x="0" y="0"/>
                  </a:cxn>
                  <a:cxn ang="0">
                    <a:pos x="0" y="8"/>
                  </a:cxn>
                  <a:cxn ang="0">
                    <a:pos x="31" y="8"/>
                  </a:cxn>
                  <a:cxn ang="0">
                    <a:pos x="31" y="0"/>
                  </a:cxn>
                  <a:cxn ang="0">
                    <a:pos x="23" y="0"/>
                  </a:cxn>
                  <a:cxn ang="0">
                    <a:pos x="8" y="0"/>
                  </a:cxn>
                </a:cxnLst>
                <a:rect l="0" t="0" r="r" b="b"/>
                <a:pathLst>
                  <a:path w="31" h="8">
                    <a:moveTo>
                      <a:pt x="8" y="0"/>
                    </a:moveTo>
                    <a:lnTo>
                      <a:pt x="0" y="0"/>
                    </a:lnTo>
                    <a:lnTo>
                      <a:pt x="0" y="8"/>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1" name="Freeform 4869"/>
              <p:cNvSpPr>
                <a:spLocks/>
              </p:cNvSpPr>
              <p:nvPr/>
            </p:nvSpPr>
            <p:spPr bwMode="auto">
              <a:xfrm>
                <a:off x="2805113" y="1590675"/>
                <a:ext cx="15875" cy="3175"/>
              </a:xfrm>
              <a:custGeom>
                <a:avLst/>
                <a:gdLst/>
                <a:ahLst/>
                <a:cxnLst>
                  <a:cxn ang="0">
                    <a:pos x="8" y="0"/>
                  </a:cxn>
                  <a:cxn ang="0">
                    <a:pos x="0" y="0"/>
                  </a:cxn>
                  <a:cxn ang="0">
                    <a:pos x="0" y="8"/>
                  </a:cxn>
                  <a:cxn ang="0">
                    <a:pos x="8" y="8"/>
                  </a:cxn>
                  <a:cxn ang="0">
                    <a:pos x="23" y="8"/>
                  </a:cxn>
                  <a:cxn ang="0">
                    <a:pos x="31" y="8"/>
                  </a:cxn>
                  <a:cxn ang="0">
                    <a:pos x="31" y="0"/>
                  </a:cxn>
                  <a:cxn ang="0">
                    <a:pos x="23" y="0"/>
                  </a:cxn>
                  <a:cxn ang="0">
                    <a:pos x="8" y="0"/>
                  </a:cxn>
                </a:cxnLst>
                <a:rect l="0" t="0" r="r" b="b"/>
                <a:pathLst>
                  <a:path w="31" h="8">
                    <a:moveTo>
                      <a:pt x="8" y="0"/>
                    </a:moveTo>
                    <a:lnTo>
                      <a:pt x="0" y="0"/>
                    </a:lnTo>
                    <a:lnTo>
                      <a:pt x="0" y="8"/>
                    </a:lnTo>
                    <a:lnTo>
                      <a:pt x="8" y="8"/>
                    </a:lnTo>
                    <a:lnTo>
                      <a:pt x="23" y="8"/>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2" name="Line 4870"/>
              <p:cNvSpPr>
                <a:spLocks noChangeShapeType="1"/>
              </p:cNvSpPr>
              <p:nvPr/>
            </p:nvSpPr>
            <p:spPr bwMode="auto">
              <a:xfrm>
                <a:off x="2816226" y="1590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3" name="Freeform 4871"/>
              <p:cNvSpPr>
                <a:spLocks/>
              </p:cNvSpPr>
              <p:nvPr/>
            </p:nvSpPr>
            <p:spPr bwMode="auto">
              <a:xfrm>
                <a:off x="2813051" y="1590675"/>
                <a:ext cx="12700" cy="3175"/>
              </a:xfrm>
              <a:custGeom>
                <a:avLst/>
                <a:gdLst/>
                <a:ahLst/>
                <a:cxnLst>
                  <a:cxn ang="0">
                    <a:pos x="8" y="0"/>
                  </a:cxn>
                  <a:cxn ang="0">
                    <a:pos x="0" y="0"/>
                  </a:cxn>
                  <a:cxn ang="0">
                    <a:pos x="0" y="8"/>
                  </a:cxn>
                  <a:cxn ang="0">
                    <a:pos x="24" y="8"/>
                  </a:cxn>
                  <a:cxn ang="0">
                    <a:pos x="24" y="0"/>
                  </a:cxn>
                  <a:cxn ang="0">
                    <a:pos x="16" y="0"/>
                  </a:cxn>
                  <a:cxn ang="0">
                    <a:pos x="8" y="0"/>
                  </a:cxn>
                </a:cxnLst>
                <a:rect l="0" t="0" r="r" b="b"/>
                <a:pathLst>
                  <a:path w="24" h="8">
                    <a:moveTo>
                      <a:pt x="8" y="0"/>
                    </a:moveTo>
                    <a:lnTo>
                      <a:pt x="0" y="0"/>
                    </a:lnTo>
                    <a:lnTo>
                      <a:pt x="0" y="8"/>
                    </a:lnTo>
                    <a:lnTo>
                      <a:pt x="24" y="8"/>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4" name="Freeform 4872"/>
              <p:cNvSpPr>
                <a:spLocks/>
              </p:cNvSpPr>
              <p:nvPr/>
            </p:nvSpPr>
            <p:spPr bwMode="auto">
              <a:xfrm>
                <a:off x="2813051" y="1590675"/>
                <a:ext cx="12700" cy="3175"/>
              </a:xfrm>
              <a:custGeom>
                <a:avLst/>
                <a:gdLst/>
                <a:ahLst/>
                <a:cxnLst>
                  <a:cxn ang="0">
                    <a:pos x="8" y="0"/>
                  </a:cxn>
                  <a:cxn ang="0">
                    <a:pos x="0" y="0"/>
                  </a:cxn>
                  <a:cxn ang="0">
                    <a:pos x="0" y="8"/>
                  </a:cxn>
                  <a:cxn ang="0">
                    <a:pos x="8" y="8"/>
                  </a:cxn>
                  <a:cxn ang="0">
                    <a:pos x="16" y="8"/>
                  </a:cxn>
                  <a:cxn ang="0">
                    <a:pos x="24" y="8"/>
                  </a:cxn>
                  <a:cxn ang="0">
                    <a:pos x="24" y="0"/>
                  </a:cxn>
                  <a:cxn ang="0">
                    <a:pos x="16" y="0"/>
                  </a:cxn>
                  <a:cxn ang="0">
                    <a:pos x="8" y="0"/>
                  </a:cxn>
                </a:cxnLst>
                <a:rect l="0" t="0" r="r" b="b"/>
                <a:pathLst>
                  <a:path w="24" h="8">
                    <a:moveTo>
                      <a:pt x="8" y="0"/>
                    </a:moveTo>
                    <a:lnTo>
                      <a:pt x="0" y="0"/>
                    </a:lnTo>
                    <a:lnTo>
                      <a:pt x="0" y="8"/>
                    </a:lnTo>
                    <a:lnTo>
                      <a:pt x="8" y="8"/>
                    </a:lnTo>
                    <a:lnTo>
                      <a:pt x="16" y="8"/>
                    </a:lnTo>
                    <a:lnTo>
                      <a:pt x="24" y="8"/>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5" name="Line 4873"/>
              <p:cNvSpPr>
                <a:spLocks noChangeShapeType="1"/>
              </p:cNvSpPr>
              <p:nvPr/>
            </p:nvSpPr>
            <p:spPr bwMode="auto">
              <a:xfrm>
                <a:off x="2820988" y="1590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6" name="Freeform 4874"/>
              <p:cNvSpPr>
                <a:spLocks/>
              </p:cNvSpPr>
              <p:nvPr/>
            </p:nvSpPr>
            <p:spPr bwMode="auto">
              <a:xfrm>
                <a:off x="2816226" y="1590675"/>
                <a:ext cx="33338" cy="3175"/>
              </a:xfrm>
              <a:custGeom>
                <a:avLst/>
                <a:gdLst/>
                <a:ahLst/>
                <a:cxnLst>
                  <a:cxn ang="0">
                    <a:pos x="8" y="0"/>
                  </a:cxn>
                  <a:cxn ang="0">
                    <a:pos x="0" y="0"/>
                  </a:cxn>
                  <a:cxn ang="0">
                    <a:pos x="0" y="8"/>
                  </a:cxn>
                  <a:cxn ang="0">
                    <a:pos x="61" y="8"/>
                  </a:cxn>
                  <a:cxn ang="0">
                    <a:pos x="61" y="0"/>
                  </a:cxn>
                  <a:cxn ang="0">
                    <a:pos x="53" y="0"/>
                  </a:cxn>
                  <a:cxn ang="0">
                    <a:pos x="8" y="0"/>
                  </a:cxn>
                </a:cxnLst>
                <a:rect l="0" t="0" r="r" b="b"/>
                <a:pathLst>
                  <a:path w="61" h="8">
                    <a:moveTo>
                      <a:pt x="8" y="0"/>
                    </a:moveTo>
                    <a:lnTo>
                      <a:pt x="0" y="0"/>
                    </a:lnTo>
                    <a:lnTo>
                      <a:pt x="0" y="8"/>
                    </a:lnTo>
                    <a:lnTo>
                      <a:pt x="61" y="8"/>
                    </a:lnTo>
                    <a:lnTo>
                      <a:pt x="61" y="0"/>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7" name="Freeform 4875"/>
              <p:cNvSpPr>
                <a:spLocks/>
              </p:cNvSpPr>
              <p:nvPr/>
            </p:nvSpPr>
            <p:spPr bwMode="auto">
              <a:xfrm>
                <a:off x="2816226" y="1590675"/>
                <a:ext cx="33338" cy="3175"/>
              </a:xfrm>
              <a:custGeom>
                <a:avLst/>
                <a:gdLst/>
                <a:ahLst/>
                <a:cxnLst>
                  <a:cxn ang="0">
                    <a:pos x="8" y="0"/>
                  </a:cxn>
                  <a:cxn ang="0">
                    <a:pos x="0" y="0"/>
                  </a:cxn>
                  <a:cxn ang="0">
                    <a:pos x="0" y="8"/>
                  </a:cxn>
                  <a:cxn ang="0">
                    <a:pos x="8" y="8"/>
                  </a:cxn>
                  <a:cxn ang="0">
                    <a:pos x="53" y="8"/>
                  </a:cxn>
                  <a:cxn ang="0">
                    <a:pos x="61" y="8"/>
                  </a:cxn>
                  <a:cxn ang="0">
                    <a:pos x="61" y="0"/>
                  </a:cxn>
                  <a:cxn ang="0">
                    <a:pos x="53" y="0"/>
                  </a:cxn>
                  <a:cxn ang="0">
                    <a:pos x="8" y="0"/>
                  </a:cxn>
                </a:cxnLst>
                <a:rect l="0" t="0" r="r" b="b"/>
                <a:pathLst>
                  <a:path w="61" h="8">
                    <a:moveTo>
                      <a:pt x="8" y="0"/>
                    </a:moveTo>
                    <a:lnTo>
                      <a:pt x="0" y="0"/>
                    </a:lnTo>
                    <a:lnTo>
                      <a:pt x="0" y="8"/>
                    </a:lnTo>
                    <a:lnTo>
                      <a:pt x="8" y="8"/>
                    </a:lnTo>
                    <a:lnTo>
                      <a:pt x="53" y="8"/>
                    </a:lnTo>
                    <a:lnTo>
                      <a:pt x="61" y="8"/>
                    </a:lnTo>
                    <a:lnTo>
                      <a:pt x="61"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8" name="Line 4876"/>
              <p:cNvSpPr>
                <a:spLocks noChangeShapeType="1"/>
              </p:cNvSpPr>
              <p:nvPr/>
            </p:nvSpPr>
            <p:spPr bwMode="auto">
              <a:xfrm>
                <a:off x="2849563" y="1593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499" name="Freeform 4877"/>
              <p:cNvSpPr>
                <a:spLocks/>
              </p:cNvSpPr>
              <p:nvPr/>
            </p:nvSpPr>
            <p:spPr bwMode="auto">
              <a:xfrm>
                <a:off x="2840038" y="1590675"/>
                <a:ext cx="9525" cy="11113"/>
              </a:xfrm>
              <a:custGeom>
                <a:avLst/>
                <a:gdLst/>
                <a:ahLst/>
                <a:cxnLst>
                  <a:cxn ang="0">
                    <a:pos x="16" y="8"/>
                  </a:cxn>
                  <a:cxn ang="0">
                    <a:pos x="16" y="0"/>
                  </a:cxn>
                  <a:cxn ang="0">
                    <a:pos x="8" y="0"/>
                  </a:cxn>
                  <a:cxn ang="0">
                    <a:pos x="0" y="8"/>
                  </a:cxn>
                  <a:cxn ang="0">
                    <a:pos x="0" y="15"/>
                  </a:cxn>
                  <a:cxn ang="0">
                    <a:pos x="8" y="21"/>
                  </a:cxn>
                  <a:cxn ang="0">
                    <a:pos x="16" y="21"/>
                  </a:cxn>
                  <a:cxn ang="0">
                    <a:pos x="16" y="15"/>
                  </a:cxn>
                  <a:cxn ang="0">
                    <a:pos x="16" y="8"/>
                  </a:cxn>
                </a:cxnLst>
                <a:rect l="0" t="0" r="r" b="b"/>
                <a:pathLst>
                  <a:path w="16" h="21">
                    <a:moveTo>
                      <a:pt x="16" y="8"/>
                    </a:moveTo>
                    <a:lnTo>
                      <a:pt x="16" y="0"/>
                    </a:lnTo>
                    <a:lnTo>
                      <a:pt x="8" y="0"/>
                    </a:lnTo>
                    <a:lnTo>
                      <a:pt x="0" y="8"/>
                    </a:lnTo>
                    <a:lnTo>
                      <a:pt x="0" y="15"/>
                    </a:lnTo>
                    <a:lnTo>
                      <a:pt x="8" y="21"/>
                    </a:lnTo>
                    <a:lnTo>
                      <a:pt x="16" y="21"/>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0" name="Freeform 4878"/>
              <p:cNvSpPr>
                <a:spLocks/>
              </p:cNvSpPr>
              <p:nvPr/>
            </p:nvSpPr>
            <p:spPr bwMode="auto">
              <a:xfrm>
                <a:off x="2840038" y="1590675"/>
                <a:ext cx="9525" cy="11113"/>
              </a:xfrm>
              <a:custGeom>
                <a:avLst/>
                <a:gdLst/>
                <a:ahLst/>
                <a:cxnLst>
                  <a:cxn ang="0">
                    <a:pos x="16" y="8"/>
                  </a:cxn>
                  <a:cxn ang="0">
                    <a:pos x="16" y="0"/>
                  </a:cxn>
                  <a:cxn ang="0">
                    <a:pos x="8" y="0"/>
                  </a:cxn>
                  <a:cxn ang="0">
                    <a:pos x="0" y="8"/>
                  </a:cxn>
                  <a:cxn ang="0">
                    <a:pos x="0" y="15"/>
                  </a:cxn>
                  <a:cxn ang="0">
                    <a:pos x="8" y="21"/>
                  </a:cxn>
                  <a:cxn ang="0">
                    <a:pos x="16" y="21"/>
                  </a:cxn>
                  <a:cxn ang="0">
                    <a:pos x="16" y="15"/>
                  </a:cxn>
                  <a:cxn ang="0">
                    <a:pos x="16" y="8"/>
                  </a:cxn>
                </a:cxnLst>
                <a:rect l="0" t="0" r="r" b="b"/>
                <a:pathLst>
                  <a:path w="16" h="21">
                    <a:moveTo>
                      <a:pt x="16" y="8"/>
                    </a:moveTo>
                    <a:lnTo>
                      <a:pt x="16" y="0"/>
                    </a:lnTo>
                    <a:lnTo>
                      <a:pt x="8" y="0"/>
                    </a:lnTo>
                    <a:lnTo>
                      <a:pt x="0" y="8"/>
                    </a:lnTo>
                    <a:lnTo>
                      <a:pt x="0" y="15"/>
                    </a:lnTo>
                    <a:lnTo>
                      <a:pt x="8" y="21"/>
                    </a:lnTo>
                    <a:lnTo>
                      <a:pt x="16" y="21"/>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1" name="Line 4879"/>
              <p:cNvSpPr>
                <a:spLocks noChangeShapeType="1"/>
              </p:cNvSpPr>
              <p:nvPr/>
            </p:nvSpPr>
            <p:spPr bwMode="auto">
              <a:xfrm>
                <a:off x="2844801" y="1593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2" name="Freeform 4880"/>
              <p:cNvSpPr>
                <a:spLocks/>
              </p:cNvSpPr>
              <p:nvPr/>
            </p:nvSpPr>
            <p:spPr bwMode="auto">
              <a:xfrm>
                <a:off x="2840038" y="1593850"/>
                <a:ext cx="12700" cy="7938"/>
              </a:xfrm>
              <a:custGeom>
                <a:avLst/>
                <a:gdLst/>
                <a:ahLst/>
                <a:cxnLst>
                  <a:cxn ang="0">
                    <a:pos x="8" y="0"/>
                  </a:cxn>
                  <a:cxn ang="0">
                    <a:pos x="8" y="7"/>
                  </a:cxn>
                  <a:cxn ang="0">
                    <a:pos x="0" y="7"/>
                  </a:cxn>
                  <a:cxn ang="0">
                    <a:pos x="8" y="13"/>
                  </a:cxn>
                  <a:cxn ang="0">
                    <a:pos x="16" y="13"/>
                  </a:cxn>
                  <a:cxn ang="0">
                    <a:pos x="22" y="7"/>
                  </a:cxn>
                  <a:cxn ang="0">
                    <a:pos x="16" y="0"/>
                  </a:cxn>
                  <a:cxn ang="0">
                    <a:pos x="8" y="0"/>
                  </a:cxn>
                </a:cxnLst>
                <a:rect l="0" t="0" r="r" b="b"/>
                <a:pathLst>
                  <a:path w="22" h="13">
                    <a:moveTo>
                      <a:pt x="8" y="0"/>
                    </a:moveTo>
                    <a:lnTo>
                      <a:pt x="8" y="7"/>
                    </a:lnTo>
                    <a:lnTo>
                      <a:pt x="0" y="7"/>
                    </a:lnTo>
                    <a:lnTo>
                      <a:pt x="8" y="13"/>
                    </a:lnTo>
                    <a:lnTo>
                      <a:pt x="16" y="13"/>
                    </a:lnTo>
                    <a:lnTo>
                      <a:pt x="22"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3" name="Freeform 4881"/>
              <p:cNvSpPr>
                <a:spLocks/>
              </p:cNvSpPr>
              <p:nvPr/>
            </p:nvSpPr>
            <p:spPr bwMode="auto">
              <a:xfrm>
                <a:off x="2840038" y="1593850"/>
                <a:ext cx="12700" cy="7938"/>
              </a:xfrm>
              <a:custGeom>
                <a:avLst/>
                <a:gdLst/>
                <a:ahLst/>
                <a:cxnLst>
                  <a:cxn ang="0">
                    <a:pos x="8" y="0"/>
                  </a:cxn>
                  <a:cxn ang="0">
                    <a:pos x="8" y="7"/>
                  </a:cxn>
                  <a:cxn ang="0">
                    <a:pos x="0" y="7"/>
                  </a:cxn>
                  <a:cxn ang="0">
                    <a:pos x="8" y="13"/>
                  </a:cxn>
                  <a:cxn ang="0">
                    <a:pos x="16" y="13"/>
                  </a:cxn>
                  <a:cxn ang="0">
                    <a:pos x="22" y="7"/>
                  </a:cxn>
                  <a:cxn ang="0">
                    <a:pos x="22" y="7"/>
                  </a:cxn>
                  <a:cxn ang="0">
                    <a:pos x="16" y="0"/>
                  </a:cxn>
                  <a:cxn ang="0">
                    <a:pos x="8" y="0"/>
                  </a:cxn>
                </a:cxnLst>
                <a:rect l="0" t="0" r="r" b="b"/>
                <a:pathLst>
                  <a:path w="22" h="13">
                    <a:moveTo>
                      <a:pt x="8" y="0"/>
                    </a:moveTo>
                    <a:lnTo>
                      <a:pt x="8" y="7"/>
                    </a:lnTo>
                    <a:lnTo>
                      <a:pt x="0" y="7"/>
                    </a:lnTo>
                    <a:lnTo>
                      <a:pt x="8" y="13"/>
                    </a:lnTo>
                    <a:lnTo>
                      <a:pt x="16" y="13"/>
                    </a:lnTo>
                    <a:lnTo>
                      <a:pt x="22" y="7"/>
                    </a:lnTo>
                    <a:lnTo>
                      <a:pt x="22"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4" name="Line 4882"/>
              <p:cNvSpPr>
                <a:spLocks noChangeShapeType="1"/>
              </p:cNvSpPr>
              <p:nvPr/>
            </p:nvSpPr>
            <p:spPr bwMode="auto">
              <a:xfrm>
                <a:off x="2849563" y="1593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5" name="Freeform 4883"/>
              <p:cNvSpPr>
                <a:spLocks/>
              </p:cNvSpPr>
              <p:nvPr/>
            </p:nvSpPr>
            <p:spPr bwMode="auto">
              <a:xfrm>
                <a:off x="2844801" y="1593850"/>
                <a:ext cx="11113" cy="7938"/>
              </a:xfrm>
              <a:custGeom>
                <a:avLst/>
                <a:gdLst/>
                <a:ahLst/>
                <a:cxnLst>
                  <a:cxn ang="0">
                    <a:pos x="8" y="0"/>
                  </a:cxn>
                  <a:cxn ang="0">
                    <a:pos x="8" y="7"/>
                  </a:cxn>
                  <a:cxn ang="0">
                    <a:pos x="0" y="7"/>
                  </a:cxn>
                  <a:cxn ang="0">
                    <a:pos x="8" y="13"/>
                  </a:cxn>
                  <a:cxn ang="0">
                    <a:pos x="14" y="13"/>
                  </a:cxn>
                  <a:cxn ang="0">
                    <a:pos x="22" y="7"/>
                  </a:cxn>
                  <a:cxn ang="0">
                    <a:pos x="14" y="0"/>
                  </a:cxn>
                  <a:cxn ang="0">
                    <a:pos x="8" y="0"/>
                  </a:cxn>
                </a:cxnLst>
                <a:rect l="0" t="0" r="r" b="b"/>
                <a:pathLst>
                  <a:path w="22" h="13">
                    <a:moveTo>
                      <a:pt x="8" y="0"/>
                    </a:moveTo>
                    <a:lnTo>
                      <a:pt x="8" y="7"/>
                    </a:lnTo>
                    <a:lnTo>
                      <a:pt x="0" y="7"/>
                    </a:lnTo>
                    <a:lnTo>
                      <a:pt x="8" y="13"/>
                    </a:lnTo>
                    <a:lnTo>
                      <a:pt x="14" y="13"/>
                    </a:lnTo>
                    <a:lnTo>
                      <a:pt x="22" y="7"/>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6" name="Freeform 4884"/>
              <p:cNvSpPr>
                <a:spLocks/>
              </p:cNvSpPr>
              <p:nvPr/>
            </p:nvSpPr>
            <p:spPr bwMode="auto">
              <a:xfrm>
                <a:off x="2844801" y="1593850"/>
                <a:ext cx="11113" cy="7938"/>
              </a:xfrm>
              <a:custGeom>
                <a:avLst/>
                <a:gdLst/>
                <a:ahLst/>
                <a:cxnLst>
                  <a:cxn ang="0">
                    <a:pos x="8" y="0"/>
                  </a:cxn>
                  <a:cxn ang="0">
                    <a:pos x="8" y="7"/>
                  </a:cxn>
                  <a:cxn ang="0">
                    <a:pos x="0" y="7"/>
                  </a:cxn>
                  <a:cxn ang="0">
                    <a:pos x="8" y="13"/>
                  </a:cxn>
                  <a:cxn ang="0">
                    <a:pos x="14" y="13"/>
                  </a:cxn>
                  <a:cxn ang="0">
                    <a:pos x="22" y="7"/>
                  </a:cxn>
                  <a:cxn ang="0">
                    <a:pos x="22" y="7"/>
                  </a:cxn>
                  <a:cxn ang="0">
                    <a:pos x="14" y="0"/>
                  </a:cxn>
                  <a:cxn ang="0">
                    <a:pos x="8" y="0"/>
                  </a:cxn>
                </a:cxnLst>
                <a:rect l="0" t="0" r="r" b="b"/>
                <a:pathLst>
                  <a:path w="22" h="13">
                    <a:moveTo>
                      <a:pt x="8" y="0"/>
                    </a:moveTo>
                    <a:lnTo>
                      <a:pt x="8" y="7"/>
                    </a:lnTo>
                    <a:lnTo>
                      <a:pt x="0" y="7"/>
                    </a:lnTo>
                    <a:lnTo>
                      <a:pt x="8" y="13"/>
                    </a:lnTo>
                    <a:lnTo>
                      <a:pt x="14" y="13"/>
                    </a:lnTo>
                    <a:lnTo>
                      <a:pt x="22" y="7"/>
                    </a:lnTo>
                    <a:lnTo>
                      <a:pt x="22" y="7"/>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7" name="Line 4885"/>
              <p:cNvSpPr>
                <a:spLocks noChangeShapeType="1"/>
              </p:cNvSpPr>
              <p:nvPr/>
            </p:nvSpPr>
            <p:spPr bwMode="auto">
              <a:xfrm>
                <a:off x="2852738" y="1593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8" name="Freeform 4886"/>
              <p:cNvSpPr>
                <a:spLocks/>
              </p:cNvSpPr>
              <p:nvPr/>
            </p:nvSpPr>
            <p:spPr bwMode="auto">
              <a:xfrm>
                <a:off x="2849563" y="1593850"/>
                <a:ext cx="19050" cy="7938"/>
              </a:xfrm>
              <a:custGeom>
                <a:avLst/>
                <a:gdLst/>
                <a:ahLst/>
                <a:cxnLst>
                  <a:cxn ang="0">
                    <a:pos x="6" y="0"/>
                  </a:cxn>
                  <a:cxn ang="0">
                    <a:pos x="6" y="7"/>
                  </a:cxn>
                  <a:cxn ang="0">
                    <a:pos x="0" y="7"/>
                  </a:cxn>
                  <a:cxn ang="0">
                    <a:pos x="6" y="13"/>
                  </a:cxn>
                  <a:cxn ang="0">
                    <a:pos x="30" y="13"/>
                  </a:cxn>
                  <a:cxn ang="0">
                    <a:pos x="37" y="7"/>
                  </a:cxn>
                  <a:cxn ang="0">
                    <a:pos x="30" y="0"/>
                  </a:cxn>
                  <a:cxn ang="0">
                    <a:pos x="6" y="0"/>
                  </a:cxn>
                </a:cxnLst>
                <a:rect l="0" t="0" r="r" b="b"/>
                <a:pathLst>
                  <a:path w="37" h="13">
                    <a:moveTo>
                      <a:pt x="6" y="0"/>
                    </a:moveTo>
                    <a:lnTo>
                      <a:pt x="6" y="7"/>
                    </a:lnTo>
                    <a:lnTo>
                      <a:pt x="0" y="7"/>
                    </a:lnTo>
                    <a:lnTo>
                      <a:pt x="6" y="13"/>
                    </a:lnTo>
                    <a:lnTo>
                      <a:pt x="30" y="13"/>
                    </a:lnTo>
                    <a:lnTo>
                      <a:pt x="37" y="7"/>
                    </a:lnTo>
                    <a:lnTo>
                      <a:pt x="30"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09" name="Freeform 4887"/>
              <p:cNvSpPr>
                <a:spLocks/>
              </p:cNvSpPr>
              <p:nvPr/>
            </p:nvSpPr>
            <p:spPr bwMode="auto">
              <a:xfrm>
                <a:off x="2849563" y="1593850"/>
                <a:ext cx="19050" cy="7938"/>
              </a:xfrm>
              <a:custGeom>
                <a:avLst/>
                <a:gdLst/>
                <a:ahLst/>
                <a:cxnLst>
                  <a:cxn ang="0">
                    <a:pos x="6" y="0"/>
                  </a:cxn>
                  <a:cxn ang="0">
                    <a:pos x="6" y="7"/>
                  </a:cxn>
                  <a:cxn ang="0">
                    <a:pos x="0" y="7"/>
                  </a:cxn>
                  <a:cxn ang="0">
                    <a:pos x="6" y="13"/>
                  </a:cxn>
                  <a:cxn ang="0">
                    <a:pos x="30" y="13"/>
                  </a:cxn>
                  <a:cxn ang="0">
                    <a:pos x="37" y="7"/>
                  </a:cxn>
                  <a:cxn ang="0">
                    <a:pos x="37" y="7"/>
                  </a:cxn>
                  <a:cxn ang="0">
                    <a:pos x="30" y="0"/>
                  </a:cxn>
                  <a:cxn ang="0">
                    <a:pos x="6" y="0"/>
                  </a:cxn>
                </a:cxnLst>
                <a:rect l="0" t="0" r="r" b="b"/>
                <a:pathLst>
                  <a:path w="37" h="13">
                    <a:moveTo>
                      <a:pt x="6" y="0"/>
                    </a:moveTo>
                    <a:lnTo>
                      <a:pt x="6" y="7"/>
                    </a:lnTo>
                    <a:lnTo>
                      <a:pt x="0" y="7"/>
                    </a:lnTo>
                    <a:lnTo>
                      <a:pt x="6" y="13"/>
                    </a:lnTo>
                    <a:lnTo>
                      <a:pt x="30" y="13"/>
                    </a:lnTo>
                    <a:lnTo>
                      <a:pt x="37" y="7"/>
                    </a:lnTo>
                    <a:lnTo>
                      <a:pt x="37" y="7"/>
                    </a:lnTo>
                    <a:lnTo>
                      <a:pt x="30"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0" name="Line 4888"/>
              <p:cNvSpPr>
                <a:spLocks noChangeShapeType="1"/>
              </p:cNvSpPr>
              <p:nvPr/>
            </p:nvSpPr>
            <p:spPr bwMode="auto">
              <a:xfrm>
                <a:off x="2868613" y="15986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1" name="Freeform 4889"/>
              <p:cNvSpPr>
                <a:spLocks/>
              </p:cNvSpPr>
              <p:nvPr/>
            </p:nvSpPr>
            <p:spPr bwMode="auto">
              <a:xfrm>
                <a:off x="2860676" y="1593850"/>
                <a:ext cx="7938" cy="11113"/>
              </a:xfrm>
              <a:custGeom>
                <a:avLst/>
                <a:gdLst/>
                <a:ahLst/>
                <a:cxnLst>
                  <a:cxn ang="0">
                    <a:pos x="15" y="7"/>
                  </a:cxn>
                  <a:cxn ang="0">
                    <a:pos x="8" y="0"/>
                  </a:cxn>
                  <a:cxn ang="0">
                    <a:pos x="0" y="7"/>
                  </a:cxn>
                  <a:cxn ang="0">
                    <a:pos x="0" y="21"/>
                  </a:cxn>
                  <a:cxn ang="0">
                    <a:pos x="15" y="21"/>
                  </a:cxn>
                  <a:cxn ang="0">
                    <a:pos x="15" y="7"/>
                  </a:cxn>
                </a:cxnLst>
                <a:rect l="0" t="0" r="r" b="b"/>
                <a:pathLst>
                  <a:path w="15" h="21">
                    <a:moveTo>
                      <a:pt x="15" y="7"/>
                    </a:moveTo>
                    <a:lnTo>
                      <a:pt x="8" y="0"/>
                    </a:lnTo>
                    <a:lnTo>
                      <a:pt x="0" y="7"/>
                    </a:lnTo>
                    <a:lnTo>
                      <a:pt x="0"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2" name="Freeform 4890"/>
              <p:cNvSpPr>
                <a:spLocks/>
              </p:cNvSpPr>
              <p:nvPr/>
            </p:nvSpPr>
            <p:spPr bwMode="auto">
              <a:xfrm>
                <a:off x="2860676" y="1593850"/>
                <a:ext cx="7938" cy="11113"/>
              </a:xfrm>
              <a:custGeom>
                <a:avLst/>
                <a:gdLst/>
                <a:ahLst/>
                <a:cxnLst>
                  <a:cxn ang="0">
                    <a:pos x="15" y="7"/>
                  </a:cxn>
                  <a:cxn ang="0">
                    <a:pos x="15" y="7"/>
                  </a:cxn>
                  <a:cxn ang="0">
                    <a:pos x="8" y="0"/>
                  </a:cxn>
                  <a:cxn ang="0">
                    <a:pos x="0" y="7"/>
                  </a:cxn>
                  <a:cxn ang="0">
                    <a:pos x="0" y="21"/>
                  </a:cxn>
                  <a:cxn ang="0">
                    <a:pos x="8" y="21"/>
                  </a:cxn>
                  <a:cxn ang="0">
                    <a:pos x="15" y="21"/>
                  </a:cxn>
                  <a:cxn ang="0">
                    <a:pos x="15" y="21"/>
                  </a:cxn>
                  <a:cxn ang="0">
                    <a:pos x="15" y="7"/>
                  </a:cxn>
                </a:cxnLst>
                <a:rect l="0" t="0" r="r" b="b"/>
                <a:pathLst>
                  <a:path w="15" h="21">
                    <a:moveTo>
                      <a:pt x="15" y="7"/>
                    </a:moveTo>
                    <a:lnTo>
                      <a:pt x="15" y="7"/>
                    </a:lnTo>
                    <a:lnTo>
                      <a:pt x="8" y="0"/>
                    </a:lnTo>
                    <a:lnTo>
                      <a:pt x="0" y="7"/>
                    </a:lnTo>
                    <a:lnTo>
                      <a:pt x="0" y="21"/>
                    </a:lnTo>
                    <a:lnTo>
                      <a:pt x="8" y="21"/>
                    </a:lnTo>
                    <a:lnTo>
                      <a:pt x="15"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3" name="Line 4891"/>
              <p:cNvSpPr>
                <a:spLocks noChangeShapeType="1"/>
              </p:cNvSpPr>
              <p:nvPr/>
            </p:nvSpPr>
            <p:spPr bwMode="auto">
              <a:xfrm>
                <a:off x="2865438" y="1601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4" name="Freeform 4892"/>
              <p:cNvSpPr>
                <a:spLocks/>
              </p:cNvSpPr>
              <p:nvPr/>
            </p:nvSpPr>
            <p:spPr bwMode="auto">
              <a:xfrm>
                <a:off x="2860676" y="1601788"/>
                <a:ext cx="19050" cy="3175"/>
              </a:xfrm>
              <a:custGeom>
                <a:avLst/>
                <a:gdLst/>
                <a:ahLst/>
                <a:cxnLst>
                  <a:cxn ang="0">
                    <a:pos x="8" y="0"/>
                  </a:cxn>
                  <a:cxn ang="0">
                    <a:pos x="0" y="0"/>
                  </a:cxn>
                  <a:cxn ang="0">
                    <a:pos x="0" y="8"/>
                  </a:cxn>
                  <a:cxn ang="0">
                    <a:pos x="37" y="8"/>
                  </a:cxn>
                  <a:cxn ang="0">
                    <a:pos x="30" y="0"/>
                  </a:cxn>
                  <a:cxn ang="0">
                    <a:pos x="8" y="0"/>
                  </a:cxn>
                </a:cxnLst>
                <a:rect l="0" t="0" r="r" b="b"/>
                <a:pathLst>
                  <a:path w="37" h="8">
                    <a:moveTo>
                      <a:pt x="8" y="0"/>
                    </a:moveTo>
                    <a:lnTo>
                      <a:pt x="0" y="0"/>
                    </a:lnTo>
                    <a:lnTo>
                      <a:pt x="0" y="8"/>
                    </a:lnTo>
                    <a:lnTo>
                      <a:pt x="37" y="8"/>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5" name="Freeform 4893"/>
              <p:cNvSpPr>
                <a:spLocks/>
              </p:cNvSpPr>
              <p:nvPr/>
            </p:nvSpPr>
            <p:spPr bwMode="auto">
              <a:xfrm>
                <a:off x="2860676" y="1601788"/>
                <a:ext cx="19050" cy="3175"/>
              </a:xfrm>
              <a:custGeom>
                <a:avLst/>
                <a:gdLst/>
                <a:ahLst/>
                <a:cxnLst>
                  <a:cxn ang="0">
                    <a:pos x="8" y="0"/>
                  </a:cxn>
                  <a:cxn ang="0">
                    <a:pos x="0" y="0"/>
                  </a:cxn>
                  <a:cxn ang="0">
                    <a:pos x="0" y="8"/>
                  </a:cxn>
                  <a:cxn ang="0">
                    <a:pos x="8" y="8"/>
                  </a:cxn>
                  <a:cxn ang="0">
                    <a:pos x="30" y="8"/>
                  </a:cxn>
                  <a:cxn ang="0">
                    <a:pos x="37" y="8"/>
                  </a:cxn>
                  <a:cxn ang="0">
                    <a:pos x="30" y="0"/>
                  </a:cxn>
                  <a:cxn ang="0">
                    <a:pos x="30" y="0"/>
                  </a:cxn>
                  <a:cxn ang="0">
                    <a:pos x="8" y="0"/>
                  </a:cxn>
                </a:cxnLst>
                <a:rect l="0" t="0" r="r" b="b"/>
                <a:pathLst>
                  <a:path w="37" h="8">
                    <a:moveTo>
                      <a:pt x="8" y="0"/>
                    </a:moveTo>
                    <a:lnTo>
                      <a:pt x="0" y="0"/>
                    </a:lnTo>
                    <a:lnTo>
                      <a:pt x="0" y="8"/>
                    </a:lnTo>
                    <a:lnTo>
                      <a:pt x="8" y="8"/>
                    </a:lnTo>
                    <a:lnTo>
                      <a:pt x="30" y="8"/>
                    </a:lnTo>
                    <a:lnTo>
                      <a:pt x="37" y="8"/>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6" name="Line 4894"/>
              <p:cNvSpPr>
                <a:spLocks noChangeShapeType="1"/>
              </p:cNvSpPr>
              <p:nvPr/>
            </p:nvSpPr>
            <p:spPr bwMode="auto">
              <a:xfrm>
                <a:off x="2879726" y="1604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7" name="Freeform 4895"/>
              <p:cNvSpPr>
                <a:spLocks/>
              </p:cNvSpPr>
              <p:nvPr/>
            </p:nvSpPr>
            <p:spPr bwMode="auto">
              <a:xfrm>
                <a:off x="2871788" y="1601788"/>
                <a:ext cx="7938" cy="11113"/>
              </a:xfrm>
              <a:custGeom>
                <a:avLst/>
                <a:gdLst/>
                <a:ahLst/>
                <a:cxnLst>
                  <a:cxn ang="0">
                    <a:pos x="15" y="8"/>
                  </a:cxn>
                  <a:cxn ang="0">
                    <a:pos x="8" y="0"/>
                  </a:cxn>
                  <a:cxn ang="0">
                    <a:pos x="0" y="8"/>
                  </a:cxn>
                  <a:cxn ang="0">
                    <a:pos x="0" y="15"/>
                  </a:cxn>
                  <a:cxn ang="0">
                    <a:pos x="8" y="23"/>
                  </a:cxn>
                  <a:cxn ang="0">
                    <a:pos x="15" y="15"/>
                  </a:cxn>
                  <a:cxn ang="0">
                    <a:pos x="15" y="8"/>
                  </a:cxn>
                </a:cxnLst>
                <a:rect l="0" t="0" r="r" b="b"/>
                <a:pathLst>
                  <a:path w="15" h="23">
                    <a:moveTo>
                      <a:pt x="15" y="8"/>
                    </a:moveTo>
                    <a:lnTo>
                      <a:pt x="8" y="0"/>
                    </a:lnTo>
                    <a:lnTo>
                      <a:pt x="0" y="8"/>
                    </a:lnTo>
                    <a:lnTo>
                      <a:pt x="0" y="15"/>
                    </a:lnTo>
                    <a:lnTo>
                      <a:pt x="8" y="23"/>
                    </a:lnTo>
                    <a:lnTo>
                      <a:pt x="15" y="15"/>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8" name="Freeform 4896"/>
              <p:cNvSpPr>
                <a:spLocks/>
              </p:cNvSpPr>
              <p:nvPr/>
            </p:nvSpPr>
            <p:spPr bwMode="auto">
              <a:xfrm>
                <a:off x="2871788" y="1601788"/>
                <a:ext cx="7938" cy="11113"/>
              </a:xfrm>
              <a:custGeom>
                <a:avLst/>
                <a:gdLst/>
                <a:ahLst/>
                <a:cxnLst>
                  <a:cxn ang="0">
                    <a:pos x="15" y="8"/>
                  </a:cxn>
                  <a:cxn ang="0">
                    <a:pos x="8" y="0"/>
                  </a:cxn>
                  <a:cxn ang="0">
                    <a:pos x="8" y="0"/>
                  </a:cxn>
                  <a:cxn ang="0">
                    <a:pos x="0" y="8"/>
                  </a:cxn>
                  <a:cxn ang="0">
                    <a:pos x="0" y="15"/>
                  </a:cxn>
                  <a:cxn ang="0">
                    <a:pos x="8" y="23"/>
                  </a:cxn>
                  <a:cxn ang="0">
                    <a:pos x="8" y="23"/>
                  </a:cxn>
                  <a:cxn ang="0">
                    <a:pos x="15" y="15"/>
                  </a:cxn>
                  <a:cxn ang="0">
                    <a:pos x="15" y="8"/>
                  </a:cxn>
                </a:cxnLst>
                <a:rect l="0" t="0" r="r" b="b"/>
                <a:pathLst>
                  <a:path w="15" h="23">
                    <a:moveTo>
                      <a:pt x="15" y="8"/>
                    </a:moveTo>
                    <a:lnTo>
                      <a:pt x="8" y="0"/>
                    </a:lnTo>
                    <a:lnTo>
                      <a:pt x="8" y="0"/>
                    </a:lnTo>
                    <a:lnTo>
                      <a:pt x="0" y="8"/>
                    </a:lnTo>
                    <a:lnTo>
                      <a:pt x="0" y="15"/>
                    </a:lnTo>
                    <a:lnTo>
                      <a:pt x="8" y="23"/>
                    </a:lnTo>
                    <a:lnTo>
                      <a:pt x="8" y="23"/>
                    </a:lnTo>
                    <a:lnTo>
                      <a:pt x="15" y="15"/>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19" name="Line 4897"/>
              <p:cNvSpPr>
                <a:spLocks noChangeShapeType="1"/>
              </p:cNvSpPr>
              <p:nvPr/>
            </p:nvSpPr>
            <p:spPr bwMode="auto">
              <a:xfrm>
                <a:off x="2876551" y="1604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0" name="Freeform 4898"/>
              <p:cNvSpPr>
                <a:spLocks/>
              </p:cNvSpPr>
              <p:nvPr/>
            </p:nvSpPr>
            <p:spPr bwMode="auto">
              <a:xfrm>
                <a:off x="2871788" y="1604963"/>
                <a:ext cx="17463" cy="7938"/>
              </a:xfrm>
              <a:custGeom>
                <a:avLst/>
                <a:gdLst/>
                <a:ahLst/>
                <a:cxnLst>
                  <a:cxn ang="0">
                    <a:pos x="8" y="0"/>
                  </a:cxn>
                  <a:cxn ang="0">
                    <a:pos x="0" y="7"/>
                  </a:cxn>
                  <a:cxn ang="0">
                    <a:pos x="8" y="15"/>
                  </a:cxn>
                  <a:cxn ang="0">
                    <a:pos x="23" y="15"/>
                  </a:cxn>
                  <a:cxn ang="0">
                    <a:pos x="31" y="7"/>
                  </a:cxn>
                  <a:cxn ang="0">
                    <a:pos x="23" y="7"/>
                  </a:cxn>
                  <a:cxn ang="0">
                    <a:pos x="23" y="0"/>
                  </a:cxn>
                  <a:cxn ang="0">
                    <a:pos x="8" y="0"/>
                  </a:cxn>
                </a:cxnLst>
                <a:rect l="0" t="0" r="r" b="b"/>
                <a:pathLst>
                  <a:path w="31" h="15">
                    <a:moveTo>
                      <a:pt x="8" y="0"/>
                    </a:moveTo>
                    <a:lnTo>
                      <a:pt x="0" y="7"/>
                    </a:lnTo>
                    <a:lnTo>
                      <a:pt x="8" y="15"/>
                    </a:lnTo>
                    <a:lnTo>
                      <a:pt x="23" y="15"/>
                    </a:lnTo>
                    <a:lnTo>
                      <a:pt x="31" y="7"/>
                    </a:lnTo>
                    <a:lnTo>
                      <a:pt x="23" y="7"/>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1" name="Freeform 4899"/>
              <p:cNvSpPr>
                <a:spLocks/>
              </p:cNvSpPr>
              <p:nvPr/>
            </p:nvSpPr>
            <p:spPr bwMode="auto">
              <a:xfrm>
                <a:off x="2871788" y="1604963"/>
                <a:ext cx="17463" cy="7938"/>
              </a:xfrm>
              <a:custGeom>
                <a:avLst/>
                <a:gdLst/>
                <a:ahLst/>
                <a:cxnLst>
                  <a:cxn ang="0">
                    <a:pos x="8" y="0"/>
                  </a:cxn>
                  <a:cxn ang="0">
                    <a:pos x="0" y="7"/>
                  </a:cxn>
                  <a:cxn ang="0">
                    <a:pos x="0" y="7"/>
                  </a:cxn>
                  <a:cxn ang="0">
                    <a:pos x="8" y="15"/>
                  </a:cxn>
                  <a:cxn ang="0">
                    <a:pos x="23" y="15"/>
                  </a:cxn>
                  <a:cxn ang="0">
                    <a:pos x="31" y="7"/>
                  </a:cxn>
                  <a:cxn ang="0">
                    <a:pos x="23" y="7"/>
                  </a:cxn>
                  <a:cxn ang="0">
                    <a:pos x="23" y="0"/>
                  </a:cxn>
                  <a:cxn ang="0">
                    <a:pos x="8" y="0"/>
                  </a:cxn>
                </a:cxnLst>
                <a:rect l="0" t="0" r="r" b="b"/>
                <a:pathLst>
                  <a:path w="31" h="15">
                    <a:moveTo>
                      <a:pt x="8" y="0"/>
                    </a:moveTo>
                    <a:lnTo>
                      <a:pt x="0" y="7"/>
                    </a:lnTo>
                    <a:lnTo>
                      <a:pt x="0" y="7"/>
                    </a:lnTo>
                    <a:lnTo>
                      <a:pt x="8" y="15"/>
                    </a:lnTo>
                    <a:lnTo>
                      <a:pt x="23" y="15"/>
                    </a:lnTo>
                    <a:lnTo>
                      <a:pt x="31" y="7"/>
                    </a:lnTo>
                    <a:lnTo>
                      <a:pt x="23" y="7"/>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2" name="Line 4900"/>
              <p:cNvSpPr>
                <a:spLocks noChangeShapeType="1"/>
              </p:cNvSpPr>
              <p:nvPr/>
            </p:nvSpPr>
            <p:spPr bwMode="auto">
              <a:xfrm>
                <a:off x="2884488" y="1604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3" name="Freeform 4901"/>
              <p:cNvSpPr>
                <a:spLocks/>
              </p:cNvSpPr>
              <p:nvPr/>
            </p:nvSpPr>
            <p:spPr bwMode="auto">
              <a:xfrm>
                <a:off x="2879726" y="1604963"/>
                <a:ext cx="9525" cy="7938"/>
              </a:xfrm>
              <a:custGeom>
                <a:avLst/>
                <a:gdLst/>
                <a:ahLst/>
                <a:cxnLst>
                  <a:cxn ang="0">
                    <a:pos x="8" y="0"/>
                  </a:cxn>
                  <a:cxn ang="0">
                    <a:pos x="0" y="7"/>
                  </a:cxn>
                  <a:cxn ang="0">
                    <a:pos x="8" y="15"/>
                  </a:cxn>
                  <a:cxn ang="0">
                    <a:pos x="16" y="15"/>
                  </a:cxn>
                  <a:cxn ang="0">
                    <a:pos x="16" y="0"/>
                  </a:cxn>
                  <a:cxn ang="0">
                    <a:pos x="8" y="0"/>
                  </a:cxn>
                </a:cxnLst>
                <a:rect l="0" t="0" r="r" b="b"/>
                <a:pathLst>
                  <a:path w="16" h="15">
                    <a:moveTo>
                      <a:pt x="8" y="0"/>
                    </a:moveTo>
                    <a:lnTo>
                      <a:pt x="0" y="7"/>
                    </a:lnTo>
                    <a:lnTo>
                      <a:pt x="8" y="15"/>
                    </a:lnTo>
                    <a:lnTo>
                      <a:pt x="16" y="15"/>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4" name="Freeform 4902"/>
              <p:cNvSpPr>
                <a:spLocks/>
              </p:cNvSpPr>
              <p:nvPr/>
            </p:nvSpPr>
            <p:spPr bwMode="auto">
              <a:xfrm>
                <a:off x="2879726" y="1604963"/>
                <a:ext cx="9525" cy="7938"/>
              </a:xfrm>
              <a:custGeom>
                <a:avLst/>
                <a:gdLst/>
                <a:ahLst/>
                <a:cxnLst>
                  <a:cxn ang="0">
                    <a:pos x="8" y="0"/>
                  </a:cxn>
                  <a:cxn ang="0">
                    <a:pos x="0" y="7"/>
                  </a:cxn>
                  <a:cxn ang="0">
                    <a:pos x="0" y="7"/>
                  </a:cxn>
                  <a:cxn ang="0">
                    <a:pos x="8" y="15"/>
                  </a:cxn>
                  <a:cxn ang="0">
                    <a:pos x="16" y="15"/>
                  </a:cxn>
                  <a:cxn ang="0">
                    <a:pos x="16" y="7"/>
                  </a:cxn>
                  <a:cxn ang="0">
                    <a:pos x="16" y="7"/>
                  </a:cxn>
                  <a:cxn ang="0">
                    <a:pos x="16" y="0"/>
                  </a:cxn>
                  <a:cxn ang="0">
                    <a:pos x="8" y="0"/>
                  </a:cxn>
                </a:cxnLst>
                <a:rect l="0" t="0" r="r" b="b"/>
                <a:pathLst>
                  <a:path w="16" h="15">
                    <a:moveTo>
                      <a:pt x="8" y="0"/>
                    </a:moveTo>
                    <a:lnTo>
                      <a:pt x="0" y="7"/>
                    </a:lnTo>
                    <a:lnTo>
                      <a:pt x="0" y="7"/>
                    </a:lnTo>
                    <a:lnTo>
                      <a:pt x="8" y="15"/>
                    </a:lnTo>
                    <a:lnTo>
                      <a:pt x="16" y="15"/>
                    </a:lnTo>
                    <a:lnTo>
                      <a:pt x="16" y="7"/>
                    </a:lnTo>
                    <a:lnTo>
                      <a:pt x="16"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5" name="Line 4903"/>
              <p:cNvSpPr>
                <a:spLocks noChangeShapeType="1"/>
              </p:cNvSpPr>
              <p:nvPr/>
            </p:nvSpPr>
            <p:spPr bwMode="auto">
              <a:xfrm>
                <a:off x="2889251" y="16097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6" name="Freeform 4904"/>
              <p:cNvSpPr>
                <a:spLocks/>
              </p:cNvSpPr>
              <p:nvPr/>
            </p:nvSpPr>
            <p:spPr bwMode="auto">
              <a:xfrm>
                <a:off x="2884488" y="1604963"/>
                <a:ext cx="4763" cy="12700"/>
              </a:xfrm>
              <a:custGeom>
                <a:avLst/>
                <a:gdLst/>
                <a:ahLst/>
                <a:cxnLst>
                  <a:cxn ang="0">
                    <a:pos x="8" y="7"/>
                  </a:cxn>
                  <a:cxn ang="0">
                    <a:pos x="0" y="0"/>
                  </a:cxn>
                  <a:cxn ang="0">
                    <a:pos x="0" y="22"/>
                  </a:cxn>
                  <a:cxn ang="0">
                    <a:pos x="8" y="22"/>
                  </a:cxn>
                  <a:cxn ang="0">
                    <a:pos x="8" y="7"/>
                  </a:cxn>
                </a:cxnLst>
                <a:rect l="0" t="0" r="r" b="b"/>
                <a:pathLst>
                  <a:path w="8" h="22">
                    <a:moveTo>
                      <a:pt x="8" y="7"/>
                    </a:moveTo>
                    <a:lnTo>
                      <a:pt x="0" y="0"/>
                    </a:lnTo>
                    <a:lnTo>
                      <a:pt x="0" y="22"/>
                    </a:lnTo>
                    <a:lnTo>
                      <a:pt x="8" y="22"/>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7" name="Freeform 4905"/>
              <p:cNvSpPr>
                <a:spLocks/>
              </p:cNvSpPr>
              <p:nvPr/>
            </p:nvSpPr>
            <p:spPr bwMode="auto">
              <a:xfrm>
                <a:off x="2884488" y="1604963"/>
                <a:ext cx="4763" cy="12700"/>
              </a:xfrm>
              <a:custGeom>
                <a:avLst/>
                <a:gdLst/>
                <a:ahLst/>
                <a:cxnLst>
                  <a:cxn ang="0">
                    <a:pos x="8" y="7"/>
                  </a:cxn>
                  <a:cxn ang="0">
                    <a:pos x="8" y="7"/>
                  </a:cxn>
                  <a:cxn ang="0">
                    <a:pos x="0" y="0"/>
                  </a:cxn>
                  <a:cxn ang="0">
                    <a:pos x="0" y="7"/>
                  </a:cxn>
                  <a:cxn ang="0">
                    <a:pos x="0" y="22"/>
                  </a:cxn>
                  <a:cxn ang="0">
                    <a:pos x="0" y="22"/>
                  </a:cxn>
                  <a:cxn ang="0">
                    <a:pos x="8" y="22"/>
                  </a:cxn>
                  <a:cxn ang="0">
                    <a:pos x="8" y="22"/>
                  </a:cxn>
                  <a:cxn ang="0">
                    <a:pos x="8" y="7"/>
                  </a:cxn>
                </a:cxnLst>
                <a:rect l="0" t="0" r="r" b="b"/>
                <a:pathLst>
                  <a:path w="8" h="22">
                    <a:moveTo>
                      <a:pt x="8" y="7"/>
                    </a:moveTo>
                    <a:lnTo>
                      <a:pt x="8" y="7"/>
                    </a:lnTo>
                    <a:lnTo>
                      <a:pt x="0" y="0"/>
                    </a:lnTo>
                    <a:lnTo>
                      <a:pt x="0" y="7"/>
                    </a:lnTo>
                    <a:lnTo>
                      <a:pt x="0" y="22"/>
                    </a:lnTo>
                    <a:lnTo>
                      <a:pt x="0" y="22"/>
                    </a:lnTo>
                    <a:lnTo>
                      <a:pt x="8" y="22"/>
                    </a:lnTo>
                    <a:lnTo>
                      <a:pt x="8" y="22"/>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8" name="Line 4906"/>
              <p:cNvSpPr>
                <a:spLocks noChangeShapeType="1"/>
              </p:cNvSpPr>
              <p:nvPr/>
            </p:nvSpPr>
            <p:spPr bwMode="auto">
              <a:xfrm>
                <a:off x="2889251" y="1612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29" name="Freeform 4907"/>
              <p:cNvSpPr>
                <a:spLocks/>
              </p:cNvSpPr>
              <p:nvPr/>
            </p:nvSpPr>
            <p:spPr bwMode="auto">
              <a:xfrm>
                <a:off x="2884488" y="1612900"/>
                <a:ext cx="23813" cy="4763"/>
              </a:xfrm>
              <a:custGeom>
                <a:avLst/>
                <a:gdLst/>
                <a:ahLst/>
                <a:cxnLst>
                  <a:cxn ang="0">
                    <a:pos x="8" y="0"/>
                  </a:cxn>
                  <a:cxn ang="0">
                    <a:pos x="0" y="0"/>
                  </a:cxn>
                  <a:cxn ang="0">
                    <a:pos x="0" y="7"/>
                  </a:cxn>
                  <a:cxn ang="0">
                    <a:pos x="45" y="7"/>
                  </a:cxn>
                  <a:cxn ang="0">
                    <a:pos x="45" y="0"/>
                  </a:cxn>
                  <a:cxn ang="0">
                    <a:pos x="38" y="0"/>
                  </a:cxn>
                  <a:cxn ang="0">
                    <a:pos x="8" y="0"/>
                  </a:cxn>
                </a:cxnLst>
                <a:rect l="0" t="0" r="r" b="b"/>
                <a:pathLst>
                  <a:path w="45" h="7">
                    <a:moveTo>
                      <a:pt x="8" y="0"/>
                    </a:moveTo>
                    <a:lnTo>
                      <a:pt x="0" y="0"/>
                    </a:lnTo>
                    <a:lnTo>
                      <a:pt x="0" y="7"/>
                    </a:lnTo>
                    <a:lnTo>
                      <a:pt x="45" y="7"/>
                    </a:lnTo>
                    <a:lnTo>
                      <a:pt x="45"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0" name="Freeform 4908"/>
              <p:cNvSpPr>
                <a:spLocks/>
              </p:cNvSpPr>
              <p:nvPr/>
            </p:nvSpPr>
            <p:spPr bwMode="auto">
              <a:xfrm>
                <a:off x="2884488" y="1612900"/>
                <a:ext cx="23813" cy="4763"/>
              </a:xfrm>
              <a:custGeom>
                <a:avLst/>
                <a:gdLst/>
                <a:ahLst/>
                <a:cxnLst>
                  <a:cxn ang="0">
                    <a:pos x="8" y="0"/>
                  </a:cxn>
                  <a:cxn ang="0">
                    <a:pos x="0" y="0"/>
                  </a:cxn>
                  <a:cxn ang="0">
                    <a:pos x="0" y="7"/>
                  </a:cxn>
                  <a:cxn ang="0">
                    <a:pos x="8" y="7"/>
                  </a:cxn>
                  <a:cxn ang="0">
                    <a:pos x="38" y="7"/>
                  </a:cxn>
                  <a:cxn ang="0">
                    <a:pos x="45" y="7"/>
                  </a:cxn>
                  <a:cxn ang="0">
                    <a:pos x="45" y="0"/>
                  </a:cxn>
                  <a:cxn ang="0">
                    <a:pos x="38" y="0"/>
                  </a:cxn>
                  <a:cxn ang="0">
                    <a:pos x="8" y="0"/>
                  </a:cxn>
                </a:cxnLst>
                <a:rect l="0" t="0" r="r" b="b"/>
                <a:pathLst>
                  <a:path w="45" h="7">
                    <a:moveTo>
                      <a:pt x="8" y="0"/>
                    </a:moveTo>
                    <a:lnTo>
                      <a:pt x="0" y="0"/>
                    </a:lnTo>
                    <a:lnTo>
                      <a:pt x="0" y="7"/>
                    </a:lnTo>
                    <a:lnTo>
                      <a:pt x="8" y="7"/>
                    </a:lnTo>
                    <a:lnTo>
                      <a:pt x="38" y="7"/>
                    </a:lnTo>
                    <a:lnTo>
                      <a:pt x="45" y="7"/>
                    </a:lnTo>
                    <a:lnTo>
                      <a:pt x="45"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1" name="Line 4909"/>
              <p:cNvSpPr>
                <a:spLocks noChangeShapeType="1"/>
              </p:cNvSpPr>
              <p:nvPr/>
            </p:nvSpPr>
            <p:spPr bwMode="auto">
              <a:xfrm>
                <a:off x="2908301" y="1617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2" name="Freeform 4910"/>
              <p:cNvSpPr>
                <a:spLocks/>
              </p:cNvSpPr>
              <p:nvPr/>
            </p:nvSpPr>
            <p:spPr bwMode="auto">
              <a:xfrm>
                <a:off x="2900363" y="1612900"/>
                <a:ext cx="7938" cy="11113"/>
              </a:xfrm>
              <a:custGeom>
                <a:avLst/>
                <a:gdLst/>
                <a:ahLst/>
                <a:cxnLst>
                  <a:cxn ang="0">
                    <a:pos x="15" y="7"/>
                  </a:cxn>
                  <a:cxn ang="0">
                    <a:pos x="15" y="0"/>
                  </a:cxn>
                  <a:cxn ang="0">
                    <a:pos x="8" y="0"/>
                  </a:cxn>
                  <a:cxn ang="0">
                    <a:pos x="0" y="7"/>
                  </a:cxn>
                  <a:cxn ang="0">
                    <a:pos x="0" y="15"/>
                  </a:cxn>
                  <a:cxn ang="0">
                    <a:pos x="8" y="21"/>
                  </a:cxn>
                  <a:cxn ang="0">
                    <a:pos x="15" y="21"/>
                  </a:cxn>
                  <a:cxn ang="0">
                    <a:pos x="15" y="15"/>
                  </a:cxn>
                  <a:cxn ang="0">
                    <a:pos x="15" y="7"/>
                  </a:cxn>
                </a:cxnLst>
                <a:rect l="0" t="0" r="r" b="b"/>
                <a:pathLst>
                  <a:path w="15" h="21">
                    <a:moveTo>
                      <a:pt x="15" y="7"/>
                    </a:moveTo>
                    <a:lnTo>
                      <a:pt x="15" y="0"/>
                    </a:lnTo>
                    <a:lnTo>
                      <a:pt x="8" y="0"/>
                    </a:lnTo>
                    <a:lnTo>
                      <a:pt x="0" y="7"/>
                    </a:lnTo>
                    <a:lnTo>
                      <a:pt x="0" y="15"/>
                    </a:lnTo>
                    <a:lnTo>
                      <a:pt x="8" y="21"/>
                    </a:lnTo>
                    <a:lnTo>
                      <a:pt x="15" y="21"/>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3" name="Freeform 4911"/>
              <p:cNvSpPr>
                <a:spLocks/>
              </p:cNvSpPr>
              <p:nvPr/>
            </p:nvSpPr>
            <p:spPr bwMode="auto">
              <a:xfrm>
                <a:off x="2900363" y="1612900"/>
                <a:ext cx="7938" cy="11113"/>
              </a:xfrm>
              <a:custGeom>
                <a:avLst/>
                <a:gdLst/>
                <a:ahLst/>
                <a:cxnLst>
                  <a:cxn ang="0">
                    <a:pos x="15" y="7"/>
                  </a:cxn>
                  <a:cxn ang="0">
                    <a:pos x="15" y="0"/>
                  </a:cxn>
                  <a:cxn ang="0">
                    <a:pos x="8" y="0"/>
                  </a:cxn>
                  <a:cxn ang="0">
                    <a:pos x="0" y="7"/>
                  </a:cxn>
                  <a:cxn ang="0">
                    <a:pos x="0" y="15"/>
                  </a:cxn>
                  <a:cxn ang="0">
                    <a:pos x="8" y="21"/>
                  </a:cxn>
                  <a:cxn ang="0">
                    <a:pos x="15" y="21"/>
                  </a:cxn>
                  <a:cxn ang="0">
                    <a:pos x="15" y="15"/>
                  </a:cxn>
                  <a:cxn ang="0">
                    <a:pos x="15" y="7"/>
                  </a:cxn>
                </a:cxnLst>
                <a:rect l="0" t="0" r="r" b="b"/>
                <a:pathLst>
                  <a:path w="15" h="21">
                    <a:moveTo>
                      <a:pt x="15" y="7"/>
                    </a:moveTo>
                    <a:lnTo>
                      <a:pt x="15" y="0"/>
                    </a:lnTo>
                    <a:lnTo>
                      <a:pt x="8" y="0"/>
                    </a:lnTo>
                    <a:lnTo>
                      <a:pt x="0" y="7"/>
                    </a:lnTo>
                    <a:lnTo>
                      <a:pt x="0" y="15"/>
                    </a:lnTo>
                    <a:lnTo>
                      <a:pt x="8" y="21"/>
                    </a:lnTo>
                    <a:lnTo>
                      <a:pt x="15" y="21"/>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4" name="Line 4912"/>
              <p:cNvSpPr>
                <a:spLocks noChangeShapeType="1"/>
              </p:cNvSpPr>
              <p:nvPr/>
            </p:nvSpPr>
            <p:spPr bwMode="auto">
              <a:xfrm>
                <a:off x="2905126" y="1617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5" name="Freeform 4913"/>
              <p:cNvSpPr>
                <a:spLocks/>
              </p:cNvSpPr>
              <p:nvPr/>
            </p:nvSpPr>
            <p:spPr bwMode="auto">
              <a:xfrm>
                <a:off x="2900363" y="1617663"/>
                <a:ext cx="12700" cy="6350"/>
              </a:xfrm>
              <a:custGeom>
                <a:avLst/>
                <a:gdLst/>
                <a:ahLst/>
                <a:cxnLst>
                  <a:cxn ang="0">
                    <a:pos x="8" y="0"/>
                  </a:cxn>
                  <a:cxn ang="0">
                    <a:pos x="0" y="8"/>
                  </a:cxn>
                  <a:cxn ang="0">
                    <a:pos x="8" y="14"/>
                  </a:cxn>
                  <a:cxn ang="0">
                    <a:pos x="15" y="14"/>
                  </a:cxn>
                  <a:cxn ang="0">
                    <a:pos x="23" y="8"/>
                  </a:cxn>
                  <a:cxn ang="0">
                    <a:pos x="15" y="0"/>
                  </a:cxn>
                  <a:cxn ang="0">
                    <a:pos x="8" y="0"/>
                  </a:cxn>
                </a:cxnLst>
                <a:rect l="0" t="0" r="r" b="b"/>
                <a:pathLst>
                  <a:path w="23" h="14">
                    <a:moveTo>
                      <a:pt x="8" y="0"/>
                    </a:moveTo>
                    <a:lnTo>
                      <a:pt x="0" y="8"/>
                    </a:lnTo>
                    <a:lnTo>
                      <a:pt x="8" y="14"/>
                    </a:lnTo>
                    <a:lnTo>
                      <a:pt x="15" y="14"/>
                    </a:lnTo>
                    <a:lnTo>
                      <a:pt x="23"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6" name="Freeform 4914"/>
              <p:cNvSpPr>
                <a:spLocks/>
              </p:cNvSpPr>
              <p:nvPr/>
            </p:nvSpPr>
            <p:spPr bwMode="auto">
              <a:xfrm>
                <a:off x="2900363" y="1617663"/>
                <a:ext cx="12700" cy="6350"/>
              </a:xfrm>
              <a:custGeom>
                <a:avLst/>
                <a:gdLst/>
                <a:ahLst/>
                <a:cxnLst>
                  <a:cxn ang="0">
                    <a:pos x="8" y="0"/>
                  </a:cxn>
                  <a:cxn ang="0">
                    <a:pos x="0" y="8"/>
                  </a:cxn>
                  <a:cxn ang="0">
                    <a:pos x="0" y="8"/>
                  </a:cxn>
                  <a:cxn ang="0">
                    <a:pos x="8" y="14"/>
                  </a:cxn>
                  <a:cxn ang="0">
                    <a:pos x="15" y="14"/>
                  </a:cxn>
                  <a:cxn ang="0">
                    <a:pos x="23" y="8"/>
                  </a:cxn>
                  <a:cxn ang="0">
                    <a:pos x="23" y="8"/>
                  </a:cxn>
                  <a:cxn ang="0">
                    <a:pos x="15" y="0"/>
                  </a:cxn>
                  <a:cxn ang="0">
                    <a:pos x="8" y="0"/>
                  </a:cxn>
                </a:cxnLst>
                <a:rect l="0" t="0" r="r" b="b"/>
                <a:pathLst>
                  <a:path w="23" h="14">
                    <a:moveTo>
                      <a:pt x="8" y="0"/>
                    </a:moveTo>
                    <a:lnTo>
                      <a:pt x="0" y="8"/>
                    </a:lnTo>
                    <a:lnTo>
                      <a:pt x="0" y="8"/>
                    </a:lnTo>
                    <a:lnTo>
                      <a:pt x="8" y="14"/>
                    </a:lnTo>
                    <a:lnTo>
                      <a:pt x="15" y="14"/>
                    </a:lnTo>
                    <a:lnTo>
                      <a:pt x="23" y="8"/>
                    </a:lnTo>
                    <a:lnTo>
                      <a:pt x="23" y="8"/>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7" name="Line 4915"/>
              <p:cNvSpPr>
                <a:spLocks noChangeShapeType="1"/>
              </p:cNvSpPr>
              <p:nvPr/>
            </p:nvSpPr>
            <p:spPr bwMode="auto">
              <a:xfrm>
                <a:off x="2913063" y="1620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8" name="Freeform 4916"/>
              <p:cNvSpPr>
                <a:spLocks/>
              </p:cNvSpPr>
              <p:nvPr/>
            </p:nvSpPr>
            <p:spPr bwMode="auto">
              <a:xfrm>
                <a:off x="2905126" y="1617663"/>
                <a:ext cx="7938" cy="11113"/>
              </a:xfrm>
              <a:custGeom>
                <a:avLst/>
                <a:gdLst/>
                <a:ahLst/>
                <a:cxnLst>
                  <a:cxn ang="0">
                    <a:pos x="15" y="8"/>
                  </a:cxn>
                  <a:cxn ang="0">
                    <a:pos x="7" y="0"/>
                  </a:cxn>
                  <a:cxn ang="0">
                    <a:pos x="0" y="8"/>
                  </a:cxn>
                  <a:cxn ang="0">
                    <a:pos x="0" y="22"/>
                  </a:cxn>
                  <a:cxn ang="0">
                    <a:pos x="15" y="22"/>
                  </a:cxn>
                  <a:cxn ang="0">
                    <a:pos x="15" y="8"/>
                  </a:cxn>
                </a:cxnLst>
                <a:rect l="0" t="0" r="r" b="b"/>
                <a:pathLst>
                  <a:path w="15" h="22">
                    <a:moveTo>
                      <a:pt x="15" y="8"/>
                    </a:moveTo>
                    <a:lnTo>
                      <a:pt x="7" y="0"/>
                    </a:lnTo>
                    <a:lnTo>
                      <a:pt x="0" y="8"/>
                    </a:lnTo>
                    <a:lnTo>
                      <a:pt x="0" y="22"/>
                    </a:lnTo>
                    <a:lnTo>
                      <a:pt x="15" y="22"/>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39" name="Freeform 4917"/>
              <p:cNvSpPr>
                <a:spLocks/>
              </p:cNvSpPr>
              <p:nvPr/>
            </p:nvSpPr>
            <p:spPr bwMode="auto">
              <a:xfrm>
                <a:off x="2905126" y="1617663"/>
                <a:ext cx="7938" cy="11113"/>
              </a:xfrm>
              <a:custGeom>
                <a:avLst/>
                <a:gdLst/>
                <a:ahLst/>
                <a:cxnLst>
                  <a:cxn ang="0">
                    <a:pos x="15" y="8"/>
                  </a:cxn>
                  <a:cxn ang="0">
                    <a:pos x="15" y="8"/>
                  </a:cxn>
                  <a:cxn ang="0">
                    <a:pos x="7" y="0"/>
                  </a:cxn>
                  <a:cxn ang="0">
                    <a:pos x="0" y="8"/>
                  </a:cxn>
                  <a:cxn ang="0">
                    <a:pos x="0" y="22"/>
                  </a:cxn>
                  <a:cxn ang="0">
                    <a:pos x="7" y="22"/>
                  </a:cxn>
                  <a:cxn ang="0">
                    <a:pos x="15" y="22"/>
                  </a:cxn>
                  <a:cxn ang="0">
                    <a:pos x="15" y="22"/>
                  </a:cxn>
                  <a:cxn ang="0">
                    <a:pos x="15" y="8"/>
                  </a:cxn>
                </a:cxnLst>
                <a:rect l="0" t="0" r="r" b="b"/>
                <a:pathLst>
                  <a:path w="15" h="22">
                    <a:moveTo>
                      <a:pt x="15" y="8"/>
                    </a:moveTo>
                    <a:lnTo>
                      <a:pt x="15" y="8"/>
                    </a:lnTo>
                    <a:lnTo>
                      <a:pt x="7" y="0"/>
                    </a:lnTo>
                    <a:lnTo>
                      <a:pt x="0" y="8"/>
                    </a:lnTo>
                    <a:lnTo>
                      <a:pt x="0" y="22"/>
                    </a:lnTo>
                    <a:lnTo>
                      <a:pt x="7" y="22"/>
                    </a:lnTo>
                    <a:lnTo>
                      <a:pt x="15" y="22"/>
                    </a:lnTo>
                    <a:lnTo>
                      <a:pt x="15" y="22"/>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0" name="Line 4918"/>
              <p:cNvSpPr>
                <a:spLocks noChangeShapeType="1"/>
              </p:cNvSpPr>
              <p:nvPr/>
            </p:nvSpPr>
            <p:spPr bwMode="auto">
              <a:xfrm>
                <a:off x="2908301" y="1624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1" name="Freeform 4919"/>
              <p:cNvSpPr>
                <a:spLocks/>
              </p:cNvSpPr>
              <p:nvPr/>
            </p:nvSpPr>
            <p:spPr bwMode="auto">
              <a:xfrm>
                <a:off x="2905126" y="1624013"/>
                <a:ext cx="14288" cy="4763"/>
              </a:xfrm>
              <a:custGeom>
                <a:avLst/>
                <a:gdLst/>
                <a:ahLst/>
                <a:cxnLst>
                  <a:cxn ang="0">
                    <a:pos x="7" y="0"/>
                  </a:cxn>
                  <a:cxn ang="0">
                    <a:pos x="0" y="0"/>
                  </a:cxn>
                  <a:cxn ang="0">
                    <a:pos x="0" y="8"/>
                  </a:cxn>
                  <a:cxn ang="0">
                    <a:pos x="29" y="8"/>
                  </a:cxn>
                  <a:cxn ang="0">
                    <a:pos x="29" y="0"/>
                  </a:cxn>
                  <a:cxn ang="0">
                    <a:pos x="23" y="0"/>
                  </a:cxn>
                  <a:cxn ang="0">
                    <a:pos x="7" y="0"/>
                  </a:cxn>
                </a:cxnLst>
                <a:rect l="0" t="0" r="r" b="b"/>
                <a:pathLst>
                  <a:path w="29" h="8">
                    <a:moveTo>
                      <a:pt x="7" y="0"/>
                    </a:moveTo>
                    <a:lnTo>
                      <a:pt x="0" y="0"/>
                    </a:lnTo>
                    <a:lnTo>
                      <a:pt x="0" y="8"/>
                    </a:lnTo>
                    <a:lnTo>
                      <a:pt x="29" y="8"/>
                    </a:lnTo>
                    <a:lnTo>
                      <a:pt x="29"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2" name="Freeform 4920"/>
              <p:cNvSpPr>
                <a:spLocks/>
              </p:cNvSpPr>
              <p:nvPr/>
            </p:nvSpPr>
            <p:spPr bwMode="auto">
              <a:xfrm>
                <a:off x="2905126" y="1624013"/>
                <a:ext cx="14288" cy="4763"/>
              </a:xfrm>
              <a:custGeom>
                <a:avLst/>
                <a:gdLst/>
                <a:ahLst/>
                <a:cxnLst>
                  <a:cxn ang="0">
                    <a:pos x="7" y="0"/>
                  </a:cxn>
                  <a:cxn ang="0">
                    <a:pos x="0" y="0"/>
                  </a:cxn>
                  <a:cxn ang="0">
                    <a:pos x="0" y="8"/>
                  </a:cxn>
                  <a:cxn ang="0">
                    <a:pos x="7" y="8"/>
                  </a:cxn>
                  <a:cxn ang="0">
                    <a:pos x="23" y="8"/>
                  </a:cxn>
                  <a:cxn ang="0">
                    <a:pos x="29" y="8"/>
                  </a:cxn>
                  <a:cxn ang="0">
                    <a:pos x="29" y="0"/>
                  </a:cxn>
                  <a:cxn ang="0">
                    <a:pos x="23" y="0"/>
                  </a:cxn>
                  <a:cxn ang="0">
                    <a:pos x="7" y="0"/>
                  </a:cxn>
                </a:cxnLst>
                <a:rect l="0" t="0" r="r" b="b"/>
                <a:pathLst>
                  <a:path w="29" h="8">
                    <a:moveTo>
                      <a:pt x="7" y="0"/>
                    </a:moveTo>
                    <a:lnTo>
                      <a:pt x="0" y="0"/>
                    </a:lnTo>
                    <a:lnTo>
                      <a:pt x="0" y="8"/>
                    </a:lnTo>
                    <a:lnTo>
                      <a:pt x="7" y="8"/>
                    </a:lnTo>
                    <a:lnTo>
                      <a:pt x="23" y="8"/>
                    </a:lnTo>
                    <a:lnTo>
                      <a:pt x="29" y="8"/>
                    </a:lnTo>
                    <a:lnTo>
                      <a:pt x="29"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3" name="Line 4921"/>
              <p:cNvSpPr>
                <a:spLocks noChangeShapeType="1"/>
              </p:cNvSpPr>
              <p:nvPr/>
            </p:nvSpPr>
            <p:spPr bwMode="auto">
              <a:xfrm>
                <a:off x="2919413" y="16287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4" name="Freeform 4922"/>
              <p:cNvSpPr>
                <a:spLocks/>
              </p:cNvSpPr>
              <p:nvPr/>
            </p:nvSpPr>
            <p:spPr bwMode="auto">
              <a:xfrm>
                <a:off x="2913063" y="1624013"/>
                <a:ext cx="6350" cy="12700"/>
              </a:xfrm>
              <a:custGeom>
                <a:avLst/>
                <a:gdLst/>
                <a:ahLst/>
                <a:cxnLst>
                  <a:cxn ang="0">
                    <a:pos x="14" y="8"/>
                  </a:cxn>
                  <a:cxn ang="0">
                    <a:pos x="14" y="0"/>
                  </a:cxn>
                  <a:cxn ang="0">
                    <a:pos x="8" y="0"/>
                  </a:cxn>
                  <a:cxn ang="0">
                    <a:pos x="0" y="8"/>
                  </a:cxn>
                  <a:cxn ang="0">
                    <a:pos x="0" y="15"/>
                  </a:cxn>
                  <a:cxn ang="0">
                    <a:pos x="8" y="22"/>
                  </a:cxn>
                  <a:cxn ang="0">
                    <a:pos x="14" y="22"/>
                  </a:cxn>
                  <a:cxn ang="0">
                    <a:pos x="14" y="15"/>
                  </a:cxn>
                  <a:cxn ang="0">
                    <a:pos x="14" y="8"/>
                  </a:cxn>
                </a:cxnLst>
                <a:rect l="0" t="0" r="r" b="b"/>
                <a:pathLst>
                  <a:path w="14" h="22">
                    <a:moveTo>
                      <a:pt x="14" y="8"/>
                    </a:moveTo>
                    <a:lnTo>
                      <a:pt x="14" y="0"/>
                    </a:lnTo>
                    <a:lnTo>
                      <a:pt x="8" y="0"/>
                    </a:lnTo>
                    <a:lnTo>
                      <a:pt x="0" y="8"/>
                    </a:lnTo>
                    <a:lnTo>
                      <a:pt x="0" y="15"/>
                    </a:lnTo>
                    <a:lnTo>
                      <a:pt x="8" y="22"/>
                    </a:lnTo>
                    <a:lnTo>
                      <a:pt x="14" y="22"/>
                    </a:lnTo>
                    <a:lnTo>
                      <a:pt x="14" y="15"/>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5" name="Freeform 4923"/>
              <p:cNvSpPr>
                <a:spLocks/>
              </p:cNvSpPr>
              <p:nvPr/>
            </p:nvSpPr>
            <p:spPr bwMode="auto">
              <a:xfrm>
                <a:off x="2913063" y="1624013"/>
                <a:ext cx="6350" cy="12700"/>
              </a:xfrm>
              <a:custGeom>
                <a:avLst/>
                <a:gdLst/>
                <a:ahLst/>
                <a:cxnLst>
                  <a:cxn ang="0">
                    <a:pos x="14" y="8"/>
                  </a:cxn>
                  <a:cxn ang="0">
                    <a:pos x="14" y="0"/>
                  </a:cxn>
                  <a:cxn ang="0">
                    <a:pos x="8" y="0"/>
                  </a:cxn>
                  <a:cxn ang="0">
                    <a:pos x="0" y="8"/>
                  </a:cxn>
                  <a:cxn ang="0">
                    <a:pos x="0" y="15"/>
                  </a:cxn>
                  <a:cxn ang="0">
                    <a:pos x="8" y="22"/>
                  </a:cxn>
                  <a:cxn ang="0">
                    <a:pos x="14" y="22"/>
                  </a:cxn>
                  <a:cxn ang="0">
                    <a:pos x="14" y="15"/>
                  </a:cxn>
                  <a:cxn ang="0">
                    <a:pos x="14" y="8"/>
                  </a:cxn>
                </a:cxnLst>
                <a:rect l="0" t="0" r="r" b="b"/>
                <a:pathLst>
                  <a:path w="14" h="22">
                    <a:moveTo>
                      <a:pt x="14" y="8"/>
                    </a:moveTo>
                    <a:lnTo>
                      <a:pt x="14" y="0"/>
                    </a:lnTo>
                    <a:lnTo>
                      <a:pt x="8" y="0"/>
                    </a:lnTo>
                    <a:lnTo>
                      <a:pt x="0" y="8"/>
                    </a:lnTo>
                    <a:lnTo>
                      <a:pt x="0" y="15"/>
                    </a:lnTo>
                    <a:lnTo>
                      <a:pt x="8" y="22"/>
                    </a:lnTo>
                    <a:lnTo>
                      <a:pt x="14" y="22"/>
                    </a:lnTo>
                    <a:lnTo>
                      <a:pt x="14" y="15"/>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6" name="Line 4924"/>
              <p:cNvSpPr>
                <a:spLocks noChangeShapeType="1"/>
              </p:cNvSpPr>
              <p:nvPr/>
            </p:nvSpPr>
            <p:spPr bwMode="auto">
              <a:xfrm>
                <a:off x="2916238" y="16287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7" name="Freeform 4925"/>
              <p:cNvSpPr>
                <a:spLocks/>
              </p:cNvSpPr>
              <p:nvPr/>
            </p:nvSpPr>
            <p:spPr bwMode="auto">
              <a:xfrm>
                <a:off x="2913063" y="1628775"/>
                <a:ext cx="19050" cy="7938"/>
              </a:xfrm>
              <a:custGeom>
                <a:avLst/>
                <a:gdLst/>
                <a:ahLst/>
                <a:cxnLst>
                  <a:cxn ang="0">
                    <a:pos x="8" y="0"/>
                  </a:cxn>
                  <a:cxn ang="0">
                    <a:pos x="0" y="7"/>
                  </a:cxn>
                  <a:cxn ang="0">
                    <a:pos x="8" y="14"/>
                  </a:cxn>
                  <a:cxn ang="0">
                    <a:pos x="30" y="14"/>
                  </a:cxn>
                  <a:cxn ang="0">
                    <a:pos x="37" y="7"/>
                  </a:cxn>
                  <a:cxn ang="0">
                    <a:pos x="30" y="7"/>
                  </a:cxn>
                  <a:cxn ang="0">
                    <a:pos x="30" y="0"/>
                  </a:cxn>
                  <a:cxn ang="0">
                    <a:pos x="8" y="0"/>
                  </a:cxn>
                </a:cxnLst>
                <a:rect l="0" t="0" r="r" b="b"/>
                <a:pathLst>
                  <a:path w="37" h="14">
                    <a:moveTo>
                      <a:pt x="8" y="0"/>
                    </a:moveTo>
                    <a:lnTo>
                      <a:pt x="0" y="7"/>
                    </a:lnTo>
                    <a:lnTo>
                      <a:pt x="8" y="14"/>
                    </a:lnTo>
                    <a:lnTo>
                      <a:pt x="30" y="14"/>
                    </a:lnTo>
                    <a:lnTo>
                      <a:pt x="37" y="7"/>
                    </a:lnTo>
                    <a:lnTo>
                      <a:pt x="30" y="7"/>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8" name="Freeform 4926"/>
              <p:cNvSpPr>
                <a:spLocks/>
              </p:cNvSpPr>
              <p:nvPr/>
            </p:nvSpPr>
            <p:spPr bwMode="auto">
              <a:xfrm>
                <a:off x="2913063" y="1628775"/>
                <a:ext cx="19050" cy="7938"/>
              </a:xfrm>
              <a:custGeom>
                <a:avLst/>
                <a:gdLst/>
                <a:ahLst/>
                <a:cxnLst>
                  <a:cxn ang="0">
                    <a:pos x="8" y="0"/>
                  </a:cxn>
                  <a:cxn ang="0">
                    <a:pos x="0" y="7"/>
                  </a:cxn>
                  <a:cxn ang="0">
                    <a:pos x="0" y="7"/>
                  </a:cxn>
                  <a:cxn ang="0">
                    <a:pos x="8" y="14"/>
                  </a:cxn>
                  <a:cxn ang="0">
                    <a:pos x="30" y="14"/>
                  </a:cxn>
                  <a:cxn ang="0">
                    <a:pos x="37" y="7"/>
                  </a:cxn>
                  <a:cxn ang="0">
                    <a:pos x="30" y="7"/>
                  </a:cxn>
                  <a:cxn ang="0">
                    <a:pos x="30" y="0"/>
                  </a:cxn>
                  <a:cxn ang="0">
                    <a:pos x="8" y="0"/>
                  </a:cxn>
                </a:cxnLst>
                <a:rect l="0" t="0" r="r" b="b"/>
                <a:pathLst>
                  <a:path w="37" h="14">
                    <a:moveTo>
                      <a:pt x="8" y="0"/>
                    </a:moveTo>
                    <a:lnTo>
                      <a:pt x="0" y="7"/>
                    </a:lnTo>
                    <a:lnTo>
                      <a:pt x="0" y="7"/>
                    </a:lnTo>
                    <a:lnTo>
                      <a:pt x="8" y="14"/>
                    </a:lnTo>
                    <a:lnTo>
                      <a:pt x="30" y="14"/>
                    </a:lnTo>
                    <a:lnTo>
                      <a:pt x="37" y="7"/>
                    </a:lnTo>
                    <a:lnTo>
                      <a:pt x="30" y="7"/>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49" name="Line 4927"/>
              <p:cNvSpPr>
                <a:spLocks noChangeShapeType="1"/>
              </p:cNvSpPr>
              <p:nvPr/>
            </p:nvSpPr>
            <p:spPr bwMode="auto">
              <a:xfrm>
                <a:off x="2932113" y="1631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0" name="Freeform 4928"/>
              <p:cNvSpPr>
                <a:spLocks/>
              </p:cNvSpPr>
              <p:nvPr/>
            </p:nvSpPr>
            <p:spPr bwMode="auto">
              <a:xfrm>
                <a:off x="2924176" y="1628775"/>
                <a:ext cx="7938" cy="11113"/>
              </a:xfrm>
              <a:custGeom>
                <a:avLst/>
                <a:gdLst/>
                <a:ahLst/>
                <a:cxnLst>
                  <a:cxn ang="0">
                    <a:pos x="15" y="7"/>
                  </a:cxn>
                  <a:cxn ang="0">
                    <a:pos x="8" y="7"/>
                  </a:cxn>
                  <a:cxn ang="0">
                    <a:pos x="8" y="0"/>
                  </a:cxn>
                  <a:cxn ang="0">
                    <a:pos x="0" y="7"/>
                  </a:cxn>
                  <a:cxn ang="0">
                    <a:pos x="0" y="22"/>
                  </a:cxn>
                  <a:cxn ang="0">
                    <a:pos x="15" y="22"/>
                  </a:cxn>
                  <a:cxn ang="0">
                    <a:pos x="15" y="7"/>
                  </a:cxn>
                </a:cxnLst>
                <a:rect l="0" t="0" r="r" b="b"/>
                <a:pathLst>
                  <a:path w="15" h="22">
                    <a:moveTo>
                      <a:pt x="15" y="7"/>
                    </a:moveTo>
                    <a:lnTo>
                      <a:pt x="8" y="7"/>
                    </a:lnTo>
                    <a:lnTo>
                      <a:pt x="8"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1" name="Freeform 4929"/>
              <p:cNvSpPr>
                <a:spLocks/>
              </p:cNvSpPr>
              <p:nvPr/>
            </p:nvSpPr>
            <p:spPr bwMode="auto">
              <a:xfrm>
                <a:off x="2924176" y="1628775"/>
                <a:ext cx="7938" cy="11113"/>
              </a:xfrm>
              <a:custGeom>
                <a:avLst/>
                <a:gdLst/>
                <a:ahLst/>
                <a:cxnLst>
                  <a:cxn ang="0">
                    <a:pos x="15" y="7"/>
                  </a:cxn>
                  <a:cxn ang="0">
                    <a:pos x="8" y="7"/>
                  </a:cxn>
                  <a:cxn ang="0">
                    <a:pos x="8" y="0"/>
                  </a:cxn>
                  <a:cxn ang="0">
                    <a:pos x="0" y="7"/>
                  </a:cxn>
                  <a:cxn ang="0">
                    <a:pos x="0" y="22"/>
                  </a:cxn>
                  <a:cxn ang="0">
                    <a:pos x="8" y="22"/>
                  </a:cxn>
                  <a:cxn ang="0">
                    <a:pos x="8" y="22"/>
                  </a:cxn>
                  <a:cxn ang="0">
                    <a:pos x="15" y="22"/>
                  </a:cxn>
                  <a:cxn ang="0">
                    <a:pos x="15" y="7"/>
                  </a:cxn>
                </a:cxnLst>
                <a:rect l="0" t="0" r="r" b="b"/>
                <a:pathLst>
                  <a:path w="15" h="22">
                    <a:moveTo>
                      <a:pt x="15" y="7"/>
                    </a:moveTo>
                    <a:lnTo>
                      <a:pt x="8" y="7"/>
                    </a:lnTo>
                    <a:lnTo>
                      <a:pt x="8" y="0"/>
                    </a:lnTo>
                    <a:lnTo>
                      <a:pt x="0" y="7"/>
                    </a:lnTo>
                    <a:lnTo>
                      <a:pt x="0" y="22"/>
                    </a:lnTo>
                    <a:lnTo>
                      <a:pt x="8" y="22"/>
                    </a:lnTo>
                    <a:lnTo>
                      <a:pt x="8"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2" name="Line 4930"/>
              <p:cNvSpPr>
                <a:spLocks noChangeShapeType="1"/>
              </p:cNvSpPr>
              <p:nvPr/>
            </p:nvSpPr>
            <p:spPr bwMode="auto">
              <a:xfrm>
                <a:off x="2928938" y="16367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3" name="Freeform 4931"/>
              <p:cNvSpPr>
                <a:spLocks/>
              </p:cNvSpPr>
              <p:nvPr/>
            </p:nvSpPr>
            <p:spPr bwMode="auto">
              <a:xfrm>
                <a:off x="2924176" y="1636713"/>
                <a:ext cx="15875" cy="3175"/>
              </a:xfrm>
              <a:custGeom>
                <a:avLst/>
                <a:gdLst/>
                <a:ahLst/>
                <a:cxnLst>
                  <a:cxn ang="0">
                    <a:pos x="8" y="0"/>
                  </a:cxn>
                  <a:cxn ang="0">
                    <a:pos x="0" y="0"/>
                  </a:cxn>
                  <a:cxn ang="0">
                    <a:pos x="0" y="8"/>
                  </a:cxn>
                  <a:cxn ang="0">
                    <a:pos x="31" y="8"/>
                  </a:cxn>
                  <a:cxn ang="0">
                    <a:pos x="31" y="0"/>
                  </a:cxn>
                  <a:cxn ang="0">
                    <a:pos x="23" y="0"/>
                  </a:cxn>
                  <a:cxn ang="0">
                    <a:pos x="8" y="0"/>
                  </a:cxn>
                </a:cxnLst>
                <a:rect l="0" t="0" r="r" b="b"/>
                <a:pathLst>
                  <a:path w="31" h="8">
                    <a:moveTo>
                      <a:pt x="8" y="0"/>
                    </a:moveTo>
                    <a:lnTo>
                      <a:pt x="0" y="0"/>
                    </a:lnTo>
                    <a:lnTo>
                      <a:pt x="0" y="8"/>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4" name="Freeform 4932"/>
              <p:cNvSpPr>
                <a:spLocks/>
              </p:cNvSpPr>
              <p:nvPr/>
            </p:nvSpPr>
            <p:spPr bwMode="auto">
              <a:xfrm>
                <a:off x="2924176" y="1636713"/>
                <a:ext cx="15875" cy="3175"/>
              </a:xfrm>
              <a:custGeom>
                <a:avLst/>
                <a:gdLst/>
                <a:ahLst/>
                <a:cxnLst>
                  <a:cxn ang="0">
                    <a:pos x="8" y="0"/>
                  </a:cxn>
                  <a:cxn ang="0">
                    <a:pos x="0" y="0"/>
                  </a:cxn>
                  <a:cxn ang="0">
                    <a:pos x="0" y="8"/>
                  </a:cxn>
                  <a:cxn ang="0">
                    <a:pos x="8" y="8"/>
                  </a:cxn>
                  <a:cxn ang="0">
                    <a:pos x="23" y="8"/>
                  </a:cxn>
                  <a:cxn ang="0">
                    <a:pos x="31" y="8"/>
                  </a:cxn>
                  <a:cxn ang="0">
                    <a:pos x="31" y="0"/>
                  </a:cxn>
                  <a:cxn ang="0">
                    <a:pos x="23" y="0"/>
                  </a:cxn>
                  <a:cxn ang="0">
                    <a:pos x="8" y="0"/>
                  </a:cxn>
                </a:cxnLst>
                <a:rect l="0" t="0" r="r" b="b"/>
                <a:pathLst>
                  <a:path w="31" h="8">
                    <a:moveTo>
                      <a:pt x="8" y="0"/>
                    </a:moveTo>
                    <a:lnTo>
                      <a:pt x="0" y="0"/>
                    </a:lnTo>
                    <a:lnTo>
                      <a:pt x="0" y="8"/>
                    </a:lnTo>
                    <a:lnTo>
                      <a:pt x="8" y="8"/>
                    </a:lnTo>
                    <a:lnTo>
                      <a:pt x="23" y="8"/>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5" name="Line 4933"/>
              <p:cNvSpPr>
                <a:spLocks noChangeShapeType="1"/>
              </p:cNvSpPr>
              <p:nvPr/>
            </p:nvSpPr>
            <p:spPr bwMode="auto">
              <a:xfrm>
                <a:off x="2940051" y="1639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6" name="Freeform 4934"/>
              <p:cNvSpPr>
                <a:spLocks/>
              </p:cNvSpPr>
              <p:nvPr/>
            </p:nvSpPr>
            <p:spPr bwMode="auto">
              <a:xfrm>
                <a:off x="2932113" y="1636713"/>
                <a:ext cx="7938" cy="11113"/>
              </a:xfrm>
              <a:custGeom>
                <a:avLst/>
                <a:gdLst/>
                <a:ahLst/>
                <a:cxnLst>
                  <a:cxn ang="0">
                    <a:pos x="16" y="8"/>
                  </a:cxn>
                  <a:cxn ang="0">
                    <a:pos x="16" y="0"/>
                  </a:cxn>
                  <a:cxn ang="0">
                    <a:pos x="8" y="0"/>
                  </a:cxn>
                  <a:cxn ang="0">
                    <a:pos x="0" y="8"/>
                  </a:cxn>
                  <a:cxn ang="0">
                    <a:pos x="0" y="15"/>
                  </a:cxn>
                  <a:cxn ang="0">
                    <a:pos x="8" y="22"/>
                  </a:cxn>
                  <a:cxn ang="0">
                    <a:pos x="16" y="22"/>
                  </a:cxn>
                  <a:cxn ang="0">
                    <a:pos x="16" y="15"/>
                  </a:cxn>
                  <a:cxn ang="0">
                    <a:pos x="16" y="8"/>
                  </a:cxn>
                </a:cxnLst>
                <a:rect l="0" t="0" r="r" b="b"/>
                <a:pathLst>
                  <a:path w="16" h="22">
                    <a:moveTo>
                      <a:pt x="16" y="8"/>
                    </a:moveTo>
                    <a:lnTo>
                      <a:pt x="16" y="0"/>
                    </a:lnTo>
                    <a:lnTo>
                      <a:pt x="8" y="0"/>
                    </a:lnTo>
                    <a:lnTo>
                      <a:pt x="0" y="8"/>
                    </a:lnTo>
                    <a:lnTo>
                      <a:pt x="0" y="15"/>
                    </a:lnTo>
                    <a:lnTo>
                      <a:pt x="8" y="22"/>
                    </a:lnTo>
                    <a:lnTo>
                      <a:pt x="16" y="22"/>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7" name="Freeform 4935"/>
              <p:cNvSpPr>
                <a:spLocks/>
              </p:cNvSpPr>
              <p:nvPr/>
            </p:nvSpPr>
            <p:spPr bwMode="auto">
              <a:xfrm>
                <a:off x="2932113" y="1636713"/>
                <a:ext cx="7938" cy="11113"/>
              </a:xfrm>
              <a:custGeom>
                <a:avLst/>
                <a:gdLst/>
                <a:ahLst/>
                <a:cxnLst>
                  <a:cxn ang="0">
                    <a:pos x="16" y="8"/>
                  </a:cxn>
                  <a:cxn ang="0">
                    <a:pos x="16" y="0"/>
                  </a:cxn>
                  <a:cxn ang="0">
                    <a:pos x="8" y="0"/>
                  </a:cxn>
                  <a:cxn ang="0">
                    <a:pos x="0" y="8"/>
                  </a:cxn>
                  <a:cxn ang="0">
                    <a:pos x="0" y="15"/>
                  </a:cxn>
                  <a:cxn ang="0">
                    <a:pos x="8" y="22"/>
                  </a:cxn>
                  <a:cxn ang="0">
                    <a:pos x="16" y="22"/>
                  </a:cxn>
                  <a:cxn ang="0">
                    <a:pos x="16" y="15"/>
                  </a:cxn>
                  <a:cxn ang="0">
                    <a:pos x="16" y="8"/>
                  </a:cxn>
                </a:cxnLst>
                <a:rect l="0" t="0" r="r" b="b"/>
                <a:pathLst>
                  <a:path w="16" h="22">
                    <a:moveTo>
                      <a:pt x="16" y="8"/>
                    </a:moveTo>
                    <a:lnTo>
                      <a:pt x="16" y="0"/>
                    </a:lnTo>
                    <a:lnTo>
                      <a:pt x="8" y="0"/>
                    </a:lnTo>
                    <a:lnTo>
                      <a:pt x="0" y="8"/>
                    </a:lnTo>
                    <a:lnTo>
                      <a:pt x="0" y="15"/>
                    </a:lnTo>
                    <a:lnTo>
                      <a:pt x="8" y="22"/>
                    </a:lnTo>
                    <a:lnTo>
                      <a:pt x="16" y="22"/>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8" name="Line 4936"/>
              <p:cNvSpPr>
                <a:spLocks noChangeShapeType="1"/>
              </p:cNvSpPr>
              <p:nvPr/>
            </p:nvSpPr>
            <p:spPr bwMode="auto">
              <a:xfrm>
                <a:off x="2936876" y="1639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59" name="Freeform 4937"/>
              <p:cNvSpPr>
                <a:spLocks/>
              </p:cNvSpPr>
              <p:nvPr/>
            </p:nvSpPr>
            <p:spPr bwMode="auto">
              <a:xfrm>
                <a:off x="2932113" y="1639888"/>
                <a:ext cx="15875" cy="7938"/>
              </a:xfrm>
              <a:custGeom>
                <a:avLst/>
                <a:gdLst/>
                <a:ahLst/>
                <a:cxnLst>
                  <a:cxn ang="0">
                    <a:pos x="8" y="0"/>
                  </a:cxn>
                  <a:cxn ang="0">
                    <a:pos x="8" y="7"/>
                  </a:cxn>
                  <a:cxn ang="0">
                    <a:pos x="0" y="7"/>
                  </a:cxn>
                  <a:cxn ang="0">
                    <a:pos x="8" y="14"/>
                  </a:cxn>
                  <a:cxn ang="0">
                    <a:pos x="23" y="14"/>
                  </a:cxn>
                  <a:cxn ang="0">
                    <a:pos x="30" y="7"/>
                  </a:cxn>
                  <a:cxn ang="0">
                    <a:pos x="23" y="0"/>
                  </a:cxn>
                  <a:cxn ang="0">
                    <a:pos x="8" y="0"/>
                  </a:cxn>
                </a:cxnLst>
                <a:rect l="0" t="0" r="r" b="b"/>
                <a:pathLst>
                  <a:path w="30" h="14">
                    <a:moveTo>
                      <a:pt x="8" y="0"/>
                    </a:moveTo>
                    <a:lnTo>
                      <a:pt x="8" y="7"/>
                    </a:lnTo>
                    <a:lnTo>
                      <a:pt x="0" y="7"/>
                    </a:lnTo>
                    <a:lnTo>
                      <a:pt x="8" y="14"/>
                    </a:lnTo>
                    <a:lnTo>
                      <a:pt x="23" y="14"/>
                    </a:lnTo>
                    <a:lnTo>
                      <a:pt x="30" y="7"/>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0" name="Freeform 4938"/>
              <p:cNvSpPr>
                <a:spLocks/>
              </p:cNvSpPr>
              <p:nvPr/>
            </p:nvSpPr>
            <p:spPr bwMode="auto">
              <a:xfrm>
                <a:off x="2932113" y="1639888"/>
                <a:ext cx="15875" cy="7938"/>
              </a:xfrm>
              <a:custGeom>
                <a:avLst/>
                <a:gdLst/>
                <a:ahLst/>
                <a:cxnLst>
                  <a:cxn ang="0">
                    <a:pos x="8" y="0"/>
                  </a:cxn>
                  <a:cxn ang="0">
                    <a:pos x="8" y="7"/>
                  </a:cxn>
                  <a:cxn ang="0">
                    <a:pos x="0" y="7"/>
                  </a:cxn>
                  <a:cxn ang="0">
                    <a:pos x="8" y="14"/>
                  </a:cxn>
                  <a:cxn ang="0">
                    <a:pos x="23" y="14"/>
                  </a:cxn>
                  <a:cxn ang="0">
                    <a:pos x="30" y="7"/>
                  </a:cxn>
                  <a:cxn ang="0">
                    <a:pos x="30" y="7"/>
                  </a:cxn>
                  <a:cxn ang="0">
                    <a:pos x="23" y="0"/>
                  </a:cxn>
                  <a:cxn ang="0">
                    <a:pos x="8" y="0"/>
                  </a:cxn>
                </a:cxnLst>
                <a:rect l="0" t="0" r="r" b="b"/>
                <a:pathLst>
                  <a:path w="30" h="14">
                    <a:moveTo>
                      <a:pt x="8" y="0"/>
                    </a:moveTo>
                    <a:lnTo>
                      <a:pt x="8" y="7"/>
                    </a:lnTo>
                    <a:lnTo>
                      <a:pt x="0" y="7"/>
                    </a:lnTo>
                    <a:lnTo>
                      <a:pt x="8" y="14"/>
                    </a:lnTo>
                    <a:lnTo>
                      <a:pt x="23" y="14"/>
                    </a:lnTo>
                    <a:lnTo>
                      <a:pt x="30" y="7"/>
                    </a:lnTo>
                    <a:lnTo>
                      <a:pt x="30" y="7"/>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1" name="Line 4939"/>
              <p:cNvSpPr>
                <a:spLocks noChangeShapeType="1"/>
              </p:cNvSpPr>
              <p:nvPr/>
            </p:nvSpPr>
            <p:spPr bwMode="auto">
              <a:xfrm>
                <a:off x="2944813" y="1639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2" name="Freeform 4940"/>
              <p:cNvSpPr>
                <a:spLocks/>
              </p:cNvSpPr>
              <p:nvPr/>
            </p:nvSpPr>
            <p:spPr bwMode="auto">
              <a:xfrm>
                <a:off x="2940051" y="1639888"/>
                <a:ext cx="20638" cy="7938"/>
              </a:xfrm>
              <a:custGeom>
                <a:avLst/>
                <a:gdLst/>
                <a:ahLst/>
                <a:cxnLst>
                  <a:cxn ang="0">
                    <a:pos x="7" y="0"/>
                  </a:cxn>
                  <a:cxn ang="0">
                    <a:pos x="7" y="7"/>
                  </a:cxn>
                  <a:cxn ang="0">
                    <a:pos x="0" y="7"/>
                  </a:cxn>
                  <a:cxn ang="0">
                    <a:pos x="7" y="14"/>
                  </a:cxn>
                  <a:cxn ang="0">
                    <a:pos x="30" y="14"/>
                  </a:cxn>
                  <a:cxn ang="0">
                    <a:pos x="37" y="7"/>
                  </a:cxn>
                  <a:cxn ang="0">
                    <a:pos x="30" y="0"/>
                  </a:cxn>
                  <a:cxn ang="0">
                    <a:pos x="7" y="0"/>
                  </a:cxn>
                </a:cxnLst>
                <a:rect l="0" t="0" r="r" b="b"/>
                <a:pathLst>
                  <a:path w="37" h="14">
                    <a:moveTo>
                      <a:pt x="7" y="0"/>
                    </a:moveTo>
                    <a:lnTo>
                      <a:pt x="7" y="7"/>
                    </a:lnTo>
                    <a:lnTo>
                      <a:pt x="0" y="7"/>
                    </a:lnTo>
                    <a:lnTo>
                      <a:pt x="7" y="14"/>
                    </a:lnTo>
                    <a:lnTo>
                      <a:pt x="30" y="14"/>
                    </a:lnTo>
                    <a:lnTo>
                      <a:pt x="37" y="7"/>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3" name="Freeform 4941"/>
              <p:cNvSpPr>
                <a:spLocks/>
              </p:cNvSpPr>
              <p:nvPr/>
            </p:nvSpPr>
            <p:spPr bwMode="auto">
              <a:xfrm>
                <a:off x="2940051" y="1639888"/>
                <a:ext cx="20638" cy="7938"/>
              </a:xfrm>
              <a:custGeom>
                <a:avLst/>
                <a:gdLst/>
                <a:ahLst/>
                <a:cxnLst>
                  <a:cxn ang="0">
                    <a:pos x="7" y="0"/>
                  </a:cxn>
                  <a:cxn ang="0">
                    <a:pos x="7" y="7"/>
                  </a:cxn>
                  <a:cxn ang="0">
                    <a:pos x="0" y="7"/>
                  </a:cxn>
                  <a:cxn ang="0">
                    <a:pos x="7" y="14"/>
                  </a:cxn>
                  <a:cxn ang="0">
                    <a:pos x="30" y="14"/>
                  </a:cxn>
                  <a:cxn ang="0">
                    <a:pos x="37" y="7"/>
                  </a:cxn>
                  <a:cxn ang="0">
                    <a:pos x="37" y="7"/>
                  </a:cxn>
                  <a:cxn ang="0">
                    <a:pos x="30" y="0"/>
                  </a:cxn>
                  <a:cxn ang="0">
                    <a:pos x="7" y="0"/>
                  </a:cxn>
                </a:cxnLst>
                <a:rect l="0" t="0" r="r" b="b"/>
                <a:pathLst>
                  <a:path w="37" h="14">
                    <a:moveTo>
                      <a:pt x="7" y="0"/>
                    </a:moveTo>
                    <a:lnTo>
                      <a:pt x="7" y="7"/>
                    </a:lnTo>
                    <a:lnTo>
                      <a:pt x="0" y="7"/>
                    </a:lnTo>
                    <a:lnTo>
                      <a:pt x="7" y="14"/>
                    </a:lnTo>
                    <a:lnTo>
                      <a:pt x="30" y="14"/>
                    </a:lnTo>
                    <a:lnTo>
                      <a:pt x="37" y="7"/>
                    </a:lnTo>
                    <a:lnTo>
                      <a:pt x="37" y="7"/>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4" name="Line 4942"/>
              <p:cNvSpPr>
                <a:spLocks noChangeShapeType="1"/>
              </p:cNvSpPr>
              <p:nvPr/>
            </p:nvSpPr>
            <p:spPr bwMode="auto">
              <a:xfrm>
                <a:off x="2955926" y="1639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5" name="Freeform 4943"/>
              <p:cNvSpPr>
                <a:spLocks/>
              </p:cNvSpPr>
              <p:nvPr/>
            </p:nvSpPr>
            <p:spPr bwMode="auto">
              <a:xfrm>
                <a:off x="2952751" y="1639888"/>
                <a:ext cx="31750" cy="7938"/>
              </a:xfrm>
              <a:custGeom>
                <a:avLst/>
                <a:gdLst/>
                <a:ahLst/>
                <a:cxnLst>
                  <a:cxn ang="0">
                    <a:pos x="8" y="0"/>
                  </a:cxn>
                  <a:cxn ang="0">
                    <a:pos x="0" y="7"/>
                  </a:cxn>
                  <a:cxn ang="0">
                    <a:pos x="8" y="14"/>
                  </a:cxn>
                  <a:cxn ang="0">
                    <a:pos x="53" y="14"/>
                  </a:cxn>
                  <a:cxn ang="0">
                    <a:pos x="61" y="7"/>
                  </a:cxn>
                  <a:cxn ang="0">
                    <a:pos x="53" y="0"/>
                  </a:cxn>
                  <a:cxn ang="0">
                    <a:pos x="8" y="0"/>
                  </a:cxn>
                </a:cxnLst>
                <a:rect l="0" t="0" r="r" b="b"/>
                <a:pathLst>
                  <a:path w="61" h="14">
                    <a:moveTo>
                      <a:pt x="8" y="0"/>
                    </a:moveTo>
                    <a:lnTo>
                      <a:pt x="0" y="7"/>
                    </a:lnTo>
                    <a:lnTo>
                      <a:pt x="8" y="14"/>
                    </a:lnTo>
                    <a:lnTo>
                      <a:pt x="53" y="14"/>
                    </a:lnTo>
                    <a:lnTo>
                      <a:pt x="61" y="7"/>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6" name="Freeform 4944"/>
              <p:cNvSpPr>
                <a:spLocks/>
              </p:cNvSpPr>
              <p:nvPr/>
            </p:nvSpPr>
            <p:spPr bwMode="auto">
              <a:xfrm>
                <a:off x="2952751" y="1639888"/>
                <a:ext cx="31750" cy="7938"/>
              </a:xfrm>
              <a:custGeom>
                <a:avLst/>
                <a:gdLst/>
                <a:ahLst/>
                <a:cxnLst>
                  <a:cxn ang="0">
                    <a:pos x="8" y="0"/>
                  </a:cxn>
                  <a:cxn ang="0">
                    <a:pos x="0" y="7"/>
                  </a:cxn>
                  <a:cxn ang="0">
                    <a:pos x="0" y="7"/>
                  </a:cxn>
                  <a:cxn ang="0">
                    <a:pos x="8" y="14"/>
                  </a:cxn>
                  <a:cxn ang="0">
                    <a:pos x="53" y="14"/>
                  </a:cxn>
                  <a:cxn ang="0">
                    <a:pos x="61" y="7"/>
                  </a:cxn>
                  <a:cxn ang="0">
                    <a:pos x="61" y="7"/>
                  </a:cxn>
                  <a:cxn ang="0">
                    <a:pos x="53" y="0"/>
                  </a:cxn>
                  <a:cxn ang="0">
                    <a:pos x="8" y="0"/>
                  </a:cxn>
                </a:cxnLst>
                <a:rect l="0" t="0" r="r" b="b"/>
                <a:pathLst>
                  <a:path w="61" h="14">
                    <a:moveTo>
                      <a:pt x="8" y="0"/>
                    </a:moveTo>
                    <a:lnTo>
                      <a:pt x="0" y="7"/>
                    </a:lnTo>
                    <a:lnTo>
                      <a:pt x="0" y="7"/>
                    </a:lnTo>
                    <a:lnTo>
                      <a:pt x="8" y="14"/>
                    </a:lnTo>
                    <a:lnTo>
                      <a:pt x="53" y="14"/>
                    </a:lnTo>
                    <a:lnTo>
                      <a:pt x="61" y="7"/>
                    </a:lnTo>
                    <a:lnTo>
                      <a:pt x="61" y="7"/>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7" name="Line 4945"/>
              <p:cNvSpPr>
                <a:spLocks noChangeShapeType="1"/>
              </p:cNvSpPr>
              <p:nvPr/>
            </p:nvSpPr>
            <p:spPr bwMode="auto">
              <a:xfrm>
                <a:off x="2984501" y="16446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8" name="Rectangle 4946"/>
              <p:cNvSpPr>
                <a:spLocks noChangeArrowheads="1"/>
              </p:cNvSpPr>
              <p:nvPr/>
            </p:nvSpPr>
            <p:spPr bwMode="auto">
              <a:xfrm>
                <a:off x="2979738" y="1644650"/>
                <a:ext cx="4763" cy="6350"/>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69" name="Freeform 4947"/>
              <p:cNvSpPr>
                <a:spLocks/>
              </p:cNvSpPr>
              <p:nvPr/>
            </p:nvSpPr>
            <p:spPr bwMode="auto">
              <a:xfrm>
                <a:off x="2979738" y="1644650"/>
                <a:ext cx="4763" cy="6350"/>
              </a:xfrm>
              <a:custGeom>
                <a:avLst/>
                <a:gdLst/>
                <a:ahLst/>
                <a:cxnLst>
                  <a:cxn ang="0">
                    <a:pos x="8" y="0"/>
                  </a:cxn>
                  <a:cxn ang="0">
                    <a:pos x="8" y="0"/>
                  </a:cxn>
                  <a:cxn ang="0">
                    <a:pos x="0" y="0"/>
                  </a:cxn>
                  <a:cxn ang="0">
                    <a:pos x="0" y="0"/>
                  </a:cxn>
                  <a:cxn ang="0">
                    <a:pos x="0" y="14"/>
                  </a:cxn>
                  <a:cxn ang="0">
                    <a:pos x="0" y="14"/>
                  </a:cxn>
                  <a:cxn ang="0">
                    <a:pos x="8" y="14"/>
                  </a:cxn>
                  <a:cxn ang="0">
                    <a:pos x="8" y="14"/>
                  </a:cxn>
                  <a:cxn ang="0">
                    <a:pos x="8" y="0"/>
                  </a:cxn>
                </a:cxnLst>
                <a:rect l="0" t="0" r="r" b="b"/>
                <a:pathLst>
                  <a:path w="8" h="14">
                    <a:moveTo>
                      <a:pt x="8" y="0"/>
                    </a:moveTo>
                    <a:lnTo>
                      <a:pt x="8" y="0"/>
                    </a:lnTo>
                    <a:lnTo>
                      <a:pt x="0" y="0"/>
                    </a:lnTo>
                    <a:lnTo>
                      <a:pt x="0" y="0"/>
                    </a:lnTo>
                    <a:lnTo>
                      <a:pt x="0" y="14"/>
                    </a:lnTo>
                    <a:lnTo>
                      <a:pt x="0" y="14"/>
                    </a:lnTo>
                    <a:lnTo>
                      <a:pt x="8" y="14"/>
                    </a:lnTo>
                    <a:lnTo>
                      <a:pt x="8" y="14"/>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0" name="Line 4948"/>
              <p:cNvSpPr>
                <a:spLocks noChangeShapeType="1"/>
              </p:cNvSpPr>
              <p:nvPr/>
            </p:nvSpPr>
            <p:spPr bwMode="auto">
              <a:xfrm>
                <a:off x="2979738" y="1647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1" name="Freeform 4949"/>
              <p:cNvSpPr>
                <a:spLocks/>
              </p:cNvSpPr>
              <p:nvPr/>
            </p:nvSpPr>
            <p:spPr bwMode="auto">
              <a:xfrm>
                <a:off x="2979738" y="1647825"/>
                <a:ext cx="12700" cy="3175"/>
              </a:xfrm>
              <a:custGeom>
                <a:avLst/>
                <a:gdLst/>
                <a:ahLst/>
                <a:cxnLst>
                  <a:cxn ang="0">
                    <a:pos x="0" y="0"/>
                  </a:cxn>
                  <a:cxn ang="0">
                    <a:pos x="0" y="7"/>
                  </a:cxn>
                  <a:cxn ang="0">
                    <a:pos x="22" y="7"/>
                  </a:cxn>
                  <a:cxn ang="0">
                    <a:pos x="22" y="0"/>
                  </a:cxn>
                  <a:cxn ang="0">
                    <a:pos x="14" y="0"/>
                  </a:cxn>
                  <a:cxn ang="0">
                    <a:pos x="0" y="0"/>
                  </a:cxn>
                </a:cxnLst>
                <a:rect l="0" t="0" r="r" b="b"/>
                <a:pathLst>
                  <a:path w="22" h="7">
                    <a:moveTo>
                      <a:pt x="0" y="0"/>
                    </a:moveTo>
                    <a:lnTo>
                      <a:pt x="0" y="7"/>
                    </a:lnTo>
                    <a:lnTo>
                      <a:pt x="22" y="7"/>
                    </a:lnTo>
                    <a:lnTo>
                      <a:pt x="22" y="0"/>
                    </a:lnTo>
                    <a:lnTo>
                      <a:pt x="14"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2" name="Freeform 4950"/>
              <p:cNvSpPr>
                <a:spLocks/>
              </p:cNvSpPr>
              <p:nvPr/>
            </p:nvSpPr>
            <p:spPr bwMode="auto">
              <a:xfrm>
                <a:off x="2979738" y="1647825"/>
                <a:ext cx="12700" cy="3175"/>
              </a:xfrm>
              <a:custGeom>
                <a:avLst/>
                <a:gdLst/>
                <a:ahLst/>
                <a:cxnLst>
                  <a:cxn ang="0">
                    <a:pos x="0" y="0"/>
                  </a:cxn>
                  <a:cxn ang="0">
                    <a:pos x="0" y="0"/>
                  </a:cxn>
                  <a:cxn ang="0">
                    <a:pos x="0" y="7"/>
                  </a:cxn>
                  <a:cxn ang="0">
                    <a:pos x="0" y="7"/>
                  </a:cxn>
                  <a:cxn ang="0">
                    <a:pos x="14" y="7"/>
                  </a:cxn>
                  <a:cxn ang="0">
                    <a:pos x="22" y="7"/>
                  </a:cxn>
                  <a:cxn ang="0">
                    <a:pos x="22" y="0"/>
                  </a:cxn>
                  <a:cxn ang="0">
                    <a:pos x="14" y="0"/>
                  </a:cxn>
                  <a:cxn ang="0">
                    <a:pos x="0" y="0"/>
                  </a:cxn>
                </a:cxnLst>
                <a:rect l="0" t="0" r="r" b="b"/>
                <a:pathLst>
                  <a:path w="22" h="7">
                    <a:moveTo>
                      <a:pt x="0" y="0"/>
                    </a:moveTo>
                    <a:lnTo>
                      <a:pt x="0" y="0"/>
                    </a:lnTo>
                    <a:lnTo>
                      <a:pt x="0" y="7"/>
                    </a:lnTo>
                    <a:lnTo>
                      <a:pt x="0" y="7"/>
                    </a:lnTo>
                    <a:lnTo>
                      <a:pt x="14" y="7"/>
                    </a:lnTo>
                    <a:lnTo>
                      <a:pt x="22" y="7"/>
                    </a:lnTo>
                    <a:lnTo>
                      <a:pt x="22" y="0"/>
                    </a:lnTo>
                    <a:lnTo>
                      <a:pt x="14"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3" name="Line 4951"/>
              <p:cNvSpPr>
                <a:spLocks noChangeShapeType="1"/>
              </p:cNvSpPr>
              <p:nvPr/>
            </p:nvSpPr>
            <p:spPr bwMode="auto">
              <a:xfrm>
                <a:off x="2992438" y="1651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4" name="Freeform 4952"/>
              <p:cNvSpPr>
                <a:spLocks/>
              </p:cNvSpPr>
              <p:nvPr/>
            </p:nvSpPr>
            <p:spPr bwMode="auto">
              <a:xfrm>
                <a:off x="2984501" y="1647825"/>
                <a:ext cx="7938" cy="11113"/>
              </a:xfrm>
              <a:custGeom>
                <a:avLst/>
                <a:gdLst/>
                <a:ahLst/>
                <a:cxnLst>
                  <a:cxn ang="0">
                    <a:pos x="14" y="7"/>
                  </a:cxn>
                  <a:cxn ang="0">
                    <a:pos x="14" y="0"/>
                  </a:cxn>
                  <a:cxn ang="0">
                    <a:pos x="6" y="0"/>
                  </a:cxn>
                  <a:cxn ang="0">
                    <a:pos x="0" y="7"/>
                  </a:cxn>
                  <a:cxn ang="0">
                    <a:pos x="0" y="15"/>
                  </a:cxn>
                  <a:cxn ang="0">
                    <a:pos x="6" y="22"/>
                  </a:cxn>
                  <a:cxn ang="0">
                    <a:pos x="14" y="22"/>
                  </a:cxn>
                  <a:cxn ang="0">
                    <a:pos x="14" y="15"/>
                  </a:cxn>
                  <a:cxn ang="0">
                    <a:pos x="14" y="7"/>
                  </a:cxn>
                </a:cxnLst>
                <a:rect l="0" t="0" r="r" b="b"/>
                <a:pathLst>
                  <a:path w="14" h="22">
                    <a:moveTo>
                      <a:pt x="14" y="7"/>
                    </a:moveTo>
                    <a:lnTo>
                      <a:pt x="14" y="0"/>
                    </a:lnTo>
                    <a:lnTo>
                      <a:pt x="6" y="0"/>
                    </a:lnTo>
                    <a:lnTo>
                      <a:pt x="0" y="7"/>
                    </a:lnTo>
                    <a:lnTo>
                      <a:pt x="0" y="15"/>
                    </a:lnTo>
                    <a:lnTo>
                      <a:pt x="6" y="22"/>
                    </a:lnTo>
                    <a:lnTo>
                      <a:pt x="14" y="22"/>
                    </a:lnTo>
                    <a:lnTo>
                      <a:pt x="14" y="15"/>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5" name="Freeform 4953"/>
              <p:cNvSpPr>
                <a:spLocks/>
              </p:cNvSpPr>
              <p:nvPr/>
            </p:nvSpPr>
            <p:spPr bwMode="auto">
              <a:xfrm>
                <a:off x="2984501" y="1647825"/>
                <a:ext cx="7938" cy="11113"/>
              </a:xfrm>
              <a:custGeom>
                <a:avLst/>
                <a:gdLst/>
                <a:ahLst/>
                <a:cxnLst>
                  <a:cxn ang="0">
                    <a:pos x="14" y="7"/>
                  </a:cxn>
                  <a:cxn ang="0">
                    <a:pos x="14" y="0"/>
                  </a:cxn>
                  <a:cxn ang="0">
                    <a:pos x="6" y="0"/>
                  </a:cxn>
                  <a:cxn ang="0">
                    <a:pos x="0" y="7"/>
                  </a:cxn>
                  <a:cxn ang="0">
                    <a:pos x="0" y="15"/>
                  </a:cxn>
                  <a:cxn ang="0">
                    <a:pos x="6" y="22"/>
                  </a:cxn>
                  <a:cxn ang="0">
                    <a:pos x="14" y="22"/>
                  </a:cxn>
                  <a:cxn ang="0">
                    <a:pos x="14" y="15"/>
                  </a:cxn>
                  <a:cxn ang="0">
                    <a:pos x="14" y="7"/>
                  </a:cxn>
                </a:cxnLst>
                <a:rect l="0" t="0" r="r" b="b"/>
                <a:pathLst>
                  <a:path w="14" h="22">
                    <a:moveTo>
                      <a:pt x="14" y="7"/>
                    </a:moveTo>
                    <a:lnTo>
                      <a:pt x="14" y="0"/>
                    </a:lnTo>
                    <a:lnTo>
                      <a:pt x="6" y="0"/>
                    </a:lnTo>
                    <a:lnTo>
                      <a:pt x="0" y="7"/>
                    </a:lnTo>
                    <a:lnTo>
                      <a:pt x="0" y="15"/>
                    </a:lnTo>
                    <a:lnTo>
                      <a:pt x="6" y="22"/>
                    </a:lnTo>
                    <a:lnTo>
                      <a:pt x="14" y="22"/>
                    </a:lnTo>
                    <a:lnTo>
                      <a:pt x="14" y="15"/>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6" name="Line 4954"/>
              <p:cNvSpPr>
                <a:spLocks noChangeShapeType="1"/>
              </p:cNvSpPr>
              <p:nvPr/>
            </p:nvSpPr>
            <p:spPr bwMode="auto">
              <a:xfrm>
                <a:off x="2987676" y="1655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7" name="Freeform 4955"/>
              <p:cNvSpPr>
                <a:spLocks/>
              </p:cNvSpPr>
              <p:nvPr/>
            </p:nvSpPr>
            <p:spPr bwMode="auto">
              <a:xfrm>
                <a:off x="2984501" y="1655763"/>
                <a:ext cx="11113" cy="3175"/>
              </a:xfrm>
              <a:custGeom>
                <a:avLst/>
                <a:gdLst/>
                <a:ahLst/>
                <a:cxnLst>
                  <a:cxn ang="0">
                    <a:pos x="6" y="0"/>
                  </a:cxn>
                  <a:cxn ang="0">
                    <a:pos x="0" y="0"/>
                  </a:cxn>
                  <a:cxn ang="0">
                    <a:pos x="6" y="7"/>
                  </a:cxn>
                  <a:cxn ang="0">
                    <a:pos x="14" y="7"/>
                  </a:cxn>
                  <a:cxn ang="0">
                    <a:pos x="22" y="0"/>
                  </a:cxn>
                  <a:cxn ang="0">
                    <a:pos x="14" y="0"/>
                  </a:cxn>
                  <a:cxn ang="0">
                    <a:pos x="6" y="0"/>
                  </a:cxn>
                </a:cxnLst>
                <a:rect l="0" t="0" r="r" b="b"/>
                <a:pathLst>
                  <a:path w="22" h="7">
                    <a:moveTo>
                      <a:pt x="6" y="0"/>
                    </a:moveTo>
                    <a:lnTo>
                      <a:pt x="0" y="0"/>
                    </a:lnTo>
                    <a:lnTo>
                      <a:pt x="6" y="7"/>
                    </a:lnTo>
                    <a:lnTo>
                      <a:pt x="14"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8" name="Freeform 4956"/>
              <p:cNvSpPr>
                <a:spLocks/>
              </p:cNvSpPr>
              <p:nvPr/>
            </p:nvSpPr>
            <p:spPr bwMode="auto">
              <a:xfrm>
                <a:off x="2984501" y="1655763"/>
                <a:ext cx="11113" cy="3175"/>
              </a:xfrm>
              <a:custGeom>
                <a:avLst/>
                <a:gdLst/>
                <a:ahLst/>
                <a:cxnLst>
                  <a:cxn ang="0">
                    <a:pos x="6" y="0"/>
                  </a:cxn>
                  <a:cxn ang="0">
                    <a:pos x="6" y="0"/>
                  </a:cxn>
                  <a:cxn ang="0">
                    <a:pos x="0" y="0"/>
                  </a:cxn>
                  <a:cxn ang="0">
                    <a:pos x="6" y="7"/>
                  </a:cxn>
                  <a:cxn ang="0">
                    <a:pos x="14" y="7"/>
                  </a:cxn>
                  <a:cxn ang="0">
                    <a:pos x="22" y="0"/>
                  </a:cxn>
                  <a:cxn ang="0">
                    <a:pos x="22" y="0"/>
                  </a:cxn>
                  <a:cxn ang="0">
                    <a:pos x="14" y="0"/>
                  </a:cxn>
                  <a:cxn ang="0">
                    <a:pos x="6" y="0"/>
                  </a:cxn>
                </a:cxnLst>
                <a:rect l="0" t="0" r="r" b="b"/>
                <a:pathLst>
                  <a:path w="22" h="7">
                    <a:moveTo>
                      <a:pt x="6" y="0"/>
                    </a:moveTo>
                    <a:lnTo>
                      <a:pt x="6" y="0"/>
                    </a:lnTo>
                    <a:lnTo>
                      <a:pt x="0" y="0"/>
                    </a:lnTo>
                    <a:lnTo>
                      <a:pt x="6" y="7"/>
                    </a:lnTo>
                    <a:lnTo>
                      <a:pt x="14" y="7"/>
                    </a:lnTo>
                    <a:lnTo>
                      <a:pt x="22" y="0"/>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79" name="Line 4957"/>
              <p:cNvSpPr>
                <a:spLocks noChangeShapeType="1"/>
              </p:cNvSpPr>
              <p:nvPr/>
            </p:nvSpPr>
            <p:spPr bwMode="auto">
              <a:xfrm>
                <a:off x="2995613" y="1655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0" name="Freeform 4958"/>
              <p:cNvSpPr>
                <a:spLocks/>
              </p:cNvSpPr>
              <p:nvPr/>
            </p:nvSpPr>
            <p:spPr bwMode="auto">
              <a:xfrm>
                <a:off x="2987676" y="1655763"/>
                <a:ext cx="7938" cy="11113"/>
              </a:xfrm>
              <a:custGeom>
                <a:avLst/>
                <a:gdLst/>
                <a:ahLst/>
                <a:cxnLst>
                  <a:cxn ang="0">
                    <a:pos x="16" y="0"/>
                  </a:cxn>
                  <a:cxn ang="0">
                    <a:pos x="0" y="0"/>
                  </a:cxn>
                  <a:cxn ang="0">
                    <a:pos x="0" y="15"/>
                  </a:cxn>
                  <a:cxn ang="0">
                    <a:pos x="8" y="22"/>
                  </a:cxn>
                  <a:cxn ang="0">
                    <a:pos x="16" y="15"/>
                  </a:cxn>
                  <a:cxn ang="0">
                    <a:pos x="16" y="0"/>
                  </a:cxn>
                </a:cxnLst>
                <a:rect l="0" t="0" r="r" b="b"/>
                <a:pathLst>
                  <a:path w="16" h="22">
                    <a:moveTo>
                      <a:pt x="16" y="0"/>
                    </a:moveTo>
                    <a:lnTo>
                      <a:pt x="0" y="0"/>
                    </a:lnTo>
                    <a:lnTo>
                      <a:pt x="0" y="15"/>
                    </a:lnTo>
                    <a:lnTo>
                      <a:pt x="8" y="22"/>
                    </a:lnTo>
                    <a:lnTo>
                      <a:pt x="16" y="15"/>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1" name="Freeform 4959"/>
              <p:cNvSpPr>
                <a:spLocks/>
              </p:cNvSpPr>
              <p:nvPr/>
            </p:nvSpPr>
            <p:spPr bwMode="auto">
              <a:xfrm>
                <a:off x="2987676" y="1655763"/>
                <a:ext cx="7938" cy="11113"/>
              </a:xfrm>
              <a:custGeom>
                <a:avLst/>
                <a:gdLst/>
                <a:ahLst/>
                <a:cxnLst>
                  <a:cxn ang="0">
                    <a:pos x="16" y="0"/>
                  </a:cxn>
                  <a:cxn ang="0">
                    <a:pos x="16" y="0"/>
                  </a:cxn>
                  <a:cxn ang="0">
                    <a:pos x="8" y="0"/>
                  </a:cxn>
                  <a:cxn ang="0">
                    <a:pos x="0" y="0"/>
                  </a:cxn>
                  <a:cxn ang="0">
                    <a:pos x="0" y="15"/>
                  </a:cxn>
                  <a:cxn ang="0">
                    <a:pos x="8" y="22"/>
                  </a:cxn>
                  <a:cxn ang="0">
                    <a:pos x="16" y="15"/>
                  </a:cxn>
                  <a:cxn ang="0">
                    <a:pos x="16" y="15"/>
                  </a:cxn>
                  <a:cxn ang="0">
                    <a:pos x="16" y="0"/>
                  </a:cxn>
                </a:cxnLst>
                <a:rect l="0" t="0" r="r" b="b"/>
                <a:pathLst>
                  <a:path w="16" h="22">
                    <a:moveTo>
                      <a:pt x="16" y="0"/>
                    </a:moveTo>
                    <a:lnTo>
                      <a:pt x="16" y="0"/>
                    </a:lnTo>
                    <a:lnTo>
                      <a:pt x="8" y="0"/>
                    </a:lnTo>
                    <a:lnTo>
                      <a:pt x="0" y="0"/>
                    </a:lnTo>
                    <a:lnTo>
                      <a:pt x="0" y="15"/>
                    </a:lnTo>
                    <a:lnTo>
                      <a:pt x="8" y="22"/>
                    </a:lnTo>
                    <a:lnTo>
                      <a:pt x="16" y="15"/>
                    </a:lnTo>
                    <a:lnTo>
                      <a:pt x="16" y="15"/>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2" name="Line 4960"/>
              <p:cNvSpPr>
                <a:spLocks noChangeShapeType="1"/>
              </p:cNvSpPr>
              <p:nvPr/>
            </p:nvSpPr>
            <p:spPr bwMode="auto">
              <a:xfrm>
                <a:off x="2992438" y="1658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3" name="Freeform 4961"/>
              <p:cNvSpPr>
                <a:spLocks/>
              </p:cNvSpPr>
              <p:nvPr/>
            </p:nvSpPr>
            <p:spPr bwMode="auto">
              <a:xfrm>
                <a:off x="2987676" y="1658938"/>
                <a:ext cx="15875" cy="7938"/>
              </a:xfrm>
              <a:custGeom>
                <a:avLst/>
                <a:gdLst/>
                <a:ahLst/>
                <a:cxnLst>
                  <a:cxn ang="0">
                    <a:pos x="8" y="0"/>
                  </a:cxn>
                  <a:cxn ang="0">
                    <a:pos x="0" y="8"/>
                  </a:cxn>
                  <a:cxn ang="0">
                    <a:pos x="8" y="15"/>
                  </a:cxn>
                  <a:cxn ang="0">
                    <a:pos x="23" y="15"/>
                  </a:cxn>
                  <a:cxn ang="0">
                    <a:pos x="31" y="8"/>
                  </a:cxn>
                  <a:cxn ang="0">
                    <a:pos x="31" y="0"/>
                  </a:cxn>
                  <a:cxn ang="0">
                    <a:pos x="23" y="0"/>
                  </a:cxn>
                  <a:cxn ang="0">
                    <a:pos x="8" y="0"/>
                  </a:cxn>
                </a:cxnLst>
                <a:rect l="0" t="0" r="r" b="b"/>
                <a:pathLst>
                  <a:path w="31" h="15">
                    <a:moveTo>
                      <a:pt x="8" y="0"/>
                    </a:moveTo>
                    <a:lnTo>
                      <a:pt x="0" y="8"/>
                    </a:lnTo>
                    <a:lnTo>
                      <a:pt x="8" y="15"/>
                    </a:lnTo>
                    <a:lnTo>
                      <a:pt x="23" y="15"/>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4" name="Freeform 4962"/>
              <p:cNvSpPr>
                <a:spLocks/>
              </p:cNvSpPr>
              <p:nvPr/>
            </p:nvSpPr>
            <p:spPr bwMode="auto">
              <a:xfrm>
                <a:off x="2987676" y="1658938"/>
                <a:ext cx="15875" cy="7938"/>
              </a:xfrm>
              <a:custGeom>
                <a:avLst/>
                <a:gdLst/>
                <a:ahLst/>
                <a:cxnLst>
                  <a:cxn ang="0">
                    <a:pos x="8" y="0"/>
                  </a:cxn>
                  <a:cxn ang="0">
                    <a:pos x="8" y="0"/>
                  </a:cxn>
                  <a:cxn ang="0">
                    <a:pos x="0" y="8"/>
                  </a:cxn>
                  <a:cxn ang="0">
                    <a:pos x="8" y="15"/>
                  </a:cxn>
                  <a:cxn ang="0">
                    <a:pos x="23" y="15"/>
                  </a:cxn>
                  <a:cxn ang="0">
                    <a:pos x="31" y="8"/>
                  </a:cxn>
                  <a:cxn ang="0">
                    <a:pos x="31" y="0"/>
                  </a:cxn>
                  <a:cxn ang="0">
                    <a:pos x="23" y="0"/>
                  </a:cxn>
                  <a:cxn ang="0">
                    <a:pos x="8" y="0"/>
                  </a:cxn>
                </a:cxnLst>
                <a:rect l="0" t="0" r="r" b="b"/>
                <a:pathLst>
                  <a:path w="31" h="15">
                    <a:moveTo>
                      <a:pt x="8" y="0"/>
                    </a:moveTo>
                    <a:lnTo>
                      <a:pt x="8" y="0"/>
                    </a:lnTo>
                    <a:lnTo>
                      <a:pt x="0" y="8"/>
                    </a:lnTo>
                    <a:lnTo>
                      <a:pt x="8" y="15"/>
                    </a:lnTo>
                    <a:lnTo>
                      <a:pt x="23" y="15"/>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5" name="Line 4963"/>
              <p:cNvSpPr>
                <a:spLocks noChangeShapeType="1"/>
              </p:cNvSpPr>
              <p:nvPr/>
            </p:nvSpPr>
            <p:spPr bwMode="auto">
              <a:xfrm>
                <a:off x="3003551" y="1663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6" name="Freeform 4964"/>
              <p:cNvSpPr>
                <a:spLocks/>
              </p:cNvSpPr>
              <p:nvPr/>
            </p:nvSpPr>
            <p:spPr bwMode="auto">
              <a:xfrm>
                <a:off x="2995613" y="1658938"/>
                <a:ext cx="7938" cy="11113"/>
              </a:xfrm>
              <a:custGeom>
                <a:avLst/>
                <a:gdLst/>
                <a:ahLst/>
                <a:cxnLst>
                  <a:cxn ang="0">
                    <a:pos x="15" y="8"/>
                  </a:cxn>
                  <a:cxn ang="0">
                    <a:pos x="15" y="0"/>
                  </a:cxn>
                  <a:cxn ang="0">
                    <a:pos x="7" y="0"/>
                  </a:cxn>
                  <a:cxn ang="0">
                    <a:pos x="0" y="8"/>
                  </a:cxn>
                  <a:cxn ang="0">
                    <a:pos x="0" y="15"/>
                  </a:cxn>
                  <a:cxn ang="0">
                    <a:pos x="7" y="21"/>
                  </a:cxn>
                  <a:cxn ang="0">
                    <a:pos x="15" y="21"/>
                  </a:cxn>
                  <a:cxn ang="0">
                    <a:pos x="15" y="15"/>
                  </a:cxn>
                  <a:cxn ang="0">
                    <a:pos x="15" y="8"/>
                  </a:cxn>
                </a:cxnLst>
                <a:rect l="0" t="0" r="r" b="b"/>
                <a:pathLst>
                  <a:path w="15" h="21">
                    <a:moveTo>
                      <a:pt x="15" y="8"/>
                    </a:moveTo>
                    <a:lnTo>
                      <a:pt x="15" y="0"/>
                    </a:lnTo>
                    <a:lnTo>
                      <a:pt x="7" y="0"/>
                    </a:lnTo>
                    <a:lnTo>
                      <a:pt x="0" y="8"/>
                    </a:lnTo>
                    <a:lnTo>
                      <a:pt x="0" y="15"/>
                    </a:lnTo>
                    <a:lnTo>
                      <a:pt x="7" y="21"/>
                    </a:lnTo>
                    <a:lnTo>
                      <a:pt x="15" y="21"/>
                    </a:lnTo>
                    <a:lnTo>
                      <a:pt x="15" y="15"/>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7" name="Freeform 4965"/>
              <p:cNvSpPr>
                <a:spLocks/>
              </p:cNvSpPr>
              <p:nvPr/>
            </p:nvSpPr>
            <p:spPr bwMode="auto">
              <a:xfrm>
                <a:off x="2995613" y="1658938"/>
                <a:ext cx="7938" cy="11113"/>
              </a:xfrm>
              <a:custGeom>
                <a:avLst/>
                <a:gdLst/>
                <a:ahLst/>
                <a:cxnLst>
                  <a:cxn ang="0">
                    <a:pos x="15" y="8"/>
                  </a:cxn>
                  <a:cxn ang="0">
                    <a:pos x="15" y="0"/>
                  </a:cxn>
                  <a:cxn ang="0">
                    <a:pos x="7" y="0"/>
                  </a:cxn>
                  <a:cxn ang="0">
                    <a:pos x="0" y="8"/>
                  </a:cxn>
                  <a:cxn ang="0">
                    <a:pos x="0" y="15"/>
                  </a:cxn>
                  <a:cxn ang="0">
                    <a:pos x="7" y="21"/>
                  </a:cxn>
                  <a:cxn ang="0">
                    <a:pos x="15" y="21"/>
                  </a:cxn>
                  <a:cxn ang="0">
                    <a:pos x="15" y="15"/>
                  </a:cxn>
                  <a:cxn ang="0">
                    <a:pos x="15" y="8"/>
                  </a:cxn>
                </a:cxnLst>
                <a:rect l="0" t="0" r="r" b="b"/>
                <a:pathLst>
                  <a:path w="15" h="21">
                    <a:moveTo>
                      <a:pt x="15" y="8"/>
                    </a:moveTo>
                    <a:lnTo>
                      <a:pt x="15" y="0"/>
                    </a:lnTo>
                    <a:lnTo>
                      <a:pt x="7" y="0"/>
                    </a:lnTo>
                    <a:lnTo>
                      <a:pt x="0" y="8"/>
                    </a:lnTo>
                    <a:lnTo>
                      <a:pt x="0" y="15"/>
                    </a:lnTo>
                    <a:lnTo>
                      <a:pt x="7" y="21"/>
                    </a:lnTo>
                    <a:lnTo>
                      <a:pt x="15" y="21"/>
                    </a:lnTo>
                    <a:lnTo>
                      <a:pt x="15" y="15"/>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8" name="Line 4966"/>
              <p:cNvSpPr>
                <a:spLocks noChangeShapeType="1"/>
              </p:cNvSpPr>
              <p:nvPr/>
            </p:nvSpPr>
            <p:spPr bwMode="auto">
              <a:xfrm>
                <a:off x="3000376" y="1666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89" name="Freeform 4967"/>
              <p:cNvSpPr>
                <a:spLocks/>
              </p:cNvSpPr>
              <p:nvPr/>
            </p:nvSpPr>
            <p:spPr bwMode="auto">
              <a:xfrm>
                <a:off x="2995613" y="1666875"/>
                <a:ext cx="20638" cy="3175"/>
              </a:xfrm>
              <a:custGeom>
                <a:avLst/>
                <a:gdLst/>
                <a:ahLst/>
                <a:cxnLst>
                  <a:cxn ang="0">
                    <a:pos x="7" y="0"/>
                  </a:cxn>
                  <a:cxn ang="0">
                    <a:pos x="0" y="0"/>
                  </a:cxn>
                  <a:cxn ang="0">
                    <a:pos x="7" y="6"/>
                  </a:cxn>
                  <a:cxn ang="0">
                    <a:pos x="29" y="6"/>
                  </a:cxn>
                  <a:cxn ang="0">
                    <a:pos x="37" y="0"/>
                  </a:cxn>
                  <a:cxn ang="0">
                    <a:pos x="29" y="0"/>
                  </a:cxn>
                  <a:cxn ang="0">
                    <a:pos x="7" y="0"/>
                  </a:cxn>
                </a:cxnLst>
                <a:rect l="0" t="0" r="r" b="b"/>
                <a:pathLst>
                  <a:path w="37" h="6">
                    <a:moveTo>
                      <a:pt x="7" y="0"/>
                    </a:moveTo>
                    <a:lnTo>
                      <a:pt x="0" y="0"/>
                    </a:lnTo>
                    <a:lnTo>
                      <a:pt x="7" y="6"/>
                    </a:lnTo>
                    <a:lnTo>
                      <a:pt x="29" y="6"/>
                    </a:lnTo>
                    <a:lnTo>
                      <a:pt x="37" y="0"/>
                    </a:lnTo>
                    <a:lnTo>
                      <a:pt x="2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0" name="Freeform 4968"/>
              <p:cNvSpPr>
                <a:spLocks/>
              </p:cNvSpPr>
              <p:nvPr/>
            </p:nvSpPr>
            <p:spPr bwMode="auto">
              <a:xfrm>
                <a:off x="2995613" y="1666875"/>
                <a:ext cx="20638" cy="3175"/>
              </a:xfrm>
              <a:custGeom>
                <a:avLst/>
                <a:gdLst/>
                <a:ahLst/>
                <a:cxnLst>
                  <a:cxn ang="0">
                    <a:pos x="7" y="0"/>
                  </a:cxn>
                  <a:cxn ang="0">
                    <a:pos x="0" y="0"/>
                  </a:cxn>
                  <a:cxn ang="0">
                    <a:pos x="0" y="0"/>
                  </a:cxn>
                  <a:cxn ang="0">
                    <a:pos x="7" y="6"/>
                  </a:cxn>
                  <a:cxn ang="0">
                    <a:pos x="29" y="6"/>
                  </a:cxn>
                  <a:cxn ang="0">
                    <a:pos x="37" y="0"/>
                  </a:cxn>
                  <a:cxn ang="0">
                    <a:pos x="37" y="0"/>
                  </a:cxn>
                  <a:cxn ang="0">
                    <a:pos x="29" y="0"/>
                  </a:cxn>
                  <a:cxn ang="0">
                    <a:pos x="7" y="0"/>
                  </a:cxn>
                </a:cxnLst>
                <a:rect l="0" t="0" r="r" b="b"/>
                <a:pathLst>
                  <a:path w="37" h="6">
                    <a:moveTo>
                      <a:pt x="7" y="0"/>
                    </a:moveTo>
                    <a:lnTo>
                      <a:pt x="0" y="0"/>
                    </a:lnTo>
                    <a:lnTo>
                      <a:pt x="0" y="0"/>
                    </a:lnTo>
                    <a:lnTo>
                      <a:pt x="7" y="6"/>
                    </a:lnTo>
                    <a:lnTo>
                      <a:pt x="29" y="6"/>
                    </a:lnTo>
                    <a:lnTo>
                      <a:pt x="37" y="0"/>
                    </a:lnTo>
                    <a:lnTo>
                      <a:pt x="37" y="0"/>
                    </a:lnTo>
                    <a:lnTo>
                      <a:pt x="2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1" name="Line 4969"/>
              <p:cNvSpPr>
                <a:spLocks noChangeShapeType="1"/>
              </p:cNvSpPr>
              <p:nvPr/>
            </p:nvSpPr>
            <p:spPr bwMode="auto">
              <a:xfrm>
                <a:off x="3016251" y="1666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2" name="Freeform 4970"/>
              <p:cNvSpPr>
                <a:spLocks/>
              </p:cNvSpPr>
              <p:nvPr/>
            </p:nvSpPr>
            <p:spPr bwMode="auto">
              <a:xfrm>
                <a:off x="3008313" y="1666875"/>
                <a:ext cx="7938" cy="11113"/>
              </a:xfrm>
              <a:custGeom>
                <a:avLst/>
                <a:gdLst/>
                <a:ahLst/>
                <a:cxnLst>
                  <a:cxn ang="0">
                    <a:pos x="14" y="0"/>
                  </a:cxn>
                  <a:cxn ang="0">
                    <a:pos x="0" y="0"/>
                  </a:cxn>
                  <a:cxn ang="0">
                    <a:pos x="0" y="14"/>
                  </a:cxn>
                  <a:cxn ang="0">
                    <a:pos x="6" y="21"/>
                  </a:cxn>
                  <a:cxn ang="0">
                    <a:pos x="14" y="14"/>
                  </a:cxn>
                  <a:cxn ang="0">
                    <a:pos x="14" y="0"/>
                  </a:cxn>
                </a:cxnLst>
                <a:rect l="0" t="0" r="r" b="b"/>
                <a:pathLst>
                  <a:path w="14" h="21">
                    <a:moveTo>
                      <a:pt x="14" y="0"/>
                    </a:moveTo>
                    <a:lnTo>
                      <a:pt x="0" y="0"/>
                    </a:lnTo>
                    <a:lnTo>
                      <a:pt x="0" y="14"/>
                    </a:lnTo>
                    <a:lnTo>
                      <a:pt x="6" y="21"/>
                    </a:lnTo>
                    <a:lnTo>
                      <a:pt x="14" y="14"/>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3" name="Freeform 4971"/>
              <p:cNvSpPr>
                <a:spLocks/>
              </p:cNvSpPr>
              <p:nvPr/>
            </p:nvSpPr>
            <p:spPr bwMode="auto">
              <a:xfrm>
                <a:off x="3008313" y="1666875"/>
                <a:ext cx="7938" cy="11113"/>
              </a:xfrm>
              <a:custGeom>
                <a:avLst/>
                <a:gdLst/>
                <a:ahLst/>
                <a:cxnLst>
                  <a:cxn ang="0">
                    <a:pos x="14" y="0"/>
                  </a:cxn>
                  <a:cxn ang="0">
                    <a:pos x="14" y="0"/>
                  </a:cxn>
                  <a:cxn ang="0">
                    <a:pos x="6" y="0"/>
                  </a:cxn>
                  <a:cxn ang="0">
                    <a:pos x="0" y="0"/>
                  </a:cxn>
                  <a:cxn ang="0">
                    <a:pos x="0" y="14"/>
                  </a:cxn>
                  <a:cxn ang="0">
                    <a:pos x="6" y="21"/>
                  </a:cxn>
                  <a:cxn ang="0">
                    <a:pos x="14" y="14"/>
                  </a:cxn>
                  <a:cxn ang="0">
                    <a:pos x="14" y="14"/>
                  </a:cxn>
                  <a:cxn ang="0">
                    <a:pos x="14" y="0"/>
                  </a:cxn>
                </a:cxnLst>
                <a:rect l="0" t="0" r="r" b="b"/>
                <a:pathLst>
                  <a:path w="14" h="21">
                    <a:moveTo>
                      <a:pt x="14" y="0"/>
                    </a:moveTo>
                    <a:lnTo>
                      <a:pt x="14" y="0"/>
                    </a:lnTo>
                    <a:lnTo>
                      <a:pt x="6" y="0"/>
                    </a:lnTo>
                    <a:lnTo>
                      <a:pt x="0" y="0"/>
                    </a:lnTo>
                    <a:lnTo>
                      <a:pt x="0" y="14"/>
                    </a:lnTo>
                    <a:lnTo>
                      <a:pt x="6" y="21"/>
                    </a:lnTo>
                    <a:lnTo>
                      <a:pt x="14" y="14"/>
                    </a:lnTo>
                    <a:lnTo>
                      <a:pt x="14" y="14"/>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4" name="Line 4972"/>
              <p:cNvSpPr>
                <a:spLocks noChangeShapeType="1"/>
              </p:cNvSpPr>
              <p:nvPr/>
            </p:nvSpPr>
            <p:spPr bwMode="auto">
              <a:xfrm>
                <a:off x="3011488" y="1670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5" name="Freeform 4973"/>
              <p:cNvSpPr>
                <a:spLocks/>
              </p:cNvSpPr>
              <p:nvPr/>
            </p:nvSpPr>
            <p:spPr bwMode="auto">
              <a:xfrm>
                <a:off x="3008313" y="1670050"/>
                <a:ext cx="11113" cy="7938"/>
              </a:xfrm>
              <a:custGeom>
                <a:avLst/>
                <a:gdLst/>
                <a:ahLst/>
                <a:cxnLst>
                  <a:cxn ang="0">
                    <a:pos x="6" y="0"/>
                  </a:cxn>
                  <a:cxn ang="0">
                    <a:pos x="0" y="0"/>
                  </a:cxn>
                  <a:cxn ang="0">
                    <a:pos x="0" y="8"/>
                  </a:cxn>
                  <a:cxn ang="0">
                    <a:pos x="6" y="15"/>
                  </a:cxn>
                  <a:cxn ang="0">
                    <a:pos x="14" y="15"/>
                  </a:cxn>
                  <a:cxn ang="0">
                    <a:pos x="22" y="8"/>
                  </a:cxn>
                  <a:cxn ang="0">
                    <a:pos x="22" y="0"/>
                  </a:cxn>
                  <a:cxn ang="0">
                    <a:pos x="14" y="0"/>
                  </a:cxn>
                  <a:cxn ang="0">
                    <a:pos x="6" y="0"/>
                  </a:cxn>
                </a:cxnLst>
                <a:rect l="0" t="0" r="r" b="b"/>
                <a:pathLst>
                  <a:path w="22" h="15">
                    <a:moveTo>
                      <a:pt x="6" y="0"/>
                    </a:moveTo>
                    <a:lnTo>
                      <a:pt x="0" y="0"/>
                    </a:lnTo>
                    <a:lnTo>
                      <a:pt x="0" y="8"/>
                    </a:lnTo>
                    <a:lnTo>
                      <a:pt x="6" y="15"/>
                    </a:lnTo>
                    <a:lnTo>
                      <a:pt x="14" y="15"/>
                    </a:lnTo>
                    <a:lnTo>
                      <a:pt x="22" y="8"/>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6" name="Freeform 4974"/>
              <p:cNvSpPr>
                <a:spLocks/>
              </p:cNvSpPr>
              <p:nvPr/>
            </p:nvSpPr>
            <p:spPr bwMode="auto">
              <a:xfrm>
                <a:off x="3008313" y="1670050"/>
                <a:ext cx="11113" cy="7938"/>
              </a:xfrm>
              <a:custGeom>
                <a:avLst/>
                <a:gdLst/>
                <a:ahLst/>
                <a:cxnLst>
                  <a:cxn ang="0">
                    <a:pos x="6" y="0"/>
                  </a:cxn>
                  <a:cxn ang="0">
                    <a:pos x="0" y="0"/>
                  </a:cxn>
                  <a:cxn ang="0">
                    <a:pos x="0" y="8"/>
                  </a:cxn>
                  <a:cxn ang="0">
                    <a:pos x="6" y="15"/>
                  </a:cxn>
                  <a:cxn ang="0">
                    <a:pos x="14" y="15"/>
                  </a:cxn>
                  <a:cxn ang="0">
                    <a:pos x="22" y="8"/>
                  </a:cxn>
                  <a:cxn ang="0">
                    <a:pos x="22" y="0"/>
                  </a:cxn>
                  <a:cxn ang="0">
                    <a:pos x="14" y="0"/>
                  </a:cxn>
                  <a:cxn ang="0">
                    <a:pos x="6" y="0"/>
                  </a:cxn>
                </a:cxnLst>
                <a:rect l="0" t="0" r="r" b="b"/>
                <a:pathLst>
                  <a:path w="22" h="15">
                    <a:moveTo>
                      <a:pt x="6" y="0"/>
                    </a:moveTo>
                    <a:lnTo>
                      <a:pt x="0" y="0"/>
                    </a:lnTo>
                    <a:lnTo>
                      <a:pt x="0" y="8"/>
                    </a:lnTo>
                    <a:lnTo>
                      <a:pt x="6" y="15"/>
                    </a:lnTo>
                    <a:lnTo>
                      <a:pt x="14" y="15"/>
                    </a:lnTo>
                    <a:lnTo>
                      <a:pt x="22" y="8"/>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7" name="Line 4975"/>
              <p:cNvSpPr>
                <a:spLocks noChangeShapeType="1"/>
              </p:cNvSpPr>
              <p:nvPr/>
            </p:nvSpPr>
            <p:spPr bwMode="auto">
              <a:xfrm>
                <a:off x="3016251" y="1670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8" name="Freeform 4976"/>
              <p:cNvSpPr>
                <a:spLocks/>
              </p:cNvSpPr>
              <p:nvPr/>
            </p:nvSpPr>
            <p:spPr bwMode="auto">
              <a:xfrm>
                <a:off x="3011488" y="1670050"/>
                <a:ext cx="12700" cy="7938"/>
              </a:xfrm>
              <a:custGeom>
                <a:avLst/>
                <a:gdLst/>
                <a:ahLst/>
                <a:cxnLst>
                  <a:cxn ang="0">
                    <a:pos x="8" y="0"/>
                  </a:cxn>
                  <a:cxn ang="0">
                    <a:pos x="0" y="0"/>
                  </a:cxn>
                  <a:cxn ang="0">
                    <a:pos x="0" y="8"/>
                  </a:cxn>
                  <a:cxn ang="0">
                    <a:pos x="8" y="15"/>
                  </a:cxn>
                  <a:cxn ang="0">
                    <a:pos x="16" y="15"/>
                  </a:cxn>
                  <a:cxn ang="0">
                    <a:pos x="24" y="8"/>
                  </a:cxn>
                  <a:cxn ang="0">
                    <a:pos x="16" y="0"/>
                  </a:cxn>
                  <a:cxn ang="0">
                    <a:pos x="8" y="0"/>
                  </a:cxn>
                </a:cxnLst>
                <a:rect l="0" t="0" r="r" b="b"/>
                <a:pathLst>
                  <a:path w="24" h="15">
                    <a:moveTo>
                      <a:pt x="8" y="0"/>
                    </a:moveTo>
                    <a:lnTo>
                      <a:pt x="0" y="0"/>
                    </a:lnTo>
                    <a:lnTo>
                      <a:pt x="0" y="8"/>
                    </a:lnTo>
                    <a:lnTo>
                      <a:pt x="8" y="15"/>
                    </a:lnTo>
                    <a:lnTo>
                      <a:pt x="16" y="15"/>
                    </a:lnTo>
                    <a:lnTo>
                      <a:pt x="24"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599" name="Freeform 4977"/>
              <p:cNvSpPr>
                <a:spLocks/>
              </p:cNvSpPr>
              <p:nvPr/>
            </p:nvSpPr>
            <p:spPr bwMode="auto">
              <a:xfrm>
                <a:off x="3011488" y="1670050"/>
                <a:ext cx="12700" cy="7938"/>
              </a:xfrm>
              <a:custGeom>
                <a:avLst/>
                <a:gdLst/>
                <a:ahLst/>
                <a:cxnLst>
                  <a:cxn ang="0">
                    <a:pos x="8" y="0"/>
                  </a:cxn>
                  <a:cxn ang="0">
                    <a:pos x="0" y="0"/>
                  </a:cxn>
                  <a:cxn ang="0">
                    <a:pos x="0" y="8"/>
                  </a:cxn>
                  <a:cxn ang="0">
                    <a:pos x="8" y="15"/>
                  </a:cxn>
                  <a:cxn ang="0">
                    <a:pos x="16" y="15"/>
                  </a:cxn>
                  <a:cxn ang="0">
                    <a:pos x="24" y="8"/>
                  </a:cxn>
                  <a:cxn ang="0">
                    <a:pos x="16" y="0"/>
                  </a:cxn>
                  <a:cxn ang="0">
                    <a:pos x="16" y="0"/>
                  </a:cxn>
                  <a:cxn ang="0">
                    <a:pos x="8" y="0"/>
                  </a:cxn>
                </a:cxnLst>
                <a:rect l="0" t="0" r="r" b="b"/>
                <a:pathLst>
                  <a:path w="24" h="15">
                    <a:moveTo>
                      <a:pt x="8" y="0"/>
                    </a:moveTo>
                    <a:lnTo>
                      <a:pt x="0" y="0"/>
                    </a:lnTo>
                    <a:lnTo>
                      <a:pt x="0" y="8"/>
                    </a:lnTo>
                    <a:lnTo>
                      <a:pt x="8" y="15"/>
                    </a:lnTo>
                    <a:lnTo>
                      <a:pt x="16" y="15"/>
                    </a:lnTo>
                    <a:lnTo>
                      <a:pt x="24"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0" name="Line 4978"/>
              <p:cNvSpPr>
                <a:spLocks noChangeShapeType="1"/>
              </p:cNvSpPr>
              <p:nvPr/>
            </p:nvSpPr>
            <p:spPr bwMode="auto">
              <a:xfrm>
                <a:off x="3019426" y="1670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1" name="Freeform 4979"/>
              <p:cNvSpPr>
                <a:spLocks/>
              </p:cNvSpPr>
              <p:nvPr/>
            </p:nvSpPr>
            <p:spPr bwMode="auto">
              <a:xfrm>
                <a:off x="3016251" y="1670050"/>
                <a:ext cx="7938" cy="7938"/>
              </a:xfrm>
              <a:custGeom>
                <a:avLst/>
                <a:gdLst/>
                <a:ahLst/>
                <a:cxnLst>
                  <a:cxn ang="0">
                    <a:pos x="8" y="0"/>
                  </a:cxn>
                  <a:cxn ang="0">
                    <a:pos x="0" y="0"/>
                  </a:cxn>
                  <a:cxn ang="0">
                    <a:pos x="0" y="8"/>
                  </a:cxn>
                  <a:cxn ang="0">
                    <a:pos x="8" y="15"/>
                  </a:cxn>
                  <a:cxn ang="0">
                    <a:pos x="16" y="8"/>
                  </a:cxn>
                  <a:cxn ang="0">
                    <a:pos x="16" y="0"/>
                  </a:cxn>
                  <a:cxn ang="0">
                    <a:pos x="8" y="0"/>
                  </a:cxn>
                </a:cxnLst>
                <a:rect l="0" t="0" r="r" b="b"/>
                <a:pathLst>
                  <a:path w="16" h="15">
                    <a:moveTo>
                      <a:pt x="8" y="0"/>
                    </a:moveTo>
                    <a:lnTo>
                      <a:pt x="0" y="0"/>
                    </a:lnTo>
                    <a:lnTo>
                      <a:pt x="0" y="8"/>
                    </a:lnTo>
                    <a:lnTo>
                      <a:pt x="8" y="15"/>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2" name="Freeform 4980"/>
              <p:cNvSpPr>
                <a:spLocks/>
              </p:cNvSpPr>
              <p:nvPr/>
            </p:nvSpPr>
            <p:spPr bwMode="auto">
              <a:xfrm>
                <a:off x="3016251" y="1670050"/>
                <a:ext cx="7938" cy="7938"/>
              </a:xfrm>
              <a:custGeom>
                <a:avLst/>
                <a:gdLst/>
                <a:ahLst/>
                <a:cxnLst>
                  <a:cxn ang="0">
                    <a:pos x="8" y="0"/>
                  </a:cxn>
                  <a:cxn ang="0">
                    <a:pos x="0" y="0"/>
                  </a:cxn>
                  <a:cxn ang="0">
                    <a:pos x="0" y="8"/>
                  </a:cxn>
                  <a:cxn ang="0">
                    <a:pos x="8" y="15"/>
                  </a:cxn>
                  <a:cxn ang="0">
                    <a:pos x="8" y="15"/>
                  </a:cxn>
                  <a:cxn ang="0">
                    <a:pos x="16" y="8"/>
                  </a:cxn>
                  <a:cxn ang="0">
                    <a:pos x="16" y="0"/>
                  </a:cxn>
                  <a:cxn ang="0">
                    <a:pos x="8" y="0"/>
                  </a:cxn>
                  <a:cxn ang="0">
                    <a:pos x="8" y="0"/>
                  </a:cxn>
                </a:cxnLst>
                <a:rect l="0" t="0" r="r" b="b"/>
                <a:pathLst>
                  <a:path w="16" h="15">
                    <a:moveTo>
                      <a:pt x="8" y="0"/>
                    </a:moveTo>
                    <a:lnTo>
                      <a:pt x="0" y="0"/>
                    </a:lnTo>
                    <a:lnTo>
                      <a:pt x="0" y="8"/>
                    </a:lnTo>
                    <a:lnTo>
                      <a:pt x="8" y="15"/>
                    </a:lnTo>
                    <a:lnTo>
                      <a:pt x="8" y="15"/>
                    </a:lnTo>
                    <a:lnTo>
                      <a:pt x="16" y="8"/>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3" name="Line 4981"/>
              <p:cNvSpPr>
                <a:spLocks noChangeShapeType="1"/>
              </p:cNvSpPr>
              <p:nvPr/>
            </p:nvSpPr>
            <p:spPr bwMode="auto">
              <a:xfrm>
                <a:off x="3019426" y="1670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4" name="Freeform 4982"/>
              <p:cNvSpPr>
                <a:spLocks/>
              </p:cNvSpPr>
              <p:nvPr/>
            </p:nvSpPr>
            <p:spPr bwMode="auto">
              <a:xfrm>
                <a:off x="3016251" y="1670050"/>
                <a:ext cx="15875" cy="7938"/>
              </a:xfrm>
              <a:custGeom>
                <a:avLst/>
                <a:gdLst/>
                <a:ahLst/>
                <a:cxnLst>
                  <a:cxn ang="0">
                    <a:pos x="8" y="0"/>
                  </a:cxn>
                  <a:cxn ang="0">
                    <a:pos x="0" y="0"/>
                  </a:cxn>
                  <a:cxn ang="0">
                    <a:pos x="0" y="8"/>
                  </a:cxn>
                  <a:cxn ang="0">
                    <a:pos x="8" y="15"/>
                  </a:cxn>
                  <a:cxn ang="0">
                    <a:pos x="23" y="15"/>
                  </a:cxn>
                  <a:cxn ang="0">
                    <a:pos x="31" y="8"/>
                  </a:cxn>
                  <a:cxn ang="0">
                    <a:pos x="23" y="0"/>
                  </a:cxn>
                  <a:cxn ang="0">
                    <a:pos x="8" y="0"/>
                  </a:cxn>
                </a:cxnLst>
                <a:rect l="0" t="0" r="r" b="b"/>
                <a:pathLst>
                  <a:path w="31" h="15">
                    <a:moveTo>
                      <a:pt x="8" y="0"/>
                    </a:moveTo>
                    <a:lnTo>
                      <a:pt x="0" y="0"/>
                    </a:lnTo>
                    <a:lnTo>
                      <a:pt x="0" y="8"/>
                    </a:lnTo>
                    <a:lnTo>
                      <a:pt x="8" y="15"/>
                    </a:lnTo>
                    <a:lnTo>
                      <a:pt x="23" y="15"/>
                    </a:lnTo>
                    <a:lnTo>
                      <a:pt x="31" y="8"/>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5" name="Freeform 4983"/>
              <p:cNvSpPr>
                <a:spLocks/>
              </p:cNvSpPr>
              <p:nvPr/>
            </p:nvSpPr>
            <p:spPr bwMode="auto">
              <a:xfrm>
                <a:off x="3016251" y="1670050"/>
                <a:ext cx="15875" cy="7938"/>
              </a:xfrm>
              <a:custGeom>
                <a:avLst/>
                <a:gdLst/>
                <a:ahLst/>
                <a:cxnLst>
                  <a:cxn ang="0">
                    <a:pos x="8" y="0"/>
                  </a:cxn>
                  <a:cxn ang="0">
                    <a:pos x="0" y="0"/>
                  </a:cxn>
                  <a:cxn ang="0">
                    <a:pos x="0" y="8"/>
                  </a:cxn>
                  <a:cxn ang="0">
                    <a:pos x="8" y="15"/>
                  </a:cxn>
                  <a:cxn ang="0">
                    <a:pos x="23" y="15"/>
                  </a:cxn>
                  <a:cxn ang="0">
                    <a:pos x="31" y="8"/>
                  </a:cxn>
                  <a:cxn ang="0">
                    <a:pos x="23" y="0"/>
                  </a:cxn>
                  <a:cxn ang="0">
                    <a:pos x="23" y="0"/>
                  </a:cxn>
                  <a:cxn ang="0">
                    <a:pos x="8" y="0"/>
                  </a:cxn>
                </a:cxnLst>
                <a:rect l="0" t="0" r="r" b="b"/>
                <a:pathLst>
                  <a:path w="31" h="15">
                    <a:moveTo>
                      <a:pt x="8" y="0"/>
                    </a:moveTo>
                    <a:lnTo>
                      <a:pt x="0" y="0"/>
                    </a:lnTo>
                    <a:lnTo>
                      <a:pt x="0" y="8"/>
                    </a:lnTo>
                    <a:lnTo>
                      <a:pt x="8" y="15"/>
                    </a:lnTo>
                    <a:lnTo>
                      <a:pt x="23" y="15"/>
                    </a:lnTo>
                    <a:lnTo>
                      <a:pt x="31" y="8"/>
                    </a:lnTo>
                    <a:lnTo>
                      <a:pt x="23"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6" name="Line 4984"/>
              <p:cNvSpPr>
                <a:spLocks noChangeShapeType="1"/>
              </p:cNvSpPr>
              <p:nvPr/>
            </p:nvSpPr>
            <p:spPr bwMode="auto">
              <a:xfrm>
                <a:off x="3027363" y="1670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7" name="Freeform 4985"/>
              <p:cNvSpPr>
                <a:spLocks/>
              </p:cNvSpPr>
              <p:nvPr/>
            </p:nvSpPr>
            <p:spPr bwMode="auto">
              <a:xfrm>
                <a:off x="3024188" y="1670050"/>
                <a:ext cx="7938" cy="7938"/>
              </a:xfrm>
              <a:custGeom>
                <a:avLst/>
                <a:gdLst/>
                <a:ahLst/>
                <a:cxnLst>
                  <a:cxn ang="0">
                    <a:pos x="7" y="0"/>
                  </a:cxn>
                  <a:cxn ang="0">
                    <a:pos x="0" y="0"/>
                  </a:cxn>
                  <a:cxn ang="0">
                    <a:pos x="0" y="8"/>
                  </a:cxn>
                  <a:cxn ang="0">
                    <a:pos x="7" y="15"/>
                  </a:cxn>
                  <a:cxn ang="0">
                    <a:pos x="15" y="8"/>
                  </a:cxn>
                  <a:cxn ang="0">
                    <a:pos x="15" y="0"/>
                  </a:cxn>
                  <a:cxn ang="0">
                    <a:pos x="7" y="0"/>
                  </a:cxn>
                </a:cxnLst>
                <a:rect l="0" t="0" r="r" b="b"/>
                <a:pathLst>
                  <a:path w="15" h="15">
                    <a:moveTo>
                      <a:pt x="7" y="0"/>
                    </a:moveTo>
                    <a:lnTo>
                      <a:pt x="0" y="0"/>
                    </a:lnTo>
                    <a:lnTo>
                      <a:pt x="0" y="8"/>
                    </a:lnTo>
                    <a:lnTo>
                      <a:pt x="7" y="15"/>
                    </a:lnTo>
                    <a:lnTo>
                      <a:pt x="15"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8" name="Freeform 4986"/>
              <p:cNvSpPr>
                <a:spLocks/>
              </p:cNvSpPr>
              <p:nvPr/>
            </p:nvSpPr>
            <p:spPr bwMode="auto">
              <a:xfrm>
                <a:off x="3024188" y="1670050"/>
                <a:ext cx="7938" cy="7938"/>
              </a:xfrm>
              <a:custGeom>
                <a:avLst/>
                <a:gdLst/>
                <a:ahLst/>
                <a:cxnLst>
                  <a:cxn ang="0">
                    <a:pos x="7" y="0"/>
                  </a:cxn>
                  <a:cxn ang="0">
                    <a:pos x="0" y="0"/>
                  </a:cxn>
                  <a:cxn ang="0">
                    <a:pos x="0" y="8"/>
                  </a:cxn>
                  <a:cxn ang="0">
                    <a:pos x="7" y="15"/>
                  </a:cxn>
                  <a:cxn ang="0">
                    <a:pos x="7" y="15"/>
                  </a:cxn>
                  <a:cxn ang="0">
                    <a:pos x="15" y="8"/>
                  </a:cxn>
                  <a:cxn ang="0">
                    <a:pos x="15" y="0"/>
                  </a:cxn>
                  <a:cxn ang="0">
                    <a:pos x="7" y="0"/>
                  </a:cxn>
                  <a:cxn ang="0">
                    <a:pos x="7" y="0"/>
                  </a:cxn>
                </a:cxnLst>
                <a:rect l="0" t="0" r="r" b="b"/>
                <a:pathLst>
                  <a:path w="15" h="15">
                    <a:moveTo>
                      <a:pt x="7" y="0"/>
                    </a:moveTo>
                    <a:lnTo>
                      <a:pt x="0" y="0"/>
                    </a:lnTo>
                    <a:lnTo>
                      <a:pt x="0" y="8"/>
                    </a:lnTo>
                    <a:lnTo>
                      <a:pt x="7" y="15"/>
                    </a:lnTo>
                    <a:lnTo>
                      <a:pt x="7" y="15"/>
                    </a:lnTo>
                    <a:lnTo>
                      <a:pt x="15" y="8"/>
                    </a:lnTo>
                    <a:lnTo>
                      <a:pt x="15" y="0"/>
                    </a:lnTo>
                    <a:lnTo>
                      <a:pt x="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09" name="Line 4987"/>
              <p:cNvSpPr>
                <a:spLocks noChangeShapeType="1"/>
              </p:cNvSpPr>
              <p:nvPr/>
            </p:nvSpPr>
            <p:spPr bwMode="auto">
              <a:xfrm>
                <a:off x="3032126" y="1674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0" name="Freeform 4988"/>
              <p:cNvSpPr>
                <a:spLocks/>
              </p:cNvSpPr>
              <p:nvPr/>
            </p:nvSpPr>
            <p:spPr bwMode="auto">
              <a:xfrm>
                <a:off x="3027363" y="1670050"/>
                <a:ext cx="4763" cy="12700"/>
              </a:xfrm>
              <a:custGeom>
                <a:avLst/>
                <a:gdLst/>
                <a:ahLst/>
                <a:cxnLst>
                  <a:cxn ang="0">
                    <a:pos x="8" y="8"/>
                  </a:cxn>
                  <a:cxn ang="0">
                    <a:pos x="8" y="0"/>
                  </a:cxn>
                  <a:cxn ang="0">
                    <a:pos x="0" y="0"/>
                  </a:cxn>
                  <a:cxn ang="0">
                    <a:pos x="0" y="23"/>
                  </a:cxn>
                  <a:cxn ang="0">
                    <a:pos x="8" y="23"/>
                  </a:cxn>
                  <a:cxn ang="0">
                    <a:pos x="8" y="15"/>
                  </a:cxn>
                  <a:cxn ang="0">
                    <a:pos x="8" y="8"/>
                  </a:cxn>
                </a:cxnLst>
                <a:rect l="0" t="0" r="r" b="b"/>
                <a:pathLst>
                  <a:path w="8" h="23">
                    <a:moveTo>
                      <a:pt x="8" y="8"/>
                    </a:moveTo>
                    <a:lnTo>
                      <a:pt x="8" y="0"/>
                    </a:lnTo>
                    <a:lnTo>
                      <a:pt x="0" y="0"/>
                    </a:lnTo>
                    <a:lnTo>
                      <a:pt x="0" y="23"/>
                    </a:lnTo>
                    <a:lnTo>
                      <a:pt x="8" y="23"/>
                    </a:lnTo>
                    <a:lnTo>
                      <a:pt x="8" y="15"/>
                    </a:lnTo>
                    <a:lnTo>
                      <a:pt x="8"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1" name="Freeform 4989"/>
              <p:cNvSpPr>
                <a:spLocks/>
              </p:cNvSpPr>
              <p:nvPr/>
            </p:nvSpPr>
            <p:spPr bwMode="auto">
              <a:xfrm>
                <a:off x="3027363" y="1670050"/>
                <a:ext cx="4763" cy="12700"/>
              </a:xfrm>
              <a:custGeom>
                <a:avLst/>
                <a:gdLst/>
                <a:ahLst/>
                <a:cxnLst>
                  <a:cxn ang="0">
                    <a:pos x="8" y="8"/>
                  </a:cxn>
                  <a:cxn ang="0">
                    <a:pos x="8" y="0"/>
                  </a:cxn>
                  <a:cxn ang="0">
                    <a:pos x="0" y="0"/>
                  </a:cxn>
                  <a:cxn ang="0">
                    <a:pos x="0" y="8"/>
                  </a:cxn>
                  <a:cxn ang="0">
                    <a:pos x="0" y="15"/>
                  </a:cxn>
                  <a:cxn ang="0">
                    <a:pos x="0" y="23"/>
                  </a:cxn>
                  <a:cxn ang="0">
                    <a:pos x="8" y="23"/>
                  </a:cxn>
                  <a:cxn ang="0">
                    <a:pos x="8" y="15"/>
                  </a:cxn>
                  <a:cxn ang="0">
                    <a:pos x="8" y="8"/>
                  </a:cxn>
                </a:cxnLst>
                <a:rect l="0" t="0" r="r" b="b"/>
                <a:pathLst>
                  <a:path w="8" h="23">
                    <a:moveTo>
                      <a:pt x="8" y="8"/>
                    </a:moveTo>
                    <a:lnTo>
                      <a:pt x="8" y="0"/>
                    </a:lnTo>
                    <a:lnTo>
                      <a:pt x="0" y="0"/>
                    </a:lnTo>
                    <a:lnTo>
                      <a:pt x="0" y="8"/>
                    </a:lnTo>
                    <a:lnTo>
                      <a:pt x="0" y="15"/>
                    </a:lnTo>
                    <a:lnTo>
                      <a:pt x="0" y="23"/>
                    </a:lnTo>
                    <a:lnTo>
                      <a:pt x="8" y="23"/>
                    </a:lnTo>
                    <a:lnTo>
                      <a:pt x="8" y="15"/>
                    </a:lnTo>
                    <a:lnTo>
                      <a:pt x="8"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2" name="Line 4990"/>
              <p:cNvSpPr>
                <a:spLocks noChangeShapeType="1"/>
              </p:cNvSpPr>
              <p:nvPr/>
            </p:nvSpPr>
            <p:spPr bwMode="auto">
              <a:xfrm>
                <a:off x="3027363" y="1677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3" name="Freeform 4991"/>
              <p:cNvSpPr>
                <a:spLocks/>
              </p:cNvSpPr>
              <p:nvPr/>
            </p:nvSpPr>
            <p:spPr bwMode="auto">
              <a:xfrm>
                <a:off x="3027363" y="1677988"/>
                <a:ext cx="7938" cy="4763"/>
              </a:xfrm>
              <a:custGeom>
                <a:avLst/>
                <a:gdLst/>
                <a:ahLst/>
                <a:cxnLst>
                  <a:cxn ang="0">
                    <a:pos x="0" y="0"/>
                  </a:cxn>
                  <a:cxn ang="0">
                    <a:pos x="0" y="8"/>
                  </a:cxn>
                  <a:cxn ang="0">
                    <a:pos x="8" y="8"/>
                  </a:cxn>
                  <a:cxn ang="0">
                    <a:pos x="15" y="0"/>
                  </a:cxn>
                  <a:cxn ang="0">
                    <a:pos x="8" y="0"/>
                  </a:cxn>
                  <a:cxn ang="0">
                    <a:pos x="0" y="0"/>
                  </a:cxn>
                </a:cxnLst>
                <a:rect l="0" t="0" r="r" b="b"/>
                <a:pathLst>
                  <a:path w="15" h="8">
                    <a:moveTo>
                      <a:pt x="0" y="0"/>
                    </a:moveTo>
                    <a:lnTo>
                      <a:pt x="0" y="8"/>
                    </a:lnTo>
                    <a:lnTo>
                      <a:pt x="8" y="8"/>
                    </a:lnTo>
                    <a:lnTo>
                      <a:pt x="15"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4" name="Freeform 4992"/>
              <p:cNvSpPr>
                <a:spLocks/>
              </p:cNvSpPr>
              <p:nvPr/>
            </p:nvSpPr>
            <p:spPr bwMode="auto">
              <a:xfrm>
                <a:off x="3027363" y="1677988"/>
                <a:ext cx="7938" cy="4763"/>
              </a:xfrm>
              <a:custGeom>
                <a:avLst/>
                <a:gdLst/>
                <a:ahLst/>
                <a:cxnLst>
                  <a:cxn ang="0">
                    <a:pos x="0" y="0"/>
                  </a:cxn>
                  <a:cxn ang="0">
                    <a:pos x="0" y="0"/>
                  </a:cxn>
                  <a:cxn ang="0">
                    <a:pos x="0" y="0"/>
                  </a:cxn>
                  <a:cxn ang="0">
                    <a:pos x="0" y="8"/>
                  </a:cxn>
                  <a:cxn ang="0">
                    <a:pos x="8" y="8"/>
                  </a:cxn>
                  <a:cxn ang="0">
                    <a:pos x="15" y="0"/>
                  </a:cxn>
                  <a:cxn ang="0">
                    <a:pos x="15" y="0"/>
                  </a:cxn>
                  <a:cxn ang="0">
                    <a:pos x="8" y="0"/>
                  </a:cxn>
                  <a:cxn ang="0">
                    <a:pos x="0" y="0"/>
                  </a:cxn>
                </a:cxnLst>
                <a:rect l="0" t="0" r="r" b="b"/>
                <a:pathLst>
                  <a:path w="15" h="8">
                    <a:moveTo>
                      <a:pt x="0" y="0"/>
                    </a:moveTo>
                    <a:lnTo>
                      <a:pt x="0" y="0"/>
                    </a:lnTo>
                    <a:lnTo>
                      <a:pt x="0" y="0"/>
                    </a:lnTo>
                    <a:lnTo>
                      <a:pt x="0" y="8"/>
                    </a:lnTo>
                    <a:lnTo>
                      <a:pt x="8" y="8"/>
                    </a:lnTo>
                    <a:lnTo>
                      <a:pt x="15" y="0"/>
                    </a:lnTo>
                    <a:lnTo>
                      <a:pt x="15"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5" name="Line 4993"/>
              <p:cNvSpPr>
                <a:spLocks noChangeShapeType="1"/>
              </p:cNvSpPr>
              <p:nvPr/>
            </p:nvSpPr>
            <p:spPr bwMode="auto">
              <a:xfrm>
                <a:off x="3035301" y="1677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6" name="Freeform 4994"/>
              <p:cNvSpPr>
                <a:spLocks/>
              </p:cNvSpPr>
              <p:nvPr/>
            </p:nvSpPr>
            <p:spPr bwMode="auto">
              <a:xfrm>
                <a:off x="3027363" y="1677988"/>
                <a:ext cx="7938" cy="12700"/>
              </a:xfrm>
              <a:custGeom>
                <a:avLst/>
                <a:gdLst/>
                <a:ahLst/>
                <a:cxnLst>
                  <a:cxn ang="0">
                    <a:pos x="15" y="0"/>
                  </a:cxn>
                  <a:cxn ang="0">
                    <a:pos x="0" y="0"/>
                  </a:cxn>
                  <a:cxn ang="0">
                    <a:pos x="0" y="15"/>
                  </a:cxn>
                  <a:cxn ang="0">
                    <a:pos x="8" y="22"/>
                  </a:cxn>
                  <a:cxn ang="0">
                    <a:pos x="15" y="15"/>
                  </a:cxn>
                  <a:cxn ang="0">
                    <a:pos x="15" y="0"/>
                  </a:cxn>
                </a:cxnLst>
                <a:rect l="0" t="0" r="r" b="b"/>
                <a:pathLst>
                  <a:path w="15" h="22">
                    <a:moveTo>
                      <a:pt x="15" y="0"/>
                    </a:moveTo>
                    <a:lnTo>
                      <a:pt x="0" y="0"/>
                    </a:lnTo>
                    <a:lnTo>
                      <a:pt x="0" y="15"/>
                    </a:lnTo>
                    <a:lnTo>
                      <a:pt x="8" y="22"/>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7" name="Freeform 4995"/>
              <p:cNvSpPr>
                <a:spLocks/>
              </p:cNvSpPr>
              <p:nvPr/>
            </p:nvSpPr>
            <p:spPr bwMode="auto">
              <a:xfrm>
                <a:off x="3027363" y="1677988"/>
                <a:ext cx="7938" cy="12700"/>
              </a:xfrm>
              <a:custGeom>
                <a:avLst/>
                <a:gdLst/>
                <a:ahLst/>
                <a:cxnLst>
                  <a:cxn ang="0">
                    <a:pos x="15" y="0"/>
                  </a:cxn>
                  <a:cxn ang="0">
                    <a:pos x="15" y="0"/>
                  </a:cxn>
                  <a:cxn ang="0">
                    <a:pos x="8" y="0"/>
                  </a:cxn>
                  <a:cxn ang="0">
                    <a:pos x="0" y="0"/>
                  </a:cxn>
                  <a:cxn ang="0">
                    <a:pos x="0" y="15"/>
                  </a:cxn>
                  <a:cxn ang="0">
                    <a:pos x="8" y="22"/>
                  </a:cxn>
                  <a:cxn ang="0">
                    <a:pos x="15" y="15"/>
                  </a:cxn>
                  <a:cxn ang="0">
                    <a:pos x="15" y="15"/>
                  </a:cxn>
                  <a:cxn ang="0">
                    <a:pos x="15" y="0"/>
                  </a:cxn>
                </a:cxnLst>
                <a:rect l="0" t="0" r="r" b="b"/>
                <a:pathLst>
                  <a:path w="15" h="22">
                    <a:moveTo>
                      <a:pt x="15" y="0"/>
                    </a:moveTo>
                    <a:lnTo>
                      <a:pt x="15" y="0"/>
                    </a:lnTo>
                    <a:lnTo>
                      <a:pt x="8" y="0"/>
                    </a:lnTo>
                    <a:lnTo>
                      <a:pt x="0" y="0"/>
                    </a:lnTo>
                    <a:lnTo>
                      <a:pt x="0" y="15"/>
                    </a:lnTo>
                    <a:lnTo>
                      <a:pt x="8" y="22"/>
                    </a:lnTo>
                    <a:lnTo>
                      <a:pt x="15" y="15"/>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8" name="Line 4996"/>
              <p:cNvSpPr>
                <a:spLocks noChangeShapeType="1"/>
              </p:cNvSpPr>
              <p:nvPr/>
            </p:nvSpPr>
            <p:spPr bwMode="auto">
              <a:xfrm>
                <a:off x="3032126" y="16827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19" name="Freeform 4997"/>
              <p:cNvSpPr>
                <a:spLocks/>
              </p:cNvSpPr>
              <p:nvPr/>
            </p:nvSpPr>
            <p:spPr bwMode="auto">
              <a:xfrm>
                <a:off x="3027363" y="1682750"/>
                <a:ext cx="12700" cy="7938"/>
              </a:xfrm>
              <a:custGeom>
                <a:avLst/>
                <a:gdLst/>
                <a:ahLst/>
                <a:cxnLst>
                  <a:cxn ang="0">
                    <a:pos x="8" y="0"/>
                  </a:cxn>
                  <a:cxn ang="0">
                    <a:pos x="0" y="7"/>
                  </a:cxn>
                  <a:cxn ang="0">
                    <a:pos x="8" y="14"/>
                  </a:cxn>
                  <a:cxn ang="0">
                    <a:pos x="15" y="14"/>
                  </a:cxn>
                  <a:cxn ang="0">
                    <a:pos x="22" y="7"/>
                  </a:cxn>
                  <a:cxn ang="0">
                    <a:pos x="22" y="0"/>
                  </a:cxn>
                  <a:cxn ang="0">
                    <a:pos x="15" y="0"/>
                  </a:cxn>
                  <a:cxn ang="0">
                    <a:pos x="8" y="0"/>
                  </a:cxn>
                </a:cxnLst>
                <a:rect l="0" t="0" r="r" b="b"/>
                <a:pathLst>
                  <a:path w="22" h="14">
                    <a:moveTo>
                      <a:pt x="8" y="0"/>
                    </a:moveTo>
                    <a:lnTo>
                      <a:pt x="0" y="7"/>
                    </a:lnTo>
                    <a:lnTo>
                      <a:pt x="8" y="14"/>
                    </a:lnTo>
                    <a:lnTo>
                      <a:pt x="15" y="14"/>
                    </a:lnTo>
                    <a:lnTo>
                      <a:pt x="22" y="7"/>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0" name="Freeform 4998"/>
              <p:cNvSpPr>
                <a:spLocks/>
              </p:cNvSpPr>
              <p:nvPr/>
            </p:nvSpPr>
            <p:spPr bwMode="auto">
              <a:xfrm>
                <a:off x="3027363" y="1682750"/>
                <a:ext cx="12700" cy="7938"/>
              </a:xfrm>
              <a:custGeom>
                <a:avLst/>
                <a:gdLst/>
                <a:ahLst/>
                <a:cxnLst>
                  <a:cxn ang="0">
                    <a:pos x="8" y="0"/>
                  </a:cxn>
                  <a:cxn ang="0">
                    <a:pos x="8" y="0"/>
                  </a:cxn>
                  <a:cxn ang="0">
                    <a:pos x="0" y="7"/>
                  </a:cxn>
                  <a:cxn ang="0">
                    <a:pos x="8" y="14"/>
                  </a:cxn>
                  <a:cxn ang="0">
                    <a:pos x="15" y="14"/>
                  </a:cxn>
                  <a:cxn ang="0">
                    <a:pos x="22" y="7"/>
                  </a:cxn>
                  <a:cxn ang="0">
                    <a:pos x="22" y="0"/>
                  </a:cxn>
                  <a:cxn ang="0">
                    <a:pos x="15" y="0"/>
                  </a:cxn>
                  <a:cxn ang="0">
                    <a:pos x="8" y="0"/>
                  </a:cxn>
                </a:cxnLst>
                <a:rect l="0" t="0" r="r" b="b"/>
                <a:pathLst>
                  <a:path w="22" h="14">
                    <a:moveTo>
                      <a:pt x="8" y="0"/>
                    </a:moveTo>
                    <a:lnTo>
                      <a:pt x="8" y="0"/>
                    </a:lnTo>
                    <a:lnTo>
                      <a:pt x="0" y="7"/>
                    </a:lnTo>
                    <a:lnTo>
                      <a:pt x="8" y="14"/>
                    </a:lnTo>
                    <a:lnTo>
                      <a:pt x="15" y="14"/>
                    </a:lnTo>
                    <a:lnTo>
                      <a:pt x="22" y="7"/>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1" name="Line 4999"/>
              <p:cNvSpPr>
                <a:spLocks noChangeShapeType="1"/>
              </p:cNvSpPr>
              <p:nvPr/>
            </p:nvSpPr>
            <p:spPr bwMode="auto">
              <a:xfrm>
                <a:off x="3035301" y="16827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2" name="Freeform 5000"/>
              <p:cNvSpPr>
                <a:spLocks/>
              </p:cNvSpPr>
              <p:nvPr/>
            </p:nvSpPr>
            <p:spPr bwMode="auto">
              <a:xfrm>
                <a:off x="3032126" y="1682750"/>
                <a:ext cx="34925" cy="7938"/>
              </a:xfrm>
              <a:custGeom>
                <a:avLst/>
                <a:gdLst/>
                <a:ahLst/>
                <a:cxnLst>
                  <a:cxn ang="0">
                    <a:pos x="7" y="0"/>
                  </a:cxn>
                  <a:cxn ang="0">
                    <a:pos x="0" y="7"/>
                  </a:cxn>
                  <a:cxn ang="0">
                    <a:pos x="7" y="14"/>
                  </a:cxn>
                  <a:cxn ang="0">
                    <a:pos x="60" y="14"/>
                  </a:cxn>
                  <a:cxn ang="0">
                    <a:pos x="67" y="7"/>
                  </a:cxn>
                  <a:cxn ang="0">
                    <a:pos x="60" y="0"/>
                  </a:cxn>
                  <a:cxn ang="0">
                    <a:pos x="7" y="0"/>
                  </a:cxn>
                </a:cxnLst>
                <a:rect l="0" t="0" r="r" b="b"/>
                <a:pathLst>
                  <a:path w="67" h="14">
                    <a:moveTo>
                      <a:pt x="7" y="0"/>
                    </a:moveTo>
                    <a:lnTo>
                      <a:pt x="0" y="7"/>
                    </a:lnTo>
                    <a:lnTo>
                      <a:pt x="7" y="14"/>
                    </a:lnTo>
                    <a:lnTo>
                      <a:pt x="60" y="14"/>
                    </a:lnTo>
                    <a:lnTo>
                      <a:pt x="67" y="7"/>
                    </a:lnTo>
                    <a:lnTo>
                      <a:pt x="6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3" name="Freeform 5001"/>
              <p:cNvSpPr>
                <a:spLocks/>
              </p:cNvSpPr>
              <p:nvPr/>
            </p:nvSpPr>
            <p:spPr bwMode="auto">
              <a:xfrm>
                <a:off x="3032126" y="1682750"/>
                <a:ext cx="34925" cy="7938"/>
              </a:xfrm>
              <a:custGeom>
                <a:avLst/>
                <a:gdLst/>
                <a:ahLst/>
                <a:cxnLst>
                  <a:cxn ang="0">
                    <a:pos x="7" y="0"/>
                  </a:cxn>
                  <a:cxn ang="0">
                    <a:pos x="7" y="0"/>
                  </a:cxn>
                  <a:cxn ang="0">
                    <a:pos x="0" y="7"/>
                  </a:cxn>
                  <a:cxn ang="0">
                    <a:pos x="7" y="14"/>
                  </a:cxn>
                  <a:cxn ang="0">
                    <a:pos x="60" y="14"/>
                  </a:cxn>
                  <a:cxn ang="0">
                    <a:pos x="67" y="7"/>
                  </a:cxn>
                  <a:cxn ang="0">
                    <a:pos x="60" y="0"/>
                  </a:cxn>
                  <a:cxn ang="0">
                    <a:pos x="60" y="0"/>
                  </a:cxn>
                  <a:cxn ang="0">
                    <a:pos x="7" y="0"/>
                  </a:cxn>
                </a:cxnLst>
                <a:rect l="0" t="0" r="r" b="b"/>
                <a:pathLst>
                  <a:path w="67" h="14">
                    <a:moveTo>
                      <a:pt x="7" y="0"/>
                    </a:moveTo>
                    <a:lnTo>
                      <a:pt x="7" y="0"/>
                    </a:lnTo>
                    <a:lnTo>
                      <a:pt x="0" y="7"/>
                    </a:lnTo>
                    <a:lnTo>
                      <a:pt x="7" y="14"/>
                    </a:lnTo>
                    <a:lnTo>
                      <a:pt x="60" y="14"/>
                    </a:lnTo>
                    <a:lnTo>
                      <a:pt x="67" y="7"/>
                    </a:lnTo>
                    <a:lnTo>
                      <a:pt x="60" y="0"/>
                    </a:lnTo>
                    <a:lnTo>
                      <a:pt x="6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4" name="Line 5002"/>
              <p:cNvSpPr>
                <a:spLocks noChangeShapeType="1"/>
              </p:cNvSpPr>
              <p:nvPr/>
            </p:nvSpPr>
            <p:spPr bwMode="auto">
              <a:xfrm>
                <a:off x="3067051" y="1685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5" name="Freeform 5003"/>
              <p:cNvSpPr>
                <a:spLocks/>
              </p:cNvSpPr>
              <p:nvPr/>
            </p:nvSpPr>
            <p:spPr bwMode="auto">
              <a:xfrm>
                <a:off x="3059113" y="1682750"/>
                <a:ext cx="7938" cy="19050"/>
              </a:xfrm>
              <a:custGeom>
                <a:avLst/>
                <a:gdLst/>
                <a:ahLst/>
                <a:cxnLst>
                  <a:cxn ang="0">
                    <a:pos x="15" y="7"/>
                  </a:cxn>
                  <a:cxn ang="0">
                    <a:pos x="8" y="0"/>
                  </a:cxn>
                  <a:cxn ang="0">
                    <a:pos x="0" y="7"/>
                  </a:cxn>
                  <a:cxn ang="0">
                    <a:pos x="0" y="28"/>
                  </a:cxn>
                  <a:cxn ang="0">
                    <a:pos x="8" y="36"/>
                  </a:cxn>
                  <a:cxn ang="0">
                    <a:pos x="8" y="28"/>
                  </a:cxn>
                  <a:cxn ang="0">
                    <a:pos x="15" y="28"/>
                  </a:cxn>
                  <a:cxn ang="0">
                    <a:pos x="15" y="7"/>
                  </a:cxn>
                </a:cxnLst>
                <a:rect l="0" t="0" r="r" b="b"/>
                <a:pathLst>
                  <a:path w="15" h="36">
                    <a:moveTo>
                      <a:pt x="15" y="7"/>
                    </a:moveTo>
                    <a:lnTo>
                      <a:pt x="8" y="0"/>
                    </a:lnTo>
                    <a:lnTo>
                      <a:pt x="0" y="7"/>
                    </a:lnTo>
                    <a:lnTo>
                      <a:pt x="0" y="28"/>
                    </a:lnTo>
                    <a:lnTo>
                      <a:pt x="8" y="36"/>
                    </a:lnTo>
                    <a:lnTo>
                      <a:pt x="8" y="28"/>
                    </a:lnTo>
                    <a:lnTo>
                      <a:pt x="15" y="28"/>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6" name="Freeform 5004"/>
              <p:cNvSpPr>
                <a:spLocks/>
              </p:cNvSpPr>
              <p:nvPr/>
            </p:nvSpPr>
            <p:spPr bwMode="auto">
              <a:xfrm>
                <a:off x="3059113" y="1682750"/>
                <a:ext cx="7938" cy="19050"/>
              </a:xfrm>
              <a:custGeom>
                <a:avLst/>
                <a:gdLst/>
                <a:ahLst/>
                <a:cxnLst>
                  <a:cxn ang="0">
                    <a:pos x="15" y="7"/>
                  </a:cxn>
                  <a:cxn ang="0">
                    <a:pos x="8" y="0"/>
                  </a:cxn>
                  <a:cxn ang="0">
                    <a:pos x="8" y="0"/>
                  </a:cxn>
                  <a:cxn ang="0">
                    <a:pos x="0" y="7"/>
                  </a:cxn>
                  <a:cxn ang="0">
                    <a:pos x="0" y="28"/>
                  </a:cxn>
                  <a:cxn ang="0">
                    <a:pos x="8" y="36"/>
                  </a:cxn>
                  <a:cxn ang="0">
                    <a:pos x="8" y="28"/>
                  </a:cxn>
                  <a:cxn ang="0">
                    <a:pos x="15" y="28"/>
                  </a:cxn>
                  <a:cxn ang="0">
                    <a:pos x="15" y="7"/>
                  </a:cxn>
                </a:cxnLst>
                <a:rect l="0" t="0" r="r" b="b"/>
                <a:pathLst>
                  <a:path w="15" h="36">
                    <a:moveTo>
                      <a:pt x="15" y="7"/>
                    </a:moveTo>
                    <a:lnTo>
                      <a:pt x="8" y="0"/>
                    </a:lnTo>
                    <a:lnTo>
                      <a:pt x="8" y="0"/>
                    </a:lnTo>
                    <a:lnTo>
                      <a:pt x="0" y="7"/>
                    </a:lnTo>
                    <a:lnTo>
                      <a:pt x="0" y="28"/>
                    </a:lnTo>
                    <a:lnTo>
                      <a:pt x="8" y="36"/>
                    </a:lnTo>
                    <a:lnTo>
                      <a:pt x="8" y="28"/>
                    </a:lnTo>
                    <a:lnTo>
                      <a:pt x="15" y="28"/>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7" name="Line 5005"/>
              <p:cNvSpPr>
                <a:spLocks noChangeShapeType="1"/>
              </p:cNvSpPr>
              <p:nvPr/>
            </p:nvSpPr>
            <p:spPr bwMode="auto">
              <a:xfrm>
                <a:off x="3063876" y="1693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8" name="Freeform 5006"/>
              <p:cNvSpPr>
                <a:spLocks/>
              </p:cNvSpPr>
              <p:nvPr/>
            </p:nvSpPr>
            <p:spPr bwMode="auto">
              <a:xfrm>
                <a:off x="3059113" y="1693863"/>
                <a:ext cx="20638" cy="7938"/>
              </a:xfrm>
              <a:custGeom>
                <a:avLst/>
                <a:gdLst/>
                <a:ahLst/>
                <a:cxnLst>
                  <a:cxn ang="0">
                    <a:pos x="8" y="0"/>
                  </a:cxn>
                  <a:cxn ang="0">
                    <a:pos x="0" y="0"/>
                  </a:cxn>
                  <a:cxn ang="0">
                    <a:pos x="0" y="7"/>
                  </a:cxn>
                  <a:cxn ang="0">
                    <a:pos x="8" y="15"/>
                  </a:cxn>
                  <a:cxn ang="0">
                    <a:pos x="31" y="15"/>
                  </a:cxn>
                  <a:cxn ang="0">
                    <a:pos x="37" y="7"/>
                  </a:cxn>
                  <a:cxn ang="0">
                    <a:pos x="37" y="0"/>
                  </a:cxn>
                  <a:cxn ang="0">
                    <a:pos x="31" y="0"/>
                  </a:cxn>
                  <a:cxn ang="0">
                    <a:pos x="8" y="0"/>
                  </a:cxn>
                </a:cxnLst>
                <a:rect l="0" t="0" r="r" b="b"/>
                <a:pathLst>
                  <a:path w="37" h="15">
                    <a:moveTo>
                      <a:pt x="8" y="0"/>
                    </a:moveTo>
                    <a:lnTo>
                      <a:pt x="0" y="0"/>
                    </a:lnTo>
                    <a:lnTo>
                      <a:pt x="0" y="7"/>
                    </a:lnTo>
                    <a:lnTo>
                      <a:pt x="8" y="15"/>
                    </a:lnTo>
                    <a:lnTo>
                      <a:pt x="31" y="15"/>
                    </a:lnTo>
                    <a:lnTo>
                      <a:pt x="37" y="7"/>
                    </a:lnTo>
                    <a:lnTo>
                      <a:pt x="37"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29" name="Freeform 5007"/>
              <p:cNvSpPr>
                <a:spLocks/>
              </p:cNvSpPr>
              <p:nvPr/>
            </p:nvSpPr>
            <p:spPr bwMode="auto">
              <a:xfrm>
                <a:off x="3059113" y="1693863"/>
                <a:ext cx="20638" cy="7938"/>
              </a:xfrm>
              <a:custGeom>
                <a:avLst/>
                <a:gdLst/>
                <a:ahLst/>
                <a:cxnLst>
                  <a:cxn ang="0">
                    <a:pos x="8" y="0"/>
                  </a:cxn>
                  <a:cxn ang="0">
                    <a:pos x="0" y="0"/>
                  </a:cxn>
                  <a:cxn ang="0">
                    <a:pos x="0" y="7"/>
                  </a:cxn>
                  <a:cxn ang="0">
                    <a:pos x="8" y="15"/>
                  </a:cxn>
                  <a:cxn ang="0">
                    <a:pos x="31" y="15"/>
                  </a:cxn>
                  <a:cxn ang="0">
                    <a:pos x="37" y="7"/>
                  </a:cxn>
                  <a:cxn ang="0">
                    <a:pos x="37" y="0"/>
                  </a:cxn>
                  <a:cxn ang="0">
                    <a:pos x="31" y="0"/>
                  </a:cxn>
                  <a:cxn ang="0">
                    <a:pos x="8" y="0"/>
                  </a:cxn>
                </a:cxnLst>
                <a:rect l="0" t="0" r="r" b="b"/>
                <a:pathLst>
                  <a:path w="37" h="15">
                    <a:moveTo>
                      <a:pt x="8" y="0"/>
                    </a:moveTo>
                    <a:lnTo>
                      <a:pt x="0" y="0"/>
                    </a:lnTo>
                    <a:lnTo>
                      <a:pt x="0" y="7"/>
                    </a:lnTo>
                    <a:lnTo>
                      <a:pt x="8" y="15"/>
                    </a:lnTo>
                    <a:lnTo>
                      <a:pt x="31" y="15"/>
                    </a:lnTo>
                    <a:lnTo>
                      <a:pt x="37" y="7"/>
                    </a:lnTo>
                    <a:lnTo>
                      <a:pt x="37"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0" name="Line 5008"/>
              <p:cNvSpPr>
                <a:spLocks noChangeShapeType="1"/>
              </p:cNvSpPr>
              <p:nvPr/>
            </p:nvSpPr>
            <p:spPr bwMode="auto">
              <a:xfrm>
                <a:off x="3079751" y="1697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1" name="Freeform 5009"/>
              <p:cNvSpPr>
                <a:spLocks/>
              </p:cNvSpPr>
              <p:nvPr/>
            </p:nvSpPr>
            <p:spPr bwMode="auto">
              <a:xfrm>
                <a:off x="3076576" y="1693863"/>
                <a:ext cx="3175" cy="19050"/>
              </a:xfrm>
              <a:custGeom>
                <a:avLst/>
                <a:gdLst/>
                <a:ahLst/>
                <a:cxnLst>
                  <a:cxn ang="0">
                    <a:pos x="6" y="7"/>
                  </a:cxn>
                  <a:cxn ang="0">
                    <a:pos x="6" y="0"/>
                  </a:cxn>
                  <a:cxn ang="0">
                    <a:pos x="0" y="0"/>
                  </a:cxn>
                  <a:cxn ang="0">
                    <a:pos x="0" y="36"/>
                  </a:cxn>
                  <a:cxn ang="0">
                    <a:pos x="6" y="30"/>
                  </a:cxn>
                  <a:cxn ang="0">
                    <a:pos x="6" y="7"/>
                  </a:cxn>
                </a:cxnLst>
                <a:rect l="0" t="0" r="r" b="b"/>
                <a:pathLst>
                  <a:path w="6" h="36">
                    <a:moveTo>
                      <a:pt x="6" y="7"/>
                    </a:moveTo>
                    <a:lnTo>
                      <a:pt x="6" y="0"/>
                    </a:lnTo>
                    <a:lnTo>
                      <a:pt x="0" y="0"/>
                    </a:lnTo>
                    <a:lnTo>
                      <a:pt x="0" y="36"/>
                    </a:lnTo>
                    <a:lnTo>
                      <a:pt x="6" y="30"/>
                    </a:lnTo>
                    <a:lnTo>
                      <a:pt x="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2" name="Freeform 5010"/>
              <p:cNvSpPr>
                <a:spLocks/>
              </p:cNvSpPr>
              <p:nvPr/>
            </p:nvSpPr>
            <p:spPr bwMode="auto">
              <a:xfrm>
                <a:off x="3076576" y="1693863"/>
                <a:ext cx="3175" cy="19050"/>
              </a:xfrm>
              <a:custGeom>
                <a:avLst/>
                <a:gdLst/>
                <a:ahLst/>
                <a:cxnLst>
                  <a:cxn ang="0">
                    <a:pos x="6" y="7"/>
                  </a:cxn>
                  <a:cxn ang="0">
                    <a:pos x="6" y="0"/>
                  </a:cxn>
                  <a:cxn ang="0">
                    <a:pos x="0" y="0"/>
                  </a:cxn>
                  <a:cxn ang="0">
                    <a:pos x="0" y="7"/>
                  </a:cxn>
                  <a:cxn ang="0">
                    <a:pos x="0" y="30"/>
                  </a:cxn>
                  <a:cxn ang="0">
                    <a:pos x="0" y="36"/>
                  </a:cxn>
                  <a:cxn ang="0">
                    <a:pos x="6" y="30"/>
                  </a:cxn>
                  <a:cxn ang="0">
                    <a:pos x="6" y="30"/>
                  </a:cxn>
                  <a:cxn ang="0">
                    <a:pos x="6" y="7"/>
                  </a:cxn>
                </a:cxnLst>
                <a:rect l="0" t="0" r="r" b="b"/>
                <a:pathLst>
                  <a:path w="6" h="36">
                    <a:moveTo>
                      <a:pt x="6" y="7"/>
                    </a:moveTo>
                    <a:lnTo>
                      <a:pt x="6" y="0"/>
                    </a:lnTo>
                    <a:lnTo>
                      <a:pt x="0" y="0"/>
                    </a:lnTo>
                    <a:lnTo>
                      <a:pt x="0" y="7"/>
                    </a:lnTo>
                    <a:lnTo>
                      <a:pt x="0" y="30"/>
                    </a:lnTo>
                    <a:lnTo>
                      <a:pt x="0" y="36"/>
                    </a:lnTo>
                    <a:lnTo>
                      <a:pt x="6" y="30"/>
                    </a:lnTo>
                    <a:lnTo>
                      <a:pt x="6" y="30"/>
                    </a:lnTo>
                    <a:lnTo>
                      <a:pt x="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3" name="Line 5011"/>
              <p:cNvSpPr>
                <a:spLocks noChangeShapeType="1"/>
              </p:cNvSpPr>
              <p:nvPr/>
            </p:nvSpPr>
            <p:spPr bwMode="auto">
              <a:xfrm>
                <a:off x="3076576" y="1704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4" name="Freeform 5012"/>
              <p:cNvSpPr>
                <a:spLocks/>
              </p:cNvSpPr>
              <p:nvPr/>
            </p:nvSpPr>
            <p:spPr bwMode="auto">
              <a:xfrm>
                <a:off x="3076576" y="1704975"/>
                <a:ext cx="11113" cy="7938"/>
              </a:xfrm>
              <a:custGeom>
                <a:avLst/>
                <a:gdLst/>
                <a:ahLst/>
                <a:cxnLst>
                  <a:cxn ang="0">
                    <a:pos x="0" y="0"/>
                  </a:cxn>
                  <a:cxn ang="0">
                    <a:pos x="0" y="14"/>
                  </a:cxn>
                  <a:cxn ang="0">
                    <a:pos x="14" y="14"/>
                  </a:cxn>
                  <a:cxn ang="0">
                    <a:pos x="22" y="8"/>
                  </a:cxn>
                  <a:cxn ang="0">
                    <a:pos x="22" y="0"/>
                  </a:cxn>
                  <a:cxn ang="0">
                    <a:pos x="14" y="0"/>
                  </a:cxn>
                  <a:cxn ang="0">
                    <a:pos x="0" y="0"/>
                  </a:cxn>
                </a:cxnLst>
                <a:rect l="0" t="0" r="r" b="b"/>
                <a:pathLst>
                  <a:path w="22" h="14">
                    <a:moveTo>
                      <a:pt x="0" y="0"/>
                    </a:moveTo>
                    <a:lnTo>
                      <a:pt x="0" y="14"/>
                    </a:lnTo>
                    <a:lnTo>
                      <a:pt x="14" y="14"/>
                    </a:lnTo>
                    <a:lnTo>
                      <a:pt x="22" y="8"/>
                    </a:lnTo>
                    <a:lnTo>
                      <a:pt x="22" y="0"/>
                    </a:lnTo>
                    <a:lnTo>
                      <a:pt x="14"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5" name="Freeform 5013"/>
              <p:cNvSpPr>
                <a:spLocks/>
              </p:cNvSpPr>
              <p:nvPr/>
            </p:nvSpPr>
            <p:spPr bwMode="auto">
              <a:xfrm>
                <a:off x="3076576" y="1704975"/>
                <a:ext cx="11113" cy="7938"/>
              </a:xfrm>
              <a:custGeom>
                <a:avLst/>
                <a:gdLst/>
                <a:ahLst/>
                <a:cxnLst>
                  <a:cxn ang="0">
                    <a:pos x="0" y="0"/>
                  </a:cxn>
                  <a:cxn ang="0">
                    <a:pos x="0" y="0"/>
                  </a:cxn>
                  <a:cxn ang="0">
                    <a:pos x="0" y="8"/>
                  </a:cxn>
                  <a:cxn ang="0">
                    <a:pos x="0" y="14"/>
                  </a:cxn>
                  <a:cxn ang="0">
                    <a:pos x="14" y="14"/>
                  </a:cxn>
                  <a:cxn ang="0">
                    <a:pos x="22" y="8"/>
                  </a:cxn>
                  <a:cxn ang="0">
                    <a:pos x="22" y="0"/>
                  </a:cxn>
                  <a:cxn ang="0">
                    <a:pos x="14" y="0"/>
                  </a:cxn>
                  <a:cxn ang="0">
                    <a:pos x="0" y="0"/>
                  </a:cxn>
                </a:cxnLst>
                <a:rect l="0" t="0" r="r" b="b"/>
                <a:pathLst>
                  <a:path w="22" h="14">
                    <a:moveTo>
                      <a:pt x="0" y="0"/>
                    </a:moveTo>
                    <a:lnTo>
                      <a:pt x="0" y="0"/>
                    </a:lnTo>
                    <a:lnTo>
                      <a:pt x="0" y="8"/>
                    </a:lnTo>
                    <a:lnTo>
                      <a:pt x="0" y="14"/>
                    </a:lnTo>
                    <a:lnTo>
                      <a:pt x="14" y="14"/>
                    </a:lnTo>
                    <a:lnTo>
                      <a:pt x="22" y="8"/>
                    </a:lnTo>
                    <a:lnTo>
                      <a:pt x="22" y="0"/>
                    </a:lnTo>
                    <a:lnTo>
                      <a:pt x="14"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6" name="Line 5014"/>
              <p:cNvSpPr>
                <a:spLocks noChangeShapeType="1"/>
              </p:cNvSpPr>
              <p:nvPr/>
            </p:nvSpPr>
            <p:spPr bwMode="auto">
              <a:xfrm>
                <a:off x="3087688" y="1709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7" name="Freeform 5015"/>
              <p:cNvSpPr>
                <a:spLocks/>
              </p:cNvSpPr>
              <p:nvPr/>
            </p:nvSpPr>
            <p:spPr bwMode="auto">
              <a:xfrm>
                <a:off x="3079751" y="1704975"/>
                <a:ext cx="7938" cy="12700"/>
              </a:xfrm>
              <a:custGeom>
                <a:avLst/>
                <a:gdLst/>
                <a:ahLst/>
                <a:cxnLst>
                  <a:cxn ang="0">
                    <a:pos x="16" y="8"/>
                  </a:cxn>
                  <a:cxn ang="0">
                    <a:pos x="16" y="0"/>
                  </a:cxn>
                  <a:cxn ang="0">
                    <a:pos x="8" y="0"/>
                  </a:cxn>
                  <a:cxn ang="0">
                    <a:pos x="0" y="8"/>
                  </a:cxn>
                  <a:cxn ang="0">
                    <a:pos x="0" y="14"/>
                  </a:cxn>
                  <a:cxn ang="0">
                    <a:pos x="8" y="22"/>
                  </a:cxn>
                  <a:cxn ang="0">
                    <a:pos x="16" y="22"/>
                  </a:cxn>
                  <a:cxn ang="0">
                    <a:pos x="16" y="14"/>
                  </a:cxn>
                  <a:cxn ang="0">
                    <a:pos x="16" y="8"/>
                  </a:cxn>
                </a:cxnLst>
                <a:rect l="0" t="0" r="r" b="b"/>
                <a:pathLst>
                  <a:path w="16" h="22">
                    <a:moveTo>
                      <a:pt x="16" y="8"/>
                    </a:moveTo>
                    <a:lnTo>
                      <a:pt x="16" y="0"/>
                    </a:lnTo>
                    <a:lnTo>
                      <a:pt x="8" y="0"/>
                    </a:lnTo>
                    <a:lnTo>
                      <a:pt x="0" y="8"/>
                    </a:lnTo>
                    <a:lnTo>
                      <a:pt x="0" y="14"/>
                    </a:lnTo>
                    <a:lnTo>
                      <a:pt x="8" y="22"/>
                    </a:lnTo>
                    <a:lnTo>
                      <a:pt x="16" y="22"/>
                    </a:lnTo>
                    <a:lnTo>
                      <a:pt x="16" y="14"/>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8" name="Freeform 5016"/>
              <p:cNvSpPr>
                <a:spLocks/>
              </p:cNvSpPr>
              <p:nvPr/>
            </p:nvSpPr>
            <p:spPr bwMode="auto">
              <a:xfrm>
                <a:off x="3079751" y="1704975"/>
                <a:ext cx="7938" cy="12700"/>
              </a:xfrm>
              <a:custGeom>
                <a:avLst/>
                <a:gdLst/>
                <a:ahLst/>
                <a:cxnLst>
                  <a:cxn ang="0">
                    <a:pos x="16" y="8"/>
                  </a:cxn>
                  <a:cxn ang="0">
                    <a:pos x="16" y="0"/>
                  </a:cxn>
                  <a:cxn ang="0">
                    <a:pos x="8" y="0"/>
                  </a:cxn>
                  <a:cxn ang="0">
                    <a:pos x="0" y="8"/>
                  </a:cxn>
                  <a:cxn ang="0">
                    <a:pos x="0" y="14"/>
                  </a:cxn>
                  <a:cxn ang="0">
                    <a:pos x="8" y="22"/>
                  </a:cxn>
                  <a:cxn ang="0">
                    <a:pos x="16" y="22"/>
                  </a:cxn>
                  <a:cxn ang="0">
                    <a:pos x="16" y="14"/>
                  </a:cxn>
                  <a:cxn ang="0">
                    <a:pos x="16" y="8"/>
                  </a:cxn>
                </a:cxnLst>
                <a:rect l="0" t="0" r="r" b="b"/>
                <a:pathLst>
                  <a:path w="16" h="22">
                    <a:moveTo>
                      <a:pt x="16" y="8"/>
                    </a:moveTo>
                    <a:lnTo>
                      <a:pt x="16" y="0"/>
                    </a:lnTo>
                    <a:lnTo>
                      <a:pt x="8" y="0"/>
                    </a:lnTo>
                    <a:lnTo>
                      <a:pt x="0" y="8"/>
                    </a:lnTo>
                    <a:lnTo>
                      <a:pt x="0" y="14"/>
                    </a:lnTo>
                    <a:lnTo>
                      <a:pt x="8" y="22"/>
                    </a:lnTo>
                    <a:lnTo>
                      <a:pt x="16" y="22"/>
                    </a:lnTo>
                    <a:lnTo>
                      <a:pt x="16" y="14"/>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39" name="Line 5017"/>
              <p:cNvSpPr>
                <a:spLocks noChangeShapeType="1"/>
              </p:cNvSpPr>
              <p:nvPr/>
            </p:nvSpPr>
            <p:spPr bwMode="auto">
              <a:xfrm>
                <a:off x="3082926" y="1712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0" name="Freeform 5018"/>
              <p:cNvSpPr>
                <a:spLocks/>
              </p:cNvSpPr>
              <p:nvPr/>
            </p:nvSpPr>
            <p:spPr bwMode="auto">
              <a:xfrm>
                <a:off x="3079751" y="1712913"/>
                <a:ext cx="15875" cy="4763"/>
              </a:xfrm>
              <a:custGeom>
                <a:avLst/>
                <a:gdLst/>
                <a:ahLst/>
                <a:cxnLst>
                  <a:cxn ang="0">
                    <a:pos x="8" y="0"/>
                  </a:cxn>
                  <a:cxn ang="0">
                    <a:pos x="0" y="8"/>
                  </a:cxn>
                  <a:cxn ang="0">
                    <a:pos x="31" y="8"/>
                  </a:cxn>
                  <a:cxn ang="0">
                    <a:pos x="31" y="0"/>
                  </a:cxn>
                  <a:cxn ang="0">
                    <a:pos x="24" y="0"/>
                  </a:cxn>
                  <a:cxn ang="0">
                    <a:pos x="8" y="0"/>
                  </a:cxn>
                </a:cxnLst>
                <a:rect l="0" t="0" r="r" b="b"/>
                <a:pathLst>
                  <a:path w="31" h="8">
                    <a:moveTo>
                      <a:pt x="8" y="0"/>
                    </a:moveTo>
                    <a:lnTo>
                      <a:pt x="0" y="8"/>
                    </a:lnTo>
                    <a:lnTo>
                      <a:pt x="31" y="8"/>
                    </a:lnTo>
                    <a:lnTo>
                      <a:pt x="31" y="0"/>
                    </a:lnTo>
                    <a:lnTo>
                      <a:pt x="2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1" name="Freeform 5019"/>
              <p:cNvSpPr>
                <a:spLocks/>
              </p:cNvSpPr>
              <p:nvPr/>
            </p:nvSpPr>
            <p:spPr bwMode="auto">
              <a:xfrm>
                <a:off x="3079751" y="1712913"/>
                <a:ext cx="15875" cy="4763"/>
              </a:xfrm>
              <a:custGeom>
                <a:avLst/>
                <a:gdLst/>
                <a:ahLst/>
                <a:cxnLst>
                  <a:cxn ang="0">
                    <a:pos x="8" y="0"/>
                  </a:cxn>
                  <a:cxn ang="0">
                    <a:pos x="8" y="0"/>
                  </a:cxn>
                  <a:cxn ang="0">
                    <a:pos x="0" y="8"/>
                  </a:cxn>
                  <a:cxn ang="0">
                    <a:pos x="8" y="8"/>
                  </a:cxn>
                  <a:cxn ang="0">
                    <a:pos x="24" y="8"/>
                  </a:cxn>
                  <a:cxn ang="0">
                    <a:pos x="31" y="8"/>
                  </a:cxn>
                  <a:cxn ang="0">
                    <a:pos x="31" y="0"/>
                  </a:cxn>
                  <a:cxn ang="0">
                    <a:pos x="24" y="0"/>
                  </a:cxn>
                  <a:cxn ang="0">
                    <a:pos x="8" y="0"/>
                  </a:cxn>
                </a:cxnLst>
                <a:rect l="0" t="0" r="r" b="b"/>
                <a:pathLst>
                  <a:path w="31" h="8">
                    <a:moveTo>
                      <a:pt x="8" y="0"/>
                    </a:moveTo>
                    <a:lnTo>
                      <a:pt x="8" y="0"/>
                    </a:lnTo>
                    <a:lnTo>
                      <a:pt x="0" y="8"/>
                    </a:lnTo>
                    <a:lnTo>
                      <a:pt x="8" y="8"/>
                    </a:lnTo>
                    <a:lnTo>
                      <a:pt x="24" y="8"/>
                    </a:lnTo>
                    <a:lnTo>
                      <a:pt x="31" y="8"/>
                    </a:lnTo>
                    <a:lnTo>
                      <a:pt x="31" y="0"/>
                    </a:lnTo>
                    <a:lnTo>
                      <a:pt x="2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2" name="Line 5020"/>
              <p:cNvSpPr>
                <a:spLocks noChangeShapeType="1"/>
              </p:cNvSpPr>
              <p:nvPr/>
            </p:nvSpPr>
            <p:spPr bwMode="auto">
              <a:xfrm>
                <a:off x="3095626" y="1712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3" name="Freeform 5021"/>
              <p:cNvSpPr>
                <a:spLocks/>
              </p:cNvSpPr>
              <p:nvPr/>
            </p:nvSpPr>
            <p:spPr bwMode="auto">
              <a:xfrm>
                <a:off x="3087688" y="1712913"/>
                <a:ext cx="7938" cy="12700"/>
              </a:xfrm>
              <a:custGeom>
                <a:avLst/>
                <a:gdLst/>
                <a:ahLst/>
                <a:cxnLst>
                  <a:cxn ang="0">
                    <a:pos x="15" y="0"/>
                  </a:cxn>
                  <a:cxn ang="0">
                    <a:pos x="0" y="0"/>
                  </a:cxn>
                  <a:cxn ang="0">
                    <a:pos x="0" y="15"/>
                  </a:cxn>
                  <a:cxn ang="0">
                    <a:pos x="8" y="23"/>
                  </a:cxn>
                  <a:cxn ang="0">
                    <a:pos x="15" y="23"/>
                  </a:cxn>
                  <a:cxn ang="0">
                    <a:pos x="15" y="15"/>
                  </a:cxn>
                  <a:cxn ang="0">
                    <a:pos x="15" y="0"/>
                  </a:cxn>
                </a:cxnLst>
                <a:rect l="0" t="0" r="r" b="b"/>
                <a:pathLst>
                  <a:path w="15" h="23">
                    <a:moveTo>
                      <a:pt x="15" y="0"/>
                    </a:moveTo>
                    <a:lnTo>
                      <a:pt x="0" y="0"/>
                    </a:lnTo>
                    <a:lnTo>
                      <a:pt x="0" y="15"/>
                    </a:lnTo>
                    <a:lnTo>
                      <a:pt x="8" y="23"/>
                    </a:lnTo>
                    <a:lnTo>
                      <a:pt x="15" y="23"/>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4" name="Freeform 5022"/>
              <p:cNvSpPr>
                <a:spLocks/>
              </p:cNvSpPr>
              <p:nvPr/>
            </p:nvSpPr>
            <p:spPr bwMode="auto">
              <a:xfrm>
                <a:off x="3087688" y="1712913"/>
                <a:ext cx="7938" cy="12700"/>
              </a:xfrm>
              <a:custGeom>
                <a:avLst/>
                <a:gdLst/>
                <a:ahLst/>
                <a:cxnLst>
                  <a:cxn ang="0">
                    <a:pos x="15" y="0"/>
                  </a:cxn>
                  <a:cxn ang="0">
                    <a:pos x="15" y="0"/>
                  </a:cxn>
                  <a:cxn ang="0">
                    <a:pos x="8" y="0"/>
                  </a:cxn>
                  <a:cxn ang="0">
                    <a:pos x="0" y="0"/>
                  </a:cxn>
                  <a:cxn ang="0">
                    <a:pos x="0" y="15"/>
                  </a:cxn>
                  <a:cxn ang="0">
                    <a:pos x="8" y="23"/>
                  </a:cxn>
                  <a:cxn ang="0">
                    <a:pos x="15" y="23"/>
                  </a:cxn>
                  <a:cxn ang="0">
                    <a:pos x="15" y="15"/>
                  </a:cxn>
                  <a:cxn ang="0">
                    <a:pos x="15" y="0"/>
                  </a:cxn>
                </a:cxnLst>
                <a:rect l="0" t="0" r="r" b="b"/>
                <a:pathLst>
                  <a:path w="15" h="23">
                    <a:moveTo>
                      <a:pt x="15" y="0"/>
                    </a:moveTo>
                    <a:lnTo>
                      <a:pt x="15" y="0"/>
                    </a:lnTo>
                    <a:lnTo>
                      <a:pt x="8" y="0"/>
                    </a:lnTo>
                    <a:lnTo>
                      <a:pt x="0" y="0"/>
                    </a:lnTo>
                    <a:lnTo>
                      <a:pt x="0" y="15"/>
                    </a:lnTo>
                    <a:lnTo>
                      <a:pt x="8" y="23"/>
                    </a:lnTo>
                    <a:lnTo>
                      <a:pt x="15" y="23"/>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5" name="Line 5023"/>
              <p:cNvSpPr>
                <a:spLocks noChangeShapeType="1"/>
              </p:cNvSpPr>
              <p:nvPr/>
            </p:nvSpPr>
            <p:spPr bwMode="auto">
              <a:xfrm>
                <a:off x="3092451" y="1717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6" name="Freeform 5024"/>
              <p:cNvSpPr>
                <a:spLocks/>
              </p:cNvSpPr>
              <p:nvPr/>
            </p:nvSpPr>
            <p:spPr bwMode="auto">
              <a:xfrm>
                <a:off x="3087688" y="1717675"/>
                <a:ext cx="12700" cy="7938"/>
              </a:xfrm>
              <a:custGeom>
                <a:avLst/>
                <a:gdLst/>
                <a:ahLst/>
                <a:cxnLst>
                  <a:cxn ang="0">
                    <a:pos x="8" y="0"/>
                  </a:cxn>
                  <a:cxn ang="0">
                    <a:pos x="0" y="0"/>
                  </a:cxn>
                  <a:cxn ang="0">
                    <a:pos x="0" y="7"/>
                  </a:cxn>
                  <a:cxn ang="0">
                    <a:pos x="8" y="15"/>
                  </a:cxn>
                  <a:cxn ang="0">
                    <a:pos x="15" y="15"/>
                  </a:cxn>
                  <a:cxn ang="0">
                    <a:pos x="23" y="7"/>
                  </a:cxn>
                  <a:cxn ang="0">
                    <a:pos x="23" y="0"/>
                  </a:cxn>
                  <a:cxn ang="0">
                    <a:pos x="15" y="0"/>
                  </a:cxn>
                  <a:cxn ang="0">
                    <a:pos x="8" y="0"/>
                  </a:cxn>
                </a:cxnLst>
                <a:rect l="0" t="0" r="r" b="b"/>
                <a:pathLst>
                  <a:path w="23" h="15">
                    <a:moveTo>
                      <a:pt x="8" y="0"/>
                    </a:moveTo>
                    <a:lnTo>
                      <a:pt x="0" y="0"/>
                    </a:lnTo>
                    <a:lnTo>
                      <a:pt x="0" y="7"/>
                    </a:lnTo>
                    <a:lnTo>
                      <a:pt x="8" y="15"/>
                    </a:lnTo>
                    <a:lnTo>
                      <a:pt x="15" y="15"/>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7" name="Freeform 5025"/>
              <p:cNvSpPr>
                <a:spLocks/>
              </p:cNvSpPr>
              <p:nvPr/>
            </p:nvSpPr>
            <p:spPr bwMode="auto">
              <a:xfrm>
                <a:off x="3087688" y="1717675"/>
                <a:ext cx="12700" cy="7938"/>
              </a:xfrm>
              <a:custGeom>
                <a:avLst/>
                <a:gdLst/>
                <a:ahLst/>
                <a:cxnLst>
                  <a:cxn ang="0">
                    <a:pos x="8" y="0"/>
                  </a:cxn>
                  <a:cxn ang="0">
                    <a:pos x="0" y="0"/>
                  </a:cxn>
                  <a:cxn ang="0">
                    <a:pos x="0" y="7"/>
                  </a:cxn>
                  <a:cxn ang="0">
                    <a:pos x="8" y="15"/>
                  </a:cxn>
                  <a:cxn ang="0">
                    <a:pos x="15" y="15"/>
                  </a:cxn>
                  <a:cxn ang="0">
                    <a:pos x="23" y="7"/>
                  </a:cxn>
                  <a:cxn ang="0">
                    <a:pos x="23" y="0"/>
                  </a:cxn>
                  <a:cxn ang="0">
                    <a:pos x="15" y="0"/>
                  </a:cxn>
                  <a:cxn ang="0">
                    <a:pos x="8" y="0"/>
                  </a:cxn>
                </a:cxnLst>
                <a:rect l="0" t="0" r="r" b="b"/>
                <a:pathLst>
                  <a:path w="23" h="15">
                    <a:moveTo>
                      <a:pt x="8" y="0"/>
                    </a:moveTo>
                    <a:lnTo>
                      <a:pt x="0" y="0"/>
                    </a:lnTo>
                    <a:lnTo>
                      <a:pt x="0" y="7"/>
                    </a:lnTo>
                    <a:lnTo>
                      <a:pt x="8" y="15"/>
                    </a:lnTo>
                    <a:lnTo>
                      <a:pt x="15" y="15"/>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8" name="Line 5026"/>
              <p:cNvSpPr>
                <a:spLocks noChangeShapeType="1"/>
              </p:cNvSpPr>
              <p:nvPr/>
            </p:nvSpPr>
            <p:spPr bwMode="auto">
              <a:xfrm>
                <a:off x="3100388" y="1720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49" name="Freeform 5027"/>
              <p:cNvSpPr>
                <a:spLocks/>
              </p:cNvSpPr>
              <p:nvPr/>
            </p:nvSpPr>
            <p:spPr bwMode="auto">
              <a:xfrm>
                <a:off x="3092451" y="1717675"/>
                <a:ext cx="7938" cy="11113"/>
              </a:xfrm>
              <a:custGeom>
                <a:avLst/>
                <a:gdLst/>
                <a:ahLst/>
                <a:cxnLst>
                  <a:cxn ang="0">
                    <a:pos x="15" y="7"/>
                  </a:cxn>
                  <a:cxn ang="0">
                    <a:pos x="15" y="0"/>
                  </a:cxn>
                  <a:cxn ang="0">
                    <a:pos x="7" y="0"/>
                  </a:cxn>
                  <a:cxn ang="0">
                    <a:pos x="0" y="7"/>
                  </a:cxn>
                  <a:cxn ang="0">
                    <a:pos x="0" y="22"/>
                  </a:cxn>
                  <a:cxn ang="0">
                    <a:pos x="15" y="22"/>
                  </a:cxn>
                  <a:cxn ang="0">
                    <a:pos x="15" y="7"/>
                  </a:cxn>
                </a:cxnLst>
                <a:rect l="0" t="0" r="r" b="b"/>
                <a:pathLst>
                  <a:path w="15" h="22">
                    <a:moveTo>
                      <a:pt x="15" y="7"/>
                    </a:moveTo>
                    <a:lnTo>
                      <a:pt x="15" y="0"/>
                    </a:lnTo>
                    <a:lnTo>
                      <a:pt x="7"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0" name="Freeform 5028"/>
              <p:cNvSpPr>
                <a:spLocks/>
              </p:cNvSpPr>
              <p:nvPr/>
            </p:nvSpPr>
            <p:spPr bwMode="auto">
              <a:xfrm>
                <a:off x="3092451" y="1717675"/>
                <a:ext cx="7938" cy="11113"/>
              </a:xfrm>
              <a:custGeom>
                <a:avLst/>
                <a:gdLst/>
                <a:ahLst/>
                <a:cxnLst>
                  <a:cxn ang="0">
                    <a:pos x="15" y="7"/>
                  </a:cxn>
                  <a:cxn ang="0">
                    <a:pos x="15" y="0"/>
                  </a:cxn>
                  <a:cxn ang="0">
                    <a:pos x="7" y="0"/>
                  </a:cxn>
                  <a:cxn ang="0">
                    <a:pos x="0" y="7"/>
                  </a:cxn>
                  <a:cxn ang="0">
                    <a:pos x="0" y="22"/>
                  </a:cxn>
                  <a:cxn ang="0">
                    <a:pos x="7" y="22"/>
                  </a:cxn>
                  <a:cxn ang="0">
                    <a:pos x="15" y="22"/>
                  </a:cxn>
                  <a:cxn ang="0">
                    <a:pos x="15" y="22"/>
                  </a:cxn>
                  <a:cxn ang="0">
                    <a:pos x="15" y="7"/>
                  </a:cxn>
                </a:cxnLst>
                <a:rect l="0" t="0" r="r" b="b"/>
                <a:pathLst>
                  <a:path w="15" h="22">
                    <a:moveTo>
                      <a:pt x="15" y="7"/>
                    </a:moveTo>
                    <a:lnTo>
                      <a:pt x="15" y="0"/>
                    </a:lnTo>
                    <a:lnTo>
                      <a:pt x="7" y="0"/>
                    </a:lnTo>
                    <a:lnTo>
                      <a:pt x="0" y="7"/>
                    </a:lnTo>
                    <a:lnTo>
                      <a:pt x="0" y="22"/>
                    </a:lnTo>
                    <a:lnTo>
                      <a:pt x="7" y="22"/>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1" name="Line 5029"/>
              <p:cNvSpPr>
                <a:spLocks noChangeShapeType="1"/>
              </p:cNvSpPr>
              <p:nvPr/>
            </p:nvSpPr>
            <p:spPr bwMode="auto">
              <a:xfrm>
                <a:off x="3095626" y="17256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2" name="Freeform 5030"/>
              <p:cNvSpPr>
                <a:spLocks/>
              </p:cNvSpPr>
              <p:nvPr/>
            </p:nvSpPr>
            <p:spPr bwMode="auto">
              <a:xfrm>
                <a:off x="3092451" y="1725613"/>
                <a:ext cx="26988" cy="3175"/>
              </a:xfrm>
              <a:custGeom>
                <a:avLst/>
                <a:gdLst/>
                <a:ahLst/>
                <a:cxnLst>
                  <a:cxn ang="0">
                    <a:pos x="7" y="0"/>
                  </a:cxn>
                  <a:cxn ang="0">
                    <a:pos x="0" y="0"/>
                  </a:cxn>
                  <a:cxn ang="0">
                    <a:pos x="0" y="7"/>
                  </a:cxn>
                  <a:cxn ang="0">
                    <a:pos x="52" y="7"/>
                  </a:cxn>
                  <a:cxn ang="0">
                    <a:pos x="45" y="0"/>
                  </a:cxn>
                  <a:cxn ang="0">
                    <a:pos x="7" y="0"/>
                  </a:cxn>
                </a:cxnLst>
                <a:rect l="0" t="0" r="r" b="b"/>
                <a:pathLst>
                  <a:path w="52" h="7">
                    <a:moveTo>
                      <a:pt x="7" y="0"/>
                    </a:moveTo>
                    <a:lnTo>
                      <a:pt x="0" y="0"/>
                    </a:lnTo>
                    <a:lnTo>
                      <a:pt x="0" y="7"/>
                    </a:lnTo>
                    <a:lnTo>
                      <a:pt x="52" y="7"/>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3" name="Freeform 5031"/>
              <p:cNvSpPr>
                <a:spLocks/>
              </p:cNvSpPr>
              <p:nvPr/>
            </p:nvSpPr>
            <p:spPr bwMode="auto">
              <a:xfrm>
                <a:off x="3092451" y="1725613"/>
                <a:ext cx="26988" cy="3175"/>
              </a:xfrm>
              <a:custGeom>
                <a:avLst/>
                <a:gdLst/>
                <a:ahLst/>
                <a:cxnLst>
                  <a:cxn ang="0">
                    <a:pos x="7" y="0"/>
                  </a:cxn>
                  <a:cxn ang="0">
                    <a:pos x="0" y="0"/>
                  </a:cxn>
                  <a:cxn ang="0">
                    <a:pos x="0" y="7"/>
                  </a:cxn>
                  <a:cxn ang="0">
                    <a:pos x="7" y="7"/>
                  </a:cxn>
                  <a:cxn ang="0">
                    <a:pos x="45" y="7"/>
                  </a:cxn>
                  <a:cxn ang="0">
                    <a:pos x="52" y="7"/>
                  </a:cxn>
                  <a:cxn ang="0">
                    <a:pos x="45" y="0"/>
                  </a:cxn>
                  <a:cxn ang="0">
                    <a:pos x="45" y="0"/>
                  </a:cxn>
                  <a:cxn ang="0">
                    <a:pos x="7" y="0"/>
                  </a:cxn>
                </a:cxnLst>
                <a:rect l="0" t="0" r="r" b="b"/>
                <a:pathLst>
                  <a:path w="52" h="7">
                    <a:moveTo>
                      <a:pt x="7" y="0"/>
                    </a:moveTo>
                    <a:lnTo>
                      <a:pt x="0" y="0"/>
                    </a:lnTo>
                    <a:lnTo>
                      <a:pt x="0" y="7"/>
                    </a:lnTo>
                    <a:lnTo>
                      <a:pt x="7" y="7"/>
                    </a:lnTo>
                    <a:lnTo>
                      <a:pt x="45" y="7"/>
                    </a:lnTo>
                    <a:lnTo>
                      <a:pt x="52" y="7"/>
                    </a:lnTo>
                    <a:lnTo>
                      <a:pt x="45"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4" name="Line 5032"/>
              <p:cNvSpPr>
                <a:spLocks noChangeShapeType="1"/>
              </p:cNvSpPr>
              <p:nvPr/>
            </p:nvSpPr>
            <p:spPr bwMode="auto">
              <a:xfrm>
                <a:off x="3119438" y="1728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5" name="Freeform 5033"/>
              <p:cNvSpPr>
                <a:spLocks/>
              </p:cNvSpPr>
              <p:nvPr/>
            </p:nvSpPr>
            <p:spPr bwMode="auto">
              <a:xfrm>
                <a:off x="3111501" y="1725613"/>
                <a:ext cx="7938" cy="11113"/>
              </a:xfrm>
              <a:custGeom>
                <a:avLst/>
                <a:gdLst/>
                <a:ahLst/>
                <a:cxnLst>
                  <a:cxn ang="0">
                    <a:pos x="15" y="7"/>
                  </a:cxn>
                  <a:cxn ang="0">
                    <a:pos x="8" y="0"/>
                  </a:cxn>
                  <a:cxn ang="0">
                    <a:pos x="0" y="7"/>
                  </a:cxn>
                  <a:cxn ang="0">
                    <a:pos x="0" y="14"/>
                  </a:cxn>
                  <a:cxn ang="0">
                    <a:pos x="8" y="21"/>
                  </a:cxn>
                  <a:cxn ang="0">
                    <a:pos x="15" y="14"/>
                  </a:cxn>
                  <a:cxn ang="0">
                    <a:pos x="15" y="7"/>
                  </a:cxn>
                </a:cxnLst>
                <a:rect l="0" t="0" r="r" b="b"/>
                <a:pathLst>
                  <a:path w="15" h="21">
                    <a:moveTo>
                      <a:pt x="15" y="7"/>
                    </a:moveTo>
                    <a:lnTo>
                      <a:pt x="8" y="0"/>
                    </a:lnTo>
                    <a:lnTo>
                      <a:pt x="0" y="7"/>
                    </a:lnTo>
                    <a:lnTo>
                      <a:pt x="0" y="14"/>
                    </a:lnTo>
                    <a:lnTo>
                      <a:pt x="8" y="21"/>
                    </a:lnTo>
                    <a:lnTo>
                      <a:pt x="15" y="14"/>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6" name="Freeform 5034"/>
              <p:cNvSpPr>
                <a:spLocks/>
              </p:cNvSpPr>
              <p:nvPr/>
            </p:nvSpPr>
            <p:spPr bwMode="auto">
              <a:xfrm>
                <a:off x="3111501" y="1725613"/>
                <a:ext cx="7938" cy="11113"/>
              </a:xfrm>
              <a:custGeom>
                <a:avLst/>
                <a:gdLst/>
                <a:ahLst/>
                <a:cxnLst>
                  <a:cxn ang="0">
                    <a:pos x="15" y="7"/>
                  </a:cxn>
                  <a:cxn ang="0">
                    <a:pos x="8" y="0"/>
                  </a:cxn>
                  <a:cxn ang="0">
                    <a:pos x="8" y="0"/>
                  </a:cxn>
                  <a:cxn ang="0">
                    <a:pos x="0" y="7"/>
                  </a:cxn>
                  <a:cxn ang="0">
                    <a:pos x="0" y="14"/>
                  </a:cxn>
                  <a:cxn ang="0">
                    <a:pos x="8" y="21"/>
                  </a:cxn>
                  <a:cxn ang="0">
                    <a:pos x="8" y="21"/>
                  </a:cxn>
                  <a:cxn ang="0">
                    <a:pos x="15" y="14"/>
                  </a:cxn>
                  <a:cxn ang="0">
                    <a:pos x="15" y="7"/>
                  </a:cxn>
                </a:cxnLst>
                <a:rect l="0" t="0" r="r" b="b"/>
                <a:pathLst>
                  <a:path w="15" h="21">
                    <a:moveTo>
                      <a:pt x="15" y="7"/>
                    </a:moveTo>
                    <a:lnTo>
                      <a:pt x="8" y="0"/>
                    </a:lnTo>
                    <a:lnTo>
                      <a:pt x="8" y="0"/>
                    </a:lnTo>
                    <a:lnTo>
                      <a:pt x="0" y="7"/>
                    </a:lnTo>
                    <a:lnTo>
                      <a:pt x="0" y="14"/>
                    </a:lnTo>
                    <a:lnTo>
                      <a:pt x="8" y="21"/>
                    </a:lnTo>
                    <a:lnTo>
                      <a:pt x="8" y="21"/>
                    </a:lnTo>
                    <a:lnTo>
                      <a:pt x="15" y="14"/>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7" name="Line 5035"/>
              <p:cNvSpPr>
                <a:spLocks noChangeShapeType="1"/>
              </p:cNvSpPr>
              <p:nvPr/>
            </p:nvSpPr>
            <p:spPr bwMode="auto">
              <a:xfrm>
                <a:off x="3116263" y="1728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8" name="Freeform 5036"/>
              <p:cNvSpPr>
                <a:spLocks/>
              </p:cNvSpPr>
              <p:nvPr/>
            </p:nvSpPr>
            <p:spPr bwMode="auto">
              <a:xfrm>
                <a:off x="3111501" y="1728788"/>
                <a:ext cx="12700" cy="7938"/>
              </a:xfrm>
              <a:custGeom>
                <a:avLst/>
                <a:gdLst/>
                <a:ahLst/>
                <a:cxnLst>
                  <a:cxn ang="0">
                    <a:pos x="8" y="0"/>
                  </a:cxn>
                  <a:cxn ang="0">
                    <a:pos x="0" y="7"/>
                  </a:cxn>
                  <a:cxn ang="0">
                    <a:pos x="8" y="14"/>
                  </a:cxn>
                  <a:cxn ang="0">
                    <a:pos x="15" y="14"/>
                  </a:cxn>
                  <a:cxn ang="0">
                    <a:pos x="23" y="7"/>
                  </a:cxn>
                  <a:cxn ang="0">
                    <a:pos x="15" y="7"/>
                  </a:cxn>
                  <a:cxn ang="0">
                    <a:pos x="15" y="0"/>
                  </a:cxn>
                  <a:cxn ang="0">
                    <a:pos x="8" y="0"/>
                  </a:cxn>
                </a:cxnLst>
                <a:rect l="0" t="0" r="r" b="b"/>
                <a:pathLst>
                  <a:path w="23" h="14">
                    <a:moveTo>
                      <a:pt x="8" y="0"/>
                    </a:moveTo>
                    <a:lnTo>
                      <a:pt x="0" y="7"/>
                    </a:lnTo>
                    <a:lnTo>
                      <a:pt x="8" y="14"/>
                    </a:lnTo>
                    <a:lnTo>
                      <a:pt x="15" y="14"/>
                    </a:lnTo>
                    <a:lnTo>
                      <a:pt x="23" y="7"/>
                    </a:lnTo>
                    <a:lnTo>
                      <a:pt x="15"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59" name="Freeform 5037"/>
              <p:cNvSpPr>
                <a:spLocks/>
              </p:cNvSpPr>
              <p:nvPr/>
            </p:nvSpPr>
            <p:spPr bwMode="auto">
              <a:xfrm>
                <a:off x="3111501" y="1728788"/>
                <a:ext cx="12700" cy="7938"/>
              </a:xfrm>
              <a:custGeom>
                <a:avLst/>
                <a:gdLst/>
                <a:ahLst/>
                <a:cxnLst>
                  <a:cxn ang="0">
                    <a:pos x="8" y="0"/>
                  </a:cxn>
                  <a:cxn ang="0">
                    <a:pos x="0" y="7"/>
                  </a:cxn>
                  <a:cxn ang="0">
                    <a:pos x="0" y="7"/>
                  </a:cxn>
                  <a:cxn ang="0">
                    <a:pos x="8" y="14"/>
                  </a:cxn>
                  <a:cxn ang="0">
                    <a:pos x="15" y="14"/>
                  </a:cxn>
                  <a:cxn ang="0">
                    <a:pos x="23" y="7"/>
                  </a:cxn>
                  <a:cxn ang="0">
                    <a:pos x="15" y="7"/>
                  </a:cxn>
                  <a:cxn ang="0">
                    <a:pos x="15" y="0"/>
                  </a:cxn>
                  <a:cxn ang="0">
                    <a:pos x="8" y="0"/>
                  </a:cxn>
                </a:cxnLst>
                <a:rect l="0" t="0" r="r" b="b"/>
                <a:pathLst>
                  <a:path w="23" h="14">
                    <a:moveTo>
                      <a:pt x="8" y="0"/>
                    </a:moveTo>
                    <a:lnTo>
                      <a:pt x="0" y="7"/>
                    </a:lnTo>
                    <a:lnTo>
                      <a:pt x="0" y="7"/>
                    </a:lnTo>
                    <a:lnTo>
                      <a:pt x="8" y="14"/>
                    </a:lnTo>
                    <a:lnTo>
                      <a:pt x="15" y="14"/>
                    </a:lnTo>
                    <a:lnTo>
                      <a:pt x="23" y="7"/>
                    </a:lnTo>
                    <a:lnTo>
                      <a:pt x="15" y="7"/>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0" name="Line 5038"/>
              <p:cNvSpPr>
                <a:spLocks noChangeShapeType="1"/>
              </p:cNvSpPr>
              <p:nvPr/>
            </p:nvSpPr>
            <p:spPr bwMode="auto">
              <a:xfrm>
                <a:off x="3124201" y="1731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1" name="Freeform 5039"/>
              <p:cNvSpPr>
                <a:spLocks/>
              </p:cNvSpPr>
              <p:nvPr/>
            </p:nvSpPr>
            <p:spPr bwMode="auto">
              <a:xfrm>
                <a:off x="3116263" y="1728788"/>
                <a:ext cx="7938" cy="11113"/>
              </a:xfrm>
              <a:custGeom>
                <a:avLst/>
                <a:gdLst/>
                <a:ahLst/>
                <a:cxnLst>
                  <a:cxn ang="0">
                    <a:pos x="15" y="7"/>
                  </a:cxn>
                  <a:cxn ang="0">
                    <a:pos x="7" y="7"/>
                  </a:cxn>
                  <a:cxn ang="0">
                    <a:pos x="7" y="0"/>
                  </a:cxn>
                  <a:cxn ang="0">
                    <a:pos x="0" y="7"/>
                  </a:cxn>
                  <a:cxn ang="0">
                    <a:pos x="0" y="21"/>
                  </a:cxn>
                  <a:cxn ang="0">
                    <a:pos x="15" y="21"/>
                  </a:cxn>
                  <a:cxn ang="0">
                    <a:pos x="15" y="7"/>
                  </a:cxn>
                </a:cxnLst>
                <a:rect l="0" t="0" r="r" b="b"/>
                <a:pathLst>
                  <a:path w="15" h="21">
                    <a:moveTo>
                      <a:pt x="15" y="7"/>
                    </a:moveTo>
                    <a:lnTo>
                      <a:pt x="7" y="7"/>
                    </a:lnTo>
                    <a:lnTo>
                      <a:pt x="7" y="0"/>
                    </a:lnTo>
                    <a:lnTo>
                      <a:pt x="0" y="7"/>
                    </a:lnTo>
                    <a:lnTo>
                      <a:pt x="0"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2" name="Freeform 5040"/>
              <p:cNvSpPr>
                <a:spLocks/>
              </p:cNvSpPr>
              <p:nvPr/>
            </p:nvSpPr>
            <p:spPr bwMode="auto">
              <a:xfrm>
                <a:off x="3116263" y="1728788"/>
                <a:ext cx="7938" cy="11113"/>
              </a:xfrm>
              <a:custGeom>
                <a:avLst/>
                <a:gdLst/>
                <a:ahLst/>
                <a:cxnLst>
                  <a:cxn ang="0">
                    <a:pos x="15" y="7"/>
                  </a:cxn>
                  <a:cxn ang="0">
                    <a:pos x="7" y="7"/>
                  </a:cxn>
                  <a:cxn ang="0">
                    <a:pos x="7" y="0"/>
                  </a:cxn>
                  <a:cxn ang="0">
                    <a:pos x="0" y="7"/>
                  </a:cxn>
                  <a:cxn ang="0">
                    <a:pos x="0" y="21"/>
                  </a:cxn>
                  <a:cxn ang="0">
                    <a:pos x="7" y="21"/>
                  </a:cxn>
                  <a:cxn ang="0">
                    <a:pos x="7" y="21"/>
                  </a:cxn>
                  <a:cxn ang="0">
                    <a:pos x="15" y="21"/>
                  </a:cxn>
                  <a:cxn ang="0">
                    <a:pos x="15" y="7"/>
                  </a:cxn>
                </a:cxnLst>
                <a:rect l="0" t="0" r="r" b="b"/>
                <a:pathLst>
                  <a:path w="15" h="21">
                    <a:moveTo>
                      <a:pt x="15" y="7"/>
                    </a:moveTo>
                    <a:lnTo>
                      <a:pt x="7" y="7"/>
                    </a:lnTo>
                    <a:lnTo>
                      <a:pt x="7" y="0"/>
                    </a:lnTo>
                    <a:lnTo>
                      <a:pt x="0" y="7"/>
                    </a:lnTo>
                    <a:lnTo>
                      <a:pt x="0" y="21"/>
                    </a:lnTo>
                    <a:lnTo>
                      <a:pt x="7" y="21"/>
                    </a:lnTo>
                    <a:lnTo>
                      <a:pt x="7"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3" name="Line 5041"/>
              <p:cNvSpPr>
                <a:spLocks noChangeShapeType="1"/>
              </p:cNvSpPr>
              <p:nvPr/>
            </p:nvSpPr>
            <p:spPr bwMode="auto">
              <a:xfrm>
                <a:off x="3119438" y="17367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4" name="Freeform 5042"/>
              <p:cNvSpPr>
                <a:spLocks/>
              </p:cNvSpPr>
              <p:nvPr/>
            </p:nvSpPr>
            <p:spPr bwMode="auto">
              <a:xfrm>
                <a:off x="3116263" y="1736725"/>
                <a:ext cx="11113" cy="3175"/>
              </a:xfrm>
              <a:custGeom>
                <a:avLst/>
                <a:gdLst/>
                <a:ahLst/>
                <a:cxnLst>
                  <a:cxn ang="0">
                    <a:pos x="7" y="0"/>
                  </a:cxn>
                  <a:cxn ang="0">
                    <a:pos x="0" y="0"/>
                  </a:cxn>
                  <a:cxn ang="0">
                    <a:pos x="0" y="7"/>
                  </a:cxn>
                  <a:cxn ang="0">
                    <a:pos x="22" y="7"/>
                  </a:cxn>
                  <a:cxn ang="0">
                    <a:pos x="22" y="0"/>
                  </a:cxn>
                  <a:cxn ang="0">
                    <a:pos x="15" y="0"/>
                  </a:cxn>
                  <a:cxn ang="0">
                    <a:pos x="7" y="0"/>
                  </a:cxn>
                </a:cxnLst>
                <a:rect l="0" t="0" r="r" b="b"/>
                <a:pathLst>
                  <a:path w="22" h="7">
                    <a:moveTo>
                      <a:pt x="7" y="0"/>
                    </a:moveTo>
                    <a:lnTo>
                      <a:pt x="0" y="0"/>
                    </a:lnTo>
                    <a:lnTo>
                      <a:pt x="0" y="7"/>
                    </a:lnTo>
                    <a:lnTo>
                      <a:pt x="22" y="7"/>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5" name="Freeform 5043"/>
              <p:cNvSpPr>
                <a:spLocks/>
              </p:cNvSpPr>
              <p:nvPr/>
            </p:nvSpPr>
            <p:spPr bwMode="auto">
              <a:xfrm>
                <a:off x="3116263" y="1736725"/>
                <a:ext cx="11113" cy="3175"/>
              </a:xfrm>
              <a:custGeom>
                <a:avLst/>
                <a:gdLst/>
                <a:ahLst/>
                <a:cxnLst>
                  <a:cxn ang="0">
                    <a:pos x="7" y="0"/>
                  </a:cxn>
                  <a:cxn ang="0">
                    <a:pos x="0" y="0"/>
                  </a:cxn>
                  <a:cxn ang="0">
                    <a:pos x="0" y="7"/>
                  </a:cxn>
                  <a:cxn ang="0">
                    <a:pos x="7" y="7"/>
                  </a:cxn>
                  <a:cxn ang="0">
                    <a:pos x="15" y="7"/>
                  </a:cxn>
                  <a:cxn ang="0">
                    <a:pos x="22" y="7"/>
                  </a:cxn>
                  <a:cxn ang="0">
                    <a:pos x="22" y="0"/>
                  </a:cxn>
                  <a:cxn ang="0">
                    <a:pos x="15" y="0"/>
                  </a:cxn>
                  <a:cxn ang="0">
                    <a:pos x="7" y="0"/>
                  </a:cxn>
                </a:cxnLst>
                <a:rect l="0" t="0" r="r" b="b"/>
                <a:pathLst>
                  <a:path w="22" h="7">
                    <a:moveTo>
                      <a:pt x="7" y="0"/>
                    </a:moveTo>
                    <a:lnTo>
                      <a:pt x="0" y="0"/>
                    </a:lnTo>
                    <a:lnTo>
                      <a:pt x="0" y="7"/>
                    </a:lnTo>
                    <a:lnTo>
                      <a:pt x="7" y="7"/>
                    </a:lnTo>
                    <a:lnTo>
                      <a:pt x="15" y="7"/>
                    </a:lnTo>
                    <a:lnTo>
                      <a:pt x="22" y="7"/>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6" name="Line 5044"/>
              <p:cNvSpPr>
                <a:spLocks noChangeShapeType="1"/>
              </p:cNvSpPr>
              <p:nvPr/>
            </p:nvSpPr>
            <p:spPr bwMode="auto">
              <a:xfrm>
                <a:off x="3124201" y="17367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7" name="Freeform 5046"/>
              <p:cNvSpPr>
                <a:spLocks/>
              </p:cNvSpPr>
              <p:nvPr/>
            </p:nvSpPr>
            <p:spPr bwMode="auto">
              <a:xfrm>
                <a:off x="3124200" y="1736725"/>
                <a:ext cx="11113" cy="3175"/>
              </a:xfrm>
              <a:custGeom>
                <a:avLst/>
                <a:gdLst/>
                <a:ahLst/>
                <a:cxnLst>
                  <a:cxn ang="0">
                    <a:pos x="0" y="0"/>
                  </a:cxn>
                  <a:cxn ang="0">
                    <a:pos x="0" y="7"/>
                  </a:cxn>
                  <a:cxn ang="0">
                    <a:pos x="22" y="7"/>
                  </a:cxn>
                  <a:cxn ang="0">
                    <a:pos x="22" y="0"/>
                  </a:cxn>
                  <a:cxn ang="0">
                    <a:pos x="15" y="0"/>
                  </a:cxn>
                  <a:cxn ang="0">
                    <a:pos x="0" y="0"/>
                  </a:cxn>
                </a:cxnLst>
                <a:rect l="0" t="0" r="r" b="b"/>
                <a:pathLst>
                  <a:path w="22" h="7">
                    <a:moveTo>
                      <a:pt x="0" y="0"/>
                    </a:moveTo>
                    <a:lnTo>
                      <a:pt x="0" y="7"/>
                    </a:lnTo>
                    <a:lnTo>
                      <a:pt x="22" y="7"/>
                    </a:lnTo>
                    <a:lnTo>
                      <a:pt x="22" y="0"/>
                    </a:lnTo>
                    <a:lnTo>
                      <a:pt x="15"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8" name="Freeform 5047"/>
              <p:cNvSpPr>
                <a:spLocks/>
              </p:cNvSpPr>
              <p:nvPr/>
            </p:nvSpPr>
            <p:spPr bwMode="auto">
              <a:xfrm>
                <a:off x="3124200" y="1736725"/>
                <a:ext cx="11113" cy="3175"/>
              </a:xfrm>
              <a:custGeom>
                <a:avLst/>
                <a:gdLst/>
                <a:ahLst/>
                <a:cxnLst>
                  <a:cxn ang="0">
                    <a:pos x="0" y="0"/>
                  </a:cxn>
                  <a:cxn ang="0">
                    <a:pos x="0" y="0"/>
                  </a:cxn>
                  <a:cxn ang="0">
                    <a:pos x="0" y="7"/>
                  </a:cxn>
                  <a:cxn ang="0">
                    <a:pos x="0" y="7"/>
                  </a:cxn>
                  <a:cxn ang="0">
                    <a:pos x="15" y="7"/>
                  </a:cxn>
                  <a:cxn ang="0">
                    <a:pos x="22" y="7"/>
                  </a:cxn>
                  <a:cxn ang="0">
                    <a:pos x="22" y="0"/>
                  </a:cxn>
                  <a:cxn ang="0">
                    <a:pos x="15" y="0"/>
                  </a:cxn>
                  <a:cxn ang="0">
                    <a:pos x="0" y="0"/>
                  </a:cxn>
                </a:cxnLst>
                <a:rect l="0" t="0" r="r" b="b"/>
                <a:pathLst>
                  <a:path w="22" h="7">
                    <a:moveTo>
                      <a:pt x="0" y="0"/>
                    </a:moveTo>
                    <a:lnTo>
                      <a:pt x="0" y="0"/>
                    </a:lnTo>
                    <a:lnTo>
                      <a:pt x="0" y="7"/>
                    </a:lnTo>
                    <a:lnTo>
                      <a:pt x="0" y="7"/>
                    </a:lnTo>
                    <a:lnTo>
                      <a:pt x="15" y="7"/>
                    </a:lnTo>
                    <a:lnTo>
                      <a:pt x="22" y="7"/>
                    </a:lnTo>
                    <a:lnTo>
                      <a:pt x="22" y="0"/>
                    </a:lnTo>
                    <a:lnTo>
                      <a:pt x="15"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69" name="Line 5048"/>
              <p:cNvSpPr>
                <a:spLocks noChangeShapeType="1"/>
              </p:cNvSpPr>
              <p:nvPr/>
            </p:nvSpPr>
            <p:spPr bwMode="auto">
              <a:xfrm>
                <a:off x="3135313" y="1739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0" name="Freeform 5049"/>
              <p:cNvSpPr>
                <a:spLocks/>
              </p:cNvSpPr>
              <p:nvPr/>
            </p:nvSpPr>
            <p:spPr bwMode="auto">
              <a:xfrm>
                <a:off x="3127375" y="1736725"/>
                <a:ext cx="7938" cy="11113"/>
              </a:xfrm>
              <a:custGeom>
                <a:avLst/>
                <a:gdLst/>
                <a:ahLst/>
                <a:cxnLst>
                  <a:cxn ang="0">
                    <a:pos x="15" y="7"/>
                  </a:cxn>
                  <a:cxn ang="0">
                    <a:pos x="15" y="0"/>
                  </a:cxn>
                  <a:cxn ang="0">
                    <a:pos x="8" y="0"/>
                  </a:cxn>
                  <a:cxn ang="0">
                    <a:pos x="0" y="7"/>
                  </a:cxn>
                  <a:cxn ang="0">
                    <a:pos x="0" y="15"/>
                  </a:cxn>
                  <a:cxn ang="0">
                    <a:pos x="8" y="22"/>
                  </a:cxn>
                  <a:cxn ang="0">
                    <a:pos x="15" y="22"/>
                  </a:cxn>
                  <a:cxn ang="0">
                    <a:pos x="15" y="15"/>
                  </a:cxn>
                  <a:cxn ang="0">
                    <a:pos x="15" y="7"/>
                  </a:cxn>
                </a:cxnLst>
                <a:rect l="0" t="0" r="r" b="b"/>
                <a:pathLst>
                  <a:path w="15" h="22">
                    <a:moveTo>
                      <a:pt x="15" y="7"/>
                    </a:moveTo>
                    <a:lnTo>
                      <a:pt x="15" y="0"/>
                    </a:lnTo>
                    <a:lnTo>
                      <a:pt x="8" y="0"/>
                    </a:lnTo>
                    <a:lnTo>
                      <a:pt x="0" y="7"/>
                    </a:lnTo>
                    <a:lnTo>
                      <a:pt x="0" y="15"/>
                    </a:lnTo>
                    <a:lnTo>
                      <a:pt x="8" y="22"/>
                    </a:lnTo>
                    <a:lnTo>
                      <a:pt x="15" y="22"/>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1" name="Freeform 5050"/>
              <p:cNvSpPr>
                <a:spLocks/>
              </p:cNvSpPr>
              <p:nvPr/>
            </p:nvSpPr>
            <p:spPr bwMode="auto">
              <a:xfrm>
                <a:off x="3127375" y="1736725"/>
                <a:ext cx="7938" cy="11113"/>
              </a:xfrm>
              <a:custGeom>
                <a:avLst/>
                <a:gdLst/>
                <a:ahLst/>
                <a:cxnLst>
                  <a:cxn ang="0">
                    <a:pos x="15" y="7"/>
                  </a:cxn>
                  <a:cxn ang="0">
                    <a:pos x="15" y="0"/>
                  </a:cxn>
                  <a:cxn ang="0">
                    <a:pos x="8" y="0"/>
                  </a:cxn>
                  <a:cxn ang="0">
                    <a:pos x="0" y="7"/>
                  </a:cxn>
                  <a:cxn ang="0">
                    <a:pos x="0" y="15"/>
                  </a:cxn>
                  <a:cxn ang="0">
                    <a:pos x="8" y="22"/>
                  </a:cxn>
                  <a:cxn ang="0">
                    <a:pos x="15" y="22"/>
                  </a:cxn>
                  <a:cxn ang="0">
                    <a:pos x="15" y="15"/>
                  </a:cxn>
                  <a:cxn ang="0">
                    <a:pos x="15" y="7"/>
                  </a:cxn>
                </a:cxnLst>
                <a:rect l="0" t="0" r="r" b="b"/>
                <a:pathLst>
                  <a:path w="15" h="22">
                    <a:moveTo>
                      <a:pt x="15" y="7"/>
                    </a:moveTo>
                    <a:lnTo>
                      <a:pt x="15" y="0"/>
                    </a:lnTo>
                    <a:lnTo>
                      <a:pt x="8" y="0"/>
                    </a:lnTo>
                    <a:lnTo>
                      <a:pt x="0" y="7"/>
                    </a:lnTo>
                    <a:lnTo>
                      <a:pt x="0" y="15"/>
                    </a:lnTo>
                    <a:lnTo>
                      <a:pt x="8" y="22"/>
                    </a:lnTo>
                    <a:lnTo>
                      <a:pt x="15" y="22"/>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2" name="Line 5051"/>
              <p:cNvSpPr>
                <a:spLocks noChangeShapeType="1"/>
              </p:cNvSpPr>
              <p:nvPr/>
            </p:nvSpPr>
            <p:spPr bwMode="auto">
              <a:xfrm>
                <a:off x="3132138" y="1739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3" name="Freeform 5052"/>
              <p:cNvSpPr>
                <a:spLocks/>
              </p:cNvSpPr>
              <p:nvPr/>
            </p:nvSpPr>
            <p:spPr bwMode="auto">
              <a:xfrm>
                <a:off x="3127375" y="1739900"/>
                <a:ext cx="28575" cy="7938"/>
              </a:xfrm>
              <a:custGeom>
                <a:avLst/>
                <a:gdLst/>
                <a:ahLst/>
                <a:cxnLst>
                  <a:cxn ang="0">
                    <a:pos x="8" y="0"/>
                  </a:cxn>
                  <a:cxn ang="0">
                    <a:pos x="8" y="8"/>
                  </a:cxn>
                  <a:cxn ang="0">
                    <a:pos x="0" y="8"/>
                  </a:cxn>
                  <a:cxn ang="0">
                    <a:pos x="8" y="15"/>
                  </a:cxn>
                  <a:cxn ang="0">
                    <a:pos x="45" y="15"/>
                  </a:cxn>
                  <a:cxn ang="0">
                    <a:pos x="53" y="8"/>
                  </a:cxn>
                  <a:cxn ang="0">
                    <a:pos x="45" y="0"/>
                  </a:cxn>
                  <a:cxn ang="0">
                    <a:pos x="8" y="0"/>
                  </a:cxn>
                </a:cxnLst>
                <a:rect l="0" t="0" r="r" b="b"/>
                <a:pathLst>
                  <a:path w="53" h="15">
                    <a:moveTo>
                      <a:pt x="8" y="0"/>
                    </a:moveTo>
                    <a:lnTo>
                      <a:pt x="8" y="8"/>
                    </a:lnTo>
                    <a:lnTo>
                      <a:pt x="0" y="8"/>
                    </a:lnTo>
                    <a:lnTo>
                      <a:pt x="8" y="15"/>
                    </a:lnTo>
                    <a:lnTo>
                      <a:pt x="45" y="15"/>
                    </a:lnTo>
                    <a:lnTo>
                      <a:pt x="53" y="8"/>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4" name="Freeform 5053"/>
              <p:cNvSpPr>
                <a:spLocks/>
              </p:cNvSpPr>
              <p:nvPr/>
            </p:nvSpPr>
            <p:spPr bwMode="auto">
              <a:xfrm>
                <a:off x="3127375" y="1739900"/>
                <a:ext cx="28575" cy="7938"/>
              </a:xfrm>
              <a:custGeom>
                <a:avLst/>
                <a:gdLst/>
                <a:ahLst/>
                <a:cxnLst>
                  <a:cxn ang="0">
                    <a:pos x="8" y="0"/>
                  </a:cxn>
                  <a:cxn ang="0">
                    <a:pos x="8" y="8"/>
                  </a:cxn>
                  <a:cxn ang="0">
                    <a:pos x="0" y="8"/>
                  </a:cxn>
                  <a:cxn ang="0">
                    <a:pos x="8" y="15"/>
                  </a:cxn>
                  <a:cxn ang="0">
                    <a:pos x="45" y="15"/>
                  </a:cxn>
                  <a:cxn ang="0">
                    <a:pos x="53" y="8"/>
                  </a:cxn>
                  <a:cxn ang="0">
                    <a:pos x="53" y="8"/>
                  </a:cxn>
                  <a:cxn ang="0">
                    <a:pos x="45" y="0"/>
                  </a:cxn>
                  <a:cxn ang="0">
                    <a:pos x="8" y="0"/>
                  </a:cxn>
                </a:cxnLst>
                <a:rect l="0" t="0" r="r" b="b"/>
                <a:pathLst>
                  <a:path w="53" h="15">
                    <a:moveTo>
                      <a:pt x="8" y="0"/>
                    </a:moveTo>
                    <a:lnTo>
                      <a:pt x="8" y="8"/>
                    </a:lnTo>
                    <a:lnTo>
                      <a:pt x="0" y="8"/>
                    </a:lnTo>
                    <a:lnTo>
                      <a:pt x="8" y="15"/>
                    </a:lnTo>
                    <a:lnTo>
                      <a:pt x="45" y="15"/>
                    </a:lnTo>
                    <a:lnTo>
                      <a:pt x="53" y="8"/>
                    </a:lnTo>
                    <a:lnTo>
                      <a:pt x="53" y="8"/>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5" name="Line 5054"/>
              <p:cNvSpPr>
                <a:spLocks noChangeShapeType="1"/>
              </p:cNvSpPr>
              <p:nvPr/>
            </p:nvSpPr>
            <p:spPr bwMode="auto">
              <a:xfrm>
                <a:off x="3155950" y="1744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6" name="Freeform 5055"/>
              <p:cNvSpPr>
                <a:spLocks/>
              </p:cNvSpPr>
              <p:nvPr/>
            </p:nvSpPr>
            <p:spPr bwMode="auto">
              <a:xfrm>
                <a:off x="3146425" y="1739900"/>
                <a:ext cx="9525" cy="12700"/>
              </a:xfrm>
              <a:custGeom>
                <a:avLst/>
                <a:gdLst/>
                <a:ahLst/>
                <a:cxnLst>
                  <a:cxn ang="0">
                    <a:pos x="16" y="8"/>
                  </a:cxn>
                  <a:cxn ang="0">
                    <a:pos x="8" y="0"/>
                  </a:cxn>
                  <a:cxn ang="0">
                    <a:pos x="0" y="8"/>
                  </a:cxn>
                  <a:cxn ang="0">
                    <a:pos x="0" y="23"/>
                  </a:cxn>
                  <a:cxn ang="0">
                    <a:pos x="16" y="23"/>
                  </a:cxn>
                  <a:cxn ang="0">
                    <a:pos x="16" y="8"/>
                  </a:cxn>
                </a:cxnLst>
                <a:rect l="0" t="0" r="r" b="b"/>
                <a:pathLst>
                  <a:path w="16" h="23">
                    <a:moveTo>
                      <a:pt x="16" y="8"/>
                    </a:moveTo>
                    <a:lnTo>
                      <a:pt x="8" y="0"/>
                    </a:lnTo>
                    <a:lnTo>
                      <a:pt x="0" y="8"/>
                    </a:lnTo>
                    <a:lnTo>
                      <a:pt x="0" y="23"/>
                    </a:lnTo>
                    <a:lnTo>
                      <a:pt x="16" y="23"/>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7" name="Freeform 5056"/>
              <p:cNvSpPr>
                <a:spLocks/>
              </p:cNvSpPr>
              <p:nvPr/>
            </p:nvSpPr>
            <p:spPr bwMode="auto">
              <a:xfrm>
                <a:off x="3146425" y="1739900"/>
                <a:ext cx="9525" cy="12700"/>
              </a:xfrm>
              <a:custGeom>
                <a:avLst/>
                <a:gdLst/>
                <a:ahLst/>
                <a:cxnLst>
                  <a:cxn ang="0">
                    <a:pos x="16" y="8"/>
                  </a:cxn>
                  <a:cxn ang="0">
                    <a:pos x="16" y="8"/>
                  </a:cxn>
                  <a:cxn ang="0">
                    <a:pos x="8" y="0"/>
                  </a:cxn>
                  <a:cxn ang="0">
                    <a:pos x="0" y="8"/>
                  </a:cxn>
                  <a:cxn ang="0">
                    <a:pos x="0" y="23"/>
                  </a:cxn>
                  <a:cxn ang="0">
                    <a:pos x="8" y="23"/>
                  </a:cxn>
                  <a:cxn ang="0">
                    <a:pos x="16" y="23"/>
                  </a:cxn>
                  <a:cxn ang="0">
                    <a:pos x="16" y="23"/>
                  </a:cxn>
                  <a:cxn ang="0">
                    <a:pos x="16" y="8"/>
                  </a:cxn>
                </a:cxnLst>
                <a:rect l="0" t="0" r="r" b="b"/>
                <a:pathLst>
                  <a:path w="16" h="23">
                    <a:moveTo>
                      <a:pt x="16" y="8"/>
                    </a:moveTo>
                    <a:lnTo>
                      <a:pt x="16" y="8"/>
                    </a:lnTo>
                    <a:lnTo>
                      <a:pt x="8" y="0"/>
                    </a:lnTo>
                    <a:lnTo>
                      <a:pt x="0" y="8"/>
                    </a:lnTo>
                    <a:lnTo>
                      <a:pt x="0" y="23"/>
                    </a:lnTo>
                    <a:lnTo>
                      <a:pt x="8" y="23"/>
                    </a:lnTo>
                    <a:lnTo>
                      <a:pt x="16" y="23"/>
                    </a:lnTo>
                    <a:lnTo>
                      <a:pt x="16" y="23"/>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8" name="Line 5057"/>
              <p:cNvSpPr>
                <a:spLocks noChangeShapeType="1"/>
              </p:cNvSpPr>
              <p:nvPr/>
            </p:nvSpPr>
            <p:spPr bwMode="auto">
              <a:xfrm>
                <a:off x="3151188" y="1747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79" name="Line 5060"/>
              <p:cNvSpPr>
                <a:spLocks noChangeShapeType="1"/>
              </p:cNvSpPr>
              <p:nvPr/>
            </p:nvSpPr>
            <p:spPr bwMode="auto">
              <a:xfrm>
                <a:off x="3155950" y="1747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0" name="Line 5156"/>
              <p:cNvSpPr>
                <a:spLocks noChangeShapeType="1"/>
              </p:cNvSpPr>
              <p:nvPr/>
            </p:nvSpPr>
            <p:spPr bwMode="auto">
              <a:xfrm>
                <a:off x="3406775" y="1828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1" name="Line 5159"/>
              <p:cNvSpPr>
                <a:spLocks noChangeShapeType="1"/>
              </p:cNvSpPr>
              <p:nvPr/>
            </p:nvSpPr>
            <p:spPr bwMode="auto">
              <a:xfrm>
                <a:off x="3402013" y="1831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2" name="Freeform 5160"/>
              <p:cNvSpPr>
                <a:spLocks/>
              </p:cNvSpPr>
              <p:nvPr/>
            </p:nvSpPr>
            <p:spPr bwMode="auto">
              <a:xfrm>
                <a:off x="3398838" y="1831975"/>
                <a:ext cx="11113" cy="4763"/>
              </a:xfrm>
              <a:custGeom>
                <a:avLst/>
                <a:gdLst/>
                <a:ahLst/>
                <a:cxnLst>
                  <a:cxn ang="0">
                    <a:pos x="6" y="0"/>
                  </a:cxn>
                  <a:cxn ang="0">
                    <a:pos x="0" y="0"/>
                  </a:cxn>
                  <a:cxn ang="0">
                    <a:pos x="6" y="7"/>
                  </a:cxn>
                  <a:cxn ang="0">
                    <a:pos x="14" y="7"/>
                  </a:cxn>
                  <a:cxn ang="0">
                    <a:pos x="22" y="0"/>
                  </a:cxn>
                  <a:cxn ang="0">
                    <a:pos x="14" y="0"/>
                  </a:cxn>
                  <a:cxn ang="0">
                    <a:pos x="6" y="0"/>
                  </a:cxn>
                </a:cxnLst>
                <a:rect l="0" t="0" r="r" b="b"/>
                <a:pathLst>
                  <a:path w="22" h="7">
                    <a:moveTo>
                      <a:pt x="6" y="0"/>
                    </a:moveTo>
                    <a:lnTo>
                      <a:pt x="0" y="0"/>
                    </a:lnTo>
                    <a:lnTo>
                      <a:pt x="6" y="7"/>
                    </a:lnTo>
                    <a:lnTo>
                      <a:pt x="14"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3" name="Freeform 5161"/>
              <p:cNvSpPr>
                <a:spLocks/>
              </p:cNvSpPr>
              <p:nvPr/>
            </p:nvSpPr>
            <p:spPr bwMode="auto">
              <a:xfrm>
                <a:off x="3398838" y="1831975"/>
                <a:ext cx="11113" cy="4763"/>
              </a:xfrm>
              <a:custGeom>
                <a:avLst/>
                <a:gdLst/>
                <a:ahLst/>
                <a:cxnLst>
                  <a:cxn ang="0">
                    <a:pos x="6" y="0"/>
                  </a:cxn>
                  <a:cxn ang="0">
                    <a:pos x="0" y="0"/>
                  </a:cxn>
                  <a:cxn ang="0">
                    <a:pos x="0" y="0"/>
                  </a:cxn>
                  <a:cxn ang="0">
                    <a:pos x="6" y="7"/>
                  </a:cxn>
                  <a:cxn ang="0">
                    <a:pos x="14" y="7"/>
                  </a:cxn>
                  <a:cxn ang="0">
                    <a:pos x="22" y="0"/>
                  </a:cxn>
                  <a:cxn ang="0">
                    <a:pos x="14" y="0"/>
                  </a:cxn>
                  <a:cxn ang="0">
                    <a:pos x="14" y="0"/>
                  </a:cxn>
                  <a:cxn ang="0">
                    <a:pos x="6" y="0"/>
                  </a:cxn>
                </a:cxnLst>
                <a:rect l="0" t="0" r="r" b="b"/>
                <a:pathLst>
                  <a:path w="22" h="7">
                    <a:moveTo>
                      <a:pt x="6" y="0"/>
                    </a:moveTo>
                    <a:lnTo>
                      <a:pt x="0" y="0"/>
                    </a:lnTo>
                    <a:lnTo>
                      <a:pt x="0" y="0"/>
                    </a:lnTo>
                    <a:lnTo>
                      <a:pt x="6" y="7"/>
                    </a:lnTo>
                    <a:lnTo>
                      <a:pt x="14" y="7"/>
                    </a:lnTo>
                    <a:lnTo>
                      <a:pt x="22" y="0"/>
                    </a:lnTo>
                    <a:lnTo>
                      <a:pt x="14"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4" name="Line 5162"/>
              <p:cNvSpPr>
                <a:spLocks noChangeShapeType="1"/>
              </p:cNvSpPr>
              <p:nvPr/>
            </p:nvSpPr>
            <p:spPr bwMode="auto">
              <a:xfrm>
                <a:off x="3409950" y="1831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5" name="Freeform 5163"/>
              <p:cNvSpPr>
                <a:spLocks/>
              </p:cNvSpPr>
              <p:nvPr/>
            </p:nvSpPr>
            <p:spPr bwMode="auto">
              <a:xfrm>
                <a:off x="3402013" y="1831975"/>
                <a:ext cx="7938" cy="12700"/>
              </a:xfrm>
              <a:custGeom>
                <a:avLst/>
                <a:gdLst/>
                <a:ahLst/>
                <a:cxnLst>
                  <a:cxn ang="0">
                    <a:pos x="16" y="0"/>
                  </a:cxn>
                  <a:cxn ang="0">
                    <a:pos x="0" y="0"/>
                  </a:cxn>
                  <a:cxn ang="0">
                    <a:pos x="0" y="15"/>
                  </a:cxn>
                  <a:cxn ang="0">
                    <a:pos x="8" y="22"/>
                  </a:cxn>
                  <a:cxn ang="0">
                    <a:pos x="8" y="15"/>
                  </a:cxn>
                  <a:cxn ang="0">
                    <a:pos x="16" y="15"/>
                  </a:cxn>
                  <a:cxn ang="0">
                    <a:pos x="16" y="0"/>
                  </a:cxn>
                </a:cxnLst>
                <a:rect l="0" t="0" r="r" b="b"/>
                <a:pathLst>
                  <a:path w="16" h="22">
                    <a:moveTo>
                      <a:pt x="16" y="0"/>
                    </a:moveTo>
                    <a:lnTo>
                      <a:pt x="0" y="0"/>
                    </a:lnTo>
                    <a:lnTo>
                      <a:pt x="0" y="15"/>
                    </a:lnTo>
                    <a:lnTo>
                      <a:pt x="8" y="22"/>
                    </a:lnTo>
                    <a:lnTo>
                      <a:pt x="8" y="15"/>
                    </a:lnTo>
                    <a:lnTo>
                      <a:pt x="16" y="15"/>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6" name="Freeform 5164"/>
              <p:cNvSpPr>
                <a:spLocks/>
              </p:cNvSpPr>
              <p:nvPr/>
            </p:nvSpPr>
            <p:spPr bwMode="auto">
              <a:xfrm>
                <a:off x="3402013" y="1831975"/>
                <a:ext cx="7938" cy="12700"/>
              </a:xfrm>
              <a:custGeom>
                <a:avLst/>
                <a:gdLst/>
                <a:ahLst/>
                <a:cxnLst>
                  <a:cxn ang="0">
                    <a:pos x="16" y="0"/>
                  </a:cxn>
                  <a:cxn ang="0">
                    <a:pos x="8" y="0"/>
                  </a:cxn>
                  <a:cxn ang="0">
                    <a:pos x="8" y="0"/>
                  </a:cxn>
                  <a:cxn ang="0">
                    <a:pos x="0" y="0"/>
                  </a:cxn>
                  <a:cxn ang="0">
                    <a:pos x="0" y="15"/>
                  </a:cxn>
                  <a:cxn ang="0">
                    <a:pos x="8" y="22"/>
                  </a:cxn>
                  <a:cxn ang="0">
                    <a:pos x="8" y="15"/>
                  </a:cxn>
                  <a:cxn ang="0">
                    <a:pos x="16" y="15"/>
                  </a:cxn>
                  <a:cxn ang="0">
                    <a:pos x="16" y="0"/>
                  </a:cxn>
                </a:cxnLst>
                <a:rect l="0" t="0" r="r" b="b"/>
                <a:pathLst>
                  <a:path w="16" h="22">
                    <a:moveTo>
                      <a:pt x="16" y="0"/>
                    </a:moveTo>
                    <a:lnTo>
                      <a:pt x="8" y="0"/>
                    </a:lnTo>
                    <a:lnTo>
                      <a:pt x="8" y="0"/>
                    </a:lnTo>
                    <a:lnTo>
                      <a:pt x="0" y="0"/>
                    </a:lnTo>
                    <a:lnTo>
                      <a:pt x="0" y="15"/>
                    </a:lnTo>
                    <a:lnTo>
                      <a:pt x="8" y="22"/>
                    </a:lnTo>
                    <a:lnTo>
                      <a:pt x="8" y="15"/>
                    </a:lnTo>
                    <a:lnTo>
                      <a:pt x="16" y="15"/>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7" name="Line 5165"/>
              <p:cNvSpPr>
                <a:spLocks noChangeShapeType="1"/>
              </p:cNvSpPr>
              <p:nvPr/>
            </p:nvSpPr>
            <p:spPr bwMode="auto">
              <a:xfrm>
                <a:off x="3406775" y="1836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8" name="Freeform 5166"/>
              <p:cNvSpPr>
                <a:spLocks/>
              </p:cNvSpPr>
              <p:nvPr/>
            </p:nvSpPr>
            <p:spPr bwMode="auto">
              <a:xfrm>
                <a:off x="3402013" y="1836738"/>
                <a:ext cx="12700" cy="7938"/>
              </a:xfrm>
              <a:custGeom>
                <a:avLst/>
                <a:gdLst/>
                <a:ahLst/>
                <a:cxnLst>
                  <a:cxn ang="0">
                    <a:pos x="8" y="0"/>
                  </a:cxn>
                  <a:cxn ang="0">
                    <a:pos x="0" y="0"/>
                  </a:cxn>
                  <a:cxn ang="0">
                    <a:pos x="0" y="8"/>
                  </a:cxn>
                  <a:cxn ang="0">
                    <a:pos x="8" y="15"/>
                  </a:cxn>
                  <a:cxn ang="0">
                    <a:pos x="16" y="15"/>
                  </a:cxn>
                  <a:cxn ang="0">
                    <a:pos x="23" y="8"/>
                  </a:cxn>
                  <a:cxn ang="0">
                    <a:pos x="23" y="0"/>
                  </a:cxn>
                  <a:cxn ang="0">
                    <a:pos x="16" y="0"/>
                  </a:cxn>
                  <a:cxn ang="0">
                    <a:pos x="8" y="0"/>
                  </a:cxn>
                </a:cxnLst>
                <a:rect l="0" t="0" r="r" b="b"/>
                <a:pathLst>
                  <a:path w="23" h="15">
                    <a:moveTo>
                      <a:pt x="8" y="0"/>
                    </a:moveTo>
                    <a:lnTo>
                      <a:pt x="0" y="0"/>
                    </a:lnTo>
                    <a:lnTo>
                      <a:pt x="0" y="8"/>
                    </a:lnTo>
                    <a:lnTo>
                      <a:pt x="8" y="15"/>
                    </a:lnTo>
                    <a:lnTo>
                      <a:pt x="16" y="15"/>
                    </a:lnTo>
                    <a:lnTo>
                      <a:pt x="23" y="8"/>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89" name="Freeform 5167"/>
              <p:cNvSpPr>
                <a:spLocks/>
              </p:cNvSpPr>
              <p:nvPr/>
            </p:nvSpPr>
            <p:spPr bwMode="auto">
              <a:xfrm>
                <a:off x="3402013" y="1836738"/>
                <a:ext cx="12700" cy="7938"/>
              </a:xfrm>
              <a:custGeom>
                <a:avLst/>
                <a:gdLst/>
                <a:ahLst/>
                <a:cxnLst>
                  <a:cxn ang="0">
                    <a:pos x="8" y="0"/>
                  </a:cxn>
                  <a:cxn ang="0">
                    <a:pos x="0" y="0"/>
                  </a:cxn>
                  <a:cxn ang="0">
                    <a:pos x="0" y="8"/>
                  </a:cxn>
                  <a:cxn ang="0">
                    <a:pos x="8" y="15"/>
                  </a:cxn>
                  <a:cxn ang="0">
                    <a:pos x="16" y="15"/>
                  </a:cxn>
                  <a:cxn ang="0">
                    <a:pos x="23" y="8"/>
                  </a:cxn>
                  <a:cxn ang="0">
                    <a:pos x="23" y="0"/>
                  </a:cxn>
                  <a:cxn ang="0">
                    <a:pos x="16" y="0"/>
                  </a:cxn>
                  <a:cxn ang="0">
                    <a:pos x="8" y="0"/>
                  </a:cxn>
                </a:cxnLst>
                <a:rect l="0" t="0" r="r" b="b"/>
                <a:pathLst>
                  <a:path w="23" h="15">
                    <a:moveTo>
                      <a:pt x="8" y="0"/>
                    </a:moveTo>
                    <a:lnTo>
                      <a:pt x="0" y="0"/>
                    </a:lnTo>
                    <a:lnTo>
                      <a:pt x="0" y="8"/>
                    </a:lnTo>
                    <a:lnTo>
                      <a:pt x="8" y="15"/>
                    </a:lnTo>
                    <a:lnTo>
                      <a:pt x="16" y="15"/>
                    </a:lnTo>
                    <a:lnTo>
                      <a:pt x="23" y="8"/>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0" name="Line 5168"/>
              <p:cNvSpPr>
                <a:spLocks noChangeShapeType="1"/>
              </p:cNvSpPr>
              <p:nvPr/>
            </p:nvSpPr>
            <p:spPr bwMode="auto">
              <a:xfrm>
                <a:off x="3414713" y="1839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1" name="Freeform 5169"/>
              <p:cNvSpPr>
                <a:spLocks/>
              </p:cNvSpPr>
              <p:nvPr/>
            </p:nvSpPr>
            <p:spPr bwMode="auto">
              <a:xfrm>
                <a:off x="3409950" y="1836738"/>
                <a:ext cx="4763" cy="11113"/>
              </a:xfrm>
              <a:custGeom>
                <a:avLst/>
                <a:gdLst/>
                <a:ahLst/>
                <a:cxnLst>
                  <a:cxn ang="0">
                    <a:pos x="7" y="8"/>
                  </a:cxn>
                  <a:cxn ang="0">
                    <a:pos x="7" y="0"/>
                  </a:cxn>
                  <a:cxn ang="0">
                    <a:pos x="0" y="0"/>
                  </a:cxn>
                  <a:cxn ang="0">
                    <a:pos x="0" y="22"/>
                  </a:cxn>
                  <a:cxn ang="0">
                    <a:pos x="7" y="22"/>
                  </a:cxn>
                  <a:cxn ang="0">
                    <a:pos x="7" y="15"/>
                  </a:cxn>
                  <a:cxn ang="0">
                    <a:pos x="7" y="8"/>
                  </a:cxn>
                </a:cxnLst>
                <a:rect l="0" t="0" r="r" b="b"/>
                <a:pathLst>
                  <a:path w="7" h="22">
                    <a:moveTo>
                      <a:pt x="7" y="8"/>
                    </a:moveTo>
                    <a:lnTo>
                      <a:pt x="7" y="0"/>
                    </a:lnTo>
                    <a:lnTo>
                      <a:pt x="0" y="0"/>
                    </a:lnTo>
                    <a:lnTo>
                      <a:pt x="0" y="22"/>
                    </a:lnTo>
                    <a:lnTo>
                      <a:pt x="7" y="22"/>
                    </a:lnTo>
                    <a:lnTo>
                      <a:pt x="7" y="15"/>
                    </a:lnTo>
                    <a:lnTo>
                      <a:pt x="7"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2" name="Freeform 5170"/>
              <p:cNvSpPr>
                <a:spLocks/>
              </p:cNvSpPr>
              <p:nvPr/>
            </p:nvSpPr>
            <p:spPr bwMode="auto">
              <a:xfrm>
                <a:off x="3409950" y="1836738"/>
                <a:ext cx="4763" cy="11113"/>
              </a:xfrm>
              <a:custGeom>
                <a:avLst/>
                <a:gdLst/>
                <a:ahLst/>
                <a:cxnLst>
                  <a:cxn ang="0">
                    <a:pos x="7" y="8"/>
                  </a:cxn>
                  <a:cxn ang="0">
                    <a:pos x="7" y="0"/>
                  </a:cxn>
                  <a:cxn ang="0">
                    <a:pos x="0" y="0"/>
                  </a:cxn>
                  <a:cxn ang="0">
                    <a:pos x="0" y="8"/>
                  </a:cxn>
                  <a:cxn ang="0">
                    <a:pos x="0" y="15"/>
                  </a:cxn>
                  <a:cxn ang="0">
                    <a:pos x="0" y="22"/>
                  </a:cxn>
                  <a:cxn ang="0">
                    <a:pos x="7" y="22"/>
                  </a:cxn>
                  <a:cxn ang="0">
                    <a:pos x="7" y="15"/>
                  </a:cxn>
                  <a:cxn ang="0">
                    <a:pos x="7" y="8"/>
                  </a:cxn>
                </a:cxnLst>
                <a:rect l="0" t="0" r="r" b="b"/>
                <a:pathLst>
                  <a:path w="7" h="22">
                    <a:moveTo>
                      <a:pt x="7" y="8"/>
                    </a:moveTo>
                    <a:lnTo>
                      <a:pt x="7" y="0"/>
                    </a:lnTo>
                    <a:lnTo>
                      <a:pt x="0" y="0"/>
                    </a:lnTo>
                    <a:lnTo>
                      <a:pt x="0" y="8"/>
                    </a:lnTo>
                    <a:lnTo>
                      <a:pt x="0" y="15"/>
                    </a:lnTo>
                    <a:lnTo>
                      <a:pt x="0" y="22"/>
                    </a:lnTo>
                    <a:lnTo>
                      <a:pt x="7" y="22"/>
                    </a:lnTo>
                    <a:lnTo>
                      <a:pt x="7" y="15"/>
                    </a:lnTo>
                    <a:lnTo>
                      <a:pt x="7"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3" name="Line 5171"/>
              <p:cNvSpPr>
                <a:spLocks noChangeShapeType="1"/>
              </p:cNvSpPr>
              <p:nvPr/>
            </p:nvSpPr>
            <p:spPr bwMode="auto">
              <a:xfrm>
                <a:off x="3409950" y="1844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4" name="Freeform 5172"/>
              <p:cNvSpPr>
                <a:spLocks/>
              </p:cNvSpPr>
              <p:nvPr/>
            </p:nvSpPr>
            <p:spPr bwMode="auto">
              <a:xfrm>
                <a:off x="3409950" y="1844675"/>
                <a:ext cx="15875" cy="3175"/>
              </a:xfrm>
              <a:custGeom>
                <a:avLst/>
                <a:gdLst/>
                <a:ahLst/>
                <a:cxnLst>
                  <a:cxn ang="0">
                    <a:pos x="0" y="0"/>
                  </a:cxn>
                  <a:cxn ang="0">
                    <a:pos x="0" y="7"/>
                  </a:cxn>
                  <a:cxn ang="0">
                    <a:pos x="22" y="7"/>
                  </a:cxn>
                  <a:cxn ang="0">
                    <a:pos x="29" y="0"/>
                  </a:cxn>
                  <a:cxn ang="0">
                    <a:pos x="22" y="0"/>
                  </a:cxn>
                  <a:cxn ang="0">
                    <a:pos x="0" y="0"/>
                  </a:cxn>
                </a:cxnLst>
                <a:rect l="0" t="0" r="r" b="b"/>
                <a:pathLst>
                  <a:path w="29" h="7">
                    <a:moveTo>
                      <a:pt x="0" y="0"/>
                    </a:moveTo>
                    <a:lnTo>
                      <a:pt x="0" y="7"/>
                    </a:lnTo>
                    <a:lnTo>
                      <a:pt x="22" y="7"/>
                    </a:lnTo>
                    <a:lnTo>
                      <a:pt x="29" y="0"/>
                    </a:lnTo>
                    <a:lnTo>
                      <a:pt x="22"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5" name="Freeform 5173"/>
              <p:cNvSpPr>
                <a:spLocks/>
              </p:cNvSpPr>
              <p:nvPr/>
            </p:nvSpPr>
            <p:spPr bwMode="auto">
              <a:xfrm>
                <a:off x="3409950" y="1844675"/>
                <a:ext cx="15875" cy="3175"/>
              </a:xfrm>
              <a:custGeom>
                <a:avLst/>
                <a:gdLst/>
                <a:ahLst/>
                <a:cxnLst>
                  <a:cxn ang="0">
                    <a:pos x="0" y="0"/>
                  </a:cxn>
                  <a:cxn ang="0">
                    <a:pos x="0" y="0"/>
                  </a:cxn>
                  <a:cxn ang="0">
                    <a:pos x="0" y="0"/>
                  </a:cxn>
                  <a:cxn ang="0">
                    <a:pos x="0" y="7"/>
                  </a:cxn>
                  <a:cxn ang="0">
                    <a:pos x="22" y="7"/>
                  </a:cxn>
                  <a:cxn ang="0">
                    <a:pos x="29" y="0"/>
                  </a:cxn>
                  <a:cxn ang="0">
                    <a:pos x="29" y="0"/>
                  </a:cxn>
                  <a:cxn ang="0">
                    <a:pos x="22" y="0"/>
                  </a:cxn>
                  <a:cxn ang="0">
                    <a:pos x="0" y="0"/>
                  </a:cxn>
                </a:cxnLst>
                <a:rect l="0" t="0" r="r" b="b"/>
                <a:pathLst>
                  <a:path w="29" h="7">
                    <a:moveTo>
                      <a:pt x="0" y="0"/>
                    </a:moveTo>
                    <a:lnTo>
                      <a:pt x="0" y="0"/>
                    </a:lnTo>
                    <a:lnTo>
                      <a:pt x="0" y="0"/>
                    </a:lnTo>
                    <a:lnTo>
                      <a:pt x="0" y="7"/>
                    </a:lnTo>
                    <a:lnTo>
                      <a:pt x="22" y="7"/>
                    </a:lnTo>
                    <a:lnTo>
                      <a:pt x="29" y="0"/>
                    </a:lnTo>
                    <a:lnTo>
                      <a:pt x="29" y="0"/>
                    </a:lnTo>
                    <a:lnTo>
                      <a:pt x="22"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6" name="Line 5174"/>
              <p:cNvSpPr>
                <a:spLocks noChangeShapeType="1"/>
              </p:cNvSpPr>
              <p:nvPr/>
            </p:nvSpPr>
            <p:spPr bwMode="auto">
              <a:xfrm>
                <a:off x="3425825" y="1844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7" name="Freeform 5175"/>
              <p:cNvSpPr>
                <a:spLocks/>
              </p:cNvSpPr>
              <p:nvPr/>
            </p:nvSpPr>
            <p:spPr bwMode="auto">
              <a:xfrm>
                <a:off x="3417888" y="1844675"/>
                <a:ext cx="7938" cy="11113"/>
              </a:xfrm>
              <a:custGeom>
                <a:avLst/>
                <a:gdLst/>
                <a:ahLst/>
                <a:cxnLst>
                  <a:cxn ang="0">
                    <a:pos x="14" y="0"/>
                  </a:cxn>
                  <a:cxn ang="0">
                    <a:pos x="0" y="0"/>
                  </a:cxn>
                  <a:cxn ang="0">
                    <a:pos x="0" y="14"/>
                  </a:cxn>
                  <a:cxn ang="0">
                    <a:pos x="7" y="21"/>
                  </a:cxn>
                  <a:cxn ang="0">
                    <a:pos x="14" y="14"/>
                  </a:cxn>
                  <a:cxn ang="0">
                    <a:pos x="14" y="0"/>
                  </a:cxn>
                </a:cxnLst>
                <a:rect l="0" t="0" r="r" b="b"/>
                <a:pathLst>
                  <a:path w="14" h="21">
                    <a:moveTo>
                      <a:pt x="14" y="0"/>
                    </a:moveTo>
                    <a:lnTo>
                      <a:pt x="0" y="0"/>
                    </a:lnTo>
                    <a:lnTo>
                      <a:pt x="0" y="14"/>
                    </a:lnTo>
                    <a:lnTo>
                      <a:pt x="7" y="21"/>
                    </a:lnTo>
                    <a:lnTo>
                      <a:pt x="14" y="14"/>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8" name="Freeform 5176"/>
              <p:cNvSpPr>
                <a:spLocks/>
              </p:cNvSpPr>
              <p:nvPr/>
            </p:nvSpPr>
            <p:spPr bwMode="auto">
              <a:xfrm>
                <a:off x="3417888" y="1844675"/>
                <a:ext cx="7938" cy="11113"/>
              </a:xfrm>
              <a:custGeom>
                <a:avLst/>
                <a:gdLst/>
                <a:ahLst/>
                <a:cxnLst>
                  <a:cxn ang="0">
                    <a:pos x="14" y="0"/>
                  </a:cxn>
                  <a:cxn ang="0">
                    <a:pos x="14" y="0"/>
                  </a:cxn>
                  <a:cxn ang="0">
                    <a:pos x="7" y="0"/>
                  </a:cxn>
                  <a:cxn ang="0">
                    <a:pos x="0" y="0"/>
                  </a:cxn>
                  <a:cxn ang="0">
                    <a:pos x="0" y="14"/>
                  </a:cxn>
                  <a:cxn ang="0">
                    <a:pos x="7" y="21"/>
                  </a:cxn>
                  <a:cxn ang="0">
                    <a:pos x="14" y="14"/>
                  </a:cxn>
                  <a:cxn ang="0">
                    <a:pos x="14" y="14"/>
                  </a:cxn>
                  <a:cxn ang="0">
                    <a:pos x="14" y="0"/>
                  </a:cxn>
                </a:cxnLst>
                <a:rect l="0" t="0" r="r" b="b"/>
                <a:pathLst>
                  <a:path w="14" h="21">
                    <a:moveTo>
                      <a:pt x="14" y="0"/>
                    </a:moveTo>
                    <a:lnTo>
                      <a:pt x="14" y="0"/>
                    </a:lnTo>
                    <a:lnTo>
                      <a:pt x="7" y="0"/>
                    </a:lnTo>
                    <a:lnTo>
                      <a:pt x="0" y="0"/>
                    </a:lnTo>
                    <a:lnTo>
                      <a:pt x="0" y="14"/>
                    </a:lnTo>
                    <a:lnTo>
                      <a:pt x="7" y="21"/>
                    </a:lnTo>
                    <a:lnTo>
                      <a:pt x="14" y="14"/>
                    </a:lnTo>
                    <a:lnTo>
                      <a:pt x="14" y="14"/>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699" name="Line 5177"/>
              <p:cNvSpPr>
                <a:spLocks noChangeShapeType="1"/>
              </p:cNvSpPr>
              <p:nvPr/>
            </p:nvSpPr>
            <p:spPr bwMode="auto">
              <a:xfrm>
                <a:off x="3422650" y="1847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0" name="Freeform 5178"/>
              <p:cNvSpPr>
                <a:spLocks/>
              </p:cNvSpPr>
              <p:nvPr/>
            </p:nvSpPr>
            <p:spPr bwMode="auto">
              <a:xfrm>
                <a:off x="3417888" y="1847850"/>
                <a:ext cx="12700" cy="7938"/>
              </a:xfrm>
              <a:custGeom>
                <a:avLst/>
                <a:gdLst/>
                <a:ahLst/>
                <a:cxnLst>
                  <a:cxn ang="0">
                    <a:pos x="7" y="0"/>
                  </a:cxn>
                  <a:cxn ang="0">
                    <a:pos x="0" y="7"/>
                  </a:cxn>
                  <a:cxn ang="0">
                    <a:pos x="7" y="14"/>
                  </a:cxn>
                  <a:cxn ang="0">
                    <a:pos x="14" y="14"/>
                  </a:cxn>
                  <a:cxn ang="0">
                    <a:pos x="22" y="7"/>
                  </a:cxn>
                  <a:cxn ang="0">
                    <a:pos x="22" y="0"/>
                  </a:cxn>
                  <a:cxn ang="0">
                    <a:pos x="14" y="0"/>
                  </a:cxn>
                  <a:cxn ang="0">
                    <a:pos x="7" y="0"/>
                  </a:cxn>
                </a:cxnLst>
                <a:rect l="0" t="0" r="r" b="b"/>
                <a:pathLst>
                  <a:path w="22" h="14">
                    <a:moveTo>
                      <a:pt x="7" y="0"/>
                    </a:moveTo>
                    <a:lnTo>
                      <a:pt x="0" y="7"/>
                    </a:lnTo>
                    <a:lnTo>
                      <a:pt x="7" y="14"/>
                    </a:lnTo>
                    <a:lnTo>
                      <a:pt x="14" y="14"/>
                    </a:lnTo>
                    <a:lnTo>
                      <a:pt x="22" y="7"/>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1" name="Freeform 5179"/>
              <p:cNvSpPr>
                <a:spLocks/>
              </p:cNvSpPr>
              <p:nvPr/>
            </p:nvSpPr>
            <p:spPr bwMode="auto">
              <a:xfrm>
                <a:off x="3417888" y="1847850"/>
                <a:ext cx="12700" cy="7938"/>
              </a:xfrm>
              <a:custGeom>
                <a:avLst/>
                <a:gdLst/>
                <a:ahLst/>
                <a:cxnLst>
                  <a:cxn ang="0">
                    <a:pos x="7" y="0"/>
                  </a:cxn>
                  <a:cxn ang="0">
                    <a:pos x="7" y="0"/>
                  </a:cxn>
                  <a:cxn ang="0">
                    <a:pos x="0" y="7"/>
                  </a:cxn>
                  <a:cxn ang="0">
                    <a:pos x="7" y="14"/>
                  </a:cxn>
                  <a:cxn ang="0">
                    <a:pos x="14" y="14"/>
                  </a:cxn>
                  <a:cxn ang="0">
                    <a:pos x="22" y="7"/>
                  </a:cxn>
                  <a:cxn ang="0">
                    <a:pos x="22" y="0"/>
                  </a:cxn>
                  <a:cxn ang="0">
                    <a:pos x="14" y="0"/>
                  </a:cxn>
                  <a:cxn ang="0">
                    <a:pos x="7" y="0"/>
                  </a:cxn>
                </a:cxnLst>
                <a:rect l="0" t="0" r="r" b="b"/>
                <a:pathLst>
                  <a:path w="22" h="14">
                    <a:moveTo>
                      <a:pt x="7" y="0"/>
                    </a:moveTo>
                    <a:lnTo>
                      <a:pt x="7" y="0"/>
                    </a:lnTo>
                    <a:lnTo>
                      <a:pt x="0" y="7"/>
                    </a:lnTo>
                    <a:lnTo>
                      <a:pt x="7" y="14"/>
                    </a:lnTo>
                    <a:lnTo>
                      <a:pt x="14" y="14"/>
                    </a:lnTo>
                    <a:lnTo>
                      <a:pt x="22" y="7"/>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2" name="Line 5180"/>
              <p:cNvSpPr>
                <a:spLocks noChangeShapeType="1"/>
              </p:cNvSpPr>
              <p:nvPr/>
            </p:nvSpPr>
            <p:spPr bwMode="auto">
              <a:xfrm>
                <a:off x="3425825" y="1847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3" name="Freeform 5181"/>
              <p:cNvSpPr>
                <a:spLocks/>
              </p:cNvSpPr>
              <p:nvPr/>
            </p:nvSpPr>
            <p:spPr bwMode="auto">
              <a:xfrm>
                <a:off x="3422650" y="1847850"/>
                <a:ext cx="11113" cy="7938"/>
              </a:xfrm>
              <a:custGeom>
                <a:avLst/>
                <a:gdLst/>
                <a:ahLst/>
                <a:cxnLst>
                  <a:cxn ang="0">
                    <a:pos x="7" y="0"/>
                  </a:cxn>
                  <a:cxn ang="0">
                    <a:pos x="0" y="0"/>
                  </a:cxn>
                  <a:cxn ang="0">
                    <a:pos x="0" y="7"/>
                  </a:cxn>
                  <a:cxn ang="0">
                    <a:pos x="7" y="14"/>
                  </a:cxn>
                  <a:cxn ang="0">
                    <a:pos x="15" y="14"/>
                  </a:cxn>
                  <a:cxn ang="0">
                    <a:pos x="23" y="7"/>
                  </a:cxn>
                  <a:cxn ang="0">
                    <a:pos x="23" y="0"/>
                  </a:cxn>
                  <a:cxn ang="0">
                    <a:pos x="15" y="0"/>
                  </a:cxn>
                  <a:cxn ang="0">
                    <a:pos x="7" y="0"/>
                  </a:cxn>
                </a:cxnLst>
                <a:rect l="0" t="0" r="r" b="b"/>
                <a:pathLst>
                  <a:path w="23" h="14">
                    <a:moveTo>
                      <a:pt x="7" y="0"/>
                    </a:moveTo>
                    <a:lnTo>
                      <a:pt x="0" y="0"/>
                    </a:lnTo>
                    <a:lnTo>
                      <a:pt x="0" y="7"/>
                    </a:lnTo>
                    <a:lnTo>
                      <a:pt x="7" y="14"/>
                    </a:lnTo>
                    <a:lnTo>
                      <a:pt x="15" y="14"/>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4" name="Freeform 5182"/>
              <p:cNvSpPr>
                <a:spLocks/>
              </p:cNvSpPr>
              <p:nvPr/>
            </p:nvSpPr>
            <p:spPr bwMode="auto">
              <a:xfrm>
                <a:off x="3422650" y="1847850"/>
                <a:ext cx="11113" cy="7938"/>
              </a:xfrm>
              <a:custGeom>
                <a:avLst/>
                <a:gdLst/>
                <a:ahLst/>
                <a:cxnLst>
                  <a:cxn ang="0">
                    <a:pos x="7" y="0"/>
                  </a:cxn>
                  <a:cxn ang="0">
                    <a:pos x="0" y="0"/>
                  </a:cxn>
                  <a:cxn ang="0">
                    <a:pos x="0" y="7"/>
                  </a:cxn>
                  <a:cxn ang="0">
                    <a:pos x="7" y="14"/>
                  </a:cxn>
                  <a:cxn ang="0">
                    <a:pos x="15" y="14"/>
                  </a:cxn>
                  <a:cxn ang="0">
                    <a:pos x="23" y="7"/>
                  </a:cxn>
                  <a:cxn ang="0">
                    <a:pos x="23" y="0"/>
                  </a:cxn>
                  <a:cxn ang="0">
                    <a:pos x="15" y="0"/>
                  </a:cxn>
                  <a:cxn ang="0">
                    <a:pos x="7" y="0"/>
                  </a:cxn>
                </a:cxnLst>
                <a:rect l="0" t="0" r="r" b="b"/>
                <a:pathLst>
                  <a:path w="23" h="14">
                    <a:moveTo>
                      <a:pt x="7" y="0"/>
                    </a:moveTo>
                    <a:lnTo>
                      <a:pt x="0" y="0"/>
                    </a:lnTo>
                    <a:lnTo>
                      <a:pt x="0" y="7"/>
                    </a:lnTo>
                    <a:lnTo>
                      <a:pt x="7" y="14"/>
                    </a:lnTo>
                    <a:lnTo>
                      <a:pt x="15" y="14"/>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5" name="Line 5183"/>
              <p:cNvSpPr>
                <a:spLocks noChangeShapeType="1"/>
              </p:cNvSpPr>
              <p:nvPr/>
            </p:nvSpPr>
            <p:spPr bwMode="auto">
              <a:xfrm>
                <a:off x="3433763" y="1851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6" name="Freeform 5184"/>
              <p:cNvSpPr>
                <a:spLocks/>
              </p:cNvSpPr>
              <p:nvPr/>
            </p:nvSpPr>
            <p:spPr bwMode="auto">
              <a:xfrm>
                <a:off x="3425825" y="1847850"/>
                <a:ext cx="7938" cy="11113"/>
              </a:xfrm>
              <a:custGeom>
                <a:avLst/>
                <a:gdLst/>
                <a:ahLst/>
                <a:cxnLst>
                  <a:cxn ang="0">
                    <a:pos x="16" y="7"/>
                  </a:cxn>
                  <a:cxn ang="0">
                    <a:pos x="16" y="0"/>
                  </a:cxn>
                  <a:cxn ang="0">
                    <a:pos x="8" y="0"/>
                  </a:cxn>
                  <a:cxn ang="0">
                    <a:pos x="0" y="7"/>
                  </a:cxn>
                  <a:cxn ang="0">
                    <a:pos x="0" y="14"/>
                  </a:cxn>
                  <a:cxn ang="0">
                    <a:pos x="8" y="22"/>
                  </a:cxn>
                  <a:cxn ang="0">
                    <a:pos x="16" y="22"/>
                  </a:cxn>
                  <a:cxn ang="0">
                    <a:pos x="16" y="14"/>
                  </a:cxn>
                  <a:cxn ang="0">
                    <a:pos x="16" y="7"/>
                  </a:cxn>
                </a:cxnLst>
                <a:rect l="0" t="0" r="r" b="b"/>
                <a:pathLst>
                  <a:path w="16" h="22">
                    <a:moveTo>
                      <a:pt x="16" y="7"/>
                    </a:moveTo>
                    <a:lnTo>
                      <a:pt x="16" y="0"/>
                    </a:lnTo>
                    <a:lnTo>
                      <a:pt x="8" y="0"/>
                    </a:lnTo>
                    <a:lnTo>
                      <a:pt x="0" y="7"/>
                    </a:lnTo>
                    <a:lnTo>
                      <a:pt x="0" y="14"/>
                    </a:lnTo>
                    <a:lnTo>
                      <a:pt x="8" y="22"/>
                    </a:lnTo>
                    <a:lnTo>
                      <a:pt x="16" y="22"/>
                    </a:lnTo>
                    <a:lnTo>
                      <a:pt x="16" y="14"/>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7" name="Freeform 5185"/>
              <p:cNvSpPr>
                <a:spLocks/>
              </p:cNvSpPr>
              <p:nvPr/>
            </p:nvSpPr>
            <p:spPr bwMode="auto">
              <a:xfrm>
                <a:off x="3425825" y="1847850"/>
                <a:ext cx="7938" cy="11113"/>
              </a:xfrm>
              <a:custGeom>
                <a:avLst/>
                <a:gdLst/>
                <a:ahLst/>
                <a:cxnLst>
                  <a:cxn ang="0">
                    <a:pos x="16" y="7"/>
                  </a:cxn>
                  <a:cxn ang="0">
                    <a:pos x="16" y="0"/>
                  </a:cxn>
                  <a:cxn ang="0">
                    <a:pos x="8" y="0"/>
                  </a:cxn>
                  <a:cxn ang="0">
                    <a:pos x="0" y="7"/>
                  </a:cxn>
                  <a:cxn ang="0">
                    <a:pos x="0" y="14"/>
                  </a:cxn>
                  <a:cxn ang="0">
                    <a:pos x="8" y="22"/>
                  </a:cxn>
                  <a:cxn ang="0">
                    <a:pos x="16" y="22"/>
                  </a:cxn>
                  <a:cxn ang="0">
                    <a:pos x="16" y="14"/>
                  </a:cxn>
                  <a:cxn ang="0">
                    <a:pos x="16" y="7"/>
                  </a:cxn>
                </a:cxnLst>
                <a:rect l="0" t="0" r="r" b="b"/>
                <a:pathLst>
                  <a:path w="16" h="22">
                    <a:moveTo>
                      <a:pt x="16" y="7"/>
                    </a:moveTo>
                    <a:lnTo>
                      <a:pt x="16" y="0"/>
                    </a:lnTo>
                    <a:lnTo>
                      <a:pt x="8" y="0"/>
                    </a:lnTo>
                    <a:lnTo>
                      <a:pt x="0" y="7"/>
                    </a:lnTo>
                    <a:lnTo>
                      <a:pt x="0" y="14"/>
                    </a:lnTo>
                    <a:lnTo>
                      <a:pt x="8" y="22"/>
                    </a:lnTo>
                    <a:lnTo>
                      <a:pt x="16" y="22"/>
                    </a:lnTo>
                    <a:lnTo>
                      <a:pt x="16" y="14"/>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8" name="Line 5186"/>
              <p:cNvSpPr>
                <a:spLocks noChangeShapeType="1"/>
              </p:cNvSpPr>
              <p:nvPr/>
            </p:nvSpPr>
            <p:spPr bwMode="auto">
              <a:xfrm>
                <a:off x="3430588" y="1855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09" name="Freeform 5187"/>
              <p:cNvSpPr>
                <a:spLocks/>
              </p:cNvSpPr>
              <p:nvPr/>
            </p:nvSpPr>
            <p:spPr bwMode="auto">
              <a:xfrm>
                <a:off x="3425825" y="1855788"/>
                <a:ext cx="23813" cy="3175"/>
              </a:xfrm>
              <a:custGeom>
                <a:avLst/>
                <a:gdLst/>
                <a:ahLst/>
                <a:cxnLst>
                  <a:cxn ang="0">
                    <a:pos x="8" y="0"/>
                  </a:cxn>
                  <a:cxn ang="0">
                    <a:pos x="0" y="0"/>
                  </a:cxn>
                  <a:cxn ang="0">
                    <a:pos x="0" y="8"/>
                  </a:cxn>
                  <a:cxn ang="0">
                    <a:pos x="46" y="8"/>
                  </a:cxn>
                  <a:cxn ang="0">
                    <a:pos x="38" y="0"/>
                  </a:cxn>
                  <a:cxn ang="0">
                    <a:pos x="8" y="0"/>
                  </a:cxn>
                </a:cxnLst>
                <a:rect l="0" t="0" r="r" b="b"/>
                <a:pathLst>
                  <a:path w="46" h="8">
                    <a:moveTo>
                      <a:pt x="8" y="0"/>
                    </a:moveTo>
                    <a:lnTo>
                      <a:pt x="0" y="0"/>
                    </a:lnTo>
                    <a:lnTo>
                      <a:pt x="0" y="8"/>
                    </a:lnTo>
                    <a:lnTo>
                      <a:pt x="46" y="8"/>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0" name="Freeform 5188"/>
              <p:cNvSpPr>
                <a:spLocks/>
              </p:cNvSpPr>
              <p:nvPr/>
            </p:nvSpPr>
            <p:spPr bwMode="auto">
              <a:xfrm>
                <a:off x="3425825" y="1855788"/>
                <a:ext cx="23813" cy="3175"/>
              </a:xfrm>
              <a:custGeom>
                <a:avLst/>
                <a:gdLst/>
                <a:ahLst/>
                <a:cxnLst>
                  <a:cxn ang="0">
                    <a:pos x="8" y="0"/>
                  </a:cxn>
                  <a:cxn ang="0">
                    <a:pos x="0" y="0"/>
                  </a:cxn>
                  <a:cxn ang="0">
                    <a:pos x="0" y="8"/>
                  </a:cxn>
                  <a:cxn ang="0">
                    <a:pos x="8" y="8"/>
                  </a:cxn>
                  <a:cxn ang="0">
                    <a:pos x="38" y="8"/>
                  </a:cxn>
                  <a:cxn ang="0">
                    <a:pos x="46" y="8"/>
                  </a:cxn>
                  <a:cxn ang="0">
                    <a:pos x="38" y="0"/>
                  </a:cxn>
                  <a:cxn ang="0">
                    <a:pos x="38" y="0"/>
                  </a:cxn>
                  <a:cxn ang="0">
                    <a:pos x="8" y="0"/>
                  </a:cxn>
                </a:cxnLst>
                <a:rect l="0" t="0" r="r" b="b"/>
                <a:pathLst>
                  <a:path w="46" h="8">
                    <a:moveTo>
                      <a:pt x="8" y="0"/>
                    </a:moveTo>
                    <a:lnTo>
                      <a:pt x="0" y="0"/>
                    </a:lnTo>
                    <a:lnTo>
                      <a:pt x="0" y="8"/>
                    </a:lnTo>
                    <a:lnTo>
                      <a:pt x="8" y="8"/>
                    </a:lnTo>
                    <a:lnTo>
                      <a:pt x="38" y="8"/>
                    </a:lnTo>
                    <a:lnTo>
                      <a:pt x="46" y="8"/>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1" name="Line 5189"/>
              <p:cNvSpPr>
                <a:spLocks noChangeShapeType="1"/>
              </p:cNvSpPr>
              <p:nvPr/>
            </p:nvSpPr>
            <p:spPr bwMode="auto">
              <a:xfrm>
                <a:off x="3449638" y="1855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2" name="Freeform 5190"/>
              <p:cNvSpPr>
                <a:spLocks/>
              </p:cNvSpPr>
              <p:nvPr/>
            </p:nvSpPr>
            <p:spPr bwMode="auto">
              <a:xfrm>
                <a:off x="3441700" y="1855788"/>
                <a:ext cx="7938" cy="11113"/>
              </a:xfrm>
              <a:custGeom>
                <a:avLst/>
                <a:gdLst/>
                <a:ahLst/>
                <a:cxnLst>
                  <a:cxn ang="0">
                    <a:pos x="15" y="0"/>
                  </a:cxn>
                  <a:cxn ang="0">
                    <a:pos x="0" y="0"/>
                  </a:cxn>
                  <a:cxn ang="0">
                    <a:pos x="0" y="15"/>
                  </a:cxn>
                  <a:cxn ang="0">
                    <a:pos x="7" y="23"/>
                  </a:cxn>
                  <a:cxn ang="0">
                    <a:pos x="15" y="15"/>
                  </a:cxn>
                  <a:cxn ang="0">
                    <a:pos x="15" y="0"/>
                  </a:cxn>
                </a:cxnLst>
                <a:rect l="0" t="0" r="r" b="b"/>
                <a:pathLst>
                  <a:path w="15" h="23">
                    <a:moveTo>
                      <a:pt x="15" y="0"/>
                    </a:moveTo>
                    <a:lnTo>
                      <a:pt x="0" y="0"/>
                    </a:lnTo>
                    <a:lnTo>
                      <a:pt x="0" y="15"/>
                    </a:lnTo>
                    <a:lnTo>
                      <a:pt x="7" y="23"/>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3" name="Freeform 5191"/>
              <p:cNvSpPr>
                <a:spLocks/>
              </p:cNvSpPr>
              <p:nvPr/>
            </p:nvSpPr>
            <p:spPr bwMode="auto">
              <a:xfrm>
                <a:off x="3441700" y="1855788"/>
                <a:ext cx="7938" cy="11113"/>
              </a:xfrm>
              <a:custGeom>
                <a:avLst/>
                <a:gdLst/>
                <a:ahLst/>
                <a:cxnLst>
                  <a:cxn ang="0">
                    <a:pos x="15" y="0"/>
                  </a:cxn>
                  <a:cxn ang="0">
                    <a:pos x="7" y="0"/>
                  </a:cxn>
                  <a:cxn ang="0">
                    <a:pos x="7" y="0"/>
                  </a:cxn>
                  <a:cxn ang="0">
                    <a:pos x="0" y="0"/>
                  </a:cxn>
                  <a:cxn ang="0">
                    <a:pos x="0" y="15"/>
                  </a:cxn>
                  <a:cxn ang="0">
                    <a:pos x="7" y="23"/>
                  </a:cxn>
                  <a:cxn ang="0">
                    <a:pos x="7" y="23"/>
                  </a:cxn>
                  <a:cxn ang="0">
                    <a:pos x="15" y="15"/>
                  </a:cxn>
                  <a:cxn ang="0">
                    <a:pos x="15" y="0"/>
                  </a:cxn>
                </a:cxnLst>
                <a:rect l="0" t="0" r="r" b="b"/>
                <a:pathLst>
                  <a:path w="15" h="23">
                    <a:moveTo>
                      <a:pt x="15" y="0"/>
                    </a:moveTo>
                    <a:lnTo>
                      <a:pt x="7" y="0"/>
                    </a:lnTo>
                    <a:lnTo>
                      <a:pt x="7" y="0"/>
                    </a:lnTo>
                    <a:lnTo>
                      <a:pt x="0" y="0"/>
                    </a:lnTo>
                    <a:lnTo>
                      <a:pt x="0" y="15"/>
                    </a:lnTo>
                    <a:lnTo>
                      <a:pt x="7" y="23"/>
                    </a:lnTo>
                    <a:lnTo>
                      <a:pt x="7" y="23"/>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4" name="Line 5192"/>
              <p:cNvSpPr>
                <a:spLocks noChangeShapeType="1"/>
              </p:cNvSpPr>
              <p:nvPr/>
            </p:nvSpPr>
            <p:spPr bwMode="auto">
              <a:xfrm>
                <a:off x="3446463" y="1858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5" name="Freeform 5193"/>
              <p:cNvSpPr>
                <a:spLocks/>
              </p:cNvSpPr>
              <p:nvPr/>
            </p:nvSpPr>
            <p:spPr bwMode="auto">
              <a:xfrm>
                <a:off x="3441700" y="1858963"/>
                <a:ext cx="36513" cy="7938"/>
              </a:xfrm>
              <a:custGeom>
                <a:avLst/>
                <a:gdLst/>
                <a:ahLst/>
                <a:cxnLst>
                  <a:cxn ang="0">
                    <a:pos x="7" y="0"/>
                  </a:cxn>
                  <a:cxn ang="0">
                    <a:pos x="0" y="7"/>
                  </a:cxn>
                  <a:cxn ang="0">
                    <a:pos x="7" y="15"/>
                  </a:cxn>
                  <a:cxn ang="0">
                    <a:pos x="60" y="15"/>
                  </a:cxn>
                  <a:cxn ang="0">
                    <a:pos x="68" y="7"/>
                  </a:cxn>
                  <a:cxn ang="0">
                    <a:pos x="60" y="0"/>
                  </a:cxn>
                  <a:cxn ang="0">
                    <a:pos x="7" y="0"/>
                  </a:cxn>
                </a:cxnLst>
                <a:rect l="0" t="0" r="r" b="b"/>
                <a:pathLst>
                  <a:path w="68" h="15">
                    <a:moveTo>
                      <a:pt x="7" y="0"/>
                    </a:moveTo>
                    <a:lnTo>
                      <a:pt x="0" y="7"/>
                    </a:lnTo>
                    <a:lnTo>
                      <a:pt x="7" y="15"/>
                    </a:lnTo>
                    <a:lnTo>
                      <a:pt x="60" y="15"/>
                    </a:lnTo>
                    <a:lnTo>
                      <a:pt x="68" y="7"/>
                    </a:lnTo>
                    <a:lnTo>
                      <a:pt x="6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6" name="Freeform 5194"/>
              <p:cNvSpPr>
                <a:spLocks/>
              </p:cNvSpPr>
              <p:nvPr/>
            </p:nvSpPr>
            <p:spPr bwMode="auto">
              <a:xfrm>
                <a:off x="3441700" y="1858963"/>
                <a:ext cx="36513" cy="7938"/>
              </a:xfrm>
              <a:custGeom>
                <a:avLst/>
                <a:gdLst/>
                <a:ahLst/>
                <a:cxnLst>
                  <a:cxn ang="0">
                    <a:pos x="7" y="0"/>
                  </a:cxn>
                  <a:cxn ang="0">
                    <a:pos x="0" y="7"/>
                  </a:cxn>
                  <a:cxn ang="0">
                    <a:pos x="0" y="7"/>
                  </a:cxn>
                  <a:cxn ang="0">
                    <a:pos x="7" y="15"/>
                  </a:cxn>
                  <a:cxn ang="0">
                    <a:pos x="60" y="15"/>
                  </a:cxn>
                  <a:cxn ang="0">
                    <a:pos x="68" y="7"/>
                  </a:cxn>
                  <a:cxn ang="0">
                    <a:pos x="68" y="7"/>
                  </a:cxn>
                  <a:cxn ang="0">
                    <a:pos x="60" y="0"/>
                  </a:cxn>
                  <a:cxn ang="0">
                    <a:pos x="7" y="0"/>
                  </a:cxn>
                </a:cxnLst>
                <a:rect l="0" t="0" r="r" b="b"/>
                <a:pathLst>
                  <a:path w="68" h="15">
                    <a:moveTo>
                      <a:pt x="7" y="0"/>
                    </a:moveTo>
                    <a:lnTo>
                      <a:pt x="0" y="7"/>
                    </a:lnTo>
                    <a:lnTo>
                      <a:pt x="0" y="7"/>
                    </a:lnTo>
                    <a:lnTo>
                      <a:pt x="7" y="15"/>
                    </a:lnTo>
                    <a:lnTo>
                      <a:pt x="60" y="15"/>
                    </a:lnTo>
                    <a:lnTo>
                      <a:pt x="68" y="7"/>
                    </a:lnTo>
                    <a:lnTo>
                      <a:pt x="68" y="7"/>
                    </a:lnTo>
                    <a:lnTo>
                      <a:pt x="6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7" name="Line 5195"/>
              <p:cNvSpPr>
                <a:spLocks noChangeShapeType="1"/>
              </p:cNvSpPr>
              <p:nvPr/>
            </p:nvSpPr>
            <p:spPr bwMode="auto">
              <a:xfrm>
                <a:off x="3473450" y="1858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8" name="Freeform 5196"/>
              <p:cNvSpPr>
                <a:spLocks/>
              </p:cNvSpPr>
              <p:nvPr/>
            </p:nvSpPr>
            <p:spPr bwMode="auto">
              <a:xfrm>
                <a:off x="3470275" y="1858963"/>
                <a:ext cx="11113" cy="7938"/>
              </a:xfrm>
              <a:custGeom>
                <a:avLst/>
                <a:gdLst/>
                <a:ahLst/>
                <a:cxnLst>
                  <a:cxn ang="0">
                    <a:pos x="8" y="0"/>
                  </a:cxn>
                  <a:cxn ang="0">
                    <a:pos x="0" y="7"/>
                  </a:cxn>
                  <a:cxn ang="0">
                    <a:pos x="8" y="15"/>
                  </a:cxn>
                  <a:cxn ang="0">
                    <a:pos x="16" y="15"/>
                  </a:cxn>
                  <a:cxn ang="0">
                    <a:pos x="23" y="7"/>
                  </a:cxn>
                  <a:cxn ang="0">
                    <a:pos x="16" y="0"/>
                  </a:cxn>
                  <a:cxn ang="0">
                    <a:pos x="8" y="0"/>
                  </a:cxn>
                </a:cxnLst>
                <a:rect l="0" t="0" r="r" b="b"/>
                <a:pathLst>
                  <a:path w="23" h="15">
                    <a:moveTo>
                      <a:pt x="8" y="0"/>
                    </a:moveTo>
                    <a:lnTo>
                      <a:pt x="0" y="7"/>
                    </a:lnTo>
                    <a:lnTo>
                      <a:pt x="8" y="15"/>
                    </a:lnTo>
                    <a:lnTo>
                      <a:pt x="16" y="15"/>
                    </a:lnTo>
                    <a:lnTo>
                      <a:pt x="23"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19" name="Freeform 5197"/>
              <p:cNvSpPr>
                <a:spLocks/>
              </p:cNvSpPr>
              <p:nvPr/>
            </p:nvSpPr>
            <p:spPr bwMode="auto">
              <a:xfrm>
                <a:off x="3470275" y="1858963"/>
                <a:ext cx="11113" cy="7938"/>
              </a:xfrm>
              <a:custGeom>
                <a:avLst/>
                <a:gdLst/>
                <a:ahLst/>
                <a:cxnLst>
                  <a:cxn ang="0">
                    <a:pos x="8" y="0"/>
                  </a:cxn>
                  <a:cxn ang="0">
                    <a:pos x="0" y="7"/>
                  </a:cxn>
                  <a:cxn ang="0">
                    <a:pos x="0" y="7"/>
                  </a:cxn>
                  <a:cxn ang="0">
                    <a:pos x="8" y="15"/>
                  </a:cxn>
                  <a:cxn ang="0">
                    <a:pos x="16" y="15"/>
                  </a:cxn>
                  <a:cxn ang="0">
                    <a:pos x="23" y="7"/>
                  </a:cxn>
                  <a:cxn ang="0">
                    <a:pos x="23" y="7"/>
                  </a:cxn>
                  <a:cxn ang="0">
                    <a:pos x="16" y="0"/>
                  </a:cxn>
                  <a:cxn ang="0">
                    <a:pos x="8" y="0"/>
                  </a:cxn>
                </a:cxnLst>
                <a:rect l="0" t="0" r="r" b="b"/>
                <a:pathLst>
                  <a:path w="23" h="15">
                    <a:moveTo>
                      <a:pt x="8" y="0"/>
                    </a:moveTo>
                    <a:lnTo>
                      <a:pt x="0" y="7"/>
                    </a:lnTo>
                    <a:lnTo>
                      <a:pt x="0" y="7"/>
                    </a:lnTo>
                    <a:lnTo>
                      <a:pt x="8" y="15"/>
                    </a:lnTo>
                    <a:lnTo>
                      <a:pt x="16" y="15"/>
                    </a:lnTo>
                    <a:lnTo>
                      <a:pt x="23" y="7"/>
                    </a:lnTo>
                    <a:lnTo>
                      <a:pt x="23"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0" name="Line 5198"/>
              <p:cNvSpPr>
                <a:spLocks noChangeShapeType="1"/>
              </p:cNvSpPr>
              <p:nvPr/>
            </p:nvSpPr>
            <p:spPr bwMode="auto">
              <a:xfrm>
                <a:off x="3481388" y="18637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1" name="Freeform 5199"/>
              <p:cNvSpPr>
                <a:spLocks/>
              </p:cNvSpPr>
              <p:nvPr/>
            </p:nvSpPr>
            <p:spPr bwMode="auto">
              <a:xfrm>
                <a:off x="3473450" y="1858963"/>
                <a:ext cx="7938" cy="11113"/>
              </a:xfrm>
              <a:custGeom>
                <a:avLst/>
                <a:gdLst/>
                <a:ahLst/>
                <a:cxnLst>
                  <a:cxn ang="0">
                    <a:pos x="15" y="7"/>
                  </a:cxn>
                  <a:cxn ang="0">
                    <a:pos x="15" y="0"/>
                  </a:cxn>
                  <a:cxn ang="0">
                    <a:pos x="8" y="0"/>
                  </a:cxn>
                  <a:cxn ang="0">
                    <a:pos x="0" y="7"/>
                  </a:cxn>
                  <a:cxn ang="0">
                    <a:pos x="0" y="21"/>
                  </a:cxn>
                  <a:cxn ang="0">
                    <a:pos x="15" y="21"/>
                  </a:cxn>
                  <a:cxn ang="0">
                    <a:pos x="15" y="7"/>
                  </a:cxn>
                </a:cxnLst>
                <a:rect l="0" t="0" r="r" b="b"/>
                <a:pathLst>
                  <a:path w="15" h="21">
                    <a:moveTo>
                      <a:pt x="15" y="7"/>
                    </a:moveTo>
                    <a:lnTo>
                      <a:pt x="15" y="0"/>
                    </a:lnTo>
                    <a:lnTo>
                      <a:pt x="8" y="0"/>
                    </a:lnTo>
                    <a:lnTo>
                      <a:pt x="0" y="7"/>
                    </a:lnTo>
                    <a:lnTo>
                      <a:pt x="0"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2" name="Freeform 5200"/>
              <p:cNvSpPr>
                <a:spLocks/>
              </p:cNvSpPr>
              <p:nvPr/>
            </p:nvSpPr>
            <p:spPr bwMode="auto">
              <a:xfrm>
                <a:off x="3473450" y="1858963"/>
                <a:ext cx="7938" cy="11113"/>
              </a:xfrm>
              <a:custGeom>
                <a:avLst/>
                <a:gdLst/>
                <a:ahLst/>
                <a:cxnLst>
                  <a:cxn ang="0">
                    <a:pos x="15" y="7"/>
                  </a:cxn>
                  <a:cxn ang="0">
                    <a:pos x="15" y="0"/>
                  </a:cxn>
                  <a:cxn ang="0">
                    <a:pos x="8" y="0"/>
                  </a:cxn>
                  <a:cxn ang="0">
                    <a:pos x="0" y="7"/>
                  </a:cxn>
                  <a:cxn ang="0">
                    <a:pos x="0" y="21"/>
                  </a:cxn>
                  <a:cxn ang="0">
                    <a:pos x="8" y="21"/>
                  </a:cxn>
                  <a:cxn ang="0">
                    <a:pos x="15" y="21"/>
                  </a:cxn>
                  <a:cxn ang="0">
                    <a:pos x="15" y="21"/>
                  </a:cxn>
                  <a:cxn ang="0">
                    <a:pos x="15" y="7"/>
                  </a:cxn>
                </a:cxnLst>
                <a:rect l="0" t="0" r="r" b="b"/>
                <a:pathLst>
                  <a:path w="15" h="21">
                    <a:moveTo>
                      <a:pt x="15" y="7"/>
                    </a:moveTo>
                    <a:lnTo>
                      <a:pt x="15" y="0"/>
                    </a:lnTo>
                    <a:lnTo>
                      <a:pt x="8" y="0"/>
                    </a:lnTo>
                    <a:lnTo>
                      <a:pt x="0" y="7"/>
                    </a:lnTo>
                    <a:lnTo>
                      <a:pt x="0" y="21"/>
                    </a:lnTo>
                    <a:lnTo>
                      <a:pt x="8" y="21"/>
                    </a:lnTo>
                    <a:lnTo>
                      <a:pt x="15"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3" name="Line 5201"/>
              <p:cNvSpPr>
                <a:spLocks noChangeShapeType="1"/>
              </p:cNvSpPr>
              <p:nvPr/>
            </p:nvSpPr>
            <p:spPr bwMode="auto">
              <a:xfrm>
                <a:off x="3478213" y="1866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4" name="Freeform 5202"/>
              <p:cNvSpPr>
                <a:spLocks/>
              </p:cNvSpPr>
              <p:nvPr/>
            </p:nvSpPr>
            <p:spPr bwMode="auto">
              <a:xfrm>
                <a:off x="3473450" y="1866900"/>
                <a:ext cx="12700" cy="3175"/>
              </a:xfrm>
              <a:custGeom>
                <a:avLst/>
                <a:gdLst/>
                <a:ahLst/>
                <a:cxnLst>
                  <a:cxn ang="0">
                    <a:pos x="8" y="0"/>
                  </a:cxn>
                  <a:cxn ang="0">
                    <a:pos x="0" y="0"/>
                  </a:cxn>
                  <a:cxn ang="0">
                    <a:pos x="0" y="6"/>
                  </a:cxn>
                  <a:cxn ang="0">
                    <a:pos x="23" y="6"/>
                  </a:cxn>
                  <a:cxn ang="0">
                    <a:pos x="23" y="0"/>
                  </a:cxn>
                  <a:cxn ang="0">
                    <a:pos x="15" y="0"/>
                  </a:cxn>
                  <a:cxn ang="0">
                    <a:pos x="8" y="0"/>
                  </a:cxn>
                </a:cxnLst>
                <a:rect l="0" t="0" r="r" b="b"/>
                <a:pathLst>
                  <a:path w="23" h="6">
                    <a:moveTo>
                      <a:pt x="8" y="0"/>
                    </a:moveTo>
                    <a:lnTo>
                      <a:pt x="0" y="0"/>
                    </a:lnTo>
                    <a:lnTo>
                      <a:pt x="0" y="6"/>
                    </a:lnTo>
                    <a:lnTo>
                      <a:pt x="23" y="6"/>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5" name="Freeform 5203"/>
              <p:cNvSpPr>
                <a:spLocks/>
              </p:cNvSpPr>
              <p:nvPr/>
            </p:nvSpPr>
            <p:spPr bwMode="auto">
              <a:xfrm>
                <a:off x="3473450" y="1866900"/>
                <a:ext cx="12700" cy="3175"/>
              </a:xfrm>
              <a:custGeom>
                <a:avLst/>
                <a:gdLst/>
                <a:ahLst/>
                <a:cxnLst>
                  <a:cxn ang="0">
                    <a:pos x="8" y="0"/>
                  </a:cxn>
                  <a:cxn ang="0">
                    <a:pos x="0" y="0"/>
                  </a:cxn>
                  <a:cxn ang="0">
                    <a:pos x="0" y="6"/>
                  </a:cxn>
                  <a:cxn ang="0">
                    <a:pos x="8" y="6"/>
                  </a:cxn>
                  <a:cxn ang="0">
                    <a:pos x="15" y="6"/>
                  </a:cxn>
                  <a:cxn ang="0">
                    <a:pos x="23" y="6"/>
                  </a:cxn>
                  <a:cxn ang="0">
                    <a:pos x="23" y="0"/>
                  </a:cxn>
                  <a:cxn ang="0">
                    <a:pos x="15" y="0"/>
                  </a:cxn>
                  <a:cxn ang="0">
                    <a:pos x="8" y="0"/>
                  </a:cxn>
                </a:cxnLst>
                <a:rect l="0" t="0" r="r" b="b"/>
                <a:pathLst>
                  <a:path w="23" h="6">
                    <a:moveTo>
                      <a:pt x="8" y="0"/>
                    </a:moveTo>
                    <a:lnTo>
                      <a:pt x="0" y="0"/>
                    </a:lnTo>
                    <a:lnTo>
                      <a:pt x="0" y="6"/>
                    </a:lnTo>
                    <a:lnTo>
                      <a:pt x="8" y="6"/>
                    </a:lnTo>
                    <a:lnTo>
                      <a:pt x="15" y="6"/>
                    </a:lnTo>
                    <a:lnTo>
                      <a:pt x="23" y="6"/>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6" name="Line 5204"/>
              <p:cNvSpPr>
                <a:spLocks noChangeShapeType="1"/>
              </p:cNvSpPr>
              <p:nvPr/>
            </p:nvSpPr>
            <p:spPr bwMode="auto">
              <a:xfrm>
                <a:off x="3486150" y="1870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7" name="Freeform 5205"/>
              <p:cNvSpPr>
                <a:spLocks/>
              </p:cNvSpPr>
              <p:nvPr/>
            </p:nvSpPr>
            <p:spPr bwMode="auto">
              <a:xfrm>
                <a:off x="3478213" y="1866900"/>
                <a:ext cx="7938" cy="11113"/>
              </a:xfrm>
              <a:custGeom>
                <a:avLst/>
                <a:gdLst/>
                <a:ahLst/>
                <a:cxnLst>
                  <a:cxn ang="0">
                    <a:pos x="15" y="6"/>
                  </a:cxn>
                  <a:cxn ang="0">
                    <a:pos x="15" y="0"/>
                  </a:cxn>
                  <a:cxn ang="0">
                    <a:pos x="7" y="0"/>
                  </a:cxn>
                  <a:cxn ang="0">
                    <a:pos x="0" y="6"/>
                  </a:cxn>
                  <a:cxn ang="0">
                    <a:pos x="0" y="14"/>
                  </a:cxn>
                  <a:cxn ang="0">
                    <a:pos x="7" y="21"/>
                  </a:cxn>
                  <a:cxn ang="0">
                    <a:pos x="15" y="21"/>
                  </a:cxn>
                  <a:cxn ang="0">
                    <a:pos x="15" y="14"/>
                  </a:cxn>
                  <a:cxn ang="0">
                    <a:pos x="15" y="6"/>
                  </a:cxn>
                </a:cxnLst>
                <a:rect l="0" t="0" r="r" b="b"/>
                <a:pathLst>
                  <a:path w="15" h="21">
                    <a:moveTo>
                      <a:pt x="15" y="6"/>
                    </a:moveTo>
                    <a:lnTo>
                      <a:pt x="15" y="0"/>
                    </a:lnTo>
                    <a:lnTo>
                      <a:pt x="7" y="0"/>
                    </a:lnTo>
                    <a:lnTo>
                      <a:pt x="0" y="6"/>
                    </a:lnTo>
                    <a:lnTo>
                      <a:pt x="0" y="14"/>
                    </a:lnTo>
                    <a:lnTo>
                      <a:pt x="7" y="21"/>
                    </a:lnTo>
                    <a:lnTo>
                      <a:pt x="15" y="21"/>
                    </a:lnTo>
                    <a:lnTo>
                      <a:pt x="15" y="14"/>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8" name="Freeform 5206"/>
              <p:cNvSpPr>
                <a:spLocks/>
              </p:cNvSpPr>
              <p:nvPr/>
            </p:nvSpPr>
            <p:spPr bwMode="auto">
              <a:xfrm>
                <a:off x="3478213" y="1866900"/>
                <a:ext cx="7938" cy="11113"/>
              </a:xfrm>
              <a:custGeom>
                <a:avLst/>
                <a:gdLst/>
                <a:ahLst/>
                <a:cxnLst>
                  <a:cxn ang="0">
                    <a:pos x="15" y="6"/>
                  </a:cxn>
                  <a:cxn ang="0">
                    <a:pos x="15" y="0"/>
                  </a:cxn>
                  <a:cxn ang="0">
                    <a:pos x="7" y="0"/>
                  </a:cxn>
                  <a:cxn ang="0">
                    <a:pos x="0" y="6"/>
                  </a:cxn>
                  <a:cxn ang="0">
                    <a:pos x="0" y="14"/>
                  </a:cxn>
                  <a:cxn ang="0">
                    <a:pos x="7" y="21"/>
                  </a:cxn>
                  <a:cxn ang="0">
                    <a:pos x="15" y="21"/>
                  </a:cxn>
                  <a:cxn ang="0">
                    <a:pos x="15" y="14"/>
                  </a:cxn>
                  <a:cxn ang="0">
                    <a:pos x="15" y="6"/>
                  </a:cxn>
                </a:cxnLst>
                <a:rect l="0" t="0" r="r" b="b"/>
                <a:pathLst>
                  <a:path w="15" h="21">
                    <a:moveTo>
                      <a:pt x="15" y="6"/>
                    </a:moveTo>
                    <a:lnTo>
                      <a:pt x="15" y="0"/>
                    </a:lnTo>
                    <a:lnTo>
                      <a:pt x="7" y="0"/>
                    </a:lnTo>
                    <a:lnTo>
                      <a:pt x="0" y="6"/>
                    </a:lnTo>
                    <a:lnTo>
                      <a:pt x="0" y="14"/>
                    </a:lnTo>
                    <a:lnTo>
                      <a:pt x="7" y="21"/>
                    </a:lnTo>
                    <a:lnTo>
                      <a:pt x="15" y="21"/>
                    </a:lnTo>
                    <a:lnTo>
                      <a:pt x="15" y="14"/>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29" name="Line 5207"/>
              <p:cNvSpPr>
                <a:spLocks noChangeShapeType="1"/>
              </p:cNvSpPr>
              <p:nvPr/>
            </p:nvSpPr>
            <p:spPr bwMode="auto">
              <a:xfrm>
                <a:off x="3481388" y="1870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0" name="Freeform 5208"/>
              <p:cNvSpPr>
                <a:spLocks/>
              </p:cNvSpPr>
              <p:nvPr/>
            </p:nvSpPr>
            <p:spPr bwMode="auto">
              <a:xfrm>
                <a:off x="3478213" y="1870075"/>
                <a:ext cx="19050" cy="7938"/>
              </a:xfrm>
              <a:custGeom>
                <a:avLst/>
                <a:gdLst/>
                <a:ahLst/>
                <a:cxnLst>
                  <a:cxn ang="0">
                    <a:pos x="7" y="0"/>
                  </a:cxn>
                  <a:cxn ang="0">
                    <a:pos x="0" y="8"/>
                  </a:cxn>
                  <a:cxn ang="0">
                    <a:pos x="7" y="15"/>
                  </a:cxn>
                  <a:cxn ang="0">
                    <a:pos x="29" y="15"/>
                  </a:cxn>
                  <a:cxn ang="0">
                    <a:pos x="37" y="8"/>
                  </a:cxn>
                  <a:cxn ang="0">
                    <a:pos x="29" y="8"/>
                  </a:cxn>
                  <a:cxn ang="0">
                    <a:pos x="29" y="0"/>
                  </a:cxn>
                  <a:cxn ang="0">
                    <a:pos x="7" y="0"/>
                  </a:cxn>
                </a:cxnLst>
                <a:rect l="0" t="0" r="r" b="b"/>
                <a:pathLst>
                  <a:path w="37" h="15">
                    <a:moveTo>
                      <a:pt x="7" y="0"/>
                    </a:moveTo>
                    <a:lnTo>
                      <a:pt x="0" y="8"/>
                    </a:lnTo>
                    <a:lnTo>
                      <a:pt x="7" y="15"/>
                    </a:lnTo>
                    <a:lnTo>
                      <a:pt x="29" y="15"/>
                    </a:lnTo>
                    <a:lnTo>
                      <a:pt x="37" y="8"/>
                    </a:lnTo>
                    <a:lnTo>
                      <a:pt x="29" y="8"/>
                    </a:lnTo>
                    <a:lnTo>
                      <a:pt x="2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1" name="Freeform 5209"/>
              <p:cNvSpPr>
                <a:spLocks/>
              </p:cNvSpPr>
              <p:nvPr/>
            </p:nvSpPr>
            <p:spPr bwMode="auto">
              <a:xfrm>
                <a:off x="3478213" y="1870075"/>
                <a:ext cx="19050" cy="7938"/>
              </a:xfrm>
              <a:custGeom>
                <a:avLst/>
                <a:gdLst/>
                <a:ahLst/>
                <a:cxnLst>
                  <a:cxn ang="0">
                    <a:pos x="7" y="0"/>
                  </a:cxn>
                  <a:cxn ang="0">
                    <a:pos x="0" y="8"/>
                  </a:cxn>
                  <a:cxn ang="0">
                    <a:pos x="0" y="8"/>
                  </a:cxn>
                  <a:cxn ang="0">
                    <a:pos x="7" y="15"/>
                  </a:cxn>
                  <a:cxn ang="0">
                    <a:pos x="29" y="15"/>
                  </a:cxn>
                  <a:cxn ang="0">
                    <a:pos x="37" y="8"/>
                  </a:cxn>
                  <a:cxn ang="0">
                    <a:pos x="29" y="8"/>
                  </a:cxn>
                  <a:cxn ang="0">
                    <a:pos x="29" y="0"/>
                  </a:cxn>
                  <a:cxn ang="0">
                    <a:pos x="7" y="0"/>
                  </a:cxn>
                </a:cxnLst>
                <a:rect l="0" t="0" r="r" b="b"/>
                <a:pathLst>
                  <a:path w="37" h="15">
                    <a:moveTo>
                      <a:pt x="7" y="0"/>
                    </a:moveTo>
                    <a:lnTo>
                      <a:pt x="0" y="8"/>
                    </a:lnTo>
                    <a:lnTo>
                      <a:pt x="0" y="8"/>
                    </a:lnTo>
                    <a:lnTo>
                      <a:pt x="7" y="15"/>
                    </a:lnTo>
                    <a:lnTo>
                      <a:pt x="29" y="15"/>
                    </a:lnTo>
                    <a:lnTo>
                      <a:pt x="37" y="8"/>
                    </a:lnTo>
                    <a:lnTo>
                      <a:pt x="29" y="8"/>
                    </a:lnTo>
                    <a:lnTo>
                      <a:pt x="2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2" name="Line 5210"/>
              <p:cNvSpPr>
                <a:spLocks noChangeShapeType="1"/>
              </p:cNvSpPr>
              <p:nvPr/>
            </p:nvSpPr>
            <p:spPr bwMode="auto">
              <a:xfrm>
                <a:off x="3497263" y="1874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3" name="Freeform 5211"/>
              <p:cNvSpPr>
                <a:spLocks/>
              </p:cNvSpPr>
              <p:nvPr/>
            </p:nvSpPr>
            <p:spPr bwMode="auto">
              <a:xfrm>
                <a:off x="3490913" y="1870075"/>
                <a:ext cx="6350" cy="12700"/>
              </a:xfrm>
              <a:custGeom>
                <a:avLst/>
                <a:gdLst/>
                <a:ahLst/>
                <a:cxnLst>
                  <a:cxn ang="0">
                    <a:pos x="14" y="8"/>
                  </a:cxn>
                  <a:cxn ang="0">
                    <a:pos x="6" y="8"/>
                  </a:cxn>
                  <a:cxn ang="0">
                    <a:pos x="6" y="0"/>
                  </a:cxn>
                  <a:cxn ang="0">
                    <a:pos x="0" y="8"/>
                  </a:cxn>
                  <a:cxn ang="0">
                    <a:pos x="0" y="22"/>
                  </a:cxn>
                  <a:cxn ang="0">
                    <a:pos x="14" y="22"/>
                  </a:cxn>
                  <a:cxn ang="0">
                    <a:pos x="14" y="8"/>
                  </a:cxn>
                </a:cxnLst>
                <a:rect l="0" t="0" r="r" b="b"/>
                <a:pathLst>
                  <a:path w="14" h="22">
                    <a:moveTo>
                      <a:pt x="14" y="8"/>
                    </a:moveTo>
                    <a:lnTo>
                      <a:pt x="6" y="8"/>
                    </a:lnTo>
                    <a:lnTo>
                      <a:pt x="6" y="0"/>
                    </a:lnTo>
                    <a:lnTo>
                      <a:pt x="0" y="8"/>
                    </a:lnTo>
                    <a:lnTo>
                      <a:pt x="0" y="22"/>
                    </a:lnTo>
                    <a:lnTo>
                      <a:pt x="14" y="22"/>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4" name="Freeform 5212"/>
              <p:cNvSpPr>
                <a:spLocks/>
              </p:cNvSpPr>
              <p:nvPr/>
            </p:nvSpPr>
            <p:spPr bwMode="auto">
              <a:xfrm>
                <a:off x="3490913" y="1870075"/>
                <a:ext cx="6350" cy="12700"/>
              </a:xfrm>
              <a:custGeom>
                <a:avLst/>
                <a:gdLst/>
                <a:ahLst/>
                <a:cxnLst>
                  <a:cxn ang="0">
                    <a:pos x="14" y="8"/>
                  </a:cxn>
                  <a:cxn ang="0">
                    <a:pos x="6" y="8"/>
                  </a:cxn>
                  <a:cxn ang="0">
                    <a:pos x="6" y="0"/>
                  </a:cxn>
                  <a:cxn ang="0">
                    <a:pos x="0" y="8"/>
                  </a:cxn>
                  <a:cxn ang="0">
                    <a:pos x="0" y="22"/>
                  </a:cxn>
                  <a:cxn ang="0">
                    <a:pos x="6" y="22"/>
                  </a:cxn>
                  <a:cxn ang="0">
                    <a:pos x="6" y="22"/>
                  </a:cxn>
                  <a:cxn ang="0">
                    <a:pos x="14" y="22"/>
                  </a:cxn>
                  <a:cxn ang="0">
                    <a:pos x="14" y="8"/>
                  </a:cxn>
                </a:cxnLst>
                <a:rect l="0" t="0" r="r" b="b"/>
                <a:pathLst>
                  <a:path w="14" h="22">
                    <a:moveTo>
                      <a:pt x="14" y="8"/>
                    </a:moveTo>
                    <a:lnTo>
                      <a:pt x="6" y="8"/>
                    </a:lnTo>
                    <a:lnTo>
                      <a:pt x="6" y="0"/>
                    </a:lnTo>
                    <a:lnTo>
                      <a:pt x="0" y="8"/>
                    </a:lnTo>
                    <a:lnTo>
                      <a:pt x="0" y="22"/>
                    </a:lnTo>
                    <a:lnTo>
                      <a:pt x="6" y="22"/>
                    </a:lnTo>
                    <a:lnTo>
                      <a:pt x="6" y="22"/>
                    </a:lnTo>
                    <a:lnTo>
                      <a:pt x="14" y="22"/>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5" name="Line 5213"/>
              <p:cNvSpPr>
                <a:spLocks noChangeShapeType="1"/>
              </p:cNvSpPr>
              <p:nvPr/>
            </p:nvSpPr>
            <p:spPr bwMode="auto">
              <a:xfrm>
                <a:off x="3494088" y="1878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6" name="Freeform 5214"/>
              <p:cNvSpPr>
                <a:spLocks/>
              </p:cNvSpPr>
              <p:nvPr/>
            </p:nvSpPr>
            <p:spPr bwMode="auto">
              <a:xfrm>
                <a:off x="3490913" y="1878013"/>
                <a:ext cx="22225" cy="4763"/>
              </a:xfrm>
              <a:custGeom>
                <a:avLst/>
                <a:gdLst/>
                <a:ahLst/>
                <a:cxnLst>
                  <a:cxn ang="0">
                    <a:pos x="6" y="0"/>
                  </a:cxn>
                  <a:cxn ang="0">
                    <a:pos x="0" y="0"/>
                  </a:cxn>
                  <a:cxn ang="0">
                    <a:pos x="0" y="7"/>
                  </a:cxn>
                  <a:cxn ang="0">
                    <a:pos x="44" y="7"/>
                  </a:cxn>
                  <a:cxn ang="0">
                    <a:pos x="44" y="0"/>
                  </a:cxn>
                  <a:cxn ang="0">
                    <a:pos x="37" y="0"/>
                  </a:cxn>
                  <a:cxn ang="0">
                    <a:pos x="6" y="0"/>
                  </a:cxn>
                </a:cxnLst>
                <a:rect l="0" t="0" r="r" b="b"/>
                <a:pathLst>
                  <a:path w="44" h="7">
                    <a:moveTo>
                      <a:pt x="6" y="0"/>
                    </a:moveTo>
                    <a:lnTo>
                      <a:pt x="0" y="0"/>
                    </a:lnTo>
                    <a:lnTo>
                      <a:pt x="0" y="7"/>
                    </a:lnTo>
                    <a:lnTo>
                      <a:pt x="44" y="7"/>
                    </a:lnTo>
                    <a:lnTo>
                      <a:pt x="44" y="0"/>
                    </a:lnTo>
                    <a:lnTo>
                      <a:pt x="37"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7" name="Freeform 5215"/>
              <p:cNvSpPr>
                <a:spLocks/>
              </p:cNvSpPr>
              <p:nvPr/>
            </p:nvSpPr>
            <p:spPr bwMode="auto">
              <a:xfrm>
                <a:off x="3490913" y="1878013"/>
                <a:ext cx="22225" cy="4763"/>
              </a:xfrm>
              <a:custGeom>
                <a:avLst/>
                <a:gdLst/>
                <a:ahLst/>
                <a:cxnLst>
                  <a:cxn ang="0">
                    <a:pos x="6" y="0"/>
                  </a:cxn>
                  <a:cxn ang="0">
                    <a:pos x="0" y="0"/>
                  </a:cxn>
                  <a:cxn ang="0">
                    <a:pos x="0" y="7"/>
                  </a:cxn>
                  <a:cxn ang="0">
                    <a:pos x="6" y="7"/>
                  </a:cxn>
                  <a:cxn ang="0">
                    <a:pos x="37" y="7"/>
                  </a:cxn>
                  <a:cxn ang="0">
                    <a:pos x="44" y="7"/>
                  </a:cxn>
                  <a:cxn ang="0">
                    <a:pos x="44" y="0"/>
                  </a:cxn>
                  <a:cxn ang="0">
                    <a:pos x="37" y="0"/>
                  </a:cxn>
                  <a:cxn ang="0">
                    <a:pos x="6" y="0"/>
                  </a:cxn>
                </a:cxnLst>
                <a:rect l="0" t="0" r="r" b="b"/>
                <a:pathLst>
                  <a:path w="44" h="7">
                    <a:moveTo>
                      <a:pt x="6" y="0"/>
                    </a:moveTo>
                    <a:lnTo>
                      <a:pt x="0" y="0"/>
                    </a:lnTo>
                    <a:lnTo>
                      <a:pt x="0" y="7"/>
                    </a:lnTo>
                    <a:lnTo>
                      <a:pt x="6" y="7"/>
                    </a:lnTo>
                    <a:lnTo>
                      <a:pt x="37" y="7"/>
                    </a:lnTo>
                    <a:lnTo>
                      <a:pt x="44" y="7"/>
                    </a:lnTo>
                    <a:lnTo>
                      <a:pt x="44" y="0"/>
                    </a:lnTo>
                    <a:lnTo>
                      <a:pt x="37"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8" name="Line 5216"/>
              <p:cNvSpPr>
                <a:spLocks noChangeShapeType="1"/>
              </p:cNvSpPr>
              <p:nvPr/>
            </p:nvSpPr>
            <p:spPr bwMode="auto">
              <a:xfrm>
                <a:off x="3513138" y="18827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39" name="Freeform 5217"/>
              <p:cNvSpPr>
                <a:spLocks/>
              </p:cNvSpPr>
              <p:nvPr/>
            </p:nvSpPr>
            <p:spPr bwMode="auto">
              <a:xfrm>
                <a:off x="3505200" y="1878013"/>
                <a:ext cx="7938" cy="11113"/>
              </a:xfrm>
              <a:custGeom>
                <a:avLst/>
                <a:gdLst/>
                <a:ahLst/>
                <a:cxnLst>
                  <a:cxn ang="0">
                    <a:pos x="15" y="7"/>
                  </a:cxn>
                  <a:cxn ang="0">
                    <a:pos x="15" y="0"/>
                  </a:cxn>
                  <a:cxn ang="0">
                    <a:pos x="8" y="0"/>
                  </a:cxn>
                  <a:cxn ang="0">
                    <a:pos x="0" y="7"/>
                  </a:cxn>
                  <a:cxn ang="0">
                    <a:pos x="0" y="15"/>
                  </a:cxn>
                  <a:cxn ang="0">
                    <a:pos x="8" y="21"/>
                  </a:cxn>
                  <a:cxn ang="0">
                    <a:pos x="15" y="21"/>
                  </a:cxn>
                  <a:cxn ang="0">
                    <a:pos x="15" y="15"/>
                  </a:cxn>
                  <a:cxn ang="0">
                    <a:pos x="15" y="7"/>
                  </a:cxn>
                </a:cxnLst>
                <a:rect l="0" t="0" r="r" b="b"/>
                <a:pathLst>
                  <a:path w="15" h="21">
                    <a:moveTo>
                      <a:pt x="15" y="7"/>
                    </a:moveTo>
                    <a:lnTo>
                      <a:pt x="15" y="0"/>
                    </a:lnTo>
                    <a:lnTo>
                      <a:pt x="8" y="0"/>
                    </a:lnTo>
                    <a:lnTo>
                      <a:pt x="0" y="7"/>
                    </a:lnTo>
                    <a:lnTo>
                      <a:pt x="0" y="15"/>
                    </a:lnTo>
                    <a:lnTo>
                      <a:pt x="8" y="21"/>
                    </a:lnTo>
                    <a:lnTo>
                      <a:pt x="15" y="21"/>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0" name="Freeform 5218"/>
              <p:cNvSpPr>
                <a:spLocks/>
              </p:cNvSpPr>
              <p:nvPr/>
            </p:nvSpPr>
            <p:spPr bwMode="auto">
              <a:xfrm>
                <a:off x="3505200" y="1878013"/>
                <a:ext cx="7938" cy="11113"/>
              </a:xfrm>
              <a:custGeom>
                <a:avLst/>
                <a:gdLst/>
                <a:ahLst/>
                <a:cxnLst>
                  <a:cxn ang="0">
                    <a:pos x="15" y="7"/>
                  </a:cxn>
                  <a:cxn ang="0">
                    <a:pos x="15" y="0"/>
                  </a:cxn>
                  <a:cxn ang="0">
                    <a:pos x="8" y="0"/>
                  </a:cxn>
                  <a:cxn ang="0">
                    <a:pos x="0" y="7"/>
                  </a:cxn>
                  <a:cxn ang="0">
                    <a:pos x="0" y="15"/>
                  </a:cxn>
                  <a:cxn ang="0">
                    <a:pos x="8" y="21"/>
                  </a:cxn>
                  <a:cxn ang="0">
                    <a:pos x="15" y="21"/>
                  </a:cxn>
                  <a:cxn ang="0">
                    <a:pos x="15" y="15"/>
                  </a:cxn>
                  <a:cxn ang="0">
                    <a:pos x="15" y="7"/>
                  </a:cxn>
                </a:cxnLst>
                <a:rect l="0" t="0" r="r" b="b"/>
                <a:pathLst>
                  <a:path w="15" h="21">
                    <a:moveTo>
                      <a:pt x="15" y="7"/>
                    </a:moveTo>
                    <a:lnTo>
                      <a:pt x="15" y="0"/>
                    </a:lnTo>
                    <a:lnTo>
                      <a:pt x="8" y="0"/>
                    </a:lnTo>
                    <a:lnTo>
                      <a:pt x="0" y="7"/>
                    </a:lnTo>
                    <a:lnTo>
                      <a:pt x="0" y="15"/>
                    </a:lnTo>
                    <a:lnTo>
                      <a:pt x="8" y="21"/>
                    </a:lnTo>
                    <a:lnTo>
                      <a:pt x="15" y="21"/>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1" name="Line 5219"/>
              <p:cNvSpPr>
                <a:spLocks noChangeShapeType="1"/>
              </p:cNvSpPr>
              <p:nvPr/>
            </p:nvSpPr>
            <p:spPr bwMode="auto">
              <a:xfrm>
                <a:off x="3509963" y="1885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2" name="Freeform 5220"/>
              <p:cNvSpPr>
                <a:spLocks/>
              </p:cNvSpPr>
              <p:nvPr/>
            </p:nvSpPr>
            <p:spPr bwMode="auto">
              <a:xfrm>
                <a:off x="3505200" y="1885950"/>
                <a:ext cx="12700" cy="3175"/>
              </a:xfrm>
              <a:custGeom>
                <a:avLst/>
                <a:gdLst/>
                <a:ahLst/>
                <a:cxnLst>
                  <a:cxn ang="0">
                    <a:pos x="8" y="0"/>
                  </a:cxn>
                  <a:cxn ang="0">
                    <a:pos x="0" y="0"/>
                  </a:cxn>
                  <a:cxn ang="0">
                    <a:pos x="8" y="6"/>
                  </a:cxn>
                  <a:cxn ang="0">
                    <a:pos x="15" y="6"/>
                  </a:cxn>
                  <a:cxn ang="0">
                    <a:pos x="23" y="0"/>
                  </a:cxn>
                  <a:cxn ang="0">
                    <a:pos x="15" y="0"/>
                  </a:cxn>
                  <a:cxn ang="0">
                    <a:pos x="8" y="0"/>
                  </a:cxn>
                </a:cxnLst>
                <a:rect l="0" t="0" r="r" b="b"/>
                <a:pathLst>
                  <a:path w="23" h="6">
                    <a:moveTo>
                      <a:pt x="8" y="0"/>
                    </a:moveTo>
                    <a:lnTo>
                      <a:pt x="0" y="0"/>
                    </a:lnTo>
                    <a:lnTo>
                      <a:pt x="8" y="6"/>
                    </a:lnTo>
                    <a:lnTo>
                      <a:pt x="15" y="6"/>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3" name="Freeform 5221"/>
              <p:cNvSpPr>
                <a:spLocks/>
              </p:cNvSpPr>
              <p:nvPr/>
            </p:nvSpPr>
            <p:spPr bwMode="auto">
              <a:xfrm>
                <a:off x="3505200" y="1885950"/>
                <a:ext cx="12700" cy="3175"/>
              </a:xfrm>
              <a:custGeom>
                <a:avLst/>
                <a:gdLst/>
                <a:ahLst/>
                <a:cxnLst>
                  <a:cxn ang="0">
                    <a:pos x="8" y="0"/>
                  </a:cxn>
                  <a:cxn ang="0">
                    <a:pos x="8" y="0"/>
                  </a:cxn>
                  <a:cxn ang="0">
                    <a:pos x="0" y="0"/>
                  </a:cxn>
                  <a:cxn ang="0">
                    <a:pos x="8" y="6"/>
                  </a:cxn>
                  <a:cxn ang="0">
                    <a:pos x="15" y="6"/>
                  </a:cxn>
                  <a:cxn ang="0">
                    <a:pos x="23" y="0"/>
                  </a:cxn>
                  <a:cxn ang="0">
                    <a:pos x="23" y="0"/>
                  </a:cxn>
                  <a:cxn ang="0">
                    <a:pos x="15" y="0"/>
                  </a:cxn>
                  <a:cxn ang="0">
                    <a:pos x="8" y="0"/>
                  </a:cxn>
                </a:cxnLst>
                <a:rect l="0" t="0" r="r" b="b"/>
                <a:pathLst>
                  <a:path w="23" h="6">
                    <a:moveTo>
                      <a:pt x="8" y="0"/>
                    </a:moveTo>
                    <a:lnTo>
                      <a:pt x="8" y="0"/>
                    </a:lnTo>
                    <a:lnTo>
                      <a:pt x="0" y="0"/>
                    </a:lnTo>
                    <a:lnTo>
                      <a:pt x="8" y="6"/>
                    </a:lnTo>
                    <a:lnTo>
                      <a:pt x="15" y="6"/>
                    </a:lnTo>
                    <a:lnTo>
                      <a:pt x="23" y="0"/>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4" name="Line 5222"/>
              <p:cNvSpPr>
                <a:spLocks noChangeShapeType="1"/>
              </p:cNvSpPr>
              <p:nvPr/>
            </p:nvSpPr>
            <p:spPr bwMode="auto">
              <a:xfrm>
                <a:off x="3517900" y="1885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5" name="Freeform 5223"/>
              <p:cNvSpPr>
                <a:spLocks/>
              </p:cNvSpPr>
              <p:nvPr/>
            </p:nvSpPr>
            <p:spPr bwMode="auto">
              <a:xfrm>
                <a:off x="3509963" y="1885950"/>
                <a:ext cx="7938" cy="11113"/>
              </a:xfrm>
              <a:custGeom>
                <a:avLst/>
                <a:gdLst/>
                <a:ahLst/>
                <a:cxnLst>
                  <a:cxn ang="0">
                    <a:pos x="15" y="0"/>
                  </a:cxn>
                  <a:cxn ang="0">
                    <a:pos x="0" y="0"/>
                  </a:cxn>
                  <a:cxn ang="0">
                    <a:pos x="0" y="14"/>
                  </a:cxn>
                  <a:cxn ang="0">
                    <a:pos x="7" y="21"/>
                  </a:cxn>
                  <a:cxn ang="0">
                    <a:pos x="15" y="14"/>
                  </a:cxn>
                  <a:cxn ang="0">
                    <a:pos x="15" y="0"/>
                  </a:cxn>
                </a:cxnLst>
                <a:rect l="0" t="0" r="r" b="b"/>
                <a:pathLst>
                  <a:path w="15" h="21">
                    <a:moveTo>
                      <a:pt x="15" y="0"/>
                    </a:moveTo>
                    <a:lnTo>
                      <a:pt x="0" y="0"/>
                    </a:lnTo>
                    <a:lnTo>
                      <a:pt x="0" y="14"/>
                    </a:lnTo>
                    <a:lnTo>
                      <a:pt x="7" y="21"/>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6" name="Freeform 5224"/>
              <p:cNvSpPr>
                <a:spLocks/>
              </p:cNvSpPr>
              <p:nvPr/>
            </p:nvSpPr>
            <p:spPr bwMode="auto">
              <a:xfrm>
                <a:off x="3509963" y="1885950"/>
                <a:ext cx="7938" cy="11113"/>
              </a:xfrm>
              <a:custGeom>
                <a:avLst/>
                <a:gdLst/>
                <a:ahLst/>
                <a:cxnLst>
                  <a:cxn ang="0">
                    <a:pos x="15" y="0"/>
                  </a:cxn>
                  <a:cxn ang="0">
                    <a:pos x="15" y="0"/>
                  </a:cxn>
                  <a:cxn ang="0">
                    <a:pos x="7" y="0"/>
                  </a:cxn>
                  <a:cxn ang="0">
                    <a:pos x="0" y="0"/>
                  </a:cxn>
                  <a:cxn ang="0">
                    <a:pos x="0" y="14"/>
                  </a:cxn>
                  <a:cxn ang="0">
                    <a:pos x="7" y="21"/>
                  </a:cxn>
                  <a:cxn ang="0">
                    <a:pos x="15" y="14"/>
                  </a:cxn>
                  <a:cxn ang="0">
                    <a:pos x="15" y="14"/>
                  </a:cxn>
                  <a:cxn ang="0">
                    <a:pos x="15" y="0"/>
                  </a:cxn>
                </a:cxnLst>
                <a:rect l="0" t="0" r="r" b="b"/>
                <a:pathLst>
                  <a:path w="15" h="21">
                    <a:moveTo>
                      <a:pt x="15" y="0"/>
                    </a:moveTo>
                    <a:lnTo>
                      <a:pt x="15" y="0"/>
                    </a:lnTo>
                    <a:lnTo>
                      <a:pt x="7" y="0"/>
                    </a:lnTo>
                    <a:lnTo>
                      <a:pt x="0" y="0"/>
                    </a:lnTo>
                    <a:lnTo>
                      <a:pt x="0" y="14"/>
                    </a:lnTo>
                    <a:lnTo>
                      <a:pt x="7" y="21"/>
                    </a:lnTo>
                    <a:lnTo>
                      <a:pt x="15" y="14"/>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7" name="Line 5225"/>
              <p:cNvSpPr>
                <a:spLocks noChangeShapeType="1"/>
              </p:cNvSpPr>
              <p:nvPr/>
            </p:nvSpPr>
            <p:spPr bwMode="auto">
              <a:xfrm>
                <a:off x="3513138" y="1889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8" name="Freeform 5226"/>
              <p:cNvSpPr>
                <a:spLocks/>
              </p:cNvSpPr>
              <p:nvPr/>
            </p:nvSpPr>
            <p:spPr bwMode="auto">
              <a:xfrm>
                <a:off x="3509963" y="1889125"/>
                <a:ext cx="15875" cy="7938"/>
              </a:xfrm>
              <a:custGeom>
                <a:avLst/>
                <a:gdLst/>
                <a:ahLst/>
                <a:cxnLst>
                  <a:cxn ang="0">
                    <a:pos x="7" y="0"/>
                  </a:cxn>
                  <a:cxn ang="0">
                    <a:pos x="0" y="8"/>
                  </a:cxn>
                  <a:cxn ang="0">
                    <a:pos x="7" y="15"/>
                  </a:cxn>
                  <a:cxn ang="0">
                    <a:pos x="22" y="15"/>
                  </a:cxn>
                  <a:cxn ang="0">
                    <a:pos x="30" y="8"/>
                  </a:cxn>
                  <a:cxn ang="0">
                    <a:pos x="30" y="0"/>
                  </a:cxn>
                  <a:cxn ang="0">
                    <a:pos x="22" y="0"/>
                  </a:cxn>
                  <a:cxn ang="0">
                    <a:pos x="7" y="0"/>
                  </a:cxn>
                </a:cxnLst>
                <a:rect l="0" t="0" r="r" b="b"/>
                <a:pathLst>
                  <a:path w="30" h="15">
                    <a:moveTo>
                      <a:pt x="7" y="0"/>
                    </a:moveTo>
                    <a:lnTo>
                      <a:pt x="0" y="8"/>
                    </a:lnTo>
                    <a:lnTo>
                      <a:pt x="7" y="15"/>
                    </a:lnTo>
                    <a:lnTo>
                      <a:pt x="22" y="15"/>
                    </a:lnTo>
                    <a:lnTo>
                      <a:pt x="30" y="8"/>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49" name="Freeform 5227"/>
              <p:cNvSpPr>
                <a:spLocks/>
              </p:cNvSpPr>
              <p:nvPr/>
            </p:nvSpPr>
            <p:spPr bwMode="auto">
              <a:xfrm>
                <a:off x="3509963" y="1889125"/>
                <a:ext cx="15875" cy="7938"/>
              </a:xfrm>
              <a:custGeom>
                <a:avLst/>
                <a:gdLst/>
                <a:ahLst/>
                <a:cxnLst>
                  <a:cxn ang="0">
                    <a:pos x="7" y="0"/>
                  </a:cxn>
                  <a:cxn ang="0">
                    <a:pos x="7" y="0"/>
                  </a:cxn>
                  <a:cxn ang="0">
                    <a:pos x="0" y="8"/>
                  </a:cxn>
                  <a:cxn ang="0">
                    <a:pos x="7" y="15"/>
                  </a:cxn>
                  <a:cxn ang="0">
                    <a:pos x="22" y="15"/>
                  </a:cxn>
                  <a:cxn ang="0">
                    <a:pos x="30" y="8"/>
                  </a:cxn>
                  <a:cxn ang="0">
                    <a:pos x="30" y="0"/>
                  </a:cxn>
                  <a:cxn ang="0">
                    <a:pos x="22" y="0"/>
                  </a:cxn>
                  <a:cxn ang="0">
                    <a:pos x="7" y="0"/>
                  </a:cxn>
                </a:cxnLst>
                <a:rect l="0" t="0" r="r" b="b"/>
                <a:pathLst>
                  <a:path w="30" h="15">
                    <a:moveTo>
                      <a:pt x="7" y="0"/>
                    </a:moveTo>
                    <a:lnTo>
                      <a:pt x="7" y="0"/>
                    </a:lnTo>
                    <a:lnTo>
                      <a:pt x="0" y="8"/>
                    </a:lnTo>
                    <a:lnTo>
                      <a:pt x="7" y="15"/>
                    </a:lnTo>
                    <a:lnTo>
                      <a:pt x="22" y="15"/>
                    </a:lnTo>
                    <a:lnTo>
                      <a:pt x="30" y="8"/>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0" name="Line 5228"/>
              <p:cNvSpPr>
                <a:spLocks noChangeShapeType="1"/>
              </p:cNvSpPr>
              <p:nvPr/>
            </p:nvSpPr>
            <p:spPr bwMode="auto">
              <a:xfrm>
                <a:off x="3521075" y="1889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1" name="Freeform 5229"/>
              <p:cNvSpPr>
                <a:spLocks/>
              </p:cNvSpPr>
              <p:nvPr/>
            </p:nvSpPr>
            <p:spPr bwMode="auto">
              <a:xfrm>
                <a:off x="3517900" y="1889125"/>
                <a:ext cx="36513" cy="7938"/>
              </a:xfrm>
              <a:custGeom>
                <a:avLst/>
                <a:gdLst/>
                <a:ahLst/>
                <a:cxnLst>
                  <a:cxn ang="0">
                    <a:pos x="7" y="0"/>
                  </a:cxn>
                  <a:cxn ang="0">
                    <a:pos x="0" y="0"/>
                  </a:cxn>
                  <a:cxn ang="0">
                    <a:pos x="0" y="8"/>
                  </a:cxn>
                  <a:cxn ang="0">
                    <a:pos x="7" y="15"/>
                  </a:cxn>
                  <a:cxn ang="0">
                    <a:pos x="68" y="15"/>
                  </a:cxn>
                  <a:cxn ang="0">
                    <a:pos x="68" y="0"/>
                  </a:cxn>
                  <a:cxn ang="0">
                    <a:pos x="7" y="0"/>
                  </a:cxn>
                </a:cxnLst>
                <a:rect l="0" t="0" r="r" b="b"/>
                <a:pathLst>
                  <a:path w="68" h="15">
                    <a:moveTo>
                      <a:pt x="7" y="0"/>
                    </a:moveTo>
                    <a:lnTo>
                      <a:pt x="0" y="0"/>
                    </a:lnTo>
                    <a:lnTo>
                      <a:pt x="0" y="8"/>
                    </a:lnTo>
                    <a:lnTo>
                      <a:pt x="7" y="15"/>
                    </a:lnTo>
                    <a:lnTo>
                      <a:pt x="68" y="15"/>
                    </a:lnTo>
                    <a:lnTo>
                      <a:pt x="6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2" name="Freeform 5230"/>
              <p:cNvSpPr>
                <a:spLocks/>
              </p:cNvSpPr>
              <p:nvPr/>
            </p:nvSpPr>
            <p:spPr bwMode="auto">
              <a:xfrm>
                <a:off x="3517900" y="1889125"/>
                <a:ext cx="36513" cy="7938"/>
              </a:xfrm>
              <a:custGeom>
                <a:avLst/>
                <a:gdLst/>
                <a:ahLst/>
                <a:cxnLst>
                  <a:cxn ang="0">
                    <a:pos x="7" y="0"/>
                  </a:cxn>
                  <a:cxn ang="0">
                    <a:pos x="0" y="0"/>
                  </a:cxn>
                  <a:cxn ang="0">
                    <a:pos x="0" y="8"/>
                  </a:cxn>
                  <a:cxn ang="0">
                    <a:pos x="7" y="15"/>
                  </a:cxn>
                  <a:cxn ang="0">
                    <a:pos x="68" y="15"/>
                  </a:cxn>
                  <a:cxn ang="0">
                    <a:pos x="68" y="8"/>
                  </a:cxn>
                  <a:cxn ang="0">
                    <a:pos x="68" y="0"/>
                  </a:cxn>
                  <a:cxn ang="0">
                    <a:pos x="68" y="0"/>
                  </a:cxn>
                  <a:cxn ang="0">
                    <a:pos x="7" y="0"/>
                  </a:cxn>
                </a:cxnLst>
                <a:rect l="0" t="0" r="r" b="b"/>
                <a:pathLst>
                  <a:path w="68" h="15">
                    <a:moveTo>
                      <a:pt x="7" y="0"/>
                    </a:moveTo>
                    <a:lnTo>
                      <a:pt x="0" y="0"/>
                    </a:lnTo>
                    <a:lnTo>
                      <a:pt x="0" y="8"/>
                    </a:lnTo>
                    <a:lnTo>
                      <a:pt x="7" y="15"/>
                    </a:lnTo>
                    <a:lnTo>
                      <a:pt x="68" y="15"/>
                    </a:lnTo>
                    <a:lnTo>
                      <a:pt x="68" y="8"/>
                    </a:lnTo>
                    <a:lnTo>
                      <a:pt x="68" y="0"/>
                    </a:lnTo>
                    <a:lnTo>
                      <a:pt x="6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3" name="Line 5231"/>
              <p:cNvSpPr>
                <a:spLocks noChangeShapeType="1"/>
              </p:cNvSpPr>
              <p:nvPr/>
            </p:nvSpPr>
            <p:spPr bwMode="auto">
              <a:xfrm>
                <a:off x="3554413" y="1893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4" name="Freeform 5232"/>
              <p:cNvSpPr>
                <a:spLocks/>
              </p:cNvSpPr>
              <p:nvPr/>
            </p:nvSpPr>
            <p:spPr bwMode="auto">
              <a:xfrm>
                <a:off x="3549650" y="1889125"/>
                <a:ext cx="4763" cy="12700"/>
              </a:xfrm>
              <a:custGeom>
                <a:avLst/>
                <a:gdLst/>
                <a:ahLst/>
                <a:cxnLst>
                  <a:cxn ang="0">
                    <a:pos x="8" y="8"/>
                  </a:cxn>
                  <a:cxn ang="0">
                    <a:pos x="8" y="0"/>
                  </a:cxn>
                  <a:cxn ang="0">
                    <a:pos x="0" y="0"/>
                  </a:cxn>
                  <a:cxn ang="0">
                    <a:pos x="0" y="23"/>
                  </a:cxn>
                  <a:cxn ang="0">
                    <a:pos x="8" y="23"/>
                  </a:cxn>
                  <a:cxn ang="0">
                    <a:pos x="8" y="15"/>
                  </a:cxn>
                  <a:cxn ang="0">
                    <a:pos x="8" y="8"/>
                  </a:cxn>
                </a:cxnLst>
                <a:rect l="0" t="0" r="r" b="b"/>
                <a:pathLst>
                  <a:path w="8" h="23">
                    <a:moveTo>
                      <a:pt x="8" y="8"/>
                    </a:moveTo>
                    <a:lnTo>
                      <a:pt x="8" y="0"/>
                    </a:lnTo>
                    <a:lnTo>
                      <a:pt x="0" y="0"/>
                    </a:lnTo>
                    <a:lnTo>
                      <a:pt x="0" y="23"/>
                    </a:lnTo>
                    <a:lnTo>
                      <a:pt x="8" y="23"/>
                    </a:lnTo>
                    <a:lnTo>
                      <a:pt x="8" y="15"/>
                    </a:lnTo>
                    <a:lnTo>
                      <a:pt x="8"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5" name="Freeform 5233"/>
              <p:cNvSpPr>
                <a:spLocks/>
              </p:cNvSpPr>
              <p:nvPr/>
            </p:nvSpPr>
            <p:spPr bwMode="auto">
              <a:xfrm>
                <a:off x="3549650" y="1889125"/>
                <a:ext cx="4763" cy="12700"/>
              </a:xfrm>
              <a:custGeom>
                <a:avLst/>
                <a:gdLst/>
                <a:ahLst/>
                <a:cxnLst>
                  <a:cxn ang="0">
                    <a:pos x="8" y="8"/>
                  </a:cxn>
                  <a:cxn ang="0">
                    <a:pos x="8" y="0"/>
                  </a:cxn>
                  <a:cxn ang="0">
                    <a:pos x="0" y="0"/>
                  </a:cxn>
                  <a:cxn ang="0">
                    <a:pos x="0" y="8"/>
                  </a:cxn>
                  <a:cxn ang="0">
                    <a:pos x="0" y="15"/>
                  </a:cxn>
                  <a:cxn ang="0">
                    <a:pos x="0" y="23"/>
                  </a:cxn>
                  <a:cxn ang="0">
                    <a:pos x="8" y="23"/>
                  </a:cxn>
                  <a:cxn ang="0">
                    <a:pos x="8" y="15"/>
                  </a:cxn>
                  <a:cxn ang="0">
                    <a:pos x="8" y="8"/>
                  </a:cxn>
                </a:cxnLst>
                <a:rect l="0" t="0" r="r" b="b"/>
                <a:pathLst>
                  <a:path w="8" h="23">
                    <a:moveTo>
                      <a:pt x="8" y="8"/>
                    </a:moveTo>
                    <a:lnTo>
                      <a:pt x="8" y="0"/>
                    </a:lnTo>
                    <a:lnTo>
                      <a:pt x="0" y="0"/>
                    </a:lnTo>
                    <a:lnTo>
                      <a:pt x="0" y="8"/>
                    </a:lnTo>
                    <a:lnTo>
                      <a:pt x="0" y="15"/>
                    </a:lnTo>
                    <a:lnTo>
                      <a:pt x="0" y="23"/>
                    </a:lnTo>
                    <a:lnTo>
                      <a:pt x="8" y="23"/>
                    </a:lnTo>
                    <a:lnTo>
                      <a:pt x="8" y="15"/>
                    </a:lnTo>
                    <a:lnTo>
                      <a:pt x="8"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6" name="Line 5234"/>
              <p:cNvSpPr>
                <a:spLocks noChangeShapeType="1"/>
              </p:cNvSpPr>
              <p:nvPr/>
            </p:nvSpPr>
            <p:spPr bwMode="auto">
              <a:xfrm>
                <a:off x="3554413" y="189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7" name="Freeform 5235"/>
              <p:cNvSpPr>
                <a:spLocks/>
              </p:cNvSpPr>
              <p:nvPr/>
            </p:nvSpPr>
            <p:spPr bwMode="auto">
              <a:xfrm>
                <a:off x="3549650" y="1897063"/>
                <a:ext cx="15875" cy="4763"/>
              </a:xfrm>
              <a:custGeom>
                <a:avLst/>
                <a:gdLst/>
                <a:ahLst/>
                <a:cxnLst>
                  <a:cxn ang="0">
                    <a:pos x="8" y="0"/>
                  </a:cxn>
                  <a:cxn ang="0">
                    <a:pos x="0" y="0"/>
                  </a:cxn>
                  <a:cxn ang="0">
                    <a:pos x="8" y="8"/>
                  </a:cxn>
                  <a:cxn ang="0">
                    <a:pos x="22" y="8"/>
                  </a:cxn>
                  <a:cxn ang="0">
                    <a:pos x="30" y="0"/>
                  </a:cxn>
                  <a:cxn ang="0">
                    <a:pos x="22" y="0"/>
                  </a:cxn>
                  <a:cxn ang="0">
                    <a:pos x="8" y="0"/>
                  </a:cxn>
                </a:cxnLst>
                <a:rect l="0" t="0" r="r" b="b"/>
                <a:pathLst>
                  <a:path w="30" h="8">
                    <a:moveTo>
                      <a:pt x="8" y="0"/>
                    </a:moveTo>
                    <a:lnTo>
                      <a:pt x="0" y="0"/>
                    </a:lnTo>
                    <a:lnTo>
                      <a:pt x="8" y="8"/>
                    </a:lnTo>
                    <a:lnTo>
                      <a:pt x="22" y="8"/>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8" name="Freeform 5236"/>
              <p:cNvSpPr>
                <a:spLocks/>
              </p:cNvSpPr>
              <p:nvPr/>
            </p:nvSpPr>
            <p:spPr bwMode="auto">
              <a:xfrm>
                <a:off x="3549650" y="1897063"/>
                <a:ext cx="15875" cy="4763"/>
              </a:xfrm>
              <a:custGeom>
                <a:avLst/>
                <a:gdLst/>
                <a:ahLst/>
                <a:cxnLst>
                  <a:cxn ang="0">
                    <a:pos x="8" y="0"/>
                  </a:cxn>
                  <a:cxn ang="0">
                    <a:pos x="0" y="0"/>
                  </a:cxn>
                  <a:cxn ang="0">
                    <a:pos x="0" y="0"/>
                  </a:cxn>
                  <a:cxn ang="0">
                    <a:pos x="8" y="8"/>
                  </a:cxn>
                  <a:cxn ang="0">
                    <a:pos x="22" y="8"/>
                  </a:cxn>
                  <a:cxn ang="0">
                    <a:pos x="30" y="0"/>
                  </a:cxn>
                  <a:cxn ang="0">
                    <a:pos x="30" y="0"/>
                  </a:cxn>
                  <a:cxn ang="0">
                    <a:pos x="22" y="0"/>
                  </a:cxn>
                  <a:cxn ang="0">
                    <a:pos x="8" y="0"/>
                  </a:cxn>
                </a:cxnLst>
                <a:rect l="0" t="0" r="r" b="b"/>
                <a:pathLst>
                  <a:path w="30" h="8">
                    <a:moveTo>
                      <a:pt x="8" y="0"/>
                    </a:moveTo>
                    <a:lnTo>
                      <a:pt x="0" y="0"/>
                    </a:lnTo>
                    <a:lnTo>
                      <a:pt x="0" y="0"/>
                    </a:lnTo>
                    <a:lnTo>
                      <a:pt x="8" y="8"/>
                    </a:lnTo>
                    <a:lnTo>
                      <a:pt x="22" y="8"/>
                    </a:lnTo>
                    <a:lnTo>
                      <a:pt x="30" y="0"/>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59" name="Line 5237"/>
              <p:cNvSpPr>
                <a:spLocks noChangeShapeType="1"/>
              </p:cNvSpPr>
              <p:nvPr/>
            </p:nvSpPr>
            <p:spPr bwMode="auto">
              <a:xfrm>
                <a:off x="3560763" y="189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0" name="Freeform 5238"/>
              <p:cNvSpPr>
                <a:spLocks/>
              </p:cNvSpPr>
              <p:nvPr/>
            </p:nvSpPr>
            <p:spPr bwMode="auto">
              <a:xfrm>
                <a:off x="3557588" y="1897063"/>
                <a:ext cx="12700" cy="4763"/>
              </a:xfrm>
              <a:custGeom>
                <a:avLst/>
                <a:gdLst/>
                <a:ahLst/>
                <a:cxnLst>
                  <a:cxn ang="0">
                    <a:pos x="6" y="0"/>
                  </a:cxn>
                  <a:cxn ang="0">
                    <a:pos x="0" y="0"/>
                  </a:cxn>
                  <a:cxn ang="0">
                    <a:pos x="6" y="8"/>
                  </a:cxn>
                  <a:cxn ang="0">
                    <a:pos x="14" y="8"/>
                  </a:cxn>
                  <a:cxn ang="0">
                    <a:pos x="22" y="0"/>
                  </a:cxn>
                  <a:cxn ang="0">
                    <a:pos x="14" y="0"/>
                  </a:cxn>
                  <a:cxn ang="0">
                    <a:pos x="6" y="0"/>
                  </a:cxn>
                </a:cxnLst>
                <a:rect l="0" t="0" r="r" b="b"/>
                <a:pathLst>
                  <a:path w="22" h="8">
                    <a:moveTo>
                      <a:pt x="6" y="0"/>
                    </a:moveTo>
                    <a:lnTo>
                      <a:pt x="0" y="0"/>
                    </a:lnTo>
                    <a:lnTo>
                      <a:pt x="6" y="8"/>
                    </a:lnTo>
                    <a:lnTo>
                      <a:pt x="14" y="8"/>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1" name="Freeform 5239"/>
              <p:cNvSpPr>
                <a:spLocks/>
              </p:cNvSpPr>
              <p:nvPr/>
            </p:nvSpPr>
            <p:spPr bwMode="auto">
              <a:xfrm>
                <a:off x="3557588" y="1897063"/>
                <a:ext cx="12700" cy="4763"/>
              </a:xfrm>
              <a:custGeom>
                <a:avLst/>
                <a:gdLst/>
                <a:ahLst/>
                <a:cxnLst>
                  <a:cxn ang="0">
                    <a:pos x="6" y="0"/>
                  </a:cxn>
                  <a:cxn ang="0">
                    <a:pos x="6" y="0"/>
                  </a:cxn>
                  <a:cxn ang="0">
                    <a:pos x="0" y="0"/>
                  </a:cxn>
                  <a:cxn ang="0">
                    <a:pos x="6" y="8"/>
                  </a:cxn>
                  <a:cxn ang="0">
                    <a:pos x="14" y="8"/>
                  </a:cxn>
                  <a:cxn ang="0">
                    <a:pos x="22" y="0"/>
                  </a:cxn>
                  <a:cxn ang="0">
                    <a:pos x="22" y="0"/>
                  </a:cxn>
                  <a:cxn ang="0">
                    <a:pos x="14" y="0"/>
                  </a:cxn>
                  <a:cxn ang="0">
                    <a:pos x="6" y="0"/>
                  </a:cxn>
                </a:cxnLst>
                <a:rect l="0" t="0" r="r" b="b"/>
                <a:pathLst>
                  <a:path w="22" h="8">
                    <a:moveTo>
                      <a:pt x="6" y="0"/>
                    </a:moveTo>
                    <a:lnTo>
                      <a:pt x="6" y="0"/>
                    </a:lnTo>
                    <a:lnTo>
                      <a:pt x="0" y="0"/>
                    </a:lnTo>
                    <a:lnTo>
                      <a:pt x="6" y="8"/>
                    </a:lnTo>
                    <a:lnTo>
                      <a:pt x="14" y="8"/>
                    </a:lnTo>
                    <a:lnTo>
                      <a:pt x="22" y="0"/>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2" name="Line 5240"/>
              <p:cNvSpPr>
                <a:spLocks noChangeShapeType="1"/>
              </p:cNvSpPr>
              <p:nvPr/>
            </p:nvSpPr>
            <p:spPr bwMode="auto">
              <a:xfrm>
                <a:off x="3570288" y="189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3" name="Freeform 5241"/>
              <p:cNvSpPr>
                <a:spLocks/>
              </p:cNvSpPr>
              <p:nvPr/>
            </p:nvSpPr>
            <p:spPr bwMode="auto">
              <a:xfrm>
                <a:off x="3560763" y="1897063"/>
                <a:ext cx="9525" cy="12700"/>
              </a:xfrm>
              <a:custGeom>
                <a:avLst/>
                <a:gdLst/>
                <a:ahLst/>
                <a:cxnLst>
                  <a:cxn ang="0">
                    <a:pos x="16" y="0"/>
                  </a:cxn>
                  <a:cxn ang="0">
                    <a:pos x="0" y="0"/>
                  </a:cxn>
                  <a:cxn ang="0">
                    <a:pos x="0" y="15"/>
                  </a:cxn>
                  <a:cxn ang="0">
                    <a:pos x="8" y="23"/>
                  </a:cxn>
                  <a:cxn ang="0">
                    <a:pos x="16" y="23"/>
                  </a:cxn>
                  <a:cxn ang="0">
                    <a:pos x="16" y="15"/>
                  </a:cxn>
                  <a:cxn ang="0">
                    <a:pos x="16" y="0"/>
                  </a:cxn>
                </a:cxnLst>
                <a:rect l="0" t="0" r="r" b="b"/>
                <a:pathLst>
                  <a:path w="16" h="23">
                    <a:moveTo>
                      <a:pt x="16" y="0"/>
                    </a:moveTo>
                    <a:lnTo>
                      <a:pt x="0" y="0"/>
                    </a:lnTo>
                    <a:lnTo>
                      <a:pt x="0" y="15"/>
                    </a:lnTo>
                    <a:lnTo>
                      <a:pt x="8" y="23"/>
                    </a:lnTo>
                    <a:lnTo>
                      <a:pt x="16" y="23"/>
                    </a:lnTo>
                    <a:lnTo>
                      <a:pt x="16" y="15"/>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4" name="Freeform 5242"/>
              <p:cNvSpPr>
                <a:spLocks/>
              </p:cNvSpPr>
              <p:nvPr/>
            </p:nvSpPr>
            <p:spPr bwMode="auto">
              <a:xfrm>
                <a:off x="3560763" y="1897063"/>
                <a:ext cx="9525" cy="12700"/>
              </a:xfrm>
              <a:custGeom>
                <a:avLst/>
                <a:gdLst/>
                <a:ahLst/>
                <a:cxnLst>
                  <a:cxn ang="0">
                    <a:pos x="16" y="0"/>
                  </a:cxn>
                  <a:cxn ang="0">
                    <a:pos x="16" y="0"/>
                  </a:cxn>
                  <a:cxn ang="0">
                    <a:pos x="8" y="0"/>
                  </a:cxn>
                  <a:cxn ang="0">
                    <a:pos x="0" y="0"/>
                  </a:cxn>
                  <a:cxn ang="0">
                    <a:pos x="0" y="15"/>
                  </a:cxn>
                  <a:cxn ang="0">
                    <a:pos x="8" y="23"/>
                  </a:cxn>
                  <a:cxn ang="0">
                    <a:pos x="16" y="23"/>
                  </a:cxn>
                  <a:cxn ang="0">
                    <a:pos x="16" y="15"/>
                  </a:cxn>
                  <a:cxn ang="0">
                    <a:pos x="16" y="0"/>
                  </a:cxn>
                </a:cxnLst>
                <a:rect l="0" t="0" r="r" b="b"/>
                <a:pathLst>
                  <a:path w="16" h="23">
                    <a:moveTo>
                      <a:pt x="16" y="0"/>
                    </a:moveTo>
                    <a:lnTo>
                      <a:pt x="16" y="0"/>
                    </a:lnTo>
                    <a:lnTo>
                      <a:pt x="8" y="0"/>
                    </a:lnTo>
                    <a:lnTo>
                      <a:pt x="0" y="0"/>
                    </a:lnTo>
                    <a:lnTo>
                      <a:pt x="0" y="15"/>
                    </a:lnTo>
                    <a:lnTo>
                      <a:pt x="8" y="23"/>
                    </a:lnTo>
                    <a:lnTo>
                      <a:pt x="16" y="23"/>
                    </a:lnTo>
                    <a:lnTo>
                      <a:pt x="16" y="15"/>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5" name="Line 5243"/>
              <p:cNvSpPr>
                <a:spLocks noChangeShapeType="1"/>
              </p:cNvSpPr>
              <p:nvPr/>
            </p:nvSpPr>
            <p:spPr bwMode="auto">
              <a:xfrm>
                <a:off x="3565525" y="1901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6" name="Freeform 5244"/>
              <p:cNvSpPr>
                <a:spLocks/>
              </p:cNvSpPr>
              <p:nvPr/>
            </p:nvSpPr>
            <p:spPr bwMode="auto">
              <a:xfrm>
                <a:off x="3560763" y="1901825"/>
                <a:ext cx="17463" cy="7938"/>
              </a:xfrm>
              <a:custGeom>
                <a:avLst/>
                <a:gdLst/>
                <a:ahLst/>
                <a:cxnLst>
                  <a:cxn ang="0">
                    <a:pos x="8" y="0"/>
                  </a:cxn>
                  <a:cxn ang="0">
                    <a:pos x="0" y="7"/>
                  </a:cxn>
                  <a:cxn ang="0">
                    <a:pos x="8" y="15"/>
                  </a:cxn>
                  <a:cxn ang="0">
                    <a:pos x="23" y="15"/>
                  </a:cxn>
                  <a:cxn ang="0">
                    <a:pos x="31" y="7"/>
                  </a:cxn>
                  <a:cxn ang="0">
                    <a:pos x="31" y="0"/>
                  </a:cxn>
                  <a:cxn ang="0">
                    <a:pos x="23" y="0"/>
                  </a:cxn>
                  <a:cxn ang="0">
                    <a:pos x="8" y="0"/>
                  </a:cxn>
                </a:cxnLst>
                <a:rect l="0" t="0" r="r" b="b"/>
                <a:pathLst>
                  <a:path w="31" h="15">
                    <a:moveTo>
                      <a:pt x="8" y="0"/>
                    </a:moveTo>
                    <a:lnTo>
                      <a:pt x="0" y="7"/>
                    </a:lnTo>
                    <a:lnTo>
                      <a:pt x="8" y="15"/>
                    </a:lnTo>
                    <a:lnTo>
                      <a:pt x="23" y="15"/>
                    </a:lnTo>
                    <a:lnTo>
                      <a:pt x="31" y="7"/>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7" name="Freeform 5245"/>
              <p:cNvSpPr>
                <a:spLocks/>
              </p:cNvSpPr>
              <p:nvPr/>
            </p:nvSpPr>
            <p:spPr bwMode="auto">
              <a:xfrm>
                <a:off x="3560763" y="1901825"/>
                <a:ext cx="17463" cy="7938"/>
              </a:xfrm>
              <a:custGeom>
                <a:avLst/>
                <a:gdLst/>
                <a:ahLst/>
                <a:cxnLst>
                  <a:cxn ang="0">
                    <a:pos x="8" y="0"/>
                  </a:cxn>
                  <a:cxn ang="0">
                    <a:pos x="8" y="0"/>
                  </a:cxn>
                  <a:cxn ang="0">
                    <a:pos x="0" y="7"/>
                  </a:cxn>
                  <a:cxn ang="0">
                    <a:pos x="8" y="15"/>
                  </a:cxn>
                  <a:cxn ang="0">
                    <a:pos x="23" y="15"/>
                  </a:cxn>
                  <a:cxn ang="0">
                    <a:pos x="31" y="7"/>
                  </a:cxn>
                  <a:cxn ang="0">
                    <a:pos x="31" y="0"/>
                  </a:cxn>
                  <a:cxn ang="0">
                    <a:pos x="23" y="0"/>
                  </a:cxn>
                  <a:cxn ang="0">
                    <a:pos x="8" y="0"/>
                  </a:cxn>
                </a:cxnLst>
                <a:rect l="0" t="0" r="r" b="b"/>
                <a:pathLst>
                  <a:path w="31" h="15">
                    <a:moveTo>
                      <a:pt x="8" y="0"/>
                    </a:moveTo>
                    <a:lnTo>
                      <a:pt x="8" y="0"/>
                    </a:lnTo>
                    <a:lnTo>
                      <a:pt x="0" y="7"/>
                    </a:lnTo>
                    <a:lnTo>
                      <a:pt x="8" y="15"/>
                    </a:lnTo>
                    <a:lnTo>
                      <a:pt x="23" y="15"/>
                    </a:lnTo>
                    <a:lnTo>
                      <a:pt x="31" y="7"/>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8" name="Line 5247"/>
              <p:cNvSpPr>
                <a:spLocks noChangeShapeType="1"/>
              </p:cNvSpPr>
              <p:nvPr/>
            </p:nvSpPr>
            <p:spPr bwMode="auto">
              <a:xfrm>
                <a:off x="3573463" y="1901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69" name="Freeform 5248"/>
              <p:cNvSpPr>
                <a:spLocks/>
              </p:cNvSpPr>
              <p:nvPr/>
            </p:nvSpPr>
            <p:spPr bwMode="auto">
              <a:xfrm>
                <a:off x="3570288" y="1901825"/>
                <a:ext cx="23813" cy="7938"/>
              </a:xfrm>
              <a:custGeom>
                <a:avLst/>
                <a:gdLst/>
                <a:ahLst/>
                <a:cxnLst>
                  <a:cxn ang="0">
                    <a:pos x="7" y="0"/>
                  </a:cxn>
                  <a:cxn ang="0">
                    <a:pos x="0" y="0"/>
                  </a:cxn>
                  <a:cxn ang="0">
                    <a:pos x="0" y="7"/>
                  </a:cxn>
                  <a:cxn ang="0">
                    <a:pos x="7" y="15"/>
                  </a:cxn>
                  <a:cxn ang="0">
                    <a:pos x="37" y="15"/>
                  </a:cxn>
                  <a:cxn ang="0">
                    <a:pos x="45" y="7"/>
                  </a:cxn>
                  <a:cxn ang="0">
                    <a:pos x="37" y="0"/>
                  </a:cxn>
                  <a:cxn ang="0">
                    <a:pos x="7" y="0"/>
                  </a:cxn>
                </a:cxnLst>
                <a:rect l="0" t="0" r="r" b="b"/>
                <a:pathLst>
                  <a:path w="45" h="15">
                    <a:moveTo>
                      <a:pt x="7" y="0"/>
                    </a:moveTo>
                    <a:lnTo>
                      <a:pt x="0" y="0"/>
                    </a:lnTo>
                    <a:lnTo>
                      <a:pt x="0" y="7"/>
                    </a:lnTo>
                    <a:lnTo>
                      <a:pt x="7" y="15"/>
                    </a:lnTo>
                    <a:lnTo>
                      <a:pt x="37" y="15"/>
                    </a:lnTo>
                    <a:lnTo>
                      <a:pt x="45" y="7"/>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0" name="Freeform 5249"/>
              <p:cNvSpPr>
                <a:spLocks/>
              </p:cNvSpPr>
              <p:nvPr/>
            </p:nvSpPr>
            <p:spPr bwMode="auto">
              <a:xfrm>
                <a:off x="3570288" y="1901825"/>
                <a:ext cx="23813" cy="7938"/>
              </a:xfrm>
              <a:custGeom>
                <a:avLst/>
                <a:gdLst/>
                <a:ahLst/>
                <a:cxnLst>
                  <a:cxn ang="0">
                    <a:pos x="7" y="0"/>
                  </a:cxn>
                  <a:cxn ang="0">
                    <a:pos x="0" y="0"/>
                  </a:cxn>
                  <a:cxn ang="0">
                    <a:pos x="0" y="7"/>
                  </a:cxn>
                  <a:cxn ang="0">
                    <a:pos x="7" y="15"/>
                  </a:cxn>
                  <a:cxn ang="0">
                    <a:pos x="37" y="15"/>
                  </a:cxn>
                  <a:cxn ang="0">
                    <a:pos x="45" y="7"/>
                  </a:cxn>
                  <a:cxn ang="0">
                    <a:pos x="37" y="0"/>
                  </a:cxn>
                  <a:cxn ang="0">
                    <a:pos x="37" y="0"/>
                  </a:cxn>
                  <a:cxn ang="0">
                    <a:pos x="7" y="0"/>
                  </a:cxn>
                </a:cxnLst>
                <a:rect l="0" t="0" r="r" b="b"/>
                <a:pathLst>
                  <a:path w="45" h="15">
                    <a:moveTo>
                      <a:pt x="7" y="0"/>
                    </a:moveTo>
                    <a:lnTo>
                      <a:pt x="0" y="0"/>
                    </a:lnTo>
                    <a:lnTo>
                      <a:pt x="0" y="7"/>
                    </a:lnTo>
                    <a:lnTo>
                      <a:pt x="7" y="15"/>
                    </a:lnTo>
                    <a:lnTo>
                      <a:pt x="37" y="15"/>
                    </a:lnTo>
                    <a:lnTo>
                      <a:pt x="45" y="7"/>
                    </a:lnTo>
                    <a:lnTo>
                      <a:pt x="37"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1" name="Line 5250"/>
              <p:cNvSpPr>
                <a:spLocks noChangeShapeType="1"/>
              </p:cNvSpPr>
              <p:nvPr/>
            </p:nvSpPr>
            <p:spPr bwMode="auto">
              <a:xfrm>
                <a:off x="3594101" y="1905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2" name="Freeform 5251"/>
              <p:cNvSpPr>
                <a:spLocks/>
              </p:cNvSpPr>
              <p:nvPr/>
            </p:nvSpPr>
            <p:spPr bwMode="auto">
              <a:xfrm>
                <a:off x="3584576" y="1901825"/>
                <a:ext cx="9525" cy="11113"/>
              </a:xfrm>
              <a:custGeom>
                <a:avLst/>
                <a:gdLst/>
                <a:ahLst/>
                <a:cxnLst>
                  <a:cxn ang="0">
                    <a:pos x="16" y="7"/>
                  </a:cxn>
                  <a:cxn ang="0">
                    <a:pos x="8" y="0"/>
                  </a:cxn>
                  <a:cxn ang="0">
                    <a:pos x="0" y="7"/>
                  </a:cxn>
                  <a:cxn ang="0">
                    <a:pos x="0" y="21"/>
                  </a:cxn>
                  <a:cxn ang="0">
                    <a:pos x="16" y="21"/>
                  </a:cxn>
                  <a:cxn ang="0">
                    <a:pos x="16" y="7"/>
                  </a:cxn>
                </a:cxnLst>
                <a:rect l="0" t="0" r="r" b="b"/>
                <a:pathLst>
                  <a:path w="16" h="21">
                    <a:moveTo>
                      <a:pt x="16" y="7"/>
                    </a:moveTo>
                    <a:lnTo>
                      <a:pt x="8" y="0"/>
                    </a:lnTo>
                    <a:lnTo>
                      <a:pt x="0" y="7"/>
                    </a:lnTo>
                    <a:lnTo>
                      <a:pt x="0" y="21"/>
                    </a:lnTo>
                    <a:lnTo>
                      <a:pt x="16" y="21"/>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3" name="Freeform 5252"/>
              <p:cNvSpPr>
                <a:spLocks/>
              </p:cNvSpPr>
              <p:nvPr/>
            </p:nvSpPr>
            <p:spPr bwMode="auto">
              <a:xfrm>
                <a:off x="3584576" y="1901825"/>
                <a:ext cx="9525" cy="11113"/>
              </a:xfrm>
              <a:custGeom>
                <a:avLst/>
                <a:gdLst/>
                <a:ahLst/>
                <a:cxnLst>
                  <a:cxn ang="0">
                    <a:pos x="16" y="7"/>
                  </a:cxn>
                  <a:cxn ang="0">
                    <a:pos x="8" y="0"/>
                  </a:cxn>
                  <a:cxn ang="0">
                    <a:pos x="8" y="0"/>
                  </a:cxn>
                  <a:cxn ang="0">
                    <a:pos x="0" y="7"/>
                  </a:cxn>
                  <a:cxn ang="0">
                    <a:pos x="0" y="21"/>
                  </a:cxn>
                  <a:cxn ang="0">
                    <a:pos x="8" y="21"/>
                  </a:cxn>
                  <a:cxn ang="0">
                    <a:pos x="8" y="21"/>
                  </a:cxn>
                  <a:cxn ang="0">
                    <a:pos x="16" y="21"/>
                  </a:cxn>
                  <a:cxn ang="0">
                    <a:pos x="16" y="7"/>
                  </a:cxn>
                </a:cxnLst>
                <a:rect l="0" t="0" r="r" b="b"/>
                <a:pathLst>
                  <a:path w="16" h="21">
                    <a:moveTo>
                      <a:pt x="16" y="7"/>
                    </a:moveTo>
                    <a:lnTo>
                      <a:pt x="8" y="0"/>
                    </a:lnTo>
                    <a:lnTo>
                      <a:pt x="8" y="0"/>
                    </a:lnTo>
                    <a:lnTo>
                      <a:pt x="0" y="7"/>
                    </a:lnTo>
                    <a:lnTo>
                      <a:pt x="0" y="21"/>
                    </a:lnTo>
                    <a:lnTo>
                      <a:pt x="8" y="21"/>
                    </a:lnTo>
                    <a:lnTo>
                      <a:pt x="8" y="21"/>
                    </a:lnTo>
                    <a:lnTo>
                      <a:pt x="16" y="21"/>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4" name="Line 5253"/>
              <p:cNvSpPr>
                <a:spLocks noChangeShapeType="1"/>
              </p:cNvSpPr>
              <p:nvPr/>
            </p:nvSpPr>
            <p:spPr bwMode="auto">
              <a:xfrm>
                <a:off x="3589338" y="1909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5" name="Freeform 5254"/>
              <p:cNvSpPr>
                <a:spLocks/>
              </p:cNvSpPr>
              <p:nvPr/>
            </p:nvSpPr>
            <p:spPr bwMode="auto">
              <a:xfrm>
                <a:off x="3584576" y="1909763"/>
                <a:ext cx="17463" cy="3175"/>
              </a:xfrm>
              <a:custGeom>
                <a:avLst/>
                <a:gdLst/>
                <a:ahLst/>
                <a:cxnLst>
                  <a:cxn ang="0">
                    <a:pos x="8" y="0"/>
                  </a:cxn>
                  <a:cxn ang="0">
                    <a:pos x="0" y="0"/>
                  </a:cxn>
                  <a:cxn ang="0">
                    <a:pos x="0" y="6"/>
                  </a:cxn>
                  <a:cxn ang="0">
                    <a:pos x="31" y="6"/>
                  </a:cxn>
                  <a:cxn ang="0">
                    <a:pos x="31" y="0"/>
                  </a:cxn>
                  <a:cxn ang="0">
                    <a:pos x="8" y="0"/>
                  </a:cxn>
                </a:cxnLst>
                <a:rect l="0" t="0" r="r" b="b"/>
                <a:pathLst>
                  <a:path w="31" h="6">
                    <a:moveTo>
                      <a:pt x="8" y="0"/>
                    </a:moveTo>
                    <a:lnTo>
                      <a:pt x="0" y="0"/>
                    </a:lnTo>
                    <a:lnTo>
                      <a:pt x="0" y="6"/>
                    </a:lnTo>
                    <a:lnTo>
                      <a:pt x="31" y="6"/>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6" name="Freeform 5255"/>
              <p:cNvSpPr>
                <a:spLocks/>
              </p:cNvSpPr>
              <p:nvPr/>
            </p:nvSpPr>
            <p:spPr bwMode="auto">
              <a:xfrm>
                <a:off x="3584576" y="1909763"/>
                <a:ext cx="17463" cy="3175"/>
              </a:xfrm>
              <a:custGeom>
                <a:avLst/>
                <a:gdLst/>
                <a:ahLst/>
                <a:cxnLst>
                  <a:cxn ang="0">
                    <a:pos x="8" y="0"/>
                  </a:cxn>
                  <a:cxn ang="0">
                    <a:pos x="0" y="0"/>
                  </a:cxn>
                  <a:cxn ang="0">
                    <a:pos x="0" y="6"/>
                  </a:cxn>
                  <a:cxn ang="0">
                    <a:pos x="8" y="6"/>
                  </a:cxn>
                  <a:cxn ang="0">
                    <a:pos x="31" y="6"/>
                  </a:cxn>
                  <a:cxn ang="0">
                    <a:pos x="31" y="6"/>
                  </a:cxn>
                  <a:cxn ang="0">
                    <a:pos x="31" y="0"/>
                  </a:cxn>
                  <a:cxn ang="0">
                    <a:pos x="31" y="0"/>
                  </a:cxn>
                  <a:cxn ang="0">
                    <a:pos x="8" y="0"/>
                  </a:cxn>
                </a:cxnLst>
                <a:rect l="0" t="0" r="r" b="b"/>
                <a:pathLst>
                  <a:path w="31" h="6">
                    <a:moveTo>
                      <a:pt x="8" y="0"/>
                    </a:moveTo>
                    <a:lnTo>
                      <a:pt x="0" y="0"/>
                    </a:lnTo>
                    <a:lnTo>
                      <a:pt x="0" y="6"/>
                    </a:lnTo>
                    <a:lnTo>
                      <a:pt x="8" y="6"/>
                    </a:lnTo>
                    <a:lnTo>
                      <a:pt x="31" y="6"/>
                    </a:lnTo>
                    <a:lnTo>
                      <a:pt x="31" y="6"/>
                    </a:lnTo>
                    <a:lnTo>
                      <a:pt x="31"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7" name="Line 5256"/>
              <p:cNvSpPr>
                <a:spLocks noChangeShapeType="1"/>
              </p:cNvSpPr>
              <p:nvPr/>
            </p:nvSpPr>
            <p:spPr bwMode="auto">
              <a:xfrm>
                <a:off x="3602038" y="1912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8" name="Freeform 5257"/>
              <p:cNvSpPr>
                <a:spLocks/>
              </p:cNvSpPr>
              <p:nvPr/>
            </p:nvSpPr>
            <p:spPr bwMode="auto">
              <a:xfrm>
                <a:off x="3597276" y="1909763"/>
                <a:ext cx="4763" cy="11113"/>
              </a:xfrm>
              <a:custGeom>
                <a:avLst/>
                <a:gdLst/>
                <a:ahLst/>
                <a:cxnLst>
                  <a:cxn ang="0">
                    <a:pos x="7" y="6"/>
                  </a:cxn>
                  <a:cxn ang="0">
                    <a:pos x="7" y="0"/>
                  </a:cxn>
                  <a:cxn ang="0">
                    <a:pos x="0" y="0"/>
                  </a:cxn>
                  <a:cxn ang="0">
                    <a:pos x="0" y="21"/>
                  </a:cxn>
                  <a:cxn ang="0">
                    <a:pos x="7" y="21"/>
                  </a:cxn>
                  <a:cxn ang="0">
                    <a:pos x="7" y="13"/>
                  </a:cxn>
                  <a:cxn ang="0">
                    <a:pos x="7" y="6"/>
                  </a:cxn>
                </a:cxnLst>
                <a:rect l="0" t="0" r="r" b="b"/>
                <a:pathLst>
                  <a:path w="7" h="21">
                    <a:moveTo>
                      <a:pt x="7" y="6"/>
                    </a:moveTo>
                    <a:lnTo>
                      <a:pt x="7" y="0"/>
                    </a:lnTo>
                    <a:lnTo>
                      <a:pt x="0" y="0"/>
                    </a:lnTo>
                    <a:lnTo>
                      <a:pt x="0" y="21"/>
                    </a:lnTo>
                    <a:lnTo>
                      <a:pt x="7" y="21"/>
                    </a:lnTo>
                    <a:lnTo>
                      <a:pt x="7" y="13"/>
                    </a:lnTo>
                    <a:lnTo>
                      <a:pt x="7"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79" name="Freeform 5258"/>
              <p:cNvSpPr>
                <a:spLocks/>
              </p:cNvSpPr>
              <p:nvPr/>
            </p:nvSpPr>
            <p:spPr bwMode="auto">
              <a:xfrm>
                <a:off x="3597276" y="1909763"/>
                <a:ext cx="4763" cy="11113"/>
              </a:xfrm>
              <a:custGeom>
                <a:avLst/>
                <a:gdLst/>
                <a:ahLst/>
                <a:cxnLst>
                  <a:cxn ang="0">
                    <a:pos x="7" y="6"/>
                  </a:cxn>
                  <a:cxn ang="0">
                    <a:pos x="7" y="0"/>
                  </a:cxn>
                  <a:cxn ang="0">
                    <a:pos x="0" y="0"/>
                  </a:cxn>
                  <a:cxn ang="0">
                    <a:pos x="0" y="6"/>
                  </a:cxn>
                  <a:cxn ang="0">
                    <a:pos x="0" y="13"/>
                  </a:cxn>
                  <a:cxn ang="0">
                    <a:pos x="0" y="21"/>
                  </a:cxn>
                  <a:cxn ang="0">
                    <a:pos x="7" y="21"/>
                  </a:cxn>
                  <a:cxn ang="0">
                    <a:pos x="7" y="13"/>
                  </a:cxn>
                  <a:cxn ang="0">
                    <a:pos x="7" y="6"/>
                  </a:cxn>
                </a:cxnLst>
                <a:rect l="0" t="0" r="r" b="b"/>
                <a:pathLst>
                  <a:path w="7" h="21">
                    <a:moveTo>
                      <a:pt x="7" y="6"/>
                    </a:moveTo>
                    <a:lnTo>
                      <a:pt x="7" y="0"/>
                    </a:lnTo>
                    <a:lnTo>
                      <a:pt x="0" y="0"/>
                    </a:lnTo>
                    <a:lnTo>
                      <a:pt x="0" y="6"/>
                    </a:lnTo>
                    <a:lnTo>
                      <a:pt x="0" y="13"/>
                    </a:lnTo>
                    <a:lnTo>
                      <a:pt x="0" y="21"/>
                    </a:lnTo>
                    <a:lnTo>
                      <a:pt x="7" y="21"/>
                    </a:lnTo>
                    <a:lnTo>
                      <a:pt x="7" y="13"/>
                    </a:lnTo>
                    <a:lnTo>
                      <a:pt x="7"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0" name="Line 5259"/>
              <p:cNvSpPr>
                <a:spLocks noChangeShapeType="1"/>
              </p:cNvSpPr>
              <p:nvPr/>
            </p:nvSpPr>
            <p:spPr bwMode="auto">
              <a:xfrm>
                <a:off x="3602038" y="1912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1" name="Freeform 5260"/>
              <p:cNvSpPr>
                <a:spLocks/>
              </p:cNvSpPr>
              <p:nvPr/>
            </p:nvSpPr>
            <p:spPr bwMode="auto">
              <a:xfrm>
                <a:off x="3597276" y="1912938"/>
                <a:ext cx="36513" cy="7938"/>
              </a:xfrm>
              <a:custGeom>
                <a:avLst/>
                <a:gdLst/>
                <a:ahLst/>
                <a:cxnLst>
                  <a:cxn ang="0">
                    <a:pos x="7" y="0"/>
                  </a:cxn>
                  <a:cxn ang="0">
                    <a:pos x="0" y="7"/>
                  </a:cxn>
                  <a:cxn ang="0">
                    <a:pos x="7" y="15"/>
                  </a:cxn>
                  <a:cxn ang="0">
                    <a:pos x="59" y="15"/>
                  </a:cxn>
                  <a:cxn ang="0">
                    <a:pos x="67" y="7"/>
                  </a:cxn>
                  <a:cxn ang="0">
                    <a:pos x="59" y="0"/>
                  </a:cxn>
                  <a:cxn ang="0">
                    <a:pos x="7" y="0"/>
                  </a:cxn>
                </a:cxnLst>
                <a:rect l="0" t="0" r="r" b="b"/>
                <a:pathLst>
                  <a:path w="67" h="15">
                    <a:moveTo>
                      <a:pt x="7" y="0"/>
                    </a:moveTo>
                    <a:lnTo>
                      <a:pt x="0" y="7"/>
                    </a:lnTo>
                    <a:lnTo>
                      <a:pt x="7" y="15"/>
                    </a:lnTo>
                    <a:lnTo>
                      <a:pt x="59" y="15"/>
                    </a:lnTo>
                    <a:lnTo>
                      <a:pt x="67" y="7"/>
                    </a:lnTo>
                    <a:lnTo>
                      <a:pt x="5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2" name="Freeform 5261"/>
              <p:cNvSpPr>
                <a:spLocks/>
              </p:cNvSpPr>
              <p:nvPr/>
            </p:nvSpPr>
            <p:spPr bwMode="auto">
              <a:xfrm>
                <a:off x="3597276" y="1912938"/>
                <a:ext cx="36513" cy="7938"/>
              </a:xfrm>
              <a:custGeom>
                <a:avLst/>
                <a:gdLst/>
                <a:ahLst/>
                <a:cxnLst>
                  <a:cxn ang="0">
                    <a:pos x="7" y="0"/>
                  </a:cxn>
                  <a:cxn ang="0">
                    <a:pos x="0" y="7"/>
                  </a:cxn>
                  <a:cxn ang="0">
                    <a:pos x="0" y="7"/>
                  </a:cxn>
                  <a:cxn ang="0">
                    <a:pos x="7" y="15"/>
                  </a:cxn>
                  <a:cxn ang="0">
                    <a:pos x="59" y="15"/>
                  </a:cxn>
                  <a:cxn ang="0">
                    <a:pos x="67" y="7"/>
                  </a:cxn>
                  <a:cxn ang="0">
                    <a:pos x="67" y="7"/>
                  </a:cxn>
                  <a:cxn ang="0">
                    <a:pos x="59" y="0"/>
                  </a:cxn>
                  <a:cxn ang="0">
                    <a:pos x="7" y="0"/>
                  </a:cxn>
                </a:cxnLst>
                <a:rect l="0" t="0" r="r" b="b"/>
                <a:pathLst>
                  <a:path w="67" h="15">
                    <a:moveTo>
                      <a:pt x="7" y="0"/>
                    </a:moveTo>
                    <a:lnTo>
                      <a:pt x="0" y="7"/>
                    </a:lnTo>
                    <a:lnTo>
                      <a:pt x="0" y="7"/>
                    </a:lnTo>
                    <a:lnTo>
                      <a:pt x="7" y="15"/>
                    </a:lnTo>
                    <a:lnTo>
                      <a:pt x="59" y="15"/>
                    </a:lnTo>
                    <a:lnTo>
                      <a:pt x="67" y="7"/>
                    </a:lnTo>
                    <a:lnTo>
                      <a:pt x="67" y="7"/>
                    </a:lnTo>
                    <a:lnTo>
                      <a:pt x="5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3" name="Line 5262"/>
              <p:cNvSpPr>
                <a:spLocks noChangeShapeType="1"/>
              </p:cNvSpPr>
              <p:nvPr/>
            </p:nvSpPr>
            <p:spPr bwMode="auto">
              <a:xfrm>
                <a:off x="3633788" y="191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4" name="Freeform 5263"/>
              <p:cNvSpPr>
                <a:spLocks/>
              </p:cNvSpPr>
              <p:nvPr/>
            </p:nvSpPr>
            <p:spPr bwMode="auto">
              <a:xfrm>
                <a:off x="3625851" y="1912938"/>
                <a:ext cx="7938" cy="11113"/>
              </a:xfrm>
              <a:custGeom>
                <a:avLst/>
                <a:gdLst/>
                <a:ahLst/>
                <a:cxnLst>
                  <a:cxn ang="0">
                    <a:pos x="14" y="7"/>
                  </a:cxn>
                  <a:cxn ang="0">
                    <a:pos x="6" y="0"/>
                  </a:cxn>
                  <a:cxn ang="0">
                    <a:pos x="0" y="7"/>
                  </a:cxn>
                  <a:cxn ang="0">
                    <a:pos x="0" y="22"/>
                  </a:cxn>
                  <a:cxn ang="0">
                    <a:pos x="14" y="22"/>
                  </a:cxn>
                  <a:cxn ang="0">
                    <a:pos x="14" y="7"/>
                  </a:cxn>
                </a:cxnLst>
                <a:rect l="0" t="0" r="r" b="b"/>
                <a:pathLst>
                  <a:path w="14" h="22">
                    <a:moveTo>
                      <a:pt x="14" y="7"/>
                    </a:moveTo>
                    <a:lnTo>
                      <a:pt x="6" y="0"/>
                    </a:lnTo>
                    <a:lnTo>
                      <a:pt x="0" y="7"/>
                    </a:lnTo>
                    <a:lnTo>
                      <a:pt x="0" y="22"/>
                    </a:lnTo>
                    <a:lnTo>
                      <a:pt x="14" y="22"/>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5" name="Freeform 5264"/>
              <p:cNvSpPr>
                <a:spLocks/>
              </p:cNvSpPr>
              <p:nvPr/>
            </p:nvSpPr>
            <p:spPr bwMode="auto">
              <a:xfrm>
                <a:off x="3625851" y="1912938"/>
                <a:ext cx="7938" cy="11113"/>
              </a:xfrm>
              <a:custGeom>
                <a:avLst/>
                <a:gdLst/>
                <a:ahLst/>
                <a:cxnLst>
                  <a:cxn ang="0">
                    <a:pos x="14" y="7"/>
                  </a:cxn>
                  <a:cxn ang="0">
                    <a:pos x="14" y="7"/>
                  </a:cxn>
                  <a:cxn ang="0">
                    <a:pos x="6" y="0"/>
                  </a:cxn>
                  <a:cxn ang="0">
                    <a:pos x="0" y="7"/>
                  </a:cxn>
                  <a:cxn ang="0">
                    <a:pos x="0" y="22"/>
                  </a:cxn>
                  <a:cxn ang="0">
                    <a:pos x="6" y="22"/>
                  </a:cxn>
                  <a:cxn ang="0">
                    <a:pos x="14" y="22"/>
                  </a:cxn>
                  <a:cxn ang="0">
                    <a:pos x="14" y="22"/>
                  </a:cxn>
                  <a:cxn ang="0">
                    <a:pos x="14" y="7"/>
                  </a:cxn>
                </a:cxnLst>
                <a:rect l="0" t="0" r="r" b="b"/>
                <a:pathLst>
                  <a:path w="14" h="22">
                    <a:moveTo>
                      <a:pt x="14" y="7"/>
                    </a:moveTo>
                    <a:lnTo>
                      <a:pt x="14" y="7"/>
                    </a:lnTo>
                    <a:lnTo>
                      <a:pt x="6" y="0"/>
                    </a:lnTo>
                    <a:lnTo>
                      <a:pt x="0" y="7"/>
                    </a:lnTo>
                    <a:lnTo>
                      <a:pt x="0" y="22"/>
                    </a:lnTo>
                    <a:lnTo>
                      <a:pt x="6" y="22"/>
                    </a:lnTo>
                    <a:lnTo>
                      <a:pt x="14" y="22"/>
                    </a:lnTo>
                    <a:lnTo>
                      <a:pt x="14" y="22"/>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6" name="Line 5265"/>
              <p:cNvSpPr>
                <a:spLocks noChangeShapeType="1"/>
              </p:cNvSpPr>
              <p:nvPr/>
            </p:nvSpPr>
            <p:spPr bwMode="auto">
              <a:xfrm>
                <a:off x="3629026" y="1920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7" name="Freeform 5266"/>
              <p:cNvSpPr>
                <a:spLocks/>
              </p:cNvSpPr>
              <p:nvPr/>
            </p:nvSpPr>
            <p:spPr bwMode="auto">
              <a:xfrm>
                <a:off x="3625851" y="1920875"/>
                <a:ext cx="19050" cy="3175"/>
              </a:xfrm>
              <a:custGeom>
                <a:avLst/>
                <a:gdLst/>
                <a:ahLst/>
                <a:cxnLst>
                  <a:cxn ang="0">
                    <a:pos x="6" y="0"/>
                  </a:cxn>
                  <a:cxn ang="0">
                    <a:pos x="0" y="0"/>
                  </a:cxn>
                  <a:cxn ang="0">
                    <a:pos x="0" y="7"/>
                  </a:cxn>
                  <a:cxn ang="0">
                    <a:pos x="37" y="7"/>
                  </a:cxn>
                  <a:cxn ang="0">
                    <a:pos x="29" y="0"/>
                  </a:cxn>
                  <a:cxn ang="0">
                    <a:pos x="6" y="0"/>
                  </a:cxn>
                </a:cxnLst>
                <a:rect l="0" t="0" r="r" b="b"/>
                <a:pathLst>
                  <a:path w="37" h="7">
                    <a:moveTo>
                      <a:pt x="6" y="0"/>
                    </a:moveTo>
                    <a:lnTo>
                      <a:pt x="0" y="0"/>
                    </a:lnTo>
                    <a:lnTo>
                      <a:pt x="0" y="7"/>
                    </a:lnTo>
                    <a:lnTo>
                      <a:pt x="37" y="7"/>
                    </a:lnTo>
                    <a:lnTo>
                      <a:pt x="29"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8" name="Freeform 5267"/>
              <p:cNvSpPr>
                <a:spLocks/>
              </p:cNvSpPr>
              <p:nvPr/>
            </p:nvSpPr>
            <p:spPr bwMode="auto">
              <a:xfrm>
                <a:off x="3625851" y="1920875"/>
                <a:ext cx="19050" cy="3175"/>
              </a:xfrm>
              <a:custGeom>
                <a:avLst/>
                <a:gdLst/>
                <a:ahLst/>
                <a:cxnLst>
                  <a:cxn ang="0">
                    <a:pos x="6" y="0"/>
                  </a:cxn>
                  <a:cxn ang="0">
                    <a:pos x="0" y="0"/>
                  </a:cxn>
                  <a:cxn ang="0">
                    <a:pos x="0" y="7"/>
                  </a:cxn>
                  <a:cxn ang="0">
                    <a:pos x="6" y="7"/>
                  </a:cxn>
                  <a:cxn ang="0">
                    <a:pos x="29" y="7"/>
                  </a:cxn>
                  <a:cxn ang="0">
                    <a:pos x="37" y="7"/>
                  </a:cxn>
                  <a:cxn ang="0">
                    <a:pos x="29" y="0"/>
                  </a:cxn>
                  <a:cxn ang="0">
                    <a:pos x="29" y="0"/>
                  </a:cxn>
                  <a:cxn ang="0">
                    <a:pos x="6" y="0"/>
                  </a:cxn>
                </a:cxnLst>
                <a:rect l="0" t="0" r="r" b="b"/>
                <a:pathLst>
                  <a:path w="37" h="7">
                    <a:moveTo>
                      <a:pt x="6" y="0"/>
                    </a:moveTo>
                    <a:lnTo>
                      <a:pt x="0" y="0"/>
                    </a:lnTo>
                    <a:lnTo>
                      <a:pt x="0" y="7"/>
                    </a:lnTo>
                    <a:lnTo>
                      <a:pt x="6" y="7"/>
                    </a:lnTo>
                    <a:lnTo>
                      <a:pt x="29" y="7"/>
                    </a:lnTo>
                    <a:lnTo>
                      <a:pt x="37" y="7"/>
                    </a:lnTo>
                    <a:lnTo>
                      <a:pt x="29" y="0"/>
                    </a:lnTo>
                    <a:lnTo>
                      <a:pt x="29"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89" name="Line 5268"/>
              <p:cNvSpPr>
                <a:spLocks noChangeShapeType="1"/>
              </p:cNvSpPr>
              <p:nvPr/>
            </p:nvSpPr>
            <p:spPr bwMode="auto">
              <a:xfrm>
                <a:off x="3644901" y="1924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0" name="Freeform 5269"/>
              <p:cNvSpPr>
                <a:spLocks/>
              </p:cNvSpPr>
              <p:nvPr/>
            </p:nvSpPr>
            <p:spPr bwMode="auto">
              <a:xfrm>
                <a:off x="3636963" y="1920875"/>
                <a:ext cx="7938" cy="11113"/>
              </a:xfrm>
              <a:custGeom>
                <a:avLst/>
                <a:gdLst/>
                <a:ahLst/>
                <a:cxnLst>
                  <a:cxn ang="0">
                    <a:pos x="15" y="7"/>
                  </a:cxn>
                  <a:cxn ang="0">
                    <a:pos x="7" y="0"/>
                  </a:cxn>
                  <a:cxn ang="0">
                    <a:pos x="0" y="7"/>
                  </a:cxn>
                  <a:cxn ang="0">
                    <a:pos x="0" y="15"/>
                  </a:cxn>
                  <a:cxn ang="0">
                    <a:pos x="7" y="22"/>
                  </a:cxn>
                  <a:cxn ang="0">
                    <a:pos x="15" y="15"/>
                  </a:cxn>
                  <a:cxn ang="0">
                    <a:pos x="15" y="7"/>
                  </a:cxn>
                </a:cxnLst>
                <a:rect l="0" t="0" r="r" b="b"/>
                <a:pathLst>
                  <a:path w="15" h="22">
                    <a:moveTo>
                      <a:pt x="15" y="7"/>
                    </a:moveTo>
                    <a:lnTo>
                      <a:pt x="7" y="0"/>
                    </a:lnTo>
                    <a:lnTo>
                      <a:pt x="0" y="7"/>
                    </a:lnTo>
                    <a:lnTo>
                      <a:pt x="0" y="15"/>
                    </a:lnTo>
                    <a:lnTo>
                      <a:pt x="7" y="22"/>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1" name="Freeform 5270"/>
              <p:cNvSpPr>
                <a:spLocks/>
              </p:cNvSpPr>
              <p:nvPr/>
            </p:nvSpPr>
            <p:spPr bwMode="auto">
              <a:xfrm>
                <a:off x="3636963" y="1920875"/>
                <a:ext cx="7938" cy="11113"/>
              </a:xfrm>
              <a:custGeom>
                <a:avLst/>
                <a:gdLst/>
                <a:ahLst/>
                <a:cxnLst>
                  <a:cxn ang="0">
                    <a:pos x="15" y="7"/>
                  </a:cxn>
                  <a:cxn ang="0">
                    <a:pos x="7" y="0"/>
                  </a:cxn>
                  <a:cxn ang="0">
                    <a:pos x="7" y="0"/>
                  </a:cxn>
                  <a:cxn ang="0">
                    <a:pos x="0" y="7"/>
                  </a:cxn>
                  <a:cxn ang="0">
                    <a:pos x="0" y="15"/>
                  </a:cxn>
                  <a:cxn ang="0">
                    <a:pos x="7" y="22"/>
                  </a:cxn>
                  <a:cxn ang="0">
                    <a:pos x="7" y="22"/>
                  </a:cxn>
                  <a:cxn ang="0">
                    <a:pos x="15" y="15"/>
                  </a:cxn>
                  <a:cxn ang="0">
                    <a:pos x="15" y="7"/>
                  </a:cxn>
                </a:cxnLst>
                <a:rect l="0" t="0" r="r" b="b"/>
                <a:pathLst>
                  <a:path w="15" h="22">
                    <a:moveTo>
                      <a:pt x="15" y="7"/>
                    </a:moveTo>
                    <a:lnTo>
                      <a:pt x="7" y="0"/>
                    </a:lnTo>
                    <a:lnTo>
                      <a:pt x="7" y="0"/>
                    </a:lnTo>
                    <a:lnTo>
                      <a:pt x="0" y="7"/>
                    </a:lnTo>
                    <a:lnTo>
                      <a:pt x="0" y="15"/>
                    </a:lnTo>
                    <a:lnTo>
                      <a:pt x="7" y="22"/>
                    </a:lnTo>
                    <a:lnTo>
                      <a:pt x="7" y="22"/>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2" name="Line 5271"/>
              <p:cNvSpPr>
                <a:spLocks noChangeShapeType="1"/>
              </p:cNvSpPr>
              <p:nvPr/>
            </p:nvSpPr>
            <p:spPr bwMode="auto">
              <a:xfrm>
                <a:off x="3641726" y="1928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3" name="Freeform 5272"/>
              <p:cNvSpPr>
                <a:spLocks/>
              </p:cNvSpPr>
              <p:nvPr/>
            </p:nvSpPr>
            <p:spPr bwMode="auto">
              <a:xfrm>
                <a:off x="3636963" y="1928813"/>
                <a:ext cx="12700" cy="3175"/>
              </a:xfrm>
              <a:custGeom>
                <a:avLst/>
                <a:gdLst/>
                <a:ahLst/>
                <a:cxnLst>
                  <a:cxn ang="0">
                    <a:pos x="7" y="0"/>
                  </a:cxn>
                  <a:cxn ang="0">
                    <a:pos x="0" y="0"/>
                  </a:cxn>
                  <a:cxn ang="0">
                    <a:pos x="7" y="7"/>
                  </a:cxn>
                  <a:cxn ang="0">
                    <a:pos x="23" y="7"/>
                  </a:cxn>
                  <a:cxn ang="0">
                    <a:pos x="23" y="0"/>
                  </a:cxn>
                  <a:cxn ang="0">
                    <a:pos x="7" y="0"/>
                  </a:cxn>
                </a:cxnLst>
                <a:rect l="0" t="0" r="r" b="b"/>
                <a:pathLst>
                  <a:path w="23" h="7">
                    <a:moveTo>
                      <a:pt x="7" y="0"/>
                    </a:moveTo>
                    <a:lnTo>
                      <a:pt x="0" y="0"/>
                    </a:lnTo>
                    <a:lnTo>
                      <a:pt x="7" y="7"/>
                    </a:lnTo>
                    <a:lnTo>
                      <a:pt x="23" y="7"/>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4" name="Freeform 5273"/>
              <p:cNvSpPr>
                <a:spLocks/>
              </p:cNvSpPr>
              <p:nvPr/>
            </p:nvSpPr>
            <p:spPr bwMode="auto">
              <a:xfrm>
                <a:off x="3636963" y="1928813"/>
                <a:ext cx="12700" cy="3175"/>
              </a:xfrm>
              <a:custGeom>
                <a:avLst/>
                <a:gdLst/>
                <a:ahLst/>
                <a:cxnLst>
                  <a:cxn ang="0">
                    <a:pos x="7" y="0"/>
                  </a:cxn>
                  <a:cxn ang="0">
                    <a:pos x="0" y="0"/>
                  </a:cxn>
                  <a:cxn ang="0">
                    <a:pos x="0" y="0"/>
                  </a:cxn>
                  <a:cxn ang="0">
                    <a:pos x="7" y="7"/>
                  </a:cxn>
                  <a:cxn ang="0">
                    <a:pos x="23" y="7"/>
                  </a:cxn>
                  <a:cxn ang="0">
                    <a:pos x="23" y="0"/>
                  </a:cxn>
                  <a:cxn ang="0">
                    <a:pos x="23" y="0"/>
                  </a:cxn>
                  <a:cxn ang="0">
                    <a:pos x="23" y="0"/>
                  </a:cxn>
                  <a:cxn ang="0">
                    <a:pos x="7" y="0"/>
                  </a:cxn>
                </a:cxnLst>
                <a:rect l="0" t="0" r="r" b="b"/>
                <a:pathLst>
                  <a:path w="23" h="7">
                    <a:moveTo>
                      <a:pt x="7" y="0"/>
                    </a:moveTo>
                    <a:lnTo>
                      <a:pt x="0" y="0"/>
                    </a:lnTo>
                    <a:lnTo>
                      <a:pt x="0" y="0"/>
                    </a:lnTo>
                    <a:lnTo>
                      <a:pt x="7" y="7"/>
                    </a:lnTo>
                    <a:lnTo>
                      <a:pt x="23" y="7"/>
                    </a:lnTo>
                    <a:lnTo>
                      <a:pt x="23" y="0"/>
                    </a:lnTo>
                    <a:lnTo>
                      <a:pt x="23"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5" name="Line 5274"/>
              <p:cNvSpPr>
                <a:spLocks noChangeShapeType="1"/>
              </p:cNvSpPr>
              <p:nvPr/>
            </p:nvSpPr>
            <p:spPr bwMode="auto">
              <a:xfrm>
                <a:off x="3649663" y="1928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6" name="Freeform 5275"/>
              <p:cNvSpPr>
                <a:spLocks/>
              </p:cNvSpPr>
              <p:nvPr/>
            </p:nvSpPr>
            <p:spPr bwMode="auto">
              <a:xfrm>
                <a:off x="3644901" y="1928813"/>
                <a:ext cx="4763" cy="14288"/>
              </a:xfrm>
              <a:custGeom>
                <a:avLst/>
                <a:gdLst/>
                <a:ahLst/>
                <a:cxnLst>
                  <a:cxn ang="0">
                    <a:pos x="8" y="0"/>
                  </a:cxn>
                  <a:cxn ang="0">
                    <a:pos x="0" y="0"/>
                  </a:cxn>
                  <a:cxn ang="0">
                    <a:pos x="0" y="28"/>
                  </a:cxn>
                  <a:cxn ang="0">
                    <a:pos x="8" y="28"/>
                  </a:cxn>
                  <a:cxn ang="0">
                    <a:pos x="8" y="21"/>
                  </a:cxn>
                  <a:cxn ang="0">
                    <a:pos x="8" y="0"/>
                  </a:cxn>
                </a:cxnLst>
                <a:rect l="0" t="0" r="r" b="b"/>
                <a:pathLst>
                  <a:path w="8" h="28">
                    <a:moveTo>
                      <a:pt x="8" y="0"/>
                    </a:moveTo>
                    <a:lnTo>
                      <a:pt x="0" y="0"/>
                    </a:lnTo>
                    <a:lnTo>
                      <a:pt x="0" y="28"/>
                    </a:lnTo>
                    <a:lnTo>
                      <a:pt x="8" y="28"/>
                    </a:lnTo>
                    <a:lnTo>
                      <a:pt x="8" y="21"/>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7" name="Freeform 5276"/>
              <p:cNvSpPr>
                <a:spLocks/>
              </p:cNvSpPr>
              <p:nvPr/>
            </p:nvSpPr>
            <p:spPr bwMode="auto">
              <a:xfrm>
                <a:off x="3644901" y="1928813"/>
                <a:ext cx="4763" cy="14288"/>
              </a:xfrm>
              <a:custGeom>
                <a:avLst/>
                <a:gdLst/>
                <a:ahLst/>
                <a:cxnLst>
                  <a:cxn ang="0">
                    <a:pos x="8" y="0"/>
                  </a:cxn>
                  <a:cxn ang="0">
                    <a:pos x="8" y="0"/>
                  </a:cxn>
                  <a:cxn ang="0">
                    <a:pos x="0" y="0"/>
                  </a:cxn>
                  <a:cxn ang="0">
                    <a:pos x="0" y="0"/>
                  </a:cxn>
                  <a:cxn ang="0">
                    <a:pos x="0" y="21"/>
                  </a:cxn>
                  <a:cxn ang="0">
                    <a:pos x="0" y="28"/>
                  </a:cxn>
                  <a:cxn ang="0">
                    <a:pos x="8" y="28"/>
                  </a:cxn>
                  <a:cxn ang="0">
                    <a:pos x="8" y="21"/>
                  </a:cxn>
                  <a:cxn ang="0">
                    <a:pos x="8" y="0"/>
                  </a:cxn>
                </a:cxnLst>
                <a:rect l="0" t="0" r="r" b="b"/>
                <a:pathLst>
                  <a:path w="8" h="28">
                    <a:moveTo>
                      <a:pt x="8" y="0"/>
                    </a:moveTo>
                    <a:lnTo>
                      <a:pt x="8" y="0"/>
                    </a:lnTo>
                    <a:lnTo>
                      <a:pt x="0" y="0"/>
                    </a:lnTo>
                    <a:lnTo>
                      <a:pt x="0" y="0"/>
                    </a:lnTo>
                    <a:lnTo>
                      <a:pt x="0" y="21"/>
                    </a:lnTo>
                    <a:lnTo>
                      <a:pt x="0" y="28"/>
                    </a:lnTo>
                    <a:lnTo>
                      <a:pt x="8" y="28"/>
                    </a:lnTo>
                    <a:lnTo>
                      <a:pt x="8" y="21"/>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8" name="Line 5277"/>
              <p:cNvSpPr>
                <a:spLocks noChangeShapeType="1"/>
              </p:cNvSpPr>
              <p:nvPr/>
            </p:nvSpPr>
            <p:spPr bwMode="auto">
              <a:xfrm>
                <a:off x="3649663" y="1939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799" name="Freeform 5278"/>
              <p:cNvSpPr>
                <a:spLocks/>
              </p:cNvSpPr>
              <p:nvPr/>
            </p:nvSpPr>
            <p:spPr bwMode="auto">
              <a:xfrm>
                <a:off x="3644901" y="1939925"/>
                <a:ext cx="12700" cy="3175"/>
              </a:xfrm>
              <a:custGeom>
                <a:avLst/>
                <a:gdLst/>
                <a:ahLst/>
                <a:cxnLst>
                  <a:cxn ang="0">
                    <a:pos x="8" y="0"/>
                  </a:cxn>
                  <a:cxn ang="0">
                    <a:pos x="0" y="0"/>
                  </a:cxn>
                  <a:cxn ang="0">
                    <a:pos x="8" y="7"/>
                  </a:cxn>
                  <a:cxn ang="0">
                    <a:pos x="14" y="7"/>
                  </a:cxn>
                  <a:cxn ang="0">
                    <a:pos x="22" y="0"/>
                  </a:cxn>
                  <a:cxn ang="0">
                    <a:pos x="14" y="0"/>
                  </a:cxn>
                  <a:cxn ang="0">
                    <a:pos x="8" y="0"/>
                  </a:cxn>
                </a:cxnLst>
                <a:rect l="0" t="0" r="r" b="b"/>
                <a:pathLst>
                  <a:path w="22" h="7">
                    <a:moveTo>
                      <a:pt x="8" y="0"/>
                    </a:moveTo>
                    <a:lnTo>
                      <a:pt x="0" y="0"/>
                    </a:lnTo>
                    <a:lnTo>
                      <a:pt x="8" y="7"/>
                    </a:lnTo>
                    <a:lnTo>
                      <a:pt x="14"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0" name="Freeform 5279"/>
              <p:cNvSpPr>
                <a:spLocks/>
              </p:cNvSpPr>
              <p:nvPr/>
            </p:nvSpPr>
            <p:spPr bwMode="auto">
              <a:xfrm>
                <a:off x="3644901" y="1939925"/>
                <a:ext cx="12700" cy="3175"/>
              </a:xfrm>
              <a:custGeom>
                <a:avLst/>
                <a:gdLst/>
                <a:ahLst/>
                <a:cxnLst>
                  <a:cxn ang="0">
                    <a:pos x="8" y="0"/>
                  </a:cxn>
                  <a:cxn ang="0">
                    <a:pos x="0" y="0"/>
                  </a:cxn>
                  <a:cxn ang="0">
                    <a:pos x="0" y="0"/>
                  </a:cxn>
                  <a:cxn ang="0">
                    <a:pos x="8" y="7"/>
                  </a:cxn>
                  <a:cxn ang="0">
                    <a:pos x="14" y="7"/>
                  </a:cxn>
                  <a:cxn ang="0">
                    <a:pos x="22" y="0"/>
                  </a:cxn>
                  <a:cxn ang="0">
                    <a:pos x="22" y="0"/>
                  </a:cxn>
                  <a:cxn ang="0">
                    <a:pos x="14" y="0"/>
                  </a:cxn>
                  <a:cxn ang="0">
                    <a:pos x="8" y="0"/>
                  </a:cxn>
                </a:cxnLst>
                <a:rect l="0" t="0" r="r" b="b"/>
                <a:pathLst>
                  <a:path w="22" h="7">
                    <a:moveTo>
                      <a:pt x="8" y="0"/>
                    </a:moveTo>
                    <a:lnTo>
                      <a:pt x="0" y="0"/>
                    </a:lnTo>
                    <a:lnTo>
                      <a:pt x="0" y="0"/>
                    </a:lnTo>
                    <a:lnTo>
                      <a:pt x="8" y="7"/>
                    </a:lnTo>
                    <a:lnTo>
                      <a:pt x="14" y="7"/>
                    </a:lnTo>
                    <a:lnTo>
                      <a:pt x="22" y="0"/>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1" name="Line 5280"/>
              <p:cNvSpPr>
                <a:spLocks noChangeShapeType="1"/>
              </p:cNvSpPr>
              <p:nvPr/>
            </p:nvSpPr>
            <p:spPr bwMode="auto">
              <a:xfrm>
                <a:off x="3657601" y="1939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2" name="Freeform 5281"/>
              <p:cNvSpPr>
                <a:spLocks/>
              </p:cNvSpPr>
              <p:nvPr/>
            </p:nvSpPr>
            <p:spPr bwMode="auto">
              <a:xfrm>
                <a:off x="3649663" y="1939925"/>
                <a:ext cx="7938" cy="11113"/>
              </a:xfrm>
              <a:custGeom>
                <a:avLst/>
                <a:gdLst/>
                <a:ahLst/>
                <a:cxnLst>
                  <a:cxn ang="0">
                    <a:pos x="14" y="0"/>
                  </a:cxn>
                  <a:cxn ang="0">
                    <a:pos x="0" y="0"/>
                  </a:cxn>
                  <a:cxn ang="0">
                    <a:pos x="0" y="15"/>
                  </a:cxn>
                  <a:cxn ang="0">
                    <a:pos x="6" y="22"/>
                  </a:cxn>
                  <a:cxn ang="0">
                    <a:pos x="14" y="22"/>
                  </a:cxn>
                  <a:cxn ang="0">
                    <a:pos x="14" y="15"/>
                  </a:cxn>
                  <a:cxn ang="0">
                    <a:pos x="14" y="0"/>
                  </a:cxn>
                </a:cxnLst>
                <a:rect l="0" t="0" r="r" b="b"/>
                <a:pathLst>
                  <a:path w="14" h="22">
                    <a:moveTo>
                      <a:pt x="14" y="0"/>
                    </a:moveTo>
                    <a:lnTo>
                      <a:pt x="0" y="0"/>
                    </a:lnTo>
                    <a:lnTo>
                      <a:pt x="0" y="15"/>
                    </a:lnTo>
                    <a:lnTo>
                      <a:pt x="6" y="22"/>
                    </a:lnTo>
                    <a:lnTo>
                      <a:pt x="14" y="22"/>
                    </a:lnTo>
                    <a:lnTo>
                      <a:pt x="14" y="15"/>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3" name="Freeform 5282"/>
              <p:cNvSpPr>
                <a:spLocks/>
              </p:cNvSpPr>
              <p:nvPr/>
            </p:nvSpPr>
            <p:spPr bwMode="auto">
              <a:xfrm>
                <a:off x="3649663" y="1939925"/>
                <a:ext cx="7938" cy="11113"/>
              </a:xfrm>
              <a:custGeom>
                <a:avLst/>
                <a:gdLst/>
                <a:ahLst/>
                <a:cxnLst>
                  <a:cxn ang="0">
                    <a:pos x="14" y="0"/>
                  </a:cxn>
                  <a:cxn ang="0">
                    <a:pos x="14" y="0"/>
                  </a:cxn>
                  <a:cxn ang="0">
                    <a:pos x="6" y="0"/>
                  </a:cxn>
                  <a:cxn ang="0">
                    <a:pos x="0" y="0"/>
                  </a:cxn>
                  <a:cxn ang="0">
                    <a:pos x="0" y="15"/>
                  </a:cxn>
                  <a:cxn ang="0">
                    <a:pos x="6" y="22"/>
                  </a:cxn>
                  <a:cxn ang="0">
                    <a:pos x="14" y="22"/>
                  </a:cxn>
                  <a:cxn ang="0">
                    <a:pos x="14" y="15"/>
                  </a:cxn>
                  <a:cxn ang="0">
                    <a:pos x="14" y="0"/>
                  </a:cxn>
                </a:cxnLst>
                <a:rect l="0" t="0" r="r" b="b"/>
                <a:pathLst>
                  <a:path w="14" h="22">
                    <a:moveTo>
                      <a:pt x="14" y="0"/>
                    </a:moveTo>
                    <a:lnTo>
                      <a:pt x="14" y="0"/>
                    </a:lnTo>
                    <a:lnTo>
                      <a:pt x="6" y="0"/>
                    </a:lnTo>
                    <a:lnTo>
                      <a:pt x="0" y="0"/>
                    </a:lnTo>
                    <a:lnTo>
                      <a:pt x="0" y="15"/>
                    </a:lnTo>
                    <a:lnTo>
                      <a:pt x="6" y="22"/>
                    </a:lnTo>
                    <a:lnTo>
                      <a:pt x="14" y="22"/>
                    </a:lnTo>
                    <a:lnTo>
                      <a:pt x="14" y="15"/>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4" name="Line 5283"/>
              <p:cNvSpPr>
                <a:spLocks noChangeShapeType="1"/>
              </p:cNvSpPr>
              <p:nvPr/>
            </p:nvSpPr>
            <p:spPr bwMode="auto">
              <a:xfrm>
                <a:off x="3652838" y="1943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5" name="Freeform 5284"/>
              <p:cNvSpPr>
                <a:spLocks/>
              </p:cNvSpPr>
              <p:nvPr/>
            </p:nvSpPr>
            <p:spPr bwMode="auto">
              <a:xfrm>
                <a:off x="3649663" y="1943100"/>
                <a:ext cx="11113" cy="7938"/>
              </a:xfrm>
              <a:custGeom>
                <a:avLst/>
                <a:gdLst/>
                <a:ahLst/>
                <a:cxnLst>
                  <a:cxn ang="0">
                    <a:pos x="6" y="0"/>
                  </a:cxn>
                  <a:cxn ang="0">
                    <a:pos x="0" y="8"/>
                  </a:cxn>
                  <a:cxn ang="0">
                    <a:pos x="6" y="15"/>
                  </a:cxn>
                  <a:cxn ang="0">
                    <a:pos x="14" y="15"/>
                  </a:cxn>
                  <a:cxn ang="0">
                    <a:pos x="22" y="8"/>
                  </a:cxn>
                  <a:cxn ang="0">
                    <a:pos x="22" y="0"/>
                  </a:cxn>
                  <a:cxn ang="0">
                    <a:pos x="14" y="0"/>
                  </a:cxn>
                  <a:cxn ang="0">
                    <a:pos x="6" y="0"/>
                  </a:cxn>
                </a:cxnLst>
                <a:rect l="0" t="0" r="r" b="b"/>
                <a:pathLst>
                  <a:path w="22" h="15">
                    <a:moveTo>
                      <a:pt x="6" y="0"/>
                    </a:moveTo>
                    <a:lnTo>
                      <a:pt x="0" y="8"/>
                    </a:lnTo>
                    <a:lnTo>
                      <a:pt x="6" y="15"/>
                    </a:lnTo>
                    <a:lnTo>
                      <a:pt x="14" y="15"/>
                    </a:lnTo>
                    <a:lnTo>
                      <a:pt x="22" y="8"/>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6" name="Freeform 5285"/>
              <p:cNvSpPr>
                <a:spLocks/>
              </p:cNvSpPr>
              <p:nvPr/>
            </p:nvSpPr>
            <p:spPr bwMode="auto">
              <a:xfrm>
                <a:off x="3649663" y="1943100"/>
                <a:ext cx="11113" cy="7938"/>
              </a:xfrm>
              <a:custGeom>
                <a:avLst/>
                <a:gdLst/>
                <a:ahLst/>
                <a:cxnLst>
                  <a:cxn ang="0">
                    <a:pos x="6" y="0"/>
                  </a:cxn>
                  <a:cxn ang="0">
                    <a:pos x="6" y="0"/>
                  </a:cxn>
                  <a:cxn ang="0">
                    <a:pos x="0" y="8"/>
                  </a:cxn>
                  <a:cxn ang="0">
                    <a:pos x="6" y="15"/>
                  </a:cxn>
                  <a:cxn ang="0">
                    <a:pos x="14" y="15"/>
                  </a:cxn>
                  <a:cxn ang="0">
                    <a:pos x="22" y="8"/>
                  </a:cxn>
                  <a:cxn ang="0">
                    <a:pos x="22" y="0"/>
                  </a:cxn>
                  <a:cxn ang="0">
                    <a:pos x="14" y="0"/>
                  </a:cxn>
                  <a:cxn ang="0">
                    <a:pos x="6" y="0"/>
                  </a:cxn>
                </a:cxnLst>
                <a:rect l="0" t="0" r="r" b="b"/>
                <a:pathLst>
                  <a:path w="22" h="15">
                    <a:moveTo>
                      <a:pt x="6" y="0"/>
                    </a:moveTo>
                    <a:lnTo>
                      <a:pt x="6" y="0"/>
                    </a:lnTo>
                    <a:lnTo>
                      <a:pt x="0" y="8"/>
                    </a:lnTo>
                    <a:lnTo>
                      <a:pt x="6" y="15"/>
                    </a:lnTo>
                    <a:lnTo>
                      <a:pt x="14" y="15"/>
                    </a:lnTo>
                    <a:lnTo>
                      <a:pt x="22" y="8"/>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7" name="Line 5286"/>
              <p:cNvSpPr>
                <a:spLocks noChangeShapeType="1"/>
              </p:cNvSpPr>
              <p:nvPr/>
            </p:nvSpPr>
            <p:spPr bwMode="auto">
              <a:xfrm>
                <a:off x="3660776" y="1947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8" name="Freeform 5287"/>
              <p:cNvSpPr>
                <a:spLocks/>
              </p:cNvSpPr>
              <p:nvPr/>
            </p:nvSpPr>
            <p:spPr bwMode="auto">
              <a:xfrm>
                <a:off x="3652838" y="1943100"/>
                <a:ext cx="7938" cy="12700"/>
              </a:xfrm>
              <a:custGeom>
                <a:avLst/>
                <a:gdLst/>
                <a:ahLst/>
                <a:cxnLst>
                  <a:cxn ang="0">
                    <a:pos x="16" y="8"/>
                  </a:cxn>
                  <a:cxn ang="0">
                    <a:pos x="16" y="0"/>
                  </a:cxn>
                  <a:cxn ang="0">
                    <a:pos x="8" y="0"/>
                  </a:cxn>
                  <a:cxn ang="0">
                    <a:pos x="0" y="8"/>
                  </a:cxn>
                  <a:cxn ang="0">
                    <a:pos x="0" y="23"/>
                  </a:cxn>
                  <a:cxn ang="0">
                    <a:pos x="16" y="23"/>
                  </a:cxn>
                  <a:cxn ang="0">
                    <a:pos x="16" y="8"/>
                  </a:cxn>
                </a:cxnLst>
                <a:rect l="0" t="0" r="r" b="b"/>
                <a:pathLst>
                  <a:path w="16" h="23">
                    <a:moveTo>
                      <a:pt x="16" y="8"/>
                    </a:moveTo>
                    <a:lnTo>
                      <a:pt x="16" y="0"/>
                    </a:lnTo>
                    <a:lnTo>
                      <a:pt x="8" y="0"/>
                    </a:lnTo>
                    <a:lnTo>
                      <a:pt x="0" y="8"/>
                    </a:lnTo>
                    <a:lnTo>
                      <a:pt x="0" y="23"/>
                    </a:lnTo>
                    <a:lnTo>
                      <a:pt x="16" y="23"/>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09" name="Freeform 5288"/>
              <p:cNvSpPr>
                <a:spLocks/>
              </p:cNvSpPr>
              <p:nvPr/>
            </p:nvSpPr>
            <p:spPr bwMode="auto">
              <a:xfrm>
                <a:off x="3652838" y="1943100"/>
                <a:ext cx="7938" cy="12700"/>
              </a:xfrm>
              <a:custGeom>
                <a:avLst/>
                <a:gdLst/>
                <a:ahLst/>
                <a:cxnLst>
                  <a:cxn ang="0">
                    <a:pos x="16" y="8"/>
                  </a:cxn>
                  <a:cxn ang="0">
                    <a:pos x="16" y="0"/>
                  </a:cxn>
                  <a:cxn ang="0">
                    <a:pos x="8" y="0"/>
                  </a:cxn>
                  <a:cxn ang="0">
                    <a:pos x="0" y="8"/>
                  </a:cxn>
                  <a:cxn ang="0">
                    <a:pos x="0" y="23"/>
                  </a:cxn>
                  <a:cxn ang="0">
                    <a:pos x="8" y="23"/>
                  </a:cxn>
                  <a:cxn ang="0">
                    <a:pos x="16" y="23"/>
                  </a:cxn>
                  <a:cxn ang="0">
                    <a:pos x="16" y="23"/>
                  </a:cxn>
                  <a:cxn ang="0">
                    <a:pos x="16" y="8"/>
                  </a:cxn>
                </a:cxnLst>
                <a:rect l="0" t="0" r="r" b="b"/>
                <a:pathLst>
                  <a:path w="16" h="23">
                    <a:moveTo>
                      <a:pt x="16" y="8"/>
                    </a:moveTo>
                    <a:lnTo>
                      <a:pt x="16" y="0"/>
                    </a:lnTo>
                    <a:lnTo>
                      <a:pt x="8" y="0"/>
                    </a:lnTo>
                    <a:lnTo>
                      <a:pt x="0" y="8"/>
                    </a:lnTo>
                    <a:lnTo>
                      <a:pt x="0" y="23"/>
                    </a:lnTo>
                    <a:lnTo>
                      <a:pt x="8" y="23"/>
                    </a:lnTo>
                    <a:lnTo>
                      <a:pt x="16" y="23"/>
                    </a:lnTo>
                    <a:lnTo>
                      <a:pt x="16" y="23"/>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0" name="Line 5289"/>
              <p:cNvSpPr>
                <a:spLocks noChangeShapeType="1"/>
              </p:cNvSpPr>
              <p:nvPr/>
            </p:nvSpPr>
            <p:spPr bwMode="auto">
              <a:xfrm>
                <a:off x="3657601" y="1951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1" name="Freeform 5290"/>
              <p:cNvSpPr>
                <a:spLocks/>
              </p:cNvSpPr>
              <p:nvPr/>
            </p:nvSpPr>
            <p:spPr bwMode="auto">
              <a:xfrm>
                <a:off x="3652838" y="1951038"/>
                <a:ext cx="12700" cy="4763"/>
              </a:xfrm>
              <a:custGeom>
                <a:avLst/>
                <a:gdLst/>
                <a:ahLst/>
                <a:cxnLst>
                  <a:cxn ang="0">
                    <a:pos x="8" y="0"/>
                  </a:cxn>
                  <a:cxn ang="0">
                    <a:pos x="0" y="8"/>
                  </a:cxn>
                  <a:cxn ang="0">
                    <a:pos x="24" y="8"/>
                  </a:cxn>
                  <a:cxn ang="0">
                    <a:pos x="24" y="0"/>
                  </a:cxn>
                  <a:cxn ang="0">
                    <a:pos x="16" y="0"/>
                  </a:cxn>
                  <a:cxn ang="0">
                    <a:pos x="8" y="0"/>
                  </a:cxn>
                </a:cxnLst>
                <a:rect l="0" t="0" r="r" b="b"/>
                <a:pathLst>
                  <a:path w="24" h="8">
                    <a:moveTo>
                      <a:pt x="8" y="0"/>
                    </a:moveTo>
                    <a:lnTo>
                      <a:pt x="0" y="8"/>
                    </a:lnTo>
                    <a:lnTo>
                      <a:pt x="24" y="8"/>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2" name="Freeform 5291"/>
              <p:cNvSpPr>
                <a:spLocks/>
              </p:cNvSpPr>
              <p:nvPr/>
            </p:nvSpPr>
            <p:spPr bwMode="auto">
              <a:xfrm>
                <a:off x="3652838" y="1951038"/>
                <a:ext cx="12700" cy="4763"/>
              </a:xfrm>
              <a:custGeom>
                <a:avLst/>
                <a:gdLst/>
                <a:ahLst/>
                <a:cxnLst>
                  <a:cxn ang="0">
                    <a:pos x="8" y="0"/>
                  </a:cxn>
                  <a:cxn ang="0">
                    <a:pos x="8" y="0"/>
                  </a:cxn>
                  <a:cxn ang="0">
                    <a:pos x="0" y="8"/>
                  </a:cxn>
                  <a:cxn ang="0">
                    <a:pos x="8" y="8"/>
                  </a:cxn>
                  <a:cxn ang="0">
                    <a:pos x="16" y="8"/>
                  </a:cxn>
                  <a:cxn ang="0">
                    <a:pos x="24" y="8"/>
                  </a:cxn>
                  <a:cxn ang="0">
                    <a:pos x="24" y="0"/>
                  </a:cxn>
                  <a:cxn ang="0">
                    <a:pos x="16" y="0"/>
                  </a:cxn>
                  <a:cxn ang="0">
                    <a:pos x="8" y="0"/>
                  </a:cxn>
                </a:cxnLst>
                <a:rect l="0" t="0" r="r" b="b"/>
                <a:pathLst>
                  <a:path w="24" h="8">
                    <a:moveTo>
                      <a:pt x="8" y="0"/>
                    </a:moveTo>
                    <a:lnTo>
                      <a:pt x="8" y="0"/>
                    </a:lnTo>
                    <a:lnTo>
                      <a:pt x="0" y="8"/>
                    </a:lnTo>
                    <a:lnTo>
                      <a:pt x="8" y="8"/>
                    </a:lnTo>
                    <a:lnTo>
                      <a:pt x="16" y="8"/>
                    </a:lnTo>
                    <a:lnTo>
                      <a:pt x="24" y="8"/>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3" name="Line 5292"/>
              <p:cNvSpPr>
                <a:spLocks noChangeShapeType="1"/>
              </p:cNvSpPr>
              <p:nvPr/>
            </p:nvSpPr>
            <p:spPr bwMode="auto">
              <a:xfrm>
                <a:off x="3660776" y="1951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4" name="Freeform 5293"/>
              <p:cNvSpPr>
                <a:spLocks/>
              </p:cNvSpPr>
              <p:nvPr/>
            </p:nvSpPr>
            <p:spPr bwMode="auto">
              <a:xfrm>
                <a:off x="3657601" y="1951038"/>
                <a:ext cx="19050" cy="4763"/>
              </a:xfrm>
              <a:custGeom>
                <a:avLst/>
                <a:gdLst/>
                <a:ahLst/>
                <a:cxnLst>
                  <a:cxn ang="0">
                    <a:pos x="8" y="0"/>
                  </a:cxn>
                  <a:cxn ang="0">
                    <a:pos x="0" y="8"/>
                  </a:cxn>
                  <a:cxn ang="0">
                    <a:pos x="38" y="8"/>
                  </a:cxn>
                  <a:cxn ang="0">
                    <a:pos x="38" y="0"/>
                  </a:cxn>
                  <a:cxn ang="0">
                    <a:pos x="31" y="0"/>
                  </a:cxn>
                  <a:cxn ang="0">
                    <a:pos x="8" y="0"/>
                  </a:cxn>
                </a:cxnLst>
                <a:rect l="0" t="0" r="r" b="b"/>
                <a:pathLst>
                  <a:path w="38" h="8">
                    <a:moveTo>
                      <a:pt x="8" y="0"/>
                    </a:moveTo>
                    <a:lnTo>
                      <a:pt x="0" y="8"/>
                    </a:lnTo>
                    <a:lnTo>
                      <a:pt x="38" y="8"/>
                    </a:lnTo>
                    <a:lnTo>
                      <a:pt x="38"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5" name="Freeform 5294"/>
              <p:cNvSpPr>
                <a:spLocks/>
              </p:cNvSpPr>
              <p:nvPr/>
            </p:nvSpPr>
            <p:spPr bwMode="auto">
              <a:xfrm>
                <a:off x="3657601" y="1951038"/>
                <a:ext cx="19050" cy="4763"/>
              </a:xfrm>
              <a:custGeom>
                <a:avLst/>
                <a:gdLst/>
                <a:ahLst/>
                <a:cxnLst>
                  <a:cxn ang="0">
                    <a:pos x="8" y="0"/>
                  </a:cxn>
                  <a:cxn ang="0">
                    <a:pos x="8" y="0"/>
                  </a:cxn>
                  <a:cxn ang="0">
                    <a:pos x="0" y="8"/>
                  </a:cxn>
                  <a:cxn ang="0">
                    <a:pos x="8" y="8"/>
                  </a:cxn>
                  <a:cxn ang="0">
                    <a:pos x="31" y="8"/>
                  </a:cxn>
                  <a:cxn ang="0">
                    <a:pos x="38" y="8"/>
                  </a:cxn>
                  <a:cxn ang="0">
                    <a:pos x="38" y="0"/>
                  </a:cxn>
                  <a:cxn ang="0">
                    <a:pos x="31" y="0"/>
                  </a:cxn>
                  <a:cxn ang="0">
                    <a:pos x="8" y="0"/>
                  </a:cxn>
                </a:cxnLst>
                <a:rect l="0" t="0" r="r" b="b"/>
                <a:pathLst>
                  <a:path w="38" h="8">
                    <a:moveTo>
                      <a:pt x="8" y="0"/>
                    </a:moveTo>
                    <a:lnTo>
                      <a:pt x="8" y="0"/>
                    </a:lnTo>
                    <a:lnTo>
                      <a:pt x="0" y="8"/>
                    </a:lnTo>
                    <a:lnTo>
                      <a:pt x="8" y="8"/>
                    </a:lnTo>
                    <a:lnTo>
                      <a:pt x="31" y="8"/>
                    </a:lnTo>
                    <a:lnTo>
                      <a:pt x="38" y="8"/>
                    </a:lnTo>
                    <a:lnTo>
                      <a:pt x="38"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6" name="Line 5295"/>
              <p:cNvSpPr>
                <a:spLocks noChangeShapeType="1"/>
              </p:cNvSpPr>
              <p:nvPr/>
            </p:nvSpPr>
            <p:spPr bwMode="auto">
              <a:xfrm>
                <a:off x="3673476" y="1951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7" name="Freeform 5296"/>
              <p:cNvSpPr>
                <a:spLocks/>
              </p:cNvSpPr>
              <p:nvPr/>
            </p:nvSpPr>
            <p:spPr bwMode="auto">
              <a:xfrm>
                <a:off x="3668713" y="1951038"/>
                <a:ext cx="12700" cy="4763"/>
              </a:xfrm>
              <a:custGeom>
                <a:avLst/>
                <a:gdLst/>
                <a:ahLst/>
                <a:cxnLst>
                  <a:cxn ang="0">
                    <a:pos x="8" y="0"/>
                  </a:cxn>
                  <a:cxn ang="0">
                    <a:pos x="0" y="0"/>
                  </a:cxn>
                  <a:cxn ang="0">
                    <a:pos x="0" y="8"/>
                  </a:cxn>
                  <a:cxn ang="0">
                    <a:pos x="22" y="8"/>
                  </a:cxn>
                  <a:cxn ang="0">
                    <a:pos x="22" y="0"/>
                  </a:cxn>
                  <a:cxn ang="0">
                    <a:pos x="15" y="0"/>
                  </a:cxn>
                  <a:cxn ang="0">
                    <a:pos x="8" y="0"/>
                  </a:cxn>
                </a:cxnLst>
                <a:rect l="0" t="0" r="r" b="b"/>
                <a:pathLst>
                  <a:path w="22" h="8">
                    <a:moveTo>
                      <a:pt x="8" y="0"/>
                    </a:moveTo>
                    <a:lnTo>
                      <a:pt x="0" y="0"/>
                    </a:lnTo>
                    <a:lnTo>
                      <a:pt x="0" y="8"/>
                    </a:lnTo>
                    <a:lnTo>
                      <a:pt x="22" y="8"/>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8" name="Freeform 5297"/>
              <p:cNvSpPr>
                <a:spLocks/>
              </p:cNvSpPr>
              <p:nvPr/>
            </p:nvSpPr>
            <p:spPr bwMode="auto">
              <a:xfrm>
                <a:off x="3668713" y="1951038"/>
                <a:ext cx="12700" cy="4763"/>
              </a:xfrm>
              <a:custGeom>
                <a:avLst/>
                <a:gdLst/>
                <a:ahLst/>
                <a:cxnLst>
                  <a:cxn ang="0">
                    <a:pos x="8" y="0"/>
                  </a:cxn>
                  <a:cxn ang="0">
                    <a:pos x="0" y="0"/>
                  </a:cxn>
                  <a:cxn ang="0">
                    <a:pos x="0" y="8"/>
                  </a:cxn>
                  <a:cxn ang="0">
                    <a:pos x="8" y="8"/>
                  </a:cxn>
                  <a:cxn ang="0">
                    <a:pos x="15" y="8"/>
                  </a:cxn>
                  <a:cxn ang="0">
                    <a:pos x="22" y="8"/>
                  </a:cxn>
                  <a:cxn ang="0">
                    <a:pos x="22" y="0"/>
                  </a:cxn>
                  <a:cxn ang="0">
                    <a:pos x="15" y="0"/>
                  </a:cxn>
                  <a:cxn ang="0">
                    <a:pos x="8" y="0"/>
                  </a:cxn>
                </a:cxnLst>
                <a:rect l="0" t="0" r="r" b="b"/>
                <a:pathLst>
                  <a:path w="22" h="8">
                    <a:moveTo>
                      <a:pt x="8" y="0"/>
                    </a:moveTo>
                    <a:lnTo>
                      <a:pt x="0" y="0"/>
                    </a:lnTo>
                    <a:lnTo>
                      <a:pt x="0" y="8"/>
                    </a:lnTo>
                    <a:lnTo>
                      <a:pt x="8" y="8"/>
                    </a:lnTo>
                    <a:lnTo>
                      <a:pt x="15" y="8"/>
                    </a:lnTo>
                    <a:lnTo>
                      <a:pt x="22" y="8"/>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19" name="Line 5298"/>
              <p:cNvSpPr>
                <a:spLocks noChangeShapeType="1"/>
              </p:cNvSpPr>
              <p:nvPr/>
            </p:nvSpPr>
            <p:spPr bwMode="auto">
              <a:xfrm>
                <a:off x="3681413" y="1955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0" name="Freeform 5299"/>
              <p:cNvSpPr>
                <a:spLocks/>
              </p:cNvSpPr>
              <p:nvPr/>
            </p:nvSpPr>
            <p:spPr bwMode="auto">
              <a:xfrm>
                <a:off x="3673476" y="1951038"/>
                <a:ext cx="7938" cy="12700"/>
              </a:xfrm>
              <a:custGeom>
                <a:avLst/>
                <a:gdLst/>
                <a:ahLst/>
                <a:cxnLst>
                  <a:cxn ang="0">
                    <a:pos x="14" y="8"/>
                  </a:cxn>
                  <a:cxn ang="0">
                    <a:pos x="14" y="0"/>
                  </a:cxn>
                  <a:cxn ang="0">
                    <a:pos x="7" y="0"/>
                  </a:cxn>
                  <a:cxn ang="0">
                    <a:pos x="0" y="8"/>
                  </a:cxn>
                  <a:cxn ang="0">
                    <a:pos x="0" y="14"/>
                  </a:cxn>
                  <a:cxn ang="0">
                    <a:pos x="7" y="22"/>
                  </a:cxn>
                  <a:cxn ang="0">
                    <a:pos x="14" y="22"/>
                  </a:cxn>
                  <a:cxn ang="0">
                    <a:pos x="14" y="14"/>
                  </a:cxn>
                  <a:cxn ang="0">
                    <a:pos x="14" y="8"/>
                  </a:cxn>
                </a:cxnLst>
                <a:rect l="0" t="0" r="r" b="b"/>
                <a:pathLst>
                  <a:path w="14" h="22">
                    <a:moveTo>
                      <a:pt x="14" y="8"/>
                    </a:moveTo>
                    <a:lnTo>
                      <a:pt x="14" y="0"/>
                    </a:lnTo>
                    <a:lnTo>
                      <a:pt x="7" y="0"/>
                    </a:lnTo>
                    <a:lnTo>
                      <a:pt x="0" y="8"/>
                    </a:lnTo>
                    <a:lnTo>
                      <a:pt x="0" y="14"/>
                    </a:lnTo>
                    <a:lnTo>
                      <a:pt x="7" y="22"/>
                    </a:lnTo>
                    <a:lnTo>
                      <a:pt x="14" y="22"/>
                    </a:lnTo>
                    <a:lnTo>
                      <a:pt x="14" y="14"/>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1" name="Freeform 5300"/>
              <p:cNvSpPr>
                <a:spLocks/>
              </p:cNvSpPr>
              <p:nvPr/>
            </p:nvSpPr>
            <p:spPr bwMode="auto">
              <a:xfrm>
                <a:off x="3673476" y="1951038"/>
                <a:ext cx="7938" cy="12700"/>
              </a:xfrm>
              <a:custGeom>
                <a:avLst/>
                <a:gdLst/>
                <a:ahLst/>
                <a:cxnLst>
                  <a:cxn ang="0">
                    <a:pos x="14" y="8"/>
                  </a:cxn>
                  <a:cxn ang="0">
                    <a:pos x="14" y="0"/>
                  </a:cxn>
                  <a:cxn ang="0">
                    <a:pos x="7" y="0"/>
                  </a:cxn>
                  <a:cxn ang="0">
                    <a:pos x="0" y="8"/>
                  </a:cxn>
                  <a:cxn ang="0">
                    <a:pos x="0" y="14"/>
                  </a:cxn>
                  <a:cxn ang="0">
                    <a:pos x="7" y="22"/>
                  </a:cxn>
                  <a:cxn ang="0">
                    <a:pos x="14" y="22"/>
                  </a:cxn>
                  <a:cxn ang="0">
                    <a:pos x="14" y="14"/>
                  </a:cxn>
                  <a:cxn ang="0">
                    <a:pos x="14" y="8"/>
                  </a:cxn>
                </a:cxnLst>
                <a:rect l="0" t="0" r="r" b="b"/>
                <a:pathLst>
                  <a:path w="14" h="22">
                    <a:moveTo>
                      <a:pt x="14" y="8"/>
                    </a:moveTo>
                    <a:lnTo>
                      <a:pt x="14" y="0"/>
                    </a:lnTo>
                    <a:lnTo>
                      <a:pt x="7" y="0"/>
                    </a:lnTo>
                    <a:lnTo>
                      <a:pt x="0" y="8"/>
                    </a:lnTo>
                    <a:lnTo>
                      <a:pt x="0" y="14"/>
                    </a:lnTo>
                    <a:lnTo>
                      <a:pt x="7" y="22"/>
                    </a:lnTo>
                    <a:lnTo>
                      <a:pt x="14" y="22"/>
                    </a:lnTo>
                    <a:lnTo>
                      <a:pt x="14" y="14"/>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2" name="Line 5301"/>
              <p:cNvSpPr>
                <a:spLocks noChangeShapeType="1"/>
              </p:cNvSpPr>
              <p:nvPr/>
            </p:nvSpPr>
            <p:spPr bwMode="auto">
              <a:xfrm>
                <a:off x="3676651" y="1955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3" name="Freeform 5302"/>
              <p:cNvSpPr>
                <a:spLocks/>
              </p:cNvSpPr>
              <p:nvPr/>
            </p:nvSpPr>
            <p:spPr bwMode="auto">
              <a:xfrm>
                <a:off x="3673476" y="1955800"/>
                <a:ext cx="19050" cy="7938"/>
              </a:xfrm>
              <a:custGeom>
                <a:avLst/>
                <a:gdLst/>
                <a:ahLst/>
                <a:cxnLst>
                  <a:cxn ang="0">
                    <a:pos x="7" y="0"/>
                  </a:cxn>
                  <a:cxn ang="0">
                    <a:pos x="0" y="6"/>
                  </a:cxn>
                  <a:cxn ang="0">
                    <a:pos x="7" y="14"/>
                  </a:cxn>
                  <a:cxn ang="0">
                    <a:pos x="30" y="14"/>
                  </a:cxn>
                  <a:cxn ang="0">
                    <a:pos x="37" y="6"/>
                  </a:cxn>
                  <a:cxn ang="0">
                    <a:pos x="30" y="0"/>
                  </a:cxn>
                  <a:cxn ang="0">
                    <a:pos x="7" y="0"/>
                  </a:cxn>
                </a:cxnLst>
                <a:rect l="0" t="0" r="r" b="b"/>
                <a:pathLst>
                  <a:path w="37" h="14">
                    <a:moveTo>
                      <a:pt x="7" y="0"/>
                    </a:moveTo>
                    <a:lnTo>
                      <a:pt x="0" y="6"/>
                    </a:lnTo>
                    <a:lnTo>
                      <a:pt x="7" y="14"/>
                    </a:lnTo>
                    <a:lnTo>
                      <a:pt x="30" y="14"/>
                    </a:lnTo>
                    <a:lnTo>
                      <a:pt x="37" y="6"/>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4" name="Freeform 5303"/>
              <p:cNvSpPr>
                <a:spLocks/>
              </p:cNvSpPr>
              <p:nvPr/>
            </p:nvSpPr>
            <p:spPr bwMode="auto">
              <a:xfrm>
                <a:off x="3673476" y="1955800"/>
                <a:ext cx="19050" cy="7938"/>
              </a:xfrm>
              <a:custGeom>
                <a:avLst/>
                <a:gdLst/>
                <a:ahLst/>
                <a:cxnLst>
                  <a:cxn ang="0">
                    <a:pos x="7" y="0"/>
                  </a:cxn>
                  <a:cxn ang="0">
                    <a:pos x="0" y="6"/>
                  </a:cxn>
                  <a:cxn ang="0">
                    <a:pos x="0" y="6"/>
                  </a:cxn>
                  <a:cxn ang="0">
                    <a:pos x="7" y="14"/>
                  </a:cxn>
                  <a:cxn ang="0">
                    <a:pos x="30" y="14"/>
                  </a:cxn>
                  <a:cxn ang="0">
                    <a:pos x="37" y="6"/>
                  </a:cxn>
                  <a:cxn ang="0">
                    <a:pos x="37" y="6"/>
                  </a:cxn>
                  <a:cxn ang="0">
                    <a:pos x="30" y="0"/>
                  </a:cxn>
                  <a:cxn ang="0">
                    <a:pos x="7" y="0"/>
                  </a:cxn>
                </a:cxnLst>
                <a:rect l="0" t="0" r="r" b="b"/>
                <a:pathLst>
                  <a:path w="37" h="14">
                    <a:moveTo>
                      <a:pt x="7" y="0"/>
                    </a:moveTo>
                    <a:lnTo>
                      <a:pt x="0" y="6"/>
                    </a:lnTo>
                    <a:lnTo>
                      <a:pt x="0" y="6"/>
                    </a:lnTo>
                    <a:lnTo>
                      <a:pt x="7" y="14"/>
                    </a:lnTo>
                    <a:lnTo>
                      <a:pt x="30" y="14"/>
                    </a:lnTo>
                    <a:lnTo>
                      <a:pt x="37" y="6"/>
                    </a:lnTo>
                    <a:lnTo>
                      <a:pt x="37" y="6"/>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5" name="Line 5304"/>
              <p:cNvSpPr>
                <a:spLocks noChangeShapeType="1"/>
              </p:cNvSpPr>
              <p:nvPr/>
            </p:nvSpPr>
            <p:spPr bwMode="auto">
              <a:xfrm>
                <a:off x="3689351" y="1955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6" name="Freeform 5305"/>
              <p:cNvSpPr>
                <a:spLocks/>
              </p:cNvSpPr>
              <p:nvPr/>
            </p:nvSpPr>
            <p:spPr bwMode="auto">
              <a:xfrm>
                <a:off x="3689351" y="1955800"/>
                <a:ext cx="15875" cy="7938"/>
              </a:xfrm>
              <a:custGeom>
                <a:avLst/>
                <a:gdLst/>
                <a:ahLst/>
                <a:cxnLst>
                  <a:cxn ang="0">
                    <a:pos x="0" y="0"/>
                  </a:cxn>
                  <a:cxn ang="0">
                    <a:pos x="0" y="14"/>
                  </a:cxn>
                  <a:cxn ang="0">
                    <a:pos x="22" y="14"/>
                  </a:cxn>
                  <a:cxn ang="0">
                    <a:pos x="30" y="6"/>
                  </a:cxn>
                  <a:cxn ang="0">
                    <a:pos x="22" y="0"/>
                  </a:cxn>
                  <a:cxn ang="0">
                    <a:pos x="0" y="0"/>
                  </a:cxn>
                </a:cxnLst>
                <a:rect l="0" t="0" r="r" b="b"/>
                <a:pathLst>
                  <a:path w="30" h="14">
                    <a:moveTo>
                      <a:pt x="0" y="0"/>
                    </a:moveTo>
                    <a:lnTo>
                      <a:pt x="0" y="14"/>
                    </a:lnTo>
                    <a:lnTo>
                      <a:pt x="22" y="14"/>
                    </a:lnTo>
                    <a:lnTo>
                      <a:pt x="30" y="6"/>
                    </a:lnTo>
                    <a:lnTo>
                      <a:pt x="22"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7" name="Freeform 5306"/>
              <p:cNvSpPr>
                <a:spLocks/>
              </p:cNvSpPr>
              <p:nvPr/>
            </p:nvSpPr>
            <p:spPr bwMode="auto">
              <a:xfrm>
                <a:off x="3689351" y="1955800"/>
                <a:ext cx="15875" cy="7938"/>
              </a:xfrm>
              <a:custGeom>
                <a:avLst/>
                <a:gdLst/>
                <a:ahLst/>
                <a:cxnLst>
                  <a:cxn ang="0">
                    <a:pos x="0" y="0"/>
                  </a:cxn>
                  <a:cxn ang="0">
                    <a:pos x="0" y="6"/>
                  </a:cxn>
                  <a:cxn ang="0">
                    <a:pos x="0" y="6"/>
                  </a:cxn>
                  <a:cxn ang="0">
                    <a:pos x="0" y="14"/>
                  </a:cxn>
                  <a:cxn ang="0">
                    <a:pos x="22" y="14"/>
                  </a:cxn>
                  <a:cxn ang="0">
                    <a:pos x="30" y="6"/>
                  </a:cxn>
                  <a:cxn ang="0">
                    <a:pos x="30" y="6"/>
                  </a:cxn>
                  <a:cxn ang="0">
                    <a:pos x="22" y="0"/>
                  </a:cxn>
                  <a:cxn ang="0">
                    <a:pos x="0" y="0"/>
                  </a:cxn>
                </a:cxnLst>
                <a:rect l="0" t="0" r="r" b="b"/>
                <a:pathLst>
                  <a:path w="30" h="14">
                    <a:moveTo>
                      <a:pt x="0" y="0"/>
                    </a:moveTo>
                    <a:lnTo>
                      <a:pt x="0" y="6"/>
                    </a:lnTo>
                    <a:lnTo>
                      <a:pt x="0" y="6"/>
                    </a:lnTo>
                    <a:lnTo>
                      <a:pt x="0" y="14"/>
                    </a:lnTo>
                    <a:lnTo>
                      <a:pt x="22" y="14"/>
                    </a:lnTo>
                    <a:lnTo>
                      <a:pt x="30" y="6"/>
                    </a:lnTo>
                    <a:lnTo>
                      <a:pt x="30" y="6"/>
                    </a:lnTo>
                    <a:lnTo>
                      <a:pt x="22"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8" name="Line 5307"/>
              <p:cNvSpPr>
                <a:spLocks noChangeShapeType="1"/>
              </p:cNvSpPr>
              <p:nvPr/>
            </p:nvSpPr>
            <p:spPr bwMode="auto">
              <a:xfrm>
                <a:off x="3705226" y="1958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29" name="Freeform 5308"/>
              <p:cNvSpPr>
                <a:spLocks/>
              </p:cNvSpPr>
              <p:nvPr/>
            </p:nvSpPr>
            <p:spPr bwMode="auto">
              <a:xfrm>
                <a:off x="3697288" y="1955800"/>
                <a:ext cx="7938" cy="11113"/>
              </a:xfrm>
              <a:custGeom>
                <a:avLst/>
                <a:gdLst/>
                <a:ahLst/>
                <a:cxnLst>
                  <a:cxn ang="0">
                    <a:pos x="16" y="6"/>
                  </a:cxn>
                  <a:cxn ang="0">
                    <a:pos x="8" y="0"/>
                  </a:cxn>
                  <a:cxn ang="0">
                    <a:pos x="0" y="6"/>
                  </a:cxn>
                  <a:cxn ang="0">
                    <a:pos x="0" y="21"/>
                  </a:cxn>
                  <a:cxn ang="0">
                    <a:pos x="16" y="21"/>
                  </a:cxn>
                  <a:cxn ang="0">
                    <a:pos x="16" y="6"/>
                  </a:cxn>
                </a:cxnLst>
                <a:rect l="0" t="0" r="r" b="b"/>
                <a:pathLst>
                  <a:path w="16" h="21">
                    <a:moveTo>
                      <a:pt x="16" y="6"/>
                    </a:moveTo>
                    <a:lnTo>
                      <a:pt x="8" y="0"/>
                    </a:lnTo>
                    <a:lnTo>
                      <a:pt x="0" y="6"/>
                    </a:lnTo>
                    <a:lnTo>
                      <a:pt x="0" y="21"/>
                    </a:lnTo>
                    <a:lnTo>
                      <a:pt x="16" y="21"/>
                    </a:lnTo>
                    <a:lnTo>
                      <a:pt x="16"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0" name="Freeform 5309"/>
              <p:cNvSpPr>
                <a:spLocks/>
              </p:cNvSpPr>
              <p:nvPr/>
            </p:nvSpPr>
            <p:spPr bwMode="auto">
              <a:xfrm>
                <a:off x="3697288" y="1955800"/>
                <a:ext cx="7938" cy="11113"/>
              </a:xfrm>
              <a:custGeom>
                <a:avLst/>
                <a:gdLst/>
                <a:ahLst/>
                <a:cxnLst>
                  <a:cxn ang="0">
                    <a:pos x="16" y="6"/>
                  </a:cxn>
                  <a:cxn ang="0">
                    <a:pos x="16" y="6"/>
                  </a:cxn>
                  <a:cxn ang="0">
                    <a:pos x="8" y="0"/>
                  </a:cxn>
                  <a:cxn ang="0">
                    <a:pos x="0" y="6"/>
                  </a:cxn>
                  <a:cxn ang="0">
                    <a:pos x="0" y="21"/>
                  </a:cxn>
                  <a:cxn ang="0">
                    <a:pos x="8" y="21"/>
                  </a:cxn>
                  <a:cxn ang="0">
                    <a:pos x="16" y="21"/>
                  </a:cxn>
                  <a:cxn ang="0">
                    <a:pos x="16" y="21"/>
                  </a:cxn>
                  <a:cxn ang="0">
                    <a:pos x="16" y="6"/>
                  </a:cxn>
                </a:cxnLst>
                <a:rect l="0" t="0" r="r" b="b"/>
                <a:pathLst>
                  <a:path w="16" h="21">
                    <a:moveTo>
                      <a:pt x="16" y="6"/>
                    </a:moveTo>
                    <a:lnTo>
                      <a:pt x="16" y="6"/>
                    </a:lnTo>
                    <a:lnTo>
                      <a:pt x="8" y="0"/>
                    </a:lnTo>
                    <a:lnTo>
                      <a:pt x="0" y="6"/>
                    </a:lnTo>
                    <a:lnTo>
                      <a:pt x="0" y="21"/>
                    </a:lnTo>
                    <a:lnTo>
                      <a:pt x="8" y="21"/>
                    </a:lnTo>
                    <a:lnTo>
                      <a:pt x="16" y="21"/>
                    </a:lnTo>
                    <a:lnTo>
                      <a:pt x="16" y="21"/>
                    </a:lnTo>
                    <a:lnTo>
                      <a:pt x="16"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1" name="Line 5310"/>
              <p:cNvSpPr>
                <a:spLocks noChangeShapeType="1"/>
              </p:cNvSpPr>
              <p:nvPr/>
            </p:nvSpPr>
            <p:spPr bwMode="auto">
              <a:xfrm>
                <a:off x="3700463" y="1963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2" name="Freeform 5311"/>
              <p:cNvSpPr>
                <a:spLocks/>
              </p:cNvSpPr>
              <p:nvPr/>
            </p:nvSpPr>
            <p:spPr bwMode="auto">
              <a:xfrm>
                <a:off x="3697288" y="1963738"/>
                <a:ext cx="26988" cy="3175"/>
              </a:xfrm>
              <a:custGeom>
                <a:avLst/>
                <a:gdLst/>
                <a:ahLst/>
                <a:cxnLst>
                  <a:cxn ang="0">
                    <a:pos x="8" y="0"/>
                  </a:cxn>
                  <a:cxn ang="0">
                    <a:pos x="0" y="7"/>
                  </a:cxn>
                  <a:cxn ang="0">
                    <a:pos x="53" y="7"/>
                  </a:cxn>
                  <a:cxn ang="0">
                    <a:pos x="53" y="0"/>
                  </a:cxn>
                  <a:cxn ang="0">
                    <a:pos x="45" y="0"/>
                  </a:cxn>
                  <a:cxn ang="0">
                    <a:pos x="8" y="0"/>
                  </a:cxn>
                </a:cxnLst>
                <a:rect l="0" t="0" r="r" b="b"/>
                <a:pathLst>
                  <a:path w="53" h="7">
                    <a:moveTo>
                      <a:pt x="8" y="0"/>
                    </a:moveTo>
                    <a:lnTo>
                      <a:pt x="0" y="7"/>
                    </a:lnTo>
                    <a:lnTo>
                      <a:pt x="53" y="7"/>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3" name="Freeform 5312"/>
              <p:cNvSpPr>
                <a:spLocks/>
              </p:cNvSpPr>
              <p:nvPr/>
            </p:nvSpPr>
            <p:spPr bwMode="auto">
              <a:xfrm>
                <a:off x="3697288" y="1963738"/>
                <a:ext cx="26988" cy="3175"/>
              </a:xfrm>
              <a:custGeom>
                <a:avLst/>
                <a:gdLst/>
                <a:ahLst/>
                <a:cxnLst>
                  <a:cxn ang="0">
                    <a:pos x="8" y="0"/>
                  </a:cxn>
                  <a:cxn ang="0">
                    <a:pos x="8" y="0"/>
                  </a:cxn>
                  <a:cxn ang="0">
                    <a:pos x="0" y="7"/>
                  </a:cxn>
                  <a:cxn ang="0">
                    <a:pos x="8" y="7"/>
                  </a:cxn>
                  <a:cxn ang="0">
                    <a:pos x="45" y="7"/>
                  </a:cxn>
                  <a:cxn ang="0">
                    <a:pos x="53" y="7"/>
                  </a:cxn>
                  <a:cxn ang="0">
                    <a:pos x="53" y="0"/>
                  </a:cxn>
                  <a:cxn ang="0">
                    <a:pos x="45" y="0"/>
                  </a:cxn>
                  <a:cxn ang="0">
                    <a:pos x="8" y="0"/>
                  </a:cxn>
                </a:cxnLst>
                <a:rect l="0" t="0" r="r" b="b"/>
                <a:pathLst>
                  <a:path w="53" h="7">
                    <a:moveTo>
                      <a:pt x="8" y="0"/>
                    </a:moveTo>
                    <a:lnTo>
                      <a:pt x="8" y="0"/>
                    </a:lnTo>
                    <a:lnTo>
                      <a:pt x="0" y="7"/>
                    </a:lnTo>
                    <a:lnTo>
                      <a:pt x="8" y="7"/>
                    </a:lnTo>
                    <a:lnTo>
                      <a:pt x="45" y="7"/>
                    </a:lnTo>
                    <a:lnTo>
                      <a:pt x="53" y="7"/>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4" name="Line 5313"/>
              <p:cNvSpPr>
                <a:spLocks noChangeShapeType="1"/>
              </p:cNvSpPr>
              <p:nvPr/>
            </p:nvSpPr>
            <p:spPr bwMode="auto">
              <a:xfrm>
                <a:off x="3724276" y="1966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5" name="Freeform 5314"/>
              <p:cNvSpPr>
                <a:spLocks/>
              </p:cNvSpPr>
              <p:nvPr/>
            </p:nvSpPr>
            <p:spPr bwMode="auto">
              <a:xfrm>
                <a:off x="3717926" y="1963738"/>
                <a:ext cx="6350" cy="11113"/>
              </a:xfrm>
              <a:custGeom>
                <a:avLst/>
                <a:gdLst/>
                <a:ahLst/>
                <a:cxnLst>
                  <a:cxn ang="0">
                    <a:pos x="14" y="7"/>
                  </a:cxn>
                  <a:cxn ang="0">
                    <a:pos x="14" y="0"/>
                  </a:cxn>
                  <a:cxn ang="0">
                    <a:pos x="6" y="0"/>
                  </a:cxn>
                  <a:cxn ang="0">
                    <a:pos x="0" y="7"/>
                  </a:cxn>
                  <a:cxn ang="0">
                    <a:pos x="0" y="15"/>
                  </a:cxn>
                  <a:cxn ang="0">
                    <a:pos x="6" y="22"/>
                  </a:cxn>
                  <a:cxn ang="0">
                    <a:pos x="14" y="22"/>
                  </a:cxn>
                  <a:cxn ang="0">
                    <a:pos x="14" y="15"/>
                  </a:cxn>
                  <a:cxn ang="0">
                    <a:pos x="14" y="7"/>
                  </a:cxn>
                </a:cxnLst>
                <a:rect l="0" t="0" r="r" b="b"/>
                <a:pathLst>
                  <a:path w="14" h="22">
                    <a:moveTo>
                      <a:pt x="14" y="7"/>
                    </a:moveTo>
                    <a:lnTo>
                      <a:pt x="14" y="0"/>
                    </a:lnTo>
                    <a:lnTo>
                      <a:pt x="6" y="0"/>
                    </a:lnTo>
                    <a:lnTo>
                      <a:pt x="0" y="7"/>
                    </a:lnTo>
                    <a:lnTo>
                      <a:pt x="0" y="15"/>
                    </a:lnTo>
                    <a:lnTo>
                      <a:pt x="6" y="22"/>
                    </a:lnTo>
                    <a:lnTo>
                      <a:pt x="14" y="22"/>
                    </a:lnTo>
                    <a:lnTo>
                      <a:pt x="14" y="15"/>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6" name="Freeform 5315"/>
              <p:cNvSpPr>
                <a:spLocks/>
              </p:cNvSpPr>
              <p:nvPr/>
            </p:nvSpPr>
            <p:spPr bwMode="auto">
              <a:xfrm>
                <a:off x="3717926" y="1963738"/>
                <a:ext cx="6350" cy="11113"/>
              </a:xfrm>
              <a:custGeom>
                <a:avLst/>
                <a:gdLst/>
                <a:ahLst/>
                <a:cxnLst>
                  <a:cxn ang="0">
                    <a:pos x="14" y="7"/>
                  </a:cxn>
                  <a:cxn ang="0">
                    <a:pos x="14" y="0"/>
                  </a:cxn>
                  <a:cxn ang="0">
                    <a:pos x="6" y="0"/>
                  </a:cxn>
                  <a:cxn ang="0">
                    <a:pos x="0" y="7"/>
                  </a:cxn>
                  <a:cxn ang="0">
                    <a:pos x="0" y="15"/>
                  </a:cxn>
                  <a:cxn ang="0">
                    <a:pos x="6" y="22"/>
                  </a:cxn>
                  <a:cxn ang="0">
                    <a:pos x="14" y="22"/>
                  </a:cxn>
                  <a:cxn ang="0">
                    <a:pos x="14" y="15"/>
                  </a:cxn>
                  <a:cxn ang="0">
                    <a:pos x="14" y="7"/>
                  </a:cxn>
                </a:cxnLst>
                <a:rect l="0" t="0" r="r" b="b"/>
                <a:pathLst>
                  <a:path w="14" h="22">
                    <a:moveTo>
                      <a:pt x="14" y="7"/>
                    </a:moveTo>
                    <a:lnTo>
                      <a:pt x="14" y="0"/>
                    </a:lnTo>
                    <a:lnTo>
                      <a:pt x="6" y="0"/>
                    </a:lnTo>
                    <a:lnTo>
                      <a:pt x="0" y="7"/>
                    </a:lnTo>
                    <a:lnTo>
                      <a:pt x="0" y="15"/>
                    </a:lnTo>
                    <a:lnTo>
                      <a:pt x="6" y="22"/>
                    </a:lnTo>
                    <a:lnTo>
                      <a:pt x="14" y="22"/>
                    </a:lnTo>
                    <a:lnTo>
                      <a:pt x="14" y="15"/>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7" name="Line 5316"/>
              <p:cNvSpPr>
                <a:spLocks noChangeShapeType="1"/>
              </p:cNvSpPr>
              <p:nvPr/>
            </p:nvSpPr>
            <p:spPr bwMode="auto">
              <a:xfrm>
                <a:off x="3721101" y="1971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8" name="Freeform 5317"/>
              <p:cNvSpPr>
                <a:spLocks/>
              </p:cNvSpPr>
              <p:nvPr/>
            </p:nvSpPr>
            <p:spPr bwMode="auto">
              <a:xfrm>
                <a:off x="3717926" y="1971675"/>
                <a:ext cx="30163" cy="3175"/>
              </a:xfrm>
              <a:custGeom>
                <a:avLst/>
                <a:gdLst/>
                <a:ahLst/>
                <a:cxnLst>
                  <a:cxn ang="0">
                    <a:pos x="6" y="0"/>
                  </a:cxn>
                  <a:cxn ang="0">
                    <a:pos x="0" y="0"/>
                  </a:cxn>
                  <a:cxn ang="0">
                    <a:pos x="6" y="7"/>
                  </a:cxn>
                  <a:cxn ang="0">
                    <a:pos x="51" y="7"/>
                  </a:cxn>
                  <a:cxn ang="0">
                    <a:pos x="59" y="0"/>
                  </a:cxn>
                  <a:cxn ang="0">
                    <a:pos x="51" y="0"/>
                  </a:cxn>
                  <a:cxn ang="0">
                    <a:pos x="6" y="0"/>
                  </a:cxn>
                </a:cxnLst>
                <a:rect l="0" t="0" r="r" b="b"/>
                <a:pathLst>
                  <a:path w="59" h="7">
                    <a:moveTo>
                      <a:pt x="6" y="0"/>
                    </a:moveTo>
                    <a:lnTo>
                      <a:pt x="0" y="0"/>
                    </a:lnTo>
                    <a:lnTo>
                      <a:pt x="6" y="7"/>
                    </a:lnTo>
                    <a:lnTo>
                      <a:pt x="51" y="7"/>
                    </a:lnTo>
                    <a:lnTo>
                      <a:pt x="59" y="0"/>
                    </a:lnTo>
                    <a:lnTo>
                      <a:pt x="51"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39" name="Freeform 5318"/>
              <p:cNvSpPr>
                <a:spLocks/>
              </p:cNvSpPr>
              <p:nvPr/>
            </p:nvSpPr>
            <p:spPr bwMode="auto">
              <a:xfrm>
                <a:off x="3717926" y="1971675"/>
                <a:ext cx="30163" cy="3175"/>
              </a:xfrm>
              <a:custGeom>
                <a:avLst/>
                <a:gdLst/>
                <a:ahLst/>
                <a:cxnLst>
                  <a:cxn ang="0">
                    <a:pos x="6" y="0"/>
                  </a:cxn>
                  <a:cxn ang="0">
                    <a:pos x="0" y="0"/>
                  </a:cxn>
                  <a:cxn ang="0">
                    <a:pos x="0" y="0"/>
                  </a:cxn>
                  <a:cxn ang="0">
                    <a:pos x="6" y="7"/>
                  </a:cxn>
                  <a:cxn ang="0">
                    <a:pos x="51" y="7"/>
                  </a:cxn>
                  <a:cxn ang="0">
                    <a:pos x="59" y="0"/>
                  </a:cxn>
                  <a:cxn ang="0">
                    <a:pos x="59" y="0"/>
                  </a:cxn>
                  <a:cxn ang="0">
                    <a:pos x="51" y="0"/>
                  </a:cxn>
                  <a:cxn ang="0">
                    <a:pos x="6" y="0"/>
                  </a:cxn>
                </a:cxnLst>
                <a:rect l="0" t="0" r="r" b="b"/>
                <a:pathLst>
                  <a:path w="59" h="7">
                    <a:moveTo>
                      <a:pt x="6" y="0"/>
                    </a:moveTo>
                    <a:lnTo>
                      <a:pt x="0" y="0"/>
                    </a:lnTo>
                    <a:lnTo>
                      <a:pt x="0" y="0"/>
                    </a:lnTo>
                    <a:lnTo>
                      <a:pt x="6" y="7"/>
                    </a:lnTo>
                    <a:lnTo>
                      <a:pt x="51" y="7"/>
                    </a:lnTo>
                    <a:lnTo>
                      <a:pt x="59" y="0"/>
                    </a:lnTo>
                    <a:lnTo>
                      <a:pt x="59" y="0"/>
                    </a:lnTo>
                    <a:lnTo>
                      <a:pt x="51"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0" name="Line 5319"/>
              <p:cNvSpPr>
                <a:spLocks noChangeShapeType="1"/>
              </p:cNvSpPr>
              <p:nvPr/>
            </p:nvSpPr>
            <p:spPr bwMode="auto">
              <a:xfrm>
                <a:off x="3748088" y="19716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1" name="Freeform 5320"/>
              <p:cNvSpPr>
                <a:spLocks/>
              </p:cNvSpPr>
              <p:nvPr/>
            </p:nvSpPr>
            <p:spPr bwMode="auto">
              <a:xfrm>
                <a:off x="3741738" y="1971675"/>
                <a:ext cx="6350" cy="11113"/>
              </a:xfrm>
              <a:custGeom>
                <a:avLst/>
                <a:gdLst/>
                <a:ahLst/>
                <a:cxnLst>
                  <a:cxn ang="0">
                    <a:pos x="14" y="0"/>
                  </a:cxn>
                  <a:cxn ang="0">
                    <a:pos x="0" y="0"/>
                  </a:cxn>
                  <a:cxn ang="0">
                    <a:pos x="0" y="13"/>
                  </a:cxn>
                  <a:cxn ang="0">
                    <a:pos x="6" y="21"/>
                  </a:cxn>
                  <a:cxn ang="0">
                    <a:pos x="14" y="13"/>
                  </a:cxn>
                  <a:cxn ang="0">
                    <a:pos x="14" y="0"/>
                  </a:cxn>
                </a:cxnLst>
                <a:rect l="0" t="0" r="r" b="b"/>
                <a:pathLst>
                  <a:path w="14" h="21">
                    <a:moveTo>
                      <a:pt x="14" y="0"/>
                    </a:moveTo>
                    <a:lnTo>
                      <a:pt x="0" y="0"/>
                    </a:lnTo>
                    <a:lnTo>
                      <a:pt x="0" y="13"/>
                    </a:lnTo>
                    <a:lnTo>
                      <a:pt x="6" y="21"/>
                    </a:lnTo>
                    <a:lnTo>
                      <a:pt x="14" y="13"/>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2" name="Freeform 5321"/>
              <p:cNvSpPr>
                <a:spLocks/>
              </p:cNvSpPr>
              <p:nvPr/>
            </p:nvSpPr>
            <p:spPr bwMode="auto">
              <a:xfrm>
                <a:off x="3741738" y="1971675"/>
                <a:ext cx="6350" cy="11113"/>
              </a:xfrm>
              <a:custGeom>
                <a:avLst/>
                <a:gdLst/>
                <a:ahLst/>
                <a:cxnLst>
                  <a:cxn ang="0">
                    <a:pos x="14" y="0"/>
                  </a:cxn>
                  <a:cxn ang="0">
                    <a:pos x="14" y="0"/>
                  </a:cxn>
                  <a:cxn ang="0">
                    <a:pos x="6" y="0"/>
                  </a:cxn>
                  <a:cxn ang="0">
                    <a:pos x="0" y="0"/>
                  </a:cxn>
                  <a:cxn ang="0">
                    <a:pos x="0" y="13"/>
                  </a:cxn>
                  <a:cxn ang="0">
                    <a:pos x="6" y="21"/>
                  </a:cxn>
                  <a:cxn ang="0">
                    <a:pos x="14" y="13"/>
                  </a:cxn>
                  <a:cxn ang="0">
                    <a:pos x="14" y="13"/>
                  </a:cxn>
                  <a:cxn ang="0">
                    <a:pos x="14" y="0"/>
                  </a:cxn>
                </a:cxnLst>
                <a:rect l="0" t="0" r="r" b="b"/>
                <a:pathLst>
                  <a:path w="14" h="21">
                    <a:moveTo>
                      <a:pt x="14" y="0"/>
                    </a:moveTo>
                    <a:lnTo>
                      <a:pt x="14" y="0"/>
                    </a:lnTo>
                    <a:lnTo>
                      <a:pt x="6" y="0"/>
                    </a:lnTo>
                    <a:lnTo>
                      <a:pt x="0" y="0"/>
                    </a:lnTo>
                    <a:lnTo>
                      <a:pt x="0" y="13"/>
                    </a:lnTo>
                    <a:lnTo>
                      <a:pt x="6" y="21"/>
                    </a:lnTo>
                    <a:lnTo>
                      <a:pt x="14" y="13"/>
                    </a:lnTo>
                    <a:lnTo>
                      <a:pt x="14" y="13"/>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3" name="Line 5322"/>
              <p:cNvSpPr>
                <a:spLocks noChangeShapeType="1"/>
              </p:cNvSpPr>
              <p:nvPr/>
            </p:nvSpPr>
            <p:spPr bwMode="auto">
              <a:xfrm>
                <a:off x="3744913" y="1974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4" name="Freeform 5323"/>
              <p:cNvSpPr>
                <a:spLocks/>
              </p:cNvSpPr>
              <p:nvPr/>
            </p:nvSpPr>
            <p:spPr bwMode="auto">
              <a:xfrm>
                <a:off x="3744913" y="1974850"/>
                <a:ext cx="20638" cy="7938"/>
              </a:xfrm>
              <a:custGeom>
                <a:avLst/>
                <a:gdLst/>
                <a:ahLst/>
                <a:cxnLst>
                  <a:cxn ang="0">
                    <a:pos x="0" y="0"/>
                  </a:cxn>
                  <a:cxn ang="0">
                    <a:pos x="0" y="14"/>
                  </a:cxn>
                  <a:cxn ang="0">
                    <a:pos x="31" y="14"/>
                  </a:cxn>
                  <a:cxn ang="0">
                    <a:pos x="39" y="6"/>
                  </a:cxn>
                  <a:cxn ang="0">
                    <a:pos x="39" y="0"/>
                  </a:cxn>
                  <a:cxn ang="0">
                    <a:pos x="31" y="0"/>
                  </a:cxn>
                  <a:cxn ang="0">
                    <a:pos x="0" y="0"/>
                  </a:cxn>
                </a:cxnLst>
                <a:rect l="0" t="0" r="r" b="b"/>
                <a:pathLst>
                  <a:path w="39" h="14">
                    <a:moveTo>
                      <a:pt x="0" y="0"/>
                    </a:moveTo>
                    <a:lnTo>
                      <a:pt x="0" y="14"/>
                    </a:lnTo>
                    <a:lnTo>
                      <a:pt x="31" y="14"/>
                    </a:lnTo>
                    <a:lnTo>
                      <a:pt x="39" y="6"/>
                    </a:lnTo>
                    <a:lnTo>
                      <a:pt x="39" y="0"/>
                    </a:lnTo>
                    <a:lnTo>
                      <a:pt x="31"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5" name="Freeform 5324"/>
              <p:cNvSpPr>
                <a:spLocks/>
              </p:cNvSpPr>
              <p:nvPr/>
            </p:nvSpPr>
            <p:spPr bwMode="auto">
              <a:xfrm>
                <a:off x="3744913" y="1974850"/>
                <a:ext cx="20638" cy="7938"/>
              </a:xfrm>
              <a:custGeom>
                <a:avLst/>
                <a:gdLst/>
                <a:ahLst/>
                <a:cxnLst>
                  <a:cxn ang="0">
                    <a:pos x="0" y="0"/>
                  </a:cxn>
                  <a:cxn ang="0">
                    <a:pos x="0" y="0"/>
                  </a:cxn>
                  <a:cxn ang="0">
                    <a:pos x="0" y="6"/>
                  </a:cxn>
                  <a:cxn ang="0">
                    <a:pos x="0" y="14"/>
                  </a:cxn>
                  <a:cxn ang="0">
                    <a:pos x="31" y="14"/>
                  </a:cxn>
                  <a:cxn ang="0">
                    <a:pos x="39" y="6"/>
                  </a:cxn>
                  <a:cxn ang="0">
                    <a:pos x="39" y="0"/>
                  </a:cxn>
                  <a:cxn ang="0">
                    <a:pos x="31" y="0"/>
                  </a:cxn>
                  <a:cxn ang="0">
                    <a:pos x="0" y="0"/>
                  </a:cxn>
                </a:cxnLst>
                <a:rect l="0" t="0" r="r" b="b"/>
                <a:pathLst>
                  <a:path w="39" h="14">
                    <a:moveTo>
                      <a:pt x="0" y="0"/>
                    </a:moveTo>
                    <a:lnTo>
                      <a:pt x="0" y="0"/>
                    </a:lnTo>
                    <a:lnTo>
                      <a:pt x="0" y="6"/>
                    </a:lnTo>
                    <a:lnTo>
                      <a:pt x="0" y="14"/>
                    </a:lnTo>
                    <a:lnTo>
                      <a:pt x="31" y="14"/>
                    </a:lnTo>
                    <a:lnTo>
                      <a:pt x="39" y="6"/>
                    </a:lnTo>
                    <a:lnTo>
                      <a:pt x="39" y="0"/>
                    </a:lnTo>
                    <a:lnTo>
                      <a:pt x="31"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6" name="Line 5325"/>
              <p:cNvSpPr>
                <a:spLocks noChangeShapeType="1"/>
              </p:cNvSpPr>
              <p:nvPr/>
            </p:nvSpPr>
            <p:spPr bwMode="auto">
              <a:xfrm>
                <a:off x="3765551" y="1978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7" name="Freeform 5326"/>
              <p:cNvSpPr>
                <a:spLocks/>
              </p:cNvSpPr>
              <p:nvPr/>
            </p:nvSpPr>
            <p:spPr bwMode="auto">
              <a:xfrm>
                <a:off x="3757613" y="1974850"/>
                <a:ext cx="7938" cy="23813"/>
              </a:xfrm>
              <a:custGeom>
                <a:avLst/>
                <a:gdLst/>
                <a:ahLst/>
                <a:cxnLst>
                  <a:cxn ang="0">
                    <a:pos x="15" y="6"/>
                  </a:cxn>
                  <a:cxn ang="0">
                    <a:pos x="15" y="0"/>
                  </a:cxn>
                  <a:cxn ang="0">
                    <a:pos x="7" y="0"/>
                  </a:cxn>
                  <a:cxn ang="0">
                    <a:pos x="0" y="6"/>
                  </a:cxn>
                  <a:cxn ang="0">
                    <a:pos x="0" y="44"/>
                  </a:cxn>
                  <a:cxn ang="0">
                    <a:pos x="15" y="44"/>
                  </a:cxn>
                  <a:cxn ang="0">
                    <a:pos x="15" y="6"/>
                  </a:cxn>
                </a:cxnLst>
                <a:rect l="0" t="0" r="r" b="b"/>
                <a:pathLst>
                  <a:path w="15" h="44">
                    <a:moveTo>
                      <a:pt x="15" y="6"/>
                    </a:moveTo>
                    <a:lnTo>
                      <a:pt x="15" y="0"/>
                    </a:lnTo>
                    <a:lnTo>
                      <a:pt x="7" y="0"/>
                    </a:lnTo>
                    <a:lnTo>
                      <a:pt x="0" y="6"/>
                    </a:lnTo>
                    <a:lnTo>
                      <a:pt x="0" y="44"/>
                    </a:lnTo>
                    <a:lnTo>
                      <a:pt x="15" y="44"/>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8" name="Freeform 5327"/>
              <p:cNvSpPr>
                <a:spLocks/>
              </p:cNvSpPr>
              <p:nvPr/>
            </p:nvSpPr>
            <p:spPr bwMode="auto">
              <a:xfrm>
                <a:off x="3757613" y="1974850"/>
                <a:ext cx="7938" cy="23813"/>
              </a:xfrm>
              <a:custGeom>
                <a:avLst/>
                <a:gdLst/>
                <a:ahLst/>
                <a:cxnLst>
                  <a:cxn ang="0">
                    <a:pos x="15" y="6"/>
                  </a:cxn>
                  <a:cxn ang="0">
                    <a:pos x="15" y="0"/>
                  </a:cxn>
                  <a:cxn ang="0">
                    <a:pos x="7" y="0"/>
                  </a:cxn>
                  <a:cxn ang="0">
                    <a:pos x="0" y="6"/>
                  </a:cxn>
                  <a:cxn ang="0">
                    <a:pos x="0" y="44"/>
                  </a:cxn>
                  <a:cxn ang="0">
                    <a:pos x="7" y="44"/>
                  </a:cxn>
                  <a:cxn ang="0">
                    <a:pos x="15" y="44"/>
                  </a:cxn>
                  <a:cxn ang="0">
                    <a:pos x="15" y="44"/>
                  </a:cxn>
                  <a:cxn ang="0">
                    <a:pos x="15" y="6"/>
                  </a:cxn>
                </a:cxnLst>
                <a:rect l="0" t="0" r="r" b="b"/>
                <a:pathLst>
                  <a:path w="15" h="44">
                    <a:moveTo>
                      <a:pt x="15" y="6"/>
                    </a:moveTo>
                    <a:lnTo>
                      <a:pt x="15" y="0"/>
                    </a:lnTo>
                    <a:lnTo>
                      <a:pt x="7" y="0"/>
                    </a:lnTo>
                    <a:lnTo>
                      <a:pt x="0" y="6"/>
                    </a:lnTo>
                    <a:lnTo>
                      <a:pt x="0" y="44"/>
                    </a:lnTo>
                    <a:lnTo>
                      <a:pt x="7" y="44"/>
                    </a:lnTo>
                    <a:lnTo>
                      <a:pt x="15" y="44"/>
                    </a:lnTo>
                    <a:lnTo>
                      <a:pt x="15" y="44"/>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49" name="Line 5328"/>
              <p:cNvSpPr>
                <a:spLocks noChangeShapeType="1"/>
              </p:cNvSpPr>
              <p:nvPr/>
            </p:nvSpPr>
            <p:spPr bwMode="auto">
              <a:xfrm>
                <a:off x="3760788" y="1993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0" name="Freeform 5329"/>
              <p:cNvSpPr>
                <a:spLocks/>
              </p:cNvSpPr>
              <p:nvPr/>
            </p:nvSpPr>
            <p:spPr bwMode="auto">
              <a:xfrm>
                <a:off x="3757613" y="1993900"/>
                <a:ext cx="31750" cy="4763"/>
              </a:xfrm>
              <a:custGeom>
                <a:avLst/>
                <a:gdLst/>
                <a:ahLst/>
                <a:cxnLst>
                  <a:cxn ang="0">
                    <a:pos x="7" y="0"/>
                  </a:cxn>
                  <a:cxn ang="0">
                    <a:pos x="0" y="0"/>
                  </a:cxn>
                  <a:cxn ang="0">
                    <a:pos x="0" y="8"/>
                  </a:cxn>
                  <a:cxn ang="0">
                    <a:pos x="60" y="8"/>
                  </a:cxn>
                  <a:cxn ang="0">
                    <a:pos x="53" y="0"/>
                  </a:cxn>
                  <a:cxn ang="0">
                    <a:pos x="7" y="0"/>
                  </a:cxn>
                </a:cxnLst>
                <a:rect l="0" t="0" r="r" b="b"/>
                <a:pathLst>
                  <a:path w="60" h="8">
                    <a:moveTo>
                      <a:pt x="7" y="0"/>
                    </a:moveTo>
                    <a:lnTo>
                      <a:pt x="0" y="0"/>
                    </a:lnTo>
                    <a:lnTo>
                      <a:pt x="0" y="8"/>
                    </a:lnTo>
                    <a:lnTo>
                      <a:pt x="60" y="8"/>
                    </a:lnTo>
                    <a:lnTo>
                      <a:pt x="5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1" name="Freeform 5330"/>
              <p:cNvSpPr>
                <a:spLocks/>
              </p:cNvSpPr>
              <p:nvPr/>
            </p:nvSpPr>
            <p:spPr bwMode="auto">
              <a:xfrm>
                <a:off x="3757613" y="1993900"/>
                <a:ext cx="31750" cy="4763"/>
              </a:xfrm>
              <a:custGeom>
                <a:avLst/>
                <a:gdLst/>
                <a:ahLst/>
                <a:cxnLst>
                  <a:cxn ang="0">
                    <a:pos x="7" y="0"/>
                  </a:cxn>
                  <a:cxn ang="0">
                    <a:pos x="0" y="0"/>
                  </a:cxn>
                  <a:cxn ang="0">
                    <a:pos x="0" y="8"/>
                  </a:cxn>
                  <a:cxn ang="0">
                    <a:pos x="7" y="8"/>
                  </a:cxn>
                  <a:cxn ang="0">
                    <a:pos x="53" y="8"/>
                  </a:cxn>
                  <a:cxn ang="0">
                    <a:pos x="60" y="8"/>
                  </a:cxn>
                  <a:cxn ang="0">
                    <a:pos x="53" y="0"/>
                  </a:cxn>
                  <a:cxn ang="0">
                    <a:pos x="53" y="0"/>
                  </a:cxn>
                  <a:cxn ang="0">
                    <a:pos x="7" y="0"/>
                  </a:cxn>
                </a:cxnLst>
                <a:rect l="0" t="0" r="r" b="b"/>
                <a:pathLst>
                  <a:path w="60" h="8">
                    <a:moveTo>
                      <a:pt x="7" y="0"/>
                    </a:moveTo>
                    <a:lnTo>
                      <a:pt x="0" y="0"/>
                    </a:lnTo>
                    <a:lnTo>
                      <a:pt x="0" y="8"/>
                    </a:lnTo>
                    <a:lnTo>
                      <a:pt x="7" y="8"/>
                    </a:lnTo>
                    <a:lnTo>
                      <a:pt x="53" y="8"/>
                    </a:lnTo>
                    <a:lnTo>
                      <a:pt x="60" y="8"/>
                    </a:lnTo>
                    <a:lnTo>
                      <a:pt x="53" y="0"/>
                    </a:lnTo>
                    <a:lnTo>
                      <a:pt x="5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2" name="Line 5331"/>
              <p:cNvSpPr>
                <a:spLocks noChangeShapeType="1"/>
              </p:cNvSpPr>
              <p:nvPr/>
            </p:nvSpPr>
            <p:spPr bwMode="auto">
              <a:xfrm>
                <a:off x="3789363" y="1998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3" name="Freeform 5332"/>
              <p:cNvSpPr>
                <a:spLocks/>
              </p:cNvSpPr>
              <p:nvPr/>
            </p:nvSpPr>
            <p:spPr bwMode="auto">
              <a:xfrm>
                <a:off x="3781426" y="1993900"/>
                <a:ext cx="7938" cy="11113"/>
              </a:xfrm>
              <a:custGeom>
                <a:avLst/>
                <a:gdLst/>
                <a:ahLst/>
                <a:cxnLst>
                  <a:cxn ang="0">
                    <a:pos x="15" y="8"/>
                  </a:cxn>
                  <a:cxn ang="0">
                    <a:pos x="8" y="0"/>
                  </a:cxn>
                  <a:cxn ang="0">
                    <a:pos x="0" y="8"/>
                  </a:cxn>
                  <a:cxn ang="0">
                    <a:pos x="0" y="14"/>
                  </a:cxn>
                  <a:cxn ang="0">
                    <a:pos x="8" y="21"/>
                  </a:cxn>
                  <a:cxn ang="0">
                    <a:pos x="15" y="14"/>
                  </a:cxn>
                  <a:cxn ang="0">
                    <a:pos x="15" y="8"/>
                  </a:cxn>
                </a:cxnLst>
                <a:rect l="0" t="0" r="r" b="b"/>
                <a:pathLst>
                  <a:path w="15" h="21">
                    <a:moveTo>
                      <a:pt x="15" y="8"/>
                    </a:moveTo>
                    <a:lnTo>
                      <a:pt x="8" y="0"/>
                    </a:lnTo>
                    <a:lnTo>
                      <a:pt x="0" y="8"/>
                    </a:lnTo>
                    <a:lnTo>
                      <a:pt x="0" y="14"/>
                    </a:lnTo>
                    <a:lnTo>
                      <a:pt x="8" y="21"/>
                    </a:lnTo>
                    <a:lnTo>
                      <a:pt x="15" y="14"/>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4" name="Freeform 5333"/>
              <p:cNvSpPr>
                <a:spLocks/>
              </p:cNvSpPr>
              <p:nvPr/>
            </p:nvSpPr>
            <p:spPr bwMode="auto">
              <a:xfrm>
                <a:off x="3781426" y="1993900"/>
                <a:ext cx="7938" cy="11113"/>
              </a:xfrm>
              <a:custGeom>
                <a:avLst/>
                <a:gdLst/>
                <a:ahLst/>
                <a:cxnLst>
                  <a:cxn ang="0">
                    <a:pos x="15" y="8"/>
                  </a:cxn>
                  <a:cxn ang="0">
                    <a:pos x="8" y="0"/>
                  </a:cxn>
                  <a:cxn ang="0">
                    <a:pos x="8" y="0"/>
                  </a:cxn>
                  <a:cxn ang="0">
                    <a:pos x="0" y="8"/>
                  </a:cxn>
                  <a:cxn ang="0">
                    <a:pos x="0" y="14"/>
                  </a:cxn>
                  <a:cxn ang="0">
                    <a:pos x="8" y="21"/>
                  </a:cxn>
                  <a:cxn ang="0">
                    <a:pos x="8" y="21"/>
                  </a:cxn>
                  <a:cxn ang="0">
                    <a:pos x="15" y="14"/>
                  </a:cxn>
                  <a:cxn ang="0">
                    <a:pos x="15" y="8"/>
                  </a:cxn>
                </a:cxnLst>
                <a:rect l="0" t="0" r="r" b="b"/>
                <a:pathLst>
                  <a:path w="15" h="21">
                    <a:moveTo>
                      <a:pt x="15" y="8"/>
                    </a:moveTo>
                    <a:lnTo>
                      <a:pt x="8" y="0"/>
                    </a:lnTo>
                    <a:lnTo>
                      <a:pt x="8" y="0"/>
                    </a:lnTo>
                    <a:lnTo>
                      <a:pt x="0" y="8"/>
                    </a:lnTo>
                    <a:lnTo>
                      <a:pt x="0" y="14"/>
                    </a:lnTo>
                    <a:lnTo>
                      <a:pt x="8" y="21"/>
                    </a:lnTo>
                    <a:lnTo>
                      <a:pt x="8" y="21"/>
                    </a:lnTo>
                    <a:lnTo>
                      <a:pt x="15" y="14"/>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5" name="Line 5334"/>
              <p:cNvSpPr>
                <a:spLocks noChangeShapeType="1"/>
              </p:cNvSpPr>
              <p:nvPr/>
            </p:nvSpPr>
            <p:spPr bwMode="auto">
              <a:xfrm>
                <a:off x="3784601" y="19986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6" name="Freeform 5335"/>
              <p:cNvSpPr>
                <a:spLocks/>
              </p:cNvSpPr>
              <p:nvPr/>
            </p:nvSpPr>
            <p:spPr bwMode="auto">
              <a:xfrm>
                <a:off x="3781426" y="1998663"/>
                <a:ext cx="11113" cy="6350"/>
              </a:xfrm>
              <a:custGeom>
                <a:avLst/>
                <a:gdLst/>
                <a:ahLst/>
                <a:cxnLst>
                  <a:cxn ang="0">
                    <a:pos x="8" y="0"/>
                  </a:cxn>
                  <a:cxn ang="0">
                    <a:pos x="0" y="6"/>
                  </a:cxn>
                  <a:cxn ang="0">
                    <a:pos x="8" y="13"/>
                  </a:cxn>
                  <a:cxn ang="0">
                    <a:pos x="22" y="13"/>
                  </a:cxn>
                  <a:cxn ang="0">
                    <a:pos x="22" y="0"/>
                  </a:cxn>
                  <a:cxn ang="0">
                    <a:pos x="8" y="0"/>
                  </a:cxn>
                </a:cxnLst>
                <a:rect l="0" t="0" r="r" b="b"/>
                <a:pathLst>
                  <a:path w="22" h="13">
                    <a:moveTo>
                      <a:pt x="8" y="0"/>
                    </a:moveTo>
                    <a:lnTo>
                      <a:pt x="0" y="6"/>
                    </a:lnTo>
                    <a:lnTo>
                      <a:pt x="8" y="13"/>
                    </a:lnTo>
                    <a:lnTo>
                      <a:pt x="22" y="13"/>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7" name="Freeform 5336"/>
              <p:cNvSpPr>
                <a:spLocks/>
              </p:cNvSpPr>
              <p:nvPr/>
            </p:nvSpPr>
            <p:spPr bwMode="auto">
              <a:xfrm>
                <a:off x="3781426" y="1998663"/>
                <a:ext cx="11113" cy="6350"/>
              </a:xfrm>
              <a:custGeom>
                <a:avLst/>
                <a:gdLst/>
                <a:ahLst/>
                <a:cxnLst>
                  <a:cxn ang="0">
                    <a:pos x="8" y="0"/>
                  </a:cxn>
                  <a:cxn ang="0">
                    <a:pos x="0" y="6"/>
                  </a:cxn>
                  <a:cxn ang="0">
                    <a:pos x="0" y="6"/>
                  </a:cxn>
                  <a:cxn ang="0">
                    <a:pos x="8" y="13"/>
                  </a:cxn>
                  <a:cxn ang="0">
                    <a:pos x="22" y="13"/>
                  </a:cxn>
                  <a:cxn ang="0">
                    <a:pos x="22" y="6"/>
                  </a:cxn>
                  <a:cxn ang="0">
                    <a:pos x="22" y="6"/>
                  </a:cxn>
                  <a:cxn ang="0">
                    <a:pos x="22" y="0"/>
                  </a:cxn>
                  <a:cxn ang="0">
                    <a:pos x="8" y="0"/>
                  </a:cxn>
                </a:cxnLst>
                <a:rect l="0" t="0" r="r" b="b"/>
                <a:pathLst>
                  <a:path w="22" h="13">
                    <a:moveTo>
                      <a:pt x="8" y="0"/>
                    </a:moveTo>
                    <a:lnTo>
                      <a:pt x="0" y="6"/>
                    </a:lnTo>
                    <a:lnTo>
                      <a:pt x="0" y="6"/>
                    </a:lnTo>
                    <a:lnTo>
                      <a:pt x="8" y="13"/>
                    </a:lnTo>
                    <a:lnTo>
                      <a:pt x="22" y="13"/>
                    </a:lnTo>
                    <a:lnTo>
                      <a:pt x="22" y="6"/>
                    </a:lnTo>
                    <a:lnTo>
                      <a:pt x="22" y="6"/>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8" name="Line 5337"/>
              <p:cNvSpPr>
                <a:spLocks noChangeShapeType="1"/>
              </p:cNvSpPr>
              <p:nvPr/>
            </p:nvSpPr>
            <p:spPr bwMode="auto">
              <a:xfrm>
                <a:off x="3792538" y="2001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59" name="Freeform 5338"/>
              <p:cNvSpPr>
                <a:spLocks/>
              </p:cNvSpPr>
              <p:nvPr/>
            </p:nvSpPr>
            <p:spPr bwMode="auto">
              <a:xfrm>
                <a:off x="3789363" y="1998663"/>
                <a:ext cx="3175" cy="14288"/>
              </a:xfrm>
              <a:custGeom>
                <a:avLst/>
                <a:gdLst/>
                <a:ahLst/>
                <a:cxnLst>
                  <a:cxn ang="0">
                    <a:pos x="7" y="6"/>
                  </a:cxn>
                  <a:cxn ang="0">
                    <a:pos x="0" y="0"/>
                  </a:cxn>
                  <a:cxn ang="0">
                    <a:pos x="0" y="28"/>
                  </a:cxn>
                  <a:cxn ang="0">
                    <a:pos x="7" y="21"/>
                  </a:cxn>
                  <a:cxn ang="0">
                    <a:pos x="7" y="6"/>
                  </a:cxn>
                </a:cxnLst>
                <a:rect l="0" t="0" r="r" b="b"/>
                <a:pathLst>
                  <a:path w="7" h="28">
                    <a:moveTo>
                      <a:pt x="7" y="6"/>
                    </a:moveTo>
                    <a:lnTo>
                      <a:pt x="0" y="0"/>
                    </a:lnTo>
                    <a:lnTo>
                      <a:pt x="0" y="28"/>
                    </a:lnTo>
                    <a:lnTo>
                      <a:pt x="7" y="21"/>
                    </a:lnTo>
                    <a:lnTo>
                      <a:pt x="7"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0" name="Freeform 5339"/>
              <p:cNvSpPr>
                <a:spLocks/>
              </p:cNvSpPr>
              <p:nvPr/>
            </p:nvSpPr>
            <p:spPr bwMode="auto">
              <a:xfrm>
                <a:off x="3789363" y="1998663"/>
                <a:ext cx="3175" cy="14288"/>
              </a:xfrm>
              <a:custGeom>
                <a:avLst/>
                <a:gdLst/>
                <a:ahLst/>
                <a:cxnLst>
                  <a:cxn ang="0">
                    <a:pos x="7" y="6"/>
                  </a:cxn>
                  <a:cxn ang="0">
                    <a:pos x="7" y="6"/>
                  </a:cxn>
                  <a:cxn ang="0">
                    <a:pos x="0" y="0"/>
                  </a:cxn>
                  <a:cxn ang="0">
                    <a:pos x="0" y="6"/>
                  </a:cxn>
                  <a:cxn ang="0">
                    <a:pos x="0" y="21"/>
                  </a:cxn>
                  <a:cxn ang="0">
                    <a:pos x="0" y="28"/>
                  </a:cxn>
                  <a:cxn ang="0">
                    <a:pos x="7" y="21"/>
                  </a:cxn>
                  <a:cxn ang="0">
                    <a:pos x="7" y="21"/>
                  </a:cxn>
                  <a:cxn ang="0">
                    <a:pos x="7" y="6"/>
                  </a:cxn>
                </a:cxnLst>
                <a:rect l="0" t="0" r="r" b="b"/>
                <a:pathLst>
                  <a:path w="7" h="28">
                    <a:moveTo>
                      <a:pt x="7" y="6"/>
                    </a:moveTo>
                    <a:lnTo>
                      <a:pt x="7" y="6"/>
                    </a:lnTo>
                    <a:lnTo>
                      <a:pt x="0" y="0"/>
                    </a:lnTo>
                    <a:lnTo>
                      <a:pt x="0" y="6"/>
                    </a:lnTo>
                    <a:lnTo>
                      <a:pt x="0" y="21"/>
                    </a:lnTo>
                    <a:lnTo>
                      <a:pt x="0" y="28"/>
                    </a:lnTo>
                    <a:lnTo>
                      <a:pt x="7" y="21"/>
                    </a:lnTo>
                    <a:lnTo>
                      <a:pt x="7" y="21"/>
                    </a:lnTo>
                    <a:lnTo>
                      <a:pt x="7"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1" name="Line 5340"/>
              <p:cNvSpPr>
                <a:spLocks noChangeShapeType="1"/>
              </p:cNvSpPr>
              <p:nvPr/>
            </p:nvSpPr>
            <p:spPr bwMode="auto">
              <a:xfrm>
                <a:off x="3792538" y="2005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2" name="Freeform 5341"/>
              <p:cNvSpPr>
                <a:spLocks/>
              </p:cNvSpPr>
              <p:nvPr/>
            </p:nvSpPr>
            <p:spPr bwMode="auto">
              <a:xfrm>
                <a:off x="3789363" y="2005013"/>
                <a:ext cx="15875" cy="7938"/>
              </a:xfrm>
              <a:custGeom>
                <a:avLst/>
                <a:gdLst/>
                <a:ahLst/>
                <a:cxnLst>
                  <a:cxn ang="0">
                    <a:pos x="7" y="0"/>
                  </a:cxn>
                  <a:cxn ang="0">
                    <a:pos x="0" y="0"/>
                  </a:cxn>
                  <a:cxn ang="0">
                    <a:pos x="0" y="8"/>
                  </a:cxn>
                  <a:cxn ang="0">
                    <a:pos x="7" y="15"/>
                  </a:cxn>
                  <a:cxn ang="0">
                    <a:pos x="22" y="15"/>
                  </a:cxn>
                  <a:cxn ang="0">
                    <a:pos x="30" y="8"/>
                  </a:cxn>
                  <a:cxn ang="0">
                    <a:pos x="30" y="0"/>
                  </a:cxn>
                  <a:cxn ang="0">
                    <a:pos x="22" y="0"/>
                  </a:cxn>
                  <a:cxn ang="0">
                    <a:pos x="7" y="0"/>
                  </a:cxn>
                </a:cxnLst>
                <a:rect l="0" t="0" r="r" b="b"/>
                <a:pathLst>
                  <a:path w="30" h="15">
                    <a:moveTo>
                      <a:pt x="7" y="0"/>
                    </a:moveTo>
                    <a:lnTo>
                      <a:pt x="0" y="0"/>
                    </a:lnTo>
                    <a:lnTo>
                      <a:pt x="0" y="8"/>
                    </a:lnTo>
                    <a:lnTo>
                      <a:pt x="7" y="15"/>
                    </a:lnTo>
                    <a:lnTo>
                      <a:pt x="22" y="15"/>
                    </a:lnTo>
                    <a:lnTo>
                      <a:pt x="30" y="8"/>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3" name="Freeform 5342"/>
              <p:cNvSpPr>
                <a:spLocks/>
              </p:cNvSpPr>
              <p:nvPr/>
            </p:nvSpPr>
            <p:spPr bwMode="auto">
              <a:xfrm>
                <a:off x="3789363" y="2005013"/>
                <a:ext cx="15875" cy="7938"/>
              </a:xfrm>
              <a:custGeom>
                <a:avLst/>
                <a:gdLst/>
                <a:ahLst/>
                <a:cxnLst>
                  <a:cxn ang="0">
                    <a:pos x="7" y="0"/>
                  </a:cxn>
                  <a:cxn ang="0">
                    <a:pos x="0" y="0"/>
                  </a:cxn>
                  <a:cxn ang="0">
                    <a:pos x="0" y="8"/>
                  </a:cxn>
                  <a:cxn ang="0">
                    <a:pos x="7" y="15"/>
                  </a:cxn>
                  <a:cxn ang="0">
                    <a:pos x="22" y="15"/>
                  </a:cxn>
                  <a:cxn ang="0">
                    <a:pos x="30" y="8"/>
                  </a:cxn>
                  <a:cxn ang="0">
                    <a:pos x="30" y="0"/>
                  </a:cxn>
                  <a:cxn ang="0">
                    <a:pos x="22" y="0"/>
                  </a:cxn>
                  <a:cxn ang="0">
                    <a:pos x="7" y="0"/>
                  </a:cxn>
                </a:cxnLst>
                <a:rect l="0" t="0" r="r" b="b"/>
                <a:pathLst>
                  <a:path w="30" h="15">
                    <a:moveTo>
                      <a:pt x="7" y="0"/>
                    </a:moveTo>
                    <a:lnTo>
                      <a:pt x="0" y="0"/>
                    </a:lnTo>
                    <a:lnTo>
                      <a:pt x="0" y="8"/>
                    </a:lnTo>
                    <a:lnTo>
                      <a:pt x="7" y="15"/>
                    </a:lnTo>
                    <a:lnTo>
                      <a:pt x="22" y="15"/>
                    </a:lnTo>
                    <a:lnTo>
                      <a:pt x="30" y="8"/>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4" name="Line 5343"/>
              <p:cNvSpPr>
                <a:spLocks noChangeShapeType="1"/>
              </p:cNvSpPr>
              <p:nvPr/>
            </p:nvSpPr>
            <p:spPr bwMode="auto">
              <a:xfrm>
                <a:off x="3805238" y="20097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5" name="Freeform 5344"/>
              <p:cNvSpPr>
                <a:spLocks/>
              </p:cNvSpPr>
              <p:nvPr/>
            </p:nvSpPr>
            <p:spPr bwMode="auto">
              <a:xfrm>
                <a:off x="3797301" y="2005013"/>
                <a:ext cx="7938" cy="12700"/>
              </a:xfrm>
              <a:custGeom>
                <a:avLst/>
                <a:gdLst/>
                <a:ahLst/>
                <a:cxnLst>
                  <a:cxn ang="0">
                    <a:pos x="15" y="8"/>
                  </a:cxn>
                  <a:cxn ang="0">
                    <a:pos x="15" y="0"/>
                  </a:cxn>
                  <a:cxn ang="0">
                    <a:pos x="7" y="0"/>
                  </a:cxn>
                  <a:cxn ang="0">
                    <a:pos x="0" y="8"/>
                  </a:cxn>
                  <a:cxn ang="0">
                    <a:pos x="0" y="15"/>
                  </a:cxn>
                  <a:cxn ang="0">
                    <a:pos x="7" y="23"/>
                  </a:cxn>
                  <a:cxn ang="0">
                    <a:pos x="15" y="23"/>
                  </a:cxn>
                  <a:cxn ang="0">
                    <a:pos x="15" y="15"/>
                  </a:cxn>
                  <a:cxn ang="0">
                    <a:pos x="15" y="8"/>
                  </a:cxn>
                </a:cxnLst>
                <a:rect l="0" t="0" r="r" b="b"/>
                <a:pathLst>
                  <a:path w="15" h="23">
                    <a:moveTo>
                      <a:pt x="15" y="8"/>
                    </a:moveTo>
                    <a:lnTo>
                      <a:pt x="15" y="0"/>
                    </a:lnTo>
                    <a:lnTo>
                      <a:pt x="7" y="0"/>
                    </a:lnTo>
                    <a:lnTo>
                      <a:pt x="0" y="8"/>
                    </a:lnTo>
                    <a:lnTo>
                      <a:pt x="0" y="15"/>
                    </a:lnTo>
                    <a:lnTo>
                      <a:pt x="7" y="23"/>
                    </a:lnTo>
                    <a:lnTo>
                      <a:pt x="15" y="23"/>
                    </a:lnTo>
                    <a:lnTo>
                      <a:pt x="15" y="15"/>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6" name="Freeform 5345"/>
              <p:cNvSpPr>
                <a:spLocks/>
              </p:cNvSpPr>
              <p:nvPr/>
            </p:nvSpPr>
            <p:spPr bwMode="auto">
              <a:xfrm>
                <a:off x="3797301" y="2005013"/>
                <a:ext cx="7938" cy="12700"/>
              </a:xfrm>
              <a:custGeom>
                <a:avLst/>
                <a:gdLst/>
                <a:ahLst/>
                <a:cxnLst>
                  <a:cxn ang="0">
                    <a:pos x="15" y="8"/>
                  </a:cxn>
                  <a:cxn ang="0">
                    <a:pos x="15" y="0"/>
                  </a:cxn>
                  <a:cxn ang="0">
                    <a:pos x="7" y="0"/>
                  </a:cxn>
                  <a:cxn ang="0">
                    <a:pos x="0" y="8"/>
                  </a:cxn>
                  <a:cxn ang="0">
                    <a:pos x="0" y="15"/>
                  </a:cxn>
                  <a:cxn ang="0">
                    <a:pos x="7" y="23"/>
                  </a:cxn>
                  <a:cxn ang="0">
                    <a:pos x="15" y="23"/>
                  </a:cxn>
                  <a:cxn ang="0">
                    <a:pos x="15" y="15"/>
                  </a:cxn>
                  <a:cxn ang="0">
                    <a:pos x="15" y="8"/>
                  </a:cxn>
                </a:cxnLst>
                <a:rect l="0" t="0" r="r" b="b"/>
                <a:pathLst>
                  <a:path w="15" h="23">
                    <a:moveTo>
                      <a:pt x="15" y="8"/>
                    </a:moveTo>
                    <a:lnTo>
                      <a:pt x="15" y="0"/>
                    </a:lnTo>
                    <a:lnTo>
                      <a:pt x="7" y="0"/>
                    </a:lnTo>
                    <a:lnTo>
                      <a:pt x="0" y="8"/>
                    </a:lnTo>
                    <a:lnTo>
                      <a:pt x="0" y="15"/>
                    </a:lnTo>
                    <a:lnTo>
                      <a:pt x="7" y="23"/>
                    </a:lnTo>
                    <a:lnTo>
                      <a:pt x="15" y="23"/>
                    </a:lnTo>
                    <a:lnTo>
                      <a:pt x="15" y="15"/>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7" name="Line 5346"/>
              <p:cNvSpPr>
                <a:spLocks noChangeShapeType="1"/>
              </p:cNvSpPr>
              <p:nvPr/>
            </p:nvSpPr>
            <p:spPr bwMode="auto">
              <a:xfrm>
                <a:off x="3800476" y="2012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8" name="Freeform 5347"/>
              <p:cNvSpPr>
                <a:spLocks/>
              </p:cNvSpPr>
              <p:nvPr/>
            </p:nvSpPr>
            <p:spPr bwMode="auto">
              <a:xfrm>
                <a:off x="3797301" y="2012950"/>
                <a:ext cx="42863" cy="4763"/>
              </a:xfrm>
              <a:custGeom>
                <a:avLst/>
                <a:gdLst/>
                <a:ahLst/>
                <a:cxnLst>
                  <a:cxn ang="0">
                    <a:pos x="7" y="0"/>
                  </a:cxn>
                  <a:cxn ang="0">
                    <a:pos x="0" y="0"/>
                  </a:cxn>
                  <a:cxn ang="0">
                    <a:pos x="7" y="8"/>
                  </a:cxn>
                  <a:cxn ang="0">
                    <a:pos x="75" y="8"/>
                  </a:cxn>
                  <a:cxn ang="0">
                    <a:pos x="82" y="0"/>
                  </a:cxn>
                  <a:cxn ang="0">
                    <a:pos x="75" y="0"/>
                  </a:cxn>
                  <a:cxn ang="0">
                    <a:pos x="7" y="0"/>
                  </a:cxn>
                </a:cxnLst>
                <a:rect l="0" t="0" r="r" b="b"/>
                <a:pathLst>
                  <a:path w="82" h="8">
                    <a:moveTo>
                      <a:pt x="7" y="0"/>
                    </a:moveTo>
                    <a:lnTo>
                      <a:pt x="0" y="0"/>
                    </a:lnTo>
                    <a:lnTo>
                      <a:pt x="7" y="8"/>
                    </a:lnTo>
                    <a:lnTo>
                      <a:pt x="75" y="8"/>
                    </a:lnTo>
                    <a:lnTo>
                      <a:pt x="82" y="0"/>
                    </a:lnTo>
                    <a:lnTo>
                      <a:pt x="7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69" name="Freeform 5348"/>
              <p:cNvSpPr>
                <a:spLocks/>
              </p:cNvSpPr>
              <p:nvPr/>
            </p:nvSpPr>
            <p:spPr bwMode="auto">
              <a:xfrm>
                <a:off x="3797301" y="2012950"/>
                <a:ext cx="42863" cy="4763"/>
              </a:xfrm>
              <a:custGeom>
                <a:avLst/>
                <a:gdLst/>
                <a:ahLst/>
                <a:cxnLst>
                  <a:cxn ang="0">
                    <a:pos x="7" y="0"/>
                  </a:cxn>
                  <a:cxn ang="0">
                    <a:pos x="7" y="0"/>
                  </a:cxn>
                  <a:cxn ang="0">
                    <a:pos x="0" y="0"/>
                  </a:cxn>
                  <a:cxn ang="0">
                    <a:pos x="7" y="8"/>
                  </a:cxn>
                  <a:cxn ang="0">
                    <a:pos x="75" y="8"/>
                  </a:cxn>
                  <a:cxn ang="0">
                    <a:pos x="82" y="0"/>
                  </a:cxn>
                  <a:cxn ang="0">
                    <a:pos x="75" y="0"/>
                  </a:cxn>
                  <a:cxn ang="0">
                    <a:pos x="75" y="0"/>
                  </a:cxn>
                  <a:cxn ang="0">
                    <a:pos x="7" y="0"/>
                  </a:cxn>
                </a:cxnLst>
                <a:rect l="0" t="0" r="r" b="b"/>
                <a:pathLst>
                  <a:path w="82" h="8">
                    <a:moveTo>
                      <a:pt x="7" y="0"/>
                    </a:moveTo>
                    <a:lnTo>
                      <a:pt x="7" y="0"/>
                    </a:lnTo>
                    <a:lnTo>
                      <a:pt x="0" y="0"/>
                    </a:lnTo>
                    <a:lnTo>
                      <a:pt x="7" y="8"/>
                    </a:lnTo>
                    <a:lnTo>
                      <a:pt x="75" y="8"/>
                    </a:lnTo>
                    <a:lnTo>
                      <a:pt x="82" y="0"/>
                    </a:lnTo>
                    <a:lnTo>
                      <a:pt x="75" y="0"/>
                    </a:lnTo>
                    <a:lnTo>
                      <a:pt x="7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0" name="Line 5349"/>
              <p:cNvSpPr>
                <a:spLocks noChangeShapeType="1"/>
              </p:cNvSpPr>
              <p:nvPr/>
            </p:nvSpPr>
            <p:spPr bwMode="auto">
              <a:xfrm>
                <a:off x="3840163" y="2012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1" name="Rectangle 5350"/>
              <p:cNvSpPr>
                <a:spLocks noChangeArrowheads="1"/>
              </p:cNvSpPr>
              <p:nvPr/>
            </p:nvSpPr>
            <p:spPr bwMode="auto">
              <a:xfrm>
                <a:off x="3832226" y="2012950"/>
                <a:ext cx="7938" cy="15875"/>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2" name="Freeform 5351"/>
              <p:cNvSpPr>
                <a:spLocks/>
              </p:cNvSpPr>
              <p:nvPr/>
            </p:nvSpPr>
            <p:spPr bwMode="auto">
              <a:xfrm>
                <a:off x="3832226" y="2012950"/>
                <a:ext cx="7938" cy="15875"/>
              </a:xfrm>
              <a:custGeom>
                <a:avLst/>
                <a:gdLst/>
                <a:ahLst/>
                <a:cxnLst>
                  <a:cxn ang="0">
                    <a:pos x="14" y="0"/>
                  </a:cxn>
                  <a:cxn ang="0">
                    <a:pos x="7" y="0"/>
                  </a:cxn>
                  <a:cxn ang="0">
                    <a:pos x="0" y="0"/>
                  </a:cxn>
                  <a:cxn ang="0">
                    <a:pos x="0" y="0"/>
                  </a:cxn>
                  <a:cxn ang="0">
                    <a:pos x="0" y="29"/>
                  </a:cxn>
                  <a:cxn ang="0">
                    <a:pos x="0" y="29"/>
                  </a:cxn>
                  <a:cxn ang="0">
                    <a:pos x="7" y="29"/>
                  </a:cxn>
                  <a:cxn ang="0">
                    <a:pos x="14" y="29"/>
                  </a:cxn>
                  <a:cxn ang="0">
                    <a:pos x="14" y="0"/>
                  </a:cxn>
                </a:cxnLst>
                <a:rect l="0" t="0" r="r" b="b"/>
                <a:pathLst>
                  <a:path w="14" h="29">
                    <a:moveTo>
                      <a:pt x="14" y="0"/>
                    </a:moveTo>
                    <a:lnTo>
                      <a:pt x="7" y="0"/>
                    </a:lnTo>
                    <a:lnTo>
                      <a:pt x="0" y="0"/>
                    </a:lnTo>
                    <a:lnTo>
                      <a:pt x="0" y="0"/>
                    </a:lnTo>
                    <a:lnTo>
                      <a:pt x="0" y="29"/>
                    </a:lnTo>
                    <a:lnTo>
                      <a:pt x="0" y="29"/>
                    </a:lnTo>
                    <a:lnTo>
                      <a:pt x="7" y="29"/>
                    </a:lnTo>
                    <a:lnTo>
                      <a:pt x="14" y="29"/>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3" name="Line 5352"/>
              <p:cNvSpPr>
                <a:spLocks noChangeShapeType="1"/>
              </p:cNvSpPr>
              <p:nvPr/>
            </p:nvSpPr>
            <p:spPr bwMode="auto">
              <a:xfrm>
                <a:off x="3836988" y="2024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4" name="Freeform 5353"/>
              <p:cNvSpPr>
                <a:spLocks/>
              </p:cNvSpPr>
              <p:nvPr/>
            </p:nvSpPr>
            <p:spPr bwMode="auto">
              <a:xfrm>
                <a:off x="3832226" y="2024063"/>
                <a:ext cx="15875" cy="4763"/>
              </a:xfrm>
              <a:custGeom>
                <a:avLst/>
                <a:gdLst/>
                <a:ahLst/>
                <a:cxnLst>
                  <a:cxn ang="0">
                    <a:pos x="7" y="0"/>
                  </a:cxn>
                  <a:cxn ang="0">
                    <a:pos x="0" y="0"/>
                  </a:cxn>
                  <a:cxn ang="0">
                    <a:pos x="0" y="7"/>
                  </a:cxn>
                  <a:cxn ang="0">
                    <a:pos x="30" y="7"/>
                  </a:cxn>
                  <a:cxn ang="0">
                    <a:pos x="30" y="0"/>
                  </a:cxn>
                  <a:cxn ang="0">
                    <a:pos x="22" y="0"/>
                  </a:cxn>
                  <a:cxn ang="0">
                    <a:pos x="7" y="0"/>
                  </a:cxn>
                </a:cxnLst>
                <a:rect l="0" t="0" r="r" b="b"/>
                <a:pathLst>
                  <a:path w="30" h="7">
                    <a:moveTo>
                      <a:pt x="7" y="0"/>
                    </a:moveTo>
                    <a:lnTo>
                      <a:pt x="0" y="0"/>
                    </a:lnTo>
                    <a:lnTo>
                      <a:pt x="0" y="7"/>
                    </a:lnTo>
                    <a:lnTo>
                      <a:pt x="30" y="7"/>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5" name="Freeform 5354"/>
              <p:cNvSpPr>
                <a:spLocks/>
              </p:cNvSpPr>
              <p:nvPr/>
            </p:nvSpPr>
            <p:spPr bwMode="auto">
              <a:xfrm>
                <a:off x="3832226" y="2024063"/>
                <a:ext cx="15875" cy="4763"/>
              </a:xfrm>
              <a:custGeom>
                <a:avLst/>
                <a:gdLst/>
                <a:ahLst/>
                <a:cxnLst>
                  <a:cxn ang="0">
                    <a:pos x="7" y="0"/>
                  </a:cxn>
                  <a:cxn ang="0">
                    <a:pos x="0" y="0"/>
                  </a:cxn>
                  <a:cxn ang="0">
                    <a:pos x="0" y="7"/>
                  </a:cxn>
                  <a:cxn ang="0">
                    <a:pos x="7" y="7"/>
                  </a:cxn>
                  <a:cxn ang="0">
                    <a:pos x="22" y="7"/>
                  </a:cxn>
                  <a:cxn ang="0">
                    <a:pos x="30" y="7"/>
                  </a:cxn>
                  <a:cxn ang="0">
                    <a:pos x="30" y="0"/>
                  </a:cxn>
                  <a:cxn ang="0">
                    <a:pos x="22" y="0"/>
                  </a:cxn>
                  <a:cxn ang="0">
                    <a:pos x="7" y="0"/>
                  </a:cxn>
                </a:cxnLst>
                <a:rect l="0" t="0" r="r" b="b"/>
                <a:pathLst>
                  <a:path w="30" h="7">
                    <a:moveTo>
                      <a:pt x="7" y="0"/>
                    </a:moveTo>
                    <a:lnTo>
                      <a:pt x="0" y="0"/>
                    </a:lnTo>
                    <a:lnTo>
                      <a:pt x="0" y="7"/>
                    </a:lnTo>
                    <a:lnTo>
                      <a:pt x="7" y="7"/>
                    </a:lnTo>
                    <a:lnTo>
                      <a:pt x="22" y="7"/>
                    </a:lnTo>
                    <a:lnTo>
                      <a:pt x="30" y="7"/>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6" name="Line 5355"/>
              <p:cNvSpPr>
                <a:spLocks noChangeShapeType="1"/>
              </p:cNvSpPr>
              <p:nvPr/>
            </p:nvSpPr>
            <p:spPr bwMode="auto">
              <a:xfrm>
                <a:off x="3844926" y="2024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7" name="Freeform 5356"/>
              <p:cNvSpPr>
                <a:spLocks/>
              </p:cNvSpPr>
              <p:nvPr/>
            </p:nvSpPr>
            <p:spPr bwMode="auto">
              <a:xfrm>
                <a:off x="3840163" y="2024063"/>
                <a:ext cx="12700" cy="4763"/>
              </a:xfrm>
              <a:custGeom>
                <a:avLst/>
                <a:gdLst/>
                <a:ahLst/>
                <a:cxnLst>
                  <a:cxn ang="0">
                    <a:pos x="8" y="0"/>
                  </a:cxn>
                  <a:cxn ang="0">
                    <a:pos x="0" y="7"/>
                  </a:cxn>
                  <a:cxn ang="0">
                    <a:pos x="24" y="7"/>
                  </a:cxn>
                  <a:cxn ang="0">
                    <a:pos x="24" y="0"/>
                  </a:cxn>
                  <a:cxn ang="0">
                    <a:pos x="16" y="0"/>
                  </a:cxn>
                  <a:cxn ang="0">
                    <a:pos x="8" y="0"/>
                  </a:cxn>
                </a:cxnLst>
                <a:rect l="0" t="0" r="r" b="b"/>
                <a:pathLst>
                  <a:path w="24" h="7">
                    <a:moveTo>
                      <a:pt x="8" y="0"/>
                    </a:moveTo>
                    <a:lnTo>
                      <a:pt x="0" y="7"/>
                    </a:lnTo>
                    <a:lnTo>
                      <a:pt x="24"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8" name="Freeform 5357"/>
              <p:cNvSpPr>
                <a:spLocks/>
              </p:cNvSpPr>
              <p:nvPr/>
            </p:nvSpPr>
            <p:spPr bwMode="auto">
              <a:xfrm>
                <a:off x="3840163" y="2024063"/>
                <a:ext cx="12700" cy="4763"/>
              </a:xfrm>
              <a:custGeom>
                <a:avLst/>
                <a:gdLst/>
                <a:ahLst/>
                <a:cxnLst>
                  <a:cxn ang="0">
                    <a:pos x="8" y="0"/>
                  </a:cxn>
                  <a:cxn ang="0">
                    <a:pos x="8" y="0"/>
                  </a:cxn>
                  <a:cxn ang="0">
                    <a:pos x="0" y="7"/>
                  </a:cxn>
                  <a:cxn ang="0">
                    <a:pos x="8" y="7"/>
                  </a:cxn>
                  <a:cxn ang="0">
                    <a:pos x="16" y="7"/>
                  </a:cxn>
                  <a:cxn ang="0">
                    <a:pos x="24" y="7"/>
                  </a:cxn>
                  <a:cxn ang="0">
                    <a:pos x="24" y="0"/>
                  </a:cxn>
                  <a:cxn ang="0">
                    <a:pos x="16" y="0"/>
                  </a:cxn>
                  <a:cxn ang="0">
                    <a:pos x="8" y="0"/>
                  </a:cxn>
                </a:cxnLst>
                <a:rect l="0" t="0" r="r" b="b"/>
                <a:pathLst>
                  <a:path w="24" h="7">
                    <a:moveTo>
                      <a:pt x="8" y="0"/>
                    </a:moveTo>
                    <a:lnTo>
                      <a:pt x="8" y="0"/>
                    </a:lnTo>
                    <a:lnTo>
                      <a:pt x="0" y="7"/>
                    </a:lnTo>
                    <a:lnTo>
                      <a:pt x="8" y="7"/>
                    </a:lnTo>
                    <a:lnTo>
                      <a:pt x="16" y="7"/>
                    </a:lnTo>
                    <a:lnTo>
                      <a:pt x="24" y="7"/>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79" name="Line 5358"/>
              <p:cNvSpPr>
                <a:spLocks noChangeShapeType="1"/>
              </p:cNvSpPr>
              <p:nvPr/>
            </p:nvSpPr>
            <p:spPr bwMode="auto">
              <a:xfrm>
                <a:off x="3852863" y="2028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0" name="Freeform 5359"/>
              <p:cNvSpPr>
                <a:spLocks/>
              </p:cNvSpPr>
              <p:nvPr/>
            </p:nvSpPr>
            <p:spPr bwMode="auto">
              <a:xfrm>
                <a:off x="3844926" y="2024063"/>
                <a:ext cx="7938" cy="12700"/>
              </a:xfrm>
              <a:custGeom>
                <a:avLst/>
                <a:gdLst/>
                <a:ahLst/>
                <a:cxnLst>
                  <a:cxn ang="0">
                    <a:pos x="16" y="7"/>
                  </a:cxn>
                  <a:cxn ang="0">
                    <a:pos x="16" y="0"/>
                  </a:cxn>
                  <a:cxn ang="0">
                    <a:pos x="8" y="0"/>
                  </a:cxn>
                  <a:cxn ang="0">
                    <a:pos x="0" y="7"/>
                  </a:cxn>
                  <a:cxn ang="0">
                    <a:pos x="0" y="15"/>
                  </a:cxn>
                  <a:cxn ang="0">
                    <a:pos x="8" y="22"/>
                  </a:cxn>
                  <a:cxn ang="0">
                    <a:pos x="16" y="22"/>
                  </a:cxn>
                  <a:cxn ang="0">
                    <a:pos x="16" y="15"/>
                  </a:cxn>
                  <a:cxn ang="0">
                    <a:pos x="16" y="7"/>
                  </a:cxn>
                </a:cxnLst>
                <a:rect l="0" t="0" r="r" b="b"/>
                <a:pathLst>
                  <a:path w="16" h="22">
                    <a:moveTo>
                      <a:pt x="16" y="7"/>
                    </a:moveTo>
                    <a:lnTo>
                      <a:pt x="16" y="0"/>
                    </a:lnTo>
                    <a:lnTo>
                      <a:pt x="8" y="0"/>
                    </a:lnTo>
                    <a:lnTo>
                      <a:pt x="0" y="7"/>
                    </a:lnTo>
                    <a:lnTo>
                      <a:pt x="0" y="15"/>
                    </a:lnTo>
                    <a:lnTo>
                      <a:pt x="8" y="22"/>
                    </a:lnTo>
                    <a:lnTo>
                      <a:pt x="16" y="22"/>
                    </a:lnTo>
                    <a:lnTo>
                      <a:pt x="16" y="15"/>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1" name="Freeform 5360"/>
              <p:cNvSpPr>
                <a:spLocks/>
              </p:cNvSpPr>
              <p:nvPr/>
            </p:nvSpPr>
            <p:spPr bwMode="auto">
              <a:xfrm>
                <a:off x="3844926" y="2024063"/>
                <a:ext cx="7938" cy="12700"/>
              </a:xfrm>
              <a:custGeom>
                <a:avLst/>
                <a:gdLst/>
                <a:ahLst/>
                <a:cxnLst>
                  <a:cxn ang="0">
                    <a:pos x="16" y="7"/>
                  </a:cxn>
                  <a:cxn ang="0">
                    <a:pos x="16" y="0"/>
                  </a:cxn>
                  <a:cxn ang="0">
                    <a:pos x="8" y="0"/>
                  </a:cxn>
                  <a:cxn ang="0">
                    <a:pos x="0" y="7"/>
                  </a:cxn>
                  <a:cxn ang="0">
                    <a:pos x="0" y="15"/>
                  </a:cxn>
                  <a:cxn ang="0">
                    <a:pos x="8" y="22"/>
                  </a:cxn>
                  <a:cxn ang="0">
                    <a:pos x="16" y="22"/>
                  </a:cxn>
                  <a:cxn ang="0">
                    <a:pos x="16" y="15"/>
                  </a:cxn>
                  <a:cxn ang="0">
                    <a:pos x="16" y="7"/>
                  </a:cxn>
                </a:cxnLst>
                <a:rect l="0" t="0" r="r" b="b"/>
                <a:pathLst>
                  <a:path w="16" h="22">
                    <a:moveTo>
                      <a:pt x="16" y="7"/>
                    </a:moveTo>
                    <a:lnTo>
                      <a:pt x="16" y="0"/>
                    </a:lnTo>
                    <a:lnTo>
                      <a:pt x="8" y="0"/>
                    </a:lnTo>
                    <a:lnTo>
                      <a:pt x="0" y="7"/>
                    </a:lnTo>
                    <a:lnTo>
                      <a:pt x="0" y="15"/>
                    </a:lnTo>
                    <a:lnTo>
                      <a:pt x="8" y="22"/>
                    </a:lnTo>
                    <a:lnTo>
                      <a:pt x="16" y="22"/>
                    </a:lnTo>
                    <a:lnTo>
                      <a:pt x="16" y="15"/>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2" name="Line 5361"/>
              <p:cNvSpPr>
                <a:spLocks noChangeShapeType="1"/>
              </p:cNvSpPr>
              <p:nvPr/>
            </p:nvSpPr>
            <p:spPr bwMode="auto">
              <a:xfrm>
                <a:off x="3848101" y="2028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3" name="Freeform 5362"/>
              <p:cNvSpPr>
                <a:spLocks/>
              </p:cNvSpPr>
              <p:nvPr/>
            </p:nvSpPr>
            <p:spPr bwMode="auto">
              <a:xfrm>
                <a:off x="3844926" y="2028825"/>
                <a:ext cx="19050" cy="7938"/>
              </a:xfrm>
              <a:custGeom>
                <a:avLst/>
                <a:gdLst/>
                <a:ahLst/>
                <a:cxnLst>
                  <a:cxn ang="0">
                    <a:pos x="8" y="0"/>
                  </a:cxn>
                  <a:cxn ang="0">
                    <a:pos x="8" y="8"/>
                  </a:cxn>
                  <a:cxn ang="0">
                    <a:pos x="0" y="8"/>
                  </a:cxn>
                  <a:cxn ang="0">
                    <a:pos x="8" y="15"/>
                  </a:cxn>
                  <a:cxn ang="0">
                    <a:pos x="30" y="15"/>
                  </a:cxn>
                  <a:cxn ang="0">
                    <a:pos x="38" y="8"/>
                  </a:cxn>
                  <a:cxn ang="0">
                    <a:pos x="30" y="0"/>
                  </a:cxn>
                  <a:cxn ang="0">
                    <a:pos x="8" y="0"/>
                  </a:cxn>
                </a:cxnLst>
                <a:rect l="0" t="0" r="r" b="b"/>
                <a:pathLst>
                  <a:path w="38" h="15">
                    <a:moveTo>
                      <a:pt x="8" y="0"/>
                    </a:moveTo>
                    <a:lnTo>
                      <a:pt x="8" y="8"/>
                    </a:lnTo>
                    <a:lnTo>
                      <a:pt x="0" y="8"/>
                    </a:lnTo>
                    <a:lnTo>
                      <a:pt x="8" y="15"/>
                    </a:lnTo>
                    <a:lnTo>
                      <a:pt x="30" y="15"/>
                    </a:lnTo>
                    <a:lnTo>
                      <a:pt x="38" y="8"/>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4" name="Freeform 5363"/>
              <p:cNvSpPr>
                <a:spLocks/>
              </p:cNvSpPr>
              <p:nvPr/>
            </p:nvSpPr>
            <p:spPr bwMode="auto">
              <a:xfrm>
                <a:off x="3844926" y="2028825"/>
                <a:ext cx="19050" cy="7938"/>
              </a:xfrm>
              <a:custGeom>
                <a:avLst/>
                <a:gdLst/>
                <a:ahLst/>
                <a:cxnLst>
                  <a:cxn ang="0">
                    <a:pos x="8" y="0"/>
                  </a:cxn>
                  <a:cxn ang="0">
                    <a:pos x="8" y="8"/>
                  </a:cxn>
                  <a:cxn ang="0">
                    <a:pos x="0" y="8"/>
                  </a:cxn>
                  <a:cxn ang="0">
                    <a:pos x="8" y="15"/>
                  </a:cxn>
                  <a:cxn ang="0">
                    <a:pos x="30" y="15"/>
                  </a:cxn>
                  <a:cxn ang="0">
                    <a:pos x="38" y="8"/>
                  </a:cxn>
                  <a:cxn ang="0">
                    <a:pos x="38" y="8"/>
                  </a:cxn>
                  <a:cxn ang="0">
                    <a:pos x="30" y="0"/>
                  </a:cxn>
                  <a:cxn ang="0">
                    <a:pos x="8" y="0"/>
                  </a:cxn>
                </a:cxnLst>
                <a:rect l="0" t="0" r="r" b="b"/>
                <a:pathLst>
                  <a:path w="38" h="15">
                    <a:moveTo>
                      <a:pt x="8" y="0"/>
                    </a:moveTo>
                    <a:lnTo>
                      <a:pt x="8" y="8"/>
                    </a:lnTo>
                    <a:lnTo>
                      <a:pt x="0" y="8"/>
                    </a:lnTo>
                    <a:lnTo>
                      <a:pt x="8" y="15"/>
                    </a:lnTo>
                    <a:lnTo>
                      <a:pt x="30" y="15"/>
                    </a:lnTo>
                    <a:lnTo>
                      <a:pt x="38" y="8"/>
                    </a:lnTo>
                    <a:lnTo>
                      <a:pt x="38" y="8"/>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5" name="Line 5364"/>
              <p:cNvSpPr>
                <a:spLocks noChangeShapeType="1"/>
              </p:cNvSpPr>
              <p:nvPr/>
            </p:nvSpPr>
            <p:spPr bwMode="auto">
              <a:xfrm>
                <a:off x="3863976" y="2032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6" name="Freeform 5365"/>
              <p:cNvSpPr>
                <a:spLocks/>
              </p:cNvSpPr>
              <p:nvPr/>
            </p:nvSpPr>
            <p:spPr bwMode="auto">
              <a:xfrm>
                <a:off x="3856038" y="2028825"/>
                <a:ext cx="7938" cy="11113"/>
              </a:xfrm>
              <a:custGeom>
                <a:avLst/>
                <a:gdLst/>
                <a:ahLst/>
                <a:cxnLst>
                  <a:cxn ang="0">
                    <a:pos x="15" y="8"/>
                  </a:cxn>
                  <a:cxn ang="0">
                    <a:pos x="7" y="0"/>
                  </a:cxn>
                  <a:cxn ang="0">
                    <a:pos x="0" y="8"/>
                  </a:cxn>
                  <a:cxn ang="0">
                    <a:pos x="0" y="22"/>
                  </a:cxn>
                  <a:cxn ang="0">
                    <a:pos x="15" y="22"/>
                  </a:cxn>
                  <a:cxn ang="0">
                    <a:pos x="15" y="8"/>
                  </a:cxn>
                </a:cxnLst>
                <a:rect l="0" t="0" r="r" b="b"/>
                <a:pathLst>
                  <a:path w="15" h="22">
                    <a:moveTo>
                      <a:pt x="15" y="8"/>
                    </a:moveTo>
                    <a:lnTo>
                      <a:pt x="7" y="0"/>
                    </a:lnTo>
                    <a:lnTo>
                      <a:pt x="0" y="8"/>
                    </a:lnTo>
                    <a:lnTo>
                      <a:pt x="0" y="22"/>
                    </a:lnTo>
                    <a:lnTo>
                      <a:pt x="15" y="22"/>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7" name="Freeform 5366"/>
              <p:cNvSpPr>
                <a:spLocks/>
              </p:cNvSpPr>
              <p:nvPr/>
            </p:nvSpPr>
            <p:spPr bwMode="auto">
              <a:xfrm>
                <a:off x="3856038" y="2028825"/>
                <a:ext cx="7938" cy="11113"/>
              </a:xfrm>
              <a:custGeom>
                <a:avLst/>
                <a:gdLst/>
                <a:ahLst/>
                <a:cxnLst>
                  <a:cxn ang="0">
                    <a:pos x="15" y="8"/>
                  </a:cxn>
                  <a:cxn ang="0">
                    <a:pos x="15" y="8"/>
                  </a:cxn>
                  <a:cxn ang="0">
                    <a:pos x="7" y="0"/>
                  </a:cxn>
                  <a:cxn ang="0">
                    <a:pos x="0" y="8"/>
                  </a:cxn>
                  <a:cxn ang="0">
                    <a:pos x="0" y="22"/>
                  </a:cxn>
                  <a:cxn ang="0">
                    <a:pos x="7" y="22"/>
                  </a:cxn>
                  <a:cxn ang="0">
                    <a:pos x="15" y="22"/>
                  </a:cxn>
                  <a:cxn ang="0">
                    <a:pos x="15" y="22"/>
                  </a:cxn>
                  <a:cxn ang="0">
                    <a:pos x="15" y="8"/>
                  </a:cxn>
                </a:cxnLst>
                <a:rect l="0" t="0" r="r" b="b"/>
                <a:pathLst>
                  <a:path w="15" h="22">
                    <a:moveTo>
                      <a:pt x="15" y="8"/>
                    </a:moveTo>
                    <a:lnTo>
                      <a:pt x="15" y="8"/>
                    </a:lnTo>
                    <a:lnTo>
                      <a:pt x="7" y="0"/>
                    </a:lnTo>
                    <a:lnTo>
                      <a:pt x="0" y="8"/>
                    </a:lnTo>
                    <a:lnTo>
                      <a:pt x="0" y="22"/>
                    </a:lnTo>
                    <a:lnTo>
                      <a:pt x="7" y="22"/>
                    </a:lnTo>
                    <a:lnTo>
                      <a:pt x="15" y="22"/>
                    </a:lnTo>
                    <a:lnTo>
                      <a:pt x="15" y="22"/>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8" name="Line 5367"/>
              <p:cNvSpPr>
                <a:spLocks noChangeShapeType="1"/>
              </p:cNvSpPr>
              <p:nvPr/>
            </p:nvSpPr>
            <p:spPr bwMode="auto">
              <a:xfrm>
                <a:off x="3860801" y="20367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89" name="Freeform 5368"/>
              <p:cNvSpPr>
                <a:spLocks/>
              </p:cNvSpPr>
              <p:nvPr/>
            </p:nvSpPr>
            <p:spPr bwMode="auto">
              <a:xfrm>
                <a:off x="3856038" y="2036763"/>
                <a:ext cx="12700" cy="3175"/>
              </a:xfrm>
              <a:custGeom>
                <a:avLst/>
                <a:gdLst/>
                <a:ahLst/>
                <a:cxnLst>
                  <a:cxn ang="0">
                    <a:pos x="7" y="0"/>
                  </a:cxn>
                  <a:cxn ang="0">
                    <a:pos x="0" y="0"/>
                  </a:cxn>
                  <a:cxn ang="0">
                    <a:pos x="0" y="7"/>
                  </a:cxn>
                  <a:cxn ang="0">
                    <a:pos x="22" y="7"/>
                  </a:cxn>
                  <a:cxn ang="0">
                    <a:pos x="22" y="0"/>
                  </a:cxn>
                  <a:cxn ang="0">
                    <a:pos x="15" y="0"/>
                  </a:cxn>
                  <a:cxn ang="0">
                    <a:pos x="7" y="0"/>
                  </a:cxn>
                </a:cxnLst>
                <a:rect l="0" t="0" r="r" b="b"/>
                <a:pathLst>
                  <a:path w="22" h="7">
                    <a:moveTo>
                      <a:pt x="7" y="0"/>
                    </a:moveTo>
                    <a:lnTo>
                      <a:pt x="0" y="0"/>
                    </a:lnTo>
                    <a:lnTo>
                      <a:pt x="0" y="7"/>
                    </a:lnTo>
                    <a:lnTo>
                      <a:pt x="22" y="7"/>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0" name="Freeform 5369"/>
              <p:cNvSpPr>
                <a:spLocks/>
              </p:cNvSpPr>
              <p:nvPr/>
            </p:nvSpPr>
            <p:spPr bwMode="auto">
              <a:xfrm>
                <a:off x="3856038" y="2036763"/>
                <a:ext cx="12700" cy="3175"/>
              </a:xfrm>
              <a:custGeom>
                <a:avLst/>
                <a:gdLst/>
                <a:ahLst/>
                <a:cxnLst>
                  <a:cxn ang="0">
                    <a:pos x="7" y="0"/>
                  </a:cxn>
                  <a:cxn ang="0">
                    <a:pos x="0" y="0"/>
                  </a:cxn>
                  <a:cxn ang="0">
                    <a:pos x="0" y="7"/>
                  </a:cxn>
                  <a:cxn ang="0">
                    <a:pos x="7" y="7"/>
                  </a:cxn>
                  <a:cxn ang="0">
                    <a:pos x="15" y="7"/>
                  </a:cxn>
                  <a:cxn ang="0">
                    <a:pos x="22" y="7"/>
                  </a:cxn>
                  <a:cxn ang="0">
                    <a:pos x="22" y="0"/>
                  </a:cxn>
                  <a:cxn ang="0">
                    <a:pos x="15" y="0"/>
                  </a:cxn>
                  <a:cxn ang="0">
                    <a:pos x="7" y="0"/>
                  </a:cxn>
                </a:cxnLst>
                <a:rect l="0" t="0" r="r" b="b"/>
                <a:pathLst>
                  <a:path w="22" h="7">
                    <a:moveTo>
                      <a:pt x="7" y="0"/>
                    </a:moveTo>
                    <a:lnTo>
                      <a:pt x="0" y="0"/>
                    </a:lnTo>
                    <a:lnTo>
                      <a:pt x="0" y="7"/>
                    </a:lnTo>
                    <a:lnTo>
                      <a:pt x="7" y="7"/>
                    </a:lnTo>
                    <a:lnTo>
                      <a:pt x="15" y="7"/>
                    </a:lnTo>
                    <a:lnTo>
                      <a:pt x="22" y="7"/>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1" name="Line 5370"/>
              <p:cNvSpPr>
                <a:spLocks noChangeShapeType="1"/>
              </p:cNvSpPr>
              <p:nvPr/>
            </p:nvSpPr>
            <p:spPr bwMode="auto">
              <a:xfrm>
                <a:off x="3868738" y="2039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2" name="Freeform 5371"/>
              <p:cNvSpPr>
                <a:spLocks/>
              </p:cNvSpPr>
              <p:nvPr/>
            </p:nvSpPr>
            <p:spPr bwMode="auto">
              <a:xfrm>
                <a:off x="3860801" y="2036763"/>
                <a:ext cx="7938" cy="11113"/>
              </a:xfrm>
              <a:custGeom>
                <a:avLst/>
                <a:gdLst/>
                <a:ahLst/>
                <a:cxnLst>
                  <a:cxn ang="0">
                    <a:pos x="15" y="7"/>
                  </a:cxn>
                  <a:cxn ang="0">
                    <a:pos x="15" y="0"/>
                  </a:cxn>
                  <a:cxn ang="0">
                    <a:pos x="8" y="0"/>
                  </a:cxn>
                  <a:cxn ang="0">
                    <a:pos x="0" y="7"/>
                  </a:cxn>
                  <a:cxn ang="0">
                    <a:pos x="0" y="15"/>
                  </a:cxn>
                  <a:cxn ang="0">
                    <a:pos x="8" y="21"/>
                  </a:cxn>
                  <a:cxn ang="0">
                    <a:pos x="15" y="21"/>
                  </a:cxn>
                  <a:cxn ang="0">
                    <a:pos x="15" y="15"/>
                  </a:cxn>
                  <a:cxn ang="0">
                    <a:pos x="15" y="7"/>
                  </a:cxn>
                </a:cxnLst>
                <a:rect l="0" t="0" r="r" b="b"/>
                <a:pathLst>
                  <a:path w="15" h="21">
                    <a:moveTo>
                      <a:pt x="15" y="7"/>
                    </a:moveTo>
                    <a:lnTo>
                      <a:pt x="15" y="0"/>
                    </a:lnTo>
                    <a:lnTo>
                      <a:pt x="8" y="0"/>
                    </a:lnTo>
                    <a:lnTo>
                      <a:pt x="0" y="7"/>
                    </a:lnTo>
                    <a:lnTo>
                      <a:pt x="0" y="15"/>
                    </a:lnTo>
                    <a:lnTo>
                      <a:pt x="8" y="21"/>
                    </a:lnTo>
                    <a:lnTo>
                      <a:pt x="15" y="21"/>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3" name="Freeform 5372"/>
              <p:cNvSpPr>
                <a:spLocks/>
              </p:cNvSpPr>
              <p:nvPr/>
            </p:nvSpPr>
            <p:spPr bwMode="auto">
              <a:xfrm>
                <a:off x="3860801" y="2036763"/>
                <a:ext cx="7938" cy="11113"/>
              </a:xfrm>
              <a:custGeom>
                <a:avLst/>
                <a:gdLst/>
                <a:ahLst/>
                <a:cxnLst>
                  <a:cxn ang="0">
                    <a:pos x="15" y="7"/>
                  </a:cxn>
                  <a:cxn ang="0">
                    <a:pos x="15" y="0"/>
                  </a:cxn>
                  <a:cxn ang="0">
                    <a:pos x="8" y="0"/>
                  </a:cxn>
                  <a:cxn ang="0">
                    <a:pos x="0" y="7"/>
                  </a:cxn>
                  <a:cxn ang="0">
                    <a:pos x="0" y="15"/>
                  </a:cxn>
                  <a:cxn ang="0">
                    <a:pos x="8" y="21"/>
                  </a:cxn>
                  <a:cxn ang="0">
                    <a:pos x="15" y="21"/>
                  </a:cxn>
                  <a:cxn ang="0">
                    <a:pos x="15" y="15"/>
                  </a:cxn>
                  <a:cxn ang="0">
                    <a:pos x="15" y="7"/>
                  </a:cxn>
                </a:cxnLst>
                <a:rect l="0" t="0" r="r" b="b"/>
                <a:pathLst>
                  <a:path w="15" h="21">
                    <a:moveTo>
                      <a:pt x="15" y="7"/>
                    </a:moveTo>
                    <a:lnTo>
                      <a:pt x="15" y="0"/>
                    </a:lnTo>
                    <a:lnTo>
                      <a:pt x="8" y="0"/>
                    </a:lnTo>
                    <a:lnTo>
                      <a:pt x="0" y="7"/>
                    </a:lnTo>
                    <a:lnTo>
                      <a:pt x="0" y="15"/>
                    </a:lnTo>
                    <a:lnTo>
                      <a:pt x="8" y="21"/>
                    </a:lnTo>
                    <a:lnTo>
                      <a:pt x="15" y="21"/>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4" name="Line 5373"/>
              <p:cNvSpPr>
                <a:spLocks noChangeShapeType="1"/>
              </p:cNvSpPr>
              <p:nvPr/>
            </p:nvSpPr>
            <p:spPr bwMode="auto">
              <a:xfrm>
                <a:off x="3863976" y="2044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5" name="Freeform 5374"/>
              <p:cNvSpPr>
                <a:spLocks/>
              </p:cNvSpPr>
              <p:nvPr/>
            </p:nvSpPr>
            <p:spPr bwMode="auto">
              <a:xfrm>
                <a:off x="3860801" y="2044700"/>
                <a:ext cx="11113" cy="3175"/>
              </a:xfrm>
              <a:custGeom>
                <a:avLst/>
                <a:gdLst/>
                <a:ahLst/>
                <a:cxnLst>
                  <a:cxn ang="0">
                    <a:pos x="8" y="0"/>
                  </a:cxn>
                  <a:cxn ang="0">
                    <a:pos x="0" y="0"/>
                  </a:cxn>
                  <a:cxn ang="0">
                    <a:pos x="8" y="6"/>
                  </a:cxn>
                  <a:cxn ang="0">
                    <a:pos x="15" y="6"/>
                  </a:cxn>
                  <a:cxn ang="0">
                    <a:pos x="23" y="0"/>
                  </a:cxn>
                  <a:cxn ang="0">
                    <a:pos x="15" y="0"/>
                  </a:cxn>
                  <a:cxn ang="0">
                    <a:pos x="8" y="0"/>
                  </a:cxn>
                </a:cxnLst>
                <a:rect l="0" t="0" r="r" b="b"/>
                <a:pathLst>
                  <a:path w="23" h="6">
                    <a:moveTo>
                      <a:pt x="8" y="0"/>
                    </a:moveTo>
                    <a:lnTo>
                      <a:pt x="0" y="0"/>
                    </a:lnTo>
                    <a:lnTo>
                      <a:pt x="8" y="6"/>
                    </a:lnTo>
                    <a:lnTo>
                      <a:pt x="15" y="6"/>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6" name="Freeform 5375"/>
              <p:cNvSpPr>
                <a:spLocks/>
              </p:cNvSpPr>
              <p:nvPr/>
            </p:nvSpPr>
            <p:spPr bwMode="auto">
              <a:xfrm>
                <a:off x="3860801" y="2044700"/>
                <a:ext cx="11113" cy="3175"/>
              </a:xfrm>
              <a:custGeom>
                <a:avLst/>
                <a:gdLst/>
                <a:ahLst/>
                <a:cxnLst>
                  <a:cxn ang="0">
                    <a:pos x="8" y="0"/>
                  </a:cxn>
                  <a:cxn ang="0">
                    <a:pos x="0" y="0"/>
                  </a:cxn>
                  <a:cxn ang="0">
                    <a:pos x="0" y="0"/>
                  </a:cxn>
                  <a:cxn ang="0">
                    <a:pos x="8" y="6"/>
                  </a:cxn>
                  <a:cxn ang="0">
                    <a:pos x="15" y="6"/>
                  </a:cxn>
                  <a:cxn ang="0">
                    <a:pos x="23" y="0"/>
                  </a:cxn>
                  <a:cxn ang="0">
                    <a:pos x="23" y="0"/>
                  </a:cxn>
                  <a:cxn ang="0">
                    <a:pos x="15" y="0"/>
                  </a:cxn>
                  <a:cxn ang="0">
                    <a:pos x="8" y="0"/>
                  </a:cxn>
                </a:cxnLst>
                <a:rect l="0" t="0" r="r" b="b"/>
                <a:pathLst>
                  <a:path w="23" h="6">
                    <a:moveTo>
                      <a:pt x="8" y="0"/>
                    </a:moveTo>
                    <a:lnTo>
                      <a:pt x="0" y="0"/>
                    </a:lnTo>
                    <a:lnTo>
                      <a:pt x="0" y="0"/>
                    </a:lnTo>
                    <a:lnTo>
                      <a:pt x="8" y="6"/>
                    </a:lnTo>
                    <a:lnTo>
                      <a:pt x="15" y="6"/>
                    </a:lnTo>
                    <a:lnTo>
                      <a:pt x="23" y="0"/>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7" name="Line 5376"/>
              <p:cNvSpPr>
                <a:spLocks noChangeShapeType="1"/>
              </p:cNvSpPr>
              <p:nvPr/>
            </p:nvSpPr>
            <p:spPr bwMode="auto">
              <a:xfrm>
                <a:off x="3868738" y="2044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8" name="Freeform 5377"/>
              <p:cNvSpPr>
                <a:spLocks/>
              </p:cNvSpPr>
              <p:nvPr/>
            </p:nvSpPr>
            <p:spPr bwMode="auto">
              <a:xfrm>
                <a:off x="3863976" y="2044700"/>
                <a:ext cx="15875" cy="3175"/>
              </a:xfrm>
              <a:custGeom>
                <a:avLst/>
                <a:gdLst/>
                <a:ahLst/>
                <a:cxnLst>
                  <a:cxn ang="0">
                    <a:pos x="7" y="0"/>
                  </a:cxn>
                  <a:cxn ang="0">
                    <a:pos x="0" y="0"/>
                  </a:cxn>
                  <a:cxn ang="0">
                    <a:pos x="7" y="6"/>
                  </a:cxn>
                  <a:cxn ang="0">
                    <a:pos x="23" y="6"/>
                  </a:cxn>
                  <a:cxn ang="0">
                    <a:pos x="30" y="0"/>
                  </a:cxn>
                  <a:cxn ang="0">
                    <a:pos x="23" y="0"/>
                  </a:cxn>
                  <a:cxn ang="0">
                    <a:pos x="7" y="0"/>
                  </a:cxn>
                </a:cxnLst>
                <a:rect l="0" t="0" r="r" b="b"/>
                <a:pathLst>
                  <a:path w="30" h="6">
                    <a:moveTo>
                      <a:pt x="7" y="0"/>
                    </a:moveTo>
                    <a:lnTo>
                      <a:pt x="0" y="0"/>
                    </a:lnTo>
                    <a:lnTo>
                      <a:pt x="7" y="6"/>
                    </a:lnTo>
                    <a:lnTo>
                      <a:pt x="23" y="6"/>
                    </a:lnTo>
                    <a:lnTo>
                      <a:pt x="30"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899" name="Freeform 5378"/>
              <p:cNvSpPr>
                <a:spLocks/>
              </p:cNvSpPr>
              <p:nvPr/>
            </p:nvSpPr>
            <p:spPr bwMode="auto">
              <a:xfrm>
                <a:off x="3863976" y="2044700"/>
                <a:ext cx="15875" cy="3175"/>
              </a:xfrm>
              <a:custGeom>
                <a:avLst/>
                <a:gdLst/>
                <a:ahLst/>
                <a:cxnLst>
                  <a:cxn ang="0">
                    <a:pos x="7" y="0"/>
                  </a:cxn>
                  <a:cxn ang="0">
                    <a:pos x="0" y="0"/>
                  </a:cxn>
                  <a:cxn ang="0">
                    <a:pos x="0" y="0"/>
                  </a:cxn>
                  <a:cxn ang="0">
                    <a:pos x="7" y="6"/>
                  </a:cxn>
                  <a:cxn ang="0">
                    <a:pos x="23" y="6"/>
                  </a:cxn>
                  <a:cxn ang="0">
                    <a:pos x="30" y="0"/>
                  </a:cxn>
                  <a:cxn ang="0">
                    <a:pos x="23" y="0"/>
                  </a:cxn>
                  <a:cxn ang="0">
                    <a:pos x="23" y="0"/>
                  </a:cxn>
                  <a:cxn ang="0">
                    <a:pos x="7" y="0"/>
                  </a:cxn>
                </a:cxnLst>
                <a:rect l="0" t="0" r="r" b="b"/>
                <a:pathLst>
                  <a:path w="30" h="6">
                    <a:moveTo>
                      <a:pt x="7" y="0"/>
                    </a:moveTo>
                    <a:lnTo>
                      <a:pt x="0" y="0"/>
                    </a:lnTo>
                    <a:lnTo>
                      <a:pt x="0" y="0"/>
                    </a:lnTo>
                    <a:lnTo>
                      <a:pt x="7" y="6"/>
                    </a:lnTo>
                    <a:lnTo>
                      <a:pt x="23" y="6"/>
                    </a:lnTo>
                    <a:lnTo>
                      <a:pt x="30" y="0"/>
                    </a:lnTo>
                    <a:lnTo>
                      <a:pt x="23"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0" name="Line 5379"/>
              <p:cNvSpPr>
                <a:spLocks noChangeShapeType="1"/>
              </p:cNvSpPr>
              <p:nvPr/>
            </p:nvSpPr>
            <p:spPr bwMode="auto">
              <a:xfrm>
                <a:off x="3876676" y="2044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1" name="Freeform 5380"/>
              <p:cNvSpPr>
                <a:spLocks/>
              </p:cNvSpPr>
              <p:nvPr/>
            </p:nvSpPr>
            <p:spPr bwMode="auto">
              <a:xfrm>
                <a:off x="3871913" y="2044700"/>
                <a:ext cx="39688" cy="3175"/>
              </a:xfrm>
              <a:custGeom>
                <a:avLst/>
                <a:gdLst/>
                <a:ahLst/>
                <a:cxnLst>
                  <a:cxn ang="0">
                    <a:pos x="8" y="0"/>
                  </a:cxn>
                  <a:cxn ang="0">
                    <a:pos x="0" y="0"/>
                  </a:cxn>
                  <a:cxn ang="0">
                    <a:pos x="8" y="6"/>
                  </a:cxn>
                  <a:cxn ang="0">
                    <a:pos x="67" y="6"/>
                  </a:cxn>
                  <a:cxn ang="0">
                    <a:pos x="75" y="0"/>
                  </a:cxn>
                  <a:cxn ang="0">
                    <a:pos x="67" y="0"/>
                  </a:cxn>
                  <a:cxn ang="0">
                    <a:pos x="8" y="0"/>
                  </a:cxn>
                </a:cxnLst>
                <a:rect l="0" t="0" r="r" b="b"/>
                <a:pathLst>
                  <a:path w="75" h="6">
                    <a:moveTo>
                      <a:pt x="8" y="0"/>
                    </a:moveTo>
                    <a:lnTo>
                      <a:pt x="0" y="0"/>
                    </a:lnTo>
                    <a:lnTo>
                      <a:pt x="8" y="6"/>
                    </a:lnTo>
                    <a:lnTo>
                      <a:pt x="67" y="6"/>
                    </a:lnTo>
                    <a:lnTo>
                      <a:pt x="75" y="0"/>
                    </a:lnTo>
                    <a:lnTo>
                      <a:pt x="6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2" name="Freeform 5381"/>
              <p:cNvSpPr>
                <a:spLocks/>
              </p:cNvSpPr>
              <p:nvPr/>
            </p:nvSpPr>
            <p:spPr bwMode="auto">
              <a:xfrm>
                <a:off x="3871913" y="2044700"/>
                <a:ext cx="39688" cy="3175"/>
              </a:xfrm>
              <a:custGeom>
                <a:avLst/>
                <a:gdLst/>
                <a:ahLst/>
                <a:cxnLst>
                  <a:cxn ang="0">
                    <a:pos x="8" y="0"/>
                  </a:cxn>
                  <a:cxn ang="0">
                    <a:pos x="0" y="0"/>
                  </a:cxn>
                  <a:cxn ang="0">
                    <a:pos x="0" y="0"/>
                  </a:cxn>
                  <a:cxn ang="0">
                    <a:pos x="8" y="6"/>
                  </a:cxn>
                  <a:cxn ang="0">
                    <a:pos x="67" y="6"/>
                  </a:cxn>
                  <a:cxn ang="0">
                    <a:pos x="75" y="0"/>
                  </a:cxn>
                  <a:cxn ang="0">
                    <a:pos x="75" y="0"/>
                  </a:cxn>
                  <a:cxn ang="0">
                    <a:pos x="67" y="0"/>
                  </a:cxn>
                  <a:cxn ang="0">
                    <a:pos x="8" y="0"/>
                  </a:cxn>
                </a:cxnLst>
                <a:rect l="0" t="0" r="r" b="b"/>
                <a:pathLst>
                  <a:path w="75" h="6">
                    <a:moveTo>
                      <a:pt x="8" y="0"/>
                    </a:moveTo>
                    <a:lnTo>
                      <a:pt x="0" y="0"/>
                    </a:lnTo>
                    <a:lnTo>
                      <a:pt x="0" y="0"/>
                    </a:lnTo>
                    <a:lnTo>
                      <a:pt x="8" y="6"/>
                    </a:lnTo>
                    <a:lnTo>
                      <a:pt x="67" y="6"/>
                    </a:lnTo>
                    <a:lnTo>
                      <a:pt x="75" y="0"/>
                    </a:lnTo>
                    <a:lnTo>
                      <a:pt x="75" y="0"/>
                    </a:lnTo>
                    <a:lnTo>
                      <a:pt x="6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3" name="Line 5382"/>
              <p:cNvSpPr>
                <a:spLocks noChangeShapeType="1"/>
              </p:cNvSpPr>
              <p:nvPr/>
            </p:nvSpPr>
            <p:spPr bwMode="auto">
              <a:xfrm>
                <a:off x="3911601" y="20447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4" name="Freeform 5383"/>
              <p:cNvSpPr>
                <a:spLocks/>
              </p:cNvSpPr>
              <p:nvPr/>
            </p:nvSpPr>
            <p:spPr bwMode="auto">
              <a:xfrm>
                <a:off x="3903663" y="2044700"/>
                <a:ext cx="7938" cy="11113"/>
              </a:xfrm>
              <a:custGeom>
                <a:avLst/>
                <a:gdLst/>
                <a:ahLst/>
                <a:cxnLst>
                  <a:cxn ang="0">
                    <a:pos x="15" y="0"/>
                  </a:cxn>
                  <a:cxn ang="0">
                    <a:pos x="0" y="0"/>
                  </a:cxn>
                  <a:cxn ang="0">
                    <a:pos x="0" y="14"/>
                  </a:cxn>
                  <a:cxn ang="0">
                    <a:pos x="7" y="21"/>
                  </a:cxn>
                  <a:cxn ang="0">
                    <a:pos x="15" y="14"/>
                  </a:cxn>
                  <a:cxn ang="0">
                    <a:pos x="15" y="0"/>
                  </a:cxn>
                </a:cxnLst>
                <a:rect l="0" t="0" r="r" b="b"/>
                <a:pathLst>
                  <a:path w="15" h="21">
                    <a:moveTo>
                      <a:pt x="15" y="0"/>
                    </a:moveTo>
                    <a:lnTo>
                      <a:pt x="0" y="0"/>
                    </a:lnTo>
                    <a:lnTo>
                      <a:pt x="0" y="14"/>
                    </a:lnTo>
                    <a:lnTo>
                      <a:pt x="7" y="21"/>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5" name="Freeform 5384"/>
              <p:cNvSpPr>
                <a:spLocks/>
              </p:cNvSpPr>
              <p:nvPr/>
            </p:nvSpPr>
            <p:spPr bwMode="auto">
              <a:xfrm>
                <a:off x="3903663" y="2044700"/>
                <a:ext cx="7938" cy="11113"/>
              </a:xfrm>
              <a:custGeom>
                <a:avLst/>
                <a:gdLst/>
                <a:ahLst/>
                <a:cxnLst>
                  <a:cxn ang="0">
                    <a:pos x="15" y="0"/>
                  </a:cxn>
                  <a:cxn ang="0">
                    <a:pos x="15" y="0"/>
                  </a:cxn>
                  <a:cxn ang="0">
                    <a:pos x="7" y="0"/>
                  </a:cxn>
                  <a:cxn ang="0">
                    <a:pos x="0" y="0"/>
                  </a:cxn>
                  <a:cxn ang="0">
                    <a:pos x="0" y="14"/>
                  </a:cxn>
                  <a:cxn ang="0">
                    <a:pos x="7" y="21"/>
                  </a:cxn>
                  <a:cxn ang="0">
                    <a:pos x="15" y="14"/>
                  </a:cxn>
                  <a:cxn ang="0">
                    <a:pos x="15" y="14"/>
                  </a:cxn>
                  <a:cxn ang="0">
                    <a:pos x="15" y="0"/>
                  </a:cxn>
                </a:cxnLst>
                <a:rect l="0" t="0" r="r" b="b"/>
                <a:pathLst>
                  <a:path w="15" h="21">
                    <a:moveTo>
                      <a:pt x="15" y="0"/>
                    </a:moveTo>
                    <a:lnTo>
                      <a:pt x="15" y="0"/>
                    </a:lnTo>
                    <a:lnTo>
                      <a:pt x="7" y="0"/>
                    </a:lnTo>
                    <a:lnTo>
                      <a:pt x="0" y="0"/>
                    </a:lnTo>
                    <a:lnTo>
                      <a:pt x="0" y="14"/>
                    </a:lnTo>
                    <a:lnTo>
                      <a:pt x="7" y="21"/>
                    </a:lnTo>
                    <a:lnTo>
                      <a:pt x="15" y="14"/>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6" name="Line 5385"/>
              <p:cNvSpPr>
                <a:spLocks noChangeShapeType="1"/>
              </p:cNvSpPr>
              <p:nvPr/>
            </p:nvSpPr>
            <p:spPr bwMode="auto">
              <a:xfrm>
                <a:off x="3908426" y="2047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7" name="Freeform 5386"/>
              <p:cNvSpPr>
                <a:spLocks/>
              </p:cNvSpPr>
              <p:nvPr/>
            </p:nvSpPr>
            <p:spPr bwMode="auto">
              <a:xfrm>
                <a:off x="3903663" y="2047875"/>
                <a:ext cx="15875" cy="7938"/>
              </a:xfrm>
              <a:custGeom>
                <a:avLst/>
                <a:gdLst/>
                <a:ahLst/>
                <a:cxnLst>
                  <a:cxn ang="0">
                    <a:pos x="7" y="0"/>
                  </a:cxn>
                  <a:cxn ang="0">
                    <a:pos x="0" y="0"/>
                  </a:cxn>
                  <a:cxn ang="0">
                    <a:pos x="0" y="8"/>
                  </a:cxn>
                  <a:cxn ang="0">
                    <a:pos x="7" y="15"/>
                  </a:cxn>
                  <a:cxn ang="0">
                    <a:pos x="23" y="15"/>
                  </a:cxn>
                  <a:cxn ang="0">
                    <a:pos x="30" y="8"/>
                  </a:cxn>
                  <a:cxn ang="0">
                    <a:pos x="30" y="0"/>
                  </a:cxn>
                  <a:cxn ang="0">
                    <a:pos x="23" y="0"/>
                  </a:cxn>
                  <a:cxn ang="0">
                    <a:pos x="7" y="0"/>
                  </a:cxn>
                </a:cxnLst>
                <a:rect l="0" t="0" r="r" b="b"/>
                <a:pathLst>
                  <a:path w="30" h="15">
                    <a:moveTo>
                      <a:pt x="7" y="0"/>
                    </a:moveTo>
                    <a:lnTo>
                      <a:pt x="0" y="0"/>
                    </a:lnTo>
                    <a:lnTo>
                      <a:pt x="0" y="8"/>
                    </a:lnTo>
                    <a:lnTo>
                      <a:pt x="7" y="15"/>
                    </a:lnTo>
                    <a:lnTo>
                      <a:pt x="23" y="15"/>
                    </a:lnTo>
                    <a:lnTo>
                      <a:pt x="30" y="8"/>
                    </a:lnTo>
                    <a:lnTo>
                      <a:pt x="30"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8" name="Freeform 5387"/>
              <p:cNvSpPr>
                <a:spLocks/>
              </p:cNvSpPr>
              <p:nvPr/>
            </p:nvSpPr>
            <p:spPr bwMode="auto">
              <a:xfrm>
                <a:off x="3903663" y="2047875"/>
                <a:ext cx="15875" cy="7938"/>
              </a:xfrm>
              <a:custGeom>
                <a:avLst/>
                <a:gdLst/>
                <a:ahLst/>
                <a:cxnLst>
                  <a:cxn ang="0">
                    <a:pos x="7" y="0"/>
                  </a:cxn>
                  <a:cxn ang="0">
                    <a:pos x="0" y="0"/>
                  </a:cxn>
                  <a:cxn ang="0">
                    <a:pos x="0" y="8"/>
                  </a:cxn>
                  <a:cxn ang="0">
                    <a:pos x="7" y="15"/>
                  </a:cxn>
                  <a:cxn ang="0">
                    <a:pos x="23" y="15"/>
                  </a:cxn>
                  <a:cxn ang="0">
                    <a:pos x="30" y="8"/>
                  </a:cxn>
                  <a:cxn ang="0">
                    <a:pos x="30" y="0"/>
                  </a:cxn>
                  <a:cxn ang="0">
                    <a:pos x="23" y="0"/>
                  </a:cxn>
                  <a:cxn ang="0">
                    <a:pos x="7" y="0"/>
                  </a:cxn>
                </a:cxnLst>
                <a:rect l="0" t="0" r="r" b="b"/>
                <a:pathLst>
                  <a:path w="30" h="15">
                    <a:moveTo>
                      <a:pt x="7" y="0"/>
                    </a:moveTo>
                    <a:lnTo>
                      <a:pt x="0" y="0"/>
                    </a:lnTo>
                    <a:lnTo>
                      <a:pt x="0" y="8"/>
                    </a:lnTo>
                    <a:lnTo>
                      <a:pt x="7" y="15"/>
                    </a:lnTo>
                    <a:lnTo>
                      <a:pt x="23" y="15"/>
                    </a:lnTo>
                    <a:lnTo>
                      <a:pt x="30" y="8"/>
                    </a:lnTo>
                    <a:lnTo>
                      <a:pt x="30"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09" name="Line 5388"/>
              <p:cNvSpPr>
                <a:spLocks noChangeShapeType="1"/>
              </p:cNvSpPr>
              <p:nvPr/>
            </p:nvSpPr>
            <p:spPr bwMode="auto">
              <a:xfrm>
                <a:off x="3919538" y="2051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0" name="Freeform 5389"/>
              <p:cNvSpPr>
                <a:spLocks/>
              </p:cNvSpPr>
              <p:nvPr/>
            </p:nvSpPr>
            <p:spPr bwMode="auto">
              <a:xfrm>
                <a:off x="3911601" y="2047875"/>
                <a:ext cx="7938" cy="11113"/>
              </a:xfrm>
              <a:custGeom>
                <a:avLst/>
                <a:gdLst/>
                <a:ahLst/>
                <a:cxnLst>
                  <a:cxn ang="0">
                    <a:pos x="15" y="8"/>
                  </a:cxn>
                  <a:cxn ang="0">
                    <a:pos x="15" y="0"/>
                  </a:cxn>
                  <a:cxn ang="0">
                    <a:pos x="8" y="0"/>
                  </a:cxn>
                  <a:cxn ang="0">
                    <a:pos x="0" y="8"/>
                  </a:cxn>
                  <a:cxn ang="0">
                    <a:pos x="0" y="23"/>
                  </a:cxn>
                  <a:cxn ang="0">
                    <a:pos x="15" y="23"/>
                  </a:cxn>
                  <a:cxn ang="0">
                    <a:pos x="15" y="8"/>
                  </a:cxn>
                </a:cxnLst>
                <a:rect l="0" t="0" r="r" b="b"/>
                <a:pathLst>
                  <a:path w="15" h="23">
                    <a:moveTo>
                      <a:pt x="15" y="8"/>
                    </a:moveTo>
                    <a:lnTo>
                      <a:pt x="15" y="0"/>
                    </a:lnTo>
                    <a:lnTo>
                      <a:pt x="8" y="0"/>
                    </a:lnTo>
                    <a:lnTo>
                      <a:pt x="0" y="8"/>
                    </a:lnTo>
                    <a:lnTo>
                      <a:pt x="0" y="23"/>
                    </a:lnTo>
                    <a:lnTo>
                      <a:pt x="15" y="23"/>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1" name="Freeform 5390"/>
              <p:cNvSpPr>
                <a:spLocks/>
              </p:cNvSpPr>
              <p:nvPr/>
            </p:nvSpPr>
            <p:spPr bwMode="auto">
              <a:xfrm>
                <a:off x="3911601" y="2047875"/>
                <a:ext cx="7938" cy="11113"/>
              </a:xfrm>
              <a:custGeom>
                <a:avLst/>
                <a:gdLst/>
                <a:ahLst/>
                <a:cxnLst>
                  <a:cxn ang="0">
                    <a:pos x="15" y="8"/>
                  </a:cxn>
                  <a:cxn ang="0">
                    <a:pos x="15" y="0"/>
                  </a:cxn>
                  <a:cxn ang="0">
                    <a:pos x="8" y="0"/>
                  </a:cxn>
                  <a:cxn ang="0">
                    <a:pos x="0" y="8"/>
                  </a:cxn>
                  <a:cxn ang="0">
                    <a:pos x="0" y="23"/>
                  </a:cxn>
                  <a:cxn ang="0">
                    <a:pos x="8" y="23"/>
                  </a:cxn>
                  <a:cxn ang="0">
                    <a:pos x="15" y="23"/>
                  </a:cxn>
                  <a:cxn ang="0">
                    <a:pos x="15" y="23"/>
                  </a:cxn>
                  <a:cxn ang="0">
                    <a:pos x="15" y="8"/>
                  </a:cxn>
                </a:cxnLst>
                <a:rect l="0" t="0" r="r" b="b"/>
                <a:pathLst>
                  <a:path w="15" h="23">
                    <a:moveTo>
                      <a:pt x="15" y="8"/>
                    </a:moveTo>
                    <a:lnTo>
                      <a:pt x="15" y="0"/>
                    </a:lnTo>
                    <a:lnTo>
                      <a:pt x="8" y="0"/>
                    </a:lnTo>
                    <a:lnTo>
                      <a:pt x="0" y="8"/>
                    </a:lnTo>
                    <a:lnTo>
                      <a:pt x="0" y="23"/>
                    </a:lnTo>
                    <a:lnTo>
                      <a:pt x="8" y="23"/>
                    </a:lnTo>
                    <a:lnTo>
                      <a:pt x="15" y="23"/>
                    </a:lnTo>
                    <a:lnTo>
                      <a:pt x="15" y="23"/>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2" name="Line 5391"/>
              <p:cNvSpPr>
                <a:spLocks noChangeShapeType="1"/>
              </p:cNvSpPr>
              <p:nvPr/>
            </p:nvSpPr>
            <p:spPr bwMode="auto">
              <a:xfrm>
                <a:off x="3916363" y="2055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3" name="Freeform 5392"/>
              <p:cNvSpPr>
                <a:spLocks/>
              </p:cNvSpPr>
              <p:nvPr/>
            </p:nvSpPr>
            <p:spPr bwMode="auto">
              <a:xfrm>
                <a:off x="3911601" y="2055813"/>
                <a:ext cx="33338" cy="3175"/>
              </a:xfrm>
              <a:custGeom>
                <a:avLst/>
                <a:gdLst/>
                <a:ahLst/>
                <a:cxnLst>
                  <a:cxn ang="0">
                    <a:pos x="8" y="0"/>
                  </a:cxn>
                  <a:cxn ang="0">
                    <a:pos x="0" y="0"/>
                  </a:cxn>
                  <a:cxn ang="0">
                    <a:pos x="0" y="8"/>
                  </a:cxn>
                  <a:cxn ang="0">
                    <a:pos x="61" y="8"/>
                  </a:cxn>
                  <a:cxn ang="0">
                    <a:pos x="61" y="0"/>
                  </a:cxn>
                  <a:cxn ang="0">
                    <a:pos x="53" y="0"/>
                  </a:cxn>
                  <a:cxn ang="0">
                    <a:pos x="8" y="0"/>
                  </a:cxn>
                </a:cxnLst>
                <a:rect l="0" t="0" r="r" b="b"/>
                <a:pathLst>
                  <a:path w="61" h="8">
                    <a:moveTo>
                      <a:pt x="8" y="0"/>
                    </a:moveTo>
                    <a:lnTo>
                      <a:pt x="0" y="0"/>
                    </a:lnTo>
                    <a:lnTo>
                      <a:pt x="0" y="8"/>
                    </a:lnTo>
                    <a:lnTo>
                      <a:pt x="61" y="8"/>
                    </a:lnTo>
                    <a:lnTo>
                      <a:pt x="61" y="0"/>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4" name="Freeform 5393"/>
              <p:cNvSpPr>
                <a:spLocks/>
              </p:cNvSpPr>
              <p:nvPr/>
            </p:nvSpPr>
            <p:spPr bwMode="auto">
              <a:xfrm>
                <a:off x="3911601" y="2055813"/>
                <a:ext cx="33338" cy="3175"/>
              </a:xfrm>
              <a:custGeom>
                <a:avLst/>
                <a:gdLst/>
                <a:ahLst/>
                <a:cxnLst>
                  <a:cxn ang="0">
                    <a:pos x="8" y="0"/>
                  </a:cxn>
                  <a:cxn ang="0">
                    <a:pos x="0" y="0"/>
                  </a:cxn>
                  <a:cxn ang="0">
                    <a:pos x="0" y="8"/>
                  </a:cxn>
                  <a:cxn ang="0">
                    <a:pos x="8" y="8"/>
                  </a:cxn>
                  <a:cxn ang="0">
                    <a:pos x="53" y="8"/>
                  </a:cxn>
                  <a:cxn ang="0">
                    <a:pos x="61" y="8"/>
                  </a:cxn>
                  <a:cxn ang="0">
                    <a:pos x="61" y="0"/>
                  </a:cxn>
                  <a:cxn ang="0">
                    <a:pos x="53" y="0"/>
                  </a:cxn>
                  <a:cxn ang="0">
                    <a:pos x="8" y="0"/>
                  </a:cxn>
                </a:cxnLst>
                <a:rect l="0" t="0" r="r" b="b"/>
                <a:pathLst>
                  <a:path w="61" h="8">
                    <a:moveTo>
                      <a:pt x="8" y="0"/>
                    </a:moveTo>
                    <a:lnTo>
                      <a:pt x="0" y="0"/>
                    </a:lnTo>
                    <a:lnTo>
                      <a:pt x="0" y="8"/>
                    </a:lnTo>
                    <a:lnTo>
                      <a:pt x="8" y="8"/>
                    </a:lnTo>
                    <a:lnTo>
                      <a:pt x="53" y="8"/>
                    </a:lnTo>
                    <a:lnTo>
                      <a:pt x="61" y="8"/>
                    </a:lnTo>
                    <a:lnTo>
                      <a:pt x="61"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5" name="Line 5394"/>
              <p:cNvSpPr>
                <a:spLocks noChangeShapeType="1"/>
              </p:cNvSpPr>
              <p:nvPr/>
            </p:nvSpPr>
            <p:spPr bwMode="auto">
              <a:xfrm>
                <a:off x="3944938" y="2058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6" name="Freeform 5395"/>
              <p:cNvSpPr>
                <a:spLocks/>
              </p:cNvSpPr>
              <p:nvPr/>
            </p:nvSpPr>
            <p:spPr bwMode="auto">
              <a:xfrm>
                <a:off x="3935413" y="2055813"/>
                <a:ext cx="9525" cy="11113"/>
              </a:xfrm>
              <a:custGeom>
                <a:avLst/>
                <a:gdLst/>
                <a:ahLst/>
                <a:cxnLst>
                  <a:cxn ang="0">
                    <a:pos x="16" y="8"/>
                  </a:cxn>
                  <a:cxn ang="0">
                    <a:pos x="16" y="0"/>
                  </a:cxn>
                  <a:cxn ang="0">
                    <a:pos x="8" y="0"/>
                  </a:cxn>
                  <a:cxn ang="0">
                    <a:pos x="0" y="8"/>
                  </a:cxn>
                  <a:cxn ang="0">
                    <a:pos x="0" y="15"/>
                  </a:cxn>
                  <a:cxn ang="0">
                    <a:pos x="8" y="21"/>
                  </a:cxn>
                  <a:cxn ang="0">
                    <a:pos x="16" y="21"/>
                  </a:cxn>
                  <a:cxn ang="0">
                    <a:pos x="16" y="15"/>
                  </a:cxn>
                  <a:cxn ang="0">
                    <a:pos x="16" y="8"/>
                  </a:cxn>
                </a:cxnLst>
                <a:rect l="0" t="0" r="r" b="b"/>
                <a:pathLst>
                  <a:path w="16" h="21">
                    <a:moveTo>
                      <a:pt x="16" y="8"/>
                    </a:moveTo>
                    <a:lnTo>
                      <a:pt x="16" y="0"/>
                    </a:lnTo>
                    <a:lnTo>
                      <a:pt x="8" y="0"/>
                    </a:lnTo>
                    <a:lnTo>
                      <a:pt x="0" y="8"/>
                    </a:lnTo>
                    <a:lnTo>
                      <a:pt x="0" y="15"/>
                    </a:lnTo>
                    <a:lnTo>
                      <a:pt x="8" y="21"/>
                    </a:lnTo>
                    <a:lnTo>
                      <a:pt x="16" y="21"/>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7" name="Freeform 5396"/>
              <p:cNvSpPr>
                <a:spLocks/>
              </p:cNvSpPr>
              <p:nvPr/>
            </p:nvSpPr>
            <p:spPr bwMode="auto">
              <a:xfrm>
                <a:off x="3935413" y="2055813"/>
                <a:ext cx="9525" cy="11113"/>
              </a:xfrm>
              <a:custGeom>
                <a:avLst/>
                <a:gdLst/>
                <a:ahLst/>
                <a:cxnLst>
                  <a:cxn ang="0">
                    <a:pos x="16" y="8"/>
                  </a:cxn>
                  <a:cxn ang="0">
                    <a:pos x="16" y="0"/>
                  </a:cxn>
                  <a:cxn ang="0">
                    <a:pos x="8" y="0"/>
                  </a:cxn>
                  <a:cxn ang="0">
                    <a:pos x="0" y="8"/>
                  </a:cxn>
                  <a:cxn ang="0">
                    <a:pos x="0" y="15"/>
                  </a:cxn>
                  <a:cxn ang="0">
                    <a:pos x="8" y="21"/>
                  </a:cxn>
                  <a:cxn ang="0">
                    <a:pos x="16" y="21"/>
                  </a:cxn>
                  <a:cxn ang="0">
                    <a:pos x="16" y="15"/>
                  </a:cxn>
                  <a:cxn ang="0">
                    <a:pos x="16" y="8"/>
                  </a:cxn>
                </a:cxnLst>
                <a:rect l="0" t="0" r="r" b="b"/>
                <a:pathLst>
                  <a:path w="16" h="21">
                    <a:moveTo>
                      <a:pt x="16" y="8"/>
                    </a:moveTo>
                    <a:lnTo>
                      <a:pt x="16" y="0"/>
                    </a:lnTo>
                    <a:lnTo>
                      <a:pt x="8" y="0"/>
                    </a:lnTo>
                    <a:lnTo>
                      <a:pt x="0" y="8"/>
                    </a:lnTo>
                    <a:lnTo>
                      <a:pt x="0" y="15"/>
                    </a:lnTo>
                    <a:lnTo>
                      <a:pt x="8" y="21"/>
                    </a:lnTo>
                    <a:lnTo>
                      <a:pt x="16" y="21"/>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8" name="Line 5397"/>
              <p:cNvSpPr>
                <a:spLocks noChangeShapeType="1"/>
              </p:cNvSpPr>
              <p:nvPr/>
            </p:nvSpPr>
            <p:spPr bwMode="auto">
              <a:xfrm>
                <a:off x="3940176" y="2058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19" name="Freeform 5398"/>
              <p:cNvSpPr>
                <a:spLocks/>
              </p:cNvSpPr>
              <p:nvPr/>
            </p:nvSpPr>
            <p:spPr bwMode="auto">
              <a:xfrm>
                <a:off x="3935413" y="2058988"/>
                <a:ext cx="20638" cy="7938"/>
              </a:xfrm>
              <a:custGeom>
                <a:avLst/>
                <a:gdLst/>
                <a:ahLst/>
                <a:cxnLst>
                  <a:cxn ang="0">
                    <a:pos x="8" y="0"/>
                  </a:cxn>
                  <a:cxn ang="0">
                    <a:pos x="8" y="7"/>
                  </a:cxn>
                  <a:cxn ang="0">
                    <a:pos x="0" y="7"/>
                  </a:cxn>
                  <a:cxn ang="0">
                    <a:pos x="8" y="13"/>
                  </a:cxn>
                  <a:cxn ang="0">
                    <a:pos x="30" y="13"/>
                  </a:cxn>
                  <a:cxn ang="0">
                    <a:pos x="38" y="7"/>
                  </a:cxn>
                  <a:cxn ang="0">
                    <a:pos x="30" y="0"/>
                  </a:cxn>
                  <a:cxn ang="0">
                    <a:pos x="8" y="0"/>
                  </a:cxn>
                </a:cxnLst>
                <a:rect l="0" t="0" r="r" b="b"/>
                <a:pathLst>
                  <a:path w="38" h="13">
                    <a:moveTo>
                      <a:pt x="8" y="0"/>
                    </a:moveTo>
                    <a:lnTo>
                      <a:pt x="8" y="7"/>
                    </a:lnTo>
                    <a:lnTo>
                      <a:pt x="0" y="7"/>
                    </a:lnTo>
                    <a:lnTo>
                      <a:pt x="8" y="13"/>
                    </a:lnTo>
                    <a:lnTo>
                      <a:pt x="30" y="13"/>
                    </a:lnTo>
                    <a:lnTo>
                      <a:pt x="38" y="7"/>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0" name="Freeform 5399"/>
              <p:cNvSpPr>
                <a:spLocks/>
              </p:cNvSpPr>
              <p:nvPr/>
            </p:nvSpPr>
            <p:spPr bwMode="auto">
              <a:xfrm>
                <a:off x="3935413" y="2058988"/>
                <a:ext cx="20638" cy="7938"/>
              </a:xfrm>
              <a:custGeom>
                <a:avLst/>
                <a:gdLst/>
                <a:ahLst/>
                <a:cxnLst>
                  <a:cxn ang="0">
                    <a:pos x="8" y="0"/>
                  </a:cxn>
                  <a:cxn ang="0">
                    <a:pos x="8" y="7"/>
                  </a:cxn>
                  <a:cxn ang="0">
                    <a:pos x="0" y="7"/>
                  </a:cxn>
                  <a:cxn ang="0">
                    <a:pos x="8" y="13"/>
                  </a:cxn>
                  <a:cxn ang="0">
                    <a:pos x="30" y="13"/>
                  </a:cxn>
                  <a:cxn ang="0">
                    <a:pos x="38" y="7"/>
                  </a:cxn>
                  <a:cxn ang="0">
                    <a:pos x="38" y="7"/>
                  </a:cxn>
                  <a:cxn ang="0">
                    <a:pos x="30" y="0"/>
                  </a:cxn>
                  <a:cxn ang="0">
                    <a:pos x="8" y="0"/>
                  </a:cxn>
                </a:cxnLst>
                <a:rect l="0" t="0" r="r" b="b"/>
                <a:pathLst>
                  <a:path w="38" h="13">
                    <a:moveTo>
                      <a:pt x="8" y="0"/>
                    </a:moveTo>
                    <a:lnTo>
                      <a:pt x="8" y="7"/>
                    </a:lnTo>
                    <a:lnTo>
                      <a:pt x="0" y="7"/>
                    </a:lnTo>
                    <a:lnTo>
                      <a:pt x="8" y="13"/>
                    </a:lnTo>
                    <a:lnTo>
                      <a:pt x="30" y="13"/>
                    </a:lnTo>
                    <a:lnTo>
                      <a:pt x="38" y="7"/>
                    </a:lnTo>
                    <a:lnTo>
                      <a:pt x="38" y="7"/>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1" name="Line 5400"/>
              <p:cNvSpPr>
                <a:spLocks noChangeShapeType="1"/>
              </p:cNvSpPr>
              <p:nvPr/>
            </p:nvSpPr>
            <p:spPr bwMode="auto">
              <a:xfrm>
                <a:off x="3956051" y="20637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2" name="Freeform 5401"/>
              <p:cNvSpPr>
                <a:spLocks/>
              </p:cNvSpPr>
              <p:nvPr/>
            </p:nvSpPr>
            <p:spPr bwMode="auto">
              <a:xfrm>
                <a:off x="3948113" y="2058988"/>
                <a:ext cx="7938" cy="11113"/>
              </a:xfrm>
              <a:custGeom>
                <a:avLst/>
                <a:gdLst/>
                <a:ahLst/>
                <a:cxnLst>
                  <a:cxn ang="0">
                    <a:pos x="15" y="7"/>
                  </a:cxn>
                  <a:cxn ang="0">
                    <a:pos x="7" y="0"/>
                  </a:cxn>
                  <a:cxn ang="0">
                    <a:pos x="0" y="7"/>
                  </a:cxn>
                  <a:cxn ang="0">
                    <a:pos x="0" y="21"/>
                  </a:cxn>
                  <a:cxn ang="0">
                    <a:pos x="15" y="21"/>
                  </a:cxn>
                  <a:cxn ang="0">
                    <a:pos x="15" y="7"/>
                  </a:cxn>
                </a:cxnLst>
                <a:rect l="0" t="0" r="r" b="b"/>
                <a:pathLst>
                  <a:path w="15" h="21">
                    <a:moveTo>
                      <a:pt x="15" y="7"/>
                    </a:moveTo>
                    <a:lnTo>
                      <a:pt x="7" y="0"/>
                    </a:lnTo>
                    <a:lnTo>
                      <a:pt x="0" y="7"/>
                    </a:lnTo>
                    <a:lnTo>
                      <a:pt x="0"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3" name="Freeform 5402"/>
              <p:cNvSpPr>
                <a:spLocks/>
              </p:cNvSpPr>
              <p:nvPr/>
            </p:nvSpPr>
            <p:spPr bwMode="auto">
              <a:xfrm>
                <a:off x="3948113" y="2058988"/>
                <a:ext cx="7938" cy="11113"/>
              </a:xfrm>
              <a:custGeom>
                <a:avLst/>
                <a:gdLst/>
                <a:ahLst/>
                <a:cxnLst>
                  <a:cxn ang="0">
                    <a:pos x="15" y="7"/>
                  </a:cxn>
                  <a:cxn ang="0">
                    <a:pos x="15" y="7"/>
                  </a:cxn>
                  <a:cxn ang="0">
                    <a:pos x="7" y="0"/>
                  </a:cxn>
                  <a:cxn ang="0">
                    <a:pos x="0" y="7"/>
                  </a:cxn>
                  <a:cxn ang="0">
                    <a:pos x="0" y="21"/>
                  </a:cxn>
                  <a:cxn ang="0">
                    <a:pos x="7" y="21"/>
                  </a:cxn>
                  <a:cxn ang="0">
                    <a:pos x="15" y="21"/>
                  </a:cxn>
                  <a:cxn ang="0">
                    <a:pos x="15" y="21"/>
                  </a:cxn>
                  <a:cxn ang="0">
                    <a:pos x="15" y="7"/>
                  </a:cxn>
                </a:cxnLst>
                <a:rect l="0" t="0" r="r" b="b"/>
                <a:pathLst>
                  <a:path w="15" h="21">
                    <a:moveTo>
                      <a:pt x="15" y="7"/>
                    </a:moveTo>
                    <a:lnTo>
                      <a:pt x="15" y="7"/>
                    </a:lnTo>
                    <a:lnTo>
                      <a:pt x="7" y="0"/>
                    </a:lnTo>
                    <a:lnTo>
                      <a:pt x="0" y="7"/>
                    </a:lnTo>
                    <a:lnTo>
                      <a:pt x="0" y="21"/>
                    </a:lnTo>
                    <a:lnTo>
                      <a:pt x="7" y="21"/>
                    </a:lnTo>
                    <a:lnTo>
                      <a:pt x="15"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4" name="Line 5403"/>
              <p:cNvSpPr>
                <a:spLocks noChangeShapeType="1"/>
              </p:cNvSpPr>
              <p:nvPr/>
            </p:nvSpPr>
            <p:spPr bwMode="auto">
              <a:xfrm>
                <a:off x="3951288" y="2066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5" name="Freeform 5404"/>
              <p:cNvSpPr>
                <a:spLocks/>
              </p:cNvSpPr>
              <p:nvPr/>
            </p:nvSpPr>
            <p:spPr bwMode="auto">
              <a:xfrm>
                <a:off x="3948113" y="2066925"/>
                <a:ext cx="31750" cy="3175"/>
              </a:xfrm>
              <a:custGeom>
                <a:avLst/>
                <a:gdLst/>
                <a:ahLst/>
                <a:cxnLst>
                  <a:cxn ang="0">
                    <a:pos x="7" y="0"/>
                  </a:cxn>
                  <a:cxn ang="0">
                    <a:pos x="0" y="0"/>
                  </a:cxn>
                  <a:cxn ang="0">
                    <a:pos x="0" y="8"/>
                  </a:cxn>
                  <a:cxn ang="0">
                    <a:pos x="60" y="8"/>
                  </a:cxn>
                  <a:cxn ang="0">
                    <a:pos x="52" y="0"/>
                  </a:cxn>
                  <a:cxn ang="0">
                    <a:pos x="7" y="0"/>
                  </a:cxn>
                </a:cxnLst>
                <a:rect l="0" t="0" r="r" b="b"/>
                <a:pathLst>
                  <a:path w="60" h="8">
                    <a:moveTo>
                      <a:pt x="7" y="0"/>
                    </a:moveTo>
                    <a:lnTo>
                      <a:pt x="0" y="0"/>
                    </a:lnTo>
                    <a:lnTo>
                      <a:pt x="0" y="8"/>
                    </a:lnTo>
                    <a:lnTo>
                      <a:pt x="60" y="8"/>
                    </a:lnTo>
                    <a:lnTo>
                      <a:pt x="5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6" name="Freeform 5405"/>
              <p:cNvSpPr>
                <a:spLocks/>
              </p:cNvSpPr>
              <p:nvPr/>
            </p:nvSpPr>
            <p:spPr bwMode="auto">
              <a:xfrm>
                <a:off x="3948113" y="2066925"/>
                <a:ext cx="31750" cy="3175"/>
              </a:xfrm>
              <a:custGeom>
                <a:avLst/>
                <a:gdLst/>
                <a:ahLst/>
                <a:cxnLst>
                  <a:cxn ang="0">
                    <a:pos x="7" y="0"/>
                  </a:cxn>
                  <a:cxn ang="0">
                    <a:pos x="0" y="0"/>
                  </a:cxn>
                  <a:cxn ang="0">
                    <a:pos x="0" y="8"/>
                  </a:cxn>
                  <a:cxn ang="0">
                    <a:pos x="7" y="8"/>
                  </a:cxn>
                  <a:cxn ang="0">
                    <a:pos x="52" y="8"/>
                  </a:cxn>
                  <a:cxn ang="0">
                    <a:pos x="60" y="8"/>
                  </a:cxn>
                  <a:cxn ang="0">
                    <a:pos x="52" y="0"/>
                  </a:cxn>
                  <a:cxn ang="0">
                    <a:pos x="52" y="0"/>
                  </a:cxn>
                  <a:cxn ang="0">
                    <a:pos x="7" y="0"/>
                  </a:cxn>
                </a:cxnLst>
                <a:rect l="0" t="0" r="r" b="b"/>
                <a:pathLst>
                  <a:path w="60" h="8">
                    <a:moveTo>
                      <a:pt x="7" y="0"/>
                    </a:moveTo>
                    <a:lnTo>
                      <a:pt x="0" y="0"/>
                    </a:lnTo>
                    <a:lnTo>
                      <a:pt x="0" y="8"/>
                    </a:lnTo>
                    <a:lnTo>
                      <a:pt x="7" y="8"/>
                    </a:lnTo>
                    <a:lnTo>
                      <a:pt x="52" y="8"/>
                    </a:lnTo>
                    <a:lnTo>
                      <a:pt x="60" y="8"/>
                    </a:lnTo>
                    <a:lnTo>
                      <a:pt x="52" y="0"/>
                    </a:lnTo>
                    <a:lnTo>
                      <a:pt x="5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7" name="Line 5406"/>
              <p:cNvSpPr>
                <a:spLocks noChangeShapeType="1"/>
              </p:cNvSpPr>
              <p:nvPr/>
            </p:nvSpPr>
            <p:spPr bwMode="auto">
              <a:xfrm>
                <a:off x="3979863" y="2070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8" name="Freeform 5407"/>
              <p:cNvSpPr>
                <a:spLocks/>
              </p:cNvSpPr>
              <p:nvPr/>
            </p:nvSpPr>
            <p:spPr bwMode="auto">
              <a:xfrm>
                <a:off x="3971926" y="2066925"/>
                <a:ext cx="7938" cy="11113"/>
              </a:xfrm>
              <a:custGeom>
                <a:avLst/>
                <a:gdLst/>
                <a:ahLst/>
                <a:cxnLst>
                  <a:cxn ang="0">
                    <a:pos x="14" y="8"/>
                  </a:cxn>
                  <a:cxn ang="0">
                    <a:pos x="6" y="0"/>
                  </a:cxn>
                  <a:cxn ang="0">
                    <a:pos x="0" y="8"/>
                  </a:cxn>
                  <a:cxn ang="0">
                    <a:pos x="0" y="15"/>
                  </a:cxn>
                  <a:cxn ang="0">
                    <a:pos x="6" y="23"/>
                  </a:cxn>
                  <a:cxn ang="0">
                    <a:pos x="14" y="15"/>
                  </a:cxn>
                  <a:cxn ang="0">
                    <a:pos x="14" y="8"/>
                  </a:cxn>
                </a:cxnLst>
                <a:rect l="0" t="0" r="r" b="b"/>
                <a:pathLst>
                  <a:path w="14" h="23">
                    <a:moveTo>
                      <a:pt x="14" y="8"/>
                    </a:moveTo>
                    <a:lnTo>
                      <a:pt x="6" y="0"/>
                    </a:lnTo>
                    <a:lnTo>
                      <a:pt x="0" y="8"/>
                    </a:lnTo>
                    <a:lnTo>
                      <a:pt x="0" y="15"/>
                    </a:lnTo>
                    <a:lnTo>
                      <a:pt x="6" y="23"/>
                    </a:lnTo>
                    <a:lnTo>
                      <a:pt x="14" y="15"/>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29" name="Freeform 5408"/>
              <p:cNvSpPr>
                <a:spLocks/>
              </p:cNvSpPr>
              <p:nvPr/>
            </p:nvSpPr>
            <p:spPr bwMode="auto">
              <a:xfrm>
                <a:off x="3971926" y="2066925"/>
                <a:ext cx="7938" cy="11113"/>
              </a:xfrm>
              <a:custGeom>
                <a:avLst/>
                <a:gdLst/>
                <a:ahLst/>
                <a:cxnLst>
                  <a:cxn ang="0">
                    <a:pos x="14" y="8"/>
                  </a:cxn>
                  <a:cxn ang="0">
                    <a:pos x="6" y="0"/>
                  </a:cxn>
                  <a:cxn ang="0">
                    <a:pos x="6" y="0"/>
                  </a:cxn>
                  <a:cxn ang="0">
                    <a:pos x="0" y="8"/>
                  </a:cxn>
                  <a:cxn ang="0">
                    <a:pos x="0" y="15"/>
                  </a:cxn>
                  <a:cxn ang="0">
                    <a:pos x="6" y="23"/>
                  </a:cxn>
                  <a:cxn ang="0">
                    <a:pos x="6" y="23"/>
                  </a:cxn>
                  <a:cxn ang="0">
                    <a:pos x="14" y="15"/>
                  </a:cxn>
                  <a:cxn ang="0">
                    <a:pos x="14" y="8"/>
                  </a:cxn>
                </a:cxnLst>
                <a:rect l="0" t="0" r="r" b="b"/>
                <a:pathLst>
                  <a:path w="14" h="23">
                    <a:moveTo>
                      <a:pt x="14" y="8"/>
                    </a:moveTo>
                    <a:lnTo>
                      <a:pt x="6" y="0"/>
                    </a:lnTo>
                    <a:lnTo>
                      <a:pt x="6" y="0"/>
                    </a:lnTo>
                    <a:lnTo>
                      <a:pt x="0" y="8"/>
                    </a:lnTo>
                    <a:lnTo>
                      <a:pt x="0" y="15"/>
                    </a:lnTo>
                    <a:lnTo>
                      <a:pt x="6" y="23"/>
                    </a:lnTo>
                    <a:lnTo>
                      <a:pt x="6" y="23"/>
                    </a:lnTo>
                    <a:lnTo>
                      <a:pt x="14" y="15"/>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0" name="Line 5409"/>
              <p:cNvSpPr>
                <a:spLocks noChangeShapeType="1"/>
              </p:cNvSpPr>
              <p:nvPr/>
            </p:nvSpPr>
            <p:spPr bwMode="auto">
              <a:xfrm>
                <a:off x="3975101" y="2074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1" name="Freeform 5410"/>
              <p:cNvSpPr>
                <a:spLocks/>
              </p:cNvSpPr>
              <p:nvPr/>
            </p:nvSpPr>
            <p:spPr bwMode="auto">
              <a:xfrm>
                <a:off x="3971926" y="2074863"/>
                <a:ext cx="15875" cy="3175"/>
              </a:xfrm>
              <a:custGeom>
                <a:avLst/>
                <a:gdLst/>
                <a:ahLst/>
                <a:cxnLst>
                  <a:cxn ang="0">
                    <a:pos x="6" y="0"/>
                  </a:cxn>
                  <a:cxn ang="0">
                    <a:pos x="0" y="0"/>
                  </a:cxn>
                  <a:cxn ang="0">
                    <a:pos x="6" y="8"/>
                  </a:cxn>
                  <a:cxn ang="0">
                    <a:pos x="22" y="8"/>
                  </a:cxn>
                  <a:cxn ang="0">
                    <a:pos x="29" y="0"/>
                  </a:cxn>
                  <a:cxn ang="0">
                    <a:pos x="22" y="0"/>
                  </a:cxn>
                  <a:cxn ang="0">
                    <a:pos x="6" y="0"/>
                  </a:cxn>
                </a:cxnLst>
                <a:rect l="0" t="0" r="r" b="b"/>
                <a:pathLst>
                  <a:path w="29" h="8">
                    <a:moveTo>
                      <a:pt x="6" y="0"/>
                    </a:moveTo>
                    <a:lnTo>
                      <a:pt x="0" y="0"/>
                    </a:lnTo>
                    <a:lnTo>
                      <a:pt x="6" y="8"/>
                    </a:lnTo>
                    <a:lnTo>
                      <a:pt x="22" y="8"/>
                    </a:lnTo>
                    <a:lnTo>
                      <a:pt x="29" y="0"/>
                    </a:lnTo>
                    <a:lnTo>
                      <a:pt x="22"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2" name="Freeform 5411"/>
              <p:cNvSpPr>
                <a:spLocks/>
              </p:cNvSpPr>
              <p:nvPr/>
            </p:nvSpPr>
            <p:spPr bwMode="auto">
              <a:xfrm>
                <a:off x="3971926" y="2074863"/>
                <a:ext cx="15875" cy="3175"/>
              </a:xfrm>
              <a:custGeom>
                <a:avLst/>
                <a:gdLst/>
                <a:ahLst/>
                <a:cxnLst>
                  <a:cxn ang="0">
                    <a:pos x="6" y="0"/>
                  </a:cxn>
                  <a:cxn ang="0">
                    <a:pos x="0" y="0"/>
                  </a:cxn>
                  <a:cxn ang="0">
                    <a:pos x="0" y="0"/>
                  </a:cxn>
                  <a:cxn ang="0">
                    <a:pos x="6" y="8"/>
                  </a:cxn>
                  <a:cxn ang="0">
                    <a:pos x="22" y="8"/>
                  </a:cxn>
                  <a:cxn ang="0">
                    <a:pos x="29" y="0"/>
                  </a:cxn>
                  <a:cxn ang="0">
                    <a:pos x="29" y="0"/>
                  </a:cxn>
                  <a:cxn ang="0">
                    <a:pos x="22" y="0"/>
                  </a:cxn>
                  <a:cxn ang="0">
                    <a:pos x="6" y="0"/>
                  </a:cxn>
                </a:cxnLst>
                <a:rect l="0" t="0" r="r" b="b"/>
                <a:pathLst>
                  <a:path w="29" h="8">
                    <a:moveTo>
                      <a:pt x="6" y="0"/>
                    </a:moveTo>
                    <a:lnTo>
                      <a:pt x="0" y="0"/>
                    </a:lnTo>
                    <a:lnTo>
                      <a:pt x="0" y="0"/>
                    </a:lnTo>
                    <a:lnTo>
                      <a:pt x="6" y="8"/>
                    </a:lnTo>
                    <a:lnTo>
                      <a:pt x="22" y="8"/>
                    </a:lnTo>
                    <a:lnTo>
                      <a:pt x="29" y="0"/>
                    </a:lnTo>
                    <a:lnTo>
                      <a:pt x="29" y="0"/>
                    </a:lnTo>
                    <a:lnTo>
                      <a:pt x="22"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3" name="Line 5412"/>
              <p:cNvSpPr>
                <a:spLocks noChangeShapeType="1"/>
              </p:cNvSpPr>
              <p:nvPr/>
            </p:nvSpPr>
            <p:spPr bwMode="auto">
              <a:xfrm>
                <a:off x="3984626" y="2074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4" name="Freeform 5413"/>
              <p:cNvSpPr>
                <a:spLocks/>
              </p:cNvSpPr>
              <p:nvPr/>
            </p:nvSpPr>
            <p:spPr bwMode="auto">
              <a:xfrm>
                <a:off x="3979863" y="2074863"/>
                <a:ext cx="12700" cy="3175"/>
              </a:xfrm>
              <a:custGeom>
                <a:avLst/>
                <a:gdLst/>
                <a:ahLst/>
                <a:cxnLst>
                  <a:cxn ang="0">
                    <a:pos x="8" y="0"/>
                  </a:cxn>
                  <a:cxn ang="0">
                    <a:pos x="0" y="0"/>
                  </a:cxn>
                  <a:cxn ang="0">
                    <a:pos x="8" y="8"/>
                  </a:cxn>
                  <a:cxn ang="0">
                    <a:pos x="15" y="8"/>
                  </a:cxn>
                  <a:cxn ang="0">
                    <a:pos x="23" y="0"/>
                  </a:cxn>
                  <a:cxn ang="0">
                    <a:pos x="15" y="0"/>
                  </a:cxn>
                  <a:cxn ang="0">
                    <a:pos x="8" y="0"/>
                  </a:cxn>
                </a:cxnLst>
                <a:rect l="0" t="0" r="r" b="b"/>
                <a:pathLst>
                  <a:path w="23" h="8">
                    <a:moveTo>
                      <a:pt x="8" y="0"/>
                    </a:moveTo>
                    <a:lnTo>
                      <a:pt x="0" y="0"/>
                    </a:lnTo>
                    <a:lnTo>
                      <a:pt x="8" y="8"/>
                    </a:lnTo>
                    <a:lnTo>
                      <a:pt x="15"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5" name="Freeform 5414"/>
              <p:cNvSpPr>
                <a:spLocks/>
              </p:cNvSpPr>
              <p:nvPr/>
            </p:nvSpPr>
            <p:spPr bwMode="auto">
              <a:xfrm>
                <a:off x="3979863" y="2074863"/>
                <a:ext cx="12700" cy="3175"/>
              </a:xfrm>
              <a:custGeom>
                <a:avLst/>
                <a:gdLst/>
                <a:ahLst/>
                <a:cxnLst>
                  <a:cxn ang="0">
                    <a:pos x="8" y="0"/>
                  </a:cxn>
                  <a:cxn ang="0">
                    <a:pos x="8" y="0"/>
                  </a:cxn>
                  <a:cxn ang="0">
                    <a:pos x="0" y="0"/>
                  </a:cxn>
                  <a:cxn ang="0">
                    <a:pos x="8" y="8"/>
                  </a:cxn>
                  <a:cxn ang="0">
                    <a:pos x="15" y="8"/>
                  </a:cxn>
                  <a:cxn ang="0">
                    <a:pos x="23" y="0"/>
                  </a:cxn>
                  <a:cxn ang="0">
                    <a:pos x="23" y="0"/>
                  </a:cxn>
                  <a:cxn ang="0">
                    <a:pos x="15" y="0"/>
                  </a:cxn>
                  <a:cxn ang="0">
                    <a:pos x="8" y="0"/>
                  </a:cxn>
                </a:cxnLst>
                <a:rect l="0" t="0" r="r" b="b"/>
                <a:pathLst>
                  <a:path w="23" h="8">
                    <a:moveTo>
                      <a:pt x="8" y="0"/>
                    </a:moveTo>
                    <a:lnTo>
                      <a:pt x="8" y="0"/>
                    </a:lnTo>
                    <a:lnTo>
                      <a:pt x="0" y="0"/>
                    </a:lnTo>
                    <a:lnTo>
                      <a:pt x="8" y="8"/>
                    </a:lnTo>
                    <a:lnTo>
                      <a:pt x="15" y="8"/>
                    </a:lnTo>
                    <a:lnTo>
                      <a:pt x="23" y="0"/>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6" name="Line 5415"/>
              <p:cNvSpPr>
                <a:spLocks noChangeShapeType="1"/>
              </p:cNvSpPr>
              <p:nvPr/>
            </p:nvSpPr>
            <p:spPr bwMode="auto">
              <a:xfrm>
                <a:off x="3992563" y="2074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7" name="Freeform 5416"/>
              <p:cNvSpPr>
                <a:spLocks/>
              </p:cNvSpPr>
              <p:nvPr/>
            </p:nvSpPr>
            <p:spPr bwMode="auto">
              <a:xfrm>
                <a:off x="3984626" y="2074863"/>
                <a:ext cx="7938" cy="11113"/>
              </a:xfrm>
              <a:custGeom>
                <a:avLst/>
                <a:gdLst/>
                <a:ahLst/>
                <a:cxnLst>
                  <a:cxn ang="0">
                    <a:pos x="15" y="0"/>
                  </a:cxn>
                  <a:cxn ang="0">
                    <a:pos x="0" y="0"/>
                  </a:cxn>
                  <a:cxn ang="0">
                    <a:pos x="0" y="15"/>
                  </a:cxn>
                  <a:cxn ang="0">
                    <a:pos x="7" y="23"/>
                  </a:cxn>
                  <a:cxn ang="0">
                    <a:pos x="15" y="23"/>
                  </a:cxn>
                  <a:cxn ang="0">
                    <a:pos x="15" y="15"/>
                  </a:cxn>
                  <a:cxn ang="0">
                    <a:pos x="15" y="0"/>
                  </a:cxn>
                </a:cxnLst>
                <a:rect l="0" t="0" r="r" b="b"/>
                <a:pathLst>
                  <a:path w="15" h="23">
                    <a:moveTo>
                      <a:pt x="15" y="0"/>
                    </a:moveTo>
                    <a:lnTo>
                      <a:pt x="0" y="0"/>
                    </a:lnTo>
                    <a:lnTo>
                      <a:pt x="0" y="15"/>
                    </a:lnTo>
                    <a:lnTo>
                      <a:pt x="7" y="23"/>
                    </a:lnTo>
                    <a:lnTo>
                      <a:pt x="15" y="23"/>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8" name="Freeform 5417"/>
              <p:cNvSpPr>
                <a:spLocks/>
              </p:cNvSpPr>
              <p:nvPr/>
            </p:nvSpPr>
            <p:spPr bwMode="auto">
              <a:xfrm>
                <a:off x="3984626" y="2074863"/>
                <a:ext cx="7938" cy="11113"/>
              </a:xfrm>
              <a:custGeom>
                <a:avLst/>
                <a:gdLst/>
                <a:ahLst/>
                <a:cxnLst>
                  <a:cxn ang="0">
                    <a:pos x="15" y="0"/>
                  </a:cxn>
                  <a:cxn ang="0">
                    <a:pos x="15" y="0"/>
                  </a:cxn>
                  <a:cxn ang="0">
                    <a:pos x="7" y="0"/>
                  </a:cxn>
                  <a:cxn ang="0">
                    <a:pos x="0" y="0"/>
                  </a:cxn>
                  <a:cxn ang="0">
                    <a:pos x="0" y="15"/>
                  </a:cxn>
                  <a:cxn ang="0">
                    <a:pos x="7" y="23"/>
                  </a:cxn>
                  <a:cxn ang="0">
                    <a:pos x="15" y="23"/>
                  </a:cxn>
                  <a:cxn ang="0">
                    <a:pos x="15" y="15"/>
                  </a:cxn>
                  <a:cxn ang="0">
                    <a:pos x="15" y="0"/>
                  </a:cxn>
                </a:cxnLst>
                <a:rect l="0" t="0" r="r" b="b"/>
                <a:pathLst>
                  <a:path w="15" h="23">
                    <a:moveTo>
                      <a:pt x="15" y="0"/>
                    </a:moveTo>
                    <a:lnTo>
                      <a:pt x="15" y="0"/>
                    </a:lnTo>
                    <a:lnTo>
                      <a:pt x="7" y="0"/>
                    </a:lnTo>
                    <a:lnTo>
                      <a:pt x="0" y="0"/>
                    </a:lnTo>
                    <a:lnTo>
                      <a:pt x="0" y="15"/>
                    </a:lnTo>
                    <a:lnTo>
                      <a:pt x="7" y="23"/>
                    </a:lnTo>
                    <a:lnTo>
                      <a:pt x="15" y="23"/>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39" name="Line 5418"/>
              <p:cNvSpPr>
                <a:spLocks noChangeShapeType="1"/>
              </p:cNvSpPr>
              <p:nvPr/>
            </p:nvSpPr>
            <p:spPr bwMode="auto">
              <a:xfrm>
                <a:off x="3987801" y="2078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0" name="Freeform 5419"/>
              <p:cNvSpPr>
                <a:spLocks/>
              </p:cNvSpPr>
              <p:nvPr/>
            </p:nvSpPr>
            <p:spPr bwMode="auto">
              <a:xfrm>
                <a:off x="3984626" y="2078038"/>
                <a:ext cx="11113" cy="7938"/>
              </a:xfrm>
              <a:custGeom>
                <a:avLst/>
                <a:gdLst/>
                <a:ahLst/>
                <a:cxnLst>
                  <a:cxn ang="0">
                    <a:pos x="7" y="0"/>
                  </a:cxn>
                  <a:cxn ang="0">
                    <a:pos x="0" y="7"/>
                  </a:cxn>
                  <a:cxn ang="0">
                    <a:pos x="7" y="15"/>
                  </a:cxn>
                  <a:cxn ang="0">
                    <a:pos x="15" y="15"/>
                  </a:cxn>
                  <a:cxn ang="0">
                    <a:pos x="22" y="7"/>
                  </a:cxn>
                  <a:cxn ang="0">
                    <a:pos x="22" y="0"/>
                  </a:cxn>
                  <a:cxn ang="0">
                    <a:pos x="15" y="0"/>
                  </a:cxn>
                  <a:cxn ang="0">
                    <a:pos x="7" y="0"/>
                  </a:cxn>
                </a:cxnLst>
                <a:rect l="0" t="0" r="r" b="b"/>
                <a:pathLst>
                  <a:path w="22" h="15">
                    <a:moveTo>
                      <a:pt x="7" y="0"/>
                    </a:moveTo>
                    <a:lnTo>
                      <a:pt x="0" y="7"/>
                    </a:lnTo>
                    <a:lnTo>
                      <a:pt x="7" y="15"/>
                    </a:lnTo>
                    <a:lnTo>
                      <a:pt x="15" y="15"/>
                    </a:lnTo>
                    <a:lnTo>
                      <a:pt x="22" y="7"/>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1" name="Freeform 5420"/>
              <p:cNvSpPr>
                <a:spLocks/>
              </p:cNvSpPr>
              <p:nvPr/>
            </p:nvSpPr>
            <p:spPr bwMode="auto">
              <a:xfrm>
                <a:off x="3984626" y="2078038"/>
                <a:ext cx="11113" cy="7938"/>
              </a:xfrm>
              <a:custGeom>
                <a:avLst/>
                <a:gdLst/>
                <a:ahLst/>
                <a:cxnLst>
                  <a:cxn ang="0">
                    <a:pos x="7" y="0"/>
                  </a:cxn>
                  <a:cxn ang="0">
                    <a:pos x="7" y="0"/>
                  </a:cxn>
                  <a:cxn ang="0">
                    <a:pos x="0" y="7"/>
                  </a:cxn>
                  <a:cxn ang="0">
                    <a:pos x="7" y="15"/>
                  </a:cxn>
                  <a:cxn ang="0">
                    <a:pos x="15" y="15"/>
                  </a:cxn>
                  <a:cxn ang="0">
                    <a:pos x="22" y="7"/>
                  </a:cxn>
                  <a:cxn ang="0">
                    <a:pos x="22" y="0"/>
                  </a:cxn>
                  <a:cxn ang="0">
                    <a:pos x="15" y="0"/>
                  </a:cxn>
                  <a:cxn ang="0">
                    <a:pos x="7" y="0"/>
                  </a:cxn>
                </a:cxnLst>
                <a:rect l="0" t="0" r="r" b="b"/>
                <a:pathLst>
                  <a:path w="22" h="15">
                    <a:moveTo>
                      <a:pt x="7" y="0"/>
                    </a:moveTo>
                    <a:lnTo>
                      <a:pt x="7" y="0"/>
                    </a:lnTo>
                    <a:lnTo>
                      <a:pt x="0" y="7"/>
                    </a:lnTo>
                    <a:lnTo>
                      <a:pt x="7" y="15"/>
                    </a:lnTo>
                    <a:lnTo>
                      <a:pt x="15" y="15"/>
                    </a:lnTo>
                    <a:lnTo>
                      <a:pt x="22" y="7"/>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2" name="Line 5421"/>
              <p:cNvSpPr>
                <a:spLocks noChangeShapeType="1"/>
              </p:cNvSpPr>
              <p:nvPr/>
            </p:nvSpPr>
            <p:spPr bwMode="auto">
              <a:xfrm>
                <a:off x="3995738" y="2082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3" name="Freeform 5422"/>
              <p:cNvSpPr>
                <a:spLocks/>
              </p:cNvSpPr>
              <p:nvPr/>
            </p:nvSpPr>
            <p:spPr bwMode="auto">
              <a:xfrm>
                <a:off x="3987801" y="2078038"/>
                <a:ext cx="7938" cy="11113"/>
              </a:xfrm>
              <a:custGeom>
                <a:avLst/>
                <a:gdLst/>
                <a:ahLst/>
                <a:cxnLst>
                  <a:cxn ang="0">
                    <a:pos x="15" y="7"/>
                  </a:cxn>
                  <a:cxn ang="0">
                    <a:pos x="15" y="0"/>
                  </a:cxn>
                  <a:cxn ang="0">
                    <a:pos x="8" y="0"/>
                  </a:cxn>
                  <a:cxn ang="0">
                    <a:pos x="0" y="7"/>
                  </a:cxn>
                  <a:cxn ang="0">
                    <a:pos x="0" y="21"/>
                  </a:cxn>
                  <a:cxn ang="0">
                    <a:pos x="15" y="21"/>
                  </a:cxn>
                  <a:cxn ang="0">
                    <a:pos x="15" y="7"/>
                  </a:cxn>
                </a:cxnLst>
                <a:rect l="0" t="0" r="r" b="b"/>
                <a:pathLst>
                  <a:path w="15" h="21">
                    <a:moveTo>
                      <a:pt x="15" y="7"/>
                    </a:moveTo>
                    <a:lnTo>
                      <a:pt x="15" y="0"/>
                    </a:lnTo>
                    <a:lnTo>
                      <a:pt x="8" y="0"/>
                    </a:lnTo>
                    <a:lnTo>
                      <a:pt x="0" y="7"/>
                    </a:lnTo>
                    <a:lnTo>
                      <a:pt x="0"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4" name="Freeform 5423"/>
              <p:cNvSpPr>
                <a:spLocks/>
              </p:cNvSpPr>
              <p:nvPr/>
            </p:nvSpPr>
            <p:spPr bwMode="auto">
              <a:xfrm>
                <a:off x="3987801" y="2078038"/>
                <a:ext cx="7938" cy="11113"/>
              </a:xfrm>
              <a:custGeom>
                <a:avLst/>
                <a:gdLst/>
                <a:ahLst/>
                <a:cxnLst>
                  <a:cxn ang="0">
                    <a:pos x="15" y="7"/>
                  </a:cxn>
                  <a:cxn ang="0">
                    <a:pos x="15" y="0"/>
                  </a:cxn>
                  <a:cxn ang="0">
                    <a:pos x="8" y="0"/>
                  </a:cxn>
                  <a:cxn ang="0">
                    <a:pos x="0" y="7"/>
                  </a:cxn>
                  <a:cxn ang="0">
                    <a:pos x="0" y="21"/>
                  </a:cxn>
                  <a:cxn ang="0">
                    <a:pos x="8" y="21"/>
                  </a:cxn>
                  <a:cxn ang="0">
                    <a:pos x="15" y="21"/>
                  </a:cxn>
                  <a:cxn ang="0">
                    <a:pos x="15" y="21"/>
                  </a:cxn>
                  <a:cxn ang="0">
                    <a:pos x="15" y="7"/>
                  </a:cxn>
                </a:cxnLst>
                <a:rect l="0" t="0" r="r" b="b"/>
                <a:pathLst>
                  <a:path w="15" h="21">
                    <a:moveTo>
                      <a:pt x="15" y="7"/>
                    </a:moveTo>
                    <a:lnTo>
                      <a:pt x="15" y="0"/>
                    </a:lnTo>
                    <a:lnTo>
                      <a:pt x="8" y="0"/>
                    </a:lnTo>
                    <a:lnTo>
                      <a:pt x="0" y="7"/>
                    </a:lnTo>
                    <a:lnTo>
                      <a:pt x="0" y="21"/>
                    </a:lnTo>
                    <a:lnTo>
                      <a:pt x="8" y="21"/>
                    </a:lnTo>
                    <a:lnTo>
                      <a:pt x="15"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5" name="Line 5424"/>
              <p:cNvSpPr>
                <a:spLocks noChangeShapeType="1"/>
              </p:cNvSpPr>
              <p:nvPr/>
            </p:nvSpPr>
            <p:spPr bwMode="auto">
              <a:xfrm>
                <a:off x="3992563" y="2085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6" name="Freeform 5425"/>
              <p:cNvSpPr>
                <a:spLocks/>
              </p:cNvSpPr>
              <p:nvPr/>
            </p:nvSpPr>
            <p:spPr bwMode="auto">
              <a:xfrm>
                <a:off x="3987801" y="2085975"/>
                <a:ext cx="11113" cy="3175"/>
              </a:xfrm>
              <a:custGeom>
                <a:avLst/>
                <a:gdLst/>
                <a:ahLst/>
                <a:cxnLst>
                  <a:cxn ang="0">
                    <a:pos x="8" y="0"/>
                  </a:cxn>
                  <a:cxn ang="0">
                    <a:pos x="0" y="6"/>
                  </a:cxn>
                  <a:cxn ang="0">
                    <a:pos x="22" y="6"/>
                  </a:cxn>
                  <a:cxn ang="0">
                    <a:pos x="22" y="0"/>
                  </a:cxn>
                  <a:cxn ang="0">
                    <a:pos x="15" y="0"/>
                  </a:cxn>
                  <a:cxn ang="0">
                    <a:pos x="8" y="0"/>
                  </a:cxn>
                </a:cxnLst>
                <a:rect l="0" t="0" r="r" b="b"/>
                <a:pathLst>
                  <a:path w="22" h="6">
                    <a:moveTo>
                      <a:pt x="8" y="0"/>
                    </a:moveTo>
                    <a:lnTo>
                      <a:pt x="0" y="6"/>
                    </a:lnTo>
                    <a:lnTo>
                      <a:pt x="22" y="6"/>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7" name="Freeform 5426"/>
              <p:cNvSpPr>
                <a:spLocks/>
              </p:cNvSpPr>
              <p:nvPr/>
            </p:nvSpPr>
            <p:spPr bwMode="auto">
              <a:xfrm>
                <a:off x="3987801" y="2085975"/>
                <a:ext cx="11113" cy="3175"/>
              </a:xfrm>
              <a:custGeom>
                <a:avLst/>
                <a:gdLst/>
                <a:ahLst/>
                <a:cxnLst>
                  <a:cxn ang="0">
                    <a:pos x="8" y="0"/>
                  </a:cxn>
                  <a:cxn ang="0">
                    <a:pos x="8" y="0"/>
                  </a:cxn>
                  <a:cxn ang="0">
                    <a:pos x="0" y="6"/>
                  </a:cxn>
                  <a:cxn ang="0">
                    <a:pos x="8" y="6"/>
                  </a:cxn>
                  <a:cxn ang="0">
                    <a:pos x="15" y="6"/>
                  </a:cxn>
                  <a:cxn ang="0">
                    <a:pos x="22" y="6"/>
                  </a:cxn>
                  <a:cxn ang="0">
                    <a:pos x="22" y="0"/>
                  </a:cxn>
                  <a:cxn ang="0">
                    <a:pos x="15" y="0"/>
                  </a:cxn>
                  <a:cxn ang="0">
                    <a:pos x="8" y="0"/>
                  </a:cxn>
                </a:cxnLst>
                <a:rect l="0" t="0" r="r" b="b"/>
                <a:pathLst>
                  <a:path w="22" h="6">
                    <a:moveTo>
                      <a:pt x="8" y="0"/>
                    </a:moveTo>
                    <a:lnTo>
                      <a:pt x="8" y="0"/>
                    </a:lnTo>
                    <a:lnTo>
                      <a:pt x="0" y="6"/>
                    </a:lnTo>
                    <a:lnTo>
                      <a:pt x="8" y="6"/>
                    </a:lnTo>
                    <a:lnTo>
                      <a:pt x="15" y="6"/>
                    </a:lnTo>
                    <a:lnTo>
                      <a:pt x="22" y="6"/>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8" name="Line 5427"/>
              <p:cNvSpPr>
                <a:spLocks noChangeShapeType="1"/>
              </p:cNvSpPr>
              <p:nvPr/>
            </p:nvSpPr>
            <p:spPr bwMode="auto">
              <a:xfrm>
                <a:off x="3998913" y="2089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49" name="Freeform 5428"/>
              <p:cNvSpPr>
                <a:spLocks/>
              </p:cNvSpPr>
              <p:nvPr/>
            </p:nvSpPr>
            <p:spPr bwMode="auto">
              <a:xfrm>
                <a:off x="3992563" y="2085975"/>
                <a:ext cx="6350" cy="11113"/>
              </a:xfrm>
              <a:custGeom>
                <a:avLst/>
                <a:gdLst/>
                <a:ahLst/>
                <a:cxnLst>
                  <a:cxn ang="0">
                    <a:pos x="14" y="6"/>
                  </a:cxn>
                  <a:cxn ang="0">
                    <a:pos x="14" y="0"/>
                  </a:cxn>
                  <a:cxn ang="0">
                    <a:pos x="7" y="0"/>
                  </a:cxn>
                  <a:cxn ang="0">
                    <a:pos x="0" y="6"/>
                  </a:cxn>
                  <a:cxn ang="0">
                    <a:pos x="0" y="14"/>
                  </a:cxn>
                  <a:cxn ang="0">
                    <a:pos x="7" y="21"/>
                  </a:cxn>
                  <a:cxn ang="0">
                    <a:pos x="14" y="21"/>
                  </a:cxn>
                  <a:cxn ang="0">
                    <a:pos x="14" y="14"/>
                  </a:cxn>
                  <a:cxn ang="0">
                    <a:pos x="14" y="6"/>
                  </a:cxn>
                </a:cxnLst>
                <a:rect l="0" t="0" r="r" b="b"/>
                <a:pathLst>
                  <a:path w="14" h="21">
                    <a:moveTo>
                      <a:pt x="14" y="6"/>
                    </a:moveTo>
                    <a:lnTo>
                      <a:pt x="14" y="0"/>
                    </a:lnTo>
                    <a:lnTo>
                      <a:pt x="7" y="0"/>
                    </a:lnTo>
                    <a:lnTo>
                      <a:pt x="0" y="6"/>
                    </a:lnTo>
                    <a:lnTo>
                      <a:pt x="0" y="14"/>
                    </a:lnTo>
                    <a:lnTo>
                      <a:pt x="7" y="21"/>
                    </a:lnTo>
                    <a:lnTo>
                      <a:pt x="14" y="21"/>
                    </a:lnTo>
                    <a:lnTo>
                      <a:pt x="14" y="14"/>
                    </a:lnTo>
                    <a:lnTo>
                      <a:pt x="14"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0" name="Freeform 5429"/>
              <p:cNvSpPr>
                <a:spLocks/>
              </p:cNvSpPr>
              <p:nvPr/>
            </p:nvSpPr>
            <p:spPr bwMode="auto">
              <a:xfrm>
                <a:off x="3992563" y="2085975"/>
                <a:ext cx="6350" cy="11113"/>
              </a:xfrm>
              <a:custGeom>
                <a:avLst/>
                <a:gdLst/>
                <a:ahLst/>
                <a:cxnLst>
                  <a:cxn ang="0">
                    <a:pos x="14" y="6"/>
                  </a:cxn>
                  <a:cxn ang="0">
                    <a:pos x="14" y="0"/>
                  </a:cxn>
                  <a:cxn ang="0">
                    <a:pos x="7" y="0"/>
                  </a:cxn>
                  <a:cxn ang="0">
                    <a:pos x="0" y="6"/>
                  </a:cxn>
                  <a:cxn ang="0">
                    <a:pos x="0" y="14"/>
                  </a:cxn>
                  <a:cxn ang="0">
                    <a:pos x="7" y="21"/>
                  </a:cxn>
                  <a:cxn ang="0">
                    <a:pos x="14" y="21"/>
                  </a:cxn>
                  <a:cxn ang="0">
                    <a:pos x="14" y="14"/>
                  </a:cxn>
                  <a:cxn ang="0">
                    <a:pos x="14" y="6"/>
                  </a:cxn>
                </a:cxnLst>
                <a:rect l="0" t="0" r="r" b="b"/>
                <a:pathLst>
                  <a:path w="14" h="21">
                    <a:moveTo>
                      <a:pt x="14" y="6"/>
                    </a:moveTo>
                    <a:lnTo>
                      <a:pt x="14" y="0"/>
                    </a:lnTo>
                    <a:lnTo>
                      <a:pt x="7" y="0"/>
                    </a:lnTo>
                    <a:lnTo>
                      <a:pt x="0" y="6"/>
                    </a:lnTo>
                    <a:lnTo>
                      <a:pt x="0" y="14"/>
                    </a:lnTo>
                    <a:lnTo>
                      <a:pt x="7" y="21"/>
                    </a:lnTo>
                    <a:lnTo>
                      <a:pt x="14" y="21"/>
                    </a:lnTo>
                    <a:lnTo>
                      <a:pt x="14" y="14"/>
                    </a:lnTo>
                    <a:lnTo>
                      <a:pt x="14"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1" name="Line 5430"/>
              <p:cNvSpPr>
                <a:spLocks noChangeShapeType="1"/>
              </p:cNvSpPr>
              <p:nvPr/>
            </p:nvSpPr>
            <p:spPr bwMode="auto">
              <a:xfrm>
                <a:off x="3995738" y="2089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2" name="Freeform 5431"/>
              <p:cNvSpPr>
                <a:spLocks/>
              </p:cNvSpPr>
              <p:nvPr/>
            </p:nvSpPr>
            <p:spPr bwMode="auto">
              <a:xfrm>
                <a:off x="3992563" y="2089150"/>
                <a:ext cx="34925" cy="7938"/>
              </a:xfrm>
              <a:custGeom>
                <a:avLst/>
                <a:gdLst/>
                <a:ahLst/>
                <a:cxnLst>
                  <a:cxn ang="0">
                    <a:pos x="7" y="0"/>
                  </a:cxn>
                  <a:cxn ang="0">
                    <a:pos x="0" y="8"/>
                  </a:cxn>
                  <a:cxn ang="0">
                    <a:pos x="7" y="15"/>
                  </a:cxn>
                  <a:cxn ang="0">
                    <a:pos x="60" y="15"/>
                  </a:cxn>
                  <a:cxn ang="0">
                    <a:pos x="67" y="8"/>
                  </a:cxn>
                  <a:cxn ang="0">
                    <a:pos x="60" y="8"/>
                  </a:cxn>
                  <a:cxn ang="0">
                    <a:pos x="60" y="0"/>
                  </a:cxn>
                  <a:cxn ang="0">
                    <a:pos x="7" y="0"/>
                  </a:cxn>
                </a:cxnLst>
                <a:rect l="0" t="0" r="r" b="b"/>
                <a:pathLst>
                  <a:path w="67" h="15">
                    <a:moveTo>
                      <a:pt x="7" y="0"/>
                    </a:moveTo>
                    <a:lnTo>
                      <a:pt x="0" y="8"/>
                    </a:lnTo>
                    <a:lnTo>
                      <a:pt x="7" y="15"/>
                    </a:lnTo>
                    <a:lnTo>
                      <a:pt x="60" y="15"/>
                    </a:lnTo>
                    <a:lnTo>
                      <a:pt x="67" y="8"/>
                    </a:lnTo>
                    <a:lnTo>
                      <a:pt x="60" y="8"/>
                    </a:lnTo>
                    <a:lnTo>
                      <a:pt x="6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3" name="Freeform 5432"/>
              <p:cNvSpPr>
                <a:spLocks/>
              </p:cNvSpPr>
              <p:nvPr/>
            </p:nvSpPr>
            <p:spPr bwMode="auto">
              <a:xfrm>
                <a:off x="3992563" y="2089150"/>
                <a:ext cx="34925" cy="7938"/>
              </a:xfrm>
              <a:custGeom>
                <a:avLst/>
                <a:gdLst/>
                <a:ahLst/>
                <a:cxnLst>
                  <a:cxn ang="0">
                    <a:pos x="7" y="0"/>
                  </a:cxn>
                  <a:cxn ang="0">
                    <a:pos x="0" y="8"/>
                  </a:cxn>
                  <a:cxn ang="0">
                    <a:pos x="0" y="8"/>
                  </a:cxn>
                  <a:cxn ang="0">
                    <a:pos x="7" y="15"/>
                  </a:cxn>
                  <a:cxn ang="0">
                    <a:pos x="60" y="15"/>
                  </a:cxn>
                  <a:cxn ang="0">
                    <a:pos x="67" y="8"/>
                  </a:cxn>
                  <a:cxn ang="0">
                    <a:pos x="60" y="8"/>
                  </a:cxn>
                  <a:cxn ang="0">
                    <a:pos x="60" y="0"/>
                  </a:cxn>
                  <a:cxn ang="0">
                    <a:pos x="7" y="0"/>
                  </a:cxn>
                </a:cxnLst>
                <a:rect l="0" t="0" r="r" b="b"/>
                <a:pathLst>
                  <a:path w="67" h="15">
                    <a:moveTo>
                      <a:pt x="7" y="0"/>
                    </a:moveTo>
                    <a:lnTo>
                      <a:pt x="0" y="8"/>
                    </a:lnTo>
                    <a:lnTo>
                      <a:pt x="0" y="8"/>
                    </a:lnTo>
                    <a:lnTo>
                      <a:pt x="7" y="15"/>
                    </a:lnTo>
                    <a:lnTo>
                      <a:pt x="60" y="15"/>
                    </a:lnTo>
                    <a:lnTo>
                      <a:pt x="67" y="8"/>
                    </a:lnTo>
                    <a:lnTo>
                      <a:pt x="60" y="8"/>
                    </a:lnTo>
                    <a:lnTo>
                      <a:pt x="6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4" name="Line 5433"/>
              <p:cNvSpPr>
                <a:spLocks noChangeShapeType="1"/>
              </p:cNvSpPr>
              <p:nvPr/>
            </p:nvSpPr>
            <p:spPr bwMode="auto">
              <a:xfrm>
                <a:off x="4027488" y="2093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5" name="Freeform 5434"/>
              <p:cNvSpPr>
                <a:spLocks/>
              </p:cNvSpPr>
              <p:nvPr/>
            </p:nvSpPr>
            <p:spPr bwMode="auto">
              <a:xfrm>
                <a:off x="4019551" y="2089150"/>
                <a:ext cx="7938" cy="15875"/>
              </a:xfrm>
              <a:custGeom>
                <a:avLst/>
                <a:gdLst/>
                <a:ahLst/>
                <a:cxnLst>
                  <a:cxn ang="0">
                    <a:pos x="15" y="8"/>
                  </a:cxn>
                  <a:cxn ang="0">
                    <a:pos x="8" y="8"/>
                  </a:cxn>
                  <a:cxn ang="0">
                    <a:pos x="8" y="0"/>
                  </a:cxn>
                  <a:cxn ang="0">
                    <a:pos x="0" y="8"/>
                  </a:cxn>
                  <a:cxn ang="0">
                    <a:pos x="0" y="22"/>
                  </a:cxn>
                  <a:cxn ang="0">
                    <a:pos x="8" y="30"/>
                  </a:cxn>
                  <a:cxn ang="0">
                    <a:pos x="8" y="22"/>
                  </a:cxn>
                  <a:cxn ang="0">
                    <a:pos x="15" y="22"/>
                  </a:cxn>
                  <a:cxn ang="0">
                    <a:pos x="15" y="8"/>
                  </a:cxn>
                </a:cxnLst>
                <a:rect l="0" t="0" r="r" b="b"/>
                <a:pathLst>
                  <a:path w="15" h="30">
                    <a:moveTo>
                      <a:pt x="15" y="8"/>
                    </a:moveTo>
                    <a:lnTo>
                      <a:pt x="8" y="8"/>
                    </a:lnTo>
                    <a:lnTo>
                      <a:pt x="8" y="0"/>
                    </a:lnTo>
                    <a:lnTo>
                      <a:pt x="0" y="8"/>
                    </a:lnTo>
                    <a:lnTo>
                      <a:pt x="0" y="22"/>
                    </a:lnTo>
                    <a:lnTo>
                      <a:pt x="8" y="30"/>
                    </a:lnTo>
                    <a:lnTo>
                      <a:pt x="8" y="22"/>
                    </a:lnTo>
                    <a:lnTo>
                      <a:pt x="15" y="22"/>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6" name="Freeform 5435"/>
              <p:cNvSpPr>
                <a:spLocks/>
              </p:cNvSpPr>
              <p:nvPr/>
            </p:nvSpPr>
            <p:spPr bwMode="auto">
              <a:xfrm>
                <a:off x="4019551" y="2089150"/>
                <a:ext cx="7938" cy="15875"/>
              </a:xfrm>
              <a:custGeom>
                <a:avLst/>
                <a:gdLst/>
                <a:ahLst/>
                <a:cxnLst>
                  <a:cxn ang="0">
                    <a:pos x="15" y="8"/>
                  </a:cxn>
                  <a:cxn ang="0">
                    <a:pos x="8" y="8"/>
                  </a:cxn>
                  <a:cxn ang="0">
                    <a:pos x="8" y="0"/>
                  </a:cxn>
                  <a:cxn ang="0">
                    <a:pos x="0" y="8"/>
                  </a:cxn>
                  <a:cxn ang="0">
                    <a:pos x="0" y="22"/>
                  </a:cxn>
                  <a:cxn ang="0">
                    <a:pos x="8" y="30"/>
                  </a:cxn>
                  <a:cxn ang="0">
                    <a:pos x="8" y="22"/>
                  </a:cxn>
                  <a:cxn ang="0">
                    <a:pos x="15" y="22"/>
                  </a:cxn>
                  <a:cxn ang="0">
                    <a:pos x="15" y="8"/>
                  </a:cxn>
                </a:cxnLst>
                <a:rect l="0" t="0" r="r" b="b"/>
                <a:pathLst>
                  <a:path w="15" h="30">
                    <a:moveTo>
                      <a:pt x="15" y="8"/>
                    </a:moveTo>
                    <a:lnTo>
                      <a:pt x="8" y="8"/>
                    </a:lnTo>
                    <a:lnTo>
                      <a:pt x="8" y="0"/>
                    </a:lnTo>
                    <a:lnTo>
                      <a:pt x="0" y="8"/>
                    </a:lnTo>
                    <a:lnTo>
                      <a:pt x="0" y="22"/>
                    </a:lnTo>
                    <a:lnTo>
                      <a:pt x="8" y="30"/>
                    </a:lnTo>
                    <a:lnTo>
                      <a:pt x="8" y="22"/>
                    </a:lnTo>
                    <a:lnTo>
                      <a:pt x="15" y="22"/>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7" name="Line 5436"/>
              <p:cNvSpPr>
                <a:spLocks noChangeShapeType="1"/>
              </p:cNvSpPr>
              <p:nvPr/>
            </p:nvSpPr>
            <p:spPr bwMode="auto">
              <a:xfrm>
                <a:off x="4024313" y="2097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8" name="Freeform 5437"/>
              <p:cNvSpPr>
                <a:spLocks/>
              </p:cNvSpPr>
              <p:nvPr/>
            </p:nvSpPr>
            <p:spPr bwMode="auto">
              <a:xfrm>
                <a:off x="4019551" y="2097088"/>
                <a:ext cx="12700" cy="7938"/>
              </a:xfrm>
              <a:custGeom>
                <a:avLst/>
                <a:gdLst/>
                <a:ahLst/>
                <a:cxnLst>
                  <a:cxn ang="0">
                    <a:pos x="8" y="0"/>
                  </a:cxn>
                  <a:cxn ang="0">
                    <a:pos x="0" y="0"/>
                  </a:cxn>
                  <a:cxn ang="0">
                    <a:pos x="0" y="7"/>
                  </a:cxn>
                  <a:cxn ang="0">
                    <a:pos x="8" y="15"/>
                  </a:cxn>
                  <a:cxn ang="0">
                    <a:pos x="15" y="15"/>
                  </a:cxn>
                  <a:cxn ang="0">
                    <a:pos x="23" y="7"/>
                  </a:cxn>
                  <a:cxn ang="0">
                    <a:pos x="15" y="0"/>
                  </a:cxn>
                  <a:cxn ang="0">
                    <a:pos x="8" y="0"/>
                  </a:cxn>
                </a:cxnLst>
                <a:rect l="0" t="0" r="r" b="b"/>
                <a:pathLst>
                  <a:path w="23" h="15">
                    <a:moveTo>
                      <a:pt x="8" y="0"/>
                    </a:moveTo>
                    <a:lnTo>
                      <a:pt x="0" y="0"/>
                    </a:lnTo>
                    <a:lnTo>
                      <a:pt x="0" y="7"/>
                    </a:lnTo>
                    <a:lnTo>
                      <a:pt x="8" y="15"/>
                    </a:lnTo>
                    <a:lnTo>
                      <a:pt x="15" y="15"/>
                    </a:lnTo>
                    <a:lnTo>
                      <a:pt x="23"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59" name="Freeform 5438"/>
              <p:cNvSpPr>
                <a:spLocks/>
              </p:cNvSpPr>
              <p:nvPr/>
            </p:nvSpPr>
            <p:spPr bwMode="auto">
              <a:xfrm>
                <a:off x="4019551" y="2097088"/>
                <a:ext cx="12700" cy="7938"/>
              </a:xfrm>
              <a:custGeom>
                <a:avLst/>
                <a:gdLst/>
                <a:ahLst/>
                <a:cxnLst>
                  <a:cxn ang="0">
                    <a:pos x="8" y="0"/>
                  </a:cxn>
                  <a:cxn ang="0">
                    <a:pos x="0" y="0"/>
                  </a:cxn>
                  <a:cxn ang="0">
                    <a:pos x="0" y="7"/>
                  </a:cxn>
                  <a:cxn ang="0">
                    <a:pos x="8" y="15"/>
                  </a:cxn>
                  <a:cxn ang="0">
                    <a:pos x="15" y="15"/>
                  </a:cxn>
                  <a:cxn ang="0">
                    <a:pos x="23" y="7"/>
                  </a:cxn>
                  <a:cxn ang="0">
                    <a:pos x="15" y="0"/>
                  </a:cxn>
                  <a:cxn ang="0">
                    <a:pos x="15" y="0"/>
                  </a:cxn>
                  <a:cxn ang="0">
                    <a:pos x="8" y="0"/>
                  </a:cxn>
                </a:cxnLst>
                <a:rect l="0" t="0" r="r" b="b"/>
                <a:pathLst>
                  <a:path w="23" h="15">
                    <a:moveTo>
                      <a:pt x="8" y="0"/>
                    </a:moveTo>
                    <a:lnTo>
                      <a:pt x="0" y="0"/>
                    </a:lnTo>
                    <a:lnTo>
                      <a:pt x="0" y="7"/>
                    </a:lnTo>
                    <a:lnTo>
                      <a:pt x="8" y="15"/>
                    </a:lnTo>
                    <a:lnTo>
                      <a:pt x="15" y="15"/>
                    </a:lnTo>
                    <a:lnTo>
                      <a:pt x="23" y="7"/>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0" name="Line 5439"/>
              <p:cNvSpPr>
                <a:spLocks noChangeShapeType="1"/>
              </p:cNvSpPr>
              <p:nvPr/>
            </p:nvSpPr>
            <p:spPr bwMode="auto">
              <a:xfrm>
                <a:off x="4027488" y="2097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1" name="Freeform 5440"/>
              <p:cNvSpPr>
                <a:spLocks/>
              </p:cNvSpPr>
              <p:nvPr/>
            </p:nvSpPr>
            <p:spPr bwMode="auto">
              <a:xfrm>
                <a:off x="4024313" y="2097088"/>
                <a:ext cx="11113" cy="7938"/>
              </a:xfrm>
              <a:custGeom>
                <a:avLst/>
                <a:gdLst/>
                <a:ahLst/>
                <a:cxnLst>
                  <a:cxn ang="0">
                    <a:pos x="7" y="0"/>
                  </a:cxn>
                  <a:cxn ang="0">
                    <a:pos x="0" y="0"/>
                  </a:cxn>
                  <a:cxn ang="0">
                    <a:pos x="0" y="7"/>
                  </a:cxn>
                  <a:cxn ang="0">
                    <a:pos x="7" y="15"/>
                  </a:cxn>
                  <a:cxn ang="0">
                    <a:pos x="15" y="15"/>
                  </a:cxn>
                  <a:cxn ang="0">
                    <a:pos x="23" y="7"/>
                  </a:cxn>
                  <a:cxn ang="0">
                    <a:pos x="23" y="0"/>
                  </a:cxn>
                  <a:cxn ang="0">
                    <a:pos x="15" y="0"/>
                  </a:cxn>
                  <a:cxn ang="0">
                    <a:pos x="7" y="0"/>
                  </a:cxn>
                </a:cxnLst>
                <a:rect l="0" t="0" r="r" b="b"/>
                <a:pathLst>
                  <a:path w="23" h="15">
                    <a:moveTo>
                      <a:pt x="7" y="0"/>
                    </a:moveTo>
                    <a:lnTo>
                      <a:pt x="0" y="0"/>
                    </a:lnTo>
                    <a:lnTo>
                      <a:pt x="0" y="7"/>
                    </a:lnTo>
                    <a:lnTo>
                      <a:pt x="7" y="15"/>
                    </a:lnTo>
                    <a:lnTo>
                      <a:pt x="15" y="15"/>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2" name="Freeform 5441"/>
              <p:cNvSpPr>
                <a:spLocks/>
              </p:cNvSpPr>
              <p:nvPr/>
            </p:nvSpPr>
            <p:spPr bwMode="auto">
              <a:xfrm>
                <a:off x="4024313" y="2097088"/>
                <a:ext cx="11113" cy="7938"/>
              </a:xfrm>
              <a:custGeom>
                <a:avLst/>
                <a:gdLst/>
                <a:ahLst/>
                <a:cxnLst>
                  <a:cxn ang="0">
                    <a:pos x="7" y="0"/>
                  </a:cxn>
                  <a:cxn ang="0">
                    <a:pos x="0" y="0"/>
                  </a:cxn>
                  <a:cxn ang="0">
                    <a:pos x="0" y="7"/>
                  </a:cxn>
                  <a:cxn ang="0">
                    <a:pos x="7" y="15"/>
                  </a:cxn>
                  <a:cxn ang="0">
                    <a:pos x="15" y="15"/>
                  </a:cxn>
                  <a:cxn ang="0">
                    <a:pos x="23" y="7"/>
                  </a:cxn>
                  <a:cxn ang="0">
                    <a:pos x="23" y="0"/>
                  </a:cxn>
                  <a:cxn ang="0">
                    <a:pos x="15" y="0"/>
                  </a:cxn>
                  <a:cxn ang="0">
                    <a:pos x="7" y="0"/>
                  </a:cxn>
                </a:cxnLst>
                <a:rect l="0" t="0" r="r" b="b"/>
                <a:pathLst>
                  <a:path w="23" h="15">
                    <a:moveTo>
                      <a:pt x="7" y="0"/>
                    </a:moveTo>
                    <a:lnTo>
                      <a:pt x="0" y="0"/>
                    </a:lnTo>
                    <a:lnTo>
                      <a:pt x="0" y="7"/>
                    </a:lnTo>
                    <a:lnTo>
                      <a:pt x="7" y="15"/>
                    </a:lnTo>
                    <a:lnTo>
                      <a:pt x="15" y="15"/>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3" name="Line 5442"/>
              <p:cNvSpPr>
                <a:spLocks noChangeShapeType="1"/>
              </p:cNvSpPr>
              <p:nvPr/>
            </p:nvSpPr>
            <p:spPr bwMode="auto">
              <a:xfrm>
                <a:off x="4032251" y="2097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4" name="Freeform 5443"/>
              <p:cNvSpPr>
                <a:spLocks/>
              </p:cNvSpPr>
              <p:nvPr/>
            </p:nvSpPr>
            <p:spPr bwMode="auto">
              <a:xfrm>
                <a:off x="4027488" y="2097088"/>
                <a:ext cx="12700" cy="7938"/>
              </a:xfrm>
              <a:custGeom>
                <a:avLst/>
                <a:gdLst/>
                <a:ahLst/>
                <a:cxnLst>
                  <a:cxn ang="0">
                    <a:pos x="8"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7"/>
                    </a:lnTo>
                    <a:lnTo>
                      <a:pt x="8" y="15"/>
                    </a:lnTo>
                    <a:lnTo>
                      <a:pt x="16" y="15"/>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5" name="Freeform 5444"/>
              <p:cNvSpPr>
                <a:spLocks/>
              </p:cNvSpPr>
              <p:nvPr/>
            </p:nvSpPr>
            <p:spPr bwMode="auto">
              <a:xfrm>
                <a:off x="4027488" y="2097088"/>
                <a:ext cx="12700" cy="7938"/>
              </a:xfrm>
              <a:custGeom>
                <a:avLst/>
                <a:gdLst/>
                <a:ahLst/>
                <a:cxnLst>
                  <a:cxn ang="0">
                    <a:pos x="8" y="0"/>
                  </a:cxn>
                  <a:cxn ang="0">
                    <a:pos x="8"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8" y="0"/>
                    </a:lnTo>
                    <a:lnTo>
                      <a:pt x="0" y="7"/>
                    </a:lnTo>
                    <a:lnTo>
                      <a:pt x="8" y="15"/>
                    </a:lnTo>
                    <a:lnTo>
                      <a:pt x="16" y="15"/>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6" name="Line 5445"/>
              <p:cNvSpPr>
                <a:spLocks noChangeShapeType="1"/>
              </p:cNvSpPr>
              <p:nvPr/>
            </p:nvSpPr>
            <p:spPr bwMode="auto">
              <a:xfrm>
                <a:off x="4040188" y="2101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7" name="Freeform 5446"/>
              <p:cNvSpPr>
                <a:spLocks/>
              </p:cNvSpPr>
              <p:nvPr/>
            </p:nvSpPr>
            <p:spPr bwMode="auto">
              <a:xfrm>
                <a:off x="4032251" y="2097088"/>
                <a:ext cx="7938" cy="12700"/>
              </a:xfrm>
              <a:custGeom>
                <a:avLst/>
                <a:gdLst/>
                <a:ahLst/>
                <a:cxnLst>
                  <a:cxn ang="0">
                    <a:pos x="15" y="7"/>
                  </a:cxn>
                  <a:cxn ang="0">
                    <a:pos x="15" y="0"/>
                  </a:cxn>
                  <a:cxn ang="0">
                    <a:pos x="8" y="0"/>
                  </a:cxn>
                  <a:cxn ang="0">
                    <a:pos x="0" y="7"/>
                  </a:cxn>
                  <a:cxn ang="0">
                    <a:pos x="0" y="15"/>
                  </a:cxn>
                  <a:cxn ang="0">
                    <a:pos x="8" y="22"/>
                  </a:cxn>
                  <a:cxn ang="0">
                    <a:pos x="15" y="22"/>
                  </a:cxn>
                  <a:cxn ang="0">
                    <a:pos x="15" y="15"/>
                  </a:cxn>
                  <a:cxn ang="0">
                    <a:pos x="15" y="7"/>
                  </a:cxn>
                </a:cxnLst>
                <a:rect l="0" t="0" r="r" b="b"/>
                <a:pathLst>
                  <a:path w="15" h="22">
                    <a:moveTo>
                      <a:pt x="15" y="7"/>
                    </a:moveTo>
                    <a:lnTo>
                      <a:pt x="15" y="0"/>
                    </a:lnTo>
                    <a:lnTo>
                      <a:pt x="8" y="0"/>
                    </a:lnTo>
                    <a:lnTo>
                      <a:pt x="0" y="7"/>
                    </a:lnTo>
                    <a:lnTo>
                      <a:pt x="0" y="15"/>
                    </a:lnTo>
                    <a:lnTo>
                      <a:pt x="8" y="22"/>
                    </a:lnTo>
                    <a:lnTo>
                      <a:pt x="15" y="22"/>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8" name="Freeform 5448"/>
              <p:cNvSpPr>
                <a:spLocks/>
              </p:cNvSpPr>
              <p:nvPr/>
            </p:nvSpPr>
            <p:spPr bwMode="auto">
              <a:xfrm>
                <a:off x="4032250" y="2097088"/>
                <a:ext cx="7938" cy="12700"/>
              </a:xfrm>
              <a:custGeom>
                <a:avLst/>
                <a:gdLst/>
                <a:ahLst/>
                <a:cxnLst>
                  <a:cxn ang="0">
                    <a:pos x="15" y="7"/>
                  </a:cxn>
                  <a:cxn ang="0">
                    <a:pos x="15" y="0"/>
                  </a:cxn>
                  <a:cxn ang="0">
                    <a:pos x="8" y="0"/>
                  </a:cxn>
                  <a:cxn ang="0">
                    <a:pos x="0" y="7"/>
                  </a:cxn>
                  <a:cxn ang="0">
                    <a:pos x="0" y="15"/>
                  </a:cxn>
                  <a:cxn ang="0">
                    <a:pos x="8" y="22"/>
                  </a:cxn>
                  <a:cxn ang="0">
                    <a:pos x="15" y="22"/>
                  </a:cxn>
                  <a:cxn ang="0">
                    <a:pos x="15" y="15"/>
                  </a:cxn>
                  <a:cxn ang="0">
                    <a:pos x="15" y="7"/>
                  </a:cxn>
                </a:cxnLst>
                <a:rect l="0" t="0" r="r" b="b"/>
                <a:pathLst>
                  <a:path w="15" h="22">
                    <a:moveTo>
                      <a:pt x="15" y="7"/>
                    </a:moveTo>
                    <a:lnTo>
                      <a:pt x="15" y="0"/>
                    </a:lnTo>
                    <a:lnTo>
                      <a:pt x="8" y="0"/>
                    </a:lnTo>
                    <a:lnTo>
                      <a:pt x="0" y="7"/>
                    </a:lnTo>
                    <a:lnTo>
                      <a:pt x="0" y="15"/>
                    </a:lnTo>
                    <a:lnTo>
                      <a:pt x="8" y="22"/>
                    </a:lnTo>
                    <a:lnTo>
                      <a:pt x="15" y="22"/>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69" name="Line 5449"/>
              <p:cNvSpPr>
                <a:spLocks noChangeShapeType="1"/>
              </p:cNvSpPr>
              <p:nvPr/>
            </p:nvSpPr>
            <p:spPr bwMode="auto">
              <a:xfrm>
                <a:off x="4035425" y="210502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0" name="Freeform 5450"/>
              <p:cNvSpPr>
                <a:spLocks/>
              </p:cNvSpPr>
              <p:nvPr/>
            </p:nvSpPr>
            <p:spPr bwMode="auto">
              <a:xfrm>
                <a:off x="4032250" y="2105026"/>
                <a:ext cx="15875" cy="4763"/>
              </a:xfrm>
              <a:custGeom>
                <a:avLst/>
                <a:gdLst/>
                <a:ahLst/>
                <a:cxnLst>
                  <a:cxn ang="0">
                    <a:pos x="8" y="0"/>
                  </a:cxn>
                  <a:cxn ang="0">
                    <a:pos x="0" y="0"/>
                  </a:cxn>
                  <a:cxn ang="0">
                    <a:pos x="8" y="7"/>
                  </a:cxn>
                  <a:cxn ang="0">
                    <a:pos x="22" y="7"/>
                  </a:cxn>
                  <a:cxn ang="0">
                    <a:pos x="30" y="0"/>
                  </a:cxn>
                  <a:cxn ang="0">
                    <a:pos x="22" y="0"/>
                  </a:cxn>
                  <a:cxn ang="0">
                    <a:pos x="8" y="0"/>
                  </a:cxn>
                </a:cxnLst>
                <a:rect l="0" t="0" r="r" b="b"/>
                <a:pathLst>
                  <a:path w="30" h="7">
                    <a:moveTo>
                      <a:pt x="8" y="0"/>
                    </a:moveTo>
                    <a:lnTo>
                      <a:pt x="0" y="0"/>
                    </a:lnTo>
                    <a:lnTo>
                      <a:pt x="8" y="7"/>
                    </a:lnTo>
                    <a:lnTo>
                      <a:pt x="22" y="7"/>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1" name="Freeform 5451"/>
              <p:cNvSpPr>
                <a:spLocks/>
              </p:cNvSpPr>
              <p:nvPr/>
            </p:nvSpPr>
            <p:spPr bwMode="auto">
              <a:xfrm>
                <a:off x="4032250" y="2105026"/>
                <a:ext cx="15875" cy="4763"/>
              </a:xfrm>
              <a:custGeom>
                <a:avLst/>
                <a:gdLst/>
                <a:ahLst/>
                <a:cxnLst>
                  <a:cxn ang="0">
                    <a:pos x="8" y="0"/>
                  </a:cxn>
                  <a:cxn ang="0">
                    <a:pos x="8" y="0"/>
                  </a:cxn>
                  <a:cxn ang="0">
                    <a:pos x="0" y="0"/>
                  </a:cxn>
                  <a:cxn ang="0">
                    <a:pos x="8" y="7"/>
                  </a:cxn>
                  <a:cxn ang="0">
                    <a:pos x="22" y="7"/>
                  </a:cxn>
                  <a:cxn ang="0">
                    <a:pos x="30" y="0"/>
                  </a:cxn>
                  <a:cxn ang="0">
                    <a:pos x="30" y="0"/>
                  </a:cxn>
                  <a:cxn ang="0">
                    <a:pos x="22" y="0"/>
                  </a:cxn>
                  <a:cxn ang="0">
                    <a:pos x="8" y="0"/>
                  </a:cxn>
                </a:cxnLst>
                <a:rect l="0" t="0" r="r" b="b"/>
                <a:pathLst>
                  <a:path w="30" h="7">
                    <a:moveTo>
                      <a:pt x="8" y="0"/>
                    </a:moveTo>
                    <a:lnTo>
                      <a:pt x="8" y="0"/>
                    </a:lnTo>
                    <a:lnTo>
                      <a:pt x="0" y="0"/>
                    </a:lnTo>
                    <a:lnTo>
                      <a:pt x="8" y="7"/>
                    </a:lnTo>
                    <a:lnTo>
                      <a:pt x="22" y="7"/>
                    </a:lnTo>
                    <a:lnTo>
                      <a:pt x="30" y="0"/>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2" name="Line 5452"/>
              <p:cNvSpPr>
                <a:spLocks noChangeShapeType="1"/>
              </p:cNvSpPr>
              <p:nvPr/>
            </p:nvSpPr>
            <p:spPr bwMode="auto">
              <a:xfrm>
                <a:off x="4048125" y="210502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3" name="Freeform 5453"/>
              <p:cNvSpPr>
                <a:spLocks/>
              </p:cNvSpPr>
              <p:nvPr/>
            </p:nvSpPr>
            <p:spPr bwMode="auto">
              <a:xfrm>
                <a:off x="4040188" y="2105026"/>
                <a:ext cx="7938" cy="11113"/>
              </a:xfrm>
              <a:custGeom>
                <a:avLst/>
                <a:gdLst/>
                <a:ahLst/>
                <a:cxnLst>
                  <a:cxn ang="0">
                    <a:pos x="15" y="0"/>
                  </a:cxn>
                  <a:cxn ang="0">
                    <a:pos x="0" y="0"/>
                  </a:cxn>
                  <a:cxn ang="0">
                    <a:pos x="0" y="14"/>
                  </a:cxn>
                  <a:cxn ang="0">
                    <a:pos x="7" y="21"/>
                  </a:cxn>
                  <a:cxn ang="0">
                    <a:pos x="15" y="21"/>
                  </a:cxn>
                  <a:cxn ang="0">
                    <a:pos x="15" y="14"/>
                  </a:cxn>
                  <a:cxn ang="0">
                    <a:pos x="15" y="0"/>
                  </a:cxn>
                </a:cxnLst>
                <a:rect l="0" t="0" r="r" b="b"/>
                <a:pathLst>
                  <a:path w="15" h="21">
                    <a:moveTo>
                      <a:pt x="15" y="0"/>
                    </a:moveTo>
                    <a:lnTo>
                      <a:pt x="0" y="0"/>
                    </a:lnTo>
                    <a:lnTo>
                      <a:pt x="0" y="14"/>
                    </a:lnTo>
                    <a:lnTo>
                      <a:pt x="7" y="21"/>
                    </a:lnTo>
                    <a:lnTo>
                      <a:pt x="15" y="21"/>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4" name="Freeform 5454"/>
              <p:cNvSpPr>
                <a:spLocks/>
              </p:cNvSpPr>
              <p:nvPr/>
            </p:nvSpPr>
            <p:spPr bwMode="auto">
              <a:xfrm>
                <a:off x="4040188" y="2105026"/>
                <a:ext cx="7938" cy="11113"/>
              </a:xfrm>
              <a:custGeom>
                <a:avLst/>
                <a:gdLst/>
                <a:ahLst/>
                <a:cxnLst>
                  <a:cxn ang="0">
                    <a:pos x="15" y="0"/>
                  </a:cxn>
                  <a:cxn ang="0">
                    <a:pos x="15" y="0"/>
                  </a:cxn>
                  <a:cxn ang="0">
                    <a:pos x="7" y="0"/>
                  </a:cxn>
                  <a:cxn ang="0">
                    <a:pos x="0" y="0"/>
                  </a:cxn>
                  <a:cxn ang="0">
                    <a:pos x="0" y="14"/>
                  </a:cxn>
                  <a:cxn ang="0">
                    <a:pos x="7" y="21"/>
                  </a:cxn>
                  <a:cxn ang="0">
                    <a:pos x="15" y="21"/>
                  </a:cxn>
                  <a:cxn ang="0">
                    <a:pos x="15" y="14"/>
                  </a:cxn>
                  <a:cxn ang="0">
                    <a:pos x="15" y="0"/>
                  </a:cxn>
                </a:cxnLst>
                <a:rect l="0" t="0" r="r" b="b"/>
                <a:pathLst>
                  <a:path w="15" h="21">
                    <a:moveTo>
                      <a:pt x="15" y="0"/>
                    </a:moveTo>
                    <a:lnTo>
                      <a:pt x="15" y="0"/>
                    </a:lnTo>
                    <a:lnTo>
                      <a:pt x="7" y="0"/>
                    </a:lnTo>
                    <a:lnTo>
                      <a:pt x="0" y="0"/>
                    </a:lnTo>
                    <a:lnTo>
                      <a:pt x="0" y="14"/>
                    </a:lnTo>
                    <a:lnTo>
                      <a:pt x="7" y="21"/>
                    </a:lnTo>
                    <a:lnTo>
                      <a:pt x="15" y="21"/>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5" name="Line 5455"/>
              <p:cNvSpPr>
                <a:spLocks noChangeShapeType="1"/>
              </p:cNvSpPr>
              <p:nvPr/>
            </p:nvSpPr>
            <p:spPr bwMode="auto">
              <a:xfrm>
                <a:off x="4043363" y="2109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6" name="Freeform 5456"/>
              <p:cNvSpPr>
                <a:spLocks/>
              </p:cNvSpPr>
              <p:nvPr/>
            </p:nvSpPr>
            <p:spPr bwMode="auto">
              <a:xfrm>
                <a:off x="4040188" y="2109788"/>
                <a:ext cx="11113" cy="6350"/>
              </a:xfrm>
              <a:custGeom>
                <a:avLst/>
                <a:gdLst/>
                <a:ahLst/>
                <a:cxnLst>
                  <a:cxn ang="0">
                    <a:pos x="7" y="0"/>
                  </a:cxn>
                  <a:cxn ang="0">
                    <a:pos x="0" y="7"/>
                  </a:cxn>
                  <a:cxn ang="0">
                    <a:pos x="7" y="14"/>
                  </a:cxn>
                  <a:cxn ang="0">
                    <a:pos x="15" y="14"/>
                  </a:cxn>
                  <a:cxn ang="0">
                    <a:pos x="23" y="7"/>
                  </a:cxn>
                  <a:cxn ang="0">
                    <a:pos x="15" y="0"/>
                  </a:cxn>
                  <a:cxn ang="0">
                    <a:pos x="7" y="0"/>
                  </a:cxn>
                </a:cxnLst>
                <a:rect l="0" t="0" r="r" b="b"/>
                <a:pathLst>
                  <a:path w="23" h="14">
                    <a:moveTo>
                      <a:pt x="7" y="0"/>
                    </a:moveTo>
                    <a:lnTo>
                      <a:pt x="0" y="7"/>
                    </a:lnTo>
                    <a:lnTo>
                      <a:pt x="7" y="14"/>
                    </a:lnTo>
                    <a:lnTo>
                      <a:pt x="15" y="14"/>
                    </a:lnTo>
                    <a:lnTo>
                      <a:pt x="23"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7" name="Freeform 5457"/>
              <p:cNvSpPr>
                <a:spLocks/>
              </p:cNvSpPr>
              <p:nvPr/>
            </p:nvSpPr>
            <p:spPr bwMode="auto">
              <a:xfrm>
                <a:off x="4040188" y="2109788"/>
                <a:ext cx="11113" cy="6350"/>
              </a:xfrm>
              <a:custGeom>
                <a:avLst/>
                <a:gdLst/>
                <a:ahLst/>
                <a:cxnLst>
                  <a:cxn ang="0">
                    <a:pos x="7" y="0"/>
                  </a:cxn>
                  <a:cxn ang="0">
                    <a:pos x="0" y="7"/>
                  </a:cxn>
                  <a:cxn ang="0">
                    <a:pos x="0" y="7"/>
                  </a:cxn>
                  <a:cxn ang="0">
                    <a:pos x="7" y="14"/>
                  </a:cxn>
                  <a:cxn ang="0">
                    <a:pos x="15" y="14"/>
                  </a:cxn>
                  <a:cxn ang="0">
                    <a:pos x="23" y="7"/>
                  </a:cxn>
                  <a:cxn ang="0">
                    <a:pos x="23" y="7"/>
                  </a:cxn>
                  <a:cxn ang="0">
                    <a:pos x="15" y="0"/>
                  </a:cxn>
                  <a:cxn ang="0">
                    <a:pos x="7" y="0"/>
                  </a:cxn>
                </a:cxnLst>
                <a:rect l="0" t="0" r="r" b="b"/>
                <a:pathLst>
                  <a:path w="23" h="14">
                    <a:moveTo>
                      <a:pt x="7" y="0"/>
                    </a:moveTo>
                    <a:lnTo>
                      <a:pt x="0" y="7"/>
                    </a:lnTo>
                    <a:lnTo>
                      <a:pt x="0" y="7"/>
                    </a:lnTo>
                    <a:lnTo>
                      <a:pt x="7" y="14"/>
                    </a:lnTo>
                    <a:lnTo>
                      <a:pt x="15" y="14"/>
                    </a:lnTo>
                    <a:lnTo>
                      <a:pt x="23" y="7"/>
                    </a:lnTo>
                    <a:lnTo>
                      <a:pt x="23" y="7"/>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8" name="Line 5458"/>
              <p:cNvSpPr>
                <a:spLocks noChangeShapeType="1"/>
              </p:cNvSpPr>
              <p:nvPr/>
            </p:nvSpPr>
            <p:spPr bwMode="auto">
              <a:xfrm>
                <a:off x="4048125" y="2109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79" name="Freeform 5459"/>
              <p:cNvSpPr>
                <a:spLocks/>
              </p:cNvSpPr>
              <p:nvPr/>
            </p:nvSpPr>
            <p:spPr bwMode="auto">
              <a:xfrm>
                <a:off x="4043363" y="2109788"/>
                <a:ext cx="12700" cy="6350"/>
              </a:xfrm>
              <a:custGeom>
                <a:avLst/>
                <a:gdLst/>
                <a:ahLst/>
                <a:cxnLst>
                  <a:cxn ang="0">
                    <a:pos x="8" y="0"/>
                  </a:cxn>
                  <a:cxn ang="0">
                    <a:pos x="0" y="7"/>
                  </a:cxn>
                  <a:cxn ang="0">
                    <a:pos x="8" y="14"/>
                  </a:cxn>
                  <a:cxn ang="0">
                    <a:pos x="16" y="14"/>
                  </a:cxn>
                  <a:cxn ang="0">
                    <a:pos x="23" y="7"/>
                  </a:cxn>
                  <a:cxn ang="0">
                    <a:pos x="16" y="0"/>
                  </a:cxn>
                  <a:cxn ang="0">
                    <a:pos x="8" y="0"/>
                  </a:cxn>
                </a:cxnLst>
                <a:rect l="0" t="0" r="r" b="b"/>
                <a:pathLst>
                  <a:path w="23" h="14">
                    <a:moveTo>
                      <a:pt x="8" y="0"/>
                    </a:moveTo>
                    <a:lnTo>
                      <a:pt x="0" y="7"/>
                    </a:lnTo>
                    <a:lnTo>
                      <a:pt x="8" y="14"/>
                    </a:lnTo>
                    <a:lnTo>
                      <a:pt x="16" y="14"/>
                    </a:lnTo>
                    <a:lnTo>
                      <a:pt x="23"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0" name="Freeform 5460"/>
              <p:cNvSpPr>
                <a:spLocks/>
              </p:cNvSpPr>
              <p:nvPr/>
            </p:nvSpPr>
            <p:spPr bwMode="auto">
              <a:xfrm>
                <a:off x="4043363" y="2109788"/>
                <a:ext cx="12700" cy="6350"/>
              </a:xfrm>
              <a:custGeom>
                <a:avLst/>
                <a:gdLst/>
                <a:ahLst/>
                <a:cxnLst>
                  <a:cxn ang="0">
                    <a:pos x="8" y="0"/>
                  </a:cxn>
                  <a:cxn ang="0">
                    <a:pos x="0" y="7"/>
                  </a:cxn>
                  <a:cxn ang="0">
                    <a:pos x="0" y="7"/>
                  </a:cxn>
                  <a:cxn ang="0">
                    <a:pos x="8" y="14"/>
                  </a:cxn>
                  <a:cxn ang="0">
                    <a:pos x="16" y="14"/>
                  </a:cxn>
                  <a:cxn ang="0">
                    <a:pos x="23" y="7"/>
                  </a:cxn>
                  <a:cxn ang="0">
                    <a:pos x="23" y="7"/>
                  </a:cxn>
                  <a:cxn ang="0">
                    <a:pos x="16" y="0"/>
                  </a:cxn>
                  <a:cxn ang="0">
                    <a:pos x="8" y="0"/>
                  </a:cxn>
                </a:cxnLst>
                <a:rect l="0" t="0" r="r" b="b"/>
                <a:pathLst>
                  <a:path w="23" h="14">
                    <a:moveTo>
                      <a:pt x="8" y="0"/>
                    </a:moveTo>
                    <a:lnTo>
                      <a:pt x="0" y="7"/>
                    </a:lnTo>
                    <a:lnTo>
                      <a:pt x="0" y="7"/>
                    </a:lnTo>
                    <a:lnTo>
                      <a:pt x="8" y="14"/>
                    </a:lnTo>
                    <a:lnTo>
                      <a:pt x="16" y="14"/>
                    </a:lnTo>
                    <a:lnTo>
                      <a:pt x="23" y="7"/>
                    </a:lnTo>
                    <a:lnTo>
                      <a:pt x="23"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1" name="Line 5461"/>
              <p:cNvSpPr>
                <a:spLocks noChangeShapeType="1"/>
              </p:cNvSpPr>
              <p:nvPr/>
            </p:nvSpPr>
            <p:spPr bwMode="auto">
              <a:xfrm>
                <a:off x="4051300" y="2109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2" name="Freeform 5462"/>
              <p:cNvSpPr>
                <a:spLocks/>
              </p:cNvSpPr>
              <p:nvPr/>
            </p:nvSpPr>
            <p:spPr bwMode="auto">
              <a:xfrm>
                <a:off x="4048125" y="2109788"/>
                <a:ext cx="11113" cy="6350"/>
              </a:xfrm>
              <a:custGeom>
                <a:avLst/>
                <a:gdLst/>
                <a:ahLst/>
                <a:cxnLst>
                  <a:cxn ang="0">
                    <a:pos x="8" y="0"/>
                  </a:cxn>
                  <a:cxn ang="0">
                    <a:pos x="0" y="7"/>
                  </a:cxn>
                  <a:cxn ang="0">
                    <a:pos x="8" y="14"/>
                  </a:cxn>
                  <a:cxn ang="0">
                    <a:pos x="15" y="14"/>
                  </a:cxn>
                  <a:cxn ang="0">
                    <a:pos x="23" y="7"/>
                  </a:cxn>
                  <a:cxn ang="0">
                    <a:pos x="15" y="0"/>
                  </a:cxn>
                  <a:cxn ang="0">
                    <a:pos x="8" y="0"/>
                  </a:cxn>
                </a:cxnLst>
                <a:rect l="0" t="0" r="r" b="b"/>
                <a:pathLst>
                  <a:path w="23" h="14">
                    <a:moveTo>
                      <a:pt x="8" y="0"/>
                    </a:moveTo>
                    <a:lnTo>
                      <a:pt x="0" y="7"/>
                    </a:lnTo>
                    <a:lnTo>
                      <a:pt x="8" y="14"/>
                    </a:lnTo>
                    <a:lnTo>
                      <a:pt x="15" y="14"/>
                    </a:lnTo>
                    <a:lnTo>
                      <a:pt x="23"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3" name="Freeform 5463"/>
              <p:cNvSpPr>
                <a:spLocks/>
              </p:cNvSpPr>
              <p:nvPr/>
            </p:nvSpPr>
            <p:spPr bwMode="auto">
              <a:xfrm>
                <a:off x="4048125" y="2109788"/>
                <a:ext cx="11113" cy="6350"/>
              </a:xfrm>
              <a:custGeom>
                <a:avLst/>
                <a:gdLst/>
                <a:ahLst/>
                <a:cxnLst>
                  <a:cxn ang="0">
                    <a:pos x="8" y="0"/>
                  </a:cxn>
                  <a:cxn ang="0">
                    <a:pos x="0" y="7"/>
                  </a:cxn>
                  <a:cxn ang="0">
                    <a:pos x="0" y="7"/>
                  </a:cxn>
                  <a:cxn ang="0">
                    <a:pos x="8" y="14"/>
                  </a:cxn>
                  <a:cxn ang="0">
                    <a:pos x="15" y="14"/>
                  </a:cxn>
                  <a:cxn ang="0">
                    <a:pos x="23" y="7"/>
                  </a:cxn>
                  <a:cxn ang="0">
                    <a:pos x="23" y="7"/>
                  </a:cxn>
                  <a:cxn ang="0">
                    <a:pos x="15" y="0"/>
                  </a:cxn>
                  <a:cxn ang="0">
                    <a:pos x="8" y="0"/>
                  </a:cxn>
                </a:cxnLst>
                <a:rect l="0" t="0" r="r" b="b"/>
                <a:pathLst>
                  <a:path w="23" h="14">
                    <a:moveTo>
                      <a:pt x="8" y="0"/>
                    </a:moveTo>
                    <a:lnTo>
                      <a:pt x="0" y="7"/>
                    </a:lnTo>
                    <a:lnTo>
                      <a:pt x="0" y="7"/>
                    </a:lnTo>
                    <a:lnTo>
                      <a:pt x="8" y="14"/>
                    </a:lnTo>
                    <a:lnTo>
                      <a:pt x="15" y="14"/>
                    </a:lnTo>
                    <a:lnTo>
                      <a:pt x="23" y="7"/>
                    </a:lnTo>
                    <a:lnTo>
                      <a:pt x="23" y="7"/>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4" name="Line 5464"/>
              <p:cNvSpPr>
                <a:spLocks noChangeShapeType="1"/>
              </p:cNvSpPr>
              <p:nvPr/>
            </p:nvSpPr>
            <p:spPr bwMode="auto">
              <a:xfrm>
                <a:off x="4059238" y="2112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5" name="Freeform 5465"/>
              <p:cNvSpPr>
                <a:spLocks/>
              </p:cNvSpPr>
              <p:nvPr/>
            </p:nvSpPr>
            <p:spPr bwMode="auto">
              <a:xfrm>
                <a:off x="4051300" y="2109788"/>
                <a:ext cx="7938" cy="11113"/>
              </a:xfrm>
              <a:custGeom>
                <a:avLst/>
                <a:gdLst/>
                <a:ahLst/>
                <a:cxnLst>
                  <a:cxn ang="0">
                    <a:pos x="15" y="7"/>
                  </a:cxn>
                  <a:cxn ang="0">
                    <a:pos x="15" y="0"/>
                  </a:cxn>
                  <a:cxn ang="0">
                    <a:pos x="7" y="0"/>
                  </a:cxn>
                  <a:cxn ang="0">
                    <a:pos x="0" y="7"/>
                  </a:cxn>
                  <a:cxn ang="0">
                    <a:pos x="0" y="22"/>
                  </a:cxn>
                  <a:cxn ang="0">
                    <a:pos x="15" y="22"/>
                  </a:cxn>
                  <a:cxn ang="0">
                    <a:pos x="15" y="7"/>
                  </a:cxn>
                </a:cxnLst>
                <a:rect l="0" t="0" r="r" b="b"/>
                <a:pathLst>
                  <a:path w="15" h="22">
                    <a:moveTo>
                      <a:pt x="15" y="7"/>
                    </a:moveTo>
                    <a:lnTo>
                      <a:pt x="15" y="0"/>
                    </a:lnTo>
                    <a:lnTo>
                      <a:pt x="7"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6" name="Freeform 5466"/>
              <p:cNvSpPr>
                <a:spLocks/>
              </p:cNvSpPr>
              <p:nvPr/>
            </p:nvSpPr>
            <p:spPr bwMode="auto">
              <a:xfrm>
                <a:off x="4051300" y="2109788"/>
                <a:ext cx="7938" cy="11113"/>
              </a:xfrm>
              <a:custGeom>
                <a:avLst/>
                <a:gdLst/>
                <a:ahLst/>
                <a:cxnLst>
                  <a:cxn ang="0">
                    <a:pos x="15" y="7"/>
                  </a:cxn>
                  <a:cxn ang="0">
                    <a:pos x="15" y="0"/>
                  </a:cxn>
                  <a:cxn ang="0">
                    <a:pos x="7" y="0"/>
                  </a:cxn>
                  <a:cxn ang="0">
                    <a:pos x="0" y="7"/>
                  </a:cxn>
                  <a:cxn ang="0">
                    <a:pos x="0" y="22"/>
                  </a:cxn>
                  <a:cxn ang="0">
                    <a:pos x="7" y="22"/>
                  </a:cxn>
                  <a:cxn ang="0">
                    <a:pos x="15" y="22"/>
                  </a:cxn>
                  <a:cxn ang="0">
                    <a:pos x="15" y="22"/>
                  </a:cxn>
                  <a:cxn ang="0">
                    <a:pos x="15" y="7"/>
                  </a:cxn>
                </a:cxnLst>
                <a:rect l="0" t="0" r="r" b="b"/>
                <a:pathLst>
                  <a:path w="15" h="22">
                    <a:moveTo>
                      <a:pt x="15" y="7"/>
                    </a:moveTo>
                    <a:lnTo>
                      <a:pt x="15" y="0"/>
                    </a:lnTo>
                    <a:lnTo>
                      <a:pt x="7" y="0"/>
                    </a:lnTo>
                    <a:lnTo>
                      <a:pt x="0" y="7"/>
                    </a:lnTo>
                    <a:lnTo>
                      <a:pt x="0" y="22"/>
                    </a:lnTo>
                    <a:lnTo>
                      <a:pt x="7" y="22"/>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7" name="Line 5467"/>
              <p:cNvSpPr>
                <a:spLocks noChangeShapeType="1"/>
              </p:cNvSpPr>
              <p:nvPr/>
            </p:nvSpPr>
            <p:spPr bwMode="auto">
              <a:xfrm>
                <a:off x="4056063" y="2116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8" name="Freeform 5468"/>
              <p:cNvSpPr>
                <a:spLocks/>
              </p:cNvSpPr>
              <p:nvPr/>
            </p:nvSpPr>
            <p:spPr bwMode="auto">
              <a:xfrm>
                <a:off x="4051300" y="2116138"/>
                <a:ext cx="12700" cy="4763"/>
              </a:xfrm>
              <a:custGeom>
                <a:avLst/>
                <a:gdLst/>
                <a:ahLst/>
                <a:cxnLst>
                  <a:cxn ang="0">
                    <a:pos x="7" y="0"/>
                  </a:cxn>
                  <a:cxn ang="0">
                    <a:pos x="0" y="0"/>
                  </a:cxn>
                  <a:cxn ang="0">
                    <a:pos x="0" y="8"/>
                  </a:cxn>
                  <a:cxn ang="0">
                    <a:pos x="23" y="8"/>
                  </a:cxn>
                  <a:cxn ang="0">
                    <a:pos x="23" y="0"/>
                  </a:cxn>
                  <a:cxn ang="0">
                    <a:pos x="15" y="0"/>
                  </a:cxn>
                  <a:cxn ang="0">
                    <a:pos x="7" y="0"/>
                  </a:cxn>
                </a:cxnLst>
                <a:rect l="0" t="0" r="r" b="b"/>
                <a:pathLst>
                  <a:path w="23" h="8">
                    <a:moveTo>
                      <a:pt x="7" y="0"/>
                    </a:moveTo>
                    <a:lnTo>
                      <a:pt x="0" y="0"/>
                    </a:lnTo>
                    <a:lnTo>
                      <a:pt x="0" y="8"/>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89" name="Freeform 5469"/>
              <p:cNvSpPr>
                <a:spLocks/>
              </p:cNvSpPr>
              <p:nvPr/>
            </p:nvSpPr>
            <p:spPr bwMode="auto">
              <a:xfrm>
                <a:off x="4051300" y="2116138"/>
                <a:ext cx="12700" cy="4763"/>
              </a:xfrm>
              <a:custGeom>
                <a:avLst/>
                <a:gdLst/>
                <a:ahLst/>
                <a:cxnLst>
                  <a:cxn ang="0">
                    <a:pos x="7" y="0"/>
                  </a:cxn>
                  <a:cxn ang="0">
                    <a:pos x="0" y="0"/>
                  </a:cxn>
                  <a:cxn ang="0">
                    <a:pos x="0" y="8"/>
                  </a:cxn>
                  <a:cxn ang="0">
                    <a:pos x="7" y="8"/>
                  </a:cxn>
                  <a:cxn ang="0">
                    <a:pos x="15" y="8"/>
                  </a:cxn>
                  <a:cxn ang="0">
                    <a:pos x="23" y="8"/>
                  </a:cxn>
                  <a:cxn ang="0">
                    <a:pos x="23" y="0"/>
                  </a:cxn>
                  <a:cxn ang="0">
                    <a:pos x="15" y="0"/>
                  </a:cxn>
                  <a:cxn ang="0">
                    <a:pos x="7" y="0"/>
                  </a:cxn>
                </a:cxnLst>
                <a:rect l="0" t="0" r="r" b="b"/>
                <a:pathLst>
                  <a:path w="23" h="8">
                    <a:moveTo>
                      <a:pt x="7" y="0"/>
                    </a:moveTo>
                    <a:lnTo>
                      <a:pt x="0" y="0"/>
                    </a:lnTo>
                    <a:lnTo>
                      <a:pt x="0" y="8"/>
                    </a:lnTo>
                    <a:lnTo>
                      <a:pt x="7" y="8"/>
                    </a:lnTo>
                    <a:lnTo>
                      <a:pt x="15" y="8"/>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0" name="Line 5470"/>
              <p:cNvSpPr>
                <a:spLocks noChangeShapeType="1"/>
              </p:cNvSpPr>
              <p:nvPr/>
            </p:nvSpPr>
            <p:spPr bwMode="auto">
              <a:xfrm>
                <a:off x="4064000" y="21209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1" name="Freeform 5471"/>
              <p:cNvSpPr>
                <a:spLocks/>
              </p:cNvSpPr>
              <p:nvPr/>
            </p:nvSpPr>
            <p:spPr bwMode="auto">
              <a:xfrm>
                <a:off x="4056063" y="2116138"/>
                <a:ext cx="7938" cy="12700"/>
              </a:xfrm>
              <a:custGeom>
                <a:avLst/>
                <a:gdLst/>
                <a:ahLst/>
                <a:cxnLst>
                  <a:cxn ang="0">
                    <a:pos x="16" y="8"/>
                  </a:cxn>
                  <a:cxn ang="0">
                    <a:pos x="16" y="0"/>
                  </a:cxn>
                  <a:cxn ang="0">
                    <a:pos x="8" y="0"/>
                  </a:cxn>
                  <a:cxn ang="0">
                    <a:pos x="0" y="8"/>
                  </a:cxn>
                  <a:cxn ang="0">
                    <a:pos x="0" y="15"/>
                  </a:cxn>
                  <a:cxn ang="0">
                    <a:pos x="8" y="23"/>
                  </a:cxn>
                  <a:cxn ang="0">
                    <a:pos x="16" y="23"/>
                  </a:cxn>
                  <a:cxn ang="0">
                    <a:pos x="16" y="15"/>
                  </a:cxn>
                  <a:cxn ang="0">
                    <a:pos x="16" y="8"/>
                  </a:cxn>
                </a:cxnLst>
                <a:rect l="0" t="0" r="r" b="b"/>
                <a:pathLst>
                  <a:path w="16" h="23">
                    <a:moveTo>
                      <a:pt x="16" y="8"/>
                    </a:moveTo>
                    <a:lnTo>
                      <a:pt x="16" y="0"/>
                    </a:lnTo>
                    <a:lnTo>
                      <a:pt x="8" y="0"/>
                    </a:lnTo>
                    <a:lnTo>
                      <a:pt x="0" y="8"/>
                    </a:lnTo>
                    <a:lnTo>
                      <a:pt x="0" y="15"/>
                    </a:lnTo>
                    <a:lnTo>
                      <a:pt x="8" y="23"/>
                    </a:lnTo>
                    <a:lnTo>
                      <a:pt x="16" y="23"/>
                    </a:lnTo>
                    <a:lnTo>
                      <a:pt x="16" y="15"/>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2" name="Freeform 5472"/>
              <p:cNvSpPr>
                <a:spLocks/>
              </p:cNvSpPr>
              <p:nvPr/>
            </p:nvSpPr>
            <p:spPr bwMode="auto">
              <a:xfrm>
                <a:off x="4056063" y="2116138"/>
                <a:ext cx="7938" cy="12700"/>
              </a:xfrm>
              <a:custGeom>
                <a:avLst/>
                <a:gdLst/>
                <a:ahLst/>
                <a:cxnLst>
                  <a:cxn ang="0">
                    <a:pos x="16" y="8"/>
                  </a:cxn>
                  <a:cxn ang="0">
                    <a:pos x="16" y="0"/>
                  </a:cxn>
                  <a:cxn ang="0">
                    <a:pos x="8" y="0"/>
                  </a:cxn>
                  <a:cxn ang="0">
                    <a:pos x="0" y="8"/>
                  </a:cxn>
                  <a:cxn ang="0">
                    <a:pos x="0" y="15"/>
                  </a:cxn>
                  <a:cxn ang="0">
                    <a:pos x="8" y="23"/>
                  </a:cxn>
                  <a:cxn ang="0">
                    <a:pos x="16" y="23"/>
                  </a:cxn>
                  <a:cxn ang="0">
                    <a:pos x="16" y="15"/>
                  </a:cxn>
                  <a:cxn ang="0">
                    <a:pos x="16" y="8"/>
                  </a:cxn>
                </a:cxnLst>
                <a:rect l="0" t="0" r="r" b="b"/>
                <a:pathLst>
                  <a:path w="16" h="23">
                    <a:moveTo>
                      <a:pt x="16" y="8"/>
                    </a:moveTo>
                    <a:lnTo>
                      <a:pt x="16" y="0"/>
                    </a:lnTo>
                    <a:lnTo>
                      <a:pt x="8" y="0"/>
                    </a:lnTo>
                    <a:lnTo>
                      <a:pt x="0" y="8"/>
                    </a:lnTo>
                    <a:lnTo>
                      <a:pt x="0" y="15"/>
                    </a:lnTo>
                    <a:lnTo>
                      <a:pt x="8" y="23"/>
                    </a:lnTo>
                    <a:lnTo>
                      <a:pt x="16" y="23"/>
                    </a:lnTo>
                    <a:lnTo>
                      <a:pt x="16" y="15"/>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3" name="Line 5473"/>
              <p:cNvSpPr>
                <a:spLocks noChangeShapeType="1"/>
              </p:cNvSpPr>
              <p:nvPr/>
            </p:nvSpPr>
            <p:spPr bwMode="auto">
              <a:xfrm>
                <a:off x="4059238" y="21209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4" name="Freeform 5474"/>
              <p:cNvSpPr>
                <a:spLocks/>
              </p:cNvSpPr>
              <p:nvPr/>
            </p:nvSpPr>
            <p:spPr bwMode="auto">
              <a:xfrm>
                <a:off x="4056063" y="2120901"/>
                <a:ext cx="11113" cy="7938"/>
              </a:xfrm>
              <a:custGeom>
                <a:avLst/>
                <a:gdLst/>
                <a:ahLst/>
                <a:cxnLst>
                  <a:cxn ang="0">
                    <a:pos x="8" y="0"/>
                  </a:cxn>
                  <a:cxn ang="0">
                    <a:pos x="0" y="7"/>
                  </a:cxn>
                  <a:cxn ang="0">
                    <a:pos x="8" y="15"/>
                  </a:cxn>
                  <a:cxn ang="0">
                    <a:pos x="16" y="15"/>
                  </a:cxn>
                  <a:cxn ang="0">
                    <a:pos x="22" y="7"/>
                  </a:cxn>
                  <a:cxn ang="0">
                    <a:pos x="16" y="7"/>
                  </a:cxn>
                  <a:cxn ang="0">
                    <a:pos x="16" y="0"/>
                  </a:cxn>
                  <a:cxn ang="0">
                    <a:pos x="8" y="0"/>
                  </a:cxn>
                </a:cxnLst>
                <a:rect l="0" t="0" r="r" b="b"/>
                <a:pathLst>
                  <a:path w="22" h="15">
                    <a:moveTo>
                      <a:pt x="8" y="0"/>
                    </a:moveTo>
                    <a:lnTo>
                      <a:pt x="0" y="7"/>
                    </a:lnTo>
                    <a:lnTo>
                      <a:pt x="8" y="15"/>
                    </a:lnTo>
                    <a:lnTo>
                      <a:pt x="16" y="15"/>
                    </a:lnTo>
                    <a:lnTo>
                      <a:pt x="22"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5" name="Freeform 5475"/>
              <p:cNvSpPr>
                <a:spLocks/>
              </p:cNvSpPr>
              <p:nvPr/>
            </p:nvSpPr>
            <p:spPr bwMode="auto">
              <a:xfrm>
                <a:off x="4056063" y="2120901"/>
                <a:ext cx="11113" cy="7938"/>
              </a:xfrm>
              <a:custGeom>
                <a:avLst/>
                <a:gdLst/>
                <a:ahLst/>
                <a:cxnLst>
                  <a:cxn ang="0">
                    <a:pos x="8" y="0"/>
                  </a:cxn>
                  <a:cxn ang="0">
                    <a:pos x="0" y="7"/>
                  </a:cxn>
                  <a:cxn ang="0">
                    <a:pos x="0" y="7"/>
                  </a:cxn>
                  <a:cxn ang="0">
                    <a:pos x="8" y="15"/>
                  </a:cxn>
                  <a:cxn ang="0">
                    <a:pos x="16" y="15"/>
                  </a:cxn>
                  <a:cxn ang="0">
                    <a:pos x="22" y="7"/>
                  </a:cxn>
                  <a:cxn ang="0">
                    <a:pos x="16" y="7"/>
                  </a:cxn>
                  <a:cxn ang="0">
                    <a:pos x="16" y="0"/>
                  </a:cxn>
                  <a:cxn ang="0">
                    <a:pos x="8" y="0"/>
                  </a:cxn>
                </a:cxnLst>
                <a:rect l="0" t="0" r="r" b="b"/>
                <a:pathLst>
                  <a:path w="22" h="15">
                    <a:moveTo>
                      <a:pt x="8" y="0"/>
                    </a:moveTo>
                    <a:lnTo>
                      <a:pt x="0" y="7"/>
                    </a:lnTo>
                    <a:lnTo>
                      <a:pt x="0" y="7"/>
                    </a:lnTo>
                    <a:lnTo>
                      <a:pt x="8" y="15"/>
                    </a:lnTo>
                    <a:lnTo>
                      <a:pt x="16" y="15"/>
                    </a:lnTo>
                    <a:lnTo>
                      <a:pt x="22" y="7"/>
                    </a:lnTo>
                    <a:lnTo>
                      <a:pt x="16"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6" name="Line 5476"/>
              <p:cNvSpPr>
                <a:spLocks noChangeShapeType="1"/>
              </p:cNvSpPr>
              <p:nvPr/>
            </p:nvSpPr>
            <p:spPr bwMode="auto">
              <a:xfrm>
                <a:off x="4067175" y="21240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7" name="Freeform 5477"/>
              <p:cNvSpPr>
                <a:spLocks/>
              </p:cNvSpPr>
              <p:nvPr/>
            </p:nvSpPr>
            <p:spPr bwMode="auto">
              <a:xfrm>
                <a:off x="4059238" y="2120901"/>
                <a:ext cx="7938" cy="14288"/>
              </a:xfrm>
              <a:custGeom>
                <a:avLst/>
                <a:gdLst/>
                <a:ahLst/>
                <a:cxnLst>
                  <a:cxn ang="0">
                    <a:pos x="14" y="7"/>
                  </a:cxn>
                  <a:cxn ang="0">
                    <a:pos x="8" y="7"/>
                  </a:cxn>
                  <a:cxn ang="0">
                    <a:pos x="8" y="0"/>
                  </a:cxn>
                  <a:cxn ang="0">
                    <a:pos x="0" y="7"/>
                  </a:cxn>
                  <a:cxn ang="0">
                    <a:pos x="0" y="22"/>
                  </a:cxn>
                  <a:cxn ang="0">
                    <a:pos x="8" y="28"/>
                  </a:cxn>
                  <a:cxn ang="0">
                    <a:pos x="8" y="22"/>
                  </a:cxn>
                  <a:cxn ang="0">
                    <a:pos x="14" y="22"/>
                  </a:cxn>
                  <a:cxn ang="0">
                    <a:pos x="14" y="7"/>
                  </a:cxn>
                </a:cxnLst>
                <a:rect l="0" t="0" r="r" b="b"/>
                <a:pathLst>
                  <a:path w="14" h="28">
                    <a:moveTo>
                      <a:pt x="14" y="7"/>
                    </a:moveTo>
                    <a:lnTo>
                      <a:pt x="8" y="7"/>
                    </a:lnTo>
                    <a:lnTo>
                      <a:pt x="8" y="0"/>
                    </a:lnTo>
                    <a:lnTo>
                      <a:pt x="0" y="7"/>
                    </a:lnTo>
                    <a:lnTo>
                      <a:pt x="0" y="22"/>
                    </a:lnTo>
                    <a:lnTo>
                      <a:pt x="8" y="28"/>
                    </a:lnTo>
                    <a:lnTo>
                      <a:pt x="8" y="22"/>
                    </a:lnTo>
                    <a:lnTo>
                      <a:pt x="14" y="22"/>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8" name="Freeform 5478"/>
              <p:cNvSpPr>
                <a:spLocks/>
              </p:cNvSpPr>
              <p:nvPr/>
            </p:nvSpPr>
            <p:spPr bwMode="auto">
              <a:xfrm>
                <a:off x="4059238" y="2120901"/>
                <a:ext cx="7938" cy="14288"/>
              </a:xfrm>
              <a:custGeom>
                <a:avLst/>
                <a:gdLst/>
                <a:ahLst/>
                <a:cxnLst>
                  <a:cxn ang="0">
                    <a:pos x="14" y="7"/>
                  </a:cxn>
                  <a:cxn ang="0">
                    <a:pos x="8" y="7"/>
                  </a:cxn>
                  <a:cxn ang="0">
                    <a:pos x="8" y="0"/>
                  </a:cxn>
                  <a:cxn ang="0">
                    <a:pos x="0" y="7"/>
                  </a:cxn>
                  <a:cxn ang="0">
                    <a:pos x="0" y="22"/>
                  </a:cxn>
                  <a:cxn ang="0">
                    <a:pos x="8" y="28"/>
                  </a:cxn>
                  <a:cxn ang="0">
                    <a:pos x="8" y="22"/>
                  </a:cxn>
                  <a:cxn ang="0">
                    <a:pos x="14" y="22"/>
                  </a:cxn>
                  <a:cxn ang="0">
                    <a:pos x="14" y="7"/>
                  </a:cxn>
                </a:cxnLst>
                <a:rect l="0" t="0" r="r" b="b"/>
                <a:pathLst>
                  <a:path w="14" h="28">
                    <a:moveTo>
                      <a:pt x="14" y="7"/>
                    </a:moveTo>
                    <a:lnTo>
                      <a:pt x="8" y="7"/>
                    </a:lnTo>
                    <a:lnTo>
                      <a:pt x="8" y="0"/>
                    </a:lnTo>
                    <a:lnTo>
                      <a:pt x="0" y="7"/>
                    </a:lnTo>
                    <a:lnTo>
                      <a:pt x="0" y="22"/>
                    </a:lnTo>
                    <a:lnTo>
                      <a:pt x="8" y="28"/>
                    </a:lnTo>
                    <a:lnTo>
                      <a:pt x="8" y="22"/>
                    </a:lnTo>
                    <a:lnTo>
                      <a:pt x="14" y="22"/>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1999" name="Line 5479"/>
              <p:cNvSpPr>
                <a:spLocks noChangeShapeType="1"/>
              </p:cNvSpPr>
              <p:nvPr/>
            </p:nvSpPr>
            <p:spPr bwMode="auto">
              <a:xfrm>
                <a:off x="4064000" y="2128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0" name="Freeform 5480"/>
              <p:cNvSpPr>
                <a:spLocks/>
              </p:cNvSpPr>
              <p:nvPr/>
            </p:nvSpPr>
            <p:spPr bwMode="auto">
              <a:xfrm>
                <a:off x="4059238" y="2128838"/>
                <a:ext cx="15875" cy="6350"/>
              </a:xfrm>
              <a:custGeom>
                <a:avLst/>
                <a:gdLst/>
                <a:ahLst/>
                <a:cxnLst>
                  <a:cxn ang="0">
                    <a:pos x="8" y="0"/>
                  </a:cxn>
                  <a:cxn ang="0">
                    <a:pos x="0" y="0"/>
                  </a:cxn>
                  <a:cxn ang="0">
                    <a:pos x="0" y="7"/>
                  </a:cxn>
                  <a:cxn ang="0">
                    <a:pos x="8" y="13"/>
                  </a:cxn>
                  <a:cxn ang="0">
                    <a:pos x="22" y="13"/>
                  </a:cxn>
                  <a:cxn ang="0">
                    <a:pos x="30" y="7"/>
                  </a:cxn>
                  <a:cxn ang="0">
                    <a:pos x="22" y="0"/>
                  </a:cxn>
                  <a:cxn ang="0">
                    <a:pos x="8" y="0"/>
                  </a:cxn>
                </a:cxnLst>
                <a:rect l="0" t="0" r="r" b="b"/>
                <a:pathLst>
                  <a:path w="30" h="13">
                    <a:moveTo>
                      <a:pt x="8" y="0"/>
                    </a:moveTo>
                    <a:lnTo>
                      <a:pt x="0" y="0"/>
                    </a:lnTo>
                    <a:lnTo>
                      <a:pt x="0" y="7"/>
                    </a:lnTo>
                    <a:lnTo>
                      <a:pt x="8" y="13"/>
                    </a:lnTo>
                    <a:lnTo>
                      <a:pt x="22" y="13"/>
                    </a:lnTo>
                    <a:lnTo>
                      <a:pt x="30" y="7"/>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1" name="Freeform 5481"/>
              <p:cNvSpPr>
                <a:spLocks/>
              </p:cNvSpPr>
              <p:nvPr/>
            </p:nvSpPr>
            <p:spPr bwMode="auto">
              <a:xfrm>
                <a:off x="4059238" y="2128838"/>
                <a:ext cx="15875" cy="6350"/>
              </a:xfrm>
              <a:custGeom>
                <a:avLst/>
                <a:gdLst/>
                <a:ahLst/>
                <a:cxnLst>
                  <a:cxn ang="0">
                    <a:pos x="8" y="0"/>
                  </a:cxn>
                  <a:cxn ang="0">
                    <a:pos x="0" y="0"/>
                  </a:cxn>
                  <a:cxn ang="0">
                    <a:pos x="0" y="7"/>
                  </a:cxn>
                  <a:cxn ang="0">
                    <a:pos x="8" y="13"/>
                  </a:cxn>
                  <a:cxn ang="0">
                    <a:pos x="22" y="13"/>
                  </a:cxn>
                  <a:cxn ang="0">
                    <a:pos x="30" y="7"/>
                  </a:cxn>
                  <a:cxn ang="0">
                    <a:pos x="22" y="0"/>
                  </a:cxn>
                  <a:cxn ang="0">
                    <a:pos x="22" y="0"/>
                  </a:cxn>
                  <a:cxn ang="0">
                    <a:pos x="8" y="0"/>
                  </a:cxn>
                </a:cxnLst>
                <a:rect l="0" t="0" r="r" b="b"/>
                <a:pathLst>
                  <a:path w="30" h="13">
                    <a:moveTo>
                      <a:pt x="8" y="0"/>
                    </a:moveTo>
                    <a:lnTo>
                      <a:pt x="0" y="0"/>
                    </a:lnTo>
                    <a:lnTo>
                      <a:pt x="0" y="7"/>
                    </a:lnTo>
                    <a:lnTo>
                      <a:pt x="8" y="13"/>
                    </a:lnTo>
                    <a:lnTo>
                      <a:pt x="22" y="13"/>
                    </a:lnTo>
                    <a:lnTo>
                      <a:pt x="30" y="7"/>
                    </a:lnTo>
                    <a:lnTo>
                      <a:pt x="22"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2" name="Line 5482"/>
              <p:cNvSpPr>
                <a:spLocks noChangeShapeType="1"/>
              </p:cNvSpPr>
              <p:nvPr/>
            </p:nvSpPr>
            <p:spPr bwMode="auto">
              <a:xfrm>
                <a:off x="4075113" y="2132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3" name="Freeform 5483"/>
              <p:cNvSpPr>
                <a:spLocks/>
              </p:cNvSpPr>
              <p:nvPr/>
            </p:nvSpPr>
            <p:spPr bwMode="auto">
              <a:xfrm>
                <a:off x="4067175" y="2128838"/>
                <a:ext cx="7938" cy="11113"/>
              </a:xfrm>
              <a:custGeom>
                <a:avLst/>
                <a:gdLst/>
                <a:ahLst/>
                <a:cxnLst>
                  <a:cxn ang="0">
                    <a:pos x="16" y="7"/>
                  </a:cxn>
                  <a:cxn ang="0">
                    <a:pos x="8" y="0"/>
                  </a:cxn>
                  <a:cxn ang="0">
                    <a:pos x="0" y="7"/>
                  </a:cxn>
                  <a:cxn ang="0">
                    <a:pos x="0" y="13"/>
                  </a:cxn>
                  <a:cxn ang="0">
                    <a:pos x="8" y="21"/>
                  </a:cxn>
                  <a:cxn ang="0">
                    <a:pos x="16" y="13"/>
                  </a:cxn>
                  <a:cxn ang="0">
                    <a:pos x="16" y="7"/>
                  </a:cxn>
                </a:cxnLst>
                <a:rect l="0" t="0" r="r" b="b"/>
                <a:pathLst>
                  <a:path w="16" h="21">
                    <a:moveTo>
                      <a:pt x="16" y="7"/>
                    </a:moveTo>
                    <a:lnTo>
                      <a:pt x="8" y="0"/>
                    </a:lnTo>
                    <a:lnTo>
                      <a:pt x="0" y="7"/>
                    </a:lnTo>
                    <a:lnTo>
                      <a:pt x="0" y="13"/>
                    </a:lnTo>
                    <a:lnTo>
                      <a:pt x="8" y="21"/>
                    </a:lnTo>
                    <a:lnTo>
                      <a:pt x="16" y="13"/>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4" name="Freeform 5484"/>
              <p:cNvSpPr>
                <a:spLocks/>
              </p:cNvSpPr>
              <p:nvPr/>
            </p:nvSpPr>
            <p:spPr bwMode="auto">
              <a:xfrm>
                <a:off x="4067175" y="2128838"/>
                <a:ext cx="7938" cy="11113"/>
              </a:xfrm>
              <a:custGeom>
                <a:avLst/>
                <a:gdLst/>
                <a:ahLst/>
                <a:cxnLst>
                  <a:cxn ang="0">
                    <a:pos x="16" y="7"/>
                  </a:cxn>
                  <a:cxn ang="0">
                    <a:pos x="8" y="0"/>
                  </a:cxn>
                  <a:cxn ang="0">
                    <a:pos x="8" y="0"/>
                  </a:cxn>
                  <a:cxn ang="0">
                    <a:pos x="0" y="7"/>
                  </a:cxn>
                  <a:cxn ang="0">
                    <a:pos x="0" y="13"/>
                  </a:cxn>
                  <a:cxn ang="0">
                    <a:pos x="8" y="21"/>
                  </a:cxn>
                  <a:cxn ang="0">
                    <a:pos x="8" y="21"/>
                  </a:cxn>
                  <a:cxn ang="0">
                    <a:pos x="16" y="13"/>
                  </a:cxn>
                  <a:cxn ang="0">
                    <a:pos x="16" y="7"/>
                  </a:cxn>
                </a:cxnLst>
                <a:rect l="0" t="0" r="r" b="b"/>
                <a:pathLst>
                  <a:path w="16" h="21">
                    <a:moveTo>
                      <a:pt x="16" y="7"/>
                    </a:moveTo>
                    <a:lnTo>
                      <a:pt x="8" y="0"/>
                    </a:lnTo>
                    <a:lnTo>
                      <a:pt x="8" y="0"/>
                    </a:lnTo>
                    <a:lnTo>
                      <a:pt x="0" y="7"/>
                    </a:lnTo>
                    <a:lnTo>
                      <a:pt x="0" y="13"/>
                    </a:lnTo>
                    <a:lnTo>
                      <a:pt x="8" y="21"/>
                    </a:lnTo>
                    <a:lnTo>
                      <a:pt x="8" y="21"/>
                    </a:lnTo>
                    <a:lnTo>
                      <a:pt x="16" y="13"/>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5" name="Line 5485"/>
              <p:cNvSpPr>
                <a:spLocks noChangeShapeType="1"/>
              </p:cNvSpPr>
              <p:nvPr/>
            </p:nvSpPr>
            <p:spPr bwMode="auto">
              <a:xfrm>
                <a:off x="4071938" y="2135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6" name="Freeform 5486"/>
              <p:cNvSpPr>
                <a:spLocks/>
              </p:cNvSpPr>
              <p:nvPr/>
            </p:nvSpPr>
            <p:spPr bwMode="auto">
              <a:xfrm>
                <a:off x="4067175" y="2135188"/>
                <a:ext cx="7938" cy="4763"/>
              </a:xfrm>
              <a:custGeom>
                <a:avLst/>
                <a:gdLst/>
                <a:ahLst/>
                <a:cxnLst>
                  <a:cxn ang="0">
                    <a:pos x="8" y="0"/>
                  </a:cxn>
                  <a:cxn ang="0">
                    <a:pos x="0" y="0"/>
                  </a:cxn>
                  <a:cxn ang="0">
                    <a:pos x="0" y="8"/>
                  </a:cxn>
                  <a:cxn ang="0">
                    <a:pos x="16" y="8"/>
                  </a:cxn>
                  <a:cxn ang="0">
                    <a:pos x="16" y="0"/>
                  </a:cxn>
                  <a:cxn ang="0">
                    <a:pos x="8" y="0"/>
                  </a:cxn>
                </a:cxnLst>
                <a:rect l="0" t="0" r="r" b="b"/>
                <a:pathLst>
                  <a:path w="16" h="8">
                    <a:moveTo>
                      <a:pt x="8" y="0"/>
                    </a:moveTo>
                    <a:lnTo>
                      <a:pt x="0" y="0"/>
                    </a:lnTo>
                    <a:lnTo>
                      <a:pt x="0"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7" name="Freeform 5487"/>
              <p:cNvSpPr>
                <a:spLocks/>
              </p:cNvSpPr>
              <p:nvPr/>
            </p:nvSpPr>
            <p:spPr bwMode="auto">
              <a:xfrm>
                <a:off x="4067175" y="2135188"/>
                <a:ext cx="7938" cy="4763"/>
              </a:xfrm>
              <a:custGeom>
                <a:avLst/>
                <a:gdLst/>
                <a:ahLst/>
                <a:cxnLst>
                  <a:cxn ang="0">
                    <a:pos x="8" y="0"/>
                  </a:cxn>
                  <a:cxn ang="0">
                    <a:pos x="0" y="0"/>
                  </a:cxn>
                  <a:cxn ang="0">
                    <a:pos x="0" y="8"/>
                  </a:cxn>
                  <a:cxn ang="0">
                    <a:pos x="8" y="8"/>
                  </a:cxn>
                  <a:cxn ang="0">
                    <a:pos x="16" y="8"/>
                  </a:cxn>
                  <a:cxn ang="0">
                    <a:pos x="16" y="8"/>
                  </a:cxn>
                  <a:cxn ang="0">
                    <a:pos x="16" y="0"/>
                  </a:cxn>
                  <a:cxn ang="0">
                    <a:pos x="16" y="0"/>
                  </a:cxn>
                  <a:cxn ang="0">
                    <a:pos x="8" y="0"/>
                  </a:cxn>
                </a:cxnLst>
                <a:rect l="0" t="0" r="r" b="b"/>
                <a:pathLst>
                  <a:path w="16" h="8">
                    <a:moveTo>
                      <a:pt x="8" y="0"/>
                    </a:moveTo>
                    <a:lnTo>
                      <a:pt x="0" y="0"/>
                    </a:lnTo>
                    <a:lnTo>
                      <a:pt x="0" y="8"/>
                    </a:lnTo>
                    <a:lnTo>
                      <a:pt x="8" y="8"/>
                    </a:lnTo>
                    <a:lnTo>
                      <a:pt x="16" y="8"/>
                    </a:lnTo>
                    <a:lnTo>
                      <a:pt x="16"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8" name="Line 5488"/>
              <p:cNvSpPr>
                <a:spLocks noChangeShapeType="1"/>
              </p:cNvSpPr>
              <p:nvPr/>
            </p:nvSpPr>
            <p:spPr bwMode="auto">
              <a:xfrm>
                <a:off x="4075113" y="2135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09" name="Freeform 5489"/>
              <p:cNvSpPr>
                <a:spLocks/>
              </p:cNvSpPr>
              <p:nvPr/>
            </p:nvSpPr>
            <p:spPr bwMode="auto">
              <a:xfrm>
                <a:off x="4071938" y="2135188"/>
                <a:ext cx="19050" cy="4763"/>
              </a:xfrm>
              <a:custGeom>
                <a:avLst/>
                <a:gdLst/>
                <a:ahLst/>
                <a:cxnLst>
                  <a:cxn ang="0">
                    <a:pos x="8" y="0"/>
                  </a:cxn>
                  <a:cxn ang="0">
                    <a:pos x="0" y="0"/>
                  </a:cxn>
                  <a:cxn ang="0">
                    <a:pos x="0" y="8"/>
                  </a:cxn>
                  <a:cxn ang="0">
                    <a:pos x="38" y="8"/>
                  </a:cxn>
                  <a:cxn ang="0">
                    <a:pos x="38" y="0"/>
                  </a:cxn>
                  <a:cxn ang="0">
                    <a:pos x="30" y="0"/>
                  </a:cxn>
                  <a:cxn ang="0">
                    <a:pos x="8" y="0"/>
                  </a:cxn>
                </a:cxnLst>
                <a:rect l="0" t="0" r="r" b="b"/>
                <a:pathLst>
                  <a:path w="38" h="8">
                    <a:moveTo>
                      <a:pt x="8" y="0"/>
                    </a:moveTo>
                    <a:lnTo>
                      <a:pt x="0" y="0"/>
                    </a:lnTo>
                    <a:lnTo>
                      <a:pt x="0" y="8"/>
                    </a:lnTo>
                    <a:lnTo>
                      <a:pt x="38" y="8"/>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0" name="Freeform 5490"/>
              <p:cNvSpPr>
                <a:spLocks/>
              </p:cNvSpPr>
              <p:nvPr/>
            </p:nvSpPr>
            <p:spPr bwMode="auto">
              <a:xfrm>
                <a:off x="4071938" y="2135188"/>
                <a:ext cx="19050" cy="4763"/>
              </a:xfrm>
              <a:custGeom>
                <a:avLst/>
                <a:gdLst/>
                <a:ahLst/>
                <a:cxnLst>
                  <a:cxn ang="0">
                    <a:pos x="8" y="0"/>
                  </a:cxn>
                  <a:cxn ang="0">
                    <a:pos x="0" y="0"/>
                  </a:cxn>
                  <a:cxn ang="0">
                    <a:pos x="0" y="8"/>
                  </a:cxn>
                  <a:cxn ang="0">
                    <a:pos x="8" y="8"/>
                  </a:cxn>
                  <a:cxn ang="0">
                    <a:pos x="30" y="8"/>
                  </a:cxn>
                  <a:cxn ang="0">
                    <a:pos x="38" y="8"/>
                  </a:cxn>
                  <a:cxn ang="0">
                    <a:pos x="38" y="0"/>
                  </a:cxn>
                  <a:cxn ang="0">
                    <a:pos x="30" y="0"/>
                  </a:cxn>
                  <a:cxn ang="0">
                    <a:pos x="8" y="0"/>
                  </a:cxn>
                </a:cxnLst>
                <a:rect l="0" t="0" r="r" b="b"/>
                <a:pathLst>
                  <a:path w="38" h="8">
                    <a:moveTo>
                      <a:pt x="8" y="0"/>
                    </a:moveTo>
                    <a:lnTo>
                      <a:pt x="0" y="0"/>
                    </a:lnTo>
                    <a:lnTo>
                      <a:pt x="0" y="8"/>
                    </a:lnTo>
                    <a:lnTo>
                      <a:pt x="8" y="8"/>
                    </a:lnTo>
                    <a:lnTo>
                      <a:pt x="30" y="8"/>
                    </a:lnTo>
                    <a:lnTo>
                      <a:pt x="38" y="8"/>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1" name="Line 5491"/>
              <p:cNvSpPr>
                <a:spLocks noChangeShapeType="1"/>
              </p:cNvSpPr>
              <p:nvPr/>
            </p:nvSpPr>
            <p:spPr bwMode="auto">
              <a:xfrm>
                <a:off x="4090988" y="2135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2" name="Freeform 5492"/>
              <p:cNvSpPr>
                <a:spLocks/>
              </p:cNvSpPr>
              <p:nvPr/>
            </p:nvSpPr>
            <p:spPr bwMode="auto">
              <a:xfrm>
                <a:off x="4083050" y="2135188"/>
                <a:ext cx="7938" cy="12700"/>
              </a:xfrm>
              <a:custGeom>
                <a:avLst/>
                <a:gdLst/>
                <a:ahLst/>
                <a:cxnLst>
                  <a:cxn ang="0">
                    <a:pos x="15" y="0"/>
                  </a:cxn>
                  <a:cxn ang="0">
                    <a:pos x="0" y="0"/>
                  </a:cxn>
                  <a:cxn ang="0">
                    <a:pos x="0" y="15"/>
                  </a:cxn>
                  <a:cxn ang="0">
                    <a:pos x="7" y="23"/>
                  </a:cxn>
                  <a:cxn ang="0">
                    <a:pos x="15" y="23"/>
                  </a:cxn>
                  <a:cxn ang="0">
                    <a:pos x="15" y="15"/>
                  </a:cxn>
                  <a:cxn ang="0">
                    <a:pos x="15" y="0"/>
                  </a:cxn>
                </a:cxnLst>
                <a:rect l="0" t="0" r="r" b="b"/>
                <a:pathLst>
                  <a:path w="15" h="23">
                    <a:moveTo>
                      <a:pt x="15" y="0"/>
                    </a:moveTo>
                    <a:lnTo>
                      <a:pt x="0" y="0"/>
                    </a:lnTo>
                    <a:lnTo>
                      <a:pt x="0" y="15"/>
                    </a:lnTo>
                    <a:lnTo>
                      <a:pt x="7" y="23"/>
                    </a:lnTo>
                    <a:lnTo>
                      <a:pt x="15" y="23"/>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3" name="Freeform 5493"/>
              <p:cNvSpPr>
                <a:spLocks/>
              </p:cNvSpPr>
              <p:nvPr/>
            </p:nvSpPr>
            <p:spPr bwMode="auto">
              <a:xfrm>
                <a:off x="4083050" y="2135188"/>
                <a:ext cx="7938" cy="12700"/>
              </a:xfrm>
              <a:custGeom>
                <a:avLst/>
                <a:gdLst/>
                <a:ahLst/>
                <a:cxnLst>
                  <a:cxn ang="0">
                    <a:pos x="15" y="0"/>
                  </a:cxn>
                  <a:cxn ang="0">
                    <a:pos x="15" y="0"/>
                  </a:cxn>
                  <a:cxn ang="0">
                    <a:pos x="7" y="0"/>
                  </a:cxn>
                  <a:cxn ang="0">
                    <a:pos x="0" y="0"/>
                  </a:cxn>
                  <a:cxn ang="0">
                    <a:pos x="0" y="15"/>
                  </a:cxn>
                  <a:cxn ang="0">
                    <a:pos x="7" y="23"/>
                  </a:cxn>
                  <a:cxn ang="0">
                    <a:pos x="15" y="23"/>
                  </a:cxn>
                  <a:cxn ang="0">
                    <a:pos x="15" y="15"/>
                  </a:cxn>
                  <a:cxn ang="0">
                    <a:pos x="15" y="0"/>
                  </a:cxn>
                </a:cxnLst>
                <a:rect l="0" t="0" r="r" b="b"/>
                <a:pathLst>
                  <a:path w="15" h="23">
                    <a:moveTo>
                      <a:pt x="15" y="0"/>
                    </a:moveTo>
                    <a:lnTo>
                      <a:pt x="15" y="0"/>
                    </a:lnTo>
                    <a:lnTo>
                      <a:pt x="7" y="0"/>
                    </a:lnTo>
                    <a:lnTo>
                      <a:pt x="0" y="0"/>
                    </a:lnTo>
                    <a:lnTo>
                      <a:pt x="0" y="15"/>
                    </a:lnTo>
                    <a:lnTo>
                      <a:pt x="7" y="23"/>
                    </a:lnTo>
                    <a:lnTo>
                      <a:pt x="15" y="23"/>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4" name="Line 5494"/>
              <p:cNvSpPr>
                <a:spLocks noChangeShapeType="1"/>
              </p:cNvSpPr>
              <p:nvPr/>
            </p:nvSpPr>
            <p:spPr bwMode="auto">
              <a:xfrm>
                <a:off x="4087813" y="213995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5" name="Freeform 5495"/>
              <p:cNvSpPr>
                <a:spLocks/>
              </p:cNvSpPr>
              <p:nvPr/>
            </p:nvSpPr>
            <p:spPr bwMode="auto">
              <a:xfrm>
                <a:off x="4083050" y="2139951"/>
                <a:ext cx="23813" cy="7938"/>
              </a:xfrm>
              <a:custGeom>
                <a:avLst/>
                <a:gdLst/>
                <a:ahLst/>
                <a:cxnLst>
                  <a:cxn ang="0">
                    <a:pos x="7" y="0"/>
                  </a:cxn>
                  <a:cxn ang="0">
                    <a:pos x="7" y="7"/>
                  </a:cxn>
                  <a:cxn ang="0">
                    <a:pos x="0" y="7"/>
                  </a:cxn>
                  <a:cxn ang="0">
                    <a:pos x="7" y="15"/>
                  </a:cxn>
                  <a:cxn ang="0">
                    <a:pos x="38" y="15"/>
                  </a:cxn>
                  <a:cxn ang="0">
                    <a:pos x="45" y="7"/>
                  </a:cxn>
                  <a:cxn ang="0">
                    <a:pos x="38" y="0"/>
                  </a:cxn>
                  <a:cxn ang="0">
                    <a:pos x="7" y="0"/>
                  </a:cxn>
                </a:cxnLst>
                <a:rect l="0" t="0" r="r" b="b"/>
                <a:pathLst>
                  <a:path w="45" h="15">
                    <a:moveTo>
                      <a:pt x="7" y="0"/>
                    </a:moveTo>
                    <a:lnTo>
                      <a:pt x="7" y="7"/>
                    </a:lnTo>
                    <a:lnTo>
                      <a:pt x="0" y="7"/>
                    </a:lnTo>
                    <a:lnTo>
                      <a:pt x="7" y="15"/>
                    </a:lnTo>
                    <a:lnTo>
                      <a:pt x="38" y="15"/>
                    </a:lnTo>
                    <a:lnTo>
                      <a:pt x="45" y="7"/>
                    </a:lnTo>
                    <a:lnTo>
                      <a:pt x="3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6" name="Freeform 5496"/>
              <p:cNvSpPr>
                <a:spLocks/>
              </p:cNvSpPr>
              <p:nvPr/>
            </p:nvSpPr>
            <p:spPr bwMode="auto">
              <a:xfrm>
                <a:off x="4083050" y="2139951"/>
                <a:ext cx="23813" cy="7938"/>
              </a:xfrm>
              <a:custGeom>
                <a:avLst/>
                <a:gdLst/>
                <a:ahLst/>
                <a:cxnLst>
                  <a:cxn ang="0">
                    <a:pos x="7" y="0"/>
                  </a:cxn>
                  <a:cxn ang="0">
                    <a:pos x="7" y="7"/>
                  </a:cxn>
                  <a:cxn ang="0">
                    <a:pos x="0" y="7"/>
                  </a:cxn>
                  <a:cxn ang="0">
                    <a:pos x="7" y="15"/>
                  </a:cxn>
                  <a:cxn ang="0">
                    <a:pos x="38" y="15"/>
                  </a:cxn>
                  <a:cxn ang="0">
                    <a:pos x="45" y="7"/>
                  </a:cxn>
                  <a:cxn ang="0">
                    <a:pos x="45" y="7"/>
                  </a:cxn>
                  <a:cxn ang="0">
                    <a:pos x="38" y="0"/>
                  </a:cxn>
                  <a:cxn ang="0">
                    <a:pos x="7" y="0"/>
                  </a:cxn>
                </a:cxnLst>
                <a:rect l="0" t="0" r="r" b="b"/>
                <a:pathLst>
                  <a:path w="45" h="15">
                    <a:moveTo>
                      <a:pt x="7" y="0"/>
                    </a:moveTo>
                    <a:lnTo>
                      <a:pt x="7" y="7"/>
                    </a:lnTo>
                    <a:lnTo>
                      <a:pt x="0" y="7"/>
                    </a:lnTo>
                    <a:lnTo>
                      <a:pt x="7" y="15"/>
                    </a:lnTo>
                    <a:lnTo>
                      <a:pt x="38" y="15"/>
                    </a:lnTo>
                    <a:lnTo>
                      <a:pt x="45" y="7"/>
                    </a:lnTo>
                    <a:lnTo>
                      <a:pt x="45" y="7"/>
                    </a:lnTo>
                    <a:lnTo>
                      <a:pt x="3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7" name="Line 5497"/>
              <p:cNvSpPr>
                <a:spLocks noChangeShapeType="1"/>
              </p:cNvSpPr>
              <p:nvPr/>
            </p:nvSpPr>
            <p:spPr bwMode="auto">
              <a:xfrm>
                <a:off x="4106863" y="214312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8" name="Freeform 5498"/>
              <p:cNvSpPr>
                <a:spLocks/>
              </p:cNvSpPr>
              <p:nvPr/>
            </p:nvSpPr>
            <p:spPr bwMode="auto">
              <a:xfrm>
                <a:off x="4098925" y="2139951"/>
                <a:ext cx="7938" cy="11113"/>
              </a:xfrm>
              <a:custGeom>
                <a:avLst/>
                <a:gdLst/>
                <a:ahLst/>
                <a:cxnLst>
                  <a:cxn ang="0">
                    <a:pos x="15" y="7"/>
                  </a:cxn>
                  <a:cxn ang="0">
                    <a:pos x="8" y="0"/>
                  </a:cxn>
                  <a:cxn ang="0">
                    <a:pos x="0" y="7"/>
                  </a:cxn>
                  <a:cxn ang="0">
                    <a:pos x="0" y="22"/>
                  </a:cxn>
                  <a:cxn ang="0">
                    <a:pos x="15" y="22"/>
                  </a:cxn>
                  <a:cxn ang="0">
                    <a:pos x="15" y="7"/>
                  </a:cxn>
                </a:cxnLst>
                <a:rect l="0" t="0" r="r" b="b"/>
                <a:pathLst>
                  <a:path w="15" h="22">
                    <a:moveTo>
                      <a:pt x="15" y="7"/>
                    </a:moveTo>
                    <a:lnTo>
                      <a:pt x="8"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19" name="Freeform 5499"/>
              <p:cNvSpPr>
                <a:spLocks/>
              </p:cNvSpPr>
              <p:nvPr/>
            </p:nvSpPr>
            <p:spPr bwMode="auto">
              <a:xfrm>
                <a:off x="4098925" y="2139951"/>
                <a:ext cx="7938" cy="11113"/>
              </a:xfrm>
              <a:custGeom>
                <a:avLst/>
                <a:gdLst/>
                <a:ahLst/>
                <a:cxnLst>
                  <a:cxn ang="0">
                    <a:pos x="15" y="7"/>
                  </a:cxn>
                  <a:cxn ang="0">
                    <a:pos x="15" y="7"/>
                  </a:cxn>
                  <a:cxn ang="0">
                    <a:pos x="8" y="0"/>
                  </a:cxn>
                  <a:cxn ang="0">
                    <a:pos x="0" y="7"/>
                  </a:cxn>
                  <a:cxn ang="0">
                    <a:pos x="0" y="22"/>
                  </a:cxn>
                  <a:cxn ang="0">
                    <a:pos x="8" y="22"/>
                  </a:cxn>
                  <a:cxn ang="0">
                    <a:pos x="15" y="22"/>
                  </a:cxn>
                  <a:cxn ang="0">
                    <a:pos x="15" y="22"/>
                  </a:cxn>
                  <a:cxn ang="0">
                    <a:pos x="15" y="7"/>
                  </a:cxn>
                </a:cxnLst>
                <a:rect l="0" t="0" r="r" b="b"/>
                <a:pathLst>
                  <a:path w="15" h="22">
                    <a:moveTo>
                      <a:pt x="15" y="7"/>
                    </a:moveTo>
                    <a:lnTo>
                      <a:pt x="15" y="7"/>
                    </a:lnTo>
                    <a:lnTo>
                      <a:pt x="8" y="0"/>
                    </a:lnTo>
                    <a:lnTo>
                      <a:pt x="0" y="7"/>
                    </a:lnTo>
                    <a:lnTo>
                      <a:pt x="0" y="22"/>
                    </a:lnTo>
                    <a:lnTo>
                      <a:pt x="8" y="22"/>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0" name="Line 5500"/>
              <p:cNvSpPr>
                <a:spLocks noChangeShapeType="1"/>
              </p:cNvSpPr>
              <p:nvPr/>
            </p:nvSpPr>
            <p:spPr bwMode="auto">
              <a:xfrm>
                <a:off x="4103688" y="2147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1" name="Freeform 5501"/>
              <p:cNvSpPr>
                <a:spLocks/>
              </p:cNvSpPr>
              <p:nvPr/>
            </p:nvSpPr>
            <p:spPr bwMode="auto">
              <a:xfrm>
                <a:off x="4098925" y="2147888"/>
                <a:ext cx="15875" cy="3175"/>
              </a:xfrm>
              <a:custGeom>
                <a:avLst/>
                <a:gdLst/>
                <a:ahLst/>
                <a:cxnLst>
                  <a:cxn ang="0">
                    <a:pos x="8" y="0"/>
                  </a:cxn>
                  <a:cxn ang="0">
                    <a:pos x="0" y="0"/>
                  </a:cxn>
                  <a:cxn ang="0">
                    <a:pos x="0" y="7"/>
                  </a:cxn>
                  <a:cxn ang="0">
                    <a:pos x="30" y="7"/>
                  </a:cxn>
                  <a:cxn ang="0">
                    <a:pos x="22" y="0"/>
                  </a:cxn>
                  <a:cxn ang="0">
                    <a:pos x="8" y="0"/>
                  </a:cxn>
                </a:cxnLst>
                <a:rect l="0" t="0" r="r" b="b"/>
                <a:pathLst>
                  <a:path w="30" h="7">
                    <a:moveTo>
                      <a:pt x="8" y="0"/>
                    </a:moveTo>
                    <a:lnTo>
                      <a:pt x="0" y="0"/>
                    </a:lnTo>
                    <a:lnTo>
                      <a:pt x="0" y="7"/>
                    </a:lnTo>
                    <a:lnTo>
                      <a:pt x="30" y="7"/>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2" name="Freeform 5502"/>
              <p:cNvSpPr>
                <a:spLocks/>
              </p:cNvSpPr>
              <p:nvPr/>
            </p:nvSpPr>
            <p:spPr bwMode="auto">
              <a:xfrm>
                <a:off x="4098925" y="2147888"/>
                <a:ext cx="15875" cy="3175"/>
              </a:xfrm>
              <a:custGeom>
                <a:avLst/>
                <a:gdLst/>
                <a:ahLst/>
                <a:cxnLst>
                  <a:cxn ang="0">
                    <a:pos x="8" y="0"/>
                  </a:cxn>
                  <a:cxn ang="0">
                    <a:pos x="0" y="0"/>
                  </a:cxn>
                  <a:cxn ang="0">
                    <a:pos x="0" y="7"/>
                  </a:cxn>
                  <a:cxn ang="0">
                    <a:pos x="8" y="7"/>
                  </a:cxn>
                  <a:cxn ang="0">
                    <a:pos x="22" y="7"/>
                  </a:cxn>
                  <a:cxn ang="0">
                    <a:pos x="30" y="7"/>
                  </a:cxn>
                  <a:cxn ang="0">
                    <a:pos x="22" y="0"/>
                  </a:cxn>
                  <a:cxn ang="0">
                    <a:pos x="22" y="0"/>
                  </a:cxn>
                  <a:cxn ang="0">
                    <a:pos x="8" y="0"/>
                  </a:cxn>
                </a:cxnLst>
                <a:rect l="0" t="0" r="r" b="b"/>
                <a:pathLst>
                  <a:path w="30" h="7">
                    <a:moveTo>
                      <a:pt x="8" y="0"/>
                    </a:moveTo>
                    <a:lnTo>
                      <a:pt x="0" y="0"/>
                    </a:lnTo>
                    <a:lnTo>
                      <a:pt x="0" y="7"/>
                    </a:lnTo>
                    <a:lnTo>
                      <a:pt x="8" y="7"/>
                    </a:lnTo>
                    <a:lnTo>
                      <a:pt x="22" y="7"/>
                    </a:lnTo>
                    <a:lnTo>
                      <a:pt x="30" y="7"/>
                    </a:lnTo>
                    <a:lnTo>
                      <a:pt x="22"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3" name="Line 5503"/>
              <p:cNvSpPr>
                <a:spLocks noChangeShapeType="1"/>
              </p:cNvSpPr>
              <p:nvPr/>
            </p:nvSpPr>
            <p:spPr bwMode="auto">
              <a:xfrm>
                <a:off x="4114800" y="2151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4" name="Freeform 5504"/>
              <p:cNvSpPr>
                <a:spLocks/>
              </p:cNvSpPr>
              <p:nvPr/>
            </p:nvSpPr>
            <p:spPr bwMode="auto">
              <a:xfrm>
                <a:off x="4106863" y="2147888"/>
                <a:ext cx="7938" cy="19050"/>
              </a:xfrm>
              <a:custGeom>
                <a:avLst/>
                <a:gdLst/>
                <a:ahLst/>
                <a:cxnLst>
                  <a:cxn ang="0">
                    <a:pos x="15" y="7"/>
                  </a:cxn>
                  <a:cxn ang="0">
                    <a:pos x="7" y="0"/>
                  </a:cxn>
                  <a:cxn ang="0">
                    <a:pos x="0" y="7"/>
                  </a:cxn>
                  <a:cxn ang="0">
                    <a:pos x="0" y="28"/>
                  </a:cxn>
                  <a:cxn ang="0">
                    <a:pos x="7" y="36"/>
                  </a:cxn>
                  <a:cxn ang="0">
                    <a:pos x="15" y="28"/>
                  </a:cxn>
                  <a:cxn ang="0">
                    <a:pos x="15" y="7"/>
                  </a:cxn>
                </a:cxnLst>
                <a:rect l="0" t="0" r="r" b="b"/>
                <a:pathLst>
                  <a:path w="15" h="36">
                    <a:moveTo>
                      <a:pt x="15" y="7"/>
                    </a:moveTo>
                    <a:lnTo>
                      <a:pt x="7" y="0"/>
                    </a:lnTo>
                    <a:lnTo>
                      <a:pt x="0" y="7"/>
                    </a:lnTo>
                    <a:lnTo>
                      <a:pt x="0" y="28"/>
                    </a:lnTo>
                    <a:lnTo>
                      <a:pt x="7" y="36"/>
                    </a:lnTo>
                    <a:lnTo>
                      <a:pt x="15" y="28"/>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5" name="Freeform 5505"/>
              <p:cNvSpPr>
                <a:spLocks/>
              </p:cNvSpPr>
              <p:nvPr/>
            </p:nvSpPr>
            <p:spPr bwMode="auto">
              <a:xfrm>
                <a:off x="4106863" y="2147888"/>
                <a:ext cx="7938" cy="19050"/>
              </a:xfrm>
              <a:custGeom>
                <a:avLst/>
                <a:gdLst/>
                <a:ahLst/>
                <a:cxnLst>
                  <a:cxn ang="0">
                    <a:pos x="15" y="7"/>
                  </a:cxn>
                  <a:cxn ang="0">
                    <a:pos x="7" y="0"/>
                  </a:cxn>
                  <a:cxn ang="0">
                    <a:pos x="7" y="0"/>
                  </a:cxn>
                  <a:cxn ang="0">
                    <a:pos x="0" y="7"/>
                  </a:cxn>
                  <a:cxn ang="0">
                    <a:pos x="0" y="28"/>
                  </a:cxn>
                  <a:cxn ang="0">
                    <a:pos x="7" y="36"/>
                  </a:cxn>
                  <a:cxn ang="0">
                    <a:pos x="7" y="36"/>
                  </a:cxn>
                  <a:cxn ang="0">
                    <a:pos x="15" y="28"/>
                  </a:cxn>
                  <a:cxn ang="0">
                    <a:pos x="15" y="7"/>
                  </a:cxn>
                </a:cxnLst>
                <a:rect l="0" t="0" r="r" b="b"/>
                <a:pathLst>
                  <a:path w="15" h="36">
                    <a:moveTo>
                      <a:pt x="15" y="7"/>
                    </a:moveTo>
                    <a:lnTo>
                      <a:pt x="7" y="0"/>
                    </a:lnTo>
                    <a:lnTo>
                      <a:pt x="7" y="0"/>
                    </a:lnTo>
                    <a:lnTo>
                      <a:pt x="0" y="7"/>
                    </a:lnTo>
                    <a:lnTo>
                      <a:pt x="0" y="28"/>
                    </a:lnTo>
                    <a:lnTo>
                      <a:pt x="7" y="36"/>
                    </a:lnTo>
                    <a:lnTo>
                      <a:pt x="7" y="36"/>
                    </a:lnTo>
                    <a:lnTo>
                      <a:pt x="15" y="28"/>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6" name="Line 5506"/>
              <p:cNvSpPr>
                <a:spLocks noChangeShapeType="1"/>
              </p:cNvSpPr>
              <p:nvPr/>
            </p:nvSpPr>
            <p:spPr bwMode="auto">
              <a:xfrm>
                <a:off x="4111625" y="21590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7" name="Freeform 5507"/>
              <p:cNvSpPr>
                <a:spLocks/>
              </p:cNvSpPr>
              <p:nvPr/>
            </p:nvSpPr>
            <p:spPr bwMode="auto">
              <a:xfrm>
                <a:off x="4106863" y="2159001"/>
                <a:ext cx="15875" cy="7938"/>
              </a:xfrm>
              <a:custGeom>
                <a:avLst/>
                <a:gdLst/>
                <a:ahLst/>
                <a:cxnLst>
                  <a:cxn ang="0">
                    <a:pos x="7" y="0"/>
                  </a:cxn>
                  <a:cxn ang="0">
                    <a:pos x="0" y="0"/>
                  </a:cxn>
                  <a:cxn ang="0">
                    <a:pos x="0" y="7"/>
                  </a:cxn>
                  <a:cxn ang="0">
                    <a:pos x="7" y="15"/>
                  </a:cxn>
                  <a:cxn ang="0">
                    <a:pos x="22" y="15"/>
                  </a:cxn>
                  <a:cxn ang="0">
                    <a:pos x="30" y="7"/>
                  </a:cxn>
                  <a:cxn ang="0">
                    <a:pos x="22" y="0"/>
                  </a:cxn>
                  <a:cxn ang="0">
                    <a:pos x="7" y="0"/>
                  </a:cxn>
                </a:cxnLst>
                <a:rect l="0" t="0" r="r" b="b"/>
                <a:pathLst>
                  <a:path w="30" h="15">
                    <a:moveTo>
                      <a:pt x="7" y="0"/>
                    </a:moveTo>
                    <a:lnTo>
                      <a:pt x="0" y="0"/>
                    </a:lnTo>
                    <a:lnTo>
                      <a:pt x="0" y="7"/>
                    </a:lnTo>
                    <a:lnTo>
                      <a:pt x="7" y="15"/>
                    </a:lnTo>
                    <a:lnTo>
                      <a:pt x="22" y="15"/>
                    </a:lnTo>
                    <a:lnTo>
                      <a:pt x="30" y="7"/>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8" name="Freeform 5508"/>
              <p:cNvSpPr>
                <a:spLocks/>
              </p:cNvSpPr>
              <p:nvPr/>
            </p:nvSpPr>
            <p:spPr bwMode="auto">
              <a:xfrm>
                <a:off x="4106863" y="2159001"/>
                <a:ext cx="15875" cy="7938"/>
              </a:xfrm>
              <a:custGeom>
                <a:avLst/>
                <a:gdLst/>
                <a:ahLst/>
                <a:cxnLst>
                  <a:cxn ang="0">
                    <a:pos x="7" y="0"/>
                  </a:cxn>
                  <a:cxn ang="0">
                    <a:pos x="0" y="0"/>
                  </a:cxn>
                  <a:cxn ang="0">
                    <a:pos x="0" y="7"/>
                  </a:cxn>
                  <a:cxn ang="0">
                    <a:pos x="7" y="15"/>
                  </a:cxn>
                  <a:cxn ang="0">
                    <a:pos x="22" y="15"/>
                  </a:cxn>
                  <a:cxn ang="0">
                    <a:pos x="30" y="7"/>
                  </a:cxn>
                  <a:cxn ang="0">
                    <a:pos x="22" y="0"/>
                  </a:cxn>
                  <a:cxn ang="0">
                    <a:pos x="22" y="0"/>
                  </a:cxn>
                  <a:cxn ang="0">
                    <a:pos x="7" y="0"/>
                  </a:cxn>
                </a:cxnLst>
                <a:rect l="0" t="0" r="r" b="b"/>
                <a:pathLst>
                  <a:path w="30" h="15">
                    <a:moveTo>
                      <a:pt x="7" y="0"/>
                    </a:moveTo>
                    <a:lnTo>
                      <a:pt x="0" y="0"/>
                    </a:lnTo>
                    <a:lnTo>
                      <a:pt x="0" y="7"/>
                    </a:lnTo>
                    <a:lnTo>
                      <a:pt x="7" y="15"/>
                    </a:lnTo>
                    <a:lnTo>
                      <a:pt x="22" y="15"/>
                    </a:lnTo>
                    <a:lnTo>
                      <a:pt x="30" y="7"/>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29" name="Line 5509"/>
              <p:cNvSpPr>
                <a:spLocks noChangeShapeType="1"/>
              </p:cNvSpPr>
              <p:nvPr/>
            </p:nvSpPr>
            <p:spPr bwMode="auto">
              <a:xfrm>
                <a:off x="4119563" y="21590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0" name="Freeform 5510"/>
              <p:cNvSpPr>
                <a:spLocks/>
              </p:cNvSpPr>
              <p:nvPr/>
            </p:nvSpPr>
            <p:spPr bwMode="auto">
              <a:xfrm>
                <a:off x="4114800" y="2159001"/>
                <a:ext cx="7938" cy="7938"/>
              </a:xfrm>
              <a:custGeom>
                <a:avLst/>
                <a:gdLst/>
                <a:ahLst/>
                <a:cxnLst>
                  <a:cxn ang="0">
                    <a:pos x="7" y="0"/>
                  </a:cxn>
                  <a:cxn ang="0">
                    <a:pos x="0" y="0"/>
                  </a:cxn>
                  <a:cxn ang="0">
                    <a:pos x="0" y="7"/>
                  </a:cxn>
                  <a:cxn ang="0">
                    <a:pos x="7" y="15"/>
                  </a:cxn>
                  <a:cxn ang="0">
                    <a:pos x="15" y="15"/>
                  </a:cxn>
                  <a:cxn ang="0">
                    <a:pos x="15" y="0"/>
                  </a:cxn>
                  <a:cxn ang="0">
                    <a:pos x="7" y="0"/>
                  </a:cxn>
                </a:cxnLst>
                <a:rect l="0" t="0" r="r" b="b"/>
                <a:pathLst>
                  <a:path w="15" h="15">
                    <a:moveTo>
                      <a:pt x="7" y="0"/>
                    </a:moveTo>
                    <a:lnTo>
                      <a:pt x="0" y="0"/>
                    </a:lnTo>
                    <a:lnTo>
                      <a:pt x="0" y="7"/>
                    </a:lnTo>
                    <a:lnTo>
                      <a:pt x="7" y="15"/>
                    </a:lnTo>
                    <a:lnTo>
                      <a:pt x="15" y="15"/>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1" name="Freeform 5511"/>
              <p:cNvSpPr>
                <a:spLocks/>
              </p:cNvSpPr>
              <p:nvPr/>
            </p:nvSpPr>
            <p:spPr bwMode="auto">
              <a:xfrm>
                <a:off x="4114800" y="2159001"/>
                <a:ext cx="7938" cy="7938"/>
              </a:xfrm>
              <a:custGeom>
                <a:avLst/>
                <a:gdLst/>
                <a:ahLst/>
                <a:cxnLst>
                  <a:cxn ang="0">
                    <a:pos x="7" y="0"/>
                  </a:cxn>
                  <a:cxn ang="0">
                    <a:pos x="0" y="0"/>
                  </a:cxn>
                  <a:cxn ang="0">
                    <a:pos x="0" y="7"/>
                  </a:cxn>
                  <a:cxn ang="0">
                    <a:pos x="7" y="15"/>
                  </a:cxn>
                  <a:cxn ang="0">
                    <a:pos x="15" y="15"/>
                  </a:cxn>
                  <a:cxn ang="0">
                    <a:pos x="15" y="7"/>
                  </a:cxn>
                  <a:cxn ang="0">
                    <a:pos x="15" y="0"/>
                  </a:cxn>
                  <a:cxn ang="0">
                    <a:pos x="15" y="0"/>
                  </a:cxn>
                  <a:cxn ang="0">
                    <a:pos x="7" y="0"/>
                  </a:cxn>
                </a:cxnLst>
                <a:rect l="0" t="0" r="r" b="b"/>
                <a:pathLst>
                  <a:path w="15" h="15">
                    <a:moveTo>
                      <a:pt x="7" y="0"/>
                    </a:moveTo>
                    <a:lnTo>
                      <a:pt x="0" y="0"/>
                    </a:lnTo>
                    <a:lnTo>
                      <a:pt x="0" y="7"/>
                    </a:lnTo>
                    <a:lnTo>
                      <a:pt x="7" y="15"/>
                    </a:lnTo>
                    <a:lnTo>
                      <a:pt x="15" y="15"/>
                    </a:lnTo>
                    <a:lnTo>
                      <a:pt x="15"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2" name="Line 5512"/>
              <p:cNvSpPr>
                <a:spLocks noChangeShapeType="1"/>
              </p:cNvSpPr>
              <p:nvPr/>
            </p:nvSpPr>
            <p:spPr bwMode="auto">
              <a:xfrm>
                <a:off x="4122738" y="21621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3" name="Freeform 5513"/>
              <p:cNvSpPr>
                <a:spLocks/>
              </p:cNvSpPr>
              <p:nvPr/>
            </p:nvSpPr>
            <p:spPr bwMode="auto">
              <a:xfrm>
                <a:off x="4119563" y="2159001"/>
                <a:ext cx="3175" cy="11113"/>
              </a:xfrm>
              <a:custGeom>
                <a:avLst/>
                <a:gdLst/>
                <a:ahLst/>
                <a:cxnLst>
                  <a:cxn ang="0">
                    <a:pos x="8" y="7"/>
                  </a:cxn>
                  <a:cxn ang="0">
                    <a:pos x="8" y="0"/>
                  </a:cxn>
                  <a:cxn ang="0">
                    <a:pos x="0" y="0"/>
                  </a:cxn>
                  <a:cxn ang="0">
                    <a:pos x="0" y="22"/>
                  </a:cxn>
                  <a:cxn ang="0">
                    <a:pos x="8" y="22"/>
                  </a:cxn>
                  <a:cxn ang="0">
                    <a:pos x="8" y="7"/>
                  </a:cxn>
                </a:cxnLst>
                <a:rect l="0" t="0" r="r" b="b"/>
                <a:pathLst>
                  <a:path w="8" h="22">
                    <a:moveTo>
                      <a:pt x="8" y="7"/>
                    </a:moveTo>
                    <a:lnTo>
                      <a:pt x="8" y="0"/>
                    </a:lnTo>
                    <a:lnTo>
                      <a:pt x="0" y="0"/>
                    </a:lnTo>
                    <a:lnTo>
                      <a:pt x="0" y="22"/>
                    </a:lnTo>
                    <a:lnTo>
                      <a:pt x="8" y="22"/>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4" name="Freeform 5514"/>
              <p:cNvSpPr>
                <a:spLocks/>
              </p:cNvSpPr>
              <p:nvPr/>
            </p:nvSpPr>
            <p:spPr bwMode="auto">
              <a:xfrm>
                <a:off x="4119563" y="2159001"/>
                <a:ext cx="3175" cy="11113"/>
              </a:xfrm>
              <a:custGeom>
                <a:avLst/>
                <a:gdLst/>
                <a:ahLst/>
                <a:cxnLst>
                  <a:cxn ang="0">
                    <a:pos x="8" y="7"/>
                  </a:cxn>
                  <a:cxn ang="0">
                    <a:pos x="8" y="0"/>
                  </a:cxn>
                  <a:cxn ang="0">
                    <a:pos x="0" y="0"/>
                  </a:cxn>
                  <a:cxn ang="0">
                    <a:pos x="0" y="7"/>
                  </a:cxn>
                  <a:cxn ang="0">
                    <a:pos x="0" y="22"/>
                  </a:cxn>
                  <a:cxn ang="0">
                    <a:pos x="0" y="22"/>
                  </a:cxn>
                  <a:cxn ang="0">
                    <a:pos x="8" y="22"/>
                  </a:cxn>
                  <a:cxn ang="0">
                    <a:pos x="8" y="22"/>
                  </a:cxn>
                  <a:cxn ang="0">
                    <a:pos x="8" y="7"/>
                  </a:cxn>
                </a:cxnLst>
                <a:rect l="0" t="0" r="r" b="b"/>
                <a:pathLst>
                  <a:path w="8" h="22">
                    <a:moveTo>
                      <a:pt x="8" y="7"/>
                    </a:moveTo>
                    <a:lnTo>
                      <a:pt x="8" y="0"/>
                    </a:lnTo>
                    <a:lnTo>
                      <a:pt x="0" y="0"/>
                    </a:lnTo>
                    <a:lnTo>
                      <a:pt x="0" y="7"/>
                    </a:lnTo>
                    <a:lnTo>
                      <a:pt x="0" y="22"/>
                    </a:lnTo>
                    <a:lnTo>
                      <a:pt x="0" y="22"/>
                    </a:lnTo>
                    <a:lnTo>
                      <a:pt x="8" y="22"/>
                    </a:lnTo>
                    <a:lnTo>
                      <a:pt x="8" y="22"/>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5" name="Line 5515"/>
              <p:cNvSpPr>
                <a:spLocks noChangeShapeType="1"/>
              </p:cNvSpPr>
              <p:nvPr/>
            </p:nvSpPr>
            <p:spPr bwMode="auto">
              <a:xfrm>
                <a:off x="4122738" y="2166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6" name="Freeform 5516"/>
              <p:cNvSpPr>
                <a:spLocks/>
              </p:cNvSpPr>
              <p:nvPr/>
            </p:nvSpPr>
            <p:spPr bwMode="auto">
              <a:xfrm>
                <a:off x="4119563" y="2166938"/>
                <a:ext cx="12700" cy="3175"/>
              </a:xfrm>
              <a:custGeom>
                <a:avLst/>
                <a:gdLst/>
                <a:ahLst/>
                <a:cxnLst>
                  <a:cxn ang="0">
                    <a:pos x="8" y="0"/>
                  </a:cxn>
                  <a:cxn ang="0">
                    <a:pos x="0" y="0"/>
                  </a:cxn>
                  <a:cxn ang="0">
                    <a:pos x="0" y="7"/>
                  </a:cxn>
                  <a:cxn ang="0">
                    <a:pos x="24" y="7"/>
                  </a:cxn>
                  <a:cxn ang="0">
                    <a:pos x="24" y="0"/>
                  </a:cxn>
                  <a:cxn ang="0">
                    <a:pos x="16" y="0"/>
                  </a:cxn>
                  <a:cxn ang="0">
                    <a:pos x="8" y="0"/>
                  </a:cxn>
                </a:cxnLst>
                <a:rect l="0" t="0" r="r" b="b"/>
                <a:pathLst>
                  <a:path w="24" h="7">
                    <a:moveTo>
                      <a:pt x="8" y="0"/>
                    </a:moveTo>
                    <a:lnTo>
                      <a:pt x="0" y="0"/>
                    </a:lnTo>
                    <a:lnTo>
                      <a:pt x="0" y="7"/>
                    </a:lnTo>
                    <a:lnTo>
                      <a:pt x="24"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7" name="Freeform 5517"/>
              <p:cNvSpPr>
                <a:spLocks/>
              </p:cNvSpPr>
              <p:nvPr/>
            </p:nvSpPr>
            <p:spPr bwMode="auto">
              <a:xfrm>
                <a:off x="4119563" y="2166938"/>
                <a:ext cx="12700" cy="3175"/>
              </a:xfrm>
              <a:custGeom>
                <a:avLst/>
                <a:gdLst/>
                <a:ahLst/>
                <a:cxnLst>
                  <a:cxn ang="0">
                    <a:pos x="8" y="0"/>
                  </a:cxn>
                  <a:cxn ang="0">
                    <a:pos x="0" y="0"/>
                  </a:cxn>
                  <a:cxn ang="0">
                    <a:pos x="0" y="7"/>
                  </a:cxn>
                  <a:cxn ang="0">
                    <a:pos x="8" y="7"/>
                  </a:cxn>
                  <a:cxn ang="0">
                    <a:pos x="16" y="7"/>
                  </a:cxn>
                  <a:cxn ang="0">
                    <a:pos x="24" y="7"/>
                  </a:cxn>
                  <a:cxn ang="0">
                    <a:pos x="24" y="0"/>
                  </a:cxn>
                  <a:cxn ang="0">
                    <a:pos x="16" y="0"/>
                  </a:cxn>
                  <a:cxn ang="0">
                    <a:pos x="8" y="0"/>
                  </a:cxn>
                </a:cxnLst>
                <a:rect l="0" t="0" r="r" b="b"/>
                <a:pathLst>
                  <a:path w="24" h="7">
                    <a:moveTo>
                      <a:pt x="8" y="0"/>
                    </a:moveTo>
                    <a:lnTo>
                      <a:pt x="0" y="0"/>
                    </a:lnTo>
                    <a:lnTo>
                      <a:pt x="0" y="7"/>
                    </a:lnTo>
                    <a:lnTo>
                      <a:pt x="8" y="7"/>
                    </a:lnTo>
                    <a:lnTo>
                      <a:pt x="16" y="7"/>
                    </a:lnTo>
                    <a:lnTo>
                      <a:pt x="24" y="7"/>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8" name="Line 5518"/>
              <p:cNvSpPr>
                <a:spLocks noChangeShapeType="1"/>
              </p:cNvSpPr>
              <p:nvPr/>
            </p:nvSpPr>
            <p:spPr bwMode="auto">
              <a:xfrm>
                <a:off x="4132263" y="2170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39" name="Freeform 5519"/>
              <p:cNvSpPr>
                <a:spLocks/>
              </p:cNvSpPr>
              <p:nvPr/>
            </p:nvSpPr>
            <p:spPr bwMode="auto">
              <a:xfrm>
                <a:off x="4122738" y="2166938"/>
                <a:ext cx="9525" cy="11113"/>
              </a:xfrm>
              <a:custGeom>
                <a:avLst/>
                <a:gdLst/>
                <a:ahLst/>
                <a:cxnLst>
                  <a:cxn ang="0">
                    <a:pos x="16" y="7"/>
                  </a:cxn>
                  <a:cxn ang="0">
                    <a:pos x="16" y="0"/>
                  </a:cxn>
                  <a:cxn ang="0">
                    <a:pos x="8" y="0"/>
                  </a:cxn>
                  <a:cxn ang="0">
                    <a:pos x="0" y="7"/>
                  </a:cxn>
                  <a:cxn ang="0">
                    <a:pos x="0" y="15"/>
                  </a:cxn>
                  <a:cxn ang="0">
                    <a:pos x="8" y="21"/>
                  </a:cxn>
                  <a:cxn ang="0">
                    <a:pos x="16" y="21"/>
                  </a:cxn>
                  <a:cxn ang="0">
                    <a:pos x="16" y="15"/>
                  </a:cxn>
                  <a:cxn ang="0">
                    <a:pos x="16" y="7"/>
                  </a:cxn>
                </a:cxnLst>
                <a:rect l="0" t="0" r="r" b="b"/>
                <a:pathLst>
                  <a:path w="16" h="21">
                    <a:moveTo>
                      <a:pt x="16" y="7"/>
                    </a:moveTo>
                    <a:lnTo>
                      <a:pt x="16" y="0"/>
                    </a:lnTo>
                    <a:lnTo>
                      <a:pt x="8" y="0"/>
                    </a:lnTo>
                    <a:lnTo>
                      <a:pt x="0" y="7"/>
                    </a:lnTo>
                    <a:lnTo>
                      <a:pt x="0" y="15"/>
                    </a:lnTo>
                    <a:lnTo>
                      <a:pt x="8" y="21"/>
                    </a:lnTo>
                    <a:lnTo>
                      <a:pt x="16" y="21"/>
                    </a:lnTo>
                    <a:lnTo>
                      <a:pt x="16" y="15"/>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0" name="Freeform 5520"/>
              <p:cNvSpPr>
                <a:spLocks/>
              </p:cNvSpPr>
              <p:nvPr/>
            </p:nvSpPr>
            <p:spPr bwMode="auto">
              <a:xfrm>
                <a:off x="4122738" y="2166938"/>
                <a:ext cx="9525" cy="11113"/>
              </a:xfrm>
              <a:custGeom>
                <a:avLst/>
                <a:gdLst/>
                <a:ahLst/>
                <a:cxnLst>
                  <a:cxn ang="0">
                    <a:pos x="16" y="7"/>
                  </a:cxn>
                  <a:cxn ang="0">
                    <a:pos x="16" y="0"/>
                  </a:cxn>
                  <a:cxn ang="0">
                    <a:pos x="8" y="0"/>
                  </a:cxn>
                  <a:cxn ang="0">
                    <a:pos x="0" y="7"/>
                  </a:cxn>
                  <a:cxn ang="0">
                    <a:pos x="0" y="15"/>
                  </a:cxn>
                  <a:cxn ang="0">
                    <a:pos x="8" y="21"/>
                  </a:cxn>
                  <a:cxn ang="0">
                    <a:pos x="16" y="21"/>
                  </a:cxn>
                  <a:cxn ang="0">
                    <a:pos x="16" y="15"/>
                  </a:cxn>
                  <a:cxn ang="0">
                    <a:pos x="16" y="7"/>
                  </a:cxn>
                </a:cxnLst>
                <a:rect l="0" t="0" r="r" b="b"/>
                <a:pathLst>
                  <a:path w="16" h="21">
                    <a:moveTo>
                      <a:pt x="16" y="7"/>
                    </a:moveTo>
                    <a:lnTo>
                      <a:pt x="16" y="0"/>
                    </a:lnTo>
                    <a:lnTo>
                      <a:pt x="8" y="0"/>
                    </a:lnTo>
                    <a:lnTo>
                      <a:pt x="0" y="7"/>
                    </a:lnTo>
                    <a:lnTo>
                      <a:pt x="0" y="15"/>
                    </a:lnTo>
                    <a:lnTo>
                      <a:pt x="8" y="21"/>
                    </a:lnTo>
                    <a:lnTo>
                      <a:pt x="16" y="21"/>
                    </a:lnTo>
                    <a:lnTo>
                      <a:pt x="16" y="15"/>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1" name="Line 5521"/>
              <p:cNvSpPr>
                <a:spLocks noChangeShapeType="1"/>
              </p:cNvSpPr>
              <p:nvPr/>
            </p:nvSpPr>
            <p:spPr bwMode="auto">
              <a:xfrm>
                <a:off x="4127500" y="2170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2" name="Freeform 5522"/>
              <p:cNvSpPr>
                <a:spLocks/>
              </p:cNvSpPr>
              <p:nvPr/>
            </p:nvSpPr>
            <p:spPr bwMode="auto">
              <a:xfrm>
                <a:off x="4122738" y="2170113"/>
                <a:ext cx="12700" cy="7938"/>
              </a:xfrm>
              <a:custGeom>
                <a:avLst/>
                <a:gdLst/>
                <a:ahLst/>
                <a:cxnLst>
                  <a:cxn ang="0">
                    <a:pos x="8" y="0"/>
                  </a:cxn>
                  <a:cxn ang="0">
                    <a:pos x="8" y="8"/>
                  </a:cxn>
                  <a:cxn ang="0">
                    <a:pos x="0" y="8"/>
                  </a:cxn>
                  <a:cxn ang="0">
                    <a:pos x="8" y="14"/>
                  </a:cxn>
                  <a:cxn ang="0">
                    <a:pos x="16" y="14"/>
                  </a:cxn>
                  <a:cxn ang="0">
                    <a:pos x="22" y="8"/>
                  </a:cxn>
                  <a:cxn ang="0">
                    <a:pos x="16" y="0"/>
                  </a:cxn>
                  <a:cxn ang="0">
                    <a:pos x="8" y="0"/>
                  </a:cxn>
                </a:cxnLst>
                <a:rect l="0" t="0" r="r" b="b"/>
                <a:pathLst>
                  <a:path w="22" h="14">
                    <a:moveTo>
                      <a:pt x="8" y="0"/>
                    </a:moveTo>
                    <a:lnTo>
                      <a:pt x="8" y="8"/>
                    </a:lnTo>
                    <a:lnTo>
                      <a:pt x="0" y="8"/>
                    </a:lnTo>
                    <a:lnTo>
                      <a:pt x="8" y="14"/>
                    </a:lnTo>
                    <a:lnTo>
                      <a:pt x="16" y="14"/>
                    </a:lnTo>
                    <a:lnTo>
                      <a:pt x="22"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3" name="Freeform 5523"/>
              <p:cNvSpPr>
                <a:spLocks/>
              </p:cNvSpPr>
              <p:nvPr/>
            </p:nvSpPr>
            <p:spPr bwMode="auto">
              <a:xfrm>
                <a:off x="4122738" y="2170113"/>
                <a:ext cx="12700" cy="7938"/>
              </a:xfrm>
              <a:custGeom>
                <a:avLst/>
                <a:gdLst/>
                <a:ahLst/>
                <a:cxnLst>
                  <a:cxn ang="0">
                    <a:pos x="8" y="0"/>
                  </a:cxn>
                  <a:cxn ang="0">
                    <a:pos x="8" y="8"/>
                  </a:cxn>
                  <a:cxn ang="0">
                    <a:pos x="0" y="8"/>
                  </a:cxn>
                  <a:cxn ang="0">
                    <a:pos x="8" y="14"/>
                  </a:cxn>
                  <a:cxn ang="0">
                    <a:pos x="16" y="14"/>
                  </a:cxn>
                  <a:cxn ang="0">
                    <a:pos x="22" y="8"/>
                  </a:cxn>
                  <a:cxn ang="0">
                    <a:pos x="22" y="8"/>
                  </a:cxn>
                  <a:cxn ang="0">
                    <a:pos x="16" y="0"/>
                  </a:cxn>
                  <a:cxn ang="0">
                    <a:pos x="8" y="0"/>
                  </a:cxn>
                </a:cxnLst>
                <a:rect l="0" t="0" r="r" b="b"/>
                <a:pathLst>
                  <a:path w="22" h="14">
                    <a:moveTo>
                      <a:pt x="8" y="0"/>
                    </a:moveTo>
                    <a:lnTo>
                      <a:pt x="8" y="8"/>
                    </a:lnTo>
                    <a:lnTo>
                      <a:pt x="0" y="8"/>
                    </a:lnTo>
                    <a:lnTo>
                      <a:pt x="8" y="14"/>
                    </a:lnTo>
                    <a:lnTo>
                      <a:pt x="16" y="14"/>
                    </a:lnTo>
                    <a:lnTo>
                      <a:pt x="22" y="8"/>
                    </a:lnTo>
                    <a:lnTo>
                      <a:pt x="22" y="8"/>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4" name="Line 5524"/>
              <p:cNvSpPr>
                <a:spLocks noChangeShapeType="1"/>
              </p:cNvSpPr>
              <p:nvPr/>
            </p:nvSpPr>
            <p:spPr bwMode="auto">
              <a:xfrm>
                <a:off x="4135438" y="21748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5" name="Freeform 5525"/>
              <p:cNvSpPr>
                <a:spLocks/>
              </p:cNvSpPr>
              <p:nvPr/>
            </p:nvSpPr>
            <p:spPr bwMode="auto">
              <a:xfrm>
                <a:off x="4127500" y="2170113"/>
                <a:ext cx="7938" cy="15875"/>
              </a:xfrm>
              <a:custGeom>
                <a:avLst/>
                <a:gdLst/>
                <a:ahLst/>
                <a:cxnLst>
                  <a:cxn ang="0">
                    <a:pos x="14" y="8"/>
                  </a:cxn>
                  <a:cxn ang="0">
                    <a:pos x="8" y="0"/>
                  </a:cxn>
                  <a:cxn ang="0">
                    <a:pos x="0" y="8"/>
                  </a:cxn>
                  <a:cxn ang="0">
                    <a:pos x="0" y="22"/>
                  </a:cxn>
                  <a:cxn ang="0">
                    <a:pos x="8" y="29"/>
                  </a:cxn>
                  <a:cxn ang="0">
                    <a:pos x="14" y="22"/>
                  </a:cxn>
                  <a:cxn ang="0">
                    <a:pos x="14" y="8"/>
                  </a:cxn>
                </a:cxnLst>
                <a:rect l="0" t="0" r="r" b="b"/>
                <a:pathLst>
                  <a:path w="14" h="29">
                    <a:moveTo>
                      <a:pt x="14" y="8"/>
                    </a:moveTo>
                    <a:lnTo>
                      <a:pt x="8" y="0"/>
                    </a:lnTo>
                    <a:lnTo>
                      <a:pt x="0" y="8"/>
                    </a:lnTo>
                    <a:lnTo>
                      <a:pt x="0" y="22"/>
                    </a:lnTo>
                    <a:lnTo>
                      <a:pt x="8" y="29"/>
                    </a:lnTo>
                    <a:lnTo>
                      <a:pt x="14" y="22"/>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6" name="Freeform 5526"/>
              <p:cNvSpPr>
                <a:spLocks/>
              </p:cNvSpPr>
              <p:nvPr/>
            </p:nvSpPr>
            <p:spPr bwMode="auto">
              <a:xfrm>
                <a:off x="4127500" y="2170113"/>
                <a:ext cx="7938" cy="15875"/>
              </a:xfrm>
              <a:custGeom>
                <a:avLst/>
                <a:gdLst/>
                <a:ahLst/>
                <a:cxnLst>
                  <a:cxn ang="0">
                    <a:pos x="14" y="8"/>
                  </a:cxn>
                  <a:cxn ang="0">
                    <a:pos x="14" y="8"/>
                  </a:cxn>
                  <a:cxn ang="0">
                    <a:pos x="8" y="0"/>
                  </a:cxn>
                  <a:cxn ang="0">
                    <a:pos x="0" y="8"/>
                  </a:cxn>
                  <a:cxn ang="0">
                    <a:pos x="0" y="22"/>
                  </a:cxn>
                  <a:cxn ang="0">
                    <a:pos x="8" y="29"/>
                  </a:cxn>
                  <a:cxn ang="0">
                    <a:pos x="14" y="22"/>
                  </a:cxn>
                  <a:cxn ang="0">
                    <a:pos x="14" y="22"/>
                  </a:cxn>
                  <a:cxn ang="0">
                    <a:pos x="14" y="8"/>
                  </a:cxn>
                </a:cxnLst>
                <a:rect l="0" t="0" r="r" b="b"/>
                <a:pathLst>
                  <a:path w="14" h="29">
                    <a:moveTo>
                      <a:pt x="14" y="8"/>
                    </a:moveTo>
                    <a:lnTo>
                      <a:pt x="14" y="8"/>
                    </a:lnTo>
                    <a:lnTo>
                      <a:pt x="8" y="0"/>
                    </a:lnTo>
                    <a:lnTo>
                      <a:pt x="0" y="8"/>
                    </a:lnTo>
                    <a:lnTo>
                      <a:pt x="0" y="22"/>
                    </a:lnTo>
                    <a:lnTo>
                      <a:pt x="8" y="29"/>
                    </a:lnTo>
                    <a:lnTo>
                      <a:pt x="14" y="22"/>
                    </a:lnTo>
                    <a:lnTo>
                      <a:pt x="14" y="22"/>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7" name="Line 5527"/>
              <p:cNvSpPr>
                <a:spLocks noChangeShapeType="1"/>
              </p:cNvSpPr>
              <p:nvPr/>
            </p:nvSpPr>
            <p:spPr bwMode="auto">
              <a:xfrm>
                <a:off x="4132263" y="217805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8" name="Freeform 5528"/>
              <p:cNvSpPr>
                <a:spLocks/>
              </p:cNvSpPr>
              <p:nvPr/>
            </p:nvSpPr>
            <p:spPr bwMode="auto">
              <a:xfrm>
                <a:off x="4127500" y="2178051"/>
                <a:ext cx="28575" cy="7938"/>
              </a:xfrm>
              <a:custGeom>
                <a:avLst/>
                <a:gdLst/>
                <a:ahLst/>
                <a:cxnLst>
                  <a:cxn ang="0">
                    <a:pos x="8" y="0"/>
                  </a:cxn>
                  <a:cxn ang="0">
                    <a:pos x="0" y="8"/>
                  </a:cxn>
                  <a:cxn ang="0">
                    <a:pos x="8" y="15"/>
                  </a:cxn>
                  <a:cxn ang="0">
                    <a:pos x="45" y="15"/>
                  </a:cxn>
                  <a:cxn ang="0">
                    <a:pos x="53" y="8"/>
                  </a:cxn>
                  <a:cxn ang="0">
                    <a:pos x="53" y="0"/>
                  </a:cxn>
                  <a:cxn ang="0">
                    <a:pos x="45" y="0"/>
                  </a:cxn>
                  <a:cxn ang="0">
                    <a:pos x="8" y="0"/>
                  </a:cxn>
                </a:cxnLst>
                <a:rect l="0" t="0" r="r" b="b"/>
                <a:pathLst>
                  <a:path w="53" h="15">
                    <a:moveTo>
                      <a:pt x="8" y="0"/>
                    </a:moveTo>
                    <a:lnTo>
                      <a:pt x="0" y="8"/>
                    </a:lnTo>
                    <a:lnTo>
                      <a:pt x="8" y="15"/>
                    </a:lnTo>
                    <a:lnTo>
                      <a:pt x="45" y="15"/>
                    </a:lnTo>
                    <a:lnTo>
                      <a:pt x="53" y="8"/>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49" name="Freeform 5529"/>
              <p:cNvSpPr>
                <a:spLocks/>
              </p:cNvSpPr>
              <p:nvPr/>
            </p:nvSpPr>
            <p:spPr bwMode="auto">
              <a:xfrm>
                <a:off x="4127500" y="2178051"/>
                <a:ext cx="28575" cy="7938"/>
              </a:xfrm>
              <a:custGeom>
                <a:avLst/>
                <a:gdLst/>
                <a:ahLst/>
                <a:cxnLst>
                  <a:cxn ang="0">
                    <a:pos x="8" y="0"/>
                  </a:cxn>
                  <a:cxn ang="0">
                    <a:pos x="8" y="0"/>
                  </a:cxn>
                  <a:cxn ang="0">
                    <a:pos x="0" y="8"/>
                  </a:cxn>
                  <a:cxn ang="0">
                    <a:pos x="8" y="15"/>
                  </a:cxn>
                  <a:cxn ang="0">
                    <a:pos x="45" y="15"/>
                  </a:cxn>
                  <a:cxn ang="0">
                    <a:pos x="53" y="8"/>
                  </a:cxn>
                  <a:cxn ang="0">
                    <a:pos x="53" y="0"/>
                  </a:cxn>
                  <a:cxn ang="0">
                    <a:pos x="45" y="0"/>
                  </a:cxn>
                  <a:cxn ang="0">
                    <a:pos x="8" y="0"/>
                  </a:cxn>
                </a:cxnLst>
                <a:rect l="0" t="0" r="r" b="b"/>
                <a:pathLst>
                  <a:path w="53" h="15">
                    <a:moveTo>
                      <a:pt x="8" y="0"/>
                    </a:moveTo>
                    <a:lnTo>
                      <a:pt x="8" y="0"/>
                    </a:lnTo>
                    <a:lnTo>
                      <a:pt x="0" y="8"/>
                    </a:lnTo>
                    <a:lnTo>
                      <a:pt x="8" y="15"/>
                    </a:lnTo>
                    <a:lnTo>
                      <a:pt x="45" y="15"/>
                    </a:lnTo>
                    <a:lnTo>
                      <a:pt x="53" y="8"/>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0" name="Line 5530"/>
              <p:cNvSpPr>
                <a:spLocks noChangeShapeType="1"/>
              </p:cNvSpPr>
              <p:nvPr/>
            </p:nvSpPr>
            <p:spPr bwMode="auto">
              <a:xfrm>
                <a:off x="4151313" y="217805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1" name="Freeform 5531"/>
              <p:cNvSpPr>
                <a:spLocks/>
              </p:cNvSpPr>
              <p:nvPr/>
            </p:nvSpPr>
            <p:spPr bwMode="auto">
              <a:xfrm>
                <a:off x="4146550" y="2178051"/>
                <a:ext cx="15875" cy="7938"/>
              </a:xfrm>
              <a:custGeom>
                <a:avLst/>
                <a:gdLst/>
                <a:ahLst/>
                <a:cxnLst>
                  <a:cxn ang="0">
                    <a:pos x="8" y="0"/>
                  </a:cxn>
                  <a:cxn ang="0">
                    <a:pos x="0" y="0"/>
                  </a:cxn>
                  <a:cxn ang="0">
                    <a:pos x="0" y="8"/>
                  </a:cxn>
                  <a:cxn ang="0">
                    <a:pos x="8" y="15"/>
                  </a:cxn>
                  <a:cxn ang="0">
                    <a:pos x="22" y="15"/>
                  </a:cxn>
                  <a:cxn ang="0">
                    <a:pos x="30" y="8"/>
                  </a:cxn>
                  <a:cxn ang="0">
                    <a:pos x="22" y="0"/>
                  </a:cxn>
                  <a:cxn ang="0">
                    <a:pos x="8" y="0"/>
                  </a:cxn>
                </a:cxnLst>
                <a:rect l="0" t="0" r="r" b="b"/>
                <a:pathLst>
                  <a:path w="30" h="15">
                    <a:moveTo>
                      <a:pt x="8" y="0"/>
                    </a:moveTo>
                    <a:lnTo>
                      <a:pt x="0" y="0"/>
                    </a:lnTo>
                    <a:lnTo>
                      <a:pt x="0" y="8"/>
                    </a:lnTo>
                    <a:lnTo>
                      <a:pt x="8" y="15"/>
                    </a:lnTo>
                    <a:lnTo>
                      <a:pt x="22" y="15"/>
                    </a:lnTo>
                    <a:lnTo>
                      <a:pt x="30" y="8"/>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2" name="Freeform 5532"/>
              <p:cNvSpPr>
                <a:spLocks/>
              </p:cNvSpPr>
              <p:nvPr/>
            </p:nvSpPr>
            <p:spPr bwMode="auto">
              <a:xfrm>
                <a:off x="4146550" y="2178051"/>
                <a:ext cx="15875" cy="7938"/>
              </a:xfrm>
              <a:custGeom>
                <a:avLst/>
                <a:gdLst/>
                <a:ahLst/>
                <a:cxnLst>
                  <a:cxn ang="0">
                    <a:pos x="8" y="0"/>
                  </a:cxn>
                  <a:cxn ang="0">
                    <a:pos x="0" y="0"/>
                  </a:cxn>
                  <a:cxn ang="0">
                    <a:pos x="0" y="8"/>
                  </a:cxn>
                  <a:cxn ang="0">
                    <a:pos x="8" y="15"/>
                  </a:cxn>
                  <a:cxn ang="0">
                    <a:pos x="22" y="15"/>
                  </a:cxn>
                  <a:cxn ang="0">
                    <a:pos x="30" y="8"/>
                  </a:cxn>
                  <a:cxn ang="0">
                    <a:pos x="22" y="0"/>
                  </a:cxn>
                  <a:cxn ang="0">
                    <a:pos x="22" y="0"/>
                  </a:cxn>
                  <a:cxn ang="0">
                    <a:pos x="8" y="0"/>
                  </a:cxn>
                </a:cxnLst>
                <a:rect l="0" t="0" r="r" b="b"/>
                <a:pathLst>
                  <a:path w="30" h="15">
                    <a:moveTo>
                      <a:pt x="8" y="0"/>
                    </a:moveTo>
                    <a:lnTo>
                      <a:pt x="0" y="0"/>
                    </a:lnTo>
                    <a:lnTo>
                      <a:pt x="0" y="8"/>
                    </a:lnTo>
                    <a:lnTo>
                      <a:pt x="8" y="15"/>
                    </a:lnTo>
                    <a:lnTo>
                      <a:pt x="22" y="15"/>
                    </a:lnTo>
                    <a:lnTo>
                      <a:pt x="30" y="8"/>
                    </a:lnTo>
                    <a:lnTo>
                      <a:pt x="22"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3" name="Line 5533"/>
              <p:cNvSpPr>
                <a:spLocks noChangeShapeType="1"/>
              </p:cNvSpPr>
              <p:nvPr/>
            </p:nvSpPr>
            <p:spPr bwMode="auto">
              <a:xfrm>
                <a:off x="4162425" y="2182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4" name="Freeform 5534"/>
              <p:cNvSpPr>
                <a:spLocks/>
              </p:cNvSpPr>
              <p:nvPr/>
            </p:nvSpPr>
            <p:spPr bwMode="auto">
              <a:xfrm>
                <a:off x="4156075" y="2178051"/>
                <a:ext cx="6350" cy="12700"/>
              </a:xfrm>
              <a:custGeom>
                <a:avLst/>
                <a:gdLst/>
                <a:ahLst/>
                <a:cxnLst>
                  <a:cxn ang="0">
                    <a:pos x="14" y="8"/>
                  </a:cxn>
                  <a:cxn ang="0">
                    <a:pos x="6" y="0"/>
                  </a:cxn>
                  <a:cxn ang="0">
                    <a:pos x="0" y="8"/>
                  </a:cxn>
                  <a:cxn ang="0">
                    <a:pos x="0" y="15"/>
                  </a:cxn>
                  <a:cxn ang="0">
                    <a:pos x="6" y="23"/>
                  </a:cxn>
                  <a:cxn ang="0">
                    <a:pos x="14" y="15"/>
                  </a:cxn>
                  <a:cxn ang="0">
                    <a:pos x="14" y="8"/>
                  </a:cxn>
                </a:cxnLst>
                <a:rect l="0" t="0" r="r" b="b"/>
                <a:pathLst>
                  <a:path w="14" h="23">
                    <a:moveTo>
                      <a:pt x="14" y="8"/>
                    </a:moveTo>
                    <a:lnTo>
                      <a:pt x="6" y="0"/>
                    </a:lnTo>
                    <a:lnTo>
                      <a:pt x="0" y="8"/>
                    </a:lnTo>
                    <a:lnTo>
                      <a:pt x="0" y="15"/>
                    </a:lnTo>
                    <a:lnTo>
                      <a:pt x="6" y="23"/>
                    </a:lnTo>
                    <a:lnTo>
                      <a:pt x="14" y="15"/>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5" name="Freeform 5535"/>
              <p:cNvSpPr>
                <a:spLocks/>
              </p:cNvSpPr>
              <p:nvPr/>
            </p:nvSpPr>
            <p:spPr bwMode="auto">
              <a:xfrm>
                <a:off x="4156075" y="2178051"/>
                <a:ext cx="6350" cy="12700"/>
              </a:xfrm>
              <a:custGeom>
                <a:avLst/>
                <a:gdLst/>
                <a:ahLst/>
                <a:cxnLst>
                  <a:cxn ang="0">
                    <a:pos x="14" y="8"/>
                  </a:cxn>
                  <a:cxn ang="0">
                    <a:pos x="6" y="0"/>
                  </a:cxn>
                  <a:cxn ang="0">
                    <a:pos x="6" y="0"/>
                  </a:cxn>
                  <a:cxn ang="0">
                    <a:pos x="0" y="8"/>
                  </a:cxn>
                  <a:cxn ang="0">
                    <a:pos x="0" y="15"/>
                  </a:cxn>
                  <a:cxn ang="0">
                    <a:pos x="6" y="23"/>
                  </a:cxn>
                  <a:cxn ang="0">
                    <a:pos x="6" y="23"/>
                  </a:cxn>
                  <a:cxn ang="0">
                    <a:pos x="14" y="15"/>
                  </a:cxn>
                  <a:cxn ang="0">
                    <a:pos x="14" y="8"/>
                  </a:cxn>
                </a:cxnLst>
                <a:rect l="0" t="0" r="r" b="b"/>
                <a:pathLst>
                  <a:path w="14" h="23">
                    <a:moveTo>
                      <a:pt x="14" y="8"/>
                    </a:moveTo>
                    <a:lnTo>
                      <a:pt x="6" y="0"/>
                    </a:lnTo>
                    <a:lnTo>
                      <a:pt x="6" y="0"/>
                    </a:lnTo>
                    <a:lnTo>
                      <a:pt x="0" y="8"/>
                    </a:lnTo>
                    <a:lnTo>
                      <a:pt x="0" y="15"/>
                    </a:lnTo>
                    <a:lnTo>
                      <a:pt x="6" y="23"/>
                    </a:lnTo>
                    <a:lnTo>
                      <a:pt x="6" y="23"/>
                    </a:lnTo>
                    <a:lnTo>
                      <a:pt x="14" y="15"/>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6" name="Line 5536"/>
              <p:cNvSpPr>
                <a:spLocks noChangeShapeType="1"/>
              </p:cNvSpPr>
              <p:nvPr/>
            </p:nvSpPr>
            <p:spPr bwMode="auto">
              <a:xfrm>
                <a:off x="4159250" y="2185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7" name="Freeform 5537"/>
              <p:cNvSpPr>
                <a:spLocks/>
              </p:cNvSpPr>
              <p:nvPr/>
            </p:nvSpPr>
            <p:spPr bwMode="auto">
              <a:xfrm>
                <a:off x="4156075" y="2185988"/>
                <a:ext cx="11113" cy="4763"/>
              </a:xfrm>
              <a:custGeom>
                <a:avLst/>
                <a:gdLst/>
                <a:ahLst/>
                <a:cxnLst>
                  <a:cxn ang="0">
                    <a:pos x="6" y="0"/>
                  </a:cxn>
                  <a:cxn ang="0">
                    <a:pos x="0" y="0"/>
                  </a:cxn>
                  <a:cxn ang="0">
                    <a:pos x="0" y="8"/>
                  </a:cxn>
                  <a:cxn ang="0">
                    <a:pos x="22" y="8"/>
                  </a:cxn>
                  <a:cxn ang="0">
                    <a:pos x="14" y="0"/>
                  </a:cxn>
                  <a:cxn ang="0">
                    <a:pos x="6" y="0"/>
                  </a:cxn>
                </a:cxnLst>
                <a:rect l="0" t="0" r="r" b="b"/>
                <a:pathLst>
                  <a:path w="22" h="8">
                    <a:moveTo>
                      <a:pt x="6" y="0"/>
                    </a:moveTo>
                    <a:lnTo>
                      <a:pt x="0" y="0"/>
                    </a:lnTo>
                    <a:lnTo>
                      <a:pt x="0" y="8"/>
                    </a:lnTo>
                    <a:lnTo>
                      <a:pt x="22" y="8"/>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8" name="Freeform 5538"/>
              <p:cNvSpPr>
                <a:spLocks/>
              </p:cNvSpPr>
              <p:nvPr/>
            </p:nvSpPr>
            <p:spPr bwMode="auto">
              <a:xfrm>
                <a:off x="4156075" y="2185988"/>
                <a:ext cx="11113" cy="4763"/>
              </a:xfrm>
              <a:custGeom>
                <a:avLst/>
                <a:gdLst/>
                <a:ahLst/>
                <a:cxnLst>
                  <a:cxn ang="0">
                    <a:pos x="6" y="0"/>
                  </a:cxn>
                  <a:cxn ang="0">
                    <a:pos x="0" y="0"/>
                  </a:cxn>
                  <a:cxn ang="0">
                    <a:pos x="0" y="8"/>
                  </a:cxn>
                  <a:cxn ang="0">
                    <a:pos x="6" y="8"/>
                  </a:cxn>
                  <a:cxn ang="0">
                    <a:pos x="14" y="8"/>
                  </a:cxn>
                  <a:cxn ang="0">
                    <a:pos x="22" y="8"/>
                  </a:cxn>
                  <a:cxn ang="0">
                    <a:pos x="14" y="0"/>
                  </a:cxn>
                  <a:cxn ang="0">
                    <a:pos x="14" y="0"/>
                  </a:cxn>
                  <a:cxn ang="0">
                    <a:pos x="6" y="0"/>
                  </a:cxn>
                </a:cxnLst>
                <a:rect l="0" t="0" r="r" b="b"/>
                <a:pathLst>
                  <a:path w="22" h="8">
                    <a:moveTo>
                      <a:pt x="6" y="0"/>
                    </a:moveTo>
                    <a:lnTo>
                      <a:pt x="0" y="0"/>
                    </a:lnTo>
                    <a:lnTo>
                      <a:pt x="0" y="8"/>
                    </a:lnTo>
                    <a:lnTo>
                      <a:pt x="6" y="8"/>
                    </a:lnTo>
                    <a:lnTo>
                      <a:pt x="14" y="8"/>
                    </a:lnTo>
                    <a:lnTo>
                      <a:pt x="22" y="8"/>
                    </a:lnTo>
                    <a:lnTo>
                      <a:pt x="14"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59" name="Line 5539"/>
              <p:cNvSpPr>
                <a:spLocks noChangeShapeType="1"/>
              </p:cNvSpPr>
              <p:nvPr/>
            </p:nvSpPr>
            <p:spPr bwMode="auto">
              <a:xfrm>
                <a:off x="4162425" y="2185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0" name="Freeform 5540"/>
              <p:cNvSpPr>
                <a:spLocks/>
              </p:cNvSpPr>
              <p:nvPr/>
            </p:nvSpPr>
            <p:spPr bwMode="auto">
              <a:xfrm>
                <a:off x="4159250" y="2185988"/>
                <a:ext cx="12700" cy="4763"/>
              </a:xfrm>
              <a:custGeom>
                <a:avLst/>
                <a:gdLst/>
                <a:ahLst/>
                <a:cxnLst>
                  <a:cxn ang="0">
                    <a:pos x="8" y="0"/>
                  </a:cxn>
                  <a:cxn ang="0">
                    <a:pos x="0" y="0"/>
                  </a:cxn>
                  <a:cxn ang="0">
                    <a:pos x="0" y="8"/>
                  </a:cxn>
                  <a:cxn ang="0">
                    <a:pos x="24" y="8"/>
                  </a:cxn>
                  <a:cxn ang="0">
                    <a:pos x="16" y="0"/>
                  </a:cxn>
                  <a:cxn ang="0">
                    <a:pos x="8" y="0"/>
                  </a:cxn>
                </a:cxnLst>
                <a:rect l="0" t="0" r="r" b="b"/>
                <a:pathLst>
                  <a:path w="24" h="8">
                    <a:moveTo>
                      <a:pt x="8" y="0"/>
                    </a:moveTo>
                    <a:lnTo>
                      <a:pt x="0" y="0"/>
                    </a:lnTo>
                    <a:lnTo>
                      <a:pt x="0" y="8"/>
                    </a:lnTo>
                    <a:lnTo>
                      <a:pt x="24"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1" name="Freeform 5541"/>
              <p:cNvSpPr>
                <a:spLocks/>
              </p:cNvSpPr>
              <p:nvPr/>
            </p:nvSpPr>
            <p:spPr bwMode="auto">
              <a:xfrm>
                <a:off x="4159250" y="2185988"/>
                <a:ext cx="12700" cy="4763"/>
              </a:xfrm>
              <a:custGeom>
                <a:avLst/>
                <a:gdLst/>
                <a:ahLst/>
                <a:cxnLst>
                  <a:cxn ang="0">
                    <a:pos x="8" y="0"/>
                  </a:cxn>
                  <a:cxn ang="0">
                    <a:pos x="0" y="0"/>
                  </a:cxn>
                  <a:cxn ang="0">
                    <a:pos x="0" y="8"/>
                  </a:cxn>
                  <a:cxn ang="0">
                    <a:pos x="8" y="8"/>
                  </a:cxn>
                  <a:cxn ang="0">
                    <a:pos x="16" y="8"/>
                  </a:cxn>
                  <a:cxn ang="0">
                    <a:pos x="24" y="8"/>
                  </a:cxn>
                  <a:cxn ang="0">
                    <a:pos x="16" y="0"/>
                  </a:cxn>
                  <a:cxn ang="0">
                    <a:pos x="16" y="0"/>
                  </a:cxn>
                  <a:cxn ang="0">
                    <a:pos x="8" y="0"/>
                  </a:cxn>
                </a:cxnLst>
                <a:rect l="0" t="0" r="r" b="b"/>
                <a:pathLst>
                  <a:path w="24" h="8">
                    <a:moveTo>
                      <a:pt x="8" y="0"/>
                    </a:moveTo>
                    <a:lnTo>
                      <a:pt x="0" y="0"/>
                    </a:lnTo>
                    <a:lnTo>
                      <a:pt x="0" y="8"/>
                    </a:lnTo>
                    <a:lnTo>
                      <a:pt x="8" y="8"/>
                    </a:lnTo>
                    <a:lnTo>
                      <a:pt x="16" y="8"/>
                    </a:lnTo>
                    <a:lnTo>
                      <a:pt x="24"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2" name="Line 5542"/>
              <p:cNvSpPr>
                <a:spLocks noChangeShapeType="1"/>
              </p:cNvSpPr>
              <p:nvPr/>
            </p:nvSpPr>
            <p:spPr bwMode="auto">
              <a:xfrm>
                <a:off x="4171950" y="2185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3" name="Rectangle 5543"/>
              <p:cNvSpPr>
                <a:spLocks noChangeArrowheads="1"/>
              </p:cNvSpPr>
              <p:nvPr/>
            </p:nvSpPr>
            <p:spPr bwMode="auto">
              <a:xfrm>
                <a:off x="4162425" y="2185988"/>
                <a:ext cx="9525" cy="15875"/>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4" name="Freeform 5544"/>
              <p:cNvSpPr>
                <a:spLocks/>
              </p:cNvSpPr>
              <p:nvPr/>
            </p:nvSpPr>
            <p:spPr bwMode="auto">
              <a:xfrm>
                <a:off x="4162425" y="2185988"/>
                <a:ext cx="9525" cy="15875"/>
              </a:xfrm>
              <a:custGeom>
                <a:avLst/>
                <a:gdLst/>
                <a:ahLst/>
                <a:cxnLst>
                  <a:cxn ang="0">
                    <a:pos x="16" y="0"/>
                  </a:cxn>
                  <a:cxn ang="0">
                    <a:pos x="8" y="0"/>
                  </a:cxn>
                  <a:cxn ang="0">
                    <a:pos x="8" y="0"/>
                  </a:cxn>
                  <a:cxn ang="0">
                    <a:pos x="0" y="0"/>
                  </a:cxn>
                  <a:cxn ang="0">
                    <a:pos x="0" y="29"/>
                  </a:cxn>
                  <a:cxn ang="0">
                    <a:pos x="8" y="29"/>
                  </a:cxn>
                  <a:cxn ang="0">
                    <a:pos x="8" y="29"/>
                  </a:cxn>
                  <a:cxn ang="0">
                    <a:pos x="16" y="29"/>
                  </a:cxn>
                  <a:cxn ang="0">
                    <a:pos x="16" y="0"/>
                  </a:cxn>
                </a:cxnLst>
                <a:rect l="0" t="0" r="r" b="b"/>
                <a:pathLst>
                  <a:path w="16" h="29">
                    <a:moveTo>
                      <a:pt x="16" y="0"/>
                    </a:moveTo>
                    <a:lnTo>
                      <a:pt x="8" y="0"/>
                    </a:lnTo>
                    <a:lnTo>
                      <a:pt x="8" y="0"/>
                    </a:lnTo>
                    <a:lnTo>
                      <a:pt x="0" y="0"/>
                    </a:lnTo>
                    <a:lnTo>
                      <a:pt x="0" y="29"/>
                    </a:lnTo>
                    <a:lnTo>
                      <a:pt x="8" y="29"/>
                    </a:lnTo>
                    <a:lnTo>
                      <a:pt x="8" y="29"/>
                    </a:lnTo>
                    <a:lnTo>
                      <a:pt x="16" y="29"/>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5" name="Line 5545"/>
              <p:cNvSpPr>
                <a:spLocks noChangeShapeType="1"/>
              </p:cNvSpPr>
              <p:nvPr/>
            </p:nvSpPr>
            <p:spPr bwMode="auto">
              <a:xfrm>
                <a:off x="4167188" y="21971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6" name="Freeform 5546"/>
              <p:cNvSpPr>
                <a:spLocks/>
              </p:cNvSpPr>
              <p:nvPr/>
            </p:nvSpPr>
            <p:spPr bwMode="auto">
              <a:xfrm>
                <a:off x="4162425" y="2197101"/>
                <a:ext cx="9525" cy="4763"/>
              </a:xfrm>
              <a:custGeom>
                <a:avLst/>
                <a:gdLst/>
                <a:ahLst/>
                <a:cxnLst>
                  <a:cxn ang="0">
                    <a:pos x="8" y="0"/>
                  </a:cxn>
                  <a:cxn ang="0">
                    <a:pos x="0" y="0"/>
                  </a:cxn>
                  <a:cxn ang="0">
                    <a:pos x="0" y="7"/>
                  </a:cxn>
                  <a:cxn ang="0">
                    <a:pos x="16" y="7"/>
                  </a:cxn>
                  <a:cxn ang="0">
                    <a:pos x="16" y="0"/>
                  </a:cxn>
                  <a:cxn ang="0">
                    <a:pos x="8" y="0"/>
                  </a:cxn>
                </a:cxnLst>
                <a:rect l="0" t="0" r="r" b="b"/>
                <a:pathLst>
                  <a:path w="16" h="7">
                    <a:moveTo>
                      <a:pt x="8" y="0"/>
                    </a:moveTo>
                    <a:lnTo>
                      <a:pt x="0" y="0"/>
                    </a:lnTo>
                    <a:lnTo>
                      <a:pt x="0"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7" name="Freeform 5547"/>
              <p:cNvSpPr>
                <a:spLocks/>
              </p:cNvSpPr>
              <p:nvPr/>
            </p:nvSpPr>
            <p:spPr bwMode="auto">
              <a:xfrm>
                <a:off x="4162425" y="2197101"/>
                <a:ext cx="9525" cy="4763"/>
              </a:xfrm>
              <a:custGeom>
                <a:avLst/>
                <a:gdLst/>
                <a:ahLst/>
                <a:cxnLst>
                  <a:cxn ang="0">
                    <a:pos x="8" y="0"/>
                  </a:cxn>
                  <a:cxn ang="0">
                    <a:pos x="0" y="0"/>
                  </a:cxn>
                  <a:cxn ang="0">
                    <a:pos x="0" y="7"/>
                  </a:cxn>
                  <a:cxn ang="0">
                    <a:pos x="8" y="7"/>
                  </a:cxn>
                  <a:cxn ang="0">
                    <a:pos x="16" y="7"/>
                  </a:cxn>
                  <a:cxn ang="0">
                    <a:pos x="16" y="7"/>
                  </a:cxn>
                  <a:cxn ang="0">
                    <a:pos x="16" y="0"/>
                  </a:cxn>
                  <a:cxn ang="0">
                    <a:pos x="16" y="0"/>
                  </a:cxn>
                  <a:cxn ang="0">
                    <a:pos x="8" y="0"/>
                  </a:cxn>
                </a:cxnLst>
                <a:rect l="0" t="0" r="r" b="b"/>
                <a:pathLst>
                  <a:path w="16" h="7">
                    <a:moveTo>
                      <a:pt x="8" y="0"/>
                    </a:moveTo>
                    <a:lnTo>
                      <a:pt x="0" y="0"/>
                    </a:lnTo>
                    <a:lnTo>
                      <a:pt x="0" y="7"/>
                    </a:lnTo>
                    <a:lnTo>
                      <a:pt x="8" y="7"/>
                    </a:lnTo>
                    <a:lnTo>
                      <a:pt x="16" y="7"/>
                    </a:lnTo>
                    <a:lnTo>
                      <a:pt x="16" y="7"/>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8" name="Line 5548"/>
              <p:cNvSpPr>
                <a:spLocks noChangeShapeType="1"/>
              </p:cNvSpPr>
              <p:nvPr/>
            </p:nvSpPr>
            <p:spPr bwMode="auto">
              <a:xfrm>
                <a:off x="4171950" y="2201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69" name="Freeform 5549"/>
              <p:cNvSpPr>
                <a:spLocks/>
              </p:cNvSpPr>
              <p:nvPr/>
            </p:nvSpPr>
            <p:spPr bwMode="auto">
              <a:xfrm>
                <a:off x="4167188" y="2197101"/>
                <a:ext cx="4763" cy="12700"/>
              </a:xfrm>
              <a:custGeom>
                <a:avLst/>
                <a:gdLst/>
                <a:ahLst/>
                <a:cxnLst>
                  <a:cxn ang="0">
                    <a:pos x="8" y="7"/>
                  </a:cxn>
                  <a:cxn ang="0">
                    <a:pos x="8" y="0"/>
                  </a:cxn>
                  <a:cxn ang="0">
                    <a:pos x="0" y="0"/>
                  </a:cxn>
                  <a:cxn ang="0">
                    <a:pos x="0" y="22"/>
                  </a:cxn>
                  <a:cxn ang="0">
                    <a:pos x="8" y="22"/>
                  </a:cxn>
                  <a:cxn ang="0">
                    <a:pos x="8" y="14"/>
                  </a:cxn>
                  <a:cxn ang="0">
                    <a:pos x="8" y="7"/>
                  </a:cxn>
                </a:cxnLst>
                <a:rect l="0" t="0" r="r" b="b"/>
                <a:pathLst>
                  <a:path w="8" h="22">
                    <a:moveTo>
                      <a:pt x="8" y="7"/>
                    </a:moveTo>
                    <a:lnTo>
                      <a:pt x="8" y="0"/>
                    </a:lnTo>
                    <a:lnTo>
                      <a:pt x="0" y="0"/>
                    </a:lnTo>
                    <a:lnTo>
                      <a:pt x="0" y="22"/>
                    </a:lnTo>
                    <a:lnTo>
                      <a:pt x="8" y="22"/>
                    </a:lnTo>
                    <a:lnTo>
                      <a:pt x="8" y="14"/>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0" name="Freeform 5550"/>
              <p:cNvSpPr>
                <a:spLocks/>
              </p:cNvSpPr>
              <p:nvPr/>
            </p:nvSpPr>
            <p:spPr bwMode="auto">
              <a:xfrm>
                <a:off x="4167188" y="2197101"/>
                <a:ext cx="4763" cy="12700"/>
              </a:xfrm>
              <a:custGeom>
                <a:avLst/>
                <a:gdLst/>
                <a:ahLst/>
                <a:cxnLst>
                  <a:cxn ang="0">
                    <a:pos x="8" y="7"/>
                  </a:cxn>
                  <a:cxn ang="0">
                    <a:pos x="8" y="0"/>
                  </a:cxn>
                  <a:cxn ang="0">
                    <a:pos x="0" y="0"/>
                  </a:cxn>
                  <a:cxn ang="0">
                    <a:pos x="0" y="7"/>
                  </a:cxn>
                  <a:cxn ang="0">
                    <a:pos x="0" y="14"/>
                  </a:cxn>
                  <a:cxn ang="0">
                    <a:pos x="0" y="22"/>
                  </a:cxn>
                  <a:cxn ang="0">
                    <a:pos x="8" y="22"/>
                  </a:cxn>
                  <a:cxn ang="0">
                    <a:pos x="8" y="14"/>
                  </a:cxn>
                  <a:cxn ang="0">
                    <a:pos x="8" y="7"/>
                  </a:cxn>
                </a:cxnLst>
                <a:rect l="0" t="0" r="r" b="b"/>
                <a:pathLst>
                  <a:path w="8" h="22">
                    <a:moveTo>
                      <a:pt x="8" y="7"/>
                    </a:moveTo>
                    <a:lnTo>
                      <a:pt x="8" y="0"/>
                    </a:lnTo>
                    <a:lnTo>
                      <a:pt x="0" y="0"/>
                    </a:lnTo>
                    <a:lnTo>
                      <a:pt x="0" y="7"/>
                    </a:lnTo>
                    <a:lnTo>
                      <a:pt x="0" y="14"/>
                    </a:lnTo>
                    <a:lnTo>
                      <a:pt x="0" y="22"/>
                    </a:lnTo>
                    <a:lnTo>
                      <a:pt x="8" y="22"/>
                    </a:lnTo>
                    <a:lnTo>
                      <a:pt x="8" y="14"/>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1" name="Line 5551"/>
              <p:cNvSpPr>
                <a:spLocks noChangeShapeType="1"/>
              </p:cNvSpPr>
              <p:nvPr/>
            </p:nvSpPr>
            <p:spPr bwMode="auto">
              <a:xfrm>
                <a:off x="4171950" y="2205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2" name="Freeform 5552"/>
              <p:cNvSpPr>
                <a:spLocks/>
              </p:cNvSpPr>
              <p:nvPr/>
            </p:nvSpPr>
            <p:spPr bwMode="auto">
              <a:xfrm>
                <a:off x="4167188" y="2205038"/>
                <a:ext cx="11113" cy="4763"/>
              </a:xfrm>
              <a:custGeom>
                <a:avLst/>
                <a:gdLst/>
                <a:ahLst/>
                <a:cxnLst>
                  <a:cxn ang="0">
                    <a:pos x="8" y="0"/>
                  </a:cxn>
                  <a:cxn ang="0">
                    <a:pos x="0" y="0"/>
                  </a:cxn>
                  <a:cxn ang="0">
                    <a:pos x="8" y="8"/>
                  </a:cxn>
                  <a:cxn ang="0">
                    <a:pos x="15" y="8"/>
                  </a:cxn>
                  <a:cxn ang="0">
                    <a:pos x="22" y="0"/>
                  </a:cxn>
                  <a:cxn ang="0">
                    <a:pos x="15" y="0"/>
                  </a:cxn>
                  <a:cxn ang="0">
                    <a:pos x="8" y="0"/>
                  </a:cxn>
                </a:cxnLst>
                <a:rect l="0" t="0" r="r" b="b"/>
                <a:pathLst>
                  <a:path w="22" h="8">
                    <a:moveTo>
                      <a:pt x="8" y="0"/>
                    </a:moveTo>
                    <a:lnTo>
                      <a:pt x="0" y="0"/>
                    </a:lnTo>
                    <a:lnTo>
                      <a:pt x="8" y="8"/>
                    </a:lnTo>
                    <a:lnTo>
                      <a:pt x="15" y="8"/>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3" name="Freeform 5553"/>
              <p:cNvSpPr>
                <a:spLocks/>
              </p:cNvSpPr>
              <p:nvPr/>
            </p:nvSpPr>
            <p:spPr bwMode="auto">
              <a:xfrm>
                <a:off x="4167188" y="2205038"/>
                <a:ext cx="11113" cy="4763"/>
              </a:xfrm>
              <a:custGeom>
                <a:avLst/>
                <a:gdLst/>
                <a:ahLst/>
                <a:cxnLst>
                  <a:cxn ang="0">
                    <a:pos x="8" y="0"/>
                  </a:cxn>
                  <a:cxn ang="0">
                    <a:pos x="0" y="0"/>
                  </a:cxn>
                  <a:cxn ang="0">
                    <a:pos x="0" y="0"/>
                  </a:cxn>
                  <a:cxn ang="0">
                    <a:pos x="8" y="8"/>
                  </a:cxn>
                  <a:cxn ang="0">
                    <a:pos x="15" y="8"/>
                  </a:cxn>
                  <a:cxn ang="0">
                    <a:pos x="22" y="0"/>
                  </a:cxn>
                  <a:cxn ang="0">
                    <a:pos x="22" y="0"/>
                  </a:cxn>
                  <a:cxn ang="0">
                    <a:pos x="15" y="0"/>
                  </a:cxn>
                  <a:cxn ang="0">
                    <a:pos x="8" y="0"/>
                  </a:cxn>
                </a:cxnLst>
                <a:rect l="0" t="0" r="r" b="b"/>
                <a:pathLst>
                  <a:path w="22" h="8">
                    <a:moveTo>
                      <a:pt x="8" y="0"/>
                    </a:moveTo>
                    <a:lnTo>
                      <a:pt x="0" y="0"/>
                    </a:lnTo>
                    <a:lnTo>
                      <a:pt x="0" y="0"/>
                    </a:lnTo>
                    <a:lnTo>
                      <a:pt x="8" y="8"/>
                    </a:lnTo>
                    <a:lnTo>
                      <a:pt x="15" y="8"/>
                    </a:lnTo>
                    <a:lnTo>
                      <a:pt x="22" y="0"/>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4" name="Line 5554"/>
              <p:cNvSpPr>
                <a:spLocks noChangeShapeType="1"/>
              </p:cNvSpPr>
              <p:nvPr/>
            </p:nvSpPr>
            <p:spPr bwMode="auto">
              <a:xfrm>
                <a:off x="4175125" y="2205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5" name="Freeform 5555"/>
              <p:cNvSpPr>
                <a:spLocks/>
              </p:cNvSpPr>
              <p:nvPr/>
            </p:nvSpPr>
            <p:spPr bwMode="auto">
              <a:xfrm>
                <a:off x="4171950" y="2205038"/>
                <a:ext cx="19050" cy="4763"/>
              </a:xfrm>
              <a:custGeom>
                <a:avLst/>
                <a:gdLst/>
                <a:ahLst/>
                <a:cxnLst>
                  <a:cxn ang="0">
                    <a:pos x="7" y="0"/>
                  </a:cxn>
                  <a:cxn ang="0">
                    <a:pos x="0" y="0"/>
                  </a:cxn>
                  <a:cxn ang="0">
                    <a:pos x="7" y="8"/>
                  </a:cxn>
                  <a:cxn ang="0">
                    <a:pos x="29" y="8"/>
                  </a:cxn>
                  <a:cxn ang="0">
                    <a:pos x="37" y="0"/>
                  </a:cxn>
                  <a:cxn ang="0">
                    <a:pos x="29" y="0"/>
                  </a:cxn>
                  <a:cxn ang="0">
                    <a:pos x="7" y="0"/>
                  </a:cxn>
                </a:cxnLst>
                <a:rect l="0" t="0" r="r" b="b"/>
                <a:pathLst>
                  <a:path w="37" h="8">
                    <a:moveTo>
                      <a:pt x="7" y="0"/>
                    </a:moveTo>
                    <a:lnTo>
                      <a:pt x="0" y="0"/>
                    </a:lnTo>
                    <a:lnTo>
                      <a:pt x="7" y="8"/>
                    </a:lnTo>
                    <a:lnTo>
                      <a:pt x="29" y="8"/>
                    </a:lnTo>
                    <a:lnTo>
                      <a:pt x="37" y="0"/>
                    </a:lnTo>
                    <a:lnTo>
                      <a:pt x="2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6" name="Freeform 5556"/>
              <p:cNvSpPr>
                <a:spLocks/>
              </p:cNvSpPr>
              <p:nvPr/>
            </p:nvSpPr>
            <p:spPr bwMode="auto">
              <a:xfrm>
                <a:off x="4171950" y="2205038"/>
                <a:ext cx="19050" cy="4763"/>
              </a:xfrm>
              <a:custGeom>
                <a:avLst/>
                <a:gdLst/>
                <a:ahLst/>
                <a:cxnLst>
                  <a:cxn ang="0">
                    <a:pos x="7" y="0"/>
                  </a:cxn>
                  <a:cxn ang="0">
                    <a:pos x="7" y="0"/>
                  </a:cxn>
                  <a:cxn ang="0">
                    <a:pos x="0" y="0"/>
                  </a:cxn>
                  <a:cxn ang="0">
                    <a:pos x="7" y="8"/>
                  </a:cxn>
                  <a:cxn ang="0">
                    <a:pos x="29" y="8"/>
                  </a:cxn>
                  <a:cxn ang="0">
                    <a:pos x="37" y="0"/>
                  </a:cxn>
                  <a:cxn ang="0">
                    <a:pos x="37" y="0"/>
                  </a:cxn>
                  <a:cxn ang="0">
                    <a:pos x="29" y="0"/>
                  </a:cxn>
                  <a:cxn ang="0">
                    <a:pos x="7" y="0"/>
                  </a:cxn>
                </a:cxnLst>
                <a:rect l="0" t="0" r="r" b="b"/>
                <a:pathLst>
                  <a:path w="37" h="8">
                    <a:moveTo>
                      <a:pt x="7" y="0"/>
                    </a:moveTo>
                    <a:lnTo>
                      <a:pt x="7" y="0"/>
                    </a:lnTo>
                    <a:lnTo>
                      <a:pt x="0" y="0"/>
                    </a:lnTo>
                    <a:lnTo>
                      <a:pt x="7" y="8"/>
                    </a:lnTo>
                    <a:lnTo>
                      <a:pt x="29" y="8"/>
                    </a:lnTo>
                    <a:lnTo>
                      <a:pt x="37" y="0"/>
                    </a:lnTo>
                    <a:lnTo>
                      <a:pt x="37" y="0"/>
                    </a:lnTo>
                    <a:lnTo>
                      <a:pt x="2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7" name="Line 5557"/>
              <p:cNvSpPr>
                <a:spLocks noChangeShapeType="1"/>
              </p:cNvSpPr>
              <p:nvPr/>
            </p:nvSpPr>
            <p:spPr bwMode="auto">
              <a:xfrm>
                <a:off x="4191000" y="2205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8" name="Freeform 5558"/>
              <p:cNvSpPr>
                <a:spLocks/>
              </p:cNvSpPr>
              <p:nvPr/>
            </p:nvSpPr>
            <p:spPr bwMode="auto">
              <a:xfrm>
                <a:off x="4183063" y="2205038"/>
                <a:ext cx="7938" cy="12700"/>
              </a:xfrm>
              <a:custGeom>
                <a:avLst/>
                <a:gdLst/>
                <a:ahLst/>
                <a:cxnLst>
                  <a:cxn ang="0">
                    <a:pos x="15" y="0"/>
                  </a:cxn>
                  <a:cxn ang="0">
                    <a:pos x="0" y="0"/>
                  </a:cxn>
                  <a:cxn ang="0">
                    <a:pos x="0" y="15"/>
                  </a:cxn>
                  <a:cxn ang="0">
                    <a:pos x="7" y="23"/>
                  </a:cxn>
                  <a:cxn ang="0">
                    <a:pos x="15" y="23"/>
                  </a:cxn>
                  <a:cxn ang="0">
                    <a:pos x="15" y="15"/>
                  </a:cxn>
                  <a:cxn ang="0">
                    <a:pos x="15" y="0"/>
                  </a:cxn>
                </a:cxnLst>
                <a:rect l="0" t="0" r="r" b="b"/>
                <a:pathLst>
                  <a:path w="15" h="23">
                    <a:moveTo>
                      <a:pt x="15" y="0"/>
                    </a:moveTo>
                    <a:lnTo>
                      <a:pt x="0" y="0"/>
                    </a:lnTo>
                    <a:lnTo>
                      <a:pt x="0" y="15"/>
                    </a:lnTo>
                    <a:lnTo>
                      <a:pt x="7" y="23"/>
                    </a:lnTo>
                    <a:lnTo>
                      <a:pt x="15" y="23"/>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79" name="Freeform 5559"/>
              <p:cNvSpPr>
                <a:spLocks/>
              </p:cNvSpPr>
              <p:nvPr/>
            </p:nvSpPr>
            <p:spPr bwMode="auto">
              <a:xfrm>
                <a:off x="4183063" y="2205038"/>
                <a:ext cx="7938" cy="12700"/>
              </a:xfrm>
              <a:custGeom>
                <a:avLst/>
                <a:gdLst/>
                <a:ahLst/>
                <a:cxnLst>
                  <a:cxn ang="0">
                    <a:pos x="15" y="0"/>
                  </a:cxn>
                  <a:cxn ang="0">
                    <a:pos x="15" y="0"/>
                  </a:cxn>
                  <a:cxn ang="0">
                    <a:pos x="7" y="0"/>
                  </a:cxn>
                  <a:cxn ang="0">
                    <a:pos x="0" y="0"/>
                  </a:cxn>
                  <a:cxn ang="0">
                    <a:pos x="0" y="15"/>
                  </a:cxn>
                  <a:cxn ang="0">
                    <a:pos x="7" y="23"/>
                  </a:cxn>
                  <a:cxn ang="0">
                    <a:pos x="15" y="23"/>
                  </a:cxn>
                  <a:cxn ang="0">
                    <a:pos x="15" y="15"/>
                  </a:cxn>
                  <a:cxn ang="0">
                    <a:pos x="15" y="0"/>
                  </a:cxn>
                </a:cxnLst>
                <a:rect l="0" t="0" r="r" b="b"/>
                <a:pathLst>
                  <a:path w="15" h="23">
                    <a:moveTo>
                      <a:pt x="15" y="0"/>
                    </a:moveTo>
                    <a:lnTo>
                      <a:pt x="15" y="0"/>
                    </a:lnTo>
                    <a:lnTo>
                      <a:pt x="7" y="0"/>
                    </a:lnTo>
                    <a:lnTo>
                      <a:pt x="0" y="0"/>
                    </a:lnTo>
                    <a:lnTo>
                      <a:pt x="0" y="15"/>
                    </a:lnTo>
                    <a:lnTo>
                      <a:pt x="7" y="23"/>
                    </a:lnTo>
                    <a:lnTo>
                      <a:pt x="15" y="23"/>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0" name="Line 5560"/>
              <p:cNvSpPr>
                <a:spLocks noChangeShapeType="1"/>
              </p:cNvSpPr>
              <p:nvPr/>
            </p:nvSpPr>
            <p:spPr bwMode="auto">
              <a:xfrm>
                <a:off x="4186238" y="22098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1" name="Freeform 5561"/>
              <p:cNvSpPr>
                <a:spLocks/>
              </p:cNvSpPr>
              <p:nvPr/>
            </p:nvSpPr>
            <p:spPr bwMode="auto">
              <a:xfrm>
                <a:off x="4183063" y="2209801"/>
                <a:ext cx="15875" cy="7938"/>
              </a:xfrm>
              <a:custGeom>
                <a:avLst/>
                <a:gdLst/>
                <a:ahLst/>
                <a:cxnLst>
                  <a:cxn ang="0">
                    <a:pos x="7" y="0"/>
                  </a:cxn>
                  <a:cxn ang="0">
                    <a:pos x="0" y="7"/>
                  </a:cxn>
                  <a:cxn ang="0">
                    <a:pos x="7" y="15"/>
                  </a:cxn>
                  <a:cxn ang="0">
                    <a:pos x="23" y="15"/>
                  </a:cxn>
                  <a:cxn ang="0">
                    <a:pos x="31" y="7"/>
                  </a:cxn>
                  <a:cxn ang="0">
                    <a:pos x="23" y="0"/>
                  </a:cxn>
                  <a:cxn ang="0">
                    <a:pos x="7" y="0"/>
                  </a:cxn>
                </a:cxnLst>
                <a:rect l="0" t="0" r="r" b="b"/>
                <a:pathLst>
                  <a:path w="31" h="15">
                    <a:moveTo>
                      <a:pt x="7" y="0"/>
                    </a:moveTo>
                    <a:lnTo>
                      <a:pt x="0" y="7"/>
                    </a:lnTo>
                    <a:lnTo>
                      <a:pt x="7" y="15"/>
                    </a:lnTo>
                    <a:lnTo>
                      <a:pt x="23" y="15"/>
                    </a:lnTo>
                    <a:lnTo>
                      <a:pt x="31" y="7"/>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2" name="Freeform 5562"/>
              <p:cNvSpPr>
                <a:spLocks/>
              </p:cNvSpPr>
              <p:nvPr/>
            </p:nvSpPr>
            <p:spPr bwMode="auto">
              <a:xfrm>
                <a:off x="4183063" y="2209801"/>
                <a:ext cx="15875" cy="7938"/>
              </a:xfrm>
              <a:custGeom>
                <a:avLst/>
                <a:gdLst/>
                <a:ahLst/>
                <a:cxnLst>
                  <a:cxn ang="0">
                    <a:pos x="7" y="0"/>
                  </a:cxn>
                  <a:cxn ang="0">
                    <a:pos x="0" y="7"/>
                  </a:cxn>
                  <a:cxn ang="0">
                    <a:pos x="0" y="7"/>
                  </a:cxn>
                  <a:cxn ang="0">
                    <a:pos x="7" y="15"/>
                  </a:cxn>
                  <a:cxn ang="0">
                    <a:pos x="23" y="15"/>
                  </a:cxn>
                  <a:cxn ang="0">
                    <a:pos x="31" y="7"/>
                  </a:cxn>
                  <a:cxn ang="0">
                    <a:pos x="31" y="7"/>
                  </a:cxn>
                  <a:cxn ang="0">
                    <a:pos x="23" y="0"/>
                  </a:cxn>
                  <a:cxn ang="0">
                    <a:pos x="7" y="0"/>
                  </a:cxn>
                </a:cxnLst>
                <a:rect l="0" t="0" r="r" b="b"/>
                <a:pathLst>
                  <a:path w="31" h="15">
                    <a:moveTo>
                      <a:pt x="7" y="0"/>
                    </a:moveTo>
                    <a:lnTo>
                      <a:pt x="0" y="7"/>
                    </a:lnTo>
                    <a:lnTo>
                      <a:pt x="0" y="7"/>
                    </a:lnTo>
                    <a:lnTo>
                      <a:pt x="7" y="15"/>
                    </a:lnTo>
                    <a:lnTo>
                      <a:pt x="23" y="15"/>
                    </a:lnTo>
                    <a:lnTo>
                      <a:pt x="31" y="7"/>
                    </a:lnTo>
                    <a:lnTo>
                      <a:pt x="31" y="7"/>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3" name="Line 5563"/>
              <p:cNvSpPr>
                <a:spLocks noChangeShapeType="1"/>
              </p:cNvSpPr>
              <p:nvPr/>
            </p:nvSpPr>
            <p:spPr bwMode="auto">
              <a:xfrm>
                <a:off x="4198938" y="22129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4" name="Freeform 5564"/>
              <p:cNvSpPr>
                <a:spLocks/>
              </p:cNvSpPr>
              <p:nvPr/>
            </p:nvSpPr>
            <p:spPr bwMode="auto">
              <a:xfrm>
                <a:off x="4191000" y="2209801"/>
                <a:ext cx="7938" cy="11113"/>
              </a:xfrm>
              <a:custGeom>
                <a:avLst/>
                <a:gdLst/>
                <a:ahLst/>
                <a:cxnLst>
                  <a:cxn ang="0">
                    <a:pos x="16" y="7"/>
                  </a:cxn>
                  <a:cxn ang="0">
                    <a:pos x="16" y="0"/>
                  </a:cxn>
                  <a:cxn ang="0">
                    <a:pos x="8" y="0"/>
                  </a:cxn>
                  <a:cxn ang="0">
                    <a:pos x="0" y="7"/>
                  </a:cxn>
                  <a:cxn ang="0">
                    <a:pos x="0" y="22"/>
                  </a:cxn>
                  <a:cxn ang="0">
                    <a:pos x="16" y="22"/>
                  </a:cxn>
                  <a:cxn ang="0">
                    <a:pos x="16" y="7"/>
                  </a:cxn>
                </a:cxnLst>
                <a:rect l="0" t="0" r="r" b="b"/>
                <a:pathLst>
                  <a:path w="16" h="22">
                    <a:moveTo>
                      <a:pt x="16" y="7"/>
                    </a:moveTo>
                    <a:lnTo>
                      <a:pt x="16" y="0"/>
                    </a:lnTo>
                    <a:lnTo>
                      <a:pt x="8" y="0"/>
                    </a:lnTo>
                    <a:lnTo>
                      <a:pt x="0" y="7"/>
                    </a:lnTo>
                    <a:lnTo>
                      <a:pt x="0" y="22"/>
                    </a:lnTo>
                    <a:lnTo>
                      <a:pt x="16" y="22"/>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5" name="Freeform 5565"/>
              <p:cNvSpPr>
                <a:spLocks/>
              </p:cNvSpPr>
              <p:nvPr/>
            </p:nvSpPr>
            <p:spPr bwMode="auto">
              <a:xfrm>
                <a:off x="4191000" y="2209801"/>
                <a:ext cx="7938" cy="11113"/>
              </a:xfrm>
              <a:custGeom>
                <a:avLst/>
                <a:gdLst/>
                <a:ahLst/>
                <a:cxnLst>
                  <a:cxn ang="0">
                    <a:pos x="16" y="7"/>
                  </a:cxn>
                  <a:cxn ang="0">
                    <a:pos x="16" y="0"/>
                  </a:cxn>
                  <a:cxn ang="0">
                    <a:pos x="8" y="0"/>
                  </a:cxn>
                  <a:cxn ang="0">
                    <a:pos x="0" y="7"/>
                  </a:cxn>
                  <a:cxn ang="0">
                    <a:pos x="0" y="22"/>
                  </a:cxn>
                  <a:cxn ang="0">
                    <a:pos x="8" y="22"/>
                  </a:cxn>
                  <a:cxn ang="0">
                    <a:pos x="16" y="22"/>
                  </a:cxn>
                  <a:cxn ang="0">
                    <a:pos x="16" y="22"/>
                  </a:cxn>
                  <a:cxn ang="0">
                    <a:pos x="16" y="7"/>
                  </a:cxn>
                </a:cxnLst>
                <a:rect l="0" t="0" r="r" b="b"/>
                <a:pathLst>
                  <a:path w="16" h="22">
                    <a:moveTo>
                      <a:pt x="16" y="7"/>
                    </a:moveTo>
                    <a:lnTo>
                      <a:pt x="16" y="0"/>
                    </a:lnTo>
                    <a:lnTo>
                      <a:pt x="8" y="0"/>
                    </a:lnTo>
                    <a:lnTo>
                      <a:pt x="0" y="7"/>
                    </a:lnTo>
                    <a:lnTo>
                      <a:pt x="0" y="22"/>
                    </a:lnTo>
                    <a:lnTo>
                      <a:pt x="8" y="22"/>
                    </a:lnTo>
                    <a:lnTo>
                      <a:pt x="16" y="22"/>
                    </a:lnTo>
                    <a:lnTo>
                      <a:pt x="16" y="22"/>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6" name="Line 5566"/>
              <p:cNvSpPr>
                <a:spLocks noChangeShapeType="1"/>
              </p:cNvSpPr>
              <p:nvPr/>
            </p:nvSpPr>
            <p:spPr bwMode="auto">
              <a:xfrm>
                <a:off x="4195763" y="22177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7" name="Freeform 5567"/>
              <p:cNvSpPr>
                <a:spLocks/>
              </p:cNvSpPr>
              <p:nvPr/>
            </p:nvSpPr>
            <p:spPr bwMode="auto">
              <a:xfrm>
                <a:off x="4191000" y="2217738"/>
                <a:ext cx="23813" cy="3175"/>
              </a:xfrm>
              <a:custGeom>
                <a:avLst/>
                <a:gdLst/>
                <a:ahLst/>
                <a:cxnLst>
                  <a:cxn ang="0">
                    <a:pos x="8" y="0"/>
                  </a:cxn>
                  <a:cxn ang="0">
                    <a:pos x="0" y="0"/>
                  </a:cxn>
                  <a:cxn ang="0">
                    <a:pos x="0" y="7"/>
                  </a:cxn>
                  <a:cxn ang="0">
                    <a:pos x="45" y="7"/>
                  </a:cxn>
                  <a:cxn ang="0">
                    <a:pos x="38" y="0"/>
                  </a:cxn>
                  <a:cxn ang="0">
                    <a:pos x="8" y="0"/>
                  </a:cxn>
                </a:cxnLst>
                <a:rect l="0" t="0" r="r" b="b"/>
                <a:pathLst>
                  <a:path w="45" h="7">
                    <a:moveTo>
                      <a:pt x="8" y="0"/>
                    </a:moveTo>
                    <a:lnTo>
                      <a:pt x="0" y="0"/>
                    </a:lnTo>
                    <a:lnTo>
                      <a:pt x="0" y="7"/>
                    </a:lnTo>
                    <a:lnTo>
                      <a:pt x="45" y="7"/>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8" name="Freeform 5568"/>
              <p:cNvSpPr>
                <a:spLocks/>
              </p:cNvSpPr>
              <p:nvPr/>
            </p:nvSpPr>
            <p:spPr bwMode="auto">
              <a:xfrm>
                <a:off x="4191000" y="2217738"/>
                <a:ext cx="23813" cy="3175"/>
              </a:xfrm>
              <a:custGeom>
                <a:avLst/>
                <a:gdLst/>
                <a:ahLst/>
                <a:cxnLst>
                  <a:cxn ang="0">
                    <a:pos x="8" y="0"/>
                  </a:cxn>
                  <a:cxn ang="0">
                    <a:pos x="0" y="0"/>
                  </a:cxn>
                  <a:cxn ang="0">
                    <a:pos x="0" y="7"/>
                  </a:cxn>
                  <a:cxn ang="0">
                    <a:pos x="8" y="7"/>
                  </a:cxn>
                  <a:cxn ang="0">
                    <a:pos x="38" y="7"/>
                  </a:cxn>
                  <a:cxn ang="0">
                    <a:pos x="45" y="7"/>
                  </a:cxn>
                  <a:cxn ang="0">
                    <a:pos x="38" y="0"/>
                  </a:cxn>
                  <a:cxn ang="0">
                    <a:pos x="38" y="0"/>
                  </a:cxn>
                  <a:cxn ang="0">
                    <a:pos x="8" y="0"/>
                  </a:cxn>
                </a:cxnLst>
                <a:rect l="0" t="0" r="r" b="b"/>
                <a:pathLst>
                  <a:path w="45" h="7">
                    <a:moveTo>
                      <a:pt x="8" y="0"/>
                    </a:moveTo>
                    <a:lnTo>
                      <a:pt x="0" y="0"/>
                    </a:lnTo>
                    <a:lnTo>
                      <a:pt x="0" y="7"/>
                    </a:lnTo>
                    <a:lnTo>
                      <a:pt x="8" y="7"/>
                    </a:lnTo>
                    <a:lnTo>
                      <a:pt x="38" y="7"/>
                    </a:lnTo>
                    <a:lnTo>
                      <a:pt x="45" y="7"/>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89" name="Line 5569"/>
              <p:cNvSpPr>
                <a:spLocks noChangeShapeType="1"/>
              </p:cNvSpPr>
              <p:nvPr/>
            </p:nvSpPr>
            <p:spPr bwMode="auto">
              <a:xfrm>
                <a:off x="4214813" y="2220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0" name="Freeform 5570"/>
              <p:cNvSpPr>
                <a:spLocks/>
              </p:cNvSpPr>
              <p:nvPr/>
            </p:nvSpPr>
            <p:spPr bwMode="auto">
              <a:xfrm>
                <a:off x="4206875" y="2217738"/>
                <a:ext cx="7938" cy="11113"/>
              </a:xfrm>
              <a:custGeom>
                <a:avLst/>
                <a:gdLst/>
                <a:ahLst/>
                <a:cxnLst>
                  <a:cxn ang="0">
                    <a:pos x="15" y="7"/>
                  </a:cxn>
                  <a:cxn ang="0">
                    <a:pos x="8" y="0"/>
                  </a:cxn>
                  <a:cxn ang="0">
                    <a:pos x="0" y="7"/>
                  </a:cxn>
                  <a:cxn ang="0">
                    <a:pos x="0" y="13"/>
                  </a:cxn>
                  <a:cxn ang="0">
                    <a:pos x="8" y="21"/>
                  </a:cxn>
                  <a:cxn ang="0">
                    <a:pos x="15" y="13"/>
                  </a:cxn>
                  <a:cxn ang="0">
                    <a:pos x="15" y="7"/>
                  </a:cxn>
                </a:cxnLst>
                <a:rect l="0" t="0" r="r" b="b"/>
                <a:pathLst>
                  <a:path w="15" h="21">
                    <a:moveTo>
                      <a:pt x="15" y="7"/>
                    </a:moveTo>
                    <a:lnTo>
                      <a:pt x="8" y="0"/>
                    </a:lnTo>
                    <a:lnTo>
                      <a:pt x="0" y="7"/>
                    </a:lnTo>
                    <a:lnTo>
                      <a:pt x="0" y="13"/>
                    </a:lnTo>
                    <a:lnTo>
                      <a:pt x="8" y="21"/>
                    </a:lnTo>
                    <a:lnTo>
                      <a:pt x="15" y="13"/>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1" name="Freeform 5571"/>
              <p:cNvSpPr>
                <a:spLocks/>
              </p:cNvSpPr>
              <p:nvPr/>
            </p:nvSpPr>
            <p:spPr bwMode="auto">
              <a:xfrm>
                <a:off x="4206875" y="2217738"/>
                <a:ext cx="7938" cy="11113"/>
              </a:xfrm>
              <a:custGeom>
                <a:avLst/>
                <a:gdLst/>
                <a:ahLst/>
                <a:cxnLst>
                  <a:cxn ang="0">
                    <a:pos x="15" y="7"/>
                  </a:cxn>
                  <a:cxn ang="0">
                    <a:pos x="8" y="0"/>
                  </a:cxn>
                  <a:cxn ang="0">
                    <a:pos x="8" y="0"/>
                  </a:cxn>
                  <a:cxn ang="0">
                    <a:pos x="0" y="7"/>
                  </a:cxn>
                  <a:cxn ang="0">
                    <a:pos x="0" y="13"/>
                  </a:cxn>
                  <a:cxn ang="0">
                    <a:pos x="8" y="21"/>
                  </a:cxn>
                  <a:cxn ang="0">
                    <a:pos x="8" y="21"/>
                  </a:cxn>
                  <a:cxn ang="0">
                    <a:pos x="15" y="13"/>
                  </a:cxn>
                  <a:cxn ang="0">
                    <a:pos x="15" y="7"/>
                  </a:cxn>
                </a:cxnLst>
                <a:rect l="0" t="0" r="r" b="b"/>
                <a:pathLst>
                  <a:path w="15" h="21">
                    <a:moveTo>
                      <a:pt x="15" y="7"/>
                    </a:moveTo>
                    <a:lnTo>
                      <a:pt x="8" y="0"/>
                    </a:lnTo>
                    <a:lnTo>
                      <a:pt x="8" y="0"/>
                    </a:lnTo>
                    <a:lnTo>
                      <a:pt x="0" y="7"/>
                    </a:lnTo>
                    <a:lnTo>
                      <a:pt x="0" y="13"/>
                    </a:lnTo>
                    <a:lnTo>
                      <a:pt x="8" y="21"/>
                    </a:lnTo>
                    <a:lnTo>
                      <a:pt x="8" y="21"/>
                    </a:lnTo>
                    <a:lnTo>
                      <a:pt x="15" y="13"/>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2" name="Line 5572"/>
              <p:cNvSpPr>
                <a:spLocks noChangeShapeType="1"/>
              </p:cNvSpPr>
              <p:nvPr/>
            </p:nvSpPr>
            <p:spPr bwMode="auto">
              <a:xfrm>
                <a:off x="4211638" y="2224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3" name="Freeform 5573"/>
              <p:cNvSpPr>
                <a:spLocks/>
              </p:cNvSpPr>
              <p:nvPr/>
            </p:nvSpPr>
            <p:spPr bwMode="auto">
              <a:xfrm>
                <a:off x="4206875" y="2224088"/>
                <a:ext cx="15875" cy="4763"/>
              </a:xfrm>
              <a:custGeom>
                <a:avLst/>
                <a:gdLst/>
                <a:ahLst/>
                <a:cxnLst>
                  <a:cxn ang="0">
                    <a:pos x="8" y="0"/>
                  </a:cxn>
                  <a:cxn ang="0">
                    <a:pos x="0" y="0"/>
                  </a:cxn>
                  <a:cxn ang="0">
                    <a:pos x="8" y="8"/>
                  </a:cxn>
                  <a:cxn ang="0">
                    <a:pos x="23" y="8"/>
                  </a:cxn>
                  <a:cxn ang="0">
                    <a:pos x="31" y="0"/>
                  </a:cxn>
                  <a:cxn ang="0">
                    <a:pos x="23" y="0"/>
                  </a:cxn>
                  <a:cxn ang="0">
                    <a:pos x="8" y="0"/>
                  </a:cxn>
                </a:cxnLst>
                <a:rect l="0" t="0" r="r" b="b"/>
                <a:pathLst>
                  <a:path w="31" h="8">
                    <a:moveTo>
                      <a:pt x="8" y="0"/>
                    </a:moveTo>
                    <a:lnTo>
                      <a:pt x="0" y="0"/>
                    </a:lnTo>
                    <a:lnTo>
                      <a:pt x="8" y="8"/>
                    </a:lnTo>
                    <a:lnTo>
                      <a:pt x="23"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4" name="Freeform 5574"/>
              <p:cNvSpPr>
                <a:spLocks/>
              </p:cNvSpPr>
              <p:nvPr/>
            </p:nvSpPr>
            <p:spPr bwMode="auto">
              <a:xfrm>
                <a:off x="4206875" y="2224088"/>
                <a:ext cx="15875" cy="4763"/>
              </a:xfrm>
              <a:custGeom>
                <a:avLst/>
                <a:gdLst/>
                <a:ahLst/>
                <a:cxnLst>
                  <a:cxn ang="0">
                    <a:pos x="8" y="0"/>
                  </a:cxn>
                  <a:cxn ang="0">
                    <a:pos x="0" y="0"/>
                  </a:cxn>
                  <a:cxn ang="0">
                    <a:pos x="0" y="0"/>
                  </a:cxn>
                  <a:cxn ang="0">
                    <a:pos x="8" y="8"/>
                  </a:cxn>
                  <a:cxn ang="0">
                    <a:pos x="23" y="8"/>
                  </a:cxn>
                  <a:cxn ang="0">
                    <a:pos x="31" y="0"/>
                  </a:cxn>
                  <a:cxn ang="0">
                    <a:pos x="31" y="0"/>
                  </a:cxn>
                  <a:cxn ang="0">
                    <a:pos x="23" y="0"/>
                  </a:cxn>
                  <a:cxn ang="0">
                    <a:pos x="8" y="0"/>
                  </a:cxn>
                </a:cxnLst>
                <a:rect l="0" t="0" r="r" b="b"/>
                <a:pathLst>
                  <a:path w="31" h="8">
                    <a:moveTo>
                      <a:pt x="8" y="0"/>
                    </a:moveTo>
                    <a:lnTo>
                      <a:pt x="0" y="0"/>
                    </a:lnTo>
                    <a:lnTo>
                      <a:pt x="0" y="0"/>
                    </a:lnTo>
                    <a:lnTo>
                      <a:pt x="8" y="8"/>
                    </a:lnTo>
                    <a:lnTo>
                      <a:pt x="23" y="8"/>
                    </a:lnTo>
                    <a:lnTo>
                      <a:pt x="31" y="0"/>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5" name="Line 5575"/>
              <p:cNvSpPr>
                <a:spLocks noChangeShapeType="1"/>
              </p:cNvSpPr>
              <p:nvPr/>
            </p:nvSpPr>
            <p:spPr bwMode="auto">
              <a:xfrm>
                <a:off x="4222750" y="2224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6" name="Freeform 5576"/>
              <p:cNvSpPr>
                <a:spLocks/>
              </p:cNvSpPr>
              <p:nvPr/>
            </p:nvSpPr>
            <p:spPr bwMode="auto">
              <a:xfrm>
                <a:off x="4219575" y="2224088"/>
                <a:ext cx="3175" cy="12700"/>
              </a:xfrm>
              <a:custGeom>
                <a:avLst/>
                <a:gdLst/>
                <a:ahLst/>
                <a:cxnLst>
                  <a:cxn ang="0">
                    <a:pos x="8" y="0"/>
                  </a:cxn>
                  <a:cxn ang="0">
                    <a:pos x="0" y="0"/>
                  </a:cxn>
                  <a:cxn ang="0">
                    <a:pos x="0" y="23"/>
                  </a:cxn>
                  <a:cxn ang="0">
                    <a:pos x="8" y="15"/>
                  </a:cxn>
                  <a:cxn ang="0">
                    <a:pos x="8" y="0"/>
                  </a:cxn>
                </a:cxnLst>
                <a:rect l="0" t="0" r="r" b="b"/>
                <a:pathLst>
                  <a:path w="8" h="23">
                    <a:moveTo>
                      <a:pt x="8" y="0"/>
                    </a:moveTo>
                    <a:lnTo>
                      <a:pt x="0" y="0"/>
                    </a:lnTo>
                    <a:lnTo>
                      <a:pt x="0" y="23"/>
                    </a:lnTo>
                    <a:lnTo>
                      <a:pt x="8" y="15"/>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7" name="Freeform 5577"/>
              <p:cNvSpPr>
                <a:spLocks/>
              </p:cNvSpPr>
              <p:nvPr/>
            </p:nvSpPr>
            <p:spPr bwMode="auto">
              <a:xfrm>
                <a:off x="4219575" y="2224088"/>
                <a:ext cx="3175" cy="12700"/>
              </a:xfrm>
              <a:custGeom>
                <a:avLst/>
                <a:gdLst/>
                <a:ahLst/>
                <a:cxnLst>
                  <a:cxn ang="0">
                    <a:pos x="8" y="0"/>
                  </a:cxn>
                  <a:cxn ang="0">
                    <a:pos x="8" y="0"/>
                  </a:cxn>
                  <a:cxn ang="0">
                    <a:pos x="0" y="0"/>
                  </a:cxn>
                  <a:cxn ang="0">
                    <a:pos x="0" y="0"/>
                  </a:cxn>
                  <a:cxn ang="0">
                    <a:pos x="0" y="15"/>
                  </a:cxn>
                  <a:cxn ang="0">
                    <a:pos x="0" y="23"/>
                  </a:cxn>
                  <a:cxn ang="0">
                    <a:pos x="8" y="15"/>
                  </a:cxn>
                  <a:cxn ang="0">
                    <a:pos x="8" y="15"/>
                  </a:cxn>
                  <a:cxn ang="0">
                    <a:pos x="8" y="0"/>
                  </a:cxn>
                </a:cxnLst>
                <a:rect l="0" t="0" r="r" b="b"/>
                <a:pathLst>
                  <a:path w="8" h="23">
                    <a:moveTo>
                      <a:pt x="8" y="0"/>
                    </a:moveTo>
                    <a:lnTo>
                      <a:pt x="8" y="0"/>
                    </a:lnTo>
                    <a:lnTo>
                      <a:pt x="0" y="0"/>
                    </a:lnTo>
                    <a:lnTo>
                      <a:pt x="0" y="0"/>
                    </a:lnTo>
                    <a:lnTo>
                      <a:pt x="0" y="15"/>
                    </a:lnTo>
                    <a:lnTo>
                      <a:pt x="0" y="23"/>
                    </a:lnTo>
                    <a:lnTo>
                      <a:pt x="8" y="15"/>
                    </a:lnTo>
                    <a:lnTo>
                      <a:pt x="8" y="15"/>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8" name="Line 5578"/>
              <p:cNvSpPr>
                <a:spLocks noChangeShapeType="1"/>
              </p:cNvSpPr>
              <p:nvPr/>
            </p:nvSpPr>
            <p:spPr bwMode="auto">
              <a:xfrm>
                <a:off x="4219575" y="222885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099" name="Freeform 5579"/>
              <p:cNvSpPr>
                <a:spLocks/>
              </p:cNvSpPr>
              <p:nvPr/>
            </p:nvSpPr>
            <p:spPr bwMode="auto">
              <a:xfrm>
                <a:off x="4219575" y="2228851"/>
                <a:ext cx="11113" cy="7938"/>
              </a:xfrm>
              <a:custGeom>
                <a:avLst/>
                <a:gdLst/>
                <a:ahLst/>
                <a:cxnLst>
                  <a:cxn ang="0">
                    <a:pos x="0" y="0"/>
                  </a:cxn>
                  <a:cxn ang="0">
                    <a:pos x="0" y="15"/>
                  </a:cxn>
                  <a:cxn ang="0">
                    <a:pos x="14" y="15"/>
                  </a:cxn>
                  <a:cxn ang="0">
                    <a:pos x="22" y="7"/>
                  </a:cxn>
                  <a:cxn ang="0">
                    <a:pos x="22" y="0"/>
                  </a:cxn>
                  <a:cxn ang="0">
                    <a:pos x="14" y="0"/>
                  </a:cxn>
                  <a:cxn ang="0">
                    <a:pos x="0" y="0"/>
                  </a:cxn>
                </a:cxnLst>
                <a:rect l="0" t="0" r="r" b="b"/>
                <a:pathLst>
                  <a:path w="22" h="15">
                    <a:moveTo>
                      <a:pt x="0" y="0"/>
                    </a:moveTo>
                    <a:lnTo>
                      <a:pt x="0" y="15"/>
                    </a:lnTo>
                    <a:lnTo>
                      <a:pt x="14" y="15"/>
                    </a:lnTo>
                    <a:lnTo>
                      <a:pt x="22" y="7"/>
                    </a:lnTo>
                    <a:lnTo>
                      <a:pt x="22" y="0"/>
                    </a:lnTo>
                    <a:lnTo>
                      <a:pt x="14"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0" name="Freeform 5580"/>
              <p:cNvSpPr>
                <a:spLocks/>
              </p:cNvSpPr>
              <p:nvPr/>
            </p:nvSpPr>
            <p:spPr bwMode="auto">
              <a:xfrm>
                <a:off x="4219575" y="2228851"/>
                <a:ext cx="11113" cy="7938"/>
              </a:xfrm>
              <a:custGeom>
                <a:avLst/>
                <a:gdLst/>
                <a:ahLst/>
                <a:cxnLst>
                  <a:cxn ang="0">
                    <a:pos x="0" y="0"/>
                  </a:cxn>
                  <a:cxn ang="0">
                    <a:pos x="0" y="0"/>
                  </a:cxn>
                  <a:cxn ang="0">
                    <a:pos x="0" y="7"/>
                  </a:cxn>
                  <a:cxn ang="0">
                    <a:pos x="0" y="15"/>
                  </a:cxn>
                  <a:cxn ang="0">
                    <a:pos x="14" y="15"/>
                  </a:cxn>
                  <a:cxn ang="0">
                    <a:pos x="22" y="7"/>
                  </a:cxn>
                  <a:cxn ang="0">
                    <a:pos x="22" y="0"/>
                  </a:cxn>
                  <a:cxn ang="0">
                    <a:pos x="14" y="0"/>
                  </a:cxn>
                  <a:cxn ang="0">
                    <a:pos x="0" y="0"/>
                  </a:cxn>
                </a:cxnLst>
                <a:rect l="0" t="0" r="r" b="b"/>
                <a:pathLst>
                  <a:path w="22" h="15">
                    <a:moveTo>
                      <a:pt x="0" y="0"/>
                    </a:moveTo>
                    <a:lnTo>
                      <a:pt x="0" y="0"/>
                    </a:lnTo>
                    <a:lnTo>
                      <a:pt x="0" y="7"/>
                    </a:lnTo>
                    <a:lnTo>
                      <a:pt x="0" y="15"/>
                    </a:lnTo>
                    <a:lnTo>
                      <a:pt x="14" y="15"/>
                    </a:lnTo>
                    <a:lnTo>
                      <a:pt x="22" y="7"/>
                    </a:lnTo>
                    <a:lnTo>
                      <a:pt x="22" y="0"/>
                    </a:lnTo>
                    <a:lnTo>
                      <a:pt x="14"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1" name="Line 5581"/>
              <p:cNvSpPr>
                <a:spLocks noChangeShapeType="1"/>
              </p:cNvSpPr>
              <p:nvPr/>
            </p:nvSpPr>
            <p:spPr bwMode="auto">
              <a:xfrm>
                <a:off x="4230688" y="223202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2" name="Freeform 5582"/>
              <p:cNvSpPr>
                <a:spLocks/>
              </p:cNvSpPr>
              <p:nvPr/>
            </p:nvSpPr>
            <p:spPr bwMode="auto">
              <a:xfrm>
                <a:off x="4222750" y="2228851"/>
                <a:ext cx="7938" cy="11113"/>
              </a:xfrm>
              <a:custGeom>
                <a:avLst/>
                <a:gdLst/>
                <a:ahLst/>
                <a:cxnLst>
                  <a:cxn ang="0">
                    <a:pos x="14" y="7"/>
                  </a:cxn>
                  <a:cxn ang="0">
                    <a:pos x="14" y="0"/>
                  </a:cxn>
                  <a:cxn ang="0">
                    <a:pos x="6" y="0"/>
                  </a:cxn>
                  <a:cxn ang="0">
                    <a:pos x="0" y="7"/>
                  </a:cxn>
                  <a:cxn ang="0">
                    <a:pos x="0" y="22"/>
                  </a:cxn>
                  <a:cxn ang="0">
                    <a:pos x="14" y="22"/>
                  </a:cxn>
                  <a:cxn ang="0">
                    <a:pos x="14" y="7"/>
                  </a:cxn>
                </a:cxnLst>
                <a:rect l="0" t="0" r="r" b="b"/>
                <a:pathLst>
                  <a:path w="14" h="22">
                    <a:moveTo>
                      <a:pt x="14" y="7"/>
                    </a:moveTo>
                    <a:lnTo>
                      <a:pt x="14" y="0"/>
                    </a:lnTo>
                    <a:lnTo>
                      <a:pt x="6" y="0"/>
                    </a:lnTo>
                    <a:lnTo>
                      <a:pt x="0" y="7"/>
                    </a:lnTo>
                    <a:lnTo>
                      <a:pt x="0" y="22"/>
                    </a:lnTo>
                    <a:lnTo>
                      <a:pt x="14" y="22"/>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3" name="Freeform 5583"/>
              <p:cNvSpPr>
                <a:spLocks/>
              </p:cNvSpPr>
              <p:nvPr/>
            </p:nvSpPr>
            <p:spPr bwMode="auto">
              <a:xfrm>
                <a:off x="4222750" y="2228851"/>
                <a:ext cx="7938" cy="11113"/>
              </a:xfrm>
              <a:custGeom>
                <a:avLst/>
                <a:gdLst/>
                <a:ahLst/>
                <a:cxnLst>
                  <a:cxn ang="0">
                    <a:pos x="14" y="7"/>
                  </a:cxn>
                  <a:cxn ang="0">
                    <a:pos x="14" y="0"/>
                  </a:cxn>
                  <a:cxn ang="0">
                    <a:pos x="6" y="0"/>
                  </a:cxn>
                  <a:cxn ang="0">
                    <a:pos x="0" y="7"/>
                  </a:cxn>
                  <a:cxn ang="0">
                    <a:pos x="0" y="22"/>
                  </a:cxn>
                  <a:cxn ang="0">
                    <a:pos x="6" y="22"/>
                  </a:cxn>
                  <a:cxn ang="0">
                    <a:pos x="14" y="22"/>
                  </a:cxn>
                  <a:cxn ang="0">
                    <a:pos x="14" y="22"/>
                  </a:cxn>
                  <a:cxn ang="0">
                    <a:pos x="14" y="7"/>
                  </a:cxn>
                </a:cxnLst>
                <a:rect l="0" t="0" r="r" b="b"/>
                <a:pathLst>
                  <a:path w="14" h="22">
                    <a:moveTo>
                      <a:pt x="14" y="7"/>
                    </a:moveTo>
                    <a:lnTo>
                      <a:pt x="14" y="0"/>
                    </a:lnTo>
                    <a:lnTo>
                      <a:pt x="6" y="0"/>
                    </a:lnTo>
                    <a:lnTo>
                      <a:pt x="0" y="7"/>
                    </a:lnTo>
                    <a:lnTo>
                      <a:pt x="0" y="22"/>
                    </a:lnTo>
                    <a:lnTo>
                      <a:pt x="6" y="22"/>
                    </a:lnTo>
                    <a:lnTo>
                      <a:pt x="14" y="22"/>
                    </a:lnTo>
                    <a:lnTo>
                      <a:pt x="14" y="22"/>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4" name="Line 5584"/>
              <p:cNvSpPr>
                <a:spLocks noChangeShapeType="1"/>
              </p:cNvSpPr>
              <p:nvPr/>
            </p:nvSpPr>
            <p:spPr bwMode="auto">
              <a:xfrm>
                <a:off x="4225925" y="22367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5" name="Freeform 5585"/>
              <p:cNvSpPr>
                <a:spLocks/>
              </p:cNvSpPr>
              <p:nvPr/>
            </p:nvSpPr>
            <p:spPr bwMode="auto">
              <a:xfrm>
                <a:off x="4222750" y="2236788"/>
                <a:ext cx="12700" cy="3175"/>
              </a:xfrm>
              <a:custGeom>
                <a:avLst/>
                <a:gdLst/>
                <a:ahLst/>
                <a:cxnLst>
                  <a:cxn ang="0">
                    <a:pos x="6" y="0"/>
                  </a:cxn>
                  <a:cxn ang="0">
                    <a:pos x="0" y="7"/>
                  </a:cxn>
                  <a:cxn ang="0">
                    <a:pos x="22" y="7"/>
                  </a:cxn>
                  <a:cxn ang="0">
                    <a:pos x="22" y="0"/>
                  </a:cxn>
                  <a:cxn ang="0">
                    <a:pos x="14" y="0"/>
                  </a:cxn>
                  <a:cxn ang="0">
                    <a:pos x="6" y="0"/>
                  </a:cxn>
                </a:cxnLst>
                <a:rect l="0" t="0" r="r" b="b"/>
                <a:pathLst>
                  <a:path w="22" h="7">
                    <a:moveTo>
                      <a:pt x="6" y="0"/>
                    </a:moveTo>
                    <a:lnTo>
                      <a:pt x="0" y="7"/>
                    </a:lnTo>
                    <a:lnTo>
                      <a:pt x="22"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6" name="Freeform 5586"/>
              <p:cNvSpPr>
                <a:spLocks/>
              </p:cNvSpPr>
              <p:nvPr/>
            </p:nvSpPr>
            <p:spPr bwMode="auto">
              <a:xfrm>
                <a:off x="4222750" y="2236788"/>
                <a:ext cx="12700" cy="3175"/>
              </a:xfrm>
              <a:custGeom>
                <a:avLst/>
                <a:gdLst/>
                <a:ahLst/>
                <a:cxnLst>
                  <a:cxn ang="0">
                    <a:pos x="6" y="0"/>
                  </a:cxn>
                  <a:cxn ang="0">
                    <a:pos x="6" y="0"/>
                  </a:cxn>
                  <a:cxn ang="0">
                    <a:pos x="0" y="7"/>
                  </a:cxn>
                  <a:cxn ang="0">
                    <a:pos x="6" y="7"/>
                  </a:cxn>
                  <a:cxn ang="0">
                    <a:pos x="14" y="7"/>
                  </a:cxn>
                  <a:cxn ang="0">
                    <a:pos x="22" y="7"/>
                  </a:cxn>
                  <a:cxn ang="0">
                    <a:pos x="22" y="0"/>
                  </a:cxn>
                  <a:cxn ang="0">
                    <a:pos x="14" y="0"/>
                  </a:cxn>
                  <a:cxn ang="0">
                    <a:pos x="6" y="0"/>
                  </a:cxn>
                </a:cxnLst>
                <a:rect l="0" t="0" r="r" b="b"/>
                <a:pathLst>
                  <a:path w="22" h="7">
                    <a:moveTo>
                      <a:pt x="6" y="0"/>
                    </a:moveTo>
                    <a:lnTo>
                      <a:pt x="6" y="0"/>
                    </a:lnTo>
                    <a:lnTo>
                      <a:pt x="0" y="7"/>
                    </a:lnTo>
                    <a:lnTo>
                      <a:pt x="6" y="7"/>
                    </a:lnTo>
                    <a:lnTo>
                      <a:pt x="14" y="7"/>
                    </a:lnTo>
                    <a:lnTo>
                      <a:pt x="22" y="7"/>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7" name="Line 5587"/>
              <p:cNvSpPr>
                <a:spLocks noChangeShapeType="1"/>
              </p:cNvSpPr>
              <p:nvPr/>
            </p:nvSpPr>
            <p:spPr bwMode="auto">
              <a:xfrm>
                <a:off x="4235450" y="2239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8" name="Freeform 5588"/>
              <p:cNvSpPr>
                <a:spLocks/>
              </p:cNvSpPr>
              <p:nvPr/>
            </p:nvSpPr>
            <p:spPr bwMode="auto">
              <a:xfrm>
                <a:off x="4225925" y="2236788"/>
                <a:ext cx="9525" cy="11113"/>
              </a:xfrm>
              <a:custGeom>
                <a:avLst/>
                <a:gdLst/>
                <a:ahLst/>
                <a:cxnLst>
                  <a:cxn ang="0">
                    <a:pos x="16" y="7"/>
                  </a:cxn>
                  <a:cxn ang="0">
                    <a:pos x="16" y="0"/>
                  </a:cxn>
                  <a:cxn ang="0">
                    <a:pos x="8" y="0"/>
                  </a:cxn>
                  <a:cxn ang="0">
                    <a:pos x="0" y="7"/>
                  </a:cxn>
                  <a:cxn ang="0">
                    <a:pos x="0" y="14"/>
                  </a:cxn>
                  <a:cxn ang="0">
                    <a:pos x="8" y="21"/>
                  </a:cxn>
                  <a:cxn ang="0">
                    <a:pos x="16" y="21"/>
                  </a:cxn>
                  <a:cxn ang="0">
                    <a:pos x="16" y="14"/>
                  </a:cxn>
                  <a:cxn ang="0">
                    <a:pos x="16" y="7"/>
                  </a:cxn>
                </a:cxnLst>
                <a:rect l="0" t="0" r="r" b="b"/>
                <a:pathLst>
                  <a:path w="16" h="21">
                    <a:moveTo>
                      <a:pt x="16" y="7"/>
                    </a:moveTo>
                    <a:lnTo>
                      <a:pt x="16" y="0"/>
                    </a:lnTo>
                    <a:lnTo>
                      <a:pt x="8" y="0"/>
                    </a:lnTo>
                    <a:lnTo>
                      <a:pt x="0" y="7"/>
                    </a:lnTo>
                    <a:lnTo>
                      <a:pt x="0" y="14"/>
                    </a:lnTo>
                    <a:lnTo>
                      <a:pt x="8" y="21"/>
                    </a:lnTo>
                    <a:lnTo>
                      <a:pt x="16" y="21"/>
                    </a:lnTo>
                    <a:lnTo>
                      <a:pt x="16" y="14"/>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09" name="Freeform 5589"/>
              <p:cNvSpPr>
                <a:spLocks/>
              </p:cNvSpPr>
              <p:nvPr/>
            </p:nvSpPr>
            <p:spPr bwMode="auto">
              <a:xfrm>
                <a:off x="4225925" y="2236788"/>
                <a:ext cx="9525" cy="11113"/>
              </a:xfrm>
              <a:custGeom>
                <a:avLst/>
                <a:gdLst/>
                <a:ahLst/>
                <a:cxnLst>
                  <a:cxn ang="0">
                    <a:pos x="16" y="7"/>
                  </a:cxn>
                  <a:cxn ang="0">
                    <a:pos x="16" y="0"/>
                  </a:cxn>
                  <a:cxn ang="0">
                    <a:pos x="8" y="0"/>
                  </a:cxn>
                  <a:cxn ang="0">
                    <a:pos x="0" y="7"/>
                  </a:cxn>
                  <a:cxn ang="0">
                    <a:pos x="0" y="14"/>
                  </a:cxn>
                  <a:cxn ang="0">
                    <a:pos x="8" y="21"/>
                  </a:cxn>
                  <a:cxn ang="0">
                    <a:pos x="16" y="21"/>
                  </a:cxn>
                  <a:cxn ang="0">
                    <a:pos x="16" y="14"/>
                  </a:cxn>
                  <a:cxn ang="0">
                    <a:pos x="16" y="7"/>
                  </a:cxn>
                </a:cxnLst>
                <a:rect l="0" t="0" r="r" b="b"/>
                <a:pathLst>
                  <a:path w="16" h="21">
                    <a:moveTo>
                      <a:pt x="16" y="7"/>
                    </a:moveTo>
                    <a:lnTo>
                      <a:pt x="16" y="0"/>
                    </a:lnTo>
                    <a:lnTo>
                      <a:pt x="8" y="0"/>
                    </a:lnTo>
                    <a:lnTo>
                      <a:pt x="0" y="7"/>
                    </a:lnTo>
                    <a:lnTo>
                      <a:pt x="0" y="14"/>
                    </a:lnTo>
                    <a:lnTo>
                      <a:pt x="8" y="21"/>
                    </a:lnTo>
                    <a:lnTo>
                      <a:pt x="16" y="21"/>
                    </a:lnTo>
                    <a:lnTo>
                      <a:pt x="16" y="14"/>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0" name="Line 5590"/>
              <p:cNvSpPr>
                <a:spLocks noChangeShapeType="1"/>
              </p:cNvSpPr>
              <p:nvPr/>
            </p:nvSpPr>
            <p:spPr bwMode="auto">
              <a:xfrm>
                <a:off x="4230688" y="2239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1" name="Freeform 5591"/>
              <p:cNvSpPr>
                <a:spLocks/>
              </p:cNvSpPr>
              <p:nvPr/>
            </p:nvSpPr>
            <p:spPr bwMode="auto">
              <a:xfrm>
                <a:off x="4225925" y="2239963"/>
                <a:ext cx="12700" cy="7938"/>
              </a:xfrm>
              <a:custGeom>
                <a:avLst/>
                <a:gdLst/>
                <a:ahLst/>
                <a:cxnLst>
                  <a:cxn ang="0">
                    <a:pos x="8" y="0"/>
                  </a:cxn>
                  <a:cxn ang="0">
                    <a:pos x="8" y="7"/>
                  </a:cxn>
                  <a:cxn ang="0">
                    <a:pos x="0" y="7"/>
                  </a:cxn>
                  <a:cxn ang="0">
                    <a:pos x="8" y="14"/>
                  </a:cxn>
                  <a:cxn ang="0">
                    <a:pos x="16" y="14"/>
                  </a:cxn>
                  <a:cxn ang="0">
                    <a:pos x="24" y="7"/>
                  </a:cxn>
                  <a:cxn ang="0">
                    <a:pos x="16" y="0"/>
                  </a:cxn>
                  <a:cxn ang="0">
                    <a:pos x="8" y="0"/>
                  </a:cxn>
                </a:cxnLst>
                <a:rect l="0" t="0" r="r" b="b"/>
                <a:pathLst>
                  <a:path w="24" h="14">
                    <a:moveTo>
                      <a:pt x="8" y="0"/>
                    </a:moveTo>
                    <a:lnTo>
                      <a:pt x="8" y="7"/>
                    </a:lnTo>
                    <a:lnTo>
                      <a:pt x="0" y="7"/>
                    </a:lnTo>
                    <a:lnTo>
                      <a:pt x="8" y="14"/>
                    </a:lnTo>
                    <a:lnTo>
                      <a:pt x="16" y="14"/>
                    </a:lnTo>
                    <a:lnTo>
                      <a:pt x="24"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2" name="Freeform 5592"/>
              <p:cNvSpPr>
                <a:spLocks/>
              </p:cNvSpPr>
              <p:nvPr/>
            </p:nvSpPr>
            <p:spPr bwMode="auto">
              <a:xfrm>
                <a:off x="4225925" y="2239963"/>
                <a:ext cx="12700" cy="7938"/>
              </a:xfrm>
              <a:custGeom>
                <a:avLst/>
                <a:gdLst/>
                <a:ahLst/>
                <a:cxnLst>
                  <a:cxn ang="0">
                    <a:pos x="8" y="0"/>
                  </a:cxn>
                  <a:cxn ang="0">
                    <a:pos x="8" y="7"/>
                  </a:cxn>
                  <a:cxn ang="0">
                    <a:pos x="0" y="7"/>
                  </a:cxn>
                  <a:cxn ang="0">
                    <a:pos x="8" y="14"/>
                  </a:cxn>
                  <a:cxn ang="0">
                    <a:pos x="16" y="14"/>
                  </a:cxn>
                  <a:cxn ang="0">
                    <a:pos x="24" y="7"/>
                  </a:cxn>
                  <a:cxn ang="0">
                    <a:pos x="24" y="7"/>
                  </a:cxn>
                  <a:cxn ang="0">
                    <a:pos x="16" y="0"/>
                  </a:cxn>
                  <a:cxn ang="0">
                    <a:pos x="8" y="0"/>
                  </a:cxn>
                </a:cxnLst>
                <a:rect l="0" t="0" r="r" b="b"/>
                <a:pathLst>
                  <a:path w="24" h="14">
                    <a:moveTo>
                      <a:pt x="8" y="0"/>
                    </a:moveTo>
                    <a:lnTo>
                      <a:pt x="8" y="7"/>
                    </a:lnTo>
                    <a:lnTo>
                      <a:pt x="0" y="7"/>
                    </a:lnTo>
                    <a:lnTo>
                      <a:pt x="8" y="14"/>
                    </a:lnTo>
                    <a:lnTo>
                      <a:pt x="16" y="14"/>
                    </a:lnTo>
                    <a:lnTo>
                      <a:pt x="24" y="7"/>
                    </a:lnTo>
                    <a:lnTo>
                      <a:pt x="24"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3" name="Line 5593"/>
              <p:cNvSpPr>
                <a:spLocks noChangeShapeType="1"/>
              </p:cNvSpPr>
              <p:nvPr/>
            </p:nvSpPr>
            <p:spPr bwMode="auto">
              <a:xfrm>
                <a:off x="4238625" y="2243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4" name="Freeform 5594"/>
              <p:cNvSpPr>
                <a:spLocks/>
              </p:cNvSpPr>
              <p:nvPr/>
            </p:nvSpPr>
            <p:spPr bwMode="auto">
              <a:xfrm>
                <a:off x="4230688" y="2239963"/>
                <a:ext cx="7938" cy="15875"/>
              </a:xfrm>
              <a:custGeom>
                <a:avLst/>
                <a:gdLst/>
                <a:ahLst/>
                <a:cxnLst>
                  <a:cxn ang="0">
                    <a:pos x="16" y="7"/>
                  </a:cxn>
                  <a:cxn ang="0">
                    <a:pos x="8" y="0"/>
                  </a:cxn>
                  <a:cxn ang="0">
                    <a:pos x="0" y="7"/>
                  </a:cxn>
                  <a:cxn ang="0">
                    <a:pos x="0" y="22"/>
                  </a:cxn>
                  <a:cxn ang="0">
                    <a:pos x="8" y="29"/>
                  </a:cxn>
                  <a:cxn ang="0">
                    <a:pos x="16" y="22"/>
                  </a:cxn>
                  <a:cxn ang="0">
                    <a:pos x="16" y="7"/>
                  </a:cxn>
                </a:cxnLst>
                <a:rect l="0" t="0" r="r" b="b"/>
                <a:pathLst>
                  <a:path w="16" h="29">
                    <a:moveTo>
                      <a:pt x="16" y="7"/>
                    </a:moveTo>
                    <a:lnTo>
                      <a:pt x="8" y="0"/>
                    </a:lnTo>
                    <a:lnTo>
                      <a:pt x="0" y="7"/>
                    </a:lnTo>
                    <a:lnTo>
                      <a:pt x="0" y="22"/>
                    </a:lnTo>
                    <a:lnTo>
                      <a:pt x="8" y="29"/>
                    </a:lnTo>
                    <a:lnTo>
                      <a:pt x="16" y="22"/>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5" name="Freeform 5595"/>
              <p:cNvSpPr>
                <a:spLocks/>
              </p:cNvSpPr>
              <p:nvPr/>
            </p:nvSpPr>
            <p:spPr bwMode="auto">
              <a:xfrm>
                <a:off x="4230688" y="2239963"/>
                <a:ext cx="7938" cy="15875"/>
              </a:xfrm>
              <a:custGeom>
                <a:avLst/>
                <a:gdLst/>
                <a:ahLst/>
                <a:cxnLst>
                  <a:cxn ang="0">
                    <a:pos x="16" y="7"/>
                  </a:cxn>
                  <a:cxn ang="0">
                    <a:pos x="16" y="7"/>
                  </a:cxn>
                  <a:cxn ang="0">
                    <a:pos x="8" y="0"/>
                  </a:cxn>
                  <a:cxn ang="0">
                    <a:pos x="0" y="7"/>
                  </a:cxn>
                  <a:cxn ang="0">
                    <a:pos x="0" y="22"/>
                  </a:cxn>
                  <a:cxn ang="0">
                    <a:pos x="8" y="29"/>
                  </a:cxn>
                  <a:cxn ang="0">
                    <a:pos x="16" y="22"/>
                  </a:cxn>
                  <a:cxn ang="0">
                    <a:pos x="16" y="22"/>
                  </a:cxn>
                  <a:cxn ang="0">
                    <a:pos x="16" y="7"/>
                  </a:cxn>
                </a:cxnLst>
                <a:rect l="0" t="0" r="r" b="b"/>
                <a:pathLst>
                  <a:path w="16" h="29">
                    <a:moveTo>
                      <a:pt x="16" y="7"/>
                    </a:moveTo>
                    <a:lnTo>
                      <a:pt x="16" y="7"/>
                    </a:lnTo>
                    <a:lnTo>
                      <a:pt x="8" y="0"/>
                    </a:lnTo>
                    <a:lnTo>
                      <a:pt x="0" y="7"/>
                    </a:lnTo>
                    <a:lnTo>
                      <a:pt x="0" y="22"/>
                    </a:lnTo>
                    <a:lnTo>
                      <a:pt x="8" y="29"/>
                    </a:lnTo>
                    <a:lnTo>
                      <a:pt x="16" y="22"/>
                    </a:lnTo>
                    <a:lnTo>
                      <a:pt x="16" y="22"/>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6" name="Line 5596"/>
              <p:cNvSpPr>
                <a:spLocks noChangeShapeType="1"/>
              </p:cNvSpPr>
              <p:nvPr/>
            </p:nvSpPr>
            <p:spPr bwMode="auto">
              <a:xfrm>
                <a:off x="4235450" y="22479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7" name="Freeform 5597"/>
              <p:cNvSpPr>
                <a:spLocks/>
              </p:cNvSpPr>
              <p:nvPr/>
            </p:nvSpPr>
            <p:spPr bwMode="auto">
              <a:xfrm>
                <a:off x="4230688" y="2247901"/>
                <a:ext cx="31750" cy="7938"/>
              </a:xfrm>
              <a:custGeom>
                <a:avLst/>
                <a:gdLst/>
                <a:ahLst/>
                <a:cxnLst>
                  <a:cxn ang="0">
                    <a:pos x="8" y="0"/>
                  </a:cxn>
                  <a:cxn ang="0">
                    <a:pos x="0" y="0"/>
                  </a:cxn>
                  <a:cxn ang="0">
                    <a:pos x="0" y="8"/>
                  </a:cxn>
                  <a:cxn ang="0">
                    <a:pos x="8" y="15"/>
                  </a:cxn>
                  <a:cxn ang="0">
                    <a:pos x="53" y="15"/>
                  </a:cxn>
                  <a:cxn ang="0">
                    <a:pos x="61" y="8"/>
                  </a:cxn>
                  <a:cxn ang="0">
                    <a:pos x="53" y="0"/>
                  </a:cxn>
                  <a:cxn ang="0">
                    <a:pos x="8" y="0"/>
                  </a:cxn>
                </a:cxnLst>
                <a:rect l="0" t="0" r="r" b="b"/>
                <a:pathLst>
                  <a:path w="61" h="15">
                    <a:moveTo>
                      <a:pt x="8" y="0"/>
                    </a:moveTo>
                    <a:lnTo>
                      <a:pt x="0" y="0"/>
                    </a:lnTo>
                    <a:lnTo>
                      <a:pt x="0" y="8"/>
                    </a:lnTo>
                    <a:lnTo>
                      <a:pt x="8" y="15"/>
                    </a:lnTo>
                    <a:lnTo>
                      <a:pt x="53" y="15"/>
                    </a:lnTo>
                    <a:lnTo>
                      <a:pt x="61" y="8"/>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8" name="Freeform 5598"/>
              <p:cNvSpPr>
                <a:spLocks/>
              </p:cNvSpPr>
              <p:nvPr/>
            </p:nvSpPr>
            <p:spPr bwMode="auto">
              <a:xfrm>
                <a:off x="4230688" y="2247901"/>
                <a:ext cx="31750" cy="7938"/>
              </a:xfrm>
              <a:custGeom>
                <a:avLst/>
                <a:gdLst/>
                <a:ahLst/>
                <a:cxnLst>
                  <a:cxn ang="0">
                    <a:pos x="8" y="0"/>
                  </a:cxn>
                  <a:cxn ang="0">
                    <a:pos x="0" y="0"/>
                  </a:cxn>
                  <a:cxn ang="0">
                    <a:pos x="0" y="8"/>
                  </a:cxn>
                  <a:cxn ang="0">
                    <a:pos x="8" y="15"/>
                  </a:cxn>
                  <a:cxn ang="0">
                    <a:pos x="53" y="15"/>
                  </a:cxn>
                  <a:cxn ang="0">
                    <a:pos x="61" y="8"/>
                  </a:cxn>
                  <a:cxn ang="0">
                    <a:pos x="53" y="0"/>
                  </a:cxn>
                  <a:cxn ang="0">
                    <a:pos x="53" y="0"/>
                  </a:cxn>
                  <a:cxn ang="0">
                    <a:pos x="8" y="0"/>
                  </a:cxn>
                </a:cxnLst>
                <a:rect l="0" t="0" r="r" b="b"/>
                <a:pathLst>
                  <a:path w="61" h="15">
                    <a:moveTo>
                      <a:pt x="8" y="0"/>
                    </a:moveTo>
                    <a:lnTo>
                      <a:pt x="0" y="0"/>
                    </a:lnTo>
                    <a:lnTo>
                      <a:pt x="0" y="8"/>
                    </a:lnTo>
                    <a:lnTo>
                      <a:pt x="8" y="15"/>
                    </a:lnTo>
                    <a:lnTo>
                      <a:pt x="53" y="15"/>
                    </a:lnTo>
                    <a:lnTo>
                      <a:pt x="61" y="8"/>
                    </a:lnTo>
                    <a:lnTo>
                      <a:pt x="53" y="0"/>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19" name="Line 5599"/>
              <p:cNvSpPr>
                <a:spLocks noChangeShapeType="1"/>
              </p:cNvSpPr>
              <p:nvPr/>
            </p:nvSpPr>
            <p:spPr bwMode="auto">
              <a:xfrm>
                <a:off x="4262438" y="22510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0" name="Freeform 5600"/>
              <p:cNvSpPr>
                <a:spLocks/>
              </p:cNvSpPr>
              <p:nvPr/>
            </p:nvSpPr>
            <p:spPr bwMode="auto">
              <a:xfrm>
                <a:off x="4254500" y="2247901"/>
                <a:ext cx="7938" cy="11113"/>
              </a:xfrm>
              <a:custGeom>
                <a:avLst/>
                <a:gdLst/>
                <a:ahLst/>
                <a:cxnLst>
                  <a:cxn ang="0">
                    <a:pos x="16" y="8"/>
                  </a:cxn>
                  <a:cxn ang="0">
                    <a:pos x="8" y="0"/>
                  </a:cxn>
                  <a:cxn ang="0">
                    <a:pos x="0" y="8"/>
                  </a:cxn>
                  <a:cxn ang="0">
                    <a:pos x="0" y="22"/>
                  </a:cxn>
                  <a:cxn ang="0">
                    <a:pos x="16" y="22"/>
                  </a:cxn>
                  <a:cxn ang="0">
                    <a:pos x="16" y="8"/>
                  </a:cxn>
                </a:cxnLst>
                <a:rect l="0" t="0" r="r" b="b"/>
                <a:pathLst>
                  <a:path w="16" h="22">
                    <a:moveTo>
                      <a:pt x="16" y="8"/>
                    </a:moveTo>
                    <a:lnTo>
                      <a:pt x="8" y="0"/>
                    </a:lnTo>
                    <a:lnTo>
                      <a:pt x="0" y="8"/>
                    </a:lnTo>
                    <a:lnTo>
                      <a:pt x="0" y="22"/>
                    </a:lnTo>
                    <a:lnTo>
                      <a:pt x="16" y="22"/>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1" name="Freeform 5601"/>
              <p:cNvSpPr>
                <a:spLocks/>
              </p:cNvSpPr>
              <p:nvPr/>
            </p:nvSpPr>
            <p:spPr bwMode="auto">
              <a:xfrm>
                <a:off x="4254500" y="2247901"/>
                <a:ext cx="7938" cy="11113"/>
              </a:xfrm>
              <a:custGeom>
                <a:avLst/>
                <a:gdLst/>
                <a:ahLst/>
                <a:cxnLst>
                  <a:cxn ang="0">
                    <a:pos x="16" y="8"/>
                  </a:cxn>
                  <a:cxn ang="0">
                    <a:pos x="8" y="0"/>
                  </a:cxn>
                  <a:cxn ang="0">
                    <a:pos x="8" y="0"/>
                  </a:cxn>
                  <a:cxn ang="0">
                    <a:pos x="0" y="8"/>
                  </a:cxn>
                  <a:cxn ang="0">
                    <a:pos x="0" y="22"/>
                  </a:cxn>
                  <a:cxn ang="0">
                    <a:pos x="8" y="22"/>
                  </a:cxn>
                  <a:cxn ang="0">
                    <a:pos x="8" y="22"/>
                  </a:cxn>
                  <a:cxn ang="0">
                    <a:pos x="16" y="22"/>
                  </a:cxn>
                  <a:cxn ang="0">
                    <a:pos x="16" y="8"/>
                  </a:cxn>
                </a:cxnLst>
                <a:rect l="0" t="0" r="r" b="b"/>
                <a:pathLst>
                  <a:path w="16" h="22">
                    <a:moveTo>
                      <a:pt x="16" y="8"/>
                    </a:moveTo>
                    <a:lnTo>
                      <a:pt x="8" y="0"/>
                    </a:lnTo>
                    <a:lnTo>
                      <a:pt x="8" y="0"/>
                    </a:lnTo>
                    <a:lnTo>
                      <a:pt x="0" y="8"/>
                    </a:lnTo>
                    <a:lnTo>
                      <a:pt x="0" y="22"/>
                    </a:lnTo>
                    <a:lnTo>
                      <a:pt x="8" y="22"/>
                    </a:lnTo>
                    <a:lnTo>
                      <a:pt x="8" y="22"/>
                    </a:lnTo>
                    <a:lnTo>
                      <a:pt x="16" y="22"/>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2" name="Line 5602"/>
              <p:cNvSpPr>
                <a:spLocks noChangeShapeType="1"/>
              </p:cNvSpPr>
              <p:nvPr/>
            </p:nvSpPr>
            <p:spPr bwMode="auto">
              <a:xfrm>
                <a:off x="4259263" y="22558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3" name="Freeform 5603"/>
              <p:cNvSpPr>
                <a:spLocks/>
              </p:cNvSpPr>
              <p:nvPr/>
            </p:nvSpPr>
            <p:spPr bwMode="auto">
              <a:xfrm>
                <a:off x="4254500" y="2255838"/>
                <a:ext cx="20638" cy="3175"/>
              </a:xfrm>
              <a:custGeom>
                <a:avLst/>
                <a:gdLst/>
                <a:ahLst/>
                <a:cxnLst>
                  <a:cxn ang="0">
                    <a:pos x="8" y="0"/>
                  </a:cxn>
                  <a:cxn ang="0">
                    <a:pos x="0" y="0"/>
                  </a:cxn>
                  <a:cxn ang="0">
                    <a:pos x="0" y="7"/>
                  </a:cxn>
                  <a:cxn ang="0">
                    <a:pos x="38" y="7"/>
                  </a:cxn>
                  <a:cxn ang="0">
                    <a:pos x="38" y="0"/>
                  </a:cxn>
                  <a:cxn ang="0">
                    <a:pos x="30" y="0"/>
                  </a:cxn>
                  <a:cxn ang="0">
                    <a:pos x="8" y="0"/>
                  </a:cxn>
                </a:cxnLst>
                <a:rect l="0" t="0" r="r" b="b"/>
                <a:pathLst>
                  <a:path w="38" h="7">
                    <a:moveTo>
                      <a:pt x="8" y="0"/>
                    </a:moveTo>
                    <a:lnTo>
                      <a:pt x="0" y="0"/>
                    </a:lnTo>
                    <a:lnTo>
                      <a:pt x="0" y="7"/>
                    </a:lnTo>
                    <a:lnTo>
                      <a:pt x="38" y="7"/>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4" name="Freeform 5604"/>
              <p:cNvSpPr>
                <a:spLocks/>
              </p:cNvSpPr>
              <p:nvPr/>
            </p:nvSpPr>
            <p:spPr bwMode="auto">
              <a:xfrm>
                <a:off x="4254500" y="2255838"/>
                <a:ext cx="20638" cy="3175"/>
              </a:xfrm>
              <a:custGeom>
                <a:avLst/>
                <a:gdLst/>
                <a:ahLst/>
                <a:cxnLst>
                  <a:cxn ang="0">
                    <a:pos x="8" y="0"/>
                  </a:cxn>
                  <a:cxn ang="0">
                    <a:pos x="0" y="0"/>
                  </a:cxn>
                  <a:cxn ang="0">
                    <a:pos x="0" y="7"/>
                  </a:cxn>
                  <a:cxn ang="0">
                    <a:pos x="8" y="7"/>
                  </a:cxn>
                  <a:cxn ang="0">
                    <a:pos x="30" y="7"/>
                  </a:cxn>
                  <a:cxn ang="0">
                    <a:pos x="38" y="7"/>
                  </a:cxn>
                  <a:cxn ang="0">
                    <a:pos x="38" y="0"/>
                  </a:cxn>
                  <a:cxn ang="0">
                    <a:pos x="30" y="0"/>
                  </a:cxn>
                  <a:cxn ang="0">
                    <a:pos x="8" y="0"/>
                  </a:cxn>
                </a:cxnLst>
                <a:rect l="0" t="0" r="r" b="b"/>
                <a:pathLst>
                  <a:path w="38" h="7">
                    <a:moveTo>
                      <a:pt x="8" y="0"/>
                    </a:moveTo>
                    <a:lnTo>
                      <a:pt x="0" y="0"/>
                    </a:lnTo>
                    <a:lnTo>
                      <a:pt x="0" y="7"/>
                    </a:lnTo>
                    <a:lnTo>
                      <a:pt x="8" y="7"/>
                    </a:lnTo>
                    <a:lnTo>
                      <a:pt x="30" y="7"/>
                    </a:lnTo>
                    <a:lnTo>
                      <a:pt x="38" y="7"/>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5" name="Line 5605"/>
              <p:cNvSpPr>
                <a:spLocks noChangeShapeType="1"/>
              </p:cNvSpPr>
              <p:nvPr/>
            </p:nvSpPr>
            <p:spPr bwMode="auto">
              <a:xfrm>
                <a:off x="4275138" y="2259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6" name="Freeform 5606"/>
              <p:cNvSpPr>
                <a:spLocks/>
              </p:cNvSpPr>
              <p:nvPr/>
            </p:nvSpPr>
            <p:spPr bwMode="auto">
              <a:xfrm>
                <a:off x="4267200" y="2255838"/>
                <a:ext cx="7938" cy="11113"/>
              </a:xfrm>
              <a:custGeom>
                <a:avLst/>
                <a:gdLst/>
                <a:ahLst/>
                <a:cxnLst>
                  <a:cxn ang="0">
                    <a:pos x="15" y="7"/>
                  </a:cxn>
                  <a:cxn ang="0">
                    <a:pos x="15" y="0"/>
                  </a:cxn>
                  <a:cxn ang="0">
                    <a:pos x="7" y="0"/>
                  </a:cxn>
                  <a:cxn ang="0">
                    <a:pos x="0" y="7"/>
                  </a:cxn>
                  <a:cxn ang="0">
                    <a:pos x="0" y="15"/>
                  </a:cxn>
                  <a:cxn ang="0">
                    <a:pos x="7" y="21"/>
                  </a:cxn>
                  <a:cxn ang="0">
                    <a:pos x="15" y="21"/>
                  </a:cxn>
                  <a:cxn ang="0">
                    <a:pos x="15" y="15"/>
                  </a:cxn>
                  <a:cxn ang="0">
                    <a:pos x="15" y="7"/>
                  </a:cxn>
                </a:cxnLst>
                <a:rect l="0" t="0" r="r" b="b"/>
                <a:pathLst>
                  <a:path w="15" h="21">
                    <a:moveTo>
                      <a:pt x="15" y="7"/>
                    </a:moveTo>
                    <a:lnTo>
                      <a:pt x="15" y="0"/>
                    </a:lnTo>
                    <a:lnTo>
                      <a:pt x="7" y="0"/>
                    </a:lnTo>
                    <a:lnTo>
                      <a:pt x="0" y="7"/>
                    </a:lnTo>
                    <a:lnTo>
                      <a:pt x="0" y="15"/>
                    </a:lnTo>
                    <a:lnTo>
                      <a:pt x="7" y="21"/>
                    </a:lnTo>
                    <a:lnTo>
                      <a:pt x="15" y="21"/>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7" name="Freeform 5607"/>
              <p:cNvSpPr>
                <a:spLocks/>
              </p:cNvSpPr>
              <p:nvPr/>
            </p:nvSpPr>
            <p:spPr bwMode="auto">
              <a:xfrm>
                <a:off x="4267200" y="2255838"/>
                <a:ext cx="7938" cy="11113"/>
              </a:xfrm>
              <a:custGeom>
                <a:avLst/>
                <a:gdLst/>
                <a:ahLst/>
                <a:cxnLst>
                  <a:cxn ang="0">
                    <a:pos x="15" y="7"/>
                  </a:cxn>
                  <a:cxn ang="0">
                    <a:pos x="15" y="0"/>
                  </a:cxn>
                  <a:cxn ang="0">
                    <a:pos x="7" y="0"/>
                  </a:cxn>
                  <a:cxn ang="0">
                    <a:pos x="0" y="7"/>
                  </a:cxn>
                  <a:cxn ang="0">
                    <a:pos x="0" y="15"/>
                  </a:cxn>
                  <a:cxn ang="0">
                    <a:pos x="7" y="21"/>
                  </a:cxn>
                  <a:cxn ang="0">
                    <a:pos x="15" y="21"/>
                  </a:cxn>
                  <a:cxn ang="0">
                    <a:pos x="15" y="15"/>
                  </a:cxn>
                  <a:cxn ang="0">
                    <a:pos x="15" y="7"/>
                  </a:cxn>
                </a:cxnLst>
                <a:rect l="0" t="0" r="r" b="b"/>
                <a:pathLst>
                  <a:path w="15" h="21">
                    <a:moveTo>
                      <a:pt x="15" y="7"/>
                    </a:moveTo>
                    <a:lnTo>
                      <a:pt x="15" y="0"/>
                    </a:lnTo>
                    <a:lnTo>
                      <a:pt x="7" y="0"/>
                    </a:lnTo>
                    <a:lnTo>
                      <a:pt x="0" y="7"/>
                    </a:lnTo>
                    <a:lnTo>
                      <a:pt x="0" y="15"/>
                    </a:lnTo>
                    <a:lnTo>
                      <a:pt x="7" y="21"/>
                    </a:lnTo>
                    <a:lnTo>
                      <a:pt x="15" y="21"/>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8" name="Line 5608"/>
              <p:cNvSpPr>
                <a:spLocks noChangeShapeType="1"/>
              </p:cNvSpPr>
              <p:nvPr/>
            </p:nvSpPr>
            <p:spPr bwMode="auto">
              <a:xfrm>
                <a:off x="4270375" y="2259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29" name="Freeform 5609"/>
              <p:cNvSpPr>
                <a:spLocks/>
              </p:cNvSpPr>
              <p:nvPr/>
            </p:nvSpPr>
            <p:spPr bwMode="auto">
              <a:xfrm>
                <a:off x="4267200" y="2259013"/>
                <a:ext cx="11113" cy="7938"/>
              </a:xfrm>
              <a:custGeom>
                <a:avLst/>
                <a:gdLst/>
                <a:ahLst/>
                <a:cxnLst>
                  <a:cxn ang="0">
                    <a:pos x="7" y="0"/>
                  </a:cxn>
                  <a:cxn ang="0">
                    <a:pos x="7" y="8"/>
                  </a:cxn>
                  <a:cxn ang="0">
                    <a:pos x="0" y="8"/>
                  </a:cxn>
                  <a:cxn ang="0">
                    <a:pos x="7" y="14"/>
                  </a:cxn>
                  <a:cxn ang="0">
                    <a:pos x="15" y="14"/>
                  </a:cxn>
                  <a:cxn ang="0">
                    <a:pos x="22" y="8"/>
                  </a:cxn>
                  <a:cxn ang="0">
                    <a:pos x="15" y="0"/>
                  </a:cxn>
                  <a:cxn ang="0">
                    <a:pos x="7" y="0"/>
                  </a:cxn>
                </a:cxnLst>
                <a:rect l="0" t="0" r="r" b="b"/>
                <a:pathLst>
                  <a:path w="22" h="14">
                    <a:moveTo>
                      <a:pt x="7" y="0"/>
                    </a:moveTo>
                    <a:lnTo>
                      <a:pt x="7" y="8"/>
                    </a:lnTo>
                    <a:lnTo>
                      <a:pt x="0" y="8"/>
                    </a:lnTo>
                    <a:lnTo>
                      <a:pt x="7" y="14"/>
                    </a:lnTo>
                    <a:lnTo>
                      <a:pt x="15" y="14"/>
                    </a:lnTo>
                    <a:lnTo>
                      <a:pt x="22"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0" name="Freeform 5610"/>
              <p:cNvSpPr>
                <a:spLocks/>
              </p:cNvSpPr>
              <p:nvPr/>
            </p:nvSpPr>
            <p:spPr bwMode="auto">
              <a:xfrm>
                <a:off x="4267200" y="2259013"/>
                <a:ext cx="11113" cy="7938"/>
              </a:xfrm>
              <a:custGeom>
                <a:avLst/>
                <a:gdLst/>
                <a:ahLst/>
                <a:cxnLst>
                  <a:cxn ang="0">
                    <a:pos x="7" y="0"/>
                  </a:cxn>
                  <a:cxn ang="0">
                    <a:pos x="7" y="8"/>
                  </a:cxn>
                  <a:cxn ang="0">
                    <a:pos x="0" y="8"/>
                  </a:cxn>
                  <a:cxn ang="0">
                    <a:pos x="7" y="14"/>
                  </a:cxn>
                  <a:cxn ang="0">
                    <a:pos x="15" y="14"/>
                  </a:cxn>
                  <a:cxn ang="0">
                    <a:pos x="22" y="8"/>
                  </a:cxn>
                  <a:cxn ang="0">
                    <a:pos x="22" y="8"/>
                  </a:cxn>
                  <a:cxn ang="0">
                    <a:pos x="15" y="0"/>
                  </a:cxn>
                  <a:cxn ang="0">
                    <a:pos x="7" y="0"/>
                  </a:cxn>
                </a:cxnLst>
                <a:rect l="0" t="0" r="r" b="b"/>
                <a:pathLst>
                  <a:path w="22" h="14">
                    <a:moveTo>
                      <a:pt x="7" y="0"/>
                    </a:moveTo>
                    <a:lnTo>
                      <a:pt x="7" y="8"/>
                    </a:lnTo>
                    <a:lnTo>
                      <a:pt x="0" y="8"/>
                    </a:lnTo>
                    <a:lnTo>
                      <a:pt x="7" y="14"/>
                    </a:lnTo>
                    <a:lnTo>
                      <a:pt x="15" y="14"/>
                    </a:lnTo>
                    <a:lnTo>
                      <a:pt x="22" y="8"/>
                    </a:lnTo>
                    <a:lnTo>
                      <a:pt x="22" y="8"/>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1" name="Line 5611"/>
              <p:cNvSpPr>
                <a:spLocks noChangeShapeType="1"/>
              </p:cNvSpPr>
              <p:nvPr/>
            </p:nvSpPr>
            <p:spPr bwMode="auto">
              <a:xfrm>
                <a:off x="4278313" y="22637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2" name="Freeform 5612"/>
              <p:cNvSpPr>
                <a:spLocks/>
              </p:cNvSpPr>
              <p:nvPr/>
            </p:nvSpPr>
            <p:spPr bwMode="auto">
              <a:xfrm>
                <a:off x="4270375" y="2259013"/>
                <a:ext cx="7938" cy="15875"/>
              </a:xfrm>
              <a:custGeom>
                <a:avLst/>
                <a:gdLst/>
                <a:ahLst/>
                <a:cxnLst>
                  <a:cxn ang="0">
                    <a:pos x="15" y="8"/>
                  </a:cxn>
                  <a:cxn ang="0">
                    <a:pos x="8" y="0"/>
                  </a:cxn>
                  <a:cxn ang="0">
                    <a:pos x="0" y="8"/>
                  </a:cxn>
                  <a:cxn ang="0">
                    <a:pos x="0" y="22"/>
                  </a:cxn>
                  <a:cxn ang="0">
                    <a:pos x="8" y="29"/>
                  </a:cxn>
                  <a:cxn ang="0">
                    <a:pos x="15" y="22"/>
                  </a:cxn>
                  <a:cxn ang="0">
                    <a:pos x="15" y="8"/>
                  </a:cxn>
                </a:cxnLst>
                <a:rect l="0" t="0" r="r" b="b"/>
                <a:pathLst>
                  <a:path w="15" h="29">
                    <a:moveTo>
                      <a:pt x="15" y="8"/>
                    </a:moveTo>
                    <a:lnTo>
                      <a:pt x="8" y="0"/>
                    </a:lnTo>
                    <a:lnTo>
                      <a:pt x="0" y="8"/>
                    </a:lnTo>
                    <a:lnTo>
                      <a:pt x="0" y="22"/>
                    </a:lnTo>
                    <a:lnTo>
                      <a:pt x="8" y="29"/>
                    </a:lnTo>
                    <a:lnTo>
                      <a:pt x="15" y="22"/>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3" name="Freeform 5613"/>
              <p:cNvSpPr>
                <a:spLocks/>
              </p:cNvSpPr>
              <p:nvPr/>
            </p:nvSpPr>
            <p:spPr bwMode="auto">
              <a:xfrm>
                <a:off x="4270375" y="2259013"/>
                <a:ext cx="7938" cy="15875"/>
              </a:xfrm>
              <a:custGeom>
                <a:avLst/>
                <a:gdLst/>
                <a:ahLst/>
                <a:cxnLst>
                  <a:cxn ang="0">
                    <a:pos x="15" y="8"/>
                  </a:cxn>
                  <a:cxn ang="0">
                    <a:pos x="15" y="8"/>
                  </a:cxn>
                  <a:cxn ang="0">
                    <a:pos x="8" y="0"/>
                  </a:cxn>
                  <a:cxn ang="0">
                    <a:pos x="0" y="8"/>
                  </a:cxn>
                  <a:cxn ang="0">
                    <a:pos x="0" y="22"/>
                  </a:cxn>
                  <a:cxn ang="0">
                    <a:pos x="8" y="29"/>
                  </a:cxn>
                  <a:cxn ang="0">
                    <a:pos x="15" y="22"/>
                  </a:cxn>
                  <a:cxn ang="0">
                    <a:pos x="15" y="22"/>
                  </a:cxn>
                  <a:cxn ang="0">
                    <a:pos x="15" y="8"/>
                  </a:cxn>
                </a:cxnLst>
                <a:rect l="0" t="0" r="r" b="b"/>
                <a:pathLst>
                  <a:path w="15" h="29">
                    <a:moveTo>
                      <a:pt x="15" y="8"/>
                    </a:moveTo>
                    <a:lnTo>
                      <a:pt x="15" y="8"/>
                    </a:lnTo>
                    <a:lnTo>
                      <a:pt x="8" y="0"/>
                    </a:lnTo>
                    <a:lnTo>
                      <a:pt x="0" y="8"/>
                    </a:lnTo>
                    <a:lnTo>
                      <a:pt x="0" y="22"/>
                    </a:lnTo>
                    <a:lnTo>
                      <a:pt x="8" y="29"/>
                    </a:lnTo>
                    <a:lnTo>
                      <a:pt x="15" y="22"/>
                    </a:lnTo>
                    <a:lnTo>
                      <a:pt x="15" y="22"/>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4" name="Line 5614"/>
              <p:cNvSpPr>
                <a:spLocks noChangeShapeType="1"/>
              </p:cNvSpPr>
              <p:nvPr/>
            </p:nvSpPr>
            <p:spPr bwMode="auto">
              <a:xfrm>
                <a:off x="4275138" y="226695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5" name="Freeform 5615"/>
              <p:cNvSpPr>
                <a:spLocks/>
              </p:cNvSpPr>
              <p:nvPr/>
            </p:nvSpPr>
            <p:spPr bwMode="auto">
              <a:xfrm>
                <a:off x="4270375" y="2266951"/>
                <a:ext cx="12700" cy="7938"/>
              </a:xfrm>
              <a:custGeom>
                <a:avLst/>
                <a:gdLst/>
                <a:ahLst/>
                <a:cxnLst>
                  <a:cxn ang="0">
                    <a:pos x="8" y="0"/>
                  </a:cxn>
                  <a:cxn ang="0">
                    <a:pos x="0" y="8"/>
                  </a:cxn>
                  <a:cxn ang="0">
                    <a:pos x="8" y="15"/>
                  </a:cxn>
                  <a:cxn ang="0">
                    <a:pos x="15" y="15"/>
                  </a:cxn>
                  <a:cxn ang="0">
                    <a:pos x="23" y="8"/>
                  </a:cxn>
                  <a:cxn ang="0">
                    <a:pos x="23" y="0"/>
                  </a:cxn>
                  <a:cxn ang="0">
                    <a:pos x="15" y="0"/>
                  </a:cxn>
                  <a:cxn ang="0">
                    <a:pos x="8" y="0"/>
                  </a:cxn>
                </a:cxnLst>
                <a:rect l="0" t="0" r="r" b="b"/>
                <a:pathLst>
                  <a:path w="23" h="15">
                    <a:moveTo>
                      <a:pt x="8" y="0"/>
                    </a:moveTo>
                    <a:lnTo>
                      <a:pt x="0" y="8"/>
                    </a:lnTo>
                    <a:lnTo>
                      <a:pt x="8" y="15"/>
                    </a:lnTo>
                    <a:lnTo>
                      <a:pt x="15" y="15"/>
                    </a:lnTo>
                    <a:lnTo>
                      <a:pt x="23"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6" name="Freeform 5616"/>
              <p:cNvSpPr>
                <a:spLocks/>
              </p:cNvSpPr>
              <p:nvPr/>
            </p:nvSpPr>
            <p:spPr bwMode="auto">
              <a:xfrm>
                <a:off x="4270375" y="2266951"/>
                <a:ext cx="12700" cy="7938"/>
              </a:xfrm>
              <a:custGeom>
                <a:avLst/>
                <a:gdLst/>
                <a:ahLst/>
                <a:cxnLst>
                  <a:cxn ang="0">
                    <a:pos x="8" y="0"/>
                  </a:cxn>
                  <a:cxn ang="0">
                    <a:pos x="8" y="0"/>
                  </a:cxn>
                  <a:cxn ang="0">
                    <a:pos x="0" y="8"/>
                  </a:cxn>
                  <a:cxn ang="0">
                    <a:pos x="8" y="15"/>
                  </a:cxn>
                  <a:cxn ang="0">
                    <a:pos x="15" y="15"/>
                  </a:cxn>
                  <a:cxn ang="0">
                    <a:pos x="23" y="8"/>
                  </a:cxn>
                  <a:cxn ang="0">
                    <a:pos x="23" y="0"/>
                  </a:cxn>
                  <a:cxn ang="0">
                    <a:pos x="15" y="0"/>
                  </a:cxn>
                  <a:cxn ang="0">
                    <a:pos x="8" y="0"/>
                  </a:cxn>
                </a:cxnLst>
                <a:rect l="0" t="0" r="r" b="b"/>
                <a:pathLst>
                  <a:path w="23" h="15">
                    <a:moveTo>
                      <a:pt x="8" y="0"/>
                    </a:moveTo>
                    <a:lnTo>
                      <a:pt x="8" y="0"/>
                    </a:lnTo>
                    <a:lnTo>
                      <a:pt x="0" y="8"/>
                    </a:lnTo>
                    <a:lnTo>
                      <a:pt x="8" y="15"/>
                    </a:lnTo>
                    <a:lnTo>
                      <a:pt x="15" y="15"/>
                    </a:lnTo>
                    <a:lnTo>
                      <a:pt x="23" y="8"/>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7" name="Line 5617"/>
              <p:cNvSpPr>
                <a:spLocks noChangeShapeType="1"/>
              </p:cNvSpPr>
              <p:nvPr/>
            </p:nvSpPr>
            <p:spPr bwMode="auto">
              <a:xfrm>
                <a:off x="4283075" y="227012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8" name="Freeform 5618"/>
              <p:cNvSpPr>
                <a:spLocks/>
              </p:cNvSpPr>
              <p:nvPr/>
            </p:nvSpPr>
            <p:spPr bwMode="auto">
              <a:xfrm>
                <a:off x="4275138" y="2266951"/>
                <a:ext cx="7938" cy="11113"/>
              </a:xfrm>
              <a:custGeom>
                <a:avLst/>
                <a:gdLst/>
                <a:ahLst/>
                <a:cxnLst>
                  <a:cxn ang="0">
                    <a:pos x="15" y="8"/>
                  </a:cxn>
                  <a:cxn ang="0">
                    <a:pos x="15" y="0"/>
                  </a:cxn>
                  <a:cxn ang="0">
                    <a:pos x="7" y="0"/>
                  </a:cxn>
                  <a:cxn ang="0">
                    <a:pos x="0" y="8"/>
                  </a:cxn>
                  <a:cxn ang="0">
                    <a:pos x="0" y="15"/>
                  </a:cxn>
                  <a:cxn ang="0">
                    <a:pos x="7" y="23"/>
                  </a:cxn>
                  <a:cxn ang="0">
                    <a:pos x="15" y="23"/>
                  </a:cxn>
                  <a:cxn ang="0">
                    <a:pos x="15" y="15"/>
                  </a:cxn>
                  <a:cxn ang="0">
                    <a:pos x="15" y="8"/>
                  </a:cxn>
                </a:cxnLst>
                <a:rect l="0" t="0" r="r" b="b"/>
                <a:pathLst>
                  <a:path w="15" h="23">
                    <a:moveTo>
                      <a:pt x="15" y="8"/>
                    </a:moveTo>
                    <a:lnTo>
                      <a:pt x="15" y="0"/>
                    </a:lnTo>
                    <a:lnTo>
                      <a:pt x="7" y="0"/>
                    </a:lnTo>
                    <a:lnTo>
                      <a:pt x="0" y="8"/>
                    </a:lnTo>
                    <a:lnTo>
                      <a:pt x="0" y="15"/>
                    </a:lnTo>
                    <a:lnTo>
                      <a:pt x="7" y="23"/>
                    </a:lnTo>
                    <a:lnTo>
                      <a:pt x="15" y="23"/>
                    </a:lnTo>
                    <a:lnTo>
                      <a:pt x="15" y="15"/>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39" name="Freeform 5619"/>
              <p:cNvSpPr>
                <a:spLocks/>
              </p:cNvSpPr>
              <p:nvPr/>
            </p:nvSpPr>
            <p:spPr bwMode="auto">
              <a:xfrm>
                <a:off x="4275138" y="2266951"/>
                <a:ext cx="7938" cy="11113"/>
              </a:xfrm>
              <a:custGeom>
                <a:avLst/>
                <a:gdLst/>
                <a:ahLst/>
                <a:cxnLst>
                  <a:cxn ang="0">
                    <a:pos x="15" y="8"/>
                  </a:cxn>
                  <a:cxn ang="0">
                    <a:pos x="15" y="0"/>
                  </a:cxn>
                  <a:cxn ang="0">
                    <a:pos x="7" y="0"/>
                  </a:cxn>
                  <a:cxn ang="0">
                    <a:pos x="0" y="8"/>
                  </a:cxn>
                  <a:cxn ang="0">
                    <a:pos x="0" y="15"/>
                  </a:cxn>
                  <a:cxn ang="0">
                    <a:pos x="7" y="23"/>
                  </a:cxn>
                  <a:cxn ang="0">
                    <a:pos x="15" y="23"/>
                  </a:cxn>
                  <a:cxn ang="0">
                    <a:pos x="15" y="15"/>
                  </a:cxn>
                  <a:cxn ang="0">
                    <a:pos x="15" y="8"/>
                  </a:cxn>
                </a:cxnLst>
                <a:rect l="0" t="0" r="r" b="b"/>
                <a:pathLst>
                  <a:path w="15" h="23">
                    <a:moveTo>
                      <a:pt x="15" y="8"/>
                    </a:moveTo>
                    <a:lnTo>
                      <a:pt x="15" y="0"/>
                    </a:lnTo>
                    <a:lnTo>
                      <a:pt x="7" y="0"/>
                    </a:lnTo>
                    <a:lnTo>
                      <a:pt x="0" y="8"/>
                    </a:lnTo>
                    <a:lnTo>
                      <a:pt x="0" y="15"/>
                    </a:lnTo>
                    <a:lnTo>
                      <a:pt x="7" y="23"/>
                    </a:lnTo>
                    <a:lnTo>
                      <a:pt x="15" y="23"/>
                    </a:lnTo>
                    <a:lnTo>
                      <a:pt x="15" y="15"/>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0" name="Line 5620"/>
              <p:cNvSpPr>
                <a:spLocks noChangeShapeType="1"/>
              </p:cNvSpPr>
              <p:nvPr/>
            </p:nvSpPr>
            <p:spPr bwMode="auto">
              <a:xfrm>
                <a:off x="4278313" y="2274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1" name="Freeform 5621"/>
              <p:cNvSpPr>
                <a:spLocks/>
              </p:cNvSpPr>
              <p:nvPr/>
            </p:nvSpPr>
            <p:spPr bwMode="auto">
              <a:xfrm>
                <a:off x="4275138" y="2274888"/>
                <a:ext cx="11113" cy="3175"/>
              </a:xfrm>
              <a:custGeom>
                <a:avLst/>
                <a:gdLst/>
                <a:ahLst/>
                <a:cxnLst>
                  <a:cxn ang="0">
                    <a:pos x="7" y="0"/>
                  </a:cxn>
                  <a:cxn ang="0">
                    <a:pos x="0" y="8"/>
                  </a:cxn>
                  <a:cxn ang="0">
                    <a:pos x="23" y="8"/>
                  </a:cxn>
                  <a:cxn ang="0">
                    <a:pos x="23" y="0"/>
                  </a:cxn>
                  <a:cxn ang="0">
                    <a:pos x="15" y="0"/>
                  </a:cxn>
                  <a:cxn ang="0">
                    <a:pos x="7" y="0"/>
                  </a:cxn>
                </a:cxnLst>
                <a:rect l="0" t="0" r="r" b="b"/>
                <a:pathLst>
                  <a:path w="23" h="8">
                    <a:moveTo>
                      <a:pt x="7" y="0"/>
                    </a:moveTo>
                    <a:lnTo>
                      <a:pt x="0" y="8"/>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2" name="Freeform 5622"/>
              <p:cNvSpPr>
                <a:spLocks/>
              </p:cNvSpPr>
              <p:nvPr/>
            </p:nvSpPr>
            <p:spPr bwMode="auto">
              <a:xfrm>
                <a:off x="4275138" y="2274888"/>
                <a:ext cx="11113" cy="3175"/>
              </a:xfrm>
              <a:custGeom>
                <a:avLst/>
                <a:gdLst/>
                <a:ahLst/>
                <a:cxnLst>
                  <a:cxn ang="0">
                    <a:pos x="7" y="0"/>
                  </a:cxn>
                  <a:cxn ang="0">
                    <a:pos x="7" y="0"/>
                  </a:cxn>
                  <a:cxn ang="0">
                    <a:pos x="0" y="8"/>
                  </a:cxn>
                  <a:cxn ang="0">
                    <a:pos x="7" y="8"/>
                  </a:cxn>
                  <a:cxn ang="0">
                    <a:pos x="15" y="8"/>
                  </a:cxn>
                  <a:cxn ang="0">
                    <a:pos x="23" y="8"/>
                  </a:cxn>
                  <a:cxn ang="0">
                    <a:pos x="23" y="0"/>
                  </a:cxn>
                  <a:cxn ang="0">
                    <a:pos x="15" y="0"/>
                  </a:cxn>
                  <a:cxn ang="0">
                    <a:pos x="7" y="0"/>
                  </a:cxn>
                </a:cxnLst>
                <a:rect l="0" t="0" r="r" b="b"/>
                <a:pathLst>
                  <a:path w="23" h="8">
                    <a:moveTo>
                      <a:pt x="7" y="0"/>
                    </a:moveTo>
                    <a:lnTo>
                      <a:pt x="7" y="0"/>
                    </a:lnTo>
                    <a:lnTo>
                      <a:pt x="0" y="8"/>
                    </a:lnTo>
                    <a:lnTo>
                      <a:pt x="7" y="8"/>
                    </a:lnTo>
                    <a:lnTo>
                      <a:pt x="15" y="8"/>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3" name="Line 5623"/>
              <p:cNvSpPr>
                <a:spLocks noChangeShapeType="1"/>
              </p:cNvSpPr>
              <p:nvPr/>
            </p:nvSpPr>
            <p:spPr bwMode="auto">
              <a:xfrm>
                <a:off x="4286250" y="2274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4" name="Freeform 5624"/>
              <p:cNvSpPr>
                <a:spLocks/>
              </p:cNvSpPr>
              <p:nvPr/>
            </p:nvSpPr>
            <p:spPr bwMode="auto">
              <a:xfrm>
                <a:off x="4278313" y="2274888"/>
                <a:ext cx="7938" cy="11113"/>
              </a:xfrm>
              <a:custGeom>
                <a:avLst/>
                <a:gdLst/>
                <a:ahLst/>
                <a:cxnLst>
                  <a:cxn ang="0">
                    <a:pos x="16" y="0"/>
                  </a:cxn>
                  <a:cxn ang="0">
                    <a:pos x="0" y="0"/>
                  </a:cxn>
                  <a:cxn ang="0">
                    <a:pos x="0" y="15"/>
                  </a:cxn>
                  <a:cxn ang="0">
                    <a:pos x="8" y="23"/>
                  </a:cxn>
                  <a:cxn ang="0">
                    <a:pos x="16" y="23"/>
                  </a:cxn>
                  <a:cxn ang="0">
                    <a:pos x="16" y="15"/>
                  </a:cxn>
                  <a:cxn ang="0">
                    <a:pos x="16" y="0"/>
                  </a:cxn>
                </a:cxnLst>
                <a:rect l="0" t="0" r="r" b="b"/>
                <a:pathLst>
                  <a:path w="16" h="23">
                    <a:moveTo>
                      <a:pt x="16" y="0"/>
                    </a:moveTo>
                    <a:lnTo>
                      <a:pt x="0" y="0"/>
                    </a:lnTo>
                    <a:lnTo>
                      <a:pt x="0" y="15"/>
                    </a:lnTo>
                    <a:lnTo>
                      <a:pt x="8" y="23"/>
                    </a:lnTo>
                    <a:lnTo>
                      <a:pt x="16" y="23"/>
                    </a:lnTo>
                    <a:lnTo>
                      <a:pt x="16" y="15"/>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5" name="Freeform 5625"/>
              <p:cNvSpPr>
                <a:spLocks/>
              </p:cNvSpPr>
              <p:nvPr/>
            </p:nvSpPr>
            <p:spPr bwMode="auto">
              <a:xfrm>
                <a:off x="4278313" y="2274888"/>
                <a:ext cx="7938" cy="11113"/>
              </a:xfrm>
              <a:custGeom>
                <a:avLst/>
                <a:gdLst/>
                <a:ahLst/>
                <a:cxnLst>
                  <a:cxn ang="0">
                    <a:pos x="16" y="0"/>
                  </a:cxn>
                  <a:cxn ang="0">
                    <a:pos x="16" y="0"/>
                  </a:cxn>
                  <a:cxn ang="0">
                    <a:pos x="8" y="0"/>
                  </a:cxn>
                  <a:cxn ang="0">
                    <a:pos x="0" y="0"/>
                  </a:cxn>
                  <a:cxn ang="0">
                    <a:pos x="0" y="15"/>
                  </a:cxn>
                  <a:cxn ang="0">
                    <a:pos x="8" y="23"/>
                  </a:cxn>
                  <a:cxn ang="0">
                    <a:pos x="16" y="23"/>
                  </a:cxn>
                  <a:cxn ang="0">
                    <a:pos x="16" y="15"/>
                  </a:cxn>
                  <a:cxn ang="0">
                    <a:pos x="16" y="0"/>
                  </a:cxn>
                </a:cxnLst>
                <a:rect l="0" t="0" r="r" b="b"/>
                <a:pathLst>
                  <a:path w="16" h="23">
                    <a:moveTo>
                      <a:pt x="16" y="0"/>
                    </a:moveTo>
                    <a:lnTo>
                      <a:pt x="16" y="0"/>
                    </a:lnTo>
                    <a:lnTo>
                      <a:pt x="8" y="0"/>
                    </a:lnTo>
                    <a:lnTo>
                      <a:pt x="0" y="0"/>
                    </a:lnTo>
                    <a:lnTo>
                      <a:pt x="0" y="15"/>
                    </a:lnTo>
                    <a:lnTo>
                      <a:pt x="8" y="23"/>
                    </a:lnTo>
                    <a:lnTo>
                      <a:pt x="16" y="23"/>
                    </a:lnTo>
                    <a:lnTo>
                      <a:pt x="16" y="15"/>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6" name="Line 5626"/>
              <p:cNvSpPr>
                <a:spLocks noChangeShapeType="1"/>
              </p:cNvSpPr>
              <p:nvPr/>
            </p:nvSpPr>
            <p:spPr bwMode="auto">
              <a:xfrm>
                <a:off x="4283075" y="2278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7" name="Freeform 5627"/>
              <p:cNvSpPr>
                <a:spLocks/>
              </p:cNvSpPr>
              <p:nvPr/>
            </p:nvSpPr>
            <p:spPr bwMode="auto">
              <a:xfrm>
                <a:off x="4278313" y="2278063"/>
                <a:ext cx="23813" cy="7938"/>
              </a:xfrm>
              <a:custGeom>
                <a:avLst/>
                <a:gdLst/>
                <a:ahLst/>
                <a:cxnLst>
                  <a:cxn ang="0">
                    <a:pos x="8" y="0"/>
                  </a:cxn>
                  <a:cxn ang="0">
                    <a:pos x="0" y="7"/>
                  </a:cxn>
                  <a:cxn ang="0">
                    <a:pos x="8" y="15"/>
                  </a:cxn>
                  <a:cxn ang="0">
                    <a:pos x="38" y="15"/>
                  </a:cxn>
                  <a:cxn ang="0">
                    <a:pos x="46" y="7"/>
                  </a:cxn>
                  <a:cxn ang="0">
                    <a:pos x="38" y="0"/>
                  </a:cxn>
                  <a:cxn ang="0">
                    <a:pos x="8" y="0"/>
                  </a:cxn>
                </a:cxnLst>
                <a:rect l="0" t="0" r="r" b="b"/>
                <a:pathLst>
                  <a:path w="46" h="15">
                    <a:moveTo>
                      <a:pt x="8" y="0"/>
                    </a:moveTo>
                    <a:lnTo>
                      <a:pt x="0" y="7"/>
                    </a:lnTo>
                    <a:lnTo>
                      <a:pt x="8" y="15"/>
                    </a:lnTo>
                    <a:lnTo>
                      <a:pt x="38" y="15"/>
                    </a:lnTo>
                    <a:lnTo>
                      <a:pt x="46" y="7"/>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8" name="Freeform 5628"/>
              <p:cNvSpPr>
                <a:spLocks/>
              </p:cNvSpPr>
              <p:nvPr/>
            </p:nvSpPr>
            <p:spPr bwMode="auto">
              <a:xfrm>
                <a:off x="4278313" y="2278063"/>
                <a:ext cx="23813" cy="7938"/>
              </a:xfrm>
              <a:custGeom>
                <a:avLst/>
                <a:gdLst/>
                <a:ahLst/>
                <a:cxnLst>
                  <a:cxn ang="0">
                    <a:pos x="8" y="0"/>
                  </a:cxn>
                  <a:cxn ang="0">
                    <a:pos x="0" y="7"/>
                  </a:cxn>
                  <a:cxn ang="0">
                    <a:pos x="0" y="7"/>
                  </a:cxn>
                  <a:cxn ang="0">
                    <a:pos x="8" y="15"/>
                  </a:cxn>
                  <a:cxn ang="0">
                    <a:pos x="38" y="15"/>
                  </a:cxn>
                  <a:cxn ang="0">
                    <a:pos x="46" y="7"/>
                  </a:cxn>
                  <a:cxn ang="0">
                    <a:pos x="46" y="7"/>
                  </a:cxn>
                  <a:cxn ang="0">
                    <a:pos x="38" y="0"/>
                  </a:cxn>
                  <a:cxn ang="0">
                    <a:pos x="8" y="0"/>
                  </a:cxn>
                </a:cxnLst>
                <a:rect l="0" t="0" r="r" b="b"/>
                <a:pathLst>
                  <a:path w="46" h="15">
                    <a:moveTo>
                      <a:pt x="8" y="0"/>
                    </a:moveTo>
                    <a:lnTo>
                      <a:pt x="0" y="7"/>
                    </a:lnTo>
                    <a:lnTo>
                      <a:pt x="0" y="7"/>
                    </a:lnTo>
                    <a:lnTo>
                      <a:pt x="8" y="15"/>
                    </a:lnTo>
                    <a:lnTo>
                      <a:pt x="38" y="15"/>
                    </a:lnTo>
                    <a:lnTo>
                      <a:pt x="46" y="7"/>
                    </a:lnTo>
                    <a:lnTo>
                      <a:pt x="46" y="7"/>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49" name="Line 5629"/>
              <p:cNvSpPr>
                <a:spLocks noChangeShapeType="1"/>
              </p:cNvSpPr>
              <p:nvPr/>
            </p:nvSpPr>
            <p:spPr bwMode="auto">
              <a:xfrm>
                <a:off x="4302125" y="228282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0" name="Freeform 5630"/>
              <p:cNvSpPr>
                <a:spLocks/>
              </p:cNvSpPr>
              <p:nvPr/>
            </p:nvSpPr>
            <p:spPr bwMode="auto">
              <a:xfrm>
                <a:off x="4294188" y="2278063"/>
                <a:ext cx="7938" cy="11113"/>
              </a:xfrm>
              <a:custGeom>
                <a:avLst/>
                <a:gdLst/>
                <a:ahLst/>
                <a:cxnLst>
                  <a:cxn ang="0">
                    <a:pos x="16" y="7"/>
                  </a:cxn>
                  <a:cxn ang="0">
                    <a:pos x="8" y="7"/>
                  </a:cxn>
                  <a:cxn ang="0">
                    <a:pos x="8" y="0"/>
                  </a:cxn>
                  <a:cxn ang="0">
                    <a:pos x="0" y="7"/>
                  </a:cxn>
                  <a:cxn ang="0">
                    <a:pos x="0" y="21"/>
                  </a:cxn>
                  <a:cxn ang="0">
                    <a:pos x="16" y="21"/>
                  </a:cxn>
                  <a:cxn ang="0">
                    <a:pos x="16" y="7"/>
                  </a:cxn>
                </a:cxnLst>
                <a:rect l="0" t="0" r="r" b="b"/>
                <a:pathLst>
                  <a:path w="16" h="21">
                    <a:moveTo>
                      <a:pt x="16" y="7"/>
                    </a:moveTo>
                    <a:lnTo>
                      <a:pt x="8" y="7"/>
                    </a:lnTo>
                    <a:lnTo>
                      <a:pt x="8" y="0"/>
                    </a:lnTo>
                    <a:lnTo>
                      <a:pt x="0" y="7"/>
                    </a:lnTo>
                    <a:lnTo>
                      <a:pt x="0" y="21"/>
                    </a:lnTo>
                    <a:lnTo>
                      <a:pt x="16" y="21"/>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1" name="Freeform 5631"/>
              <p:cNvSpPr>
                <a:spLocks/>
              </p:cNvSpPr>
              <p:nvPr/>
            </p:nvSpPr>
            <p:spPr bwMode="auto">
              <a:xfrm>
                <a:off x="4294188" y="2278063"/>
                <a:ext cx="7938" cy="11113"/>
              </a:xfrm>
              <a:custGeom>
                <a:avLst/>
                <a:gdLst/>
                <a:ahLst/>
                <a:cxnLst>
                  <a:cxn ang="0">
                    <a:pos x="16" y="7"/>
                  </a:cxn>
                  <a:cxn ang="0">
                    <a:pos x="8" y="7"/>
                  </a:cxn>
                  <a:cxn ang="0">
                    <a:pos x="8" y="0"/>
                  </a:cxn>
                  <a:cxn ang="0">
                    <a:pos x="0" y="7"/>
                  </a:cxn>
                  <a:cxn ang="0">
                    <a:pos x="0" y="21"/>
                  </a:cxn>
                  <a:cxn ang="0">
                    <a:pos x="8" y="21"/>
                  </a:cxn>
                  <a:cxn ang="0">
                    <a:pos x="8" y="21"/>
                  </a:cxn>
                  <a:cxn ang="0">
                    <a:pos x="16" y="21"/>
                  </a:cxn>
                  <a:cxn ang="0">
                    <a:pos x="16" y="7"/>
                  </a:cxn>
                </a:cxnLst>
                <a:rect l="0" t="0" r="r" b="b"/>
                <a:pathLst>
                  <a:path w="16" h="21">
                    <a:moveTo>
                      <a:pt x="16" y="7"/>
                    </a:moveTo>
                    <a:lnTo>
                      <a:pt x="8" y="7"/>
                    </a:lnTo>
                    <a:lnTo>
                      <a:pt x="8" y="0"/>
                    </a:lnTo>
                    <a:lnTo>
                      <a:pt x="0" y="7"/>
                    </a:lnTo>
                    <a:lnTo>
                      <a:pt x="0" y="21"/>
                    </a:lnTo>
                    <a:lnTo>
                      <a:pt x="8" y="21"/>
                    </a:lnTo>
                    <a:lnTo>
                      <a:pt x="8" y="21"/>
                    </a:lnTo>
                    <a:lnTo>
                      <a:pt x="16" y="21"/>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2" name="Line 5632"/>
              <p:cNvSpPr>
                <a:spLocks noChangeShapeType="1"/>
              </p:cNvSpPr>
              <p:nvPr/>
            </p:nvSpPr>
            <p:spPr bwMode="auto">
              <a:xfrm>
                <a:off x="4298950" y="228600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3" name="Freeform 5633"/>
              <p:cNvSpPr>
                <a:spLocks/>
              </p:cNvSpPr>
              <p:nvPr/>
            </p:nvSpPr>
            <p:spPr bwMode="auto">
              <a:xfrm>
                <a:off x="4294188" y="2286001"/>
                <a:ext cx="20638" cy="3175"/>
              </a:xfrm>
              <a:custGeom>
                <a:avLst/>
                <a:gdLst/>
                <a:ahLst/>
                <a:cxnLst>
                  <a:cxn ang="0">
                    <a:pos x="8" y="0"/>
                  </a:cxn>
                  <a:cxn ang="0">
                    <a:pos x="0" y="0"/>
                  </a:cxn>
                  <a:cxn ang="0">
                    <a:pos x="0" y="6"/>
                  </a:cxn>
                  <a:cxn ang="0">
                    <a:pos x="39" y="6"/>
                  </a:cxn>
                  <a:cxn ang="0">
                    <a:pos x="39" y="0"/>
                  </a:cxn>
                  <a:cxn ang="0">
                    <a:pos x="8" y="0"/>
                  </a:cxn>
                </a:cxnLst>
                <a:rect l="0" t="0" r="r" b="b"/>
                <a:pathLst>
                  <a:path w="39" h="6">
                    <a:moveTo>
                      <a:pt x="8" y="0"/>
                    </a:moveTo>
                    <a:lnTo>
                      <a:pt x="0" y="0"/>
                    </a:lnTo>
                    <a:lnTo>
                      <a:pt x="0" y="6"/>
                    </a:lnTo>
                    <a:lnTo>
                      <a:pt x="39" y="6"/>
                    </a:lnTo>
                    <a:lnTo>
                      <a:pt x="39"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4" name="Freeform 5634"/>
              <p:cNvSpPr>
                <a:spLocks/>
              </p:cNvSpPr>
              <p:nvPr/>
            </p:nvSpPr>
            <p:spPr bwMode="auto">
              <a:xfrm>
                <a:off x="4294188" y="2286001"/>
                <a:ext cx="20638" cy="3175"/>
              </a:xfrm>
              <a:custGeom>
                <a:avLst/>
                <a:gdLst/>
                <a:ahLst/>
                <a:cxnLst>
                  <a:cxn ang="0">
                    <a:pos x="8" y="0"/>
                  </a:cxn>
                  <a:cxn ang="0">
                    <a:pos x="0" y="0"/>
                  </a:cxn>
                  <a:cxn ang="0">
                    <a:pos x="0" y="6"/>
                  </a:cxn>
                  <a:cxn ang="0">
                    <a:pos x="8" y="6"/>
                  </a:cxn>
                  <a:cxn ang="0">
                    <a:pos x="39" y="6"/>
                  </a:cxn>
                  <a:cxn ang="0">
                    <a:pos x="39" y="6"/>
                  </a:cxn>
                  <a:cxn ang="0">
                    <a:pos x="39" y="0"/>
                  </a:cxn>
                  <a:cxn ang="0">
                    <a:pos x="39" y="0"/>
                  </a:cxn>
                  <a:cxn ang="0">
                    <a:pos x="8" y="0"/>
                  </a:cxn>
                </a:cxnLst>
                <a:rect l="0" t="0" r="r" b="b"/>
                <a:pathLst>
                  <a:path w="39" h="6">
                    <a:moveTo>
                      <a:pt x="8" y="0"/>
                    </a:moveTo>
                    <a:lnTo>
                      <a:pt x="0" y="0"/>
                    </a:lnTo>
                    <a:lnTo>
                      <a:pt x="0" y="6"/>
                    </a:lnTo>
                    <a:lnTo>
                      <a:pt x="8" y="6"/>
                    </a:lnTo>
                    <a:lnTo>
                      <a:pt x="39" y="6"/>
                    </a:lnTo>
                    <a:lnTo>
                      <a:pt x="39" y="6"/>
                    </a:lnTo>
                    <a:lnTo>
                      <a:pt x="39" y="0"/>
                    </a:lnTo>
                    <a:lnTo>
                      <a:pt x="39"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5" name="Line 5635"/>
              <p:cNvSpPr>
                <a:spLocks noChangeShapeType="1"/>
              </p:cNvSpPr>
              <p:nvPr/>
            </p:nvSpPr>
            <p:spPr bwMode="auto">
              <a:xfrm>
                <a:off x="4314825" y="22891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6" name="Freeform 5636"/>
              <p:cNvSpPr>
                <a:spLocks/>
              </p:cNvSpPr>
              <p:nvPr/>
            </p:nvSpPr>
            <p:spPr bwMode="auto">
              <a:xfrm>
                <a:off x="4310063" y="2286001"/>
                <a:ext cx="4763" cy="19050"/>
              </a:xfrm>
              <a:custGeom>
                <a:avLst/>
                <a:gdLst/>
                <a:ahLst/>
                <a:cxnLst>
                  <a:cxn ang="0">
                    <a:pos x="8" y="6"/>
                  </a:cxn>
                  <a:cxn ang="0">
                    <a:pos x="8" y="0"/>
                  </a:cxn>
                  <a:cxn ang="0">
                    <a:pos x="0" y="0"/>
                  </a:cxn>
                  <a:cxn ang="0">
                    <a:pos x="0" y="36"/>
                  </a:cxn>
                  <a:cxn ang="0">
                    <a:pos x="8" y="36"/>
                  </a:cxn>
                  <a:cxn ang="0">
                    <a:pos x="8" y="28"/>
                  </a:cxn>
                  <a:cxn ang="0">
                    <a:pos x="8" y="6"/>
                  </a:cxn>
                </a:cxnLst>
                <a:rect l="0" t="0" r="r" b="b"/>
                <a:pathLst>
                  <a:path w="8" h="36">
                    <a:moveTo>
                      <a:pt x="8" y="6"/>
                    </a:moveTo>
                    <a:lnTo>
                      <a:pt x="8" y="0"/>
                    </a:lnTo>
                    <a:lnTo>
                      <a:pt x="0" y="0"/>
                    </a:lnTo>
                    <a:lnTo>
                      <a:pt x="0" y="36"/>
                    </a:lnTo>
                    <a:lnTo>
                      <a:pt x="8" y="36"/>
                    </a:lnTo>
                    <a:lnTo>
                      <a:pt x="8" y="28"/>
                    </a:lnTo>
                    <a:lnTo>
                      <a:pt x="8"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7" name="Freeform 5637"/>
              <p:cNvSpPr>
                <a:spLocks/>
              </p:cNvSpPr>
              <p:nvPr/>
            </p:nvSpPr>
            <p:spPr bwMode="auto">
              <a:xfrm>
                <a:off x="4310063" y="2286001"/>
                <a:ext cx="4763" cy="19050"/>
              </a:xfrm>
              <a:custGeom>
                <a:avLst/>
                <a:gdLst/>
                <a:ahLst/>
                <a:cxnLst>
                  <a:cxn ang="0">
                    <a:pos x="8" y="6"/>
                  </a:cxn>
                  <a:cxn ang="0">
                    <a:pos x="8" y="0"/>
                  </a:cxn>
                  <a:cxn ang="0">
                    <a:pos x="0" y="0"/>
                  </a:cxn>
                  <a:cxn ang="0">
                    <a:pos x="0" y="6"/>
                  </a:cxn>
                  <a:cxn ang="0">
                    <a:pos x="0" y="28"/>
                  </a:cxn>
                  <a:cxn ang="0">
                    <a:pos x="0" y="36"/>
                  </a:cxn>
                  <a:cxn ang="0">
                    <a:pos x="8" y="36"/>
                  </a:cxn>
                  <a:cxn ang="0">
                    <a:pos x="8" y="28"/>
                  </a:cxn>
                  <a:cxn ang="0">
                    <a:pos x="8" y="6"/>
                  </a:cxn>
                </a:cxnLst>
                <a:rect l="0" t="0" r="r" b="b"/>
                <a:pathLst>
                  <a:path w="8" h="36">
                    <a:moveTo>
                      <a:pt x="8" y="6"/>
                    </a:moveTo>
                    <a:lnTo>
                      <a:pt x="8" y="0"/>
                    </a:lnTo>
                    <a:lnTo>
                      <a:pt x="0" y="0"/>
                    </a:lnTo>
                    <a:lnTo>
                      <a:pt x="0" y="6"/>
                    </a:lnTo>
                    <a:lnTo>
                      <a:pt x="0" y="28"/>
                    </a:lnTo>
                    <a:lnTo>
                      <a:pt x="0" y="36"/>
                    </a:lnTo>
                    <a:lnTo>
                      <a:pt x="8" y="36"/>
                    </a:lnTo>
                    <a:lnTo>
                      <a:pt x="8" y="28"/>
                    </a:lnTo>
                    <a:lnTo>
                      <a:pt x="8"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8" name="Line 5638"/>
              <p:cNvSpPr>
                <a:spLocks noChangeShapeType="1"/>
              </p:cNvSpPr>
              <p:nvPr/>
            </p:nvSpPr>
            <p:spPr bwMode="auto">
              <a:xfrm>
                <a:off x="4314825" y="2297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59" name="Freeform 5639"/>
              <p:cNvSpPr>
                <a:spLocks/>
              </p:cNvSpPr>
              <p:nvPr/>
            </p:nvSpPr>
            <p:spPr bwMode="auto">
              <a:xfrm>
                <a:off x="4310063" y="2297113"/>
                <a:ext cx="31750" cy="7938"/>
              </a:xfrm>
              <a:custGeom>
                <a:avLst/>
                <a:gdLst/>
                <a:ahLst/>
                <a:cxnLst>
                  <a:cxn ang="0">
                    <a:pos x="8" y="0"/>
                  </a:cxn>
                  <a:cxn ang="0">
                    <a:pos x="0" y="7"/>
                  </a:cxn>
                  <a:cxn ang="0">
                    <a:pos x="8" y="15"/>
                  </a:cxn>
                  <a:cxn ang="0">
                    <a:pos x="53" y="15"/>
                  </a:cxn>
                  <a:cxn ang="0">
                    <a:pos x="60" y="7"/>
                  </a:cxn>
                  <a:cxn ang="0">
                    <a:pos x="53" y="0"/>
                  </a:cxn>
                  <a:cxn ang="0">
                    <a:pos x="8" y="0"/>
                  </a:cxn>
                </a:cxnLst>
                <a:rect l="0" t="0" r="r" b="b"/>
                <a:pathLst>
                  <a:path w="60" h="15">
                    <a:moveTo>
                      <a:pt x="8" y="0"/>
                    </a:moveTo>
                    <a:lnTo>
                      <a:pt x="0" y="7"/>
                    </a:lnTo>
                    <a:lnTo>
                      <a:pt x="8" y="15"/>
                    </a:lnTo>
                    <a:lnTo>
                      <a:pt x="53" y="15"/>
                    </a:lnTo>
                    <a:lnTo>
                      <a:pt x="60" y="7"/>
                    </a:lnTo>
                    <a:lnTo>
                      <a:pt x="5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0" name="Freeform 5640"/>
              <p:cNvSpPr>
                <a:spLocks/>
              </p:cNvSpPr>
              <p:nvPr/>
            </p:nvSpPr>
            <p:spPr bwMode="auto">
              <a:xfrm>
                <a:off x="4310063" y="2297113"/>
                <a:ext cx="31750" cy="7938"/>
              </a:xfrm>
              <a:custGeom>
                <a:avLst/>
                <a:gdLst/>
                <a:ahLst/>
                <a:cxnLst>
                  <a:cxn ang="0">
                    <a:pos x="8" y="0"/>
                  </a:cxn>
                  <a:cxn ang="0">
                    <a:pos x="0" y="7"/>
                  </a:cxn>
                  <a:cxn ang="0">
                    <a:pos x="0" y="7"/>
                  </a:cxn>
                  <a:cxn ang="0">
                    <a:pos x="8" y="15"/>
                  </a:cxn>
                  <a:cxn ang="0">
                    <a:pos x="53" y="15"/>
                  </a:cxn>
                  <a:cxn ang="0">
                    <a:pos x="60" y="7"/>
                  </a:cxn>
                  <a:cxn ang="0">
                    <a:pos x="60" y="7"/>
                  </a:cxn>
                  <a:cxn ang="0">
                    <a:pos x="53" y="0"/>
                  </a:cxn>
                  <a:cxn ang="0">
                    <a:pos x="8" y="0"/>
                  </a:cxn>
                </a:cxnLst>
                <a:rect l="0" t="0" r="r" b="b"/>
                <a:pathLst>
                  <a:path w="60" h="15">
                    <a:moveTo>
                      <a:pt x="8" y="0"/>
                    </a:moveTo>
                    <a:lnTo>
                      <a:pt x="0" y="7"/>
                    </a:lnTo>
                    <a:lnTo>
                      <a:pt x="0" y="7"/>
                    </a:lnTo>
                    <a:lnTo>
                      <a:pt x="8" y="15"/>
                    </a:lnTo>
                    <a:lnTo>
                      <a:pt x="53" y="15"/>
                    </a:lnTo>
                    <a:lnTo>
                      <a:pt x="60" y="7"/>
                    </a:lnTo>
                    <a:lnTo>
                      <a:pt x="60" y="7"/>
                    </a:lnTo>
                    <a:lnTo>
                      <a:pt x="5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1" name="Line 5641"/>
              <p:cNvSpPr>
                <a:spLocks noChangeShapeType="1"/>
              </p:cNvSpPr>
              <p:nvPr/>
            </p:nvSpPr>
            <p:spPr bwMode="auto">
              <a:xfrm>
                <a:off x="4341813" y="2301876"/>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2" name="Freeform 5642"/>
              <p:cNvSpPr>
                <a:spLocks/>
              </p:cNvSpPr>
              <p:nvPr/>
            </p:nvSpPr>
            <p:spPr bwMode="auto">
              <a:xfrm>
                <a:off x="4333875" y="2297113"/>
                <a:ext cx="7938" cy="12700"/>
              </a:xfrm>
              <a:custGeom>
                <a:avLst/>
                <a:gdLst/>
                <a:ahLst/>
                <a:cxnLst>
                  <a:cxn ang="0">
                    <a:pos x="15" y="7"/>
                  </a:cxn>
                  <a:cxn ang="0">
                    <a:pos x="15" y="0"/>
                  </a:cxn>
                  <a:cxn ang="0">
                    <a:pos x="8" y="0"/>
                  </a:cxn>
                  <a:cxn ang="0">
                    <a:pos x="0" y="7"/>
                  </a:cxn>
                  <a:cxn ang="0">
                    <a:pos x="0" y="22"/>
                  </a:cxn>
                  <a:cxn ang="0">
                    <a:pos x="15" y="22"/>
                  </a:cxn>
                  <a:cxn ang="0">
                    <a:pos x="15" y="7"/>
                  </a:cxn>
                </a:cxnLst>
                <a:rect l="0" t="0" r="r" b="b"/>
                <a:pathLst>
                  <a:path w="15" h="22">
                    <a:moveTo>
                      <a:pt x="15" y="7"/>
                    </a:moveTo>
                    <a:lnTo>
                      <a:pt x="15" y="0"/>
                    </a:lnTo>
                    <a:lnTo>
                      <a:pt x="8"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3" name="Freeform 5643"/>
              <p:cNvSpPr>
                <a:spLocks/>
              </p:cNvSpPr>
              <p:nvPr/>
            </p:nvSpPr>
            <p:spPr bwMode="auto">
              <a:xfrm>
                <a:off x="4333875" y="2297113"/>
                <a:ext cx="7938" cy="12700"/>
              </a:xfrm>
              <a:custGeom>
                <a:avLst/>
                <a:gdLst/>
                <a:ahLst/>
                <a:cxnLst>
                  <a:cxn ang="0">
                    <a:pos x="15" y="7"/>
                  </a:cxn>
                  <a:cxn ang="0">
                    <a:pos x="15" y="0"/>
                  </a:cxn>
                  <a:cxn ang="0">
                    <a:pos x="8" y="0"/>
                  </a:cxn>
                  <a:cxn ang="0">
                    <a:pos x="0" y="7"/>
                  </a:cxn>
                  <a:cxn ang="0">
                    <a:pos x="0" y="22"/>
                  </a:cxn>
                  <a:cxn ang="0">
                    <a:pos x="8" y="22"/>
                  </a:cxn>
                  <a:cxn ang="0">
                    <a:pos x="15" y="22"/>
                  </a:cxn>
                  <a:cxn ang="0">
                    <a:pos x="15" y="22"/>
                  </a:cxn>
                  <a:cxn ang="0">
                    <a:pos x="15" y="7"/>
                  </a:cxn>
                </a:cxnLst>
                <a:rect l="0" t="0" r="r" b="b"/>
                <a:pathLst>
                  <a:path w="15" h="22">
                    <a:moveTo>
                      <a:pt x="15" y="7"/>
                    </a:moveTo>
                    <a:lnTo>
                      <a:pt x="15" y="0"/>
                    </a:lnTo>
                    <a:lnTo>
                      <a:pt x="8" y="0"/>
                    </a:lnTo>
                    <a:lnTo>
                      <a:pt x="0" y="7"/>
                    </a:lnTo>
                    <a:lnTo>
                      <a:pt x="0" y="22"/>
                    </a:lnTo>
                    <a:lnTo>
                      <a:pt x="8" y="22"/>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4" name="Line 5644"/>
              <p:cNvSpPr>
                <a:spLocks noChangeShapeType="1"/>
              </p:cNvSpPr>
              <p:nvPr/>
            </p:nvSpPr>
            <p:spPr bwMode="auto">
              <a:xfrm>
                <a:off x="4338638" y="2305051"/>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5" name="Freeform 5645"/>
              <p:cNvSpPr>
                <a:spLocks/>
              </p:cNvSpPr>
              <p:nvPr/>
            </p:nvSpPr>
            <p:spPr bwMode="auto">
              <a:xfrm>
                <a:off x="4333875" y="2305051"/>
                <a:ext cx="20638" cy="4763"/>
              </a:xfrm>
              <a:custGeom>
                <a:avLst/>
                <a:gdLst/>
                <a:ahLst/>
                <a:cxnLst>
                  <a:cxn ang="0">
                    <a:pos x="8" y="0"/>
                  </a:cxn>
                  <a:cxn ang="0">
                    <a:pos x="0" y="0"/>
                  </a:cxn>
                  <a:cxn ang="0">
                    <a:pos x="0" y="7"/>
                  </a:cxn>
                  <a:cxn ang="0">
                    <a:pos x="38" y="7"/>
                  </a:cxn>
                  <a:cxn ang="0">
                    <a:pos x="30" y="0"/>
                  </a:cxn>
                  <a:cxn ang="0">
                    <a:pos x="8" y="0"/>
                  </a:cxn>
                </a:cxnLst>
                <a:rect l="0" t="0" r="r" b="b"/>
                <a:pathLst>
                  <a:path w="38" h="7">
                    <a:moveTo>
                      <a:pt x="8" y="0"/>
                    </a:moveTo>
                    <a:lnTo>
                      <a:pt x="0" y="0"/>
                    </a:lnTo>
                    <a:lnTo>
                      <a:pt x="0" y="7"/>
                    </a:lnTo>
                    <a:lnTo>
                      <a:pt x="38" y="7"/>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6" name="Freeform 5646"/>
              <p:cNvSpPr>
                <a:spLocks/>
              </p:cNvSpPr>
              <p:nvPr/>
            </p:nvSpPr>
            <p:spPr bwMode="auto">
              <a:xfrm>
                <a:off x="4333875" y="2305051"/>
                <a:ext cx="20638" cy="4763"/>
              </a:xfrm>
              <a:custGeom>
                <a:avLst/>
                <a:gdLst/>
                <a:ahLst/>
                <a:cxnLst>
                  <a:cxn ang="0">
                    <a:pos x="8" y="0"/>
                  </a:cxn>
                  <a:cxn ang="0">
                    <a:pos x="0" y="0"/>
                  </a:cxn>
                  <a:cxn ang="0">
                    <a:pos x="0" y="7"/>
                  </a:cxn>
                  <a:cxn ang="0">
                    <a:pos x="8" y="7"/>
                  </a:cxn>
                  <a:cxn ang="0">
                    <a:pos x="30" y="7"/>
                  </a:cxn>
                  <a:cxn ang="0">
                    <a:pos x="38" y="7"/>
                  </a:cxn>
                  <a:cxn ang="0">
                    <a:pos x="30" y="0"/>
                  </a:cxn>
                  <a:cxn ang="0">
                    <a:pos x="30" y="0"/>
                  </a:cxn>
                  <a:cxn ang="0">
                    <a:pos x="8" y="0"/>
                  </a:cxn>
                </a:cxnLst>
                <a:rect l="0" t="0" r="r" b="b"/>
                <a:pathLst>
                  <a:path w="38" h="7">
                    <a:moveTo>
                      <a:pt x="8" y="0"/>
                    </a:moveTo>
                    <a:lnTo>
                      <a:pt x="0" y="0"/>
                    </a:lnTo>
                    <a:lnTo>
                      <a:pt x="0" y="7"/>
                    </a:lnTo>
                    <a:lnTo>
                      <a:pt x="8" y="7"/>
                    </a:lnTo>
                    <a:lnTo>
                      <a:pt x="30" y="7"/>
                    </a:lnTo>
                    <a:lnTo>
                      <a:pt x="38" y="7"/>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7" name="Line 5647"/>
              <p:cNvSpPr>
                <a:spLocks noChangeShapeType="1"/>
              </p:cNvSpPr>
              <p:nvPr/>
            </p:nvSpPr>
            <p:spPr bwMode="auto">
              <a:xfrm>
                <a:off x="4354513" y="2309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8" name="Freeform 5649"/>
              <p:cNvSpPr>
                <a:spLocks/>
              </p:cNvSpPr>
              <p:nvPr/>
            </p:nvSpPr>
            <p:spPr bwMode="auto">
              <a:xfrm>
                <a:off x="4346575" y="2305050"/>
                <a:ext cx="7938" cy="11113"/>
              </a:xfrm>
              <a:custGeom>
                <a:avLst/>
                <a:gdLst/>
                <a:ahLst/>
                <a:cxnLst>
                  <a:cxn ang="0">
                    <a:pos x="16" y="7"/>
                  </a:cxn>
                  <a:cxn ang="0">
                    <a:pos x="8" y="0"/>
                  </a:cxn>
                  <a:cxn ang="0">
                    <a:pos x="0" y="7"/>
                  </a:cxn>
                  <a:cxn ang="0">
                    <a:pos x="0" y="14"/>
                  </a:cxn>
                  <a:cxn ang="0">
                    <a:pos x="8" y="21"/>
                  </a:cxn>
                  <a:cxn ang="0">
                    <a:pos x="16" y="14"/>
                  </a:cxn>
                  <a:cxn ang="0">
                    <a:pos x="16" y="7"/>
                  </a:cxn>
                </a:cxnLst>
                <a:rect l="0" t="0" r="r" b="b"/>
                <a:pathLst>
                  <a:path w="16" h="21">
                    <a:moveTo>
                      <a:pt x="16" y="7"/>
                    </a:moveTo>
                    <a:lnTo>
                      <a:pt x="8" y="0"/>
                    </a:lnTo>
                    <a:lnTo>
                      <a:pt x="0" y="7"/>
                    </a:lnTo>
                    <a:lnTo>
                      <a:pt x="0" y="14"/>
                    </a:lnTo>
                    <a:lnTo>
                      <a:pt x="8" y="21"/>
                    </a:lnTo>
                    <a:lnTo>
                      <a:pt x="16" y="14"/>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69" name="Freeform 5650"/>
              <p:cNvSpPr>
                <a:spLocks/>
              </p:cNvSpPr>
              <p:nvPr/>
            </p:nvSpPr>
            <p:spPr bwMode="auto">
              <a:xfrm>
                <a:off x="4346575" y="2305050"/>
                <a:ext cx="7938" cy="11113"/>
              </a:xfrm>
              <a:custGeom>
                <a:avLst/>
                <a:gdLst/>
                <a:ahLst/>
                <a:cxnLst>
                  <a:cxn ang="0">
                    <a:pos x="16" y="7"/>
                  </a:cxn>
                  <a:cxn ang="0">
                    <a:pos x="8" y="0"/>
                  </a:cxn>
                  <a:cxn ang="0">
                    <a:pos x="8" y="0"/>
                  </a:cxn>
                  <a:cxn ang="0">
                    <a:pos x="0" y="7"/>
                  </a:cxn>
                  <a:cxn ang="0">
                    <a:pos x="0" y="14"/>
                  </a:cxn>
                  <a:cxn ang="0">
                    <a:pos x="8" y="21"/>
                  </a:cxn>
                  <a:cxn ang="0">
                    <a:pos x="8" y="21"/>
                  </a:cxn>
                  <a:cxn ang="0">
                    <a:pos x="16" y="14"/>
                  </a:cxn>
                  <a:cxn ang="0">
                    <a:pos x="16" y="7"/>
                  </a:cxn>
                </a:cxnLst>
                <a:rect l="0" t="0" r="r" b="b"/>
                <a:pathLst>
                  <a:path w="16" h="21">
                    <a:moveTo>
                      <a:pt x="16" y="7"/>
                    </a:moveTo>
                    <a:lnTo>
                      <a:pt x="8" y="0"/>
                    </a:lnTo>
                    <a:lnTo>
                      <a:pt x="8" y="0"/>
                    </a:lnTo>
                    <a:lnTo>
                      <a:pt x="0" y="7"/>
                    </a:lnTo>
                    <a:lnTo>
                      <a:pt x="0" y="14"/>
                    </a:lnTo>
                    <a:lnTo>
                      <a:pt x="8" y="21"/>
                    </a:lnTo>
                    <a:lnTo>
                      <a:pt x="8" y="21"/>
                    </a:lnTo>
                    <a:lnTo>
                      <a:pt x="16" y="14"/>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0" name="Line 5651"/>
              <p:cNvSpPr>
                <a:spLocks noChangeShapeType="1"/>
              </p:cNvSpPr>
              <p:nvPr/>
            </p:nvSpPr>
            <p:spPr bwMode="auto">
              <a:xfrm>
                <a:off x="4349750" y="2312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1" name="Freeform 5652"/>
              <p:cNvSpPr>
                <a:spLocks/>
              </p:cNvSpPr>
              <p:nvPr/>
            </p:nvSpPr>
            <p:spPr bwMode="auto">
              <a:xfrm>
                <a:off x="4346575" y="2312988"/>
                <a:ext cx="15875" cy="3175"/>
              </a:xfrm>
              <a:custGeom>
                <a:avLst/>
                <a:gdLst/>
                <a:ahLst/>
                <a:cxnLst>
                  <a:cxn ang="0">
                    <a:pos x="8" y="0"/>
                  </a:cxn>
                  <a:cxn ang="0">
                    <a:pos x="0" y="0"/>
                  </a:cxn>
                  <a:cxn ang="0">
                    <a:pos x="8" y="7"/>
                  </a:cxn>
                  <a:cxn ang="0">
                    <a:pos x="24" y="7"/>
                  </a:cxn>
                  <a:cxn ang="0">
                    <a:pos x="30" y="0"/>
                  </a:cxn>
                  <a:cxn ang="0">
                    <a:pos x="24" y="0"/>
                  </a:cxn>
                  <a:cxn ang="0">
                    <a:pos x="8" y="0"/>
                  </a:cxn>
                </a:cxnLst>
                <a:rect l="0" t="0" r="r" b="b"/>
                <a:pathLst>
                  <a:path w="30" h="7">
                    <a:moveTo>
                      <a:pt x="8" y="0"/>
                    </a:moveTo>
                    <a:lnTo>
                      <a:pt x="0" y="0"/>
                    </a:lnTo>
                    <a:lnTo>
                      <a:pt x="8" y="7"/>
                    </a:lnTo>
                    <a:lnTo>
                      <a:pt x="24" y="7"/>
                    </a:lnTo>
                    <a:lnTo>
                      <a:pt x="30" y="0"/>
                    </a:lnTo>
                    <a:lnTo>
                      <a:pt x="2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2" name="Freeform 5653"/>
              <p:cNvSpPr>
                <a:spLocks/>
              </p:cNvSpPr>
              <p:nvPr/>
            </p:nvSpPr>
            <p:spPr bwMode="auto">
              <a:xfrm>
                <a:off x="4346575" y="2312988"/>
                <a:ext cx="15875" cy="3175"/>
              </a:xfrm>
              <a:custGeom>
                <a:avLst/>
                <a:gdLst/>
                <a:ahLst/>
                <a:cxnLst>
                  <a:cxn ang="0">
                    <a:pos x="8" y="0"/>
                  </a:cxn>
                  <a:cxn ang="0">
                    <a:pos x="0" y="0"/>
                  </a:cxn>
                  <a:cxn ang="0">
                    <a:pos x="0" y="0"/>
                  </a:cxn>
                  <a:cxn ang="0">
                    <a:pos x="8" y="7"/>
                  </a:cxn>
                  <a:cxn ang="0">
                    <a:pos x="24" y="7"/>
                  </a:cxn>
                  <a:cxn ang="0">
                    <a:pos x="30" y="0"/>
                  </a:cxn>
                  <a:cxn ang="0">
                    <a:pos x="24" y="0"/>
                  </a:cxn>
                  <a:cxn ang="0">
                    <a:pos x="24" y="0"/>
                  </a:cxn>
                  <a:cxn ang="0">
                    <a:pos x="8" y="0"/>
                  </a:cxn>
                </a:cxnLst>
                <a:rect l="0" t="0" r="r" b="b"/>
                <a:pathLst>
                  <a:path w="30" h="7">
                    <a:moveTo>
                      <a:pt x="8" y="0"/>
                    </a:moveTo>
                    <a:lnTo>
                      <a:pt x="0" y="0"/>
                    </a:lnTo>
                    <a:lnTo>
                      <a:pt x="0" y="0"/>
                    </a:lnTo>
                    <a:lnTo>
                      <a:pt x="8" y="7"/>
                    </a:lnTo>
                    <a:lnTo>
                      <a:pt x="24" y="7"/>
                    </a:lnTo>
                    <a:lnTo>
                      <a:pt x="30" y="0"/>
                    </a:lnTo>
                    <a:lnTo>
                      <a:pt x="24" y="0"/>
                    </a:lnTo>
                    <a:lnTo>
                      <a:pt x="2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3" name="Line 5654"/>
              <p:cNvSpPr>
                <a:spLocks noChangeShapeType="1"/>
              </p:cNvSpPr>
              <p:nvPr/>
            </p:nvSpPr>
            <p:spPr bwMode="auto">
              <a:xfrm>
                <a:off x="4362450" y="2312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4" name="Freeform 5655"/>
              <p:cNvSpPr>
                <a:spLocks/>
              </p:cNvSpPr>
              <p:nvPr/>
            </p:nvSpPr>
            <p:spPr bwMode="auto">
              <a:xfrm>
                <a:off x="4354513" y="2312988"/>
                <a:ext cx="7938" cy="11113"/>
              </a:xfrm>
              <a:custGeom>
                <a:avLst/>
                <a:gdLst/>
                <a:ahLst/>
                <a:cxnLst>
                  <a:cxn ang="0">
                    <a:pos x="14" y="0"/>
                  </a:cxn>
                  <a:cxn ang="0">
                    <a:pos x="0" y="0"/>
                  </a:cxn>
                  <a:cxn ang="0">
                    <a:pos x="0" y="14"/>
                  </a:cxn>
                  <a:cxn ang="0">
                    <a:pos x="8" y="22"/>
                  </a:cxn>
                  <a:cxn ang="0">
                    <a:pos x="14" y="14"/>
                  </a:cxn>
                  <a:cxn ang="0">
                    <a:pos x="14" y="0"/>
                  </a:cxn>
                </a:cxnLst>
                <a:rect l="0" t="0" r="r" b="b"/>
                <a:pathLst>
                  <a:path w="14" h="22">
                    <a:moveTo>
                      <a:pt x="14" y="0"/>
                    </a:moveTo>
                    <a:lnTo>
                      <a:pt x="0" y="0"/>
                    </a:lnTo>
                    <a:lnTo>
                      <a:pt x="0" y="14"/>
                    </a:lnTo>
                    <a:lnTo>
                      <a:pt x="8" y="22"/>
                    </a:lnTo>
                    <a:lnTo>
                      <a:pt x="14" y="14"/>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5" name="Freeform 5656"/>
              <p:cNvSpPr>
                <a:spLocks/>
              </p:cNvSpPr>
              <p:nvPr/>
            </p:nvSpPr>
            <p:spPr bwMode="auto">
              <a:xfrm>
                <a:off x="4354513" y="2312988"/>
                <a:ext cx="7938" cy="11113"/>
              </a:xfrm>
              <a:custGeom>
                <a:avLst/>
                <a:gdLst/>
                <a:ahLst/>
                <a:cxnLst>
                  <a:cxn ang="0">
                    <a:pos x="14" y="0"/>
                  </a:cxn>
                  <a:cxn ang="0">
                    <a:pos x="8" y="0"/>
                  </a:cxn>
                  <a:cxn ang="0">
                    <a:pos x="8" y="0"/>
                  </a:cxn>
                  <a:cxn ang="0">
                    <a:pos x="0" y="0"/>
                  </a:cxn>
                  <a:cxn ang="0">
                    <a:pos x="0" y="14"/>
                  </a:cxn>
                  <a:cxn ang="0">
                    <a:pos x="8" y="22"/>
                  </a:cxn>
                  <a:cxn ang="0">
                    <a:pos x="8" y="22"/>
                  </a:cxn>
                  <a:cxn ang="0">
                    <a:pos x="14" y="14"/>
                  </a:cxn>
                  <a:cxn ang="0">
                    <a:pos x="14" y="0"/>
                  </a:cxn>
                </a:cxnLst>
                <a:rect l="0" t="0" r="r" b="b"/>
                <a:pathLst>
                  <a:path w="14" h="22">
                    <a:moveTo>
                      <a:pt x="14" y="0"/>
                    </a:moveTo>
                    <a:lnTo>
                      <a:pt x="8" y="0"/>
                    </a:lnTo>
                    <a:lnTo>
                      <a:pt x="8" y="0"/>
                    </a:lnTo>
                    <a:lnTo>
                      <a:pt x="0" y="0"/>
                    </a:lnTo>
                    <a:lnTo>
                      <a:pt x="0" y="14"/>
                    </a:lnTo>
                    <a:lnTo>
                      <a:pt x="8" y="22"/>
                    </a:lnTo>
                    <a:lnTo>
                      <a:pt x="8" y="22"/>
                    </a:lnTo>
                    <a:lnTo>
                      <a:pt x="14" y="14"/>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6" name="Line 5657"/>
              <p:cNvSpPr>
                <a:spLocks noChangeShapeType="1"/>
              </p:cNvSpPr>
              <p:nvPr/>
            </p:nvSpPr>
            <p:spPr bwMode="auto">
              <a:xfrm>
                <a:off x="4359275" y="2316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7" name="Freeform 5658"/>
              <p:cNvSpPr>
                <a:spLocks/>
              </p:cNvSpPr>
              <p:nvPr/>
            </p:nvSpPr>
            <p:spPr bwMode="auto">
              <a:xfrm>
                <a:off x="4354513" y="2316163"/>
                <a:ext cx="11113" cy="7938"/>
              </a:xfrm>
              <a:custGeom>
                <a:avLst/>
                <a:gdLst/>
                <a:ahLst/>
                <a:cxnLst>
                  <a:cxn ang="0">
                    <a:pos x="8" y="0"/>
                  </a:cxn>
                  <a:cxn ang="0">
                    <a:pos x="0" y="0"/>
                  </a:cxn>
                  <a:cxn ang="0">
                    <a:pos x="0" y="7"/>
                  </a:cxn>
                  <a:cxn ang="0">
                    <a:pos x="8" y="15"/>
                  </a:cxn>
                  <a:cxn ang="0">
                    <a:pos x="14" y="15"/>
                  </a:cxn>
                  <a:cxn ang="0">
                    <a:pos x="22" y="7"/>
                  </a:cxn>
                  <a:cxn ang="0">
                    <a:pos x="22" y="0"/>
                  </a:cxn>
                  <a:cxn ang="0">
                    <a:pos x="14" y="0"/>
                  </a:cxn>
                  <a:cxn ang="0">
                    <a:pos x="8" y="0"/>
                  </a:cxn>
                </a:cxnLst>
                <a:rect l="0" t="0" r="r" b="b"/>
                <a:pathLst>
                  <a:path w="22" h="15">
                    <a:moveTo>
                      <a:pt x="8" y="0"/>
                    </a:moveTo>
                    <a:lnTo>
                      <a:pt x="0" y="0"/>
                    </a:lnTo>
                    <a:lnTo>
                      <a:pt x="0" y="7"/>
                    </a:lnTo>
                    <a:lnTo>
                      <a:pt x="8" y="15"/>
                    </a:lnTo>
                    <a:lnTo>
                      <a:pt x="14" y="15"/>
                    </a:lnTo>
                    <a:lnTo>
                      <a:pt x="22"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8" name="Freeform 5659"/>
              <p:cNvSpPr>
                <a:spLocks/>
              </p:cNvSpPr>
              <p:nvPr/>
            </p:nvSpPr>
            <p:spPr bwMode="auto">
              <a:xfrm>
                <a:off x="4354513" y="2316163"/>
                <a:ext cx="11113" cy="7938"/>
              </a:xfrm>
              <a:custGeom>
                <a:avLst/>
                <a:gdLst/>
                <a:ahLst/>
                <a:cxnLst>
                  <a:cxn ang="0">
                    <a:pos x="8" y="0"/>
                  </a:cxn>
                  <a:cxn ang="0">
                    <a:pos x="0" y="0"/>
                  </a:cxn>
                  <a:cxn ang="0">
                    <a:pos x="0" y="7"/>
                  </a:cxn>
                  <a:cxn ang="0">
                    <a:pos x="8" y="15"/>
                  </a:cxn>
                  <a:cxn ang="0">
                    <a:pos x="14" y="15"/>
                  </a:cxn>
                  <a:cxn ang="0">
                    <a:pos x="22" y="7"/>
                  </a:cxn>
                  <a:cxn ang="0">
                    <a:pos x="22" y="0"/>
                  </a:cxn>
                  <a:cxn ang="0">
                    <a:pos x="14" y="0"/>
                  </a:cxn>
                  <a:cxn ang="0">
                    <a:pos x="8" y="0"/>
                  </a:cxn>
                </a:cxnLst>
                <a:rect l="0" t="0" r="r" b="b"/>
                <a:pathLst>
                  <a:path w="22" h="15">
                    <a:moveTo>
                      <a:pt x="8" y="0"/>
                    </a:moveTo>
                    <a:lnTo>
                      <a:pt x="0" y="0"/>
                    </a:lnTo>
                    <a:lnTo>
                      <a:pt x="0" y="7"/>
                    </a:lnTo>
                    <a:lnTo>
                      <a:pt x="8" y="15"/>
                    </a:lnTo>
                    <a:lnTo>
                      <a:pt x="14" y="15"/>
                    </a:lnTo>
                    <a:lnTo>
                      <a:pt x="22" y="7"/>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79" name="Line 5660"/>
              <p:cNvSpPr>
                <a:spLocks noChangeShapeType="1"/>
              </p:cNvSpPr>
              <p:nvPr/>
            </p:nvSpPr>
            <p:spPr bwMode="auto">
              <a:xfrm>
                <a:off x="4362450" y="2316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0" name="Freeform 5661"/>
              <p:cNvSpPr>
                <a:spLocks/>
              </p:cNvSpPr>
              <p:nvPr/>
            </p:nvSpPr>
            <p:spPr bwMode="auto">
              <a:xfrm>
                <a:off x="4359275" y="2316163"/>
                <a:ext cx="23813" cy="7938"/>
              </a:xfrm>
              <a:custGeom>
                <a:avLst/>
                <a:gdLst/>
                <a:ahLst/>
                <a:cxnLst>
                  <a:cxn ang="0">
                    <a:pos x="6" y="0"/>
                  </a:cxn>
                  <a:cxn ang="0">
                    <a:pos x="0" y="0"/>
                  </a:cxn>
                  <a:cxn ang="0">
                    <a:pos x="0" y="7"/>
                  </a:cxn>
                  <a:cxn ang="0">
                    <a:pos x="6" y="15"/>
                  </a:cxn>
                  <a:cxn ang="0">
                    <a:pos x="37" y="15"/>
                  </a:cxn>
                  <a:cxn ang="0">
                    <a:pos x="45" y="7"/>
                  </a:cxn>
                  <a:cxn ang="0">
                    <a:pos x="45" y="0"/>
                  </a:cxn>
                  <a:cxn ang="0">
                    <a:pos x="37" y="0"/>
                  </a:cxn>
                  <a:cxn ang="0">
                    <a:pos x="6" y="0"/>
                  </a:cxn>
                </a:cxnLst>
                <a:rect l="0" t="0" r="r" b="b"/>
                <a:pathLst>
                  <a:path w="45" h="15">
                    <a:moveTo>
                      <a:pt x="6" y="0"/>
                    </a:moveTo>
                    <a:lnTo>
                      <a:pt x="0" y="0"/>
                    </a:lnTo>
                    <a:lnTo>
                      <a:pt x="0" y="7"/>
                    </a:lnTo>
                    <a:lnTo>
                      <a:pt x="6" y="15"/>
                    </a:lnTo>
                    <a:lnTo>
                      <a:pt x="37" y="15"/>
                    </a:lnTo>
                    <a:lnTo>
                      <a:pt x="45" y="7"/>
                    </a:lnTo>
                    <a:lnTo>
                      <a:pt x="45" y="0"/>
                    </a:lnTo>
                    <a:lnTo>
                      <a:pt x="37"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1" name="Freeform 5662"/>
              <p:cNvSpPr>
                <a:spLocks/>
              </p:cNvSpPr>
              <p:nvPr/>
            </p:nvSpPr>
            <p:spPr bwMode="auto">
              <a:xfrm>
                <a:off x="4359275" y="2316163"/>
                <a:ext cx="23813" cy="7938"/>
              </a:xfrm>
              <a:custGeom>
                <a:avLst/>
                <a:gdLst/>
                <a:ahLst/>
                <a:cxnLst>
                  <a:cxn ang="0">
                    <a:pos x="6" y="0"/>
                  </a:cxn>
                  <a:cxn ang="0">
                    <a:pos x="0" y="0"/>
                  </a:cxn>
                  <a:cxn ang="0">
                    <a:pos x="0" y="7"/>
                  </a:cxn>
                  <a:cxn ang="0">
                    <a:pos x="6" y="15"/>
                  </a:cxn>
                  <a:cxn ang="0">
                    <a:pos x="37" y="15"/>
                  </a:cxn>
                  <a:cxn ang="0">
                    <a:pos x="45" y="7"/>
                  </a:cxn>
                  <a:cxn ang="0">
                    <a:pos x="45" y="0"/>
                  </a:cxn>
                  <a:cxn ang="0">
                    <a:pos x="37" y="0"/>
                  </a:cxn>
                  <a:cxn ang="0">
                    <a:pos x="6" y="0"/>
                  </a:cxn>
                </a:cxnLst>
                <a:rect l="0" t="0" r="r" b="b"/>
                <a:pathLst>
                  <a:path w="45" h="15">
                    <a:moveTo>
                      <a:pt x="6" y="0"/>
                    </a:moveTo>
                    <a:lnTo>
                      <a:pt x="0" y="0"/>
                    </a:lnTo>
                    <a:lnTo>
                      <a:pt x="0" y="7"/>
                    </a:lnTo>
                    <a:lnTo>
                      <a:pt x="6" y="15"/>
                    </a:lnTo>
                    <a:lnTo>
                      <a:pt x="37" y="15"/>
                    </a:lnTo>
                    <a:lnTo>
                      <a:pt x="45" y="7"/>
                    </a:lnTo>
                    <a:lnTo>
                      <a:pt x="45" y="0"/>
                    </a:lnTo>
                    <a:lnTo>
                      <a:pt x="37"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2" name="Line 5663"/>
              <p:cNvSpPr>
                <a:spLocks noChangeShapeType="1"/>
              </p:cNvSpPr>
              <p:nvPr/>
            </p:nvSpPr>
            <p:spPr bwMode="auto">
              <a:xfrm>
                <a:off x="4383088" y="2320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3" name="Freeform 5664"/>
              <p:cNvSpPr>
                <a:spLocks/>
              </p:cNvSpPr>
              <p:nvPr/>
            </p:nvSpPr>
            <p:spPr bwMode="auto">
              <a:xfrm>
                <a:off x="4373563" y="2316163"/>
                <a:ext cx="9525" cy="12700"/>
              </a:xfrm>
              <a:custGeom>
                <a:avLst/>
                <a:gdLst/>
                <a:ahLst/>
                <a:cxnLst>
                  <a:cxn ang="0">
                    <a:pos x="16" y="7"/>
                  </a:cxn>
                  <a:cxn ang="0">
                    <a:pos x="16" y="0"/>
                  </a:cxn>
                  <a:cxn ang="0">
                    <a:pos x="8" y="0"/>
                  </a:cxn>
                  <a:cxn ang="0">
                    <a:pos x="0" y="7"/>
                  </a:cxn>
                  <a:cxn ang="0">
                    <a:pos x="0" y="22"/>
                  </a:cxn>
                  <a:cxn ang="0">
                    <a:pos x="16" y="22"/>
                  </a:cxn>
                  <a:cxn ang="0">
                    <a:pos x="16" y="7"/>
                  </a:cxn>
                </a:cxnLst>
                <a:rect l="0" t="0" r="r" b="b"/>
                <a:pathLst>
                  <a:path w="16" h="22">
                    <a:moveTo>
                      <a:pt x="16" y="7"/>
                    </a:moveTo>
                    <a:lnTo>
                      <a:pt x="16" y="0"/>
                    </a:lnTo>
                    <a:lnTo>
                      <a:pt x="8" y="0"/>
                    </a:lnTo>
                    <a:lnTo>
                      <a:pt x="0" y="7"/>
                    </a:lnTo>
                    <a:lnTo>
                      <a:pt x="0" y="22"/>
                    </a:lnTo>
                    <a:lnTo>
                      <a:pt x="16" y="22"/>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4" name="Freeform 5665"/>
              <p:cNvSpPr>
                <a:spLocks/>
              </p:cNvSpPr>
              <p:nvPr/>
            </p:nvSpPr>
            <p:spPr bwMode="auto">
              <a:xfrm>
                <a:off x="4373563" y="2316163"/>
                <a:ext cx="9525" cy="12700"/>
              </a:xfrm>
              <a:custGeom>
                <a:avLst/>
                <a:gdLst/>
                <a:ahLst/>
                <a:cxnLst>
                  <a:cxn ang="0">
                    <a:pos x="16" y="7"/>
                  </a:cxn>
                  <a:cxn ang="0">
                    <a:pos x="16" y="0"/>
                  </a:cxn>
                  <a:cxn ang="0">
                    <a:pos x="8" y="0"/>
                  </a:cxn>
                  <a:cxn ang="0">
                    <a:pos x="0" y="7"/>
                  </a:cxn>
                  <a:cxn ang="0">
                    <a:pos x="0" y="22"/>
                  </a:cxn>
                  <a:cxn ang="0">
                    <a:pos x="8" y="22"/>
                  </a:cxn>
                  <a:cxn ang="0">
                    <a:pos x="16" y="22"/>
                  </a:cxn>
                  <a:cxn ang="0">
                    <a:pos x="16" y="22"/>
                  </a:cxn>
                  <a:cxn ang="0">
                    <a:pos x="16" y="7"/>
                  </a:cxn>
                </a:cxnLst>
                <a:rect l="0" t="0" r="r" b="b"/>
                <a:pathLst>
                  <a:path w="16" h="22">
                    <a:moveTo>
                      <a:pt x="16" y="7"/>
                    </a:moveTo>
                    <a:lnTo>
                      <a:pt x="16" y="0"/>
                    </a:lnTo>
                    <a:lnTo>
                      <a:pt x="8" y="0"/>
                    </a:lnTo>
                    <a:lnTo>
                      <a:pt x="0" y="7"/>
                    </a:lnTo>
                    <a:lnTo>
                      <a:pt x="0" y="22"/>
                    </a:lnTo>
                    <a:lnTo>
                      <a:pt x="8" y="22"/>
                    </a:lnTo>
                    <a:lnTo>
                      <a:pt x="16" y="22"/>
                    </a:lnTo>
                    <a:lnTo>
                      <a:pt x="16" y="22"/>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5" name="Line 5666"/>
              <p:cNvSpPr>
                <a:spLocks noChangeShapeType="1"/>
              </p:cNvSpPr>
              <p:nvPr/>
            </p:nvSpPr>
            <p:spPr bwMode="auto">
              <a:xfrm>
                <a:off x="4378325" y="2324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6" name="Freeform 5667"/>
              <p:cNvSpPr>
                <a:spLocks/>
              </p:cNvSpPr>
              <p:nvPr/>
            </p:nvSpPr>
            <p:spPr bwMode="auto">
              <a:xfrm>
                <a:off x="4373563" y="2324100"/>
                <a:ext cx="44450" cy="4763"/>
              </a:xfrm>
              <a:custGeom>
                <a:avLst/>
                <a:gdLst/>
                <a:ahLst/>
                <a:cxnLst>
                  <a:cxn ang="0">
                    <a:pos x="8" y="0"/>
                  </a:cxn>
                  <a:cxn ang="0">
                    <a:pos x="0" y="0"/>
                  </a:cxn>
                  <a:cxn ang="0">
                    <a:pos x="0" y="7"/>
                  </a:cxn>
                  <a:cxn ang="0">
                    <a:pos x="83" y="7"/>
                  </a:cxn>
                  <a:cxn ang="0">
                    <a:pos x="83" y="0"/>
                  </a:cxn>
                  <a:cxn ang="0">
                    <a:pos x="75" y="0"/>
                  </a:cxn>
                  <a:cxn ang="0">
                    <a:pos x="8" y="0"/>
                  </a:cxn>
                </a:cxnLst>
                <a:rect l="0" t="0" r="r" b="b"/>
                <a:pathLst>
                  <a:path w="83" h="7">
                    <a:moveTo>
                      <a:pt x="8" y="0"/>
                    </a:moveTo>
                    <a:lnTo>
                      <a:pt x="0" y="0"/>
                    </a:lnTo>
                    <a:lnTo>
                      <a:pt x="0" y="7"/>
                    </a:lnTo>
                    <a:lnTo>
                      <a:pt x="83" y="7"/>
                    </a:lnTo>
                    <a:lnTo>
                      <a:pt x="83" y="0"/>
                    </a:lnTo>
                    <a:lnTo>
                      <a:pt x="7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7" name="Freeform 5668"/>
              <p:cNvSpPr>
                <a:spLocks/>
              </p:cNvSpPr>
              <p:nvPr/>
            </p:nvSpPr>
            <p:spPr bwMode="auto">
              <a:xfrm>
                <a:off x="4373563" y="2324100"/>
                <a:ext cx="44450" cy="4763"/>
              </a:xfrm>
              <a:custGeom>
                <a:avLst/>
                <a:gdLst/>
                <a:ahLst/>
                <a:cxnLst>
                  <a:cxn ang="0">
                    <a:pos x="8" y="0"/>
                  </a:cxn>
                  <a:cxn ang="0">
                    <a:pos x="0" y="0"/>
                  </a:cxn>
                  <a:cxn ang="0">
                    <a:pos x="0" y="7"/>
                  </a:cxn>
                  <a:cxn ang="0">
                    <a:pos x="8" y="7"/>
                  </a:cxn>
                  <a:cxn ang="0">
                    <a:pos x="75" y="7"/>
                  </a:cxn>
                  <a:cxn ang="0">
                    <a:pos x="83" y="7"/>
                  </a:cxn>
                  <a:cxn ang="0">
                    <a:pos x="83" y="0"/>
                  </a:cxn>
                  <a:cxn ang="0">
                    <a:pos x="75" y="0"/>
                  </a:cxn>
                  <a:cxn ang="0">
                    <a:pos x="8" y="0"/>
                  </a:cxn>
                </a:cxnLst>
                <a:rect l="0" t="0" r="r" b="b"/>
                <a:pathLst>
                  <a:path w="83" h="7">
                    <a:moveTo>
                      <a:pt x="8" y="0"/>
                    </a:moveTo>
                    <a:lnTo>
                      <a:pt x="0" y="0"/>
                    </a:lnTo>
                    <a:lnTo>
                      <a:pt x="0" y="7"/>
                    </a:lnTo>
                    <a:lnTo>
                      <a:pt x="8" y="7"/>
                    </a:lnTo>
                    <a:lnTo>
                      <a:pt x="75" y="7"/>
                    </a:lnTo>
                    <a:lnTo>
                      <a:pt x="83" y="7"/>
                    </a:lnTo>
                    <a:lnTo>
                      <a:pt x="83" y="0"/>
                    </a:lnTo>
                    <a:lnTo>
                      <a:pt x="7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8" name="Line 5669"/>
              <p:cNvSpPr>
                <a:spLocks noChangeShapeType="1"/>
              </p:cNvSpPr>
              <p:nvPr/>
            </p:nvSpPr>
            <p:spPr bwMode="auto">
              <a:xfrm>
                <a:off x="4418013" y="2328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89" name="Freeform 5670"/>
              <p:cNvSpPr>
                <a:spLocks/>
              </p:cNvSpPr>
              <p:nvPr/>
            </p:nvSpPr>
            <p:spPr bwMode="auto">
              <a:xfrm>
                <a:off x="4410075" y="2324100"/>
                <a:ext cx="7938" cy="11113"/>
              </a:xfrm>
              <a:custGeom>
                <a:avLst/>
                <a:gdLst/>
                <a:ahLst/>
                <a:cxnLst>
                  <a:cxn ang="0">
                    <a:pos x="15" y="7"/>
                  </a:cxn>
                  <a:cxn ang="0">
                    <a:pos x="15" y="0"/>
                  </a:cxn>
                  <a:cxn ang="0">
                    <a:pos x="7" y="0"/>
                  </a:cxn>
                  <a:cxn ang="0">
                    <a:pos x="0" y="7"/>
                  </a:cxn>
                  <a:cxn ang="0">
                    <a:pos x="0" y="14"/>
                  </a:cxn>
                  <a:cxn ang="0">
                    <a:pos x="7" y="21"/>
                  </a:cxn>
                  <a:cxn ang="0">
                    <a:pos x="15" y="21"/>
                  </a:cxn>
                  <a:cxn ang="0">
                    <a:pos x="15" y="14"/>
                  </a:cxn>
                  <a:cxn ang="0">
                    <a:pos x="15" y="7"/>
                  </a:cxn>
                </a:cxnLst>
                <a:rect l="0" t="0" r="r" b="b"/>
                <a:pathLst>
                  <a:path w="15" h="21">
                    <a:moveTo>
                      <a:pt x="15" y="7"/>
                    </a:moveTo>
                    <a:lnTo>
                      <a:pt x="15" y="0"/>
                    </a:lnTo>
                    <a:lnTo>
                      <a:pt x="7" y="0"/>
                    </a:lnTo>
                    <a:lnTo>
                      <a:pt x="0" y="7"/>
                    </a:lnTo>
                    <a:lnTo>
                      <a:pt x="0" y="14"/>
                    </a:lnTo>
                    <a:lnTo>
                      <a:pt x="7" y="21"/>
                    </a:lnTo>
                    <a:lnTo>
                      <a:pt x="15" y="21"/>
                    </a:lnTo>
                    <a:lnTo>
                      <a:pt x="15" y="14"/>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0" name="Freeform 5671"/>
              <p:cNvSpPr>
                <a:spLocks/>
              </p:cNvSpPr>
              <p:nvPr/>
            </p:nvSpPr>
            <p:spPr bwMode="auto">
              <a:xfrm>
                <a:off x="4410075" y="2324100"/>
                <a:ext cx="7938" cy="11113"/>
              </a:xfrm>
              <a:custGeom>
                <a:avLst/>
                <a:gdLst/>
                <a:ahLst/>
                <a:cxnLst>
                  <a:cxn ang="0">
                    <a:pos x="15" y="7"/>
                  </a:cxn>
                  <a:cxn ang="0">
                    <a:pos x="15" y="0"/>
                  </a:cxn>
                  <a:cxn ang="0">
                    <a:pos x="7" y="0"/>
                  </a:cxn>
                  <a:cxn ang="0">
                    <a:pos x="0" y="7"/>
                  </a:cxn>
                  <a:cxn ang="0">
                    <a:pos x="0" y="14"/>
                  </a:cxn>
                  <a:cxn ang="0">
                    <a:pos x="7" y="21"/>
                  </a:cxn>
                  <a:cxn ang="0">
                    <a:pos x="15" y="21"/>
                  </a:cxn>
                  <a:cxn ang="0">
                    <a:pos x="15" y="14"/>
                  </a:cxn>
                  <a:cxn ang="0">
                    <a:pos x="15" y="7"/>
                  </a:cxn>
                </a:cxnLst>
                <a:rect l="0" t="0" r="r" b="b"/>
                <a:pathLst>
                  <a:path w="15" h="21">
                    <a:moveTo>
                      <a:pt x="15" y="7"/>
                    </a:moveTo>
                    <a:lnTo>
                      <a:pt x="15" y="0"/>
                    </a:lnTo>
                    <a:lnTo>
                      <a:pt x="7" y="0"/>
                    </a:lnTo>
                    <a:lnTo>
                      <a:pt x="0" y="7"/>
                    </a:lnTo>
                    <a:lnTo>
                      <a:pt x="0" y="14"/>
                    </a:lnTo>
                    <a:lnTo>
                      <a:pt x="7" y="21"/>
                    </a:lnTo>
                    <a:lnTo>
                      <a:pt x="15" y="21"/>
                    </a:lnTo>
                    <a:lnTo>
                      <a:pt x="15" y="14"/>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1" name="Line 5672"/>
              <p:cNvSpPr>
                <a:spLocks noChangeShapeType="1"/>
              </p:cNvSpPr>
              <p:nvPr/>
            </p:nvSpPr>
            <p:spPr bwMode="auto">
              <a:xfrm>
                <a:off x="4413250" y="2332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2" name="Freeform 5673"/>
              <p:cNvSpPr>
                <a:spLocks/>
              </p:cNvSpPr>
              <p:nvPr/>
            </p:nvSpPr>
            <p:spPr bwMode="auto">
              <a:xfrm>
                <a:off x="4410075" y="2332038"/>
                <a:ext cx="12700" cy="3175"/>
              </a:xfrm>
              <a:custGeom>
                <a:avLst/>
                <a:gdLst/>
                <a:ahLst/>
                <a:cxnLst>
                  <a:cxn ang="0">
                    <a:pos x="7" y="0"/>
                  </a:cxn>
                  <a:cxn ang="0">
                    <a:pos x="0" y="0"/>
                  </a:cxn>
                  <a:cxn ang="0">
                    <a:pos x="7" y="7"/>
                  </a:cxn>
                  <a:cxn ang="0">
                    <a:pos x="15" y="7"/>
                  </a:cxn>
                  <a:cxn ang="0">
                    <a:pos x="23" y="0"/>
                  </a:cxn>
                  <a:cxn ang="0">
                    <a:pos x="15" y="0"/>
                  </a:cxn>
                  <a:cxn ang="0">
                    <a:pos x="7" y="0"/>
                  </a:cxn>
                </a:cxnLst>
                <a:rect l="0" t="0" r="r" b="b"/>
                <a:pathLst>
                  <a:path w="23" h="7">
                    <a:moveTo>
                      <a:pt x="7" y="0"/>
                    </a:moveTo>
                    <a:lnTo>
                      <a:pt x="0" y="0"/>
                    </a:lnTo>
                    <a:lnTo>
                      <a:pt x="7" y="7"/>
                    </a:lnTo>
                    <a:lnTo>
                      <a:pt x="15"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3" name="Freeform 5674"/>
              <p:cNvSpPr>
                <a:spLocks/>
              </p:cNvSpPr>
              <p:nvPr/>
            </p:nvSpPr>
            <p:spPr bwMode="auto">
              <a:xfrm>
                <a:off x="4410075" y="2332038"/>
                <a:ext cx="12700" cy="3175"/>
              </a:xfrm>
              <a:custGeom>
                <a:avLst/>
                <a:gdLst/>
                <a:ahLst/>
                <a:cxnLst>
                  <a:cxn ang="0">
                    <a:pos x="7" y="0"/>
                  </a:cxn>
                  <a:cxn ang="0">
                    <a:pos x="7" y="0"/>
                  </a:cxn>
                  <a:cxn ang="0">
                    <a:pos x="0" y="0"/>
                  </a:cxn>
                  <a:cxn ang="0">
                    <a:pos x="7" y="7"/>
                  </a:cxn>
                  <a:cxn ang="0">
                    <a:pos x="15" y="7"/>
                  </a:cxn>
                  <a:cxn ang="0">
                    <a:pos x="23" y="0"/>
                  </a:cxn>
                  <a:cxn ang="0">
                    <a:pos x="23" y="0"/>
                  </a:cxn>
                  <a:cxn ang="0">
                    <a:pos x="15" y="0"/>
                  </a:cxn>
                  <a:cxn ang="0">
                    <a:pos x="7" y="0"/>
                  </a:cxn>
                </a:cxnLst>
                <a:rect l="0" t="0" r="r" b="b"/>
                <a:pathLst>
                  <a:path w="23" h="7">
                    <a:moveTo>
                      <a:pt x="7" y="0"/>
                    </a:moveTo>
                    <a:lnTo>
                      <a:pt x="7" y="0"/>
                    </a:lnTo>
                    <a:lnTo>
                      <a:pt x="0" y="0"/>
                    </a:lnTo>
                    <a:lnTo>
                      <a:pt x="7" y="7"/>
                    </a:lnTo>
                    <a:lnTo>
                      <a:pt x="15" y="7"/>
                    </a:lnTo>
                    <a:lnTo>
                      <a:pt x="23" y="0"/>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4" name="Line 5675"/>
              <p:cNvSpPr>
                <a:spLocks noChangeShapeType="1"/>
              </p:cNvSpPr>
              <p:nvPr/>
            </p:nvSpPr>
            <p:spPr bwMode="auto">
              <a:xfrm>
                <a:off x="4422775" y="2332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5" name="Freeform 5676"/>
              <p:cNvSpPr>
                <a:spLocks/>
              </p:cNvSpPr>
              <p:nvPr/>
            </p:nvSpPr>
            <p:spPr bwMode="auto">
              <a:xfrm>
                <a:off x="4413250" y="2332038"/>
                <a:ext cx="9525" cy="11113"/>
              </a:xfrm>
              <a:custGeom>
                <a:avLst/>
                <a:gdLst/>
                <a:ahLst/>
                <a:cxnLst>
                  <a:cxn ang="0">
                    <a:pos x="16" y="0"/>
                  </a:cxn>
                  <a:cxn ang="0">
                    <a:pos x="0" y="0"/>
                  </a:cxn>
                  <a:cxn ang="0">
                    <a:pos x="0" y="15"/>
                  </a:cxn>
                  <a:cxn ang="0">
                    <a:pos x="8" y="22"/>
                  </a:cxn>
                  <a:cxn ang="0">
                    <a:pos x="16" y="15"/>
                  </a:cxn>
                  <a:cxn ang="0">
                    <a:pos x="16" y="0"/>
                  </a:cxn>
                </a:cxnLst>
                <a:rect l="0" t="0" r="r" b="b"/>
                <a:pathLst>
                  <a:path w="16" h="22">
                    <a:moveTo>
                      <a:pt x="16" y="0"/>
                    </a:moveTo>
                    <a:lnTo>
                      <a:pt x="0" y="0"/>
                    </a:lnTo>
                    <a:lnTo>
                      <a:pt x="0" y="15"/>
                    </a:lnTo>
                    <a:lnTo>
                      <a:pt x="8" y="22"/>
                    </a:lnTo>
                    <a:lnTo>
                      <a:pt x="16" y="15"/>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6" name="Freeform 5677"/>
              <p:cNvSpPr>
                <a:spLocks/>
              </p:cNvSpPr>
              <p:nvPr/>
            </p:nvSpPr>
            <p:spPr bwMode="auto">
              <a:xfrm>
                <a:off x="4413250" y="2332038"/>
                <a:ext cx="9525" cy="11113"/>
              </a:xfrm>
              <a:custGeom>
                <a:avLst/>
                <a:gdLst/>
                <a:ahLst/>
                <a:cxnLst>
                  <a:cxn ang="0">
                    <a:pos x="16" y="0"/>
                  </a:cxn>
                  <a:cxn ang="0">
                    <a:pos x="16" y="0"/>
                  </a:cxn>
                  <a:cxn ang="0">
                    <a:pos x="8" y="0"/>
                  </a:cxn>
                  <a:cxn ang="0">
                    <a:pos x="0" y="0"/>
                  </a:cxn>
                  <a:cxn ang="0">
                    <a:pos x="0" y="15"/>
                  </a:cxn>
                  <a:cxn ang="0">
                    <a:pos x="8" y="22"/>
                  </a:cxn>
                  <a:cxn ang="0">
                    <a:pos x="16" y="15"/>
                  </a:cxn>
                  <a:cxn ang="0">
                    <a:pos x="16" y="15"/>
                  </a:cxn>
                  <a:cxn ang="0">
                    <a:pos x="16" y="0"/>
                  </a:cxn>
                </a:cxnLst>
                <a:rect l="0" t="0" r="r" b="b"/>
                <a:pathLst>
                  <a:path w="16" h="22">
                    <a:moveTo>
                      <a:pt x="16" y="0"/>
                    </a:moveTo>
                    <a:lnTo>
                      <a:pt x="16" y="0"/>
                    </a:lnTo>
                    <a:lnTo>
                      <a:pt x="8" y="0"/>
                    </a:lnTo>
                    <a:lnTo>
                      <a:pt x="0" y="0"/>
                    </a:lnTo>
                    <a:lnTo>
                      <a:pt x="0" y="15"/>
                    </a:lnTo>
                    <a:lnTo>
                      <a:pt x="8" y="22"/>
                    </a:lnTo>
                    <a:lnTo>
                      <a:pt x="16" y="15"/>
                    </a:lnTo>
                    <a:lnTo>
                      <a:pt x="16" y="15"/>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7" name="Line 5678"/>
              <p:cNvSpPr>
                <a:spLocks noChangeShapeType="1"/>
              </p:cNvSpPr>
              <p:nvPr/>
            </p:nvSpPr>
            <p:spPr bwMode="auto">
              <a:xfrm>
                <a:off x="4418013" y="2335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8" name="Freeform 5679"/>
              <p:cNvSpPr>
                <a:spLocks/>
              </p:cNvSpPr>
              <p:nvPr/>
            </p:nvSpPr>
            <p:spPr bwMode="auto">
              <a:xfrm>
                <a:off x="4413250" y="2335213"/>
                <a:ext cx="28575" cy="7938"/>
              </a:xfrm>
              <a:custGeom>
                <a:avLst/>
                <a:gdLst/>
                <a:ahLst/>
                <a:cxnLst>
                  <a:cxn ang="0">
                    <a:pos x="8" y="0"/>
                  </a:cxn>
                  <a:cxn ang="0">
                    <a:pos x="0" y="8"/>
                  </a:cxn>
                  <a:cxn ang="0">
                    <a:pos x="8" y="15"/>
                  </a:cxn>
                  <a:cxn ang="0">
                    <a:pos x="46" y="15"/>
                  </a:cxn>
                  <a:cxn ang="0">
                    <a:pos x="53" y="8"/>
                  </a:cxn>
                  <a:cxn ang="0">
                    <a:pos x="53" y="0"/>
                  </a:cxn>
                  <a:cxn ang="0">
                    <a:pos x="46" y="0"/>
                  </a:cxn>
                  <a:cxn ang="0">
                    <a:pos x="8" y="0"/>
                  </a:cxn>
                </a:cxnLst>
                <a:rect l="0" t="0" r="r" b="b"/>
                <a:pathLst>
                  <a:path w="53" h="15">
                    <a:moveTo>
                      <a:pt x="8" y="0"/>
                    </a:moveTo>
                    <a:lnTo>
                      <a:pt x="0" y="8"/>
                    </a:lnTo>
                    <a:lnTo>
                      <a:pt x="8" y="15"/>
                    </a:lnTo>
                    <a:lnTo>
                      <a:pt x="46" y="15"/>
                    </a:lnTo>
                    <a:lnTo>
                      <a:pt x="53" y="8"/>
                    </a:lnTo>
                    <a:lnTo>
                      <a:pt x="53" y="0"/>
                    </a:lnTo>
                    <a:lnTo>
                      <a:pt x="4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199" name="Freeform 5680"/>
              <p:cNvSpPr>
                <a:spLocks/>
              </p:cNvSpPr>
              <p:nvPr/>
            </p:nvSpPr>
            <p:spPr bwMode="auto">
              <a:xfrm>
                <a:off x="4413250" y="2335213"/>
                <a:ext cx="28575" cy="7938"/>
              </a:xfrm>
              <a:custGeom>
                <a:avLst/>
                <a:gdLst/>
                <a:ahLst/>
                <a:cxnLst>
                  <a:cxn ang="0">
                    <a:pos x="8" y="0"/>
                  </a:cxn>
                  <a:cxn ang="0">
                    <a:pos x="8" y="0"/>
                  </a:cxn>
                  <a:cxn ang="0">
                    <a:pos x="0" y="8"/>
                  </a:cxn>
                  <a:cxn ang="0">
                    <a:pos x="8" y="15"/>
                  </a:cxn>
                  <a:cxn ang="0">
                    <a:pos x="46" y="15"/>
                  </a:cxn>
                  <a:cxn ang="0">
                    <a:pos x="53" y="8"/>
                  </a:cxn>
                  <a:cxn ang="0">
                    <a:pos x="53" y="0"/>
                  </a:cxn>
                  <a:cxn ang="0">
                    <a:pos x="46" y="0"/>
                  </a:cxn>
                  <a:cxn ang="0">
                    <a:pos x="8" y="0"/>
                  </a:cxn>
                </a:cxnLst>
                <a:rect l="0" t="0" r="r" b="b"/>
                <a:pathLst>
                  <a:path w="53" h="15">
                    <a:moveTo>
                      <a:pt x="8" y="0"/>
                    </a:moveTo>
                    <a:lnTo>
                      <a:pt x="8" y="0"/>
                    </a:lnTo>
                    <a:lnTo>
                      <a:pt x="0" y="8"/>
                    </a:lnTo>
                    <a:lnTo>
                      <a:pt x="8" y="15"/>
                    </a:lnTo>
                    <a:lnTo>
                      <a:pt x="46" y="15"/>
                    </a:lnTo>
                    <a:lnTo>
                      <a:pt x="53" y="8"/>
                    </a:lnTo>
                    <a:lnTo>
                      <a:pt x="53" y="0"/>
                    </a:lnTo>
                    <a:lnTo>
                      <a:pt x="4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0" name="Line 5681"/>
              <p:cNvSpPr>
                <a:spLocks noChangeShapeType="1"/>
              </p:cNvSpPr>
              <p:nvPr/>
            </p:nvSpPr>
            <p:spPr bwMode="auto">
              <a:xfrm>
                <a:off x="4438650" y="2335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1" name="Freeform 5682"/>
              <p:cNvSpPr>
                <a:spLocks/>
              </p:cNvSpPr>
              <p:nvPr/>
            </p:nvSpPr>
            <p:spPr bwMode="auto">
              <a:xfrm>
                <a:off x="4433888" y="2335213"/>
                <a:ext cx="12700" cy="7938"/>
              </a:xfrm>
              <a:custGeom>
                <a:avLst/>
                <a:gdLst/>
                <a:ahLst/>
                <a:cxnLst>
                  <a:cxn ang="0">
                    <a:pos x="8" y="0"/>
                  </a:cxn>
                  <a:cxn ang="0">
                    <a:pos x="0" y="0"/>
                  </a:cxn>
                  <a:cxn ang="0">
                    <a:pos x="0" y="8"/>
                  </a:cxn>
                  <a:cxn ang="0">
                    <a:pos x="8" y="15"/>
                  </a:cxn>
                  <a:cxn ang="0">
                    <a:pos x="15" y="15"/>
                  </a:cxn>
                  <a:cxn ang="0">
                    <a:pos x="23" y="8"/>
                  </a:cxn>
                  <a:cxn ang="0">
                    <a:pos x="23" y="0"/>
                  </a:cxn>
                  <a:cxn ang="0">
                    <a:pos x="15" y="0"/>
                  </a:cxn>
                  <a:cxn ang="0">
                    <a:pos x="8" y="0"/>
                  </a:cxn>
                </a:cxnLst>
                <a:rect l="0" t="0" r="r" b="b"/>
                <a:pathLst>
                  <a:path w="23" h="15">
                    <a:moveTo>
                      <a:pt x="8" y="0"/>
                    </a:moveTo>
                    <a:lnTo>
                      <a:pt x="0" y="0"/>
                    </a:lnTo>
                    <a:lnTo>
                      <a:pt x="0" y="8"/>
                    </a:lnTo>
                    <a:lnTo>
                      <a:pt x="8" y="15"/>
                    </a:lnTo>
                    <a:lnTo>
                      <a:pt x="15" y="15"/>
                    </a:lnTo>
                    <a:lnTo>
                      <a:pt x="23"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2" name="Freeform 5683"/>
              <p:cNvSpPr>
                <a:spLocks/>
              </p:cNvSpPr>
              <p:nvPr/>
            </p:nvSpPr>
            <p:spPr bwMode="auto">
              <a:xfrm>
                <a:off x="4433888" y="2335213"/>
                <a:ext cx="12700" cy="7938"/>
              </a:xfrm>
              <a:custGeom>
                <a:avLst/>
                <a:gdLst/>
                <a:ahLst/>
                <a:cxnLst>
                  <a:cxn ang="0">
                    <a:pos x="8" y="0"/>
                  </a:cxn>
                  <a:cxn ang="0">
                    <a:pos x="0" y="0"/>
                  </a:cxn>
                  <a:cxn ang="0">
                    <a:pos x="0" y="8"/>
                  </a:cxn>
                  <a:cxn ang="0">
                    <a:pos x="8" y="15"/>
                  </a:cxn>
                  <a:cxn ang="0">
                    <a:pos x="15" y="15"/>
                  </a:cxn>
                  <a:cxn ang="0">
                    <a:pos x="23" y="8"/>
                  </a:cxn>
                  <a:cxn ang="0">
                    <a:pos x="23" y="0"/>
                  </a:cxn>
                  <a:cxn ang="0">
                    <a:pos x="15" y="0"/>
                  </a:cxn>
                  <a:cxn ang="0">
                    <a:pos x="8" y="0"/>
                  </a:cxn>
                </a:cxnLst>
                <a:rect l="0" t="0" r="r" b="b"/>
                <a:pathLst>
                  <a:path w="23" h="15">
                    <a:moveTo>
                      <a:pt x="8" y="0"/>
                    </a:moveTo>
                    <a:lnTo>
                      <a:pt x="0" y="0"/>
                    </a:lnTo>
                    <a:lnTo>
                      <a:pt x="0" y="8"/>
                    </a:lnTo>
                    <a:lnTo>
                      <a:pt x="8" y="15"/>
                    </a:lnTo>
                    <a:lnTo>
                      <a:pt x="15" y="15"/>
                    </a:lnTo>
                    <a:lnTo>
                      <a:pt x="23" y="8"/>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3" name="Line 5684"/>
              <p:cNvSpPr>
                <a:spLocks noChangeShapeType="1"/>
              </p:cNvSpPr>
              <p:nvPr/>
            </p:nvSpPr>
            <p:spPr bwMode="auto">
              <a:xfrm>
                <a:off x="4441825" y="2335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4" name="Freeform 5685"/>
              <p:cNvSpPr>
                <a:spLocks/>
              </p:cNvSpPr>
              <p:nvPr/>
            </p:nvSpPr>
            <p:spPr bwMode="auto">
              <a:xfrm>
                <a:off x="4438650" y="2335213"/>
                <a:ext cx="11113" cy="7938"/>
              </a:xfrm>
              <a:custGeom>
                <a:avLst/>
                <a:gdLst/>
                <a:ahLst/>
                <a:cxnLst>
                  <a:cxn ang="0">
                    <a:pos x="7" y="0"/>
                  </a:cxn>
                  <a:cxn ang="0">
                    <a:pos x="0" y="0"/>
                  </a:cxn>
                  <a:cxn ang="0">
                    <a:pos x="0" y="8"/>
                  </a:cxn>
                  <a:cxn ang="0">
                    <a:pos x="7" y="15"/>
                  </a:cxn>
                  <a:cxn ang="0">
                    <a:pos x="15" y="15"/>
                  </a:cxn>
                  <a:cxn ang="0">
                    <a:pos x="23" y="8"/>
                  </a:cxn>
                  <a:cxn ang="0">
                    <a:pos x="15" y="0"/>
                  </a:cxn>
                  <a:cxn ang="0">
                    <a:pos x="7" y="0"/>
                  </a:cxn>
                </a:cxnLst>
                <a:rect l="0" t="0" r="r" b="b"/>
                <a:pathLst>
                  <a:path w="23" h="15">
                    <a:moveTo>
                      <a:pt x="7" y="0"/>
                    </a:moveTo>
                    <a:lnTo>
                      <a:pt x="0" y="0"/>
                    </a:lnTo>
                    <a:lnTo>
                      <a:pt x="0" y="8"/>
                    </a:lnTo>
                    <a:lnTo>
                      <a:pt x="7" y="15"/>
                    </a:lnTo>
                    <a:lnTo>
                      <a:pt x="15" y="15"/>
                    </a:lnTo>
                    <a:lnTo>
                      <a:pt x="23"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5" name="Freeform 5686"/>
              <p:cNvSpPr>
                <a:spLocks/>
              </p:cNvSpPr>
              <p:nvPr/>
            </p:nvSpPr>
            <p:spPr bwMode="auto">
              <a:xfrm>
                <a:off x="4438650" y="2335213"/>
                <a:ext cx="11113" cy="7938"/>
              </a:xfrm>
              <a:custGeom>
                <a:avLst/>
                <a:gdLst/>
                <a:ahLst/>
                <a:cxnLst>
                  <a:cxn ang="0">
                    <a:pos x="7" y="0"/>
                  </a:cxn>
                  <a:cxn ang="0">
                    <a:pos x="0" y="0"/>
                  </a:cxn>
                  <a:cxn ang="0">
                    <a:pos x="0" y="8"/>
                  </a:cxn>
                  <a:cxn ang="0">
                    <a:pos x="7" y="15"/>
                  </a:cxn>
                  <a:cxn ang="0">
                    <a:pos x="15" y="15"/>
                  </a:cxn>
                  <a:cxn ang="0">
                    <a:pos x="23" y="8"/>
                  </a:cxn>
                  <a:cxn ang="0">
                    <a:pos x="15" y="0"/>
                  </a:cxn>
                  <a:cxn ang="0">
                    <a:pos x="15" y="0"/>
                  </a:cxn>
                  <a:cxn ang="0">
                    <a:pos x="7" y="0"/>
                  </a:cxn>
                </a:cxnLst>
                <a:rect l="0" t="0" r="r" b="b"/>
                <a:pathLst>
                  <a:path w="23" h="15">
                    <a:moveTo>
                      <a:pt x="7" y="0"/>
                    </a:moveTo>
                    <a:lnTo>
                      <a:pt x="0" y="0"/>
                    </a:lnTo>
                    <a:lnTo>
                      <a:pt x="0" y="8"/>
                    </a:lnTo>
                    <a:lnTo>
                      <a:pt x="7" y="15"/>
                    </a:lnTo>
                    <a:lnTo>
                      <a:pt x="15" y="15"/>
                    </a:lnTo>
                    <a:lnTo>
                      <a:pt x="23" y="8"/>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6" name="Line 5687"/>
              <p:cNvSpPr>
                <a:spLocks noChangeShapeType="1"/>
              </p:cNvSpPr>
              <p:nvPr/>
            </p:nvSpPr>
            <p:spPr bwMode="auto">
              <a:xfrm>
                <a:off x="4449763" y="2339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7" name="Freeform 5688"/>
              <p:cNvSpPr>
                <a:spLocks/>
              </p:cNvSpPr>
              <p:nvPr/>
            </p:nvSpPr>
            <p:spPr bwMode="auto">
              <a:xfrm>
                <a:off x="4441825" y="2335213"/>
                <a:ext cx="7938" cy="12700"/>
              </a:xfrm>
              <a:custGeom>
                <a:avLst/>
                <a:gdLst/>
                <a:ahLst/>
                <a:cxnLst>
                  <a:cxn ang="0">
                    <a:pos x="16" y="8"/>
                  </a:cxn>
                  <a:cxn ang="0">
                    <a:pos x="8" y="0"/>
                  </a:cxn>
                  <a:cxn ang="0">
                    <a:pos x="0" y="8"/>
                  </a:cxn>
                  <a:cxn ang="0">
                    <a:pos x="0" y="23"/>
                  </a:cxn>
                  <a:cxn ang="0">
                    <a:pos x="16" y="23"/>
                  </a:cxn>
                  <a:cxn ang="0">
                    <a:pos x="16" y="8"/>
                  </a:cxn>
                </a:cxnLst>
                <a:rect l="0" t="0" r="r" b="b"/>
                <a:pathLst>
                  <a:path w="16" h="23">
                    <a:moveTo>
                      <a:pt x="16" y="8"/>
                    </a:moveTo>
                    <a:lnTo>
                      <a:pt x="8" y="0"/>
                    </a:lnTo>
                    <a:lnTo>
                      <a:pt x="0" y="8"/>
                    </a:lnTo>
                    <a:lnTo>
                      <a:pt x="0" y="23"/>
                    </a:lnTo>
                    <a:lnTo>
                      <a:pt x="16" y="23"/>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8" name="Freeform 5689"/>
              <p:cNvSpPr>
                <a:spLocks/>
              </p:cNvSpPr>
              <p:nvPr/>
            </p:nvSpPr>
            <p:spPr bwMode="auto">
              <a:xfrm>
                <a:off x="4441825" y="2335213"/>
                <a:ext cx="7938" cy="12700"/>
              </a:xfrm>
              <a:custGeom>
                <a:avLst/>
                <a:gdLst/>
                <a:ahLst/>
                <a:cxnLst>
                  <a:cxn ang="0">
                    <a:pos x="16" y="8"/>
                  </a:cxn>
                  <a:cxn ang="0">
                    <a:pos x="8" y="0"/>
                  </a:cxn>
                  <a:cxn ang="0">
                    <a:pos x="8" y="0"/>
                  </a:cxn>
                  <a:cxn ang="0">
                    <a:pos x="0" y="8"/>
                  </a:cxn>
                  <a:cxn ang="0">
                    <a:pos x="0" y="23"/>
                  </a:cxn>
                  <a:cxn ang="0">
                    <a:pos x="8" y="23"/>
                  </a:cxn>
                  <a:cxn ang="0">
                    <a:pos x="8" y="23"/>
                  </a:cxn>
                  <a:cxn ang="0">
                    <a:pos x="16" y="23"/>
                  </a:cxn>
                  <a:cxn ang="0">
                    <a:pos x="16" y="8"/>
                  </a:cxn>
                </a:cxnLst>
                <a:rect l="0" t="0" r="r" b="b"/>
                <a:pathLst>
                  <a:path w="16" h="23">
                    <a:moveTo>
                      <a:pt x="16" y="8"/>
                    </a:moveTo>
                    <a:lnTo>
                      <a:pt x="8" y="0"/>
                    </a:lnTo>
                    <a:lnTo>
                      <a:pt x="8" y="0"/>
                    </a:lnTo>
                    <a:lnTo>
                      <a:pt x="0" y="8"/>
                    </a:lnTo>
                    <a:lnTo>
                      <a:pt x="0" y="23"/>
                    </a:lnTo>
                    <a:lnTo>
                      <a:pt x="8" y="23"/>
                    </a:lnTo>
                    <a:lnTo>
                      <a:pt x="8" y="23"/>
                    </a:lnTo>
                    <a:lnTo>
                      <a:pt x="16" y="23"/>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09" name="Line 5690"/>
              <p:cNvSpPr>
                <a:spLocks noChangeShapeType="1"/>
              </p:cNvSpPr>
              <p:nvPr/>
            </p:nvSpPr>
            <p:spPr bwMode="auto">
              <a:xfrm>
                <a:off x="4446588" y="2343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0" name="Freeform 5691"/>
              <p:cNvSpPr>
                <a:spLocks/>
              </p:cNvSpPr>
              <p:nvPr/>
            </p:nvSpPr>
            <p:spPr bwMode="auto">
              <a:xfrm>
                <a:off x="4441825" y="2343150"/>
                <a:ext cx="11113" cy="4763"/>
              </a:xfrm>
              <a:custGeom>
                <a:avLst/>
                <a:gdLst/>
                <a:ahLst/>
                <a:cxnLst>
                  <a:cxn ang="0">
                    <a:pos x="8" y="0"/>
                  </a:cxn>
                  <a:cxn ang="0">
                    <a:pos x="0" y="0"/>
                  </a:cxn>
                  <a:cxn ang="0">
                    <a:pos x="0" y="8"/>
                  </a:cxn>
                  <a:cxn ang="0">
                    <a:pos x="22" y="8"/>
                  </a:cxn>
                  <a:cxn ang="0">
                    <a:pos x="16" y="0"/>
                  </a:cxn>
                  <a:cxn ang="0">
                    <a:pos x="8" y="0"/>
                  </a:cxn>
                </a:cxnLst>
                <a:rect l="0" t="0" r="r" b="b"/>
                <a:pathLst>
                  <a:path w="22" h="8">
                    <a:moveTo>
                      <a:pt x="8" y="0"/>
                    </a:moveTo>
                    <a:lnTo>
                      <a:pt x="0" y="0"/>
                    </a:lnTo>
                    <a:lnTo>
                      <a:pt x="0" y="8"/>
                    </a:lnTo>
                    <a:lnTo>
                      <a:pt x="22"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1" name="Freeform 5692"/>
              <p:cNvSpPr>
                <a:spLocks/>
              </p:cNvSpPr>
              <p:nvPr/>
            </p:nvSpPr>
            <p:spPr bwMode="auto">
              <a:xfrm>
                <a:off x="4441825" y="2343150"/>
                <a:ext cx="11113" cy="4763"/>
              </a:xfrm>
              <a:custGeom>
                <a:avLst/>
                <a:gdLst/>
                <a:ahLst/>
                <a:cxnLst>
                  <a:cxn ang="0">
                    <a:pos x="8" y="0"/>
                  </a:cxn>
                  <a:cxn ang="0">
                    <a:pos x="0" y="0"/>
                  </a:cxn>
                  <a:cxn ang="0">
                    <a:pos x="0" y="8"/>
                  </a:cxn>
                  <a:cxn ang="0">
                    <a:pos x="8" y="8"/>
                  </a:cxn>
                  <a:cxn ang="0">
                    <a:pos x="16" y="8"/>
                  </a:cxn>
                  <a:cxn ang="0">
                    <a:pos x="22" y="8"/>
                  </a:cxn>
                  <a:cxn ang="0">
                    <a:pos x="16" y="0"/>
                  </a:cxn>
                  <a:cxn ang="0">
                    <a:pos x="16" y="0"/>
                  </a:cxn>
                  <a:cxn ang="0">
                    <a:pos x="8" y="0"/>
                  </a:cxn>
                </a:cxnLst>
                <a:rect l="0" t="0" r="r" b="b"/>
                <a:pathLst>
                  <a:path w="22" h="8">
                    <a:moveTo>
                      <a:pt x="8" y="0"/>
                    </a:moveTo>
                    <a:lnTo>
                      <a:pt x="0" y="0"/>
                    </a:lnTo>
                    <a:lnTo>
                      <a:pt x="0" y="8"/>
                    </a:lnTo>
                    <a:lnTo>
                      <a:pt x="8" y="8"/>
                    </a:lnTo>
                    <a:lnTo>
                      <a:pt x="16" y="8"/>
                    </a:lnTo>
                    <a:lnTo>
                      <a:pt x="22"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2" name="Line 5693"/>
              <p:cNvSpPr>
                <a:spLocks noChangeShapeType="1"/>
              </p:cNvSpPr>
              <p:nvPr/>
            </p:nvSpPr>
            <p:spPr bwMode="auto">
              <a:xfrm>
                <a:off x="4452938" y="2347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3" name="Freeform 5694"/>
              <p:cNvSpPr>
                <a:spLocks/>
              </p:cNvSpPr>
              <p:nvPr/>
            </p:nvSpPr>
            <p:spPr bwMode="auto">
              <a:xfrm>
                <a:off x="4446588" y="2343150"/>
                <a:ext cx="6350" cy="11113"/>
              </a:xfrm>
              <a:custGeom>
                <a:avLst/>
                <a:gdLst/>
                <a:ahLst/>
                <a:cxnLst>
                  <a:cxn ang="0">
                    <a:pos x="14" y="8"/>
                  </a:cxn>
                  <a:cxn ang="0">
                    <a:pos x="8" y="0"/>
                  </a:cxn>
                  <a:cxn ang="0">
                    <a:pos x="0" y="8"/>
                  </a:cxn>
                  <a:cxn ang="0">
                    <a:pos x="0" y="15"/>
                  </a:cxn>
                  <a:cxn ang="0">
                    <a:pos x="8" y="21"/>
                  </a:cxn>
                  <a:cxn ang="0">
                    <a:pos x="14" y="15"/>
                  </a:cxn>
                  <a:cxn ang="0">
                    <a:pos x="14" y="8"/>
                  </a:cxn>
                </a:cxnLst>
                <a:rect l="0" t="0" r="r" b="b"/>
                <a:pathLst>
                  <a:path w="14" h="21">
                    <a:moveTo>
                      <a:pt x="14" y="8"/>
                    </a:moveTo>
                    <a:lnTo>
                      <a:pt x="8" y="0"/>
                    </a:lnTo>
                    <a:lnTo>
                      <a:pt x="0" y="8"/>
                    </a:lnTo>
                    <a:lnTo>
                      <a:pt x="0" y="15"/>
                    </a:lnTo>
                    <a:lnTo>
                      <a:pt x="8" y="21"/>
                    </a:lnTo>
                    <a:lnTo>
                      <a:pt x="14" y="15"/>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4" name="Freeform 5695"/>
              <p:cNvSpPr>
                <a:spLocks/>
              </p:cNvSpPr>
              <p:nvPr/>
            </p:nvSpPr>
            <p:spPr bwMode="auto">
              <a:xfrm>
                <a:off x="4446588" y="2343150"/>
                <a:ext cx="6350" cy="11113"/>
              </a:xfrm>
              <a:custGeom>
                <a:avLst/>
                <a:gdLst/>
                <a:ahLst/>
                <a:cxnLst>
                  <a:cxn ang="0">
                    <a:pos x="14" y="8"/>
                  </a:cxn>
                  <a:cxn ang="0">
                    <a:pos x="8" y="0"/>
                  </a:cxn>
                  <a:cxn ang="0">
                    <a:pos x="8" y="0"/>
                  </a:cxn>
                  <a:cxn ang="0">
                    <a:pos x="0" y="8"/>
                  </a:cxn>
                  <a:cxn ang="0">
                    <a:pos x="0" y="15"/>
                  </a:cxn>
                  <a:cxn ang="0">
                    <a:pos x="8" y="21"/>
                  </a:cxn>
                  <a:cxn ang="0">
                    <a:pos x="8" y="21"/>
                  </a:cxn>
                  <a:cxn ang="0">
                    <a:pos x="14" y="15"/>
                  </a:cxn>
                  <a:cxn ang="0">
                    <a:pos x="14" y="8"/>
                  </a:cxn>
                </a:cxnLst>
                <a:rect l="0" t="0" r="r" b="b"/>
                <a:pathLst>
                  <a:path w="14" h="21">
                    <a:moveTo>
                      <a:pt x="14" y="8"/>
                    </a:moveTo>
                    <a:lnTo>
                      <a:pt x="8" y="0"/>
                    </a:lnTo>
                    <a:lnTo>
                      <a:pt x="8" y="0"/>
                    </a:lnTo>
                    <a:lnTo>
                      <a:pt x="0" y="8"/>
                    </a:lnTo>
                    <a:lnTo>
                      <a:pt x="0" y="15"/>
                    </a:lnTo>
                    <a:lnTo>
                      <a:pt x="8" y="21"/>
                    </a:lnTo>
                    <a:lnTo>
                      <a:pt x="8" y="21"/>
                    </a:lnTo>
                    <a:lnTo>
                      <a:pt x="14" y="15"/>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5" name="Line 5696"/>
              <p:cNvSpPr>
                <a:spLocks noChangeShapeType="1"/>
              </p:cNvSpPr>
              <p:nvPr/>
            </p:nvSpPr>
            <p:spPr bwMode="auto">
              <a:xfrm>
                <a:off x="4449763" y="2351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6" name="Freeform 5697"/>
              <p:cNvSpPr>
                <a:spLocks/>
              </p:cNvSpPr>
              <p:nvPr/>
            </p:nvSpPr>
            <p:spPr bwMode="auto">
              <a:xfrm>
                <a:off x="4446588" y="2351088"/>
                <a:ext cx="11113" cy="3175"/>
              </a:xfrm>
              <a:custGeom>
                <a:avLst/>
                <a:gdLst/>
                <a:ahLst/>
                <a:cxnLst>
                  <a:cxn ang="0">
                    <a:pos x="8" y="0"/>
                  </a:cxn>
                  <a:cxn ang="0">
                    <a:pos x="0" y="0"/>
                  </a:cxn>
                  <a:cxn ang="0">
                    <a:pos x="8" y="6"/>
                  </a:cxn>
                  <a:cxn ang="0">
                    <a:pos x="14" y="6"/>
                  </a:cxn>
                  <a:cxn ang="0">
                    <a:pos x="22" y="0"/>
                  </a:cxn>
                  <a:cxn ang="0">
                    <a:pos x="14" y="0"/>
                  </a:cxn>
                  <a:cxn ang="0">
                    <a:pos x="8" y="0"/>
                  </a:cxn>
                </a:cxnLst>
                <a:rect l="0" t="0" r="r" b="b"/>
                <a:pathLst>
                  <a:path w="22" h="6">
                    <a:moveTo>
                      <a:pt x="8" y="0"/>
                    </a:moveTo>
                    <a:lnTo>
                      <a:pt x="0" y="0"/>
                    </a:lnTo>
                    <a:lnTo>
                      <a:pt x="8" y="6"/>
                    </a:lnTo>
                    <a:lnTo>
                      <a:pt x="14" y="6"/>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7" name="Freeform 5698"/>
              <p:cNvSpPr>
                <a:spLocks/>
              </p:cNvSpPr>
              <p:nvPr/>
            </p:nvSpPr>
            <p:spPr bwMode="auto">
              <a:xfrm>
                <a:off x="4446588" y="2351088"/>
                <a:ext cx="11113" cy="3175"/>
              </a:xfrm>
              <a:custGeom>
                <a:avLst/>
                <a:gdLst/>
                <a:ahLst/>
                <a:cxnLst>
                  <a:cxn ang="0">
                    <a:pos x="8" y="0"/>
                  </a:cxn>
                  <a:cxn ang="0">
                    <a:pos x="0" y="0"/>
                  </a:cxn>
                  <a:cxn ang="0">
                    <a:pos x="0" y="0"/>
                  </a:cxn>
                  <a:cxn ang="0">
                    <a:pos x="8" y="6"/>
                  </a:cxn>
                  <a:cxn ang="0">
                    <a:pos x="14" y="6"/>
                  </a:cxn>
                  <a:cxn ang="0">
                    <a:pos x="22" y="0"/>
                  </a:cxn>
                  <a:cxn ang="0">
                    <a:pos x="14" y="0"/>
                  </a:cxn>
                  <a:cxn ang="0">
                    <a:pos x="14" y="0"/>
                  </a:cxn>
                  <a:cxn ang="0">
                    <a:pos x="8" y="0"/>
                  </a:cxn>
                </a:cxnLst>
                <a:rect l="0" t="0" r="r" b="b"/>
                <a:pathLst>
                  <a:path w="22" h="6">
                    <a:moveTo>
                      <a:pt x="8" y="0"/>
                    </a:moveTo>
                    <a:lnTo>
                      <a:pt x="0" y="0"/>
                    </a:lnTo>
                    <a:lnTo>
                      <a:pt x="0" y="0"/>
                    </a:lnTo>
                    <a:lnTo>
                      <a:pt x="8" y="6"/>
                    </a:lnTo>
                    <a:lnTo>
                      <a:pt x="14" y="6"/>
                    </a:lnTo>
                    <a:lnTo>
                      <a:pt x="22" y="0"/>
                    </a:lnTo>
                    <a:lnTo>
                      <a:pt x="14"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8" name="Line 5699"/>
              <p:cNvSpPr>
                <a:spLocks noChangeShapeType="1"/>
              </p:cNvSpPr>
              <p:nvPr/>
            </p:nvSpPr>
            <p:spPr bwMode="auto">
              <a:xfrm>
                <a:off x="4457700" y="2351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19" name="Freeform 5700"/>
              <p:cNvSpPr>
                <a:spLocks/>
              </p:cNvSpPr>
              <p:nvPr/>
            </p:nvSpPr>
            <p:spPr bwMode="auto">
              <a:xfrm>
                <a:off x="4449763" y="2351088"/>
                <a:ext cx="7938" cy="11113"/>
              </a:xfrm>
              <a:custGeom>
                <a:avLst/>
                <a:gdLst/>
                <a:ahLst/>
                <a:cxnLst>
                  <a:cxn ang="0">
                    <a:pos x="14" y="0"/>
                  </a:cxn>
                  <a:cxn ang="0">
                    <a:pos x="0" y="0"/>
                  </a:cxn>
                  <a:cxn ang="0">
                    <a:pos x="0" y="14"/>
                  </a:cxn>
                  <a:cxn ang="0">
                    <a:pos x="6" y="21"/>
                  </a:cxn>
                  <a:cxn ang="0">
                    <a:pos x="6" y="14"/>
                  </a:cxn>
                  <a:cxn ang="0">
                    <a:pos x="14" y="14"/>
                  </a:cxn>
                  <a:cxn ang="0">
                    <a:pos x="14" y="0"/>
                  </a:cxn>
                </a:cxnLst>
                <a:rect l="0" t="0" r="r" b="b"/>
                <a:pathLst>
                  <a:path w="14" h="21">
                    <a:moveTo>
                      <a:pt x="14" y="0"/>
                    </a:moveTo>
                    <a:lnTo>
                      <a:pt x="0" y="0"/>
                    </a:lnTo>
                    <a:lnTo>
                      <a:pt x="0" y="14"/>
                    </a:lnTo>
                    <a:lnTo>
                      <a:pt x="6" y="21"/>
                    </a:lnTo>
                    <a:lnTo>
                      <a:pt x="6" y="14"/>
                    </a:lnTo>
                    <a:lnTo>
                      <a:pt x="14" y="14"/>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0" name="Freeform 5701"/>
              <p:cNvSpPr>
                <a:spLocks/>
              </p:cNvSpPr>
              <p:nvPr/>
            </p:nvSpPr>
            <p:spPr bwMode="auto">
              <a:xfrm>
                <a:off x="4449763" y="2351088"/>
                <a:ext cx="7938" cy="11113"/>
              </a:xfrm>
              <a:custGeom>
                <a:avLst/>
                <a:gdLst/>
                <a:ahLst/>
                <a:cxnLst>
                  <a:cxn ang="0">
                    <a:pos x="14" y="0"/>
                  </a:cxn>
                  <a:cxn ang="0">
                    <a:pos x="6" y="0"/>
                  </a:cxn>
                  <a:cxn ang="0">
                    <a:pos x="6" y="0"/>
                  </a:cxn>
                  <a:cxn ang="0">
                    <a:pos x="0" y="0"/>
                  </a:cxn>
                  <a:cxn ang="0">
                    <a:pos x="0" y="14"/>
                  </a:cxn>
                  <a:cxn ang="0">
                    <a:pos x="6" y="21"/>
                  </a:cxn>
                  <a:cxn ang="0">
                    <a:pos x="6" y="14"/>
                  </a:cxn>
                  <a:cxn ang="0">
                    <a:pos x="14" y="14"/>
                  </a:cxn>
                  <a:cxn ang="0">
                    <a:pos x="14" y="0"/>
                  </a:cxn>
                </a:cxnLst>
                <a:rect l="0" t="0" r="r" b="b"/>
                <a:pathLst>
                  <a:path w="14" h="21">
                    <a:moveTo>
                      <a:pt x="14" y="0"/>
                    </a:moveTo>
                    <a:lnTo>
                      <a:pt x="6" y="0"/>
                    </a:lnTo>
                    <a:lnTo>
                      <a:pt x="6" y="0"/>
                    </a:lnTo>
                    <a:lnTo>
                      <a:pt x="0" y="0"/>
                    </a:lnTo>
                    <a:lnTo>
                      <a:pt x="0" y="14"/>
                    </a:lnTo>
                    <a:lnTo>
                      <a:pt x="6" y="21"/>
                    </a:lnTo>
                    <a:lnTo>
                      <a:pt x="6" y="14"/>
                    </a:lnTo>
                    <a:lnTo>
                      <a:pt x="14" y="14"/>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1" name="Line 5702"/>
              <p:cNvSpPr>
                <a:spLocks noChangeShapeType="1"/>
              </p:cNvSpPr>
              <p:nvPr/>
            </p:nvSpPr>
            <p:spPr bwMode="auto">
              <a:xfrm>
                <a:off x="4452938" y="2354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2" name="Freeform 5703"/>
              <p:cNvSpPr>
                <a:spLocks/>
              </p:cNvSpPr>
              <p:nvPr/>
            </p:nvSpPr>
            <p:spPr bwMode="auto">
              <a:xfrm>
                <a:off x="4449763" y="2354263"/>
                <a:ext cx="7938" cy="7938"/>
              </a:xfrm>
              <a:custGeom>
                <a:avLst/>
                <a:gdLst/>
                <a:ahLst/>
                <a:cxnLst>
                  <a:cxn ang="0">
                    <a:pos x="6" y="0"/>
                  </a:cxn>
                  <a:cxn ang="0">
                    <a:pos x="0" y="0"/>
                  </a:cxn>
                  <a:cxn ang="0">
                    <a:pos x="0" y="8"/>
                  </a:cxn>
                  <a:cxn ang="0">
                    <a:pos x="6" y="15"/>
                  </a:cxn>
                  <a:cxn ang="0">
                    <a:pos x="14" y="15"/>
                  </a:cxn>
                  <a:cxn ang="0">
                    <a:pos x="14" y="0"/>
                  </a:cxn>
                  <a:cxn ang="0">
                    <a:pos x="6" y="0"/>
                  </a:cxn>
                </a:cxnLst>
                <a:rect l="0" t="0" r="r" b="b"/>
                <a:pathLst>
                  <a:path w="14" h="15">
                    <a:moveTo>
                      <a:pt x="6" y="0"/>
                    </a:moveTo>
                    <a:lnTo>
                      <a:pt x="0" y="0"/>
                    </a:lnTo>
                    <a:lnTo>
                      <a:pt x="0" y="8"/>
                    </a:lnTo>
                    <a:lnTo>
                      <a:pt x="6" y="15"/>
                    </a:lnTo>
                    <a:lnTo>
                      <a:pt x="14" y="15"/>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3" name="Freeform 5704"/>
              <p:cNvSpPr>
                <a:spLocks/>
              </p:cNvSpPr>
              <p:nvPr/>
            </p:nvSpPr>
            <p:spPr bwMode="auto">
              <a:xfrm>
                <a:off x="4449763" y="2354263"/>
                <a:ext cx="7938" cy="7938"/>
              </a:xfrm>
              <a:custGeom>
                <a:avLst/>
                <a:gdLst/>
                <a:ahLst/>
                <a:cxnLst>
                  <a:cxn ang="0">
                    <a:pos x="6" y="0"/>
                  </a:cxn>
                  <a:cxn ang="0">
                    <a:pos x="0" y="0"/>
                  </a:cxn>
                  <a:cxn ang="0">
                    <a:pos x="0" y="8"/>
                  </a:cxn>
                  <a:cxn ang="0">
                    <a:pos x="6" y="15"/>
                  </a:cxn>
                  <a:cxn ang="0">
                    <a:pos x="14" y="15"/>
                  </a:cxn>
                  <a:cxn ang="0">
                    <a:pos x="14" y="8"/>
                  </a:cxn>
                  <a:cxn ang="0">
                    <a:pos x="14" y="0"/>
                  </a:cxn>
                  <a:cxn ang="0">
                    <a:pos x="14" y="0"/>
                  </a:cxn>
                  <a:cxn ang="0">
                    <a:pos x="6" y="0"/>
                  </a:cxn>
                </a:cxnLst>
                <a:rect l="0" t="0" r="r" b="b"/>
                <a:pathLst>
                  <a:path w="14" h="15">
                    <a:moveTo>
                      <a:pt x="6" y="0"/>
                    </a:moveTo>
                    <a:lnTo>
                      <a:pt x="0" y="0"/>
                    </a:lnTo>
                    <a:lnTo>
                      <a:pt x="0" y="8"/>
                    </a:lnTo>
                    <a:lnTo>
                      <a:pt x="6" y="15"/>
                    </a:lnTo>
                    <a:lnTo>
                      <a:pt x="14" y="15"/>
                    </a:lnTo>
                    <a:lnTo>
                      <a:pt x="14" y="8"/>
                    </a:lnTo>
                    <a:lnTo>
                      <a:pt x="14"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4" name="Line 5705"/>
              <p:cNvSpPr>
                <a:spLocks noChangeShapeType="1"/>
              </p:cNvSpPr>
              <p:nvPr/>
            </p:nvSpPr>
            <p:spPr bwMode="auto">
              <a:xfrm>
                <a:off x="4457700" y="2359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5" name="Freeform 5706"/>
              <p:cNvSpPr>
                <a:spLocks/>
              </p:cNvSpPr>
              <p:nvPr/>
            </p:nvSpPr>
            <p:spPr bwMode="auto">
              <a:xfrm>
                <a:off x="4452938" y="2354263"/>
                <a:ext cx="4763" cy="12700"/>
              </a:xfrm>
              <a:custGeom>
                <a:avLst/>
                <a:gdLst/>
                <a:ahLst/>
                <a:cxnLst>
                  <a:cxn ang="0">
                    <a:pos x="8" y="8"/>
                  </a:cxn>
                  <a:cxn ang="0">
                    <a:pos x="8" y="0"/>
                  </a:cxn>
                  <a:cxn ang="0">
                    <a:pos x="0" y="0"/>
                  </a:cxn>
                  <a:cxn ang="0">
                    <a:pos x="0" y="23"/>
                  </a:cxn>
                  <a:cxn ang="0">
                    <a:pos x="8" y="23"/>
                  </a:cxn>
                  <a:cxn ang="0">
                    <a:pos x="8" y="8"/>
                  </a:cxn>
                </a:cxnLst>
                <a:rect l="0" t="0" r="r" b="b"/>
                <a:pathLst>
                  <a:path w="8" h="23">
                    <a:moveTo>
                      <a:pt x="8" y="8"/>
                    </a:moveTo>
                    <a:lnTo>
                      <a:pt x="8" y="0"/>
                    </a:lnTo>
                    <a:lnTo>
                      <a:pt x="0" y="0"/>
                    </a:lnTo>
                    <a:lnTo>
                      <a:pt x="0" y="23"/>
                    </a:lnTo>
                    <a:lnTo>
                      <a:pt x="8" y="23"/>
                    </a:lnTo>
                    <a:lnTo>
                      <a:pt x="8"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6" name="Freeform 5707"/>
              <p:cNvSpPr>
                <a:spLocks/>
              </p:cNvSpPr>
              <p:nvPr/>
            </p:nvSpPr>
            <p:spPr bwMode="auto">
              <a:xfrm>
                <a:off x="4452938" y="2354263"/>
                <a:ext cx="4763" cy="12700"/>
              </a:xfrm>
              <a:custGeom>
                <a:avLst/>
                <a:gdLst/>
                <a:ahLst/>
                <a:cxnLst>
                  <a:cxn ang="0">
                    <a:pos x="8" y="8"/>
                  </a:cxn>
                  <a:cxn ang="0">
                    <a:pos x="8" y="0"/>
                  </a:cxn>
                  <a:cxn ang="0">
                    <a:pos x="0" y="0"/>
                  </a:cxn>
                  <a:cxn ang="0">
                    <a:pos x="0" y="8"/>
                  </a:cxn>
                  <a:cxn ang="0">
                    <a:pos x="0" y="23"/>
                  </a:cxn>
                  <a:cxn ang="0">
                    <a:pos x="0" y="23"/>
                  </a:cxn>
                  <a:cxn ang="0">
                    <a:pos x="8" y="23"/>
                  </a:cxn>
                  <a:cxn ang="0">
                    <a:pos x="8" y="23"/>
                  </a:cxn>
                  <a:cxn ang="0">
                    <a:pos x="8" y="8"/>
                  </a:cxn>
                </a:cxnLst>
                <a:rect l="0" t="0" r="r" b="b"/>
                <a:pathLst>
                  <a:path w="8" h="23">
                    <a:moveTo>
                      <a:pt x="8" y="8"/>
                    </a:moveTo>
                    <a:lnTo>
                      <a:pt x="8" y="0"/>
                    </a:lnTo>
                    <a:lnTo>
                      <a:pt x="0" y="0"/>
                    </a:lnTo>
                    <a:lnTo>
                      <a:pt x="0" y="8"/>
                    </a:lnTo>
                    <a:lnTo>
                      <a:pt x="0" y="23"/>
                    </a:lnTo>
                    <a:lnTo>
                      <a:pt x="0" y="23"/>
                    </a:lnTo>
                    <a:lnTo>
                      <a:pt x="8" y="23"/>
                    </a:lnTo>
                    <a:lnTo>
                      <a:pt x="8" y="23"/>
                    </a:lnTo>
                    <a:lnTo>
                      <a:pt x="8"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7" name="Line 5708"/>
              <p:cNvSpPr>
                <a:spLocks noChangeShapeType="1"/>
              </p:cNvSpPr>
              <p:nvPr/>
            </p:nvSpPr>
            <p:spPr bwMode="auto">
              <a:xfrm>
                <a:off x="4457700" y="2362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8" name="Freeform 5709"/>
              <p:cNvSpPr>
                <a:spLocks/>
              </p:cNvSpPr>
              <p:nvPr/>
            </p:nvSpPr>
            <p:spPr bwMode="auto">
              <a:xfrm>
                <a:off x="4452938" y="2362200"/>
                <a:ext cx="9525" cy="4763"/>
              </a:xfrm>
              <a:custGeom>
                <a:avLst/>
                <a:gdLst/>
                <a:ahLst/>
                <a:cxnLst>
                  <a:cxn ang="0">
                    <a:pos x="8" y="0"/>
                  </a:cxn>
                  <a:cxn ang="0">
                    <a:pos x="0" y="0"/>
                  </a:cxn>
                  <a:cxn ang="0">
                    <a:pos x="0" y="8"/>
                  </a:cxn>
                  <a:cxn ang="0">
                    <a:pos x="16" y="8"/>
                  </a:cxn>
                  <a:cxn ang="0">
                    <a:pos x="16" y="0"/>
                  </a:cxn>
                  <a:cxn ang="0">
                    <a:pos x="8" y="0"/>
                  </a:cxn>
                </a:cxnLst>
                <a:rect l="0" t="0" r="r" b="b"/>
                <a:pathLst>
                  <a:path w="16" h="8">
                    <a:moveTo>
                      <a:pt x="8" y="0"/>
                    </a:moveTo>
                    <a:lnTo>
                      <a:pt x="0" y="0"/>
                    </a:lnTo>
                    <a:lnTo>
                      <a:pt x="0"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29" name="Freeform 5710"/>
              <p:cNvSpPr>
                <a:spLocks/>
              </p:cNvSpPr>
              <p:nvPr/>
            </p:nvSpPr>
            <p:spPr bwMode="auto">
              <a:xfrm>
                <a:off x="4452938" y="2362200"/>
                <a:ext cx="9525" cy="4763"/>
              </a:xfrm>
              <a:custGeom>
                <a:avLst/>
                <a:gdLst/>
                <a:ahLst/>
                <a:cxnLst>
                  <a:cxn ang="0">
                    <a:pos x="8" y="0"/>
                  </a:cxn>
                  <a:cxn ang="0">
                    <a:pos x="0" y="0"/>
                  </a:cxn>
                  <a:cxn ang="0">
                    <a:pos x="0" y="8"/>
                  </a:cxn>
                  <a:cxn ang="0">
                    <a:pos x="8" y="8"/>
                  </a:cxn>
                  <a:cxn ang="0">
                    <a:pos x="8" y="8"/>
                  </a:cxn>
                  <a:cxn ang="0">
                    <a:pos x="16" y="8"/>
                  </a:cxn>
                  <a:cxn ang="0">
                    <a:pos x="16" y="0"/>
                  </a:cxn>
                  <a:cxn ang="0">
                    <a:pos x="8" y="0"/>
                  </a:cxn>
                  <a:cxn ang="0">
                    <a:pos x="8" y="0"/>
                  </a:cxn>
                </a:cxnLst>
                <a:rect l="0" t="0" r="r" b="b"/>
                <a:pathLst>
                  <a:path w="16" h="8">
                    <a:moveTo>
                      <a:pt x="8" y="0"/>
                    </a:moveTo>
                    <a:lnTo>
                      <a:pt x="0" y="0"/>
                    </a:lnTo>
                    <a:lnTo>
                      <a:pt x="0" y="8"/>
                    </a:lnTo>
                    <a:lnTo>
                      <a:pt x="8" y="8"/>
                    </a:lnTo>
                    <a:lnTo>
                      <a:pt x="8" y="8"/>
                    </a:lnTo>
                    <a:lnTo>
                      <a:pt x="16" y="8"/>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0" name="Line 5711"/>
              <p:cNvSpPr>
                <a:spLocks noChangeShapeType="1"/>
              </p:cNvSpPr>
              <p:nvPr/>
            </p:nvSpPr>
            <p:spPr bwMode="auto">
              <a:xfrm>
                <a:off x="4457700" y="2362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1" name="Freeform 5712"/>
              <p:cNvSpPr>
                <a:spLocks/>
              </p:cNvSpPr>
              <p:nvPr/>
            </p:nvSpPr>
            <p:spPr bwMode="auto">
              <a:xfrm>
                <a:off x="4457700" y="2362200"/>
                <a:ext cx="7938" cy="4763"/>
              </a:xfrm>
              <a:custGeom>
                <a:avLst/>
                <a:gdLst/>
                <a:ahLst/>
                <a:cxnLst>
                  <a:cxn ang="0">
                    <a:pos x="0" y="0"/>
                  </a:cxn>
                  <a:cxn ang="0">
                    <a:pos x="0" y="8"/>
                  </a:cxn>
                  <a:cxn ang="0">
                    <a:pos x="15" y="8"/>
                  </a:cxn>
                  <a:cxn ang="0">
                    <a:pos x="15" y="0"/>
                  </a:cxn>
                  <a:cxn ang="0">
                    <a:pos x="8" y="0"/>
                  </a:cxn>
                  <a:cxn ang="0">
                    <a:pos x="0" y="0"/>
                  </a:cxn>
                </a:cxnLst>
                <a:rect l="0" t="0" r="r" b="b"/>
                <a:pathLst>
                  <a:path w="15" h="8">
                    <a:moveTo>
                      <a:pt x="0" y="0"/>
                    </a:moveTo>
                    <a:lnTo>
                      <a:pt x="0" y="8"/>
                    </a:lnTo>
                    <a:lnTo>
                      <a:pt x="15" y="8"/>
                    </a:lnTo>
                    <a:lnTo>
                      <a:pt x="15"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2" name="Freeform 5713"/>
              <p:cNvSpPr>
                <a:spLocks/>
              </p:cNvSpPr>
              <p:nvPr/>
            </p:nvSpPr>
            <p:spPr bwMode="auto">
              <a:xfrm>
                <a:off x="4457700" y="2362200"/>
                <a:ext cx="7938" cy="4763"/>
              </a:xfrm>
              <a:custGeom>
                <a:avLst/>
                <a:gdLst/>
                <a:ahLst/>
                <a:cxnLst>
                  <a:cxn ang="0">
                    <a:pos x="0" y="0"/>
                  </a:cxn>
                  <a:cxn ang="0">
                    <a:pos x="0" y="0"/>
                  </a:cxn>
                  <a:cxn ang="0">
                    <a:pos x="0" y="8"/>
                  </a:cxn>
                  <a:cxn ang="0">
                    <a:pos x="0" y="8"/>
                  </a:cxn>
                  <a:cxn ang="0">
                    <a:pos x="8" y="8"/>
                  </a:cxn>
                  <a:cxn ang="0">
                    <a:pos x="15" y="8"/>
                  </a:cxn>
                  <a:cxn ang="0">
                    <a:pos x="15" y="0"/>
                  </a:cxn>
                  <a:cxn ang="0">
                    <a:pos x="8" y="0"/>
                  </a:cxn>
                  <a:cxn ang="0">
                    <a:pos x="0" y="0"/>
                  </a:cxn>
                </a:cxnLst>
                <a:rect l="0" t="0" r="r" b="b"/>
                <a:pathLst>
                  <a:path w="15" h="8">
                    <a:moveTo>
                      <a:pt x="0" y="0"/>
                    </a:moveTo>
                    <a:lnTo>
                      <a:pt x="0" y="0"/>
                    </a:lnTo>
                    <a:lnTo>
                      <a:pt x="0" y="8"/>
                    </a:lnTo>
                    <a:lnTo>
                      <a:pt x="0" y="8"/>
                    </a:lnTo>
                    <a:lnTo>
                      <a:pt x="8" y="8"/>
                    </a:lnTo>
                    <a:lnTo>
                      <a:pt x="15" y="8"/>
                    </a:lnTo>
                    <a:lnTo>
                      <a:pt x="15"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3" name="Line 5714"/>
              <p:cNvSpPr>
                <a:spLocks noChangeShapeType="1"/>
              </p:cNvSpPr>
              <p:nvPr/>
            </p:nvSpPr>
            <p:spPr bwMode="auto">
              <a:xfrm>
                <a:off x="4465638" y="2366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4" name="Freeform 5715"/>
              <p:cNvSpPr>
                <a:spLocks/>
              </p:cNvSpPr>
              <p:nvPr/>
            </p:nvSpPr>
            <p:spPr bwMode="auto">
              <a:xfrm>
                <a:off x="4457700" y="2362200"/>
                <a:ext cx="7938" cy="12700"/>
              </a:xfrm>
              <a:custGeom>
                <a:avLst/>
                <a:gdLst/>
                <a:ahLst/>
                <a:cxnLst>
                  <a:cxn ang="0">
                    <a:pos x="15" y="8"/>
                  </a:cxn>
                  <a:cxn ang="0">
                    <a:pos x="15" y="0"/>
                  </a:cxn>
                  <a:cxn ang="0">
                    <a:pos x="8" y="0"/>
                  </a:cxn>
                  <a:cxn ang="0">
                    <a:pos x="0" y="8"/>
                  </a:cxn>
                  <a:cxn ang="0">
                    <a:pos x="0" y="15"/>
                  </a:cxn>
                  <a:cxn ang="0">
                    <a:pos x="8" y="23"/>
                  </a:cxn>
                  <a:cxn ang="0">
                    <a:pos x="15" y="23"/>
                  </a:cxn>
                  <a:cxn ang="0">
                    <a:pos x="15" y="15"/>
                  </a:cxn>
                  <a:cxn ang="0">
                    <a:pos x="15" y="8"/>
                  </a:cxn>
                </a:cxnLst>
                <a:rect l="0" t="0" r="r" b="b"/>
                <a:pathLst>
                  <a:path w="15" h="23">
                    <a:moveTo>
                      <a:pt x="15" y="8"/>
                    </a:moveTo>
                    <a:lnTo>
                      <a:pt x="15" y="0"/>
                    </a:lnTo>
                    <a:lnTo>
                      <a:pt x="8" y="0"/>
                    </a:lnTo>
                    <a:lnTo>
                      <a:pt x="0" y="8"/>
                    </a:lnTo>
                    <a:lnTo>
                      <a:pt x="0" y="15"/>
                    </a:lnTo>
                    <a:lnTo>
                      <a:pt x="8" y="23"/>
                    </a:lnTo>
                    <a:lnTo>
                      <a:pt x="15" y="23"/>
                    </a:lnTo>
                    <a:lnTo>
                      <a:pt x="15" y="15"/>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5" name="Freeform 5716"/>
              <p:cNvSpPr>
                <a:spLocks/>
              </p:cNvSpPr>
              <p:nvPr/>
            </p:nvSpPr>
            <p:spPr bwMode="auto">
              <a:xfrm>
                <a:off x="4457700" y="2362200"/>
                <a:ext cx="7938" cy="12700"/>
              </a:xfrm>
              <a:custGeom>
                <a:avLst/>
                <a:gdLst/>
                <a:ahLst/>
                <a:cxnLst>
                  <a:cxn ang="0">
                    <a:pos x="15" y="8"/>
                  </a:cxn>
                  <a:cxn ang="0">
                    <a:pos x="15" y="0"/>
                  </a:cxn>
                  <a:cxn ang="0">
                    <a:pos x="8" y="0"/>
                  </a:cxn>
                  <a:cxn ang="0">
                    <a:pos x="0" y="8"/>
                  </a:cxn>
                  <a:cxn ang="0">
                    <a:pos x="0" y="15"/>
                  </a:cxn>
                  <a:cxn ang="0">
                    <a:pos x="8" y="23"/>
                  </a:cxn>
                  <a:cxn ang="0">
                    <a:pos x="15" y="23"/>
                  </a:cxn>
                  <a:cxn ang="0">
                    <a:pos x="15" y="15"/>
                  </a:cxn>
                  <a:cxn ang="0">
                    <a:pos x="15" y="8"/>
                  </a:cxn>
                </a:cxnLst>
                <a:rect l="0" t="0" r="r" b="b"/>
                <a:pathLst>
                  <a:path w="15" h="23">
                    <a:moveTo>
                      <a:pt x="15" y="8"/>
                    </a:moveTo>
                    <a:lnTo>
                      <a:pt x="15" y="0"/>
                    </a:lnTo>
                    <a:lnTo>
                      <a:pt x="8" y="0"/>
                    </a:lnTo>
                    <a:lnTo>
                      <a:pt x="0" y="8"/>
                    </a:lnTo>
                    <a:lnTo>
                      <a:pt x="0" y="15"/>
                    </a:lnTo>
                    <a:lnTo>
                      <a:pt x="8" y="23"/>
                    </a:lnTo>
                    <a:lnTo>
                      <a:pt x="15" y="23"/>
                    </a:lnTo>
                    <a:lnTo>
                      <a:pt x="15" y="15"/>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6" name="Line 5717"/>
              <p:cNvSpPr>
                <a:spLocks noChangeShapeType="1"/>
              </p:cNvSpPr>
              <p:nvPr/>
            </p:nvSpPr>
            <p:spPr bwMode="auto">
              <a:xfrm>
                <a:off x="4462463" y="2370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7" name="Freeform 5718"/>
              <p:cNvSpPr>
                <a:spLocks/>
              </p:cNvSpPr>
              <p:nvPr/>
            </p:nvSpPr>
            <p:spPr bwMode="auto">
              <a:xfrm>
                <a:off x="4457700" y="2370138"/>
                <a:ext cx="12700" cy="4763"/>
              </a:xfrm>
              <a:custGeom>
                <a:avLst/>
                <a:gdLst/>
                <a:ahLst/>
                <a:cxnLst>
                  <a:cxn ang="0">
                    <a:pos x="8" y="0"/>
                  </a:cxn>
                  <a:cxn ang="0">
                    <a:pos x="0" y="0"/>
                  </a:cxn>
                  <a:cxn ang="0">
                    <a:pos x="8" y="8"/>
                  </a:cxn>
                  <a:cxn ang="0">
                    <a:pos x="15" y="8"/>
                  </a:cxn>
                  <a:cxn ang="0">
                    <a:pos x="23" y="0"/>
                  </a:cxn>
                  <a:cxn ang="0">
                    <a:pos x="15" y="0"/>
                  </a:cxn>
                  <a:cxn ang="0">
                    <a:pos x="8" y="0"/>
                  </a:cxn>
                </a:cxnLst>
                <a:rect l="0" t="0" r="r" b="b"/>
                <a:pathLst>
                  <a:path w="23" h="8">
                    <a:moveTo>
                      <a:pt x="8" y="0"/>
                    </a:moveTo>
                    <a:lnTo>
                      <a:pt x="0" y="0"/>
                    </a:lnTo>
                    <a:lnTo>
                      <a:pt x="8" y="8"/>
                    </a:lnTo>
                    <a:lnTo>
                      <a:pt x="15"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8" name="Freeform 5719"/>
              <p:cNvSpPr>
                <a:spLocks/>
              </p:cNvSpPr>
              <p:nvPr/>
            </p:nvSpPr>
            <p:spPr bwMode="auto">
              <a:xfrm>
                <a:off x="4457700" y="2370138"/>
                <a:ext cx="12700" cy="4763"/>
              </a:xfrm>
              <a:custGeom>
                <a:avLst/>
                <a:gdLst/>
                <a:ahLst/>
                <a:cxnLst>
                  <a:cxn ang="0">
                    <a:pos x="8" y="0"/>
                  </a:cxn>
                  <a:cxn ang="0">
                    <a:pos x="8" y="0"/>
                  </a:cxn>
                  <a:cxn ang="0">
                    <a:pos x="0" y="0"/>
                  </a:cxn>
                  <a:cxn ang="0">
                    <a:pos x="8" y="8"/>
                  </a:cxn>
                  <a:cxn ang="0">
                    <a:pos x="15" y="8"/>
                  </a:cxn>
                  <a:cxn ang="0">
                    <a:pos x="23" y="0"/>
                  </a:cxn>
                  <a:cxn ang="0">
                    <a:pos x="23" y="0"/>
                  </a:cxn>
                  <a:cxn ang="0">
                    <a:pos x="15" y="0"/>
                  </a:cxn>
                  <a:cxn ang="0">
                    <a:pos x="8" y="0"/>
                  </a:cxn>
                </a:cxnLst>
                <a:rect l="0" t="0" r="r" b="b"/>
                <a:pathLst>
                  <a:path w="23" h="8">
                    <a:moveTo>
                      <a:pt x="8" y="0"/>
                    </a:moveTo>
                    <a:lnTo>
                      <a:pt x="8" y="0"/>
                    </a:lnTo>
                    <a:lnTo>
                      <a:pt x="0" y="0"/>
                    </a:lnTo>
                    <a:lnTo>
                      <a:pt x="8" y="8"/>
                    </a:lnTo>
                    <a:lnTo>
                      <a:pt x="15" y="8"/>
                    </a:lnTo>
                    <a:lnTo>
                      <a:pt x="23" y="0"/>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39" name="Line 5720"/>
              <p:cNvSpPr>
                <a:spLocks noChangeShapeType="1"/>
              </p:cNvSpPr>
              <p:nvPr/>
            </p:nvSpPr>
            <p:spPr bwMode="auto">
              <a:xfrm>
                <a:off x="4465638" y="2370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0" name="Freeform 5721"/>
              <p:cNvSpPr>
                <a:spLocks/>
              </p:cNvSpPr>
              <p:nvPr/>
            </p:nvSpPr>
            <p:spPr bwMode="auto">
              <a:xfrm>
                <a:off x="4462463" y="2370138"/>
                <a:ext cx="11113" cy="4763"/>
              </a:xfrm>
              <a:custGeom>
                <a:avLst/>
                <a:gdLst/>
                <a:ahLst/>
                <a:cxnLst>
                  <a:cxn ang="0">
                    <a:pos x="7" y="0"/>
                  </a:cxn>
                  <a:cxn ang="0">
                    <a:pos x="0" y="0"/>
                  </a:cxn>
                  <a:cxn ang="0">
                    <a:pos x="7" y="8"/>
                  </a:cxn>
                  <a:cxn ang="0">
                    <a:pos x="15" y="8"/>
                  </a:cxn>
                  <a:cxn ang="0">
                    <a:pos x="23" y="0"/>
                  </a:cxn>
                  <a:cxn ang="0">
                    <a:pos x="15" y="0"/>
                  </a:cxn>
                  <a:cxn ang="0">
                    <a:pos x="7" y="0"/>
                  </a:cxn>
                </a:cxnLst>
                <a:rect l="0" t="0" r="r" b="b"/>
                <a:pathLst>
                  <a:path w="23" h="8">
                    <a:moveTo>
                      <a:pt x="7" y="0"/>
                    </a:moveTo>
                    <a:lnTo>
                      <a:pt x="0" y="0"/>
                    </a:lnTo>
                    <a:lnTo>
                      <a:pt x="7" y="8"/>
                    </a:lnTo>
                    <a:lnTo>
                      <a:pt x="15"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1" name="Freeform 5722"/>
              <p:cNvSpPr>
                <a:spLocks/>
              </p:cNvSpPr>
              <p:nvPr/>
            </p:nvSpPr>
            <p:spPr bwMode="auto">
              <a:xfrm>
                <a:off x="4462463" y="2370138"/>
                <a:ext cx="11113" cy="4763"/>
              </a:xfrm>
              <a:custGeom>
                <a:avLst/>
                <a:gdLst/>
                <a:ahLst/>
                <a:cxnLst>
                  <a:cxn ang="0">
                    <a:pos x="7" y="0"/>
                  </a:cxn>
                  <a:cxn ang="0">
                    <a:pos x="7" y="0"/>
                  </a:cxn>
                  <a:cxn ang="0">
                    <a:pos x="0" y="0"/>
                  </a:cxn>
                  <a:cxn ang="0">
                    <a:pos x="7" y="8"/>
                  </a:cxn>
                  <a:cxn ang="0">
                    <a:pos x="15" y="8"/>
                  </a:cxn>
                  <a:cxn ang="0">
                    <a:pos x="23" y="0"/>
                  </a:cxn>
                  <a:cxn ang="0">
                    <a:pos x="23" y="0"/>
                  </a:cxn>
                  <a:cxn ang="0">
                    <a:pos x="15" y="0"/>
                  </a:cxn>
                  <a:cxn ang="0">
                    <a:pos x="7" y="0"/>
                  </a:cxn>
                </a:cxnLst>
                <a:rect l="0" t="0" r="r" b="b"/>
                <a:pathLst>
                  <a:path w="23" h="8">
                    <a:moveTo>
                      <a:pt x="7" y="0"/>
                    </a:moveTo>
                    <a:lnTo>
                      <a:pt x="7" y="0"/>
                    </a:lnTo>
                    <a:lnTo>
                      <a:pt x="0" y="0"/>
                    </a:lnTo>
                    <a:lnTo>
                      <a:pt x="7" y="8"/>
                    </a:lnTo>
                    <a:lnTo>
                      <a:pt x="15" y="8"/>
                    </a:lnTo>
                    <a:lnTo>
                      <a:pt x="23" y="0"/>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2" name="Line 5723"/>
              <p:cNvSpPr>
                <a:spLocks noChangeShapeType="1"/>
              </p:cNvSpPr>
              <p:nvPr/>
            </p:nvSpPr>
            <p:spPr bwMode="auto">
              <a:xfrm>
                <a:off x="4470400" y="2370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3" name="Freeform 5724"/>
              <p:cNvSpPr>
                <a:spLocks/>
              </p:cNvSpPr>
              <p:nvPr/>
            </p:nvSpPr>
            <p:spPr bwMode="auto">
              <a:xfrm>
                <a:off x="4465638" y="2370138"/>
                <a:ext cx="12700" cy="4763"/>
              </a:xfrm>
              <a:custGeom>
                <a:avLst/>
                <a:gdLst/>
                <a:ahLst/>
                <a:cxnLst>
                  <a:cxn ang="0">
                    <a:pos x="8" y="0"/>
                  </a:cxn>
                  <a:cxn ang="0">
                    <a:pos x="0" y="0"/>
                  </a:cxn>
                  <a:cxn ang="0">
                    <a:pos x="8" y="8"/>
                  </a:cxn>
                  <a:cxn ang="0">
                    <a:pos x="16" y="8"/>
                  </a:cxn>
                  <a:cxn ang="0">
                    <a:pos x="23" y="0"/>
                  </a:cxn>
                  <a:cxn ang="0">
                    <a:pos x="16" y="0"/>
                  </a:cxn>
                  <a:cxn ang="0">
                    <a:pos x="8" y="0"/>
                  </a:cxn>
                </a:cxnLst>
                <a:rect l="0" t="0" r="r" b="b"/>
                <a:pathLst>
                  <a:path w="23" h="8">
                    <a:moveTo>
                      <a:pt x="8" y="0"/>
                    </a:moveTo>
                    <a:lnTo>
                      <a:pt x="0" y="0"/>
                    </a:lnTo>
                    <a:lnTo>
                      <a:pt x="8" y="8"/>
                    </a:lnTo>
                    <a:lnTo>
                      <a:pt x="16" y="8"/>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4" name="Freeform 5725"/>
              <p:cNvSpPr>
                <a:spLocks/>
              </p:cNvSpPr>
              <p:nvPr/>
            </p:nvSpPr>
            <p:spPr bwMode="auto">
              <a:xfrm>
                <a:off x="4465638" y="2370138"/>
                <a:ext cx="12700" cy="4763"/>
              </a:xfrm>
              <a:custGeom>
                <a:avLst/>
                <a:gdLst/>
                <a:ahLst/>
                <a:cxnLst>
                  <a:cxn ang="0">
                    <a:pos x="8" y="0"/>
                  </a:cxn>
                  <a:cxn ang="0">
                    <a:pos x="8" y="0"/>
                  </a:cxn>
                  <a:cxn ang="0">
                    <a:pos x="0" y="0"/>
                  </a:cxn>
                  <a:cxn ang="0">
                    <a:pos x="8" y="8"/>
                  </a:cxn>
                  <a:cxn ang="0">
                    <a:pos x="16" y="8"/>
                  </a:cxn>
                  <a:cxn ang="0">
                    <a:pos x="23" y="0"/>
                  </a:cxn>
                  <a:cxn ang="0">
                    <a:pos x="23" y="0"/>
                  </a:cxn>
                  <a:cxn ang="0">
                    <a:pos x="16" y="0"/>
                  </a:cxn>
                  <a:cxn ang="0">
                    <a:pos x="8" y="0"/>
                  </a:cxn>
                </a:cxnLst>
                <a:rect l="0" t="0" r="r" b="b"/>
                <a:pathLst>
                  <a:path w="23" h="8">
                    <a:moveTo>
                      <a:pt x="8" y="0"/>
                    </a:moveTo>
                    <a:lnTo>
                      <a:pt x="8" y="0"/>
                    </a:lnTo>
                    <a:lnTo>
                      <a:pt x="0" y="0"/>
                    </a:lnTo>
                    <a:lnTo>
                      <a:pt x="8" y="8"/>
                    </a:lnTo>
                    <a:lnTo>
                      <a:pt x="16" y="8"/>
                    </a:lnTo>
                    <a:lnTo>
                      <a:pt x="23" y="0"/>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5" name="Line 5726"/>
              <p:cNvSpPr>
                <a:spLocks noChangeShapeType="1"/>
              </p:cNvSpPr>
              <p:nvPr/>
            </p:nvSpPr>
            <p:spPr bwMode="auto">
              <a:xfrm>
                <a:off x="4473575" y="2370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6" name="Freeform 5727"/>
              <p:cNvSpPr>
                <a:spLocks/>
              </p:cNvSpPr>
              <p:nvPr/>
            </p:nvSpPr>
            <p:spPr bwMode="auto">
              <a:xfrm>
                <a:off x="4470400" y="2370138"/>
                <a:ext cx="15875" cy="4763"/>
              </a:xfrm>
              <a:custGeom>
                <a:avLst/>
                <a:gdLst/>
                <a:ahLst/>
                <a:cxnLst>
                  <a:cxn ang="0">
                    <a:pos x="8" y="0"/>
                  </a:cxn>
                  <a:cxn ang="0">
                    <a:pos x="0" y="0"/>
                  </a:cxn>
                  <a:cxn ang="0">
                    <a:pos x="8" y="8"/>
                  </a:cxn>
                  <a:cxn ang="0">
                    <a:pos x="22" y="8"/>
                  </a:cxn>
                  <a:cxn ang="0">
                    <a:pos x="30" y="0"/>
                  </a:cxn>
                  <a:cxn ang="0">
                    <a:pos x="22" y="0"/>
                  </a:cxn>
                  <a:cxn ang="0">
                    <a:pos x="8" y="0"/>
                  </a:cxn>
                </a:cxnLst>
                <a:rect l="0" t="0" r="r" b="b"/>
                <a:pathLst>
                  <a:path w="30" h="8">
                    <a:moveTo>
                      <a:pt x="8" y="0"/>
                    </a:moveTo>
                    <a:lnTo>
                      <a:pt x="0" y="0"/>
                    </a:lnTo>
                    <a:lnTo>
                      <a:pt x="8" y="8"/>
                    </a:lnTo>
                    <a:lnTo>
                      <a:pt x="22" y="8"/>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7" name="Freeform 5728"/>
              <p:cNvSpPr>
                <a:spLocks/>
              </p:cNvSpPr>
              <p:nvPr/>
            </p:nvSpPr>
            <p:spPr bwMode="auto">
              <a:xfrm>
                <a:off x="4470400" y="2370138"/>
                <a:ext cx="15875" cy="4763"/>
              </a:xfrm>
              <a:custGeom>
                <a:avLst/>
                <a:gdLst/>
                <a:ahLst/>
                <a:cxnLst>
                  <a:cxn ang="0">
                    <a:pos x="8" y="0"/>
                  </a:cxn>
                  <a:cxn ang="0">
                    <a:pos x="0" y="0"/>
                  </a:cxn>
                  <a:cxn ang="0">
                    <a:pos x="0" y="0"/>
                  </a:cxn>
                  <a:cxn ang="0">
                    <a:pos x="8" y="8"/>
                  </a:cxn>
                  <a:cxn ang="0">
                    <a:pos x="22" y="8"/>
                  </a:cxn>
                  <a:cxn ang="0">
                    <a:pos x="30" y="0"/>
                  </a:cxn>
                  <a:cxn ang="0">
                    <a:pos x="30" y="0"/>
                  </a:cxn>
                  <a:cxn ang="0">
                    <a:pos x="22" y="0"/>
                  </a:cxn>
                  <a:cxn ang="0">
                    <a:pos x="8" y="0"/>
                  </a:cxn>
                </a:cxnLst>
                <a:rect l="0" t="0" r="r" b="b"/>
                <a:pathLst>
                  <a:path w="30" h="8">
                    <a:moveTo>
                      <a:pt x="8" y="0"/>
                    </a:moveTo>
                    <a:lnTo>
                      <a:pt x="0" y="0"/>
                    </a:lnTo>
                    <a:lnTo>
                      <a:pt x="0" y="0"/>
                    </a:lnTo>
                    <a:lnTo>
                      <a:pt x="8" y="8"/>
                    </a:lnTo>
                    <a:lnTo>
                      <a:pt x="22" y="8"/>
                    </a:lnTo>
                    <a:lnTo>
                      <a:pt x="30" y="0"/>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8" name="Line 5729"/>
              <p:cNvSpPr>
                <a:spLocks noChangeShapeType="1"/>
              </p:cNvSpPr>
              <p:nvPr/>
            </p:nvSpPr>
            <p:spPr bwMode="auto">
              <a:xfrm>
                <a:off x="4486275" y="2370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49" name="Freeform 5730"/>
              <p:cNvSpPr>
                <a:spLocks/>
              </p:cNvSpPr>
              <p:nvPr/>
            </p:nvSpPr>
            <p:spPr bwMode="auto">
              <a:xfrm>
                <a:off x="4478338" y="2370138"/>
                <a:ext cx="7938" cy="11113"/>
              </a:xfrm>
              <a:custGeom>
                <a:avLst/>
                <a:gdLst/>
                <a:ahLst/>
                <a:cxnLst>
                  <a:cxn ang="0">
                    <a:pos x="15" y="0"/>
                  </a:cxn>
                  <a:cxn ang="0">
                    <a:pos x="0" y="0"/>
                  </a:cxn>
                  <a:cxn ang="0">
                    <a:pos x="0" y="14"/>
                  </a:cxn>
                  <a:cxn ang="0">
                    <a:pos x="7" y="21"/>
                  </a:cxn>
                  <a:cxn ang="0">
                    <a:pos x="15" y="14"/>
                  </a:cxn>
                  <a:cxn ang="0">
                    <a:pos x="15" y="0"/>
                  </a:cxn>
                </a:cxnLst>
                <a:rect l="0" t="0" r="r" b="b"/>
                <a:pathLst>
                  <a:path w="15" h="21">
                    <a:moveTo>
                      <a:pt x="15" y="0"/>
                    </a:moveTo>
                    <a:lnTo>
                      <a:pt x="0" y="0"/>
                    </a:lnTo>
                    <a:lnTo>
                      <a:pt x="0" y="14"/>
                    </a:lnTo>
                    <a:lnTo>
                      <a:pt x="7" y="21"/>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0" name="Freeform 5731"/>
              <p:cNvSpPr>
                <a:spLocks/>
              </p:cNvSpPr>
              <p:nvPr/>
            </p:nvSpPr>
            <p:spPr bwMode="auto">
              <a:xfrm>
                <a:off x="4478338" y="2370138"/>
                <a:ext cx="7938" cy="11113"/>
              </a:xfrm>
              <a:custGeom>
                <a:avLst/>
                <a:gdLst/>
                <a:ahLst/>
                <a:cxnLst>
                  <a:cxn ang="0">
                    <a:pos x="15" y="0"/>
                  </a:cxn>
                  <a:cxn ang="0">
                    <a:pos x="15" y="0"/>
                  </a:cxn>
                  <a:cxn ang="0">
                    <a:pos x="7" y="0"/>
                  </a:cxn>
                  <a:cxn ang="0">
                    <a:pos x="0" y="0"/>
                  </a:cxn>
                  <a:cxn ang="0">
                    <a:pos x="0" y="14"/>
                  </a:cxn>
                  <a:cxn ang="0">
                    <a:pos x="7" y="21"/>
                  </a:cxn>
                  <a:cxn ang="0">
                    <a:pos x="15" y="14"/>
                  </a:cxn>
                  <a:cxn ang="0">
                    <a:pos x="15" y="14"/>
                  </a:cxn>
                  <a:cxn ang="0">
                    <a:pos x="15" y="0"/>
                  </a:cxn>
                </a:cxnLst>
                <a:rect l="0" t="0" r="r" b="b"/>
                <a:pathLst>
                  <a:path w="15" h="21">
                    <a:moveTo>
                      <a:pt x="15" y="0"/>
                    </a:moveTo>
                    <a:lnTo>
                      <a:pt x="15" y="0"/>
                    </a:lnTo>
                    <a:lnTo>
                      <a:pt x="7" y="0"/>
                    </a:lnTo>
                    <a:lnTo>
                      <a:pt x="0" y="0"/>
                    </a:lnTo>
                    <a:lnTo>
                      <a:pt x="0" y="14"/>
                    </a:lnTo>
                    <a:lnTo>
                      <a:pt x="7" y="21"/>
                    </a:lnTo>
                    <a:lnTo>
                      <a:pt x="15" y="14"/>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1" name="Line 5732"/>
              <p:cNvSpPr>
                <a:spLocks noChangeShapeType="1"/>
              </p:cNvSpPr>
              <p:nvPr/>
            </p:nvSpPr>
            <p:spPr bwMode="auto">
              <a:xfrm>
                <a:off x="4481513" y="2374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2" name="Freeform 5733"/>
              <p:cNvSpPr>
                <a:spLocks/>
              </p:cNvSpPr>
              <p:nvPr/>
            </p:nvSpPr>
            <p:spPr bwMode="auto">
              <a:xfrm>
                <a:off x="4478338" y="2374900"/>
                <a:ext cx="15875" cy="6350"/>
              </a:xfrm>
              <a:custGeom>
                <a:avLst/>
                <a:gdLst/>
                <a:ahLst/>
                <a:cxnLst>
                  <a:cxn ang="0">
                    <a:pos x="7" y="0"/>
                  </a:cxn>
                  <a:cxn ang="0">
                    <a:pos x="0" y="0"/>
                  </a:cxn>
                  <a:cxn ang="0">
                    <a:pos x="0" y="6"/>
                  </a:cxn>
                  <a:cxn ang="0">
                    <a:pos x="7" y="13"/>
                  </a:cxn>
                  <a:cxn ang="0">
                    <a:pos x="23" y="13"/>
                  </a:cxn>
                  <a:cxn ang="0">
                    <a:pos x="30" y="6"/>
                  </a:cxn>
                  <a:cxn ang="0">
                    <a:pos x="30" y="0"/>
                  </a:cxn>
                  <a:cxn ang="0">
                    <a:pos x="23" y="0"/>
                  </a:cxn>
                  <a:cxn ang="0">
                    <a:pos x="7" y="0"/>
                  </a:cxn>
                </a:cxnLst>
                <a:rect l="0" t="0" r="r" b="b"/>
                <a:pathLst>
                  <a:path w="30" h="13">
                    <a:moveTo>
                      <a:pt x="7" y="0"/>
                    </a:moveTo>
                    <a:lnTo>
                      <a:pt x="0" y="0"/>
                    </a:lnTo>
                    <a:lnTo>
                      <a:pt x="0" y="6"/>
                    </a:lnTo>
                    <a:lnTo>
                      <a:pt x="7" y="13"/>
                    </a:lnTo>
                    <a:lnTo>
                      <a:pt x="23" y="13"/>
                    </a:lnTo>
                    <a:lnTo>
                      <a:pt x="30" y="6"/>
                    </a:lnTo>
                    <a:lnTo>
                      <a:pt x="30"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3" name="Freeform 5734"/>
              <p:cNvSpPr>
                <a:spLocks/>
              </p:cNvSpPr>
              <p:nvPr/>
            </p:nvSpPr>
            <p:spPr bwMode="auto">
              <a:xfrm>
                <a:off x="4478338" y="2374900"/>
                <a:ext cx="15875" cy="6350"/>
              </a:xfrm>
              <a:custGeom>
                <a:avLst/>
                <a:gdLst/>
                <a:ahLst/>
                <a:cxnLst>
                  <a:cxn ang="0">
                    <a:pos x="7" y="0"/>
                  </a:cxn>
                  <a:cxn ang="0">
                    <a:pos x="0" y="0"/>
                  </a:cxn>
                  <a:cxn ang="0">
                    <a:pos x="0" y="6"/>
                  </a:cxn>
                  <a:cxn ang="0">
                    <a:pos x="7" y="13"/>
                  </a:cxn>
                  <a:cxn ang="0">
                    <a:pos x="23" y="13"/>
                  </a:cxn>
                  <a:cxn ang="0">
                    <a:pos x="30" y="6"/>
                  </a:cxn>
                  <a:cxn ang="0">
                    <a:pos x="30" y="0"/>
                  </a:cxn>
                  <a:cxn ang="0">
                    <a:pos x="23" y="0"/>
                  </a:cxn>
                  <a:cxn ang="0">
                    <a:pos x="7" y="0"/>
                  </a:cxn>
                </a:cxnLst>
                <a:rect l="0" t="0" r="r" b="b"/>
                <a:pathLst>
                  <a:path w="30" h="13">
                    <a:moveTo>
                      <a:pt x="7" y="0"/>
                    </a:moveTo>
                    <a:lnTo>
                      <a:pt x="0" y="0"/>
                    </a:lnTo>
                    <a:lnTo>
                      <a:pt x="0" y="6"/>
                    </a:lnTo>
                    <a:lnTo>
                      <a:pt x="7" y="13"/>
                    </a:lnTo>
                    <a:lnTo>
                      <a:pt x="23" y="13"/>
                    </a:lnTo>
                    <a:lnTo>
                      <a:pt x="30" y="6"/>
                    </a:lnTo>
                    <a:lnTo>
                      <a:pt x="30"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4" name="Line 5735"/>
              <p:cNvSpPr>
                <a:spLocks noChangeShapeType="1"/>
              </p:cNvSpPr>
              <p:nvPr/>
            </p:nvSpPr>
            <p:spPr bwMode="auto">
              <a:xfrm>
                <a:off x="4489450" y="2374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5" name="Freeform 5736"/>
              <p:cNvSpPr>
                <a:spLocks/>
              </p:cNvSpPr>
              <p:nvPr/>
            </p:nvSpPr>
            <p:spPr bwMode="auto">
              <a:xfrm>
                <a:off x="4486275" y="2374900"/>
                <a:ext cx="11113" cy="6350"/>
              </a:xfrm>
              <a:custGeom>
                <a:avLst/>
                <a:gdLst/>
                <a:ahLst/>
                <a:cxnLst>
                  <a:cxn ang="0">
                    <a:pos x="8" y="0"/>
                  </a:cxn>
                  <a:cxn ang="0">
                    <a:pos x="0" y="0"/>
                  </a:cxn>
                  <a:cxn ang="0">
                    <a:pos x="0" y="6"/>
                  </a:cxn>
                  <a:cxn ang="0">
                    <a:pos x="8" y="13"/>
                  </a:cxn>
                  <a:cxn ang="0">
                    <a:pos x="15" y="13"/>
                  </a:cxn>
                  <a:cxn ang="0">
                    <a:pos x="23" y="6"/>
                  </a:cxn>
                  <a:cxn ang="0">
                    <a:pos x="15" y="0"/>
                  </a:cxn>
                  <a:cxn ang="0">
                    <a:pos x="8" y="0"/>
                  </a:cxn>
                </a:cxnLst>
                <a:rect l="0" t="0" r="r" b="b"/>
                <a:pathLst>
                  <a:path w="23" h="13">
                    <a:moveTo>
                      <a:pt x="8" y="0"/>
                    </a:moveTo>
                    <a:lnTo>
                      <a:pt x="0" y="0"/>
                    </a:lnTo>
                    <a:lnTo>
                      <a:pt x="0" y="6"/>
                    </a:lnTo>
                    <a:lnTo>
                      <a:pt x="8" y="13"/>
                    </a:lnTo>
                    <a:lnTo>
                      <a:pt x="15" y="13"/>
                    </a:lnTo>
                    <a:lnTo>
                      <a:pt x="23" y="6"/>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6" name="Freeform 5737"/>
              <p:cNvSpPr>
                <a:spLocks/>
              </p:cNvSpPr>
              <p:nvPr/>
            </p:nvSpPr>
            <p:spPr bwMode="auto">
              <a:xfrm>
                <a:off x="4486275" y="2374900"/>
                <a:ext cx="11113" cy="6350"/>
              </a:xfrm>
              <a:custGeom>
                <a:avLst/>
                <a:gdLst/>
                <a:ahLst/>
                <a:cxnLst>
                  <a:cxn ang="0">
                    <a:pos x="8" y="0"/>
                  </a:cxn>
                  <a:cxn ang="0">
                    <a:pos x="0" y="0"/>
                  </a:cxn>
                  <a:cxn ang="0">
                    <a:pos x="0" y="6"/>
                  </a:cxn>
                  <a:cxn ang="0">
                    <a:pos x="8" y="13"/>
                  </a:cxn>
                  <a:cxn ang="0">
                    <a:pos x="15" y="13"/>
                  </a:cxn>
                  <a:cxn ang="0">
                    <a:pos x="23" y="6"/>
                  </a:cxn>
                  <a:cxn ang="0">
                    <a:pos x="15" y="0"/>
                  </a:cxn>
                  <a:cxn ang="0">
                    <a:pos x="15" y="0"/>
                  </a:cxn>
                  <a:cxn ang="0">
                    <a:pos x="8" y="0"/>
                  </a:cxn>
                </a:cxnLst>
                <a:rect l="0" t="0" r="r" b="b"/>
                <a:pathLst>
                  <a:path w="23" h="13">
                    <a:moveTo>
                      <a:pt x="8" y="0"/>
                    </a:moveTo>
                    <a:lnTo>
                      <a:pt x="0" y="0"/>
                    </a:lnTo>
                    <a:lnTo>
                      <a:pt x="0" y="6"/>
                    </a:lnTo>
                    <a:lnTo>
                      <a:pt x="8" y="13"/>
                    </a:lnTo>
                    <a:lnTo>
                      <a:pt x="15" y="13"/>
                    </a:lnTo>
                    <a:lnTo>
                      <a:pt x="23" y="6"/>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7" name="Line 5738"/>
              <p:cNvSpPr>
                <a:spLocks noChangeShapeType="1"/>
              </p:cNvSpPr>
              <p:nvPr/>
            </p:nvSpPr>
            <p:spPr bwMode="auto">
              <a:xfrm>
                <a:off x="4497388" y="2378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8" name="Freeform 5739"/>
              <p:cNvSpPr>
                <a:spLocks/>
              </p:cNvSpPr>
              <p:nvPr/>
            </p:nvSpPr>
            <p:spPr bwMode="auto">
              <a:xfrm>
                <a:off x="4489450" y="2374900"/>
                <a:ext cx="7938" cy="11113"/>
              </a:xfrm>
              <a:custGeom>
                <a:avLst/>
                <a:gdLst/>
                <a:ahLst/>
                <a:cxnLst>
                  <a:cxn ang="0">
                    <a:pos x="15" y="6"/>
                  </a:cxn>
                  <a:cxn ang="0">
                    <a:pos x="7" y="0"/>
                  </a:cxn>
                  <a:cxn ang="0">
                    <a:pos x="0" y="6"/>
                  </a:cxn>
                  <a:cxn ang="0">
                    <a:pos x="0" y="21"/>
                  </a:cxn>
                  <a:cxn ang="0">
                    <a:pos x="15" y="21"/>
                  </a:cxn>
                  <a:cxn ang="0">
                    <a:pos x="15" y="6"/>
                  </a:cxn>
                </a:cxnLst>
                <a:rect l="0" t="0" r="r" b="b"/>
                <a:pathLst>
                  <a:path w="15" h="21">
                    <a:moveTo>
                      <a:pt x="15" y="6"/>
                    </a:moveTo>
                    <a:lnTo>
                      <a:pt x="7" y="0"/>
                    </a:lnTo>
                    <a:lnTo>
                      <a:pt x="0" y="6"/>
                    </a:lnTo>
                    <a:lnTo>
                      <a:pt x="0" y="21"/>
                    </a:lnTo>
                    <a:lnTo>
                      <a:pt x="15" y="21"/>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59" name="Freeform 5740"/>
              <p:cNvSpPr>
                <a:spLocks/>
              </p:cNvSpPr>
              <p:nvPr/>
            </p:nvSpPr>
            <p:spPr bwMode="auto">
              <a:xfrm>
                <a:off x="4489450" y="2374900"/>
                <a:ext cx="7938" cy="11113"/>
              </a:xfrm>
              <a:custGeom>
                <a:avLst/>
                <a:gdLst/>
                <a:ahLst/>
                <a:cxnLst>
                  <a:cxn ang="0">
                    <a:pos x="15" y="6"/>
                  </a:cxn>
                  <a:cxn ang="0">
                    <a:pos x="7" y="0"/>
                  </a:cxn>
                  <a:cxn ang="0">
                    <a:pos x="7" y="0"/>
                  </a:cxn>
                  <a:cxn ang="0">
                    <a:pos x="0" y="6"/>
                  </a:cxn>
                  <a:cxn ang="0">
                    <a:pos x="0" y="21"/>
                  </a:cxn>
                  <a:cxn ang="0">
                    <a:pos x="7" y="21"/>
                  </a:cxn>
                  <a:cxn ang="0">
                    <a:pos x="7" y="21"/>
                  </a:cxn>
                  <a:cxn ang="0">
                    <a:pos x="15" y="21"/>
                  </a:cxn>
                  <a:cxn ang="0">
                    <a:pos x="15" y="6"/>
                  </a:cxn>
                </a:cxnLst>
                <a:rect l="0" t="0" r="r" b="b"/>
                <a:pathLst>
                  <a:path w="15" h="21">
                    <a:moveTo>
                      <a:pt x="15" y="6"/>
                    </a:moveTo>
                    <a:lnTo>
                      <a:pt x="7" y="0"/>
                    </a:lnTo>
                    <a:lnTo>
                      <a:pt x="7" y="0"/>
                    </a:lnTo>
                    <a:lnTo>
                      <a:pt x="0" y="6"/>
                    </a:lnTo>
                    <a:lnTo>
                      <a:pt x="0" y="21"/>
                    </a:lnTo>
                    <a:lnTo>
                      <a:pt x="7" y="21"/>
                    </a:lnTo>
                    <a:lnTo>
                      <a:pt x="7" y="21"/>
                    </a:lnTo>
                    <a:lnTo>
                      <a:pt x="15" y="21"/>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0" name="Line 5741"/>
              <p:cNvSpPr>
                <a:spLocks noChangeShapeType="1"/>
              </p:cNvSpPr>
              <p:nvPr/>
            </p:nvSpPr>
            <p:spPr bwMode="auto">
              <a:xfrm>
                <a:off x="4494213" y="2381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1" name="Freeform 5742"/>
              <p:cNvSpPr>
                <a:spLocks/>
              </p:cNvSpPr>
              <p:nvPr/>
            </p:nvSpPr>
            <p:spPr bwMode="auto">
              <a:xfrm>
                <a:off x="4489450" y="2381250"/>
                <a:ext cx="12700" cy="4763"/>
              </a:xfrm>
              <a:custGeom>
                <a:avLst/>
                <a:gdLst/>
                <a:ahLst/>
                <a:cxnLst>
                  <a:cxn ang="0">
                    <a:pos x="7" y="0"/>
                  </a:cxn>
                  <a:cxn ang="0">
                    <a:pos x="0" y="0"/>
                  </a:cxn>
                  <a:cxn ang="0">
                    <a:pos x="0" y="8"/>
                  </a:cxn>
                  <a:cxn ang="0">
                    <a:pos x="22" y="8"/>
                  </a:cxn>
                  <a:cxn ang="0">
                    <a:pos x="15" y="0"/>
                  </a:cxn>
                  <a:cxn ang="0">
                    <a:pos x="7" y="0"/>
                  </a:cxn>
                </a:cxnLst>
                <a:rect l="0" t="0" r="r" b="b"/>
                <a:pathLst>
                  <a:path w="22" h="8">
                    <a:moveTo>
                      <a:pt x="7" y="0"/>
                    </a:moveTo>
                    <a:lnTo>
                      <a:pt x="0" y="0"/>
                    </a:lnTo>
                    <a:lnTo>
                      <a:pt x="0" y="8"/>
                    </a:lnTo>
                    <a:lnTo>
                      <a:pt x="22"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2" name="Freeform 5743"/>
              <p:cNvSpPr>
                <a:spLocks/>
              </p:cNvSpPr>
              <p:nvPr/>
            </p:nvSpPr>
            <p:spPr bwMode="auto">
              <a:xfrm>
                <a:off x="4489450" y="2381250"/>
                <a:ext cx="12700" cy="4763"/>
              </a:xfrm>
              <a:custGeom>
                <a:avLst/>
                <a:gdLst/>
                <a:ahLst/>
                <a:cxnLst>
                  <a:cxn ang="0">
                    <a:pos x="7" y="0"/>
                  </a:cxn>
                  <a:cxn ang="0">
                    <a:pos x="0" y="0"/>
                  </a:cxn>
                  <a:cxn ang="0">
                    <a:pos x="0" y="8"/>
                  </a:cxn>
                  <a:cxn ang="0">
                    <a:pos x="7" y="8"/>
                  </a:cxn>
                  <a:cxn ang="0">
                    <a:pos x="15" y="8"/>
                  </a:cxn>
                  <a:cxn ang="0">
                    <a:pos x="22" y="8"/>
                  </a:cxn>
                  <a:cxn ang="0">
                    <a:pos x="15" y="0"/>
                  </a:cxn>
                  <a:cxn ang="0">
                    <a:pos x="15" y="0"/>
                  </a:cxn>
                  <a:cxn ang="0">
                    <a:pos x="7" y="0"/>
                  </a:cxn>
                </a:cxnLst>
                <a:rect l="0" t="0" r="r" b="b"/>
                <a:pathLst>
                  <a:path w="22" h="8">
                    <a:moveTo>
                      <a:pt x="7" y="0"/>
                    </a:moveTo>
                    <a:lnTo>
                      <a:pt x="0" y="0"/>
                    </a:lnTo>
                    <a:lnTo>
                      <a:pt x="0" y="8"/>
                    </a:lnTo>
                    <a:lnTo>
                      <a:pt x="7" y="8"/>
                    </a:lnTo>
                    <a:lnTo>
                      <a:pt x="15" y="8"/>
                    </a:lnTo>
                    <a:lnTo>
                      <a:pt x="22" y="8"/>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3" name="Line 5744"/>
              <p:cNvSpPr>
                <a:spLocks noChangeShapeType="1"/>
              </p:cNvSpPr>
              <p:nvPr/>
            </p:nvSpPr>
            <p:spPr bwMode="auto">
              <a:xfrm>
                <a:off x="4497388" y="2381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4" name="Freeform 5745"/>
              <p:cNvSpPr>
                <a:spLocks/>
              </p:cNvSpPr>
              <p:nvPr/>
            </p:nvSpPr>
            <p:spPr bwMode="auto">
              <a:xfrm>
                <a:off x="4494213" y="2381250"/>
                <a:ext cx="11113" cy="4763"/>
              </a:xfrm>
              <a:custGeom>
                <a:avLst/>
                <a:gdLst/>
                <a:ahLst/>
                <a:cxnLst>
                  <a:cxn ang="0">
                    <a:pos x="8" y="0"/>
                  </a:cxn>
                  <a:cxn ang="0">
                    <a:pos x="0" y="0"/>
                  </a:cxn>
                  <a:cxn ang="0">
                    <a:pos x="0" y="8"/>
                  </a:cxn>
                  <a:cxn ang="0">
                    <a:pos x="22" y="8"/>
                  </a:cxn>
                  <a:cxn ang="0">
                    <a:pos x="15" y="0"/>
                  </a:cxn>
                  <a:cxn ang="0">
                    <a:pos x="8" y="0"/>
                  </a:cxn>
                </a:cxnLst>
                <a:rect l="0" t="0" r="r" b="b"/>
                <a:pathLst>
                  <a:path w="22" h="8">
                    <a:moveTo>
                      <a:pt x="8" y="0"/>
                    </a:moveTo>
                    <a:lnTo>
                      <a:pt x="0" y="0"/>
                    </a:lnTo>
                    <a:lnTo>
                      <a:pt x="0" y="8"/>
                    </a:lnTo>
                    <a:lnTo>
                      <a:pt x="22"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5" name="Freeform 5746"/>
              <p:cNvSpPr>
                <a:spLocks/>
              </p:cNvSpPr>
              <p:nvPr/>
            </p:nvSpPr>
            <p:spPr bwMode="auto">
              <a:xfrm>
                <a:off x="4494213" y="2381250"/>
                <a:ext cx="11113" cy="4763"/>
              </a:xfrm>
              <a:custGeom>
                <a:avLst/>
                <a:gdLst/>
                <a:ahLst/>
                <a:cxnLst>
                  <a:cxn ang="0">
                    <a:pos x="8" y="0"/>
                  </a:cxn>
                  <a:cxn ang="0">
                    <a:pos x="0" y="0"/>
                  </a:cxn>
                  <a:cxn ang="0">
                    <a:pos x="0" y="8"/>
                  </a:cxn>
                  <a:cxn ang="0">
                    <a:pos x="8" y="8"/>
                  </a:cxn>
                  <a:cxn ang="0">
                    <a:pos x="15" y="8"/>
                  </a:cxn>
                  <a:cxn ang="0">
                    <a:pos x="22" y="8"/>
                  </a:cxn>
                  <a:cxn ang="0">
                    <a:pos x="15" y="0"/>
                  </a:cxn>
                  <a:cxn ang="0">
                    <a:pos x="15" y="0"/>
                  </a:cxn>
                  <a:cxn ang="0">
                    <a:pos x="8" y="0"/>
                  </a:cxn>
                </a:cxnLst>
                <a:rect l="0" t="0" r="r" b="b"/>
                <a:pathLst>
                  <a:path w="22" h="8">
                    <a:moveTo>
                      <a:pt x="8" y="0"/>
                    </a:moveTo>
                    <a:lnTo>
                      <a:pt x="0" y="0"/>
                    </a:lnTo>
                    <a:lnTo>
                      <a:pt x="0" y="8"/>
                    </a:lnTo>
                    <a:lnTo>
                      <a:pt x="8" y="8"/>
                    </a:lnTo>
                    <a:lnTo>
                      <a:pt x="15" y="8"/>
                    </a:lnTo>
                    <a:lnTo>
                      <a:pt x="22" y="8"/>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6" name="Line 5747"/>
              <p:cNvSpPr>
                <a:spLocks noChangeShapeType="1"/>
              </p:cNvSpPr>
              <p:nvPr/>
            </p:nvSpPr>
            <p:spPr bwMode="auto">
              <a:xfrm>
                <a:off x="4505325" y="2386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7" name="Freeform 5748"/>
              <p:cNvSpPr>
                <a:spLocks/>
              </p:cNvSpPr>
              <p:nvPr/>
            </p:nvSpPr>
            <p:spPr bwMode="auto">
              <a:xfrm>
                <a:off x="4497388" y="2381250"/>
                <a:ext cx="7938" cy="12700"/>
              </a:xfrm>
              <a:custGeom>
                <a:avLst/>
                <a:gdLst/>
                <a:ahLst/>
                <a:cxnLst>
                  <a:cxn ang="0">
                    <a:pos x="14" y="8"/>
                  </a:cxn>
                  <a:cxn ang="0">
                    <a:pos x="7" y="0"/>
                  </a:cxn>
                  <a:cxn ang="0">
                    <a:pos x="0" y="8"/>
                  </a:cxn>
                  <a:cxn ang="0">
                    <a:pos x="0" y="15"/>
                  </a:cxn>
                  <a:cxn ang="0">
                    <a:pos x="7" y="23"/>
                  </a:cxn>
                  <a:cxn ang="0">
                    <a:pos x="14" y="15"/>
                  </a:cxn>
                  <a:cxn ang="0">
                    <a:pos x="14" y="8"/>
                  </a:cxn>
                </a:cxnLst>
                <a:rect l="0" t="0" r="r" b="b"/>
                <a:pathLst>
                  <a:path w="14" h="23">
                    <a:moveTo>
                      <a:pt x="14" y="8"/>
                    </a:moveTo>
                    <a:lnTo>
                      <a:pt x="7" y="0"/>
                    </a:lnTo>
                    <a:lnTo>
                      <a:pt x="0" y="8"/>
                    </a:lnTo>
                    <a:lnTo>
                      <a:pt x="0" y="15"/>
                    </a:lnTo>
                    <a:lnTo>
                      <a:pt x="7" y="23"/>
                    </a:lnTo>
                    <a:lnTo>
                      <a:pt x="14" y="15"/>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8" name="Freeform 5749"/>
              <p:cNvSpPr>
                <a:spLocks/>
              </p:cNvSpPr>
              <p:nvPr/>
            </p:nvSpPr>
            <p:spPr bwMode="auto">
              <a:xfrm>
                <a:off x="4497388" y="2381250"/>
                <a:ext cx="7938" cy="12700"/>
              </a:xfrm>
              <a:custGeom>
                <a:avLst/>
                <a:gdLst/>
                <a:ahLst/>
                <a:cxnLst>
                  <a:cxn ang="0">
                    <a:pos x="14" y="8"/>
                  </a:cxn>
                  <a:cxn ang="0">
                    <a:pos x="7" y="0"/>
                  </a:cxn>
                  <a:cxn ang="0">
                    <a:pos x="7" y="0"/>
                  </a:cxn>
                  <a:cxn ang="0">
                    <a:pos x="0" y="8"/>
                  </a:cxn>
                  <a:cxn ang="0">
                    <a:pos x="0" y="15"/>
                  </a:cxn>
                  <a:cxn ang="0">
                    <a:pos x="7" y="23"/>
                  </a:cxn>
                  <a:cxn ang="0">
                    <a:pos x="7" y="23"/>
                  </a:cxn>
                  <a:cxn ang="0">
                    <a:pos x="14" y="15"/>
                  </a:cxn>
                  <a:cxn ang="0">
                    <a:pos x="14" y="8"/>
                  </a:cxn>
                </a:cxnLst>
                <a:rect l="0" t="0" r="r" b="b"/>
                <a:pathLst>
                  <a:path w="14" h="23">
                    <a:moveTo>
                      <a:pt x="14" y="8"/>
                    </a:moveTo>
                    <a:lnTo>
                      <a:pt x="7" y="0"/>
                    </a:lnTo>
                    <a:lnTo>
                      <a:pt x="7" y="0"/>
                    </a:lnTo>
                    <a:lnTo>
                      <a:pt x="0" y="8"/>
                    </a:lnTo>
                    <a:lnTo>
                      <a:pt x="0" y="15"/>
                    </a:lnTo>
                    <a:lnTo>
                      <a:pt x="7" y="23"/>
                    </a:lnTo>
                    <a:lnTo>
                      <a:pt x="7" y="23"/>
                    </a:lnTo>
                    <a:lnTo>
                      <a:pt x="14" y="15"/>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69" name="Line 5750"/>
              <p:cNvSpPr>
                <a:spLocks noChangeShapeType="1"/>
              </p:cNvSpPr>
              <p:nvPr/>
            </p:nvSpPr>
            <p:spPr bwMode="auto">
              <a:xfrm>
                <a:off x="4502150" y="2389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0" name="Freeform 5751"/>
              <p:cNvSpPr>
                <a:spLocks/>
              </p:cNvSpPr>
              <p:nvPr/>
            </p:nvSpPr>
            <p:spPr bwMode="auto">
              <a:xfrm>
                <a:off x="4497388" y="2389188"/>
                <a:ext cx="7938" cy="4763"/>
              </a:xfrm>
              <a:custGeom>
                <a:avLst/>
                <a:gdLst/>
                <a:ahLst/>
                <a:cxnLst>
                  <a:cxn ang="0">
                    <a:pos x="7" y="0"/>
                  </a:cxn>
                  <a:cxn ang="0">
                    <a:pos x="0" y="0"/>
                  </a:cxn>
                  <a:cxn ang="0">
                    <a:pos x="7" y="8"/>
                  </a:cxn>
                  <a:cxn ang="0">
                    <a:pos x="14" y="8"/>
                  </a:cxn>
                  <a:cxn ang="0">
                    <a:pos x="14" y="0"/>
                  </a:cxn>
                  <a:cxn ang="0">
                    <a:pos x="7" y="0"/>
                  </a:cxn>
                </a:cxnLst>
                <a:rect l="0" t="0" r="r" b="b"/>
                <a:pathLst>
                  <a:path w="14" h="8">
                    <a:moveTo>
                      <a:pt x="7" y="0"/>
                    </a:moveTo>
                    <a:lnTo>
                      <a:pt x="0" y="0"/>
                    </a:lnTo>
                    <a:lnTo>
                      <a:pt x="7" y="8"/>
                    </a:lnTo>
                    <a:lnTo>
                      <a:pt x="14" y="8"/>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1" name="Freeform 5752"/>
              <p:cNvSpPr>
                <a:spLocks/>
              </p:cNvSpPr>
              <p:nvPr/>
            </p:nvSpPr>
            <p:spPr bwMode="auto">
              <a:xfrm>
                <a:off x="4497388" y="2389188"/>
                <a:ext cx="7938" cy="4763"/>
              </a:xfrm>
              <a:custGeom>
                <a:avLst/>
                <a:gdLst/>
                <a:ahLst/>
                <a:cxnLst>
                  <a:cxn ang="0">
                    <a:pos x="7" y="0"/>
                  </a:cxn>
                  <a:cxn ang="0">
                    <a:pos x="0" y="0"/>
                  </a:cxn>
                  <a:cxn ang="0">
                    <a:pos x="0" y="0"/>
                  </a:cxn>
                  <a:cxn ang="0">
                    <a:pos x="7" y="8"/>
                  </a:cxn>
                  <a:cxn ang="0">
                    <a:pos x="14" y="8"/>
                  </a:cxn>
                  <a:cxn ang="0">
                    <a:pos x="14" y="0"/>
                  </a:cxn>
                  <a:cxn ang="0">
                    <a:pos x="14" y="0"/>
                  </a:cxn>
                  <a:cxn ang="0">
                    <a:pos x="14" y="0"/>
                  </a:cxn>
                  <a:cxn ang="0">
                    <a:pos x="7" y="0"/>
                  </a:cxn>
                </a:cxnLst>
                <a:rect l="0" t="0" r="r" b="b"/>
                <a:pathLst>
                  <a:path w="14" h="8">
                    <a:moveTo>
                      <a:pt x="7" y="0"/>
                    </a:moveTo>
                    <a:lnTo>
                      <a:pt x="0" y="0"/>
                    </a:lnTo>
                    <a:lnTo>
                      <a:pt x="0" y="0"/>
                    </a:lnTo>
                    <a:lnTo>
                      <a:pt x="7" y="8"/>
                    </a:lnTo>
                    <a:lnTo>
                      <a:pt x="14" y="8"/>
                    </a:lnTo>
                    <a:lnTo>
                      <a:pt x="14" y="0"/>
                    </a:lnTo>
                    <a:lnTo>
                      <a:pt x="14"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2" name="Line 5753"/>
              <p:cNvSpPr>
                <a:spLocks noChangeShapeType="1"/>
              </p:cNvSpPr>
              <p:nvPr/>
            </p:nvSpPr>
            <p:spPr bwMode="auto">
              <a:xfrm>
                <a:off x="4505325" y="2389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3" name="Freeform 5754"/>
              <p:cNvSpPr>
                <a:spLocks/>
              </p:cNvSpPr>
              <p:nvPr/>
            </p:nvSpPr>
            <p:spPr bwMode="auto">
              <a:xfrm>
                <a:off x="4502150" y="2389188"/>
                <a:ext cx="15875" cy="4763"/>
              </a:xfrm>
              <a:custGeom>
                <a:avLst/>
                <a:gdLst/>
                <a:ahLst/>
                <a:cxnLst>
                  <a:cxn ang="0">
                    <a:pos x="7" y="0"/>
                  </a:cxn>
                  <a:cxn ang="0">
                    <a:pos x="0" y="0"/>
                  </a:cxn>
                  <a:cxn ang="0">
                    <a:pos x="7" y="8"/>
                  </a:cxn>
                  <a:cxn ang="0">
                    <a:pos x="23" y="8"/>
                  </a:cxn>
                  <a:cxn ang="0">
                    <a:pos x="31" y="0"/>
                  </a:cxn>
                  <a:cxn ang="0">
                    <a:pos x="23" y="0"/>
                  </a:cxn>
                  <a:cxn ang="0">
                    <a:pos x="7" y="0"/>
                  </a:cxn>
                </a:cxnLst>
                <a:rect l="0" t="0" r="r" b="b"/>
                <a:pathLst>
                  <a:path w="31" h="8">
                    <a:moveTo>
                      <a:pt x="7" y="0"/>
                    </a:moveTo>
                    <a:lnTo>
                      <a:pt x="0" y="0"/>
                    </a:lnTo>
                    <a:lnTo>
                      <a:pt x="7" y="8"/>
                    </a:lnTo>
                    <a:lnTo>
                      <a:pt x="23" y="8"/>
                    </a:lnTo>
                    <a:lnTo>
                      <a:pt x="31"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4" name="Freeform 5755"/>
              <p:cNvSpPr>
                <a:spLocks/>
              </p:cNvSpPr>
              <p:nvPr/>
            </p:nvSpPr>
            <p:spPr bwMode="auto">
              <a:xfrm>
                <a:off x="4502150" y="2389188"/>
                <a:ext cx="15875" cy="4763"/>
              </a:xfrm>
              <a:custGeom>
                <a:avLst/>
                <a:gdLst/>
                <a:ahLst/>
                <a:cxnLst>
                  <a:cxn ang="0">
                    <a:pos x="7" y="0"/>
                  </a:cxn>
                  <a:cxn ang="0">
                    <a:pos x="0" y="0"/>
                  </a:cxn>
                  <a:cxn ang="0">
                    <a:pos x="0" y="0"/>
                  </a:cxn>
                  <a:cxn ang="0">
                    <a:pos x="7" y="8"/>
                  </a:cxn>
                  <a:cxn ang="0">
                    <a:pos x="23" y="8"/>
                  </a:cxn>
                  <a:cxn ang="0">
                    <a:pos x="31" y="0"/>
                  </a:cxn>
                  <a:cxn ang="0">
                    <a:pos x="31" y="0"/>
                  </a:cxn>
                  <a:cxn ang="0">
                    <a:pos x="23" y="0"/>
                  </a:cxn>
                  <a:cxn ang="0">
                    <a:pos x="7" y="0"/>
                  </a:cxn>
                </a:cxnLst>
                <a:rect l="0" t="0" r="r" b="b"/>
                <a:pathLst>
                  <a:path w="31" h="8">
                    <a:moveTo>
                      <a:pt x="7" y="0"/>
                    </a:moveTo>
                    <a:lnTo>
                      <a:pt x="0" y="0"/>
                    </a:lnTo>
                    <a:lnTo>
                      <a:pt x="0" y="0"/>
                    </a:lnTo>
                    <a:lnTo>
                      <a:pt x="7" y="8"/>
                    </a:lnTo>
                    <a:lnTo>
                      <a:pt x="23" y="8"/>
                    </a:lnTo>
                    <a:lnTo>
                      <a:pt x="31" y="0"/>
                    </a:lnTo>
                    <a:lnTo>
                      <a:pt x="31"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5" name="Line 5756"/>
              <p:cNvSpPr>
                <a:spLocks noChangeShapeType="1"/>
              </p:cNvSpPr>
              <p:nvPr/>
            </p:nvSpPr>
            <p:spPr bwMode="auto">
              <a:xfrm>
                <a:off x="4513263" y="2389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6" name="Freeform 5757"/>
              <p:cNvSpPr>
                <a:spLocks/>
              </p:cNvSpPr>
              <p:nvPr/>
            </p:nvSpPr>
            <p:spPr bwMode="auto">
              <a:xfrm>
                <a:off x="4510088" y="2389188"/>
                <a:ext cx="11113" cy="4763"/>
              </a:xfrm>
              <a:custGeom>
                <a:avLst/>
                <a:gdLst/>
                <a:ahLst/>
                <a:cxnLst>
                  <a:cxn ang="0">
                    <a:pos x="8" y="0"/>
                  </a:cxn>
                  <a:cxn ang="0">
                    <a:pos x="0" y="0"/>
                  </a:cxn>
                  <a:cxn ang="0">
                    <a:pos x="8" y="8"/>
                  </a:cxn>
                  <a:cxn ang="0">
                    <a:pos x="16" y="8"/>
                  </a:cxn>
                  <a:cxn ang="0">
                    <a:pos x="23" y="0"/>
                  </a:cxn>
                  <a:cxn ang="0">
                    <a:pos x="16" y="0"/>
                  </a:cxn>
                  <a:cxn ang="0">
                    <a:pos x="8" y="0"/>
                  </a:cxn>
                </a:cxnLst>
                <a:rect l="0" t="0" r="r" b="b"/>
                <a:pathLst>
                  <a:path w="23" h="8">
                    <a:moveTo>
                      <a:pt x="8" y="0"/>
                    </a:moveTo>
                    <a:lnTo>
                      <a:pt x="0" y="0"/>
                    </a:lnTo>
                    <a:lnTo>
                      <a:pt x="8" y="8"/>
                    </a:lnTo>
                    <a:lnTo>
                      <a:pt x="16" y="8"/>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7" name="Freeform 5758"/>
              <p:cNvSpPr>
                <a:spLocks/>
              </p:cNvSpPr>
              <p:nvPr/>
            </p:nvSpPr>
            <p:spPr bwMode="auto">
              <a:xfrm>
                <a:off x="4510088" y="2389188"/>
                <a:ext cx="11113" cy="4763"/>
              </a:xfrm>
              <a:custGeom>
                <a:avLst/>
                <a:gdLst/>
                <a:ahLst/>
                <a:cxnLst>
                  <a:cxn ang="0">
                    <a:pos x="8" y="0"/>
                  </a:cxn>
                  <a:cxn ang="0">
                    <a:pos x="8" y="0"/>
                  </a:cxn>
                  <a:cxn ang="0">
                    <a:pos x="0" y="0"/>
                  </a:cxn>
                  <a:cxn ang="0">
                    <a:pos x="8" y="8"/>
                  </a:cxn>
                  <a:cxn ang="0">
                    <a:pos x="16" y="8"/>
                  </a:cxn>
                  <a:cxn ang="0">
                    <a:pos x="23" y="0"/>
                  </a:cxn>
                  <a:cxn ang="0">
                    <a:pos x="23" y="0"/>
                  </a:cxn>
                  <a:cxn ang="0">
                    <a:pos x="16" y="0"/>
                  </a:cxn>
                  <a:cxn ang="0">
                    <a:pos x="8" y="0"/>
                  </a:cxn>
                </a:cxnLst>
                <a:rect l="0" t="0" r="r" b="b"/>
                <a:pathLst>
                  <a:path w="23" h="8">
                    <a:moveTo>
                      <a:pt x="8" y="0"/>
                    </a:moveTo>
                    <a:lnTo>
                      <a:pt x="8" y="0"/>
                    </a:lnTo>
                    <a:lnTo>
                      <a:pt x="0" y="0"/>
                    </a:lnTo>
                    <a:lnTo>
                      <a:pt x="8" y="8"/>
                    </a:lnTo>
                    <a:lnTo>
                      <a:pt x="16" y="8"/>
                    </a:lnTo>
                    <a:lnTo>
                      <a:pt x="23" y="0"/>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8" name="Line 5759"/>
              <p:cNvSpPr>
                <a:spLocks noChangeShapeType="1"/>
              </p:cNvSpPr>
              <p:nvPr/>
            </p:nvSpPr>
            <p:spPr bwMode="auto">
              <a:xfrm>
                <a:off x="4521200" y="2389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79" name="Rectangle 5760"/>
              <p:cNvSpPr>
                <a:spLocks noChangeArrowheads="1"/>
              </p:cNvSpPr>
              <p:nvPr/>
            </p:nvSpPr>
            <p:spPr bwMode="auto">
              <a:xfrm>
                <a:off x="4513263" y="2389188"/>
                <a:ext cx="7938" cy="15875"/>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0" name="Freeform 5761"/>
              <p:cNvSpPr>
                <a:spLocks/>
              </p:cNvSpPr>
              <p:nvPr/>
            </p:nvSpPr>
            <p:spPr bwMode="auto">
              <a:xfrm>
                <a:off x="4513263" y="2389188"/>
                <a:ext cx="7938" cy="15875"/>
              </a:xfrm>
              <a:custGeom>
                <a:avLst/>
                <a:gdLst/>
                <a:ahLst/>
                <a:cxnLst>
                  <a:cxn ang="0">
                    <a:pos x="15" y="0"/>
                  </a:cxn>
                  <a:cxn ang="0">
                    <a:pos x="15" y="0"/>
                  </a:cxn>
                  <a:cxn ang="0">
                    <a:pos x="8" y="0"/>
                  </a:cxn>
                  <a:cxn ang="0">
                    <a:pos x="0" y="0"/>
                  </a:cxn>
                  <a:cxn ang="0">
                    <a:pos x="0" y="29"/>
                  </a:cxn>
                  <a:cxn ang="0">
                    <a:pos x="8" y="29"/>
                  </a:cxn>
                  <a:cxn ang="0">
                    <a:pos x="15" y="29"/>
                  </a:cxn>
                  <a:cxn ang="0">
                    <a:pos x="15" y="29"/>
                  </a:cxn>
                  <a:cxn ang="0">
                    <a:pos x="15" y="0"/>
                  </a:cxn>
                </a:cxnLst>
                <a:rect l="0" t="0" r="r" b="b"/>
                <a:pathLst>
                  <a:path w="15" h="29">
                    <a:moveTo>
                      <a:pt x="15" y="0"/>
                    </a:moveTo>
                    <a:lnTo>
                      <a:pt x="15" y="0"/>
                    </a:lnTo>
                    <a:lnTo>
                      <a:pt x="8" y="0"/>
                    </a:lnTo>
                    <a:lnTo>
                      <a:pt x="0" y="0"/>
                    </a:lnTo>
                    <a:lnTo>
                      <a:pt x="0" y="29"/>
                    </a:lnTo>
                    <a:lnTo>
                      <a:pt x="8" y="29"/>
                    </a:lnTo>
                    <a:lnTo>
                      <a:pt x="15" y="29"/>
                    </a:lnTo>
                    <a:lnTo>
                      <a:pt x="15" y="29"/>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1" name="Line 5762"/>
              <p:cNvSpPr>
                <a:spLocks noChangeShapeType="1"/>
              </p:cNvSpPr>
              <p:nvPr/>
            </p:nvSpPr>
            <p:spPr bwMode="auto">
              <a:xfrm>
                <a:off x="4518025" y="2401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2" name="Freeform 5763"/>
              <p:cNvSpPr>
                <a:spLocks/>
              </p:cNvSpPr>
              <p:nvPr/>
            </p:nvSpPr>
            <p:spPr bwMode="auto">
              <a:xfrm>
                <a:off x="4513263" y="2401888"/>
                <a:ext cx="12700" cy="3175"/>
              </a:xfrm>
              <a:custGeom>
                <a:avLst/>
                <a:gdLst/>
                <a:ahLst/>
                <a:cxnLst>
                  <a:cxn ang="0">
                    <a:pos x="8" y="0"/>
                  </a:cxn>
                  <a:cxn ang="0">
                    <a:pos x="0" y="7"/>
                  </a:cxn>
                  <a:cxn ang="0">
                    <a:pos x="22" y="7"/>
                  </a:cxn>
                  <a:cxn ang="0">
                    <a:pos x="22" y="0"/>
                  </a:cxn>
                  <a:cxn ang="0">
                    <a:pos x="15" y="0"/>
                  </a:cxn>
                  <a:cxn ang="0">
                    <a:pos x="8" y="0"/>
                  </a:cxn>
                </a:cxnLst>
                <a:rect l="0" t="0" r="r" b="b"/>
                <a:pathLst>
                  <a:path w="22" h="7">
                    <a:moveTo>
                      <a:pt x="8" y="0"/>
                    </a:moveTo>
                    <a:lnTo>
                      <a:pt x="0" y="7"/>
                    </a:lnTo>
                    <a:lnTo>
                      <a:pt x="22" y="7"/>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3" name="Freeform 5764"/>
              <p:cNvSpPr>
                <a:spLocks/>
              </p:cNvSpPr>
              <p:nvPr/>
            </p:nvSpPr>
            <p:spPr bwMode="auto">
              <a:xfrm>
                <a:off x="4513263" y="2401888"/>
                <a:ext cx="12700" cy="3175"/>
              </a:xfrm>
              <a:custGeom>
                <a:avLst/>
                <a:gdLst/>
                <a:ahLst/>
                <a:cxnLst>
                  <a:cxn ang="0">
                    <a:pos x="8" y="0"/>
                  </a:cxn>
                  <a:cxn ang="0">
                    <a:pos x="8" y="0"/>
                  </a:cxn>
                  <a:cxn ang="0">
                    <a:pos x="0" y="7"/>
                  </a:cxn>
                  <a:cxn ang="0">
                    <a:pos x="8" y="7"/>
                  </a:cxn>
                  <a:cxn ang="0">
                    <a:pos x="15" y="7"/>
                  </a:cxn>
                  <a:cxn ang="0">
                    <a:pos x="22" y="7"/>
                  </a:cxn>
                  <a:cxn ang="0">
                    <a:pos x="22" y="0"/>
                  </a:cxn>
                  <a:cxn ang="0">
                    <a:pos x="15" y="0"/>
                  </a:cxn>
                  <a:cxn ang="0">
                    <a:pos x="8" y="0"/>
                  </a:cxn>
                </a:cxnLst>
                <a:rect l="0" t="0" r="r" b="b"/>
                <a:pathLst>
                  <a:path w="22" h="7">
                    <a:moveTo>
                      <a:pt x="8" y="0"/>
                    </a:moveTo>
                    <a:lnTo>
                      <a:pt x="8" y="0"/>
                    </a:lnTo>
                    <a:lnTo>
                      <a:pt x="0" y="7"/>
                    </a:lnTo>
                    <a:lnTo>
                      <a:pt x="8" y="7"/>
                    </a:lnTo>
                    <a:lnTo>
                      <a:pt x="15" y="7"/>
                    </a:lnTo>
                    <a:lnTo>
                      <a:pt x="22" y="7"/>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4" name="Line 5765"/>
              <p:cNvSpPr>
                <a:spLocks noChangeShapeType="1"/>
              </p:cNvSpPr>
              <p:nvPr/>
            </p:nvSpPr>
            <p:spPr bwMode="auto">
              <a:xfrm>
                <a:off x="4521200" y="2401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5" name="Freeform 5766"/>
              <p:cNvSpPr>
                <a:spLocks/>
              </p:cNvSpPr>
              <p:nvPr/>
            </p:nvSpPr>
            <p:spPr bwMode="auto">
              <a:xfrm>
                <a:off x="4518025" y="2401888"/>
                <a:ext cx="11113" cy="3175"/>
              </a:xfrm>
              <a:custGeom>
                <a:avLst/>
                <a:gdLst/>
                <a:ahLst/>
                <a:cxnLst>
                  <a:cxn ang="0">
                    <a:pos x="7" y="0"/>
                  </a:cxn>
                  <a:cxn ang="0">
                    <a:pos x="0" y="0"/>
                  </a:cxn>
                  <a:cxn ang="0">
                    <a:pos x="0" y="7"/>
                  </a:cxn>
                  <a:cxn ang="0">
                    <a:pos x="22" y="7"/>
                  </a:cxn>
                  <a:cxn ang="0">
                    <a:pos x="22" y="0"/>
                  </a:cxn>
                  <a:cxn ang="0">
                    <a:pos x="14" y="0"/>
                  </a:cxn>
                  <a:cxn ang="0">
                    <a:pos x="7" y="0"/>
                  </a:cxn>
                </a:cxnLst>
                <a:rect l="0" t="0" r="r" b="b"/>
                <a:pathLst>
                  <a:path w="22" h="7">
                    <a:moveTo>
                      <a:pt x="7" y="0"/>
                    </a:moveTo>
                    <a:lnTo>
                      <a:pt x="0" y="0"/>
                    </a:lnTo>
                    <a:lnTo>
                      <a:pt x="0" y="7"/>
                    </a:lnTo>
                    <a:lnTo>
                      <a:pt x="22" y="7"/>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6" name="Freeform 5767"/>
              <p:cNvSpPr>
                <a:spLocks/>
              </p:cNvSpPr>
              <p:nvPr/>
            </p:nvSpPr>
            <p:spPr bwMode="auto">
              <a:xfrm>
                <a:off x="4518025" y="2401888"/>
                <a:ext cx="11113" cy="3175"/>
              </a:xfrm>
              <a:custGeom>
                <a:avLst/>
                <a:gdLst/>
                <a:ahLst/>
                <a:cxnLst>
                  <a:cxn ang="0">
                    <a:pos x="7" y="0"/>
                  </a:cxn>
                  <a:cxn ang="0">
                    <a:pos x="0" y="0"/>
                  </a:cxn>
                  <a:cxn ang="0">
                    <a:pos x="0" y="7"/>
                  </a:cxn>
                  <a:cxn ang="0">
                    <a:pos x="7" y="7"/>
                  </a:cxn>
                  <a:cxn ang="0">
                    <a:pos x="14" y="7"/>
                  </a:cxn>
                  <a:cxn ang="0">
                    <a:pos x="22" y="7"/>
                  </a:cxn>
                  <a:cxn ang="0">
                    <a:pos x="22" y="0"/>
                  </a:cxn>
                  <a:cxn ang="0">
                    <a:pos x="14" y="0"/>
                  </a:cxn>
                  <a:cxn ang="0">
                    <a:pos x="7" y="0"/>
                  </a:cxn>
                </a:cxnLst>
                <a:rect l="0" t="0" r="r" b="b"/>
                <a:pathLst>
                  <a:path w="22" h="7">
                    <a:moveTo>
                      <a:pt x="7" y="0"/>
                    </a:moveTo>
                    <a:lnTo>
                      <a:pt x="0" y="0"/>
                    </a:lnTo>
                    <a:lnTo>
                      <a:pt x="0" y="7"/>
                    </a:lnTo>
                    <a:lnTo>
                      <a:pt x="7" y="7"/>
                    </a:lnTo>
                    <a:lnTo>
                      <a:pt x="14" y="7"/>
                    </a:lnTo>
                    <a:lnTo>
                      <a:pt x="22" y="7"/>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7" name="Line 5768"/>
              <p:cNvSpPr>
                <a:spLocks noChangeShapeType="1"/>
              </p:cNvSpPr>
              <p:nvPr/>
            </p:nvSpPr>
            <p:spPr bwMode="auto">
              <a:xfrm>
                <a:off x="4529138" y="2405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8" name="Freeform 5769"/>
              <p:cNvSpPr>
                <a:spLocks/>
              </p:cNvSpPr>
              <p:nvPr/>
            </p:nvSpPr>
            <p:spPr bwMode="auto">
              <a:xfrm>
                <a:off x="4521200" y="2401888"/>
                <a:ext cx="7938" cy="11113"/>
              </a:xfrm>
              <a:custGeom>
                <a:avLst/>
                <a:gdLst/>
                <a:ahLst/>
                <a:cxnLst>
                  <a:cxn ang="0">
                    <a:pos x="15" y="7"/>
                  </a:cxn>
                  <a:cxn ang="0">
                    <a:pos x="15" y="0"/>
                  </a:cxn>
                  <a:cxn ang="0">
                    <a:pos x="7" y="0"/>
                  </a:cxn>
                  <a:cxn ang="0">
                    <a:pos x="0" y="7"/>
                  </a:cxn>
                  <a:cxn ang="0">
                    <a:pos x="0" y="15"/>
                  </a:cxn>
                  <a:cxn ang="0">
                    <a:pos x="7" y="22"/>
                  </a:cxn>
                  <a:cxn ang="0">
                    <a:pos x="15" y="22"/>
                  </a:cxn>
                  <a:cxn ang="0">
                    <a:pos x="15" y="15"/>
                  </a:cxn>
                  <a:cxn ang="0">
                    <a:pos x="15" y="7"/>
                  </a:cxn>
                </a:cxnLst>
                <a:rect l="0" t="0" r="r" b="b"/>
                <a:pathLst>
                  <a:path w="15" h="22">
                    <a:moveTo>
                      <a:pt x="15" y="7"/>
                    </a:moveTo>
                    <a:lnTo>
                      <a:pt x="15" y="0"/>
                    </a:lnTo>
                    <a:lnTo>
                      <a:pt x="7" y="0"/>
                    </a:lnTo>
                    <a:lnTo>
                      <a:pt x="0" y="7"/>
                    </a:lnTo>
                    <a:lnTo>
                      <a:pt x="0" y="15"/>
                    </a:lnTo>
                    <a:lnTo>
                      <a:pt x="7" y="22"/>
                    </a:lnTo>
                    <a:lnTo>
                      <a:pt x="15" y="22"/>
                    </a:lnTo>
                    <a:lnTo>
                      <a:pt x="15" y="15"/>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89" name="Freeform 5770"/>
              <p:cNvSpPr>
                <a:spLocks/>
              </p:cNvSpPr>
              <p:nvPr/>
            </p:nvSpPr>
            <p:spPr bwMode="auto">
              <a:xfrm>
                <a:off x="4521200" y="2401888"/>
                <a:ext cx="7938" cy="11113"/>
              </a:xfrm>
              <a:custGeom>
                <a:avLst/>
                <a:gdLst/>
                <a:ahLst/>
                <a:cxnLst>
                  <a:cxn ang="0">
                    <a:pos x="15" y="7"/>
                  </a:cxn>
                  <a:cxn ang="0">
                    <a:pos x="15" y="0"/>
                  </a:cxn>
                  <a:cxn ang="0">
                    <a:pos x="7" y="0"/>
                  </a:cxn>
                  <a:cxn ang="0">
                    <a:pos x="0" y="7"/>
                  </a:cxn>
                  <a:cxn ang="0">
                    <a:pos x="0" y="15"/>
                  </a:cxn>
                  <a:cxn ang="0">
                    <a:pos x="7" y="22"/>
                  </a:cxn>
                  <a:cxn ang="0">
                    <a:pos x="15" y="22"/>
                  </a:cxn>
                  <a:cxn ang="0">
                    <a:pos x="15" y="15"/>
                  </a:cxn>
                  <a:cxn ang="0">
                    <a:pos x="15" y="7"/>
                  </a:cxn>
                </a:cxnLst>
                <a:rect l="0" t="0" r="r" b="b"/>
                <a:pathLst>
                  <a:path w="15" h="22">
                    <a:moveTo>
                      <a:pt x="15" y="7"/>
                    </a:moveTo>
                    <a:lnTo>
                      <a:pt x="15" y="0"/>
                    </a:lnTo>
                    <a:lnTo>
                      <a:pt x="7" y="0"/>
                    </a:lnTo>
                    <a:lnTo>
                      <a:pt x="0" y="7"/>
                    </a:lnTo>
                    <a:lnTo>
                      <a:pt x="0" y="15"/>
                    </a:lnTo>
                    <a:lnTo>
                      <a:pt x="7" y="22"/>
                    </a:lnTo>
                    <a:lnTo>
                      <a:pt x="15" y="22"/>
                    </a:lnTo>
                    <a:lnTo>
                      <a:pt x="15" y="15"/>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0" name="Line 5771"/>
              <p:cNvSpPr>
                <a:spLocks noChangeShapeType="1"/>
              </p:cNvSpPr>
              <p:nvPr/>
            </p:nvSpPr>
            <p:spPr bwMode="auto">
              <a:xfrm>
                <a:off x="4525963" y="2409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1" name="Freeform 5772"/>
              <p:cNvSpPr>
                <a:spLocks/>
              </p:cNvSpPr>
              <p:nvPr/>
            </p:nvSpPr>
            <p:spPr bwMode="auto">
              <a:xfrm>
                <a:off x="4521200" y="2409825"/>
                <a:ext cx="23813" cy="3175"/>
              </a:xfrm>
              <a:custGeom>
                <a:avLst/>
                <a:gdLst/>
                <a:ahLst/>
                <a:cxnLst>
                  <a:cxn ang="0">
                    <a:pos x="7" y="0"/>
                  </a:cxn>
                  <a:cxn ang="0">
                    <a:pos x="0" y="0"/>
                  </a:cxn>
                  <a:cxn ang="0">
                    <a:pos x="0" y="7"/>
                  </a:cxn>
                  <a:cxn ang="0">
                    <a:pos x="44" y="7"/>
                  </a:cxn>
                  <a:cxn ang="0">
                    <a:pos x="38" y="0"/>
                  </a:cxn>
                  <a:cxn ang="0">
                    <a:pos x="7" y="0"/>
                  </a:cxn>
                </a:cxnLst>
                <a:rect l="0" t="0" r="r" b="b"/>
                <a:pathLst>
                  <a:path w="44" h="7">
                    <a:moveTo>
                      <a:pt x="7" y="0"/>
                    </a:moveTo>
                    <a:lnTo>
                      <a:pt x="0" y="0"/>
                    </a:lnTo>
                    <a:lnTo>
                      <a:pt x="0" y="7"/>
                    </a:lnTo>
                    <a:lnTo>
                      <a:pt x="44" y="7"/>
                    </a:lnTo>
                    <a:lnTo>
                      <a:pt x="3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2" name="Freeform 5773"/>
              <p:cNvSpPr>
                <a:spLocks/>
              </p:cNvSpPr>
              <p:nvPr/>
            </p:nvSpPr>
            <p:spPr bwMode="auto">
              <a:xfrm>
                <a:off x="4521200" y="2409825"/>
                <a:ext cx="23813" cy="3175"/>
              </a:xfrm>
              <a:custGeom>
                <a:avLst/>
                <a:gdLst/>
                <a:ahLst/>
                <a:cxnLst>
                  <a:cxn ang="0">
                    <a:pos x="7" y="0"/>
                  </a:cxn>
                  <a:cxn ang="0">
                    <a:pos x="0" y="0"/>
                  </a:cxn>
                  <a:cxn ang="0">
                    <a:pos x="0" y="7"/>
                  </a:cxn>
                  <a:cxn ang="0">
                    <a:pos x="7" y="7"/>
                  </a:cxn>
                  <a:cxn ang="0">
                    <a:pos x="38" y="7"/>
                  </a:cxn>
                  <a:cxn ang="0">
                    <a:pos x="44" y="7"/>
                  </a:cxn>
                  <a:cxn ang="0">
                    <a:pos x="38" y="0"/>
                  </a:cxn>
                  <a:cxn ang="0">
                    <a:pos x="38" y="0"/>
                  </a:cxn>
                  <a:cxn ang="0">
                    <a:pos x="7" y="0"/>
                  </a:cxn>
                </a:cxnLst>
                <a:rect l="0" t="0" r="r" b="b"/>
                <a:pathLst>
                  <a:path w="44" h="7">
                    <a:moveTo>
                      <a:pt x="7" y="0"/>
                    </a:moveTo>
                    <a:lnTo>
                      <a:pt x="0" y="0"/>
                    </a:lnTo>
                    <a:lnTo>
                      <a:pt x="0" y="7"/>
                    </a:lnTo>
                    <a:lnTo>
                      <a:pt x="7" y="7"/>
                    </a:lnTo>
                    <a:lnTo>
                      <a:pt x="38" y="7"/>
                    </a:lnTo>
                    <a:lnTo>
                      <a:pt x="44" y="7"/>
                    </a:lnTo>
                    <a:lnTo>
                      <a:pt x="38" y="0"/>
                    </a:lnTo>
                    <a:lnTo>
                      <a:pt x="3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3" name="Line 5774"/>
              <p:cNvSpPr>
                <a:spLocks noChangeShapeType="1"/>
              </p:cNvSpPr>
              <p:nvPr/>
            </p:nvSpPr>
            <p:spPr bwMode="auto">
              <a:xfrm>
                <a:off x="4545013" y="24098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4" name="Freeform 5775"/>
              <p:cNvSpPr>
                <a:spLocks/>
              </p:cNvSpPr>
              <p:nvPr/>
            </p:nvSpPr>
            <p:spPr bwMode="auto">
              <a:xfrm>
                <a:off x="4537075" y="2409825"/>
                <a:ext cx="7938" cy="11113"/>
              </a:xfrm>
              <a:custGeom>
                <a:avLst/>
                <a:gdLst/>
                <a:ahLst/>
                <a:cxnLst>
                  <a:cxn ang="0">
                    <a:pos x="14" y="0"/>
                  </a:cxn>
                  <a:cxn ang="0">
                    <a:pos x="0" y="0"/>
                  </a:cxn>
                  <a:cxn ang="0">
                    <a:pos x="0" y="14"/>
                  </a:cxn>
                  <a:cxn ang="0">
                    <a:pos x="8" y="21"/>
                  </a:cxn>
                  <a:cxn ang="0">
                    <a:pos x="14" y="14"/>
                  </a:cxn>
                  <a:cxn ang="0">
                    <a:pos x="14" y="0"/>
                  </a:cxn>
                </a:cxnLst>
                <a:rect l="0" t="0" r="r" b="b"/>
                <a:pathLst>
                  <a:path w="14" h="21">
                    <a:moveTo>
                      <a:pt x="14" y="0"/>
                    </a:moveTo>
                    <a:lnTo>
                      <a:pt x="0" y="0"/>
                    </a:lnTo>
                    <a:lnTo>
                      <a:pt x="0" y="14"/>
                    </a:lnTo>
                    <a:lnTo>
                      <a:pt x="8" y="21"/>
                    </a:lnTo>
                    <a:lnTo>
                      <a:pt x="14" y="14"/>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5" name="Freeform 5776"/>
              <p:cNvSpPr>
                <a:spLocks/>
              </p:cNvSpPr>
              <p:nvPr/>
            </p:nvSpPr>
            <p:spPr bwMode="auto">
              <a:xfrm>
                <a:off x="4537075" y="2409825"/>
                <a:ext cx="7938" cy="11113"/>
              </a:xfrm>
              <a:custGeom>
                <a:avLst/>
                <a:gdLst/>
                <a:ahLst/>
                <a:cxnLst>
                  <a:cxn ang="0">
                    <a:pos x="14" y="0"/>
                  </a:cxn>
                  <a:cxn ang="0">
                    <a:pos x="8" y="0"/>
                  </a:cxn>
                  <a:cxn ang="0">
                    <a:pos x="8" y="0"/>
                  </a:cxn>
                  <a:cxn ang="0">
                    <a:pos x="0" y="0"/>
                  </a:cxn>
                  <a:cxn ang="0">
                    <a:pos x="0" y="14"/>
                  </a:cxn>
                  <a:cxn ang="0">
                    <a:pos x="8" y="21"/>
                  </a:cxn>
                  <a:cxn ang="0">
                    <a:pos x="8" y="21"/>
                  </a:cxn>
                  <a:cxn ang="0">
                    <a:pos x="14" y="14"/>
                  </a:cxn>
                  <a:cxn ang="0">
                    <a:pos x="14" y="0"/>
                  </a:cxn>
                </a:cxnLst>
                <a:rect l="0" t="0" r="r" b="b"/>
                <a:pathLst>
                  <a:path w="14" h="21">
                    <a:moveTo>
                      <a:pt x="14" y="0"/>
                    </a:moveTo>
                    <a:lnTo>
                      <a:pt x="8" y="0"/>
                    </a:lnTo>
                    <a:lnTo>
                      <a:pt x="8" y="0"/>
                    </a:lnTo>
                    <a:lnTo>
                      <a:pt x="0" y="0"/>
                    </a:lnTo>
                    <a:lnTo>
                      <a:pt x="0" y="14"/>
                    </a:lnTo>
                    <a:lnTo>
                      <a:pt x="8" y="21"/>
                    </a:lnTo>
                    <a:lnTo>
                      <a:pt x="8" y="21"/>
                    </a:lnTo>
                    <a:lnTo>
                      <a:pt x="14" y="14"/>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6" name="Line 5777"/>
              <p:cNvSpPr>
                <a:spLocks noChangeShapeType="1"/>
              </p:cNvSpPr>
              <p:nvPr/>
            </p:nvSpPr>
            <p:spPr bwMode="auto">
              <a:xfrm>
                <a:off x="4541838" y="2413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7" name="Freeform 5778"/>
              <p:cNvSpPr>
                <a:spLocks/>
              </p:cNvSpPr>
              <p:nvPr/>
            </p:nvSpPr>
            <p:spPr bwMode="auto">
              <a:xfrm>
                <a:off x="4537075" y="2413000"/>
                <a:ext cx="12700" cy="7938"/>
              </a:xfrm>
              <a:custGeom>
                <a:avLst/>
                <a:gdLst/>
                <a:ahLst/>
                <a:cxnLst>
                  <a:cxn ang="0">
                    <a:pos x="8" y="0"/>
                  </a:cxn>
                  <a:cxn ang="0">
                    <a:pos x="0" y="7"/>
                  </a:cxn>
                  <a:cxn ang="0">
                    <a:pos x="8" y="14"/>
                  </a:cxn>
                  <a:cxn ang="0">
                    <a:pos x="14" y="14"/>
                  </a:cxn>
                  <a:cxn ang="0">
                    <a:pos x="22" y="7"/>
                  </a:cxn>
                  <a:cxn ang="0">
                    <a:pos x="14" y="7"/>
                  </a:cxn>
                  <a:cxn ang="0">
                    <a:pos x="14" y="0"/>
                  </a:cxn>
                  <a:cxn ang="0">
                    <a:pos x="8" y="0"/>
                  </a:cxn>
                </a:cxnLst>
                <a:rect l="0" t="0" r="r" b="b"/>
                <a:pathLst>
                  <a:path w="22" h="14">
                    <a:moveTo>
                      <a:pt x="8" y="0"/>
                    </a:moveTo>
                    <a:lnTo>
                      <a:pt x="0" y="7"/>
                    </a:lnTo>
                    <a:lnTo>
                      <a:pt x="8" y="14"/>
                    </a:lnTo>
                    <a:lnTo>
                      <a:pt x="14" y="14"/>
                    </a:lnTo>
                    <a:lnTo>
                      <a:pt x="22" y="7"/>
                    </a:lnTo>
                    <a:lnTo>
                      <a:pt x="14" y="7"/>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8" name="Freeform 5779"/>
              <p:cNvSpPr>
                <a:spLocks/>
              </p:cNvSpPr>
              <p:nvPr/>
            </p:nvSpPr>
            <p:spPr bwMode="auto">
              <a:xfrm>
                <a:off x="4537075" y="2413000"/>
                <a:ext cx="12700" cy="7938"/>
              </a:xfrm>
              <a:custGeom>
                <a:avLst/>
                <a:gdLst/>
                <a:ahLst/>
                <a:cxnLst>
                  <a:cxn ang="0">
                    <a:pos x="8" y="0"/>
                  </a:cxn>
                  <a:cxn ang="0">
                    <a:pos x="0" y="7"/>
                  </a:cxn>
                  <a:cxn ang="0">
                    <a:pos x="0" y="7"/>
                  </a:cxn>
                  <a:cxn ang="0">
                    <a:pos x="8" y="14"/>
                  </a:cxn>
                  <a:cxn ang="0">
                    <a:pos x="14" y="14"/>
                  </a:cxn>
                  <a:cxn ang="0">
                    <a:pos x="22" y="7"/>
                  </a:cxn>
                  <a:cxn ang="0">
                    <a:pos x="14" y="7"/>
                  </a:cxn>
                  <a:cxn ang="0">
                    <a:pos x="14" y="0"/>
                  </a:cxn>
                  <a:cxn ang="0">
                    <a:pos x="8" y="0"/>
                  </a:cxn>
                </a:cxnLst>
                <a:rect l="0" t="0" r="r" b="b"/>
                <a:pathLst>
                  <a:path w="22" h="14">
                    <a:moveTo>
                      <a:pt x="8" y="0"/>
                    </a:moveTo>
                    <a:lnTo>
                      <a:pt x="0" y="7"/>
                    </a:lnTo>
                    <a:lnTo>
                      <a:pt x="0" y="7"/>
                    </a:lnTo>
                    <a:lnTo>
                      <a:pt x="8" y="14"/>
                    </a:lnTo>
                    <a:lnTo>
                      <a:pt x="14" y="14"/>
                    </a:lnTo>
                    <a:lnTo>
                      <a:pt x="22" y="7"/>
                    </a:lnTo>
                    <a:lnTo>
                      <a:pt x="14" y="7"/>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299" name="Line 5780"/>
              <p:cNvSpPr>
                <a:spLocks noChangeShapeType="1"/>
              </p:cNvSpPr>
              <p:nvPr/>
            </p:nvSpPr>
            <p:spPr bwMode="auto">
              <a:xfrm>
                <a:off x="4549775" y="24161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0" name="Freeform 5781"/>
              <p:cNvSpPr>
                <a:spLocks/>
              </p:cNvSpPr>
              <p:nvPr/>
            </p:nvSpPr>
            <p:spPr bwMode="auto">
              <a:xfrm>
                <a:off x="4541838" y="2413000"/>
                <a:ext cx="7938" cy="15875"/>
              </a:xfrm>
              <a:custGeom>
                <a:avLst/>
                <a:gdLst/>
                <a:ahLst/>
                <a:cxnLst>
                  <a:cxn ang="0">
                    <a:pos x="14" y="7"/>
                  </a:cxn>
                  <a:cxn ang="0">
                    <a:pos x="6" y="7"/>
                  </a:cxn>
                  <a:cxn ang="0">
                    <a:pos x="6" y="0"/>
                  </a:cxn>
                  <a:cxn ang="0">
                    <a:pos x="0" y="7"/>
                  </a:cxn>
                  <a:cxn ang="0">
                    <a:pos x="0" y="21"/>
                  </a:cxn>
                  <a:cxn ang="0">
                    <a:pos x="6" y="29"/>
                  </a:cxn>
                  <a:cxn ang="0">
                    <a:pos x="6" y="21"/>
                  </a:cxn>
                  <a:cxn ang="0">
                    <a:pos x="14" y="21"/>
                  </a:cxn>
                  <a:cxn ang="0">
                    <a:pos x="14" y="7"/>
                  </a:cxn>
                </a:cxnLst>
                <a:rect l="0" t="0" r="r" b="b"/>
                <a:pathLst>
                  <a:path w="14" h="29">
                    <a:moveTo>
                      <a:pt x="14" y="7"/>
                    </a:moveTo>
                    <a:lnTo>
                      <a:pt x="6" y="7"/>
                    </a:lnTo>
                    <a:lnTo>
                      <a:pt x="6" y="0"/>
                    </a:lnTo>
                    <a:lnTo>
                      <a:pt x="0" y="7"/>
                    </a:lnTo>
                    <a:lnTo>
                      <a:pt x="0" y="21"/>
                    </a:lnTo>
                    <a:lnTo>
                      <a:pt x="6" y="29"/>
                    </a:lnTo>
                    <a:lnTo>
                      <a:pt x="6" y="21"/>
                    </a:lnTo>
                    <a:lnTo>
                      <a:pt x="14" y="21"/>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1" name="Freeform 5782"/>
              <p:cNvSpPr>
                <a:spLocks/>
              </p:cNvSpPr>
              <p:nvPr/>
            </p:nvSpPr>
            <p:spPr bwMode="auto">
              <a:xfrm>
                <a:off x="4541838" y="2413000"/>
                <a:ext cx="7938" cy="15875"/>
              </a:xfrm>
              <a:custGeom>
                <a:avLst/>
                <a:gdLst/>
                <a:ahLst/>
                <a:cxnLst>
                  <a:cxn ang="0">
                    <a:pos x="14" y="7"/>
                  </a:cxn>
                  <a:cxn ang="0">
                    <a:pos x="6" y="7"/>
                  </a:cxn>
                  <a:cxn ang="0">
                    <a:pos x="6" y="0"/>
                  </a:cxn>
                  <a:cxn ang="0">
                    <a:pos x="0" y="7"/>
                  </a:cxn>
                  <a:cxn ang="0">
                    <a:pos x="0" y="21"/>
                  </a:cxn>
                  <a:cxn ang="0">
                    <a:pos x="6" y="29"/>
                  </a:cxn>
                  <a:cxn ang="0">
                    <a:pos x="6" y="21"/>
                  </a:cxn>
                  <a:cxn ang="0">
                    <a:pos x="14" y="21"/>
                  </a:cxn>
                  <a:cxn ang="0">
                    <a:pos x="14" y="7"/>
                  </a:cxn>
                </a:cxnLst>
                <a:rect l="0" t="0" r="r" b="b"/>
                <a:pathLst>
                  <a:path w="14" h="29">
                    <a:moveTo>
                      <a:pt x="14" y="7"/>
                    </a:moveTo>
                    <a:lnTo>
                      <a:pt x="6" y="7"/>
                    </a:lnTo>
                    <a:lnTo>
                      <a:pt x="6" y="0"/>
                    </a:lnTo>
                    <a:lnTo>
                      <a:pt x="0" y="7"/>
                    </a:lnTo>
                    <a:lnTo>
                      <a:pt x="0" y="21"/>
                    </a:lnTo>
                    <a:lnTo>
                      <a:pt x="6" y="29"/>
                    </a:lnTo>
                    <a:lnTo>
                      <a:pt x="6" y="21"/>
                    </a:lnTo>
                    <a:lnTo>
                      <a:pt x="14" y="21"/>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2" name="Line 5783"/>
              <p:cNvSpPr>
                <a:spLocks noChangeShapeType="1"/>
              </p:cNvSpPr>
              <p:nvPr/>
            </p:nvSpPr>
            <p:spPr bwMode="auto">
              <a:xfrm>
                <a:off x="4545013"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3" name="Freeform 5784"/>
              <p:cNvSpPr>
                <a:spLocks/>
              </p:cNvSpPr>
              <p:nvPr/>
            </p:nvSpPr>
            <p:spPr bwMode="auto">
              <a:xfrm>
                <a:off x="4541838" y="2420938"/>
                <a:ext cx="11113" cy="7938"/>
              </a:xfrm>
              <a:custGeom>
                <a:avLst/>
                <a:gdLst/>
                <a:ahLst/>
                <a:cxnLst>
                  <a:cxn ang="0">
                    <a:pos x="6" y="0"/>
                  </a:cxn>
                  <a:cxn ang="0">
                    <a:pos x="0" y="0"/>
                  </a:cxn>
                  <a:cxn ang="0">
                    <a:pos x="0" y="7"/>
                  </a:cxn>
                  <a:cxn ang="0">
                    <a:pos x="6" y="15"/>
                  </a:cxn>
                  <a:cxn ang="0">
                    <a:pos x="14" y="15"/>
                  </a:cxn>
                  <a:cxn ang="0">
                    <a:pos x="22" y="7"/>
                  </a:cxn>
                  <a:cxn ang="0">
                    <a:pos x="14" y="0"/>
                  </a:cxn>
                  <a:cxn ang="0">
                    <a:pos x="6" y="0"/>
                  </a:cxn>
                </a:cxnLst>
                <a:rect l="0" t="0" r="r" b="b"/>
                <a:pathLst>
                  <a:path w="22" h="15">
                    <a:moveTo>
                      <a:pt x="6" y="0"/>
                    </a:moveTo>
                    <a:lnTo>
                      <a:pt x="0" y="0"/>
                    </a:lnTo>
                    <a:lnTo>
                      <a:pt x="0" y="7"/>
                    </a:lnTo>
                    <a:lnTo>
                      <a:pt x="6" y="15"/>
                    </a:lnTo>
                    <a:lnTo>
                      <a:pt x="14" y="15"/>
                    </a:lnTo>
                    <a:lnTo>
                      <a:pt x="22" y="7"/>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4" name="Freeform 5785"/>
              <p:cNvSpPr>
                <a:spLocks/>
              </p:cNvSpPr>
              <p:nvPr/>
            </p:nvSpPr>
            <p:spPr bwMode="auto">
              <a:xfrm>
                <a:off x="4541838" y="2420938"/>
                <a:ext cx="11113" cy="7938"/>
              </a:xfrm>
              <a:custGeom>
                <a:avLst/>
                <a:gdLst/>
                <a:ahLst/>
                <a:cxnLst>
                  <a:cxn ang="0">
                    <a:pos x="6" y="0"/>
                  </a:cxn>
                  <a:cxn ang="0">
                    <a:pos x="0" y="0"/>
                  </a:cxn>
                  <a:cxn ang="0">
                    <a:pos x="0" y="7"/>
                  </a:cxn>
                  <a:cxn ang="0">
                    <a:pos x="6" y="15"/>
                  </a:cxn>
                  <a:cxn ang="0">
                    <a:pos x="14" y="15"/>
                  </a:cxn>
                  <a:cxn ang="0">
                    <a:pos x="22" y="7"/>
                  </a:cxn>
                  <a:cxn ang="0">
                    <a:pos x="14" y="0"/>
                  </a:cxn>
                  <a:cxn ang="0">
                    <a:pos x="14" y="0"/>
                  </a:cxn>
                  <a:cxn ang="0">
                    <a:pos x="6" y="0"/>
                  </a:cxn>
                </a:cxnLst>
                <a:rect l="0" t="0" r="r" b="b"/>
                <a:pathLst>
                  <a:path w="22" h="15">
                    <a:moveTo>
                      <a:pt x="6" y="0"/>
                    </a:moveTo>
                    <a:lnTo>
                      <a:pt x="0" y="0"/>
                    </a:lnTo>
                    <a:lnTo>
                      <a:pt x="0" y="7"/>
                    </a:lnTo>
                    <a:lnTo>
                      <a:pt x="6" y="15"/>
                    </a:lnTo>
                    <a:lnTo>
                      <a:pt x="14" y="15"/>
                    </a:lnTo>
                    <a:lnTo>
                      <a:pt x="22" y="7"/>
                    </a:lnTo>
                    <a:lnTo>
                      <a:pt x="14"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5" name="Line 5786"/>
              <p:cNvSpPr>
                <a:spLocks noChangeShapeType="1"/>
              </p:cNvSpPr>
              <p:nvPr/>
            </p:nvSpPr>
            <p:spPr bwMode="auto">
              <a:xfrm>
                <a:off x="4549775"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6" name="Freeform 5787"/>
              <p:cNvSpPr>
                <a:spLocks/>
              </p:cNvSpPr>
              <p:nvPr/>
            </p:nvSpPr>
            <p:spPr bwMode="auto">
              <a:xfrm>
                <a:off x="4545013" y="2420938"/>
                <a:ext cx="7938" cy="7938"/>
              </a:xfrm>
              <a:custGeom>
                <a:avLst/>
                <a:gdLst/>
                <a:ahLst/>
                <a:cxnLst>
                  <a:cxn ang="0">
                    <a:pos x="8" y="0"/>
                  </a:cxn>
                  <a:cxn ang="0">
                    <a:pos x="0" y="0"/>
                  </a:cxn>
                  <a:cxn ang="0">
                    <a:pos x="0" y="7"/>
                  </a:cxn>
                  <a:cxn ang="0">
                    <a:pos x="8" y="15"/>
                  </a:cxn>
                  <a:cxn ang="0">
                    <a:pos x="16" y="15"/>
                  </a:cxn>
                  <a:cxn ang="0">
                    <a:pos x="16" y="0"/>
                  </a:cxn>
                  <a:cxn ang="0">
                    <a:pos x="8" y="0"/>
                  </a:cxn>
                </a:cxnLst>
                <a:rect l="0" t="0" r="r" b="b"/>
                <a:pathLst>
                  <a:path w="16" h="15">
                    <a:moveTo>
                      <a:pt x="8" y="0"/>
                    </a:moveTo>
                    <a:lnTo>
                      <a:pt x="0" y="0"/>
                    </a:lnTo>
                    <a:lnTo>
                      <a:pt x="0" y="7"/>
                    </a:lnTo>
                    <a:lnTo>
                      <a:pt x="8" y="15"/>
                    </a:lnTo>
                    <a:lnTo>
                      <a:pt x="16" y="15"/>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7" name="Freeform 5788"/>
              <p:cNvSpPr>
                <a:spLocks/>
              </p:cNvSpPr>
              <p:nvPr/>
            </p:nvSpPr>
            <p:spPr bwMode="auto">
              <a:xfrm>
                <a:off x="4545013" y="2420938"/>
                <a:ext cx="7938" cy="7938"/>
              </a:xfrm>
              <a:custGeom>
                <a:avLst/>
                <a:gdLst/>
                <a:ahLst/>
                <a:cxnLst>
                  <a:cxn ang="0">
                    <a:pos x="8" y="0"/>
                  </a:cxn>
                  <a:cxn ang="0">
                    <a:pos x="0" y="0"/>
                  </a:cxn>
                  <a:cxn ang="0">
                    <a:pos x="0" y="7"/>
                  </a:cxn>
                  <a:cxn ang="0">
                    <a:pos x="8" y="15"/>
                  </a:cxn>
                  <a:cxn ang="0">
                    <a:pos x="16" y="15"/>
                  </a:cxn>
                  <a:cxn ang="0">
                    <a:pos x="16" y="7"/>
                  </a:cxn>
                  <a:cxn ang="0">
                    <a:pos x="16" y="0"/>
                  </a:cxn>
                  <a:cxn ang="0">
                    <a:pos x="16" y="0"/>
                  </a:cxn>
                  <a:cxn ang="0">
                    <a:pos x="8" y="0"/>
                  </a:cxn>
                </a:cxnLst>
                <a:rect l="0" t="0" r="r" b="b"/>
                <a:pathLst>
                  <a:path w="16" h="15">
                    <a:moveTo>
                      <a:pt x="8" y="0"/>
                    </a:moveTo>
                    <a:lnTo>
                      <a:pt x="0" y="0"/>
                    </a:lnTo>
                    <a:lnTo>
                      <a:pt x="0" y="7"/>
                    </a:lnTo>
                    <a:lnTo>
                      <a:pt x="8" y="15"/>
                    </a:lnTo>
                    <a:lnTo>
                      <a:pt x="16" y="15"/>
                    </a:lnTo>
                    <a:lnTo>
                      <a:pt x="16" y="7"/>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8" name="Line 5789"/>
              <p:cNvSpPr>
                <a:spLocks noChangeShapeType="1"/>
              </p:cNvSpPr>
              <p:nvPr/>
            </p:nvSpPr>
            <p:spPr bwMode="auto">
              <a:xfrm>
                <a:off x="4552950"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09" name="Freeform 5790"/>
              <p:cNvSpPr>
                <a:spLocks/>
              </p:cNvSpPr>
              <p:nvPr/>
            </p:nvSpPr>
            <p:spPr bwMode="auto">
              <a:xfrm>
                <a:off x="4549775" y="2420938"/>
                <a:ext cx="11113"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0" name="Freeform 5791"/>
              <p:cNvSpPr>
                <a:spLocks/>
              </p:cNvSpPr>
              <p:nvPr/>
            </p:nvSpPr>
            <p:spPr bwMode="auto">
              <a:xfrm>
                <a:off x="4549775" y="2420938"/>
                <a:ext cx="11113"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1" name="Line 5792"/>
              <p:cNvSpPr>
                <a:spLocks noChangeShapeType="1"/>
              </p:cNvSpPr>
              <p:nvPr/>
            </p:nvSpPr>
            <p:spPr bwMode="auto">
              <a:xfrm>
                <a:off x="4557713"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2" name="Freeform 5793"/>
              <p:cNvSpPr>
                <a:spLocks/>
              </p:cNvSpPr>
              <p:nvPr/>
            </p:nvSpPr>
            <p:spPr bwMode="auto">
              <a:xfrm>
                <a:off x="4552950" y="2420938"/>
                <a:ext cx="12700" cy="7938"/>
              </a:xfrm>
              <a:custGeom>
                <a:avLst/>
                <a:gdLst/>
                <a:ahLst/>
                <a:cxnLst>
                  <a:cxn ang="0">
                    <a:pos x="8" y="0"/>
                  </a:cxn>
                  <a:cxn ang="0">
                    <a:pos x="0" y="7"/>
                  </a:cxn>
                  <a:cxn ang="0">
                    <a:pos x="8" y="15"/>
                  </a:cxn>
                  <a:cxn ang="0">
                    <a:pos x="15" y="15"/>
                  </a:cxn>
                  <a:cxn ang="0">
                    <a:pos x="23" y="7"/>
                  </a:cxn>
                  <a:cxn ang="0">
                    <a:pos x="23" y="0"/>
                  </a:cxn>
                  <a:cxn ang="0">
                    <a:pos x="15" y="0"/>
                  </a:cxn>
                  <a:cxn ang="0">
                    <a:pos x="8" y="0"/>
                  </a:cxn>
                </a:cxnLst>
                <a:rect l="0" t="0" r="r" b="b"/>
                <a:pathLst>
                  <a:path w="23" h="15">
                    <a:moveTo>
                      <a:pt x="8" y="0"/>
                    </a:moveTo>
                    <a:lnTo>
                      <a:pt x="0" y="7"/>
                    </a:lnTo>
                    <a:lnTo>
                      <a:pt x="8" y="15"/>
                    </a:lnTo>
                    <a:lnTo>
                      <a:pt x="15" y="15"/>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3" name="Freeform 5794"/>
              <p:cNvSpPr>
                <a:spLocks/>
              </p:cNvSpPr>
              <p:nvPr/>
            </p:nvSpPr>
            <p:spPr bwMode="auto">
              <a:xfrm>
                <a:off x="4552950" y="2420938"/>
                <a:ext cx="12700" cy="7938"/>
              </a:xfrm>
              <a:custGeom>
                <a:avLst/>
                <a:gdLst/>
                <a:ahLst/>
                <a:cxnLst>
                  <a:cxn ang="0">
                    <a:pos x="8" y="0"/>
                  </a:cxn>
                  <a:cxn ang="0">
                    <a:pos x="8" y="0"/>
                  </a:cxn>
                  <a:cxn ang="0">
                    <a:pos x="0" y="7"/>
                  </a:cxn>
                  <a:cxn ang="0">
                    <a:pos x="8" y="15"/>
                  </a:cxn>
                  <a:cxn ang="0">
                    <a:pos x="15" y="15"/>
                  </a:cxn>
                  <a:cxn ang="0">
                    <a:pos x="23" y="7"/>
                  </a:cxn>
                  <a:cxn ang="0">
                    <a:pos x="23" y="0"/>
                  </a:cxn>
                  <a:cxn ang="0">
                    <a:pos x="15" y="0"/>
                  </a:cxn>
                  <a:cxn ang="0">
                    <a:pos x="8" y="0"/>
                  </a:cxn>
                </a:cxnLst>
                <a:rect l="0" t="0" r="r" b="b"/>
                <a:pathLst>
                  <a:path w="23" h="15">
                    <a:moveTo>
                      <a:pt x="8" y="0"/>
                    </a:moveTo>
                    <a:lnTo>
                      <a:pt x="8" y="0"/>
                    </a:lnTo>
                    <a:lnTo>
                      <a:pt x="0" y="7"/>
                    </a:lnTo>
                    <a:lnTo>
                      <a:pt x="8" y="15"/>
                    </a:lnTo>
                    <a:lnTo>
                      <a:pt x="15" y="15"/>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4" name="Line 5795"/>
              <p:cNvSpPr>
                <a:spLocks noChangeShapeType="1"/>
              </p:cNvSpPr>
              <p:nvPr/>
            </p:nvSpPr>
            <p:spPr bwMode="auto">
              <a:xfrm>
                <a:off x="4560888"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5" name="Freeform 5796"/>
              <p:cNvSpPr>
                <a:spLocks/>
              </p:cNvSpPr>
              <p:nvPr/>
            </p:nvSpPr>
            <p:spPr bwMode="auto">
              <a:xfrm>
                <a:off x="4557713" y="2420938"/>
                <a:ext cx="11113" cy="7938"/>
              </a:xfrm>
              <a:custGeom>
                <a:avLst/>
                <a:gdLst/>
                <a:ahLst/>
                <a:cxnLst>
                  <a:cxn ang="0">
                    <a:pos x="7" y="0"/>
                  </a:cxn>
                  <a:cxn ang="0">
                    <a:pos x="0" y="7"/>
                  </a:cxn>
                  <a:cxn ang="0">
                    <a:pos x="7" y="15"/>
                  </a:cxn>
                  <a:cxn ang="0">
                    <a:pos x="15" y="15"/>
                  </a:cxn>
                  <a:cxn ang="0">
                    <a:pos x="22" y="7"/>
                  </a:cxn>
                  <a:cxn ang="0">
                    <a:pos x="22" y="0"/>
                  </a:cxn>
                  <a:cxn ang="0">
                    <a:pos x="15" y="0"/>
                  </a:cxn>
                  <a:cxn ang="0">
                    <a:pos x="7" y="0"/>
                  </a:cxn>
                </a:cxnLst>
                <a:rect l="0" t="0" r="r" b="b"/>
                <a:pathLst>
                  <a:path w="22" h="15">
                    <a:moveTo>
                      <a:pt x="7" y="0"/>
                    </a:moveTo>
                    <a:lnTo>
                      <a:pt x="0" y="7"/>
                    </a:lnTo>
                    <a:lnTo>
                      <a:pt x="7" y="15"/>
                    </a:lnTo>
                    <a:lnTo>
                      <a:pt x="15" y="15"/>
                    </a:lnTo>
                    <a:lnTo>
                      <a:pt x="22" y="7"/>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6" name="Freeform 5797"/>
              <p:cNvSpPr>
                <a:spLocks/>
              </p:cNvSpPr>
              <p:nvPr/>
            </p:nvSpPr>
            <p:spPr bwMode="auto">
              <a:xfrm>
                <a:off x="4557713" y="2420938"/>
                <a:ext cx="11113" cy="7938"/>
              </a:xfrm>
              <a:custGeom>
                <a:avLst/>
                <a:gdLst/>
                <a:ahLst/>
                <a:cxnLst>
                  <a:cxn ang="0">
                    <a:pos x="7" y="0"/>
                  </a:cxn>
                  <a:cxn ang="0">
                    <a:pos x="7" y="0"/>
                  </a:cxn>
                  <a:cxn ang="0">
                    <a:pos x="0" y="7"/>
                  </a:cxn>
                  <a:cxn ang="0">
                    <a:pos x="7" y="15"/>
                  </a:cxn>
                  <a:cxn ang="0">
                    <a:pos x="15" y="15"/>
                  </a:cxn>
                  <a:cxn ang="0">
                    <a:pos x="22" y="7"/>
                  </a:cxn>
                  <a:cxn ang="0">
                    <a:pos x="22" y="0"/>
                  </a:cxn>
                  <a:cxn ang="0">
                    <a:pos x="15" y="0"/>
                  </a:cxn>
                  <a:cxn ang="0">
                    <a:pos x="7" y="0"/>
                  </a:cxn>
                </a:cxnLst>
                <a:rect l="0" t="0" r="r" b="b"/>
                <a:pathLst>
                  <a:path w="22" h="15">
                    <a:moveTo>
                      <a:pt x="7" y="0"/>
                    </a:moveTo>
                    <a:lnTo>
                      <a:pt x="7" y="0"/>
                    </a:lnTo>
                    <a:lnTo>
                      <a:pt x="0" y="7"/>
                    </a:lnTo>
                    <a:lnTo>
                      <a:pt x="7" y="15"/>
                    </a:lnTo>
                    <a:lnTo>
                      <a:pt x="15" y="15"/>
                    </a:lnTo>
                    <a:lnTo>
                      <a:pt x="22" y="7"/>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7" name="Line 5798"/>
              <p:cNvSpPr>
                <a:spLocks noChangeShapeType="1"/>
              </p:cNvSpPr>
              <p:nvPr/>
            </p:nvSpPr>
            <p:spPr bwMode="auto">
              <a:xfrm>
                <a:off x="4565650"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8" name="Freeform 5799"/>
              <p:cNvSpPr>
                <a:spLocks/>
              </p:cNvSpPr>
              <p:nvPr/>
            </p:nvSpPr>
            <p:spPr bwMode="auto">
              <a:xfrm>
                <a:off x="4560888" y="2420938"/>
                <a:ext cx="12700" cy="7938"/>
              </a:xfrm>
              <a:custGeom>
                <a:avLst/>
                <a:gdLst/>
                <a:ahLst/>
                <a:cxnLst>
                  <a:cxn ang="0">
                    <a:pos x="8" y="0"/>
                  </a:cxn>
                  <a:cxn ang="0">
                    <a:pos x="0" y="7"/>
                  </a:cxn>
                  <a:cxn ang="0">
                    <a:pos x="8" y="15"/>
                  </a:cxn>
                  <a:cxn ang="0">
                    <a:pos x="15" y="15"/>
                  </a:cxn>
                  <a:cxn ang="0">
                    <a:pos x="22" y="7"/>
                  </a:cxn>
                  <a:cxn ang="0">
                    <a:pos x="22" y="0"/>
                  </a:cxn>
                  <a:cxn ang="0">
                    <a:pos x="15" y="0"/>
                  </a:cxn>
                  <a:cxn ang="0">
                    <a:pos x="8" y="0"/>
                  </a:cxn>
                </a:cxnLst>
                <a:rect l="0" t="0" r="r" b="b"/>
                <a:pathLst>
                  <a:path w="22" h="15">
                    <a:moveTo>
                      <a:pt x="8" y="0"/>
                    </a:moveTo>
                    <a:lnTo>
                      <a:pt x="0" y="7"/>
                    </a:lnTo>
                    <a:lnTo>
                      <a:pt x="8" y="15"/>
                    </a:lnTo>
                    <a:lnTo>
                      <a:pt x="15" y="15"/>
                    </a:lnTo>
                    <a:lnTo>
                      <a:pt x="22" y="7"/>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19" name="Freeform 5800"/>
              <p:cNvSpPr>
                <a:spLocks/>
              </p:cNvSpPr>
              <p:nvPr/>
            </p:nvSpPr>
            <p:spPr bwMode="auto">
              <a:xfrm>
                <a:off x="4560888" y="2420938"/>
                <a:ext cx="12700" cy="7938"/>
              </a:xfrm>
              <a:custGeom>
                <a:avLst/>
                <a:gdLst/>
                <a:ahLst/>
                <a:cxnLst>
                  <a:cxn ang="0">
                    <a:pos x="8" y="0"/>
                  </a:cxn>
                  <a:cxn ang="0">
                    <a:pos x="8" y="0"/>
                  </a:cxn>
                  <a:cxn ang="0">
                    <a:pos x="0" y="7"/>
                  </a:cxn>
                  <a:cxn ang="0">
                    <a:pos x="8" y="15"/>
                  </a:cxn>
                  <a:cxn ang="0">
                    <a:pos x="15" y="15"/>
                  </a:cxn>
                  <a:cxn ang="0">
                    <a:pos x="22" y="7"/>
                  </a:cxn>
                  <a:cxn ang="0">
                    <a:pos x="22" y="0"/>
                  </a:cxn>
                  <a:cxn ang="0">
                    <a:pos x="15" y="0"/>
                  </a:cxn>
                  <a:cxn ang="0">
                    <a:pos x="8" y="0"/>
                  </a:cxn>
                </a:cxnLst>
                <a:rect l="0" t="0" r="r" b="b"/>
                <a:pathLst>
                  <a:path w="22" h="15">
                    <a:moveTo>
                      <a:pt x="8" y="0"/>
                    </a:moveTo>
                    <a:lnTo>
                      <a:pt x="8" y="0"/>
                    </a:lnTo>
                    <a:lnTo>
                      <a:pt x="0" y="7"/>
                    </a:lnTo>
                    <a:lnTo>
                      <a:pt x="8" y="15"/>
                    </a:lnTo>
                    <a:lnTo>
                      <a:pt x="15" y="15"/>
                    </a:lnTo>
                    <a:lnTo>
                      <a:pt x="22" y="7"/>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0" name="Line 5801"/>
              <p:cNvSpPr>
                <a:spLocks noChangeShapeType="1"/>
              </p:cNvSpPr>
              <p:nvPr/>
            </p:nvSpPr>
            <p:spPr bwMode="auto">
              <a:xfrm>
                <a:off x="4568825"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1" name="Freeform 5802"/>
              <p:cNvSpPr>
                <a:spLocks/>
              </p:cNvSpPr>
              <p:nvPr/>
            </p:nvSpPr>
            <p:spPr bwMode="auto">
              <a:xfrm>
                <a:off x="4565650" y="2420938"/>
                <a:ext cx="26988" cy="7938"/>
              </a:xfrm>
              <a:custGeom>
                <a:avLst/>
                <a:gdLst/>
                <a:ahLst/>
                <a:cxnLst>
                  <a:cxn ang="0">
                    <a:pos x="7" y="0"/>
                  </a:cxn>
                  <a:cxn ang="0">
                    <a:pos x="0" y="0"/>
                  </a:cxn>
                  <a:cxn ang="0">
                    <a:pos x="0" y="7"/>
                  </a:cxn>
                  <a:cxn ang="0">
                    <a:pos x="7" y="15"/>
                  </a:cxn>
                  <a:cxn ang="0">
                    <a:pos x="45" y="15"/>
                  </a:cxn>
                  <a:cxn ang="0">
                    <a:pos x="52" y="7"/>
                  </a:cxn>
                  <a:cxn ang="0">
                    <a:pos x="45" y="0"/>
                  </a:cxn>
                  <a:cxn ang="0">
                    <a:pos x="7" y="0"/>
                  </a:cxn>
                </a:cxnLst>
                <a:rect l="0" t="0" r="r" b="b"/>
                <a:pathLst>
                  <a:path w="52" h="15">
                    <a:moveTo>
                      <a:pt x="7" y="0"/>
                    </a:moveTo>
                    <a:lnTo>
                      <a:pt x="0" y="0"/>
                    </a:lnTo>
                    <a:lnTo>
                      <a:pt x="0" y="7"/>
                    </a:lnTo>
                    <a:lnTo>
                      <a:pt x="7" y="15"/>
                    </a:lnTo>
                    <a:lnTo>
                      <a:pt x="45" y="15"/>
                    </a:lnTo>
                    <a:lnTo>
                      <a:pt x="52" y="7"/>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2" name="Freeform 5803"/>
              <p:cNvSpPr>
                <a:spLocks/>
              </p:cNvSpPr>
              <p:nvPr/>
            </p:nvSpPr>
            <p:spPr bwMode="auto">
              <a:xfrm>
                <a:off x="4565650" y="2420938"/>
                <a:ext cx="26988" cy="7938"/>
              </a:xfrm>
              <a:custGeom>
                <a:avLst/>
                <a:gdLst/>
                <a:ahLst/>
                <a:cxnLst>
                  <a:cxn ang="0">
                    <a:pos x="7" y="0"/>
                  </a:cxn>
                  <a:cxn ang="0">
                    <a:pos x="0" y="0"/>
                  </a:cxn>
                  <a:cxn ang="0">
                    <a:pos x="0" y="7"/>
                  </a:cxn>
                  <a:cxn ang="0">
                    <a:pos x="7" y="15"/>
                  </a:cxn>
                  <a:cxn ang="0">
                    <a:pos x="45" y="15"/>
                  </a:cxn>
                  <a:cxn ang="0">
                    <a:pos x="52" y="7"/>
                  </a:cxn>
                  <a:cxn ang="0">
                    <a:pos x="45" y="0"/>
                  </a:cxn>
                  <a:cxn ang="0">
                    <a:pos x="45" y="0"/>
                  </a:cxn>
                  <a:cxn ang="0">
                    <a:pos x="7" y="0"/>
                  </a:cxn>
                </a:cxnLst>
                <a:rect l="0" t="0" r="r" b="b"/>
                <a:pathLst>
                  <a:path w="52" h="15">
                    <a:moveTo>
                      <a:pt x="7" y="0"/>
                    </a:moveTo>
                    <a:lnTo>
                      <a:pt x="0" y="0"/>
                    </a:lnTo>
                    <a:lnTo>
                      <a:pt x="0" y="7"/>
                    </a:lnTo>
                    <a:lnTo>
                      <a:pt x="7" y="15"/>
                    </a:lnTo>
                    <a:lnTo>
                      <a:pt x="45" y="15"/>
                    </a:lnTo>
                    <a:lnTo>
                      <a:pt x="52" y="7"/>
                    </a:lnTo>
                    <a:lnTo>
                      <a:pt x="45"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3" name="Line 5804"/>
              <p:cNvSpPr>
                <a:spLocks noChangeShapeType="1"/>
              </p:cNvSpPr>
              <p:nvPr/>
            </p:nvSpPr>
            <p:spPr bwMode="auto">
              <a:xfrm>
                <a:off x="4589463" y="2420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4" name="Freeform 5805"/>
              <p:cNvSpPr>
                <a:spLocks/>
              </p:cNvSpPr>
              <p:nvPr/>
            </p:nvSpPr>
            <p:spPr bwMode="auto">
              <a:xfrm>
                <a:off x="4586288" y="2420938"/>
                <a:ext cx="14288" cy="7938"/>
              </a:xfrm>
              <a:custGeom>
                <a:avLst/>
                <a:gdLst/>
                <a:ahLst/>
                <a:cxnLst>
                  <a:cxn ang="0">
                    <a:pos x="7" y="0"/>
                  </a:cxn>
                  <a:cxn ang="0">
                    <a:pos x="0" y="0"/>
                  </a:cxn>
                  <a:cxn ang="0">
                    <a:pos x="0" y="7"/>
                  </a:cxn>
                  <a:cxn ang="0">
                    <a:pos x="7" y="15"/>
                  </a:cxn>
                  <a:cxn ang="0">
                    <a:pos x="22" y="15"/>
                  </a:cxn>
                  <a:cxn ang="0">
                    <a:pos x="29" y="7"/>
                  </a:cxn>
                  <a:cxn ang="0">
                    <a:pos x="22" y="0"/>
                  </a:cxn>
                  <a:cxn ang="0">
                    <a:pos x="7" y="0"/>
                  </a:cxn>
                </a:cxnLst>
                <a:rect l="0" t="0" r="r" b="b"/>
                <a:pathLst>
                  <a:path w="29" h="15">
                    <a:moveTo>
                      <a:pt x="7" y="0"/>
                    </a:moveTo>
                    <a:lnTo>
                      <a:pt x="0" y="0"/>
                    </a:lnTo>
                    <a:lnTo>
                      <a:pt x="0" y="7"/>
                    </a:lnTo>
                    <a:lnTo>
                      <a:pt x="7" y="15"/>
                    </a:lnTo>
                    <a:lnTo>
                      <a:pt x="22" y="15"/>
                    </a:lnTo>
                    <a:lnTo>
                      <a:pt x="29" y="7"/>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5" name="Freeform 5806"/>
              <p:cNvSpPr>
                <a:spLocks/>
              </p:cNvSpPr>
              <p:nvPr/>
            </p:nvSpPr>
            <p:spPr bwMode="auto">
              <a:xfrm>
                <a:off x="4586288" y="2420938"/>
                <a:ext cx="14288" cy="7938"/>
              </a:xfrm>
              <a:custGeom>
                <a:avLst/>
                <a:gdLst/>
                <a:ahLst/>
                <a:cxnLst>
                  <a:cxn ang="0">
                    <a:pos x="7" y="0"/>
                  </a:cxn>
                  <a:cxn ang="0">
                    <a:pos x="0" y="0"/>
                  </a:cxn>
                  <a:cxn ang="0">
                    <a:pos x="0" y="7"/>
                  </a:cxn>
                  <a:cxn ang="0">
                    <a:pos x="7" y="15"/>
                  </a:cxn>
                  <a:cxn ang="0">
                    <a:pos x="22" y="15"/>
                  </a:cxn>
                  <a:cxn ang="0">
                    <a:pos x="29" y="7"/>
                  </a:cxn>
                  <a:cxn ang="0">
                    <a:pos x="22" y="0"/>
                  </a:cxn>
                  <a:cxn ang="0">
                    <a:pos x="22" y="0"/>
                  </a:cxn>
                  <a:cxn ang="0">
                    <a:pos x="7" y="0"/>
                  </a:cxn>
                </a:cxnLst>
                <a:rect l="0" t="0" r="r" b="b"/>
                <a:pathLst>
                  <a:path w="29" h="15">
                    <a:moveTo>
                      <a:pt x="7" y="0"/>
                    </a:moveTo>
                    <a:lnTo>
                      <a:pt x="0" y="0"/>
                    </a:lnTo>
                    <a:lnTo>
                      <a:pt x="0" y="7"/>
                    </a:lnTo>
                    <a:lnTo>
                      <a:pt x="7" y="15"/>
                    </a:lnTo>
                    <a:lnTo>
                      <a:pt x="22" y="15"/>
                    </a:lnTo>
                    <a:lnTo>
                      <a:pt x="29" y="7"/>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6" name="Line 5807"/>
              <p:cNvSpPr>
                <a:spLocks noChangeShapeType="1"/>
              </p:cNvSpPr>
              <p:nvPr/>
            </p:nvSpPr>
            <p:spPr bwMode="auto">
              <a:xfrm>
                <a:off x="4600575" y="2424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7" name="Freeform 5808"/>
              <p:cNvSpPr>
                <a:spLocks/>
              </p:cNvSpPr>
              <p:nvPr/>
            </p:nvSpPr>
            <p:spPr bwMode="auto">
              <a:xfrm>
                <a:off x="4592638" y="2420938"/>
                <a:ext cx="7938" cy="11113"/>
              </a:xfrm>
              <a:custGeom>
                <a:avLst/>
                <a:gdLst/>
                <a:ahLst/>
                <a:cxnLst>
                  <a:cxn ang="0">
                    <a:pos x="15" y="7"/>
                  </a:cxn>
                  <a:cxn ang="0">
                    <a:pos x="8" y="0"/>
                  </a:cxn>
                  <a:cxn ang="0">
                    <a:pos x="0" y="7"/>
                  </a:cxn>
                  <a:cxn ang="0">
                    <a:pos x="0" y="22"/>
                  </a:cxn>
                  <a:cxn ang="0">
                    <a:pos x="15" y="22"/>
                  </a:cxn>
                  <a:cxn ang="0">
                    <a:pos x="15" y="7"/>
                  </a:cxn>
                </a:cxnLst>
                <a:rect l="0" t="0" r="r" b="b"/>
                <a:pathLst>
                  <a:path w="15" h="22">
                    <a:moveTo>
                      <a:pt x="15" y="7"/>
                    </a:moveTo>
                    <a:lnTo>
                      <a:pt x="8" y="0"/>
                    </a:lnTo>
                    <a:lnTo>
                      <a:pt x="0" y="7"/>
                    </a:lnTo>
                    <a:lnTo>
                      <a:pt x="0" y="22"/>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8" name="Freeform 5809"/>
              <p:cNvSpPr>
                <a:spLocks/>
              </p:cNvSpPr>
              <p:nvPr/>
            </p:nvSpPr>
            <p:spPr bwMode="auto">
              <a:xfrm>
                <a:off x="4592638" y="2420938"/>
                <a:ext cx="7938" cy="11113"/>
              </a:xfrm>
              <a:custGeom>
                <a:avLst/>
                <a:gdLst/>
                <a:ahLst/>
                <a:cxnLst>
                  <a:cxn ang="0">
                    <a:pos x="15" y="7"/>
                  </a:cxn>
                  <a:cxn ang="0">
                    <a:pos x="8" y="0"/>
                  </a:cxn>
                  <a:cxn ang="0">
                    <a:pos x="8" y="0"/>
                  </a:cxn>
                  <a:cxn ang="0">
                    <a:pos x="0" y="7"/>
                  </a:cxn>
                  <a:cxn ang="0">
                    <a:pos x="0" y="22"/>
                  </a:cxn>
                  <a:cxn ang="0">
                    <a:pos x="8" y="22"/>
                  </a:cxn>
                  <a:cxn ang="0">
                    <a:pos x="8" y="22"/>
                  </a:cxn>
                  <a:cxn ang="0">
                    <a:pos x="15" y="22"/>
                  </a:cxn>
                  <a:cxn ang="0">
                    <a:pos x="15" y="7"/>
                  </a:cxn>
                </a:cxnLst>
                <a:rect l="0" t="0" r="r" b="b"/>
                <a:pathLst>
                  <a:path w="15" h="22">
                    <a:moveTo>
                      <a:pt x="15" y="7"/>
                    </a:moveTo>
                    <a:lnTo>
                      <a:pt x="8" y="0"/>
                    </a:lnTo>
                    <a:lnTo>
                      <a:pt x="8" y="0"/>
                    </a:lnTo>
                    <a:lnTo>
                      <a:pt x="0" y="7"/>
                    </a:lnTo>
                    <a:lnTo>
                      <a:pt x="0" y="22"/>
                    </a:lnTo>
                    <a:lnTo>
                      <a:pt x="8" y="22"/>
                    </a:lnTo>
                    <a:lnTo>
                      <a:pt x="8"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29" name="Line 5810"/>
              <p:cNvSpPr>
                <a:spLocks noChangeShapeType="1"/>
              </p:cNvSpPr>
              <p:nvPr/>
            </p:nvSpPr>
            <p:spPr bwMode="auto">
              <a:xfrm>
                <a:off x="4597400" y="24288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0" name="Freeform 5811"/>
              <p:cNvSpPr>
                <a:spLocks/>
              </p:cNvSpPr>
              <p:nvPr/>
            </p:nvSpPr>
            <p:spPr bwMode="auto">
              <a:xfrm>
                <a:off x="4592638" y="2428875"/>
                <a:ext cx="7938" cy="3175"/>
              </a:xfrm>
              <a:custGeom>
                <a:avLst/>
                <a:gdLst/>
                <a:ahLst/>
                <a:cxnLst>
                  <a:cxn ang="0">
                    <a:pos x="8" y="0"/>
                  </a:cxn>
                  <a:cxn ang="0">
                    <a:pos x="0" y="0"/>
                  </a:cxn>
                  <a:cxn ang="0">
                    <a:pos x="0" y="7"/>
                  </a:cxn>
                  <a:cxn ang="0">
                    <a:pos x="15" y="7"/>
                  </a:cxn>
                  <a:cxn ang="0">
                    <a:pos x="15" y="0"/>
                  </a:cxn>
                  <a:cxn ang="0">
                    <a:pos x="8" y="0"/>
                  </a:cxn>
                </a:cxnLst>
                <a:rect l="0" t="0" r="r" b="b"/>
                <a:pathLst>
                  <a:path w="15" h="7">
                    <a:moveTo>
                      <a:pt x="8" y="0"/>
                    </a:moveTo>
                    <a:lnTo>
                      <a:pt x="0" y="0"/>
                    </a:lnTo>
                    <a:lnTo>
                      <a:pt x="0" y="7"/>
                    </a:lnTo>
                    <a:lnTo>
                      <a:pt x="15"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1" name="Freeform 5812"/>
              <p:cNvSpPr>
                <a:spLocks/>
              </p:cNvSpPr>
              <p:nvPr/>
            </p:nvSpPr>
            <p:spPr bwMode="auto">
              <a:xfrm>
                <a:off x="4592638" y="2428875"/>
                <a:ext cx="7938" cy="3175"/>
              </a:xfrm>
              <a:custGeom>
                <a:avLst/>
                <a:gdLst/>
                <a:ahLst/>
                <a:cxnLst>
                  <a:cxn ang="0">
                    <a:pos x="8" y="0"/>
                  </a:cxn>
                  <a:cxn ang="0">
                    <a:pos x="0" y="0"/>
                  </a:cxn>
                  <a:cxn ang="0">
                    <a:pos x="0" y="7"/>
                  </a:cxn>
                  <a:cxn ang="0">
                    <a:pos x="8" y="7"/>
                  </a:cxn>
                  <a:cxn ang="0">
                    <a:pos x="15" y="7"/>
                  </a:cxn>
                  <a:cxn ang="0">
                    <a:pos x="15" y="7"/>
                  </a:cxn>
                  <a:cxn ang="0">
                    <a:pos x="15" y="0"/>
                  </a:cxn>
                  <a:cxn ang="0">
                    <a:pos x="15" y="0"/>
                  </a:cxn>
                  <a:cxn ang="0">
                    <a:pos x="8" y="0"/>
                  </a:cxn>
                </a:cxnLst>
                <a:rect l="0" t="0" r="r" b="b"/>
                <a:pathLst>
                  <a:path w="15" h="7">
                    <a:moveTo>
                      <a:pt x="8" y="0"/>
                    </a:moveTo>
                    <a:lnTo>
                      <a:pt x="0" y="0"/>
                    </a:lnTo>
                    <a:lnTo>
                      <a:pt x="0" y="7"/>
                    </a:lnTo>
                    <a:lnTo>
                      <a:pt x="8" y="7"/>
                    </a:lnTo>
                    <a:lnTo>
                      <a:pt x="15" y="7"/>
                    </a:lnTo>
                    <a:lnTo>
                      <a:pt x="15" y="7"/>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2" name="Line 5813"/>
              <p:cNvSpPr>
                <a:spLocks noChangeShapeType="1"/>
              </p:cNvSpPr>
              <p:nvPr/>
            </p:nvSpPr>
            <p:spPr bwMode="auto">
              <a:xfrm>
                <a:off x="4600575" y="2432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3" name="Freeform 5814"/>
              <p:cNvSpPr>
                <a:spLocks/>
              </p:cNvSpPr>
              <p:nvPr/>
            </p:nvSpPr>
            <p:spPr bwMode="auto">
              <a:xfrm>
                <a:off x="4597400" y="2428875"/>
                <a:ext cx="3175" cy="11113"/>
              </a:xfrm>
              <a:custGeom>
                <a:avLst/>
                <a:gdLst/>
                <a:ahLst/>
                <a:cxnLst>
                  <a:cxn ang="0">
                    <a:pos x="7" y="7"/>
                  </a:cxn>
                  <a:cxn ang="0">
                    <a:pos x="7" y="0"/>
                  </a:cxn>
                  <a:cxn ang="0">
                    <a:pos x="0" y="0"/>
                  </a:cxn>
                  <a:cxn ang="0">
                    <a:pos x="0" y="22"/>
                  </a:cxn>
                  <a:cxn ang="0">
                    <a:pos x="7" y="22"/>
                  </a:cxn>
                  <a:cxn ang="0">
                    <a:pos x="7" y="15"/>
                  </a:cxn>
                  <a:cxn ang="0">
                    <a:pos x="7" y="7"/>
                  </a:cxn>
                </a:cxnLst>
                <a:rect l="0" t="0" r="r" b="b"/>
                <a:pathLst>
                  <a:path w="7" h="22">
                    <a:moveTo>
                      <a:pt x="7" y="7"/>
                    </a:moveTo>
                    <a:lnTo>
                      <a:pt x="7" y="0"/>
                    </a:lnTo>
                    <a:lnTo>
                      <a:pt x="0" y="0"/>
                    </a:lnTo>
                    <a:lnTo>
                      <a:pt x="0" y="22"/>
                    </a:lnTo>
                    <a:lnTo>
                      <a:pt x="7" y="22"/>
                    </a:lnTo>
                    <a:lnTo>
                      <a:pt x="7" y="15"/>
                    </a:lnTo>
                    <a:lnTo>
                      <a:pt x="7"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4" name="Freeform 5815"/>
              <p:cNvSpPr>
                <a:spLocks/>
              </p:cNvSpPr>
              <p:nvPr/>
            </p:nvSpPr>
            <p:spPr bwMode="auto">
              <a:xfrm>
                <a:off x="4597400" y="2428875"/>
                <a:ext cx="3175" cy="11113"/>
              </a:xfrm>
              <a:custGeom>
                <a:avLst/>
                <a:gdLst/>
                <a:ahLst/>
                <a:cxnLst>
                  <a:cxn ang="0">
                    <a:pos x="7" y="7"/>
                  </a:cxn>
                  <a:cxn ang="0">
                    <a:pos x="7" y="0"/>
                  </a:cxn>
                  <a:cxn ang="0">
                    <a:pos x="0" y="0"/>
                  </a:cxn>
                  <a:cxn ang="0">
                    <a:pos x="0" y="7"/>
                  </a:cxn>
                  <a:cxn ang="0">
                    <a:pos x="0" y="15"/>
                  </a:cxn>
                  <a:cxn ang="0">
                    <a:pos x="0" y="22"/>
                  </a:cxn>
                  <a:cxn ang="0">
                    <a:pos x="7" y="22"/>
                  </a:cxn>
                  <a:cxn ang="0">
                    <a:pos x="7" y="15"/>
                  </a:cxn>
                  <a:cxn ang="0">
                    <a:pos x="7" y="7"/>
                  </a:cxn>
                </a:cxnLst>
                <a:rect l="0" t="0" r="r" b="b"/>
                <a:pathLst>
                  <a:path w="7" h="22">
                    <a:moveTo>
                      <a:pt x="7" y="7"/>
                    </a:moveTo>
                    <a:lnTo>
                      <a:pt x="7" y="0"/>
                    </a:lnTo>
                    <a:lnTo>
                      <a:pt x="0" y="0"/>
                    </a:lnTo>
                    <a:lnTo>
                      <a:pt x="0" y="7"/>
                    </a:lnTo>
                    <a:lnTo>
                      <a:pt x="0" y="15"/>
                    </a:lnTo>
                    <a:lnTo>
                      <a:pt x="0" y="22"/>
                    </a:lnTo>
                    <a:lnTo>
                      <a:pt x="7" y="22"/>
                    </a:lnTo>
                    <a:lnTo>
                      <a:pt x="7" y="15"/>
                    </a:lnTo>
                    <a:lnTo>
                      <a:pt x="7"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5" name="Line 5816"/>
              <p:cNvSpPr>
                <a:spLocks noChangeShapeType="1"/>
              </p:cNvSpPr>
              <p:nvPr/>
            </p:nvSpPr>
            <p:spPr bwMode="auto">
              <a:xfrm>
                <a:off x="4600575" y="2436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6" name="Freeform 5817"/>
              <p:cNvSpPr>
                <a:spLocks/>
              </p:cNvSpPr>
              <p:nvPr/>
            </p:nvSpPr>
            <p:spPr bwMode="auto">
              <a:xfrm>
                <a:off x="4597400" y="2436813"/>
                <a:ext cx="19050" cy="3175"/>
              </a:xfrm>
              <a:custGeom>
                <a:avLst/>
                <a:gdLst/>
                <a:ahLst/>
                <a:cxnLst>
                  <a:cxn ang="0">
                    <a:pos x="7" y="0"/>
                  </a:cxn>
                  <a:cxn ang="0">
                    <a:pos x="0" y="0"/>
                  </a:cxn>
                  <a:cxn ang="0">
                    <a:pos x="7" y="7"/>
                  </a:cxn>
                  <a:cxn ang="0">
                    <a:pos x="30" y="7"/>
                  </a:cxn>
                  <a:cxn ang="0">
                    <a:pos x="37" y="0"/>
                  </a:cxn>
                  <a:cxn ang="0">
                    <a:pos x="30" y="0"/>
                  </a:cxn>
                  <a:cxn ang="0">
                    <a:pos x="7" y="0"/>
                  </a:cxn>
                </a:cxnLst>
                <a:rect l="0" t="0" r="r" b="b"/>
                <a:pathLst>
                  <a:path w="37" h="7">
                    <a:moveTo>
                      <a:pt x="7" y="0"/>
                    </a:moveTo>
                    <a:lnTo>
                      <a:pt x="0" y="0"/>
                    </a:lnTo>
                    <a:lnTo>
                      <a:pt x="7" y="7"/>
                    </a:lnTo>
                    <a:lnTo>
                      <a:pt x="30" y="7"/>
                    </a:lnTo>
                    <a:lnTo>
                      <a:pt x="37" y="0"/>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7" name="Freeform 5818"/>
              <p:cNvSpPr>
                <a:spLocks/>
              </p:cNvSpPr>
              <p:nvPr/>
            </p:nvSpPr>
            <p:spPr bwMode="auto">
              <a:xfrm>
                <a:off x="4597400" y="2436813"/>
                <a:ext cx="19050" cy="3175"/>
              </a:xfrm>
              <a:custGeom>
                <a:avLst/>
                <a:gdLst/>
                <a:ahLst/>
                <a:cxnLst>
                  <a:cxn ang="0">
                    <a:pos x="7" y="0"/>
                  </a:cxn>
                  <a:cxn ang="0">
                    <a:pos x="0" y="0"/>
                  </a:cxn>
                  <a:cxn ang="0">
                    <a:pos x="0" y="0"/>
                  </a:cxn>
                  <a:cxn ang="0">
                    <a:pos x="7" y="7"/>
                  </a:cxn>
                  <a:cxn ang="0">
                    <a:pos x="30" y="7"/>
                  </a:cxn>
                  <a:cxn ang="0">
                    <a:pos x="37" y="0"/>
                  </a:cxn>
                  <a:cxn ang="0">
                    <a:pos x="37" y="0"/>
                  </a:cxn>
                  <a:cxn ang="0">
                    <a:pos x="30" y="0"/>
                  </a:cxn>
                  <a:cxn ang="0">
                    <a:pos x="7" y="0"/>
                  </a:cxn>
                </a:cxnLst>
                <a:rect l="0" t="0" r="r" b="b"/>
                <a:pathLst>
                  <a:path w="37" h="7">
                    <a:moveTo>
                      <a:pt x="7" y="0"/>
                    </a:moveTo>
                    <a:lnTo>
                      <a:pt x="0" y="0"/>
                    </a:lnTo>
                    <a:lnTo>
                      <a:pt x="0" y="0"/>
                    </a:lnTo>
                    <a:lnTo>
                      <a:pt x="7" y="7"/>
                    </a:lnTo>
                    <a:lnTo>
                      <a:pt x="30" y="7"/>
                    </a:lnTo>
                    <a:lnTo>
                      <a:pt x="37" y="0"/>
                    </a:lnTo>
                    <a:lnTo>
                      <a:pt x="37" y="0"/>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8" name="Line 5819"/>
              <p:cNvSpPr>
                <a:spLocks noChangeShapeType="1"/>
              </p:cNvSpPr>
              <p:nvPr/>
            </p:nvSpPr>
            <p:spPr bwMode="auto">
              <a:xfrm>
                <a:off x="4616450" y="24368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39" name="Freeform 5820"/>
              <p:cNvSpPr>
                <a:spLocks/>
              </p:cNvSpPr>
              <p:nvPr/>
            </p:nvSpPr>
            <p:spPr bwMode="auto">
              <a:xfrm>
                <a:off x="4610100" y="2436813"/>
                <a:ext cx="6350" cy="11113"/>
              </a:xfrm>
              <a:custGeom>
                <a:avLst/>
                <a:gdLst/>
                <a:ahLst/>
                <a:cxnLst>
                  <a:cxn ang="0">
                    <a:pos x="14" y="0"/>
                  </a:cxn>
                  <a:cxn ang="0">
                    <a:pos x="0" y="0"/>
                  </a:cxn>
                  <a:cxn ang="0">
                    <a:pos x="0" y="13"/>
                  </a:cxn>
                  <a:cxn ang="0">
                    <a:pos x="7" y="21"/>
                  </a:cxn>
                  <a:cxn ang="0">
                    <a:pos x="14" y="21"/>
                  </a:cxn>
                  <a:cxn ang="0">
                    <a:pos x="14" y="13"/>
                  </a:cxn>
                  <a:cxn ang="0">
                    <a:pos x="14" y="0"/>
                  </a:cxn>
                </a:cxnLst>
                <a:rect l="0" t="0" r="r" b="b"/>
                <a:pathLst>
                  <a:path w="14" h="21">
                    <a:moveTo>
                      <a:pt x="14" y="0"/>
                    </a:moveTo>
                    <a:lnTo>
                      <a:pt x="0" y="0"/>
                    </a:lnTo>
                    <a:lnTo>
                      <a:pt x="0" y="13"/>
                    </a:lnTo>
                    <a:lnTo>
                      <a:pt x="7" y="21"/>
                    </a:lnTo>
                    <a:lnTo>
                      <a:pt x="14" y="21"/>
                    </a:lnTo>
                    <a:lnTo>
                      <a:pt x="14" y="13"/>
                    </a:lnTo>
                    <a:lnTo>
                      <a:pt x="14"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0" name="Freeform 5821"/>
              <p:cNvSpPr>
                <a:spLocks/>
              </p:cNvSpPr>
              <p:nvPr/>
            </p:nvSpPr>
            <p:spPr bwMode="auto">
              <a:xfrm>
                <a:off x="4610100" y="2436813"/>
                <a:ext cx="6350" cy="11113"/>
              </a:xfrm>
              <a:custGeom>
                <a:avLst/>
                <a:gdLst/>
                <a:ahLst/>
                <a:cxnLst>
                  <a:cxn ang="0">
                    <a:pos x="14" y="0"/>
                  </a:cxn>
                  <a:cxn ang="0">
                    <a:pos x="14" y="0"/>
                  </a:cxn>
                  <a:cxn ang="0">
                    <a:pos x="7" y="0"/>
                  </a:cxn>
                  <a:cxn ang="0">
                    <a:pos x="0" y="0"/>
                  </a:cxn>
                  <a:cxn ang="0">
                    <a:pos x="0" y="13"/>
                  </a:cxn>
                  <a:cxn ang="0">
                    <a:pos x="7" y="21"/>
                  </a:cxn>
                  <a:cxn ang="0">
                    <a:pos x="14" y="21"/>
                  </a:cxn>
                  <a:cxn ang="0">
                    <a:pos x="14" y="13"/>
                  </a:cxn>
                  <a:cxn ang="0">
                    <a:pos x="14" y="0"/>
                  </a:cxn>
                </a:cxnLst>
                <a:rect l="0" t="0" r="r" b="b"/>
                <a:pathLst>
                  <a:path w="14" h="21">
                    <a:moveTo>
                      <a:pt x="14" y="0"/>
                    </a:moveTo>
                    <a:lnTo>
                      <a:pt x="14" y="0"/>
                    </a:lnTo>
                    <a:lnTo>
                      <a:pt x="7" y="0"/>
                    </a:lnTo>
                    <a:lnTo>
                      <a:pt x="0" y="0"/>
                    </a:lnTo>
                    <a:lnTo>
                      <a:pt x="0" y="13"/>
                    </a:lnTo>
                    <a:lnTo>
                      <a:pt x="7" y="21"/>
                    </a:lnTo>
                    <a:lnTo>
                      <a:pt x="14" y="21"/>
                    </a:lnTo>
                    <a:lnTo>
                      <a:pt x="14" y="13"/>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1" name="Line 5822"/>
              <p:cNvSpPr>
                <a:spLocks noChangeShapeType="1"/>
              </p:cNvSpPr>
              <p:nvPr/>
            </p:nvSpPr>
            <p:spPr bwMode="auto">
              <a:xfrm>
                <a:off x="4613275" y="2439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2" name="Freeform 5823"/>
              <p:cNvSpPr>
                <a:spLocks/>
              </p:cNvSpPr>
              <p:nvPr/>
            </p:nvSpPr>
            <p:spPr bwMode="auto">
              <a:xfrm>
                <a:off x="4610100" y="2439988"/>
                <a:ext cx="15875" cy="7938"/>
              </a:xfrm>
              <a:custGeom>
                <a:avLst/>
                <a:gdLst/>
                <a:ahLst/>
                <a:cxnLst>
                  <a:cxn ang="0">
                    <a:pos x="7" y="0"/>
                  </a:cxn>
                  <a:cxn ang="0">
                    <a:pos x="7" y="6"/>
                  </a:cxn>
                  <a:cxn ang="0">
                    <a:pos x="0" y="6"/>
                  </a:cxn>
                  <a:cxn ang="0">
                    <a:pos x="7" y="14"/>
                  </a:cxn>
                  <a:cxn ang="0">
                    <a:pos x="22" y="14"/>
                  </a:cxn>
                  <a:cxn ang="0">
                    <a:pos x="30" y="6"/>
                  </a:cxn>
                  <a:cxn ang="0">
                    <a:pos x="22" y="0"/>
                  </a:cxn>
                  <a:cxn ang="0">
                    <a:pos x="7" y="0"/>
                  </a:cxn>
                </a:cxnLst>
                <a:rect l="0" t="0" r="r" b="b"/>
                <a:pathLst>
                  <a:path w="30" h="14">
                    <a:moveTo>
                      <a:pt x="7" y="0"/>
                    </a:moveTo>
                    <a:lnTo>
                      <a:pt x="7" y="6"/>
                    </a:lnTo>
                    <a:lnTo>
                      <a:pt x="0" y="6"/>
                    </a:lnTo>
                    <a:lnTo>
                      <a:pt x="7" y="14"/>
                    </a:lnTo>
                    <a:lnTo>
                      <a:pt x="22" y="14"/>
                    </a:lnTo>
                    <a:lnTo>
                      <a:pt x="30" y="6"/>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3" name="Freeform 5824"/>
              <p:cNvSpPr>
                <a:spLocks/>
              </p:cNvSpPr>
              <p:nvPr/>
            </p:nvSpPr>
            <p:spPr bwMode="auto">
              <a:xfrm>
                <a:off x="4610100" y="2439988"/>
                <a:ext cx="15875" cy="7938"/>
              </a:xfrm>
              <a:custGeom>
                <a:avLst/>
                <a:gdLst/>
                <a:ahLst/>
                <a:cxnLst>
                  <a:cxn ang="0">
                    <a:pos x="7" y="0"/>
                  </a:cxn>
                  <a:cxn ang="0">
                    <a:pos x="7" y="6"/>
                  </a:cxn>
                  <a:cxn ang="0">
                    <a:pos x="0" y="6"/>
                  </a:cxn>
                  <a:cxn ang="0">
                    <a:pos x="7" y="14"/>
                  </a:cxn>
                  <a:cxn ang="0">
                    <a:pos x="22" y="14"/>
                  </a:cxn>
                  <a:cxn ang="0">
                    <a:pos x="30" y="6"/>
                  </a:cxn>
                  <a:cxn ang="0">
                    <a:pos x="30" y="6"/>
                  </a:cxn>
                  <a:cxn ang="0">
                    <a:pos x="22" y="0"/>
                  </a:cxn>
                  <a:cxn ang="0">
                    <a:pos x="7" y="0"/>
                  </a:cxn>
                </a:cxnLst>
                <a:rect l="0" t="0" r="r" b="b"/>
                <a:pathLst>
                  <a:path w="30" h="14">
                    <a:moveTo>
                      <a:pt x="7" y="0"/>
                    </a:moveTo>
                    <a:lnTo>
                      <a:pt x="7" y="6"/>
                    </a:lnTo>
                    <a:lnTo>
                      <a:pt x="0" y="6"/>
                    </a:lnTo>
                    <a:lnTo>
                      <a:pt x="7" y="14"/>
                    </a:lnTo>
                    <a:lnTo>
                      <a:pt x="22" y="14"/>
                    </a:lnTo>
                    <a:lnTo>
                      <a:pt x="30" y="6"/>
                    </a:lnTo>
                    <a:lnTo>
                      <a:pt x="30" y="6"/>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4" name="Line 5825"/>
              <p:cNvSpPr>
                <a:spLocks noChangeShapeType="1"/>
              </p:cNvSpPr>
              <p:nvPr/>
            </p:nvSpPr>
            <p:spPr bwMode="auto">
              <a:xfrm>
                <a:off x="4625975" y="2443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5" name="Freeform 5826"/>
              <p:cNvSpPr>
                <a:spLocks/>
              </p:cNvSpPr>
              <p:nvPr/>
            </p:nvSpPr>
            <p:spPr bwMode="auto">
              <a:xfrm>
                <a:off x="4616450" y="2439988"/>
                <a:ext cx="9525" cy="15875"/>
              </a:xfrm>
              <a:custGeom>
                <a:avLst/>
                <a:gdLst/>
                <a:ahLst/>
                <a:cxnLst>
                  <a:cxn ang="0">
                    <a:pos x="16" y="6"/>
                  </a:cxn>
                  <a:cxn ang="0">
                    <a:pos x="8" y="0"/>
                  </a:cxn>
                  <a:cxn ang="0">
                    <a:pos x="0" y="6"/>
                  </a:cxn>
                  <a:cxn ang="0">
                    <a:pos x="0" y="21"/>
                  </a:cxn>
                  <a:cxn ang="0">
                    <a:pos x="8" y="29"/>
                  </a:cxn>
                  <a:cxn ang="0">
                    <a:pos x="16" y="29"/>
                  </a:cxn>
                  <a:cxn ang="0">
                    <a:pos x="16" y="21"/>
                  </a:cxn>
                  <a:cxn ang="0">
                    <a:pos x="16" y="6"/>
                  </a:cxn>
                </a:cxnLst>
                <a:rect l="0" t="0" r="r" b="b"/>
                <a:pathLst>
                  <a:path w="16" h="29">
                    <a:moveTo>
                      <a:pt x="16" y="6"/>
                    </a:moveTo>
                    <a:lnTo>
                      <a:pt x="8" y="0"/>
                    </a:lnTo>
                    <a:lnTo>
                      <a:pt x="0" y="6"/>
                    </a:lnTo>
                    <a:lnTo>
                      <a:pt x="0" y="21"/>
                    </a:lnTo>
                    <a:lnTo>
                      <a:pt x="8" y="29"/>
                    </a:lnTo>
                    <a:lnTo>
                      <a:pt x="16" y="29"/>
                    </a:lnTo>
                    <a:lnTo>
                      <a:pt x="16" y="21"/>
                    </a:lnTo>
                    <a:lnTo>
                      <a:pt x="16"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6" name="Freeform 5827"/>
              <p:cNvSpPr>
                <a:spLocks/>
              </p:cNvSpPr>
              <p:nvPr/>
            </p:nvSpPr>
            <p:spPr bwMode="auto">
              <a:xfrm>
                <a:off x="4616450" y="2439988"/>
                <a:ext cx="9525" cy="15875"/>
              </a:xfrm>
              <a:custGeom>
                <a:avLst/>
                <a:gdLst/>
                <a:ahLst/>
                <a:cxnLst>
                  <a:cxn ang="0">
                    <a:pos x="16" y="6"/>
                  </a:cxn>
                  <a:cxn ang="0">
                    <a:pos x="16" y="6"/>
                  </a:cxn>
                  <a:cxn ang="0">
                    <a:pos x="8" y="0"/>
                  </a:cxn>
                  <a:cxn ang="0">
                    <a:pos x="0" y="6"/>
                  </a:cxn>
                  <a:cxn ang="0">
                    <a:pos x="0" y="21"/>
                  </a:cxn>
                  <a:cxn ang="0">
                    <a:pos x="8" y="29"/>
                  </a:cxn>
                  <a:cxn ang="0">
                    <a:pos x="16" y="29"/>
                  </a:cxn>
                  <a:cxn ang="0">
                    <a:pos x="16" y="21"/>
                  </a:cxn>
                  <a:cxn ang="0">
                    <a:pos x="16" y="6"/>
                  </a:cxn>
                </a:cxnLst>
                <a:rect l="0" t="0" r="r" b="b"/>
                <a:pathLst>
                  <a:path w="16" h="29">
                    <a:moveTo>
                      <a:pt x="16" y="6"/>
                    </a:moveTo>
                    <a:lnTo>
                      <a:pt x="16" y="6"/>
                    </a:lnTo>
                    <a:lnTo>
                      <a:pt x="8" y="0"/>
                    </a:lnTo>
                    <a:lnTo>
                      <a:pt x="0" y="6"/>
                    </a:lnTo>
                    <a:lnTo>
                      <a:pt x="0" y="21"/>
                    </a:lnTo>
                    <a:lnTo>
                      <a:pt x="8" y="29"/>
                    </a:lnTo>
                    <a:lnTo>
                      <a:pt x="16" y="29"/>
                    </a:lnTo>
                    <a:lnTo>
                      <a:pt x="16" y="21"/>
                    </a:lnTo>
                    <a:lnTo>
                      <a:pt x="16"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7" name="Line 5828"/>
              <p:cNvSpPr>
                <a:spLocks noChangeShapeType="1"/>
              </p:cNvSpPr>
              <p:nvPr/>
            </p:nvSpPr>
            <p:spPr bwMode="auto">
              <a:xfrm>
                <a:off x="4621213" y="2447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8" name="Freeform 5829"/>
              <p:cNvSpPr>
                <a:spLocks/>
              </p:cNvSpPr>
              <p:nvPr/>
            </p:nvSpPr>
            <p:spPr bwMode="auto">
              <a:xfrm>
                <a:off x="4616450" y="2447925"/>
                <a:ext cx="12700"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49" name="Freeform 5830"/>
              <p:cNvSpPr>
                <a:spLocks/>
              </p:cNvSpPr>
              <p:nvPr/>
            </p:nvSpPr>
            <p:spPr bwMode="auto">
              <a:xfrm>
                <a:off x="4616450" y="2447925"/>
                <a:ext cx="12700"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0" name="Line 5831"/>
              <p:cNvSpPr>
                <a:spLocks noChangeShapeType="1"/>
              </p:cNvSpPr>
              <p:nvPr/>
            </p:nvSpPr>
            <p:spPr bwMode="auto">
              <a:xfrm>
                <a:off x="4625975" y="24479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1" name="Freeform 5832"/>
              <p:cNvSpPr>
                <a:spLocks/>
              </p:cNvSpPr>
              <p:nvPr/>
            </p:nvSpPr>
            <p:spPr bwMode="auto">
              <a:xfrm>
                <a:off x="4621213" y="2447925"/>
                <a:ext cx="12700" cy="7938"/>
              </a:xfrm>
              <a:custGeom>
                <a:avLst/>
                <a:gdLst/>
                <a:ahLst/>
                <a:cxnLst>
                  <a:cxn ang="0">
                    <a:pos x="8" y="0"/>
                  </a:cxn>
                  <a:cxn ang="0">
                    <a:pos x="0" y="0"/>
                  </a:cxn>
                  <a:cxn ang="0">
                    <a:pos x="0" y="7"/>
                  </a:cxn>
                  <a:cxn ang="0">
                    <a:pos x="8" y="15"/>
                  </a:cxn>
                  <a:cxn ang="0">
                    <a:pos x="15" y="15"/>
                  </a:cxn>
                  <a:cxn ang="0">
                    <a:pos x="23" y="7"/>
                  </a:cxn>
                  <a:cxn ang="0">
                    <a:pos x="23" y="0"/>
                  </a:cxn>
                  <a:cxn ang="0">
                    <a:pos x="15" y="0"/>
                  </a:cxn>
                  <a:cxn ang="0">
                    <a:pos x="8" y="0"/>
                  </a:cxn>
                </a:cxnLst>
                <a:rect l="0" t="0" r="r" b="b"/>
                <a:pathLst>
                  <a:path w="23" h="15">
                    <a:moveTo>
                      <a:pt x="8" y="0"/>
                    </a:moveTo>
                    <a:lnTo>
                      <a:pt x="0" y="0"/>
                    </a:lnTo>
                    <a:lnTo>
                      <a:pt x="0" y="7"/>
                    </a:lnTo>
                    <a:lnTo>
                      <a:pt x="8" y="15"/>
                    </a:lnTo>
                    <a:lnTo>
                      <a:pt x="15" y="15"/>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2" name="Freeform 5833"/>
              <p:cNvSpPr>
                <a:spLocks/>
              </p:cNvSpPr>
              <p:nvPr/>
            </p:nvSpPr>
            <p:spPr bwMode="auto">
              <a:xfrm>
                <a:off x="4621213" y="2447925"/>
                <a:ext cx="12700" cy="7938"/>
              </a:xfrm>
              <a:custGeom>
                <a:avLst/>
                <a:gdLst/>
                <a:ahLst/>
                <a:cxnLst>
                  <a:cxn ang="0">
                    <a:pos x="8" y="0"/>
                  </a:cxn>
                  <a:cxn ang="0">
                    <a:pos x="0" y="0"/>
                  </a:cxn>
                  <a:cxn ang="0">
                    <a:pos x="0" y="7"/>
                  </a:cxn>
                  <a:cxn ang="0">
                    <a:pos x="8" y="15"/>
                  </a:cxn>
                  <a:cxn ang="0">
                    <a:pos x="15" y="15"/>
                  </a:cxn>
                  <a:cxn ang="0">
                    <a:pos x="23" y="7"/>
                  </a:cxn>
                  <a:cxn ang="0">
                    <a:pos x="23" y="0"/>
                  </a:cxn>
                  <a:cxn ang="0">
                    <a:pos x="15" y="0"/>
                  </a:cxn>
                  <a:cxn ang="0">
                    <a:pos x="8" y="0"/>
                  </a:cxn>
                </a:cxnLst>
                <a:rect l="0" t="0" r="r" b="b"/>
                <a:pathLst>
                  <a:path w="23" h="15">
                    <a:moveTo>
                      <a:pt x="8" y="0"/>
                    </a:moveTo>
                    <a:lnTo>
                      <a:pt x="0" y="0"/>
                    </a:lnTo>
                    <a:lnTo>
                      <a:pt x="0" y="7"/>
                    </a:lnTo>
                    <a:lnTo>
                      <a:pt x="8" y="15"/>
                    </a:lnTo>
                    <a:lnTo>
                      <a:pt x="15" y="15"/>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3" name="Line 5834"/>
              <p:cNvSpPr>
                <a:spLocks noChangeShapeType="1"/>
              </p:cNvSpPr>
              <p:nvPr/>
            </p:nvSpPr>
            <p:spPr bwMode="auto">
              <a:xfrm>
                <a:off x="4633913" y="2451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4" name="Freeform 5835"/>
              <p:cNvSpPr>
                <a:spLocks/>
              </p:cNvSpPr>
              <p:nvPr/>
            </p:nvSpPr>
            <p:spPr bwMode="auto">
              <a:xfrm>
                <a:off x="4625975" y="2447925"/>
                <a:ext cx="7938" cy="15875"/>
              </a:xfrm>
              <a:custGeom>
                <a:avLst/>
                <a:gdLst/>
                <a:ahLst/>
                <a:cxnLst>
                  <a:cxn ang="0">
                    <a:pos x="15" y="7"/>
                  </a:cxn>
                  <a:cxn ang="0">
                    <a:pos x="15" y="0"/>
                  </a:cxn>
                  <a:cxn ang="0">
                    <a:pos x="7" y="0"/>
                  </a:cxn>
                  <a:cxn ang="0">
                    <a:pos x="0" y="7"/>
                  </a:cxn>
                  <a:cxn ang="0">
                    <a:pos x="0" y="22"/>
                  </a:cxn>
                  <a:cxn ang="0">
                    <a:pos x="7" y="30"/>
                  </a:cxn>
                  <a:cxn ang="0">
                    <a:pos x="15" y="22"/>
                  </a:cxn>
                  <a:cxn ang="0">
                    <a:pos x="15" y="7"/>
                  </a:cxn>
                </a:cxnLst>
                <a:rect l="0" t="0" r="r" b="b"/>
                <a:pathLst>
                  <a:path w="15" h="30">
                    <a:moveTo>
                      <a:pt x="15" y="7"/>
                    </a:moveTo>
                    <a:lnTo>
                      <a:pt x="15" y="0"/>
                    </a:lnTo>
                    <a:lnTo>
                      <a:pt x="7" y="0"/>
                    </a:lnTo>
                    <a:lnTo>
                      <a:pt x="0" y="7"/>
                    </a:lnTo>
                    <a:lnTo>
                      <a:pt x="0" y="22"/>
                    </a:lnTo>
                    <a:lnTo>
                      <a:pt x="7" y="30"/>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5" name="Freeform 5836"/>
              <p:cNvSpPr>
                <a:spLocks/>
              </p:cNvSpPr>
              <p:nvPr/>
            </p:nvSpPr>
            <p:spPr bwMode="auto">
              <a:xfrm>
                <a:off x="4625975" y="2447925"/>
                <a:ext cx="7938" cy="15875"/>
              </a:xfrm>
              <a:custGeom>
                <a:avLst/>
                <a:gdLst/>
                <a:ahLst/>
                <a:cxnLst>
                  <a:cxn ang="0">
                    <a:pos x="15" y="7"/>
                  </a:cxn>
                  <a:cxn ang="0">
                    <a:pos x="15" y="0"/>
                  </a:cxn>
                  <a:cxn ang="0">
                    <a:pos x="7" y="0"/>
                  </a:cxn>
                  <a:cxn ang="0">
                    <a:pos x="0" y="7"/>
                  </a:cxn>
                  <a:cxn ang="0">
                    <a:pos x="0" y="22"/>
                  </a:cxn>
                  <a:cxn ang="0">
                    <a:pos x="7" y="30"/>
                  </a:cxn>
                  <a:cxn ang="0">
                    <a:pos x="15" y="22"/>
                  </a:cxn>
                  <a:cxn ang="0">
                    <a:pos x="15" y="22"/>
                  </a:cxn>
                  <a:cxn ang="0">
                    <a:pos x="15" y="7"/>
                  </a:cxn>
                </a:cxnLst>
                <a:rect l="0" t="0" r="r" b="b"/>
                <a:pathLst>
                  <a:path w="15" h="30">
                    <a:moveTo>
                      <a:pt x="15" y="7"/>
                    </a:moveTo>
                    <a:lnTo>
                      <a:pt x="15" y="0"/>
                    </a:lnTo>
                    <a:lnTo>
                      <a:pt x="7" y="0"/>
                    </a:lnTo>
                    <a:lnTo>
                      <a:pt x="0" y="7"/>
                    </a:lnTo>
                    <a:lnTo>
                      <a:pt x="0" y="22"/>
                    </a:lnTo>
                    <a:lnTo>
                      <a:pt x="7" y="30"/>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6" name="Line 5837"/>
              <p:cNvSpPr>
                <a:spLocks noChangeShapeType="1"/>
              </p:cNvSpPr>
              <p:nvPr/>
            </p:nvSpPr>
            <p:spPr bwMode="auto">
              <a:xfrm>
                <a:off x="4629150" y="2455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7" name="Freeform 5838"/>
              <p:cNvSpPr>
                <a:spLocks/>
              </p:cNvSpPr>
              <p:nvPr/>
            </p:nvSpPr>
            <p:spPr bwMode="auto">
              <a:xfrm>
                <a:off x="4625975" y="2455863"/>
                <a:ext cx="11113" cy="7938"/>
              </a:xfrm>
              <a:custGeom>
                <a:avLst/>
                <a:gdLst/>
                <a:ahLst/>
                <a:cxnLst>
                  <a:cxn ang="0">
                    <a:pos x="7" y="0"/>
                  </a:cxn>
                  <a:cxn ang="0">
                    <a:pos x="0" y="0"/>
                  </a:cxn>
                  <a:cxn ang="0">
                    <a:pos x="0" y="7"/>
                  </a:cxn>
                  <a:cxn ang="0">
                    <a:pos x="7" y="15"/>
                  </a:cxn>
                  <a:cxn ang="0">
                    <a:pos x="15" y="15"/>
                  </a:cxn>
                  <a:cxn ang="0">
                    <a:pos x="22" y="7"/>
                  </a:cxn>
                  <a:cxn ang="0">
                    <a:pos x="22" y="0"/>
                  </a:cxn>
                  <a:cxn ang="0">
                    <a:pos x="15" y="0"/>
                  </a:cxn>
                  <a:cxn ang="0">
                    <a:pos x="7" y="0"/>
                  </a:cxn>
                </a:cxnLst>
                <a:rect l="0" t="0" r="r" b="b"/>
                <a:pathLst>
                  <a:path w="22" h="15">
                    <a:moveTo>
                      <a:pt x="7" y="0"/>
                    </a:moveTo>
                    <a:lnTo>
                      <a:pt x="0" y="0"/>
                    </a:lnTo>
                    <a:lnTo>
                      <a:pt x="0" y="7"/>
                    </a:lnTo>
                    <a:lnTo>
                      <a:pt x="7" y="15"/>
                    </a:lnTo>
                    <a:lnTo>
                      <a:pt x="15" y="15"/>
                    </a:lnTo>
                    <a:lnTo>
                      <a:pt x="22" y="7"/>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8" name="Freeform 5839"/>
              <p:cNvSpPr>
                <a:spLocks/>
              </p:cNvSpPr>
              <p:nvPr/>
            </p:nvSpPr>
            <p:spPr bwMode="auto">
              <a:xfrm>
                <a:off x="4625975" y="2455863"/>
                <a:ext cx="11113" cy="7938"/>
              </a:xfrm>
              <a:custGeom>
                <a:avLst/>
                <a:gdLst/>
                <a:ahLst/>
                <a:cxnLst>
                  <a:cxn ang="0">
                    <a:pos x="7" y="0"/>
                  </a:cxn>
                  <a:cxn ang="0">
                    <a:pos x="0" y="0"/>
                  </a:cxn>
                  <a:cxn ang="0">
                    <a:pos x="0" y="7"/>
                  </a:cxn>
                  <a:cxn ang="0">
                    <a:pos x="7" y="15"/>
                  </a:cxn>
                  <a:cxn ang="0">
                    <a:pos x="15" y="15"/>
                  </a:cxn>
                  <a:cxn ang="0">
                    <a:pos x="22" y="7"/>
                  </a:cxn>
                  <a:cxn ang="0">
                    <a:pos x="22" y="0"/>
                  </a:cxn>
                  <a:cxn ang="0">
                    <a:pos x="15" y="0"/>
                  </a:cxn>
                  <a:cxn ang="0">
                    <a:pos x="7" y="0"/>
                  </a:cxn>
                </a:cxnLst>
                <a:rect l="0" t="0" r="r" b="b"/>
                <a:pathLst>
                  <a:path w="22" h="15">
                    <a:moveTo>
                      <a:pt x="7" y="0"/>
                    </a:moveTo>
                    <a:lnTo>
                      <a:pt x="0" y="0"/>
                    </a:lnTo>
                    <a:lnTo>
                      <a:pt x="0" y="7"/>
                    </a:lnTo>
                    <a:lnTo>
                      <a:pt x="7" y="15"/>
                    </a:lnTo>
                    <a:lnTo>
                      <a:pt x="15" y="15"/>
                    </a:lnTo>
                    <a:lnTo>
                      <a:pt x="22" y="7"/>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59" name="Line 5840"/>
              <p:cNvSpPr>
                <a:spLocks noChangeShapeType="1"/>
              </p:cNvSpPr>
              <p:nvPr/>
            </p:nvSpPr>
            <p:spPr bwMode="auto">
              <a:xfrm>
                <a:off x="4633913" y="24558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0" name="Freeform 5841"/>
              <p:cNvSpPr>
                <a:spLocks/>
              </p:cNvSpPr>
              <p:nvPr/>
            </p:nvSpPr>
            <p:spPr bwMode="auto">
              <a:xfrm>
                <a:off x="4629150" y="2455863"/>
                <a:ext cx="11113" cy="7938"/>
              </a:xfrm>
              <a:custGeom>
                <a:avLst/>
                <a:gdLst/>
                <a:ahLst/>
                <a:cxnLst>
                  <a:cxn ang="0">
                    <a:pos x="8" y="0"/>
                  </a:cxn>
                  <a:cxn ang="0">
                    <a:pos x="0" y="0"/>
                  </a:cxn>
                  <a:cxn ang="0">
                    <a:pos x="0" y="7"/>
                  </a:cxn>
                  <a:cxn ang="0">
                    <a:pos x="8" y="15"/>
                  </a:cxn>
                  <a:cxn ang="0">
                    <a:pos x="15" y="15"/>
                  </a:cxn>
                  <a:cxn ang="0">
                    <a:pos x="22" y="7"/>
                  </a:cxn>
                  <a:cxn ang="0">
                    <a:pos x="15" y="0"/>
                  </a:cxn>
                  <a:cxn ang="0">
                    <a:pos x="8" y="0"/>
                  </a:cxn>
                </a:cxnLst>
                <a:rect l="0" t="0" r="r" b="b"/>
                <a:pathLst>
                  <a:path w="22" h="15">
                    <a:moveTo>
                      <a:pt x="8" y="0"/>
                    </a:moveTo>
                    <a:lnTo>
                      <a:pt x="0" y="0"/>
                    </a:lnTo>
                    <a:lnTo>
                      <a:pt x="0" y="7"/>
                    </a:lnTo>
                    <a:lnTo>
                      <a:pt x="8" y="15"/>
                    </a:lnTo>
                    <a:lnTo>
                      <a:pt x="15" y="15"/>
                    </a:lnTo>
                    <a:lnTo>
                      <a:pt x="22"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1" name="Freeform 5842"/>
              <p:cNvSpPr>
                <a:spLocks/>
              </p:cNvSpPr>
              <p:nvPr/>
            </p:nvSpPr>
            <p:spPr bwMode="auto">
              <a:xfrm>
                <a:off x="4629150" y="2455863"/>
                <a:ext cx="11113" cy="7938"/>
              </a:xfrm>
              <a:custGeom>
                <a:avLst/>
                <a:gdLst/>
                <a:ahLst/>
                <a:cxnLst>
                  <a:cxn ang="0">
                    <a:pos x="8" y="0"/>
                  </a:cxn>
                  <a:cxn ang="0">
                    <a:pos x="0" y="0"/>
                  </a:cxn>
                  <a:cxn ang="0">
                    <a:pos x="0" y="7"/>
                  </a:cxn>
                  <a:cxn ang="0">
                    <a:pos x="8" y="15"/>
                  </a:cxn>
                  <a:cxn ang="0">
                    <a:pos x="15" y="15"/>
                  </a:cxn>
                  <a:cxn ang="0">
                    <a:pos x="22" y="7"/>
                  </a:cxn>
                  <a:cxn ang="0">
                    <a:pos x="15" y="0"/>
                  </a:cxn>
                  <a:cxn ang="0">
                    <a:pos x="15" y="0"/>
                  </a:cxn>
                  <a:cxn ang="0">
                    <a:pos x="8" y="0"/>
                  </a:cxn>
                </a:cxnLst>
                <a:rect l="0" t="0" r="r" b="b"/>
                <a:pathLst>
                  <a:path w="22" h="15">
                    <a:moveTo>
                      <a:pt x="8" y="0"/>
                    </a:moveTo>
                    <a:lnTo>
                      <a:pt x="0" y="0"/>
                    </a:lnTo>
                    <a:lnTo>
                      <a:pt x="0" y="7"/>
                    </a:lnTo>
                    <a:lnTo>
                      <a:pt x="8" y="15"/>
                    </a:lnTo>
                    <a:lnTo>
                      <a:pt x="15" y="15"/>
                    </a:lnTo>
                    <a:lnTo>
                      <a:pt x="22" y="7"/>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2" name="Line 5843"/>
              <p:cNvSpPr>
                <a:spLocks noChangeShapeType="1"/>
              </p:cNvSpPr>
              <p:nvPr/>
            </p:nvSpPr>
            <p:spPr bwMode="auto">
              <a:xfrm>
                <a:off x="4640263" y="2459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3" name="Freeform 5844"/>
              <p:cNvSpPr>
                <a:spLocks/>
              </p:cNvSpPr>
              <p:nvPr/>
            </p:nvSpPr>
            <p:spPr bwMode="auto">
              <a:xfrm>
                <a:off x="4633913" y="2455863"/>
                <a:ext cx="6350" cy="11113"/>
              </a:xfrm>
              <a:custGeom>
                <a:avLst/>
                <a:gdLst/>
                <a:ahLst/>
                <a:cxnLst>
                  <a:cxn ang="0">
                    <a:pos x="14" y="7"/>
                  </a:cxn>
                  <a:cxn ang="0">
                    <a:pos x="7" y="0"/>
                  </a:cxn>
                  <a:cxn ang="0">
                    <a:pos x="0" y="7"/>
                  </a:cxn>
                  <a:cxn ang="0">
                    <a:pos x="0" y="21"/>
                  </a:cxn>
                  <a:cxn ang="0">
                    <a:pos x="14" y="21"/>
                  </a:cxn>
                  <a:cxn ang="0">
                    <a:pos x="14" y="7"/>
                  </a:cxn>
                </a:cxnLst>
                <a:rect l="0" t="0" r="r" b="b"/>
                <a:pathLst>
                  <a:path w="14" h="21">
                    <a:moveTo>
                      <a:pt x="14" y="7"/>
                    </a:moveTo>
                    <a:lnTo>
                      <a:pt x="7" y="0"/>
                    </a:lnTo>
                    <a:lnTo>
                      <a:pt x="0" y="7"/>
                    </a:lnTo>
                    <a:lnTo>
                      <a:pt x="0" y="21"/>
                    </a:lnTo>
                    <a:lnTo>
                      <a:pt x="14" y="21"/>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4" name="Freeform 5845"/>
              <p:cNvSpPr>
                <a:spLocks/>
              </p:cNvSpPr>
              <p:nvPr/>
            </p:nvSpPr>
            <p:spPr bwMode="auto">
              <a:xfrm>
                <a:off x="4633913" y="2455863"/>
                <a:ext cx="6350" cy="11113"/>
              </a:xfrm>
              <a:custGeom>
                <a:avLst/>
                <a:gdLst/>
                <a:ahLst/>
                <a:cxnLst>
                  <a:cxn ang="0">
                    <a:pos x="14" y="7"/>
                  </a:cxn>
                  <a:cxn ang="0">
                    <a:pos x="7" y="0"/>
                  </a:cxn>
                  <a:cxn ang="0">
                    <a:pos x="7" y="0"/>
                  </a:cxn>
                  <a:cxn ang="0">
                    <a:pos x="0" y="7"/>
                  </a:cxn>
                  <a:cxn ang="0">
                    <a:pos x="0" y="21"/>
                  </a:cxn>
                  <a:cxn ang="0">
                    <a:pos x="7" y="21"/>
                  </a:cxn>
                  <a:cxn ang="0">
                    <a:pos x="7" y="21"/>
                  </a:cxn>
                  <a:cxn ang="0">
                    <a:pos x="14" y="21"/>
                  </a:cxn>
                  <a:cxn ang="0">
                    <a:pos x="14" y="7"/>
                  </a:cxn>
                </a:cxnLst>
                <a:rect l="0" t="0" r="r" b="b"/>
                <a:pathLst>
                  <a:path w="14" h="21">
                    <a:moveTo>
                      <a:pt x="14" y="7"/>
                    </a:moveTo>
                    <a:lnTo>
                      <a:pt x="7" y="0"/>
                    </a:lnTo>
                    <a:lnTo>
                      <a:pt x="7" y="0"/>
                    </a:lnTo>
                    <a:lnTo>
                      <a:pt x="0" y="7"/>
                    </a:lnTo>
                    <a:lnTo>
                      <a:pt x="0" y="21"/>
                    </a:lnTo>
                    <a:lnTo>
                      <a:pt x="7" y="21"/>
                    </a:lnTo>
                    <a:lnTo>
                      <a:pt x="7" y="21"/>
                    </a:lnTo>
                    <a:lnTo>
                      <a:pt x="14" y="21"/>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5" name="Line 5846"/>
              <p:cNvSpPr>
                <a:spLocks noChangeShapeType="1"/>
              </p:cNvSpPr>
              <p:nvPr/>
            </p:nvSpPr>
            <p:spPr bwMode="auto">
              <a:xfrm>
                <a:off x="4637088" y="2463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6" name="Freeform 5847"/>
              <p:cNvSpPr>
                <a:spLocks/>
              </p:cNvSpPr>
              <p:nvPr/>
            </p:nvSpPr>
            <p:spPr bwMode="auto">
              <a:xfrm>
                <a:off x="4633913" y="2463800"/>
                <a:ext cx="11113" cy="3175"/>
              </a:xfrm>
              <a:custGeom>
                <a:avLst/>
                <a:gdLst/>
                <a:ahLst/>
                <a:cxnLst>
                  <a:cxn ang="0">
                    <a:pos x="7" y="0"/>
                  </a:cxn>
                  <a:cxn ang="0">
                    <a:pos x="0" y="0"/>
                  </a:cxn>
                  <a:cxn ang="0">
                    <a:pos x="0" y="6"/>
                  </a:cxn>
                  <a:cxn ang="0">
                    <a:pos x="22" y="6"/>
                  </a:cxn>
                  <a:cxn ang="0">
                    <a:pos x="14" y="0"/>
                  </a:cxn>
                  <a:cxn ang="0">
                    <a:pos x="7" y="0"/>
                  </a:cxn>
                </a:cxnLst>
                <a:rect l="0" t="0" r="r" b="b"/>
                <a:pathLst>
                  <a:path w="22" h="6">
                    <a:moveTo>
                      <a:pt x="7" y="0"/>
                    </a:moveTo>
                    <a:lnTo>
                      <a:pt x="0" y="0"/>
                    </a:lnTo>
                    <a:lnTo>
                      <a:pt x="0" y="6"/>
                    </a:lnTo>
                    <a:lnTo>
                      <a:pt x="22" y="6"/>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7" name="Freeform 5848"/>
              <p:cNvSpPr>
                <a:spLocks/>
              </p:cNvSpPr>
              <p:nvPr/>
            </p:nvSpPr>
            <p:spPr bwMode="auto">
              <a:xfrm>
                <a:off x="4633913" y="2463800"/>
                <a:ext cx="11113" cy="3175"/>
              </a:xfrm>
              <a:custGeom>
                <a:avLst/>
                <a:gdLst/>
                <a:ahLst/>
                <a:cxnLst>
                  <a:cxn ang="0">
                    <a:pos x="7" y="0"/>
                  </a:cxn>
                  <a:cxn ang="0">
                    <a:pos x="0" y="0"/>
                  </a:cxn>
                  <a:cxn ang="0">
                    <a:pos x="0" y="6"/>
                  </a:cxn>
                  <a:cxn ang="0">
                    <a:pos x="7" y="6"/>
                  </a:cxn>
                  <a:cxn ang="0">
                    <a:pos x="14" y="6"/>
                  </a:cxn>
                  <a:cxn ang="0">
                    <a:pos x="22" y="6"/>
                  </a:cxn>
                  <a:cxn ang="0">
                    <a:pos x="14" y="0"/>
                  </a:cxn>
                  <a:cxn ang="0">
                    <a:pos x="14" y="0"/>
                  </a:cxn>
                  <a:cxn ang="0">
                    <a:pos x="7" y="0"/>
                  </a:cxn>
                </a:cxnLst>
                <a:rect l="0" t="0" r="r" b="b"/>
                <a:pathLst>
                  <a:path w="22" h="6">
                    <a:moveTo>
                      <a:pt x="7" y="0"/>
                    </a:moveTo>
                    <a:lnTo>
                      <a:pt x="0" y="0"/>
                    </a:lnTo>
                    <a:lnTo>
                      <a:pt x="0" y="6"/>
                    </a:lnTo>
                    <a:lnTo>
                      <a:pt x="7" y="6"/>
                    </a:lnTo>
                    <a:lnTo>
                      <a:pt x="14" y="6"/>
                    </a:lnTo>
                    <a:lnTo>
                      <a:pt x="22" y="6"/>
                    </a:lnTo>
                    <a:lnTo>
                      <a:pt x="14"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8" name="Line 5850"/>
              <p:cNvSpPr>
                <a:spLocks noChangeShapeType="1"/>
              </p:cNvSpPr>
              <p:nvPr/>
            </p:nvSpPr>
            <p:spPr bwMode="auto">
              <a:xfrm>
                <a:off x="4640263" y="24638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69" name="Freeform 5851"/>
              <p:cNvSpPr>
                <a:spLocks/>
              </p:cNvSpPr>
              <p:nvPr/>
            </p:nvSpPr>
            <p:spPr bwMode="auto">
              <a:xfrm>
                <a:off x="4637088" y="2463800"/>
                <a:ext cx="26988" cy="3175"/>
              </a:xfrm>
              <a:custGeom>
                <a:avLst/>
                <a:gdLst/>
                <a:ahLst/>
                <a:cxnLst>
                  <a:cxn ang="0">
                    <a:pos x="7" y="0"/>
                  </a:cxn>
                  <a:cxn ang="0">
                    <a:pos x="0" y="0"/>
                  </a:cxn>
                  <a:cxn ang="0">
                    <a:pos x="0" y="6"/>
                  </a:cxn>
                  <a:cxn ang="0">
                    <a:pos x="52" y="6"/>
                  </a:cxn>
                  <a:cxn ang="0">
                    <a:pos x="52" y="0"/>
                  </a:cxn>
                  <a:cxn ang="0">
                    <a:pos x="45" y="0"/>
                  </a:cxn>
                  <a:cxn ang="0">
                    <a:pos x="7" y="0"/>
                  </a:cxn>
                </a:cxnLst>
                <a:rect l="0" t="0" r="r" b="b"/>
                <a:pathLst>
                  <a:path w="52" h="6">
                    <a:moveTo>
                      <a:pt x="7" y="0"/>
                    </a:moveTo>
                    <a:lnTo>
                      <a:pt x="0" y="0"/>
                    </a:lnTo>
                    <a:lnTo>
                      <a:pt x="0" y="6"/>
                    </a:lnTo>
                    <a:lnTo>
                      <a:pt x="52" y="6"/>
                    </a:lnTo>
                    <a:lnTo>
                      <a:pt x="52" y="0"/>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0" name="Freeform 5852"/>
              <p:cNvSpPr>
                <a:spLocks/>
              </p:cNvSpPr>
              <p:nvPr/>
            </p:nvSpPr>
            <p:spPr bwMode="auto">
              <a:xfrm>
                <a:off x="4637088" y="2463800"/>
                <a:ext cx="26988" cy="3175"/>
              </a:xfrm>
              <a:custGeom>
                <a:avLst/>
                <a:gdLst/>
                <a:ahLst/>
                <a:cxnLst>
                  <a:cxn ang="0">
                    <a:pos x="7" y="0"/>
                  </a:cxn>
                  <a:cxn ang="0">
                    <a:pos x="0" y="0"/>
                  </a:cxn>
                  <a:cxn ang="0">
                    <a:pos x="0" y="6"/>
                  </a:cxn>
                  <a:cxn ang="0">
                    <a:pos x="7" y="6"/>
                  </a:cxn>
                  <a:cxn ang="0">
                    <a:pos x="45" y="6"/>
                  </a:cxn>
                  <a:cxn ang="0">
                    <a:pos x="52" y="6"/>
                  </a:cxn>
                  <a:cxn ang="0">
                    <a:pos x="52" y="0"/>
                  </a:cxn>
                  <a:cxn ang="0">
                    <a:pos x="45" y="0"/>
                  </a:cxn>
                  <a:cxn ang="0">
                    <a:pos x="7" y="0"/>
                  </a:cxn>
                </a:cxnLst>
                <a:rect l="0" t="0" r="r" b="b"/>
                <a:pathLst>
                  <a:path w="52" h="6">
                    <a:moveTo>
                      <a:pt x="7" y="0"/>
                    </a:moveTo>
                    <a:lnTo>
                      <a:pt x="0" y="0"/>
                    </a:lnTo>
                    <a:lnTo>
                      <a:pt x="0" y="6"/>
                    </a:lnTo>
                    <a:lnTo>
                      <a:pt x="7" y="6"/>
                    </a:lnTo>
                    <a:lnTo>
                      <a:pt x="45" y="6"/>
                    </a:lnTo>
                    <a:lnTo>
                      <a:pt x="52" y="6"/>
                    </a:lnTo>
                    <a:lnTo>
                      <a:pt x="52"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1" name="Line 5853"/>
              <p:cNvSpPr>
                <a:spLocks noChangeShapeType="1"/>
              </p:cNvSpPr>
              <p:nvPr/>
            </p:nvSpPr>
            <p:spPr bwMode="auto">
              <a:xfrm>
                <a:off x="4664076" y="24669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2" name="Freeform 5854"/>
              <p:cNvSpPr>
                <a:spLocks/>
              </p:cNvSpPr>
              <p:nvPr/>
            </p:nvSpPr>
            <p:spPr bwMode="auto">
              <a:xfrm>
                <a:off x="4657726" y="2463800"/>
                <a:ext cx="6350" cy="19050"/>
              </a:xfrm>
              <a:custGeom>
                <a:avLst/>
                <a:gdLst/>
                <a:ahLst/>
                <a:cxnLst>
                  <a:cxn ang="0">
                    <a:pos x="14" y="6"/>
                  </a:cxn>
                  <a:cxn ang="0">
                    <a:pos x="14" y="0"/>
                  </a:cxn>
                  <a:cxn ang="0">
                    <a:pos x="7" y="0"/>
                  </a:cxn>
                  <a:cxn ang="0">
                    <a:pos x="0" y="6"/>
                  </a:cxn>
                  <a:cxn ang="0">
                    <a:pos x="0" y="28"/>
                  </a:cxn>
                  <a:cxn ang="0">
                    <a:pos x="7" y="36"/>
                  </a:cxn>
                  <a:cxn ang="0">
                    <a:pos x="14" y="36"/>
                  </a:cxn>
                  <a:cxn ang="0">
                    <a:pos x="14" y="28"/>
                  </a:cxn>
                  <a:cxn ang="0">
                    <a:pos x="14" y="6"/>
                  </a:cxn>
                </a:cxnLst>
                <a:rect l="0" t="0" r="r" b="b"/>
                <a:pathLst>
                  <a:path w="14" h="36">
                    <a:moveTo>
                      <a:pt x="14" y="6"/>
                    </a:moveTo>
                    <a:lnTo>
                      <a:pt x="14" y="0"/>
                    </a:lnTo>
                    <a:lnTo>
                      <a:pt x="7" y="0"/>
                    </a:lnTo>
                    <a:lnTo>
                      <a:pt x="0" y="6"/>
                    </a:lnTo>
                    <a:lnTo>
                      <a:pt x="0" y="28"/>
                    </a:lnTo>
                    <a:lnTo>
                      <a:pt x="7" y="36"/>
                    </a:lnTo>
                    <a:lnTo>
                      <a:pt x="14" y="36"/>
                    </a:lnTo>
                    <a:lnTo>
                      <a:pt x="14" y="28"/>
                    </a:lnTo>
                    <a:lnTo>
                      <a:pt x="14"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3" name="Freeform 5855"/>
              <p:cNvSpPr>
                <a:spLocks/>
              </p:cNvSpPr>
              <p:nvPr/>
            </p:nvSpPr>
            <p:spPr bwMode="auto">
              <a:xfrm>
                <a:off x="4657726" y="2463800"/>
                <a:ext cx="6350" cy="19050"/>
              </a:xfrm>
              <a:custGeom>
                <a:avLst/>
                <a:gdLst/>
                <a:ahLst/>
                <a:cxnLst>
                  <a:cxn ang="0">
                    <a:pos x="14" y="6"/>
                  </a:cxn>
                  <a:cxn ang="0">
                    <a:pos x="14" y="0"/>
                  </a:cxn>
                  <a:cxn ang="0">
                    <a:pos x="7" y="0"/>
                  </a:cxn>
                  <a:cxn ang="0">
                    <a:pos x="0" y="6"/>
                  </a:cxn>
                  <a:cxn ang="0">
                    <a:pos x="0" y="28"/>
                  </a:cxn>
                  <a:cxn ang="0">
                    <a:pos x="7" y="36"/>
                  </a:cxn>
                  <a:cxn ang="0">
                    <a:pos x="14" y="36"/>
                  </a:cxn>
                  <a:cxn ang="0">
                    <a:pos x="14" y="28"/>
                  </a:cxn>
                  <a:cxn ang="0">
                    <a:pos x="14" y="6"/>
                  </a:cxn>
                </a:cxnLst>
                <a:rect l="0" t="0" r="r" b="b"/>
                <a:pathLst>
                  <a:path w="14" h="36">
                    <a:moveTo>
                      <a:pt x="14" y="6"/>
                    </a:moveTo>
                    <a:lnTo>
                      <a:pt x="14" y="0"/>
                    </a:lnTo>
                    <a:lnTo>
                      <a:pt x="7" y="0"/>
                    </a:lnTo>
                    <a:lnTo>
                      <a:pt x="0" y="6"/>
                    </a:lnTo>
                    <a:lnTo>
                      <a:pt x="0" y="28"/>
                    </a:lnTo>
                    <a:lnTo>
                      <a:pt x="7" y="36"/>
                    </a:lnTo>
                    <a:lnTo>
                      <a:pt x="14" y="36"/>
                    </a:lnTo>
                    <a:lnTo>
                      <a:pt x="14" y="28"/>
                    </a:lnTo>
                    <a:lnTo>
                      <a:pt x="14"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4" name="Line 5856"/>
              <p:cNvSpPr>
                <a:spLocks noChangeShapeType="1"/>
              </p:cNvSpPr>
              <p:nvPr/>
            </p:nvSpPr>
            <p:spPr bwMode="auto">
              <a:xfrm>
                <a:off x="4660901" y="24749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5" name="Freeform 5857"/>
              <p:cNvSpPr>
                <a:spLocks/>
              </p:cNvSpPr>
              <p:nvPr/>
            </p:nvSpPr>
            <p:spPr bwMode="auto">
              <a:xfrm>
                <a:off x="4657726" y="2474913"/>
                <a:ext cx="11113" cy="7938"/>
              </a:xfrm>
              <a:custGeom>
                <a:avLst/>
                <a:gdLst/>
                <a:ahLst/>
                <a:cxnLst>
                  <a:cxn ang="0">
                    <a:pos x="7" y="0"/>
                  </a:cxn>
                  <a:cxn ang="0">
                    <a:pos x="7" y="7"/>
                  </a:cxn>
                  <a:cxn ang="0">
                    <a:pos x="0" y="7"/>
                  </a:cxn>
                  <a:cxn ang="0">
                    <a:pos x="7" y="15"/>
                  </a:cxn>
                  <a:cxn ang="0">
                    <a:pos x="14" y="15"/>
                  </a:cxn>
                  <a:cxn ang="0">
                    <a:pos x="22" y="7"/>
                  </a:cxn>
                  <a:cxn ang="0">
                    <a:pos x="14" y="0"/>
                  </a:cxn>
                  <a:cxn ang="0">
                    <a:pos x="7" y="0"/>
                  </a:cxn>
                </a:cxnLst>
                <a:rect l="0" t="0" r="r" b="b"/>
                <a:pathLst>
                  <a:path w="22" h="15">
                    <a:moveTo>
                      <a:pt x="7" y="0"/>
                    </a:moveTo>
                    <a:lnTo>
                      <a:pt x="7" y="7"/>
                    </a:lnTo>
                    <a:lnTo>
                      <a:pt x="0" y="7"/>
                    </a:lnTo>
                    <a:lnTo>
                      <a:pt x="7" y="15"/>
                    </a:lnTo>
                    <a:lnTo>
                      <a:pt x="14" y="15"/>
                    </a:lnTo>
                    <a:lnTo>
                      <a:pt x="22" y="7"/>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6" name="Freeform 5858"/>
              <p:cNvSpPr>
                <a:spLocks/>
              </p:cNvSpPr>
              <p:nvPr/>
            </p:nvSpPr>
            <p:spPr bwMode="auto">
              <a:xfrm>
                <a:off x="4657726" y="2474913"/>
                <a:ext cx="11113" cy="7938"/>
              </a:xfrm>
              <a:custGeom>
                <a:avLst/>
                <a:gdLst/>
                <a:ahLst/>
                <a:cxnLst>
                  <a:cxn ang="0">
                    <a:pos x="7" y="0"/>
                  </a:cxn>
                  <a:cxn ang="0">
                    <a:pos x="7" y="7"/>
                  </a:cxn>
                  <a:cxn ang="0">
                    <a:pos x="0" y="7"/>
                  </a:cxn>
                  <a:cxn ang="0">
                    <a:pos x="7" y="15"/>
                  </a:cxn>
                  <a:cxn ang="0">
                    <a:pos x="14" y="15"/>
                  </a:cxn>
                  <a:cxn ang="0">
                    <a:pos x="22" y="7"/>
                  </a:cxn>
                  <a:cxn ang="0">
                    <a:pos x="22" y="7"/>
                  </a:cxn>
                  <a:cxn ang="0">
                    <a:pos x="14" y="0"/>
                  </a:cxn>
                  <a:cxn ang="0">
                    <a:pos x="7" y="0"/>
                  </a:cxn>
                </a:cxnLst>
                <a:rect l="0" t="0" r="r" b="b"/>
                <a:pathLst>
                  <a:path w="22" h="15">
                    <a:moveTo>
                      <a:pt x="7" y="0"/>
                    </a:moveTo>
                    <a:lnTo>
                      <a:pt x="7" y="7"/>
                    </a:lnTo>
                    <a:lnTo>
                      <a:pt x="0" y="7"/>
                    </a:lnTo>
                    <a:lnTo>
                      <a:pt x="7" y="15"/>
                    </a:lnTo>
                    <a:lnTo>
                      <a:pt x="14" y="15"/>
                    </a:lnTo>
                    <a:lnTo>
                      <a:pt x="22" y="7"/>
                    </a:lnTo>
                    <a:lnTo>
                      <a:pt x="22" y="7"/>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7" name="Line 5859"/>
              <p:cNvSpPr>
                <a:spLocks noChangeShapeType="1"/>
              </p:cNvSpPr>
              <p:nvPr/>
            </p:nvSpPr>
            <p:spPr bwMode="auto">
              <a:xfrm>
                <a:off x="4668838" y="2478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8" name="Freeform 5860"/>
              <p:cNvSpPr>
                <a:spLocks/>
              </p:cNvSpPr>
              <p:nvPr/>
            </p:nvSpPr>
            <p:spPr bwMode="auto">
              <a:xfrm>
                <a:off x="4660901" y="2474913"/>
                <a:ext cx="7938" cy="14288"/>
              </a:xfrm>
              <a:custGeom>
                <a:avLst/>
                <a:gdLst/>
                <a:ahLst/>
                <a:cxnLst>
                  <a:cxn ang="0">
                    <a:pos x="15" y="7"/>
                  </a:cxn>
                  <a:cxn ang="0">
                    <a:pos x="7" y="0"/>
                  </a:cxn>
                  <a:cxn ang="0">
                    <a:pos x="0" y="7"/>
                  </a:cxn>
                  <a:cxn ang="0">
                    <a:pos x="0" y="22"/>
                  </a:cxn>
                  <a:cxn ang="0">
                    <a:pos x="7" y="29"/>
                  </a:cxn>
                  <a:cxn ang="0">
                    <a:pos x="15" y="29"/>
                  </a:cxn>
                  <a:cxn ang="0">
                    <a:pos x="15" y="22"/>
                  </a:cxn>
                  <a:cxn ang="0">
                    <a:pos x="15" y="7"/>
                  </a:cxn>
                </a:cxnLst>
                <a:rect l="0" t="0" r="r" b="b"/>
                <a:pathLst>
                  <a:path w="15" h="29">
                    <a:moveTo>
                      <a:pt x="15" y="7"/>
                    </a:moveTo>
                    <a:lnTo>
                      <a:pt x="7" y="0"/>
                    </a:lnTo>
                    <a:lnTo>
                      <a:pt x="0" y="7"/>
                    </a:lnTo>
                    <a:lnTo>
                      <a:pt x="0" y="22"/>
                    </a:lnTo>
                    <a:lnTo>
                      <a:pt x="7" y="29"/>
                    </a:lnTo>
                    <a:lnTo>
                      <a:pt x="15" y="29"/>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79" name="Freeform 5861"/>
              <p:cNvSpPr>
                <a:spLocks/>
              </p:cNvSpPr>
              <p:nvPr/>
            </p:nvSpPr>
            <p:spPr bwMode="auto">
              <a:xfrm>
                <a:off x="4660901" y="2474913"/>
                <a:ext cx="7938" cy="14288"/>
              </a:xfrm>
              <a:custGeom>
                <a:avLst/>
                <a:gdLst/>
                <a:ahLst/>
                <a:cxnLst>
                  <a:cxn ang="0">
                    <a:pos x="15" y="7"/>
                  </a:cxn>
                  <a:cxn ang="0">
                    <a:pos x="15" y="7"/>
                  </a:cxn>
                  <a:cxn ang="0">
                    <a:pos x="7" y="0"/>
                  </a:cxn>
                  <a:cxn ang="0">
                    <a:pos x="0" y="7"/>
                  </a:cxn>
                  <a:cxn ang="0">
                    <a:pos x="0" y="22"/>
                  </a:cxn>
                  <a:cxn ang="0">
                    <a:pos x="7" y="29"/>
                  </a:cxn>
                  <a:cxn ang="0">
                    <a:pos x="15" y="29"/>
                  </a:cxn>
                  <a:cxn ang="0">
                    <a:pos x="15" y="22"/>
                  </a:cxn>
                  <a:cxn ang="0">
                    <a:pos x="15" y="7"/>
                  </a:cxn>
                </a:cxnLst>
                <a:rect l="0" t="0" r="r" b="b"/>
                <a:pathLst>
                  <a:path w="15" h="29">
                    <a:moveTo>
                      <a:pt x="15" y="7"/>
                    </a:moveTo>
                    <a:lnTo>
                      <a:pt x="15" y="7"/>
                    </a:lnTo>
                    <a:lnTo>
                      <a:pt x="7" y="0"/>
                    </a:lnTo>
                    <a:lnTo>
                      <a:pt x="0" y="7"/>
                    </a:lnTo>
                    <a:lnTo>
                      <a:pt x="0" y="22"/>
                    </a:lnTo>
                    <a:lnTo>
                      <a:pt x="7" y="29"/>
                    </a:lnTo>
                    <a:lnTo>
                      <a:pt x="15" y="29"/>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0" name="Line 5862"/>
              <p:cNvSpPr>
                <a:spLocks noChangeShapeType="1"/>
              </p:cNvSpPr>
              <p:nvPr/>
            </p:nvSpPr>
            <p:spPr bwMode="auto">
              <a:xfrm>
                <a:off x="4664076" y="24828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1" name="Freeform 5863"/>
              <p:cNvSpPr>
                <a:spLocks/>
              </p:cNvSpPr>
              <p:nvPr/>
            </p:nvSpPr>
            <p:spPr bwMode="auto">
              <a:xfrm>
                <a:off x="4660901" y="2482850"/>
                <a:ext cx="15875" cy="6350"/>
              </a:xfrm>
              <a:custGeom>
                <a:avLst/>
                <a:gdLst/>
                <a:ahLst/>
                <a:cxnLst>
                  <a:cxn ang="0">
                    <a:pos x="7" y="0"/>
                  </a:cxn>
                  <a:cxn ang="0">
                    <a:pos x="0" y="7"/>
                  </a:cxn>
                  <a:cxn ang="0">
                    <a:pos x="7" y="14"/>
                  </a:cxn>
                  <a:cxn ang="0">
                    <a:pos x="23" y="14"/>
                  </a:cxn>
                  <a:cxn ang="0">
                    <a:pos x="31" y="7"/>
                  </a:cxn>
                  <a:cxn ang="0">
                    <a:pos x="23" y="0"/>
                  </a:cxn>
                  <a:cxn ang="0">
                    <a:pos x="7" y="0"/>
                  </a:cxn>
                </a:cxnLst>
                <a:rect l="0" t="0" r="r" b="b"/>
                <a:pathLst>
                  <a:path w="31" h="14">
                    <a:moveTo>
                      <a:pt x="7" y="0"/>
                    </a:moveTo>
                    <a:lnTo>
                      <a:pt x="0" y="7"/>
                    </a:lnTo>
                    <a:lnTo>
                      <a:pt x="7" y="14"/>
                    </a:lnTo>
                    <a:lnTo>
                      <a:pt x="23" y="14"/>
                    </a:lnTo>
                    <a:lnTo>
                      <a:pt x="31" y="7"/>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2" name="Freeform 5864"/>
              <p:cNvSpPr>
                <a:spLocks/>
              </p:cNvSpPr>
              <p:nvPr/>
            </p:nvSpPr>
            <p:spPr bwMode="auto">
              <a:xfrm>
                <a:off x="4660901" y="2482850"/>
                <a:ext cx="15875" cy="6350"/>
              </a:xfrm>
              <a:custGeom>
                <a:avLst/>
                <a:gdLst/>
                <a:ahLst/>
                <a:cxnLst>
                  <a:cxn ang="0">
                    <a:pos x="7" y="0"/>
                  </a:cxn>
                  <a:cxn ang="0">
                    <a:pos x="0" y="7"/>
                  </a:cxn>
                  <a:cxn ang="0">
                    <a:pos x="0" y="7"/>
                  </a:cxn>
                  <a:cxn ang="0">
                    <a:pos x="7" y="14"/>
                  </a:cxn>
                  <a:cxn ang="0">
                    <a:pos x="23" y="14"/>
                  </a:cxn>
                  <a:cxn ang="0">
                    <a:pos x="31" y="7"/>
                  </a:cxn>
                  <a:cxn ang="0">
                    <a:pos x="31" y="7"/>
                  </a:cxn>
                  <a:cxn ang="0">
                    <a:pos x="23" y="0"/>
                  </a:cxn>
                  <a:cxn ang="0">
                    <a:pos x="7" y="0"/>
                  </a:cxn>
                </a:cxnLst>
                <a:rect l="0" t="0" r="r" b="b"/>
                <a:pathLst>
                  <a:path w="31" h="14">
                    <a:moveTo>
                      <a:pt x="7" y="0"/>
                    </a:moveTo>
                    <a:lnTo>
                      <a:pt x="0" y="7"/>
                    </a:lnTo>
                    <a:lnTo>
                      <a:pt x="0" y="7"/>
                    </a:lnTo>
                    <a:lnTo>
                      <a:pt x="7" y="14"/>
                    </a:lnTo>
                    <a:lnTo>
                      <a:pt x="23" y="14"/>
                    </a:lnTo>
                    <a:lnTo>
                      <a:pt x="31" y="7"/>
                    </a:lnTo>
                    <a:lnTo>
                      <a:pt x="31" y="7"/>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3" name="Line 5865"/>
              <p:cNvSpPr>
                <a:spLocks noChangeShapeType="1"/>
              </p:cNvSpPr>
              <p:nvPr/>
            </p:nvSpPr>
            <p:spPr bwMode="auto">
              <a:xfrm>
                <a:off x="4676776" y="2486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4" name="Freeform 5866"/>
              <p:cNvSpPr>
                <a:spLocks/>
              </p:cNvSpPr>
              <p:nvPr/>
            </p:nvSpPr>
            <p:spPr bwMode="auto">
              <a:xfrm>
                <a:off x="4668838" y="2482850"/>
                <a:ext cx="7938" cy="14288"/>
              </a:xfrm>
              <a:custGeom>
                <a:avLst/>
                <a:gdLst/>
                <a:ahLst/>
                <a:cxnLst>
                  <a:cxn ang="0">
                    <a:pos x="16" y="7"/>
                  </a:cxn>
                  <a:cxn ang="0">
                    <a:pos x="16" y="0"/>
                  </a:cxn>
                  <a:cxn ang="0">
                    <a:pos x="8" y="0"/>
                  </a:cxn>
                  <a:cxn ang="0">
                    <a:pos x="0" y="7"/>
                  </a:cxn>
                  <a:cxn ang="0">
                    <a:pos x="0" y="21"/>
                  </a:cxn>
                  <a:cxn ang="0">
                    <a:pos x="8" y="29"/>
                  </a:cxn>
                  <a:cxn ang="0">
                    <a:pos x="16" y="21"/>
                  </a:cxn>
                  <a:cxn ang="0">
                    <a:pos x="16" y="7"/>
                  </a:cxn>
                </a:cxnLst>
                <a:rect l="0" t="0" r="r" b="b"/>
                <a:pathLst>
                  <a:path w="16" h="29">
                    <a:moveTo>
                      <a:pt x="16" y="7"/>
                    </a:moveTo>
                    <a:lnTo>
                      <a:pt x="16" y="0"/>
                    </a:lnTo>
                    <a:lnTo>
                      <a:pt x="8" y="0"/>
                    </a:lnTo>
                    <a:lnTo>
                      <a:pt x="0" y="7"/>
                    </a:lnTo>
                    <a:lnTo>
                      <a:pt x="0" y="21"/>
                    </a:lnTo>
                    <a:lnTo>
                      <a:pt x="8" y="29"/>
                    </a:lnTo>
                    <a:lnTo>
                      <a:pt x="16" y="21"/>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5" name="Freeform 5867"/>
              <p:cNvSpPr>
                <a:spLocks/>
              </p:cNvSpPr>
              <p:nvPr/>
            </p:nvSpPr>
            <p:spPr bwMode="auto">
              <a:xfrm>
                <a:off x="4668838" y="2482850"/>
                <a:ext cx="7938" cy="14288"/>
              </a:xfrm>
              <a:custGeom>
                <a:avLst/>
                <a:gdLst/>
                <a:ahLst/>
                <a:cxnLst>
                  <a:cxn ang="0">
                    <a:pos x="16" y="7"/>
                  </a:cxn>
                  <a:cxn ang="0">
                    <a:pos x="16" y="0"/>
                  </a:cxn>
                  <a:cxn ang="0">
                    <a:pos x="8" y="0"/>
                  </a:cxn>
                  <a:cxn ang="0">
                    <a:pos x="0" y="7"/>
                  </a:cxn>
                  <a:cxn ang="0">
                    <a:pos x="0" y="21"/>
                  </a:cxn>
                  <a:cxn ang="0">
                    <a:pos x="8" y="29"/>
                  </a:cxn>
                  <a:cxn ang="0">
                    <a:pos x="16" y="21"/>
                  </a:cxn>
                  <a:cxn ang="0">
                    <a:pos x="16" y="21"/>
                  </a:cxn>
                  <a:cxn ang="0">
                    <a:pos x="16" y="7"/>
                  </a:cxn>
                </a:cxnLst>
                <a:rect l="0" t="0" r="r" b="b"/>
                <a:pathLst>
                  <a:path w="16" h="29">
                    <a:moveTo>
                      <a:pt x="16" y="7"/>
                    </a:moveTo>
                    <a:lnTo>
                      <a:pt x="16" y="0"/>
                    </a:lnTo>
                    <a:lnTo>
                      <a:pt x="8" y="0"/>
                    </a:lnTo>
                    <a:lnTo>
                      <a:pt x="0" y="7"/>
                    </a:lnTo>
                    <a:lnTo>
                      <a:pt x="0" y="21"/>
                    </a:lnTo>
                    <a:lnTo>
                      <a:pt x="8" y="29"/>
                    </a:lnTo>
                    <a:lnTo>
                      <a:pt x="16" y="21"/>
                    </a:lnTo>
                    <a:lnTo>
                      <a:pt x="16" y="21"/>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6" name="Line 5868"/>
              <p:cNvSpPr>
                <a:spLocks noChangeShapeType="1"/>
              </p:cNvSpPr>
              <p:nvPr/>
            </p:nvSpPr>
            <p:spPr bwMode="auto">
              <a:xfrm>
                <a:off x="4673601" y="2489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7" name="Freeform 5869"/>
              <p:cNvSpPr>
                <a:spLocks/>
              </p:cNvSpPr>
              <p:nvPr/>
            </p:nvSpPr>
            <p:spPr bwMode="auto">
              <a:xfrm>
                <a:off x="4668838" y="2489200"/>
                <a:ext cx="12700"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8" name="Freeform 5870"/>
              <p:cNvSpPr>
                <a:spLocks/>
              </p:cNvSpPr>
              <p:nvPr/>
            </p:nvSpPr>
            <p:spPr bwMode="auto">
              <a:xfrm>
                <a:off x="4668838" y="2489200"/>
                <a:ext cx="12700"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89" name="Line 5871"/>
              <p:cNvSpPr>
                <a:spLocks noChangeShapeType="1"/>
              </p:cNvSpPr>
              <p:nvPr/>
            </p:nvSpPr>
            <p:spPr bwMode="auto">
              <a:xfrm>
                <a:off x="4676776" y="2489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0" name="Freeform 5872"/>
              <p:cNvSpPr>
                <a:spLocks/>
              </p:cNvSpPr>
              <p:nvPr/>
            </p:nvSpPr>
            <p:spPr bwMode="auto">
              <a:xfrm>
                <a:off x="4673601" y="2489200"/>
                <a:ext cx="23813" cy="7938"/>
              </a:xfrm>
              <a:custGeom>
                <a:avLst/>
                <a:gdLst/>
                <a:ahLst/>
                <a:cxnLst>
                  <a:cxn ang="0">
                    <a:pos x="8" y="0"/>
                  </a:cxn>
                  <a:cxn ang="0">
                    <a:pos x="0" y="0"/>
                  </a:cxn>
                  <a:cxn ang="0">
                    <a:pos x="0" y="7"/>
                  </a:cxn>
                  <a:cxn ang="0">
                    <a:pos x="8" y="15"/>
                  </a:cxn>
                  <a:cxn ang="0">
                    <a:pos x="37" y="15"/>
                  </a:cxn>
                  <a:cxn ang="0">
                    <a:pos x="45" y="7"/>
                  </a:cxn>
                  <a:cxn ang="0">
                    <a:pos x="37" y="0"/>
                  </a:cxn>
                  <a:cxn ang="0">
                    <a:pos x="8" y="0"/>
                  </a:cxn>
                </a:cxnLst>
                <a:rect l="0" t="0" r="r" b="b"/>
                <a:pathLst>
                  <a:path w="45" h="15">
                    <a:moveTo>
                      <a:pt x="8" y="0"/>
                    </a:moveTo>
                    <a:lnTo>
                      <a:pt x="0" y="0"/>
                    </a:lnTo>
                    <a:lnTo>
                      <a:pt x="0" y="7"/>
                    </a:lnTo>
                    <a:lnTo>
                      <a:pt x="8" y="15"/>
                    </a:lnTo>
                    <a:lnTo>
                      <a:pt x="37" y="15"/>
                    </a:lnTo>
                    <a:lnTo>
                      <a:pt x="45" y="7"/>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1" name="Freeform 5873"/>
              <p:cNvSpPr>
                <a:spLocks/>
              </p:cNvSpPr>
              <p:nvPr/>
            </p:nvSpPr>
            <p:spPr bwMode="auto">
              <a:xfrm>
                <a:off x="4673601" y="2489200"/>
                <a:ext cx="23813" cy="7938"/>
              </a:xfrm>
              <a:custGeom>
                <a:avLst/>
                <a:gdLst/>
                <a:ahLst/>
                <a:cxnLst>
                  <a:cxn ang="0">
                    <a:pos x="8" y="0"/>
                  </a:cxn>
                  <a:cxn ang="0">
                    <a:pos x="0" y="0"/>
                  </a:cxn>
                  <a:cxn ang="0">
                    <a:pos x="0" y="7"/>
                  </a:cxn>
                  <a:cxn ang="0">
                    <a:pos x="8" y="15"/>
                  </a:cxn>
                  <a:cxn ang="0">
                    <a:pos x="37" y="15"/>
                  </a:cxn>
                  <a:cxn ang="0">
                    <a:pos x="45" y="7"/>
                  </a:cxn>
                  <a:cxn ang="0">
                    <a:pos x="37" y="0"/>
                  </a:cxn>
                  <a:cxn ang="0">
                    <a:pos x="37" y="0"/>
                  </a:cxn>
                  <a:cxn ang="0">
                    <a:pos x="8" y="0"/>
                  </a:cxn>
                </a:cxnLst>
                <a:rect l="0" t="0" r="r" b="b"/>
                <a:pathLst>
                  <a:path w="45" h="15">
                    <a:moveTo>
                      <a:pt x="8" y="0"/>
                    </a:moveTo>
                    <a:lnTo>
                      <a:pt x="0" y="0"/>
                    </a:lnTo>
                    <a:lnTo>
                      <a:pt x="0" y="7"/>
                    </a:lnTo>
                    <a:lnTo>
                      <a:pt x="8" y="15"/>
                    </a:lnTo>
                    <a:lnTo>
                      <a:pt x="37" y="15"/>
                    </a:lnTo>
                    <a:lnTo>
                      <a:pt x="45" y="7"/>
                    </a:lnTo>
                    <a:lnTo>
                      <a:pt x="37"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2" name="Line 5874"/>
              <p:cNvSpPr>
                <a:spLocks noChangeShapeType="1"/>
              </p:cNvSpPr>
              <p:nvPr/>
            </p:nvSpPr>
            <p:spPr bwMode="auto">
              <a:xfrm>
                <a:off x="4692651" y="2489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3" name="Freeform 5875"/>
              <p:cNvSpPr>
                <a:spLocks/>
              </p:cNvSpPr>
              <p:nvPr/>
            </p:nvSpPr>
            <p:spPr bwMode="auto">
              <a:xfrm>
                <a:off x="4689476" y="2489200"/>
                <a:ext cx="7938" cy="7938"/>
              </a:xfrm>
              <a:custGeom>
                <a:avLst/>
                <a:gdLst/>
                <a:ahLst/>
                <a:cxnLst>
                  <a:cxn ang="0">
                    <a:pos x="7" y="0"/>
                  </a:cxn>
                  <a:cxn ang="0">
                    <a:pos x="0" y="0"/>
                  </a:cxn>
                  <a:cxn ang="0">
                    <a:pos x="0" y="7"/>
                  </a:cxn>
                  <a:cxn ang="0">
                    <a:pos x="7" y="15"/>
                  </a:cxn>
                  <a:cxn ang="0">
                    <a:pos x="15" y="15"/>
                  </a:cxn>
                  <a:cxn ang="0">
                    <a:pos x="15" y="0"/>
                  </a:cxn>
                  <a:cxn ang="0">
                    <a:pos x="7" y="0"/>
                  </a:cxn>
                </a:cxnLst>
                <a:rect l="0" t="0" r="r" b="b"/>
                <a:pathLst>
                  <a:path w="15" h="15">
                    <a:moveTo>
                      <a:pt x="7" y="0"/>
                    </a:moveTo>
                    <a:lnTo>
                      <a:pt x="0" y="0"/>
                    </a:lnTo>
                    <a:lnTo>
                      <a:pt x="0" y="7"/>
                    </a:lnTo>
                    <a:lnTo>
                      <a:pt x="7" y="15"/>
                    </a:lnTo>
                    <a:lnTo>
                      <a:pt x="15" y="15"/>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4" name="Freeform 5876"/>
              <p:cNvSpPr>
                <a:spLocks/>
              </p:cNvSpPr>
              <p:nvPr/>
            </p:nvSpPr>
            <p:spPr bwMode="auto">
              <a:xfrm>
                <a:off x="4689476" y="2489200"/>
                <a:ext cx="7938" cy="7938"/>
              </a:xfrm>
              <a:custGeom>
                <a:avLst/>
                <a:gdLst/>
                <a:ahLst/>
                <a:cxnLst>
                  <a:cxn ang="0">
                    <a:pos x="7" y="0"/>
                  </a:cxn>
                  <a:cxn ang="0">
                    <a:pos x="0" y="0"/>
                  </a:cxn>
                  <a:cxn ang="0">
                    <a:pos x="0" y="7"/>
                  </a:cxn>
                  <a:cxn ang="0">
                    <a:pos x="7" y="15"/>
                  </a:cxn>
                  <a:cxn ang="0">
                    <a:pos x="15" y="15"/>
                  </a:cxn>
                  <a:cxn ang="0">
                    <a:pos x="15" y="7"/>
                  </a:cxn>
                  <a:cxn ang="0">
                    <a:pos x="15" y="0"/>
                  </a:cxn>
                  <a:cxn ang="0">
                    <a:pos x="15" y="0"/>
                  </a:cxn>
                  <a:cxn ang="0">
                    <a:pos x="7" y="0"/>
                  </a:cxn>
                </a:cxnLst>
                <a:rect l="0" t="0" r="r" b="b"/>
                <a:pathLst>
                  <a:path w="15" h="15">
                    <a:moveTo>
                      <a:pt x="7" y="0"/>
                    </a:moveTo>
                    <a:lnTo>
                      <a:pt x="0" y="0"/>
                    </a:lnTo>
                    <a:lnTo>
                      <a:pt x="0" y="7"/>
                    </a:lnTo>
                    <a:lnTo>
                      <a:pt x="7" y="15"/>
                    </a:lnTo>
                    <a:lnTo>
                      <a:pt x="15" y="15"/>
                    </a:lnTo>
                    <a:lnTo>
                      <a:pt x="15"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5" name="Line 5877"/>
              <p:cNvSpPr>
                <a:spLocks noChangeShapeType="1"/>
              </p:cNvSpPr>
              <p:nvPr/>
            </p:nvSpPr>
            <p:spPr bwMode="auto">
              <a:xfrm>
                <a:off x="4697413" y="2493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6" name="Freeform 5878"/>
              <p:cNvSpPr>
                <a:spLocks/>
              </p:cNvSpPr>
              <p:nvPr/>
            </p:nvSpPr>
            <p:spPr bwMode="auto">
              <a:xfrm>
                <a:off x="4692651" y="2489200"/>
                <a:ext cx="4763" cy="12700"/>
              </a:xfrm>
              <a:custGeom>
                <a:avLst/>
                <a:gdLst/>
                <a:ahLst/>
                <a:cxnLst>
                  <a:cxn ang="0">
                    <a:pos x="8" y="7"/>
                  </a:cxn>
                  <a:cxn ang="0">
                    <a:pos x="8" y="0"/>
                  </a:cxn>
                  <a:cxn ang="0">
                    <a:pos x="0" y="0"/>
                  </a:cxn>
                  <a:cxn ang="0">
                    <a:pos x="0" y="22"/>
                  </a:cxn>
                  <a:cxn ang="0">
                    <a:pos x="8" y="22"/>
                  </a:cxn>
                  <a:cxn ang="0">
                    <a:pos x="8" y="7"/>
                  </a:cxn>
                </a:cxnLst>
                <a:rect l="0" t="0" r="r" b="b"/>
                <a:pathLst>
                  <a:path w="8" h="22">
                    <a:moveTo>
                      <a:pt x="8" y="7"/>
                    </a:moveTo>
                    <a:lnTo>
                      <a:pt x="8" y="0"/>
                    </a:lnTo>
                    <a:lnTo>
                      <a:pt x="0" y="0"/>
                    </a:lnTo>
                    <a:lnTo>
                      <a:pt x="0" y="22"/>
                    </a:lnTo>
                    <a:lnTo>
                      <a:pt x="8" y="22"/>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7" name="Freeform 5879"/>
              <p:cNvSpPr>
                <a:spLocks/>
              </p:cNvSpPr>
              <p:nvPr/>
            </p:nvSpPr>
            <p:spPr bwMode="auto">
              <a:xfrm>
                <a:off x="4692651" y="2489200"/>
                <a:ext cx="4763" cy="12700"/>
              </a:xfrm>
              <a:custGeom>
                <a:avLst/>
                <a:gdLst/>
                <a:ahLst/>
                <a:cxnLst>
                  <a:cxn ang="0">
                    <a:pos x="8" y="7"/>
                  </a:cxn>
                  <a:cxn ang="0">
                    <a:pos x="8" y="0"/>
                  </a:cxn>
                  <a:cxn ang="0">
                    <a:pos x="0" y="0"/>
                  </a:cxn>
                  <a:cxn ang="0">
                    <a:pos x="0" y="7"/>
                  </a:cxn>
                  <a:cxn ang="0">
                    <a:pos x="0" y="22"/>
                  </a:cxn>
                  <a:cxn ang="0">
                    <a:pos x="0" y="22"/>
                  </a:cxn>
                  <a:cxn ang="0">
                    <a:pos x="8" y="22"/>
                  </a:cxn>
                  <a:cxn ang="0">
                    <a:pos x="8" y="22"/>
                  </a:cxn>
                  <a:cxn ang="0">
                    <a:pos x="8" y="7"/>
                  </a:cxn>
                </a:cxnLst>
                <a:rect l="0" t="0" r="r" b="b"/>
                <a:pathLst>
                  <a:path w="8" h="22">
                    <a:moveTo>
                      <a:pt x="8" y="7"/>
                    </a:moveTo>
                    <a:lnTo>
                      <a:pt x="8" y="0"/>
                    </a:lnTo>
                    <a:lnTo>
                      <a:pt x="0" y="0"/>
                    </a:lnTo>
                    <a:lnTo>
                      <a:pt x="0" y="7"/>
                    </a:lnTo>
                    <a:lnTo>
                      <a:pt x="0" y="22"/>
                    </a:lnTo>
                    <a:lnTo>
                      <a:pt x="0" y="22"/>
                    </a:lnTo>
                    <a:lnTo>
                      <a:pt x="8" y="22"/>
                    </a:lnTo>
                    <a:lnTo>
                      <a:pt x="8" y="22"/>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8" name="Line 5880"/>
              <p:cNvSpPr>
                <a:spLocks noChangeShapeType="1"/>
              </p:cNvSpPr>
              <p:nvPr/>
            </p:nvSpPr>
            <p:spPr bwMode="auto">
              <a:xfrm>
                <a:off x="4697413" y="2497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399" name="Freeform 5881"/>
              <p:cNvSpPr>
                <a:spLocks/>
              </p:cNvSpPr>
              <p:nvPr/>
            </p:nvSpPr>
            <p:spPr bwMode="auto">
              <a:xfrm>
                <a:off x="4692651" y="2497138"/>
                <a:ext cx="7938" cy="4763"/>
              </a:xfrm>
              <a:custGeom>
                <a:avLst/>
                <a:gdLst/>
                <a:ahLst/>
                <a:cxnLst>
                  <a:cxn ang="0">
                    <a:pos x="8" y="0"/>
                  </a:cxn>
                  <a:cxn ang="0">
                    <a:pos x="0" y="0"/>
                  </a:cxn>
                  <a:cxn ang="0">
                    <a:pos x="0" y="7"/>
                  </a:cxn>
                  <a:cxn ang="0">
                    <a:pos x="16" y="7"/>
                  </a:cxn>
                  <a:cxn ang="0">
                    <a:pos x="16" y="0"/>
                  </a:cxn>
                  <a:cxn ang="0">
                    <a:pos x="8" y="0"/>
                  </a:cxn>
                </a:cxnLst>
                <a:rect l="0" t="0" r="r" b="b"/>
                <a:pathLst>
                  <a:path w="16" h="7">
                    <a:moveTo>
                      <a:pt x="8" y="0"/>
                    </a:moveTo>
                    <a:lnTo>
                      <a:pt x="0" y="0"/>
                    </a:lnTo>
                    <a:lnTo>
                      <a:pt x="0"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0" name="Freeform 5882"/>
              <p:cNvSpPr>
                <a:spLocks/>
              </p:cNvSpPr>
              <p:nvPr/>
            </p:nvSpPr>
            <p:spPr bwMode="auto">
              <a:xfrm>
                <a:off x="4692651" y="2497138"/>
                <a:ext cx="7938" cy="4763"/>
              </a:xfrm>
              <a:custGeom>
                <a:avLst/>
                <a:gdLst/>
                <a:ahLst/>
                <a:cxnLst>
                  <a:cxn ang="0">
                    <a:pos x="8" y="0"/>
                  </a:cxn>
                  <a:cxn ang="0">
                    <a:pos x="0" y="0"/>
                  </a:cxn>
                  <a:cxn ang="0">
                    <a:pos x="0" y="7"/>
                  </a:cxn>
                  <a:cxn ang="0">
                    <a:pos x="8" y="7"/>
                  </a:cxn>
                  <a:cxn ang="0">
                    <a:pos x="8" y="7"/>
                  </a:cxn>
                  <a:cxn ang="0">
                    <a:pos x="16" y="7"/>
                  </a:cxn>
                  <a:cxn ang="0">
                    <a:pos x="16" y="0"/>
                  </a:cxn>
                  <a:cxn ang="0">
                    <a:pos x="8" y="0"/>
                  </a:cxn>
                  <a:cxn ang="0">
                    <a:pos x="8" y="0"/>
                  </a:cxn>
                </a:cxnLst>
                <a:rect l="0" t="0" r="r" b="b"/>
                <a:pathLst>
                  <a:path w="16" h="7">
                    <a:moveTo>
                      <a:pt x="8" y="0"/>
                    </a:moveTo>
                    <a:lnTo>
                      <a:pt x="0" y="0"/>
                    </a:lnTo>
                    <a:lnTo>
                      <a:pt x="0" y="7"/>
                    </a:lnTo>
                    <a:lnTo>
                      <a:pt x="8" y="7"/>
                    </a:lnTo>
                    <a:lnTo>
                      <a:pt x="8" y="7"/>
                    </a:lnTo>
                    <a:lnTo>
                      <a:pt x="16" y="7"/>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1" name="Line 5883"/>
              <p:cNvSpPr>
                <a:spLocks noChangeShapeType="1"/>
              </p:cNvSpPr>
              <p:nvPr/>
            </p:nvSpPr>
            <p:spPr bwMode="auto">
              <a:xfrm>
                <a:off x="4697413" y="2497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2" name="Freeform 5884"/>
              <p:cNvSpPr>
                <a:spLocks/>
              </p:cNvSpPr>
              <p:nvPr/>
            </p:nvSpPr>
            <p:spPr bwMode="auto">
              <a:xfrm>
                <a:off x="4692651" y="2497138"/>
                <a:ext cx="7938" cy="4763"/>
              </a:xfrm>
              <a:custGeom>
                <a:avLst/>
                <a:gdLst/>
                <a:ahLst/>
                <a:cxnLst>
                  <a:cxn ang="0">
                    <a:pos x="8" y="0"/>
                  </a:cxn>
                  <a:cxn ang="0">
                    <a:pos x="0" y="7"/>
                  </a:cxn>
                  <a:cxn ang="0">
                    <a:pos x="16" y="7"/>
                  </a:cxn>
                  <a:cxn ang="0">
                    <a:pos x="16" y="0"/>
                  </a:cxn>
                  <a:cxn ang="0">
                    <a:pos x="8" y="0"/>
                  </a:cxn>
                </a:cxnLst>
                <a:rect l="0" t="0" r="r" b="b"/>
                <a:pathLst>
                  <a:path w="16" h="7">
                    <a:moveTo>
                      <a:pt x="8" y="0"/>
                    </a:moveTo>
                    <a:lnTo>
                      <a:pt x="0"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3" name="Freeform 5885"/>
              <p:cNvSpPr>
                <a:spLocks/>
              </p:cNvSpPr>
              <p:nvPr/>
            </p:nvSpPr>
            <p:spPr bwMode="auto">
              <a:xfrm>
                <a:off x="4692651" y="2497138"/>
                <a:ext cx="7938" cy="4763"/>
              </a:xfrm>
              <a:custGeom>
                <a:avLst/>
                <a:gdLst/>
                <a:ahLst/>
                <a:cxnLst>
                  <a:cxn ang="0">
                    <a:pos x="8" y="0"/>
                  </a:cxn>
                  <a:cxn ang="0">
                    <a:pos x="8" y="0"/>
                  </a:cxn>
                  <a:cxn ang="0">
                    <a:pos x="0" y="7"/>
                  </a:cxn>
                  <a:cxn ang="0">
                    <a:pos x="8" y="7"/>
                  </a:cxn>
                  <a:cxn ang="0">
                    <a:pos x="8" y="7"/>
                  </a:cxn>
                  <a:cxn ang="0">
                    <a:pos x="16" y="7"/>
                  </a:cxn>
                  <a:cxn ang="0">
                    <a:pos x="16" y="0"/>
                  </a:cxn>
                  <a:cxn ang="0">
                    <a:pos x="8" y="0"/>
                  </a:cxn>
                  <a:cxn ang="0">
                    <a:pos x="8" y="0"/>
                  </a:cxn>
                </a:cxnLst>
                <a:rect l="0" t="0" r="r" b="b"/>
                <a:pathLst>
                  <a:path w="16" h="7">
                    <a:moveTo>
                      <a:pt x="8" y="0"/>
                    </a:moveTo>
                    <a:lnTo>
                      <a:pt x="8" y="0"/>
                    </a:lnTo>
                    <a:lnTo>
                      <a:pt x="0" y="7"/>
                    </a:lnTo>
                    <a:lnTo>
                      <a:pt x="8" y="7"/>
                    </a:lnTo>
                    <a:lnTo>
                      <a:pt x="8" y="7"/>
                    </a:lnTo>
                    <a:lnTo>
                      <a:pt x="16" y="7"/>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4" name="Line 5886"/>
              <p:cNvSpPr>
                <a:spLocks noChangeShapeType="1"/>
              </p:cNvSpPr>
              <p:nvPr/>
            </p:nvSpPr>
            <p:spPr bwMode="auto">
              <a:xfrm>
                <a:off x="4697413" y="2497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5" name="Freeform 5887"/>
              <p:cNvSpPr>
                <a:spLocks/>
              </p:cNvSpPr>
              <p:nvPr/>
            </p:nvSpPr>
            <p:spPr bwMode="auto">
              <a:xfrm>
                <a:off x="4692651" y="2497138"/>
                <a:ext cx="12700" cy="4763"/>
              </a:xfrm>
              <a:custGeom>
                <a:avLst/>
                <a:gdLst/>
                <a:ahLst/>
                <a:cxnLst>
                  <a:cxn ang="0">
                    <a:pos x="8" y="0"/>
                  </a:cxn>
                  <a:cxn ang="0">
                    <a:pos x="0" y="7"/>
                  </a:cxn>
                  <a:cxn ang="0">
                    <a:pos x="24" y="7"/>
                  </a:cxn>
                  <a:cxn ang="0">
                    <a:pos x="24" y="0"/>
                  </a:cxn>
                  <a:cxn ang="0">
                    <a:pos x="16" y="0"/>
                  </a:cxn>
                  <a:cxn ang="0">
                    <a:pos x="8" y="0"/>
                  </a:cxn>
                </a:cxnLst>
                <a:rect l="0" t="0" r="r" b="b"/>
                <a:pathLst>
                  <a:path w="24" h="7">
                    <a:moveTo>
                      <a:pt x="8" y="0"/>
                    </a:moveTo>
                    <a:lnTo>
                      <a:pt x="0" y="7"/>
                    </a:lnTo>
                    <a:lnTo>
                      <a:pt x="24"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6" name="Freeform 5888"/>
              <p:cNvSpPr>
                <a:spLocks/>
              </p:cNvSpPr>
              <p:nvPr/>
            </p:nvSpPr>
            <p:spPr bwMode="auto">
              <a:xfrm>
                <a:off x="4692651" y="2497138"/>
                <a:ext cx="12700" cy="4763"/>
              </a:xfrm>
              <a:custGeom>
                <a:avLst/>
                <a:gdLst/>
                <a:ahLst/>
                <a:cxnLst>
                  <a:cxn ang="0">
                    <a:pos x="8" y="0"/>
                  </a:cxn>
                  <a:cxn ang="0">
                    <a:pos x="8" y="0"/>
                  </a:cxn>
                  <a:cxn ang="0">
                    <a:pos x="0" y="7"/>
                  </a:cxn>
                  <a:cxn ang="0">
                    <a:pos x="8" y="7"/>
                  </a:cxn>
                  <a:cxn ang="0">
                    <a:pos x="16" y="7"/>
                  </a:cxn>
                  <a:cxn ang="0">
                    <a:pos x="24" y="7"/>
                  </a:cxn>
                  <a:cxn ang="0">
                    <a:pos x="24" y="0"/>
                  </a:cxn>
                  <a:cxn ang="0">
                    <a:pos x="16" y="0"/>
                  </a:cxn>
                  <a:cxn ang="0">
                    <a:pos x="8" y="0"/>
                  </a:cxn>
                </a:cxnLst>
                <a:rect l="0" t="0" r="r" b="b"/>
                <a:pathLst>
                  <a:path w="24" h="7">
                    <a:moveTo>
                      <a:pt x="8" y="0"/>
                    </a:moveTo>
                    <a:lnTo>
                      <a:pt x="8" y="0"/>
                    </a:lnTo>
                    <a:lnTo>
                      <a:pt x="0" y="7"/>
                    </a:lnTo>
                    <a:lnTo>
                      <a:pt x="8" y="7"/>
                    </a:lnTo>
                    <a:lnTo>
                      <a:pt x="16" y="7"/>
                    </a:lnTo>
                    <a:lnTo>
                      <a:pt x="24" y="7"/>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7" name="Line 5889"/>
              <p:cNvSpPr>
                <a:spLocks noChangeShapeType="1"/>
              </p:cNvSpPr>
              <p:nvPr/>
            </p:nvSpPr>
            <p:spPr bwMode="auto">
              <a:xfrm>
                <a:off x="4700588" y="2497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8" name="Freeform 5890"/>
              <p:cNvSpPr>
                <a:spLocks/>
              </p:cNvSpPr>
              <p:nvPr/>
            </p:nvSpPr>
            <p:spPr bwMode="auto">
              <a:xfrm>
                <a:off x="4697413" y="2497138"/>
                <a:ext cx="11113" cy="4763"/>
              </a:xfrm>
              <a:custGeom>
                <a:avLst/>
                <a:gdLst/>
                <a:ahLst/>
                <a:cxnLst>
                  <a:cxn ang="0">
                    <a:pos x="8" y="0"/>
                  </a:cxn>
                  <a:cxn ang="0">
                    <a:pos x="0" y="7"/>
                  </a:cxn>
                  <a:cxn ang="0">
                    <a:pos x="22" y="7"/>
                  </a:cxn>
                  <a:cxn ang="0">
                    <a:pos x="22" y="0"/>
                  </a:cxn>
                  <a:cxn ang="0">
                    <a:pos x="16" y="0"/>
                  </a:cxn>
                  <a:cxn ang="0">
                    <a:pos x="8" y="0"/>
                  </a:cxn>
                </a:cxnLst>
                <a:rect l="0" t="0" r="r" b="b"/>
                <a:pathLst>
                  <a:path w="22" h="7">
                    <a:moveTo>
                      <a:pt x="8" y="0"/>
                    </a:moveTo>
                    <a:lnTo>
                      <a:pt x="0" y="7"/>
                    </a:lnTo>
                    <a:lnTo>
                      <a:pt x="22"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09" name="Freeform 5891"/>
              <p:cNvSpPr>
                <a:spLocks/>
              </p:cNvSpPr>
              <p:nvPr/>
            </p:nvSpPr>
            <p:spPr bwMode="auto">
              <a:xfrm>
                <a:off x="4697413" y="2497138"/>
                <a:ext cx="11113" cy="4763"/>
              </a:xfrm>
              <a:custGeom>
                <a:avLst/>
                <a:gdLst/>
                <a:ahLst/>
                <a:cxnLst>
                  <a:cxn ang="0">
                    <a:pos x="8" y="0"/>
                  </a:cxn>
                  <a:cxn ang="0">
                    <a:pos x="8" y="0"/>
                  </a:cxn>
                  <a:cxn ang="0">
                    <a:pos x="0" y="7"/>
                  </a:cxn>
                  <a:cxn ang="0">
                    <a:pos x="8" y="7"/>
                  </a:cxn>
                  <a:cxn ang="0">
                    <a:pos x="16" y="7"/>
                  </a:cxn>
                  <a:cxn ang="0">
                    <a:pos x="22" y="7"/>
                  </a:cxn>
                  <a:cxn ang="0">
                    <a:pos x="22" y="0"/>
                  </a:cxn>
                  <a:cxn ang="0">
                    <a:pos x="16" y="0"/>
                  </a:cxn>
                  <a:cxn ang="0">
                    <a:pos x="8" y="0"/>
                  </a:cxn>
                </a:cxnLst>
                <a:rect l="0" t="0" r="r" b="b"/>
                <a:pathLst>
                  <a:path w="22" h="7">
                    <a:moveTo>
                      <a:pt x="8" y="0"/>
                    </a:moveTo>
                    <a:lnTo>
                      <a:pt x="8" y="0"/>
                    </a:lnTo>
                    <a:lnTo>
                      <a:pt x="0" y="7"/>
                    </a:lnTo>
                    <a:lnTo>
                      <a:pt x="8" y="7"/>
                    </a:lnTo>
                    <a:lnTo>
                      <a:pt x="16" y="7"/>
                    </a:lnTo>
                    <a:lnTo>
                      <a:pt x="22" y="7"/>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0" name="Line 5892"/>
              <p:cNvSpPr>
                <a:spLocks noChangeShapeType="1"/>
              </p:cNvSpPr>
              <p:nvPr/>
            </p:nvSpPr>
            <p:spPr bwMode="auto">
              <a:xfrm>
                <a:off x="4708526" y="25019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1" name="Freeform 5893"/>
              <p:cNvSpPr>
                <a:spLocks/>
              </p:cNvSpPr>
              <p:nvPr/>
            </p:nvSpPr>
            <p:spPr bwMode="auto">
              <a:xfrm>
                <a:off x="4700588" y="2497138"/>
                <a:ext cx="7938" cy="11113"/>
              </a:xfrm>
              <a:custGeom>
                <a:avLst/>
                <a:gdLst/>
                <a:ahLst/>
                <a:cxnLst>
                  <a:cxn ang="0">
                    <a:pos x="14" y="7"/>
                  </a:cxn>
                  <a:cxn ang="0">
                    <a:pos x="14" y="0"/>
                  </a:cxn>
                  <a:cxn ang="0">
                    <a:pos x="8" y="0"/>
                  </a:cxn>
                  <a:cxn ang="0">
                    <a:pos x="0" y="7"/>
                  </a:cxn>
                  <a:cxn ang="0">
                    <a:pos x="0" y="21"/>
                  </a:cxn>
                  <a:cxn ang="0">
                    <a:pos x="14" y="21"/>
                  </a:cxn>
                  <a:cxn ang="0">
                    <a:pos x="14" y="7"/>
                  </a:cxn>
                </a:cxnLst>
                <a:rect l="0" t="0" r="r" b="b"/>
                <a:pathLst>
                  <a:path w="14" h="21">
                    <a:moveTo>
                      <a:pt x="14" y="7"/>
                    </a:moveTo>
                    <a:lnTo>
                      <a:pt x="14" y="0"/>
                    </a:lnTo>
                    <a:lnTo>
                      <a:pt x="8" y="0"/>
                    </a:lnTo>
                    <a:lnTo>
                      <a:pt x="0" y="7"/>
                    </a:lnTo>
                    <a:lnTo>
                      <a:pt x="0" y="21"/>
                    </a:lnTo>
                    <a:lnTo>
                      <a:pt x="14" y="21"/>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2" name="Freeform 5894"/>
              <p:cNvSpPr>
                <a:spLocks/>
              </p:cNvSpPr>
              <p:nvPr/>
            </p:nvSpPr>
            <p:spPr bwMode="auto">
              <a:xfrm>
                <a:off x="4700588" y="2497138"/>
                <a:ext cx="7938" cy="11113"/>
              </a:xfrm>
              <a:custGeom>
                <a:avLst/>
                <a:gdLst/>
                <a:ahLst/>
                <a:cxnLst>
                  <a:cxn ang="0">
                    <a:pos x="14" y="7"/>
                  </a:cxn>
                  <a:cxn ang="0">
                    <a:pos x="14" y="0"/>
                  </a:cxn>
                  <a:cxn ang="0">
                    <a:pos x="8" y="0"/>
                  </a:cxn>
                  <a:cxn ang="0">
                    <a:pos x="0" y="7"/>
                  </a:cxn>
                  <a:cxn ang="0">
                    <a:pos x="0" y="21"/>
                  </a:cxn>
                  <a:cxn ang="0">
                    <a:pos x="8" y="21"/>
                  </a:cxn>
                  <a:cxn ang="0">
                    <a:pos x="14" y="21"/>
                  </a:cxn>
                  <a:cxn ang="0">
                    <a:pos x="14" y="21"/>
                  </a:cxn>
                  <a:cxn ang="0">
                    <a:pos x="14" y="7"/>
                  </a:cxn>
                </a:cxnLst>
                <a:rect l="0" t="0" r="r" b="b"/>
                <a:pathLst>
                  <a:path w="14" h="21">
                    <a:moveTo>
                      <a:pt x="14" y="7"/>
                    </a:moveTo>
                    <a:lnTo>
                      <a:pt x="14" y="0"/>
                    </a:lnTo>
                    <a:lnTo>
                      <a:pt x="8" y="0"/>
                    </a:lnTo>
                    <a:lnTo>
                      <a:pt x="0" y="7"/>
                    </a:lnTo>
                    <a:lnTo>
                      <a:pt x="0" y="21"/>
                    </a:lnTo>
                    <a:lnTo>
                      <a:pt x="8" y="21"/>
                    </a:lnTo>
                    <a:lnTo>
                      <a:pt x="14" y="21"/>
                    </a:lnTo>
                    <a:lnTo>
                      <a:pt x="14" y="21"/>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3" name="Line 5895"/>
              <p:cNvSpPr>
                <a:spLocks noChangeShapeType="1"/>
              </p:cNvSpPr>
              <p:nvPr/>
            </p:nvSpPr>
            <p:spPr bwMode="auto">
              <a:xfrm>
                <a:off x="4705351" y="2505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4" name="Freeform 5896"/>
              <p:cNvSpPr>
                <a:spLocks/>
              </p:cNvSpPr>
              <p:nvPr/>
            </p:nvSpPr>
            <p:spPr bwMode="auto">
              <a:xfrm>
                <a:off x="4700588" y="2505075"/>
                <a:ext cx="23813" cy="3175"/>
              </a:xfrm>
              <a:custGeom>
                <a:avLst/>
                <a:gdLst/>
                <a:ahLst/>
                <a:cxnLst>
                  <a:cxn ang="0">
                    <a:pos x="8" y="0"/>
                  </a:cxn>
                  <a:cxn ang="0">
                    <a:pos x="0" y="7"/>
                  </a:cxn>
                  <a:cxn ang="0">
                    <a:pos x="45" y="7"/>
                  </a:cxn>
                  <a:cxn ang="0">
                    <a:pos x="45" y="0"/>
                  </a:cxn>
                  <a:cxn ang="0">
                    <a:pos x="37" y="0"/>
                  </a:cxn>
                  <a:cxn ang="0">
                    <a:pos x="8" y="0"/>
                  </a:cxn>
                </a:cxnLst>
                <a:rect l="0" t="0" r="r" b="b"/>
                <a:pathLst>
                  <a:path w="45" h="7">
                    <a:moveTo>
                      <a:pt x="8" y="0"/>
                    </a:moveTo>
                    <a:lnTo>
                      <a:pt x="0" y="7"/>
                    </a:lnTo>
                    <a:lnTo>
                      <a:pt x="45" y="7"/>
                    </a:lnTo>
                    <a:lnTo>
                      <a:pt x="45" y="0"/>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5" name="Freeform 5897"/>
              <p:cNvSpPr>
                <a:spLocks/>
              </p:cNvSpPr>
              <p:nvPr/>
            </p:nvSpPr>
            <p:spPr bwMode="auto">
              <a:xfrm>
                <a:off x="4700588" y="2505075"/>
                <a:ext cx="23813" cy="3175"/>
              </a:xfrm>
              <a:custGeom>
                <a:avLst/>
                <a:gdLst/>
                <a:ahLst/>
                <a:cxnLst>
                  <a:cxn ang="0">
                    <a:pos x="8" y="0"/>
                  </a:cxn>
                  <a:cxn ang="0">
                    <a:pos x="8" y="0"/>
                  </a:cxn>
                  <a:cxn ang="0">
                    <a:pos x="0" y="7"/>
                  </a:cxn>
                  <a:cxn ang="0">
                    <a:pos x="8" y="7"/>
                  </a:cxn>
                  <a:cxn ang="0">
                    <a:pos x="37" y="7"/>
                  </a:cxn>
                  <a:cxn ang="0">
                    <a:pos x="45" y="7"/>
                  </a:cxn>
                  <a:cxn ang="0">
                    <a:pos x="45" y="0"/>
                  </a:cxn>
                  <a:cxn ang="0">
                    <a:pos x="37" y="0"/>
                  </a:cxn>
                  <a:cxn ang="0">
                    <a:pos x="8" y="0"/>
                  </a:cxn>
                </a:cxnLst>
                <a:rect l="0" t="0" r="r" b="b"/>
                <a:pathLst>
                  <a:path w="45" h="7">
                    <a:moveTo>
                      <a:pt x="8" y="0"/>
                    </a:moveTo>
                    <a:lnTo>
                      <a:pt x="8" y="0"/>
                    </a:lnTo>
                    <a:lnTo>
                      <a:pt x="0" y="7"/>
                    </a:lnTo>
                    <a:lnTo>
                      <a:pt x="8" y="7"/>
                    </a:lnTo>
                    <a:lnTo>
                      <a:pt x="37" y="7"/>
                    </a:lnTo>
                    <a:lnTo>
                      <a:pt x="45" y="7"/>
                    </a:lnTo>
                    <a:lnTo>
                      <a:pt x="45"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6" name="Line 5898"/>
              <p:cNvSpPr>
                <a:spLocks noChangeShapeType="1"/>
              </p:cNvSpPr>
              <p:nvPr/>
            </p:nvSpPr>
            <p:spPr bwMode="auto">
              <a:xfrm>
                <a:off x="4721226" y="2505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7" name="Freeform 5899"/>
              <p:cNvSpPr>
                <a:spLocks/>
              </p:cNvSpPr>
              <p:nvPr/>
            </p:nvSpPr>
            <p:spPr bwMode="auto">
              <a:xfrm>
                <a:off x="4716463" y="2505075"/>
                <a:ext cx="20638" cy="3175"/>
              </a:xfrm>
              <a:custGeom>
                <a:avLst/>
                <a:gdLst/>
                <a:ahLst/>
                <a:cxnLst>
                  <a:cxn ang="0">
                    <a:pos x="7" y="0"/>
                  </a:cxn>
                  <a:cxn ang="0">
                    <a:pos x="0" y="0"/>
                  </a:cxn>
                  <a:cxn ang="0">
                    <a:pos x="0" y="7"/>
                  </a:cxn>
                  <a:cxn ang="0">
                    <a:pos x="37" y="7"/>
                  </a:cxn>
                  <a:cxn ang="0">
                    <a:pos x="29" y="0"/>
                  </a:cxn>
                  <a:cxn ang="0">
                    <a:pos x="7" y="0"/>
                  </a:cxn>
                </a:cxnLst>
                <a:rect l="0" t="0" r="r" b="b"/>
                <a:pathLst>
                  <a:path w="37" h="7">
                    <a:moveTo>
                      <a:pt x="7" y="0"/>
                    </a:moveTo>
                    <a:lnTo>
                      <a:pt x="0" y="0"/>
                    </a:lnTo>
                    <a:lnTo>
                      <a:pt x="0" y="7"/>
                    </a:lnTo>
                    <a:lnTo>
                      <a:pt x="37" y="7"/>
                    </a:lnTo>
                    <a:lnTo>
                      <a:pt x="2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8" name="Freeform 5900"/>
              <p:cNvSpPr>
                <a:spLocks/>
              </p:cNvSpPr>
              <p:nvPr/>
            </p:nvSpPr>
            <p:spPr bwMode="auto">
              <a:xfrm>
                <a:off x="4716463" y="2505075"/>
                <a:ext cx="20638" cy="3175"/>
              </a:xfrm>
              <a:custGeom>
                <a:avLst/>
                <a:gdLst/>
                <a:ahLst/>
                <a:cxnLst>
                  <a:cxn ang="0">
                    <a:pos x="7" y="0"/>
                  </a:cxn>
                  <a:cxn ang="0">
                    <a:pos x="0" y="0"/>
                  </a:cxn>
                  <a:cxn ang="0">
                    <a:pos x="0" y="7"/>
                  </a:cxn>
                  <a:cxn ang="0">
                    <a:pos x="7" y="7"/>
                  </a:cxn>
                  <a:cxn ang="0">
                    <a:pos x="29" y="7"/>
                  </a:cxn>
                  <a:cxn ang="0">
                    <a:pos x="37" y="7"/>
                  </a:cxn>
                  <a:cxn ang="0">
                    <a:pos x="29" y="0"/>
                  </a:cxn>
                  <a:cxn ang="0">
                    <a:pos x="29" y="0"/>
                  </a:cxn>
                  <a:cxn ang="0">
                    <a:pos x="7" y="0"/>
                  </a:cxn>
                </a:cxnLst>
                <a:rect l="0" t="0" r="r" b="b"/>
                <a:pathLst>
                  <a:path w="37" h="7">
                    <a:moveTo>
                      <a:pt x="7" y="0"/>
                    </a:moveTo>
                    <a:lnTo>
                      <a:pt x="0" y="0"/>
                    </a:lnTo>
                    <a:lnTo>
                      <a:pt x="0" y="7"/>
                    </a:lnTo>
                    <a:lnTo>
                      <a:pt x="7" y="7"/>
                    </a:lnTo>
                    <a:lnTo>
                      <a:pt x="29" y="7"/>
                    </a:lnTo>
                    <a:lnTo>
                      <a:pt x="37" y="7"/>
                    </a:lnTo>
                    <a:lnTo>
                      <a:pt x="29" y="0"/>
                    </a:lnTo>
                    <a:lnTo>
                      <a:pt x="2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19" name="Line 5901"/>
              <p:cNvSpPr>
                <a:spLocks noChangeShapeType="1"/>
              </p:cNvSpPr>
              <p:nvPr/>
            </p:nvSpPr>
            <p:spPr bwMode="auto">
              <a:xfrm>
                <a:off x="4732338" y="2505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0" name="Freeform 5902"/>
              <p:cNvSpPr>
                <a:spLocks/>
              </p:cNvSpPr>
              <p:nvPr/>
            </p:nvSpPr>
            <p:spPr bwMode="auto">
              <a:xfrm>
                <a:off x="4729163" y="2505075"/>
                <a:ext cx="15875" cy="3175"/>
              </a:xfrm>
              <a:custGeom>
                <a:avLst/>
                <a:gdLst/>
                <a:ahLst/>
                <a:cxnLst>
                  <a:cxn ang="0">
                    <a:pos x="7" y="0"/>
                  </a:cxn>
                  <a:cxn ang="0">
                    <a:pos x="0" y="0"/>
                  </a:cxn>
                  <a:cxn ang="0">
                    <a:pos x="0" y="7"/>
                  </a:cxn>
                  <a:cxn ang="0">
                    <a:pos x="31" y="7"/>
                  </a:cxn>
                  <a:cxn ang="0">
                    <a:pos x="23" y="0"/>
                  </a:cxn>
                  <a:cxn ang="0">
                    <a:pos x="7" y="0"/>
                  </a:cxn>
                </a:cxnLst>
                <a:rect l="0" t="0" r="r" b="b"/>
                <a:pathLst>
                  <a:path w="31" h="7">
                    <a:moveTo>
                      <a:pt x="7" y="0"/>
                    </a:moveTo>
                    <a:lnTo>
                      <a:pt x="0" y="0"/>
                    </a:lnTo>
                    <a:lnTo>
                      <a:pt x="0" y="7"/>
                    </a:lnTo>
                    <a:lnTo>
                      <a:pt x="31" y="7"/>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1" name="Freeform 5903"/>
              <p:cNvSpPr>
                <a:spLocks/>
              </p:cNvSpPr>
              <p:nvPr/>
            </p:nvSpPr>
            <p:spPr bwMode="auto">
              <a:xfrm>
                <a:off x="4729163" y="2505075"/>
                <a:ext cx="15875" cy="3175"/>
              </a:xfrm>
              <a:custGeom>
                <a:avLst/>
                <a:gdLst/>
                <a:ahLst/>
                <a:cxnLst>
                  <a:cxn ang="0">
                    <a:pos x="7" y="0"/>
                  </a:cxn>
                  <a:cxn ang="0">
                    <a:pos x="0" y="0"/>
                  </a:cxn>
                  <a:cxn ang="0">
                    <a:pos x="0" y="7"/>
                  </a:cxn>
                  <a:cxn ang="0">
                    <a:pos x="7" y="7"/>
                  </a:cxn>
                  <a:cxn ang="0">
                    <a:pos x="23" y="7"/>
                  </a:cxn>
                  <a:cxn ang="0">
                    <a:pos x="31" y="7"/>
                  </a:cxn>
                  <a:cxn ang="0">
                    <a:pos x="23" y="0"/>
                  </a:cxn>
                  <a:cxn ang="0">
                    <a:pos x="23" y="0"/>
                  </a:cxn>
                  <a:cxn ang="0">
                    <a:pos x="7" y="0"/>
                  </a:cxn>
                </a:cxnLst>
                <a:rect l="0" t="0" r="r" b="b"/>
                <a:pathLst>
                  <a:path w="31" h="7">
                    <a:moveTo>
                      <a:pt x="7" y="0"/>
                    </a:moveTo>
                    <a:lnTo>
                      <a:pt x="0" y="0"/>
                    </a:lnTo>
                    <a:lnTo>
                      <a:pt x="0" y="7"/>
                    </a:lnTo>
                    <a:lnTo>
                      <a:pt x="7" y="7"/>
                    </a:lnTo>
                    <a:lnTo>
                      <a:pt x="23" y="7"/>
                    </a:lnTo>
                    <a:lnTo>
                      <a:pt x="31" y="7"/>
                    </a:lnTo>
                    <a:lnTo>
                      <a:pt x="23"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2" name="Line 5904"/>
              <p:cNvSpPr>
                <a:spLocks noChangeShapeType="1"/>
              </p:cNvSpPr>
              <p:nvPr/>
            </p:nvSpPr>
            <p:spPr bwMode="auto">
              <a:xfrm>
                <a:off x="4745038" y="2508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3" name="Freeform 5905"/>
              <p:cNvSpPr>
                <a:spLocks/>
              </p:cNvSpPr>
              <p:nvPr/>
            </p:nvSpPr>
            <p:spPr bwMode="auto">
              <a:xfrm>
                <a:off x="4737101" y="2505075"/>
                <a:ext cx="7938" cy="11113"/>
              </a:xfrm>
              <a:custGeom>
                <a:avLst/>
                <a:gdLst/>
                <a:ahLst/>
                <a:cxnLst>
                  <a:cxn ang="0">
                    <a:pos x="16" y="7"/>
                  </a:cxn>
                  <a:cxn ang="0">
                    <a:pos x="8" y="0"/>
                  </a:cxn>
                  <a:cxn ang="0">
                    <a:pos x="0" y="0"/>
                  </a:cxn>
                  <a:cxn ang="0">
                    <a:pos x="0" y="22"/>
                  </a:cxn>
                  <a:cxn ang="0">
                    <a:pos x="8" y="22"/>
                  </a:cxn>
                  <a:cxn ang="0">
                    <a:pos x="16" y="14"/>
                  </a:cxn>
                  <a:cxn ang="0">
                    <a:pos x="16" y="7"/>
                  </a:cxn>
                </a:cxnLst>
                <a:rect l="0" t="0" r="r" b="b"/>
                <a:pathLst>
                  <a:path w="16" h="22">
                    <a:moveTo>
                      <a:pt x="16" y="7"/>
                    </a:moveTo>
                    <a:lnTo>
                      <a:pt x="8" y="0"/>
                    </a:lnTo>
                    <a:lnTo>
                      <a:pt x="0" y="0"/>
                    </a:lnTo>
                    <a:lnTo>
                      <a:pt x="0" y="22"/>
                    </a:lnTo>
                    <a:lnTo>
                      <a:pt x="8" y="22"/>
                    </a:lnTo>
                    <a:lnTo>
                      <a:pt x="16" y="14"/>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4" name="Freeform 5906"/>
              <p:cNvSpPr>
                <a:spLocks/>
              </p:cNvSpPr>
              <p:nvPr/>
            </p:nvSpPr>
            <p:spPr bwMode="auto">
              <a:xfrm>
                <a:off x="4737101" y="2505075"/>
                <a:ext cx="7938" cy="11113"/>
              </a:xfrm>
              <a:custGeom>
                <a:avLst/>
                <a:gdLst/>
                <a:ahLst/>
                <a:cxnLst>
                  <a:cxn ang="0">
                    <a:pos x="16" y="7"/>
                  </a:cxn>
                  <a:cxn ang="0">
                    <a:pos x="8" y="0"/>
                  </a:cxn>
                  <a:cxn ang="0">
                    <a:pos x="0" y="0"/>
                  </a:cxn>
                  <a:cxn ang="0">
                    <a:pos x="0" y="7"/>
                  </a:cxn>
                  <a:cxn ang="0">
                    <a:pos x="0" y="14"/>
                  </a:cxn>
                  <a:cxn ang="0">
                    <a:pos x="0" y="22"/>
                  </a:cxn>
                  <a:cxn ang="0">
                    <a:pos x="8" y="22"/>
                  </a:cxn>
                  <a:cxn ang="0">
                    <a:pos x="16" y="14"/>
                  </a:cxn>
                  <a:cxn ang="0">
                    <a:pos x="16" y="7"/>
                  </a:cxn>
                </a:cxnLst>
                <a:rect l="0" t="0" r="r" b="b"/>
                <a:pathLst>
                  <a:path w="16" h="22">
                    <a:moveTo>
                      <a:pt x="16" y="7"/>
                    </a:moveTo>
                    <a:lnTo>
                      <a:pt x="8" y="0"/>
                    </a:lnTo>
                    <a:lnTo>
                      <a:pt x="0" y="0"/>
                    </a:lnTo>
                    <a:lnTo>
                      <a:pt x="0" y="7"/>
                    </a:lnTo>
                    <a:lnTo>
                      <a:pt x="0" y="14"/>
                    </a:lnTo>
                    <a:lnTo>
                      <a:pt x="0" y="22"/>
                    </a:lnTo>
                    <a:lnTo>
                      <a:pt x="8" y="22"/>
                    </a:lnTo>
                    <a:lnTo>
                      <a:pt x="16" y="14"/>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5" name="Line 5907"/>
              <p:cNvSpPr>
                <a:spLocks noChangeShapeType="1"/>
              </p:cNvSpPr>
              <p:nvPr/>
            </p:nvSpPr>
            <p:spPr bwMode="auto">
              <a:xfrm>
                <a:off x="4740276" y="2513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6" name="Freeform 5908"/>
              <p:cNvSpPr>
                <a:spLocks/>
              </p:cNvSpPr>
              <p:nvPr/>
            </p:nvSpPr>
            <p:spPr bwMode="auto">
              <a:xfrm>
                <a:off x="4737101" y="2513013"/>
                <a:ext cx="7938" cy="3175"/>
              </a:xfrm>
              <a:custGeom>
                <a:avLst/>
                <a:gdLst/>
                <a:ahLst/>
                <a:cxnLst>
                  <a:cxn ang="0">
                    <a:pos x="8" y="0"/>
                  </a:cxn>
                  <a:cxn ang="0">
                    <a:pos x="0" y="0"/>
                  </a:cxn>
                  <a:cxn ang="0">
                    <a:pos x="8" y="8"/>
                  </a:cxn>
                  <a:cxn ang="0">
                    <a:pos x="16" y="8"/>
                  </a:cxn>
                  <a:cxn ang="0">
                    <a:pos x="16" y="0"/>
                  </a:cxn>
                  <a:cxn ang="0">
                    <a:pos x="8" y="0"/>
                  </a:cxn>
                </a:cxnLst>
                <a:rect l="0" t="0" r="r" b="b"/>
                <a:pathLst>
                  <a:path w="16" h="8">
                    <a:moveTo>
                      <a:pt x="8" y="0"/>
                    </a:moveTo>
                    <a:lnTo>
                      <a:pt x="0" y="0"/>
                    </a:lnTo>
                    <a:lnTo>
                      <a:pt x="8"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7" name="Freeform 5909"/>
              <p:cNvSpPr>
                <a:spLocks/>
              </p:cNvSpPr>
              <p:nvPr/>
            </p:nvSpPr>
            <p:spPr bwMode="auto">
              <a:xfrm>
                <a:off x="4737101" y="2513013"/>
                <a:ext cx="7938" cy="3175"/>
              </a:xfrm>
              <a:custGeom>
                <a:avLst/>
                <a:gdLst/>
                <a:ahLst/>
                <a:cxnLst>
                  <a:cxn ang="0">
                    <a:pos x="8" y="0"/>
                  </a:cxn>
                  <a:cxn ang="0">
                    <a:pos x="0" y="0"/>
                  </a:cxn>
                  <a:cxn ang="0">
                    <a:pos x="0" y="0"/>
                  </a:cxn>
                  <a:cxn ang="0">
                    <a:pos x="8" y="8"/>
                  </a:cxn>
                  <a:cxn ang="0">
                    <a:pos x="16" y="8"/>
                  </a:cxn>
                  <a:cxn ang="0">
                    <a:pos x="16" y="0"/>
                  </a:cxn>
                  <a:cxn ang="0">
                    <a:pos x="16" y="0"/>
                  </a:cxn>
                  <a:cxn ang="0">
                    <a:pos x="16" y="0"/>
                  </a:cxn>
                  <a:cxn ang="0">
                    <a:pos x="8" y="0"/>
                  </a:cxn>
                </a:cxnLst>
                <a:rect l="0" t="0" r="r" b="b"/>
                <a:pathLst>
                  <a:path w="16" h="8">
                    <a:moveTo>
                      <a:pt x="8" y="0"/>
                    </a:moveTo>
                    <a:lnTo>
                      <a:pt x="0" y="0"/>
                    </a:lnTo>
                    <a:lnTo>
                      <a:pt x="0" y="0"/>
                    </a:lnTo>
                    <a:lnTo>
                      <a:pt x="8" y="8"/>
                    </a:lnTo>
                    <a:lnTo>
                      <a:pt x="16" y="8"/>
                    </a:lnTo>
                    <a:lnTo>
                      <a:pt x="16" y="0"/>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8" name="Line 5910"/>
              <p:cNvSpPr>
                <a:spLocks noChangeShapeType="1"/>
              </p:cNvSpPr>
              <p:nvPr/>
            </p:nvSpPr>
            <p:spPr bwMode="auto">
              <a:xfrm>
                <a:off x="4745038" y="2513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29" name="Freeform 5911"/>
              <p:cNvSpPr>
                <a:spLocks/>
              </p:cNvSpPr>
              <p:nvPr/>
            </p:nvSpPr>
            <p:spPr bwMode="auto">
              <a:xfrm>
                <a:off x="4740276" y="2513013"/>
                <a:ext cx="20638" cy="3175"/>
              </a:xfrm>
              <a:custGeom>
                <a:avLst/>
                <a:gdLst/>
                <a:ahLst/>
                <a:cxnLst>
                  <a:cxn ang="0">
                    <a:pos x="8" y="0"/>
                  </a:cxn>
                  <a:cxn ang="0">
                    <a:pos x="0" y="0"/>
                  </a:cxn>
                  <a:cxn ang="0">
                    <a:pos x="8" y="8"/>
                  </a:cxn>
                  <a:cxn ang="0">
                    <a:pos x="30" y="8"/>
                  </a:cxn>
                  <a:cxn ang="0">
                    <a:pos x="37" y="0"/>
                  </a:cxn>
                  <a:cxn ang="0">
                    <a:pos x="30" y="0"/>
                  </a:cxn>
                  <a:cxn ang="0">
                    <a:pos x="8" y="0"/>
                  </a:cxn>
                </a:cxnLst>
                <a:rect l="0" t="0" r="r" b="b"/>
                <a:pathLst>
                  <a:path w="37" h="8">
                    <a:moveTo>
                      <a:pt x="8" y="0"/>
                    </a:moveTo>
                    <a:lnTo>
                      <a:pt x="0" y="0"/>
                    </a:lnTo>
                    <a:lnTo>
                      <a:pt x="8" y="8"/>
                    </a:lnTo>
                    <a:lnTo>
                      <a:pt x="30" y="8"/>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0" name="Freeform 5912"/>
              <p:cNvSpPr>
                <a:spLocks/>
              </p:cNvSpPr>
              <p:nvPr/>
            </p:nvSpPr>
            <p:spPr bwMode="auto">
              <a:xfrm>
                <a:off x="4740276" y="2513013"/>
                <a:ext cx="20638" cy="3175"/>
              </a:xfrm>
              <a:custGeom>
                <a:avLst/>
                <a:gdLst/>
                <a:ahLst/>
                <a:cxnLst>
                  <a:cxn ang="0">
                    <a:pos x="8" y="0"/>
                  </a:cxn>
                  <a:cxn ang="0">
                    <a:pos x="0" y="0"/>
                  </a:cxn>
                  <a:cxn ang="0">
                    <a:pos x="0" y="0"/>
                  </a:cxn>
                  <a:cxn ang="0">
                    <a:pos x="8" y="8"/>
                  </a:cxn>
                  <a:cxn ang="0">
                    <a:pos x="30" y="8"/>
                  </a:cxn>
                  <a:cxn ang="0">
                    <a:pos x="37" y="0"/>
                  </a:cxn>
                  <a:cxn ang="0">
                    <a:pos x="37" y="0"/>
                  </a:cxn>
                  <a:cxn ang="0">
                    <a:pos x="30" y="0"/>
                  </a:cxn>
                  <a:cxn ang="0">
                    <a:pos x="8" y="0"/>
                  </a:cxn>
                </a:cxnLst>
                <a:rect l="0" t="0" r="r" b="b"/>
                <a:pathLst>
                  <a:path w="37" h="8">
                    <a:moveTo>
                      <a:pt x="8" y="0"/>
                    </a:moveTo>
                    <a:lnTo>
                      <a:pt x="0" y="0"/>
                    </a:lnTo>
                    <a:lnTo>
                      <a:pt x="0" y="0"/>
                    </a:lnTo>
                    <a:lnTo>
                      <a:pt x="8" y="8"/>
                    </a:lnTo>
                    <a:lnTo>
                      <a:pt x="30" y="8"/>
                    </a:lnTo>
                    <a:lnTo>
                      <a:pt x="37" y="0"/>
                    </a:lnTo>
                    <a:lnTo>
                      <a:pt x="37"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1" name="Line 5913"/>
              <p:cNvSpPr>
                <a:spLocks noChangeShapeType="1"/>
              </p:cNvSpPr>
              <p:nvPr/>
            </p:nvSpPr>
            <p:spPr bwMode="auto">
              <a:xfrm>
                <a:off x="4756151" y="2513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2" name="Freeform 5914"/>
              <p:cNvSpPr>
                <a:spLocks/>
              </p:cNvSpPr>
              <p:nvPr/>
            </p:nvSpPr>
            <p:spPr bwMode="auto">
              <a:xfrm>
                <a:off x="4752976" y="2513013"/>
                <a:ext cx="11113" cy="3175"/>
              </a:xfrm>
              <a:custGeom>
                <a:avLst/>
                <a:gdLst/>
                <a:ahLst/>
                <a:cxnLst>
                  <a:cxn ang="0">
                    <a:pos x="8" y="0"/>
                  </a:cxn>
                  <a:cxn ang="0">
                    <a:pos x="0" y="0"/>
                  </a:cxn>
                  <a:cxn ang="0">
                    <a:pos x="8" y="8"/>
                  </a:cxn>
                  <a:cxn ang="0">
                    <a:pos x="15" y="8"/>
                  </a:cxn>
                  <a:cxn ang="0">
                    <a:pos x="23" y="0"/>
                  </a:cxn>
                  <a:cxn ang="0">
                    <a:pos x="15" y="0"/>
                  </a:cxn>
                  <a:cxn ang="0">
                    <a:pos x="8" y="0"/>
                  </a:cxn>
                </a:cxnLst>
                <a:rect l="0" t="0" r="r" b="b"/>
                <a:pathLst>
                  <a:path w="23" h="8">
                    <a:moveTo>
                      <a:pt x="8" y="0"/>
                    </a:moveTo>
                    <a:lnTo>
                      <a:pt x="0" y="0"/>
                    </a:lnTo>
                    <a:lnTo>
                      <a:pt x="8" y="8"/>
                    </a:lnTo>
                    <a:lnTo>
                      <a:pt x="15"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3" name="Freeform 5915"/>
              <p:cNvSpPr>
                <a:spLocks/>
              </p:cNvSpPr>
              <p:nvPr/>
            </p:nvSpPr>
            <p:spPr bwMode="auto">
              <a:xfrm>
                <a:off x="4752976" y="2513013"/>
                <a:ext cx="11113" cy="3175"/>
              </a:xfrm>
              <a:custGeom>
                <a:avLst/>
                <a:gdLst/>
                <a:ahLst/>
                <a:cxnLst>
                  <a:cxn ang="0">
                    <a:pos x="8" y="0"/>
                  </a:cxn>
                  <a:cxn ang="0">
                    <a:pos x="8" y="0"/>
                  </a:cxn>
                  <a:cxn ang="0">
                    <a:pos x="0" y="0"/>
                  </a:cxn>
                  <a:cxn ang="0">
                    <a:pos x="8" y="8"/>
                  </a:cxn>
                  <a:cxn ang="0">
                    <a:pos x="15" y="8"/>
                  </a:cxn>
                  <a:cxn ang="0">
                    <a:pos x="23" y="0"/>
                  </a:cxn>
                  <a:cxn ang="0">
                    <a:pos x="23" y="0"/>
                  </a:cxn>
                  <a:cxn ang="0">
                    <a:pos x="15" y="0"/>
                  </a:cxn>
                  <a:cxn ang="0">
                    <a:pos x="8" y="0"/>
                  </a:cxn>
                </a:cxnLst>
                <a:rect l="0" t="0" r="r" b="b"/>
                <a:pathLst>
                  <a:path w="23" h="8">
                    <a:moveTo>
                      <a:pt x="8" y="0"/>
                    </a:moveTo>
                    <a:lnTo>
                      <a:pt x="8" y="0"/>
                    </a:lnTo>
                    <a:lnTo>
                      <a:pt x="0" y="0"/>
                    </a:lnTo>
                    <a:lnTo>
                      <a:pt x="8" y="8"/>
                    </a:lnTo>
                    <a:lnTo>
                      <a:pt x="15" y="8"/>
                    </a:lnTo>
                    <a:lnTo>
                      <a:pt x="23" y="0"/>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4" name="Line 5916"/>
              <p:cNvSpPr>
                <a:spLocks noChangeShapeType="1"/>
              </p:cNvSpPr>
              <p:nvPr/>
            </p:nvSpPr>
            <p:spPr bwMode="auto">
              <a:xfrm>
                <a:off x="4764088" y="2513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5" name="Freeform 5917"/>
              <p:cNvSpPr>
                <a:spLocks/>
              </p:cNvSpPr>
              <p:nvPr/>
            </p:nvSpPr>
            <p:spPr bwMode="auto">
              <a:xfrm>
                <a:off x="4756151" y="2513013"/>
                <a:ext cx="7938" cy="11113"/>
              </a:xfrm>
              <a:custGeom>
                <a:avLst/>
                <a:gdLst/>
                <a:ahLst/>
                <a:cxnLst>
                  <a:cxn ang="0">
                    <a:pos x="15" y="0"/>
                  </a:cxn>
                  <a:cxn ang="0">
                    <a:pos x="0" y="0"/>
                  </a:cxn>
                  <a:cxn ang="0">
                    <a:pos x="0" y="15"/>
                  </a:cxn>
                  <a:cxn ang="0">
                    <a:pos x="7" y="23"/>
                  </a:cxn>
                  <a:cxn ang="0">
                    <a:pos x="15" y="23"/>
                  </a:cxn>
                  <a:cxn ang="0">
                    <a:pos x="15" y="15"/>
                  </a:cxn>
                  <a:cxn ang="0">
                    <a:pos x="15" y="0"/>
                  </a:cxn>
                </a:cxnLst>
                <a:rect l="0" t="0" r="r" b="b"/>
                <a:pathLst>
                  <a:path w="15" h="23">
                    <a:moveTo>
                      <a:pt x="15" y="0"/>
                    </a:moveTo>
                    <a:lnTo>
                      <a:pt x="0" y="0"/>
                    </a:lnTo>
                    <a:lnTo>
                      <a:pt x="0" y="15"/>
                    </a:lnTo>
                    <a:lnTo>
                      <a:pt x="7" y="23"/>
                    </a:lnTo>
                    <a:lnTo>
                      <a:pt x="15" y="23"/>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6" name="Freeform 5918"/>
              <p:cNvSpPr>
                <a:spLocks/>
              </p:cNvSpPr>
              <p:nvPr/>
            </p:nvSpPr>
            <p:spPr bwMode="auto">
              <a:xfrm>
                <a:off x="4756151" y="2513013"/>
                <a:ext cx="7938" cy="11113"/>
              </a:xfrm>
              <a:custGeom>
                <a:avLst/>
                <a:gdLst/>
                <a:ahLst/>
                <a:cxnLst>
                  <a:cxn ang="0">
                    <a:pos x="15" y="0"/>
                  </a:cxn>
                  <a:cxn ang="0">
                    <a:pos x="15" y="0"/>
                  </a:cxn>
                  <a:cxn ang="0">
                    <a:pos x="7" y="0"/>
                  </a:cxn>
                  <a:cxn ang="0">
                    <a:pos x="0" y="0"/>
                  </a:cxn>
                  <a:cxn ang="0">
                    <a:pos x="0" y="15"/>
                  </a:cxn>
                  <a:cxn ang="0">
                    <a:pos x="7" y="23"/>
                  </a:cxn>
                  <a:cxn ang="0">
                    <a:pos x="15" y="23"/>
                  </a:cxn>
                  <a:cxn ang="0">
                    <a:pos x="15" y="15"/>
                  </a:cxn>
                  <a:cxn ang="0">
                    <a:pos x="15" y="0"/>
                  </a:cxn>
                </a:cxnLst>
                <a:rect l="0" t="0" r="r" b="b"/>
                <a:pathLst>
                  <a:path w="15" h="23">
                    <a:moveTo>
                      <a:pt x="15" y="0"/>
                    </a:moveTo>
                    <a:lnTo>
                      <a:pt x="15" y="0"/>
                    </a:lnTo>
                    <a:lnTo>
                      <a:pt x="7" y="0"/>
                    </a:lnTo>
                    <a:lnTo>
                      <a:pt x="0" y="0"/>
                    </a:lnTo>
                    <a:lnTo>
                      <a:pt x="0" y="15"/>
                    </a:lnTo>
                    <a:lnTo>
                      <a:pt x="7" y="23"/>
                    </a:lnTo>
                    <a:lnTo>
                      <a:pt x="15" y="23"/>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7" name="Line 5919"/>
              <p:cNvSpPr>
                <a:spLocks noChangeShapeType="1"/>
              </p:cNvSpPr>
              <p:nvPr/>
            </p:nvSpPr>
            <p:spPr bwMode="auto">
              <a:xfrm>
                <a:off x="4760913" y="2520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8" name="Freeform 5920"/>
              <p:cNvSpPr>
                <a:spLocks/>
              </p:cNvSpPr>
              <p:nvPr/>
            </p:nvSpPr>
            <p:spPr bwMode="auto">
              <a:xfrm>
                <a:off x="4756151" y="2520950"/>
                <a:ext cx="17463" cy="3175"/>
              </a:xfrm>
              <a:custGeom>
                <a:avLst/>
                <a:gdLst/>
                <a:ahLst/>
                <a:cxnLst>
                  <a:cxn ang="0">
                    <a:pos x="7" y="0"/>
                  </a:cxn>
                  <a:cxn ang="0">
                    <a:pos x="0" y="0"/>
                  </a:cxn>
                  <a:cxn ang="0">
                    <a:pos x="7" y="8"/>
                  </a:cxn>
                  <a:cxn ang="0">
                    <a:pos x="23" y="8"/>
                  </a:cxn>
                  <a:cxn ang="0">
                    <a:pos x="31" y="0"/>
                  </a:cxn>
                  <a:cxn ang="0">
                    <a:pos x="23" y="0"/>
                  </a:cxn>
                  <a:cxn ang="0">
                    <a:pos x="7" y="0"/>
                  </a:cxn>
                </a:cxnLst>
                <a:rect l="0" t="0" r="r" b="b"/>
                <a:pathLst>
                  <a:path w="31" h="8">
                    <a:moveTo>
                      <a:pt x="7" y="0"/>
                    </a:moveTo>
                    <a:lnTo>
                      <a:pt x="0" y="0"/>
                    </a:lnTo>
                    <a:lnTo>
                      <a:pt x="7" y="8"/>
                    </a:lnTo>
                    <a:lnTo>
                      <a:pt x="23" y="8"/>
                    </a:lnTo>
                    <a:lnTo>
                      <a:pt x="31"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39" name="Freeform 5921"/>
              <p:cNvSpPr>
                <a:spLocks/>
              </p:cNvSpPr>
              <p:nvPr/>
            </p:nvSpPr>
            <p:spPr bwMode="auto">
              <a:xfrm>
                <a:off x="4756151" y="2520950"/>
                <a:ext cx="17463" cy="3175"/>
              </a:xfrm>
              <a:custGeom>
                <a:avLst/>
                <a:gdLst/>
                <a:ahLst/>
                <a:cxnLst>
                  <a:cxn ang="0">
                    <a:pos x="7" y="0"/>
                  </a:cxn>
                  <a:cxn ang="0">
                    <a:pos x="0" y="0"/>
                  </a:cxn>
                  <a:cxn ang="0">
                    <a:pos x="0" y="0"/>
                  </a:cxn>
                  <a:cxn ang="0">
                    <a:pos x="7" y="8"/>
                  </a:cxn>
                  <a:cxn ang="0">
                    <a:pos x="23" y="8"/>
                  </a:cxn>
                  <a:cxn ang="0">
                    <a:pos x="31" y="0"/>
                  </a:cxn>
                  <a:cxn ang="0">
                    <a:pos x="31" y="0"/>
                  </a:cxn>
                  <a:cxn ang="0">
                    <a:pos x="23" y="0"/>
                  </a:cxn>
                  <a:cxn ang="0">
                    <a:pos x="7" y="0"/>
                  </a:cxn>
                </a:cxnLst>
                <a:rect l="0" t="0" r="r" b="b"/>
                <a:pathLst>
                  <a:path w="31" h="8">
                    <a:moveTo>
                      <a:pt x="7" y="0"/>
                    </a:moveTo>
                    <a:lnTo>
                      <a:pt x="0" y="0"/>
                    </a:lnTo>
                    <a:lnTo>
                      <a:pt x="0" y="0"/>
                    </a:lnTo>
                    <a:lnTo>
                      <a:pt x="7" y="8"/>
                    </a:lnTo>
                    <a:lnTo>
                      <a:pt x="23" y="8"/>
                    </a:lnTo>
                    <a:lnTo>
                      <a:pt x="31" y="0"/>
                    </a:lnTo>
                    <a:lnTo>
                      <a:pt x="31"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0" name="Line 5922"/>
              <p:cNvSpPr>
                <a:spLocks noChangeShapeType="1"/>
              </p:cNvSpPr>
              <p:nvPr/>
            </p:nvSpPr>
            <p:spPr bwMode="auto">
              <a:xfrm>
                <a:off x="4768851" y="2520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1" name="Freeform 5923"/>
              <p:cNvSpPr>
                <a:spLocks/>
              </p:cNvSpPr>
              <p:nvPr/>
            </p:nvSpPr>
            <p:spPr bwMode="auto">
              <a:xfrm>
                <a:off x="4764088" y="2520950"/>
                <a:ext cx="12700" cy="3175"/>
              </a:xfrm>
              <a:custGeom>
                <a:avLst/>
                <a:gdLst/>
                <a:ahLst/>
                <a:cxnLst>
                  <a:cxn ang="0">
                    <a:pos x="8" y="0"/>
                  </a:cxn>
                  <a:cxn ang="0">
                    <a:pos x="0" y="0"/>
                  </a:cxn>
                  <a:cxn ang="0">
                    <a:pos x="8" y="8"/>
                  </a:cxn>
                  <a:cxn ang="0">
                    <a:pos x="16" y="8"/>
                  </a:cxn>
                  <a:cxn ang="0">
                    <a:pos x="22" y="0"/>
                  </a:cxn>
                  <a:cxn ang="0">
                    <a:pos x="16" y="0"/>
                  </a:cxn>
                  <a:cxn ang="0">
                    <a:pos x="8" y="0"/>
                  </a:cxn>
                </a:cxnLst>
                <a:rect l="0" t="0" r="r" b="b"/>
                <a:pathLst>
                  <a:path w="22" h="8">
                    <a:moveTo>
                      <a:pt x="8" y="0"/>
                    </a:moveTo>
                    <a:lnTo>
                      <a:pt x="0" y="0"/>
                    </a:lnTo>
                    <a:lnTo>
                      <a:pt x="8" y="8"/>
                    </a:lnTo>
                    <a:lnTo>
                      <a:pt x="16" y="8"/>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2" name="Freeform 5924"/>
              <p:cNvSpPr>
                <a:spLocks/>
              </p:cNvSpPr>
              <p:nvPr/>
            </p:nvSpPr>
            <p:spPr bwMode="auto">
              <a:xfrm>
                <a:off x="4764088" y="2520950"/>
                <a:ext cx="12700" cy="3175"/>
              </a:xfrm>
              <a:custGeom>
                <a:avLst/>
                <a:gdLst/>
                <a:ahLst/>
                <a:cxnLst>
                  <a:cxn ang="0">
                    <a:pos x="8" y="0"/>
                  </a:cxn>
                  <a:cxn ang="0">
                    <a:pos x="0" y="0"/>
                  </a:cxn>
                  <a:cxn ang="0">
                    <a:pos x="0" y="0"/>
                  </a:cxn>
                  <a:cxn ang="0">
                    <a:pos x="8" y="8"/>
                  </a:cxn>
                  <a:cxn ang="0">
                    <a:pos x="16" y="8"/>
                  </a:cxn>
                  <a:cxn ang="0">
                    <a:pos x="22" y="0"/>
                  </a:cxn>
                  <a:cxn ang="0">
                    <a:pos x="22" y="0"/>
                  </a:cxn>
                  <a:cxn ang="0">
                    <a:pos x="16" y="0"/>
                  </a:cxn>
                  <a:cxn ang="0">
                    <a:pos x="8" y="0"/>
                  </a:cxn>
                </a:cxnLst>
                <a:rect l="0" t="0" r="r" b="b"/>
                <a:pathLst>
                  <a:path w="22" h="8">
                    <a:moveTo>
                      <a:pt x="8" y="0"/>
                    </a:moveTo>
                    <a:lnTo>
                      <a:pt x="0" y="0"/>
                    </a:lnTo>
                    <a:lnTo>
                      <a:pt x="0" y="0"/>
                    </a:lnTo>
                    <a:lnTo>
                      <a:pt x="8" y="8"/>
                    </a:lnTo>
                    <a:lnTo>
                      <a:pt x="16" y="8"/>
                    </a:lnTo>
                    <a:lnTo>
                      <a:pt x="22" y="0"/>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3" name="Line 5925"/>
              <p:cNvSpPr>
                <a:spLocks noChangeShapeType="1"/>
              </p:cNvSpPr>
              <p:nvPr/>
            </p:nvSpPr>
            <p:spPr bwMode="auto">
              <a:xfrm>
                <a:off x="4773613" y="2520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4" name="Freeform 5926"/>
              <p:cNvSpPr>
                <a:spLocks/>
              </p:cNvSpPr>
              <p:nvPr/>
            </p:nvSpPr>
            <p:spPr bwMode="auto">
              <a:xfrm>
                <a:off x="4768851" y="2520950"/>
                <a:ext cx="19050" cy="3175"/>
              </a:xfrm>
              <a:custGeom>
                <a:avLst/>
                <a:gdLst/>
                <a:ahLst/>
                <a:cxnLst>
                  <a:cxn ang="0">
                    <a:pos x="8" y="0"/>
                  </a:cxn>
                  <a:cxn ang="0">
                    <a:pos x="0" y="0"/>
                  </a:cxn>
                  <a:cxn ang="0">
                    <a:pos x="8" y="8"/>
                  </a:cxn>
                  <a:cxn ang="0">
                    <a:pos x="30" y="8"/>
                  </a:cxn>
                  <a:cxn ang="0">
                    <a:pos x="37" y="0"/>
                  </a:cxn>
                  <a:cxn ang="0">
                    <a:pos x="30" y="0"/>
                  </a:cxn>
                  <a:cxn ang="0">
                    <a:pos x="8" y="0"/>
                  </a:cxn>
                </a:cxnLst>
                <a:rect l="0" t="0" r="r" b="b"/>
                <a:pathLst>
                  <a:path w="37" h="8">
                    <a:moveTo>
                      <a:pt x="8" y="0"/>
                    </a:moveTo>
                    <a:lnTo>
                      <a:pt x="0" y="0"/>
                    </a:lnTo>
                    <a:lnTo>
                      <a:pt x="8" y="8"/>
                    </a:lnTo>
                    <a:lnTo>
                      <a:pt x="30" y="8"/>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5" name="Freeform 5927"/>
              <p:cNvSpPr>
                <a:spLocks/>
              </p:cNvSpPr>
              <p:nvPr/>
            </p:nvSpPr>
            <p:spPr bwMode="auto">
              <a:xfrm>
                <a:off x="4768851" y="2520950"/>
                <a:ext cx="19050" cy="3175"/>
              </a:xfrm>
              <a:custGeom>
                <a:avLst/>
                <a:gdLst/>
                <a:ahLst/>
                <a:cxnLst>
                  <a:cxn ang="0">
                    <a:pos x="8" y="0"/>
                  </a:cxn>
                  <a:cxn ang="0">
                    <a:pos x="0" y="0"/>
                  </a:cxn>
                  <a:cxn ang="0">
                    <a:pos x="0" y="0"/>
                  </a:cxn>
                  <a:cxn ang="0">
                    <a:pos x="8" y="8"/>
                  </a:cxn>
                  <a:cxn ang="0">
                    <a:pos x="30" y="8"/>
                  </a:cxn>
                  <a:cxn ang="0">
                    <a:pos x="37" y="0"/>
                  </a:cxn>
                  <a:cxn ang="0">
                    <a:pos x="30" y="0"/>
                  </a:cxn>
                  <a:cxn ang="0">
                    <a:pos x="30" y="0"/>
                  </a:cxn>
                  <a:cxn ang="0">
                    <a:pos x="8" y="0"/>
                  </a:cxn>
                </a:cxnLst>
                <a:rect l="0" t="0" r="r" b="b"/>
                <a:pathLst>
                  <a:path w="37" h="8">
                    <a:moveTo>
                      <a:pt x="8" y="0"/>
                    </a:moveTo>
                    <a:lnTo>
                      <a:pt x="0" y="0"/>
                    </a:lnTo>
                    <a:lnTo>
                      <a:pt x="0" y="0"/>
                    </a:lnTo>
                    <a:lnTo>
                      <a:pt x="8" y="8"/>
                    </a:lnTo>
                    <a:lnTo>
                      <a:pt x="30" y="8"/>
                    </a:lnTo>
                    <a:lnTo>
                      <a:pt x="37" y="0"/>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6" name="Line 5928"/>
              <p:cNvSpPr>
                <a:spLocks noChangeShapeType="1"/>
              </p:cNvSpPr>
              <p:nvPr/>
            </p:nvSpPr>
            <p:spPr bwMode="auto">
              <a:xfrm>
                <a:off x="4784726" y="2520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7" name="Freeform 5929"/>
              <p:cNvSpPr>
                <a:spLocks/>
              </p:cNvSpPr>
              <p:nvPr/>
            </p:nvSpPr>
            <p:spPr bwMode="auto">
              <a:xfrm>
                <a:off x="4779963" y="2520950"/>
                <a:ext cx="12700" cy="3175"/>
              </a:xfrm>
              <a:custGeom>
                <a:avLst/>
                <a:gdLst/>
                <a:ahLst/>
                <a:cxnLst>
                  <a:cxn ang="0">
                    <a:pos x="8" y="0"/>
                  </a:cxn>
                  <a:cxn ang="0">
                    <a:pos x="0" y="0"/>
                  </a:cxn>
                  <a:cxn ang="0">
                    <a:pos x="8" y="8"/>
                  </a:cxn>
                  <a:cxn ang="0">
                    <a:pos x="15" y="8"/>
                  </a:cxn>
                  <a:cxn ang="0">
                    <a:pos x="23" y="0"/>
                  </a:cxn>
                  <a:cxn ang="0">
                    <a:pos x="15" y="0"/>
                  </a:cxn>
                  <a:cxn ang="0">
                    <a:pos x="8" y="0"/>
                  </a:cxn>
                </a:cxnLst>
                <a:rect l="0" t="0" r="r" b="b"/>
                <a:pathLst>
                  <a:path w="23" h="8">
                    <a:moveTo>
                      <a:pt x="8" y="0"/>
                    </a:moveTo>
                    <a:lnTo>
                      <a:pt x="0" y="0"/>
                    </a:lnTo>
                    <a:lnTo>
                      <a:pt x="8" y="8"/>
                    </a:lnTo>
                    <a:lnTo>
                      <a:pt x="15"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8" name="Freeform 5930"/>
              <p:cNvSpPr>
                <a:spLocks/>
              </p:cNvSpPr>
              <p:nvPr/>
            </p:nvSpPr>
            <p:spPr bwMode="auto">
              <a:xfrm>
                <a:off x="4779963" y="2520950"/>
                <a:ext cx="12700" cy="3175"/>
              </a:xfrm>
              <a:custGeom>
                <a:avLst/>
                <a:gdLst/>
                <a:ahLst/>
                <a:cxnLst>
                  <a:cxn ang="0">
                    <a:pos x="8" y="0"/>
                  </a:cxn>
                  <a:cxn ang="0">
                    <a:pos x="0" y="0"/>
                  </a:cxn>
                  <a:cxn ang="0">
                    <a:pos x="0" y="0"/>
                  </a:cxn>
                  <a:cxn ang="0">
                    <a:pos x="8" y="8"/>
                  </a:cxn>
                  <a:cxn ang="0">
                    <a:pos x="15" y="8"/>
                  </a:cxn>
                  <a:cxn ang="0">
                    <a:pos x="23" y="0"/>
                  </a:cxn>
                  <a:cxn ang="0">
                    <a:pos x="15" y="0"/>
                  </a:cxn>
                  <a:cxn ang="0">
                    <a:pos x="15" y="0"/>
                  </a:cxn>
                  <a:cxn ang="0">
                    <a:pos x="8" y="0"/>
                  </a:cxn>
                </a:cxnLst>
                <a:rect l="0" t="0" r="r" b="b"/>
                <a:pathLst>
                  <a:path w="23" h="8">
                    <a:moveTo>
                      <a:pt x="8" y="0"/>
                    </a:moveTo>
                    <a:lnTo>
                      <a:pt x="0" y="0"/>
                    </a:lnTo>
                    <a:lnTo>
                      <a:pt x="0" y="0"/>
                    </a:lnTo>
                    <a:lnTo>
                      <a:pt x="8" y="8"/>
                    </a:lnTo>
                    <a:lnTo>
                      <a:pt x="15" y="8"/>
                    </a:lnTo>
                    <a:lnTo>
                      <a:pt x="23" y="0"/>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49" name="Line 5931"/>
              <p:cNvSpPr>
                <a:spLocks noChangeShapeType="1"/>
              </p:cNvSpPr>
              <p:nvPr/>
            </p:nvSpPr>
            <p:spPr bwMode="auto">
              <a:xfrm>
                <a:off x="4792663" y="2520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0" name="Freeform 5932"/>
              <p:cNvSpPr>
                <a:spLocks/>
              </p:cNvSpPr>
              <p:nvPr/>
            </p:nvSpPr>
            <p:spPr bwMode="auto">
              <a:xfrm>
                <a:off x="4784726" y="2520950"/>
                <a:ext cx="7938" cy="11113"/>
              </a:xfrm>
              <a:custGeom>
                <a:avLst/>
                <a:gdLst/>
                <a:ahLst/>
                <a:cxnLst>
                  <a:cxn ang="0">
                    <a:pos x="15" y="0"/>
                  </a:cxn>
                  <a:cxn ang="0">
                    <a:pos x="0" y="0"/>
                  </a:cxn>
                  <a:cxn ang="0">
                    <a:pos x="0" y="22"/>
                  </a:cxn>
                  <a:cxn ang="0">
                    <a:pos x="7" y="22"/>
                  </a:cxn>
                  <a:cxn ang="0">
                    <a:pos x="15" y="15"/>
                  </a:cxn>
                  <a:cxn ang="0">
                    <a:pos x="15" y="0"/>
                  </a:cxn>
                </a:cxnLst>
                <a:rect l="0" t="0" r="r" b="b"/>
                <a:pathLst>
                  <a:path w="15" h="22">
                    <a:moveTo>
                      <a:pt x="15" y="0"/>
                    </a:moveTo>
                    <a:lnTo>
                      <a:pt x="0" y="0"/>
                    </a:lnTo>
                    <a:lnTo>
                      <a:pt x="0" y="22"/>
                    </a:lnTo>
                    <a:lnTo>
                      <a:pt x="7" y="22"/>
                    </a:lnTo>
                    <a:lnTo>
                      <a:pt x="15" y="15"/>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1" name="Freeform 5933"/>
              <p:cNvSpPr>
                <a:spLocks/>
              </p:cNvSpPr>
              <p:nvPr/>
            </p:nvSpPr>
            <p:spPr bwMode="auto">
              <a:xfrm>
                <a:off x="4784726" y="2520950"/>
                <a:ext cx="7938" cy="11113"/>
              </a:xfrm>
              <a:custGeom>
                <a:avLst/>
                <a:gdLst/>
                <a:ahLst/>
                <a:cxnLst>
                  <a:cxn ang="0">
                    <a:pos x="15" y="0"/>
                  </a:cxn>
                  <a:cxn ang="0">
                    <a:pos x="7" y="0"/>
                  </a:cxn>
                  <a:cxn ang="0">
                    <a:pos x="0" y="0"/>
                  </a:cxn>
                  <a:cxn ang="0">
                    <a:pos x="0" y="0"/>
                  </a:cxn>
                  <a:cxn ang="0">
                    <a:pos x="0" y="15"/>
                  </a:cxn>
                  <a:cxn ang="0">
                    <a:pos x="0" y="22"/>
                  </a:cxn>
                  <a:cxn ang="0">
                    <a:pos x="7" y="22"/>
                  </a:cxn>
                  <a:cxn ang="0">
                    <a:pos x="15" y="15"/>
                  </a:cxn>
                  <a:cxn ang="0">
                    <a:pos x="15" y="0"/>
                  </a:cxn>
                </a:cxnLst>
                <a:rect l="0" t="0" r="r" b="b"/>
                <a:pathLst>
                  <a:path w="15" h="22">
                    <a:moveTo>
                      <a:pt x="15" y="0"/>
                    </a:moveTo>
                    <a:lnTo>
                      <a:pt x="7" y="0"/>
                    </a:lnTo>
                    <a:lnTo>
                      <a:pt x="0" y="0"/>
                    </a:lnTo>
                    <a:lnTo>
                      <a:pt x="0" y="0"/>
                    </a:lnTo>
                    <a:lnTo>
                      <a:pt x="0" y="15"/>
                    </a:lnTo>
                    <a:lnTo>
                      <a:pt x="0" y="22"/>
                    </a:lnTo>
                    <a:lnTo>
                      <a:pt x="7" y="22"/>
                    </a:lnTo>
                    <a:lnTo>
                      <a:pt x="15" y="15"/>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2" name="Line 5934"/>
              <p:cNvSpPr>
                <a:spLocks noChangeShapeType="1"/>
              </p:cNvSpPr>
              <p:nvPr/>
            </p:nvSpPr>
            <p:spPr bwMode="auto">
              <a:xfrm>
                <a:off x="4787901" y="2524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3" name="Freeform 5935"/>
              <p:cNvSpPr>
                <a:spLocks/>
              </p:cNvSpPr>
              <p:nvPr/>
            </p:nvSpPr>
            <p:spPr bwMode="auto">
              <a:xfrm>
                <a:off x="4784726" y="2524125"/>
                <a:ext cx="12700" cy="7938"/>
              </a:xfrm>
              <a:custGeom>
                <a:avLst/>
                <a:gdLst/>
                <a:ahLst/>
                <a:cxnLst>
                  <a:cxn ang="0">
                    <a:pos x="7" y="0"/>
                  </a:cxn>
                  <a:cxn ang="0">
                    <a:pos x="0" y="7"/>
                  </a:cxn>
                  <a:cxn ang="0">
                    <a:pos x="7" y="14"/>
                  </a:cxn>
                  <a:cxn ang="0">
                    <a:pos x="15" y="14"/>
                  </a:cxn>
                  <a:cxn ang="0">
                    <a:pos x="23" y="7"/>
                  </a:cxn>
                  <a:cxn ang="0">
                    <a:pos x="15" y="0"/>
                  </a:cxn>
                  <a:cxn ang="0">
                    <a:pos x="7" y="0"/>
                  </a:cxn>
                </a:cxnLst>
                <a:rect l="0" t="0" r="r" b="b"/>
                <a:pathLst>
                  <a:path w="23" h="14">
                    <a:moveTo>
                      <a:pt x="7" y="0"/>
                    </a:moveTo>
                    <a:lnTo>
                      <a:pt x="0" y="7"/>
                    </a:lnTo>
                    <a:lnTo>
                      <a:pt x="7" y="14"/>
                    </a:lnTo>
                    <a:lnTo>
                      <a:pt x="15" y="14"/>
                    </a:lnTo>
                    <a:lnTo>
                      <a:pt x="23"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4" name="Freeform 5936"/>
              <p:cNvSpPr>
                <a:spLocks/>
              </p:cNvSpPr>
              <p:nvPr/>
            </p:nvSpPr>
            <p:spPr bwMode="auto">
              <a:xfrm>
                <a:off x="4784726" y="2524125"/>
                <a:ext cx="12700" cy="7938"/>
              </a:xfrm>
              <a:custGeom>
                <a:avLst/>
                <a:gdLst/>
                <a:ahLst/>
                <a:cxnLst>
                  <a:cxn ang="0">
                    <a:pos x="7" y="0"/>
                  </a:cxn>
                  <a:cxn ang="0">
                    <a:pos x="0" y="7"/>
                  </a:cxn>
                  <a:cxn ang="0">
                    <a:pos x="0" y="7"/>
                  </a:cxn>
                  <a:cxn ang="0">
                    <a:pos x="7" y="14"/>
                  </a:cxn>
                  <a:cxn ang="0">
                    <a:pos x="15" y="14"/>
                  </a:cxn>
                  <a:cxn ang="0">
                    <a:pos x="23" y="7"/>
                  </a:cxn>
                  <a:cxn ang="0">
                    <a:pos x="23" y="7"/>
                  </a:cxn>
                  <a:cxn ang="0">
                    <a:pos x="15" y="0"/>
                  </a:cxn>
                  <a:cxn ang="0">
                    <a:pos x="7" y="0"/>
                  </a:cxn>
                </a:cxnLst>
                <a:rect l="0" t="0" r="r" b="b"/>
                <a:pathLst>
                  <a:path w="23" h="14">
                    <a:moveTo>
                      <a:pt x="7" y="0"/>
                    </a:moveTo>
                    <a:lnTo>
                      <a:pt x="0" y="7"/>
                    </a:lnTo>
                    <a:lnTo>
                      <a:pt x="0" y="7"/>
                    </a:lnTo>
                    <a:lnTo>
                      <a:pt x="7" y="14"/>
                    </a:lnTo>
                    <a:lnTo>
                      <a:pt x="15" y="14"/>
                    </a:lnTo>
                    <a:lnTo>
                      <a:pt x="23" y="7"/>
                    </a:lnTo>
                    <a:lnTo>
                      <a:pt x="23" y="7"/>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5" name="Line 5937"/>
              <p:cNvSpPr>
                <a:spLocks noChangeShapeType="1"/>
              </p:cNvSpPr>
              <p:nvPr/>
            </p:nvSpPr>
            <p:spPr bwMode="auto">
              <a:xfrm>
                <a:off x="4797426" y="2528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6" name="Freeform 5938"/>
              <p:cNvSpPr>
                <a:spLocks/>
              </p:cNvSpPr>
              <p:nvPr/>
            </p:nvSpPr>
            <p:spPr bwMode="auto">
              <a:xfrm>
                <a:off x="4787901" y="2524125"/>
                <a:ext cx="9525" cy="15875"/>
              </a:xfrm>
              <a:custGeom>
                <a:avLst/>
                <a:gdLst/>
                <a:ahLst/>
                <a:cxnLst>
                  <a:cxn ang="0">
                    <a:pos x="16" y="7"/>
                  </a:cxn>
                  <a:cxn ang="0">
                    <a:pos x="8" y="0"/>
                  </a:cxn>
                  <a:cxn ang="0">
                    <a:pos x="0" y="7"/>
                  </a:cxn>
                  <a:cxn ang="0">
                    <a:pos x="0" y="21"/>
                  </a:cxn>
                  <a:cxn ang="0">
                    <a:pos x="8" y="28"/>
                  </a:cxn>
                  <a:cxn ang="0">
                    <a:pos x="16" y="28"/>
                  </a:cxn>
                  <a:cxn ang="0">
                    <a:pos x="16" y="21"/>
                  </a:cxn>
                  <a:cxn ang="0">
                    <a:pos x="16" y="7"/>
                  </a:cxn>
                </a:cxnLst>
                <a:rect l="0" t="0" r="r" b="b"/>
                <a:pathLst>
                  <a:path w="16" h="28">
                    <a:moveTo>
                      <a:pt x="16" y="7"/>
                    </a:moveTo>
                    <a:lnTo>
                      <a:pt x="8" y="0"/>
                    </a:lnTo>
                    <a:lnTo>
                      <a:pt x="0" y="7"/>
                    </a:lnTo>
                    <a:lnTo>
                      <a:pt x="0" y="21"/>
                    </a:lnTo>
                    <a:lnTo>
                      <a:pt x="8" y="28"/>
                    </a:lnTo>
                    <a:lnTo>
                      <a:pt x="16" y="28"/>
                    </a:lnTo>
                    <a:lnTo>
                      <a:pt x="16" y="21"/>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7" name="Freeform 5939"/>
              <p:cNvSpPr>
                <a:spLocks/>
              </p:cNvSpPr>
              <p:nvPr/>
            </p:nvSpPr>
            <p:spPr bwMode="auto">
              <a:xfrm>
                <a:off x="4787901" y="2524125"/>
                <a:ext cx="9525" cy="15875"/>
              </a:xfrm>
              <a:custGeom>
                <a:avLst/>
                <a:gdLst/>
                <a:ahLst/>
                <a:cxnLst>
                  <a:cxn ang="0">
                    <a:pos x="16" y="7"/>
                  </a:cxn>
                  <a:cxn ang="0">
                    <a:pos x="16" y="7"/>
                  </a:cxn>
                  <a:cxn ang="0">
                    <a:pos x="8" y="0"/>
                  </a:cxn>
                  <a:cxn ang="0">
                    <a:pos x="0" y="7"/>
                  </a:cxn>
                  <a:cxn ang="0">
                    <a:pos x="0" y="21"/>
                  </a:cxn>
                  <a:cxn ang="0">
                    <a:pos x="8" y="28"/>
                  </a:cxn>
                  <a:cxn ang="0">
                    <a:pos x="16" y="28"/>
                  </a:cxn>
                  <a:cxn ang="0">
                    <a:pos x="16" y="21"/>
                  </a:cxn>
                  <a:cxn ang="0">
                    <a:pos x="16" y="7"/>
                  </a:cxn>
                </a:cxnLst>
                <a:rect l="0" t="0" r="r" b="b"/>
                <a:pathLst>
                  <a:path w="16" h="28">
                    <a:moveTo>
                      <a:pt x="16" y="7"/>
                    </a:moveTo>
                    <a:lnTo>
                      <a:pt x="16" y="7"/>
                    </a:lnTo>
                    <a:lnTo>
                      <a:pt x="8" y="0"/>
                    </a:lnTo>
                    <a:lnTo>
                      <a:pt x="0" y="7"/>
                    </a:lnTo>
                    <a:lnTo>
                      <a:pt x="0" y="21"/>
                    </a:lnTo>
                    <a:lnTo>
                      <a:pt x="8" y="28"/>
                    </a:lnTo>
                    <a:lnTo>
                      <a:pt x="16" y="28"/>
                    </a:lnTo>
                    <a:lnTo>
                      <a:pt x="16" y="21"/>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8" name="Line 5940"/>
              <p:cNvSpPr>
                <a:spLocks noChangeShapeType="1"/>
              </p:cNvSpPr>
              <p:nvPr/>
            </p:nvSpPr>
            <p:spPr bwMode="auto">
              <a:xfrm>
                <a:off x="4792663" y="2532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59" name="Freeform 5941"/>
              <p:cNvSpPr>
                <a:spLocks/>
              </p:cNvSpPr>
              <p:nvPr/>
            </p:nvSpPr>
            <p:spPr bwMode="auto">
              <a:xfrm>
                <a:off x="4787901" y="2532063"/>
                <a:ext cx="12700" cy="7938"/>
              </a:xfrm>
              <a:custGeom>
                <a:avLst/>
                <a:gdLst/>
                <a:ahLst/>
                <a:cxnLst>
                  <a:cxn ang="0">
                    <a:pos x="8" y="0"/>
                  </a:cxn>
                  <a:cxn ang="0">
                    <a:pos x="8" y="7"/>
                  </a:cxn>
                  <a:cxn ang="0">
                    <a:pos x="0" y="7"/>
                  </a:cxn>
                  <a:cxn ang="0">
                    <a:pos x="8" y="14"/>
                  </a:cxn>
                  <a:cxn ang="0">
                    <a:pos x="16" y="14"/>
                  </a:cxn>
                  <a:cxn ang="0">
                    <a:pos x="22" y="7"/>
                  </a:cxn>
                  <a:cxn ang="0">
                    <a:pos x="16" y="0"/>
                  </a:cxn>
                  <a:cxn ang="0">
                    <a:pos x="8" y="0"/>
                  </a:cxn>
                </a:cxnLst>
                <a:rect l="0" t="0" r="r" b="b"/>
                <a:pathLst>
                  <a:path w="22" h="14">
                    <a:moveTo>
                      <a:pt x="8" y="0"/>
                    </a:moveTo>
                    <a:lnTo>
                      <a:pt x="8" y="7"/>
                    </a:lnTo>
                    <a:lnTo>
                      <a:pt x="0" y="7"/>
                    </a:lnTo>
                    <a:lnTo>
                      <a:pt x="8" y="14"/>
                    </a:lnTo>
                    <a:lnTo>
                      <a:pt x="16" y="14"/>
                    </a:lnTo>
                    <a:lnTo>
                      <a:pt x="22"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0" name="Freeform 5942"/>
              <p:cNvSpPr>
                <a:spLocks/>
              </p:cNvSpPr>
              <p:nvPr/>
            </p:nvSpPr>
            <p:spPr bwMode="auto">
              <a:xfrm>
                <a:off x="4787901" y="2532063"/>
                <a:ext cx="12700" cy="7938"/>
              </a:xfrm>
              <a:custGeom>
                <a:avLst/>
                <a:gdLst/>
                <a:ahLst/>
                <a:cxnLst>
                  <a:cxn ang="0">
                    <a:pos x="8" y="0"/>
                  </a:cxn>
                  <a:cxn ang="0">
                    <a:pos x="8" y="7"/>
                  </a:cxn>
                  <a:cxn ang="0">
                    <a:pos x="0" y="7"/>
                  </a:cxn>
                  <a:cxn ang="0">
                    <a:pos x="8" y="14"/>
                  </a:cxn>
                  <a:cxn ang="0">
                    <a:pos x="16" y="14"/>
                  </a:cxn>
                  <a:cxn ang="0">
                    <a:pos x="22" y="7"/>
                  </a:cxn>
                  <a:cxn ang="0">
                    <a:pos x="22" y="7"/>
                  </a:cxn>
                  <a:cxn ang="0">
                    <a:pos x="16" y="0"/>
                  </a:cxn>
                  <a:cxn ang="0">
                    <a:pos x="8" y="0"/>
                  </a:cxn>
                </a:cxnLst>
                <a:rect l="0" t="0" r="r" b="b"/>
                <a:pathLst>
                  <a:path w="22" h="14">
                    <a:moveTo>
                      <a:pt x="8" y="0"/>
                    </a:moveTo>
                    <a:lnTo>
                      <a:pt x="8" y="7"/>
                    </a:lnTo>
                    <a:lnTo>
                      <a:pt x="0" y="7"/>
                    </a:lnTo>
                    <a:lnTo>
                      <a:pt x="8" y="14"/>
                    </a:lnTo>
                    <a:lnTo>
                      <a:pt x="16" y="14"/>
                    </a:lnTo>
                    <a:lnTo>
                      <a:pt x="22" y="7"/>
                    </a:lnTo>
                    <a:lnTo>
                      <a:pt x="22"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1" name="Line 5943"/>
              <p:cNvSpPr>
                <a:spLocks noChangeShapeType="1"/>
              </p:cNvSpPr>
              <p:nvPr/>
            </p:nvSpPr>
            <p:spPr bwMode="auto">
              <a:xfrm>
                <a:off x="4797426" y="2532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2" name="Freeform 5944"/>
              <p:cNvSpPr>
                <a:spLocks/>
              </p:cNvSpPr>
              <p:nvPr/>
            </p:nvSpPr>
            <p:spPr bwMode="auto">
              <a:xfrm>
                <a:off x="4792663" y="2532063"/>
                <a:ext cx="19050" cy="7938"/>
              </a:xfrm>
              <a:custGeom>
                <a:avLst/>
                <a:gdLst/>
                <a:ahLst/>
                <a:cxnLst>
                  <a:cxn ang="0">
                    <a:pos x="8" y="0"/>
                  </a:cxn>
                  <a:cxn ang="0">
                    <a:pos x="8" y="7"/>
                  </a:cxn>
                  <a:cxn ang="0">
                    <a:pos x="0" y="7"/>
                  </a:cxn>
                  <a:cxn ang="0">
                    <a:pos x="8" y="14"/>
                  </a:cxn>
                  <a:cxn ang="0">
                    <a:pos x="30" y="14"/>
                  </a:cxn>
                  <a:cxn ang="0">
                    <a:pos x="37" y="7"/>
                  </a:cxn>
                  <a:cxn ang="0">
                    <a:pos x="30" y="0"/>
                  </a:cxn>
                  <a:cxn ang="0">
                    <a:pos x="8" y="0"/>
                  </a:cxn>
                </a:cxnLst>
                <a:rect l="0" t="0" r="r" b="b"/>
                <a:pathLst>
                  <a:path w="37" h="14">
                    <a:moveTo>
                      <a:pt x="8" y="0"/>
                    </a:moveTo>
                    <a:lnTo>
                      <a:pt x="8" y="7"/>
                    </a:lnTo>
                    <a:lnTo>
                      <a:pt x="0" y="7"/>
                    </a:lnTo>
                    <a:lnTo>
                      <a:pt x="8" y="14"/>
                    </a:lnTo>
                    <a:lnTo>
                      <a:pt x="30" y="14"/>
                    </a:lnTo>
                    <a:lnTo>
                      <a:pt x="37" y="7"/>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3" name="Freeform 5945"/>
              <p:cNvSpPr>
                <a:spLocks/>
              </p:cNvSpPr>
              <p:nvPr/>
            </p:nvSpPr>
            <p:spPr bwMode="auto">
              <a:xfrm>
                <a:off x="4792663" y="2532063"/>
                <a:ext cx="19050" cy="7938"/>
              </a:xfrm>
              <a:custGeom>
                <a:avLst/>
                <a:gdLst/>
                <a:ahLst/>
                <a:cxnLst>
                  <a:cxn ang="0">
                    <a:pos x="8" y="0"/>
                  </a:cxn>
                  <a:cxn ang="0">
                    <a:pos x="8" y="7"/>
                  </a:cxn>
                  <a:cxn ang="0">
                    <a:pos x="0" y="7"/>
                  </a:cxn>
                  <a:cxn ang="0">
                    <a:pos x="8" y="14"/>
                  </a:cxn>
                  <a:cxn ang="0">
                    <a:pos x="30" y="14"/>
                  </a:cxn>
                  <a:cxn ang="0">
                    <a:pos x="37" y="7"/>
                  </a:cxn>
                  <a:cxn ang="0">
                    <a:pos x="37" y="7"/>
                  </a:cxn>
                  <a:cxn ang="0">
                    <a:pos x="30" y="0"/>
                  </a:cxn>
                  <a:cxn ang="0">
                    <a:pos x="8" y="0"/>
                  </a:cxn>
                </a:cxnLst>
                <a:rect l="0" t="0" r="r" b="b"/>
                <a:pathLst>
                  <a:path w="37" h="14">
                    <a:moveTo>
                      <a:pt x="8" y="0"/>
                    </a:moveTo>
                    <a:lnTo>
                      <a:pt x="8" y="7"/>
                    </a:lnTo>
                    <a:lnTo>
                      <a:pt x="0" y="7"/>
                    </a:lnTo>
                    <a:lnTo>
                      <a:pt x="8" y="14"/>
                    </a:lnTo>
                    <a:lnTo>
                      <a:pt x="30" y="14"/>
                    </a:lnTo>
                    <a:lnTo>
                      <a:pt x="37" y="7"/>
                    </a:lnTo>
                    <a:lnTo>
                      <a:pt x="37" y="7"/>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4" name="Line 5946"/>
              <p:cNvSpPr>
                <a:spLocks noChangeShapeType="1"/>
              </p:cNvSpPr>
              <p:nvPr/>
            </p:nvSpPr>
            <p:spPr bwMode="auto">
              <a:xfrm>
                <a:off x="4811713" y="25352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5" name="Freeform 5947"/>
              <p:cNvSpPr>
                <a:spLocks/>
              </p:cNvSpPr>
              <p:nvPr/>
            </p:nvSpPr>
            <p:spPr bwMode="auto">
              <a:xfrm>
                <a:off x="4803776" y="2532063"/>
                <a:ext cx="7938" cy="15875"/>
              </a:xfrm>
              <a:custGeom>
                <a:avLst/>
                <a:gdLst/>
                <a:ahLst/>
                <a:cxnLst>
                  <a:cxn ang="0">
                    <a:pos x="15" y="7"/>
                  </a:cxn>
                  <a:cxn ang="0">
                    <a:pos x="8" y="0"/>
                  </a:cxn>
                  <a:cxn ang="0">
                    <a:pos x="0" y="7"/>
                  </a:cxn>
                  <a:cxn ang="0">
                    <a:pos x="0" y="22"/>
                  </a:cxn>
                  <a:cxn ang="0">
                    <a:pos x="8" y="29"/>
                  </a:cxn>
                  <a:cxn ang="0">
                    <a:pos x="15" y="29"/>
                  </a:cxn>
                  <a:cxn ang="0">
                    <a:pos x="15" y="22"/>
                  </a:cxn>
                  <a:cxn ang="0">
                    <a:pos x="15" y="7"/>
                  </a:cxn>
                </a:cxnLst>
                <a:rect l="0" t="0" r="r" b="b"/>
                <a:pathLst>
                  <a:path w="15" h="29">
                    <a:moveTo>
                      <a:pt x="15" y="7"/>
                    </a:moveTo>
                    <a:lnTo>
                      <a:pt x="8" y="0"/>
                    </a:lnTo>
                    <a:lnTo>
                      <a:pt x="0" y="7"/>
                    </a:lnTo>
                    <a:lnTo>
                      <a:pt x="0" y="22"/>
                    </a:lnTo>
                    <a:lnTo>
                      <a:pt x="8" y="29"/>
                    </a:lnTo>
                    <a:lnTo>
                      <a:pt x="15" y="29"/>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6" name="Freeform 5948"/>
              <p:cNvSpPr>
                <a:spLocks/>
              </p:cNvSpPr>
              <p:nvPr/>
            </p:nvSpPr>
            <p:spPr bwMode="auto">
              <a:xfrm>
                <a:off x="4803776" y="2532063"/>
                <a:ext cx="7938" cy="15875"/>
              </a:xfrm>
              <a:custGeom>
                <a:avLst/>
                <a:gdLst/>
                <a:ahLst/>
                <a:cxnLst>
                  <a:cxn ang="0">
                    <a:pos x="15" y="7"/>
                  </a:cxn>
                  <a:cxn ang="0">
                    <a:pos x="15" y="7"/>
                  </a:cxn>
                  <a:cxn ang="0">
                    <a:pos x="8" y="0"/>
                  </a:cxn>
                  <a:cxn ang="0">
                    <a:pos x="0" y="7"/>
                  </a:cxn>
                  <a:cxn ang="0">
                    <a:pos x="0" y="22"/>
                  </a:cxn>
                  <a:cxn ang="0">
                    <a:pos x="8" y="29"/>
                  </a:cxn>
                  <a:cxn ang="0">
                    <a:pos x="15" y="29"/>
                  </a:cxn>
                  <a:cxn ang="0">
                    <a:pos x="15" y="22"/>
                  </a:cxn>
                  <a:cxn ang="0">
                    <a:pos x="15" y="7"/>
                  </a:cxn>
                </a:cxnLst>
                <a:rect l="0" t="0" r="r" b="b"/>
                <a:pathLst>
                  <a:path w="15" h="29">
                    <a:moveTo>
                      <a:pt x="15" y="7"/>
                    </a:moveTo>
                    <a:lnTo>
                      <a:pt x="15" y="7"/>
                    </a:lnTo>
                    <a:lnTo>
                      <a:pt x="8" y="0"/>
                    </a:lnTo>
                    <a:lnTo>
                      <a:pt x="0" y="7"/>
                    </a:lnTo>
                    <a:lnTo>
                      <a:pt x="0" y="22"/>
                    </a:lnTo>
                    <a:lnTo>
                      <a:pt x="8" y="29"/>
                    </a:lnTo>
                    <a:lnTo>
                      <a:pt x="15" y="29"/>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7" name="Line 5949"/>
              <p:cNvSpPr>
                <a:spLocks noChangeShapeType="1"/>
              </p:cNvSpPr>
              <p:nvPr/>
            </p:nvSpPr>
            <p:spPr bwMode="auto">
              <a:xfrm>
                <a:off x="4808538" y="2540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8" name="Freeform 5950"/>
              <p:cNvSpPr>
                <a:spLocks/>
              </p:cNvSpPr>
              <p:nvPr/>
            </p:nvSpPr>
            <p:spPr bwMode="auto">
              <a:xfrm>
                <a:off x="4803776" y="2540000"/>
                <a:ext cx="20638" cy="7938"/>
              </a:xfrm>
              <a:custGeom>
                <a:avLst/>
                <a:gdLst/>
                <a:ahLst/>
                <a:cxnLst>
                  <a:cxn ang="0">
                    <a:pos x="8" y="0"/>
                  </a:cxn>
                  <a:cxn ang="0">
                    <a:pos x="0" y="8"/>
                  </a:cxn>
                  <a:cxn ang="0">
                    <a:pos x="8" y="15"/>
                  </a:cxn>
                  <a:cxn ang="0">
                    <a:pos x="31" y="15"/>
                  </a:cxn>
                  <a:cxn ang="0">
                    <a:pos x="38" y="8"/>
                  </a:cxn>
                  <a:cxn ang="0">
                    <a:pos x="31" y="0"/>
                  </a:cxn>
                  <a:cxn ang="0">
                    <a:pos x="8" y="0"/>
                  </a:cxn>
                </a:cxnLst>
                <a:rect l="0" t="0" r="r" b="b"/>
                <a:pathLst>
                  <a:path w="38" h="15">
                    <a:moveTo>
                      <a:pt x="8" y="0"/>
                    </a:moveTo>
                    <a:lnTo>
                      <a:pt x="0" y="8"/>
                    </a:lnTo>
                    <a:lnTo>
                      <a:pt x="8" y="15"/>
                    </a:lnTo>
                    <a:lnTo>
                      <a:pt x="31" y="15"/>
                    </a:lnTo>
                    <a:lnTo>
                      <a:pt x="38" y="8"/>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69" name="Freeform 5951"/>
              <p:cNvSpPr>
                <a:spLocks/>
              </p:cNvSpPr>
              <p:nvPr/>
            </p:nvSpPr>
            <p:spPr bwMode="auto">
              <a:xfrm>
                <a:off x="4803776" y="2540000"/>
                <a:ext cx="20638" cy="7938"/>
              </a:xfrm>
              <a:custGeom>
                <a:avLst/>
                <a:gdLst/>
                <a:ahLst/>
                <a:cxnLst>
                  <a:cxn ang="0">
                    <a:pos x="8" y="0"/>
                  </a:cxn>
                  <a:cxn ang="0">
                    <a:pos x="0" y="8"/>
                  </a:cxn>
                  <a:cxn ang="0">
                    <a:pos x="0" y="8"/>
                  </a:cxn>
                  <a:cxn ang="0">
                    <a:pos x="8" y="15"/>
                  </a:cxn>
                  <a:cxn ang="0">
                    <a:pos x="31" y="15"/>
                  </a:cxn>
                  <a:cxn ang="0">
                    <a:pos x="38" y="8"/>
                  </a:cxn>
                  <a:cxn ang="0">
                    <a:pos x="38" y="8"/>
                  </a:cxn>
                  <a:cxn ang="0">
                    <a:pos x="31" y="0"/>
                  </a:cxn>
                  <a:cxn ang="0">
                    <a:pos x="8" y="0"/>
                  </a:cxn>
                </a:cxnLst>
                <a:rect l="0" t="0" r="r" b="b"/>
                <a:pathLst>
                  <a:path w="38" h="15">
                    <a:moveTo>
                      <a:pt x="8" y="0"/>
                    </a:moveTo>
                    <a:lnTo>
                      <a:pt x="0" y="8"/>
                    </a:lnTo>
                    <a:lnTo>
                      <a:pt x="0" y="8"/>
                    </a:lnTo>
                    <a:lnTo>
                      <a:pt x="8" y="15"/>
                    </a:lnTo>
                    <a:lnTo>
                      <a:pt x="31" y="15"/>
                    </a:lnTo>
                    <a:lnTo>
                      <a:pt x="38" y="8"/>
                    </a:lnTo>
                    <a:lnTo>
                      <a:pt x="38" y="8"/>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0" name="Line 5952"/>
              <p:cNvSpPr>
                <a:spLocks noChangeShapeType="1"/>
              </p:cNvSpPr>
              <p:nvPr/>
            </p:nvSpPr>
            <p:spPr bwMode="auto">
              <a:xfrm>
                <a:off x="4824413" y="25431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1" name="Freeform 5953"/>
              <p:cNvSpPr>
                <a:spLocks/>
              </p:cNvSpPr>
              <p:nvPr/>
            </p:nvSpPr>
            <p:spPr bwMode="auto">
              <a:xfrm>
                <a:off x="4816476" y="2540000"/>
                <a:ext cx="7938" cy="14288"/>
              </a:xfrm>
              <a:custGeom>
                <a:avLst/>
                <a:gdLst/>
                <a:ahLst/>
                <a:cxnLst>
                  <a:cxn ang="0">
                    <a:pos x="15" y="8"/>
                  </a:cxn>
                  <a:cxn ang="0">
                    <a:pos x="15" y="0"/>
                  </a:cxn>
                  <a:cxn ang="0">
                    <a:pos x="8" y="0"/>
                  </a:cxn>
                  <a:cxn ang="0">
                    <a:pos x="0" y="8"/>
                  </a:cxn>
                  <a:cxn ang="0">
                    <a:pos x="0" y="23"/>
                  </a:cxn>
                  <a:cxn ang="0">
                    <a:pos x="8" y="29"/>
                  </a:cxn>
                  <a:cxn ang="0">
                    <a:pos x="15" y="29"/>
                  </a:cxn>
                  <a:cxn ang="0">
                    <a:pos x="15" y="23"/>
                  </a:cxn>
                  <a:cxn ang="0">
                    <a:pos x="15" y="8"/>
                  </a:cxn>
                </a:cxnLst>
                <a:rect l="0" t="0" r="r" b="b"/>
                <a:pathLst>
                  <a:path w="15" h="29">
                    <a:moveTo>
                      <a:pt x="15" y="8"/>
                    </a:moveTo>
                    <a:lnTo>
                      <a:pt x="15" y="0"/>
                    </a:lnTo>
                    <a:lnTo>
                      <a:pt x="8" y="0"/>
                    </a:lnTo>
                    <a:lnTo>
                      <a:pt x="0" y="8"/>
                    </a:lnTo>
                    <a:lnTo>
                      <a:pt x="0" y="23"/>
                    </a:lnTo>
                    <a:lnTo>
                      <a:pt x="8" y="29"/>
                    </a:lnTo>
                    <a:lnTo>
                      <a:pt x="15" y="29"/>
                    </a:lnTo>
                    <a:lnTo>
                      <a:pt x="15" y="23"/>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2" name="Freeform 5954"/>
              <p:cNvSpPr>
                <a:spLocks/>
              </p:cNvSpPr>
              <p:nvPr/>
            </p:nvSpPr>
            <p:spPr bwMode="auto">
              <a:xfrm>
                <a:off x="4816476" y="2540000"/>
                <a:ext cx="7938" cy="14288"/>
              </a:xfrm>
              <a:custGeom>
                <a:avLst/>
                <a:gdLst/>
                <a:ahLst/>
                <a:cxnLst>
                  <a:cxn ang="0">
                    <a:pos x="15" y="8"/>
                  </a:cxn>
                  <a:cxn ang="0">
                    <a:pos x="15" y="0"/>
                  </a:cxn>
                  <a:cxn ang="0">
                    <a:pos x="8" y="0"/>
                  </a:cxn>
                  <a:cxn ang="0">
                    <a:pos x="0" y="8"/>
                  </a:cxn>
                  <a:cxn ang="0">
                    <a:pos x="0" y="23"/>
                  </a:cxn>
                  <a:cxn ang="0">
                    <a:pos x="8" y="29"/>
                  </a:cxn>
                  <a:cxn ang="0">
                    <a:pos x="15" y="29"/>
                  </a:cxn>
                  <a:cxn ang="0">
                    <a:pos x="15" y="23"/>
                  </a:cxn>
                  <a:cxn ang="0">
                    <a:pos x="15" y="8"/>
                  </a:cxn>
                </a:cxnLst>
                <a:rect l="0" t="0" r="r" b="b"/>
                <a:pathLst>
                  <a:path w="15" h="29">
                    <a:moveTo>
                      <a:pt x="15" y="8"/>
                    </a:moveTo>
                    <a:lnTo>
                      <a:pt x="15" y="0"/>
                    </a:lnTo>
                    <a:lnTo>
                      <a:pt x="8" y="0"/>
                    </a:lnTo>
                    <a:lnTo>
                      <a:pt x="0" y="8"/>
                    </a:lnTo>
                    <a:lnTo>
                      <a:pt x="0" y="23"/>
                    </a:lnTo>
                    <a:lnTo>
                      <a:pt x="8" y="29"/>
                    </a:lnTo>
                    <a:lnTo>
                      <a:pt x="15" y="29"/>
                    </a:lnTo>
                    <a:lnTo>
                      <a:pt x="15" y="23"/>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3" name="Line 5955"/>
              <p:cNvSpPr>
                <a:spLocks noChangeShapeType="1"/>
              </p:cNvSpPr>
              <p:nvPr/>
            </p:nvSpPr>
            <p:spPr bwMode="auto">
              <a:xfrm>
                <a:off x="4821238" y="2547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4" name="Freeform 5956"/>
              <p:cNvSpPr>
                <a:spLocks/>
              </p:cNvSpPr>
              <p:nvPr/>
            </p:nvSpPr>
            <p:spPr bwMode="auto">
              <a:xfrm>
                <a:off x="4816476" y="2547938"/>
                <a:ext cx="11113" cy="6350"/>
              </a:xfrm>
              <a:custGeom>
                <a:avLst/>
                <a:gdLst/>
                <a:ahLst/>
                <a:cxnLst>
                  <a:cxn ang="0">
                    <a:pos x="8" y="0"/>
                  </a:cxn>
                  <a:cxn ang="0">
                    <a:pos x="0" y="0"/>
                  </a:cxn>
                  <a:cxn ang="0">
                    <a:pos x="0" y="8"/>
                  </a:cxn>
                  <a:cxn ang="0">
                    <a:pos x="8" y="14"/>
                  </a:cxn>
                  <a:cxn ang="0">
                    <a:pos x="15" y="14"/>
                  </a:cxn>
                  <a:cxn ang="0">
                    <a:pos x="22" y="8"/>
                  </a:cxn>
                  <a:cxn ang="0">
                    <a:pos x="22" y="0"/>
                  </a:cxn>
                  <a:cxn ang="0">
                    <a:pos x="15" y="0"/>
                  </a:cxn>
                  <a:cxn ang="0">
                    <a:pos x="8" y="0"/>
                  </a:cxn>
                </a:cxnLst>
                <a:rect l="0" t="0" r="r" b="b"/>
                <a:pathLst>
                  <a:path w="22" h="14">
                    <a:moveTo>
                      <a:pt x="8" y="0"/>
                    </a:moveTo>
                    <a:lnTo>
                      <a:pt x="0" y="0"/>
                    </a:lnTo>
                    <a:lnTo>
                      <a:pt x="0" y="8"/>
                    </a:lnTo>
                    <a:lnTo>
                      <a:pt x="8" y="14"/>
                    </a:lnTo>
                    <a:lnTo>
                      <a:pt x="15" y="14"/>
                    </a:lnTo>
                    <a:lnTo>
                      <a:pt x="22" y="8"/>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5" name="Freeform 5957"/>
              <p:cNvSpPr>
                <a:spLocks/>
              </p:cNvSpPr>
              <p:nvPr/>
            </p:nvSpPr>
            <p:spPr bwMode="auto">
              <a:xfrm>
                <a:off x="4816476" y="2547938"/>
                <a:ext cx="11113" cy="6350"/>
              </a:xfrm>
              <a:custGeom>
                <a:avLst/>
                <a:gdLst/>
                <a:ahLst/>
                <a:cxnLst>
                  <a:cxn ang="0">
                    <a:pos x="8" y="0"/>
                  </a:cxn>
                  <a:cxn ang="0">
                    <a:pos x="0" y="0"/>
                  </a:cxn>
                  <a:cxn ang="0">
                    <a:pos x="0" y="8"/>
                  </a:cxn>
                  <a:cxn ang="0">
                    <a:pos x="8" y="14"/>
                  </a:cxn>
                  <a:cxn ang="0">
                    <a:pos x="15" y="14"/>
                  </a:cxn>
                  <a:cxn ang="0">
                    <a:pos x="22" y="8"/>
                  </a:cxn>
                  <a:cxn ang="0">
                    <a:pos x="22" y="0"/>
                  </a:cxn>
                  <a:cxn ang="0">
                    <a:pos x="15" y="0"/>
                  </a:cxn>
                  <a:cxn ang="0">
                    <a:pos x="8" y="0"/>
                  </a:cxn>
                </a:cxnLst>
                <a:rect l="0" t="0" r="r" b="b"/>
                <a:pathLst>
                  <a:path w="22" h="14">
                    <a:moveTo>
                      <a:pt x="8" y="0"/>
                    </a:moveTo>
                    <a:lnTo>
                      <a:pt x="0" y="0"/>
                    </a:lnTo>
                    <a:lnTo>
                      <a:pt x="0" y="8"/>
                    </a:lnTo>
                    <a:lnTo>
                      <a:pt x="8" y="14"/>
                    </a:lnTo>
                    <a:lnTo>
                      <a:pt x="15" y="14"/>
                    </a:lnTo>
                    <a:lnTo>
                      <a:pt x="22" y="8"/>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6" name="Line 5958"/>
              <p:cNvSpPr>
                <a:spLocks noChangeShapeType="1"/>
              </p:cNvSpPr>
              <p:nvPr/>
            </p:nvSpPr>
            <p:spPr bwMode="auto">
              <a:xfrm>
                <a:off x="4827588" y="2551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7" name="Freeform 5959"/>
              <p:cNvSpPr>
                <a:spLocks/>
              </p:cNvSpPr>
              <p:nvPr/>
            </p:nvSpPr>
            <p:spPr bwMode="auto">
              <a:xfrm>
                <a:off x="4821238" y="2547938"/>
                <a:ext cx="6350" cy="14288"/>
              </a:xfrm>
              <a:custGeom>
                <a:avLst/>
                <a:gdLst/>
                <a:ahLst/>
                <a:cxnLst>
                  <a:cxn ang="0">
                    <a:pos x="14" y="8"/>
                  </a:cxn>
                  <a:cxn ang="0">
                    <a:pos x="7" y="0"/>
                  </a:cxn>
                  <a:cxn ang="0">
                    <a:pos x="0" y="8"/>
                  </a:cxn>
                  <a:cxn ang="0">
                    <a:pos x="0" y="22"/>
                  </a:cxn>
                  <a:cxn ang="0">
                    <a:pos x="7" y="29"/>
                  </a:cxn>
                  <a:cxn ang="0">
                    <a:pos x="7" y="22"/>
                  </a:cxn>
                  <a:cxn ang="0">
                    <a:pos x="14" y="22"/>
                  </a:cxn>
                  <a:cxn ang="0">
                    <a:pos x="14" y="8"/>
                  </a:cxn>
                </a:cxnLst>
                <a:rect l="0" t="0" r="r" b="b"/>
                <a:pathLst>
                  <a:path w="14" h="29">
                    <a:moveTo>
                      <a:pt x="14" y="8"/>
                    </a:moveTo>
                    <a:lnTo>
                      <a:pt x="7" y="0"/>
                    </a:lnTo>
                    <a:lnTo>
                      <a:pt x="0" y="8"/>
                    </a:lnTo>
                    <a:lnTo>
                      <a:pt x="0" y="22"/>
                    </a:lnTo>
                    <a:lnTo>
                      <a:pt x="7" y="29"/>
                    </a:lnTo>
                    <a:lnTo>
                      <a:pt x="7" y="22"/>
                    </a:lnTo>
                    <a:lnTo>
                      <a:pt x="14" y="22"/>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8" name="Freeform 5960"/>
              <p:cNvSpPr>
                <a:spLocks/>
              </p:cNvSpPr>
              <p:nvPr/>
            </p:nvSpPr>
            <p:spPr bwMode="auto">
              <a:xfrm>
                <a:off x="4821238" y="2547938"/>
                <a:ext cx="6350" cy="14288"/>
              </a:xfrm>
              <a:custGeom>
                <a:avLst/>
                <a:gdLst/>
                <a:ahLst/>
                <a:cxnLst>
                  <a:cxn ang="0">
                    <a:pos x="14" y="8"/>
                  </a:cxn>
                  <a:cxn ang="0">
                    <a:pos x="7" y="0"/>
                  </a:cxn>
                  <a:cxn ang="0">
                    <a:pos x="7" y="0"/>
                  </a:cxn>
                  <a:cxn ang="0">
                    <a:pos x="0" y="8"/>
                  </a:cxn>
                  <a:cxn ang="0">
                    <a:pos x="0" y="22"/>
                  </a:cxn>
                  <a:cxn ang="0">
                    <a:pos x="7" y="29"/>
                  </a:cxn>
                  <a:cxn ang="0">
                    <a:pos x="7" y="22"/>
                  </a:cxn>
                  <a:cxn ang="0">
                    <a:pos x="14" y="22"/>
                  </a:cxn>
                  <a:cxn ang="0">
                    <a:pos x="14" y="8"/>
                  </a:cxn>
                </a:cxnLst>
                <a:rect l="0" t="0" r="r" b="b"/>
                <a:pathLst>
                  <a:path w="14" h="29">
                    <a:moveTo>
                      <a:pt x="14" y="8"/>
                    </a:moveTo>
                    <a:lnTo>
                      <a:pt x="7" y="0"/>
                    </a:lnTo>
                    <a:lnTo>
                      <a:pt x="7" y="0"/>
                    </a:lnTo>
                    <a:lnTo>
                      <a:pt x="0" y="8"/>
                    </a:lnTo>
                    <a:lnTo>
                      <a:pt x="0" y="22"/>
                    </a:lnTo>
                    <a:lnTo>
                      <a:pt x="7" y="29"/>
                    </a:lnTo>
                    <a:lnTo>
                      <a:pt x="7" y="22"/>
                    </a:lnTo>
                    <a:lnTo>
                      <a:pt x="14" y="22"/>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79" name="Line 5961"/>
              <p:cNvSpPr>
                <a:spLocks noChangeShapeType="1"/>
              </p:cNvSpPr>
              <p:nvPr/>
            </p:nvSpPr>
            <p:spPr bwMode="auto">
              <a:xfrm>
                <a:off x="4824413"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0" name="Freeform 5962"/>
              <p:cNvSpPr>
                <a:spLocks/>
              </p:cNvSpPr>
              <p:nvPr/>
            </p:nvSpPr>
            <p:spPr bwMode="auto">
              <a:xfrm>
                <a:off x="4821238" y="2554288"/>
                <a:ext cx="15875" cy="7938"/>
              </a:xfrm>
              <a:custGeom>
                <a:avLst/>
                <a:gdLst/>
                <a:ahLst/>
                <a:cxnLst>
                  <a:cxn ang="0">
                    <a:pos x="7" y="0"/>
                  </a:cxn>
                  <a:cxn ang="0">
                    <a:pos x="0" y="0"/>
                  </a:cxn>
                  <a:cxn ang="0">
                    <a:pos x="0" y="8"/>
                  </a:cxn>
                  <a:cxn ang="0">
                    <a:pos x="7" y="15"/>
                  </a:cxn>
                  <a:cxn ang="0">
                    <a:pos x="22" y="15"/>
                  </a:cxn>
                  <a:cxn ang="0">
                    <a:pos x="30" y="8"/>
                  </a:cxn>
                  <a:cxn ang="0">
                    <a:pos x="22" y="0"/>
                  </a:cxn>
                  <a:cxn ang="0">
                    <a:pos x="7" y="0"/>
                  </a:cxn>
                </a:cxnLst>
                <a:rect l="0" t="0" r="r" b="b"/>
                <a:pathLst>
                  <a:path w="30" h="15">
                    <a:moveTo>
                      <a:pt x="7" y="0"/>
                    </a:moveTo>
                    <a:lnTo>
                      <a:pt x="0" y="0"/>
                    </a:lnTo>
                    <a:lnTo>
                      <a:pt x="0" y="8"/>
                    </a:lnTo>
                    <a:lnTo>
                      <a:pt x="7" y="15"/>
                    </a:lnTo>
                    <a:lnTo>
                      <a:pt x="22" y="15"/>
                    </a:lnTo>
                    <a:lnTo>
                      <a:pt x="30" y="8"/>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1" name="Freeform 5963"/>
              <p:cNvSpPr>
                <a:spLocks/>
              </p:cNvSpPr>
              <p:nvPr/>
            </p:nvSpPr>
            <p:spPr bwMode="auto">
              <a:xfrm>
                <a:off x="4821238" y="2554288"/>
                <a:ext cx="15875" cy="7938"/>
              </a:xfrm>
              <a:custGeom>
                <a:avLst/>
                <a:gdLst/>
                <a:ahLst/>
                <a:cxnLst>
                  <a:cxn ang="0">
                    <a:pos x="7" y="0"/>
                  </a:cxn>
                  <a:cxn ang="0">
                    <a:pos x="0" y="0"/>
                  </a:cxn>
                  <a:cxn ang="0">
                    <a:pos x="0" y="8"/>
                  </a:cxn>
                  <a:cxn ang="0">
                    <a:pos x="7" y="15"/>
                  </a:cxn>
                  <a:cxn ang="0">
                    <a:pos x="22" y="15"/>
                  </a:cxn>
                  <a:cxn ang="0">
                    <a:pos x="30" y="8"/>
                  </a:cxn>
                  <a:cxn ang="0">
                    <a:pos x="22" y="0"/>
                  </a:cxn>
                  <a:cxn ang="0">
                    <a:pos x="22" y="0"/>
                  </a:cxn>
                  <a:cxn ang="0">
                    <a:pos x="7" y="0"/>
                  </a:cxn>
                </a:cxnLst>
                <a:rect l="0" t="0" r="r" b="b"/>
                <a:pathLst>
                  <a:path w="30" h="15">
                    <a:moveTo>
                      <a:pt x="7" y="0"/>
                    </a:moveTo>
                    <a:lnTo>
                      <a:pt x="0" y="0"/>
                    </a:lnTo>
                    <a:lnTo>
                      <a:pt x="0" y="8"/>
                    </a:lnTo>
                    <a:lnTo>
                      <a:pt x="7" y="15"/>
                    </a:lnTo>
                    <a:lnTo>
                      <a:pt x="22" y="15"/>
                    </a:lnTo>
                    <a:lnTo>
                      <a:pt x="30" y="8"/>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2" name="Line 5964"/>
              <p:cNvSpPr>
                <a:spLocks noChangeShapeType="1"/>
              </p:cNvSpPr>
              <p:nvPr/>
            </p:nvSpPr>
            <p:spPr bwMode="auto">
              <a:xfrm>
                <a:off x="4832351"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3" name="Freeform 5965"/>
              <p:cNvSpPr>
                <a:spLocks/>
              </p:cNvSpPr>
              <p:nvPr/>
            </p:nvSpPr>
            <p:spPr bwMode="auto">
              <a:xfrm>
                <a:off x="4827588" y="2554288"/>
                <a:ext cx="15875" cy="7938"/>
              </a:xfrm>
              <a:custGeom>
                <a:avLst/>
                <a:gdLst/>
                <a:ahLst/>
                <a:cxnLst>
                  <a:cxn ang="0">
                    <a:pos x="8" y="0"/>
                  </a:cxn>
                  <a:cxn ang="0">
                    <a:pos x="0" y="0"/>
                  </a:cxn>
                  <a:cxn ang="0">
                    <a:pos x="0" y="8"/>
                  </a:cxn>
                  <a:cxn ang="0">
                    <a:pos x="8" y="15"/>
                  </a:cxn>
                  <a:cxn ang="0">
                    <a:pos x="23" y="15"/>
                  </a:cxn>
                  <a:cxn ang="0">
                    <a:pos x="30" y="8"/>
                  </a:cxn>
                  <a:cxn ang="0">
                    <a:pos x="30" y="0"/>
                  </a:cxn>
                  <a:cxn ang="0">
                    <a:pos x="23" y="0"/>
                  </a:cxn>
                  <a:cxn ang="0">
                    <a:pos x="8" y="0"/>
                  </a:cxn>
                </a:cxnLst>
                <a:rect l="0" t="0" r="r" b="b"/>
                <a:pathLst>
                  <a:path w="30" h="15">
                    <a:moveTo>
                      <a:pt x="8" y="0"/>
                    </a:moveTo>
                    <a:lnTo>
                      <a:pt x="0" y="0"/>
                    </a:lnTo>
                    <a:lnTo>
                      <a:pt x="0" y="8"/>
                    </a:lnTo>
                    <a:lnTo>
                      <a:pt x="8" y="15"/>
                    </a:lnTo>
                    <a:lnTo>
                      <a:pt x="23" y="15"/>
                    </a:lnTo>
                    <a:lnTo>
                      <a:pt x="30" y="8"/>
                    </a:lnTo>
                    <a:lnTo>
                      <a:pt x="30"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4" name="Freeform 5966"/>
              <p:cNvSpPr>
                <a:spLocks/>
              </p:cNvSpPr>
              <p:nvPr/>
            </p:nvSpPr>
            <p:spPr bwMode="auto">
              <a:xfrm>
                <a:off x="4827588" y="2554288"/>
                <a:ext cx="15875" cy="7938"/>
              </a:xfrm>
              <a:custGeom>
                <a:avLst/>
                <a:gdLst/>
                <a:ahLst/>
                <a:cxnLst>
                  <a:cxn ang="0">
                    <a:pos x="8" y="0"/>
                  </a:cxn>
                  <a:cxn ang="0">
                    <a:pos x="0" y="0"/>
                  </a:cxn>
                  <a:cxn ang="0">
                    <a:pos x="0" y="8"/>
                  </a:cxn>
                  <a:cxn ang="0">
                    <a:pos x="8" y="15"/>
                  </a:cxn>
                  <a:cxn ang="0">
                    <a:pos x="23" y="15"/>
                  </a:cxn>
                  <a:cxn ang="0">
                    <a:pos x="30" y="8"/>
                  </a:cxn>
                  <a:cxn ang="0">
                    <a:pos x="30" y="0"/>
                  </a:cxn>
                  <a:cxn ang="0">
                    <a:pos x="23" y="0"/>
                  </a:cxn>
                  <a:cxn ang="0">
                    <a:pos x="8" y="0"/>
                  </a:cxn>
                </a:cxnLst>
                <a:rect l="0" t="0" r="r" b="b"/>
                <a:pathLst>
                  <a:path w="30" h="15">
                    <a:moveTo>
                      <a:pt x="8" y="0"/>
                    </a:moveTo>
                    <a:lnTo>
                      <a:pt x="0" y="0"/>
                    </a:lnTo>
                    <a:lnTo>
                      <a:pt x="0" y="8"/>
                    </a:lnTo>
                    <a:lnTo>
                      <a:pt x="8" y="15"/>
                    </a:lnTo>
                    <a:lnTo>
                      <a:pt x="23" y="15"/>
                    </a:lnTo>
                    <a:lnTo>
                      <a:pt x="30" y="8"/>
                    </a:lnTo>
                    <a:lnTo>
                      <a:pt x="30"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5" name="Line 5967"/>
              <p:cNvSpPr>
                <a:spLocks noChangeShapeType="1"/>
              </p:cNvSpPr>
              <p:nvPr/>
            </p:nvSpPr>
            <p:spPr bwMode="auto">
              <a:xfrm>
                <a:off x="4840288"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6" name="Freeform 5968"/>
              <p:cNvSpPr>
                <a:spLocks/>
              </p:cNvSpPr>
              <p:nvPr/>
            </p:nvSpPr>
            <p:spPr bwMode="auto">
              <a:xfrm>
                <a:off x="4837113" y="2554288"/>
                <a:ext cx="11113" cy="7938"/>
              </a:xfrm>
              <a:custGeom>
                <a:avLst/>
                <a:gdLst/>
                <a:ahLst/>
                <a:cxnLst>
                  <a:cxn ang="0">
                    <a:pos x="7" y="0"/>
                  </a:cxn>
                  <a:cxn ang="0">
                    <a:pos x="0" y="8"/>
                  </a:cxn>
                  <a:cxn ang="0">
                    <a:pos x="7" y="15"/>
                  </a:cxn>
                  <a:cxn ang="0">
                    <a:pos x="14" y="15"/>
                  </a:cxn>
                  <a:cxn ang="0">
                    <a:pos x="22" y="8"/>
                  </a:cxn>
                  <a:cxn ang="0">
                    <a:pos x="22" y="0"/>
                  </a:cxn>
                  <a:cxn ang="0">
                    <a:pos x="14" y="0"/>
                  </a:cxn>
                  <a:cxn ang="0">
                    <a:pos x="7" y="0"/>
                  </a:cxn>
                </a:cxnLst>
                <a:rect l="0" t="0" r="r" b="b"/>
                <a:pathLst>
                  <a:path w="22" h="15">
                    <a:moveTo>
                      <a:pt x="7" y="0"/>
                    </a:moveTo>
                    <a:lnTo>
                      <a:pt x="0" y="8"/>
                    </a:lnTo>
                    <a:lnTo>
                      <a:pt x="7" y="15"/>
                    </a:lnTo>
                    <a:lnTo>
                      <a:pt x="14" y="15"/>
                    </a:lnTo>
                    <a:lnTo>
                      <a:pt x="22" y="8"/>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7" name="Freeform 5969"/>
              <p:cNvSpPr>
                <a:spLocks/>
              </p:cNvSpPr>
              <p:nvPr/>
            </p:nvSpPr>
            <p:spPr bwMode="auto">
              <a:xfrm>
                <a:off x="4837113" y="2554288"/>
                <a:ext cx="11113" cy="7938"/>
              </a:xfrm>
              <a:custGeom>
                <a:avLst/>
                <a:gdLst/>
                <a:ahLst/>
                <a:cxnLst>
                  <a:cxn ang="0">
                    <a:pos x="7" y="0"/>
                  </a:cxn>
                  <a:cxn ang="0">
                    <a:pos x="7" y="0"/>
                  </a:cxn>
                  <a:cxn ang="0">
                    <a:pos x="0" y="8"/>
                  </a:cxn>
                  <a:cxn ang="0">
                    <a:pos x="7" y="15"/>
                  </a:cxn>
                  <a:cxn ang="0">
                    <a:pos x="14" y="15"/>
                  </a:cxn>
                  <a:cxn ang="0">
                    <a:pos x="22" y="8"/>
                  </a:cxn>
                  <a:cxn ang="0">
                    <a:pos x="22" y="0"/>
                  </a:cxn>
                  <a:cxn ang="0">
                    <a:pos x="14" y="0"/>
                  </a:cxn>
                  <a:cxn ang="0">
                    <a:pos x="7" y="0"/>
                  </a:cxn>
                </a:cxnLst>
                <a:rect l="0" t="0" r="r" b="b"/>
                <a:pathLst>
                  <a:path w="22" h="15">
                    <a:moveTo>
                      <a:pt x="7" y="0"/>
                    </a:moveTo>
                    <a:lnTo>
                      <a:pt x="7" y="0"/>
                    </a:lnTo>
                    <a:lnTo>
                      <a:pt x="0" y="8"/>
                    </a:lnTo>
                    <a:lnTo>
                      <a:pt x="7" y="15"/>
                    </a:lnTo>
                    <a:lnTo>
                      <a:pt x="14" y="15"/>
                    </a:lnTo>
                    <a:lnTo>
                      <a:pt x="22" y="8"/>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8" name="Line 5970"/>
              <p:cNvSpPr>
                <a:spLocks noChangeShapeType="1"/>
              </p:cNvSpPr>
              <p:nvPr/>
            </p:nvSpPr>
            <p:spPr bwMode="auto">
              <a:xfrm>
                <a:off x="4843463"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89" name="Freeform 5971"/>
              <p:cNvSpPr>
                <a:spLocks/>
              </p:cNvSpPr>
              <p:nvPr/>
            </p:nvSpPr>
            <p:spPr bwMode="auto">
              <a:xfrm>
                <a:off x="4840288" y="2554288"/>
                <a:ext cx="11113" cy="7938"/>
              </a:xfrm>
              <a:custGeom>
                <a:avLst/>
                <a:gdLst/>
                <a:ahLst/>
                <a:cxnLst>
                  <a:cxn ang="0">
                    <a:pos x="7" y="0"/>
                  </a:cxn>
                  <a:cxn ang="0">
                    <a:pos x="0" y="8"/>
                  </a:cxn>
                  <a:cxn ang="0">
                    <a:pos x="7" y="15"/>
                  </a:cxn>
                  <a:cxn ang="0">
                    <a:pos x="15" y="15"/>
                  </a:cxn>
                  <a:cxn ang="0">
                    <a:pos x="22" y="8"/>
                  </a:cxn>
                  <a:cxn ang="0">
                    <a:pos x="22" y="0"/>
                  </a:cxn>
                  <a:cxn ang="0">
                    <a:pos x="15" y="0"/>
                  </a:cxn>
                  <a:cxn ang="0">
                    <a:pos x="7" y="0"/>
                  </a:cxn>
                </a:cxnLst>
                <a:rect l="0" t="0" r="r" b="b"/>
                <a:pathLst>
                  <a:path w="22" h="15">
                    <a:moveTo>
                      <a:pt x="7" y="0"/>
                    </a:moveTo>
                    <a:lnTo>
                      <a:pt x="0" y="8"/>
                    </a:lnTo>
                    <a:lnTo>
                      <a:pt x="7" y="15"/>
                    </a:lnTo>
                    <a:lnTo>
                      <a:pt x="15" y="15"/>
                    </a:lnTo>
                    <a:lnTo>
                      <a:pt x="22" y="8"/>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0" name="Freeform 5972"/>
              <p:cNvSpPr>
                <a:spLocks/>
              </p:cNvSpPr>
              <p:nvPr/>
            </p:nvSpPr>
            <p:spPr bwMode="auto">
              <a:xfrm>
                <a:off x="4840288" y="2554288"/>
                <a:ext cx="11113" cy="7938"/>
              </a:xfrm>
              <a:custGeom>
                <a:avLst/>
                <a:gdLst/>
                <a:ahLst/>
                <a:cxnLst>
                  <a:cxn ang="0">
                    <a:pos x="7" y="0"/>
                  </a:cxn>
                  <a:cxn ang="0">
                    <a:pos x="7" y="0"/>
                  </a:cxn>
                  <a:cxn ang="0">
                    <a:pos x="0" y="8"/>
                  </a:cxn>
                  <a:cxn ang="0">
                    <a:pos x="7" y="15"/>
                  </a:cxn>
                  <a:cxn ang="0">
                    <a:pos x="15" y="15"/>
                  </a:cxn>
                  <a:cxn ang="0">
                    <a:pos x="22" y="8"/>
                  </a:cxn>
                  <a:cxn ang="0">
                    <a:pos x="22" y="0"/>
                  </a:cxn>
                  <a:cxn ang="0">
                    <a:pos x="15" y="0"/>
                  </a:cxn>
                  <a:cxn ang="0">
                    <a:pos x="7" y="0"/>
                  </a:cxn>
                </a:cxnLst>
                <a:rect l="0" t="0" r="r" b="b"/>
                <a:pathLst>
                  <a:path w="22" h="15">
                    <a:moveTo>
                      <a:pt x="7" y="0"/>
                    </a:moveTo>
                    <a:lnTo>
                      <a:pt x="7" y="0"/>
                    </a:lnTo>
                    <a:lnTo>
                      <a:pt x="0" y="8"/>
                    </a:lnTo>
                    <a:lnTo>
                      <a:pt x="7" y="15"/>
                    </a:lnTo>
                    <a:lnTo>
                      <a:pt x="15" y="15"/>
                    </a:lnTo>
                    <a:lnTo>
                      <a:pt x="22" y="8"/>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1" name="Line 5973"/>
              <p:cNvSpPr>
                <a:spLocks noChangeShapeType="1"/>
              </p:cNvSpPr>
              <p:nvPr/>
            </p:nvSpPr>
            <p:spPr bwMode="auto">
              <a:xfrm>
                <a:off x="4848226"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2" name="Freeform 5974"/>
              <p:cNvSpPr>
                <a:spLocks/>
              </p:cNvSpPr>
              <p:nvPr/>
            </p:nvSpPr>
            <p:spPr bwMode="auto">
              <a:xfrm>
                <a:off x="4843463" y="2554288"/>
                <a:ext cx="17463" cy="7938"/>
              </a:xfrm>
              <a:custGeom>
                <a:avLst/>
                <a:gdLst/>
                <a:ahLst/>
                <a:cxnLst>
                  <a:cxn ang="0">
                    <a:pos x="8" y="0"/>
                  </a:cxn>
                  <a:cxn ang="0">
                    <a:pos x="0" y="8"/>
                  </a:cxn>
                  <a:cxn ang="0">
                    <a:pos x="8" y="15"/>
                  </a:cxn>
                  <a:cxn ang="0">
                    <a:pos x="23" y="15"/>
                  </a:cxn>
                  <a:cxn ang="0">
                    <a:pos x="31" y="8"/>
                  </a:cxn>
                  <a:cxn ang="0">
                    <a:pos x="31" y="0"/>
                  </a:cxn>
                  <a:cxn ang="0">
                    <a:pos x="23" y="0"/>
                  </a:cxn>
                  <a:cxn ang="0">
                    <a:pos x="8" y="0"/>
                  </a:cxn>
                </a:cxnLst>
                <a:rect l="0" t="0" r="r" b="b"/>
                <a:pathLst>
                  <a:path w="31" h="15">
                    <a:moveTo>
                      <a:pt x="8" y="0"/>
                    </a:moveTo>
                    <a:lnTo>
                      <a:pt x="0" y="8"/>
                    </a:lnTo>
                    <a:lnTo>
                      <a:pt x="8" y="15"/>
                    </a:lnTo>
                    <a:lnTo>
                      <a:pt x="23" y="15"/>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3" name="Freeform 5975"/>
              <p:cNvSpPr>
                <a:spLocks/>
              </p:cNvSpPr>
              <p:nvPr/>
            </p:nvSpPr>
            <p:spPr bwMode="auto">
              <a:xfrm>
                <a:off x="4843463" y="2554288"/>
                <a:ext cx="17463" cy="7938"/>
              </a:xfrm>
              <a:custGeom>
                <a:avLst/>
                <a:gdLst/>
                <a:ahLst/>
                <a:cxnLst>
                  <a:cxn ang="0">
                    <a:pos x="8" y="0"/>
                  </a:cxn>
                  <a:cxn ang="0">
                    <a:pos x="8" y="0"/>
                  </a:cxn>
                  <a:cxn ang="0">
                    <a:pos x="0" y="8"/>
                  </a:cxn>
                  <a:cxn ang="0">
                    <a:pos x="8" y="15"/>
                  </a:cxn>
                  <a:cxn ang="0">
                    <a:pos x="23" y="15"/>
                  </a:cxn>
                  <a:cxn ang="0">
                    <a:pos x="31" y="8"/>
                  </a:cxn>
                  <a:cxn ang="0">
                    <a:pos x="31" y="0"/>
                  </a:cxn>
                  <a:cxn ang="0">
                    <a:pos x="23" y="0"/>
                  </a:cxn>
                  <a:cxn ang="0">
                    <a:pos x="8" y="0"/>
                  </a:cxn>
                </a:cxnLst>
                <a:rect l="0" t="0" r="r" b="b"/>
                <a:pathLst>
                  <a:path w="31" h="15">
                    <a:moveTo>
                      <a:pt x="8" y="0"/>
                    </a:moveTo>
                    <a:lnTo>
                      <a:pt x="8" y="0"/>
                    </a:lnTo>
                    <a:lnTo>
                      <a:pt x="0" y="8"/>
                    </a:lnTo>
                    <a:lnTo>
                      <a:pt x="8" y="15"/>
                    </a:lnTo>
                    <a:lnTo>
                      <a:pt x="23" y="15"/>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4" name="Line 5976"/>
              <p:cNvSpPr>
                <a:spLocks noChangeShapeType="1"/>
              </p:cNvSpPr>
              <p:nvPr/>
            </p:nvSpPr>
            <p:spPr bwMode="auto">
              <a:xfrm>
                <a:off x="4856163"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5" name="Freeform 5977"/>
              <p:cNvSpPr>
                <a:spLocks/>
              </p:cNvSpPr>
              <p:nvPr/>
            </p:nvSpPr>
            <p:spPr bwMode="auto">
              <a:xfrm>
                <a:off x="4851401" y="2554288"/>
                <a:ext cx="12700" cy="7938"/>
              </a:xfrm>
              <a:custGeom>
                <a:avLst/>
                <a:gdLst/>
                <a:ahLst/>
                <a:cxnLst>
                  <a:cxn ang="0">
                    <a:pos x="8" y="0"/>
                  </a:cxn>
                  <a:cxn ang="0">
                    <a:pos x="0" y="0"/>
                  </a:cxn>
                  <a:cxn ang="0">
                    <a:pos x="0" y="8"/>
                  </a:cxn>
                  <a:cxn ang="0">
                    <a:pos x="8" y="15"/>
                  </a:cxn>
                  <a:cxn ang="0">
                    <a:pos x="16" y="15"/>
                  </a:cxn>
                  <a:cxn ang="0">
                    <a:pos x="24" y="8"/>
                  </a:cxn>
                  <a:cxn ang="0">
                    <a:pos x="24" y="0"/>
                  </a:cxn>
                  <a:cxn ang="0">
                    <a:pos x="16" y="0"/>
                  </a:cxn>
                  <a:cxn ang="0">
                    <a:pos x="8" y="0"/>
                  </a:cxn>
                </a:cxnLst>
                <a:rect l="0" t="0" r="r" b="b"/>
                <a:pathLst>
                  <a:path w="24" h="15">
                    <a:moveTo>
                      <a:pt x="8" y="0"/>
                    </a:moveTo>
                    <a:lnTo>
                      <a:pt x="0" y="0"/>
                    </a:lnTo>
                    <a:lnTo>
                      <a:pt x="0" y="8"/>
                    </a:lnTo>
                    <a:lnTo>
                      <a:pt x="8" y="15"/>
                    </a:lnTo>
                    <a:lnTo>
                      <a:pt x="16" y="15"/>
                    </a:lnTo>
                    <a:lnTo>
                      <a:pt x="24" y="8"/>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6" name="Freeform 5978"/>
              <p:cNvSpPr>
                <a:spLocks/>
              </p:cNvSpPr>
              <p:nvPr/>
            </p:nvSpPr>
            <p:spPr bwMode="auto">
              <a:xfrm>
                <a:off x="4851401" y="2554288"/>
                <a:ext cx="12700" cy="7938"/>
              </a:xfrm>
              <a:custGeom>
                <a:avLst/>
                <a:gdLst/>
                <a:ahLst/>
                <a:cxnLst>
                  <a:cxn ang="0">
                    <a:pos x="8" y="0"/>
                  </a:cxn>
                  <a:cxn ang="0">
                    <a:pos x="0" y="0"/>
                  </a:cxn>
                  <a:cxn ang="0">
                    <a:pos x="0" y="8"/>
                  </a:cxn>
                  <a:cxn ang="0">
                    <a:pos x="8" y="15"/>
                  </a:cxn>
                  <a:cxn ang="0">
                    <a:pos x="16" y="15"/>
                  </a:cxn>
                  <a:cxn ang="0">
                    <a:pos x="24" y="8"/>
                  </a:cxn>
                  <a:cxn ang="0">
                    <a:pos x="24" y="0"/>
                  </a:cxn>
                  <a:cxn ang="0">
                    <a:pos x="16" y="0"/>
                  </a:cxn>
                  <a:cxn ang="0">
                    <a:pos x="8" y="0"/>
                  </a:cxn>
                </a:cxnLst>
                <a:rect l="0" t="0" r="r" b="b"/>
                <a:pathLst>
                  <a:path w="24" h="15">
                    <a:moveTo>
                      <a:pt x="8" y="0"/>
                    </a:moveTo>
                    <a:lnTo>
                      <a:pt x="0" y="0"/>
                    </a:lnTo>
                    <a:lnTo>
                      <a:pt x="0" y="8"/>
                    </a:lnTo>
                    <a:lnTo>
                      <a:pt x="8" y="15"/>
                    </a:lnTo>
                    <a:lnTo>
                      <a:pt x="16" y="15"/>
                    </a:lnTo>
                    <a:lnTo>
                      <a:pt x="24" y="8"/>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7" name="Line 5979"/>
              <p:cNvSpPr>
                <a:spLocks noChangeShapeType="1"/>
              </p:cNvSpPr>
              <p:nvPr/>
            </p:nvSpPr>
            <p:spPr bwMode="auto">
              <a:xfrm>
                <a:off x="4860926"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8" name="Freeform 5980"/>
              <p:cNvSpPr>
                <a:spLocks/>
              </p:cNvSpPr>
              <p:nvPr/>
            </p:nvSpPr>
            <p:spPr bwMode="auto">
              <a:xfrm>
                <a:off x="4856163" y="2554288"/>
                <a:ext cx="23813" cy="7938"/>
              </a:xfrm>
              <a:custGeom>
                <a:avLst/>
                <a:gdLst/>
                <a:ahLst/>
                <a:cxnLst>
                  <a:cxn ang="0">
                    <a:pos x="8" y="0"/>
                  </a:cxn>
                  <a:cxn ang="0">
                    <a:pos x="0" y="0"/>
                  </a:cxn>
                  <a:cxn ang="0">
                    <a:pos x="0" y="8"/>
                  </a:cxn>
                  <a:cxn ang="0">
                    <a:pos x="8" y="15"/>
                  </a:cxn>
                  <a:cxn ang="0">
                    <a:pos x="38" y="15"/>
                  </a:cxn>
                  <a:cxn ang="0">
                    <a:pos x="45" y="8"/>
                  </a:cxn>
                  <a:cxn ang="0">
                    <a:pos x="38" y="0"/>
                  </a:cxn>
                  <a:cxn ang="0">
                    <a:pos x="8" y="0"/>
                  </a:cxn>
                </a:cxnLst>
                <a:rect l="0" t="0" r="r" b="b"/>
                <a:pathLst>
                  <a:path w="45" h="15">
                    <a:moveTo>
                      <a:pt x="8" y="0"/>
                    </a:moveTo>
                    <a:lnTo>
                      <a:pt x="0" y="0"/>
                    </a:lnTo>
                    <a:lnTo>
                      <a:pt x="0" y="8"/>
                    </a:lnTo>
                    <a:lnTo>
                      <a:pt x="8" y="15"/>
                    </a:lnTo>
                    <a:lnTo>
                      <a:pt x="38" y="15"/>
                    </a:lnTo>
                    <a:lnTo>
                      <a:pt x="45" y="8"/>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499" name="Freeform 5981"/>
              <p:cNvSpPr>
                <a:spLocks/>
              </p:cNvSpPr>
              <p:nvPr/>
            </p:nvSpPr>
            <p:spPr bwMode="auto">
              <a:xfrm>
                <a:off x="4856163" y="2554288"/>
                <a:ext cx="23813" cy="7938"/>
              </a:xfrm>
              <a:custGeom>
                <a:avLst/>
                <a:gdLst/>
                <a:ahLst/>
                <a:cxnLst>
                  <a:cxn ang="0">
                    <a:pos x="8" y="0"/>
                  </a:cxn>
                  <a:cxn ang="0">
                    <a:pos x="0" y="0"/>
                  </a:cxn>
                  <a:cxn ang="0">
                    <a:pos x="0" y="8"/>
                  </a:cxn>
                  <a:cxn ang="0">
                    <a:pos x="8" y="15"/>
                  </a:cxn>
                  <a:cxn ang="0">
                    <a:pos x="38" y="15"/>
                  </a:cxn>
                  <a:cxn ang="0">
                    <a:pos x="45" y="8"/>
                  </a:cxn>
                  <a:cxn ang="0">
                    <a:pos x="38" y="0"/>
                  </a:cxn>
                  <a:cxn ang="0">
                    <a:pos x="38" y="0"/>
                  </a:cxn>
                  <a:cxn ang="0">
                    <a:pos x="8" y="0"/>
                  </a:cxn>
                </a:cxnLst>
                <a:rect l="0" t="0" r="r" b="b"/>
                <a:pathLst>
                  <a:path w="45" h="15">
                    <a:moveTo>
                      <a:pt x="8" y="0"/>
                    </a:moveTo>
                    <a:lnTo>
                      <a:pt x="0" y="0"/>
                    </a:lnTo>
                    <a:lnTo>
                      <a:pt x="0" y="8"/>
                    </a:lnTo>
                    <a:lnTo>
                      <a:pt x="8" y="15"/>
                    </a:lnTo>
                    <a:lnTo>
                      <a:pt x="38" y="15"/>
                    </a:lnTo>
                    <a:lnTo>
                      <a:pt x="45" y="8"/>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0" name="Line 5982"/>
              <p:cNvSpPr>
                <a:spLocks noChangeShapeType="1"/>
              </p:cNvSpPr>
              <p:nvPr/>
            </p:nvSpPr>
            <p:spPr bwMode="auto">
              <a:xfrm>
                <a:off x="4876801"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1" name="Freeform 5983"/>
              <p:cNvSpPr>
                <a:spLocks/>
              </p:cNvSpPr>
              <p:nvPr/>
            </p:nvSpPr>
            <p:spPr bwMode="auto">
              <a:xfrm>
                <a:off x="4872038" y="2554288"/>
                <a:ext cx="12700" cy="7938"/>
              </a:xfrm>
              <a:custGeom>
                <a:avLst/>
                <a:gdLst/>
                <a:ahLst/>
                <a:cxnLst>
                  <a:cxn ang="0">
                    <a:pos x="8" y="0"/>
                  </a:cxn>
                  <a:cxn ang="0">
                    <a:pos x="0" y="0"/>
                  </a:cxn>
                  <a:cxn ang="0">
                    <a:pos x="0" y="8"/>
                  </a:cxn>
                  <a:cxn ang="0">
                    <a:pos x="8" y="15"/>
                  </a:cxn>
                  <a:cxn ang="0">
                    <a:pos x="15" y="15"/>
                  </a:cxn>
                  <a:cxn ang="0">
                    <a:pos x="23" y="8"/>
                  </a:cxn>
                  <a:cxn ang="0">
                    <a:pos x="15" y="0"/>
                  </a:cxn>
                  <a:cxn ang="0">
                    <a:pos x="8" y="0"/>
                  </a:cxn>
                </a:cxnLst>
                <a:rect l="0" t="0" r="r" b="b"/>
                <a:pathLst>
                  <a:path w="23" h="15">
                    <a:moveTo>
                      <a:pt x="8" y="0"/>
                    </a:moveTo>
                    <a:lnTo>
                      <a:pt x="0" y="0"/>
                    </a:lnTo>
                    <a:lnTo>
                      <a:pt x="0" y="8"/>
                    </a:lnTo>
                    <a:lnTo>
                      <a:pt x="8" y="15"/>
                    </a:lnTo>
                    <a:lnTo>
                      <a:pt x="15" y="15"/>
                    </a:lnTo>
                    <a:lnTo>
                      <a:pt x="23"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2" name="Freeform 5984"/>
              <p:cNvSpPr>
                <a:spLocks/>
              </p:cNvSpPr>
              <p:nvPr/>
            </p:nvSpPr>
            <p:spPr bwMode="auto">
              <a:xfrm>
                <a:off x="4872038" y="2554288"/>
                <a:ext cx="12700" cy="7938"/>
              </a:xfrm>
              <a:custGeom>
                <a:avLst/>
                <a:gdLst/>
                <a:ahLst/>
                <a:cxnLst>
                  <a:cxn ang="0">
                    <a:pos x="8" y="0"/>
                  </a:cxn>
                  <a:cxn ang="0">
                    <a:pos x="0" y="0"/>
                  </a:cxn>
                  <a:cxn ang="0">
                    <a:pos x="0" y="8"/>
                  </a:cxn>
                  <a:cxn ang="0">
                    <a:pos x="8" y="15"/>
                  </a:cxn>
                  <a:cxn ang="0">
                    <a:pos x="15" y="15"/>
                  </a:cxn>
                  <a:cxn ang="0">
                    <a:pos x="23" y="8"/>
                  </a:cxn>
                  <a:cxn ang="0">
                    <a:pos x="15" y="0"/>
                  </a:cxn>
                  <a:cxn ang="0">
                    <a:pos x="15" y="0"/>
                  </a:cxn>
                  <a:cxn ang="0">
                    <a:pos x="8" y="0"/>
                  </a:cxn>
                </a:cxnLst>
                <a:rect l="0" t="0" r="r" b="b"/>
                <a:pathLst>
                  <a:path w="23" h="15">
                    <a:moveTo>
                      <a:pt x="8" y="0"/>
                    </a:moveTo>
                    <a:lnTo>
                      <a:pt x="0" y="0"/>
                    </a:lnTo>
                    <a:lnTo>
                      <a:pt x="0" y="8"/>
                    </a:lnTo>
                    <a:lnTo>
                      <a:pt x="8" y="15"/>
                    </a:lnTo>
                    <a:lnTo>
                      <a:pt x="15" y="15"/>
                    </a:lnTo>
                    <a:lnTo>
                      <a:pt x="23" y="8"/>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3" name="Line 5985"/>
              <p:cNvSpPr>
                <a:spLocks noChangeShapeType="1"/>
              </p:cNvSpPr>
              <p:nvPr/>
            </p:nvSpPr>
            <p:spPr bwMode="auto">
              <a:xfrm>
                <a:off x="4879976"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4" name="Freeform 5986"/>
              <p:cNvSpPr>
                <a:spLocks/>
              </p:cNvSpPr>
              <p:nvPr/>
            </p:nvSpPr>
            <p:spPr bwMode="auto">
              <a:xfrm>
                <a:off x="4876801" y="2554288"/>
                <a:ext cx="11113" cy="7938"/>
              </a:xfrm>
              <a:custGeom>
                <a:avLst/>
                <a:gdLst/>
                <a:ahLst/>
                <a:cxnLst>
                  <a:cxn ang="0">
                    <a:pos x="7" y="0"/>
                  </a:cxn>
                  <a:cxn ang="0">
                    <a:pos x="0" y="0"/>
                  </a:cxn>
                  <a:cxn ang="0">
                    <a:pos x="0" y="8"/>
                  </a:cxn>
                  <a:cxn ang="0">
                    <a:pos x="7" y="15"/>
                  </a:cxn>
                  <a:cxn ang="0">
                    <a:pos x="15" y="15"/>
                  </a:cxn>
                  <a:cxn ang="0">
                    <a:pos x="23" y="8"/>
                  </a:cxn>
                  <a:cxn ang="0">
                    <a:pos x="23" y="0"/>
                  </a:cxn>
                  <a:cxn ang="0">
                    <a:pos x="15" y="0"/>
                  </a:cxn>
                  <a:cxn ang="0">
                    <a:pos x="7" y="0"/>
                  </a:cxn>
                </a:cxnLst>
                <a:rect l="0" t="0" r="r" b="b"/>
                <a:pathLst>
                  <a:path w="23" h="15">
                    <a:moveTo>
                      <a:pt x="7" y="0"/>
                    </a:moveTo>
                    <a:lnTo>
                      <a:pt x="0" y="0"/>
                    </a:lnTo>
                    <a:lnTo>
                      <a:pt x="0" y="8"/>
                    </a:lnTo>
                    <a:lnTo>
                      <a:pt x="7" y="15"/>
                    </a:lnTo>
                    <a:lnTo>
                      <a:pt x="15" y="15"/>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5" name="Freeform 5987"/>
              <p:cNvSpPr>
                <a:spLocks/>
              </p:cNvSpPr>
              <p:nvPr/>
            </p:nvSpPr>
            <p:spPr bwMode="auto">
              <a:xfrm>
                <a:off x="4876801" y="2554288"/>
                <a:ext cx="11113" cy="7938"/>
              </a:xfrm>
              <a:custGeom>
                <a:avLst/>
                <a:gdLst/>
                <a:ahLst/>
                <a:cxnLst>
                  <a:cxn ang="0">
                    <a:pos x="7" y="0"/>
                  </a:cxn>
                  <a:cxn ang="0">
                    <a:pos x="0" y="0"/>
                  </a:cxn>
                  <a:cxn ang="0">
                    <a:pos x="0" y="8"/>
                  </a:cxn>
                  <a:cxn ang="0">
                    <a:pos x="7" y="15"/>
                  </a:cxn>
                  <a:cxn ang="0">
                    <a:pos x="15" y="15"/>
                  </a:cxn>
                  <a:cxn ang="0">
                    <a:pos x="23" y="8"/>
                  </a:cxn>
                  <a:cxn ang="0">
                    <a:pos x="23" y="0"/>
                  </a:cxn>
                  <a:cxn ang="0">
                    <a:pos x="15" y="0"/>
                  </a:cxn>
                  <a:cxn ang="0">
                    <a:pos x="7" y="0"/>
                  </a:cxn>
                </a:cxnLst>
                <a:rect l="0" t="0" r="r" b="b"/>
                <a:pathLst>
                  <a:path w="23" h="15">
                    <a:moveTo>
                      <a:pt x="7" y="0"/>
                    </a:moveTo>
                    <a:lnTo>
                      <a:pt x="0" y="0"/>
                    </a:lnTo>
                    <a:lnTo>
                      <a:pt x="0" y="8"/>
                    </a:lnTo>
                    <a:lnTo>
                      <a:pt x="7" y="15"/>
                    </a:lnTo>
                    <a:lnTo>
                      <a:pt x="15" y="15"/>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6" name="Line 5988"/>
              <p:cNvSpPr>
                <a:spLocks noChangeShapeType="1"/>
              </p:cNvSpPr>
              <p:nvPr/>
            </p:nvSpPr>
            <p:spPr bwMode="auto">
              <a:xfrm>
                <a:off x="4884738"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7" name="Freeform 5989"/>
              <p:cNvSpPr>
                <a:spLocks/>
              </p:cNvSpPr>
              <p:nvPr/>
            </p:nvSpPr>
            <p:spPr bwMode="auto">
              <a:xfrm>
                <a:off x="4884738" y="2554288"/>
                <a:ext cx="15875" cy="7938"/>
              </a:xfrm>
              <a:custGeom>
                <a:avLst/>
                <a:gdLst/>
                <a:ahLst/>
                <a:cxnLst>
                  <a:cxn ang="0">
                    <a:pos x="0" y="0"/>
                  </a:cxn>
                  <a:cxn ang="0">
                    <a:pos x="0" y="15"/>
                  </a:cxn>
                  <a:cxn ang="0">
                    <a:pos x="22" y="15"/>
                  </a:cxn>
                  <a:cxn ang="0">
                    <a:pos x="30" y="8"/>
                  </a:cxn>
                  <a:cxn ang="0">
                    <a:pos x="30" y="0"/>
                  </a:cxn>
                  <a:cxn ang="0">
                    <a:pos x="22" y="0"/>
                  </a:cxn>
                  <a:cxn ang="0">
                    <a:pos x="0" y="0"/>
                  </a:cxn>
                </a:cxnLst>
                <a:rect l="0" t="0" r="r" b="b"/>
                <a:pathLst>
                  <a:path w="30" h="15">
                    <a:moveTo>
                      <a:pt x="0" y="0"/>
                    </a:moveTo>
                    <a:lnTo>
                      <a:pt x="0" y="15"/>
                    </a:lnTo>
                    <a:lnTo>
                      <a:pt x="22" y="15"/>
                    </a:lnTo>
                    <a:lnTo>
                      <a:pt x="30" y="8"/>
                    </a:lnTo>
                    <a:lnTo>
                      <a:pt x="30" y="0"/>
                    </a:lnTo>
                    <a:lnTo>
                      <a:pt x="22"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8" name="Freeform 5990"/>
              <p:cNvSpPr>
                <a:spLocks/>
              </p:cNvSpPr>
              <p:nvPr/>
            </p:nvSpPr>
            <p:spPr bwMode="auto">
              <a:xfrm>
                <a:off x="4884738" y="2554288"/>
                <a:ext cx="15875" cy="7938"/>
              </a:xfrm>
              <a:custGeom>
                <a:avLst/>
                <a:gdLst/>
                <a:ahLst/>
                <a:cxnLst>
                  <a:cxn ang="0">
                    <a:pos x="0" y="0"/>
                  </a:cxn>
                  <a:cxn ang="0">
                    <a:pos x="0" y="0"/>
                  </a:cxn>
                  <a:cxn ang="0">
                    <a:pos x="0" y="8"/>
                  </a:cxn>
                  <a:cxn ang="0">
                    <a:pos x="0" y="15"/>
                  </a:cxn>
                  <a:cxn ang="0">
                    <a:pos x="22" y="15"/>
                  </a:cxn>
                  <a:cxn ang="0">
                    <a:pos x="30" y="8"/>
                  </a:cxn>
                  <a:cxn ang="0">
                    <a:pos x="30" y="0"/>
                  </a:cxn>
                  <a:cxn ang="0">
                    <a:pos x="22" y="0"/>
                  </a:cxn>
                  <a:cxn ang="0">
                    <a:pos x="0" y="0"/>
                  </a:cxn>
                </a:cxnLst>
                <a:rect l="0" t="0" r="r" b="b"/>
                <a:pathLst>
                  <a:path w="30" h="15">
                    <a:moveTo>
                      <a:pt x="0" y="0"/>
                    </a:moveTo>
                    <a:lnTo>
                      <a:pt x="0" y="0"/>
                    </a:lnTo>
                    <a:lnTo>
                      <a:pt x="0" y="8"/>
                    </a:lnTo>
                    <a:lnTo>
                      <a:pt x="0" y="15"/>
                    </a:lnTo>
                    <a:lnTo>
                      <a:pt x="22" y="15"/>
                    </a:lnTo>
                    <a:lnTo>
                      <a:pt x="30" y="8"/>
                    </a:lnTo>
                    <a:lnTo>
                      <a:pt x="30" y="0"/>
                    </a:lnTo>
                    <a:lnTo>
                      <a:pt x="22"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09" name="Line 5991"/>
              <p:cNvSpPr>
                <a:spLocks noChangeShapeType="1"/>
              </p:cNvSpPr>
              <p:nvPr/>
            </p:nvSpPr>
            <p:spPr bwMode="auto">
              <a:xfrm>
                <a:off x="4895851"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0" name="Freeform 5992"/>
              <p:cNvSpPr>
                <a:spLocks/>
              </p:cNvSpPr>
              <p:nvPr/>
            </p:nvSpPr>
            <p:spPr bwMode="auto">
              <a:xfrm>
                <a:off x="4891088" y="2554288"/>
                <a:ext cx="12700" cy="7938"/>
              </a:xfrm>
              <a:custGeom>
                <a:avLst/>
                <a:gdLst/>
                <a:ahLst/>
                <a:cxnLst>
                  <a:cxn ang="0">
                    <a:pos x="8" y="0"/>
                  </a:cxn>
                  <a:cxn ang="0">
                    <a:pos x="0" y="8"/>
                  </a:cxn>
                  <a:cxn ang="0">
                    <a:pos x="8" y="15"/>
                  </a:cxn>
                  <a:cxn ang="0">
                    <a:pos x="16" y="15"/>
                  </a:cxn>
                  <a:cxn ang="0">
                    <a:pos x="24" y="8"/>
                  </a:cxn>
                  <a:cxn ang="0">
                    <a:pos x="24" y="0"/>
                  </a:cxn>
                  <a:cxn ang="0">
                    <a:pos x="16" y="0"/>
                  </a:cxn>
                  <a:cxn ang="0">
                    <a:pos x="8" y="0"/>
                  </a:cxn>
                </a:cxnLst>
                <a:rect l="0" t="0" r="r" b="b"/>
                <a:pathLst>
                  <a:path w="24" h="15">
                    <a:moveTo>
                      <a:pt x="8" y="0"/>
                    </a:moveTo>
                    <a:lnTo>
                      <a:pt x="0" y="8"/>
                    </a:lnTo>
                    <a:lnTo>
                      <a:pt x="8" y="15"/>
                    </a:lnTo>
                    <a:lnTo>
                      <a:pt x="16" y="15"/>
                    </a:lnTo>
                    <a:lnTo>
                      <a:pt x="24" y="8"/>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1" name="Freeform 5993"/>
              <p:cNvSpPr>
                <a:spLocks/>
              </p:cNvSpPr>
              <p:nvPr/>
            </p:nvSpPr>
            <p:spPr bwMode="auto">
              <a:xfrm>
                <a:off x="4891088" y="2554288"/>
                <a:ext cx="12700" cy="7938"/>
              </a:xfrm>
              <a:custGeom>
                <a:avLst/>
                <a:gdLst/>
                <a:ahLst/>
                <a:cxnLst>
                  <a:cxn ang="0">
                    <a:pos x="8" y="0"/>
                  </a:cxn>
                  <a:cxn ang="0">
                    <a:pos x="8" y="0"/>
                  </a:cxn>
                  <a:cxn ang="0">
                    <a:pos x="0" y="8"/>
                  </a:cxn>
                  <a:cxn ang="0">
                    <a:pos x="8" y="15"/>
                  </a:cxn>
                  <a:cxn ang="0">
                    <a:pos x="16" y="15"/>
                  </a:cxn>
                  <a:cxn ang="0">
                    <a:pos x="24" y="8"/>
                  </a:cxn>
                  <a:cxn ang="0">
                    <a:pos x="24" y="0"/>
                  </a:cxn>
                  <a:cxn ang="0">
                    <a:pos x="16" y="0"/>
                  </a:cxn>
                  <a:cxn ang="0">
                    <a:pos x="8" y="0"/>
                  </a:cxn>
                </a:cxnLst>
                <a:rect l="0" t="0" r="r" b="b"/>
                <a:pathLst>
                  <a:path w="24" h="15">
                    <a:moveTo>
                      <a:pt x="8" y="0"/>
                    </a:moveTo>
                    <a:lnTo>
                      <a:pt x="8" y="0"/>
                    </a:lnTo>
                    <a:lnTo>
                      <a:pt x="0" y="8"/>
                    </a:lnTo>
                    <a:lnTo>
                      <a:pt x="8" y="15"/>
                    </a:lnTo>
                    <a:lnTo>
                      <a:pt x="16" y="15"/>
                    </a:lnTo>
                    <a:lnTo>
                      <a:pt x="24" y="8"/>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2" name="Line 5994"/>
              <p:cNvSpPr>
                <a:spLocks noChangeShapeType="1"/>
              </p:cNvSpPr>
              <p:nvPr/>
            </p:nvSpPr>
            <p:spPr bwMode="auto">
              <a:xfrm>
                <a:off x="4900613"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3" name="Freeform 5995"/>
              <p:cNvSpPr>
                <a:spLocks/>
              </p:cNvSpPr>
              <p:nvPr/>
            </p:nvSpPr>
            <p:spPr bwMode="auto">
              <a:xfrm>
                <a:off x="4895851" y="2554288"/>
                <a:ext cx="12700" cy="7938"/>
              </a:xfrm>
              <a:custGeom>
                <a:avLst/>
                <a:gdLst/>
                <a:ahLst/>
                <a:cxnLst>
                  <a:cxn ang="0">
                    <a:pos x="8" y="0"/>
                  </a:cxn>
                  <a:cxn ang="0">
                    <a:pos x="0" y="0"/>
                  </a:cxn>
                  <a:cxn ang="0">
                    <a:pos x="0" y="8"/>
                  </a:cxn>
                  <a:cxn ang="0">
                    <a:pos x="8" y="15"/>
                  </a:cxn>
                  <a:cxn ang="0">
                    <a:pos x="16" y="15"/>
                  </a:cxn>
                  <a:cxn ang="0">
                    <a:pos x="23" y="8"/>
                  </a:cxn>
                  <a:cxn ang="0">
                    <a:pos x="23" y="0"/>
                  </a:cxn>
                  <a:cxn ang="0">
                    <a:pos x="16" y="0"/>
                  </a:cxn>
                  <a:cxn ang="0">
                    <a:pos x="8" y="0"/>
                  </a:cxn>
                </a:cxnLst>
                <a:rect l="0" t="0" r="r" b="b"/>
                <a:pathLst>
                  <a:path w="23" h="15">
                    <a:moveTo>
                      <a:pt x="8" y="0"/>
                    </a:moveTo>
                    <a:lnTo>
                      <a:pt x="0" y="0"/>
                    </a:lnTo>
                    <a:lnTo>
                      <a:pt x="0" y="8"/>
                    </a:lnTo>
                    <a:lnTo>
                      <a:pt x="8" y="15"/>
                    </a:lnTo>
                    <a:lnTo>
                      <a:pt x="16" y="15"/>
                    </a:lnTo>
                    <a:lnTo>
                      <a:pt x="23" y="8"/>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4" name="Freeform 5996"/>
              <p:cNvSpPr>
                <a:spLocks/>
              </p:cNvSpPr>
              <p:nvPr/>
            </p:nvSpPr>
            <p:spPr bwMode="auto">
              <a:xfrm>
                <a:off x="4895851" y="2554288"/>
                <a:ext cx="12700" cy="7938"/>
              </a:xfrm>
              <a:custGeom>
                <a:avLst/>
                <a:gdLst/>
                <a:ahLst/>
                <a:cxnLst>
                  <a:cxn ang="0">
                    <a:pos x="8" y="0"/>
                  </a:cxn>
                  <a:cxn ang="0">
                    <a:pos x="0" y="0"/>
                  </a:cxn>
                  <a:cxn ang="0">
                    <a:pos x="0" y="8"/>
                  </a:cxn>
                  <a:cxn ang="0">
                    <a:pos x="8" y="15"/>
                  </a:cxn>
                  <a:cxn ang="0">
                    <a:pos x="16" y="15"/>
                  </a:cxn>
                  <a:cxn ang="0">
                    <a:pos x="23" y="8"/>
                  </a:cxn>
                  <a:cxn ang="0">
                    <a:pos x="23" y="0"/>
                  </a:cxn>
                  <a:cxn ang="0">
                    <a:pos x="16" y="0"/>
                  </a:cxn>
                  <a:cxn ang="0">
                    <a:pos x="8" y="0"/>
                  </a:cxn>
                </a:cxnLst>
                <a:rect l="0" t="0" r="r" b="b"/>
                <a:pathLst>
                  <a:path w="23" h="15">
                    <a:moveTo>
                      <a:pt x="8" y="0"/>
                    </a:moveTo>
                    <a:lnTo>
                      <a:pt x="0" y="0"/>
                    </a:lnTo>
                    <a:lnTo>
                      <a:pt x="0" y="8"/>
                    </a:lnTo>
                    <a:lnTo>
                      <a:pt x="8" y="15"/>
                    </a:lnTo>
                    <a:lnTo>
                      <a:pt x="16" y="15"/>
                    </a:lnTo>
                    <a:lnTo>
                      <a:pt x="23" y="8"/>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5" name="Line 5997"/>
              <p:cNvSpPr>
                <a:spLocks noChangeShapeType="1"/>
              </p:cNvSpPr>
              <p:nvPr/>
            </p:nvSpPr>
            <p:spPr bwMode="auto">
              <a:xfrm>
                <a:off x="4903788"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6" name="Freeform 5998"/>
              <p:cNvSpPr>
                <a:spLocks/>
              </p:cNvSpPr>
              <p:nvPr/>
            </p:nvSpPr>
            <p:spPr bwMode="auto">
              <a:xfrm>
                <a:off x="4900613" y="2554288"/>
                <a:ext cx="11113" cy="7938"/>
              </a:xfrm>
              <a:custGeom>
                <a:avLst/>
                <a:gdLst/>
                <a:ahLst/>
                <a:cxnLst>
                  <a:cxn ang="0">
                    <a:pos x="8" y="0"/>
                  </a:cxn>
                  <a:cxn ang="0">
                    <a:pos x="0" y="0"/>
                  </a:cxn>
                  <a:cxn ang="0">
                    <a:pos x="0" y="8"/>
                  </a:cxn>
                  <a:cxn ang="0">
                    <a:pos x="8" y="15"/>
                  </a:cxn>
                  <a:cxn ang="0">
                    <a:pos x="15" y="15"/>
                  </a:cxn>
                  <a:cxn ang="0">
                    <a:pos x="23" y="8"/>
                  </a:cxn>
                  <a:cxn ang="0">
                    <a:pos x="23" y="0"/>
                  </a:cxn>
                  <a:cxn ang="0">
                    <a:pos x="15" y="0"/>
                  </a:cxn>
                  <a:cxn ang="0">
                    <a:pos x="8" y="0"/>
                  </a:cxn>
                </a:cxnLst>
                <a:rect l="0" t="0" r="r" b="b"/>
                <a:pathLst>
                  <a:path w="23" h="15">
                    <a:moveTo>
                      <a:pt x="8" y="0"/>
                    </a:moveTo>
                    <a:lnTo>
                      <a:pt x="0" y="0"/>
                    </a:lnTo>
                    <a:lnTo>
                      <a:pt x="0" y="8"/>
                    </a:lnTo>
                    <a:lnTo>
                      <a:pt x="8" y="15"/>
                    </a:lnTo>
                    <a:lnTo>
                      <a:pt x="15" y="15"/>
                    </a:lnTo>
                    <a:lnTo>
                      <a:pt x="23"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7" name="Freeform 5999"/>
              <p:cNvSpPr>
                <a:spLocks/>
              </p:cNvSpPr>
              <p:nvPr/>
            </p:nvSpPr>
            <p:spPr bwMode="auto">
              <a:xfrm>
                <a:off x="4900613" y="2554288"/>
                <a:ext cx="11113" cy="7938"/>
              </a:xfrm>
              <a:custGeom>
                <a:avLst/>
                <a:gdLst/>
                <a:ahLst/>
                <a:cxnLst>
                  <a:cxn ang="0">
                    <a:pos x="8" y="0"/>
                  </a:cxn>
                  <a:cxn ang="0">
                    <a:pos x="0" y="0"/>
                  </a:cxn>
                  <a:cxn ang="0">
                    <a:pos x="0" y="8"/>
                  </a:cxn>
                  <a:cxn ang="0">
                    <a:pos x="8" y="15"/>
                  </a:cxn>
                  <a:cxn ang="0">
                    <a:pos x="15" y="15"/>
                  </a:cxn>
                  <a:cxn ang="0">
                    <a:pos x="23" y="8"/>
                  </a:cxn>
                  <a:cxn ang="0">
                    <a:pos x="23" y="0"/>
                  </a:cxn>
                  <a:cxn ang="0">
                    <a:pos x="15" y="0"/>
                  </a:cxn>
                  <a:cxn ang="0">
                    <a:pos x="8" y="0"/>
                  </a:cxn>
                </a:cxnLst>
                <a:rect l="0" t="0" r="r" b="b"/>
                <a:pathLst>
                  <a:path w="23" h="15">
                    <a:moveTo>
                      <a:pt x="8" y="0"/>
                    </a:moveTo>
                    <a:lnTo>
                      <a:pt x="0" y="0"/>
                    </a:lnTo>
                    <a:lnTo>
                      <a:pt x="0" y="8"/>
                    </a:lnTo>
                    <a:lnTo>
                      <a:pt x="8" y="15"/>
                    </a:lnTo>
                    <a:lnTo>
                      <a:pt x="15" y="15"/>
                    </a:lnTo>
                    <a:lnTo>
                      <a:pt x="23" y="8"/>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8" name="Line 6000"/>
              <p:cNvSpPr>
                <a:spLocks noChangeShapeType="1"/>
              </p:cNvSpPr>
              <p:nvPr/>
            </p:nvSpPr>
            <p:spPr bwMode="auto">
              <a:xfrm>
                <a:off x="4908551"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19" name="Freeform 6001"/>
              <p:cNvSpPr>
                <a:spLocks/>
              </p:cNvSpPr>
              <p:nvPr/>
            </p:nvSpPr>
            <p:spPr bwMode="auto">
              <a:xfrm>
                <a:off x="4903788" y="2554288"/>
                <a:ext cx="12700" cy="7938"/>
              </a:xfrm>
              <a:custGeom>
                <a:avLst/>
                <a:gdLst/>
                <a:ahLst/>
                <a:cxnLst>
                  <a:cxn ang="0">
                    <a:pos x="7" y="0"/>
                  </a:cxn>
                  <a:cxn ang="0">
                    <a:pos x="0" y="0"/>
                  </a:cxn>
                  <a:cxn ang="0">
                    <a:pos x="0" y="8"/>
                  </a:cxn>
                  <a:cxn ang="0">
                    <a:pos x="7" y="15"/>
                  </a:cxn>
                  <a:cxn ang="0">
                    <a:pos x="15" y="15"/>
                  </a:cxn>
                  <a:cxn ang="0">
                    <a:pos x="22" y="8"/>
                  </a:cxn>
                  <a:cxn ang="0">
                    <a:pos x="22" y="0"/>
                  </a:cxn>
                  <a:cxn ang="0">
                    <a:pos x="15" y="0"/>
                  </a:cxn>
                  <a:cxn ang="0">
                    <a:pos x="7" y="0"/>
                  </a:cxn>
                </a:cxnLst>
                <a:rect l="0" t="0" r="r" b="b"/>
                <a:pathLst>
                  <a:path w="22" h="15">
                    <a:moveTo>
                      <a:pt x="7" y="0"/>
                    </a:moveTo>
                    <a:lnTo>
                      <a:pt x="0" y="0"/>
                    </a:lnTo>
                    <a:lnTo>
                      <a:pt x="0" y="8"/>
                    </a:lnTo>
                    <a:lnTo>
                      <a:pt x="7" y="15"/>
                    </a:lnTo>
                    <a:lnTo>
                      <a:pt x="15" y="15"/>
                    </a:lnTo>
                    <a:lnTo>
                      <a:pt x="22" y="8"/>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0" name="Freeform 6002"/>
              <p:cNvSpPr>
                <a:spLocks/>
              </p:cNvSpPr>
              <p:nvPr/>
            </p:nvSpPr>
            <p:spPr bwMode="auto">
              <a:xfrm>
                <a:off x="4903788" y="2554288"/>
                <a:ext cx="12700" cy="7938"/>
              </a:xfrm>
              <a:custGeom>
                <a:avLst/>
                <a:gdLst/>
                <a:ahLst/>
                <a:cxnLst>
                  <a:cxn ang="0">
                    <a:pos x="7" y="0"/>
                  </a:cxn>
                  <a:cxn ang="0">
                    <a:pos x="0" y="0"/>
                  </a:cxn>
                  <a:cxn ang="0">
                    <a:pos x="0" y="8"/>
                  </a:cxn>
                  <a:cxn ang="0">
                    <a:pos x="7" y="15"/>
                  </a:cxn>
                  <a:cxn ang="0">
                    <a:pos x="15" y="15"/>
                  </a:cxn>
                  <a:cxn ang="0">
                    <a:pos x="22" y="8"/>
                  </a:cxn>
                  <a:cxn ang="0">
                    <a:pos x="22" y="0"/>
                  </a:cxn>
                  <a:cxn ang="0">
                    <a:pos x="15" y="0"/>
                  </a:cxn>
                  <a:cxn ang="0">
                    <a:pos x="7" y="0"/>
                  </a:cxn>
                </a:cxnLst>
                <a:rect l="0" t="0" r="r" b="b"/>
                <a:pathLst>
                  <a:path w="22" h="15">
                    <a:moveTo>
                      <a:pt x="7" y="0"/>
                    </a:moveTo>
                    <a:lnTo>
                      <a:pt x="0" y="0"/>
                    </a:lnTo>
                    <a:lnTo>
                      <a:pt x="0" y="8"/>
                    </a:lnTo>
                    <a:lnTo>
                      <a:pt x="7" y="15"/>
                    </a:lnTo>
                    <a:lnTo>
                      <a:pt x="15" y="15"/>
                    </a:lnTo>
                    <a:lnTo>
                      <a:pt x="22" y="8"/>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1" name="Line 6003"/>
              <p:cNvSpPr>
                <a:spLocks noChangeShapeType="1"/>
              </p:cNvSpPr>
              <p:nvPr/>
            </p:nvSpPr>
            <p:spPr bwMode="auto">
              <a:xfrm>
                <a:off x="4911726"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2" name="Freeform 6004"/>
              <p:cNvSpPr>
                <a:spLocks/>
              </p:cNvSpPr>
              <p:nvPr/>
            </p:nvSpPr>
            <p:spPr bwMode="auto">
              <a:xfrm>
                <a:off x="4908551" y="2554288"/>
                <a:ext cx="19050" cy="7938"/>
              </a:xfrm>
              <a:custGeom>
                <a:avLst/>
                <a:gdLst/>
                <a:ahLst/>
                <a:cxnLst>
                  <a:cxn ang="0">
                    <a:pos x="8" y="0"/>
                  </a:cxn>
                  <a:cxn ang="0">
                    <a:pos x="0" y="0"/>
                  </a:cxn>
                  <a:cxn ang="0">
                    <a:pos x="0" y="8"/>
                  </a:cxn>
                  <a:cxn ang="0">
                    <a:pos x="8" y="15"/>
                  </a:cxn>
                  <a:cxn ang="0">
                    <a:pos x="30" y="15"/>
                  </a:cxn>
                  <a:cxn ang="0">
                    <a:pos x="38" y="8"/>
                  </a:cxn>
                  <a:cxn ang="0">
                    <a:pos x="30" y="0"/>
                  </a:cxn>
                  <a:cxn ang="0">
                    <a:pos x="8" y="0"/>
                  </a:cxn>
                </a:cxnLst>
                <a:rect l="0" t="0" r="r" b="b"/>
                <a:pathLst>
                  <a:path w="38" h="15">
                    <a:moveTo>
                      <a:pt x="8" y="0"/>
                    </a:moveTo>
                    <a:lnTo>
                      <a:pt x="0" y="0"/>
                    </a:lnTo>
                    <a:lnTo>
                      <a:pt x="0" y="8"/>
                    </a:lnTo>
                    <a:lnTo>
                      <a:pt x="8" y="15"/>
                    </a:lnTo>
                    <a:lnTo>
                      <a:pt x="30" y="15"/>
                    </a:lnTo>
                    <a:lnTo>
                      <a:pt x="38" y="8"/>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3" name="Freeform 6005"/>
              <p:cNvSpPr>
                <a:spLocks/>
              </p:cNvSpPr>
              <p:nvPr/>
            </p:nvSpPr>
            <p:spPr bwMode="auto">
              <a:xfrm>
                <a:off x="4908551" y="2554288"/>
                <a:ext cx="19050" cy="7938"/>
              </a:xfrm>
              <a:custGeom>
                <a:avLst/>
                <a:gdLst/>
                <a:ahLst/>
                <a:cxnLst>
                  <a:cxn ang="0">
                    <a:pos x="8" y="0"/>
                  </a:cxn>
                  <a:cxn ang="0">
                    <a:pos x="0" y="0"/>
                  </a:cxn>
                  <a:cxn ang="0">
                    <a:pos x="0" y="8"/>
                  </a:cxn>
                  <a:cxn ang="0">
                    <a:pos x="8" y="15"/>
                  </a:cxn>
                  <a:cxn ang="0">
                    <a:pos x="30" y="15"/>
                  </a:cxn>
                  <a:cxn ang="0">
                    <a:pos x="38" y="8"/>
                  </a:cxn>
                  <a:cxn ang="0">
                    <a:pos x="30" y="0"/>
                  </a:cxn>
                  <a:cxn ang="0">
                    <a:pos x="30" y="0"/>
                  </a:cxn>
                  <a:cxn ang="0">
                    <a:pos x="8" y="0"/>
                  </a:cxn>
                </a:cxnLst>
                <a:rect l="0" t="0" r="r" b="b"/>
                <a:pathLst>
                  <a:path w="38" h="15">
                    <a:moveTo>
                      <a:pt x="8" y="0"/>
                    </a:moveTo>
                    <a:lnTo>
                      <a:pt x="0" y="0"/>
                    </a:lnTo>
                    <a:lnTo>
                      <a:pt x="0" y="8"/>
                    </a:lnTo>
                    <a:lnTo>
                      <a:pt x="8" y="15"/>
                    </a:lnTo>
                    <a:lnTo>
                      <a:pt x="30" y="15"/>
                    </a:lnTo>
                    <a:lnTo>
                      <a:pt x="38" y="8"/>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4" name="Line 6006"/>
              <p:cNvSpPr>
                <a:spLocks noChangeShapeType="1"/>
              </p:cNvSpPr>
              <p:nvPr/>
            </p:nvSpPr>
            <p:spPr bwMode="auto">
              <a:xfrm>
                <a:off x="4924426"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5" name="Freeform 6007"/>
              <p:cNvSpPr>
                <a:spLocks/>
              </p:cNvSpPr>
              <p:nvPr/>
            </p:nvSpPr>
            <p:spPr bwMode="auto">
              <a:xfrm>
                <a:off x="4919663" y="2554288"/>
                <a:ext cx="12700" cy="7938"/>
              </a:xfrm>
              <a:custGeom>
                <a:avLst/>
                <a:gdLst/>
                <a:ahLst/>
                <a:cxnLst>
                  <a:cxn ang="0">
                    <a:pos x="8" y="0"/>
                  </a:cxn>
                  <a:cxn ang="0">
                    <a:pos x="0" y="0"/>
                  </a:cxn>
                  <a:cxn ang="0">
                    <a:pos x="0" y="8"/>
                  </a:cxn>
                  <a:cxn ang="0">
                    <a:pos x="8" y="15"/>
                  </a:cxn>
                  <a:cxn ang="0">
                    <a:pos x="16" y="15"/>
                  </a:cxn>
                  <a:cxn ang="0">
                    <a:pos x="24" y="8"/>
                  </a:cxn>
                  <a:cxn ang="0">
                    <a:pos x="16" y="0"/>
                  </a:cxn>
                  <a:cxn ang="0">
                    <a:pos x="8" y="0"/>
                  </a:cxn>
                </a:cxnLst>
                <a:rect l="0" t="0" r="r" b="b"/>
                <a:pathLst>
                  <a:path w="24" h="15">
                    <a:moveTo>
                      <a:pt x="8" y="0"/>
                    </a:moveTo>
                    <a:lnTo>
                      <a:pt x="0" y="0"/>
                    </a:lnTo>
                    <a:lnTo>
                      <a:pt x="0" y="8"/>
                    </a:lnTo>
                    <a:lnTo>
                      <a:pt x="8" y="15"/>
                    </a:lnTo>
                    <a:lnTo>
                      <a:pt x="16" y="15"/>
                    </a:lnTo>
                    <a:lnTo>
                      <a:pt x="24"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6" name="Freeform 6008"/>
              <p:cNvSpPr>
                <a:spLocks/>
              </p:cNvSpPr>
              <p:nvPr/>
            </p:nvSpPr>
            <p:spPr bwMode="auto">
              <a:xfrm>
                <a:off x="4919663" y="2554288"/>
                <a:ext cx="12700" cy="7938"/>
              </a:xfrm>
              <a:custGeom>
                <a:avLst/>
                <a:gdLst/>
                <a:ahLst/>
                <a:cxnLst>
                  <a:cxn ang="0">
                    <a:pos x="8" y="0"/>
                  </a:cxn>
                  <a:cxn ang="0">
                    <a:pos x="0" y="0"/>
                  </a:cxn>
                  <a:cxn ang="0">
                    <a:pos x="0" y="8"/>
                  </a:cxn>
                  <a:cxn ang="0">
                    <a:pos x="8" y="15"/>
                  </a:cxn>
                  <a:cxn ang="0">
                    <a:pos x="16" y="15"/>
                  </a:cxn>
                  <a:cxn ang="0">
                    <a:pos x="24" y="8"/>
                  </a:cxn>
                  <a:cxn ang="0">
                    <a:pos x="16" y="0"/>
                  </a:cxn>
                  <a:cxn ang="0">
                    <a:pos x="16" y="0"/>
                  </a:cxn>
                  <a:cxn ang="0">
                    <a:pos x="8" y="0"/>
                  </a:cxn>
                </a:cxnLst>
                <a:rect l="0" t="0" r="r" b="b"/>
                <a:pathLst>
                  <a:path w="24" h="15">
                    <a:moveTo>
                      <a:pt x="8" y="0"/>
                    </a:moveTo>
                    <a:lnTo>
                      <a:pt x="0" y="0"/>
                    </a:lnTo>
                    <a:lnTo>
                      <a:pt x="0" y="8"/>
                    </a:lnTo>
                    <a:lnTo>
                      <a:pt x="8" y="15"/>
                    </a:lnTo>
                    <a:lnTo>
                      <a:pt x="16" y="15"/>
                    </a:lnTo>
                    <a:lnTo>
                      <a:pt x="24"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7" name="Line 6009"/>
              <p:cNvSpPr>
                <a:spLocks noChangeShapeType="1"/>
              </p:cNvSpPr>
              <p:nvPr/>
            </p:nvSpPr>
            <p:spPr bwMode="auto">
              <a:xfrm>
                <a:off x="4927601"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8" name="Freeform 6010"/>
              <p:cNvSpPr>
                <a:spLocks/>
              </p:cNvSpPr>
              <p:nvPr/>
            </p:nvSpPr>
            <p:spPr bwMode="auto">
              <a:xfrm>
                <a:off x="4924426" y="2554288"/>
                <a:ext cx="11113" cy="7938"/>
              </a:xfrm>
              <a:custGeom>
                <a:avLst/>
                <a:gdLst/>
                <a:ahLst/>
                <a:cxnLst>
                  <a:cxn ang="0">
                    <a:pos x="8" y="0"/>
                  </a:cxn>
                  <a:cxn ang="0">
                    <a:pos x="0" y="0"/>
                  </a:cxn>
                  <a:cxn ang="0">
                    <a:pos x="0" y="8"/>
                  </a:cxn>
                  <a:cxn ang="0">
                    <a:pos x="8" y="15"/>
                  </a:cxn>
                  <a:cxn ang="0">
                    <a:pos x="16" y="15"/>
                  </a:cxn>
                  <a:cxn ang="0">
                    <a:pos x="22" y="8"/>
                  </a:cxn>
                  <a:cxn ang="0">
                    <a:pos x="16" y="0"/>
                  </a:cxn>
                  <a:cxn ang="0">
                    <a:pos x="8" y="0"/>
                  </a:cxn>
                </a:cxnLst>
                <a:rect l="0" t="0" r="r" b="b"/>
                <a:pathLst>
                  <a:path w="22" h="15">
                    <a:moveTo>
                      <a:pt x="8" y="0"/>
                    </a:moveTo>
                    <a:lnTo>
                      <a:pt x="0" y="0"/>
                    </a:lnTo>
                    <a:lnTo>
                      <a:pt x="0" y="8"/>
                    </a:lnTo>
                    <a:lnTo>
                      <a:pt x="8" y="15"/>
                    </a:lnTo>
                    <a:lnTo>
                      <a:pt x="16" y="15"/>
                    </a:lnTo>
                    <a:lnTo>
                      <a:pt x="22"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29" name="Freeform 6011"/>
              <p:cNvSpPr>
                <a:spLocks/>
              </p:cNvSpPr>
              <p:nvPr/>
            </p:nvSpPr>
            <p:spPr bwMode="auto">
              <a:xfrm>
                <a:off x="4924426" y="2554288"/>
                <a:ext cx="11113" cy="7938"/>
              </a:xfrm>
              <a:custGeom>
                <a:avLst/>
                <a:gdLst/>
                <a:ahLst/>
                <a:cxnLst>
                  <a:cxn ang="0">
                    <a:pos x="8" y="0"/>
                  </a:cxn>
                  <a:cxn ang="0">
                    <a:pos x="0" y="0"/>
                  </a:cxn>
                  <a:cxn ang="0">
                    <a:pos x="0" y="8"/>
                  </a:cxn>
                  <a:cxn ang="0">
                    <a:pos x="8" y="15"/>
                  </a:cxn>
                  <a:cxn ang="0">
                    <a:pos x="16" y="15"/>
                  </a:cxn>
                  <a:cxn ang="0">
                    <a:pos x="22" y="8"/>
                  </a:cxn>
                  <a:cxn ang="0">
                    <a:pos x="16" y="0"/>
                  </a:cxn>
                  <a:cxn ang="0">
                    <a:pos x="16" y="0"/>
                  </a:cxn>
                  <a:cxn ang="0">
                    <a:pos x="8" y="0"/>
                  </a:cxn>
                </a:cxnLst>
                <a:rect l="0" t="0" r="r" b="b"/>
                <a:pathLst>
                  <a:path w="22" h="15">
                    <a:moveTo>
                      <a:pt x="8" y="0"/>
                    </a:moveTo>
                    <a:lnTo>
                      <a:pt x="0" y="0"/>
                    </a:lnTo>
                    <a:lnTo>
                      <a:pt x="0" y="8"/>
                    </a:lnTo>
                    <a:lnTo>
                      <a:pt x="8" y="15"/>
                    </a:lnTo>
                    <a:lnTo>
                      <a:pt x="16" y="15"/>
                    </a:lnTo>
                    <a:lnTo>
                      <a:pt x="22"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0" name="Line 6012"/>
              <p:cNvSpPr>
                <a:spLocks noChangeShapeType="1"/>
              </p:cNvSpPr>
              <p:nvPr/>
            </p:nvSpPr>
            <p:spPr bwMode="auto">
              <a:xfrm>
                <a:off x="4932363"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1" name="Freeform 6013"/>
              <p:cNvSpPr>
                <a:spLocks/>
              </p:cNvSpPr>
              <p:nvPr/>
            </p:nvSpPr>
            <p:spPr bwMode="auto">
              <a:xfrm>
                <a:off x="4927601" y="2554288"/>
                <a:ext cx="12700" cy="7938"/>
              </a:xfrm>
              <a:custGeom>
                <a:avLst/>
                <a:gdLst/>
                <a:ahLst/>
                <a:cxnLst>
                  <a:cxn ang="0">
                    <a:pos x="8" y="0"/>
                  </a:cxn>
                  <a:cxn ang="0">
                    <a:pos x="0" y="0"/>
                  </a:cxn>
                  <a:cxn ang="0">
                    <a:pos x="0" y="8"/>
                  </a:cxn>
                  <a:cxn ang="0">
                    <a:pos x="8" y="15"/>
                  </a:cxn>
                  <a:cxn ang="0">
                    <a:pos x="14" y="15"/>
                  </a:cxn>
                  <a:cxn ang="0">
                    <a:pos x="22" y="8"/>
                  </a:cxn>
                  <a:cxn ang="0">
                    <a:pos x="22" y="0"/>
                  </a:cxn>
                  <a:cxn ang="0">
                    <a:pos x="14" y="0"/>
                  </a:cxn>
                  <a:cxn ang="0">
                    <a:pos x="8" y="0"/>
                  </a:cxn>
                </a:cxnLst>
                <a:rect l="0" t="0" r="r" b="b"/>
                <a:pathLst>
                  <a:path w="22" h="15">
                    <a:moveTo>
                      <a:pt x="8" y="0"/>
                    </a:moveTo>
                    <a:lnTo>
                      <a:pt x="0" y="0"/>
                    </a:lnTo>
                    <a:lnTo>
                      <a:pt x="0" y="8"/>
                    </a:lnTo>
                    <a:lnTo>
                      <a:pt x="8" y="15"/>
                    </a:lnTo>
                    <a:lnTo>
                      <a:pt x="14" y="15"/>
                    </a:lnTo>
                    <a:lnTo>
                      <a:pt x="22" y="8"/>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2" name="Freeform 6014"/>
              <p:cNvSpPr>
                <a:spLocks/>
              </p:cNvSpPr>
              <p:nvPr/>
            </p:nvSpPr>
            <p:spPr bwMode="auto">
              <a:xfrm>
                <a:off x="4927601" y="2554288"/>
                <a:ext cx="12700" cy="7938"/>
              </a:xfrm>
              <a:custGeom>
                <a:avLst/>
                <a:gdLst/>
                <a:ahLst/>
                <a:cxnLst>
                  <a:cxn ang="0">
                    <a:pos x="8" y="0"/>
                  </a:cxn>
                  <a:cxn ang="0">
                    <a:pos x="0" y="0"/>
                  </a:cxn>
                  <a:cxn ang="0">
                    <a:pos x="0" y="8"/>
                  </a:cxn>
                  <a:cxn ang="0">
                    <a:pos x="8" y="15"/>
                  </a:cxn>
                  <a:cxn ang="0">
                    <a:pos x="14" y="15"/>
                  </a:cxn>
                  <a:cxn ang="0">
                    <a:pos x="22" y="8"/>
                  </a:cxn>
                  <a:cxn ang="0">
                    <a:pos x="22" y="0"/>
                  </a:cxn>
                  <a:cxn ang="0">
                    <a:pos x="14" y="0"/>
                  </a:cxn>
                  <a:cxn ang="0">
                    <a:pos x="8" y="0"/>
                  </a:cxn>
                </a:cxnLst>
                <a:rect l="0" t="0" r="r" b="b"/>
                <a:pathLst>
                  <a:path w="22" h="15">
                    <a:moveTo>
                      <a:pt x="8" y="0"/>
                    </a:moveTo>
                    <a:lnTo>
                      <a:pt x="0" y="0"/>
                    </a:lnTo>
                    <a:lnTo>
                      <a:pt x="0" y="8"/>
                    </a:lnTo>
                    <a:lnTo>
                      <a:pt x="8" y="15"/>
                    </a:lnTo>
                    <a:lnTo>
                      <a:pt x="14" y="15"/>
                    </a:lnTo>
                    <a:lnTo>
                      <a:pt x="22" y="8"/>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3" name="Line 6015"/>
              <p:cNvSpPr>
                <a:spLocks noChangeShapeType="1"/>
              </p:cNvSpPr>
              <p:nvPr/>
            </p:nvSpPr>
            <p:spPr bwMode="auto">
              <a:xfrm>
                <a:off x="4935538"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4" name="Freeform 6016"/>
              <p:cNvSpPr>
                <a:spLocks/>
              </p:cNvSpPr>
              <p:nvPr/>
            </p:nvSpPr>
            <p:spPr bwMode="auto">
              <a:xfrm>
                <a:off x="4932363" y="2554288"/>
                <a:ext cx="26988" cy="7938"/>
              </a:xfrm>
              <a:custGeom>
                <a:avLst/>
                <a:gdLst/>
                <a:ahLst/>
                <a:cxnLst>
                  <a:cxn ang="0">
                    <a:pos x="6" y="0"/>
                  </a:cxn>
                  <a:cxn ang="0">
                    <a:pos x="0" y="8"/>
                  </a:cxn>
                  <a:cxn ang="0">
                    <a:pos x="6" y="15"/>
                  </a:cxn>
                  <a:cxn ang="0">
                    <a:pos x="45" y="15"/>
                  </a:cxn>
                  <a:cxn ang="0">
                    <a:pos x="51" y="8"/>
                  </a:cxn>
                  <a:cxn ang="0">
                    <a:pos x="51" y="0"/>
                  </a:cxn>
                  <a:cxn ang="0">
                    <a:pos x="45" y="0"/>
                  </a:cxn>
                  <a:cxn ang="0">
                    <a:pos x="6" y="0"/>
                  </a:cxn>
                </a:cxnLst>
                <a:rect l="0" t="0" r="r" b="b"/>
                <a:pathLst>
                  <a:path w="51" h="15">
                    <a:moveTo>
                      <a:pt x="6" y="0"/>
                    </a:moveTo>
                    <a:lnTo>
                      <a:pt x="0" y="8"/>
                    </a:lnTo>
                    <a:lnTo>
                      <a:pt x="6" y="15"/>
                    </a:lnTo>
                    <a:lnTo>
                      <a:pt x="45" y="15"/>
                    </a:lnTo>
                    <a:lnTo>
                      <a:pt x="51" y="8"/>
                    </a:lnTo>
                    <a:lnTo>
                      <a:pt x="51" y="0"/>
                    </a:lnTo>
                    <a:lnTo>
                      <a:pt x="45"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5" name="Freeform 6017"/>
              <p:cNvSpPr>
                <a:spLocks/>
              </p:cNvSpPr>
              <p:nvPr/>
            </p:nvSpPr>
            <p:spPr bwMode="auto">
              <a:xfrm>
                <a:off x="4932363" y="2554288"/>
                <a:ext cx="26988" cy="7938"/>
              </a:xfrm>
              <a:custGeom>
                <a:avLst/>
                <a:gdLst/>
                <a:ahLst/>
                <a:cxnLst>
                  <a:cxn ang="0">
                    <a:pos x="6" y="0"/>
                  </a:cxn>
                  <a:cxn ang="0">
                    <a:pos x="6" y="0"/>
                  </a:cxn>
                  <a:cxn ang="0">
                    <a:pos x="0" y="8"/>
                  </a:cxn>
                  <a:cxn ang="0">
                    <a:pos x="6" y="15"/>
                  </a:cxn>
                  <a:cxn ang="0">
                    <a:pos x="45" y="15"/>
                  </a:cxn>
                  <a:cxn ang="0">
                    <a:pos x="51" y="8"/>
                  </a:cxn>
                  <a:cxn ang="0">
                    <a:pos x="51" y="0"/>
                  </a:cxn>
                  <a:cxn ang="0">
                    <a:pos x="45" y="0"/>
                  </a:cxn>
                  <a:cxn ang="0">
                    <a:pos x="6" y="0"/>
                  </a:cxn>
                </a:cxnLst>
                <a:rect l="0" t="0" r="r" b="b"/>
                <a:pathLst>
                  <a:path w="51" h="15">
                    <a:moveTo>
                      <a:pt x="6" y="0"/>
                    </a:moveTo>
                    <a:lnTo>
                      <a:pt x="6" y="0"/>
                    </a:lnTo>
                    <a:lnTo>
                      <a:pt x="0" y="8"/>
                    </a:lnTo>
                    <a:lnTo>
                      <a:pt x="6" y="15"/>
                    </a:lnTo>
                    <a:lnTo>
                      <a:pt x="45" y="15"/>
                    </a:lnTo>
                    <a:lnTo>
                      <a:pt x="51" y="8"/>
                    </a:lnTo>
                    <a:lnTo>
                      <a:pt x="51" y="0"/>
                    </a:lnTo>
                    <a:lnTo>
                      <a:pt x="45"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6" name="Line 6018"/>
              <p:cNvSpPr>
                <a:spLocks noChangeShapeType="1"/>
              </p:cNvSpPr>
              <p:nvPr/>
            </p:nvSpPr>
            <p:spPr bwMode="auto">
              <a:xfrm>
                <a:off x="4956176" y="2554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7" name="Freeform 6019"/>
              <p:cNvSpPr>
                <a:spLocks/>
              </p:cNvSpPr>
              <p:nvPr/>
            </p:nvSpPr>
            <p:spPr bwMode="auto">
              <a:xfrm>
                <a:off x="4951413" y="2554288"/>
                <a:ext cx="15875" cy="7938"/>
              </a:xfrm>
              <a:custGeom>
                <a:avLst/>
                <a:gdLst/>
                <a:ahLst/>
                <a:cxnLst>
                  <a:cxn ang="0">
                    <a:pos x="8" y="0"/>
                  </a:cxn>
                  <a:cxn ang="0">
                    <a:pos x="0" y="0"/>
                  </a:cxn>
                  <a:cxn ang="0">
                    <a:pos x="0" y="8"/>
                  </a:cxn>
                  <a:cxn ang="0">
                    <a:pos x="8" y="15"/>
                  </a:cxn>
                  <a:cxn ang="0">
                    <a:pos x="22" y="15"/>
                  </a:cxn>
                  <a:cxn ang="0">
                    <a:pos x="30" y="8"/>
                  </a:cxn>
                  <a:cxn ang="0">
                    <a:pos x="30" y="0"/>
                  </a:cxn>
                  <a:cxn ang="0">
                    <a:pos x="22" y="0"/>
                  </a:cxn>
                  <a:cxn ang="0">
                    <a:pos x="8" y="0"/>
                  </a:cxn>
                </a:cxnLst>
                <a:rect l="0" t="0" r="r" b="b"/>
                <a:pathLst>
                  <a:path w="30" h="15">
                    <a:moveTo>
                      <a:pt x="8" y="0"/>
                    </a:moveTo>
                    <a:lnTo>
                      <a:pt x="0" y="0"/>
                    </a:lnTo>
                    <a:lnTo>
                      <a:pt x="0" y="8"/>
                    </a:lnTo>
                    <a:lnTo>
                      <a:pt x="8" y="15"/>
                    </a:lnTo>
                    <a:lnTo>
                      <a:pt x="22" y="15"/>
                    </a:lnTo>
                    <a:lnTo>
                      <a:pt x="30" y="8"/>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8" name="Freeform 6020"/>
              <p:cNvSpPr>
                <a:spLocks/>
              </p:cNvSpPr>
              <p:nvPr/>
            </p:nvSpPr>
            <p:spPr bwMode="auto">
              <a:xfrm>
                <a:off x="4951413" y="2554288"/>
                <a:ext cx="15875" cy="7938"/>
              </a:xfrm>
              <a:custGeom>
                <a:avLst/>
                <a:gdLst/>
                <a:ahLst/>
                <a:cxnLst>
                  <a:cxn ang="0">
                    <a:pos x="8" y="0"/>
                  </a:cxn>
                  <a:cxn ang="0">
                    <a:pos x="0" y="0"/>
                  </a:cxn>
                  <a:cxn ang="0">
                    <a:pos x="0" y="8"/>
                  </a:cxn>
                  <a:cxn ang="0">
                    <a:pos x="8" y="15"/>
                  </a:cxn>
                  <a:cxn ang="0">
                    <a:pos x="22" y="15"/>
                  </a:cxn>
                  <a:cxn ang="0">
                    <a:pos x="30" y="8"/>
                  </a:cxn>
                  <a:cxn ang="0">
                    <a:pos x="30" y="0"/>
                  </a:cxn>
                  <a:cxn ang="0">
                    <a:pos x="22" y="0"/>
                  </a:cxn>
                  <a:cxn ang="0">
                    <a:pos x="8" y="0"/>
                  </a:cxn>
                </a:cxnLst>
                <a:rect l="0" t="0" r="r" b="b"/>
                <a:pathLst>
                  <a:path w="30" h="15">
                    <a:moveTo>
                      <a:pt x="8" y="0"/>
                    </a:moveTo>
                    <a:lnTo>
                      <a:pt x="0" y="0"/>
                    </a:lnTo>
                    <a:lnTo>
                      <a:pt x="0" y="8"/>
                    </a:lnTo>
                    <a:lnTo>
                      <a:pt x="8" y="15"/>
                    </a:lnTo>
                    <a:lnTo>
                      <a:pt x="22" y="15"/>
                    </a:lnTo>
                    <a:lnTo>
                      <a:pt x="30" y="8"/>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39" name="Line 6021"/>
              <p:cNvSpPr>
                <a:spLocks noChangeShapeType="1"/>
              </p:cNvSpPr>
              <p:nvPr/>
            </p:nvSpPr>
            <p:spPr bwMode="auto">
              <a:xfrm>
                <a:off x="4967288" y="2559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0" name="Freeform 6022"/>
              <p:cNvSpPr>
                <a:spLocks/>
              </p:cNvSpPr>
              <p:nvPr/>
            </p:nvSpPr>
            <p:spPr bwMode="auto">
              <a:xfrm>
                <a:off x="4959351" y="2554288"/>
                <a:ext cx="7938" cy="15875"/>
              </a:xfrm>
              <a:custGeom>
                <a:avLst/>
                <a:gdLst/>
                <a:ahLst/>
                <a:cxnLst>
                  <a:cxn ang="0">
                    <a:pos x="16" y="8"/>
                  </a:cxn>
                  <a:cxn ang="0">
                    <a:pos x="16" y="0"/>
                  </a:cxn>
                  <a:cxn ang="0">
                    <a:pos x="8" y="0"/>
                  </a:cxn>
                  <a:cxn ang="0">
                    <a:pos x="0" y="8"/>
                  </a:cxn>
                  <a:cxn ang="0">
                    <a:pos x="0" y="22"/>
                  </a:cxn>
                  <a:cxn ang="0">
                    <a:pos x="8" y="30"/>
                  </a:cxn>
                  <a:cxn ang="0">
                    <a:pos x="16" y="30"/>
                  </a:cxn>
                  <a:cxn ang="0">
                    <a:pos x="16" y="22"/>
                  </a:cxn>
                  <a:cxn ang="0">
                    <a:pos x="16" y="8"/>
                  </a:cxn>
                </a:cxnLst>
                <a:rect l="0" t="0" r="r" b="b"/>
                <a:pathLst>
                  <a:path w="16" h="30">
                    <a:moveTo>
                      <a:pt x="16" y="8"/>
                    </a:moveTo>
                    <a:lnTo>
                      <a:pt x="16" y="0"/>
                    </a:lnTo>
                    <a:lnTo>
                      <a:pt x="8" y="0"/>
                    </a:lnTo>
                    <a:lnTo>
                      <a:pt x="0" y="8"/>
                    </a:lnTo>
                    <a:lnTo>
                      <a:pt x="0" y="22"/>
                    </a:lnTo>
                    <a:lnTo>
                      <a:pt x="8" y="30"/>
                    </a:lnTo>
                    <a:lnTo>
                      <a:pt x="16" y="30"/>
                    </a:lnTo>
                    <a:lnTo>
                      <a:pt x="16" y="22"/>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1" name="Freeform 6023"/>
              <p:cNvSpPr>
                <a:spLocks/>
              </p:cNvSpPr>
              <p:nvPr/>
            </p:nvSpPr>
            <p:spPr bwMode="auto">
              <a:xfrm>
                <a:off x="4959351" y="2554288"/>
                <a:ext cx="7938" cy="15875"/>
              </a:xfrm>
              <a:custGeom>
                <a:avLst/>
                <a:gdLst/>
                <a:ahLst/>
                <a:cxnLst>
                  <a:cxn ang="0">
                    <a:pos x="16" y="8"/>
                  </a:cxn>
                  <a:cxn ang="0">
                    <a:pos x="16" y="0"/>
                  </a:cxn>
                  <a:cxn ang="0">
                    <a:pos x="8" y="0"/>
                  </a:cxn>
                  <a:cxn ang="0">
                    <a:pos x="0" y="8"/>
                  </a:cxn>
                  <a:cxn ang="0">
                    <a:pos x="0" y="22"/>
                  </a:cxn>
                  <a:cxn ang="0">
                    <a:pos x="8" y="30"/>
                  </a:cxn>
                  <a:cxn ang="0">
                    <a:pos x="16" y="30"/>
                  </a:cxn>
                  <a:cxn ang="0">
                    <a:pos x="16" y="22"/>
                  </a:cxn>
                  <a:cxn ang="0">
                    <a:pos x="16" y="8"/>
                  </a:cxn>
                </a:cxnLst>
                <a:rect l="0" t="0" r="r" b="b"/>
                <a:pathLst>
                  <a:path w="16" h="30">
                    <a:moveTo>
                      <a:pt x="16" y="8"/>
                    </a:moveTo>
                    <a:lnTo>
                      <a:pt x="16" y="0"/>
                    </a:lnTo>
                    <a:lnTo>
                      <a:pt x="8" y="0"/>
                    </a:lnTo>
                    <a:lnTo>
                      <a:pt x="0" y="8"/>
                    </a:lnTo>
                    <a:lnTo>
                      <a:pt x="0" y="22"/>
                    </a:lnTo>
                    <a:lnTo>
                      <a:pt x="8" y="30"/>
                    </a:lnTo>
                    <a:lnTo>
                      <a:pt x="16" y="30"/>
                    </a:lnTo>
                    <a:lnTo>
                      <a:pt x="16" y="22"/>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2" name="Line 6024"/>
              <p:cNvSpPr>
                <a:spLocks noChangeShapeType="1"/>
              </p:cNvSpPr>
              <p:nvPr/>
            </p:nvSpPr>
            <p:spPr bwMode="auto">
              <a:xfrm>
                <a:off x="4964113" y="25622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3" name="Freeform 6025"/>
              <p:cNvSpPr>
                <a:spLocks/>
              </p:cNvSpPr>
              <p:nvPr/>
            </p:nvSpPr>
            <p:spPr bwMode="auto">
              <a:xfrm>
                <a:off x="4959351" y="2562225"/>
                <a:ext cx="20638" cy="7938"/>
              </a:xfrm>
              <a:custGeom>
                <a:avLst/>
                <a:gdLst/>
                <a:ahLst/>
                <a:cxnLst>
                  <a:cxn ang="0">
                    <a:pos x="8" y="0"/>
                  </a:cxn>
                  <a:cxn ang="0">
                    <a:pos x="0" y="7"/>
                  </a:cxn>
                  <a:cxn ang="0">
                    <a:pos x="8" y="15"/>
                  </a:cxn>
                  <a:cxn ang="0">
                    <a:pos x="39" y="15"/>
                  </a:cxn>
                  <a:cxn ang="0">
                    <a:pos x="39" y="0"/>
                  </a:cxn>
                  <a:cxn ang="0">
                    <a:pos x="8" y="0"/>
                  </a:cxn>
                </a:cxnLst>
                <a:rect l="0" t="0" r="r" b="b"/>
                <a:pathLst>
                  <a:path w="39" h="15">
                    <a:moveTo>
                      <a:pt x="8" y="0"/>
                    </a:moveTo>
                    <a:lnTo>
                      <a:pt x="0" y="7"/>
                    </a:lnTo>
                    <a:lnTo>
                      <a:pt x="8" y="15"/>
                    </a:lnTo>
                    <a:lnTo>
                      <a:pt x="39" y="15"/>
                    </a:lnTo>
                    <a:lnTo>
                      <a:pt x="39"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4" name="Freeform 6026"/>
              <p:cNvSpPr>
                <a:spLocks/>
              </p:cNvSpPr>
              <p:nvPr/>
            </p:nvSpPr>
            <p:spPr bwMode="auto">
              <a:xfrm>
                <a:off x="4959351" y="2562225"/>
                <a:ext cx="20638" cy="7938"/>
              </a:xfrm>
              <a:custGeom>
                <a:avLst/>
                <a:gdLst/>
                <a:ahLst/>
                <a:cxnLst>
                  <a:cxn ang="0">
                    <a:pos x="8" y="0"/>
                  </a:cxn>
                  <a:cxn ang="0">
                    <a:pos x="0" y="7"/>
                  </a:cxn>
                  <a:cxn ang="0">
                    <a:pos x="0" y="7"/>
                  </a:cxn>
                  <a:cxn ang="0">
                    <a:pos x="8" y="15"/>
                  </a:cxn>
                  <a:cxn ang="0">
                    <a:pos x="39" y="15"/>
                  </a:cxn>
                  <a:cxn ang="0">
                    <a:pos x="39" y="7"/>
                  </a:cxn>
                  <a:cxn ang="0">
                    <a:pos x="39" y="7"/>
                  </a:cxn>
                  <a:cxn ang="0">
                    <a:pos x="39" y="0"/>
                  </a:cxn>
                  <a:cxn ang="0">
                    <a:pos x="8" y="0"/>
                  </a:cxn>
                </a:cxnLst>
                <a:rect l="0" t="0" r="r" b="b"/>
                <a:pathLst>
                  <a:path w="39" h="15">
                    <a:moveTo>
                      <a:pt x="8" y="0"/>
                    </a:moveTo>
                    <a:lnTo>
                      <a:pt x="0" y="7"/>
                    </a:lnTo>
                    <a:lnTo>
                      <a:pt x="0" y="7"/>
                    </a:lnTo>
                    <a:lnTo>
                      <a:pt x="8" y="15"/>
                    </a:lnTo>
                    <a:lnTo>
                      <a:pt x="39" y="15"/>
                    </a:lnTo>
                    <a:lnTo>
                      <a:pt x="39" y="7"/>
                    </a:lnTo>
                    <a:lnTo>
                      <a:pt x="39" y="7"/>
                    </a:lnTo>
                    <a:lnTo>
                      <a:pt x="39"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5" name="Line 6027"/>
              <p:cNvSpPr>
                <a:spLocks noChangeShapeType="1"/>
              </p:cNvSpPr>
              <p:nvPr/>
            </p:nvSpPr>
            <p:spPr bwMode="auto">
              <a:xfrm>
                <a:off x="4983163" y="25669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6" name="Freeform 6028"/>
              <p:cNvSpPr>
                <a:spLocks/>
              </p:cNvSpPr>
              <p:nvPr/>
            </p:nvSpPr>
            <p:spPr bwMode="auto">
              <a:xfrm>
                <a:off x="4975226" y="2562225"/>
                <a:ext cx="7938" cy="23813"/>
              </a:xfrm>
              <a:custGeom>
                <a:avLst/>
                <a:gdLst/>
                <a:ahLst/>
                <a:cxnLst>
                  <a:cxn ang="0">
                    <a:pos x="15" y="7"/>
                  </a:cxn>
                  <a:cxn ang="0">
                    <a:pos x="8" y="0"/>
                  </a:cxn>
                  <a:cxn ang="0">
                    <a:pos x="0" y="0"/>
                  </a:cxn>
                  <a:cxn ang="0">
                    <a:pos x="0" y="44"/>
                  </a:cxn>
                  <a:cxn ang="0">
                    <a:pos x="8" y="44"/>
                  </a:cxn>
                  <a:cxn ang="0">
                    <a:pos x="15" y="36"/>
                  </a:cxn>
                  <a:cxn ang="0">
                    <a:pos x="15" y="7"/>
                  </a:cxn>
                </a:cxnLst>
                <a:rect l="0" t="0" r="r" b="b"/>
                <a:pathLst>
                  <a:path w="15" h="44">
                    <a:moveTo>
                      <a:pt x="15" y="7"/>
                    </a:moveTo>
                    <a:lnTo>
                      <a:pt x="8" y="0"/>
                    </a:lnTo>
                    <a:lnTo>
                      <a:pt x="0" y="0"/>
                    </a:lnTo>
                    <a:lnTo>
                      <a:pt x="0" y="44"/>
                    </a:lnTo>
                    <a:lnTo>
                      <a:pt x="8" y="44"/>
                    </a:lnTo>
                    <a:lnTo>
                      <a:pt x="15" y="36"/>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7" name="Freeform 6029"/>
              <p:cNvSpPr>
                <a:spLocks/>
              </p:cNvSpPr>
              <p:nvPr/>
            </p:nvSpPr>
            <p:spPr bwMode="auto">
              <a:xfrm>
                <a:off x="4975226" y="2562225"/>
                <a:ext cx="7938" cy="23813"/>
              </a:xfrm>
              <a:custGeom>
                <a:avLst/>
                <a:gdLst/>
                <a:ahLst/>
                <a:cxnLst>
                  <a:cxn ang="0">
                    <a:pos x="15" y="7"/>
                  </a:cxn>
                  <a:cxn ang="0">
                    <a:pos x="8" y="0"/>
                  </a:cxn>
                  <a:cxn ang="0">
                    <a:pos x="0" y="0"/>
                  </a:cxn>
                  <a:cxn ang="0">
                    <a:pos x="0" y="7"/>
                  </a:cxn>
                  <a:cxn ang="0">
                    <a:pos x="0" y="36"/>
                  </a:cxn>
                  <a:cxn ang="0">
                    <a:pos x="0" y="44"/>
                  </a:cxn>
                  <a:cxn ang="0">
                    <a:pos x="8" y="44"/>
                  </a:cxn>
                  <a:cxn ang="0">
                    <a:pos x="15" y="36"/>
                  </a:cxn>
                  <a:cxn ang="0">
                    <a:pos x="15" y="7"/>
                  </a:cxn>
                </a:cxnLst>
                <a:rect l="0" t="0" r="r" b="b"/>
                <a:pathLst>
                  <a:path w="15" h="44">
                    <a:moveTo>
                      <a:pt x="15" y="7"/>
                    </a:moveTo>
                    <a:lnTo>
                      <a:pt x="8" y="0"/>
                    </a:lnTo>
                    <a:lnTo>
                      <a:pt x="0" y="0"/>
                    </a:lnTo>
                    <a:lnTo>
                      <a:pt x="0" y="7"/>
                    </a:lnTo>
                    <a:lnTo>
                      <a:pt x="0" y="36"/>
                    </a:lnTo>
                    <a:lnTo>
                      <a:pt x="0" y="44"/>
                    </a:lnTo>
                    <a:lnTo>
                      <a:pt x="8" y="44"/>
                    </a:lnTo>
                    <a:lnTo>
                      <a:pt x="15" y="36"/>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8" name="Line 6030"/>
              <p:cNvSpPr>
                <a:spLocks noChangeShapeType="1"/>
              </p:cNvSpPr>
              <p:nvPr/>
            </p:nvSpPr>
            <p:spPr bwMode="auto">
              <a:xfrm>
                <a:off x="4979988" y="2578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49" name="Freeform 6031"/>
              <p:cNvSpPr>
                <a:spLocks/>
              </p:cNvSpPr>
              <p:nvPr/>
            </p:nvSpPr>
            <p:spPr bwMode="auto">
              <a:xfrm>
                <a:off x="4975226" y="2578100"/>
                <a:ext cx="12700" cy="7938"/>
              </a:xfrm>
              <a:custGeom>
                <a:avLst/>
                <a:gdLst/>
                <a:ahLst/>
                <a:cxnLst>
                  <a:cxn ang="0">
                    <a:pos x="8" y="0"/>
                  </a:cxn>
                  <a:cxn ang="0">
                    <a:pos x="0" y="7"/>
                  </a:cxn>
                  <a:cxn ang="0">
                    <a:pos x="8" y="15"/>
                  </a:cxn>
                  <a:cxn ang="0">
                    <a:pos x="15" y="15"/>
                  </a:cxn>
                  <a:cxn ang="0">
                    <a:pos x="22" y="7"/>
                  </a:cxn>
                  <a:cxn ang="0">
                    <a:pos x="15" y="0"/>
                  </a:cxn>
                  <a:cxn ang="0">
                    <a:pos x="8" y="0"/>
                  </a:cxn>
                </a:cxnLst>
                <a:rect l="0" t="0" r="r" b="b"/>
                <a:pathLst>
                  <a:path w="22" h="15">
                    <a:moveTo>
                      <a:pt x="8" y="0"/>
                    </a:moveTo>
                    <a:lnTo>
                      <a:pt x="0" y="7"/>
                    </a:lnTo>
                    <a:lnTo>
                      <a:pt x="8" y="15"/>
                    </a:lnTo>
                    <a:lnTo>
                      <a:pt x="15" y="15"/>
                    </a:lnTo>
                    <a:lnTo>
                      <a:pt x="22"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0" name="Freeform 6032"/>
              <p:cNvSpPr>
                <a:spLocks/>
              </p:cNvSpPr>
              <p:nvPr/>
            </p:nvSpPr>
            <p:spPr bwMode="auto">
              <a:xfrm>
                <a:off x="4975226" y="2578100"/>
                <a:ext cx="12700" cy="7938"/>
              </a:xfrm>
              <a:custGeom>
                <a:avLst/>
                <a:gdLst/>
                <a:ahLst/>
                <a:cxnLst>
                  <a:cxn ang="0">
                    <a:pos x="8" y="0"/>
                  </a:cxn>
                  <a:cxn ang="0">
                    <a:pos x="0" y="7"/>
                  </a:cxn>
                  <a:cxn ang="0">
                    <a:pos x="0" y="7"/>
                  </a:cxn>
                  <a:cxn ang="0">
                    <a:pos x="8" y="15"/>
                  </a:cxn>
                  <a:cxn ang="0">
                    <a:pos x="15" y="15"/>
                  </a:cxn>
                  <a:cxn ang="0">
                    <a:pos x="22" y="7"/>
                  </a:cxn>
                  <a:cxn ang="0">
                    <a:pos x="22" y="7"/>
                  </a:cxn>
                  <a:cxn ang="0">
                    <a:pos x="15" y="0"/>
                  </a:cxn>
                  <a:cxn ang="0">
                    <a:pos x="8" y="0"/>
                  </a:cxn>
                </a:cxnLst>
                <a:rect l="0" t="0" r="r" b="b"/>
                <a:pathLst>
                  <a:path w="22" h="15">
                    <a:moveTo>
                      <a:pt x="8" y="0"/>
                    </a:moveTo>
                    <a:lnTo>
                      <a:pt x="0" y="7"/>
                    </a:lnTo>
                    <a:lnTo>
                      <a:pt x="0" y="7"/>
                    </a:lnTo>
                    <a:lnTo>
                      <a:pt x="8" y="15"/>
                    </a:lnTo>
                    <a:lnTo>
                      <a:pt x="15" y="15"/>
                    </a:lnTo>
                    <a:lnTo>
                      <a:pt x="22" y="7"/>
                    </a:lnTo>
                    <a:lnTo>
                      <a:pt x="22" y="7"/>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1" name="Line 6033"/>
              <p:cNvSpPr>
                <a:spLocks noChangeShapeType="1"/>
              </p:cNvSpPr>
              <p:nvPr/>
            </p:nvSpPr>
            <p:spPr bwMode="auto">
              <a:xfrm>
                <a:off x="4983163" y="2578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2" name="Freeform 6034"/>
              <p:cNvSpPr>
                <a:spLocks/>
              </p:cNvSpPr>
              <p:nvPr/>
            </p:nvSpPr>
            <p:spPr bwMode="auto">
              <a:xfrm>
                <a:off x="4979988" y="2578100"/>
                <a:ext cx="15875" cy="7938"/>
              </a:xfrm>
              <a:custGeom>
                <a:avLst/>
                <a:gdLst/>
                <a:ahLst/>
                <a:cxnLst>
                  <a:cxn ang="0">
                    <a:pos x="7" y="0"/>
                  </a:cxn>
                  <a:cxn ang="0">
                    <a:pos x="7" y="7"/>
                  </a:cxn>
                  <a:cxn ang="0">
                    <a:pos x="0" y="7"/>
                  </a:cxn>
                  <a:cxn ang="0">
                    <a:pos x="7" y="15"/>
                  </a:cxn>
                  <a:cxn ang="0">
                    <a:pos x="22" y="15"/>
                  </a:cxn>
                  <a:cxn ang="0">
                    <a:pos x="30" y="7"/>
                  </a:cxn>
                  <a:cxn ang="0">
                    <a:pos x="22" y="0"/>
                  </a:cxn>
                  <a:cxn ang="0">
                    <a:pos x="7" y="0"/>
                  </a:cxn>
                </a:cxnLst>
                <a:rect l="0" t="0" r="r" b="b"/>
                <a:pathLst>
                  <a:path w="30" h="15">
                    <a:moveTo>
                      <a:pt x="7" y="0"/>
                    </a:moveTo>
                    <a:lnTo>
                      <a:pt x="7" y="7"/>
                    </a:lnTo>
                    <a:lnTo>
                      <a:pt x="0" y="7"/>
                    </a:lnTo>
                    <a:lnTo>
                      <a:pt x="7" y="15"/>
                    </a:lnTo>
                    <a:lnTo>
                      <a:pt x="22" y="15"/>
                    </a:lnTo>
                    <a:lnTo>
                      <a:pt x="30" y="7"/>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3" name="Freeform 6035"/>
              <p:cNvSpPr>
                <a:spLocks/>
              </p:cNvSpPr>
              <p:nvPr/>
            </p:nvSpPr>
            <p:spPr bwMode="auto">
              <a:xfrm>
                <a:off x="4979988" y="2578100"/>
                <a:ext cx="15875" cy="7938"/>
              </a:xfrm>
              <a:custGeom>
                <a:avLst/>
                <a:gdLst/>
                <a:ahLst/>
                <a:cxnLst>
                  <a:cxn ang="0">
                    <a:pos x="7" y="0"/>
                  </a:cxn>
                  <a:cxn ang="0">
                    <a:pos x="7" y="7"/>
                  </a:cxn>
                  <a:cxn ang="0">
                    <a:pos x="0" y="7"/>
                  </a:cxn>
                  <a:cxn ang="0">
                    <a:pos x="7" y="15"/>
                  </a:cxn>
                  <a:cxn ang="0">
                    <a:pos x="22" y="15"/>
                  </a:cxn>
                  <a:cxn ang="0">
                    <a:pos x="30" y="7"/>
                  </a:cxn>
                  <a:cxn ang="0">
                    <a:pos x="30" y="7"/>
                  </a:cxn>
                  <a:cxn ang="0">
                    <a:pos x="22" y="0"/>
                  </a:cxn>
                  <a:cxn ang="0">
                    <a:pos x="7" y="0"/>
                  </a:cxn>
                </a:cxnLst>
                <a:rect l="0" t="0" r="r" b="b"/>
                <a:pathLst>
                  <a:path w="30" h="15">
                    <a:moveTo>
                      <a:pt x="7" y="0"/>
                    </a:moveTo>
                    <a:lnTo>
                      <a:pt x="7" y="7"/>
                    </a:lnTo>
                    <a:lnTo>
                      <a:pt x="0" y="7"/>
                    </a:lnTo>
                    <a:lnTo>
                      <a:pt x="7" y="15"/>
                    </a:lnTo>
                    <a:lnTo>
                      <a:pt x="22" y="15"/>
                    </a:lnTo>
                    <a:lnTo>
                      <a:pt x="30" y="7"/>
                    </a:lnTo>
                    <a:lnTo>
                      <a:pt x="30" y="7"/>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4" name="Line 6036"/>
              <p:cNvSpPr>
                <a:spLocks noChangeShapeType="1"/>
              </p:cNvSpPr>
              <p:nvPr/>
            </p:nvSpPr>
            <p:spPr bwMode="auto">
              <a:xfrm>
                <a:off x="4995863" y="2581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5" name="Freeform 6037"/>
              <p:cNvSpPr>
                <a:spLocks/>
              </p:cNvSpPr>
              <p:nvPr/>
            </p:nvSpPr>
            <p:spPr bwMode="auto">
              <a:xfrm>
                <a:off x="4987926" y="2578100"/>
                <a:ext cx="7938" cy="15875"/>
              </a:xfrm>
              <a:custGeom>
                <a:avLst/>
                <a:gdLst/>
                <a:ahLst/>
                <a:cxnLst>
                  <a:cxn ang="0">
                    <a:pos x="16" y="7"/>
                  </a:cxn>
                  <a:cxn ang="0">
                    <a:pos x="8" y="0"/>
                  </a:cxn>
                  <a:cxn ang="0">
                    <a:pos x="0" y="7"/>
                  </a:cxn>
                  <a:cxn ang="0">
                    <a:pos x="0" y="22"/>
                  </a:cxn>
                  <a:cxn ang="0">
                    <a:pos x="8" y="30"/>
                  </a:cxn>
                  <a:cxn ang="0">
                    <a:pos x="16" y="30"/>
                  </a:cxn>
                  <a:cxn ang="0">
                    <a:pos x="16" y="22"/>
                  </a:cxn>
                  <a:cxn ang="0">
                    <a:pos x="16" y="7"/>
                  </a:cxn>
                </a:cxnLst>
                <a:rect l="0" t="0" r="r" b="b"/>
                <a:pathLst>
                  <a:path w="16" h="30">
                    <a:moveTo>
                      <a:pt x="16" y="7"/>
                    </a:moveTo>
                    <a:lnTo>
                      <a:pt x="8" y="0"/>
                    </a:lnTo>
                    <a:lnTo>
                      <a:pt x="0" y="7"/>
                    </a:lnTo>
                    <a:lnTo>
                      <a:pt x="0" y="22"/>
                    </a:lnTo>
                    <a:lnTo>
                      <a:pt x="8" y="30"/>
                    </a:lnTo>
                    <a:lnTo>
                      <a:pt x="16" y="30"/>
                    </a:lnTo>
                    <a:lnTo>
                      <a:pt x="16" y="22"/>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6" name="Freeform 6038"/>
              <p:cNvSpPr>
                <a:spLocks/>
              </p:cNvSpPr>
              <p:nvPr/>
            </p:nvSpPr>
            <p:spPr bwMode="auto">
              <a:xfrm>
                <a:off x="4987926" y="2578100"/>
                <a:ext cx="7938" cy="15875"/>
              </a:xfrm>
              <a:custGeom>
                <a:avLst/>
                <a:gdLst/>
                <a:ahLst/>
                <a:cxnLst>
                  <a:cxn ang="0">
                    <a:pos x="16" y="7"/>
                  </a:cxn>
                  <a:cxn ang="0">
                    <a:pos x="16" y="7"/>
                  </a:cxn>
                  <a:cxn ang="0">
                    <a:pos x="8" y="0"/>
                  </a:cxn>
                  <a:cxn ang="0">
                    <a:pos x="0" y="7"/>
                  </a:cxn>
                  <a:cxn ang="0">
                    <a:pos x="0" y="22"/>
                  </a:cxn>
                  <a:cxn ang="0">
                    <a:pos x="8" y="30"/>
                  </a:cxn>
                  <a:cxn ang="0">
                    <a:pos x="16" y="30"/>
                  </a:cxn>
                  <a:cxn ang="0">
                    <a:pos x="16" y="22"/>
                  </a:cxn>
                  <a:cxn ang="0">
                    <a:pos x="16" y="7"/>
                  </a:cxn>
                </a:cxnLst>
                <a:rect l="0" t="0" r="r" b="b"/>
                <a:pathLst>
                  <a:path w="16" h="30">
                    <a:moveTo>
                      <a:pt x="16" y="7"/>
                    </a:moveTo>
                    <a:lnTo>
                      <a:pt x="16" y="7"/>
                    </a:lnTo>
                    <a:lnTo>
                      <a:pt x="8" y="0"/>
                    </a:lnTo>
                    <a:lnTo>
                      <a:pt x="0" y="7"/>
                    </a:lnTo>
                    <a:lnTo>
                      <a:pt x="0" y="22"/>
                    </a:lnTo>
                    <a:lnTo>
                      <a:pt x="8" y="30"/>
                    </a:lnTo>
                    <a:lnTo>
                      <a:pt x="16" y="30"/>
                    </a:lnTo>
                    <a:lnTo>
                      <a:pt x="16" y="22"/>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7" name="Line 6039"/>
              <p:cNvSpPr>
                <a:spLocks noChangeShapeType="1"/>
              </p:cNvSpPr>
              <p:nvPr/>
            </p:nvSpPr>
            <p:spPr bwMode="auto">
              <a:xfrm>
                <a:off x="4991101" y="2589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8" name="Freeform 6040"/>
              <p:cNvSpPr>
                <a:spLocks/>
              </p:cNvSpPr>
              <p:nvPr/>
            </p:nvSpPr>
            <p:spPr bwMode="auto">
              <a:xfrm>
                <a:off x="4987926" y="2589213"/>
                <a:ext cx="11113" cy="4763"/>
              </a:xfrm>
              <a:custGeom>
                <a:avLst/>
                <a:gdLst/>
                <a:ahLst/>
                <a:cxnLst>
                  <a:cxn ang="0">
                    <a:pos x="8" y="0"/>
                  </a:cxn>
                  <a:cxn ang="0">
                    <a:pos x="0" y="0"/>
                  </a:cxn>
                  <a:cxn ang="0">
                    <a:pos x="8" y="8"/>
                  </a:cxn>
                  <a:cxn ang="0">
                    <a:pos x="16" y="8"/>
                  </a:cxn>
                  <a:cxn ang="0">
                    <a:pos x="23" y="0"/>
                  </a:cxn>
                  <a:cxn ang="0">
                    <a:pos x="16" y="0"/>
                  </a:cxn>
                  <a:cxn ang="0">
                    <a:pos x="8" y="0"/>
                  </a:cxn>
                </a:cxnLst>
                <a:rect l="0" t="0" r="r" b="b"/>
                <a:pathLst>
                  <a:path w="23" h="8">
                    <a:moveTo>
                      <a:pt x="8" y="0"/>
                    </a:moveTo>
                    <a:lnTo>
                      <a:pt x="0" y="0"/>
                    </a:lnTo>
                    <a:lnTo>
                      <a:pt x="8" y="8"/>
                    </a:lnTo>
                    <a:lnTo>
                      <a:pt x="16" y="8"/>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59" name="Freeform 6041"/>
              <p:cNvSpPr>
                <a:spLocks/>
              </p:cNvSpPr>
              <p:nvPr/>
            </p:nvSpPr>
            <p:spPr bwMode="auto">
              <a:xfrm>
                <a:off x="4987926" y="2589213"/>
                <a:ext cx="11113" cy="4763"/>
              </a:xfrm>
              <a:custGeom>
                <a:avLst/>
                <a:gdLst/>
                <a:ahLst/>
                <a:cxnLst>
                  <a:cxn ang="0">
                    <a:pos x="8" y="0"/>
                  </a:cxn>
                  <a:cxn ang="0">
                    <a:pos x="8" y="0"/>
                  </a:cxn>
                  <a:cxn ang="0">
                    <a:pos x="0" y="0"/>
                  </a:cxn>
                  <a:cxn ang="0">
                    <a:pos x="8" y="8"/>
                  </a:cxn>
                  <a:cxn ang="0">
                    <a:pos x="16" y="8"/>
                  </a:cxn>
                  <a:cxn ang="0">
                    <a:pos x="23" y="0"/>
                  </a:cxn>
                  <a:cxn ang="0">
                    <a:pos x="23" y="0"/>
                  </a:cxn>
                  <a:cxn ang="0">
                    <a:pos x="16" y="0"/>
                  </a:cxn>
                  <a:cxn ang="0">
                    <a:pos x="8" y="0"/>
                  </a:cxn>
                </a:cxnLst>
                <a:rect l="0" t="0" r="r" b="b"/>
                <a:pathLst>
                  <a:path w="23" h="8">
                    <a:moveTo>
                      <a:pt x="8" y="0"/>
                    </a:moveTo>
                    <a:lnTo>
                      <a:pt x="8" y="0"/>
                    </a:lnTo>
                    <a:lnTo>
                      <a:pt x="0" y="0"/>
                    </a:lnTo>
                    <a:lnTo>
                      <a:pt x="8" y="8"/>
                    </a:lnTo>
                    <a:lnTo>
                      <a:pt x="16" y="8"/>
                    </a:lnTo>
                    <a:lnTo>
                      <a:pt x="23" y="0"/>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0" name="Line 6042"/>
              <p:cNvSpPr>
                <a:spLocks noChangeShapeType="1"/>
              </p:cNvSpPr>
              <p:nvPr/>
            </p:nvSpPr>
            <p:spPr bwMode="auto">
              <a:xfrm>
                <a:off x="4999038" y="2589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1" name="Freeform 6043"/>
              <p:cNvSpPr>
                <a:spLocks/>
              </p:cNvSpPr>
              <p:nvPr/>
            </p:nvSpPr>
            <p:spPr bwMode="auto">
              <a:xfrm>
                <a:off x="4991101" y="2589213"/>
                <a:ext cx="7938" cy="11113"/>
              </a:xfrm>
              <a:custGeom>
                <a:avLst/>
                <a:gdLst/>
                <a:ahLst/>
                <a:cxnLst>
                  <a:cxn ang="0">
                    <a:pos x="15" y="0"/>
                  </a:cxn>
                  <a:cxn ang="0">
                    <a:pos x="0" y="0"/>
                  </a:cxn>
                  <a:cxn ang="0">
                    <a:pos x="0" y="14"/>
                  </a:cxn>
                  <a:cxn ang="0">
                    <a:pos x="8" y="21"/>
                  </a:cxn>
                  <a:cxn ang="0">
                    <a:pos x="15" y="21"/>
                  </a:cxn>
                  <a:cxn ang="0">
                    <a:pos x="15" y="14"/>
                  </a:cxn>
                  <a:cxn ang="0">
                    <a:pos x="15" y="0"/>
                  </a:cxn>
                </a:cxnLst>
                <a:rect l="0" t="0" r="r" b="b"/>
                <a:pathLst>
                  <a:path w="15" h="21">
                    <a:moveTo>
                      <a:pt x="15" y="0"/>
                    </a:moveTo>
                    <a:lnTo>
                      <a:pt x="0" y="0"/>
                    </a:lnTo>
                    <a:lnTo>
                      <a:pt x="0" y="14"/>
                    </a:lnTo>
                    <a:lnTo>
                      <a:pt x="8" y="21"/>
                    </a:lnTo>
                    <a:lnTo>
                      <a:pt x="15" y="21"/>
                    </a:lnTo>
                    <a:lnTo>
                      <a:pt x="15" y="14"/>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2" name="Freeform 6044"/>
              <p:cNvSpPr>
                <a:spLocks/>
              </p:cNvSpPr>
              <p:nvPr/>
            </p:nvSpPr>
            <p:spPr bwMode="auto">
              <a:xfrm>
                <a:off x="4991101" y="2589213"/>
                <a:ext cx="7938" cy="11113"/>
              </a:xfrm>
              <a:custGeom>
                <a:avLst/>
                <a:gdLst/>
                <a:ahLst/>
                <a:cxnLst>
                  <a:cxn ang="0">
                    <a:pos x="15" y="0"/>
                  </a:cxn>
                  <a:cxn ang="0">
                    <a:pos x="15" y="0"/>
                  </a:cxn>
                  <a:cxn ang="0">
                    <a:pos x="8" y="0"/>
                  </a:cxn>
                  <a:cxn ang="0">
                    <a:pos x="0" y="0"/>
                  </a:cxn>
                  <a:cxn ang="0">
                    <a:pos x="0" y="14"/>
                  </a:cxn>
                  <a:cxn ang="0">
                    <a:pos x="8" y="21"/>
                  </a:cxn>
                  <a:cxn ang="0">
                    <a:pos x="15" y="21"/>
                  </a:cxn>
                  <a:cxn ang="0">
                    <a:pos x="15" y="14"/>
                  </a:cxn>
                  <a:cxn ang="0">
                    <a:pos x="15" y="0"/>
                  </a:cxn>
                </a:cxnLst>
                <a:rect l="0" t="0" r="r" b="b"/>
                <a:pathLst>
                  <a:path w="15" h="21">
                    <a:moveTo>
                      <a:pt x="15" y="0"/>
                    </a:moveTo>
                    <a:lnTo>
                      <a:pt x="15" y="0"/>
                    </a:lnTo>
                    <a:lnTo>
                      <a:pt x="8" y="0"/>
                    </a:lnTo>
                    <a:lnTo>
                      <a:pt x="0" y="0"/>
                    </a:lnTo>
                    <a:lnTo>
                      <a:pt x="0" y="14"/>
                    </a:lnTo>
                    <a:lnTo>
                      <a:pt x="8" y="21"/>
                    </a:lnTo>
                    <a:lnTo>
                      <a:pt x="15" y="21"/>
                    </a:lnTo>
                    <a:lnTo>
                      <a:pt x="15" y="14"/>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3" name="Line 6045"/>
              <p:cNvSpPr>
                <a:spLocks noChangeShapeType="1"/>
              </p:cNvSpPr>
              <p:nvPr/>
            </p:nvSpPr>
            <p:spPr bwMode="auto">
              <a:xfrm>
                <a:off x="4995863" y="2597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4" name="Freeform 6046"/>
              <p:cNvSpPr>
                <a:spLocks/>
              </p:cNvSpPr>
              <p:nvPr/>
            </p:nvSpPr>
            <p:spPr bwMode="auto">
              <a:xfrm>
                <a:off x="4991101" y="2597150"/>
                <a:ext cx="12700" cy="3175"/>
              </a:xfrm>
              <a:custGeom>
                <a:avLst/>
                <a:gdLst/>
                <a:ahLst/>
                <a:cxnLst>
                  <a:cxn ang="0">
                    <a:pos x="8" y="0"/>
                  </a:cxn>
                  <a:cxn ang="0">
                    <a:pos x="0" y="0"/>
                  </a:cxn>
                  <a:cxn ang="0">
                    <a:pos x="0" y="7"/>
                  </a:cxn>
                  <a:cxn ang="0">
                    <a:pos x="23" y="7"/>
                  </a:cxn>
                  <a:cxn ang="0">
                    <a:pos x="23" y="0"/>
                  </a:cxn>
                  <a:cxn ang="0">
                    <a:pos x="15" y="0"/>
                  </a:cxn>
                  <a:cxn ang="0">
                    <a:pos x="8" y="0"/>
                  </a:cxn>
                </a:cxnLst>
                <a:rect l="0" t="0" r="r" b="b"/>
                <a:pathLst>
                  <a:path w="23" h="7">
                    <a:moveTo>
                      <a:pt x="8" y="0"/>
                    </a:moveTo>
                    <a:lnTo>
                      <a:pt x="0" y="0"/>
                    </a:lnTo>
                    <a:lnTo>
                      <a:pt x="0" y="7"/>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5" name="Freeform 6047"/>
              <p:cNvSpPr>
                <a:spLocks/>
              </p:cNvSpPr>
              <p:nvPr/>
            </p:nvSpPr>
            <p:spPr bwMode="auto">
              <a:xfrm>
                <a:off x="4991101" y="2597150"/>
                <a:ext cx="12700" cy="3175"/>
              </a:xfrm>
              <a:custGeom>
                <a:avLst/>
                <a:gdLst/>
                <a:ahLst/>
                <a:cxnLst>
                  <a:cxn ang="0">
                    <a:pos x="8" y="0"/>
                  </a:cxn>
                  <a:cxn ang="0">
                    <a:pos x="0" y="0"/>
                  </a:cxn>
                  <a:cxn ang="0">
                    <a:pos x="0" y="7"/>
                  </a:cxn>
                  <a:cxn ang="0">
                    <a:pos x="8" y="7"/>
                  </a:cxn>
                  <a:cxn ang="0">
                    <a:pos x="15" y="7"/>
                  </a:cxn>
                  <a:cxn ang="0">
                    <a:pos x="23" y="7"/>
                  </a:cxn>
                  <a:cxn ang="0">
                    <a:pos x="23" y="0"/>
                  </a:cxn>
                  <a:cxn ang="0">
                    <a:pos x="15" y="0"/>
                  </a:cxn>
                  <a:cxn ang="0">
                    <a:pos x="8" y="0"/>
                  </a:cxn>
                </a:cxnLst>
                <a:rect l="0" t="0" r="r" b="b"/>
                <a:pathLst>
                  <a:path w="23" h="7">
                    <a:moveTo>
                      <a:pt x="8" y="0"/>
                    </a:moveTo>
                    <a:lnTo>
                      <a:pt x="0" y="0"/>
                    </a:lnTo>
                    <a:lnTo>
                      <a:pt x="0" y="7"/>
                    </a:lnTo>
                    <a:lnTo>
                      <a:pt x="8" y="7"/>
                    </a:lnTo>
                    <a:lnTo>
                      <a:pt x="15" y="7"/>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6" name="Line 6048"/>
              <p:cNvSpPr>
                <a:spLocks noChangeShapeType="1"/>
              </p:cNvSpPr>
              <p:nvPr/>
            </p:nvSpPr>
            <p:spPr bwMode="auto">
              <a:xfrm>
                <a:off x="5003801" y="2597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7" name="Rectangle 6049"/>
              <p:cNvSpPr>
                <a:spLocks noChangeArrowheads="1"/>
              </p:cNvSpPr>
              <p:nvPr/>
            </p:nvSpPr>
            <p:spPr bwMode="auto">
              <a:xfrm>
                <a:off x="4995863" y="2597150"/>
                <a:ext cx="7938" cy="19050"/>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8" name="Freeform 6051"/>
              <p:cNvSpPr>
                <a:spLocks/>
              </p:cNvSpPr>
              <p:nvPr/>
            </p:nvSpPr>
            <p:spPr bwMode="auto">
              <a:xfrm>
                <a:off x="4995863" y="2597150"/>
                <a:ext cx="7938" cy="19050"/>
              </a:xfrm>
              <a:custGeom>
                <a:avLst/>
                <a:gdLst/>
                <a:ahLst/>
                <a:cxnLst>
                  <a:cxn ang="0">
                    <a:pos x="15" y="0"/>
                  </a:cxn>
                  <a:cxn ang="0">
                    <a:pos x="15" y="0"/>
                  </a:cxn>
                  <a:cxn ang="0">
                    <a:pos x="7" y="0"/>
                  </a:cxn>
                  <a:cxn ang="0">
                    <a:pos x="0" y="0"/>
                  </a:cxn>
                  <a:cxn ang="0">
                    <a:pos x="0" y="37"/>
                  </a:cxn>
                  <a:cxn ang="0">
                    <a:pos x="7" y="37"/>
                  </a:cxn>
                  <a:cxn ang="0">
                    <a:pos x="15" y="37"/>
                  </a:cxn>
                  <a:cxn ang="0">
                    <a:pos x="15" y="37"/>
                  </a:cxn>
                  <a:cxn ang="0">
                    <a:pos x="15" y="0"/>
                  </a:cxn>
                </a:cxnLst>
                <a:rect l="0" t="0" r="r" b="b"/>
                <a:pathLst>
                  <a:path w="15" h="37">
                    <a:moveTo>
                      <a:pt x="15" y="0"/>
                    </a:moveTo>
                    <a:lnTo>
                      <a:pt x="15" y="0"/>
                    </a:lnTo>
                    <a:lnTo>
                      <a:pt x="7" y="0"/>
                    </a:lnTo>
                    <a:lnTo>
                      <a:pt x="0" y="0"/>
                    </a:lnTo>
                    <a:lnTo>
                      <a:pt x="0" y="37"/>
                    </a:lnTo>
                    <a:lnTo>
                      <a:pt x="7" y="37"/>
                    </a:lnTo>
                    <a:lnTo>
                      <a:pt x="15" y="37"/>
                    </a:lnTo>
                    <a:lnTo>
                      <a:pt x="15" y="37"/>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69" name="Line 6052"/>
              <p:cNvSpPr>
                <a:spLocks noChangeShapeType="1"/>
              </p:cNvSpPr>
              <p:nvPr/>
            </p:nvSpPr>
            <p:spPr bwMode="auto">
              <a:xfrm>
                <a:off x="4999038" y="2613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0" name="Freeform 6053"/>
              <p:cNvSpPr>
                <a:spLocks/>
              </p:cNvSpPr>
              <p:nvPr/>
            </p:nvSpPr>
            <p:spPr bwMode="auto">
              <a:xfrm>
                <a:off x="4995863" y="2613025"/>
                <a:ext cx="15875" cy="3175"/>
              </a:xfrm>
              <a:custGeom>
                <a:avLst/>
                <a:gdLst/>
                <a:ahLst/>
                <a:cxnLst>
                  <a:cxn ang="0">
                    <a:pos x="7" y="0"/>
                  </a:cxn>
                  <a:cxn ang="0">
                    <a:pos x="0" y="0"/>
                  </a:cxn>
                  <a:cxn ang="0">
                    <a:pos x="0" y="7"/>
                  </a:cxn>
                  <a:cxn ang="0">
                    <a:pos x="30" y="7"/>
                  </a:cxn>
                  <a:cxn ang="0">
                    <a:pos x="30" y="0"/>
                  </a:cxn>
                  <a:cxn ang="0">
                    <a:pos x="22" y="0"/>
                  </a:cxn>
                  <a:cxn ang="0">
                    <a:pos x="7" y="0"/>
                  </a:cxn>
                </a:cxnLst>
                <a:rect l="0" t="0" r="r" b="b"/>
                <a:pathLst>
                  <a:path w="30" h="7">
                    <a:moveTo>
                      <a:pt x="7" y="0"/>
                    </a:moveTo>
                    <a:lnTo>
                      <a:pt x="0" y="0"/>
                    </a:lnTo>
                    <a:lnTo>
                      <a:pt x="0" y="7"/>
                    </a:lnTo>
                    <a:lnTo>
                      <a:pt x="30" y="7"/>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1" name="Freeform 6054"/>
              <p:cNvSpPr>
                <a:spLocks/>
              </p:cNvSpPr>
              <p:nvPr/>
            </p:nvSpPr>
            <p:spPr bwMode="auto">
              <a:xfrm>
                <a:off x="4995863" y="2613025"/>
                <a:ext cx="15875" cy="3175"/>
              </a:xfrm>
              <a:custGeom>
                <a:avLst/>
                <a:gdLst/>
                <a:ahLst/>
                <a:cxnLst>
                  <a:cxn ang="0">
                    <a:pos x="7" y="0"/>
                  </a:cxn>
                  <a:cxn ang="0">
                    <a:pos x="0" y="0"/>
                  </a:cxn>
                  <a:cxn ang="0">
                    <a:pos x="0" y="7"/>
                  </a:cxn>
                  <a:cxn ang="0">
                    <a:pos x="7" y="7"/>
                  </a:cxn>
                  <a:cxn ang="0">
                    <a:pos x="22" y="7"/>
                  </a:cxn>
                  <a:cxn ang="0">
                    <a:pos x="30" y="7"/>
                  </a:cxn>
                  <a:cxn ang="0">
                    <a:pos x="30" y="0"/>
                  </a:cxn>
                  <a:cxn ang="0">
                    <a:pos x="22" y="0"/>
                  </a:cxn>
                  <a:cxn ang="0">
                    <a:pos x="7" y="0"/>
                  </a:cxn>
                </a:cxnLst>
                <a:rect l="0" t="0" r="r" b="b"/>
                <a:pathLst>
                  <a:path w="30" h="7">
                    <a:moveTo>
                      <a:pt x="7" y="0"/>
                    </a:moveTo>
                    <a:lnTo>
                      <a:pt x="0" y="0"/>
                    </a:lnTo>
                    <a:lnTo>
                      <a:pt x="0" y="7"/>
                    </a:lnTo>
                    <a:lnTo>
                      <a:pt x="7" y="7"/>
                    </a:lnTo>
                    <a:lnTo>
                      <a:pt x="22" y="7"/>
                    </a:lnTo>
                    <a:lnTo>
                      <a:pt x="30" y="7"/>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2" name="Line 6055"/>
              <p:cNvSpPr>
                <a:spLocks noChangeShapeType="1"/>
              </p:cNvSpPr>
              <p:nvPr/>
            </p:nvSpPr>
            <p:spPr bwMode="auto">
              <a:xfrm>
                <a:off x="5006976" y="2613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3" name="Freeform 6056"/>
              <p:cNvSpPr>
                <a:spLocks/>
              </p:cNvSpPr>
              <p:nvPr/>
            </p:nvSpPr>
            <p:spPr bwMode="auto">
              <a:xfrm>
                <a:off x="5003801" y="2613025"/>
                <a:ext cx="15875" cy="3175"/>
              </a:xfrm>
              <a:custGeom>
                <a:avLst/>
                <a:gdLst/>
                <a:ahLst/>
                <a:cxnLst>
                  <a:cxn ang="0">
                    <a:pos x="7" y="0"/>
                  </a:cxn>
                  <a:cxn ang="0">
                    <a:pos x="0" y="0"/>
                  </a:cxn>
                  <a:cxn ang="0">
                    <a:pos x="0" y="7"/>
                  </a:cxn>
                  <a:cxn ang="0">
                    <a:pos x="30" y="7"/>
                  </a:cxn>
                  <a:cxn ang="0">
                    <a:pos x="22" y="0"/>
                  </a:cxn>
                  <a:cxn ang="0">
                    <a:pos x="7" y="0"/>
                  </a:cxn>
                </a:cxnLst>
                <a:rect l="0" t="0" r="r" b="b"/>
                <a:pathLst>
                  <a:path w="30" h="7">
                    <a:moveTo>
                      <a:pt x="7" y="0"/>
                    </a:moveTo>
                    <a:lnTo>
                      <a:pt x="0" y="0"/>
                    </a:lnTo>
                    <a:lnTo>
                      <a:pt x="0" y="7"/>
                    </a:lnTo>
                    <a:lnTo>
                      <a:pt x="30" y="7"/>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4" name="Freeform 6057"/>
              <p:cNvSpPr>
                <a:spLocks/>
              </p:cNvSpPr>
              <p:nvPr/>
            </p:nvSpPr>
            <p:spPr bwMode="auto">
              <a:xfrm>
                <a:off x="5003801" y="2613025"/>
                <a:ext cx="15875" cy="3175"/>
              </a:xfrm>
              <a:custGeom>
                <a:avLst/>
                <a:gdLst/>
                <a:ahLst/>
                <a:cxnLst>
                  <a:cxn ang="0">
                    <a:pos x="7" y="0"/>
                  </a:cxn>
                  <a:cxn ang="0">
                    <a:pos x="0" y="0"/>
                  </a:cxn>
                  <a:cxn ang="0">
                    <a:pos x="0" y="7"/>
                  </a:cxn>
                  <a:cxn ang="0">
                    <a:pos x="7" y="7"/>
                  </a:cxn>
                  <a:cxn ang="0">
                    <a:pos x="22" y="7"/>
                  </a:cxn>
                  <a:cxn ang="0">
                    <a:pos x="30" y="7"/>
                  </a:cxn>
                  <a:cxn ang="0">
                    <a:pos x="22" y="0"/>
                  </a:cxn>
                  <a:cxn ang="0">
                    <a:pos x="22" y="0"/>
                  </a:cxn>
                  <a:cxn ang="0">
                    <a:pos x="7" y="0"/>
                  </a:cxn>
                </a:cxnLst>
                <a:rect l="0" t="0" r="r" b="b"/>
                <a:pathLst>
                  <a:path w="30" h="7">
                    <a:moveTo>
                      <a:pt x="7" y="0"/>
                    </a:moveTo>
                    <a:lnTo>
                      <a:pt x="0" y="0"/>
                    </a:lnTo>
                    <a:lnTo>
                      <a:pt x="0" y="7"/>
                    </a:lnTo>
                    <a:lnTo>
                      <a:pt x="7" y="7"/>
                    </a:lnTo>
                    <a:lnTo>
                      <a:pt x="22" y="7"/>
                    </a:lnTo>
                    <a:lnTo>
                      <a:pt x="30" y="7"/>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5" name="Line 6058"/>
              <p:cNvSpPr>
                <a:spLocks noChangeShapeType="1"/>
              </p:cNvSpPr>
              <p:nvPr/>
            </p:nvSpPr>
            <p:spPr bwMode="auto">
              <a:xfrm>
                <a:off x="5019676" y="2616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6" name="Freeform 6059"/>
              <p:cNvSpPr>
                <a:spLocks/>
              </p:cNvSpPr>
              <p:nvPr/>
            </p:nvSpPr>
            <p:spPr bwMode="auto">
              <a:xfrm>
                <a:off x="5011738" y="2613025"/>
                <a:ext cx="7938" cy="14288"/>
              </a:xfrm>
              <a:custGeom>
                <a:avLst/>
                <a:gdLst/>
                <a:ahLst/>
                <a:cxnLst>
                  <a:cxn ang="0">
                    <a:pos x="15" y="7"/>
                  </a:cxn>
                  <a:cxn ang="0">
                    <a:pos x="7" y="0"/>
                  </a:cxn>
                  <a:cxn ang="0">
                    <a:pos x="0" y="7"/>
                  </a:cxn>
                  <a:cxn ang="0">
                    <a:pos x="0" y="21"/>
                  </a:cxn>
                  <a:cxn ang="0">
                    <a:pos x="7" y="28"/>
                  </a:cxn>
                  <a:cxn ang="0">
                    <a:pos x="7" y="21"/>
                  </a:cxn>
                  <a:cxn ang="0">
                    <a:pos x="15" y="21"/>
                  </a:cxn>
                  <a:cxn ang="0">
                    <a:pos x="15" y="7"/>
                  </a:cxn>
                </a:cxnLst>
                <a:rect l="0" t="0" r="r" b="b"/>
                <a:pathLst>
                  <a:path w="15" h="28">
                    <a:moveTo>
                      <a:pt x="15" y="7"/>
                    </a:moveTo>
                    <a:lnTo>
                      <a:pt x="7" y="0"/>
                    </a:lnTo>
                    <a:lnTo>
                      <a:pt x="0" y="7"/>
                    </a:lnTo>
                    <a:lnTo>
                      <a:pt x="0" y="21"/>
                    </a:lnTo>
                    <a:lnTo>
                      <a:pt x="7" y="28"/>
                    </a:lnTo>
                    <a:lnTo>
                      <a:pt x="7" y="21"/>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7" name="Freeform 6060"/>
              <p:cNvSpPr>
                <a:spLocks/>
              </p:cNvSpPr>
              <p:nvPr/>
            </p:nvSpPr>
            <p:spPr bwMode="auto">
              <a:xfrm>
                <a:off x="5011738" y="2613025"/>
                <a:ext cx="7938" cy="14288"/>
              </a:xfrm>
              <a:custGeom>
                <a:avLst/>
                <a:gdLst/>
                <a:ahLst/>
                <a:cxnLst>
                  <a:cxn ang="0">
                    <a:pos x="15" y="7"/>
                  </a:cxn>
                  <a:cxn ang="0">
                    <a:pos x="7" y="0"/>
                  </a:cxn>
                  <a:cxn ang="0">
                    <a:pos x="7" y="0"/>
                  </a:cxn>
                  <a:cxn ang="0">
                    <a:pos x="0" y="7"/>
                  </a:cxn>
                  <a:cxn ang="0">
                    <a:pos x="0" y="21"/>
                  </a:cxn>
                  <a:cxn ang="0">
                    <a:pos x="7" y="28"/>
                  </a:cxn>
                  <a:cxn ang="0">
                    <a:pos x="7" y="21"/>
                  </a:cxn>
                  <a:cxn ang="0">
                    <a:pos x="15" y="21"/>
                  </a:cxn>
                  <a:cxn ang="0">
                    <a:pos x="15" y="7"/>
                  </a:cxn>
                </a:cxnLst>
                <a:rect l="0" t="0" r="r" b="b"/>
                <a:pathLst>
                  <a:path w="15" h="28">
                    <a:moveTo>
                      <a:pt x="15" y="7"/>
                    </a:moveTo>
                    <a:lnTo>
                      <a:pt x="7" y="0"/>
                    </a:lnTo>
                    <a:lnTo>
                      <a:pt x="7" y="0"/>
                    </a:lnTo>
                    <a:lnTo>
                      <a:pt x="0" y="7"/>
                    </a:lnTo>
                    <a:lnTo>
                      <a:pt x="0" y="21"/>
                    </a:lnTo>
                    <a:lnTo>
                      <a:pt x="7" y="28"/>
                    </a:lnTo>
                    <a:lnTo>
                      <a:pt x="7" y="21"/>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8" name="Line 6061"/>
              <p:cNvSpPr>
                <a:spLocks noChangeShapeType="1"/>
              </p:cNvSpPr>
              <p:nvPr/>
            </p:nvSpPr>
            <p:spPr bwMode="auto">
              <a:xfrm>
                <a:off x="5014913" y="2620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79" name="Freeform 6062"/>
              <p:cNvSpPr>
                <a:spLocks/>
              </p:cNvSpPr>
              <p:nvPr/>
            </p:nvSpPr>
            <p:spPr bwMode="auto">
              <a:xfrm>
                <a:off x="5011738" y="2620963"/>
                <a:ext cx="23813" cy="6350"/>
              </a:xfrm>
              <a:custGeom>
                <a:avLst/>
                <a:gdLst/>
                <a:ahLst/>
                <a:cxnLst>
                  <a:cxn ang="0">
                    <a:pos x="7" y="0"/>
                  </a:cxn>
                  <a:cxn ang="0">
                    <a:pos x="0" y="0"/>
                  </a:cxn>
                  <a:cxn ang="0">
                    <a:pos x="0" y="7"/>
                  </a:cxn>
                  <a:cxn ang="0">
                    <a:pos x="7" y="14"/>
                  </a:cxn>
                  <a:cxn ang="0">
                    <a:pos x="37" y="14"/>
                  </a:cxn>
                  <a:cxn ang="0">
                    <a:pos x="45" y="7"/>
                  </a:cxn>
                  <a:cxn ang="0">
                    <a:pos x="45" y="0"/>
                  </a:cxn>
                  <a:cxn ang="0">
                    <a:pos x="37" y="0"/>
                  </a:cxn>
                  <a:cxn ang="0">
                    <a:pos x="7" y="0"/>
                  </a:cxn>
                </a:cxnLst>
                <a:rect l="0" t="0" r="r" b="b"/>
                <a:pathLst>
                  <a:path w="45" h="14">
                    <a:moveTo>
                      <a:pt x="7" y="0"/>
                    </a:moveTo>
                    <a:lnTo>
                      <a:pt x="0" y="0"/>
                    </a:lnTo>
                    <a:lnTo>
                      <a:pt x="0" y="7"/>
                    </a:lnTo>
                    <a:lnTo>
                      <a:pt x="7" y="14"/>
                    </a:lnTo>
                    <a:lnTo>
                      <a:pt x="37" y="14"/>
                    </a:lnTo>
                    <a:lnTo>
                      <a:pt x="45" y="7"/>
                    </a:lnTo>
                    <a:lnTo>
                      <a:pt x="45" y="0"/>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0" name="Freeform 6063"/>
              <p:cNvSpPr>
                <a:spLocks/>
              </p:cNvSpPr>
              <p:nvPr/>
            </p:nvSpPr>
            <p:spPr bwMode="auto">
              <a:xfrm>
                <a:off x="5011738" y="2620963"/>
                <a:ext cx="23813" cy="6350"/>
              </a:xfrm>
              <a:custGeom>
                <a:avLst/>
                <a:gdLst/>
                <a:ahLst/>
                <a:cxnLst>
                  <a:cxn ang="0">
                    <a:pos x="7" y="0"/>
                  </a:cxn>
                  <a:cxn ang="0">
                    <a:pos x="0" y="0"/>
                  </a:cxn>
                  <a:cxn ang="0">
                    <a:pos x="0" y="7"/>
                  </a:cxn>
                  <a:cxn ang="0">
                    <a:pos x="7" y="14"/>
                  </a:cxn>
                  <a:cxn ang="0">
                    <a:pos x="37" y="14"/>
                  </a:cxn>
                  <a:cxn ang="0">
                    <a:pos x="45" y="7"/>
                  </a:cxn>
                  <a:cxn ang="0">
                    <a:pos x="45" y="0"/>
                  </a:cxn>
                  <a:cxn ang="0">
                    <a:pos x="37" y="0"/>
                  </a:cxn>
                  <a:cxn ang="0">
                    <a:pos x="7" y="0"/>
                  </a:cxn>
                </a:cxnLst>
                <a:rect l="0" t="0" r="r" b="b"/>
                <a:pathLst>
                  <a:path w="45" h="14">
                    <a:moveTo>
                      <a:pt x="7" y="0"/>
                    </a:moveTo>
                    <a:lnTo>
                      <a:pt x="0" y="0"/>
                    </a:lnTo>
                    <a:lnTo>
                      <a:pt x="0" y="7"/>
                    </a:lnTo>
                    <a:lnTo>
                      <a:pt x="7" y="14"/>
                    </a:lnTo>
                    <a:lnTo>
                      <a:pt x="37" y="14"/>
                    </a:lnTo>
                    <a:lnTo>
                      <a:pt x="45" y="7"/>
                    </a:lnTo>
                    <a:lnTo>
                      <a:pt x="45"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1" name="Line 6064"/>
              <p:cNvSpPr>
                <a:spLocks noChangeShapeType="1"/>
              </p:cNvSpPr>
              <p:nvPr/>
            </p:nvSpPr>
            <p:spPr bwMode="auto">
              <a:xfrm>
                <a:off x="5030788" y="2620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2" name="Freeform 6065"/>
              <p:cNvSpPr>
                <a:spLocks/>
              </p:cNvSpPr>
              <p:nvPr/>
            </p:nvSpPr>
            <p:spPr bwMode="auto">
              <a:xfrm>
                <a:off x="5027613" y="2620963"/>
                <a:ext cx="7938" cy="6350"/>
              </a:xfrm>
              <a:custGeom>
                <a:avLst/>
                <a:gdLst/>
                <a:ahLst/>
                <a:cxnLst>
                  <a:cxn ang="0">
                    <a:pos x="8" y="0"/>
                  </a:cxn>
                  <a:cxn ang="0">
                    <a:pos x="0" y="7"/>
                  </a:cxn>
                  <a:cxn ang="0">
                    <a:pos x="8" y="14"/>
                  </a:cxn>
                  <a:cxn ang="0">
                    <a:pos x="16" y="14"/>
                  </a:cxn>
                  <a:cxn ang="0">
                    <a:pos x="16" y="0"/>
                  </a:cxn>
                  <a:cxn ang="0">
                    <a:pos x="8" y="0"/>
                  </a:cxn>
                </a:cxnLst>
                <a:rect l="0" t="0" r="r" b="b"/>
                <a:pathLst>
                  <a:path w="16" h="14">
                    <a:moveTo>
                      <a:pt x="8" y="0"/>
                    </a:moveTo>
                    <a:lnTo>
                      <a:pt x="0" y="7"/>
                    </a:lnTo>
                    <a:lnTo>
                      <a:pt x="8" y="14"/>
                    </a:lnTo>
                    <a:lnTo>
                      <a:pt x="16" y="14"/>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3" name="Freeform 6066"/>
              <p:cNvSpPr>
                <a:spLocks/>
              </p:cNvSpPr>
              <p:nvPr/>
            </p:nvSpPr>
            <p:spPr bwMode="auto">
              <a:xfrm>
                <a:off x="5027613" y="2620963"/>
                <a:ext cx="7938" cy="6350"/>
              </a:xfrm>
              <a:custGeom>
                <a:avLst/>
                <a:gdLst/>
                <a:ahLst/>
                <a:cxnLst>
                  <a:cxn ang="0">
                    <a:pos x="8" y="0"/>
                  </a:cxn>
                  <a:cxn ang="0">
                    <a:pos x="8" y="0"/>
                  </a:cxn>
                  <a:cxn ang="0">
                    <a:pos x="0" y="7"/>
                  </a:cxn>
                  <a:cxn ang="0">
                    <a:pos x="8" y="14"/>
                  </a:cxn>
                  <a:cxn ang="0">
                    <a:pos x="16" y="14"/>
                  </a:cxn>
                  <a:cxn ang="0">
                    <a:pos x="16" y="7"/>
                  </a:cxn>
                  <a:cxn ang="0">
                    <a:pos x="16" y="0"/>
                  </a:cxn>
                  <a:cxn ang="0">
                    <a:pos x="16" y="0"/>
                  </a:cxn>
                  <a:cxn ang="0">
                    <a:pos x="8" y="0"/>
                  </a:cxn>
                </a:cxnLst>
                <a:rect l="0" t="0" r="r" b="b"/>
                <a:pathLst>
                  <a:path w="16" h="14">
                    <a:moveTo>
                      <a:pt x="8" y="0"/>
                    </a:moveTo>
                    <a:lnTo>
                      <a:pt x="8" y="0"/>
                    </a:lnTo>
                    <a:lnTo>
                      <a:pt x="0" y="7"/>
                    </a:lnTo>
                    <a:lnTo>
                      <a:pt x="8" y="14"/>
                    </a:lnTo>
                    <a:lnTo>
                      <a:pt x="16" y="14"/>
                    </a:lnTo>
                    <a:lnTo>
                      <a:pt x="16" y="7"/>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4" name="Line 6067"/>
              <p:cNvSpPr>
                <a:spLocks noChangeShapeType="1"/>
              </p:cNvSpPr>
              <p:nvPr/>
            </p:nvSpPr>
            <p:spPr bwMode="auto">
              <a:xfrm>
                <a:off x="5035551" y="26209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5" name="Freeform 6068"/>
              <p:cNvSpPr>
                <a:spLocks/>
              </p:cNvSpPr>
              <p:nvPr/>
            </p:nvSpPr>
            <p:spPr bwMode="auto">
              <a:xfrm>
                <a:off x="5030788" y="2620963"/>
                <a:ext cx="12700" cy="6350"/>
              </a:xfrm>
              <a:custGeom>
                <a:avLst/>
                <a:gdLst/>
                <a:ahLst/>
                <a:cxnLst>
                  <a:cxn ang="0">
                    <a:pos x="8" y="0"/>
                  </a:cxn>
                  <a:cxn ang="0">
                    <a:pos x="0" y="0"/>
                  </a:cxn>
                  <a:cxn ang="0">
                    <a:pos x="0" y="7"/>
                  </a:cxn>
                  <a:cxn ang="0">
                    <a:pos x="8" y="14"/>
                  </a:cxn>
                  <a:cxn ang="0">
                    <a:pos x="15" y="14"/>
                  </a:cxn>
                  <a:cxn ang="0">
                    <a:pos x="23" y="7"/>
                  </a:cxn>
                  <a:cxn ang="0">
                    <a:pos x="23" y="0"/>
                  </a:cxn>
                  <a:cxn ang="0">
                    <a:pos x="15" y="0"/>
                  </a:cxn>
                  <a:cxn ang="0">
                    <a:pos x="8" y="0"/>
                  </a:cxn>
                </a:cxnLst>
                <a:rect l="0" t="0" r="r" b="b"/>
                <a:pathLst>
                  <a:path w="23" h="14">
                    <a:moveTo>
                      <a:pt x="8" y="0"/>
                    </a:moveTo>
                    <a:lnTo>
                      <a:pt x="0" y="0"/>
                    </a:lnTo>
                    <a:lnTo>
                      <a:pt x="0" y="7"/>
                    </a:lnTo>
                    <a:lnTo>
                      <a:pt x="8" y="14"/>
                    </a:lnTo>
                    <a:lnTo>
                      <a:pt x="15" y="14"/>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6" name="Freeform 6069"/>
              <p:cNvSpPr>
                <a:spLocks/>
              </p:cNvSpPr>
              <p:nvPr/>
            </p:nvSpPr>
            <p:spPr bwMode="auto">
              <a:xfrm>
                <a:off x="5030788" y="2620963"/>
                <a:ext cx="12700" cy="6350"/>
              </a:xfrm>
              <a:custGeom>
                <a:avLst/>
                <a:gdLst/>
                <a:ahLst/>
                <a:cxnLst>
                  <a:cxn ang="0">
                    <a:pos x="8" y="0"/>
                  </a:cxn>
                  <a:cxn ang="0">
                    <a:pos x="0" y="0"/>
                  </a:cxn>
                  <a:cxn ang="0">
                    <a:pos x="0" y="7"/>
                  </a:cxn>
                  <a:cxn ang="0">
                    <a:pos x="8" y="14"/>
                  </a:cxn>
                  <a:cxn ang="0">
                    <a:pos x="15" y="14"/>
                  </a:cxn>
                  <a:cxn ang="0">
                    <a:pos x="23" y="7"/>
                  </a:cxn>
                  <a:cxn ang="0">
                    <a:pos x="23" y="0"/>
                  </a:cxn>
                  <a:cxn ang="0">
                    <a:pos x="15" y="0"/>
                  </a:cxn>
                  <a:cxn ang="0">
                    <a:pos x="8" y="0"/>
                  </a:cxn>
                </a:cxnLst>
                <a:rect l="0" t="0" r="r" b="b"/>
                <a:pathLst>
                  <a:path w="23" h="14">
                    <a:moveTo>
                      <a:pt x="8" y="0"/>
                    </a:moveTo>
                    <a:lnTo>
                      <a:pt x="0" y="0"/>
                    </a:lnTo>
                    <a:lnTo>
                      <a:pt x="0" y="7"/>
                    </a:lnTo>
                    <a:lnTo>
                      <a:pt x="8" y="14"/>
                    </a:lnTo>
                    <a:lnTo>
                      <a:pt x="15" y="14"/>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7" name="Line 6070"/>
              <p:cNvSpPr>
                <a:spLocks noChangeShapeType="1"/>
              </p:cNvSpPr>
              <p:nvPr/>
            </p:nvSpPr>
            <p:spPr bwMode="auto">
              <a:xfrm>
                <a:off x="5043488" y="2624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8" name="Freeform 6071"/>
              <p:cNvSpPr>
                <a:spLocks/>
              </p:cNvSpPr>
              <p:nvPr/>
            </p:nvSpPr>
            <p:spPr bwMode="auto">
              <a:xfrm>
                <a:off x="5035551" y="2620963"/>
                <a:ext cx="7938" cy="14288"/>
              </a:xfrm>
              <a:custGeom>
                <a:avLst/>
                <a:gdLst/>
                <a:ahLst/>
                <a:cxnLst>
                  <a:cxn ang="0">
                    <a:pos x="15" y="7"/>
                  </a:cxn>
                  <a:cxn ang="0">
                    <a:pos x="15" y="0"/>
                  </a:cxn>
                  <a:cxn ang="0">
                    <a:pos x="7" y="0"/>
                  </a:cxn>
                  <a:cxn ang="0">
                    <a:pos x="0" y="7"/>
                  </a:cxn>
                  <a:cxn ang="0">
                    <a:pos x="0" y="22"/>
                  </a:cxn>
                  <a:cxn ang="0">
                    <a:pos x="7" y="29"/>
                  </a:cxn>
                  <a:cxn ang="0">
                    <a:pos x="15" y="22"/>
                  </a:cxn>
                  <a:cxn ang="0">
                    <a:pos x="15" y="7"/>
                  </a:cxn>
                </a:cxnLst>
                <a:rect l="0" t="0" r="r" b="b"/>
                <a:pathLst>
                  <a:path w="15" h="29">
                    <a:moveTo>
                      <a:pt x="15" y="7"/>
                    </a:moveTo>
                    <a:lnTo>
                      <a:pt x="15" y="0"/>
                    </a:lnTo>
                    <a:lnTo>
                      <a:pt x="7" y="0"/>
                    </a:lnTo>
                    <a:lnTo>
                      <a:pt x="0" y="7"/>
                    </a:lnTo>
                    <a:lnTo>
                      <a:pt x="0" y="22"/>
                    </a:lnTo>
                    <a:lnTo>
                      <a:pt x="7" y="29"/>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89" name="Freeform 6072"/>
              <p:cNvSpPr>
                <a:spLocks/>
              </p:cNvSpPr>
              <p:nvPr/>
            </p:nvSpPr>
            <p:spPr bwMode="auto">
              <a:xfrm>
                <a:off x="5035551" y="2620963"/>
                <a:ext cx="7938" cy="14288"/>
              </a:xfrm>
              <a:custGeom>
                <a:avLst/>
                <a:gdLst/>
                <a:ahLst/>
                <a:cxnLst>
                  <a:cxn ang="0">
                    <a:pos x="15" y="7"/>
                  </a:cxn>
                  <a:cxn ang="0">
                    <a:pos x="15" y="0"/>
                  </a:cxn>
                  <a:cxn ang="0">
                    <a:pos x="7" y="0"/>
                  </a:cxn>
                  <a:cxn ang="0">
                    <a:pos x="0" y="7"/>
                  </a:cxn>
                  <a:cxn ang="0">
                    <a:pos x="0" y="22"/>
                  </a:cxn>
                  <a:cxn ang="0">
                    <a:pos x="7" y="29"/>
                  </a:cxn>
                  <a:cxn ang="0">
                    <a:pos x="15" y="22"/>
                  </a:cxn>
                  <a:cxn ang="0">
                    <a:pos x="15" y="22"/>
                  </a:cxn>
                  <a:cxn ang="0">
                    <a:pos x="15" y="7"/>
                  </a:cxn>
                </a:cxnLst>
                <a:rect l="0" t="0" r="r" b="b"/>
                <a:pathLst>
                  <a:path w="15" h="29">
                    <a:moveTo>
                      <a:pt x="15" y="7"/>
                    </a:moveTo>
                    <a:lnTo>
                      <a:pt x="15" y="0"/>
                    </a:lnTo>
                    <a:lnTo>
                      <a:pt x="7" y="0"/>
                    </a:lnTo>
                    <a:lnTo>
                      <a:pt x="0" y="7"/>
                    </a:lnTo>
                    <a:lnTo>
                      <a:pt x="0" y="22"/>
                    </a:lnTo>
                    <a:lnTo>
                      <a:pt x="7" y="29"/>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0" name="Line 6073"/>
              <p:cNvSpPr>
                <a:spLocks noChangeShapeType="1"/>
              </p:cNvSpPr>
              <p:nvPr/>
            </p:nvSpPr>
            <p:spPr bwMode="auto">
              <a:xfrm>
                <a:off x="5038726" y="26273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1" name="Freeform 6074"/>
              <p:cNvSpPr>
                <a:spLocks/>
              </p:cNvSpPr>
              <p:nvPr/>
            </p:nvSpPr>
            <p:spPr bwMode="auto">
              <a:xfrm>
                <a:off x="5035551" y="2627313"/>
                <a:ext cx="23813" cy="7938"/>
              </a:xfrm>
              <a:custGeom>
                <a:avLst/>
                <a:gdLst/>
                <a:ahLst/>
                <a:cxnLst>
                  <a:cxn ang="0">
                    <a:pos x="7" y="0"/>
                  </a:cxn>
                  <a:cxn ang="0">
                    <a:pos x="0" y="8"/>
                  </a:cxn>
                  <a:cxn ang="0">
                    <a:pos x="7" y="15"/>
                  </a:cxn>
                  <a:cxn ang="0">
                    <a:pos x="37" y="15"/>
                  </a:cxn>
                  <a:cxn ang="0">
                    <a:pos x="45" y="8"/>
                  </a:cxn>
                  <a:cxn ang="0">
                    <a:pos x="45" y="0"/>
                  </a:cxn>
                  <a:cxn ang="0">
                    <a:pos x="37" y="0"/>
                  </a:cxn>
                  <a:cxn ang="0">
                    <a:pos x="7" y="0"/>
                  </a:cxn>
                </a:cxnLst>
                <a:rect l="0" t="0" r="r" b="b"/>
                <a:pathLst>
                  <a:path w="45" h="15">
                    <a:moveTo>
                      <a:pt x="7" y="0"/>
                    </a:moveTo>
                    <a:lnTo>
                      <a:pt x="0" y="8"/>
                    </a:lnTo>
                    <a:lnTo>
                      <a:pt x="7" y="15"/>
                    </a:lnTo>
                    <a:lnTo>
                      <a:pt x="37" y="15"/>
                    </a:lnTo>
                    <a:lnTo>
                      <a:pt x="45" y="8"/>
                    </a:lnTo>
                    <a:lnTo>
                      <a:pt x="45" y="0"/>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2" name="Freeform 6075"/>
              <p:cNvSpPr>
                <a:spLocks/>
              </p:cNvSpPr>
              <p:nvPr/>
            </p:nvSpPr>
            <p:spPr bwMode="auto">
              <a:xfrm>
                <a:off x="5035551" y="2627313"/>
                <a:ext cx="23813" cy="7938"/>
              </a:xfrm>
              <a:custGeom>
                <a:avLst/>
                <a:gdLst/>
                <a:ahLst/>
                <a:cxnLst>
                  <a:cxn ang="0">
                    <a:pos x="7" y="0"/>
                  </a:cxn>
                  <a:cxn ang="0">
                    <a:pos x="7" y="0"/>
                  </a:cxn>
                  <a:cxn ang="0">
                    <a:pos x="0" y="8"/>
                  </a:cxn>
                  <a:cxn ang="0">
                    <a:pos x="7" y="15"/>
                  </a:cxn>
                  <a:cxn ang="0">
                    <a:pos x="37" y="15"/>
                  </a:cxn>
                  <a:cxn ang="0">
                    <a:pos x="45" y="8"/>
                  </a:cxn>
                  <a:cxn ang="0">
                    <a:pos x="45" y="0"/>
                  </a:cxn>
                  <a:cxn ang="0">
                    <a:pos x="37" y="0"/>
                  </a:cxn>
                  <a:cxn ang="0">
                    <a:pos x="7" y="0"/>
                  </a:cxn>
                </a:cxnLst>
                <a:rect l="0" t="0" r="r" b="b"/>
                <a:pathLst>
                  <a:path w="45" h="15">
                    <a:moveTo>
                      <a:pt x="7" y="0"/>
                    </a:moveTo>
                    <a:lnTo>
                      <a:pt x="7" y="0"/>
                    </a:lnTo>
                    <a:lnTo>
                      <a:pt x="0" y="8"/>
                    </a:lnTo>
                    <a:lnTo>
                      <a:pt x="7" y="15"/>
                    </a:lnTo>
                    <a:lnTo>
                      <a:pt x="37" y="15"/>
                    </a:lnTo>
                    <a:lnTo>
                      <a:pt x="45" y="8"/>
                    </a:lnTo>
                    <a:lnTo>
                      <a:pt x="45"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3" name="Line 6076"/>
              <p:cNvSpPr>
                <a:spLocks noChangeShapeType="1"/>
              </p:cNvSpPr>
              <p:nvPr/>
            </p:nvSpPr>
            <p:spPr bwMode="auto">
              <a:xfrm>
                <a:off x="5054601" y="26273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4" name="Freeform 6077"/>
              <p:cNvSpPr>
                <a:spLocks/>
              </p:cNvSpPr>
              <p:nvPr/>
            </p:nvSpPr>
            <p:spPr bwMode="auto">
              <a:xfrm>
                <a:off x="5051426" y="2627313"/>
                <a:ext cx="15875" cy="7938"/>
              </a:xfrm>
              <a:custGeom>
                <a:avLst/>
                <a:gdLst/>
                <a:ahLst/>
                <a:cxnLst>
                  <a:cxn ang="0">
                    <a:pos x="7" y="0"/>
                  </a:cxn>
                  <a:cxn ang="0">
                    <a:pos x="0" y="0"/>
                  </a:cxn>
                  <a:cxn ang="0">
                    <a:pos x="0" y="8"/>
                  </a:cxn>
                  <a:cxn ang="0">
                    <a:pos x="7" y="15"/>
                  </a:cxn>
                  <a:cxn ang="0">
                    <a:pos x="23" y="15"/>
                  </a:cxn>
                  <a:cxn ang="0">
                    <a:pos x="30" y="8"/>
                  </a:cxn>
                  <a:cxn ang="0">
                    <a:pos x="23" y="0"/>
                  </a:cxn>
                  <a:cxn ang="0">
                    <a:pos x="7" y="0"/>
                  </a:cxn>
                </a:cxnLst>
                <a:rect l="0" t="0" r="r" b="b"/>
                <a:pathLst>
                  <a:path w="30" h="15">
                    <a:moveTo>
                      <a:pt x="7" y="0"/>
                    </a:moveTo>
                    <a:lnTo>
                      <a:pt x="0" y="0"/>
                    </a:lnTo>
                    <a:lnTo>
                      <a:pt x="0" y="8"/>
                    </a:lnTo>
                    <a:lnTo>
                      <a:pt x="7" y="15"/>
                    </a:lnTo>
                    <a:lnTo>
                      <a:pt x="23" y="15"/>
                    </a:lnTo>
                    <a:lnTo>
                      <a:pt x="30" y="8"/>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5" name="Freeform 6078"/>
              <p:cNvSpPr>
                <a:spLocks/>
              </p:cNvSpPr>
              <p:nvPr/>
            </p:nvSpPr>
            <p:spPr bwMode="auto">
              <a:xfrm>
                <a:off x="5051426" y="2627313"/>
                <a:ext cx="15875" cy="7938"/>
              </a:xfrm>
              <a:custGeom>
                <a:avLst/>
                <a:gdLst/>
                <a:ahLst/>
                <a:cxnLst>
                  <a:cxn ang="0">
                    <a:pos x="7" y="0"/>
                  </a:cxn>
                  <a:cxn ang="0">
                    <a:pos x="0" y="0"/>
                  </a:cxn>
                  <a:cxn ang="0">
                    <a:pos x="0" y="8"/>
                  </a:cxn>
                  <a:cxn ang="0">
                    <a:pos x="7" y="15"/>
                  </a:cxn>
                  <a:cxn ang="0">
                    <a:pos x="23" y="15"/>
                  </a:cxn>
                  <a:cxn ang="0">
                    <a:pos x="30" y="8"/>
                  </a:cxn>
                  <a:cxn ang="0">
                    <a:pos x="23" y="0"/>
                  </a:cxn>
                  <a:cxn ang="0">
                    <a:pos x="23" y="0"/>
                  </a:cxn>
                  <a:cxn ang="0">
                    <a:pos x="7" y="0"/>
                  </a:cxn>
                </a:cxnLst>
                <a:rect l="0" t="0" r="r" b="b"/>
                <a:pathLst>
                  <a:path w="30" h="15">
                    <a:moveTo>
                      <a:pt x="7" y="0"/>
                    </a:moveTo>
                    <a:lnTo>
                      <a:pt x="0" y="0"/>
                    </a:lnTo>
                    <a:lnTo>
                      <a:pt x="0" y="8"/>
                    </a:lnTo>
                    <a:lnTo>
                      <a:pt x="7" y="15"/>
                    </a:lnTo>
                    <a:lnTo>
                      <a:pt x="23" y="15"/>
                    </a:lnTo>
                    <a:lnTo>
                      <a:pt x="30" y="8"/>
                    </a:lnTo>
                    <a:lnTo>
                      <a:pt x="23"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6" name="Line 6079"/>
              <p:cNvSpPr>
                <a:spLocks noChangeShapeType="1"/>
              </p:cNvSpPr>
              <p:nvPr/>
            </p:nvSpPr>
            <p:spPr bwMode="auto">
              <a:xfrm>
                <a:off x="5067301" y="2632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7" name="Freeform 6080"/>
              <p:cNvSpPr>
                <a:spLocks/>
              </p:cNvSpPr>
              <p:nvPr/>
            </p:nvSpPr>
            <p:spPr bwMode="auto">
              <a:xfrm>
                <a:off x="5059363" y="2627313"/>
                <a:ext cx="7938" cy="15875"/>
              </a:xfrm>
              <a:custGeom>
                <a:avLst/>
                <a:gdLst/>
                <a:ahLst/>
                <a:cxnLst>
                  <a:cxn ang="0">
                    <a:pos x="15" y="8"/>
                  </a:cxn>
                  <a:cxn ang="0">
                    <a:pos x="8" y="0"/>
                  </a:cxn>
                  <a:cxn ang="0">
                    <a:pos x="0" y="8"/>
                  </a:cxn>
                  <a:cxn ang="0">
                    <a:pos x="0" y="23"/>
                  </a:cxn>
                  <a:cxn ang="0">
                    <a:pos x="8" y="29"/>
                  </a:cxn>
                  <a:cxn ang="0">
                    <a:pos x="15" y="23"/>
                  </a:cxn>
                  <a:cxn ang="0">
                    <a:pos x="15" y="8"/>
                  </a:cxn>
                </a:cxnLst>
                <a:rect l="0" t="0" r="r" b="b"/>
                <a:pathLst>
                  <a:path w="15" h="29">
                    <a:moveTo>
                      <a:pt x="15" y="8"/>
                    </a:moveTo>
                    <a:lnTo>
                      <a:pt x="8" y="0"/>
                    </a:lnTo>
                    <a:lnTo>
                      <a:pt x="0" y="8"/>
                    </a:lnTo>
                    <a:lnTo>
                      <a:pt x="0" y="23"/>
                    </a:lnTo>
                    <a:lnTo>
                      <a:pt x="8" y="29"/>
                    </a:lnTo>
                    <a:lnTo>
                      <a:pt x="15" y="23"/>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8" name="Freeform 6081"/>
              <p:cNvSpPr>
                <a:spLocks/>
              </p:cNvSpPr>
              <p:nvPr/>
            </p:nvSpPr>
            <p:spPr bwMode="auto">
              <a:xfrm>
                <a:off x="5059363" y="2627313"/>
                <a:ext cx="7938" cy="15875"/>
              </a:xfrm>
              <a:custGeom>
                <a:avLst/>
                <a:gdLst/>
                <a:ahLst/>
                <a:cxnLst>
                  <a:cxn ang="0">
                    <a:pos x="15" y="8"/>
                  </a:cxn>
                  <a:cxn ang="0">
                    <a:pos x="8" y="0"/>
                  </a:cxn>
                  <a:cxn ang="0">
                    <a:pos x="8" y="0"/>
                  </a:cxn>
                  <a:cxn ang="0">
                    <a:pos x="0" y="8"/>
                  </a:cxn>
                  <a:cxn ang="0">
                    <a:pos x="0" y="23"/>
                  </a:cxn>
                  <a:cxn ang="0">
                    <a:pos x="8" y="29"/>
                  </a:cxn>
                  <a:cxn ang="0">
                    <a:pos x="8" y="29"/>
                  </a:cxn>
                  <a:cxn ang="0">
                    <a:pos x="15" y="23"/>
                  </a:cxn>
                  <a:cxn ang="0">
                    <a:pos x="15" y="8"/>
                  </a:cxn>
                </a:cxnLst>
                <a:rect l="0" t="0" r="r" b="b"/>
                <a:pathLst>
                  <a:path w="15" h="29">
                    <a:moveTo>
                      <a:pt x="15" y="8"/>
                    </a:moveTo>
                    <a:lnTo>
                      <a:pt x="8" y="0"/>
                    </a:lnTo>
                    <a:lnTo>
                      <a:pt x="8" y="0"/>
                    </a:lnTo>
                    <a:lnTo>
                      <a:pt x="0" y="8"/>
                    </a:lnTo>
                    <a:lnTo>
                      <a:pt x="0" y="23"/>
                    </a:lnTo>
                    <a:lnTo>
                      <a:pt x="8" y="29"/>
                    </a:lnTo>
                    <a:lnTo>
                      <a:pt x="8" y="29"/>
                    </a:lnTo>
                    <a:lnTo>
                      <a:pt x="15" y="23"/>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599" name="Line 6082"/>
              <p:cNvSpPr>
                <a:spLocks noChangeShapeType="1"/>
              </p:cNvSpPr>
              <p:nvPr/>
            </p:nvSpPr>
            <p:spPr bwMode="auto">
              <a:xfrm>
                <a:off x="5064126" y="2635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0" name="Freeform 6083"/>
              <p:cNvSpPr>
                <a:spLocks/>
              </p:cNvSpPr>
              <p:nvPr/>
            </p:nvSpPr>
            <p:spPr bwMode="auto">
              <a:xfrm>
                <a:off x="5059363" y="2635250"/>
                <a:ext cx="19050" cy="7938"/>
              </a:xfrm>
              <a:custGeom>
                <a:avLst/>
                <a:gdLst/>
                <a:ahLst/>
                <a:cxnLst>
                  <a:cxn ang="0">
                    <a:pos x="8" y="0"/>
                  </a:cxn>
                  <a:cxn ang="0">
                    <a:pos x="0" y="8"/>
                  </a:cxn>
                  <a:cxn ang="0">
                    <a:pos x="8" y="14"/>
                  </a:cxn>
                  <a:cxn ang="0">
                    <a:pos x="30" y="14"/>
                  </a:cxn>
                  <a:cxn ang="0">
                    <a:pos x="37" y="8"/>
                  </a:cxn>
                  <a:cxn ang="0">
                    <a:pos x="30" y="0"/>
                  </a:cxn>
                  <a:cxn ang="0">
                    <a:pos x="8" y="0"/>
                  </a:cxn>
                </a:cxnLst>
                <a:rect l="0" t="0" r="r" b="b"/>
                <a:pathLst>
                  <a:path w="37" h="14">
                    <a:moveTo>
                      <a:pt x="8" y="0"/>
                    </a:moveTo>
                    <a:lnTo>
                      <a:pt x="0" y="8"/>
                    </a:lnTo>
                    <a:lnTo>
                      <a:pt x="8" y="14"/>
                    </a:lnTo>
                    <a:lnTo>
                      <a:pt x="30" y="14"/>
                    </a:lnTo>
                    <a:lnTo>
                      <a:pt x="37" y="8"/>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1" name="Freeform 6084"/>
              <p:cNvSpPr>
                <a:spLocks/>
              </p:cNvSpPr>
              <p:nvPr/>
            </p:nvSpPr>
            <p:spPr bwMode="auto">
              <a:xfrm>
                <a:off x="5059363" y="2635250"/>
                <a:ext cx="19050" cy="7938"/>
              </a:xfrm>
              <a:custGeom>
                <a:avLst/>
                <a:gdLst/>
                <a:ahLst/>
                <a:cxnLst>
                  <a:cxn ang="0">
                    <a:pos x="8" y="0"/>
                  </a:cxn>
                  <a:cxn ang="0">
                    <a:pos x="0" y="8"/>
                  </a:cxn>
                  <a:cxn ang="0">
                    <a:pos x="0" y="8"/>
                  </a:cxn>
                  <a:cxn ang="0">
                    <a:pos x="8" y="14"/>
                  </a:cxn>
                  <a:cxn ang="0">
                    <a:pos x="30" y="14"/>
                  </a:cxn>
                  <a:cxn ang="0">
                    <a:pos x="37" y="8"/>
                  </a:cxn>
                  <a:cxn ang="0">
                    <a:pos x="37" y="8"/>
                  </a:cxn>
                  <a:cxn ang="0">
                    <a:pos x="30" y="0"/>
                  </a:cxn>
                  <a:cxn ang="0">
                    <a:pos x="8" y="0"/>
                  </a:cxn>
                </a:cxnLst>
                <a:rect l="0" t="0" r="r" b="b"/>
                <a:pathLst>
                  <a:path w="37" h="14">
                    <a:moveTo>
                      <a:pt x="8" y="0"/>
                    </a:moveTo>
                    <a:lnTo>
                      <a:pt x="0" y="8"/>
                    </a:lnTo>
                    <a:lnTo>
                      <a:pt x="0" y="8"/>
                    </a:lnTo>
                    <a:lnTo>
                      <a:pt x="8" y="14"/>
                    </a:lnTo>
                    <a:lnTo>
                      <a:pt x="30" y="14"/>
                    </a:lnTo>
                    <a:lnTo>
                      <a:pt x="37" y="8"/>
                    </a:lnTo>
                    <a:lnTo>
                      <a:pt x="37" y="8"/>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2" name="Line 6085"/>
              <p:cNvSpPr>
                <a:spLocks noChangeShapeType="1"/>
              </p:cNvSpPr>
              <p:nvPr/>
            </p:nvSpPr>
            <p:spPr bwMode="auto">
              <a:xfrm>
                <a:off x="5075238" y="2635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3" name="Freeform 6086"/>
              <p:cNvSpPr>
                <a:spLocks/>
              </p:cNvSpPr>
              <p:nvPr/>
            </p:nvSpPr>
            <p:spPr bwMode="auto">
              <a:xfrm>
                <a:off x="5075238" y="2635250"/>
                <a:ext cx="7938" cy="7938"/>
              </a:xfrm>
              <a:custGeom>
                <a:avLst/>
                <a:gdLst/>
                <a:ahLst/>
                <a:cxnLst>
                  <a:cxn ang="0">
                    <a:pos x="0" y="0"/>
                  </a:cxn>
                  <a:cxn ang="0">
                    <a:pos x="0" y="14"/>
                  </a:cxn>
                  <a:cxn ang="0">
                    <a:pos x="7" y="14"/>
                  </a:cxn>
                  <a:cxn ang="0">
                    <a:pos x="15" y="8"/>
                  </a:cxn>
                  <a:cxn ang="0">
                    <a:pos x="7" y="0"/>
                  </a:cxn>
                  <a:cxn ang="0">
                    <a:pos x="0" y="0"/>
                  </a:cxn>
                </a:cxnLst>
                <a:rect l="0" t="0" r="r" b="b"/>
                <a:pathLst>
                  <a:path w="15" h="14">
                    <a:moveTo>
                      <a:pt x="0" y="0"/>
                    </a:moveTo>
                    <a:lnTo>
                      <a:pt x="0" y="14"/>
                    </a:lnTo>
                    <a:lnTo>
                      <a:pt x="7" y="14"/>
                    </a:lnTo>
                    <a:lnTo>
                      <a:pt x="15" y="8"/>
                    </a:lnTo>
                    <a:lnTo>
                      <a:pt x="7"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4" name="Freeform 6087"/>
              <p:cNvSpPr>
                <a:spLocks/>
              </p:cNvSpPr>
              <p:nvPr/>
            </p:nvSpPr>
            <p:spPr bwMode="auto">
              <a:xfrm>
                <a:off x="5075238" y="2635250"/>
                <a:ext cx="7938" cy="7938"/>
              </a:xfrm>
              <a:custGeom>
                <a:avLst/>
                <a:gdLst/>
                <a:ahLst/>
                <a:cxnLst>
                  <a:cxn ang="0">
                    <a:pos x="0" y="0"/>
                  </a:cxn>
                  <a:cxn ang="0">
                    <a:pos x="0" y="8"/>
                  </a:cxn>
                  <a:cxn ang="0">
                    <a:pos x="0" y="8"/>
                  </a:cxn>
                  <a:cxn ang="0">
                    <a:pos x="0" y="14"/>
                  </a:cxn>
                  <a:cxn ang="0">
                    <a:pos x="7" y="14"/>
                  </a:cxn>
                  <a:cxn ang="0">
                    <a:pos x="15" y="8"/>
                  </a:cxn>
                  <a:cxn ang="0">
                    <a:pos x="15" y="8"/>
                  </a:cxn>
                  <a:cxn ang="0">
                    <a:pos x="7" y="0"/>
                  </a:cxn>
                  <a:cxn ang="0">
                    <a:pos x="0" y="0"/>
                  </a:cxn>
                </a:cxnLst>
                <a:rect l="0" t="0" r="r" b="b"/>
                <a:pathLst>
                  <a:path w="15" h="14">
                    <a:moveTo>
                      <a:pt x="0" y="0"/>
                    </a:moveTo>
                    <a:lnTo>
                      <a:pt x="0" y="8"/>
                    </a:lnTo>
                    <a:lnTo>
                      <a:pt x="0" y="8"/>
                    </a:lnTo>
                    <a:lnTo>
                      <a:pt x="0" y="14"/>
                    </a:lnTo>
                    <a:lnTo>
                      <a:pt x="7" y="14"/>
                    </a:lnTo>
                    <a:lnTo>
                      <a:pt x="15" y="8"/>
                    </a:lnTo>
                    <a:lnTo>
                      <a:pt x="15" y="8"/>
                    </a:lnTo>
                    <a:lnTo>
                      <a:pt x="7"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5" name="Line 6088"/>
              <p:cNvSpPr>
                <a:spLocks noChangeShapeType="1"/>
              </p:cNvSpPr>
              <p:nvPr/>
            </p:nvSpPr>
            <p:spPr bwMode="auto">
              <a:xfrm>
                <a:off x="5083176" y="2640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6" name="Freeform 6089"/>
              <p:cNvSpPr>
                <a:spLocks/>
              </p:cNvSpPr>
              <p:nvPr/>
            </p:nvSpPr>
            <p:spPr bwMode="auto">
              <a:xfrm>
                <a:off x="5075238" y="2635250"/>
                <a:ext cx="7938" cy="15875"/>
              </a:xfrm>
              <a:custGeom>
                <a:avLst/>
                <a:gdLst/>
                <a:ahLst/>
                <a:cxnLst>
                  <a:cxn ang="0">
                    <a:pos x="15" y="8"/>
                  </a:cxn>
                  <a:cxn ang="0">
                    <a:pos x="7" y="0"/>
                  </a:cxn>
                  <a:cxn ang="0">
                    <a:pos x="0" y="8"/>
                  </a:cxn>
                  <a:cxn ang="0">
                    <a:pos x="0" y="22"/>
                  </a:cxn>
                  <a:cxn ang="0">
                    <a:pos x="7" y="29"/>
                  </a:cxn>
                  <a:cxn ang="0">
                    <a:pos x="15" y="29"/>
                  </a:cxn>
                  <a:cxn ang="0">
                    <a:pos x="15" y="22"/>
                  </a:cxn>
                  <a:cxn ang="0">
                    <a:pos x="15" y="8"/>
                  </a:cxn>
                </a:cxnLst>
                <a:rect l="0" t="0" r="r" b="b"/>
                <a:pathLst>
                  <a:path w="15" h="29">
                    <a:moveTo>
                      <a:pt x="15" y="8"/>
                    </a:moveTo>
                    <a:lnTo>
                      <a:pt x="7" y="0"/>
                    </a:lnTo>
                    <a:lnTo>
                      <a:pt x="0" y="8"/>
                    </a:lnTo>
                    <a:lnTo>
                      <a:pt x="0" y="22"/>
                    </a:lnTo>
                    <a:lnTo>
                      <a:pt x="7" y="29"/>
                    </a:lnTo>
                    <a:lnTo>
                      <a:pt x="15" y="29"/>
                    </a:lnTo>
                    <a:lnTo>
                      <a:pt x="15" y="22"/>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7" name="Freeform 6090"/>
              <p:cNvSpPr>
                <a:spLocks/>
              </p:cNvSpPr>
              <p:nvPr/>
            </p:nvSpPr>
            <p:spPr bwMode="auto">
              <a:xfrm>
                <a:off x="5075238" y="2635250"/>
                <a:ext cx="7938" cy="15875"/>
              </a:xfrm>
              <a:custGeom>
                <a:avLst/>
                <a:gdLst/>
                <a:ahLst/>
                <a:cxnLst>
                  <a:cxn ang="0">
                    <a:pos x="15" y="8"/>
                  </a:cxn>
                  <a:cxn ang="0">
                    <a:pos x="15" y="8"/>
                  </a:cxn>
                  <a:cxn ang="0">
                    <a:pos x="7" y="0"/>
                  </a:cxn>
                  <a:cxn ang="0">
                    <a:pos x="0" y="8"/>
                  </a:cxn>
                  <a:cxn ang="0">
                    <a:pos x="0" y="22"/>
                  </a:cxn>
                  <a:cxn ang="0">
                    <a:pos x="7" y="29"/>
                  </a:cxn>
                  <a:cxn ang="0">
                    <a:pos x="15" y="29"/>
                  </a:cxn>
                  <a:cxn ang="0">
                    <a:pos x="15" y="22"/>
                  </a:cxn>
                  <a:cxn ang="0">
                    <a:pos x="15" y="8"/>
                  </a:cxn>
                </a:cxnLst>
                <a:rect l="0" t="0" r="r" b="b"/>
                <a:pathLst>
                  <a:path w="15" h="29">
                    <a:moveTo>
                      <a:pt x="15" y="8"/>
                    </a:moveTo>
                    <a:lnTo>
                      <a:pt x="15" y="8"/>
                    </a:lnTo>
                    <a:lnTo>
                      <a:pt x="7" y="0"/>
                    </a:lnTo>
                    <a:lnTo>
                      <a:pt x="0" y="8"/>
                    </a:lnTo>
                    <a:lnTo>
                      <a:pt x="0" y="22"/>
                    </a:lnTo>
                    <a:lnTo>
                      <a:pt x="7" y="29"/>
                    </a:lnTo>
                    <a:lnTo>
                      <a:pt x="15" y="29"/>
                    </a:lnTo>
                    <a:lnTo>
                      <a:pt x="15" y="22"/>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8" name="Line 6091"/>
              <p:cNvSpPr>
                <a:spLocks noChangeShapeType="1"/>
              </p:cNvSpPr>
              <p:nvPr/>
            </p:nvSpPr>
            <p:spPr bwMode="auto">
              <a:xfrm>
                <a:off x="5078413" y="2643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09" name="Freeform 6092"/>
              <p:cNvSpPr>
                <a:spLocks/>
              </p:cNvSpPr>
              <p:nvPr/>
            </p:nvSpPr>
            <p:spPr bwMode="auto">
              <a:xfrm>
                <a:off x="5075238" y="2643188"/>
                <a:ext cx="12700" cy="7938"/>
              </a:xfrm>
              <a:custGeom>
                <a:avLst/>
                <a:gdLst/>
                <a:ahLst/>
                <a:cxnLst>
                  <a:cxn ang="0">
                    <a:pos x="7" y="0"/>
                  </a:cxn>
                  <a:cxn ang="0">
                    <a:pos x="7" y="8"/>
                  </a:cxn>
                  <a:cxn ang="0">
                    <a:pos x="0" y="8"/>
                  </a:cxn>
                  <a:cxn ang="0">
                    <a:pos x="7" y="15"/>
                  </a:cxn>
                  <a:cxn ang="0">
                    <a:pos x="15" y="15"/>
                  </a:cxn>
                  <a:cxn ang="0">
                    <a:pos x="23" y="8"/>
                  </a:cxn>
                  <a:cxn ang="0">
                    <a:pos x="15" y="0"/>
                  </a:cxn>
                  <a:cxn ang="0">
                    <a:pos x="7" y="0"/>
                  </a:cxn>
                </a:cxnLst>
                <a:rect l="0" t="0" r="r" b="b"/>
                <a:pathLst>
                  <a:path w="23" h="15">
                    <a:moveTo>
                      <a:pt x="7" y="0"/>
                    </a:moveTo>
                    <a:lnTo>
                      <a:pt x="7" y="8"/>
                    </a:lnTo>
                    <a:lnTo>
                      <a:pt x="0" y="8"/>
                    </a:lnTo>
                    <a:lnTo>
                      <a:pt x="7" y="15"/>
                    </a:lnTo>
                    <a:lnTo>
                      <a:pt x="15" y="15"/>
                    </a:lnTo>
                    <a:lnTo>
                      <a:pt x="23"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0" name="Freeform 6093"/>
              <p:cNvSpPr>
                <a:spLocks/>
              </p:cNvSpPr>
              <p:nvPr/>
            </p:nvSpPr>
            <p:spPr bwMode="auto">
              <a:xfrm>
                <a:off x="5075238" y="2643188"/>
                <a:ext cx="12700" cy="7938"/>
              </a:xfrm>
              <a:custGeom>
                <a:avLst/>
                <a:gdLst/>
                <a:ahLst/>
                <a:cxnLst>
                  <a:cxn ang="0">
                    <a:pos x="7" y="0"/>
                  </a:cxn>
                  <a:cxn ang="0">
                    <a:pos x="7" y="8"/>
                  </a:cxn>
                  <a:cxn ang="0">
                    <a:pos x="0" y="8"/>
                  </a:cxn>
                  <a:cxn ang="0">
                    <a:pos x="7" y="15"/>
                  </a:cxn>
                  <a:cxn ang="0">
                    <a:pos x="15" y="15"/>
                  </a:cxn>
                  <a:cxn ang="0">
                    <a:pos x="23" y="8"/>
                  </a:cxn>
                  <a:cxn ang="0">
                    <a:pos x="23" y="8"/>
                  </a:cxn>
                  <a:cxn ang="0">
                    <a:pos x="15" y="0"/>
                  </a:cxn>
                  <a:cxn ang="0">
                    <a:pos x="7" y="0"/>
                  </a:cxn>
                </a:cxnLst>
                <a:rect l="0" t="0" r="r" b="b"/>
                <a:pathLst>
                  <a:path w="23" h="15">
                    <a:moveTo>
                      <a:pt x="7" y="0"/>
                    </a:moveTo>
                    <a:lnTo>
                      <a:pt x="7" y="8"/>
                    </a:lnTo>
                    <a:lnTo>
                      <a:pt x="0" y="8"/>
                    </a:lnTo>
                    <a:lnTo>
                      <a:pt x="7" y="15"/>
                    </a:lnTo>
                    <a:lnTo>
                      <a:pt x="15" y="15"/>
                    </a:lnTo>
                    <a:lnTo>
                      <a:pt x="23" y="8"/>
                    </a:lnTo>
                    <a:lnTo>
                      <a:pt x="23" y="8"/>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1" name="Line 6094"/>
              <p:cNvSpPr>
                <a:spLocks noChangeShapeType="1"/>
              </p:cNvSpPr>
              <p:nvPr/>
            </p:nvSpPr>
            <p:spPr bwMode="auto">
              <a:xfrm>
                <a:off x="5087938" y="2647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2" name="Freeform 6095"/>
              <p:cNvSpPr>
                <a:spLocks/>
              </p:cNvSpPr>
              <p:nvPr/>
            </p:nvSpPr>
            <p:spPr bwMode="auto">
              <a:xfrm>
                <a:off x="5078413" y="2643188"/>
                <a:ext cx="9525" cy="15875"/>
              </a:xfrm>
              <a:custGeom>
                <a:avLst/>
                <a:gdLst/>
                <a:ahLst/>
                <a:cxnLst>
                  <a:cxn ang="0">
                    <a:pos x="16" y="8"/>
                  </a:cxn>
                  <a:cxn ang="0">
                    <a:pos x="8" y="0"/>
                  </a:cxn>
                  <a:cxn ang="0">
                    <a:pos x="0" y="8"/>
                  </a:cxn>
                  <a:cxn ang="0">
                    <a:pos x="0" y="23"/>
                  </a:cxn>
                  <a:cxn ang="0">
                    <a:pos x="8" y="30"/>
                  </a:cxn>
                  <a:cxn ang="0">
                    <a:pos x="16" y="30"/>
                  </a:cxn>
                  <a:cxn ang="0">
                    <a:pos x="16" y="23"/>
                  </a:cxn>
                  <a:cxn ang="0">
                    <a:pos x="16" y="8"/>
                  </a:cxn>
                </a:cxnLst>
                <a:rect l="0" t="0" r="r" b="b"/>
                <a:pathLst>
                  <a:path w="16" h="30">
                    <a:moveTo>
                      <a:pt x="16" y="8"/>
                    </a:moveTo>
                    <a:lnTo>
                      <a:pt x="8" y="0"/>
                    </a:lnTo>
                    <a:lnTo>
                      <a:pt x="0" y="8"/>
                    </a:lnTo>
                    <a:lnTo>
                      <a:pt x="0" y="23"/>
                    </a:lnTo>
                    <a:lnTo>
                      <a:pt x="8" y="30"/>
                    </a:lnTo>
                    <a:lnTo>
                      <a:pt x="16" y="30"/>
                    </a:lnTo>
                    <a:lnTo>
                      <a:pt x="16" y="23"/>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3" name="Freeform 6096"/>
              <p:cNvSpPr>
                <a:spLocks/>
              </p:cNvSpPr>
              <p:nvPr/>
            </p:nvSpPr>
            <p:spPr bwMode="auto">
              <a:xfrm>
                <a:off x="5078413" y="2643188"/>
                <a:ext cx="9525" cy="15875"/>
              </a:xfrm>
              <a:custGeom>
                <a:avLst/>
                <a:gdLst/>
                <a:ahLst/>
                <a:cxnLst>
                  <a:cxn ang="0">
                    <a:pos x="16" y="8"/>
                  </a:cxn>
                  <a:cxn ang="0">
                    <a:pos x="16" y="8"/>
                  </a:cxn>
                  <a:cxn ang="0">
                    <a:pos x="8" y="0"/>
                  </a:cxn>
                  <a:cxn ang="0">
                    <a:pos x="0" y="8"/>
                  </a:cxn>
                  <a:cxn ang="0">
                    <a:pos x="0" y="23"/>
                  </a:cxn>
                  <a:cxn ang="0">
                    <a:pos x="8" y="30"/>
                  </a:cxn>
                  <a:cxn ang="0">
                    <a:pos x="16" y="30"/>
                  </a:cxn>
                  <a:cxn ang="0">
                    <a:pos x="16" y="23"/>
                  </a:cxn>
                  <a:cxn ang="0">
                    <a:pos x="16" y="8"/>
                  </a:cxn>
                </a:cxnLst>
                <a:rect l="0" t="0" r="r" b="b"/>
                <a:pathLst>
                  <a:path w="16" h="30">
                    <a:moveTo>
                      <a:pt x="16" y="8"/>
                    </a:moveTo>
                    <a:lnTo>
                      <a:pt x="16" y="8"/>
                    </a:lnTo>
                    <a:lnTo>
                      <a:pt x="8" y="0"/>
                    </a:lnTo>
                    <a:lnTo>
                      <a:pt x="0" y="8"/>
                    </a:lnTo>
                    <a:lnTo>
                      <a:pt x="0" y="23"/>
                    </a:lnTo>
                    <a:lnTo>
                      <a:pt x="8" y="30"/>
                    </a:lnTo>
                    <a:lnTo>
                      <a:pt x="16" y="30"/>
                    </a:lnTo>
                    <a:lnTo>
                      <a:pt x="16" y="23"/>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4" name="Line 6097"/>
              <p:cNvSpPr>
                <a:spLocks noChangeShapeType="1"/>
              </p:cNvSpPr>
              <p:nvPr/>
            </p:nvSpPr>
            <p:spPr bwMode="auto">
              <a:xfrm>
                <a:off x="5083176" y="2655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5" name="Freeform 6098"/>
              <p:cNvSpPr>
                <a:spLocks/>
              </p:cNvSpPr>
              <p:nvPr/>
            </p:nvSpPr>
            <p:spPr bwMode="auto">
              <a:xfrm>
                <a:off x="5078413" y="2655888"/>
                <a:ext cx="12700" cy="3175"/>
              </a:xfrm>
              <a:custGeom>
                <a:avLst/>
                <a:gdLst/>
                <a:ahLst/>
                <a:cxnLst>
                  <a:cxn ang="0">
                    <a:pos x="8" y="0"/>
                  </a:cxn>
                  <a:cxn ang="0">
                    <a:pos x="0" y="0"/>
                  </a:cxn>
                  <a:cxn ang="0">
                    <a:pos x="8" y="7"/>
                  </a:cxn>
                  <a:cxn ang="0">
                    <a:pos x="16" y="7"/>
                  </a:cxn>
                  <a:cxn ang="0">
                    <a:pos x="24" y="0"/>
                  </a:cxn>
                  <a:cxn ang="0">
                    <a:pos x="16" y="0"/>
                  </a:cxn>
                  <a:cxn ang="0">
                    <a:pos x="8" y="0"/>
                  </a:cxn>
                </a:cxnLst>
                <a:rect l="0" t="0" r="r" b="b"/>
                <a:pathLst>
                  <a:path w="24" h="7">
                    <a:moveTo>
                      <a:pt x="8" y="0"/>
                    </a:moveTo>
                    <a:lnTo>
                      <a:pt x="0" y="0"/>
                    </a:lnTo>
                    <a:lnTo>
                      <a:pt x="8" y="7"/>
                    </a:lnTo>
                    <a:lnTo>
                      <a:pt x="16"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6" name="Freeform 6099"/>
              <p:cNvSpPr>
                <a:spLocks/>
              </p:cNvSpPr>
              <p:nvPr/>
            </p:nvSpPr>
            <p:spPr bwMode="auto">
              <a:xfrm>
                <a:off x="5078413" y="2655888"/>
                <a:ext cx="12700" cy="3175"/>
              </a:xfrm>
              <a:custGeom>
                <a:avLst/>
                <a:gdLst/>
                <a:ahLst/>
                <a:cxnLst>
                  <a:cxn ang="0">
                    <a:pos x="8" y="0"/>
                  </a:cxn>
                  <a:cxn ang="0">
                    <a:pos x="8" y="0"/>
                  </a:cxn>
                  <a:cxn ang="0">
                    <a:pos x="0" y="0"/>
                  </a:cxn>
                  <a:cxn ang="0">
                    <a:pos x="8" y="7"/>
                  </a:cxn>
                  <a:cxn ang="0">
                    <a:pos x="16" y="7"/>
                  </a:cxn>
                  <a:cxn ang="0">
                    <a:pos x="24" y="0"/>
                  </a:cxn>
                  <a:cxn ang="0">
                    <a:pos x="24" y="0"/>
                  </a:cxn>
                  <a:cxn ang="0">
                    <a:pos x="16" y="0"/>
                  </a:cxn>
                  <a:cxn ang="0">
                    <a:pos x="8" y="0"/>
                  </a:cxn>
                </a:cxnLst>
                <a:rect l="0" t="0" r="r" b="b"/>
                <a:pathLst>
                  <a:path w="24" h="7">
                    <a:moveTo>
                      <a:pt x="8" y="0"/>
                    </a:moveTo>
                    <a:lnTo>
                      <a:pt x="8" y="0"/>
                    </a:lnTo>
                    <a:lnTo>
                      <a:pt x="0" y="0"/>
                    </a:lnTo>
                    <a:lnTo>
                      <a:pt x="8" y="7"/>
                    </a:lnTo>
                    <a:lnTo>
                      <a:pt x="16" y="7"/>
                    </a:lnTo>
                    <a:lnTo>
                      <a:pt x="24" y="0"/>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7" name="Line 6100"/>
              <p:cNvSpPr>
                <a:spLocks noChangeShapeType="1"/>
              </p:cNvSpPr>
              <p:nvPr/>
            </p:nvSpPr>
            <p:spPr bwMode="auto">
              <a:xfrm>
                <a:off x="5087938" y="2655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8" name="Freeform 6101"/>
              <p:cNvSpPr>
                <a:spLocks/>
              </p:cNvSpPr>
              <p:nvPr/>
            </p:nvSpPr>
            <p:spPr bwMode="auto">
              <a:xfrm>
                <a:off x="5083176" y="2655888"/>
                <a:ext cx="12700" cy="3175"/>
              </a:xfrm>
              <a:custGeom>
                <a:avLst/>
                <a:gdLst/>
                <a:ahLst/>
                <a:cxnLst>
                  <a:cxn ang="0">
                    <a:pos x="8" y="0"/>
                  </a:cxn>
                  <a:cxn ang="0">
                    <a:pos x="0" y="0"/>
                  </a:cxn>
                  <a:cxn ang="0">
                    <a:pos x="8" y="7"/>
                  </a:cxn>
                  <a:cxn ang="0">
                    <a:pos x="16" y="7"/>
                  </a:cxn>
                  <a:cxn ang="0">
                    <a:pos x="23" y="0"/>
                  </a:cxn>
                  <a:cxn ang="0">
                    <a:pos x="16" y="0"/>
                  </a:cxn>
                  <a:cxn ang="0">
                    <a:pos x="8" y="0"/>
                  </a:cxn>
                </a:cxnLst>
                <a:rect l="0" t="0" r="r" b="b"/>
                <a:pathLst>
                  <a:path w="23" h="7">
                    <a:moveTo>
                      <a:pt x="8" y="0"/>
                    </a:moveTo>
                    <a:lnTo>
                      <a:pt x="0" y="0"/>
                    </a:lnTo>
                    <a:lnTo>
                      <a:pt x="8" y="7"/>
                    </a:lnTo>
                    <a:lnTo>
                      <a:pt x="16"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19" name="Freeform 6102"/>
              <p:cNvSpPr>
                <a:spLocks/>
              </p:cNvSpPr>
              <p:nvPr/>
            </p:nvSpPr>
            <p:spPr bwMode="auto">
              <a:xfrm>
                <a:off x="5083176" y="2655888"/>
                <a:ext cx="12700" cy="3175"/>
              </a:xfrm>
              <a:custGeom>
                <a:avLst/>
                <a:gdLst/>
                <a:ahLst/>
                <a:cxnLst>
                  <a:cxn ang="0">
                    <a:pos x="8" y="0"/>
                  </a:cxn>
                  <a:cxn ang="0">
                    <a:pos x="8" y="0"/>
                  </a:cxn>
                  <a:cxn ang="0">
                    <a:pos x="0" y="0"/>
                  </a:cxn>
                  <a:cxn ang="0">
                    <a:pos x="8" y="7"/>
                  </a:cxn>
                  <a:cxn ang="0">
                    <a:pos x="16" y="7"/>
                  </a:cxn>
                  <a:cxn ang="0">
                    <a:pos x="23" y="0"/>
                  </a:cxn>
                  <a:cxn ang="0">
                    <a:pos x="23" y="0"/>
                  </a:cxn>
                  <a:cxn ang="0">
                    <a:pos x="16" y="0"/>
                  </a:cxn>
                  <a:cxn ang="0">
                    <a:pos x="8" y="0"/>
                  </a:cxn>
                </a:cxnLst>
                <a:rect l="0" t="0" r="r" b="b"/>
                <a:pathLst>
                  <a:path w="23" h="7">
                    <a:moveTo>
                      <a:pt x="8" y="0"/>
                    </a:moveTo>
                    <a:lnTo>
                      <a:pt x="8" y="0"/>
                    </a:lnTo>
                    <a:lnTo>
                      <a:pt x="0" y="0"/>
                    </a:lnTo>
                    <a:lnTo>
                      <a:pt x="8" y="7"/>
                    </a:lnTo>
                    <a:lnTo>
                      <a:pt x="16" y="7"/>
                    </a:lnTo>
                    <a:lnTo>
                      <a:pt x="23" y="0"/>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0" name="Line 6103"/>
              <p:cNvSpPr>
                <a:spLocks noChangeShapeType="1"/>
              </p:cNvSpPr>
              <p:nvPr/>
            </p:nvSpPr>
            <p:spPr bwMode="auto">
              <a:xfrm>
                <a:off x="5091113" y="2655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1" name="Freeform 6104"/>
              <p:cNvSpPr>
                <a:spLocks/>
              </p:cNvSpPr>
              <p:nvPr/>
            </p:nvSpPr>
            <p:spPr bwMode="auto">
              <a:xfrm>
                <a:off x="5087938" y="2655888"/>
                <a:ext cx="19050" cy="3175"/>
              </a:xfrm>
              <a:custGeom>
                <a:avLst/>
                <a:gdLst/>
                <a:ahLst/>
                <a:cxnLst>
                  <a:cxn ang="0">
                    <a:pos x="8" y="0"/>
                  </a:cxn>
                  <a:cxn ang="0">
                    <a:pos x="0" y="0"/>
                  </a:cxn>
                  <a:cxn ang="0">
                    <a:pos x="8" y="7"/>
                  </a:cxn>
                  <a:cxn ang="0">
                    <a:pos x="30" y="7"/>
                  </a:cxn>
                  <a:cxn ang="0">
                    <a:pos x="37" y="0"/>
                  </a:cxn>
                  <a:cxn ang="0">
                    <a:pos x="30" y="0"/>
                  </a:cxn>
                  <a:cxn ang="0">
                    <a:pos x="8" y="0"/>
                  </a:cxn>
                </a:cxnLst>
                <a:rect l="0" t="0" r="r" b="b"/>
                <a:pathLst>
                  <a:path w="37" h="7">
                    <a:moveTo>
                      <a:pt x="8" y="0"/>
                    </a:moveTo>
                    <a:lnTo>
                      <a:pt x="0" y="0"/>
                    </a:lnTo>
                    <a:lnTo>
                      <a:pt x="8" y="7"/>
                    </a:lnTo>
                    <a:lnTo>
                      <a:pt x="30" y="7"/>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2" name="Freeform 6105"/>
              <p:cNvSpPr>
                <a:spLocks/>
              </p:cNvSpPr>
              <p:nvPr/>
            </p:nvSpPr>
            <p:spPr bwMode="auto">
              <a:xfrm>
                <a:off x="5087938" y="2655888"/>
                <a:ext cx="19050" cy="3175"/>
              </a:xfrm>
              <a:custGeom>
                <a:avLst/>
                <a:gdLst/>
                <a:ahLst/>
                <a:cxnLst>
                  <a:cxn ang="0">
                    <a:pos x="8" y="0"/>
                  </a:cxn>
                  <a:cxn ang="0">
                    <a:pos x="0" y="0"/>
                  </a:cxn>
                  <a:cxn ang="0">
                    <a:pos x="0" y="0"/>
                  </a:cxn>
                  <a:cxn ang="0">
                    <a:pos x="8" y="7"/>
                  </a:cxn>
                  <a:cxn ang="0">
                    <a:pos x="30" y="7"/>
                  </a:cxn>
                  <a:cxn ang="0">
                    <a:pos x="37" y="0"/>
                  </a:cxn>
                  <a:cxn ang="0">
                    <a:pos x="37" y="0"/>
                  </a:cxn>
                  <a:cxn ang="0">
                    <a:pos x="30" y="0"/>
                  </a:cxn>
                  <a:cxn ang="0">
                    <a:pos x="8" y="0"/>
                  </a:cxn>
                </a:cxnLst>
                <a:rect l="0" t="0" r="r" b="b"/>
                <a:pathLst>
                  <a:path w="37" h="7">
                    <a:moveTo>
                      <a:pt x="8" y="0"/>
                    </a:moveTo>
                    <a:lnTo>
                      <a:pt x="0" y="0"/>
                    </a:lnTo>
                    <a:lnTo>
                      <a:pt x="0" y="0"/>
                    </a:lnTo>
                    <a:lnTo>
                      <a:pt x="8" y="7"/>
                    </a:lnTo>
                    <a:lnTo>
                      <a:pt x="30" y="7"/>
                    </a:lnTo>
                    <a:lnTo>
                      <a:pt x="37" y="0"/>
                    </a:lnTo>
                    <a:lnTo>
                      <a:pt x="37"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3" name="Line 6106"/>
              <p:cNvSpPr>
                <a:spLocks noChangeShapeType="1"/>
              </p:cNvSpPr>
              <p:nvPr/>
            </p:nvSpPr>
            <p:spPr bwMode="auto">
              <a:xfrm>
                <a:off x="5103813" y="2655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4" name="Freeform 6107"/>
              <p:cNvSpPr>
                <a:spLocks/>
              </p:cNvSpPr>
              <p:nvPr/>
            </p:nvSpPr>
            <p:spPr bwMode="auto">
              <a:xfrm>
                <a:off x="5099051" y="2655888"/>
                <a:ext cx="19050" cy="3175"/>
              </a:xfrm>
              <a:custGeom>
                <a:avLst/>
                <a:gdLst/>
                <a:ahLst/>
                <a:cxnLst>
                  <a:cxn ang="0">
                    <a:pos x="8" y="0"/>
                  </a:cxn>
                  <a:cxn ang="0">
                    <a:pos x="0" y="0"/>
                  </a:cxn>
                  <a:cxn ang="0">
                    <a:pos x="8" y="7"/>
                  </a:cxn>
                  <a:cxn ang="0">
                    <a:pos x="31" y="7"/>
                  </a:cxn>
                  <a:cxn ang="0">
                    <a:pos x="37" y="0"/>
                  </a:cxn>
                  <a:cxn ang="0">
                    <a:pos x="31" y="0"/>
                  </a:cxn>
                  <a:cxn ang="0">
                    <a:pos x="8" y="0"/>
                  </a:cxn>
                </a:cxnLst>
                <a:rect l="0" t="0" r="r" b="b"/>
                <a:pathLst>
                  <a:path w="37" h="7">
                    <a:moveTo>
                      <a:pt x="8" y="0"/>
                    </a:moveTo>
                    <a:lnTo>
                      <a:pt x="0" y="0"/>
                    </a:lnTo>
                    <a:lnTo>
                      <a:pt x="8" y="7"/>
                    </a:lnTo>
                    <a:lnTo>
                      <a:pt x="31" y="7"/>
                    </a:lnTo>
                    <a:lnTo>
                      <a:pt x="37"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5" name="Freeform 6108"/>
              <p:cNvSpPr>
                <a:spLocks/>
              </p:cNvSpPr>
              <p:nvPr/>
            </p:nvSpPr>
            <p:spPr bwMode="auto">
              <a:xfrm>
                <a:off x="5099051" y="2655888"/>
                <a:ext cx="19050" cy="3175"/>
              </a:xfrm>
              <a:custGeom>
                <a:avLst/>
                <a:gdLst/>
                <a:ahLst/>
                <a:cxnLst>
                  <a:cxn ang="0">
                    <a:pos x="8" y="0"/>
                  </a:cxn>
                  <a:cxn ang="0">
                    <a:pos x="0" y="0"/>
                  </a:cxn>
                  <a:cxn ang="0">
                    <a:pos x="0" y="0"/>
                  </a:cxn>
                  <a:cxn ang="0">
                    <a:pos x="8" y="7"/>
                  </a:cxn>
                  <a:cxn ang="0">
                    <a:pos x="31" y="7"/>
                  </a:cxn>
                  <a:cxn ang="0">
                    <a:pos x="37" y="0"/>
                  </a:cxn>
                  <a:cxn ang="0">
                    <a:pos x="31" y="0"/>
                  </a:cxn>
                  <a:cxn ang="0">
                    <a:pos x="31" y="0"/>
                  </a:cxn>
                  <a:cxn ang="0">
                    <a:pos x="8" y="0"/>
                  </a:cxn>
                </a:cxnLst>
                <a:rect l="0" t="0" r="r" b="b"/>
                <a:pathLst>
                  <a:path w="37" h="7">
                    <a:moveTo>
                      <a:pt x="8" y="0"/>
                    </a:moveTo>
                    <a:lnTo>
                      <a:pt x="0" y="0"/>
                    </a:lnTo>
                    <a:lnTo>
                      <a:pt x="0" y="0"/>
                    </a:lnTo>
                    <a:lnTo>
                      <a:pt x="8" y="7"/>
                    </a:lnTo>
                    <a:lnTo>
                      <a:pt x="31" y="7"/>
                    </a:lnTo>
                    <a:lnTo>
                      <a:pt x="37" y="0"/>
                    </a:lnTo>
                    <a:lnTo>
                      <a:pt x="31"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6" name="Line 6109"/>
              <p:cNvSpPr>
                <a:spLocks noChangeShapeType="1"/>
              </p:cNvSpPr>
              <p:nvPr/>
            </p:nvSpPr>
            <p:spPr bwMode="auto">
              <a:xfrm>
                <a:off x="5114926" y="2655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7" name="Freeform 6110"/>
              <p:cNvSpPr>
                <a:spLocks/>
              </p:cNvSpPr>
              <p:nvPr/>
            </p:nvSpPr>
            <p:spPr bwMode="auto">
              <a:xfrm>
                <a:off x="5111751" y="2655888"/>
                <a:ext cx="15875" cy="3175"/>
              </a:xfrm>
              <a:custGeom>
                <a:avLst/>
                <a:gdLst/>
                <a:ahLst/>
                <a:cxnLst>
                  <a:cxn ang="0">
                    <a:pos x="8" y="0"/>
                  </a:cxn>
                  <a:cxn ang="0">
                    <a:pos x="0" y="0"/>
                  </a:cxn>
                  <a:cxn ang="0">
                    <a:pos x="8" y="7"/>
                  </a:cxn>
                  <a:cxn ang="0">
                    <a:pos x="22" y="7"/>
                  </a:cxn>
                  <a:cxn ang="0">
                    <a:pos x="30" y="0"/>
                  </a:cxn>
                  <a:cxn ang="0">
                    <a:pos x="22" y="0"/>
                  </a:cxn>
                  <a:cxn ang="0">
                    <a:pos x="8" y="0"/>
                  </a:cxn>
                </a:cxnLst>
                <a:rect l="0" t="0" r="r" b="b"/>
                <a:pathLst>
                  <a:path w="30" h="7">
                    <a:moveTo>
                      <a:pt x="8" y="0"/>
                    </a:moveTo>
                    <a:lnTo>
                      <a:pt x="0" y="0"/>
                    </a:lnTo>
                    <a:lnTo>
                      <a:pt x="8" y="7"/>
                    </a:lnTo>
                    <a:lnTo>
                      <a:pt x="22" y="7"/>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8" name="Freeform 6111"/>
              <p:cNvSpPr>
                <a:spLocks/>
              </p:cNvSpPr>
              <p:nvPr/>
            </p:nvSpPr>
            <p:spPr bwMode="auto">
              <a:xfrm>
                <a:off x="5111751" y="2655888"/>
                <a:ext cx="15875" cy="3175"/>
              </a:xfrm>
              <a:custGeom>
                <a:avLst/>
                <a:gdLst/>
                <a:ahLst/>
                <a:cxnLst>
                  <a:cxn ang="0">
                    <a:pos x="8" y="0"/>
                  </a:cxn>
                  <a:cxn ang="0">
                    <a:pos x="0" y="0"/>
                  </a:cxn>
                  <a:cxn ang="0">
                    <a:pos x="0" y="0"/>
                  </a:cxn>
                  <a:cxn ang="0">
                    <a:pos x="8" y="7"/>
                  </a:cxn>
                  <a:cxn ang="0">
                    <a:pos x="22" y="7"/>
                  </a:cxn>
                  <a:cxn ang="0">
                    <a:pos x="30" y="0"/>
                  </a:cxn>
                  <a:cxn ang="0">
                    <a:pos x="30" y="0"/>
                  </a:cxn>
                  <a:cxn ang="0">
                    <a:pos x="22" y="0"/>
                  </a:cxn>
                  <a:cxn ang="0">
                    <a:pos x="8" y="0"/>
                  </a:cxn>
                </a:cxnLst>
                <a:rect l="0" t="0" r="r" b="b"/>
                <a:pathLst>
                  <a:path w="30" h="7">
                    <a:moveTo>
                      <a:pt x="8" y="0"/>
                    </a:moveTo>
                    <a:lnTo>
                      <a:pt x="0" y="0"/>
                    </a:lnTo>
                    <a:lnTo>
                      <a:pt x="0" y="0"/>
                    </a:lnTo>
                    <a:lnTo>
                      <a:pt x="8" y="7"/>
                    </a:lnTo>
                    <a:lnTo>
                      <a:pt x="22" y="7"/>
                    </a:lnTo>
                    <a:lnTo>
                      <a:pt x="30" y="0"/>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29" name="Line 6112"/>
              <p:cNvSpPr>
                <a:spLocks noChangeShapeType="1"/>
              </p:cNvSpPr>
              <p:nvPr/>
            </p:nvSpPr>
            <p:spPr bwMode="auto">
              <a:xfrm>
                <a:off x="5127626" y="26558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0" name="Rectangle 6113"/>
              <p:cNvSpPr>
                <a:spLocks noChangeArrowheads="1"/>
              </p:cNvSpPr>
              <p:nvPr/>
            </p:nvSpPr>
            <p:spPr bwMode="auto">
              <a:xfrm>
                <a:off x="5122863" y="2655888"/>
                <a:ext cx="4763" cy="1111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1" name="Freeform 6114"/>
              <p:cNvSpPr>
                <a:spLocks/>
              </p:cNvSpPr>
              <p:nvPr/>
            </p:nvSpPr>
            <p:spPr bwMode="auto">
              <a:xfrm>
                <a:off x="5122863" y="2655888"/>
                <a:ext cx="4763" cy="11113"/>
              </a:xfrm>
              <a:custGeom>
                <a:avLst/>
                <a:gdLst/>
                <a:ahLst/>
                <a:cxnLst>
                  <a:cxn ang="0">
                    <a:pos x="8" y="0"/>
                  </a:cxn>
                  <a:cxn ang="0">
                    <a:pos x="8" y="0"/>
                  </a:cxn>
                  <a:cxn ang="0">
                    <a:pos x="0" y="0"/>
                  </a:cxn>
                  <a:cxn ang="0">
                    <a:pos x="0" y="0"/>
                  </a:cxn>
                  <a:cxn ang="0">
                    <a:pos x="0" y="21"/>
                  </a:cxn>
                  <a:cxn ang="0">
                    <a:pos x="0" y="21"/>
                  </a:cxn>
                  <a:cxn ang="0">
                    <a:pos x="8" y="21"/>
                  </a:cxn>
                  <a:cxn ang="0">
                    <a:pos x="8" y="21"/>
                  </a:cxn>
                  <a:cxn ang="0">
                    <a:pos x="8" y="0"/>
                  </a:cxn>
                </a:cxnLst>
                <a:rect l="0" t="0" r="r" b="b"/>
                <a:pathLst>
                  <a:path w="8" h="21">
                    <a:moveTo>
                      <a:pt x="8" y="0"/>
                    </a:moveTo>
                    <a:lnTo>
                      <a:pt x="8" y="0"/>
                    </a:lnTo>
                    <a:lnTo>
                      <a:pt x="0" y="0"/>
                    </a:lnTo>
                    <a:lnTo>
                      <a:pt x="0" y="0"/>
                    </a:lnTo>
                    <a:lnTo>
                      <a:pt x="0" y="21"/>
                    </a:lnTo>
                    <a:lnTo>
                      <a:pt x="0" y="21"/>
                    </a:lnTo>
                    <a:lnTo>
                      <a:pt x="8" y="21"/>
                    </a:lnTo>
                    <a:lnTo>
                      <a:pt x="8" y="21"/>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2" name="Line 6115"/>
              <p:cNvSpPr>
                <a:spLocks noChangeShapeType="1"/>
              </p:cNvSpPr>
              <p:nvPr/>
            </p:nvSpPr>
            <p:spPr bwMode="auto">
              <a:xfrm>
                <a:off x="5122863" y="26622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3" name="Freeform 6116"/>
              <p:cNvSpPr>
                <a:spLocks/>
              </p:cNvSpPr>
              <p:nvPr/>
            </p:nvSpPr>
            <p:spPr bwMode="auto">
              <a:xfrm>
                <a:off x="5122863" y="2662238"/>
                <a:ext cx="20638" cy="4763"/>
              </a:xfrm>
              <a:custGeom>
                <a:avLst/>
                <a:gdLst/>
                <a:ahLst/>
                <a:cxnLst>
                  <a:cxn ang="0">
                    <a:pos x="0" y="0"/>
                  </a:cxn>
                  <a:cxn ang="0">
                    <a:pos x="0" y="7"/>
                  </a:cxn>
                  <a:cxn ang="0">
                    <a:pos x="38" y="7"/>
                  </a:cxn>
                  <a:cxn ang="0">
                    <a:pos x="38" y="0"/>
                  </a:cxn>
                  <a:cxn ang="0">
                    <a:pos x="31" y="0"/>
                  </a:cxn>
                  <a:cxn ang="0">
                    <a:pos x="0" y="0"/>
                  </a:cxn>
                </a:cxnLst>
                <a:rect l="0" t="0" r="r" b="b"/>
                <a:pathLst>
                  <a:path w="38" h="7">
                    <a:moveTo>
                      <a:pt x="0" y="0"/>
                    </a:moveTo>
                    <a:lnTo>
                      <a:pt x="0" y="7"/>
                    </a:lnTo>
                    <a:lnTo>
                      <a:pt x="38" y="7"/>
                    </a:lnTo>
                    <a:lnTo>
                      <a:pt x="38" y="0"/>
                    </a:lnTo>
                    <a:lnTo>
                      <a:pt x="31"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4" name="Freeform 6117"/>
              <p:cNvSpPr>
                <a:spLocks/>
              </p:cNvSpPr>
              <p:nvPr/>
            </p:nvSpPr>
            <p:spPr bwMode="auto">
              <a:xfrm>
                <a:off x="5122863" y="2662238"/>
                <a:ext cx="20638" cy="4763"/>
              </a:xfrm>
              <a:custGeom>
                <a:avLst/>
                <a:gdLst/>
                <a:ahLst/>
                <a:cxnLst>
                  <a:cxn ang="0">
                    <a:pos x="0" y="0"/>
                  </a:cxn>
                  <a:cxn ang="0">
                    <a:pos x="0" y="0"/>
                  </a:cxn>
                  <a:cxn ang="0">
                    <a:pos x="0" y="7"/>
                  </a:cxn>
                  <a:cxn ang="0">
                    <a:pos x="0" y="7"/>
                  </a:cxn>
                  <a:cxn ang="0">
                    <a:pos x="31" y="7"/>
                  </a:cxn>
                  <a:cxn ang="0">
                    <a:pos x="38" y="7"/>
                  </a:cxn>
                  <a:cxn ang="0">
                    <a:pos x="38" y="0"/>
                  </a:cxn>
                  <a:cxn ang="0">
                    <a:pos x="31" y="0"/>
                  </a:cxn>
                  <a:cxn ang="0">
                    <a:pos x="0" y="0"/>
                  </a:cxn>
                </a:cxnLst>
                <a:rect l="0" t="0" r="r" b="b"/>
                <a:pathLst>
                  <a:path w="38" h="7">
                    <a:moveTo>
                      <a:pt x="0" y="0"/>
                    </a:moveTo>
                    <a:lnTo>
                      <a:pt x="0" y="0"/>
                    </a:lnTo>
                    <a:lnTo>
                      <a:pt x="0" y="7"/>
                    </a:lnTo>
                    <a:lnTo>
                      <a:pt x="0" y="7"/>
                    </a:lnTo>
                    <a:lnTo>
                      <a:pt x="31" y="7"/>
                    </a:lnTo>
                    <a:lnTo>
                      <a:pt x="38" y="7"/>
                    </a:lnTo>
                    <a:lnTo>
                      <a:pt x="38" y="0"/>
                    </a:lnTo>
                    <a:lnTo>
                      <a:pt x="31"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5" name="Line 6118"/>
              <p:cNvSpPr>
                <a:spLocks noChangeShapeType="1"/>
              </p:cNvSpPr>
              <p:nvPr/>
            </p:nvSpPr>
            <p:spPr bwMode="auto">
              <a:xfrm>
                <a:off x="5143501" y="2667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6" name="Freeform 6119"/>
              <p:cNvSpPr>
                <a:spLocks/>
              </p:cNvSpPr>
              <p:nvPr/>
            </p:nvSpPr>
            <p:spPr bwMode="auto">
              <a:xfrm>
                <a:off x="5135563" y="2662238"/>
                <a:ext cx="7938" cy="15875"/>
              </a:xfrm>
              <a:custGeom>
                <a:avLst/>
                <a:gdLst/>
                <a:ahLst/>
                <a:cxnLst>
                  <a:cxn ang="0">
                    <a:pos x="15" y="7"/>
                  </a:cxn>
                  <a:cxn ang="0">
                    <a:pos x="15" y="0"/>
                  </a:cxn>
                  <a:cxn ang="0">
                    <a:pos x="8" y="0"/>
                  </a:cxn>
                  <a:cxn ang="0">
                    <a:pos x="0" y="7"/>
                  </a:cxn>
                  <a:cxn ang="0">
                    <a:pos x="0" y="22"/>
                  </a:cxn>
                  <a:cxn ang="0">
                    <a:pos x="8" y="29"/>
                  </a:cxn>
                  <a:cxn ang="0">
                    <a:pos x="15" y="22"/>
                  </a:cxn>
                  <a:cxn ang="0">
                    <a:pos x="15" y="7"/>
                  </a:cxn>
                </a:cxnLst>
                <a:rect l="0" t="0" r="r" b="b"/>
                <a:pathLst>
                  <a:path w="15" h="29">
                    <a:moveTo>
                      <a:pt x="15" y="7"/>
                    </a:moveTo>
                    <a:lnTo>
                      <a:pt x="15" y="0"/>
                    </a:lnTo>
                    <a:lnTo>
                      <a:pt x="8" y="0"/>
                    </a:lnTo>
                    <a:lnTo>
                      <a:pt x="0" y="7"/>
                    </a:lnTo>
                    <a:lnTo>
                      <a:pt x="0" y="22"/>
                    </a:lnTo>
                    <a:lnTo>
                      <a:pt x="8" y="29"/>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7" name="Freeform 6120"/>
              <p:cNvSpPr>
                <a:spLocks/>
              </p:cNvSpPr>
              <p:nvPr/>
            </p:nvSpPr>
            <p:spPr bwMode="auto">
              <a:xfrm>
                <a:off x="5135563" y="2662238"/>
                <a:ext cx="7938" cy="15875"/>
              </a:xfrm>
              <a:custGeom>
                <a:avLst/>
                <a:gdLst/>
                <a:ahLst/>
                <a:cxnLst>
                  <a:cxn ang="0">
                    <a:pos x="15" y="7"/>
                  </a:cxn>
                  <a:cxn ang="0">
                    <a:pos x="15" y="0"/>
                  </a:cxn>
                  <a:cxn ang="0">
                    <a:pos x="8" y="0"/>
                  </a:cxn>
                  <a:cxn ang="0">
                    <a:pos x="0" y="7"/>
                  </a:cxn>
                  <a:cxn ang="0">
                    <a:pos x="0" y="22"/>
                  </a:cxn>
                  <a:cxn ang="0">
                    <a:pos x="8" y="29"/>
                  </a:cxn>
                  <a:cxn ang="0">
                    <a:pos x="15" y="22"/>
                  </a:cxn>
                  <a:cxn ang="0">
                    <a:pos x="15" y="22"/>
                  </a:cxn>
                  <a:cxn ang="0">
                    <a:pos x="15" y="7"/>
                  </a:cxn>
                </a:cxnLst>
                <a:rect l="0" t="0" r="r" b="b"/>
                <a:pathLst>
                  <a:path w="15" h="29">
                    <a:moveTo>
                      <a:pt x="15" y="7"/>
                    </a:moveTo>
                    <a:lnTo>
                      <a:pt x="15" y="0"/>
                    </a:lnTo>
                    <a:lnTo>
                      <a:pt x="8" y="0"/>
                    </a:lnTo>
                    <a:lnTo>
                      <a:pt x="0" y="7"/>
                    </a:lnTo>
                    <a:lnTo>
                      <a:pt x="0" y="22"/>
                    </a:lnTo>
                    <a:lnTo>
                      <a:pt x="8" y="29"/>
                    </a:lnTo>
                    <a:lnTo>
                      <a:pt x="15" y="22"/>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8" name="Line 6121"/>
              <p:cNvSpPr>
                <a:spLocks noChangeShapeType="1"/>
              </p:cNvSpPr>
              <p:nvPr/>
            </p:nvSpPr>
            <p:spPr bwMode="auto">
              <a:xfrm>
                <a:off x="5138738" y="26701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39" name="Freeform 6122"/>
              <p:cNvSpPr>
                <a:spLocks/>
              </p:cNvSpPr>
              <p:nvPr/>
            </p:nvSpPr>
            <p:spPr bwMode="auto">
              <a:xfrm>
                <a:off x="5135563" y="2670175"/>
                <a:ext cx="39688" cy="7938"/>
              </a:xfrm>
              <a:custGeom>
                <a:avLst/>
                <a:gdLst/>
                <a:ahLst/>
                <a:cxnLst>
                  <a:cxn ang="0">
                    <a:pos x="8" y="0"/>
                  </a:cxn>
                  <a:cxn ang="0">
                    <a:pos x="0" y="0"/>
                  </a:cxn>
                  <a:cxn ang="0">
                    <a:pos x="0" y="8"/>
                  </a:cxn>
                  <a:cxn ang="0">
                    <a:pos x="8" y="15"/>
                  </a:cxn>
                  <a:cxn ang="0">
                    <a:pos x="68" y="15"/>
                  </a:cxn>
                  <a:cxn ang="0">
                    <a:pos x="75" y="8"/>
                  </a:cxn>
                  <a:cxn ang="0">
                    <a:pos x="75" y="0"/>
                  </a:cxn>
                  <a:cxn ang="0">
                    <a:pos x="68" y="0"/>
                  </a:cxn>
                  <a:cxn ang="0">
                    <a:pos x="8" y="0"/>
                  </a:cxn>
                </a:cxnLst>
                <a:rect l="0" t="0" r="r" b="b"/>
                <a:pathLst>
                  <a:path w="75" h="15">
                    <a:moveTo>
                      <a:pt x="8" y="0"/>
                    </a:moveTo>
                    <a:lnTo>
                      <a:pt x="0" y="0"/>
                    </a:lnTo>
                    <a:lnTo>
                      <a:pt x="0" y="8"/>
                    </a:lnTo>
                    <a:lnTo>
                      <a:pt x="8" y="15"/>
                    </a:lnTo>
                    <a:lnTo>
                      <a:pt x="68" y="15"/>
                    </a:lnTo>
                    <a:lnTo>
                      <a:pt x="75" y="8"/>
                    </a:lnTo>
                    <a:lnTo>
                      <a:pt x="75" y="0"/>
                    </a:lnTo>
                    <a:lnTo>
                      <a:pt x="6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0" name="Freeform 6123"/>
              <p:cNvSpPr>
                <a:spLocks/>
              </p:cNvSpPr>
              <p:nvPr/>
            </p:nvSpPr>
            <p:spPr bwMode="auto">
              <a:xfrm>
                <a:off x="5135563" y="2670175"/>
                <a:ext cx="39688" cy="7938"/>
              </a:xfrm>
              <a:custGeom>
                <a:avLst/>
                <a:gdLst/>
                <a:ahLst/>
                <a:cxnLst>
                  <a:cxn ang="0">
                    <a:pos x="8" y="0"/>
                  </a:cxn>
                  <a:cxn ang="0">
                    <a:pos x="0" y="0"/>
                  </a:cxn>
                  <a:cxn ang="0">
                    <a:pos x="0" y="8"/>
                  </a:cxn>
                  <a:cxn ang="0">
                    <a:pos x="8" y="15"/>
                  </a:cxn>
                  <a:cxn ang="0">
                    <a:pos x="68" y="15"/>
                  </a:cxn>
                  <a:cxn ang="0">
                    <a:pos x="75" y="8"/>
                  </a:cxn>
                  <a:cxn ang="0">
                    <a:pos x="75" y="0"/>
                  </a:cxn>
                  <a:cxn ang="0">
                    <a:pos x="68" y="0"/>
                  </a:cxn>
                  <a:cxn ang="0">
                    <a:pos x="8" y="0"/>
                  </a:cxn>
                </a:cxnLst>
                <a:rect l="0" t="0" r="r" b="b"/>
                <a:pathLst>
                  <a:path w="75" h="15">
                    <a:moveTo>
                      <a:pt x="8" y="0"/>
                    </a:moveTo>
                    <a:lnTo>
                      <a:pt x="0" y="0"/>
                    </a:lnTo>
                    <a:lnTo>
                      <a:pt x="0" y="8"/>
                    </a:lnTo>
                    <a:lnTo>
                      <a:pt x="8" y="15"/>
                    </a:lnTo>
                    <a:lnTo>
                      <a:pt x="68" y="15"/>
                    </a:lnTo>
                    <a:lnTo>
                      <a:pt x="75" y="8"/>
                    </a:lnTo>
                    <a:lnTo>
                      <a:pt x="75" y="0"/>
                    </a:lnTo>
                    <a:lnTo>
                      <a:pt x="6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1" name="Line 6124"/>
              <p:cNvSpPr>
                <a:spLocks noChangeShapeType="1"/>
              </p:cNvSpPr>
              <p:nvPr/>
            </p:nvSpPr>
            <p:spPr bwMode="auto">
              <a:xfrm>
                <a:off x="5175251" y="2674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2" name="Freeform 6125"/>
              <p:cNvSpPr>
                <a:spLocks/>
              </p:cNvSpPr>
              <p:nvPr/>
            </p:nvSpPr>
            <p:spPr bwMode="auto">
              <a:xfrm>
                <a:off x="5170488" y="2670175"/>
                <a:ext cx="4763" cy="23813"/>
              </a:xfrm>
              <a:custGeom>
                <a:avLst/>
                <a:gdLst/>
                <a:ahLst/>
                <a:cxnLst>
                  <a:cxn ang="0">
                    <a:pos x="7" y="8"/>
                  </a:cxn>
                  <a:cxn ang="0">
                    <a:pos x="7" y="0"/>
                  </a:cxn>
                  <a:cxn ang="0">
                    <a:pos x="0" y="0"/>
                  </a:cxn>
                  <a:cxn ang="0">
                    <a:pos x="0" y="44"/>
                  </a:cxn>
                  <a:cxn ang="0">
                    <a:pos x="7" y="44"/>
                  </a:cxn>
                  <a:cxn ang="0">
                    <a:pos x="7" y="36"/>
                  </a:cxn>
                  <a:cxn ang="0">
                    <a:pos x="7" y="8"/>
                  </a:cxn>
                </a:cxnLst>
                <a:rect l="0" t="0" r="r" b="b"/>
                <a:pathLst>
                  <a:path w="7" h="44">
                    <a:moveTo>
                      <a:pt x="7" y="8"/>
                    </a:moveTo>
                    <a:lnTo>
                      <a:pt x="7" y="0"/>
                    </a:lnTo>
                    <a:lnTo>
                      <a:pt x="0" y="0"/>
                    </a:lnTo>
                    <a:lnTo>
                      <a:pt x="0" y="44"/>
                    </a:lnTo>
                    <a:lnTo>
                      <a:pt x="7" y="44"/>
                    </a:lnTo>
                    <a:lnTo>
                      <a:pt x="7" y="36"/>
                    </a:lnTo>
                    <a:lnTo>
                      <a:pt x="7"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3" name="Freeform 6126"/>
              <p:cNvSpPr>
                <a:spLocks/>
              </p:cNvSpPr>
              <p:nvPr/>
            </p:nvSpPr>
            <p:spPr bwMode="auto">
              <a:xfrm>
                <a:off x="5170488" y="2670175"/>
                <a:ext cx="4763" cy="23813"/>
              </a:xfrm>
              <a:custGeom>
                <a:avLst/>
                <a:gdLst/>
                <a:ahLst/>
                <a:cxnLst>
                  <a:cxn ang="0">
                    <a:pos x="7" y="8"/>
                  </a:cxn>
                  <a:cxn ang="0">
                    <a:pos x="7" y="0"/>
                  </a:cxn>
                  <a:cxn ang="0">
                    <a:pos x="0" y="0"/>
                  </a:cxn>
                  <a:cxn ang="0">
                    <a:pos x="0" y="8"/>
                  </a:cxn>
                  <a:cxn ang="0">
                    <a:pos x="0" y="36"/>
                  </a:cxn>
                  <a:cxn ang="0">
                    <a:pos x="0" y="44"/>
                  </a:cxn>
                  <a:cxn ang="0">
                    <a:pos x="7" y="44"/>
                  </a:cxn>
                  <a:cxn ang="0">
                    <a:pos x="7" y="36"/>
                  </a:cxn>
                  <a:cxn ang="0">
                    <a:pos x="7" y="8"/>
                  </a:cxn>
                </a:cxnLst>
                <a:rect l="0" t="0" r="r" b="b"/>
                <a:pathLst>
                  <a:path w="7" h="44">
                    <a:moveTo>
                      <a:pt x="7" y="8"/>
                    </a:moveTo>
                    <a:lnTo>
                      <a:pt x="7" y="0"/>
                    </a:lnTo>
                    <a:lnTo>
                      <a:pt x="0" y="0"/>
                    </a:lnTo>
                    <a:lnTo>
                      <a:pt x="0" y="8"/>
                    </a:lnTo>
                    <a:lnTo>
                      <a:pt x="0" y="36"/>
                    </a:lnTo>
                    <a:lnTo>
                      <a:pt x="0" y="44"/>
                    </a:lnTo>
                    <a:lnTo>
                      <a:pt x="7" y="44"/>
                    </a:lnTo>
                    <a:lnTo>
                      <a:pt x="7" y="36"/>
                    </a:lnTo>
                    <a:lnTo>
                      <a:pt x="7"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4" name="Line 6127"/>
              <p:cNvSpPr>
                <a:spLocks noChangeShapeType="1"/>
              </p:cNvSpPr>
              <p:nvPr/>
            </p:nvSpPr>
            <p:spPr bwMode="auto">
              <a:xfrm>
                <a:off x="5170488" y="2686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5" name="Freeform 6128"/>
              <p:cNvSpPr>
                <a:spLocks/>
              </p:cNvSpPr>
              <p:nvPr/>
            </p:nvSpPr>
            <p:spPr bwMode="auto">
              <a:xfrm>
                <a:off x="5170488" y="2686050"/>
                <a:ext cx="15875" cy="7938"/>
              </a:xfrm>
              <a:custGeom>
                <a:avLst/>
                <a:gdLst/>
                <a:ahLst/>
                <a:cxnLst>
                  <a:cxn ang="0">
                    <a:pos x="0" y="0"/>
                  </a:cxn>
                  <a:cxn ang="0">
                    <a:pos x="0" y="15"/>
                  </a:cxn>
                  <a:cxn ang="0">
                    <a:pos x="23" y="15"/>
                  </a:cxn>
                  <a:cxn ang="0">
                    <a:pos x="30" y="7"/>
                  </a:cxn>
                  <a:cxn ang="0">
                    <a:pos x="23" y="0"/>
                  </a:cxn>
                  <a:cxn ang="0">
                    <a:pos x="0" y="0"/>
                  </a:cxn>
                </a:cxnLst>
                <a:rect l="0" t="0" r="r" b="b"/>
                <a:pathLst>
                  <a:path w="30" h="15">
                    <a:moveTo>
                      <a:pt x="0" y="0"/>
                    </a:moveTo>
                    <a:lnTo>
                      <a:pt x="0" y="15"/>
                    </a:lnTo>
                    <a:lnTo>
                      <a:pt x="23" y="15"/>
                    </a:lnTo>
                    <a:lnTo>
                      <a:pt x="30" y="7"/>
                    </a:lnTo>
                    <a:lnTo>
                      <a:pt x="23"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6" name="Freeform 6129"/>
              <p:cNvSpPr>
                <a:spLocks/>
              </p:cNvSpPr>
              <p:nvPr/>
            </p:nvSpPr>
            <p:spPr bwMode="auto">
              <a:xfrm>
                <a:off x="5170488" y="2686050"/>
                <a:ext cx="15875" cy="7938"/>
              </a:xfrm>
              <a:custGeom>
                <a:avLst/>
                <a:gdLst/>
                <a:ahLst/>
                <a:cxnLst>
                  <a:cxn ang="0">
                    <a:pos x="0" y="0"/>
                  </a:cxn>
                  <a:cxn ang="0">
                    <a:pos x="0" y="7"/>
                  </a:cxn>
                  <a:cxn ang="0">
                    <a:pos x="0" y="7"/>
                  </a:cxn>
                  <a:cxn ang="0">
                    <a:pos x="0" y="15"/>
                  </a:cxn>
                  <a:cxn ang="0">
                    <a:pos x="23" y="15"/>
                  </a:cxn>
                  <a:cxn ang="0">
                    <a:pos x="30" y="7"/>
                  </a:cxn>
                  <a:cxn ang="0">
                    <a:pos x="30" y="7"/>
                  </a:cxn>
                  <a:cxn ang="0">
                    <a:pos x="23" y="0"/>
                  </a:cxn>
                  <a:cxn ang="0">
                    <a:pos x="0" y="0"/>
                  </a:cxn>
                </a:cxnLst>
                <a:rect l="0" t="0" r="r" b="b"/>
                <a:pathLst>
                  <a:path w="30" h="15">
                    <a:moveTo>
                      <a:pt x="0" y="0"/>
                    </a:moveTo>
                    <a:lnTo>
                      <a:pt x="0" y="7"/>
                    </a:lnTo>
                    <a:lnTo>
                      <a:pt x="0" y="7"/>
                    </a:lnTo>
                    <a:lnTo>
                      <a:pt x="0" y="15"/>
                    </a:lnTo>
                    <a:lnTo>
                      <a:pt x="23" y="15"/>
                    </a:lnTo>
                    <a:lnTo>
                      <a:pt x="30" y="7"/>
                    </a:lnTo>
                    <a:lnTo>
                      <a:pt x="30" y="7"/>
                    </a:lnTo>
                    <a:lnTo>
                      <a:pt x="23"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7" name="Line 6130"/>
              <p:cNvSpPr>
                <a:spLocks noChangeShapeType="1"/>
              </p:cNvSpPr>
              <p:nvPr/>
            </p:nvSpPr>
            <p:spPr bwMode="auto">
              <a:xfrm>
                <a:off x="5183188" y="2686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8" name="Freeform 6131"/>
              <p:cNvSpPr>
                <a:spLocks/>
              </p:cNvSpPr>
              <p:nvPr/>
            </p:nvSpPr>
            <p:spPr bwMode="auto">
              <a:xfrm>
                <a:off x="5178426" y="2686050"/>
                <a:ext cx="12700" cy="7938"/>
              </a:xfrm>
              <a:custGeom>
                <a:avLst/>
                <a:gdLst/>
                <a:ahLst/>
                <a:cxnLst>
                  <a:cxn ang="0">
                    <a:pos x="8" y="0"/>
                  </a:cxn>
                  <a:cxn ang="0">
                    <a:pos x="8" y="7"/>
                  </a:cxn>
                  <a:cxn ang="0">
                    <a:pos x="0" y="7"/>
                  </a:cxn>
                  <a:cxn ang="0">
                    <a:pos x="8" y="15"/>
                  </a:cxn>
                  <a:cxn ang="0">
                    <a:pos x="15" y="15"/>
                  </a:cxn>
                  <a:cxn ang="0">
                    <a:pos x="22" y="7"/>
                  </a:cxn>
                  <a:cxn ang="0">
                    <a:pos x="15" y="0"/>
                  </a:cxn>
                  <a:cxn ang="0">
                    <a:pos x="8" y="0"/>
                  </a:cxn>
                </a:cxnLst>
                <a:rect l="0" t="0" r="r" b="b"/>
                <a:pathLst>
                  <a:path w="22" h="15">
                    <a:moveTo>
                      <a:pt x="8" y="0"/>
                    </a:moveTo>
                    <a:lnTo>
                      <a:pt x="8" y="7"/>
                    </a:lnTo>
                    <a:lnTo>
                      <a:pt x="0" y="7"/>
                    </a:lnTo>
                    <a:lnTo>
                      <a:pt x="8" y="15"/>
                    </a:lnTo>
                    <a:lnTo>
                      <a:pt x="15" y="15"/>
                    </a:lnTo>
                    <a:lnTo>
                      <a:pt x="22"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49" name="Freeform 6132"/>
              <p:cNvSpPr>
                <a:spLocks/>
              </p:cNvSpPr>
              <p:nvPr/>
            </p:nvSpPr>
            <p:spPr bwMode="auto">
              <a:xfrm>
                <a:off x="5178426" y="2686050"/>
                <a:ext cx="12700" cy="7938"/>
              </a:xfrm>
              <a:custGeom>
                <a:avLst/>
                <a:gdLst/>
                <a:ahLst/>
                <a:cxnLst>
                  <a:cxn ang="0">
                    <a:pos x="8" y="0"/>
                  </a:cxn>
                  <a:cxn ang="0">
                    <a:pos x="8" y="7"/>
                  </a:cxn>
                  <a:cxn ang="0">
                    <a:pos x="0" y="7"/>
                  </a:cxn>
                  <a:cxn ang="0">
                    <a:pos x="8" y="15"/>
                  </a:cxn>
                  <a:cxn ang="0">
                    <a:pos x="15" y="15"/>
                  </a:cxn>
                  <a:cxn ang="0">
                    <a:pos x="22" y="7"/>
                  </a:cxn>
                  <a:cxn ang="0">
                    <a:pos x="22" y="7"/>
                  </a:cxn>
                  <a:cxn ang="0">
                    <a:pos x="15" y="0"/>
                  </a:cxn>
                  <a:cxn ang="0">
                    <a:pos x="8" y="0"/>
                  </a:cxn>
                </a:cxnLst>
                <a:rect l="0" t="0" r="r" b="b"/>
                <a:pathLst>
                  <a:path w="22" h="15">
                    <a:moveTo>
                      <a:pt x="8" y="0"/>
                    </a:moveTo>
                    <a:lnTo>
                      <a:pt x="8" y="7"/>
                    </a:lnTo>
                    <a:lnTo>
                      <a:pt x="0" y="7"/>
                    </a:lnTo>
                    <a:lnTo>
                      <a:pt x="8" y="15"/>
                    </a:lnTo>
                    <a:lnTo>
                      <a:pt x="15" y="15"/>
                    </a:lnTo>
                    <a:lnTo>
                      <a:pt x="22" y="7"/>
                    </a:lnTo>
                    <a:lnTo>
                      <a:pt x="22" y="7"/>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0" name="Line 6133"/>
              <p:cNvSpPr>
                <a:spLocks noChangeShapeType="1"/>
              </p:cNvSpPr>
              <p:nvPr/>
            </p:nvSpPr>
            <p:spPr bwMode="auto">
              <a:xfrm>
                <a:off x="5186363" y="2686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1" name="Freeform 6134"/>
              <p:cNvSpPr>
                <a:spLocks/>
              </p:cNvSpPr>
              <p:nvPr/>
            </p:nvSpPr>
            <p:spPr bwMode="auto">
              <a:xfrm>
                <a:off x="5183188" y="2686050"/>
                <a:ext cx="11113" cy="7938"/>
              </a:xfrm>
              <a:custGeom>
                <a:avLst/>
                <a:gdLst/>
                <a:ahLst/>
                <a:cxnLst>
                  <a:cxn ang="0">
                    <a:pos x="7" y="0"/>
                  </a:cxn>
                  <a:cxn ang="0">
                    <a:pos x="0" y="7"/>
                  </a:cxn>
                  <a:cxn ang="0">
                    <a:pos x="7" y="15"/>
                  </a:cxn>
                  <a:cxn ang="0">
                    <a:pos x="14" y="15"/>
                  </a:cxn>
                  <a:cxn ang="0">
                    <a:pos x="22" y="7"/>
                  </a:cxn>
                  <a:cxn ang="0">
                    <a:pos x="14" y="0"/>
                  </a:cxn>
                  <a:cxn ang="0">
                    <a:pos x="7" y="0"/>
                  </a:cxn>
                </a:cxnLst>
                <a:rect l="0" t="0" r="r" b="b"/>
                <a:pathLst>
                  <a:path w="22" h="15">
                    <a:moveTo>
                      <a:pt x="7" y="0"/>
                    </a:moveTo>
                    <a:lnTo>
                      <a:pt x="0" y="7"/>
                    </a:lnTo>
                    <a:lnTo>
                      <a:pt x="7" y="15"/>
                    </a:lnTo>
                    <a:lnTo>
                      <a:pt x="14" y="15"/>
                    </a:lnTo>
                    <a:lnTo>
                      <a:pt x="22" y="7"/>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2" name="Freeform 6135"/>
              <p:cNvSpPr>
                <a:spLocks/>
              </p:cNvSpPr>
              <p:nvPr/>
            </p:nvSpPr>
            <p:spPr bwMode="auto">
              <a:xfrm>
                <a:off x="5183188" y="2686050"/>
                <a:ext cx="11113" cy="7938"/>
              </a:xfrm>
              <a:custGeom>
                <a:avLst/>
                <a:gdLst/>
                <a:ahLst/>
                <a:cxnLst>
                  <a:cxn ang="0">
                    <a:pos x="7" y="0"/>
                  </a:cxn>
                  <a:cxn ang="0">
                    <a:pos x="0" y="7"/>
                  </a:cxn>
                  <a:cxn ang="0">
                    <a:pos x="0" y="7"/>
                  </a:cxn>
                  <a:cxn ang="0">
                    <a:pos x="7" y="15"/>
                  </a:cxn>
                  <a:cxn ang="0">
                    <a:pos x="14" y="15"/>
                  </a:cxn>
                  <a:cxn ang="0">
                    <a:pos x="22" y="7"/>
                  </a:cxn>
                  <a:cxn ang="0">
                    <a:pos x="22" y="7"/>
                  </a:cxn>
                  <a:cxn ang="0">
                    <a:pos x="14" y="0"/>
                  </a:cxn>
                  <a:cxn ang="0">
                    <a:pos x="7" y="0"/>
                  </a:cxn>
                </a:cxnLst>
                <a:rect l="0" t="0" r="r" b="b"/>
                <a:pathLst>
                  <a:path w="22" h="15">
                    <a:moveTo>
                      <a:pt x="7" y="0"/>
                    </a:moveTo>
                    <a:lnTo>
                      <a:pt x="0" y="7"/>
                    </a:lnTo>
                    <a:lnTo>
                      <a:pt x="0" y="7"/>
                    </a:lnTo>
                    <a:lnTo>
                      <a:pt x="7" y="15"/>
                    </a:lnTo>
                    <a:lnTo>
                      <a:pt x="14" y="15"/>
                    </a:lnTo>
                    <a:lnTo>
                      <a:pt x="22" y="7"/>
                    </a:lnTo>
                    <a:lnTo>
                      <a:pt x="22" y="7"/>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3" name="Line 6136"/>
              <p:cNvSpPr>
                <a:spLocks noChangeShapeType="1"/>
              </p:cNvSpPr>
              <p:nvPr/>
            </p:nvSpPr>
            <p:spPr bwMode="auto">
              <a:xfrm>
                <a:off x="5191126" y="2686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4" name="Freeform 6137"/>
              <p:cNvSpPr>
                <a:spLocks/>
              </p:cNvSpPr>
              <p:nvPr/>
            </p:nvSpPr>
            <p:spPr bwMode="auto">
              <a:xfrm>
                <a:off x="5186363" y="2686050"/>
                <a:ext cx="15875" cy="7938"/>
              </a:xfrm>
              <a:custGeom>
                <a:avLst/>
                <a:gdLst/>
                <a:ahLst/>
                <a:cxnLst>
                  <a:cxn ang="0">
                    <a:pos x="7" y="0"/>
                  </a:cxn>
                  <a:cxn ang="0">
                    <a:pos x="0" y="7"/>
                  </a:cxn>
                  <a:cxn ang="0">
                    <a:pos x="7" y="15"/>
                  </a:cxn>
                  <a:cxn ang="0">
                    <a:pos x="22" y="15"/>
                  </a:cxn>
                  <a:cxn ang="0">
                    <a:pos x="30" y="7"/>
                  </a:cxn>
                  <a:cxn ang="0">
                    <a:pos x="22" y="0"/>
                  </a:cxn>
                  <a:cxn ang="0">
                    <a:pos x="7" y="0"/>
                  </a:cxn>
                </a:cxnLst>
                <a:rect l="0" t="0" r="r" b="b"/>
                <a:pathLst>
                  <a:path w="30" h="15">
                    <a:moveTo>
                      <a:pt x="7" y="0"/>
                    </a:moveTo>
                    <a:lnTo>
                      <a:pt x="0" y="7"/>
                    </a:lnTo>
                    <a:lnTo>
                      <a:pt x="7" y="15"/>
                    </a:lnTo>
                    <a:lnTo>
                      <a:pt x="22" y="15"/>
                    </a:lnTo>
                    <a:lnTo>
                      <a:pt x="30" y="7"/>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5" name="Freeform 6138"/>
              <p:cNvSpPr>
                <a:spLocks/>
              </p:cNvSpPr>
              <p:nvPr/>
            </p:nvSpPr>
            <p:spPr bwMode="auto">
              <a:xfrm>
                <a:off x="5186363" y="2686050"/>
                <a:ext cx="15875" cy="7938"/>
              </a:xfrm>
              <a:custGeom>
                <a:avLst/>
                <a:gdLst/>
                <a:ahLst/>
                <a:cxnLst>
                  <a:cxn ang="0">
                    <a:pos x="7" y="0"/>
                  </a:cxn>
                  <a:cxn ang="0">
                    <a:pos x="0" y="7"/>
                  </a:cxn>
                  <a:cxn ang="0">
                    <a:pos x="0" y="7"/>
                  </a:cxn>
                  <a:cxn ang="0">
                    <a:pos x="7" y="15"/>
                  </a:cxn>
                  <a:cxn ang="0">
                    <a:pos x="22" y="15"/>
                  </a:cxn>
                  <a:cxn ang="0">
                    <a:pos x="30" y="7"/>
                  </a:cxn>
                  <a:cxn ang="0">
                    <a:pos x="30" y="7"/>
                  </a:cxn>
                  <a:cxn ang="0">
                    <a:pos x="22" y="0"/>
                  </a:cxn>
                  <a:cxn ang="0">
                    <a:pos x="7" y="0"/>
                  </a:cxn>
                </a:cxnLst>
                <a:rect l="0" t="0" r="r" b="b"/>
                <a:pathLst>
                  <a:path w="30" h="15">
                    <a:moveTo>
                      <a:pt x="7" y="0"/>
                    </a:moveTo>
                    <a:lnTo>
                      <a:pt x="0" y="7"/>
                    </a:lnTo>
                    <a:lnTo>
                      <a:pt x="0" y="7"/>
                    </a:lnTo>
                    <a:lnTo>
                      <a:pt x="7" y="15"/>
                    </a:lnTo>
                    <a:lnTo>
                      <a:pt x="22" y="15"/>
                    </a:lnTo>
                    <a:lnTo>
                      <a:pt x="30" y="7"/>
                    </a:lnTo>
                    <a:lnTo>
                      <a:pt x="30" y="7"/>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6" name="Line 6139"/>
              <p:cNvSpPr>
                <a:spLocks noChangeShapeType="1"/>
              </p:cNvSpPr>
              <p:nvPr/>
            </p:nvSpPr>
            <p:spPr bwMode="auto">
              <a:xfrm>
                <a:off x="5202238" y="26892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7" name="Freeform 6140"/>
              <p:cNvSpPr>
                <a:spLocks/>
              </p:cNvSpPr>
              <p:nvPr/>
            </p:nvSpPr>
            <p:spPr bwMode="auto">
              <a:xfrm>
                <a:off x="5194301" y="2686050"/>
                <a:ext cx="7938" cy="15875"/>
              </a:xfrm>
              <a:custGeom>
                <a:avLst/>
                <a:gdLst/>
                <a:ahLst/>
                <a:cxnLst>
                  <a:cxn ang="0">
                    <a:pos x="15" y="7"/>
                  </a:cxn>
                  <a:cxn ang="0">
                    <a:pos x="7" y="0"/>
                  </a:cxn>
                  <a:cxn ang="0">
                    <a:pos x="0" y="7"/>
                  </a:cxn>
                  <a:cxn ang="0">
                    <a:pos x="0" y="22"/>
                  </a:cxn>
                  <a:cxn ang="0">
                    <a:pos x="7" y="30"/>
                  </a:cxn>
                  <a:cxn ang="0">
                    <a:pos x="15" y="30"/>
                  </a:cxn>
                  <a:cxn ang="0">
                    <a:pos x="15" y="22"/>
                  </a:cxn>
                  <a:cxn ang="0">
                    <a:pos x="15" y="7"/>
                  </a:cxn>
                </a:cxnLst>
                <a:rect l="0" t="0" r="r" b="b"/>
                <a:pathLst>
                  <a:path w="15" h="30">
                    <a:moveTo>
                      <a:pt x="15" y="7"/>
                    </a:moveTo>
                    <a:lnTo>
                      <a:pt x="7" y="0"/>
                    </a:lnTo>
                    <a:lnTo>
                      <a:pt x="0" y="7"/>
                    </a:lnTo>
                    <a:lnTo>
                      <a:pt x="0" y="22"/>
                    </a:lnTo>
                    <a:lnTo>
                      <a:pt x="7" y="30"/>
                    </a:lnTo>
                    <a:lnTo>
                      <a:pt x="15" y="30"/>
                    </a:lnTo>
                    <a:lnTo>
                      <a:pt x="15" y="22"/>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8" name="Freeform 6141"/>
              <p:cNvSpPr>
                <a:spLocks/>
              </p:cNvSpPr>
              <p:nvPr/>
            </p:nvSpPr>
            <p:spPr bwMode="auto">
              <a:xfrm>
                <a:off x="5194301" y="2686050"/>
                <a:ext cx="7938" cy="15875"/>
              </a:xfrm>
              <a:custGeom>
                <a:avLst/>
                <a:gdLst/>
                <a:ahLst/>
                <a:cxnLst>
                  <a:cxn ang="0">
                    <a:pos x="15" y="7"/>
                  </a:cxn>
                  <a:cxn ang="0">
                    <a:pos x="15" y="7"/>
                  </a:cxn>
                  <a:cxn ang="0">
                    <a:pos x="7" y="0"/>
                  </a:cxn>
                  <a:cxn ang="0">
                    <a:pos x="0" y="7"/>
                  </a:cxn>
                  <a:cxn ang="0">
                    <a:pos x="0" y="22"/>
                  </a:cxn>
                  <a:cxn ang="0">
                    <a:pos x="7" y="30"/>
                  </a:cxn>
                  <a:cxn ang="0">
                    <a:pos x="15" y="30"/>
                  </a:cxn>
                  <a:cxn ang="0">
                    <a:pos x="15" y="22"/>
                  </a:cxn>
                  <a:cxn ang="0">
                    <a:pos x="15" y="7"/>
                  </a:cxn>
                </a:cxnLst>
                <a:rect l="0" t="0" r="r" b="b"/>
                <a:pathLst>
                  <a:path w="15" h="30">
                    <a:moveTo>
                      <a:pt x="15" y="7"/>
                    </a:moveTo>
                    <a:lnTo>
                      <a:pt x="15" y="7"/>
                    </a:lnTo>
                    <a:lnTo>
                      <a:pt x="7" y="0"/>
                    </a:lnTo>
                    <a:lnTo>
                      <a:pt x="0" y="7"/>
                    </a:lnTo>
                    <a:lnTo>
                      <a:pt x="0" y="22"/>
                    </a:lnTo>
                    <a:lnTo>
                      <a:pt x="7" y="30"/>
                    </a:lnTo>
                    <a:lnTo>
                      <a:pt x="15" y="30"/>
                    </a:lnTo>
                    <a:lnTo>
                      <a:pt x="15" y="22"/>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59" name="Line 6142"/>
              <p:cNvSpPr>
                <a:spLocks noChangeShapeType="1"/>
              </p:cNvSpPr>
              <p:nvPr/>
            </p:nvSpPr>
            <p:spPr bwMode="auto">
              <a:xfrm>
                <a:off x="5199063" y="2697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0" name="Freeform 6143"/>
              <p:cNvSpPr>
                <a:spLocks/>
              </p:cNvSpPr>
              <p:nvPr/>
            </p:nvSpPr>
            <p:spPr bwMode="auto">
              <a:xfrm>
                <a:off x="5194301" y="2697163"/>
                <a:ext cx="12700" cy="4763"/>
              </a:xfrm>
              <a:custGeom>
                <a:avLst/>
                <a:gdLst/>
                <a:ahLst/>
                <a:cxnLst>
                  <a:cxn ang="0">
                    <a:pos x="7" y="0"/>
                  </a:cxn>
                  <a:cxn ang="0">
                    <a:pos x="0" y="0"/>
                  </a:cxn>
                  <a:cxn ang="0">
                    <a:pos x="7" y="8"/>
                  </a:cxn>
                  <a:cxn ang="0">
                    <a:pos x="15" y="8"/>
                  </a:cxn>
                  <a:cxn ang="0">
                    <a:pos x="23" y="0"/>
                  </a:cxn>
                  <a:cxn ang="0">
                    <a:pos x="15" y="0"/>
                  </a:cxn>
                  <a:cxn ang="0">
                    <a:pos x="7" y="0"/>
                  </a:cxn>
                </a:cxnLst>
                <a:rect l="0" t="0" r="r" b="b"/>
                <a:pathLst>
                  <a:path w="23" h="8">
                    <a:moveTo>
                      <a:pt x="7" y="0"/>
                    </a:moveTo>
                    <a:lnTo>
                      <a:pt x="0" y="0"/>
                    </a:lnTo>
                    <a:lnTo>
                      <a:pt x="7" y="8"/>
                    </a:lnTo>
                    <a:lnTo>
                      <a:pt x="15"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1" name="Freeform 6144"/>
              <p:cNvSpPr>
                <a:spLocks/>
              </p:cNvSpPr>
              <p:nvPr/>
            </p:nvSpPr>
            <p:spPr bwMode="auto">
              <a:xfrm>
                <a:off x="5194301" y="2697163"/>
                <a:ext cx="12700" cy="4763"/>
              </a:xfrm>
              <a:custGeom>
                <a:avLst/>
                <a:gdLst/>
                <a:ahLst/>
                <a:cxnLst>
                  <a:cxn ang="0">
                    <a:pos x="7" y="0"/>
                  </a:cxn>
                  <a:cxn ang="0">
                    <a:pos x="0" y="0"/>
                  </a:cxn>
                  <a:cxn ang="0">
                    <a:pos x="0" y="0"/>
                  </a:cxn>
                  <a:cxn ang="0">
                    <a:pos x="7" y="8"/>
                  </a:cxn>
                  <a:cxn ang="0">
                    <a:pos x="15" y="8"/>
                  </a:cxn>
                  <a:cxn ang="0">
                    <a:pos x="23" y="0"/>
                  </a:cxn>
                  <a:cxn ang="0">
                    <a:pos x="23" y="0"/>
                  </a:cxn>
                  <a:cxn ang="0">
                    <a:pos x="15" y="0"/>
                  </a:cxn>
                  <a:cxn ang="0">
                    <a:pos x="7" y="0"/>
                  </a:cxn>
                </a:cxnLst>
                <a:rect l="0" t="0" r="r" b="b"/>
                <a:pathLst>
                  <a:path w="23" h="8">
                    <a:moveTo>
                      <a:pt x="7" y="0"/>
                    </a:moveTo>
                    <a:lnTo>
                      <a:pt x="0" y="0"/>
                    </a:lnTo>
                    <a:lnTo>
                      <a:pt x="0" y="0"/>
                    </a:lnTo>
                    <a:lnTo>
                      <a:pt x="7" y="8"/>
                    </a:lnTo>
                    <a:lnTo>
                      <a:pt x="15" y="8"/>
                    </a:lnTo>
                    <a:lnTo>
                      <a:pt x="23" y="0"/>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2" name="Line 6145"/>
              <p:cNvSpPr>
                <a:spLocks noChangeShapeType="1"/>
              </p:cNvSpPr>
              <p:nvPr/>
            </p:nvSpPr>
            <p:spPr bwMode="auto">
              <a:xfrm>
                <a:off x="5202238" y="2697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3" name="Freeform 6146"/>
              <p:cNvSpPr>
                <a:spLocks/>
              </p:cNvSpPr>
              <p:nvPr/>
            </p:nvSpPr>
            <p:spPr bwMode="auto">
              <a:xfrm>
                <a:off x="5199063" y="2697163"/>
                <a:ext cx="15875" cy="4763"/>
              </a:xfrm>
              <a:custGeom>
                <a:avLst/>
                <a:gdLst/>
                <a:ahLst/>
                <a:cxnLst>
                  <a:cxn ang="0">
                    <a:pos x="8" y="0"/>
                  </a:cxn>
                  <a:cxn ang="0">
                    <a:pos x="0" y="0"/>
                  </a:cxn>
                  <a:cxn ang="0">
                    <a:pos x="8" y="8"/>
                  </a:cxn>
                  <a:cxn ang="0">
                    <a:pos x="23" y="8"/>
                  </a:cxn>
                  <a:cxn ang="0">
                    <a:pos x="30" y="0"/>
                  </a:cxn>
                  <a:cxn ang="0">
                    <a:pos x="23" y="0"/>
                  </a:cxn>
                  <a:cxn ang="0">
                    <a:pos x="8" y="0"/>
                  </a:cxn>
                </a:cxnLst>
                <a:rect l="0" t="0" r="r" b="b"/>
                <a:pathLst>
                  <a:path w="30" h="8">
                    <a:moveTo>
                      <a:pt x="8" y="0"/>
                    </a:moveTo>
                    <a:lnTo>
                      <a:pt x="0" y="0"/>
                    </a:lnTo>
                    <a:lnTo>
                      <a:pt x="8" y="8"/>
                    </a:lnTo>
                    <a:lnTo>
                      <a:pt x="23" y="8"/>
                    </a:lnTo>
                    <a:lnTo>
                      <a:pt x="30"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4" name="Freeform 6147"/>
              <p:cNvSpPr>
                <a:spLocks/>
              </p:cNvSpPr>
              <p:nvPr/>
            </p:nvSpPr>
            <p:spPr bwMode="auto">
              <a:xfrm>
                <a:off x="5199063" y="2697163"/>
                <a:ext cx="15875" cy="4763"/>
              </a:xfrm>
              <a:custGeom>
                <a:avLst/>
                <a:gdLst/>
                <a:ahLst/>
                <a:cxnLst>
                  <a:cxn ang="0">
                    <a:pos x="8" y="0"/>
                  </a:cxn>
                  <a:cxn ang="0">
                    <a:pos x="0" y="0"/>
                  </a:cxn>
                  <a:cxn ang="0">
                    <a:pos x="0" y="0"/>
                  </a:cxn>
                  <a:cxn ang="0">
                    <a:pos x="8" y="8"/>
                  </a:cxn>
                  <a:cxn ang="0">
                    <a:pos x="23" y="8"/>
                  </a:cxn>
                  <a:cxn ang="0">
                    <a:pos x="30" y="0"/>
                  </a:cxn>
                  <a:cxn ang="0">
                    <a:pos x="23" y="0"/>
                  </a:cxn>
                  <a:cxn ang="0">
                    <a:pos x="23" y="0"/>
                  </a:cxn>
                  <a:cxn ang="0">
                    <a:pos x="8" y="0"/>
                  </a:cxn>
                </a:cxnLst>
                <a:rect l="0" t="0" r="r" b="b"/>
                <a:pathLst>
                  <a:path w="30" h="8">
                    <a:moveTo>
                      <a:pt x="8" y="0"/>
                    </a:moveTo>
                    <a:lnTo>
                      <a:pt x="0" y="0"/>
                    </a:lnTo>
                    <a:lnTo>
                      <a:pt x="0" y="0"/>
                    </a:lnTo>
                    <a:lnTo>
                      <a:pt x="8" y="8"/>
                    </a:lnTo>
                    <a:lnTo>
                      <a:pt x="23" y="8"/>
                    </a:lnTo>
                    <a:lnTo>
                      <a:pt x="30" y="0"/>
                    </a:lnTo>
                    <a:lnTo>
                      <a:pt x="23"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5" name="Line 6148"/>
              <p:cNvSpPr>
                <a:spLocks noChangeShapeType="1"/>
              </p:cNvSpPr>
              <p:nvPr/>
            </p:nvSpPr>
            <p:spPr bwMode="auto">
              <a:xfrm>
                <a:off x="5210176" y="2697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6" name="Freeform 6149"/>
              <p:cNvSpPr>
                <a:spLocks/>
              </p:cNvSpPr>
              <p:nvPr/>
            </p:nvSpPr>
            <p:spPr bwMode="auto">
              <a:xfrm>
                <a:off x="5207001" y="2697163"/>
                <a:ext cx="11113" cy="4763"/>
              </a:xfrm>
              <a:custGeom>
                <a:avLst/>
                <a:gdLst/>
                <a:ahLst/>
                <a:cxnLst>
                  <a:cxn ang="0">
                    <a:pos x="7" y="0"/>
                  </a:cxn>
                  <a:cxn ang="0">
                    <a:pos x="0" y="0"/>
                  </a:cxn>
                  <a:cxn ang="0">
                    <a:pos x="7" y="8"/>
                  </a:cxn>
                  <a:cxn ang="0">
                    <a:pos x="14" y="8"/>
                  </a:cxn>
                  <a:cxn ang="0">
                    <a:pos x="22" y="0"/>
                  </a:cxn>
                  <a:cxn ang="0">
                    <a:pos x="14" y="0"/>
                  </a:cxn>
                  <a:cxn ang="0">
                    <a:pos x="7" y="0"/>
                  </a:cxn>
                </a:cxnLst>
                <a:rect l="0" t="0" r="r" b="b"/>
                <a:pathLst>
                  <a:path w="22" h="8">
                    <a:moveTo>
                      <a:pt x="7" y="0"/>
                    </a:moveTo>
                    <a:lnTo>
                      <a:pt x="0" y="0"/>
                    </a:lnTo>
                    <a:lnTo>
                      <a:pt x="7" y="8"/>
                    </a:lnTo>
                    <a:lnTo>
                      <a:pt x="14" y="8"/>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7" name="Freeform 6150"/>
              <p:cNvSpPr>
                <a:spLocks/>
              </p:cNvSpPr>
              <p:nvPr/>
            </p:nvSpPr>
            <p:spPr bwMode="auto">
              <a:xfrm>
                <a:off x="5207001" y="2697163"/>
                <a:ext cx="11113" cy="4763"/>
              </a:xfrm>
              <a:custGeom>
                <a:avLst/>
                <a:gdLst/>
                <a:ahLst/>
                <a:cxnLst>
                  <a:cxn ang="0">
                    <a:pos x="7" y="0"/>
                  </a:cxn>
                  <a:cxn ang="0">
                    <a:pos x="0" y="0"/>
                  </a:cxn>
                  <a:cxn ang="0">
                    <a:pos x="0" y="0"/>
                  </a:cxn>
                  <a:cxn ang="0">
                    <a:pos x="7" y="8"/>
                  </a:cxn>
                  <a:cxn ang="0">
                    <a:pos x="14" y="8"/>
                  </a:cxn>
                  <a:cxn ang="0">
                    <a:pos x="22" y="0"/>
                  </a:cxn>
                  <a:cxn ang="0">
                    <a:pos x="14" y="0"/>
                  </a:cxn>
                  <a:cxn ang="0">
                    <a:pos x="14" y="0"/>
                  </a:cxn>
                  <a:cxn ang="0">
                    <a:pos x="7" y="0"/>
                  </a:cxn>
                </a:cxnLst>
                <a:rect l="0" t="0" r="r" b="b"/>
                <a:pathLst>
                  <a:path w="22" h="8">
                    <a:moveTo>
                      <a:pt x="7" y="0"/>
                    </a:moveTo>
                    <a:lnTo>
                      <a:pt x="0" y="0"/>
                    </a:lnTo>
                    <a:lnTo>
                      <a:pt x="0" y="0"/>
                    </a:lnTo>
                    <a:lnTo>
                      <a:pt x="7" y="8"/>
                    </a:lnTo>
                    <a:lnTo>
                      <a:pt x="14" y="8"/>
                    </a:lnTo>
                    <a:lnTo>
                      <a:pt x="22" y="0"/>
                    </a:lnTo>
                    <a:lnTo>
                      <a:pt x="14"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8" name="Line 6151"/>
              <p:cNvSpPr>
                <a:spLocks noChangeShapeType="1"/>
              </p:cNvSpPr>
              <p:nvPr/>
            </p:nvSpPr>
            <p:spPr bwMode="auto">
              <a:xfrm>
                <a:off x="5214938" y="2697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69" name="Freeform 6152"/>
              <p:cNvSpPr>
                <a:spLocks/>
              </p:cNvSpPr>
              <p:nvPr/>
            </p:nvSpPr>
            <p:spPr bwMode="auto">
              <a:xfrm>
                <a:off x="5210176" y="2697163"/>
                <a:ext cx="12700" cy="4763"/>
              </a:xfrm>
              <a:custGeom>
                <a:avLst/>
                <a:gdLst/>
                <a:ahLst/>
                <a:cxnLst>
                  <a:cxn ang="0">
                    <a:pos x="7" y="0"/>
                  </a:cxn>
                  <a:cxn ang="0">
                    <a:pos x="0" y="0"/>
                  </a:cxn>
                  <a:cxn ang="0">
                    <a:pos x="7" y="8"/>
                  </a:cxn>
                  <a:cxn ang="0">
                    <a:pos x="15" y="8"/>
                  </a:cxn>
                  <a:cxn ang="0">
                    <a:pos x="23" y="0"/>
                  </a:cxn>
                  <a:cxn ang="0">
                    <a:pos x="15" y="0"/>
                  </a:cxn>
                  <a:cxn ang="0">
                    <a:pos x="7" y="0"/>
                  </a:cxn>
                </a:cxnLst>
                <a:rect l="0" t="0" r="r" b="b"/>
                <a:pathLst>
                  <a:path w="23" h="8">
                    <a:moveTo>
                      <a:pt x="7" y="0"/>
                    </a:moveTo>
                    <a:lnTo>
                      <a:pt x="0" y="0"/>
                    </a:lnTo>
                    <a:lnTo>
                      <a:pt x="7" y="8"/>
                    </a:lnTo>
                    <a:lnTo>
                      <a:pt x="15"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0" name="Freeform 6153"/>
              <p:cNvSpPr>
                <a:spLocks/>
              </p:cNvSpPr>
              <p:nvPr/>
            </p:nvSpPr>
            <p:spPr bwMode="auto">
              <a:xfrm>
                <a:off x="5210176" y="2697163"/>
                <a:ext cx="12700" cy="4763"/>
              </a:xfrm>
              <a:custGeom>
                <a:avLst/>
                <a:gdLst/>
                <a:ahLst/>
                <a:cxnLst>
                  <a:cxn ang="0">
                    <a:pos x="7" y="0"/>
                  </a:cxn>
                  <a:cxn ang="0">
                    <a:pos x="0" y="0"/>
                  </a:cxn>
                  <a:cxn ang="0">
                    <a:pos x="0" y="0"/>
                  </a:cxn>
                  <a:cxn ang="0">
                    <a:pos x="7" y="8"/>
                  </a:cxn>
                  <a:cxn ang="0">
                    <a:pos x="15" y="8"/>
                  </a:cxn>
                  <a:cxn ang="0">
                    <a:pos x="23" y="0"/>
                  </a:cxn>
                  <a:cxn ang="0">
                    <a:pos x="23" y="0"/>
                  </a:cxn>
                  <a:cxn ang="0">
                    <a:pos x="15" y="0"/>
                  </a:cxn>
                  <a:cxn ang="0">
                    <a:pos x="7" y="0"/>
                  </a:cxn>
                </a:cxnLst>
                <a:rect l="0" t="0" r="r" b="b"/>
                <a:pathLst>
                  <a:path w="23" h="8">
                    <a:moveTo>
                      <a:pt x="7" y="0"/>
                    </a:moveTo>
                    <a:lnTo>
                      <a:pt x="0" y="0"/>
                    </a:lnTo>
                    <a:lnTo>
                      <a:pt x="0" y="0"/>
                    </a:lnTo>
                    <a:lnTo>
                      <a:pt x="7" y="8"/>
                    </a:lnTo>
                    <a:lnTo>
                      <a:pt x="15" y="8"/>
                    </a:lnTo>
                    <a:lnTo>
                      <a:pt x="23" y="0"/>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1" name="Line 6154"/>
              <p:cNvSpPr>
                <a:spLocks noChangeShapeType="1"/>
              </p:cNvSpPr>
              <p:nvPr/>
            </p:nvSpPr>
            <p:spPr bwMode="auto">
              <a:xfrm>
                <a:off x="5218113" y="2697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2" name="Freeform 6155"/>
              <p:cNvSpPr>
                <a:spLocks/>
              </p:cNvSpPr>
              <p:nvPr/>
            </p:nvSpPr>
            <p:spPr bwMode="auto">
              <a:xfrm>
                <a:off x="5218113" y="2697163"/>
                <a:ext cx="12700" cy="4763"/>
              </a:xfrm>
              <a:custGeom>
                <a:avLst/>
                <a:gdLst/>
                <a:ahLst/>
                <a:cxnLst>
                  <a:cxn ang="0">
                    <a:pos x="0" y="0"/>
                  </a:cxn>
                  <a:cxn ang="0">
                    <a:pos x="0" y="8"/>
                  </a:cxn>
                  <a:cxn ang="0">
                    <a:pos x="15" y="8"/>
                  </a:cxn>
                  <a:cxn ang="0">
                    <a:pos x="23" y="0"/>
                  </a:cxn>
                  <a:cxn ang="0">
                    <a:pos x="15" y="0"/>
                  </a:cxn>
                  <a:cxn ang="0">
                    <a:pos x="0" y="0"/>
                  </a:cxn>
                </a:cxnLst>
                <a:rect l="0" t="0" r="r" b="b"/>
                <a:pathLst>
                  <a:path w="23" h="8">
                    <a:moveTo>
                      <a:pt x="0" y="0"/>
                    </a:moveTo>
                    <a:lnTo>
                      <a:pt x="0" y="8"/>
                    </a:lnTo>
                    <a:lnTo>
                      <a:pt x="15" y="8"/>
                    </a:lnTo>
                    <a:lnTo>
                      <a:pt x="23" y="0"/>
                    </a:lnTo>
                    <a:lnTo>
                      <a:pt x="15"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3" name="Freeform 6156"/>
              <p:cNvSpPr>
                <a:spLocks/>
              </p:cNvSpPr>
              <p:nvPr/>
            </p:nvSpPr>
            <p:spPr bwMode="auto">
              <a:xfrm>
                <a:off x="5218113" y="2697163"/>
                <a:ext cx="12700" cy="4763"/>
              </a:xfrm>
              <a:custGeom>
                <a:avLst/>
                <a:gdLst/>
                <a:ahLst/>
                <a:cxnLst>
                  <a:cxn ang="0">
                    <a:pos x="0" y="0"/>
                  </a:cxn>
                  <a:cxn ang="0">
                    <a:pos x="0" y="0"/>
                  </a:cxn>
                  <a:cxn ang="0">
                    <a:pos x="0" y="0"/>
                  </a:cxn>
                  <a:cxn ang="0">
                    <a:pos x="0" y="8"/>
                  </a:cxn>
                  <a:cxn ang="0">
                    <a:pos x="15" y="8"/>
                  </a:cxn>
                  <a:cxn ang="0">
                    <a:pos x="23" y="0"/>
                  </a:cxn>
                  <a:cxn ang="0">
                    <a:pos x="23" y="0"/>
                  </a:cxn>
                  <a:cxn ang="0">
                    <a:pos x="15" y="0"/>
                  </a:cxn>
                  <a:cxn ang="0">
                    <a:pos x="0" y="0"/>
                  </a:cxn>
                </a:cxnLst>
                <a:rect l="0" t="0" r="r" b="b"/>
                <a:pathLst>
                  <a:path w="23" h="8">
                    <a:moveTo>
                      <a:pt x="0" y="0"/>
                    </a:moveTo>
                    <a:lnTo>
                      <a:pt x="0" y="0"/>
                    </a:lnTo>
                    <a:lnTo>
                      <a:pt x="0" y="0"/>
                    </a:lnTo>
                    <a:lnTo>
                      <a:pt x="0" y="8"/>
                    </a:lnTo>
                    <a:lnTo>
                      <a:pt x="15" y="8"/>
                    </a:lnTo>
                    <a:lnTo>
                      <a:pt x="23" y="0"/>
                    </a:lnTo>
                    <a:lnTo>
                      <a:pt x="23" y="0"/>
                    </a:lnTo>
                    <a:lnTo>
                      <a:pt x="15"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4" name="Line 6157"/>
              <p:cNvSpPr>
                <a:spLocks noChangeShapeType="1"/>
              </p:cNvSpPr>
              <p:nvPr/>
            </p:nvSpPr>
            <p:spPr bwMode="auto">
              <a:xfrm>
                <a:off x="5230813" y="2697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5" name="Rectangle 6158"/>
              <p:cNvSpPr>
                <a:spLocks noChangeArrowheads="1"/>
              </p:cNvSpPr>
              <p:nvPr/>
            </p:nvSpPr>
            <p:spPr bwMode="auto">
              <a:xfrm>
                <a:off x="5222876" y="2697163"/>
                <a:ext cx="7938" cy="1111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6" name="Freeform 6159"/>
              <p:cNvSpPr>
                <a:spLocks/>
              </p:cNvSpPr>
              <p:nvPr/>
            </p:nvSpPr>
            <p:spPr bwMode="auto">
              <a:xfrm>
                <a:off x="5222876" y="2697163"/>
                <a:ext cx="7938" cy="11113"/>
              </a:xfrm>
              <a:custGeom>
                <a:avLst/>
                <a:gdLst/>
                <a:ahLst/>
                <a:cxnLst>
                  <a:cxn ang="0">
                    <a:pos x="15" y="0"/>
                  </a:cxn>
                  <a:cxn ang="0">
                    <a:pos x="15" y="0"/>
                  </a:cxn>
                  <a:cxn ang="0">
                    <a:pos x="7" y="0"/>
                  </a:cxn>
                  <a:cxn ang="0">
                    <a:pos x="0" y="0"/>
                  </a:cxn>
                  <a:cxn ang="0">
                    <a:pos x="0" y="22"/>
                  </a:cxn>
                  <a:cxn ang="0">
                    <a:pos x="7" y="22"/>
                  </a:cxn>
                  <a:cxn ang="0">
                    <a:pos x="15" y="22"/>
                  </a:cxn>
                  <a:cxn ang="0">
                    <a:pos x="15" y="22"/>
                  </a:cxn>
                  <a:cxn ang="0">
                    <a:pos x="15" y="0"/>
                  </a:cxn>
                </a:cxnLst>
                <a:rect l="0" t="0" r="r" b="b"/>
                <a:pathLst>
                  <a:path w="15" h="22">
                    <a:moveTo>
                      <a:pt x="15" y="0"/>
                    </a:moveTo>
                    <a:lnTo>
                      <a:pt x="15" y="0"/>
                    </a:lnTo>
                    <a:lnTo>
                      <a:pt x="7" y="0"/>
                    </a:lnTo>
                    <a:lnTo>
                      <a:pt x="0" y="0"/>
                    </a:lnTo>
                    <a:lnTo>
                      <a:pt x="0" y="22"/>
                    </a:lnTo>
                    <a:lnTo>
                      <a:pt x="7" y="22"/>
                    </a:lnTo>
                    <a:lnTo>
                      <a:pt x="15" y="22"/>
                    </a:lnTo>
                    <a:lnTo>
                      <a:pt x="15" y="22"/>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7" name="Line 6160"/>
              <p:cNvSpPr>
                <a:spLocks noChangeShapeType="1"/>
              </p:cNvSpPr>
              <p:nvPr/>
            </p:nvSpPr>
            <p:spPr bwMode="auto">
              <a:xfrm>
                <a:off x="5226051" y="2705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8" name="Freeform 6161"/>
              <p:cNvSpPr>
                <a:spLocks/>
              </p:cNvSpPr>
              <p:nvPr/>
            </p:nvSpPr>
            <p:spPr bwMode="auto">
              <a:xfrm>
                <a:off x="5222876" y="2705100"/>
                <a:ext cx="15875" cy="3175"/>
              </a:xfrm>
              <a:custGeom>
                <a:avLst/>
                <a:gdLst/>
                <a:ahLst/>
                <a:cxnLst>
                  <a:cxn ang="0">
                    <a:pos x="7" y="0"/>
                  </a:cxn>
                  <a:cxn ang="0">
                    <a:pos x="0" y="7"/>
                  </a:cxn>
                  <a:cxn ang="0">
                    <a:pos x="29" y="7"/>
                  </a:cxn>
                  <a:cxn ang="0">
                    <a:pos x="29" y="0"/>
                  </a:cxn>
                  <a:cxn ang="0">
                    <a:pos x="22" y="0"/>
                  </a:cxn>
                  <a:cxn ang="0">
                    <a:pos x="7" y="0"/>
                  </a:cxn>
                </a:cxnLst>
                <a:rect l="0" t="0" r="r" b="b"/>
                <a:pathLst>
                  <a:path w="29" h="7">
                    <a:moveTo>
                      <a:pt x="7" y="0"/>
                    </a:moveTo>
                    <a:lnTo>
                      <a:pt x="0" y="7"/>
                    </a:lnTo>
                    <a:lnTo>
                      <a:pt x="29" y="7"/>
                    </a:lnTo>
                    <a:lnTo>
                      <a:pt x="29"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79" name="Freeform 6162"/>
              <p:cNvSpPr>
                <a:spLocks/>
              </p:cNvSpPr>
              <p:nvPr/>
            </p:nvSpPr>
            <p:spPr bwMode="auto">
              <a:xfrm>
                <a:off x="5222876" y="2705100"/>
                <a:ext cx="15875" cy="3175"/>
              </a:xfrm>
              <a:custGeom>
                <a:avLst/>
                <a:gdLst/>
                <a:ahLst/>
                <a:cxnLst>
                  <a:cxn ang="0">
                    <a:pos x="7" y="0"/>
                  </a:cxn>
                  <a:cxn ang="0">
                    <a:pos x="7" y="0"/>
                  </a:cxn>
                  <a:cxn ang="0">
                    <a:pos x="0" y="7"/>
                  </a:cxn>
                  <a:cxn ang="0">
                    <a:pos x="7" y="7"/>
                  </a:cxn>
                  <a:cxn ang="0">
                    <a:pos x="22" y="7"/>
                  </a:cxn>
                  <a:cxn ang="0">
                    <a:pos x="29" y="7"/>
                  </a:cxn>
                  <a:cxn ang="0">
                    <a:pos x="29" y="0"/>
                  </a:cxn>
                  <a:cxn ang="0">
                    <a:pos x="22" y="0"/>
                  </a:cxn>
                  <a:cxn ang="0">
                    <a:pos x="7" y="0"/>
                  </a:cxn>
                </a:cxnLst>
                <a:rect l="0" t="0" r="r" b="b"/>
                <a:pathLst>
                  <a:path w="29" h="7">
                    <a:moveTo>
                      <a:pt x="7" y="0"/>
                    </a:moveTo>
                    <a:lnTo>
                      <a:pt x="7" y="0"/>
                    </a:lnTo>
                    <a:lnTo>
                      <a:pt x="0" y="7"/>
                    </a:lnTo>
                    <a:lnTo>
                      <a:pt x="7" y="7"/>
                    </a:lnTo>
                    <a:lnTo>
                      <a:pt x="22" y="7"/>
                    </a:lnTo>
                    <a:lnTo>
                      <a:pt x="29" y="7"/>
                    </a:lnTo>
                    <a:lnTo>
                      <a:pt x="29"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0" name="Line 6163"/>
              <p:cNvSpPr>
                <a:spLocks noChangeShapeType="1"/>
              </p:cNvSpPr>
              <p:nvPr/>
            </p:nvSpPr>
            <p:spPr bwMode="auto">
              <a:xfrm>
                <a:off x="5233988" y="2705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1" name="Freeform 6164"/>
              <p:cNvSpPr>
                <a:spLocks/>
              </p:cNvSpPr>
              <p:nvPr/>
            </p:nvSpPr>
            <p:spPr bwMode="auto">
              <a:xfrm>
                <a:off x="5230813" y="2705100"/>
                <a:ext cx="20638" cy="3175"/>
              </a:xfrm>
              <a:custGeom>
                <a:avLst/>
                <a:gdLst/>
                <a:ahLst/>
                <a:cxnLst>
                  <a:cxn ang="0">
                    <a:pos x="7" y="0"/>
                  </a:cxn>
                  <a:cxn ang="0">
                    <a:pos x="0" y="0"/>
                  </a:cxn>
                  <a:cxn ang="0">
                    <a:pos x="0" y="7"/>
                  </a:cxn>
                  <a:cxn ang="0">
                    <a:pos x="38" y="7"/>
                  </a:cxn>
                  <a:cxn ang="0">
                    <a:pos x="38" y="0"/>
                  </a:cxn>
                  <a:cxn ang="0">
                    <a:pos x="30" y="0"/>
                  </a:cxn>
                  <a:cxn ang="0">
                    <a:pos x="7" y="0"/>
                  </a:cxn>
                </a:cxnLst>
                <a:rect l="0" t="0" r="r" b="b"/>
                <a:pathLst>
                  <a:path w="38" h="7">
                    <a:moveTo>
                      <a:pt x="7" y="0"/>
                    </a:moveTo>
                    <a:lnTo>
                      <a:pt x="0" y="0"/>
                    </a:lnTo>
                    <a:lnTo>
                      <a:pt x="0" y="7"/>
                    </a:lnTo>
                    <a:lnTo>
                      <a:pt x="38" y="7"/>
                    </a:lnTo>
                    <a:lnTo>
                      <a:pt x="38" y="0"/>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2" name="Freeform 6165"/>
              <p:cNvSpPr>
                <a:spLocks/>
              </p:cNvSpPr>
              <p:nvPr/>
            </p:nvSpPr>
            <p:spPr bwMode="auto">
              <a:xfrm>
                <a:off x="5230813" y="2705100"/>
                <a:ext cx="20638" cy="3175"/>
              </a:xfrm>
              <a:custGeom>
                <a:avLst/>
                <a:gdLst/>
                <a:ahLst/>
                <a:cxnLst>
                  <a:cxn ang="0">
                    <a:pos x="7" y="0"/>
                  </a:cxn>
                  <a:cxn ang="0">
                    <a:pos x="0" y="0"/>
                  </a:cxn>
                  <a:cxn ang="0">
                    <a:pos x="0" y="7"/>
                  </a:cxn>
                  <a:cxn ang="0">
                    <a:pos x="7" y="7"/>
                  </a:cxn>
                  <a:cxn ang="0">
                    <a:pos x="30" y="7"/>
                  </a:cxn>
                  <a:cxn ang="0">
                    <a:pos x="38" y="7"/>
                  </a:cxn>
                  <a:cxn ang="0">
                    <a:pos x="38" y="0"/>
                  </a:cxn>
                  <a:cxn ang="0">
                    <a:pos x="30" y="0"/>
                  </a:cxn>
                  <a:cxn ang="0">
                    <a:pos x="7" y="0"/>
                  </a:cxn>
                </a:cxnLst>
                <a:rect l="0" t="0" r="r" b="b"/>
                <a:pathLst>
                  <a:path w="38" h="7">
                    <a:moveTo>
                      <a:pt x="7" y="0"/>
                    </a:moveTo>
                    <a:lnTo>
                      <a:pt x="0" y="0"/>
                    </a:lnTo>
                    <a:lnTo>
                      <a:pt x="0" y="7"/>
                    </a:lnTo>
                    <a:lnTo>
                      <a:pt x="7" y="7"/>
                    </a:lnTo>
                    <a:lnTo>
                      <a:pt x="30" y="7"/>
                    </a:lnTo>
                    <a:lnTo>
                      <a:pt x="38" y="7"/>
                    </a:lnTo>
                    <a:lnTo>
                      <a:pt x="38" y="0"/>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3" name="Line 6166"/>
              <p:cNvSpPr>
                <a:spLocks noChangeShapeType="1"/>
              </p:cNvSpPr>
              <p:nvPr/>
            </p:nvSpPr>
            <p:spPr bwMode="auto">
              <a:xfrm>
                <a:off x="5246688" y="2705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4" name="Freeform 6167"/>
              <p:cNvSpPr>
                <a:spLocks/>
              </p:cNvSpPr>
              <p:nvPr/>
            </p:nvSpPr>
            <p:spPr bwMode="auto">
              <a:xfrm>
                <a:off x="5241926" y="2705100"/>
                <a:ext cx="23813" cy="3175"/>
              </a:xfrm>
              <a:custGeom>
                <a:avLst/>
                <a:gdLst/>
                <a:ahLst/>
                <a:cxnLst>
                  <a:cxn ang="0">
                    <a:pos x="8" y="0"/>
                  </a:cxn>
                  <a:cxn ang="0">
                    <a:pos x="0" y="0"/>
                  </a:cxn>
                  <a:cxn ang="0">
                    <a:pos x="0" y="7"/>
                  </a:cxn>
                  <a:cxn ang="0">
                    <a:pos x="45" y="7"/>
                  </a:cxn>
                  <a:cxn ang="0">
                    <a:pos x="38" y="0"/>
                  </a:cxn>
                  <a:cxn ang="0">
                    <a:pos x="8" y="0"/>
                  </a:cxn>
                </a:cxnLst>
                <a:rect l="0" t="0" r="r" b="b"/>
                <a:pathLst>
                  <a:path w="45" h="7">
                    <a:moveTo>
                      <a:pt x="8" y="0"/>
                    </a:moveTo>
                    <a:lnTo>
                      <a:pt x="0" y="0"/>
                    </a:lnTo>
                    <a:lnTo>
                      <a:pt x="0" y="7"/>
                    </a:lnTo>
                    <a:lnTo>
                      <a:pt x="45" y="7"/>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5" name="Freeform 6168"/>
              <p:cNvSpPr>
                <a:spLocks/>
              </p:cNvSpPr>
              <p:nvPr/>
            </p:nvSpPr>
            <p:spPr bwMode="auto">
              <a:xfrm>
                <a:off x="5241926" y="2705100"/>
                <a:ext cx="23813" cy="3175"/>
              </a:xfrm>
              <a:custGeom>
                <a:avLst/>
                <a:gdLst/>
                <a:ahLst/>
                <a:cxnLst>
                  <a:cxn ang="0">
                    <a:pos x="8" y="0"/>
                  </a:cxn>
                  <a:cxn ang="0">
                    <a:pos x="0" y="0"/>
                  </a:cxn>
                  <a:cxn ang="0">
                    <a:pos x="0" y="7"/>
                  </a:cxn>
                  <a:cxn ang="0">
                    <a:pos x="8" y="7"/>
                  </a:cxn>
                  <a:cxn ang="0">
                    <a:pos x="38" y="7"/>
                  </a:cxn>
                  <a:cxn ang="0">
                    <a:pos x="45" y="7"/>
                  </a:cxn>
                  <a:cxn ang="0">
                    <a:pos x="38" y="0"/>
                  </a:cxn>
                  <a:cxn ang="0">
                    <a:pos x="38" y="0"/>
                  </a:cxn>
                  <a:cxn ang="0">
                    <a:pos x="8" y="0"/>
                  </a:cxn>
                </a:cxnLst>
                <a:rect l="0" t="0" r="r" b="b"/>
                <a:pathLst>
                  <a:path w="45" h="7">
                    <a:moveTo>
                      <a:pt x="8" y="0"/>
                    </a:moveTo>
                    <a:lnTo>
                      <a:pt x="0" y="0"/>
                    </a:lnTo>
                    <a:lnTo>
                      <a:pt x="0" y="7"/>
                    </a:lnTo>
                    <a:lnTo>
                      <a:pt x="8" y="7"/>
                    </a:lnTo>
                    <a:lnTo>
                      <a:pt x="38" y="7"/>
                    </a:lnTo>
                    <a:lnTo>
                      <a:pt x="45" y="7"/>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6" name="Line 6169"/>
              <p:cNvSpPr>
                <a:spLocks noChangeShapeType="1"/>
              </p:cNvSpPr>
              <p:nvPr/>
            </p:nvSpPr>
            <p:spPr bwMode="auto">
              <a:xfrm>
                <a:off x="5262563" y="2705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7" name="Freeform 6170"/>
              <p:cNvSpPr>
                <a:spLocks/>
              </p:cNvSpPr>
              <p:nvPr/>
            </p:nvSpPr>
            <p:spPr bwMode="auto">
              <a:xfrm>
                <a:off x="5257801" y="2705100"/>
                <a:ext cx="12700" cy="3175"/>
              </a:xfrm>
              <a:custGeom>
                <a:avLst/>
                <a:gdLst/>
                <a:ahLst/>
                <a:cxnLst>
                  <a:cxn ang="0">
                    <a:pos x="8" y="0"/>
                  </a:cxn>
                  <a:cxn ang="0">
                    <a:pos x="0" y="0"/>
                  </a:cxn>
                  <a:cxn ang="0">
                    <a:pos x="0" y="7"/>
                  </a:cxn>
                  <a:cxn ang="0">
                    <a:pos x="23" y="7"/>
                  </a:cxn>
                  <a:cxn ang="0">
                    <a:pos x="23" y="0"/>
                  </a:cxn>
                  <a:cxn ang="0">
                    <a:pos x="15" y="0"/>
                  </a:cxn>
                  <a:cxn ang="0">
                    <a:pos x="8" y="0"/>
                  </a:cxn>
                </a:cxnLst>
                <a:rect l="0" t="0" r="r" b="b"/>
                <a:pathLst>
                  <a:path w="23" h="7">
                    <a:moveTo>
                      <a:pt x="8" y="0"/>
                    </a:moveTo>
                    <a:lnTo>
                      <a:pt x="0" y="0"/>
                    </a:lnTo>
                    <a:lnTo>
                      <a:pt x="0" y="7"/>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8" name="Freeform 6171"/>
              <p:cNvSpPr>
                <a:spLocks/>
              </p:cNvSpPr>
              <p:nvPr/>
            </p:nvSpPr>
            <p:spPr bwMode="auto">
              <a:xfrm>
                <a:off x="5257801" y="2705100"/>
                <a:ext cx="12700" cy="3175"/>
              </a:xfrm>
              <a:custGeom>
                <a:avLst/>
                <a:gdLst/>
                <a:ahLst/>
                <a:cxnLst>
                  <a:cxn ang="0">
                    <a:pos x="8" y="0"/>
                  </a:cxn>
                  <a:cxn ang="0">
                    <a:pos x="0" y="0"/>
                  </a:cxn>
                  <a:cxn ang="0">
                    <a:pos x="0" y="7"/>
                  </a:cxn>
                  <a:cxn ang="0">
                    <a:pos x="8" y="7"/>
                  </a:cxn>
                  <a:cxn ang="0">
                    <a:pos x="15" y="7"/>
                  </a:cxn>
                  <a:cxn ang="0">
                    <a:pos x="23" y="7"/>
                  </a:cxn>
                  <a:cxn ang="0">
                    <a:pos x="23" y="0"/>
                  </a:cxn>
                  <a:cxn ang="0">
                    <a:pos x="15" y="0"/>
                  </a:cxn>
                  <a:cxn ang="0">
                    <a:pos x="8" y="0"/>
                  </a:cxn>
                </a:cxnLst>
                <a:rect l="0" t="0" r="r" b="b"/>
                <a:pathLst>
                  <a:path w="23" h="7">
                    <a:moveTo>
                      <a:pt x="8" y="0"/>
                    </a:moveTo>
                    <a:lnTo>
                      <a:pt x="0" y="0"/>
                    </a:lnTo>
                    <a:lnTo>
                      <a:pt x="0" y="7"/>
                    </a:lnTo>
                    <a:lnTo>
                      <a:pt x="8" y="7"/>
                    </a:lnTo>
                    <a:lnTo>
                      <a:pt x="15" y="7"/>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89" name="Line 6172"/>
              <p:cNvSpPr>
                <a:spLocks noChangeShapeType="1"/>
              </p:cNvSpPr>
              <p:nvPr/>
            </p:nvSpPr>
            <p:spPr bwMode="auto">
              <a:xfrm>
                <a:off x="5270501" y="2708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0" name="Freeform 6173"/>
              <p:cNvSpPr>
                <a:spLocks/>
              </p:cNvSpPr>
              <p:nvPr/>
            </p:nvSpPr>
            <p:spPr bwMode="auto">
              <a:xfrm>
                <a:off x="5265738" y="2705100"/>
                <a:ext cx="4763" cy="15875"/>
              </a:xfrm>
              <a:custGeom>
                <a:avLst/>
                <a:gdLst/>
                <a:ahLst/>
                <a:cxnLst>
                  <a:cxn ang="0">
                    <a:pos x="8" y="7"/>
                  </a:cxn>
                  <a:cxn ang="0">
                    <a:pos x="8" y="0"/>
                  </a:cxn>
                  <a:cxn ang="0">
                    <a:pos x="0" y="0"/>
                  </a:cxn>
                  <a:cxn ang="0">
                    <a:pos x="0" y="29"/>
                  </a:cxn>
                  <a:cxn ang="0">
                    <a:pos x="8" y="29"/>
                  </a:cxn>
                  <a:cxn ang="0">
                    <a:pos x="8" y="22"/>
                  </a:cxn>
                  <a:cxn ang="0">
                    <a:pos x="8" y="7"/>
                  </a:cxn>
                </a:cxnLst>
                <a:rect l="0" t="0" r="r" b="b"/>
                <a:pathLst>
                  <a:path w="8" h="29">
                    <a:moveTo>
                      <a:pt x="8" y="7"/>
                    </a:moveTo>
                    <a:lnTo>
                      <a:pt x="8" y="0"/>
                    </a:lnTo>
                    <a:lnTo>
                      <a:pt x="0" y="0"/>
                    </a:lnTo>
                    <a:lnTo>
                      <a:pt x="0" y="29"/>
                    </a:lnTo>
                    <a:lnTo>
                      <a:pt x="8" y="29"/>
                    </a:lnTo>
                    <a:lnTo>
                      <a:pt x="8" y="22"/>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1" name="Freeform 6174"/>
              <p:cNvSpPr>
                <a:spLocks/>
              </p:cNvSpPr>
              <p:nvPr/>
            </p:nvSpPr>
            <p:spPr bwMode="auto">
              <a:xfrm>
                <a:off x="5265738" y="2705100"/>
                <a:ext cx="4763" cy="15875"/>
              </a:xfrm>
              <a:custGeom>
                <a:avLst/>
                <a:gdLst/>
                <a:ahLst/>
                <a:cxnLst>
                  <a:cxn ang="0">
                    <a:pos x="8" y="7"/>
                  </a:cxn>
                  <a:cxn ang="0">
                    <a:pos x="8" y="0"/>
                  </a:cxn>
                  <a:cxn ang="0">
                    <a:pos x="0" y="0"/>
                  </a:cxn>
                  <a:cxn ang="0">
                    <a:pos x="0" y="7"/>
                  </a:cxn>
                  <a:cxn ang="0">
                    <a:pos x="0" y="22"/>
                  </a:cxn>
                  <a:cxn ang="0">
                    <a:pos x="0" y="29"/>
                  </a:cxn>
                  <a:cxn ang="0">
                    <a:pos x="8" y="29"/>
                  </a:cxn>
                  <a:cxn ang="0">
                    <a:pos x="8" y="22"/>
                  </a:cxn>
                  <a:cxn ang="0">
                    <a:pos x="8" y="7"/>
                  </a:cxn>
                </a:cxnLst>
                <a:rect l="0" t="0" r="r" b="b"/>
                <a:pathLst>
                  <a:path w="8" h="29">
                    <a:moveTo>
                      <a:pt x="8" y="7"/>
                    </a:moveTo>
                    <a:lnTo>
                      <a:pt x="8" y="0"/>
                    </a:lnTo>
                    <a:lnTo>
                      <a:pt x="0" y="0"/>
                    </a:lnTo>
                    <a:lnTo>
                      <a:pt x="0" y="7"/>
                    </a:lnTo>
                    <a:lnTo>
                      <a:pt x="0" y="22"/>
                    </a:lnTo>
                    <a:lnTo>
                      <a:pt x="0" y="29"/>
                    </a:lnTo>
                    <a:lnTo>
                      <a:pt x="8" y="29"/>
                    </a:lnTo>
                    <a:lnTo>
                      <a:pt x="8" y="22"/>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2" name="Line 6175"/>
              <p:cNvSpPr>
                <a:spLocks noChangeShapeType="1"/>
              </p:cNvSpPr>
              <p:nvPr/>
            </p:nvSpPr>
            <p:spPr bwMode="auto">
              <a:xfrm>
                <a:off x="5265738" y="2713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3" name="Freeform 6176"/>
              <p:cNvSpPr>
                <a:spLocks/>
              </p:cNvSpPr>
              <p:nvPr/>
            </p:nvSpPr>
            <p:spPr bwMode="auto">
              <a:xfrm>
                <a:off x="5265738" y="2713038"/>
                <a:ext cx="9525" cy="7938"/>
              </a:xfrm>
              <a:custGeom>
                <a:avLst/>
                <a:gdLst/>
                <a:ahLst/>
                <a:cxnLst>
                  <a:cxn ang="0">
                    <a:pos x="0" y="0"/>
                  </a:cxn>
                  <a:cxn ang="0">
                    <a:pos x="0" y="15"/>
                  </a:cxn>
                  <a:cxn ang="0">
                    <a:pos x="8" y="15"/>
                  </a:cxn>
                  <a:cxn ang="0">
                    <a:pos x="16" y="8"/>
                  </a:cxn>
                  <a:cxn ang="0">
                    <a:pos x="16" y="0"/>
                  </a:cxn>
                  <a:cxn ang="0">
                    <a:pos x="8" y="0"/>
                  </a:cxn>
                  <a:cxn ang="0">
                    <a:pos x="0" y="0"/>
                  </a:cxn>
                </a:cxnLst>
                <a:rect l="0" t="0" r="r" b="b"/>
                <a:pathLst>
                  <a:path w="16" h="15">
                    <a:moveTo>
                      <a:pt x="0" y="0"/>
                    </a:moveTo>
                    <a:lnTo>
                      <a:pt x="0" y="15"/>
                    </a:lnTo>
                    <a:lnTo>
                      <a:pt x="8" y="15"/>
                    </a:lnTo>
                    <a:lnTo>
                      <a:pt x="16" y="8"/>
                    </a:lnTo>
                    <a:lnTo>
                      <a:pt x="16"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4" name="Freeform 6177"/>
              <p:cNvSpPr>
                <a:spLocks/>
              </p:cNvSpPr>
              <p:nvPr/>
            </p:nvSpPr>
            <p:spPr bwMode="auto">
              <a:xfrm>
                <a:off x="5265738" y="2713038"/>
                <a:ext cx="9525" cy="7938"/>
              </a:xfrm>
              <a:custGeom>
                <a:avLst/>
                <a:gdLst/>
                <a:ahLst/>
                <a:cxnLst>
                  <a:cxn ang="0">
                    <a:pos x="0" y="0"/>
                  </a:cxn>
                  <a:cxn ang="0">
                    <a:pos x="0" y="0"/>
                  </a:cxn>
                  <a:cxn ang="0">
                    <a:pos x="0" y="8"/>
                  </a:cxn>
                  <a:cxn ang="0">
                    <a:pos x="0" y="15"/>
                  </a:cxn>
                  <a:cxn ang="0">
                    <a:pos x="8" y="15"/>
                  </a:cxn>
                  <a:cxn ang="0">
                    <a:pos x="16" y="8"/>
                  </a:cxn>
                  <a:cxn ang="0">
                    <a:pos x="16" y="0"/>
                  </a:cxn>
                  <a:cxn ang="0">
                    <a:pos x="8" y="0"/>
                  </a:cxn>
                  <a:cxn ang="0">
                    <a:pos x="0" y="0"/>
                  </a:cxn>
                </a:cxnLst>
                <a:rect l="0" t="0" r="r" b="b"/>
                <a:pathLst>
                  <a:path w="16" h="15">
                    <a:moveTo>
                      <a:pt x="0" y="0"/>
                    </a:moveTo>
                    <a:lnTo>
                      <a:pt x="0" y="0"/>
                    </a:lnTo>
                    <a:lnTo>
                      <a:pt x="0" y="8"/>
                    </a:lnTo>
                    <a:lnTo>
                      <a:pt x="0" y="15"/>
                    </a:lnTo>
                    <a:lnTo>
                      <a:pt x="8" y="15"/>
                    </a:lnTo>
                    <a:lnTo>
                      <a:pt x="16" y="8"/>
                    </a:lnTo>
                    <a:lnTo>
                      <a:pt x="16"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5" name="Line 6178"/>
              <p:cNvSpPr>
                <a:spLocks noChangeShapeType="1"/>
              </p:cNvSpPr>
              <p:nvPr/>
            </p:nvSpPr>
            <p:spPr bwMode="auto">
              <a:xfrm>
                <a:off x="5275263" y="2716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6" name="Freeform 6179"/>
              <p:cNvSpPr>
                <a:spLocks/>
              </p:cNvSpPr>
              <p:nvPr/>
            </p:nvSpPr>
            <p:spPr bwMode="auto">
              <a:xfrm>
                <a:off x="5265738" y="2713038"/>
                <a:ext cx="9525" cy="15875"/>
              </a:xfrm>
              <a:custGeom>
                <a:avLst/>
                <a:gdLst/>
                <a:ahLst/>
                <a:cxnLst>
                  <a:cxn ang="0">
                    <a:pos x="16" y="8"/>
                  </a:cxn>
                  <a:cxn ang="0">
                    <a:pos x="16" y="0"/>
                  </a:cxn>
                  <a:cxn ang="0">
                    <a:pos x="8" y="0"/>
                  </a:cxn>
                  <a:cxn ang="0">
                    <a:pos x="0" y="8"/>
                  </a:cxn>
                  <a:cxn ang="0">
                    <a:pos x="0" y="22"/>
                  </a:cxn>
                  <a:cxn ang="0">
                    <a:pos x="8" y="30"/>
                  </a:cxn>
                  <a:cxn ang="0">
                    <a:pos x="16" y="30"/>
                  </a:cxn>
                  <a:cxn ang="0">
                    <a:pos x="16" y="22"/>
                  </a:cxn>
                  <a:cxn ang="0">
                    <a:pos x="16" y="8"/>
                  </a:cxn>
                </a:cxnLst>
                <a:rect l="0" t="0" r="r" b="b"/>
                <a:pathLst>
                  <a:path w="16" h="30">
                    <a:moveTo>
                      <a:pt x="16" y="8"/>
                    </a:moveTo>
                    <a:lnTo>
                      <a:pt x="16" y="0"/>
                    </a:lnTo>
                    <a:lnTo>
                      <a:pt x="8" y="0"/>
                    </a:lnTo>
                    <a:lnTo>
                      <a:pt x="0" y="8"/>
                    </a:lnTo>
                    <a:lnTo>
                      <a:pt x="0" y="22"/>
                    </a:lnTo>
                    <a:lnTo>
                      <a:pt x="8" y="30"/>
                    </a:lnTo>
                    <a:lnTo>
                      <a:pt x="16" y="30"/>
                    </a:lnTo>
                    <a:lnTo>
                      <a:pt x="16" y="22"/>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7" name="Freeform 6180"/>
              <p:cNvSpPr>
                <a:spLocks/>
              </p:cNvSpPr>
              <p:nvPr/>
            </p:nvSpPr>
            <p:spPr bwMode="auto">
              <a:xfrm>
                <a:off x="5265738" y="2713038"/>
                <a:ext cx="9525" cy="15875"/>
              </a:xfrm>
              <a:custGeom>
                <a:avLst/>
                <a:gdLst/>
                <a:ahLst/>
                <a:cxnLst>
                  <a:cxn ang="0">
                    <a:pos x="16" y="8"/>
                  </a:cxn>
                  <a:cxn ang="0">
                    <a:pos x="16" y="0"/>
                  </a:cxn>
                  <a:cxn ang="0">
                    <a:pos x="8" y="0"/>
                  </a:cxn>
                  <a:cxn ang="0">
                    <a:pos x="0" y="8"/>
                  </a:cxn>
                  <a:cxn ang="0">
                    <a:pos x="0" y="22"/>
                  </a:cxn>
                  <a:cxn ang="0">
                    <a:pos x="8" y="30"/>
                  </a:cxn>
                  <a:cxn ang="0">
                    <a:pos x="16" y="30"/>
                  </a:cxn>
                  <a:cxn ang="0">
                    <a:pos x="16" y="22"/>
                  </a:cxn>
                  <a:cxn ang="0">
                    <a:pos x="16" y="8"/>
                  </a:cxn>
                </a:cxnLst>
                <a:rect l="0" t="0" r="r" b="b"/>
                <a:pathLst>
                  <a:path w="16" h="30">
                    <a:moveTo>
                      <a:pt x="16" y="8"/>
                    </a:moveTo>
                    <a:lnTo>
                      <a:pt x="16" y="0"/>
                    </a:lnTo>
                    <a:lnTo>
                      <a:pt x="8" y="0"/>
                    </a:lnTo>
                    <a:lnTo>
                      <a:pt x="0" y="8"/>
                    </a:lnTo>
                    <a:lnTo>
                      <a:pt x="0" y="22"/>
                    </a:lnTo>
                    <a:lnTo>
                      <a:pt x="8" y="30"/>
                    </a:lnTo>
                    <a:lnTo>
                      <a:pt x="16" y="30"/>
                    </a:lnTo>
                    <a:lnTo>
                      <a:pt x="16" y="22"/>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8" name="Line 6181"/>
              <p:cNvSpPr>
                <a:spLocks noChangeShapeType="1"/>
              </p:cNvSpPr>
              <p:nvPr/>
            </p:nvSpPr>
            <p:spPr bwMode="auto">
              <a:xfrm>
                <a:off x="5270501" y="2724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699" name="Freeform 6182"/>
              <p:cNvSpPr>
                <a:spLocks/>
              </p:cNvSpPr>
              <p:nvPr/>
            </p:nvSpPr>
            <p:spPr bwMode="auto">
              <a:xfrm>
                <a:off x="5265738" y="2724150"/>
                <a:ext cx="15875" cy="4763"/>
              </a:xfrm>
              <a:custGeom>
                <a:avLst/>
                <a:gdLst/>
                <a:ahLst/>
                <a:cxnLst>
                  <a:cxn ang="0">
                    <a:pos x="8" y="0"/>
                  </a:cxn>
                  <a:cxn ang="0">
                    <a:pos x="0" y="0"/>
                  </a:cxn>
                  <a:cxn ang="0">
                    <a:pos x="8" y="8"/>
                  </a:cxn>
                  <a:cxn ang="0">
                    <a:pos x="24" y="8"/>
                  </a:cxn>
                  <a:cxn ang="0">
                    <a:pos x="30" y="0"/>
                  </a:cxn>
                  <a:cxn ang="0">
                    <a:pos x="24" y="0"/>
                  </a:cxn>
                  <a:cxn ang="0">
                    <a:pos x="8" y="0"/>
                  </a:cxn>
                </a:cxnLst>
                <a:rect l="0" t="0" r="r" b="b"/>
                <a:pathLst>
                  <a:path w="30" h="8">
                    <a:moveTo>
                      <a:pt x="8" y="0"/>
                    </a:moveTo>
                    <a:lnTo>
                      <a:pt x="0" y="0"/>
                    </a:lnTo>
                    <a:lnTo>
                      <a:pt x="8" y="8"/>
                    </a:lnTo>
                    <a:lnTo>
                      <a:pt x="24" y="8"/>
                    </a:lnTo>
                    <a:lnTo>
                      <a:pt x="30" y="0"/>
                    </a:lnTo>
                    <a:lnTo>
                      <a:pt x="2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0" name="Freeform 6183"/>
              <p:cNvSpPr>
                <a:spLocks/>
              </p:cNvSpPr>
              <p:nvPr/>
            </p:nvSpPr>
            <p:spPr bwMode="auto">
              <a:xfrm>
                <a:off x="5265738" y="2724150"/>
                <a:ext cx="15875" cy="4763"/>
              </a:xfrm>
              <a:custGeom>
                <a:avLst/>
                <a:gdLst/>
                <a:ahLst/>
                <a:cxnLst>
                  <a:cxn ang="0">
                    <a:pos x="8" y="0"/>
                  </a:cxn>
                  <a:cxn ang="0">
                    <a:pos x="8" y="0"/>
                  </a:cxn>
                  <a:cxn ang="0">
                    <a:pos x="0" y="0"/>
                  </a:cxn>
                  <a:cxn ang="0">
                    <a:pos x="8" y="8"/>
                  </a:cxn>
                  <a:cxn ang="0">
                    <a:pos x="24" y="8"/>
                  </a:cxn>
                  <a:cxn ang="0">
                    <a:pos x="30" y="0"/>
                  </a:cxn>
                  <a:cxn ang="0">
                    <a:pos x="30" y="0"/>
                  </a:cxn>
                  <a:cxn ang="0">
                    <a:pos x="24" y="0"/>
                  </a:cxn>
                  <a:cxn ang="0">
                    <a:pos x="8" y="0"/>
                  </a:cxn>
                </a:cxnLst>
                <a:rect l="0" t="0" r="r" b="b"/>
                <a:pathLst>
                  <a:path w="30" h="8">
                    <a:moveTo>
                      <a:pt x="8" y="0"/>
                    </a:moveTo>
                    <a:lnTo>
                      <a:pt x="8" y="0"/>
                    </a:lnTo>
                    <a:lnTo>
                      <a:pt x="0" y="0"/>
                    </a:lnTo>
                    <a:lnTo>
                      <a:pt x="8" y="8"/>
                    </a:lnTo>
                    <a:lnTo>
                      <a:pt x="24" y="8"/>
                    </a:lnTo>
                    <a:lnTo>
                      <a:pt x="30" y="0"/>
                    </a:lnTo>
                    <a:lnTo>
                      <a:pt x="30" y="0"/>
                    </a:lnTo>
                    <a:lnTo>
                      <a:pt x="2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1" name="Line 6184"/>
              <p:cNvSpPr>
                <a:spLocks noChangeShapeType="1"/>
              </p:cNvSpPr>
              <p:nvPr/>
            </p:nvSpPr>
            <p:spPr bwMode="auto">
              <a:xfrm>
                <a:off x="5281613" y="2724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2" name="Rectangle 6185"/>
              <p:cNvSpPr>
                <a:spLocks noChangeArrowheads="1"/>
              </p:cNvSpPr>
              <p:nvPr/>
            </p:nvSpPr>
            <p:spPr bwMode="auto">
              <a:xfrm>
                <a:off x="5275263" y="2724150"/>
                <a:ext cx="6350" cy="11113"/>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3" name="Freeform 6186"/>
              <p:cNvSpPr>
                <a:spLocks/>
              </p:cNvSpPr>
              <p:nvPr/>
            </p:nvSpPr>
            <p:spPr bwMode="auto">
              <a:xfrm>
                <a:off x="5275263" y="2724150"/>
                <a:ext cx="6350" cy="11113"/>
              </a:xfrm>
              <a:custGeom>
                <a:avLst/>
                <a:gdLst/>
                <a:ahLst/>
                <a:cxnLst>
                  <a:cxn ang="0">
                    <a:pos x="14" y="0"/>
                  </a:cxn>
                  <a:cxn ang="0">
                    <a:pos x="14" y="0"/>
                  </a:cxn>
                  <a:cxn ang="0">
                    <a:pos x="8" y="0"/>
                  </a:cxn>
                  <a:cxn ang="0">
                    <a:pos x="0" y="0"/>
                  </a:cxn>
                  <a:cxn ang="0">
                    <a:pos x="0" y="22"/>
                  </a:cxn>
                  <a:cxn ang="0">
                    <a:pos x="8" y="22"/>
                  </a:cxn>
                  <a:cxn ang="0">
                    <a:pos x="14" y="22"/>
                  </a:cxn>
                  <a:cxn ang="0">
                    <a:pos x="14" y="22"/>
                  </a:cxn>
                  <a:cxn ang="0">
                    <a:pos x="14" y="0"/>
                  </a:cxn>
                </a:cxnLst>
                <a:rect l="0" t="0" r="r" b="b"/>
                <a:pathLst>
                  <a:path w="14" h="22">
                    <a:moveTo>
                      <a:pt x="14" y="0"/>
                    </a:moveTo>
                    <a:lnTo>
                      <a:pt x="14" y="0"/>
                    </a:lnTo>
                    <a:lnTo>
                      <a:pt x="8" y="0"/>
                    </a:lnTo>
                    <a:lnTo>
                      <a:pt x="0" y="0"/>
                    </a:lnTo>
                    <a:lnTo>
                      <a:pt x="0" y="22"/>
                    </a:lnTo>
                    <a:lnTo>
                      <a:pt x="8" y="22"/>
                    </a:lnTo>
                    <a:lnTo>
                      <a:pt x="14" y="22"/>
                    </a:lnTo>
                    <a:lnTo>
                      <a:pt x="14" y="22"/>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4" name="Line 6187"/>
              <p:cNvSpPr>
                <a:spLocks noChangeShapeType="1"/>
              </p:cNvSpPr>
              <p:nvPr/>
            </p:nvSpPr>
            <p:spPr bwMode="auto">
              <a:xfrm>
                <a:off x="5278438" y="2732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5" name="Freeform 6188"/>
              <p:cNvSpPr>
                <a:spLocks/>
              </p:cNvSpPr>
              <p:nvPr/>
            </p:nvSpPr>
            <p:spPr bwMode="auto">
              <a:xfrm>
                <a:off x="5275263" y="2732088"/>
                <a:ext cx="19050" cy="3175"/>
              </a:xfrm>
              <a:custGeom>
                <a:avLst/>
                <a:gdLst/>
                <a:ahLst/>
                <a:cxnLst>
                  <a:cxn ang="0">
                    <a:pos x="8" y="0"/>
                  </a:cxn>
                  <a:cxn ang="0">
                    <a:pos x="0" y="8"/>
                  </a:cxn>
                  <a:cxn ang="0">
                    <a:pos x="37" y="8"/>
                  </a:cxn>
                  <a:cxn ang="0">
                    <a:pos x="37" y="0"/>
                  </a:cxn>
                  <a:cxn ang="0">
                    <a:pos x="30" y="0"/>
                  </a:cxn>
                  <a:cxn ang="0">
                    <a:pos x="8" y="0"/>
                  </a:cxn>
                </a:cxnLst>
                <a:rect l="0" t="0" r="r" b="b"/>
                <a:pathLst>
                  <a:path w="37" h="8">
                    <a:moveTo>
                      <a:pt x="8" y="0"/>
                    </a:moveTo>
                    <a:lnTo>
                      <a:pt x="0" y="8"/>
                    </a:lnTo>
                    <a:lnTo>
                      <a:pt x="37" y="8"/>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6" name="Freeform 6189"/>
              <p:cNvSpPr>
                <a:spLocks/>
              </p:cNvSpPr>
              <p:nvPr/>
            </p:nvSpPr>
            <p:spPr bwMode="auto">
              <a:xfrm>
                <a:off x="5275263" y="2732088"/>
                <a:ext cx="19050" cy="3175"/>
              </a:xfrm>
              <a:custGeom>
                <a:avLst/>
                <a:gdLst/>
                <a:ahLst/>
                <a:cxnLst>
                  <a:cxn ang="0">
                    <a:pos x="8" y="0"/>
                  </a:cxn>
                  <a:cxn ang="0">
                    <a:pos x="8" y="0"/>
                  </a:cxn>
                  <a:cxn ang="0">
                    <a:pos x="0" y="8"/>
                  </a:cxn>
                  <a:cxn ang="0">
                    <a:pos x="8" y="8"/>
                  </a:cxn>
                  <a:cxn ang="0">
                    <a:pos x="30" y="8"/>
                  </a:cxn>
                  <a:cxn ang="0">
                    <a:pos x="37" y="8"/>
                  </a:cxn>
                  <a:cxn ang="0">
                    <a:pos x="37" y="0"/>
                  </a:cxn>
                  <a:cxn ang="0">
                    <a:pos x="30" y="0"/>
                  </a:cxn>
                  <a:cxn ang="0">
                    <a:pos x="8" y="0"/>
                  </a:cxn>
                </a:cxnLst>
                <a:rect l="0" t="0" r="r" b="b"/>
                <a:pathLst>
                  <a:path w="37" h="8">
                    <a:moveTo>
                      <a:pt x="8" y="0"/>
                    </a:moveTo>
                    <a:lnTo>
                      <a:pt x="8" y="0"/>
                    </a:lnTo>
                    <a:lnTo>
                      <a:pt x="0" y="8"/>
                    </a:lnTo>
                    <a:lnTo>
                      <a:pt x="8" y="8"/>
                    </a:lnTo>
                    <a:lnTo>
                      <a:pt x="30" y="8"/>
                    </a:lnTo>
                    <a:lnTo>
                      <a:pt x="37" y="8"/>
                    </a:lnTo>
                    <a:lnTo>
                      <a:pt x="37"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7" name="Line 6190"/>
              <p:cNvSpPr>
                <a:spLocks noChangeShapeType="1"/>
              </p:cNvSpPr>
              <p:nvPr/>
            </p:nvSpPr>
            <p:spPr bwMode="auto">
              <a:xfrm>
                <a:off x="5291138" y="2732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8" name="Freeform 6191"/>
              <p:cNvSpPr>
                <a:spLocks/>
              </p:cNvSpPr>
              <p:nvPr/>
            </p:nvSpPr>
            <p:spPr bwMode="auto">
              <a:xfrm>
                <a:off x="5286376" y="2732088"/>
                <a:ext cx="28575" cy="3175"/>
              </a:xfrm>
              <a:custGeom>
                <a:avLst/>
                <a:gdLst/>
                <a:ahLst/>
                <a:cxnLst>
                  <a:cxn ang="0">
                    <a:pos x="8" y="0"/>
                  </a:cxn>
                  <a:cxn ang="0">
                    <a:pos x="0" y="0"/>
                  </a:cxn>
                  <a:cxn ang="0">
                    <a:pos x="0" y="8"/>
                  </a:cxn>
                  <a:cxn ang="0">
                    <a:pos x="53" y="8"/>
                  </a:cxn>
                  <a:cxn ang="0">
                    <a:pos x="45" y="0"/>
                  </a:cxn>
                  <a:cxn ang="0">
                    <a:pos x="8" y="0"/>
                  </a:cxn>
                </a:cxnLst>
                <a:rect l="0" t="0" r="r" b="b"/>
                <a:pathLst>
                  <a:path w="53" h="8">
                    <a:moveTo>
                      <a:pt x="8" y="0"/>
                    </a:moveTo>
                    <a:lnTo>
                      <a:pt x="0" y="0"/>
                    </a:lnTo>
                    <a:lnTo>
                      <a:pt x="0" y="8"/>
                    </a:lnTo>
                    <a:lnTo>
                      <a:pt x="53" y="8"/>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09" name="Freeform 6192"/>
              <p:cNvSpPr>
                <a:spLocks/>
              </p:cNvSpPr>
              <p:nvPr/>
            </p:nvSpPr>
            <p:spPr bwMode="auto">
              <a:xfrm>
                <a:off x="5286376" y="2732088"/>
                <a:ext cx="28575" cy="3175"/>
              </a:xfrm>
              <a:custGeom>
                <a:avLst/>
                <a:gdLst/>
                <a:ahLst/>
                <a:cxnLst>
                  <a:cxn ang="0">
                    <a:pos x="8" y="0"/>
                  </a:cxn>
                  <a:cxn ang="0">
                    <a:pos x="0" y="0"/>
                  </a:cxn>
                  <a:cxn ang="0">
                    <a:pos x="0" y="8"/>
                  </a:cxn>
                  <a:cxn ang="0">
                    <a:pos x="8" y="8"/>
                  </a:cxn>
                  <a:cxn ang="0">
                    <a:pos x="45" y="8"/>
                  </a:cxn>
                  <a:cxn ang="0">
                    <a:pos x="53" y="8"/>
                  </a:cxn>
                  <a:cxn ang="0">
                    <a:pos x="45" y="0"/>
                  </a:cxn>
                  <a:cxn ang="0">
                    <a:pos x="45" y="0"/>
                  </a:cxn>
                  <a:cxn ang="0">
                    <a:pos x="8" y="0"/>
                  </a:cxn>
                </a:cxnLst>
                <a:rect l="0" t="0" r="r" b="b"/>
                <a:pathLst>
                  <a:path w="53" h="8">
                    <a:moveTo>
                      <a:pt x="8" y="0"/>
                    </a:moveTo>
                    <a:lnTo>
                      <a:pt x="0" y="0"/>
                    </a:lnTo>
                    <a:lnTo>
                      <a:pt x="0" y="8"/>
                    </a:lnTo>
                    <a:lnTo>
                      <a:pt x="8" y="8"/>
                    </a:lnTo>
                    <a:lnTo>
                      <a:pt x="45" y="8"/>
                    </a:lnTo>
                    <a:lnTo>
                      <a:pt x="53" y="8"/>
                    </a:lnTo>
                    <a:lnTo>
                      <a:pt x="45"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0" name="Line 6193"/>
              <p:cNvSpPr>
                <a:spLocks noChangeShapeType="1"/>
              </p:cNvSpPr>
              <p:nvPr/>
            </p:nvSpPr>
            <p:spPr bwMode="auto">
              <a:xfrm>
                <a:off x="5310188" y="2732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1" name="Freeform 6194"/>
              <p:cNvSpPr>
                <a:spLocks/>
              </p:cNvSpPr>
              <p:nvPr/>
            </p:nvSpPr>
            <p:spPr bwMode="auto">
              <a:xfrm>
                <a:off x="5305426" y="2732088"/>
                <a:ext cx="9525" cy="3175"/>
              </a:xfrm>
              <a:custGeom>
                <a:avLst/>
                <a:gdLst/>
                <a:ahLst/>
                <a:cxnLst>
                  <a:cxn ang="0">
                    <a:pos x="8" y="0"/>
                  </a:cxn>
                  <a:cxn ang="0">
                    <a:pos x="0" y="0"/>
                  </a:cxn>
                  <a:cxn ang="0">
                    <a:pos x="0" y="8"/>
                  </a:cxn>
                  <a:cxn ang="0">
                    <a:pos x="16" y="8"/>
                  </a:cxn>
                  <a:cxn ang="0">
                    <a:pos x="16" y="0"/>
                  </a:cxn>
                  <a:cxn ang="0">
                    <a:pos x="8" y="0"/>
                  </a:cxn>
                </a:cxnLst>
                <a:rect l="0" t="0" r="r" b="b"/>
                <a:pathLst>
                  <a:path w="16" h="8">
                    <a:moveTo>
                      <a:pt x="8" y="0"/>
                    </a:moveTo>
                    <a:lnTo>
                      <a:pt x="0" y="0"/>
                    </a:lnTo>
                    <a:lnTo>
                      <a:pt x="0"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2" name="Freeform 6195"/>
              <p:cNvSpPr>
                <a:spLocks/>
              </p:cNvSpPr>
              <p:nvPr/>
            </p:nvSpPr>
            <p:spPr bwMode="auto">
              <a:xfrm>
                <a:off x="5305426" y="2732088"/>
                <a:ext cx="9525" cy="3175"/>
              </a:xfrm>
              <a:custGeom>
                <a:avLst/>
                <a:gdLst/>
                <a:ahLst/>
                <a:cxnLst>
                  <a:cxn ang="0">
                    <a:pos x="8" y="0"/>
                  </a:cxn>
                  <a:cxn ang="0">
                    <a:pos x="0" y="0"/>
                  </a:cxn>
                  <a:cxn ang="0">
                    <a:pos x="0" y="8"/>
                  </a:cxn>
                  <a:cxn ang="0">
                    <a:pos x="8" y="8"/>
                  </a:cxn>
                  <a:cxn ang="0">
                    <a:pos x="16" y="8"/>
                  </a:cxn>
                  <a:cxn ang="0">
                    <a:pos x="16" y="8"/>
                  </a:cxn>
                  <a:cxn ang="0">
                    <a:pos x="16" y="0"/>
                  </a:cxn>
                  <a:cxn ang="0">
                    <a:pos x="16" y="0"/>
                  </a:cxn>
                  <a:cxn ang="0">
                    <a:pos x="8" y="0"/>
                  </a:cxn>
                </a:cxnLst>
                <a:rect l="0" t="0" r="r" b="b"/>
                <a:pathLst>
                  <a:path w="16" h="8">
                    <a:moveTo>
                      <a:pt x="8" y="0"/>
                    </a:moveTo>
                    <a:lnTo>
                      <a:pt x="0" y="0"/>
                    </a:lnTo>
                    <a:lnTo>
                      <a:pt x="0" y="8"/>
                    </a:lnTo>
                    <a:lnTo>
                      <a:pt x="8" y="8"/>
                    </a:lnTo>
                    <a:lnTo>
                      <a:pt x="16" y="8"/>
                    </a:lnTo>
                    <a:lnTo>
                      <a:pt x="16" y="8"/>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3" name="Line 6196"/>
              <p:cNvSpPr>
                <a:spLocks noChangeShapeType="1"/>
              </p:cNvSpPr>
              <p:nvPr/>
            </p:nvSpPr>
            <p:spPr bwMode="auto">
              <a:xfrm>
                <a:off x="5314951" y="2732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4" name="Freeform 6197"/>
              <p:cNvSpPr>
                <a:spLocks/>
              </p:cNvSpPr>
              <p:nvPr/>
            </p:nvSpPr>
            <p:spPr bwMode="auto">
              <a:xfrm>
                <a:off x="5310188" y="2732088"/>
                <a:ext cx="23813" cy="3175"/>
              </a:xfrm>
              <a:custGeom>
                <a:avLst/>
                <a:gdLst/>
                <a:ahLst/>
                <a:cxnLst>
                  <a:cxn ang="0">
                    <a:pos x="8" y="0"/>
                  </a:cxn>
                  <a:cxn ang="0">
                    <a:pos x="0" y="0"/>
                  </a:cxn>
                  <a:cxn ang="0">
                    <a:pos x="0" y="8"/>
                  </a:cxn>
                  <a:cxn ang="0">
                    <a:pos x="45" y="8"/>
                  </a:cxn>
                  <a:cxn ang="0">
                    <a:pos x="45" y="0"/>
                  </a:cxn>
                  <a:cxn ang="0">
                    <a:pos x="38" y="0"/>
                  </a:cxn>
                  <a:cxn ang="0">
                    <a:pos x="8" y="0"/>
                  </a:cxn>
                </a:cxnLst>
                <a:rect l="0" t="0" r="r" b="b"/>
                <a:pathLst>
                  <a:path w="45" h="8">
                    <a:moveTo>
                      <a:pt x="8" y="0"/>
                    </a:moveTo>
                    <a:lnTo>
                      <a:pt x="0" y="0"/>
                    </a:lnTo>
                    <a:lnTo>
                      <a:pt x="0" y="8"/>
                    </a:lnTo>
                    <a:lnTo>
                      <a:pt x="45" y="8"/>
                    </a:lnTo>
                    <a:lnTo>
                      <a:pt x="45"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5" name="Freeform 6198"/>
              <p:cNvSpPr>
                <a:spLocks/>
              </p:cNvSpPr>
              <p:nvPr/>
            </p:nvSpPr>
            <p:spPr bwMode="auto">
              <a:xfrm>
                <a:off x="5310188" y="2732088"/>
                <a:ext cx="23813" cy="3175"/>
              </a:xfrm>
              <a:custGeom>
                <a:avLst/>
                <a:gdLst/>
                <a:ahLst/>
                <a:cxnLst>
                  <a:cxn ang="0">
                    <a:pos x="8" y="0"/>
                  </a:cxn>
                  <a:cxn ang="0">
                    <a:pos x="0" y="0"/>
                  </a:cxn>
                  <a:cxn ang="0">
                    <a:pos x="0" y="8"/>
                  </a:cxn>
                  <a:cxn ang="0">
                    <a:pos x="8" y="8"/>
                  </a:cxn>
                  <a:cxn ang="0">
                    <a:pos x="38" y="8"/>
                  </a:cxn>
                  <a:cxn ang="0">
                    <a:pos x="45" y="8"/>
                  </a:cxn>
                  <a:cxn ang="0">
                    <a:pos x="45" y="0"/>
                  </a:cxn>
                  <a:cxn ang="0">
                    <a:pos x="38" y="0"/>
                  </a:cxn>
                  <a:cxn ang="0">
                    <a:pos x="8" y="0"/>
                  </a:cxn>
                </a:cxnLst>
                <a:rect l="0" t="0" r="r" b="b"/>
                <a:pathLst>
                  <a:path w="45" h="8">
                    <a:moveTo>
                      <a:pt x="8" y="0"/>
                    </a:moveTo>
                    <a:lnTo>
                      <a:pt x="0" y="0"/>
                    </a:lnTo>
                    <a:lnTo>
                      <a:pt x="0" y="8"/>
                    </a:lnTo>
                    <a:lnTo>
                      <a:pt x="8" y="8"/>
                    </a:lnTo>
                    <a:lnTo>
                      <a:pt x="38" y="8"/>
                    </a:lnTo>
                    <a:lnTo>
                      <a:pt x="45" y="8"/>
                    </a:lnTo>
                    <a:lnTo>
                      <a:pt x="45"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6" name="Line 6199"/>
              <p:cNvSpPr>
                <a:spLocks noChangeShapeType="1"/>
              </p:cNvSpPr>
              <p:nvPr/>
            </p:nvSpPr>
            <p:spPr bwMode="auto">
              <a:xfrm>
                <a:off x="5334001" y="2735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7" name="Freeform 6200"/>
              <p:cNvSpPr>
                <a:spLocks/>
              </p:cNvSpPr>
              <p:nvPr/>
            </p:nvSpPr>
            <p:spPr bwMode="auto">
              <a:xfrm>
                <a:off x="5326063" y="2732088"/>
                <a:ext cx="7938" cy="15875"/>
              </a:xfrm>
              <a:custGeom>
                <a:avLst/>
                <a:gdLst/>
                <a:ahLst/>
                <a:cxnLst>
                  <a:cxn ang="0">
                    <a:pos x="15" y="8"/>
                  </a:cxn>
                  <a:cxn ang="0">
                    <a:pos x="15" y="0"/>
                  </a:cxn>
                  <a:cxn ang="0">
                    <a:pos x="8" y="0"/>
                  </a:cxn>
                  <a:cxn ang="0">
                    <a:pos x="0" y="8"/>
                  </a:cxn>
                  <a:cxn ang="0">
                    <a:pos x="0" y="23"/>
                  </a:cxn>
                  <a:cxn ang="0">
                    <a:pos x="8" y="30"/>
                  </a:cxn>
                  <a:cxn ang="0">
                    <a:pos x="15" y="30"/>
                  </a:cxn>
                  <a:cxn ang="0">
                    <a:pos x="15" y="23"/>
                  </a:cxn>
                  <a:cxn ang="0">
                    <a:pos x="15" y="8"/>
                  </a:cxn>
                </a:cxnLst>
                <a:rect l="0" t="0" r="r" b="b"/>
                <a:pathLst>
                  <a:path w="15" h="30">
                    <a:moveTo>
                      <a:pt x="15" y="8"/>
                    </a:moveTo>
                    <a:lnTo>
                      <a:pt x="15" y="0"/>
                    </a:lnTo>
                    <a:lnTo>
                      <a:pt x="8" y="0"/>
                    </a:lnTo>
                    <a:lnTo>
                      <a:pt x="0" y="8"/>
                    </a:lnTo>
                    <a:lnTo>
                      <a:pt x="0" y="23"/>
                    </a:lnTo>
                    <a:lnTo>
                      <a:pt x="8" y="30"/>
                    </a:lnTo>
                    <a:lnTo>
                      <a:pt x="15" y="30"/>
                    </a:lnTo>
                    <a:lnTo>
                      <a:pt x="15" y="23"/>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8" name="Freeform 6201"/>
              <p:cNvSpPr>
                <a:spLocks/>
              </p:cNvSpPr>
              <p:nvPr/>
            </p:nvSpPr>
            <p:spPr bwMode="auto">
              <a:xfrm>
                <a:off x="5326063" y="2732088"/>
                <a:ext cx="7938" cy="15875"/>
              </a:xfrm>
              <a:custGeom>
                <a:avLst/>
                <a:gdLst/>
                <a:ahLst/>
                <a:cxnLst>
                  <a:cxn ang="0">
                    <a:pos x="15" y="8"/>
                  </a:cxn>
                  <a:cxn ang="0">
                    <a:pos x="15" y="0"/>
                  </a:cxn>
                  <a:cxn ang="0">
                    <a:pos x="8" y="0"/>
                  </a:cxn>
                  <a:cxn ang="0">
                    <a:pos x="0" y="8"/>
                  </a:cxn>
                  <a:cxn ang="0">
                    <a:pos x="0" y="23"/>
                  </a:cxn>
                  <a:cxn ang="0">
                    <a:pos x="8" y="30"/>
                  </a:cxn>
                  <a:cxn ang="0">
                    <a:pos x="15" y="30"/>
                  </a:cxn>
                  <a:cxn ang="0">
                    <a:pos x="15" y="23"/>
                  </a:cxn>
                  <a:cxn ang="0">
                    <a:pos x="15" y="8"/>
                  </a:cxn>
                </a:cxnLst>
                <a:rect l="0" t="0" r="r" b="b"/>
                <a:pathLst>
                  <a:path w="15" h="30">
                    <a:moveTo>
                      <a:pt x="15" y="8"/>
                    </a:moveTo>
                    <a:lnTo>
                      <a:pt x="15" y="0"/>
                    </a:lnTo>
                    <a:lnTo>
                      <a:pt x="8" y="0"/>
                    </a:lnTo>
                    <a:lnTo>
                      <a:pt x="0" y="8"/>
                    </a:lnTo>
                    <a:lnTo>
                      <a:pt x="0" y="23"/>
                    </a:lnTo>
                    <a:lnTo>
                      <a:pt x="8" y="30"/>
                    </a:lnTo>
                    <a:lnTo>
                      <a:pt x="15" y="30"/>
                    </a:lnTo>
                    <a:lnTo>
                      <a:pt x="15" y="23"/>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19" name="Line 6202"/>
              <p:cNvSpPr>
                <a:spLocks noChangeShapeType="1"/>
              </p:cNvSpPr>
              <p:nvPr/>
            </p:nvSpPr>
            <p:spPr bwMode="auto">
              <a:xfrm>
                <a:off x="5330826"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0" name="Freeform 6203"/>
              <p:cNvSpPr>
                <a:spLocks/>
              </p:cNvSpPr>
              <p:nvPr/>
            </p:nvSpPr>
            <p:spPr bwMode="auto">
              <a:xfrm>
                <a:off x="5326063" y="2740025"/>
                <a:ext cx="12700" cy="7938"/>
              </a:xfrm>
              <a:custGeom>
                <a:avLst/>
                <a:gdLst/>
                <a:ahLst/>
                <a:cxnLst>
                  <a:cxn ang="0">
                    <a:pos x="8" y="0"/>
                  </a:cxn>
                  <a:cxn ang="0">
                    <a:pos x="0" y="8"/>
                  </a:cxn>
                  <a:cxn ang="0">
                    <a:pos x="8" y="15"/>
                  </a:cxn>
                  <a:cxn ang="0">
                    <a:pos x="15" y="15"/>
                  </a:cxn>
                  <a:cxn ang="0">
                    <a:pos x="23" y="8"/>
                  </a:cxn>
                  <a:cxn ang="0">
                    <a:pos x="15" y="0"/>
                  </a:cxn>
                  <a:cxn ang="0">
                    <a:pos x="8" y="0"/>
                  </a:cxn>
                </a:cxnLst>
                <a:rect l="0" t="0" r="r" b="b"/>
                <a:pathLst>
                  <a:path w="23" h="15">
                    <a:moveTo>
                      <a:pt x="8" y="0"/>
                    </a:moveTo>
                    <a:lnTo>
                      <a:pt x="0" y="8"/>
                    </a:lnTo>
                    <a:lnTo>
                      <a:pt x="8" y="15"/>
                    </a:lnTo>
                    <a:lnTo>
                      <a:pt x="15" y="15"/>
                    </a:lnTo>
                    <a:lnTo>
                      <a:pt x="23"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1" name="Freeform 6204"/>
              <p:cNvSpPr>
                <a:spLocks/>
              </p:cNvSpPr>
              <p:nvPr/>
            </p:nvSpPr>
            <p:spPr bwMode="auto">
              <a:xfrm>
                <a:off x="5326063" y="2740025"/>
                <a:ext cx="12700" cy="7938"/>
              </a:xfrm>
              <a:custGeom>
                <a:avLst/>
                <a:gdLst/>
                <a:ahLst/>
                <a:cxnLst>
                  <a:cxn ang="0">
                    <a:pos x="8" y="0"/>
                  </a:cxn>
                  <a:cxn ang="0">
                    <a:pos x="0" y="8"/>
                  </a:cxn>
                  <a:cxn ang="0">
                    <a:pos x="0" y="8"/>
                  </a:cxn>
                  <a:cxn ang="0">
                    <a:pos x="8" y="15"/>
                  </a:cxn>
                  <a:cxn ang="0">
                    <a:pos x="15" y="15"/>
                  </a:cxn>
                  <a:cxn ang="0">
                    <a:pos x="23" y="8"/>
                  </a:cxn>
                  <a:cxn ang="0">
                    <a:pos x="23" y="8"/>
                  </a:cxn>
                  <a:cxn ang="0">
                    <a:pos x="15" y="0"/>
                  </a:cxn>
                  <a:cxn ang="0">
                    <a:pos x="8" y="0"/>
                  </a:cxn>
                </a:cxnLst>
                <a:rect l="0" t="0" r="r" b="b"/>
                <a:pathLst>
                  <a:path w="23" h="15">
                    <a:moveTo>
                      <a:pt x="8" y="0"/>
                    </a:moveTo>
                    <a:lnTo>
                      <a:pt x="0" y="8"/>
                    </a:lnTo>
                    <a:lnTo>
                      <a:pt x="0" y="8"/>
                    </a:lnTo>
                    <a:lnTo>
                      <a:pt x="8" y="15"/>
                    </a:lnTo>
                    <a:lnTo>
                      <a:pt x="15" y="15"/>
                    </a:lnTo>
                    <a:lnTo>
                      <a:pt x="23" y="8"/>
                    </a:lnTo>
                    <a:lnTo>
                      <a:pt x="23" y="8"/>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2" name="Line 6205"/>
              <p:cNvSpPr>
                <a:spLocks noChangeShapeType="1"/>
              </p:cNvSpPr>
              <p:nvPr/>
            </p:nvSpPr>
            <p:spPr bwMode="auto">
              <a:xfrm>
                <a:off x="5334001"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3" name="Freeform 6206"/>
              <p:cNvSpPr>
                <a:spLocks/>
              </p:cNvSpPr>
              <p:nvPr/>
            </p:nvSpPr>
            <p:spPr bwMode="auto">
              <a:xfrm>
                <a:off x="5330826" y="2740025"/>
                <a:ext cx="11113" cy="7938"/>
              </a:xfrm>
              <a:custGeom>
                <a:avLst/>
                <a:gdLst/>
                <a:ahLst/>
                <a:cxnLst>
                  <a:cxn ang="0">
                    <a:pos x="7" y="0"/>
                  </a:cxn>
                  <a:cxn ang="0">
                    <a:pos x="0" y="8"/>
                  </a:cxn>
                  <a:cxn ang="0">
                    <a:pos x="7" y="15"/>
                  </a:cxn>
                  <a:cxn ang="0">
                    <a:pos x="15" y="15"/>
                  </a:cxn>
                  <a:cxn ang="0">
                    <a:pos x="23" y="8"/>
                  </a:cxn>
                  <a:cxn ang="0">
                    <a:pos x="15" y="0"/>
                  </a:cxn>
                  <a:cxn ang="0">
                    <a:pos x="7" y="0"/>
                  </a:cxn>
                </a:cxnLst>
                <a:rect l="0" t="0" r="r" b="b"/>
                <a:pathLst>
                  <a:path w="23" h="15">
                    <a:moveTo>
                      <a:pt x="7" y="0"/>
                    </a:moveTo>
                    <a:lnTo>
                      <a:pt x="0" y="8"/>
                    </a:lnTo>
                    <a:lnTo>
                      <a:pt x="7" y="15"/>
                    </a:lnTo>
                    <a:lnTo>
                      <a:pt x="15" y="15"/>
                    </a:lnTo>
                    <a:lnTo>
                      <a:pt x="23"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4" name="Freeform 6207"/>
              <p:cNvSpPr>
                <a:spLocks/>
              </p:cNvSpPr>
              <p:nvPr/>
            </p:nvSpPr>
            <p:spPr bwMode="auto">
              <a:xfrm>
                <a:off x="5330826" y="2740025"/>
                <a:ext cx="11113" cy="7938"/>
              </a:xfrm>
              <a:custGeom>
                <a:avLst/>
                <a:gdLst/>
                <a:ahLst/>
                <a:cxnLst>
                  <a:cxn ang="0">
                    <a:pos x="7" y="0"/>
                  </a:cxn>
                  <a:cxn ang="0">
                    <a:pos x="0" y="8"/>
                  </a:cxn>
                  <a:cxn ang="0">
                    <a:pos x="0" y="8"/>
                  </a:cxn>
                  <a:cxn ang="0">
                    <a:pos x="7" y="15"/>
                  </a:cxn>
                  <a:cxn ang="0">
                    <a:pos x="15" y="15"/>
                  </a:cxn>
                  <a:cxn ang="0">
                    <a:pos x="23" y="8"/>
                  </a:cxn>
                  <a:cxn ang="0">
                    <a:pos x="23" y="8"/>
                  </a:cxn>
                  <a:cxn ang="0">
                    <a:pos x="15" y="0"/>
                  </a:cxn>
                  <a:cxn ang="0">
                    <a:pos x="7" y="0"/>
                  </a:cxn>
                </a:cxnLst>
                <a:rect l="0" t="0" r="r" b="b"/>
                <a:pathLst>
                  <a:path w="23" h="15">
                    <a:moveTo>
                      <a:pt x="7" y="0"/>
                    </a:moveTo>
                    <a:lnTo>
                      <a:pt x="0" y="8"/>
                    </a:lnTo>
                    <a:lnTo>
                      <a:pt x="0" y="8"/>
                    </a:lnTo>
                    <a:lnTo>
                      <a:pt x="7" y="15"/>
                    </a:lnTo>
                    <a:lnTo>
                      <a:pt x="15" y="15"/>
                    </a:lnTo>
                    <a:lnTo>
                      <a:pt x="23" y="8"/>
                    </a:lnTo>
                    <a:lnTo>
                      <a:pt x="23" y="8"/>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5" name="Line 6208"/>
              <p:cNvSpPr>
                <a:spLocks noChangeShapeType="1"/>
              </p:cNvSpPr>
              <p:nvPr/>
            </p:nvSpPr>
            <p:spPr bwMode="auto">
              <a:xfrm>
                <a:off x="5338763"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6" name="Freeform 6209"/>
              <p:cNvSpPr>
                <a:spLocks/>
              </p:cNvSpPr>
              <p:nvPr/>
            </p:nvSpPr>
            <p:spPr bwMode="auto">
              <a:xfrm>
                <a:off x="5334001" y="2740025"/>
                <a:ext cx="12700" cy="7938"/>
              </a:xfrm>
              <a:custGeom>
                <a:avLst/>
                <a:gdLst/>
                <a:ahLst/>
                <a:cxnLst>
                  <a:cxn ang="0">
                    <a:pos x="8" y="0"/>
                  </a:cxn>
                  <a:cxn ang="0">
                    <a:pos x="0" y="8"/>
                  </a:cxn>
                  <a:cxn ang="0">
                    <a:pos x="8" y="15"/>
                  </a:cxn>
                  <a:cxn ang="0">
                    <a:pos x="16" y="15"/>
                  </a:cxn>
                  <a:cxn ang="0">
                    <a:pos x="23" y="8"/>
                  </a:cxn>
                  <a:cxn ang="0">
                    <a:pos x="16" y="0"/>
                  </a:cxn>
                  <a:cxn ang="0">
                    <a:pos x="8" y="0"/>
                  </a:cxn>
                </a:cxnLst>
                <a:rect l="0" t="0" r="r" b="b"/>
                <a:pathLst>
                  <a:path w="23" h="15">
                    <a:moveTo>
                      <a:pt x="8" y="0"/>
                    </a:moveTo>
                    <a:lnTo>
                      <a:pt x="0" y="8"/>
                    </a:lnTo>
                    <a:lnTo>
                      <a:pt x="8" y="15"/>
                    </a:lnTo>
                    <a:lnTo>
                      <a:pt x="16" y="15"/>
                    </a:lnTo>
                    <a:lnTo>
                      <a:pt x="23"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7" name="Freeform 6210"/>
              <p:cNvSpPr>
                <a:spLocks/>
              </p:cNvSpPr>
              <p:nvPr/>
            </p:nvSpPr>
            <p:spPr bwMode="auto">
              <a:xfrm>
                <a:off x="5334001" y="2740025"/>
                <a:ext cx="12700" cy="7938"/>
              </a:xfrm>
              <a:custGeom>
                <a:avLst/>
                <a:gdLst/>
                <a:ahLst/>
                <a:cxnLst>
                  <a:cxn ang="0">
                    <a:pos x="8" y="0"/>
                  </a:cxn>
                  <a:cxn ang="0">
                    <a:pos x="0" y="8"/>
                  </a:cxn>
                  <a:cxn ang="0">
                    <a:pos x="0" y="8"/>
                  </a:cxn>
                  <a:cxn ang="0">
                    <a:pos x="8" y="15"/>
                  </a:cxn>
                  <a:cxn ang="0">
                    <a:pos x="16" y="15"/>
                  </a:cxn>
                  <a:cxn ang="0">
                    <a:pos x="23" y="8"/>
                  </a:cxn>
                  <a:cxn ang="0">
                    <a:pos x="23" y="8"/>
                  </a:cxn>
                  <a:cxn ang="0">
                    <a:pos x="16" y="0"/>
                  </a:cxn>
                  <a:cxn ang="0">
                    <a:pos x="8" y="0"/>
                  </a:cxn>
                </a:cxnLst>
                <a:rect l="0" t="0" r="r" b="b"/>
                <a:pathLst>
                  <a:path w="23" h="15">
                    <a:moveTo>
                      <a:pt x="8" y="0"/>
                    </a:moveTo>
                    <a:lnTo>
                      <a:pt x="0" y="8"/>
                    </a:lnTo>
                    <a:lnTo>
                      <a:pt x="0" y="8"/>
                    </a:lnTo>
                    <a:lnTo>
                      <a:pt x="8" y="15"/>
                    </a:lnTo>
                    <a:lnTo>
                      <a:pt x="16" y="15"/>
                    </a:lnTo>
                    <a:lnTo>
                      <a:pt x="23" y="8"/>
                    </a:lnTo>
                    <a:lnTo>
                      <a:pt x="23" y="8"/>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8" name="Line 6211"/>
              <p:cNvSpPr>
                <a:spLocks noChangeShapeType="1"/>
              </p:cNvSpPr>
              <p:nvPr/>
            </p:nvSpPr>
            <p:spPr bwMode="auto">
              <a:xfrm>
                <a:off x="5341938"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29" name="Freeform 6212"/>
              <p:cNvSpPr>
                <a:spLocks/>
              </p:cNvSpPr>
              <p:nvPr/>
            </p:nvSpPr>
            <p:spPr bwMode="auto">
              <a:xfrm>
                <a:off x="5338763" y="2740025"/>
                <a:ext cx="11113" cy="7938"/>
              </a:xfrm>
              <a:custGeom>
                <a:avLst/>
                <a:gdLst/>
                <a:ahLst/>
                <a:cxnLst>
                  <a:cxn ang="0">
                    <a:pos x="8" y="0"/>
                  </a:cxn>
                  <a:cxn ang="0">
                    <a:pos x="0" y="8"/>
                  </a:cxn>
                  <a:cxn ang="0">
                    <a:pos x="8" y="15"/>
                  </a:cxn>
                  <a:cxn ang="0">
                    <a:pos x="15" y="15"/>
                  </a:cxn>
                  <a:cxn ang="0">
                    <a:pos x="22" y="8"/>
                  </a:cxn>
                  <a:cxn ang="0">
                    <a:pos x="15" y="0"/>
                  </a:cxn>
                  <a:cxn ang="0">
                    <a:pos x="8" y="0"/>
                  </a:cxn>
                </a:cxnLst>
                <a:rect l="0" t="0" r="r" b="b"/>
                <a:pathLst>
                  <a:path w="22" h="15">
                    <a:moveTo>
                      <a:pt x="8" y="0"/>
                    </a:moveTo>
                    <a:lnTo>
                      <a:pt x="0" y="8"/>
                    </a:lnTo>
                    <a:lnTo>
                      <a:pt x="8" y="15"/>
                    </a:lnTo>
                    <a:lnTo>
                      <a:pt x="15" y="15"/>
                    </a:lnTo>
                    <a:lnTo>
                      <a:pt x="22"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0" name="Freeform 6213"/>
              <p:cNvSpPr>
                <a:spLocks/>
              </p:cNvSpPr>
              <p:nvPr/>
            </p:nvSpPr>
            <p:spPr bwMode="auto">
              <a:xfrm>
                <a:off x="5338763" y="2740025"/>
                <a:ext cx="11113" cy="7938"/>
              </a:xfrm>
              <a:custGeom>
                <a:avLst/>
                <a:gdLst/>
                <a:ahLst/>
                <a:cxnLst>
                  <a:cxn ang="0">
                    <a:pos x="8" y="0"/>
                  </a:cxn>
                  <a:cxn ang="0">
                    <a:pos x="0" y="8"/>
                  </a:cxn>
                  <a:cxn ang="0">
                    <a:pos x="0" y="8"/>
                  </a:cxn>
                  <a:cxn ang="0">
                    <a:pos x="8" y="15"/>
                  </a:cxn>
                  <a:cxn ang="0">
                    <a:pos x="15" y="15"/>
                  </a:cxn>
                  <a:cxn ang="0">
                    <a:pos x="22" y="8"/>
                  </a:cxn>
                  <a:cxn ang="0">
                    <a:pos x="22" y="8"/>
                  </a:cxn>
                  <a:cxn ang="0">
                    <a:pos x="15" y="0"/>
                  </a:cxn>
                  <a:cxn ang="0">
                    <a:pos x="8" y="0"/>
                  </a:cxn>
                </a:cxnLst>
                <a:rect l="0" t="0" r="r" b="b"/>
                <a:pathLst>
                  <a:path w="22" h="15">
                    <a:moveTo>
                      <a:pt x="8" y="0"/>
                    </a:moveTo>
                    <a:lnTo>
                      <a:pt x="0" y="8"/>
                    </a:lnTo>
                    <a:lnTo>
                      <a:pt x="0" y="8"/>
                    </a:lnTo>
                    <a:lnTo>
                      <a:pt x="8" y="15"/>
                    </a:lnTo>
                    <a:lnTo>
                      <a:pt x="15" y="15"/>
                    </a:lnTo>
                    <a:lnTo>
                      <a:pt x="22" y="8"/>
                    </a:lnTo>
                    <a:lnTo>
                      <a:pt x="22" y="8"/>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1" name="Line 6214"/>
              <p:cNvSpPr>
                <a:spLocks noChangeShapeType="1"/>
              </p:cNvSpPr>
              <p:nvPr/>
            </p:nvSpPr>
            <p:spPr bwMode="auto">
              <a:xfrm>
                <a:off x="5346701"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2" name="Freeform 6215"/>
              <p:cNvSpPr>
                <a:spLocks/>
              </p:cNvSpPr>
              <p:nvPr/>
            </p:nvSpPr>
            <p:spPr bwMode="auto">
              <a:xfrm>
                <a:off x="5341938" y="2740025"/>
                <a:ext cx="12700" cy="7938"/>
              </a:xfrm>
              <a:custGeom>
                <a:avLst/>
                <a:gdLst/>
                <a:ahLst/>
                <a:cxnLst>
                  <a:cxn ang="0">
                    <a:pos x="7" y="0"/>
                  </a:cxn>
                  <a:cxn ang="0">
                    <a:pos x="0" y="8"/>
                  </a:cxn>
                  <a:cxn ang="0">
                    <a:pos x="7" y="15"/>
                  </a:cxn>
                  <a:cxn ang="0">
                    <a:pos x="14" y="15"/>
                  </a:cxn>
                  <a:cxn ang="0">
                    <a:pos x="22" y="8"/>
                  </a:cxn>
                  <a:cxn ang="0">
                    <a:pos x="14" y="8"/>
                  </a:cxn>
                  <a:cxn ang="0">
                    <a:pos x="14" y="0"/>
                  </a:cxn>
                  <a:cxn ang="0">
                    <a:pos x="7" y="0"/>
                  </a:cxn>
                </a:cxnLst>
                <a:rect l="0" t="0" r="r" b="b"/>
                <a:pathLst>
                  <a:path w="22" h="15">
                    <a:moveTo>
                      <a:pt x="7" y="0"/>
                    </a:moveTo>
                    <a:lnTo>
                      <a:pt x="0" y="8"/>
                    </a:lnTo>
                    <a:lnTo>
                      <a:pt x="7" y="15"/>
                    </a:lnTo>
                    <a:lnTo>
                      <a:pt x="14" y="15"/>
                    </a:lnTo>
                    <a:lnTo>
                      <a:pt x="22" y="8"/>
                    </a:lnTo>
                    <a:lnTo>
                      <a:pt x="14" y="8"/>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3" name="Freeform 6216"/>
              <p:cNvSpPr>
                <a:spLocks/>
              </p:cNvSpPr>
              <p:nvPr/>
            </p:nvSpPr>
            <p:spPr bwMode="auto">
              <a:xfrm>
                <a:off x="5341938" y="2740025"/>
                <a:ext cx="12700" cy="7938"/>
              </a:xfrm>
              <a:custGeom>
                <a:avLst/>
                <a:gdLst/>
                <a:ahLst/>
                <a:cxnLst>
                  <a:cxn ang="0">
                    <a:pos x="7" y="0"/>
                  </a:cxn>
                  <a:cxn ang="0">
                    <a:pos x="0" y="8"/>
                  </a:cxn>
                  <a:cxn ang="0">
                    <a:pos x="0" y="8"/>
                  </a:cxn>
                  <a:cxn ang="0">
                    <a:pos x="7" y="15"/>
                  </a:cxn>
                  <a:cxn ang="0">
                    <a:pos x="14" y="15"/>
                  </a:cxn>
                  <a:cxn ang="0">
                    <a:pos x="22" y="8"/>
                  </a:cxn>
                  <a:cxn ang="0">
                    <a:pos x="14" y="8"/>
                  </a:cxn>
                  <a:cxn ang="0">
                    <a:pos x="14" y="0"/>
                  </a:cxn>
                  <a:cxn ang="0">
                    <a:pos x="7" y="0"/>
                  </a:cxn>
                </a:cxnLst>
                <a:rect l="0" t="0" r="r" b="b"/>
                <a:pathLst>
                  <a:path w="22" h="15">
                    <a:moveTo>
                      <a:pt x="7" y="0"/>
                    </a:moveTo>
                    <a:lnTo>
                      <a:pt x="0" y="8"/>
                    </a:lnTo>
                    <a:lnTo>
                      <a:pt x="0" y="8"/>
                    </a:lnTo>
                    <a:lnTo>
                      <a:pt x="7" y="15"/>
                    </a:lnTo>
                    <a:lnTo>
                      <a:pt x="14" y="15"/>
                    </a:lnTo>
                    <a:lnTo>
                      <a:pt x="22" y="8"/>
                    </a:lnTo>
                    <a:lnTo>
                      <a:pt x="14" y="8"/>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4" name="Line 6217"/>
              <p:cNvSpPr>
                <a:spLocks noChangeShapeType="1"/>
              </p:cNvSpPr>
              <p:nvPr/>
            </p:nvSpPr>
            <p:spPr bwMode="auto">
              <a:xfrm>
                <a:off x="5349876"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5" name="Freeform 6218"/>
              <p:cNvSpPr>
                <a:spLocks/>
              </p:cNvSpPr>
              <p:nvPr/>
            </p:nvSpPr>
            <p:spPr bwMode="auto">
              <a:xfrm>
                <a:off x="5346701" y="2740025"/>
                <a:ext cx="15875" cy="7938"/>
              </a:xfrm>
              <a:custGeom>
                <a:avLst/>
                <a:gdLst/>
                <a:ahLst/>
                <a:cxnLst>
                  <a:cxn ang="0">
                    <a:pos x="7" y="0"/>
                  </a:cxn>
                  <a:cxn ang="0">
                    <a:pos x="0" y="8"/>
                  </a:cxn>
                  <a:cxn ang="0">
                    <a:pos x="7" y="15"/>
                  </a:cxn>
                  <a:cxn ang="0">
                    <a:pos x="30" y="15"/>
                  </a:cxn>
                  <a:cxn ang="0">
                    <a:pos x="30" y="0"/>
                  </a:cxn>
                  <a:cxn ang="0">
                    <a:pos x="7" y="0"/>
                  </a:cxn>
                </a:cxnLst>
                <a:rect l="0" t="0" r="r" b="b"/>
                <a:pathLst>
                  <a:path w="30" h="15">
                    <a:moveTo>
                      <a:pt x="7" y="0"/>
                    </a:moveTo>
                    <a:lnTo>
                      <a:pt x="0" y="8"/>
                    </a:lnTo>
                    <a:lnTo>
                      <a:pt x="7" y="15"/>
                    </a:lnTo>
                    <a:lnTo>
                      <a:pt x="30" y="15"/>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6" name="Freeform 6219"/>
              <p:cNvSpPr>
                <a:spLocks/>
              </p:cNvSpPr>
              <p:nvPr/>
            </p:nvSpPr>
            <p:spPr bwMode="auto">
              <a:xfrm>
                <a:off x="5346701" y="2740025"/>
                <a:ext cx="15875" cy="7938"/>
              </a:xfrm>
              <a:custGeom>
                <a:avLst/>
                <a:gdLst/>
                <a:ahLst/>
                <a:cxnLst>
                  <a:cxn ang="0">
                    <a:pos x="7" y="0"/>
                  </a:cxn>
                  <a:cxn ang="0">
                    <a:pos x="0" y="8"/>
                  </a:cxn>
                  <a:cxn ang="0">
                    <a:pos x="0" y="8"/>
                  </a:cxn>
                  <a:cxn ang="0">
                    <a:pos x="7" y="15"/>
                  </a:cxn>
                  <a:cxn ang="0">
                    <a:pos x="30" y="15"/>
                  </a:cxn>
                  <a:cxn ang="0">
                    <a:pos x="30" y="8"/>
                  </a:cxn>
                  <a:cxn ang="0">
                    <a:pos x="30" y="8"/>
                  </a:cxn>
                  <a:cxn ang="0">
                    <a:pos x="30" y="0"/>
                  </a:cxn>
                  <a:cxn ang="0">
                    <a:pos x="7" y="0"/>
                  </a:cxn>
                </a:cxnLst>
                <a:rect l="0" t="0" r="r" b="b"/>
                <a:pathLst>
                  <a:path w="30" h="15">
                    <a:moveTo>
                      <a:pt x="7" y="0"/>
                    </a:moveTo>
                    <a:lnTo>
                      <a:pt x="0" y="8"/>
                    </a:lnTo>
                    <a:lnTo>
                      <a:pt x="0" y="8"/>
                    </a:lnTo>
                    <a:lnTo>
                      <a:pt x="7" y="15"/>
                    </a:lnTo>
                    <a:lnTo>
                      <a:pt x="30" y="15"/>
                    </a:lnTo>
                    <a:lnTo>
                      <a:pt x="30" y="8"/>
                    </a:lnTo>
                    <a:lnTo>
                      <a:pt x="30" y="8"/>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7" name="Line 6220"/>
              <p:cNvSpPr>
                <a:spLocks noChangeShapeType="1"/>
              </p:cNvSpPr>
              <p:nvPr/>
            </p:nvSpPr>
            <p:spPr bwMode="auto">
              <a:xfrm>
                <a:off x="5362576"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8" name="Freeform 6221"/>
              <p:cNvSpPr>
                <a:spLocks/>
              </p:cNvSpPr>
              <p:nvPr/>
            </p:nvSpPr>
            <p:spPr bwMode="auto">
              <a:xfrm>
                <a:off x="5357813" y="2740025"/>
                <a:ext cx="12700" cy="7938"/>
              </a:xfrm>
              <a:custGeom>
                <a:avLst/>
                <a:gdLst/>
                <a:ahLst/>
                <a:cxnLst>
                  <a:cxn ang="0">
                    <a:pos x="7" y="0"/>
                  </a:cxn>
                  <a:cxn ang="0">
                    <a:pos x="0" y="8"/>
                  </a:cxn>
                  <a:cxn ang="0">
                    <a:pos x="7" y="15"/>
                  </a:cxn>
                  <a:cxn ang="0">
                    <a:pos x="15" y="15"/>
                  </a:cxn>
                  <a:cxn ang="0">
                    <a:pos x="23" y="8"/>
                  </a:cxn>
                  <a:cxn ang="0">
                    <a:pos x="15" y="0"/>
                  </a:cxn>
                  <a:cxn ang="0">
                    <a:pos x="7" y="0"/>
                  </a:cxn>
                </a:cxnLst>
                <a:rect l="0" t="0" r="r" b="b"/>
                <a:pathLst>
                  <a:path w="23" h="15">
                    <a:moveTo>
                      <a:pt x="7" y="0"/>
                    </a:moveTo>
                    <a:lnTo>
                      <a:pt x="0" y="8"/>
                    </a:lnTo>
                    <a:lnTo>
                      <a:pt x="7" y="15"/>
                    </a:lnTo>
                    <a:lnTo>
                      <a:pt x="15" y="15"/>
                    </a:lnTo>
                    <a:lnTo>
                      <a:pt x="23"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39" name="Freeform 6222"/>
              <p:cNvSpPr>
                <a:spLocks/>
              </p:cNvSpPr>
              <p:nvPr/>
            </p:nvSpPr>
            <p:spPr bwMode="auto">
              <a:xfrm>
                <a:off x="5357813" y="2740025"/>
                <a:ext cx="12700" cy="7938"/>
              </a:xfrm>
              <a:custGeom>
                <a:avLst/>
                <a:gdLst/>
                <a:ahLst/>
                <a:cxnLst>
                  <a:cxn ang="0">
                    <a:pos x="7" y="0"/>
                  </a:cxn>
                  <a:cxn ang="0">
                    <a:pos x="0" y="8"/>
                  </a:cxn>
                  <a:cxn ang="0">
                    <a:pos x="0" y="8"/>
                  </a:cxn>
                  <a:cxn ang="0">
                    <a:pos x="7" y="15"/>
                  </a:cxn>
                  <a:cxn ang="0">
                    <a:pos x="15" y="15"/>
                  </a:cxn>
                  <a:cxn ang="0">
                    <a:pos x="23" y="8"/>
                  </a:cxn>
                  <a:cxn ang="0">
                    <a:pos x="23" y="8"/>
                  </a:cxn>
                  <a:cxn ang="0">
                    <a:pos x="15" y="0"/>
                  </a:cxn>
                  <a:cxn ang="0">
                    <a:pos x="7" y="0"/>
                  </a:cxn>
                </a:cxnLst>
                <a:rect l="0" t="0" r="r" b="b"/>
                <a:pathLst>
                  <a:path w="23" h="15">
                    <a:moveTo>
                      <a:pt x="7" y="0"/>
                    </a:moveTo>
                    <a:lnTo>
                      <a:pt x="0" y="8"/>
                    </a:lnTo>
                    <a:lnTo>
                      <a:pt x="0" y="8"/>
                    </a:lnTo>
                    <a:lnTo>
                      <a:pt x="7" y="15"/>
                    </a:lnTo>
                    <a:lnTo>
                      <a:pt x="15" y="15"/>
                    </a:lnTo>
                    <a:lnTo>
                      <a:pt x="23" y="8"/>
                    </a:lnTo>
                    <a:lnTo>
                      <a:pt x="23" y="8"/>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0" name="Line 6223"/>
              <p:cNvSpPr>
                <a:spLocks noChangeShapeType="1"/>
              </p:cNvSpPr>
              <p:nvPr/>
            </p:nvSpPr>
            <p:spPr bwMode="auto">
              <a:xfrm>
                <a:off x="5365751"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1" name="Freeform 6224"/>
              <p:cNvSpPr>
                <a:spLocks/>
              </p:cNvSpPr>
              <p:nvPr/>
            </p:nvSpPr>
            <p:spPr bwMode="auto">
              <a:xfrm>
                <a:off x="5362576" y="2740025"/>
                <a:ext cx="11113" cy="7938"/>
              </a:xfrm>
              <a:custGeom>
                <a:avLst/>
                <a:gdLst/>
                <a:ahLst/>
                <a:cxnLst>
                  <a:cxn ang="0">
                    <a:pos x="8" y="0"/>
                  </a:cxn>
                  <a:cxn ang="0">
                    <a:pos x="8" y="8"/>
                  </a:cxn>
                  <a:cxn ang="0">
                    <a:pos x="0" y="8"/>
                  </a:cxn>
                  <a:cxn ang="0">
                    <a:pos x="8" y="15"/>
                  </a:cxn>
                  <a:cxn ang="0">
                    <a:pos x="16" y="15"/>
                  </a:cxn>
                  <a:cxn ang="0">
                    <a:pos x="22" y="8"/>
                  </a:cxn>
                  <a:cxn ang="0">
                    <a:pos x="16" y="8"/>
                  </a:cxn>
                  <a:cxn ang="0">
                    <a:pos x="16" y="0"/>
                  </a:cxn>
                  <a:cxn ang="0">
                    <a:pos x="8" y="0"/>
                  </a:cxn>
                </a:cxnLst>
                <a:rect l="0" t="0" r="r" b="b"/>
                <a:pathLst>
                  <a:path w="22" h="15">
                    <a:moveTo>
                      <a:pt x="8" y="0"/>
                    </a:moveTo>
                    <a:lnTo>
                      <a:pt x="8" y="8"/>
                    </a:lnTo>
                    <a:lnTo>
                      <a:pt x="0" y="8"/>
                    </a:lnTo>
                    <a:lnTo>
                      <a:pt x="8" y="15"/>
                    </a:lnTo>
                    <a:lnTo>
                      <a:pt x="16" y="15"/>
                    </a:lnTo>
                    <a:lnTo>
                      <a:pt x="22" y="8"/>
                    </a:lnTo>
                    <a:lnTo>
                      <a:pt x="16" y="8"/>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2" name="Freeform 6225"/>
              <p:cNvSpPr>
                <a:spLocks/>
              </p:cNvSpPr>
              <p:nvPr/>
            </p:nvSpPr>
            <p:spPr bwMode="auto">
              <a:xfrm>
                <a:off x="5362576" y="2740025"/>
                <a:ext cx="11113" cy="7938"/>
              </a:xfrm>
              <a:custGeom>
                <a:avLst/>
                <a:gdLst/>
                <a:ahLst/>
                <a:cxnLst>
                  <a:cxn ang="0">
                    <a:pos x="8" y="0"/>
                  </a:cxn>
                  <a:cxn ang="0">
                    <a:pos x="8" y="8"/>
                  </a:cxn>
                  <a:cxn ang="0">
                    <a:pos x="0" y="8"/>
                  </a:cxn>
                  <a:cxn ang="0">
                    <a:pos x="8" y="15"/>
                  </a:cxn>
                  <a:cxn ang="0">
                    <a:pos x="16" y="15"/>
                  </a:cxn>
                  <a:cxn ang="0">
                    <a:pos x="22" y="8"/>
                  </a:cxn>
                  <a:cxn ang="0">
                    <a:pos x="16" y="8"/>
                  </a:cxn>
                  <a:cxn ang="0">
                    <a:pos x="16" y="0"/>
                  </a:cxn>
                  <a:cxn ang="0">
                    <a:pos x="8" y="0"/>
                  </a:cxn>
                </a:cxnLst>
                <a:rect l="0" t="0" r="r" b="b"/>
                <a:pathLst>
                  <a:path w="22" h="15">
                    <a:moveTo>
                      <a:pt x="8" y="0"/>
                    </a:moveTo>
                    <a:lnTo>
                      <a:pt x="8" y="8"/>
                    </a:lnTo>
                    <a:lnTo>
                      <a:pt x="0" y="8"/>
                    </a:lnTo>
                    <a:lnTo>
                      <a:pt x="8" y="15"/>
                    </a:lnTo>
                    <a:lnTo>
                      <a:pt x="16" y="15"/>
                    </a:lnTo>
                    <a:lnTo>
                      <a:pt x="22" y="8"/>
                    </a:lnTo>
                    <a:lnTo>
                      <a:pt x="16" y="8"/>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3" name="Line 6226"/>
              <p:cNvSpPr>
                <a:spLocks noChangeShapeType="1"/>
              </p:cNvSpPr>
              <p:nvPr/>
            </p:nvSpPr>
            <p:spPr bwMode="auto">
              <a:xfrm>
                <a:off x="5370513"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4" name="Freeform 6227"/>
              <p:cNvSpPr>
                <a:spLocks/>
              </p:cNvSpPr>
              <p:nvPr/>
            </p:nvSpPr>
            <p:spPr bwMode="auto">
              <a:xfrm>
                <a:off x="5365751" y="2740025"/>
                <a:ext cx="12700" cy="7938"/>
              </a:xfrm>
              <a:custGeom>
                <a:avLst/>
                <a:gdLst/>
                <a:ahLst/>
                <a:cxnLst>
                  <a:cxn ang="0">
                    <a:pos x="8" y="0"/>
                  </a:cxn>
                  <a:cxn ang="0">
                    <a:pos x="0" y="8"/>
                  </a:cxn>
                  <a:cxn ang="0">
                    <a:pos x="8" y="15"/>
                  </a:cxn>
                  <a:cxn ang="0">
                    <a:pos x="14" y="15"/>
                  </a:cxn>
                  <a:cxn ang="0">
                    <a:pos x="22" y="8"/>
                  </a:cxn>
                  <a:cxn ang="0">
                    <a:pos x="14" y="0"/>
                  </a:cxn>
                  <a:cxn ang="0">
                    <a:pos x="8" y="0"/>
                  </a:cxn>
                </a:cxnLst>
                <a:rect l="0" t="0" r="r" b="b"/>
                <a:pathLst>
                  <a:path w="22" h="15">
                    <a:moveTo>
                      <a:pt x="8" y="0"/>
                    </a:moveTo>
                    <a:lnTo>
                      <a:pt x="0" y="8"/>
                    </a:lnTo>
                    <a:lnTo>
                      <a:pt x="8" y="15"/>
                    </a:lnTo>
                    <a:lnTo>
                      <a:pt x="14" y="15"/>
                    </a:lnTo>
                    <a:lnTo>
                      <a:pt x="22" y="8"/>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5" name="Freeform 6228"/>
              <p:cNvSpPr>
                <a:spLocks/>
              </p:cNvSpPr>
              <p:nvPr/>
            </p:nvSpPr>
            <p:spPr bwMode="auto">
              <a:xfrm>
                <a:off x="5365751" y="2740025"/>
                <a:ext cx="12700" cy="7938"/>
              </a:xfrm>
              <a:custGeom>
                <a:avLst/>
                <a:gdLst/>
                <a:ahLst/>
                <a:cxnLst>
                  <a:cxn ang="0">
                    <a:pos x="8" y="0"/>
                  </a:cxn>
                  <a:cxn ang="0">
                    <a:pos x="0" y="8"/>
                  </a:cxn>
                  <a:cxn ang="0">
                    <a:pos x="0" y="8"/>
                  </a:cxn>
                  <a:cxn ang="0">
                    <a:pos x="8" y="15"/>
                  </a:cxn>
                  <a:cxn ang="0">
                    <a:pos x="14" y="15"/>
                  </a:cxn>
                  <a:cxn ang="0">
                    <a:pos x="22" y="8"/>
                  </a:cxn>
                  <a:cxn ang="0">
                    <a:pos x="22" y="8"/>
                  </a:cxn>
                  <a:cxn ang="0">
                    <a:pos x="14" y="0"/>
                  </a:cxn>
                  <a:cxn ang="0">
                    <a:pos x="8" y="0"/>
                  </a:cxn>
                </a:cxnLst>
                <a:rect l="0" t="0" r="r" b="b"/>
                <a:pathLst>
                  <a:path w="22" h="15">
                    <a:moveTo>
                      <a:pt x="8" y="0"/>
                    </a:moveTo>
                    <a:lnTo>
                      <a:pt x="0" y="8"/>
                    </a:lnTo>
                    <a:lnTo>
                      <a:pt x="0" y="8"/>
                    </a:lnTo>
                    <a:lnTo>
                      <a:pt x="8" y="15"/>
                    </a:lnTo>
                    <a:lnTo>
                      <a:pt x="14" y="15"/>
                    </a:lnTo>
                    <a:lnTo>
                      <a:pt x="22" y="8"/>
                    </a:lnTo>
                    <a:lnTo>
                      <a:pt x="22" y="8"/>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6" name="Line 6229"/>
              <p:cNvSpPr>
                <a:spLocks noChangeShapeType="1"/>
              </p:cNvSpPr>
              <p:nvPr/>
            </p:nvSpPr>
            <p:spPr bwMode="auto">
              <a:xfrm>
                <a:off x="5373688" y="2740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7" name="Freeform 6230"/>
              <p:cNvSpPr>
                <a:spLocks/>
              </p:cNvSpPr>
              <p:nvPr/>
            </p:nvSpPr>
            <p:spPr bwMode="auto">
              <a:xfrm>
                <a:off x="5370513" y="2740025"/>
                <a:ext cx="19050" cy="7938"/>
              </a:xfrm>
              <a:custGeom>
                <a:avLst/>
                <a:gdLst/>
                <a:ahLst/>
                <a:cxnLst>
                  <a:cxn ang="0">
                    <a:pos x="6" y="0"/>
                  </a:cxn>
                  <a:cxn ang="0">
                    <a:pos x="6" y="8"/>
                  </a:cxn>
                  <a:cxn ang="0">
                    <a:pos x="0" y="8"/>
                  </a:cxn>
                  <a:cxn ang="0">
                    <a:pos x="6" y="15"/>
                  </a:cxn>
                  <a:cxn ang="0">
                    <a:pos x="29" y="15"/>
                  </a:cxn>
                  <a:cxn ang="0">
                    <a:pos x="37" y="8"/>
                  </a:cxn>
                  <a:cxn ang="0">
                    <a:pos x="29" y="0"/>
                  </a:cxn>
                  <a:cxn ang="0">
                    <a:pos x="6" y="0"/>
                  </a:cxn>
                </a:cxnLst>
                <a:rect l="0" t="0" r="r" b="b"/>
                <a:pathLst>
                  <a:path w="37" h="15">
                    <a:moveTo>
                      <a:pt x="6" y="0"/>
                    </a:moveTo>
                    <a:lnTo>
                      <a:pt x="6" y="8"/>
                    </a:lnTo>
                    <a:lnTo>
                      <a:pt x="0" y="8"/>
                    </a:lnTo>
                    <a:lnTo>
                      <a:pt x="6" y="15"/>
                    </a:lnTo>
                    <a:lnTo>
                      <a:pt x="29" y="15"/>
                    </a:lnTo>
                    <a:lnTo>
                      <a:pt x="37" y="8"/>
                    </a:lnTo>
                    <a:lnTo>
                      <a:pt x="29"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8" name="Freeform 6231"/>
              <p:cNvSpPr>
                <a:spLocks/>
              </p:cNvSpPr>
              <p:nvPr/>
            </p:nvSpPr>
            <p:spPr bwMode="auto">
              <a:xfrm>
                <a:off x="5370513" y="2740025"/>
                <a:ext cx="19050" cy="7938"/>
              </a:xfrm>
              <a:custGeom>
                <a:avLst/>
                <a:gdLst/>
                <a:ahLst/>
                <a:cxnLst>
                  <a:cxn ang="0">
                    <a:pos x="6" y="0"/>
                  </a:cxn>
                  <a:cxn ang="0">
                    <a:pos x="6" y="8"/>
                  </a:cxn>
                  <a:cxn ang="0">
                    <a:pos x="0" y="8"/>
                  </a:cxn>
                  <a:cxn ang="0">
                    <a:pos x="6" y="15"/>
                  </a:cxn>
                  <a:cxn ang="0">
                    <a:pos x="29" y="15"/>
                  </a:cxn>
                  <a:cxn ang="0">
                    <a:pos x="37" y="8"/>
                  </a:cxn>
                  <a:cxn ang="0">
                    <a:pos x="37" y="8"/>
                  </a:cxn>
                  <a:cxn ang="0">
                    <a:pos x="29" y="0"/>
                  </a:cxn>
                  <a:cxn ang="0">
                    <a:pos x="6" y="0"/>
                  </a:cxn>
                </a:cxnLst>
                <a:rect l="0" t="0" r="r" b="b"/>
                <a:pathLst>
                  <a:path w="37" h="15">
                    <a:moveTo>
                      <a:pt x="6" y="0"/>
                    </a:moveTo>
                    <a:lnTo>
                      <a:pt x="6" y="8"/>
                    </a:lnTo>
                    <a:lnTo>
                      <a:pt x="0" y="8"/>
                    </a:lnTo>
                    <a:lnTo>
                      <a:pt x="6" y="15"/>
                    </a:lnTo>
                    <a:lnTo>
                      <a:pt x="29" y="15"/>
                    </a:lnTo>
                    <a:lnTo>
                      <a:pt x="37" y="8"/>
                    </a:lnTo>
                    <a:lnTo>
                      <a:pt x="37" y="8"/>
                    </a:lnTo>
                    <a:lnTo>
                      <a:pt x="29"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49" name="Line 6232"/>
              <p:cNvSpPr>
                <a:spLocks noChangeShapeType="1"/>
              </p:cNvSpPr>
              <p:nvPr/>
            </p:nvSpPr>
            <p:spPr bwMode="auto">
              <a:xfrm>
                <a:off x="5389563" y="2743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0" name="Freeform 6233"/>
              <p:cNvSpPr>
                <a:spLocks/>
              </p:cNvSpPr>
              <p:nvPr/>
            </p:nvSpPr>
            <p:spPr bwMode="auto">
              <a:xfrm>
                <a:off x="5381626" y="2740025"/>
                <a:ext cx="7938" cy="14288"/>
              </a:xfrm>
              <a:custGeom>
                <a:avLst/>
                <a:gdLst/>
                <a:ahLst/>
                <a:cxnLst>
                  <a:cxn ang="0">
                    <a:pos x="15" y="8"/>
                  </a:cxn>
                  <a:cxn ang="0">
                    <a:pos x="15" y="0"/>
                  </a:cxn>
                  <a:cxn ang="0">
                    <a:pos x="7" y="0"/>
                  </a:cxn>
                  <a:cxn ang="0">
                    <a:pos x="0" y="8"/>
                  </a:cxn>
                  <a:cxn ang="0">
                    <a:pos x="0" y="29"/>
                  </a:cxn>
                  <a:cxn ang="0">
                    <a:pos x="15" y="29"/>
                  </a:cxn>
                  <a:cxn ang="0">
                    <a:pos x="15" y="8"/>
                  </a:cxn>
                </a:cxnLst>
                <a:rect l="0" t="0" r="r" b="b"/>
                <a:pathLst>
                  <a:path w="15" h="29">
                    <a:moveTo>
                      <a:pt x="15" y="8"/>
                    </a:moveTo>
                    <a:lnTo>
                      <a:pt x="15" y="0"/>
                    </a:lnTo>
                    <a:lnTo>
                      <a:pt x="7" y="0"/>
                    </a:lnTo>
                    <a:lnTo>
                      <a:pt x="0" y="8"/>
                    </a:lnTo>
                    <a:lnTo>
                      <a:pt x="0" y="29"/>
                    </a:lnTo>
                    <a:lnTo>
                      <a:pt x="15" y="29"/>
                    </a:lnTo>
                    <a:lnTo>
                      <a:pt x="15"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1" name="Freeform 6234"/>
              <p:cNvSpPr>
                <a:spLocks/>
              </p:cNvSpPr>
              <p:nvPr/>
            </p:nvSpPr>
            <p:spPr bwMode="auto">
              <a:xfrm>
                <a:off x="5381626" y="2740025"/>
                <a:ext cx="7938" cy="14288"/>
              </a:xfrm>
              <a:custGeom>
                <a:avLst/>
                <a:gdLst/>
                <a:ahLst/>
                <a:cxnLst>
                  <a:cxn ang="0">
                    <a:pos x="15" y="8"/>
                  </a:cxn>
                  <a:cxn ang="0">
                    <a:pos x="15" y="0"/>
                  </a:cxn>
                  <a:cxn ang="0">
                    <a:pos x="7" y="0"/>
                  </a:cxn>
                  <a:cxn ang="0">
                    <a:pos x="0" y="8"/>
                  </a:cxn>
                  <a:cxn ang="0">
                    <a:pos x="0" y="29"/>
                  </a:cxn>
                  <a:cxn ang="0">
                    <a:pos x="7" y="29"/>
                  </a:cxn>
                  <a:cxn ang="0">
                    <a:pos x="15" y="29"/>
                  </a:cxn>
                  <a:cxn ang="0">
                    <a:pos x="15" y="29"/>
                  </a:cxn>
                  <a:cxn ang="0">
                    <a:pos x="15" y="8"/>
                  </a:cxn>
                </a:cxnLst>
                <a:rect l="0" t="0" r="r" b="b"/>
                <a:pathLst>
                  <a:path w="15" h="29">
                    <a:moveTo>
                      <a:pt x="15" y="8"/>
                    </a:moveTo>
                    <a:lnTo>
                      <a:pt x="15" y="0"/>
                    </a:lnTo>
                    <a:lnTo>
                      <a:pt x="7" y="0"/>
                    </a:lnTo>
                    <a:lnTo>
                      <a:pt x="0" y="8"/>
                    </a:lnTo>
                    <a:lnTo>
                      <a:pt x="0" y="29"/>
                    </a:lnTo>
                    <a:lnTo>
                      <a:pt x="7" y="29"/>
                    </a:lnTo>
                    <a:lnTo>
                      <a:pt x="15" y="29"/>
                    </a:lnTo>
                    <a:lnTo>
                      <a:pt x="15" y="29"/>
                    </a:lnTo>
                    <a:lnTo>
                      <a:pt x="15"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2" name="Line 6235"/>
              <p:cNvSpPr>
                <a:spLocks noChangeShapeType="1"/>
              </p:cNvSpPr>
              <p:nvPr/>
            </p:nvSpPr>
            <p:spPr bwMode="auto">
              <a:xfrm>
                <a:off x="5386388" y="2751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3" name="Freeform 6236"/>
              <p:cNvSpPr>
                <a:spLocks/>
              </p:cNvSpPr>
              <p:nvPr/>
            </p:nvSpPr>
            <p:spPr bwMode="auto">
              <a:xfrm>
                <a:off x="5381626" y="2751138"/>
                <a:ext cx="12700" cy="3175"/>
              </a:xfrm>
              <a:custGeom>
                <a:avLst/>
                <a:gdLst/>
                <a:ahLst/>
                <a:cxnLst>
                  <a:cxn ang="0">
                    <a:pos x="7" y="0"/>
                  </a:cxn>
                  <a:cxn ang="0">
                    <a:pos x="0" y="0"/>
                  </a:cxn>
                  <a:cxn ang="0">
                    <a:pos x="0" y="6"/>
                  </a:cxn>
                  <a:cxn ang="0">
                    <a:pos x="22" y="6"/>
                  </a:cxn>
                  <a:cxn ang="0">
                    <a:pos x="22" y="0"/>
                  </a:cxn>
                  <a:cxn ang="0">
                    <a:pos x="15" y="0"/>
                  </a:cxn>
                  <a:cxn ang="0">
                    <a:pos x="7" y="0"/>
                  </a:cxn>
                </a:cxnLst>
                <a:rect l="0" t="0" r="r" b="b"/>
                <a:pathLst>
                  <a:path w="22" h="6">
                    <a:moveTo>
                      <a:pt x="7" y="0"/>
                    </a:moveTo>
                    <a:lnTo>
                      <a:pt x="0" y="0"/>
                    </a:lnTo>
                    <a:lnTo>
                      <a:pt x="0" y="6"/>
                    </a:lnTo>
                    <a:lnTo>
                      <a:pt x="22" y="6"/>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4" name="Freeform 6237"/>
              <p:cNvSpPr>
                <a:spLocks/>
              </p:cNvSpPr>
              <p:nvPr/>
            </p:nvSpPr>
            <p:spPr bwMode="auto">
              <a:xfrm>
                <a:off x="5381626" y="2751138"/>
                <a:ext cx="12700" cy="3175"/>
              </a:xfrm>
              <a:custGeom>
                <a:avLst/>
                <a:gdLst/>
                <a:ahLst/>
                <a:cxnLst>
                  <a:cxn ang="0">
                    <a:pos x="7" y="0"/>
                  </a:cxn>
                  <a:cxn ang="0">
                    <a:pos x="0" y="0"/>
                  </a:cxn>
                  <a:cxn ang="0">
                    <a:pos x="0" y="6"/>
                  </a:cxn>
                  <a:cxn ang="0">
                    <a:pos x="7" y="6"/>
                  </a:cxn>
                  <a:cxn ang="0">
                    <a:pos x="15" y="6"/>
                  </a:cxn>
                  <a:cxn ang="0">
                    <a:pos x="22" y="6"/>
                  </a:cxn>
                  <a:cxn ang="0">
                    <a:pos x="22" y="0"/>
                  </a:cxn>
                  <a:cxn ang="0">
                    <a:pos x="15" y="0"/>
                  </a:cxn>
                  <a:cxn ang="0">
                    <a:pos x="7" y="0"/>
                  </a:cxn>
                </a:cxnLst>
                <a:rect l="0" t="0" r="r" b="b"/>
                <a:pathLst>
                  <a:path w="22" h="6">
                    <a:moveTo>
                      <a:pt x="7" y="0"/>
                    </a:moveTo>
                    <a:lnTo>
                      <a:pt x="0" y="0"/>
                    </a:lnTo>
                    <a:lnTo>
                      <a:pt x="0" y="6"/>
                    </a:lnTo>
                    <a:lnTo>
                      <a:pt x="7" y="6"/>
                    </a:lnTo>
                    <a:lnTo>
                      <a:pt x="15" y="6"/>
                    </a:lnTo>
                    <a:lnTo>
                      <a:pt x="22" y="6"/>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5" name="Line 6238"/>
              <p:cNvSpPr>
                <a:spLocks noChangeShapeType="1"/>
              </p:cNvSpPr>
              <p:nvPr/>
            </p:nvSpPr>
            <p:spPr bwMode="auto">
              <a:xfrm>
                <a:off x="5389563" y="2751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6" name="Freeform 6239"/>
              <p:cNvSpPr>
                <a:spLocks/>
              </p:cNvSpPr>
              <p:nvPr/>
            </p:nvSpPr>
            <p:spPr bwMode="auto">
              <a:xfrm>
                <a:off x="5386388" y="2751138"/>
                <a:ext cx="11113" cy="3175"/>
              </a:xfrm>
              <a:custGeom>
                <a:avLst/>
                <a:gdLst/>
                <a:ahLst/>
                <a:cxnLst>
                  <a:cxn ang="0">
                    <a:pos x="8" y="0"/>
                  </a:cxn>
                  <a:cxn ang="0">
                    <a:pos x="0" y="0"/>
                  </a:cxn>
                  <a:cxn ang="0">
                    <a:pos x="0" y="6"/>
                  </a:cxn>
                  <a:cxn ang="0">
                    <a:pos x="23" y="6"/>
                  </a:cxn>
                  <a:cxn ang="0">
                    <a:pos x="23" y="0"/>
                  </a:cxn>
                  <a:cxn ang="0">
                    <a:pos x="15" y="0"/>
                  </a:cxn>
                  <a:cxn ang="0">
                    <a:pos x="8" y="0"/>
                  </a:cxn>
                </a:cxnLst>
                <a:rect l="0" t="0" r="r" b="b"/>
                <a:pathLst>
                  <a:path w="23" h="6">
                    <a:moveTo>
                      <a:pt x="8" y="0"/>
                    </a:moveTo>
                    <a:lnTo>
                      <a:pt x="0" y="0"/>
                    </a:lnTo>
                    <a:lnTo>
                      <a:pt x="0" y="6"/>
                    </a:lnTo>
                    <a:lnTo>
                      <a:pt x="23" y="6"/>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7" name="Freeform 6240"/>
              <p:cNvSpPr>
                <a:spLocks/>
              </p:cNvSpPr>
              <p:nvPr/>
            </p:nvSpPr>
            <p:spPr bwMode="auto">
              <a:xfrm>
                <a:off x="5386388" y="2751138"/>
                <a:ext cx="11113" cy="3175"/>
              </a:xfrm>
              <a:custGeom>
                <a:avLst/>
                <a:gdLst/>
                <a:ahLst/>
                <a:cxnLst>
                  <a:cxn ang="0">
                    <a:pos x="8" y="0"/>
                  </a:cxn>
                  <a:cxn ang="0">
                    <a:pos x="0" y="0"/>
                  </a:cxn>
                  <a:cxn ang="0">
                    <a:pos x="0" y="6"/>
                  </a:cxn>
                  <a:cxn ang="0">
                    <a:pos x="8" y="6"/>
                  </a:cxn>
                  <a:cxn ang="0">
                    <a:pos x="15" y="6"/>
                  </a:cxn>
                  <a:cxn ang="0">
                    <a:pos x="23" y="6"/>
                  </a:cxn>
                  <a:cxn ang="0">
                    <a:pos x="23" y="0"/>
                  </a:cxn>
                  <a:cxn ang="0">
                    <a:pos x="15" y="0"/>
                  </a:cxn>
                  <a:cxn ang="0">
                    <a:pos x="8" y="0"/>
                  </a:cxn>
                </a:cxnLst>
                <a:rect l="0" t="0" r="r" b="b"/>
                <a:pathLst>
                  <a:path w="23" h="6">
                    <a:moveTo>
                      <a:pt x="8" y="0"/>
                    </a:moveTo>
                    <a:lnTo>
                      <a:pt x="0" y="0"/>
                    </a:lnTo>
                    <a:lnTo>
                      <a:pt x="0" y="6"/>
                    </a:lnTo>
                    <a:lnTo>
                      <a:pt x="8" y="6"/>
                    </a:lnTo>
                    <a:lnTo>
                      <a:pt x="15" y="6"/>
                    </a:lnTo>
                    <a:lnTo>
                      <a:pt x="23" y="6"/>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8" name="Line 6241"/>
              <p:cNvSpPr>
                <a:spLocks noChangeShapeType="1"/>
              </p:cNvSpPr>
              <p:nvPr/>
            </p:nvSpPr>
            <p:spPr bwMode="auto">
              <a:xfrm>
                <a:off x="5394326" y="2751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59" name="Freeform 6242"/>
              <p:cNvSpPr>
                <a:spLocks/>
              </p:cNvSpPr>
              <p:nvPr/>
            </p:nvSpPr>
            <p:spPr bwMode="auto">
              <a:xfrm>
                <a:off x="5389563" y="2751138"/>
                <a:ext cx="15875" cy="3175"/>
              </a:xfrm>
              <a:custGeom>
                <a:avLst/>
                <a:gdLst/>
                <a:ahLst/>
                <a:cxnLst>
                  <a:cxn ang="0">
                    <a:pos x="7" y="0"/>
                  </a:cxn>
                  <a:cxn ang="0">
                    <a:pos x="0" y="0"/>
                  </a:cxn>
                  <a:cxn ang="0">
                    <a:pos x="0" y="6"/>
                  </a:cxn>
                  <a:cxn ang="0">
                    <a:pos x="30" y="6"/>
                  </a:cxn>
                  <a:cxn ang="0">
                    <a:pos x="22" y="0"/>
                  </a:cxn>
                  <a:cxn ang="0">
                    <a:pos x="7" y="0"/>
                  </a:cxn>
                </a:cxnLst>
                <a:rect l="0" t="0" r="r" b="b"/>
                <a:pathLst>
                  <a:path w="30" h="6">
                    <a:moveTo>
                      <a:pt x="7" y="0"/>
                    </a:moveTo>
                    <a:lnTo>
                      <a:pt x="0" y="0"/>
                    </a:lnTo>
                    <a:lnTo>
                      <a:pt x="0" y="6"/>
                    </a:lnTo>
                    <a:lnTo>
                      <a:pt x="30" y="6"/>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0" name="Freeform 6243"/>
              <p:cNvSpPr>
                <a:spLocks/>
              </p:cNvSpPr>
              <p:nvPr/>
            </p:nvSpPr>
            <p:spPr bwMode="auto">
              <a:xfrm>
                <a:off x="5389563" y="2751138"/>
                <a:ext cx="15875" cy="3175"/>
              </a:xfrm>
              <a:custGeom>
                <a:avLst/>
                <a:gdLst/>
                <a:ahLst/>
                <a:cxnLst>
                  <a:cxn ang="0">
                    <a:pos x="7" y="0"/>
                  </a:cxn>
                  <a:cxn ang="0">
                    <a:pos x="0" y="0"/>
                  </a:cxn>
                  <a:cxn ang="0">
                    <a:pos x="0" y="6"/>
                  </a:cxn>
                  <a:cxn ang="0">
                    <a:pos x="7" y="6"/>
                  </a:cxn>
                  <a:cxn ang="0">
                    <a:pos x="22" y="6"/>
                  </a:cxn>
                  <a:cxn ang="0">
                    <a:pos x="30" y="6"/>
                  </a:cxn>
                  <a:cxn ang="0">
                    <a:pos x="22" y="0"/>
                  </a:cxn>
                  <a:cxn ang="0">
                    <a:pos x="22" y="0"/>
                  </a:cxn>
                  <a:cxn ang="0">
                    <a:pos x="7" y="0"/>
                  </a:cxn>
                </a:cxnLst>
                <a:rect l="0" t="0" r="r" b="b"/>
                <a:pathLst>
                  <a:path w="30" h="6">
                    <a:moveTo>
                      <a:pt x="7" y="0"/>
                    </a:moveTo>
                    <a:lnTo>
                      <a:pt x="0" y="0"/>
                    </a:lnTo>
                    <a:lnTo>
                      <a:pt x="0" y="6"/>
                    </a:lnTo>
                    <a:lnTo>
                      <a:pt x="7" y="6"/>
                    </a:lnTo>
                    <a:lnTo>
                      <a:pt x="22" y="6"/>
                    </a:lnTo>
                    <a:lnTo>
                      <a:pt x="30" y="6"/>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1" name="Line 6244"/>
              <p:cNvSpPr>
                <a:spLocks noChangeShapeType="1"/>
              </p:cNvSpPr>
              <p:nvPr/>
            </p:nvSpPr>
            <p:spPr bwMode="auto">
              <a:xfrm>
                <a:off x="5402263" y="2751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2" name="Freeform 6245"/>
              <p:cNvSpPr>
                <a:spLocks/>
              </p:cNvSpPr>
              <p:nvPr/>
            </p:nvSpPr>
            <p:spPr bwMode="auto">
              <a:xfrm>
                <a:off x="5397501" y="2751138"/>
                <a:ext cx="31750" cy="3175"/>
              </a:xfrm>
              <a:custGeom>
                <a:avLst/>
                <a:gdLst/>
                <a:ahLst/>
                <a:cxnLst>
                  <a:cxn ang="0">
                    <a:pos x="7" y="0"/>
                  </a:cxn>
                  <a:cxn ang="0">
                    <a:pos x="0" y="0"/>
                  </a:cxn>
                  <a:cxn ang="0">
                    <a:pos x="0" y="6"/>
                  </a:cxn>
                  <a:cxn ang="0">
                    <a:pos x="60" y="6"/>
                  </a:cxn>
                  <a:cxn ang="0">
                    <a:pos x="60" y="0"/>
                  </a:cxn>
                  <a:cxn ang="0">
                    <a:pos x="52" y="0"/>
                  </a:cxn>
                  <a:cxn ang="0">
                    <a:pos x="7" y="0"/>
                  </a:cxn>
                </a:cxnLst>
                <a:rect l="0" t="0" r="r" b="b"/>
                <a:pathLst>
                  <a:path w="60" h="6">
                    <a:moveTo>
                      <a:pt x="7" y="0"/>
                    </a:moveTo>
                    <a:lnTo>
                      <a:pt x="0" y="0"/>
                    </a:lnTo>
                    <a:lnTo>
                      <a:pt x="0" y="6"/>
                    </a:lnTo>
                    <a:lnTo>
                      <a:pt x="60" y="6"/>
                    </a:lnTo>
                    <a:lnTo>
                      <a:pt x="60" y="0"/>
                    </a:lnTo>
                    <a:lnTo>
                      <a:pt x="5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3" name="Freeform 6246"/>
              <p:cNvSpPr>
                <a:spLocks/>
              </p:cNvSpPr>
              <p:nvPr/>
            </p:nvSpPr>
            <p:spPr bwMode="auto">
              <a:xfrm>
                <a:off x="5397501" y="2751138"/>
                <a:ext cx="31750" cy="3175"/>
              </a:xfrm>
              <a:custGeom>
                <a:avLst/>
                <a:gdLst/>
                <a:ahLst/>
                <a:cxnLst>
                  <a:cxn ang="0">
                    <a:pos x="7" y="0"/>
                  </a:cxn>
                  <a:cxn ang="0">
                    <a:pos x="0" y="0"/>
                  </a:cxn>
                  <a:cxn ang="0">
                    <a:pos x="0" y="6"/>
                  </a:cxn>
                  <a:cxn ang="0">
                    <a:pos x="7" y="6"/>
                  </a:cxn>
                  <a:cxn ang="0">
                    <a:pos x="52" y="6"/>
                  </a:cxn>
                  <a:cxn ang="0">
                    <a:pos x="60" y="6"/>
                  </a:cxn>
                  <a:cxn ang="0">
                    <a:pos x="60" y="0"/>
                  </a:cxn>
                  <a:cxn ang="0">
                    <a:pos x="52" y="0"/>
                  </a:cxn>
                  <a:cxn ang="0">
                    <a:pos x="7" y="0"/>
                  </a:cxn>
                </a:cxnLst>
                <a:rect l="0" t="0" r="r" b="b"/>
                <a:pathLst>
                  <a:path w="60" h="6">
                    <a:moveTo>
                      <a:pt x="7" y="0"/>
                    </a:moveTo>
                    <a:lnTo>
                      <a:pt x="0" y="0"/>
                    </a:lnTo>
                    <a:lnTo>
                      <a:pt x="0" y="6"/>
                    </a:lnTo>
                    <a:lnTo>
                      <a:pt x="7" y="6"/>
                    </a:lnTo>
                    <a:lnTo>
                      <a:pt x="52" y="6"/>
                    </a:lnTo>
                    <a:lnTo>
                      <a:pt x="60" y="6"/>
                    </a:lnTo>
                    <a:lnTo>
                      <a:pt x="60" y="0"/>
                    </a:lnTo>
                    <a:lnTo>
                      <a:pt x="5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4" name="Line 6247"/>
              <p:cNvSpPr>
                <a:spLocks noChangeShapeType="1"/>
              </p:cNvSpPr>
              <p:nvPr/>
            </p:nvSpPr>
            <p:spPr bwMode="auto">
              <a:xfrm>
                <a:off x="5429251" y="27543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5" name="Freeform 6248"/>
              <p:cNvSpPr>
                <a:spLocks/>
              </p:cNvSpPr>
              <p:nvPr/>
            </p:nvSpPr>
            <p:spPr bwMode="auto">
              <a:xfrm>
                <a:off x="5421313" y="2751138"/>
                <a:ext cx="7938" cy="15875"/>
              </a:xfrm>
              <a:custGeom>
                <a:avLst/>
                <a:gdLst/>
                <a:ahLst/>
                <a:cxnLst>
                  <a:cxn ang="0">
                    <a:pos x="15" y="6"/>
                  </a:cxn>
                  <a:cxn ang="0">
                    <a:pos x="15" y="0"/>
                  </a:cxn>
                  <a:cxn ang="0">
                    <a:pos x="7" y="0"/>
                  </a:cxn>
                  <a:cxn ang="0">
                    <a:pos x="0" y="6"/>
                  </a:cxn>
                  <a:cxn ang="0">
                    <a:pos x="0" y="21"/>
                  </a:cxn>
                  <a:cxn ang="0">
                    <a:pos x="7" y="28"/>
                  </a:cxn>
                  <a:cxn ang="0">
                    <a:pos x="15" y="28"/>
                  </a:cxn>
                  <a:cxn ang="0">
                    <a:pos x="15" y="21"/>
                  </a:cxn>
                  <a:cxn ang="0">
                    <a:pos x="15" y="6"/>
                  </a:cxn>
                </a:cxnLst>
                <a:rect l="0" t="0" r="r" b="b"/>
                <a:pathLst>
                  <a:path w="15" h="28">
                    <a:moveTo>
                      <a:pt x="15" y="6"/>
                    </a:moveTo>
                    <a:lnTo>
                      <a:pt x="15" y="0"/>
                    </a:lnTo>
                    <a:lnTo>
                      <a:pt x="7" y="0"/>
                    </a:lnTo>
                    <a:lnTo>
                      <a:pt x="0" y="6"/>
                    </a:lnTo>
                    <a:lnTo>
                      <a:pt x="0" y="21"/>
                    </a:lnTo>
                    <a:lnTo>
                      <a:pt x="7" y="28"/>
                    </a:lnTo>
                    <a:lnTo>
                      <a:pt x="15" y="28"/>
                    </a:lnTo>
                    <a:lnTo>
                      <a:pt x="15" y="21"/>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6" name="Freeform 6249"/>
              <p:cNvSpPr>
                <a:spLocks/>
              </p:cNvSpPr>
              <p:nvPr/>
            </p:nvSpPr>
            <p:spPr bwMode="auto">
              <a:xfrm>
                <a:off x="5421313" y="2751138"/>
                <a:ext cx="7938" cy="15875"/>
              </a:xfrm>
              <a:custGeom>
                <a:avLst/>
                <a:gdLst/>
                <a:ahLst/>
                <a:cxnLst>
                  <a:cxn ang="0">
                    <a:pos x="15" y="6"/>
                  </a:cxn>
                  <a:cxn ang="0">
                    <a:pos x="15" y="0"/>
                  </a:cxn>
                  <a:cxn ang="0">
                    <a:pos x="7" y="0"/>
                  </a:cxn>
                  <a:cxn ang="0">
                    <a:pos x="0" y="6"/>
                  </a:cxn>
                  <a:cxn ang="0">
                    <a:pos x="0" y="21"/>
                  </a:cxn>
                  <a:cxn ang="0">
                    <a:pos x="7" y="28"/>
                  </a:cxn>
                  <a:cxn ang="0">
                    <a:pos x="15" y="28"/>
                  </a:cxn>
                  <a:cxn ang="0">
                    <a:pos x="15" y="21"/>
                  </a:cxn>
                  <a:cxn ang="0">
                    <a:pos x="15" y="6"/>
                  </a:cxn>
                </a:cxnLst>
                <a:rect l="0" t="0" r="r" b="b"/>
                <a:pathLst>
                  <a:path w="15" h="28">
                    <a:moveTo>
                      <a:pt x="15" y="6"/>
                    </a:moveTo>
                    <a:lnTo>
                      <a:pt x="15" y="0"/>
                    </a:lnTo>
                    <a:lnTo>
                      <a:pt x="7" y="0"/>
                    </a:lnTo>
                    <a:lnTo>
                      <a:pt x="0" y="6"/>
                    </a:lnTo>
                    <a:lnTo>
                      <a:pt x="0" y="21"/>
                    </a:lnTo>
                    <a:lnTo>
                      <a:pt x="7" y="28"/>
                    </a:lnTo>
                    <a:lnTo>
                      <a:pt x="15" y="28"/>
                    </a:lnTo>
                    <a:lnTo>
                      <a:pt x="15" y="21"/>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7" name="Line 6250"/>
              <p:cNvSpPr>
                <a:spLocks noChangeShapeType="1"/>
              </p:cNvSpPr>
              <p:nvPr/>
            </p:nvSpPr>
            <p:spPr bwMode="auto">
              <a:xfrm>
                <a:off x="5426076" y="27590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8" name="Freeform 6252"/>
              <p:cNvSpPr>
                <a:spLocks/>
              </p:cNvSpPr>
              <p:nvPr/>
            </p:nvSpPr>
            <p:spPr bwMode="auto">
              <a:xfrm>
                <a:off x="5421313" y="2759075"/>
                <a:ext cx="17463" cy="7938"/>
              </a:xfrm>
              <a:custGeom>
                <a:avLst/>
                <a:gdLst/>
                <a:ahLst/>
                <a:cxnLst>
                  <a:cxn ang="0">
                    <a:pos x="7" y="0"/>
                  </a:cxn>
                  <a:cxn ang="0">
                    <a:pos x="0" y="8"/>
                  </a:cxn>
                  <a:cxn ang="0">
                    <a:pos x="7" y="15"/>
                  </a:cxn>
                  <a:cxn ang="0">
                    <a:pos x="23" y="15"/>
                  </a:cxn>
                  <a:cxn ang="0">
                    <a:pos x="31" y="8"/>
                  </a:cxn>
                  <a:cxn ang="0">
                    <a:pos x="23" y="0"/>
                  </a:cxn>
                  <a:cxn ang="0">
                    <a:pos x="7" y="0"/>
                  </a:cxn>
                </a:cxnLst>
                <a:rect l="0" t="0" r="r" b="b"/>
                <a:pathLst>
                  <a:path w="31" h="15">
                    <a:moveTo>
                      <a:pt x="7" y="0"/>
                    </a:moveTo>
                    <a:lnTo>
                      <a:pt x="0" y="8"/>
                    </a:lnTo>
                    <a:lnTo>
                      <a:pt x="7" y="15"/>
                    </a:lnTo>
                    <a:lnTo>
                      <a:pt x="23" y="15"/>
                    </a:lnTo>
                    <a:lnTo>
                      <a:pt x="31" y="8"/>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69" name="Freeform 6253"/>
              <p:cNvSpPr>
                <a:spLocks/>
              </p:cNvSpPr>
              <p:nvPr/>
            </p:nvSpPr>
            <p:spPr bwMode="auto">
              <a:xfrm>
                <a:off x="5421313" y="2759075"/>
                <a:ext cx="17463" cy="7938"/>
              </a:xfrm>
              <a:custGeom>
                <a:avLst/>
                <a:gdLst/>
                <a:ahLst/>
                <a:cxnLst>
                  <a:cxn ang="0">
                    <a:pos x="7" y="0"/>
                  </a:cxn>
                  <a:cxn ang="0">
                    <a:pos x="0" y="8"/>
                  </a:cxn>
                  <a:cxn ang="0">
                    <a:pos x="0" y="8"/>
                  </a:cxn>
                  <a:cxn ang="0">
                    <a:pos x="7" y="15"/>
                  </a:cxn>
                  <a:cxn ang="0">
                    <a:pos x="23" y="15"/>
                  </a:cxn>
                  <a:cxn ang="0">
                    <a:pos x="31" y="8"/>
                  </a:cxn>
                  <a:cxn ang="0">
                    <a:pos x="31" y="8"/>
                  </a:cxn>
                  <a:cxn ang="0">
                    <a:pos x="23" y="0"/>
                  </a:cxn>
                  <a:cxn ang="0">
                    <a:pos x="7" y="0"/>
                  </a:cxn>
                </a:cxnLst>
                <a:rect l="0" t="0" r="r" b="b"/>
                <a:pathLst>
                  <a:path w="31" h="15">
                    <a:moveTo>
                      <a:pt x="7" y="0"/>
                    </a:moveTo>
                    <a:lnTo>
                      <a:pt x="0" y="8"/>
                    </a:lnTo>
                    <a:lnTo>
                      <a:pt x="0" y="8"/>
                    </a:lnTo>
                    <a:lnTo>
                      <a:pt x="7" y="15"/>
                    </a:lnTo>
                    <a:lnTo>
                      <a:pt x="23" y="15"/>
                    </a:lnTo>
                    <a:lnTo>
                      <a:pt x="31" y="8"/>
                    </a:lnTo>
                    <a:lnTo>
                      <a:pt x="31" y="8"/>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0" name="Line 6254"/>
              <p:cNvSpPr>
                <a:spLocks noChangeShapeType="1"/>
              </p:cNvSpPr>
              <p:nvPr/>
            </p:nvSpPr>
            <p:spPr bwMode="auto">
              <a:xfrm>
                <a:off x="5438776" y="2762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1" name="Freeform 6255"/>
              <p:cNvSpPr>
                <a:spLocks/>
              </p:cNvSpPr>
              <p:nvPr/>
            </p:nvSpPr>
            <p:spPr bwMode="auto">
              <a:xfrm>
                <a:off x="5429251" y="2759075"/>
                <a:ext cx="9525" cy="14288"/>
              </a:xfrm>
              <a:custGeom>
                <a:avLst/>
                <a:gdLst/>
                <a:ahLst/>
                <a:cxnLst>
                  <a:cxn ang="0">
                    <a:pos x="16" y="8"/>
                  </a:cxn>
                  <a:cxn ang="0">
                    <a:pos x="8" y="0"/>
                  </a:cxn>
                  <a:cxn ang="0">
                    <a:pos x="0" y="8"/>
                  </a:cxn>
                  <a:cxn ang="0">
                    <a:pos x="0" y="29"/>
                  </a:cxn>
                  <a:cxn ang="0">
                    <a:pos x="16" y="29"/>
                  </a:cxn>
                  <a:cxn ang="0">
                    <a:pos x="16" y="8"/>
                  </a:cxn>
                </a:cxnLst>
                <a:rect l="0" t="0" r="r" b="b"/>
                <a:pathLst>
                  <a:path w="16" h="29">
                    <a:moveTo>
                      <a:pt x="16" y="8"/>
                    </a:moveTo>
                    <a:lnTo>
                      <a:pt x="8" y="0"/>
                    </a:lnTo>
                    <a:lnTo>
                      <a:pt x="0" y="8"/>
                    </a:lnTo>
                    <a:lnTo>
                      <a:pt x="0" y="29"/>
                    </a:lnTo>
                    <a:lnTo>
                      <a:pt x="16" y="29"/>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2" name="Freeform 6256"/>
              <p:cNvSpPr>
                <a:spLocks/>
              </p:cNvSpPr>
              <p:nvPr/>
            </p:nvSpPr>
            <p:spPr bwMode="auto">
              <a:xfrm>
                <a:off x="5429251" y="2759075"/>
                <a:ext cx="9525" cy="14288"/>
              </a:xfrm>
              <a:custGeom>
                <a:avLst/>
                <a:gdLst/>
                <a:ahLst/>
                <a:cxnLst>
                  <a:cxn ang="0">
                    <a:pos x="16" y="8"/>
                  </a:cxn>
                  <a:cxn ang="0">
                    <a:pos x="16" y="8"/>
                  </a:cxn>
                  <a:cxn ang="0">
                    <a:pos x="8" y="0"/>
                  </a:cxn>
                  <a:cxn ang="0">
                    <a:pos x="0" y="8"/>
                  </a:cxn>
                  <a:cxn ang="0">
                    <a:pos x="0" y="29"/>
                  </a:cxn>
                  <a:cxn ang="0">
                    <a:pos x="8" y="29"/>
                  </a:cxn>
                  <a:cxn ang="0">
                    <a:pos x="16" y="29"/>
                  </a:cxn>
                  <a:cxn ang="0">
                    <a:pos x="16" y="29"/>
                  </a:cxn>
                  <a:cxn ang="0">
                    <a:pos x="16" y="8"/>
                  </a:cxn>
                </a:cxnLst>
                <a:rect l="0" t="0" r="r" b="b"/>
                <a:pathLst>
                  <a:path w="16" h="29">
                    <a:moveTo>
                      <a:pt x="16" y="8"/>
                    </a:moveTo>
                    <a:lnTo>
                      <a:pt x="16" y="8"/>
                    </a:lnTo>
                    <a:lnTo>
                      <a:pt x="8" y="0"/>
                    </a:lnTo>
                    <a:lnTo>
                      <a:pt x="0" y="8"/>
                    </a:lnTo>
                    <a:lnTo>
                      <a:pt x="0" y="29"/>
                    </a:lnTo>
                    <a:lnTo>
                      <a:pt x="8" y="29"/>
                    </a:lnTo>
                    <a:lnTo>
                      <a:pt x="16" y="29"/>
                    </a:lnTo>
                    <a:lnTo>
                      <a:pt x="16" y="29"/>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3" name="Line 6257"/>
              <p:cNvSpPr>
                <a:spLocks noChangeShapeType="1"/>
              </p:cNvSpPr>
              <p:nvPr/>
            </p:nvSpPr>
            <p:spPr bwMode="auto">
              <a:xfrm>
                <a:off x="5434013" y="2770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4" name="Freeform 6258"/>
              <p:cNvSpPr>
                <a:spLocks/>
              </p:cNvSpPr>
              <p:nvPr/>
            </p:nvSpPr>
            <p:spPr bwMode="auto">
              <a:xfrm>
                <a:off x="5429251" y="2770188"/>
                <a:ext cx="12700" cy="3175"/>
              </a:xfrm>
              <a:custGeom>
                <a:avLst/>
                <a:gdLst/>
                <a:ahLst/>
                <a:cxnLst>
                  <a:cxn ang="0">
                    <a:pos x="8" y="0"/>
                  </a:cxn>
                  <a:cxn ang="0">
                    <a:pos x="0" y="0"/>
                  </a:cxn>
                  <a:cxn ang="0">
                    <a:pos x="0" y="6"/>
                  </a:cxn>
                  <a:cxn ang="0">
                    <a:pos x="22" y="6"/>
                  </a:cxn>
                  <a:cxn ang="0">
                    <a:pos x="22" y="0"/>
                  </a:cxn>
                  <a:cxn ang="0">
                    <a:pos x="16" y="0"/>
                  </a:cxn>
                  <a:cxn ang="0">
                    <a:pos x="8" y="0"/>
                  </a:cxn>
                </a:cxnLst>
                <a:rect l="0" t="0" r="r" b="b"/>
                <a:pathLst>
                  <a:path w="22" h="6">
                    <a:moveTo>
                      <a:pt x="8" y="0"/>
                    </a:moveTo>
                    <a:lnTo>
                      <a:pt x="0" y="0"/>
                    </a:lnTo>
                    <a:lnTo>
                      <a:pt x="0" y="6"/>
                    </a:lnTo>
                    <a:lnTo>
                      <a:pt x="22" y="6"/>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5" name="Freeform 6259"/>
              <p:cNvSpPr>
                <a:spLocks/>
              </p:cNvSpPr>
              <p:nvPr/>
            </p:nvSpPr>
            <p:spPr bwMode="auto">
              <a:xfrm>
                <a:off x="5429251" y="2770188"/>
                <a:ext cx="12700" cy="3175"/>
              </a:xfrm>
              <a:custGeom>
                <a:avLst/>
                <a:gdLst/>
                <a:ahLst/>
                <a:cxnLst>
                  <a:cxn ang="0">
                    <a:pos x="8" y="0"/>
                  </a:cxn>
                  <a:cxn ang="0">
                    <a:pos x="0" y="0"/>
                  </a:cxn>
                  <a:cxn ang="0">
                    <a:pos x="0" y="6"/>
                  </a:cxn>
                  <a:cxn ang="0">
                    <a:pos x="8" y="6"/>
                  </a:cxn>
                  <a:cxn ang="0">
                    <a:pos x="16" y="6"/>
                  </a:cxn>
                  <a:cxn ang="0">
                    <a:pos x="22" y="6"/>
                  </a:cxn>
                  <a:cxn ang="0">
                    <a:pos x="22" y="0"/>
                  </a:cxn>
                  <a:cxn ang="0">
                    <a:pos x="16" y="0"/>
                  </a:cxn>
                  <a:cxn ang="0">
                    <a:pos x="8" y="0"/>
                  </a:cxn>
                </a:cxnLst>
                <a:rect l="0" t="0" r="r" b="b"/>
                <a:pathLst>
                  <a:path w="22" h="6">
                    <a:moveTo>
                      <a:pt x="8" y="0"/>
                    </a:moveTo>
                    <a:lnTo>
                      <a:pt x="0" y="0"/>
                    </a:lnTo>
                    <a:lnTo>
                      <a:pt x="0" y="6"/>
                    </a:lnTo>
                    <a:lnTo>
                      <a:pt x="8" y="6"/>
                    </a:lnTo>
                    <a:lnTo>
                      <a:pt x="16" y="6"/>
                    </a:lnTo>
                    <a:lnTo>
                      <a:pt x="22" y="6"/>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6" name="Line 6260"/>
              <p:cNvSpPr>
                <a:spLocks noChangeShapeType="1"/>
              </p:cNvSpPr>
              <p:nvPr/>
            </p:nvSpPr>
            <p:spPr bwMode="auto">
              <a:xfrm>
                <a:off x="5438776" y="2770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7" name="Freeform 6261"/>
              <p:cNvSpPr>
                <a:spLocks/>
              </p:cNvSpPr>
              <p:nvPr/>
            </p:nvSpPr>
            <p:spPr bwMode="auto">
              <a:xfrm>
                <a:off x="5434013" y="2770188"/>
                <a:ext cx="19050" cy="3175"/>
              </a:xfrm>
              <a:custGeom>
                <a:avLst/>
                <a:gdLst/>
                <a:ahLst/>
                <a:cxnLst>
                  <a:cxn ang="0">
                    <a:pos x="8" y="0"/>
                  </a:cxn>
                  <a:cxn ang="0">
                    <a:pos x="0" y="0"/>
                  </a:cxn>
                  <a:cxn ang="0">
                    <a:pos x="0" y="6"/>
                  </a:cxn>
                  <a:cxn ang="0">
                    <a:pos x="37" y="6"/>
                  </a:cxn>
                  <a:cxn ang="0">
                    <a:pos x="30" y="0"/>
                  </a:cxn>
                  <a:cxn ang="0">
                    <a:pos x="8" y="0"/>
                  </a:cxn>
                </a:cxnLst>
                <a:rect l="0" t="0" r="r" b="b"/>
                <a:pathLst>
                  <a:path w="37" h="6">
                    <a:moveTo>
                      <a:pt x="8" y="0"/>
                    </a:moveTo>
                    <a:lnTo>
                      <a:pt x="0" y="0"/>
                    </a:lnTo>
                    <a:lnTo>
                      <a:pt x="0" y="6"/>
                    </a:lnTo>
                    <a:lnTo>
                      <a:pt x="37" y="6"/>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8" name="Freeform 6262"/>
              <p:cNvSpPr>
                <a:spLocks/>
              </p:cNvSpPr>
              <p:nvPr/>
            </p:nvSpPr>
            <p:spPr bwMode="auto">
              <a:xfrm>
                <a:off x="5434013" y="2770188"/>
                <a:ext cx="19050" cy="3175"/>
              </a:xfrm>
              <a:custGeom>
                <a:avLst/>
                <a:gdLst/>
                <a:ahLst/>
                <a:cxnLst>
                  <a:cxn ang="0">
                    <a:pos x="8" y="0"/>
                  </a:cxn>
                  <a:cxn ang="0">
                    <a:pos x="0" y="0"/>
                  </a:cxn>
                  <a:cxn ang="0">
                    <a:pos x="0" y="6"/>
                  </a:cxn>
                  <a:cxn ang="0">
                    <a:pos x="8" y="6"/>
                  </a:cxn>
                  <a:cxn ang="0">
                    <a:pos x="30" y="6"/>
                  </a:cxn>
                  <a:cxn ang="0">
                    <a:pos x="37" y="6"/>
                  </a:cxn>
                  <a:cxn ang="0">
                    <a:pos x="30" y="0"/>
                  </a:cxn>
                  <a:cxn ang="0">
                    <a:pos x="30" y="0"/>
                  </a:cxn>
                  <a:cxn ang="0">
                    <a:pos x="8" y="0"/>
                  </a:cxn>
                </a:cxnLst>
                <a:rect l="0" t="0" r="r" b="b"/>
                <a:pathLst>
                  <a:path w="37" h="6">
                    <a:moveTo>
                      <a:pt x="8" y="0"/>
                    </a:moveTo>
                    <a:lnTo>
                      <a:pt x="0" y="0"/>
                    </a:lnTo>
                    <a:lnTo>
                      <a:pt x="0" y="6"/>
                    </a:lnTo>
                    <a:lnTo>
                      <a:pt x="8" y="6"/>
                    </a:lnTo>
                    <a:lnTo>
                      <a:pt x="30" y="6"/>
                    </a:lnTo>
                    <a:lnTo>
                      <a:pt x="37" y="6"/>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79" name="Line 6263"/>
              <p:cNvSpPr>
                <a:spLocks noChangeShapeType="1"/>
              </p:cNvSpPr>
              <p:nvPr/>
            </p:nvSpPr>
            <p:spPr bwMode="auto">
              <a:xfrm>
                <a:off x="5453063" y="2773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0" name="Freeform 6264"/>
              <p:cNvSpPr>
                <a:spLocks/>
              </p:cNvSpPr>
              <p:nvPr/>
            </p:nvSpPr>
            <p:spPr bwMode="auto">
              <a:xfrm>
                <a:off x="5445126" y="2770188"/>
                <a:ext cx="7938" cy="15875"/>
              </a:xfrm>
              <a:custGeom>
                <a:avLst/>
                <a:gdLst/>
                <a:ahLst/>
                <a:cxnLst>
                  <a:cxn ang="0">
                    <a:pos x="15" y="6"/>
                  </a:cxn>
                  <a:cxn ang="0">
                    <a:pos x="8" y="0"/>
                  </a:cxn>
                  <a:cxn ang="0">
                    <a:pos x="0" y="6"/>
                  </a:cxn>
                  <a:cxn ang="0">
                    <a:pos x="0" y="21"/>
                  </a:cxn>
                  <a:cxn ang="0">
                    <a:pos x="8" y="28"/>
                  </a:cxn>
                  <a:cxn ang="0">
                    <a:pos x="15" y="21"/>
                  </a:cxn>
                  <a:cxn ang="0">
                    <a:pos x="15" y="6"/>
                  </a:cxn>
                </a:cxnLst>
                <a:rect l="0" t="0" r="r" b="b"/>
                <a:pathLst>
                  <a:path w="15" h="28">
                    <a:moveTo>
                      <a:pt x="15" y="6"/>
                    </a:moveTo>
                    <a:lnTo>
                      <a:pt x="8" y="0"/>
                    </a:lnTo>
                    <a:lnTo>
                      <a:pt x="0" y="6"/>
                    </a:lnTo>
                    <a:lnTo>
                      <a:pt x="0" y="21"/>
                    </a:lnTo>
                    <a:lnTo>
                      <a:pt x="8" y="28"/>
                    </a:lnTo>
                    <a:lnTo>
                      <a:pt x="15" y="21"/>
                    </a:lnTo>
                    <a:lnTo>
                      <a:pt x="15"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1" name="Freeform 6265"/>
              <p:cNvSpPr>
                <a:spLocks/>
              </p:cNvSpPr>
              <p:nvPr/>
            </p:nvSpPr>
            <p:spPr bwMode="auto">
              <a:xfrm>
                <a:off x="5445126" y="2770188"/>
                <a:ext cx="7938" cy="15875"/>
              </a:xfrm>
              <a:custGeom>
                <a:avLst/>
                <a:gdLst/>
                <a:ahLst/>
                <a:cxnLst>
                  <a:cxn ang="0">
                    <a:pos x="15" y="6"/>
                  </a:cxn>
                  <a:cxn ang="0">
                    <a:pos x="8" y="0"/>
                  </a:cxn>
                  <a:cxn ang="0">
                    <a:pos x="8" y="0"/>
                  </a:cxn>
                  <a:cxn ang="0">
                    <a:pos x="0" y="6"/>
                  </a:cxn>
                  <a:cxn ang="0">
                    <a:pos x="0" y="21"/>
                  </a:cxn>
                  <a:cxn ang="0">
                    <a:pos x="8" y="28"/>
                  </a:cxn>
                  <a:cxn ang="0">
                    <a:pos x="8" y="28"/>
                  </a:cxn>
                  <a:cxn ang="0">
                    <a:pos x="15" y="21"/>
                  </a:cxn>
                  <a:cxn ang="0">
                    <a:pos x="15" y="6"/>
                  </a:cxn>
                </a:cxnLst>
                <a:rect l="0" t="0" r="r" b="b"/>
                <a:pathLst>
                  <a:path w="15" h="28">
                    <a:moveTo>
                      <a:pt x="15" y="6"/>
                    </a:moveTo>
                    <a:lnTo>
                      <a:pt x="8" y="0"/>
                    </a:lnTo>
                    <a:lnTo>
                      <a:pt x="8" y="0"/>
                    </a:lnTo>
                    <a:lnTo>
                      <a:pt x="0" y="6"/>
                    </a:lnTo>
                    <a:lnTo>
                      <a:pt x="0" y="21"/>
                    </a:lnTo>
                    <a:lnTo>
                      <a:pt x="8" y="28"/>
                    </a:lnTo>
                    <a:lnTo>
                      <a:pt x="8" y="28"/>
                    </a:lnTo>
                    <a:lnTo>
                      <a:pt x="15" y="21"/>
                    </a:lnTo>
                    <a:lnTo>
                      <a:pt x="15"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2" name="Line 6266"/>
              <p:cNvSpPr>
                <a:spLocks noChangeShapeType="1"/>
              </p:cNvSpPr>
              <p:nvPr/>
            </p:nvSpPr>
            <p:spPr bwMode="auto">
              <a:xfrm>
                <a:off x="5449888" y="27813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3" name="Freeform 6267"/>
              <p:cNvSpPr>
                <a:spLocks/>
              </p:cNvSpPr>
              <p:nvPr/>
            </p:nvSpPr>
            <p:spPr bwMode="auto">
              <a:xfrm>
                <a:off x="5445126" y="2781300"/>
                <a:ext cx="20638" cy="4763"/>
              </a:xfrm>
              <a:custGeom>
                <a:avLst/>
                <a:gdLst/>
                <a:ahLst/>
                <a:cxnLst>
                  <a:cxn ang="0">
                    <a:pos x="8" y="0"/>
                  </a:cxn>
                  <a:cxn ang="0">
                    <a:pos x="0" y="0"/>
                  </a:cxn>
                  <a:cxn ang="0">
                    <a:pos x="8" y="7"/>
                  </a:cxn>
                  <a:cxn ang="0">
                    <a:pos x="31" y="7"/>
                  </a:cxn>
                  <a:cxn ang="0">
                    <a:pos x="37" y="0"/>
                  </a:cxn>
                  <a:cxn ang="0">
                    <a:pos x="31" y="0"/>
                  </a:cxn>
                  <a:cxn ang="0">
                    <a:pos x="8" y="0"/>
                  </a:cxn>
                </a:cxnLst>
                <a:rect l="0" t="0" r="r" b="b"/>
                <a:pathLst>
                  <a:path w="37" h="7">
                    <a:moveTo>
                      <a:pt x="8" y="0"/>
                    </a:moveTo>
                    <a:lnTo>
                      <a:pt x="0" y="0"/>
                    </a:lnTo>
                    <a:lnTo>
                      <a:pt x="8" y="7"/>
                    </a:lnTo>
                    <a:lnTo>
                      <a:pt x="31" y="7"/>
                    </a:lnTo>
                    <a:lnTo>
                      <a:pt x="37" y="0"/>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4" name="Freeform 6268"/>
              <p:cNvSpPr>
                <a:spLocks/>
              </p:cNvSpPr>
              <p:nvPr/>
            </p:nvSpPr>
            <p:spPr bwMode="auto">
              <a:xfrm>
                <a:off x="5445126" y="2781300"/>
                <a:ext cx="20638" cy="4763"/>
              </a:xfrm>
              <a:custGeom>
                <a:avLst/>
                <a:gdLst/>
                <a:ahLst/>
                <a:cxnLst>
                  <a:cxn ang="0">
                    <a:pos x="8" y="0"/>
                  </a:cxn>
                  <a:cxn ang="0">
                    <a:pos x="0" y="0"/>
                  </a:cxn>
                  <a:cxn ang="0">
                    <a:pos x="0" y="0"/>
                  </a:cxn>
                  <a:cxn ang="0">
                    <a:pos x="8" y="7"/>
                  </a:cxn>
                  <a:cxn ang="0">
                    <a:pos x="31" y="7"/>
                  </a:cxn>
                  <a:cxn ang="0">
                    <a:pos x="37" y="0"/>
                  </a:cxn>
                  <a:cxn ang="0">
                    <a:pos x="37" y="0"/>
                  </a:cxn>
                  <a:cxn ang="0">
                    <a:pos x="31" y="0"/>
                  </a:cxn>
                  <a:cxn ang="0">
                    <a:pos x="8" y="0"/>
                  </a:cxn>
                </a:cxnLst>
                <a:rect l="0" t="0" r="r" b="b"/>
                <a:pathLst>
                  <a:path w="37" h="7">
                    <a:moveTo>
                      <a:pt x="8" y="0"/>
                    </a:moveTo>
                    <a:lnTo>
                      <a:pt x="0" y="0"/>
                    </a:lnTo>
                    <a:lnTo>
                      <a:pt x="0" y="0"/>
                    </a:lnTo>
                    <a:lnTo>
                      <a:pt x="8" y="7"/>
                    </a:lnTo>
                    <a:lnTo>
                      <a:pt x="31" y="7"/>
                    </a:lnTo>
                    <a:lnTo>
                      <a:pt x="37" y="0"/>
                    </a:lnTo>
                    <a:lnTo>
                      <a:pt x="37"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5" name="Line 6269"/>
              <p:cNvSpPr>
                <a:spLocks noChangeShapeType="1"/>
              </p:cNvSpPr>
              <p:nvPr/>
            </p:nvSpPr>
            <p:spPr bwMode="auto">
              <a:xfrm>
                <a:off x="5462588" y="27813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6" name="Freeform 6270"/>
              <p:cNvSpPr>
                <a:spLocks/>
              </p:cNvSpPr>
              <p:nvPr/>
            </p:nvSpPr>
            <p:spPr bwMode="auto">
              <a:xfrm>
                <a:off x="5457826" y="2781300"/>
                <a:ext cx="11113" cy="4763"/>
              </a:xfrm>
              <a:custGeom>
                <a:avLst/>
                <a:gdLst/>
                <a:ahLst/>
                <a:cxnLst>
                  <a:cxn ang="0">
                    <a:pos x="8" y="0"/>
                  </a:cxn>
                  <a:cxn ang="0">
                    <a:pos x="0" y="0"/>
                  </a:cxn>
                  <a:cxn ang="0">
                    <a:pos x="8" y="7"/>
                  </a:cxn>
                  <a:cxn ang="0">
                    <a:pos x="14" y="7"/>
                  </a:cxn>
                  <a:cxn ang="0">
                    <a:pos x="22" y="0"/>
                  </a:cxn>
                  <a:cxn ang="0">
                    <a:pos x="14" y="0"/>
                  </a:cxn>
                  <a:cxn ang="0">
                    <a:pos x="8" y="0"/>
                  </a:cxn>
                </a:cxnLst>
                <a:rect l="0" t="0" r="r" b="b"/>
                <a:pathLst>
                  <a:path w="22" h="7">
                    <a:moveTo>
                      <a:pt x="8" y="0"/>
                    </a:moveTo>
                    <a:lnTo>
                      <a:pt x="0" y="0"/>
                    </a:lnTo>
                    <a:lnTo>
                      <a:pt x="8" y="7"/>
                    </a:lnTo>
                    <a:lnTo>
                      <a:pt x="14"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7" name="Freeform 6271"/>
              <p:cNvSpPr>
                <a:spLocks/>
              </p:cNvSpPr>
              <p:nvPr/>
            </p:nvSpPr>
            <p:spPr bwMode="auto">
              <a:xfrm>
                <a:off x="5457826" y="2781300"/>
                <a:ext cx="11113" cy="4763"/>
              </a:xfrm>
              <a:custGeom>
                <a:avLst/>
                <a:gdLst/>
                <a:ahLst/>
                <a:cxnLst>
                  <a:cxn ang="0">
                    <a:pos x="8" y="0"/>
                  </a:cxn>
                  <a:cxn ang="0">
                    <a:pos x="8" y="0"/>
                  </a:cxn>
                  <a:cxn ang="0">
                    <a:pos x="0" y="0"/>
                  </a:cxn>
                  <a:cxn ang="0">
                    <a:pos x="8" y="7"/>
                  </a:cxn>
                  <a:cxn ang="0">
                    <a:pos x="14" y="7"/>
                  </a:cxn>
                  <a:cxn ang="0">
                    <a:pos x="22" y="0"/>
                  </a:cxn>
                  <a:cxn ang="0">
                    <a:pos x="22" y="0"/>
                  </a:cxn>
                  <a:cxn ang="0">
                    <a:pos x="14" y="0"/>
                  </a:cxn>
                  <a:cxn ang="0">
                    <a:pos x="8" y="0"/>
                  </a:cxn>
                </a:cxnLst>
                <a:rect l="0" t="0" r="r" b="b"/>
                <a:pathLst>
                  <a:path w="22" h="7">
                    <a:moveTo>
                      <a:pt x="8" y="0"/>
                    </a:moveTo>
                    <a:lnTo>
                      <a:pt x="8" y="0"/>
                    </a:lnTo>
                    <a:lnTo>
                      <a:pt x="0" y="0"/>
                    </a:lnTo>
                    <a:lnTo>
                      <a:pt x="8" y="7"/>
                    </a:lnTo>
                    <a:lnTo>
                      <a:pt x="14" y="7"/>
                    </a:lnTo>
                    <a:lnTo>
                      <a:pt x="22" y="0"/>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8" name="Line 6272"/>
              <p:cNvSpPr>
                <a:spLocks noChangeShapeType="1"/>
              </p:cNvSpPr>
              <p:nvPr/>
            </p:nvSpPr>
            <p:spPr bwMode="auto">
              <a:xfrm>
                <a:off x="5465763" y="27813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89" name="Freeform 6273"/>
              <p:cNvSpPr>
                <a:spLocks/>
              </p:cNvSpPr>
              <p:nvPr/>
            </p:nvSpPr>
            <p:spPr bwMode="auto">
              <a:xfrm>
                <a:off x="5462588" y="2781300"/>
                <a:ext cx="11113" cy="4763"/>
              </a:xfrm>
              <a:custGeom>
                <a:avLst/>
                <a:gdLst/>
                <a:ahLst/>
                <a:cxnLst>
                  <a:cxn ang="0">
                    <a:pos x="6" y="0"/>
                  </a:cxn>
                  <a:cxn ang="0">
                    <a:pos x="0" y="0"/>
                  </a:cxn>
                  <a:cxn ang="0">
                    <a:pos x="6" y="7"/>
                  </a:cxn>
                  <a:cxn ang="0">
                    <a:pos x="14" y="7"/>
                  </a:cxn>
                  <a:cxn ang="0">
                    <a:pos x="22" y="0"/>
                  </a:cxn>
                  <a:cxn ang="0">
                    <a:pos x="14" y="0"/>
                  </a:cxn>
                  <a:cxn ang="0">
                    <a:pos x="6" y="0"/>
                  </a:cxn>
                </a:cxnLst>
                <a:rect l="0" t="0" r="r" b="b"/>
                <a:pathLst>
                  <a:path w="22" h="7">
                    <a:moveTo>
                      <a:pt x="6" y="0"/>
                    </a:moveTo>
                    <a:lnTo>
                      <a:pt x="0" y="0"/>
                    </a:lnTo>
                    <a:lnTo>
                      <a:pt x="6" y="7"/>
                    </a:lnTo>
                    <a:lnTo>
                      <a:pt x="14"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0" name="Freeform 6274"/>
              <p:cNvSpPr>
                <a:spLocks/>
              </p:cNvSpPr>
              <p:nvPr/>
            </p:nvSpPr>
            <p:spPr bwMode="auto">
              <a:xfrm>
                <a:off x="5462588" y="2781300"/>
                <a:ext cx="11113" cy="4763"/>
              </a:xfrm>
              <a:custGeom>
                <a:avLst/>
                <a:gdLst/>
                <a:ahLst/>
                <a:cxnLst>
                  <a:cxn ang="0">
                    <a:pos x="6" y="0"/>
                  </a:cxn>
                  <a:cxn ang="0">
                    <a:pos x="6" y="0"/>
                  </a:cxn>
                  <a:cxn ang="0">
                    <a:pos x="0" y="0"/>
                  </a:cxn>
                  <a:cxn ang="0">
                    <a:pos x="6" y="7"/>
                  </a:cxn>
                  <a:cxn ang="0">
                    <a:pos x="14" y="7"/>
                  </a:cxn>
                  <a:cxn ang="0">
                    <a:pos x="22" y="0"/>
                  </a:cxn>
                  <a:cxn ang="0">
                    <a:pos x="22" y="0"/>
                  </a:cxn>
                  <a:cxn ang="0">
                    <a:pos x="14" y="0"/>
                  </a:cxn>
                  <a:cxn ang="0">
                    <a:pos x="6" y="0"/>
                  </a:cxn>
                </a:cxnLst>
                <a:rect l="0" t="0" r="r" b="b"/>
                <a:pathLst>
                  <a:path w="22" h="7">
                    <a:moveTo>
                      <a:pt x="6" y="0"/>
                    </a:moveTo>
                    <a:lnTo>
                      <a:pt x="6" y="0"/>
                    </a:lnTo>
                    <a:lnTo>
                      <a:pt x="0" y="0"/>
                    </a:lnTo>
                    <a:lnTo>
                      <a:pt x="6" y="7"/>
                    </a:lnTo>
                    <a:lnTo>
                      <a:pt x="14" y="7"/>
                    </a:lnTo>
                    <a:lnTo>
                      <a:pt x="22" y="0"/>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1" name="Line 6275"/>
              <p:cNvSpPr>
                <a:spLocks noChangeShapeType="1"/>
              </p:cNvSpPr>
              <p:nvPr/>
            </p:nvSpPr>
            <p:spPr bwMode="auto">
              <a:xfrm>
                <a:off x="5473701" y="27813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2" name="Freeform 6276"/>
              <p:cNvSpPr>
                <a:spLocks/>
              </p:cNvSpPr>
              <p:nvPr/>
            </p:nvSpPr>
            <p:spPr bwMode="auto">
              <a:xfrm>
                <a:off x="5465763" y="2781300"/>
                <a:ext cx="7938" cy="15875"/>
              </a:xfrm>
              <a:custGeom>
                <a:avLst/>
                <a:gdLst/>
                <a:ahLst/>
                <a:cxnLst>
                  <a:cxn ang="0">
                    <a:pos x="16" y="0"/>
                  </a:cxn>
                  <a:cxn ang="0">
                    <a:pos x="0" y="0"/>
                  </a:cxn>
                  <a:cxn ang="0">
                    <a:pos x="0" y="22"/>
                  </a:cxn>
                  <a:cxn ang="0">
                    <a:pos x="8" y="29"/>
                  </a:cxn>
                  <a:cxn ang="0">
                    <a:pos x="16" y="22"/>
                  </a:cxn>
                  <a:cxn ang="0">
                    <a:pos x="16" y="0"/>
                  </a:cxn>
                </a:cxnLst>
                <a:rect l="0" t="0" r="r" b="b"/>
                <a:pathLst>
                  <a:path w="16" h="29">
                    <a:moveTo>
                      <a:pt x="16" y="0"/>
                    </a:moveTo>
                    <a:lnTo>
                      <a:pt x="0" y="0"/>
                    </a:lnTo>
                    <a:lnTo>
                      <a:pt x="0" y="22"/>
                    </a:lnTo>
                    <a:lnTo>
                      <a:pt x="8" y="29"/>
                    </a:lnTo>
                    <a:lnTo>
                      <a:pt x="16" y="22"/>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3" name="Freeform 6277"/>
              <p:cNvSpPr>
                <a:spLocks/>
              </p:cNvSpPr>
              <p:nvPr/>
            </p:nvSpPr>
            <p:spPr bwMode="auto">
              <a:xfrm>
                <a:off x="5465763" y="2781300"/>
                <a:ext cx="7938" cy="15875"/>
              </a:xfrm>
              <a:custGeom>
                <a:avLst/>
                <a:gdLst/>
                <a:ahLst/>
                <a:cxnLst>
                  <a:cxn ang="0">
                    <a:pos x="16" y="0"/>
                  </a:cxn>
                  <a:cxn ang="0">
                    <a:pos x="16" y="0"/>
                  </a:cxn>
                  <a:cxn ang="0">
                    <a:pos x="8" y="0"/>
                  </a:cxn>
                  <a:cxn ang="0">
                    <a:pos x="0" y="0"/>
                  </a:cxn>
                  <a:cxn ang="0">
                    <a:pos x="0" y="22"/>
                  </a:cxn>
                  <a:cxn ang="0">
                    <a:pos x="8" y="29"/>
                  </a:cxn>
                  <a:cxn ang="0">
                    <a:pos x="16" y="22"/>
                  </a:cxn>
                  <a:cxn ang="0">
                    <a:pos x="16" y="22"/>
                  </a:cxn>
                  <a:cxn ang="0">
                    <a:pos x="16" y="0"/>
                  </a:cxn>
                </a:cxnLst>
                <a:rect l="0" t="0" r="r" b="b"/>
                <a:pathLst>
                  <a:path w="16" h="29">
                    <a:moveTo>
                      <a:pt x="16" y="0"/>
                    </a:moveTo>
                    <a:lnTo>
                      <a:pt x="16" y="0"/>
                    </a:lnTo>
                    <a:lnTo>
                      <a:pt x="8" y="0"/>
                    </a:lnTo>
                    <a:lnTo>
                      <a:pt x="0" y="0"/>
                    </a:lnTo>
                    <a:lnTo>
                      <a:pt x="0" y="22"/>
                    </a:lnTo>
                    <a:lnTo>
                      <a:pt x="8" y="29"/>
                    </a:lnTo>
                    <a:lnTo>
                      <a:pt x="16" y="22"/>
                    </a:lnTo>
                    <a:lnTo>
                      <a:pt x="16" y="22"/>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4" name="Line 6278"/>
              <p:cNvSpPr>
                <a:spLocks noChangeShapeType="1"/>
              </p:cNvSpPr>
              <p:nvPr/>
            </p:nvSpPr>
            <p:spPr bwMode="auto">
              <a:xfrm>
                <a:off x="5468938" y="27892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5" name="Freeform 6279"/>
              <p:cNvSpPr>
                <a:spLocks/>
              </p:cNvSpPr>
              <p:nvPr/>
            </p:nvSpPr>
            <p:spPr bwMode="auto">
              <a:xfrm>
                <a:off x="5465763" y="2789238"/>
                <a:ext cx="12700" cy="7938"/>
              </a:xfrm>
              <a:custGeom>
                <a:avLst/>
                <a:gdLst/>
                <a:ahLst/>
                <a:cxnLst>
                  <a:cxn ang="0">
                    <a:pos x="8" y="0"/>
                  </a:cxn>
                  <a:cxn ang="0">
                    <a:pos x="0" y="7"/>
                  </a:cxn>
                  <a:cxn ang="0">
                    <a:pos x="8" y="14"/>
                  </a:cxn>
                  <a:cxn ang="0">
                    <a:pos x="16" y="14"/>
                  </a:cxn>
                  <a:cxn ang="0">
                    <a:pos x="24" y="7"/>
                  </a:cxn>
                  <a:cxn ang="0">
                    <a:pos x="24" y="0"/>
                  </a:cxn>
                  <a:cxn ang="0">
                    <a:pos x="16" y="0"/>
                  </a:cxn>
                  <a:cxn ang="0">
                    <a:pos x="8" y="0"/>
                  </a:cxn>
                </a:cxnLst>
                <a:rect l="0" t="0" r="r" b="b"/>
                <a:pathLst>
                  <a:path w="24" h="14">
                    <a:moveTo>
                      <a:pt x="8" y="0"/>
                    </a:moveTo>
                    <a:lnTo>
                      <a:pt x="0" y="7"/>
                    </a:lnTo>
                    <a:lnTo>
                      <a:pt x="8" y="14"/>
                    </a:lnTo>
                    <a:lnTo>
                      <a:pt x="16" y="14"/>
                    </a:lnTo>
                    <a:lnTo>
                      <a:pt x="24"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6" name="Freeform 6280"/>
              <p:cNvSpPr>
                <a:spLocks/>
              </p:cNvSpPr>
              <p:nvPr/>
            </p:nvSpPr>
            <p:spPr bwMode="auto">
              <a:xfrm>
                <a:off x="5465763" y="2789238"/>
                <a:ext cx="12700" cy="7938"/>
              </a:xfrm>
              <a:custGeom>
                <a:avLst/>
                <a:gdLst/>
                <a:ahLst/>
                <a:cxnLst>
                  <a:cxn ang="0">
                    <a:pos x="8" y="0"/>
                  </a:cxn>
                  <a:cxn ang="0">
                    <a:pos x="8" y="0"/>
                  </a:cxn>
                  <a:cxn ang="0">
                    <a:pos x="0" y="7"/>
                  </a:cxn>
                  <a:cxn ang="0">
                    <a:pos x="8" y="14"/>
                  </a:cxn>
                  <a:cxn ang="0">
                    <a:pos x="16" y="14"/>
                  </a:cxn>
                  <a:cxn ang="0">
                    <a:pos x="24" y="7"/>
                  </a:cxn>
                  <a:cxn ang="0">
                    <a:pos x="24" y="0"/>
                  </a:cxn>
                  <a:cxn ang="0">
                    <a:pos x="16" y="0"/>
                  </a:cxn>
                  <a:cxn ang="0">
                    <a:pos x="8" y="0"/>
                  </a:cxn>
                </a:cxnLst>
                <a:rect l="0" t="0" r="r" b="b"/>
                <a:pathLst>
                  <a:path w="24" h="14">
                    <a:moveTo>
                      <a:pt x="8" y="0"/>
                    </a:moveTo>
                    <a:lnTo>
                      <a:pt x="8" y="0"/>
                    </a:lnTo>
                    <a:lnTo>
                      <a:pt x="0" y="7"/>
                    </a:lnTo>
                    <a:lnTo>
                      <a:pt x="8" y="14"/>
                    </a:lnTo>
                    <a:lnTo>
                      <a:pt x="16" y="14"/>
                    </a:lnTo>
                    <a:lnTo>
                      <a:pt x="24" y="7"/>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7" name="Line 6281"/>
              <p:cNvSpPr>
                <a:spLocks noChangeShapeType="1"/>
              </p:cNvSpPr>
              <p:nvPr/>
            </p:nvSpPr>
            <p:spPr bwMode="auto">
              <a:xfrm>
                <a:off x="5473701" y="27892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8" name="Freeform 6282"/>
              <p:cNvSpPr>
                <a:spLocks/>
              </p:cNvSpPr>
              <p:nvPr/>
            </p:nvSpPr>
            <p:spPr bwMode="auto">
              <a:xfrm>
                <a:off x="5468938" y="2789238"/>
                <a:ext cx="20638" cy="7938"/>
              </a:xfrm>
              <a:custGeom>
                <a:avLst/>
                <a:gdLst/>
                <a:ahLst/>
                <a:cxnLst>
                  <a:cxn ang="0">
                    <a:pos x="8" y="0"/>
                  </a:cxn>
                  <a:cxn ang="0">
                    <a:pos x="0" y="0"/>
                  </a:cxn>
                  <a:cxn ang="0">
                    <a:pos x="0" y="7"/>
                  </a:cxn>
                  <a:cxn ang="0">
                    <a:pos x="8" y="14"/>
                  </a:cxn>
                  <a:cxn ang="0">
                    <a:pos x="30" y="14"/>
                  </a:cxn>
                  <a:cxn ang="0">
                    <a:pos x="38" y="7"/>
                  </a:cxn>
                  <a:cxn ang="0">
                    <a:pos x="38" y="0"/>
                  </a:cxn>
                  <a:cxn ang="0">
                    <a:pos x="30" y="0"/>
                  </a:cxn>
                  <a:cxn ang="0">
                    <a:pos x="8" y="0"/>
                  </a:cxn>
                </a:cxnLst>
                <a:rect l="0" t="0" r="r" b="b"/>
                <a:pathLst>
                  <a:path w="38" h="14">
                    <a:moveTo>
                      <a:pt x="8" y="0"/>
                    </a:moveTo>
                    <a:lnTo>
                      <a:pt x="0" y="0"/>
                    </a:lnTo>
                    <a:lnTo>
                      <a:pt x="0" y="7"/>
                    </a:lnTo>
                    <a:lnTo>
                      <a:pt x="8" y="14"/>
                    </a:lnTo>
                    <a:lnTo>
                      <a:pt x="30" y="14"/>
                    </a:lnTo>
                    <a:lnTo>
                      <a:pt x="38" y="7"/>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799" name="Freeform 6283"/>
              <p:cNvSpPr>
                <a:spLocks/>
              </p:cNvSpPr>
              <p:nvPr/>
            </p:nvSpPr>
            <p:spPr bwMode="auto">
              <a:xfrm>
                <a:off x="5468938" y="2789238"/>
                <a:ext cx="20638" cy="7938"/>
              </a:xfrm>
              <a:custGeom>
                <a:avLst/>
                <a:gdLst/>
                <a:ahLst/>
                <a:cxnLst>
                  <a:cxn ang="0">
                    <a:pos x="8" y="0"/>
                  </a:cxn>
                  <a:cxn ang="0">
                    <a:pos x="0" y="0"/>
                  </a:cxn>
                  <a:cxn ang="0">
                    <a:pos x="0" y="7"/>
                  </a:cxn>
                  <a:cxn ang="0">
                    <a:pos x="8" y="14"/>
                  </a:cxn>
                  <a:cxn ang="0">
                    <a:pos x="30" y="14"/>
                  </a:cxn>
                  <a:cxn ang="0">
                    <a:pos x="38" y="7"/>
                  </a:cxn>
                  <a:cxn ang="0">
                    <a:pos x="38" y="0"/>
                  </a:cxn>
                  <a:cxn ang="0">
                    <a:pos x="30" y="0"/>
                  </a:cxn>
                  <a:cxn ang="0">
                    <a:pos x="8" y="0"/>
                  </a:cxn>
                </a:cxnLst>
                <a:rect l="0" t="0" r="r" b="b"/>
                <a:pathLst>
                  <a:path w="38" h="14">
                    <a:moveTo>
                      <a:pt x="8" y="0"/>
                    </a:moveTo>
                    <a:lnTo>
                      <a:pt x="0" y="0"/>
                    </a:lnTo>
                    <a:lnTo>
                      <a:pt x="0" y="7"/>
                    </a:lnTo>
                    <a:lnTo>
                      <a:pt x="8" y="14"/>
                    </a:lnTo>
                    <a:lnTo>
                      <a:pt x="30" y="14"/>
                    </a:lnTo>
                    <a:lnTo>
                      <a:pt x="38" y="7"/>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0" name="Line 6284"/>
              <p:cNvSpPr>
                <a:spLocks noChangeShapeType="1"/>
              </p:cNvSpPr>
              <p:nvPr/>
            </p:nvSpPr>
            <p:spPr bwMode="auto">
              <a:xfrm>
                <a:off x="5489576" y="27940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1" name="Freeform 6285"/>
              <p:cNvSpPr>
                <a:spLocks/>
              </p:cNvSpPr>
              <p:nvPr/>
            </p:nvSpPr>
            <p:spPr bwMode="auto">
              <a:xfrm>
                <a:off x="5481638" y="2789238"/>
                <a:ext cx="7938" cy="15875"/>
              </a:xfrm>
              <a:custGeom>
                <a:avLst/>
                <a:gdLst/>
                <a:ahLst/>
                <a:cxnLst>
                  <a:cxn ang="0">
                    <a:pos x="15" y="7"/>
                  </a:cxn>
                  <a:cxn ang="0">
                    <a:pos x="15" y="0"/>
                  </a:cxn>
                  <a:cxn ang="0">
                    <a:pos x="7" y="0"/>
                  </a:cxn>
                  <a:cxn ang="0">
                    <a:pos x="0" y="7"/>
                  </a:cxn>
                  <a:cxn ang="0">
                    <a:pos x="0" y="21"/>
                  </a:cxn>
                  <a:cxn ang="0">
                    <a:pos x="7" y="29"/>
                  </a:cxn>
                  <a:cxn ang="0">
                    <a:pos x="15" y="29"/>
                  </a:cxn>
                  <a:cxn ang="0">
                    <a:pos x="15" y="21"/>
                  </a:cxn>
                  <a:cxn ang="0">
                    <a:pos x="15" y="7"/>
                  </a:cxn>
                </a:cxnLst>
                <a:rect l="0" t="0" r="r" b="b"/>
                <a:pathLst>
                  <a:path w="15" h="29">
                    <a:moveTo>
                      <a:pt x="15" y="7"/>
                    </a:moveTo>
                    <a:lnTo>
                      <a:pt x="15" y="0"/>
                    </a:lnTo>
                    <a:lnTo>
                      <a:pt x="7" y="0"/>
                    </a:lnTo>
                    <a:lnTo>
                      <a:pt x="0" y="7"/>
                    </a:lnTo>
                    <a:lnTo>
                      <a:pt x="0" y="21"/>
                    </a:lnTo>
                    <a:lnTo>
                      <a:pt x="7" y="29"/>
                    </a:lnTo>
                    <a:lnTo>
                      <a:pt x="15" y="29"/>
                    </a:lnTo>
                    <a:lnTo>
                      <a:pt x="15" y="2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2" name="Freeform 6286"/>
              <p:cNvSpPr>
                <a:spLocks/>
              </p:cNvSpPr>
              <p:nvPr/>
            </p:nvSpPr>
            <p:spPr bwMode="auto">
              <a:xfrm>
                <a:off x="5481638" y="2789238"/>
                <a:ext cx="7938" cy="15875"/>
              </a:xfrm>
              <a:custGeom>
                <a:avLst/>
                <a:gdLst/>
                <a:ahLst/>
                <a:cxnLst>
                  <a:cxn ang="0">
                    <a:pos x="15" y="7"/>
                  </a:cxn>
                  <a:cxn ang="0">
                    <a:pos x="15" y="0"/>
                  </a:cxn>
                  <a:cxn ang="0">
                    <a:pos x="7" y="0"/>
                  </a:cxn>
                  <a:cxn ang="0">
                    <a:pos x="0" y="7"/>
                  </a:cxn>
                  <a:cxn ang="0">
                    <a:pos x="0" y="21"/>
                  </a:cxn>
                  <a:cxn ang="0">
                    <a:pos x="7" y="29"/>
                  </a:cxn>
                  <a:cxn ang="0">
                    <a:pos x="15" y="29"/>
                  </a:cxn>
                  <a:cxn ang="0">
                    <a:pos x="15" y="21"/>
                  </a:cxn>
                  <a:cxn ang="0">
                    <a:pos x="15" y="7"/>
                  </a:cxn>
                </a:cxnLst>
                <a:rect l="0" t="0" r="r" b="b"/>
                <a:pathLst>
                  <a:path w="15" h="29">
                    <a:moveTo>
                      <a:pt x="15" y="7"/>
                    </a:moveTo>
                    <a:lnTo>
                      <a:pt x="15" y="0"/>
                    </a:lnTo>
                    <a:lnTo>
                      <a:pt x="7" y="0"/>
                    </a:lnTo>
                    <a:lnTo>
                      <a:pt x="0" y="7"/>
                    </a:lnTo>
                    <a:lnTo>
                      <a:pt x="0" y="21"/>
                    </a:lnTo>
                    <a:lnTo>
                      <a:pt x="7" y="29"/>
                    </a:lnTo>
                    <a:lnTo>
                      <a:pt x="15" y="29"/>
                    </a:lnTo>
                    <a:lnTo>
                      <a:pt x="15" y="2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3" name="Line 6287"/>
              <p:cNvSpPr>
                <a:spLocks noChangeShapeType="1"/>
              </p:cNvSpPr>
              <p:nvPr/>
            </p:nvSpPr>
            <p:spPr bwMode="auto">
              <a:xfrm>
                <a:off x="5484813"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4" name="Freeform 6288"/>
              <p:cNvSpPr>
                <a:spLocks/>
              </p:cNvSpPr>
              <p:nvPr/>
            </p:nvSpPr>
            <p:spPr bwMode="auto">
              <a:xfrm>
                <a:off x="5481638" y="2800350"/>
                <a:ext cx="15875" cy="4763"/>
              </a:xfrm>
              <a:custGeom>
                <a:avLst/>
                <a:gdLst/>
                <a:ahLst/>
                <a:cxnLst>
                  <a:cxn ang="0">
                    <a:pos x="7" y="0"/>
                  </a:cxn>
                  <a:cxn ang="0">
                    <a:pos x="0" y="0"/>
                  </a:cxn>
                  <a:cxn ang="0">
                    <a:pos x="0" y="8"/>
                  </a:cxn>
                  <a:cxn ang="0">
                    <a:pos x="30" y="8"/>
                  </a:cxn>
                  <a:cxn ang="0">
                    <a:pos x="22" y="0"/>
                  </a:cxn>
                  <a:cxn ang="0">
                    <a:pos x="7" y="0"/>
                  </a:cxn>
                </a:cxnLst>
                <a:rect l="0" t="0" r="r" b="b"/>
                <a:pathLst>
                  <a:path w="30" h="8">
                    <a:moveTo>
                      <a:pt x="7" y="0"/>
                    </a:moveTo>
                    <a:lnTo>
                      <a:pt x="0" y="0"/>
                    </a:lnTo>
                    <a:lnTo>
                      <a:pt x="0" y="8"/>
                    </a:lnTo>
                    <a:lnTo>
                      <a:pt x="30" y="8"/>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5" name="Freeform 6289"/>
              <p:cNvSpPr>
                <a:spLocks/>
              </p:cNvSpPr>
              <p:nvPr/>
            </p:nvSpPr>
            <p:spPr bwMode="auto">
              <a:xfrm>
                <a:off x="5481638" y="2800350"/>
                <a:ext cx="15875" cy="4763"/>
              </a:xfrm>
              <a:custGeom>
                <a:avLst/>
                <a:gdLst/>
                <a:ahLst/>
                <a:cxnLst>
                  <a:cxn ang="0">
                    <a:pos x="7" y="0"/>
                  </a:cxn>
                  <a:cxn ang="0">
                    <a:pos x="0" y="0"/>
                  </a:cxn>
                  <a:cxn ang="0">
                    <a:pos x="0" y="8"/>
                  </a:cxn>
                  <a:cxn ang="0">
                    <a:pos x="7" y="8"/>
                  </a:cxn>
                  <a:cxn ang="0">
                    <a:pos x="22" y="8"/>
                  </a:cxn>
                  <a:cxn ang="0">
                    <a:pos x="30" y="8"/>
                  </a:cxn>
                  <a:cxn ang="0">
                    <a:pos x="22" y="0"/>
                  </a:cxn>
                  <a:cxn ang="0">
                    <a:pos x="22" y="0"/>
                  </a:cxn>
                  <a:cxn ang="0">
                    <a:pos x="7" y="0"/>
                  </a:cxn>
                </a:cxnLst>
                <a:rect l="0" t="0" r="r" b="b"/>
                <a:pathLst>
                  <a:path w="30" h="8">
                    <a:moveTo>
                      <a:pt x="7" y="0"/>
                    </a:moveTo>
                    <a:lnTo>
                      <a:pt x="0" y="0"/>
                    </a:lnTo>
                    <a:lnTo>
                      <a:pt x="0" y="8"/>
                    </a:lnTo>
                    <a:lnTo>
                      <a:pt x="7" y="8"/>
                    </a:lnTo>
                    <a:lnTo>
                      <a:pt x="22" y="8"/>
                    </a:lnTo>
                    <a:lnTo>
                      <a:pt x="30" y="8"/>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6" name="Line 6290"/>
              <p:cNvSpPr>
                <a:spLocks noChangeShapeType="1"/>
              </p:cNvSpPr>
              <p:nvPr/>
            </p:nvSpPr>
            <p:spPr bwMode="auto">
              <a:xfrm>
                <a:off x="5492751"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7" name="Freeform 6291"/>
              <p:cNvSpPr>
                <a:spLocks/>
              </p:cNvSpPr>
              <p:nvPr/>
            </p:nvSpPr>
            <p:spPr bwMode="auto">
              <a:xfrm>
                <a:off x="5489576" y="2800350"/>
                <a:ext cx="15875" cy="4763"/>
              </a:xfrm>
              <a:custGeom>
                <a:avLst/>
                <a:gdLst/>
                <a:ahLst/>
                <a:cxnLst>
                  <a:cxn ang="0">
                    <a:pos x="7" y="0"/>
                  </a:cxn>
                  <a:cxn ang="0">
                    <a:pos x="0" y="0"/>
                  </a:cxn>
                  <a:cxn ang="0">
                    <a:pos x="0" y="8"/>
                  </a:cxn>
                  <a:cxn ang="0">
                    <a:pos x="31" y="8"/>
                  </a:cxn>
                  <a:cxn ang="0">
                    <a:pos x="23" y="0"/>
                  </a:cxn>
                  <a:cxn ang="0">
                    <a:pos x="7" y="0"/>
                  </a:cxn>
                </a:cxnLst>
                <a:rect l="0" t="0" r="r" b="b"/>
                <a:pathLst>
                  <a:path w="31" h="8">
                    <a:moveTo>
                      <a:pt x="7" y="0"/>
                    </a:moveTo>
                    <a:lnTo>
                      <a:pt x="0" y="0"/>
                    </a:lnTo>
                    <a:lnTo>
                      <a:pt x="0" y="8"/>
                    </a:lnTo>
                    <a:lnTo>
                      <a:pt x="31" y="8"/>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8" name="Freeform 6292"/>
              <p:cNvSpPr>
                <a:spLocks/>
              </p:cNvSpPr>
              <p:nvPr/>
            </p:nvSpPr>
            <p:spPr bwMode="auto">
              <a:xfrm>
                <a:off x="5489576" y="2800350"/>
                <a:ext cx="15875" cy="4763"/>
              </a:xfrm>
              <a:custGeom>
                <a:avLst/>
                <a:gdLst/>
                <a:ahLst/>
                <a:cxnLst>
                  <a:cxn ang="0">
                    <a:pos x="7" y="0"/>
                  </a:cxn>
                  <a:cxn ang="0">
                    <a:pos x="0" y="0"/>
                  </a:cxn>
                  <a:cxn ang="0">
                    <a:pos x="0" y="8"/>
                  </a:cxn>
                  <a:cxn ang="0">
                    <a:pos x="7" y="8"/>
                  </a:cxn>
                  <a:cxn ang="0">
                    <a:pos x="23" y="8"/>
                  </a:cxn>
                  <a:cxn ang="0">
                    <a:pos x="31" y="8"/>
                  </a:cxn>
                  <a:cxn ang="0">
                    <a:pos x="23" y="0"/>
                  </a:cxn>
                  <a:cxn ang="0">
                    <a:pos x="23" y="0"/>
                  </a:cxn>
                  <a:cxn ang="0">
                    <a:pos x="7" y="0"/>
                  </a:cxn>
                </a:cxnLst>
                <a:rect l="0" t="0" r="r" b="b"/>
                <a:pathLst>
                  <a:path w="31" h="8">
                    <a:moveTo>
                      <a:pt x="7" y="0"/>
                    </a:moveTo>
                    <a:lnTo>
                      <a:pt x="0" y="0"/>
                    </a:lnTo>
                    <a:lnTo>
                      <a:pt x="0" y="8"/>
                    </a:lnTo>
                    <a:lnTo>
                      <a:pt x="7" y="8"/>
                    </a:lnTo>
                    <a:lnTo>
                      <a:pt x="23" y="8"/>
                    </a:lnTo>
                    <a:lnTo>
                      <a:pt x="31" y="8"/>
                    </a:lnTo>
                    <a:lnTo>
                      <a:pt x="23"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09" name="Line 6293"/>
              <p:cNvSpPr>
                <a:spLocks noChangeShapeType="1"/>
              </p:cNvSpPr>
              <p:nvPr/>
            </p:nvSpPr>
            <p:spPr bwMode="auto">
              <a:xfrm>
                <a:off x="5502276"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0" name="Freeform 6294"/>
              <p:cNvSpPr>
                <a:spLocks/>
              </p:cNvSpPr>
              <p:nvPr/>
            </p:nvSpPr>
            <p:spPr bwMode="auto">
              <a:xfrm>
                <a:off x="5497513" y="2800350"/>
                <a:ext cx="20638" cy="4763"/>
              </a:xfrm>
              <a:custGeom>
                <a:avLst/>
                <a:gdLst/>
                <a:ahLst/>
                <a:cxnLst>
                  <a:cxn ang="0">
                    <a:pos x="8" y="0"/>
                  </a:cxn>
                  <a:cxn ang="0">
                    <a:pos x="0" y="0"/>
                  </a:cxn>
                  <a:cxn ang="0">
                    <a:pos x="0" y="8"/>
                  </a:cxn>
                  <a:cxn ang="0">
                    <a:pos x="38" y="8"/>
                  </a:cxn>
                  <a:cxn ang="0">
                    <a:pos x="38" y="0"/>
                  </a:cxn>
                  <a:cxn ang="0">
                    <a:pos x="30" y="0"/>
                  </a:cxn>
                  <a:cxn ang="0">
                    <a:pos x="8" y="0"/>
                  </a:cxn>
                </a:cxnLst>
                <a:rect l="0" t="0" r="r" b="b"/>
                <a:pathLst>
                  <a:path w="38" h="8">
                    <a:moveTo>
                      <a:pt x="8" y="0"/>
                    </a:moveTo>
                    <a:lnTo>
                      <a:pt x="0" y="0"/>
                    </a:lnTo>
                    <a:lnTo>
                      <a:pt x="0" y="8"/>
                    </a:lnTo>
                    <a:lnTo>
                      <a:pt x="38" y="8"/>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1" name="Freeform 6295"/>
              <p:cNvSpPr>
                <a:spLocks/>
              </p:cNvSpPr>
              <p:nvPr/>
            </p:nvSpPr>
            <p:spPr bwMode="auto">
              <a:xfrm>
                <a:off x="5497513" y="2800350"/>
                <a:ext cx="20638" cy="4763"/>
              </a:xfrm>
              <a:custGeom>
                <a:avLst/>
                <a:gdLst/>
                <a:ahLst/>
                <a:cxnLst>
                  <a:cxn ang="0">
                    <a:pos x="8" y="0"/>
                  </a:cxn>
                  <a:cxn ang="0">
                    <a:pos x="0" y="0"/>
                  </a:cxn>
                  <a:cxn ang="0">
                    <a:pos x="0" y="8"/>
                  </a:cxn>
                  <a:cxn ang="0">
                    <a:pos x="8" y="8"/>
                  </a:cxn>
                  <a:cxn ang="0">
                    <a:pos x="30" y="8"/>
                  </a:cxn>
                  <a:cxn ang="0">
                    <a:pos x="38" y="8"/>
                  </a:cxn>
                  <a:cxn ang="0">
                    <a:pos x="38" y="0"/>
                  </a:cxn>
                  <a:cxn ang="0">
                    <a:pos x="30" y="0"/>
                  </a:cxn>
                  <a:cxn ang="0">
                    <a:pos x="8" y="0"/>
                  </a:cxn>
                </a:cxnLst>
                <a:rect l="0" t="0" r="r" b="b"/>
                <a:pathLst>
                  <a:path w="38" h="8">
                    <a:moveTo>
                      <a:pt x="8" y="0"/>
                    </a:moveTo>
                    <a:lnTo>
                      <a:pt x="0" y="0"/>
                    </a:lnTo>
                    <a:lnTo>
                      <a:pt x="0" y="8"/>
                    </a:lnTo>
                    <a:lnTo>
                      <a:pt x="8" y="8"/>
                    </a:lnTo>
                    <a:lnTo>
                      <a:pt x="30" y="8"/>
                    </a:lnTo>
                    <a:lnTo>
                      <a:pt x="38" y="8"/>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2" name="Line 6296"/>
              <p:cNvSpPr>
                <a:spLocks noChangeShapeType="1"/>
              </p:cNvSpPr>
              <p:nvPr/>
            </p:nvSpPr>
            <p:spPr bwMode="auto">
              <a:xfrm>
                <a:off x="5513388"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3" name="Freeform 6297"/>
              <p:cNvSpPr>
                <a:spLocks/>
              </p:cNvSpPr>
              <p:nvPr/>
            </p:nvSpPr>
            <p:spPr bwMode="auto">
              <a:xfrm>
                <a:off x="5508626" y="2800350"/>
                <a:ext cx="17463" cy="4763"/>
              </a:xfrm>
              <a:custGeom>
                <a:avLst/>
                <a:gdLst/>
                <a:ahLst/>
                <a:cxnLst>
                  <a:cxn ang="0">
                    <a:pos x="8" y="0"/>
                  </a:cxn>
                  <a:cxn ang="0">
                    <a:pos x="0" y="8"/>
                  </a:cxn>
                  <a:cxn ang="0">
                    <a:pos x="31" y="8"/>
                  </a:cxn>
                  <a:cxn ang="0">
                    <a:pos x="31" y="0"/>
                  </a:cxn>
                  <a:cxn ang="0">
                    <a:pos x="23" y="0"/>
                  </a:cxn>
                  <a:cxn ang="0">
                    <a:pos x="8" y="0"/>
                  </a:cxn>
                </a:cxnLst>
                <a:rect l="0" t="0" r="r" b="b"/>
                <a:pathLst>
                  <a:path w="31" h="8">
                    <a:moveTo>
                      <a:pt x="8" y="0"/>
                    </a:moveTo>
                    <a:lnTo>
                      <a:pt x="0" y="8"/>
                    </a:lnTo>
                    <a:lnTo>
                      <a:pt x="31" y="8"/>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4" name="Freeform 6298"/>
              <p:cNvSpPr>
                <a:spLocks/>
              </p:cNvSpPr>
              <p:nvPr/>
            </p:nvSpPr>
            <p:spPr bwMode="auto">
              <a:xfrm>
                <a:off x="5508626" y="2800350"/>
                <a:ext cx="17463" cy="4763"/>
              </a:xfrm>
              <a:custGeom>
                <a:avLst/>
                <a:gdLst/>
                <a:ahLst/>
                <a:cxnLst>
                  <a:cxn ang="0">
                    <a:pos x="8" y="0"/>
                  </a:cxn>
                  <a:cxn ang="0">
                    <a:pos x="8" y="0"/>
                  </a:cxn>
                  <a:cxn ang="0">
                    <a:pos x="0" y="8"/>
                  </a:cxn>
                  <a:cxn ang="0">
                    <a:pos x="8" y="8"/>
                  </a:cxn>
                  <a:cxn ang="0">
                    <a:pos x="23" y="8"/>
                  </a:cxn>
                  <a:cxn ang="0">
                    <a:pos x="31" y="8"/>
                  </a:cxn>
                  <a:cxn ang="0">
                    <a:pos x="31" y="0"/>
                  </a:cxn>
                  <a:cxn ang="0">
                    <a:pos x="23" y="0"/>
                  </a:cxn>
                  <a:cxn ang="0">
                    <a:pos x="8" y="0"/>
                  </a:cxn>
                </a:cxnLst>
                <a:rect l="0" t="0" r="r" b="b"/>
                <a:pathLst>
                  <a:path w="31" h="8">
                    <a:moveTo>
                      <a:pt x="8" y="0"/>
                    </a:moveTo>
                    <a:lnTo>
                      <a:pt x="8" y="0"/>
                    </a:lnTo>
                    <a:lnTo>
                      <a:pt x="0" y="8"/>
                    </a:lnTo>
                    <a:lnTo>
                      <a:pt x="8" y="8"/>
                    </a:lnTo>
                    <a:lnTo>
                      <a:pt x="23" y="8"/>
                    </a:lnTo>
                    <a:lnTo>
                      <a:pt x="31" y="8"/>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5" name="Line 6299"/>
              <p:cNvSpPr>
                <a:spLocks noChangeShapeType="1"/>
              </p:cNvSpPr>
              <p:nvPr/>
            </p:nvSpPr>
            <p:spPr bwMode="auto">
              <a:xfrm>
                <a:off x="5521326"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6" name="Freeform 6300"/>
              <p:cNvSpPr>
                <a:spLocks/>
              </p:cNvSpPr>
              <p:nvPr/>
            </p:nvSpPr>
            <p:spPr bwMode="auto">
              <a:xfrm>
                <a:off x="5518151" y="2800350"/>
                <a:ext cx="11113" cy="4763"/>
              </a:xfrm>
              <a:custGeom>
                <a:avLst/>
                <a:gdLst/>
                <a:ahLst/>
                <a:cxnLst>
                  <a:cxn ang="0">
                    <a:pos x="7" y="0"/>
                  </a:cxn>
                  <a:cxn ang="0">
                    <a:pos x="0" y="0"/>
                  </a:cxn>
                  <a:cxn ang="0">
                    <a:pos x="0" y="8"/>
                  </a:cxn>
                  <a:cxn ang="0">
                    <a:pos x="23" y="8"/>
                  </a:cxn>
                  <a:cxn ang="0">
                    <a:pos x="23" y="0"/>
                  </a:cxn>
                  <a:cxn ang="0">
                    <a:pos x="15" y="0"/>
                  </a:cxn>
                  <a:cxn ang="0">
                    <a:pos x="7" y="0"/>
                  </a:cxn>
                </a:cxnLst>
                <a:rect l="0" t="0" r="r" b="b"/>
                <a:pathLst>
                  <a:path w="23" h="8">
                    <a:moveTo>
                      <a:pt x="7" y="0"/>
                    </a:moveTo>
                    <a:lnTo>
                      <a:pt x="0" y="0"/>
                    </a:lnTo>
                    <a:lnTo>
                      <a:pt x="0" y="8"/>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7" name="Freeform 6301"/>
              <p:cNvSpPr>
                <a:spLocks/>
              </p:cNvSpPr>
              <p:nvPr/>
            </p:nvSpPr>
            <p:spPr bwMode="auto">
              <a:xfrm>
                <a:off x="5518151" y="2800350"/>
                <a:ext cx="11113" cy="4763"/>
              </a:xfrm>
              <a:custGeom>
                <a:avLst/>
                <a:gdLst/>
                <a:ahLst/>
                <a:cxnLst>
                  <a:cxn ang="0">
                    <a:pos x="7" y="0"/>
                  </a:cxn>
                  <a:cxn ang="0">
                    <a:pos x="0" y="0"/>
                  </a:cxn>
                  <a:cxn ang="0">
                    <a:pos x="0" y="8"/>
                  </a:cxn>
                  <a:cxn ang="0">
                    <a:pos x="7" y="8"/>
                  </a:cxn>
                  <a:cxn ang="0">
                    <a:pos x="15" y="8"/>
                  </a:cxn>
                  <a:cxn ang="0">
                    <a:pos x="23" y="8"/>
                  </a:cxn>
                  <a:cxn ang="0">
                    <a:pos x="23" y="0"/>
                  </a:cxn>
                  <a:cxn ang="0">
                    <a:pos x="15" y="0"/>
                  </a:cxn>
                  <a:cxn ang="0">
                    <a:pos x="7" y="0"/>
                  </a:cxn>
                </a:cxnLst>
                <a:rect l="0" t="0" r="r" b="b"/>
                <a:pathLst>
                  <a:path w="23" h="8">
                    <a:moveTo>
                      <a:pt x="7" y="0"/>
                    </a:moveTo>
                    <a:lnTo>
                      <a:pt x="0" y="0"/>
                    </a:lnTo>
                    <a:lnTo>
                      <a:pt x="0" y="8"/>
                    </a:lnTo>
                    <a:lnTo>
                      <a:pt x="7" y="8"/>
                    </a:lnTo>
                    <a:lnTo>
                      <a:pt x="15" y="8"/>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8" name="Line 6302"/>
              <p:cNvSpPr>
                <a:spLocks noChangeShapeType="1"/>
              </p:cNvSpPr>
              <p:nvPr/>
            </p:nvSpPr>
            <p:spPr bwMode="auto">
              <a:xfrm>
                <a:off x="5526088"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19" name="Freeform 6303"/>
              <p:cNvSpPr>
                <a:spLocks/>
              </p:cNvSpPr>
              <p:nvPr/>
            </p:nvSpPr>
            <p:spPr bwMode="auto">
              <a:xfrm>
                <a:off x="5521326" y="2800350"/>
                <a:ext cx="11113" cy="4763"/>
              </a:xfrm>
              <a:custGeom>
                <a:avLst/>
                <a:gdLst/>
                <a:ahLst/>
                <a:cxnLst>
                  <a:cxn ang="0">
                    <a:pos x="8" y="0"/>
                  </a:cxn>
                  <a:cxn ang="0">
                    <a:pos x="0" y="0"/>
                  </a:cxn>
                  <a:cxn ang="0">
                    <a:pos x="0" y="8"/>
                  </a:cxn>
                  <a:cxn ang="0">
                    <a:pos x="22" y="8"/>
                  </a:cxn>
                  <a:cxn ang="0">
                    <a:pos x="22" y="0"/>
                  </a:cxn>
                  <a:cxn ang="0">
                    <a:pos x="16" y="0"/>
                  </a:cxn>
                  <a:cxn ang="0">
                    <a:pos x="8" y="0"/>
                  </a:cxn>
                </a:cxnLst>
                <a:rect l="0" t="0" r="r" b="b"/>
                <a:pathLst>
                  <a:path w="22" h="8">
                    <a:moveTo>
                      <a:pt x="8" y="0"/>
                    </a:moveTo>
                    <a:lnTo>
                      <a:pt x="0" y="0"/>
                    </a:lnTo>
                    <a:lnTo>
                      <a:pt x="0" y="8"/>
                    </a:lnTo>
                    <a:lnTo>
                      <a:pt x="22" y="8"/>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0" name="Freeform 6304"/>
              <p:cNvSpPr>
                <a:spLocks/>
              </p:cNvSpPr>
              <p:nvPr/>
            </p:nvSpPr>
            <p:spPr bwMode="auto">
              <a:xfrm>
                <a:off x="5521326" y="2800350"/>
                <a:ext cx="11113" cy="4763"/>
              </a:xfrm>
              <a:custGeom>
                <a:avLst/>
                <a:gdLst/>
                <a:ahLst/>
                <a:cxnLst>
                  <a:cxn ang="0">
                    <a:pos x="8" y="0"/>
                  </a:cxn>
                  <a:cxn ang="0">
                    <a:pos x="0" y="0"/>
                  </a:cxn>
                  <a:cxn ang="0">
                    <a:pos x="0" y="8"/>
                  </a:cxn>
                  <a:cxn ang="0">
                    <a:pos x="8" y="8"/>
                  </a:cxn>
                  <a:cxn ang="0">
                    <a:pos x="16" y="8"/>
                  </a:cxn>
                  <a:cxn ang="0">
                    <a:pos x="22" y="8"/>
                  </a:cxn>
                  <a:cxn ang="0">
                    <a:pos x="22" y="0"/>
                  </a:cxn>
                  <a:cxn ang="0">
                    <a:pos x="16" y="0"/>
                  </a:cxn>
                  <a:cxn ang="0">
                    <a:pos x="8" y="0"/>
                  </a:cxn>
                </a:cxnLst>
                <a:rect l="0" t="0" r="r" b="b"/>
                <a:pathLst>
                  <a:path w="22" h="8">
                    <a:moveTo>
                      <a:pt x="8" y="0"/>
                    </a:moveTo>
                    <a:lnTo>
                      <a:pt x="0" y="0"/>
                    </a:lnTo>
                    <a:lnTo>
                      <a:pt x="0" y="8"/>
                    </a:lnTo>
                    <a:lnTo>
                      <a:pt x="8" y="8"/>
                    </a:lnTo>
                    <a:lnTo>
                      <a:pt x="16" y="8"/>
                    </a:lnTo>
                    <a:lnTo>
                      <a:pt x="22" y="8"/>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1" name="Line 6305"/>
              <p:cNvSpPr>
                <a:spLocks noChangeShapeType="1"/>
              </p:cNvSpPr>
              <p:nvPr/>
            </p:nvSpPr>
            <p:spPr bwMode="auto">
              <a:xfrm>
                <a:off x="5529263"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2" name="Freeform 6306"/>
              <p:cNvSpPr>
                <a:spLocks/>
              </p:cNvSpPr>
              <p:nvPr/>
            </p:nvSpPr>
            <p:spPr bwMode="auto">
              <a:xfrm>
                <a:off x="5526088" y="2800350"/>
                <a:ext cx="19050" cy="4763"/>
              </a:xfrm>
              <a:custGeom>
                <a:avLst/>
                <a:gdLst/>
                <a:ahLst/>
                <a:cxnLst>
                  <a:cxn ang="0">
                    <a:pos x="8" y="0"/>
                  </a:cxn>
                  <a:cxn ang="0">
                    <a:pos x="0" y="0"/>
                  </a:cxn>
                  <a:cxn ang="0">
                    <a:pos x="0" y="8"/>
                  </a:cxn>
                  <a:cxn ang="0">
                    <a:pos x="38" y="8"/>
                  </a:cxn>
                  <a:cxn ang="0">
                    <a:pos x="30" y="0"/>
                  </a:cxn>
                  <a:cxn ang="0">
                    <a:pos x="8" y="0"/>
                  </a:cxn>
                </a:cxnLst>
                <a:rect l="0" t="0" r="r" b="b"/>
                <a:pathLst>
                  <a:path w="38" h="8">
                    <a:moveTo>
                      <a:pt x="8" y="0"/>
                    </a:moveTo>
                    <a:lnTo>
                      <a:pt x="0" y="0"/>
                    </a:lnTo>
                    <a:lnTo>
                      <a:pt x="0" y="8"/>
                    </a:lnTo>
                    <a:lnTo>
                      <a:pt x="38" y="8"/>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3" name="Freeform 6307"/>
              <p:cNvSpPr>
                <a:spLocks/>
              </p:cNvSpPr>
              <p:nvPr/>
            </p:nvSpPr>
            <p:spPr bwMode="auto">
              <a:xfrm>
                <a:off x="5526088" y="2800350"/>
                <a:ext cx="19050" cy="4763"/>
              </a:xfrm>
              <a:custGeom>
                <a:avLst/>
                <a:gdLst/>
                <a:ahLst/>
                <a:cxnLst>
                  <a:cxn ang="0">
                    <a:pos x="8" y="0"/>
                  </a:cxn>
                  <a:cxn ang="0">
                    <a:pos x="0" y="0"/>
                  </a:cxn>
                  <a:cxn ang="0">
                    <a:pos x="0" y="8"/>
                  </a:cxn>
                  <a:cxn ang="0">
                    <a:pos x="8" y="8"/>
                  </a:cxn>
                  <a:cxn ang="0">
                    <a:pos x="30" y="8"/>
                  </a:cxn>
                  <a:cxn ang="0">
                    <a:pos x="38" y="8"/>
                  </a:cxn>
                  <a:cxn ang="0">
                    <a:pos x="30" y="0"/>
                  </a:cxn>
                  <a:cxn ang="0">
                    <a:pos x="30" y="0"/>
                  </a:cxn>
                  <a:cxn ang="0">
                    <a:pos x="8" y="0"/>
                  </a:cxn>
                </a:cxnLst>
                <a:rect l="0" t="0" r="r" b="b"/>
                <a:pathLst>
                  <a:path w="38" h="8">
                    <a:moveTo>
                      <a:pt x="8" y="0"/>
                    </a:moveTo>
                    <a:lnTo>
                      <a:pt x="0" y="0"/>
                    </a:lnTo>
                    <a:lnTo>
                      <a:pt x="0" y="8"/>
                    </a:lnTo>
                    <a:lnTo>
                      <a:pt x="8" y="8"/>
                    </a:lnTo>
                    <a:lnTo>
                      <a:pt x="30" y="8"/>
                    </a:lnTo>
                    <a:lnTo>
                      <a:pt x="38" y="8"/>
                    </a:lnTo>
                    <a:lnTo>
                      <a:pt x="30"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4" name="Line 6308"/>
              <p:cNvSpPr>
                <a:spLocks noChangeShapeType="1"/>
              </p:cNvSpPr>
              <p:nvPr/>
            </p:nvSpPr>
            <p:spPr bwMode="auto">
              <a:xfrm>
                <a:off x="5541963"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5" name="Freeform 6309"/>
              <p:cNvSpPr>
                <a:spLocks/>
              </p:cNvSpPr>
              <p:nvPr/>
            </p:nvSpPr>
            <p:spPr bwMode="auto">
              <a:xfrm>
                <a:off x="5537201" y="2800350"/>
                <a:ext cx="15875" cy="4763"/>
              </a:xfrm>
              <a:custGeom>
                <a:avLst/>
                <a:gdLst/>
                <a:ahLst/>
                <a:cxnLst>
                  <a:cxn ang="0">
                    <a:pos x="8" y="0"/>
                  </a:cxn>
                  <a:cxn ang="0">
                    <a:pos x="0" y="0"/>
                  </a:cxn>
                  <a:cxn ang="0">
                    <a:pos x="0" y="8"/>
                  </a:cxn>
                  <a:cxn ang="0">
                    <a:pos x="31" y="8"/>
                  </a:cxn>
                  <a:cxn ang="0">
                    <a:pos x="31" y="0"/>
                  </a:cxn>
                  <a:cxn ang="0">
                    <a:pos x="8" y="0"/>
                  </a:cxn>
                </a:cxnLst>
                <a:rect l="0" t="0" r="r" b="b"/>
                <a:pathLst>
                  <a:path w="31" h="8">
                    <a:moveTo>
                      <a:pt x="8" y="0"/>
                    </a:moveTo>
                    <a:lnTo>
                      <a:pt x="0" y="0"/>
                    </a:lnTo>
                    <a:lnTo>
                      <a:pt x="0" y="8"/>
                    </a:lnTo>
                    <a:lnTo>
                      <a:pt x="31" y="8"/>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6" name="Freeform 6310"/>
              <p:cNvSpPr>
                <a:spLocks/>
              </p:cNvSpPr>
              <p:nvPr/>
            </p:nvSpPr>
            <p:spPr bwMode="auto">
              <a:xfrm>
                <a:off x="5537201" y="2800350"/>
                <a:ext cx="15875" cy="4763"/>
              </a:xfrm>
              <a:custGeom>
                <a:avLst/>
                <a:gdLst/>
                <a:ahLst/>
                <a:cxnLst>
                  <a:cxn ang="0">
                    <a:pos x="8" y="0"/>
                  </a:cxn>
                  <a:cxn ang="0">
                    <a:pos x="0" y="0"/>
                  </a:cxn>
                  <a:cxn ang="0">
                    <a:pos x="0" y="8"/>
                  </a:cxn>
                  <a:cxn ang="0">
                    <a:pos x="8" y="8"/>
                  </a:cxn>
                  <a:cxn ang="0">
                    <a:pos x="31" y="8"/>
                  </a:cxn>
                  <a:cxn ang="0">
                    <a:pos x="31" y="8"/>
                  </a:cxn>
                  <a:cxn ang="0">
                    <a:pos x="31" y="0"/>
                  </a:cxn>
                  <a:cxn ang="0">
                    <a:pos x="31" y="0"/>
                  </a:cxn>
                  <a:cxn ang="0">
                    <a:pos x="8" y="0"/>
                  </a:cxn>
                </a:cxnLst>
                <a:rect l="0" t="0" r="r" b="b"/>
                <a:pathLst>
                  <a:path w="31" h="8">
                    <a:moveTo>
                      <a:pt x="8" y="0"/>
                    </a:moveTo>
                    <a:lnTo>
                      <a:pt x="0" y="0"/>
                    </a:lnTo>
                    <a:lnTo>
                      <a:pt x="0" y="8"/>
                    </a:lnTo>
                    <a:lnTo>
                      <a:pt x="8" y="8"/>
                    </a:lnTo>
                    <a:lnTo>
                      <a:pt x="31" y="8"/>
                    </a:lnTo>
                    <a:lnTo>
                      <a:pt x="31" y="8"/>
                    </a:lnTo>
                    <a:lnTo>
                      <a:pt x="31"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7" name="Line 6311"/>
              <p:cNvSpPr>
                <a:spLocks noChangeShapeType="1"/>
              </p:cNvSpPr>
              <p:nvPr/>
            </p:nvSpPr>
            <p:spPr bwMode="auto">
              <a:xfrm>
                <a:off x="5553076"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8" name="Freeform 6312"/>
              <p:cNvSpPr>
                <a:spLocks/>
              </p:cNvSpPr>
              <p:nvPr/>
            </p:nvSpPr>
            <p:spPr bwMode="auto">
              <a:xfrm>
                <a:off x="5549901" y="2800350"/>
                <a:ext cx="7938" cy="4763"/>
              </a:xfrm>
              <a:custGeom>
                <a:avLst/>
                <a:gdLst/>
                <a:ahLst/>
                <a:cxnLst>
                  <a:cxn ang="0">
                    <a:pos x="8" y="0"/>
                  </a:cxn>
                  <a:cxn ang="0">
                    <a:pos x="0" y="0"/>
                  </a:cxn>
                  <a:cxn ang="0">
                    <a:pos x="0" y="8"/>
                  </a:cxn>
                  <a:cxn ang="0">
                    <a:pos x="15" y="8"/>
                  </a:cxn>
                  <a:cxn ang="0">
                    <a:pos x="15" y="0"/>
                  </a:cxn>
                  <a:cxn ang="0">
                    <a:pos x="8" y="0"/>
                  </a:cxn>
                </a:cxnLst>
                <a:rect l="0" t="0" r="r" b="b"/>
                <a:pathLst>
                  <a:path w="15" h="8">
                    <a:moveTo>
                      <a:pt x="8" y="0"/>
                    </a:moveTo>
                    <a:lnTo>
                      <a:pt x="0" y="0"/>
                    </a:lnTo>
                    <a:lnTo>
                      <a:pt x="0" y="8"/>
                    </a:lnTo>
                    <a:lnTo>
                      <a:pt x="15"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29" name="Freeform 6313"/>
              <p:cNvSpPr>
                <a:spLocks/>
              </p:cNvSpPr>
              <p:nvPr/>
            </p:nvSpPr>
            <p:spPr bwMode="auto">
              <a:xfrm>
                <a:off x="5549901" y="2800350"/>
                <a:ext cx="7938" cy="4763"/>
              </a:xfrm>
              <a:custGeom>
                <a:avLst/>
                <a:gdLst/>
                <a:ahLst/>
                <a:cxnLst>
                  <a:cxn ang="0">
                    <a:pos x="8" y="0"/>
                  </a:cxn>
                  <a:cxn ang="0">
                    <a:pos x="0" y="0"/>
                  </a:cxn>
                  <a:cxn ang="0">
                    <a:pos x="0" y="8"/>
                  </a:cxn>
                  <a:cxn ang="0">
                    <a:pos x="8" y="8"/>
                  </a:cxn>
                  <a:cxn ang="0">
                    <a:pos x="8" y="8"/>
                  </a:cxn>
                  <a:cxn ang="0">
                    <a:pos x="15" y="8"/>
                  </a:cxn>
                  <a:cxn ang="0">
                    <a:pos x="15" y="0"/>
                  </a:cxn>
                  <a:cxn ang="0">
                    <a:pos x="8" y="0"/>
                  </a:cxn>
                  <a:cxn ang="0">
                    <a:pos x="8" y="0"/>
                  </a:cxn>
                </a:cxnLst>
                <a:rect l="0" t="0" r="r" b="b"/>
                <a:pathLst>
                  <a:path w="15" h="8">
                    <a:moveTo>
                      <a:pt x="8" y="0"/>
                    </a:moveTo>
                    <a:lnTo>
                      <a:pt x="0" y="0"/>
                    </a:lnTo>
                    <a:lnTo>
                      <a:pt x="0" y="8"/>
                    </a:lnTo>
                    <a:lnTo>
                      <a:pt x="8" y="8"/>
                    </a:lnTo>
                    <a:lnTo>
                      <a:pt x="8" y="8"/>
                    </a:lnTo>
                    <a:lnTo>
                      <a:pt x="15" y="8"/>
                    </a:lnTo>
                    <a:lnTo>
                      <a:pt x="15"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0" name="Line 6314"/>
              <p:cNvSpPr>
                <a:spLocks noChangeShapeType="1"/>
              </p:cNvSpPr>
              <p:nvPr/>
            </p:nvSpPr>
            <p:spPr bwMode="auto">
              <a:xfrm>
                <a:off x="5557838" y="28003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1" name="Freeform 6315"/>
              <p:cNvSpPr>
                <a:spLocks/>
              </p:cNvSpPr>
              <p:nvPr/>
            </p:nvSpPr>
            <p:spPr bwMode="auto">
              <a:xfrm>
                <a:off x="5549901" y="2800350"/>
                <a:ext cx="7938" cy="15875"/>
              </a:xfrm>
              <a:custGeom>
                <a:avLst/>
                <a:gdLst/>
                <a:ahLst/>
                <a:cxnLst>
                  <a:cxn ang="0">
                    <a:pos x="15" y="0"/>
                  </a:cxn>
                  <a:cxn ang="0">
                    <a:pos x="0" y="0"/>
                  </a:cxn>
                  <a:cxn ang="0">
                    <a:pos x="0" y="23"/>
                  </a:cxn>
                  <a:cxn ang="0">
                    <a:pos x="8" y="30"/>
                  </a:cxn>
                  <a:cxn ang="0">
                    <a:pos x="15" y="30"/>
                  </a:cxn>
                  <a:cxn ang="0">
                    <a:pos x="15" y="23"/>
                  </a:cxn>
                  <a:cxn ang="0">
                    <a:pos x="15" y="0"/>
                  </a:cxn>
                </a:cxnLst>
                <a:rect l="0" t="0" r="r" b="b"/>
                <a:pathLst>
                  <a:path w="15" h="30">
                    <a:moveTo>
                      <a:pt x="15" y="0"/>
                    </a:moveTo>
                    <a:lnTo>
                      <a:pt x="0" y="0"/>
                    </a:lnTo>
                    <a:lnTo>
                      <a:pt x="0" y="23"/>
                    </a:lnTo>
                    <a:lnTo>
                      <a:pt x="8" y="30"/>
                    </a:lnTo>
                    <a:lnTo>
                      <a:pt x="15" y="30"/>
                    </a:lnTo>
                    <a:lnTo>
                      <a:pt x="15" y="23"/>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2" name="Freeform 6316"/>
              <p:cNvSpPr>
                <a:spLocks/>
              </p:cNvSpPr>
              <p:nvPr/>
            </p:nvSpPr>
            <p:spPr bwMode="auto">
              <a:xfrm>
                <a:off x="5549901" y="2800350"/>
                <a:ext cx="7938" cy="15875"/>
              </a:xfrm>
              <a:custGeom>
                <a:avLst/>
                <a:gdLst/>
                <a:ahLst/>
                <a:cxnLst>
                  <a:cxn ang="0">
                    <a:pos x="15" y="0"/>
                  </a:cxn>
                  <a:cxn ang="0">
                    <a:pos x="15" y="0"/>
                  </a:cxn>
                  <a:cxn ang="0">
                    <a:pos x="8" y="0"/>
                  </a:cxn>
                  <a:cxn ang="0">
                    <a:pos x="0" y="0"/>
                  </a:cxn>
                  <a:cxn ang="0">
                    <a:pos x="0" y="23"/>
                  </a:cxn>
                  <a:cxn ang="0">
                    <a:pos x="8" y="30"/>
                  </a:cxn>
                  <a:cxn ang="0">
                    <a:pos x="15" y="30"/>
                  </a:cxn>
                  <a:cxn ang="0">
                    <a:pos x="15" y="23"/>
                  </a:cxn>
                  <a:cxn ang="0">
                    <a:pos x="15" y="0"/>
                  </a:cxn>
                </a:cxnLst>
                <a:rect l="0" t="0" r="r" b="b"/>
                <a:pathLst>
                  <a:path w="15" h="30">
                    <a:moveTo>
                      <a:pt x="15" y="0"/>
                    </a:moveTo>
                    <a:lnTo>
                      <a:pt x="15" y="0"/>
                    </a:lnTo>
                    <a:lnTo>
                      <a:pt x="8" y="0"/>
                    </a:lnTo>
                    <a:lnTo>
                      <a:pt x="0" y="0"/>
                    </a:lnTo>
                    <a:lnTo>
                      <a:pt x="0" y="23"/>
                    </a:lnTo>
                    <a:lnTo>
                      <a:pt x="8" y="30"/>
                    </a:lnTo>
                    <a:lnTo>
                      <a:pt x="15" y="30"/>
                    </a:lnTo>
                    <a:lnTo>
                      <a:pt x="15" y="23"/>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3" name="Line 6317"/>
              <p:cNvSpPr>
                <a:spLocks noChangeShapeType="1"/>
              </p:cNvSpPr>
              <p:nvPr/>
            </p:nvSpPr>
            <p:spPr bwMode="auto">
              <a:xfrm>
                <a:off x="5553076" y="2813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4" name="Freeform 6318"/>
              <p:cNvSpPr>
                <a:spLocks/>
              </p:cNvSpPr>
              <p:nvPr/>
            </p:nvSpPr>
            <p:spPr bwMode="auto">
              <a:xfrm>
                <a:off x="5553076" y="2813050"/>
                <a:ext cx="15875" cy="3175"/>
              </a:xfrm>
              <a:custGeom>
                <a:avLst/>
                <a:gdLst/>
                <a:ahLst/>
                <a:cxnLst>
                  <a:cxn ang="0">
                    <a:pos x="0" y="0"/>
                  </a:cxn>
                  <a:cxn ang="0">
                    <a:pos x="0" y="7"/>
                  </a:cxn>
                  <a:cxn ang="0">
                    <a:pos x="22" y="7"/>
                  </a:cxn>
                  <a:cxn ang="0">
                    <a:pos x="30" y="0"/>
                  </a:cxn>
                  <a:cxn ang="0">
                    <a:pos x="22" y="0"/>
                  </a:cxn>
                  <a:cxn ang="0">
                    <a:pos x="0" y="0"/>
                  </a:cxn>
                </a:cxnLst>
                <a:rect l="0" t="0" r="r" b="b"/>
                <a:pathLst>
                  <a:path w="30" h="7">
                    <a:moveTo>
                      <a:pt x="0" y="0"/>
                    </a:moveTo>
                    <a:lnTo>
                      <a:pt x="0" y="7"/>
                    </a:lnTo>
                    <a:lnTo>
                      <a:pt x="22" y="7"/>
                    </a:lnTo>
                    <a:lnTo>
                      <a:pt x="30" y="0"/>
                    </a:lnTo>
                    <a:lnTo>
                      <a:pt x="22"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5" name="Freeform 6319"/>
              <p:cNvSpPr>
                <a:spLocks/>
              </p:cNvSpPr>
              <p:nvPr/>
            </p:nvSpPr>
            <p:spPr bwMode="auto">
              <a:xfrm>
                <a:off x="5553076" y="2813050"/>
                <a:ext cx="15875" cy="3175"/>
              </a:xfrm>
              <a:custGeom>
                <a:avLst/>
                <a:gdLst/>
                <a:ahLst/>
                <a:cxnLst>
                  <a:cxn ang="0">
                    <a:pos x="0" y="0"/>
                  </a:cxn>
                  <a:cxn ang="0">
                    <a:pos x="0" y="0"/>
                  </a:cxn>
                  <a:cxn ang="0">
                    <a:pos x="0" y="0"/>
                  </a:cxn>
                  <a:cxn ang="0">
                    <a:pos x="0" y="7"/>
                  </a:cxn>
                  <a:cxn ang="0">
                    <a:pos x="22" y="7"/>
                  </a:cxn>
                  <a:cxn ang="0">
                    <a:pos x="30" y="0"/>
                  </a:cxn>
                  <a:cxn ang="0">
                    <a:pos x="30" y="0"/>
                  </a:cxn>
                  <a:cxn ang="0">
                    <a:pos x="22" y="0"/>
                  </a:cxn>
                  <a:cxn ang="0">
                    <a:pos x="0" y="0"/>
                  </a:cxn>
                </a:cxnLst>
                <a:rect l="0" t="0" r="r" b="b"/>
                <a:pathLst>
                  <a:path w="30" h="7">
                    <a:moveTo>
                      <a:pt x="0" y="0"/>
                    </a:moveTo>
                    <a:lnTo>
                      <a:pt x="0" y="0"/>
                    </a:lnTo>
                    <a:lnTo>
                      <a:pt x="0" y="0"/>
                    </a:lnTo>
                    <a:lnTo>
                      <a:pt x="0" y="7"/>
                    </a:lnTo>
                    <a:lnTo>
                      <a:pt x="22" y="7"/>
                    </a:lnTo>
                    <a:lnTo>
                      <a:pt x="30" y="0"/>
                    </a:lnTo>
                    <a:lnTo>
                      <a:pt x="30" y="0"/>
                    </a:lnTo>
                    <a:lnTo>
                      <a:pt x="22"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6" name="Line 6320"/>
              <p:cNvSpPr>
                <a:spLocks noChangeShapeType="1"/>
              </p:cNvSpPr>
              <p:nvPr/>
            </p:nvSpPr>
            <p:spPr bwMode="auto">
              <a:xfrm>
                <a:off x="5568951" y="2813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7" name="Freeform 6321"/>
              <p:cNvSpPr>
                <a:spLocks/>
              </p:cNvSpPr>
              <p:nvPr/>
            </p:nvSpPr>
            <p:spPr bwMode="auto">
              <a:xfrm>
                <a:off x="5561013" y="2813050"/>
                <a:ext cx="7938" cy="14288"/>
              </a:xfrm>
              <a:custGeom>
                <a:avLst/>
                <a:gdLst/>
                <a:ahLst/>
                <a:cxnLst>
                  <a:cxn ang="0">
                    <a:pos x="16" y="0"/>
                  </a:cxn>
                  <a:cxn ang="0">
                    <a:pos x="0" y="0"/>
                  </a:cxn>
                  <a:cxn ang="0">
                    <a:pos x="0" y="21"/>
                  </a:cxn>
                  <a:cxn ang="0">
                    <a:pos x="8" y="28"/>
                  </a:cxn>
                  <a:cxn ang="0">
                    <a:pos x="16" y="28"/>
                  </a:cxn>
                  <a:cxn ang="0">
                    <a:pos x="16" y="21"/>
                  </a:cxn>
                  <a:cxn ang="0">
                    <a:pos x="16" y="0"/>
                  </a:cxn>
                </a:cxnLst>
                <a:rect l="0" t="0" r="r" b="b"/>
                <a:pathLst>
                  <a:path w="16" h="28">
                    <a:moveTo>
                      <a:pt x="16" y="0"/>
                    </a:moveTo>
                    <a:lnTo>
                      <a:pt x="0" y="0"/>
                    </a:lnTo>
                    <a:lnTo>
                      <a:pt x="0" y="21"/>
                    </a:lnTo>
                    <a:lnTo>
                      <a:pt x="8" y="28"/>
                    </a:lnTo>
                    <a:lnTo>
                      <a:pt x="16" y="28"/>
                    </a:lnTo>
                    <a:lnTo>
                      <a:pt x="16" y="21"/>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8" name="Freeform 6322"/>
              <p:cNvSpPr>
                <a:spLocks/>
              </p:cNvSpPr>
              <p:nvPr/>
            </p:nvSpPr>
            <p:spPr bwMode="auto">
              <a:xfrm>
                <a:off x="5561013" y="2813050"/>
                <a:ext cx="7938" cy="14288"/>
              </a:xfrm>
              <a:custGeom>
                <a:avLst/>
                <a:gdLst/>
                <a:ahLst/>
                <a:cxnLst>
                  <a:cxn ang="0">
                    <a:pos x="16" y="0"/>
                  </a:cxn>
                  <a:cxn ang="0">
                    <a:pos x="16" y="0"/>
                  </a:cxn>
                  <a:cxn ang="0">
                    <a:pos x="8" y="0"/>
                  </a:cxn>
                  <a:cxn ang="0">
                    <a:pos x="0" y="0"/>
                  </a:cxn>
                  <a:cxn ang="0">
                    <a:pos x="0" y="21"/>
                  </a:cxn>
                  <a:cxn ang="0">
                    <a:pos x="8" y="28"/>
                  </a:cxn>
                  <a:cxn ang="0">
                    <a:pos x="16" y="28"/>
                  </a:cxn>
                  <a:cxn ang="0">
                    <a:pos x="16" y="21"/>
                  </a:cxn>
                  <a:cxn ang="0">
                    <a:pos x="16" y="0"/>
                  </a:cxn>
                </a:cxnLst>
                <a:rect l="0" t="0" r="r" b="b"/>
                <a:pathLst>
                  <a:path w="16" h="28">
                    <a:moveTo>
                      <a:pt x="16" y="0"/>
                    </a:moveTo>
                    <a:lnTo>
                      <a:pt x="16" y="0"/>
                    </a:lnTo>
                    <a:lnTo>
                      <a:pt x="8" y="0"/>
                    </a:lnTo>
                    <a:lnTo>
                      <a:pt x="0" y="0"/>
                    </a:lnTo>
                    <a:lnTo>
                      <a:pt x="0" y="21"/>
                    </a:lnTo>
                    <a:lnTo>
                      <a:pt x="8" y="28"/>
                    </a:lnTo>
                    <a:lnTo>
                      <a:pt x="16" y="28"/>
                    </a:lnTo>
                    <a:lnTo>
                      <a:pt x="16" y="21"/>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39" name="Line 6323"/>
              <p:cNvSpPr>
                <a:spLocks noChangeShapeType="1"/>
              </p:cNvSpPr>
              <p:nvPr/>
            </p:nvSpPr>
            <p:spPr bwMode="auto">
              <a:xfrm>
                <a:off x="5565776" y="28194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0" name="Freeform 6324"/>
              <p:cNvSpPr>
                <a:spLocks/>
              </p:cNvSpPr>
              <p:nvPr/>
            </p:nvSpPr>
            <p:spPr bwMode="auto">
              <a:xfrm>
                <a:off x="5561013" y="2819400"/>
                <a:ext cx="15875" cy="7938"/>
              </a:xfrm>
              <a:custGeom>
                <a:avLst/>
                <a:gdLst/>
                <a:ahLst/>
                <a:cxnLst>
                  <a:cxn ang="0">
                    <a:pos x="8" y="0"/>
                  </a:cxn>
                  <a:cxn ang="0">
                    <a:pos x="8" y="8"/>
                  </a:cxn>
                  <a:cxn ang="0">
                    <a:pos x="0" y="8"/>
                  </a:cxn>
                  <a:cxn ang="0">
                    <a:pos x="8" y="15"/>
                  </a:cxn>
                  <a:cxn ang="0">
                    <a:pos x="23" y="15"/>
                  </a:cxn>
                  <a:cxn ang="0">
                    <a:pos x="30" y="8"/>
                  </a:cxn>
                  <a:cxn ang="0">
                    <a:pos x="23" y="0"/>
                  </a:cxn>
                  <a:cxn ang="0">
                    <a:pos x="8" y="0"/>
                  </a:cxn>
                </a:cxnLst>
                <a:rect l="0" t="0" r="r" b="b"/>
                <a:pathLst>
                  <a:path w="30" h="15">
                    <a:moveTo>
                      <a:pt x="8" y="0"/>
                    </a:moveTo>
                    <a:lnTo>
                      <a:pt x="8" y="8"/>
                    </a:lnTo>
                    <a:lnTo>
                      <a:pt x="0" y="8"/>
                    </a:lnTo>
                    <a:lnTo>
                      <a:pt x="8" y="15"/>
                    </a:lnTo>
                    <a:lnTo>
                      <a:pt x="23" y="15"/>
                    </a:lnTo>
                    <a:lnTo>
                      <a:pt x="30" y="8"/>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1" name="Freeform 6325"/>
              <p:cNvSpPr>
                <a:spLocks/>
              </p:cNvSpPr>
              <p:nvPr/>
            </p:nvSpPr>
            <p:spPr bwMode="auto">
              <a:xfrm>
                <a:off x="5561013" y="2819400"/>
                <a:ext cx="15875" cy="7938"/>
              </a:xfrm>
              <a:custGeom>
                <a:avLst/>
                <a:gdLst/>
                <a:ahLst/>
                <a:cxnLst>
                  <a:cxn ang="0">
                    <a:pos x="8" y="0"/>
                  </a:cxn>
                  <a:cxn ang="0">
                    <a:pos x="8" y="8"/>
                  </a:cxn>
                  <a:cxn ang="0">
                    <a:pos x="0" y="8"/>
                  </a:cxn>
                  <a:cxn ang="0">
                    <a:pos x="8" y="15"/>
                  </a:cxn>
                  <a:cxn ang="0">
                    <a:pos x="23" y="15"/>
                  </a:cxn>
                  <a:cxn ang="0">
                    <a:pos x="30" y="8"/>
                  </a:cxn>
                  <a:cxn ang="0">
                    <a:pos x="30" y="8"/>
                  </a:cxn>
                  <a:cxn ang="0">
                    <a:pos x="23" y="0"/>
                  </a:cxn>
                  <a:cxn ang="0">
                    <a:pos x="8" y="0"/>
                  </a:cxn>
                </a:cxnLst>
                <a:rect l="0" t="0" r="r" b="b"/>
                <a:pathLst>
                  <a:path w="30" h="15">
                    <a:moveTo>
                      <a:pt x="8" y="0"/>
                    </a:moveTo>
                    <a:lnTo>
                      <a:pt x="8" y="8"/>
                    </a:lnTo>
                    <a:lnTo>
                      <a:pt x="0" y="8"/>
                    </a:lnTo>
                    <a:lnTo>
                      <a:pt x="8" y="15"/>
                    </a:lnTo>
                    <a:lnTo>
                      <a:pt x="23" y="15"/>
                    </a:lnTo>
                    <a:lnTo>
                      <a:pt x="30" y="8"/>
                    </a:lnTo>
                    <a:lnTo>
                      <a:pt x="30" y="8"/>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2" name="Line 6326"/>
              <p:cNvSpPr>
                <a:spLocks noChangeShapeType="1"/>
              </p:cNvSpPr>
              <p:nvPr/>
            </p:nvSpPr>
            <p:spPr bwMode="auto">
              <a:xfrm>
                <a:off x="5573713" y="28194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3" name="Freeform 6327"/>
              <p:cNvSpPr>
                <a:spLocks/>
              </p:cNvSpPr>
              <p:nvPr/>
            </p:nvSpPr>
            <p:spPr bwMode="auto">
              <a:xfrm>
                <a:off x="5568951" y="2819400"/>
                <a:ext cx="12700" cy="7938"/>
              </a:xfrm>
              <a:custGeom>
                <a:avLst/>
                <a:gdLst/>
                <a:ahLst/>
                <a:cxnLst>
                  <a:cxn ang="0">
                    <a:pos x="7" y="0"/>
                  </a:cxn>
                  <a:cxn ang="0">
                    <a:pos x="0" y="8"/>
                  </a:cxn>
                  <a:cxn ang="0">
                    <a:pos x="7" y="15"/>
                  </a:cxn>
                  <a:cxn ang="0">
                    <a:pos x="14" y="15"/>
                  </a:cxn>
                  <a:cxn ang="0">
                    <a:pos x="22" y="8"/>
                  </a:cxn>
                  <a:cxn ang="0">
                    <a:pos x="14" y="0"/>
                  </a:cxn>
                  <a:cxn ang="0">
                    <a:pos x="7" y="0"/>
                  </a:cxn>
                </a:cxnLst>
                <a:rect l="0" t="0" r="r" b="b"/>
                <a:pathLst>
                  <a:path w="22" h="15">
                    <a:moveTo>
                      <a:pt x="7" y="0"/>
                    </a:moveTo>
                    <a:lnTo>
                      <a:pt x="0" y="8"/>
                    </a:lnTo>
                    <a:lnTo>
                      <a:pt x="7" y="15"/>
                    </a:lnTo>
                    <a:lnTo>
                      <a:pt x="14" y="15"/>
                    </a:lnTo>
                    <a:lnTo>
                      <a:pt x="22" y="8"/>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4" name="Freeform 6328"/>
              <p:cNvSpPr>
                <a:spLocks/>
              </p:cNvSpPr>
              <p:nvPr/>
            </p:nvSpPr>
            <p:spPr bwMode="auto">
              <a:xfrm>
                <a:off x="5568951" y="2819400"/>
                <a:ext cx="12700" cy="7938"/>
              </a:xfrm>
              <a:custGeom>
                <a:avLst/>
                <a:gdLst/>
                <a:ahLst/>
                <a:cxnLst>
                  <a:cxn ang="0">
                    <a:pos x="7" y="0"/>
                  </a:cxn>
                  <a:cxn ang="0">
                    <a:pos x="0" y="8"/>
                  </a:cxn>
                  <a:cxn ang="0">
                    <a:pos x="0" y="8"/>
                  </a:cxn>
                  <a:cxn ang="0">
                    <a:pos x="7" y="15"/>
                  </a:cxn>
                  <a:cxn ang="0">
                    <a:pos x="14" y="15"/>
                  </a:cxn>
                  <a:cxn ang="0">
                    <a:pos x="22" y="8"/>
                  </a:cxn>
                  <a:cxn ang="0">
                    <a:pos x="22" y="8"/>
                  </a:cxn>
                  <a:cxn ang="0">
                    <a:pos x="14" y="0"/>
                  </a:cxn>
                  <a:cxn ang="0">
                    <a:pos x="7" y="0"/>
                  </a:cxn>
                </a:cxnLst>
                <a:rect l="0" t="0" r="r" b="b"/>
                <a:pathLst>
                  <a:path w="22" h="15">
                    <a:moveTo>
                      <a:pt x="7" y="0"/>
                    </a:moveTo>
                    <a:lnTo>
                      <a:pt x="0" y="8"/>
                    </a:lnTo>
                    <a:lnTo>
                      <a:pt x="0" y="8"/>
                    </a:lnTo>
                    <a:lnTo>
                      <a:pt x="7" y="15"/>
                    </a:lnTo>
                    <a:lnTo>
                      <a:pt x="14" y="15"/>
                    </a:lnTo>
                    <a:lnTo>
                      <a:pt x="22" y="8"/>
                    </a:lnTo>
                    <a:lnTo>
                      <a:pt x="22" y="8"/>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5" name="Line 6329"/>
              <p:cNvSpPr>
                <a:spLocks noChangeShapeType="1"/>
              </p:cNvSpPr>
              <p:nvPr/>
            </p:nvSpPr>
            <p:spPr bwMode="auto">
              <a:xfrm>
                <a:off x="5576888" y="28194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6" name="Freeform 6330"/>
              <p:cNvSpPr>
                <a:spLocks/>
              </p:cNvSpPr>
              <p:nvPr/>
            </p:nvSpPr>
            <p:spPr bwMode="auto">
              <a:xfrm>
                <a:off x="5573713" y="2819400"/>
                <a:ext cx="11113" cy="7938"/>
              </a:xfrm>
              <a:custGeom>
                <a:avLst/>
                <a:gdLst/>
                <a:ahLst/>
                <a:cxnLst>
                  <a:cxn ang="0">
                    <a:pos x="7" y="0"/>
                  </a:cxn>
                  <a:cxn ang="0">
                    <a:pos x="0" y="8"/>
                  </a:cxn>
                  <a:cxn ang="0">
                    <a:pos x="7" y="15"/>
                  </a:cxn>
                  <a:cxn ang="0">
                    <a:pos x="15" y="15"/>
                  </a:cxn>
                  <a:cxn ang="0">
                    <a:pos x="23" y="8"/>
                  </a:cxn>
                  <a:cxn ang="0">
                    <a:pos x="15" y="0"/>
                  </a:cxn>
                  <a:cxn ang="0">
                    <a:pos x="7" y="0"/>
                  </a:cxn>
                </a:cxnLst>
                <a:rect l="0" t="0" r="r" b="b"/>
                <a:pathLst>
                  <a:path w="23" h="15">
                    <a:moveTo>
                      <a:pt x="7" y="0"/>
                    </a:moveTo>
                    <a:lnTo>
                      <a:pt x="0" y="8"/>
                    </a:lnTo>
                    <a:lnTo>
                      <a:pt x="7" y="15"/>
                    </a:lnTo>
                    <a:lnTo>
                      <a:pt x="15" y="15"/>
                    </a:lnTo>
                    <a:lnTo>
                      <a:pt x="23"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7" name="Freeform 6331"/>
              <p:cNvSpPr>
                <a:spLocks/>
              </p:cNvSpPr>
              <p:nvPr/>
            </p:nvSpPr>
            <p:spPr bwMode="auto">
              <a:xfrm>
                <a:off x="5573713" y="2819400"/>
                <a:ext cx="11113" cy="7938"/>
              </a:xfrm>
              <a:custGeom>
                <a:avLst/>
                <a:gdLst/>
                <a:ahLst/>
                <a:cxnLst>
                  <a:cxn ang="0">
                    <a:pos x="7" y="0"/>
                  </a:cxn>
                  <a:cxn ang="0">
                    <a:pos x="0" y="8"/>
                  </a:cxn>
                  <a:cxn ang="0">
                    <a:pos x="0" y="8"/>
                  </a:cxn>
                  <a:cxn ang="0">
                    <a:pos x="7" y="15"/>
                  </a:cxn>
                  <a:cxn ang="0">
                    <a:pos x="15" y="15"/>
                  </a:cxn>
                  <a:cxn ang="0">
                    <a:pos x="23" y="8"/>
                  </a:cxn>
                  <a:cxn ang="0">
                    <a:pos x="23" y="8"/>
                  </a:cxn>
                  <a:cxn ang="0">
                    <a:pos x="15" y="0"/>
                  </a:cxn>
                  <a:cxn ang="0">
                    <a:pos x="7" y="0"/>
                  </a:cxn>
                </a:cxnLst>
                <a:rect l="0" t="0" r="r" b="b"/>
                <a:pathLst>
                  <a:path w="23" h="15">
                    <a:moveTo>
                      <a:pt x="7" y="0"/>
                    </a:moveTo>
                    <a:lnTo>
                      <a:pt x="0" y="8"/>
                    </a:lnTo>
                    <a:lnTo>
                      <a:pt x="0" y="8"/>
                    </a:lnTo>
                    <a:lnTo>
                      <a:pt x="7" y="15"/>
                    </a:lnTo>
                    <a:lnTo>
                      <a:pt x="15" y="15"/>
                    </a:lnTo>
                    <a:lnTo>
                      <a:pt x="23" y="8"/>
                    </a:lnTo>
                    <a:lnTo>
                      <a:pt x="23" y="8"/>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8" name="Line 6332"/>
              <p:cNvSpPr>
                <a:spLocks noChangeShapeType="1"/>
              </p:cNvSpPr>
              <p:nvPr/>
            </p:nvSpPr>
            <p:spPr bwMode="auto">
              <a:xfrm>
                <a:off x="5584826" y="2824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49" name="Freeform 6333"/>
              <p:cNvSpPr>
                <a:spLocks/>
              </p:cNvSpPr>
              <p:nvPr/>
            </p:nvSpPr>
            <p:spPr bwMode="auto">
              <a:xfrm>
                <a:off x="5576888" y="2819400"/>
                <a:ext cx="7938" cy="20638"/>
              </a:xfrm>
              <a:custGeom>
                <a:avLst/>
                <a:gdLst/>
                <a:ahLst/>
                <a:cxnLst>
                  <a:cxn ang="0">
                    <a:pos x="16" y="8"/>
                  </a:cxn>
                  <a:cxn ang="0">
                    <a:pos x="16" y="0"/>
                  </a:cxn>
                  <a:cxn ang="0">
                    <a:pos x="8" y="0"/>
                  </a:cxn>
                  <a:cxn ang="0">
                    <a:pos x="0" y="8"/>
                  </a:cxn>
                  <a:cxn ang="0">
                    <a:pos x="0" y="30"/>
                  </a:cxn>
                  <a:cxn ang="0">
                    <a:pos x="8" y="38"/>
                  </a:cxn>
                  <a:cxn ang="0">
                    <a:pos x="16" y="30"/>
                  </a:cxn>
                  <a:cxn ang="0">
                    <a:pos x="16" y="8"/>
                  </a:cxn>
                </a:cxnLst>
                <a:rect l="0" t="0" r="r" b="b"/>
                <a:pathLst>
                  <a:path w="16" h="38">
                    <a:moveTo>
                      <a:pt x="16" y="8"/>
                    </a:moveTo>
                    <a:lnTo>
                      <a:pt x="16" y="0"/>
                    </a:lnTo>
                    <a:lnTo>
                      <a:pt x="8" y="0"/>
                    </a:lnTo>
                    <a:lnTo>
                      <a:pt x="0" y="8"/>
                    </a:lnTo>
                    <a:lnTo>
                      <a:pt x="0" y="30"/>
                    </a:lnTo>
                    <a:lnTo>
                      <a:pt x="8" y="38"/>
                    </a:lnTo>
                    <a:lnTo>
                      <a:pt x="16" y="30"/>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0" name="Freeform 6334"/>
              <p:cNvSpPr>
                <a:spLocks/>
              </p:cNvSpPr>
              <p:nvPr/>
            </p:nvSpPr>
            <p:spPr bwMode="auto">
              <a:xfrm>
                <a:off x="5576888" y="2819400"/>
                <a:ext cx="7938" cy="20638"/>
              </a:xfrm>
              <a:custGeom>
                <a:avLst/>
                <a:gdLst/>
                <a:ahLst/>
                <a:cxnLst>
                  <a:cxn ang="0">
                    <a:pos x="16" y="8"/>
                  </a:cxn>
                  <a:cxn ang="0">
                    <a:pos x="16" y="0"/>
                  </a:cxn>
                  <a:cxn ang="0">
                    <a:pos x="8" y="0"/>
                  </a:cxn>
                  <a:cxn ang="0">
                    <a:pos x="0" y="8"/>
                  </a:cxn>
                  <a:cxn ang="0">
                    <a:pos x="0" y="30"/>
                  </a:cxn>
                  <a:cxn ang="0">
                    <a:pos x="8" y="38"/>
                  </a:cxn>
                  <a:cxn ang="0">
                    <a:pos x="16" y="30"/>
                  </a:cxn>
                  <a:cxn ang="0">
                    <a:pos x="16" y="30"/>
                  </a:cxn>
                  <a:cxn ang="0">
                    <a:pos x="16" y="8"/>
                  </a:cxn>
                </a:cxnLst>
                <a:rect l="0" t="0" r="r" b="b"/>
                <a:pathLst>
                  <a:path w="16" h="38">
                    <a:moveTo>
                      <a:pt x="16" y="8"/>
                    </a:moveTo>
                    <a:lnTo>
                      <a:pt x="16" y="0"/>
                    </a:lnTo>
                    <a:lnTo>
                      <a:pt x="8" y="0"/>
                    </a:lnTo>
                    <a:lnTo>
                      <a:pt x="0" y="8"/>
                    </a:lnTo>
                    <a:lnTo>
                      <a:pt x="0" y="30"/>
                    </a:lnTo>
                    <a:lnTo>
                      <a:pt x="8" y="38"/>
                    </a:lnTo>
                    <a:lnTo>
                      <a:pt x="16" y="30"/>
                    </a:lnTo>
                    <a:lnTo>
                      <a:pt x="16" y="30"/>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1" name="Line 6335"/>
              <p:cNvSpPr>
                <a:spLocks noChangeShapeType="1"/>
              </p:cNvSpPr>
              <p:nvPr/>
            </p:nvSpPr>
            <p:spPr bwMode="auto">
              <a:xfrm>
                <a:off x="5581651" y="2832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2" name="Freeform 6336"/>
              <p:cNvSpPr>
                <a:spLocks/>
              </p:cNvSpPr>
              <p:nvPr/>
            </p:nvSpPr>
            <p:spPr bwMode="auto">
              <a:xfrm>
                <a:off x="5576888" y="2832100"/>
                <a:ext cx="23813" cy="7938"/>
              </a:xfrm>
              <a:custGeom>
                <a:avLst/>
                <a:gdLst/>
                <a:ahLst/>
                <a:cxnLst>
                  <a:cxn ang="0">
                    <a:pos x="8" y="0"/>
                  </a:cxn>
                  <a:cxn ang="0">
                    <a:pos x="0" y="0"/>
                  </a:cxn>
                  <a:cxn ang="0">
                    <a:pos x="0" y="7"/>
                  </a:cxn>
                  <a:cxn ang="0">
                    <a:pos x="8" y="15"/>
                  </a:cxn>
                  <a:cxn ang="0">
                    <a:pos x="45" y="15"/>
                  </a:cxn>
                  <a:cxn ang="0">
                    <a:pos x="45" y="0"/>
                  </a:cxn>
                  <a:cxn ang="0">
                    <a:pos x="8" y="0"/>
                  </a:cxn>
                </a:cxnLst>
                <a:rect l="0" t="0" r="r" b="b"/>
                <a:pathLst>
                  <a:path w="45" h="15">
                    <a:moveTo>
                      <a:pt x="8" y="0"/>
                    </a:moveTo>
                    <a:lnTo>
                      <a:pt x="0" y="0"/>
                    </a:lnTo>
                    <a:lnTo>
                      <a:pt x="0" y="7"/>
                    </a:lnTo>
                    <a:lnTo>
                      <a:pt x="8" y="15"/>
                    </a:lnTo>
                    <a:lnTo>
                      <a:pt x="45" y="15"/>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3" name="Freeform 6337"/>
              <p:cNvSpPr>
                <a:spLocks/>
              </p:cNvSpPr>
              <p:nvPr/>
            </p:nvSpPr>
            <p:spPr bwMode="auto">
              <a:xfrm>
                <a:off x="5576888" y="2832100"/>
                <a:ext cx="23813" cy="7938"/>
              </a:xfrm>
              <a:custGeom>
                <a:avLst/>
                <a:gdLst/>
                <a:ahLst/>
                <a:cxnLst>
                  <a:cxn ang="0">
                    <a:pos x="8" y="0"/>
                  </a:cxn>
                  <a:cxn ang="0">
                    <a:pos x="0" y="0"/>
                  </a:cxn>
                  <a:cxn ang="0">
                    <a:pos x="0" y="7"/>
                  </a:cxn>
                  <a:cxn ang="0">
                    <a:pos x="8" y="15"/>
                  </a:cxn>
                  <a:cxn ang="0">
                    <a:pos x="45" y="15"/>
                  </a:cxn>
                  <a:cxn ang="0">
                    <a:pos x="45" y="7"/>
                  </a:cxn>
                  <a:cxn ang="0">
                    <a:pos x="45" y="0"/>
                  </a:cxn>
                  <a:cxn ang="0">
                    <a:pos x="45" y="0"/>
                  </a:cxn>
                  <a:cxn ang="0">
                    <a:pos x="8" y="0"/>
                  </a:cxn>
                </a:cxnLst>
                <a:rect l="0" t="0" r="r" b="b"/>
                <a:pathLst>
                  <a:path w="45" h="15">
                    <a:moveTo>
                      <a:pt x="8" y="0"/>
                    </a:moveTo>
                    <a:lnTo>
                      <a:pt x="0" y="0"/>
                    </a:lnTo>
                    <a:lnTo>
                      <a:pt x="0" y="7"/>
                    </a:lnTo>
                    <a:lnTo>
                      <a:pt x="8" y="15"/>
                    </a:lnTo>
                    <a:lnTo>
                      <a:pt x="45" y="15"/>
                    </a:lnTo>
                    <a:lnTo>
                      <a:pt x="45" y="7"/>
                    </a:lnTo>
                    <a:lnTo>
                      <a:pt x="45"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4" name="Line 6338"/>
              <p:cNvSpPr>
                <a:spLocks noChangeShapeType="1"/>
              </p:cNvSpPr>
              <p:nvPr/>
            </p:nvSpPr>
            <p:spPr bwMode="auto">
              <a:xfrm>
                <a:off x="5600701" y="2832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5" name="Freeform 6339"/>
              <p:cNvSpPr>
                <a:spLocks/>
              </p:cNvSpPr>
              <p:nvPr/>
            </p:nvSpPr>
            <p:spPr bwMode="auto">
              <a:xfrm>
                <a:off x="5597526" y="2832100"/>
                <a:ext cx="7938" cy="7938"/>
              </a:xfrm>
              <a:custGeom>
                <a:avLst/>
                <a:gdLst/>
                <a:ahLst/>
                <a:cxnLst>
                  <a:cxn ang="0">
                    <a:pos x="6" y="0"/>
                  </a:cxn>
                  <a:cxn ang="0">
                    <a:pos x="0" y="0"/>
                  </a:cxn>
                  <a:cxn ang="0">
                    <a:pos x="0" y="7"/>
                  </a:cxn>
                  <a:cxn ang="0">
                    <a:pos x="6" y="15"/>
                  </a:cxn>
                  <a:cxn ang="0">
                    <a:pos x="14" y="7"/>
                  </a:cxn>
                  <a:cxn ang="0">
                    <a:pos x="14" y="0"/>
                  </a:cxn>
                  <a:cxn ang="0">
                    <a:pos x="6" y="0"/>
                  </a:cxn>
                </a:cxnLst>
                <a:rect l="0" t="0" r="r" b="b"/>
                <a:pathLst>
                  <a:path w="14" h="15">
                    <a:moveTo>
                      <a:pt x="6" y="0"/>
                    </a:moveTo>
                    <a:lnTo>
                      <a:pt x="0" y="0"/>
                    </a:lnTo>
                    <a:lnTo>
                      <a:pt x="0" y="7"/>
                    </a:lnTo>
                    <a:lnTo>
                      <a:pt x="6" y="15"/>
                    </a:lnTo>
                    <a:lnTo>
                      <a:pt x="14" y="7"/>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6" name="Freeform 6340"/>
              <p:cNvSpPr>
                <a:spLocks/>
              </p:cNvSpPr>
              <p:nvPr/>
            </p:nvSpPr>
            <p:spPr bwMode="auto">
              <a:xfrm>
                <a:off x="5597526" y="2832100"/>
                <a:ext cx="7938" cy="7938"/>
              </a:xfrm>
              <a:custGeom>
                <a:avLst/>
                <a:gdLst/>
                <a:ahLst/>
                <a:cxnLst>
                  <a:cxn ang="0">
                    <a:pos x="6" y="0"/>
                  </a:cxn>
                  <a:cxn ang="0">
                    <a:pos x="0" y="0"/>
                  </a:cxn>
                  <a:cxn ang="0">
                    <a:pos x="0" y="7"/>
                  </a:cxn>
                  <a:cxn ang="0">
                    <a:pos x="6" y="15"/>
                  </a:cxn>
                  <a:cxn ang="0">
                    <a:pos x="6" y="15"/>
                  </a:cxn>
                  <a:cxn ang="0">
                    <a:pos x="14" y="7"/>
                  </a:cxn>
                  <a:cxn ang="0">
                    <a:pos x="14" y="0"/>
                  </a:cxn>
                  <a:cxn ang="0">
                    <a:pos x="6" y="0"/>
                  </a:cxn>
                  <a:cxn ang="0">
                    <a:pos x="6" y="0"/>
                  </a:cxn>
                </a:cxnLst>
                <a:rect l="0" t="0" r="r" b="b"/>
                <a:pathLst>
                  <a:path w="14" h="15">
                    <a:moveTo>
                      <a:pt x="6" y="0"/>
                    </a:moveTo>
                    <a:lnTo>
                      <a:pt x="0" y="0"/>
                    </a:lnTo>
                    <a:lnTo>
                      <a:pt x="0" y="7"/>
                    </a:lnTo>
                    <a:lnTo>
                      <a:pt x="6" y="15"/>
                    </a:lnTo>
                    <a:lnTo>
                      <a:pt x="6" y="15"/>
                    </a:lnTo>
                    <a:lnTo>
                      <a:pt x="14" y="7"/>
                    </a:lnTo>
                    <a:lnTo>
                      <a:pt x="14" y="0"/>
                    </a:lnTo>
                    <a:lnTo>
                      <a:pt x="6"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7" name="Line 6341"/>
              <p:cNvSpPr>
                <a:spLocks noChangeShapeType="1"/>
              </p:cNvSpPr>
              <p:nvPr/>
            </p:nvSpPr>
            <p:spPr bwMode="auto">
              <a:xfrm>
                <a:off x="5600701" y="2832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8" name="Freeform 6342"/>
              <p:cNvSpPr>
                <a:spLocks/>
              </p:cNvSpPr>
              <p:nvPr/>
            </p:nvSpPr>
            <p:spPr bwMode="auto">
              <a:xfrm>
                <a:off x="5600701" y="2832100"/>
                <a:ext cx="7938" cy="7938"/>
              </a:xfrm>
              <a:custGeom>
                <a:avLst/>
                <a:gdLst/>
                <a:ahLst/>
                <a:cxnLst>
                  <a:cxn ang="0">
                    <a:pos x="0" y="0"/>
                  </a:cxn>
                  <a:cxn ang="0">
                    <a:pos x="0" y="15"/>
                  </a:cxn>
                  <a:cxn ang="0">
                    <a:pos x="8" y="15"/>
                  </a:cxn>
                  <a:cxn ang="0">
                    <a:pos x="16" y="7"/>
                  </a:cxn>
                  <a:cxn ang="0">
                    <a:pos x="16" y="0"/>
                  </a:cxn>
                  <a:cxn ang="0">
                    <a:pos x="8" y="0"/>
                  </a:cxn>
                  <a:cxn ang="0">
                    <a:pos x="0" y="0"/>
                  </a:cxn>
                </a:cxnLst>
                <a:rect l="0" t="0" r="r" b="b"/>
                <a:pathLst>
                  <a:path w="16" h="15">
                    <a:moveTo>
                      <a:pt x="0" y="0"/>
                    </a:moveTo>
                    <a:lnTo>
                      <a:pt x="0" y="15"/>
                    </a:lnTo>
                    <a:lnTo>
                      <a:pt x="8" y="15"/>
                    </a:lnTo>
                    <a:lnTo>
                      <a:pt x="16" y="7"/>
                    </a:lnTo>
                    <a:lnTo>
                      <a:pt x="16"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59" name="Freeform 6343"/>
              <p:cNvSpPr>
                <a:spLocks/>
              </p:cNvSpPr>
              <p:nvPr/>
            </p:nvSpPr>
            <p:spPr bwMode="auto">
              <a:xfrm>
                <a:off x="5600701" y="2832100"/>
                <a:ext cx="7938" cy="7938"/>
              </a:xfrm>
              <a:custGeom>
                <a:avLst/>
                <a:gdLst/>
                <a:ahLst/>
                <a:cxnLst>
                  <a:cxn ang="0">
                    <a:pos x="0" y="0"/>
                  </a:cxn>
                  <a:cxn ang="0">
                    <a:pos x="0" y="0"/>
                  </a:cxn>
                  <a:cxn ang="0">
                    <a:pos x="0" y="7"/>
                  </a:cxn>
                  <a:cxn ang="0">
                    <a:pos x="0" y="15"/>
                  </a:cxn>
                  <a:cxn ang="0">
                    <a:pos x="8" y="15"/>
                  </a:cxn>
                  <a:cxn ang="0">
                    <a:pos x="16" y="7"/>
                  </a:cxn>
                  <a:cxn ang="0">
                    <a:pos x="16" y="0"/>
                  </a:cxn>
                  <a:cxn ang="0">
                    <a:pos x="8" y="0"/>
                  </a:cxn>
                  <a:cxn ang="0">
                    <a:pos x="0" y="0"/>
                  </a:cxn>
                </a:cxnLst>
                <a:rect l="0" t="0" r="r" b="b"/>
                <a:pathLst>
                  <a:path w="16" h="15">
                    <a:moveTo>
                      <a:pt x="0" y="0"/>
                    </a:moveTo>
                    <a:lnTo>
                      <a:pt x="0" y="0"/>
                    </a:lnTo>
                    <a:lnTo>
                      <a:pt x="0" y="7"/>
                    </a:lnTo>
                    <a:lnTo>
                      <a:pt x="0" y="15"/>
                    </a:lnTo>
                    <a:lnTo>
                      <a:pt x="8" y="15"/>
                    </a:lnTo>
                    <a:lnTo>
                      <a:pt x="16" y="7"/>
                    </a:lnTo>
                    <a:lnTo>
                      <a:pt x="16"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0" name="Line 6344"/>
              <p:cNvSpPr>
                <a:spLocks noChangeShapeType="1"/>
              </p:cNvSpPr>
              <p:nvPr/>
            </p:nvSpPr>
            <p:spPr bwMode="auto">
              <a:xfrm>
                <a:off x="5608638" y="2835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1" name="Freeform 6345"/>
              <p:cNvSpPr>
                <a:spLocks/>
              </p:cNvSpPr>
              <p:nvPr/>
            </p:nvSpPr>
            <p:spPr bwMode="auto">
              <a:xfrm>
                <a:off x="5600701" y="2832100"/>
                <a:ext cx="7938" cy="26988"/>
              </a:xfrm>
              <a:custGeom>
                <a:avLst/>
                <a:gdLst/>
                <a:ahLst/>
                <a:cxnLst>
                  <a:cxn ang="0">
                    <a:pos x="16" y="7"/>
                  </a:cxn>
                  <a:cxn ang="0">
                    <a:pos x="16" y="0"/>
                  </a:cxn>
                  <a:cxn ang="0">
                    <a:pos x="8" y="0"/>
                  </a:cxn>
                  <a:cxn ang="0">
                    <a:pos x="0" y="7"/>
                  </a:cxn>
                  <a:cxn ang="0">
                    <a:pos x="0" y="51"/>
                  </a:cxn>
                  <a:cxn ang="0">
                    <a:pos x="16" y="51"/>
                  </a:cxn>
                  <a:cxn ang="0">
                    <a:pos x="16" y="7"/>
                  </a:cxn>
                </a:cxnLst>
                <a:rect l="0" t="0" r="r" b="b"/>
                <a:pathLst>
                  <a:path w="16" h="51">
                    <a:moveTo>
                      <a:pt x="16" y="7"/>
                    </a:moveTo>
                    <a:lnTo>
                      <a:pt x="16" y="0"/>
                    </a:lnTo>
                    <a:lnTo>
                      <a:pt x="8" y="0"/>
                    </a:lnTo>
                    <a:lnTo>
                      <a:pt x="0" y="7"/>
                    </a:lnTo>
                    <a:lnTo>
                      <a:pt x="0" y="51"/>
                    </a:lnTo>
                    <a:lnTo>
                      <a:pt x="16" y="51"/>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2" name="Freeform 6346"/>
              <p:cNvSpPr>
                <a:spLocks/>
              </p:cNvSpPr>
              <p:nvPr/>
            </p:nvSpPr>
            <p:spPr bwMode="auto">
              <a:xfrm>
                <a:off x="5600701" y="2832100"/>
                <a:ext cx="7938" cy="26988"/>
              </a:xfrm>
              <a:custGeom>
                <a:avLst/>
                <a:gdLst/>
                <a:ahLst/>
                <a:cxnLst>
                  <a:cxn ang="0">
                    <a:pos x="16" y="7"/>
                  </a:cxn>
                  <a:cxn ang="0">
                    <a:pos x="16" y="0"/>
                  </a:cxn>
                  <a:cxn ang="0">
                    <a:pos x="8" y="0"/>
                  </a:cxn>
                  <a:cxn ang="0">
                    <a:pos x="0" y="7"/>
                  </a:cxn>
                  <a:cxn ang="0">
                    <a:pos x="0" y="51"/>
                  </a:cxn>
                  <a:cxn ang="0">
                    <a:pos x="8" y="51"/>
                  </a:cxn>
                  <a:cxn ang="0">
                    <a:pos x="16" y="51"/>
                  </a:cxn>
                  <a:cxn ang="0">
                    <a:pos x="16" y="51"/>
                  </a:cxn>
                  <a:cxn ang="0">
                    <a:pos x="16" y="7"/>
                  </a:cxn>
                </a:cxnLst>
                <a:rect l="0" t="0" r="r" b="b"/>
                <a:pathLst>
                  <a:path w="16" h="51">
                    <a:moveTo>
                      <a:pt x="16" y="7"/>
                    </a:moveTo>
                    <a:lnTo>
                      <a:pt x="16" y="0"/>
                    </a:lnTo>
                    <a:lnTo>
                      <a:pt x="8" y="0"/>
                    </a:lnTo>
                    <a:lnTo>
                      <a:pt x="0" y="7"/>
                    </a:lnTo>
                    <a:lnTo>
                      <a:pt x="0" y="51"/>
                    </a:lnTo>
                    <a:lnTo>
                      <a:pt x="8" y="51"/>
                    </a:lnTo>
                    <a:lnTo>
                      <a:pt x="16" y="51"/>
                    </a:lnTo>
                    <a:lnTo>
                      <a:pt x="16" y="51"/>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3" name="Line 6347"/>
              <p:cNvSpPr>
                <a:spLocks noChangeShapeType="1"/>
              </p:cNvSpPr>
              <p:nvPr/>
            </p:nvSpPr>
            <p:spPr bwMode="auto">
              <a:xfrm>
                <a:off x="5605463" y="28543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4" name="Freeform 6348"/>
              <p:cNvSpPr>
                <a:spLocks/>
              </p:cNvSpPr>
              <p:nvPr/>
            </p:nvSpPr>
            <p:spPr bwMode="auto">
              <a:xfrm>
                <a:off x="5600701" y="2854325"/>
                <a:ext cx="28575" cy="4763"/>
              </a:xfrm>
              <a:custGeom>
                <a:avLst/>
                <a:gdLst/>
                <a:ahLst/>
                <a:cxnLst>
                  <a:cxn ang="0">
                    <a:pos x="8" y="0"/>
                  </a:cxn>
                  <a:cxn ang="0">
                    <a:pos x="0" y="8"/>
                  </a:cxn>
                  <a:cxn ang="0">
                    <a:pos x="53" y="8"/>
                  </a:cxn>
                  <a:cxn ang="0">
                    <a:pos x="53" y="0"/>
                  </a:cxn>
                  <a:cxn ang="0">
                    <a:pos x="45" y="0"/>
                  </a:cxn>
                  <a:cxn ang="0">
                    <a:pos x="8" y="0"/>
                  </a:cxn>
                </a:cxnLst>
                <a:rect l="0" t="0" r="r" b="b"/>
                <a:pathLst>
                  <a:path w="53" h="8">
                    <a:moveTo>
                      <a:pt x="8" y="0"/>
                    </a:moveTo>
                    <a:lnTo>
                      <a:pt x="0" y="8"/>
                    </a:lnTo>
                    <a:lnTo>
                      <a:pt x="53" y="8"/>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5" name="Freeform 6349"/>
              <p:cNvSpPr>
                <a:spLocks/>
              </p:cNvSpPr>
              <p:nvPr/>
            </p:nvSpPr>
            <p:spPr bwMode="auto">
              <a:xfrm>
                <a:off x="5600701" y="2854325"/>
                <a:ext cx="28575" cy="4763"/>
              </a:xfrm>
              <a:custGeom>
                <a:avLst/>
                <a:gdLst/>
                <a:ahLst/>
                <a:cxnLst>
                  <a:cxn ang="0">
                    <a:pos x="8" y="0"/>
                  </a:cxn>
                  <a:cxn ang="0">
                    <a:pos x="8" y="0"/>
                  </a:cxn>
                  <a:cxn ang="0">
                    <a:pos x="0" y="8"/>
                  </a:cxn>
                  <a:cxn ang="0">
                    <a:pos x="8" y="8"/>
                  </a:cxn>
                  <a:cxn ang="0">
                    <a:pos x="45" y="8"/>
                  </a:cxn>
                  <a:cxn ang="0">
                    <a:pos x="53" y="8"/>
                  </a:cxn>
                  <a:cxn ang="0">
                    <a:pos x="53" y="0"/>
                  </a:cxn>
                  <a:cxn ang="0">
                    <a:pos x="45" y="0"/>
                  </a:cxn>
                  <a:cxn ang="0">
                    <a:pos x="8" y="0"/>
                  </a:cxn>
                </a:cxnLst>
                <a:rect l="0" t="0" r="r" b="b"/>
                <a:pathLst>
                  <a:path w="53" h="8">
                    <a:moveTo>
                      <a:pt x="8" y="0"/>
                    </a:moveTo>
                    <a:lnTo>
                      <a:pt x="8" y="0"/>
                    </a:lnTo>
                    <a:lnTo>
                      <a:pt x="0" y="8"/>
                    </a:lnTo>
                    <a:lnTo>
                      <a:pt x="8" y="8"/>
                    </a:lnTo>
                    <a:lnTo>
                      <a:pt x="45" y="8"/>
                    </a:lnTo>
                    <a:lnTo>
                      <a:pt x="53" y="8"/>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6" name="Line 6350"/>
              <p:cNvSpPr>
                <a:spLocks noChangeShapeType="1"/>
              </p:cNvSpPr>
              <p:nvPr/>
            </p:nvSpPr>
            <p:spPr bwMode="auto">
              <a:xfrm>
                <a:off x="5624513" y="28543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7" name="Freeform 6351"/>
              <p:cNvSpPr>
                <a:spLocks/>
              </p:cNvSpPr>
              <p:nvPr/>
            </p:nvSpPr>
            <p:spPr bwMode="auto">
              <a:xfrm>
                <a:off x="5621338" y="2854325"/>
                <a:ext cx="26988" cy="4763"/>
              </a:xfrm>
              <a:custGeom>
                <a:avLst/>
                <a:gdLst/>
                <a:ahLst/>
                <a:cxnLst>
                  <a:cxn ang="0">
                    <a:pos x="6" y="0"/>
                  </a:cxn>
                  <a:cxn ang="0">
                    <a:pos x="0" y="0"/>
                  </a:cxn>
                  <a:cxn ang="0">
                    <a:pos x="0" y="8"/>
                  </a:cxn>
                  <a:cxn ang="0">
                    <a:pos x="52" y="8"/>
                  </a:cxn>
                  <a:cxn ang="0">
                    <a:pos x="45" y="0"/>
                  </a:cxn>
                  <a:cxn ang="0">
                    <a:pos x="6" y="0"/>
                  </a:cxn>
                </a:cxnLst>
                <a:rect l="0" t="0" r="r" b="b"/>
                <a:pathLst>
                  <a:path w="52" h="8">
                    <a:moveTo>
                      <a:pt x="6" y="0"/>
                    </a:moveTo>
                    <a:lnTo>
                      <a:pt x="0" y="0"/>
                    </a:lnTo>
                    <a:lnTo>
                      <a:pt x="0" y="8"/>
                    </a:lnTo>
                    <a:lnTo>
                      <a:pt x="52" y="8"/>
                    </a:lnTo>
                    <a:lnTo>
                      <a:pt x="45"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8" name="Freeform 6352"/>
              <p:cNvSpPr>
                <a:spLocks/>
              </p:cNvSpPr>
              <p:nvPr/>
            </p:nvSpPr>
            <p:spPr bwMode="auto">
              <a:xfrm>
                <a:off x="5621338" y="2854325"/>
                <a:ext cx="26988" cy="4763"/>
              </a:xfrm>
              <a:custGeom>
                <a:avLst/>
                <a:gdLst/>
                <a:ahLst/>
                <a:cxnLst>
                  <a:cxn ang="0">
                    <a:pos x="6" y="0"/>
                  </a:cxn>
                  <a:cxn ang="0">
                    <a:pos x="0" y="0"/>
                  </a:cxn>
                  <a:cxn ang="0">
                    <a:pos x="0" y="8"/>
                  </a:cxn>
                  <a:cxn ang="0">
                    <a:pos x="6" y="8"/>
                  </a:cxn>
                  <a:cxn ang="0">
                    <a:pos x="45" y="8"/>
                  </a:cxn>
                  <a:cxn ang="0">
                    <a:pos x="52" y="8"/>
                  </a:cxn>
                  <a:cxn ang="0">
                    <a:pos x="45" y="0"/>
                  </a:cxn>
                  <a:cxn ang="0">
                    <a:pos x="45" y="0"/>
                  </a:cxn>
                  <a:cxn ang="0">
                    <a:pos x="6" y="0"/>
                  </a:cxn>
                </a:cxnLst>
                <a:rect l="0" t="0" r="r" b="b"/>
                <a:pathLst>
                  <a:path w="52" h="8">
                    <a:moveTo>
                      <a:pt x="6" y="0"/>
                    </a:moveTo>
                    <a:lnTo>
                      <a:pt x="0" y="0"/>
                    </a:lnTo>
                    <a:lnTo>
                      <a:pt x="0" y="8"/>
                    </a:lnTo>
                    <a:lnTo>
                      <a:pt x="6" y="8"/>
                    </a:lnTo>
                    <a:lnTo>
                      <a:pt x="45" y="8"/>
                    </a:lnTo>
                    <a:lnTo>
                      <a:pt x="52" y="8"/>
                    </a:lnTo>
                    <a:lnTo>
                      <a:pt x="45" y="0"/>
                    </a:lnTo>
                    <a:lnTo>
                      <a:pt x="45"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69" name="Line 6353"/>
              <p:cNvSpPr>
                <a:spLocks noChangeShapeType="1"/>
              </p:cNvSpPr>
              <p:nvPr/>
            </p:nvSpPr>
            <p:spPr bwMode="auto">
              <a:xfrm>
                <a:off x="5645151" y="28543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0" name="Freeform 6354"/>
              <p:cNvSpPr>
                <a:spLocks/>
              </p:cNvSpPr>
              <p:nvPr/>
            </p:nvSpPr>
            <p:spPr bwMode="auto">
              <a:xfrm>
                <a:off x="5640388" y="2854325"/>
                <a:ext cx="36513" cy="4763"/>
              </a:xfrm>
              <a:custGeom>
                <a:avLst/>
                <a:gdLst/>
                <a:ahLst/>
                <a:cxnLst>
                  <a:cxn ang="0">
                    <a:pos x="8" y="0"/>
                  </a:cxn>
                  <a:cxn ang="0">
                    <a:pos x="0" y="0"/>
                  </a:cxn>
                  <a:cxn ang="0">
                    <a:pos x="0" y="8"/>
                  </a:cxn>
                  <a:cxn ang="0">
                    <a:pos x="68" y="8"/>
                  </a:cxn>
                  <a:cxn ang="0">
                    <a:pos x="68" y="0"/>
                  </a:cxn>
                  <a:cxn ang="0">
                    <a:pos x="60" y="0"/>
                  </a:cxn>
                  <a:cxn ang="0">
                    <a:pos x="8" y="0"/>
                  </a:cxn>
                </a:cxnLst>
                <a:rect l="0" t="0" r="r" b="b"/>
                <a:pathLst>
                  <a:path w="68" h="8">
                    <a:moveTo>
                      <a:pt x="8" y="0"/>
                    </a:moveTo>
                    <a:lnTo>
                      <a:pt x="0" y="0"/>
                    </a:lnTo>
                    <a:lnTo>
                      <a:pt x="0" y="8"/>
                    </a:lnTo>
                    <a:lnTo>
                      <a:pt x="68" y="8"/>
                    </a:lnTo>
                    <a:lnTo>
                      <a:pt x="68" y="0"/>
                    </a:lnTo>
                    <a:lnTo>
                      <a:pt x="6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1" name="Freeform 6355"/>
              <p:cNvSpPr>
                <a:spLocks/>
              </p:cNvSpPr>
              <p:nvPr/>
            </p:nvSpPr>
            <p:spPr bwMode="auto">
              <a:xfrm>
                <a:off x="5640388" y="2854325"/>
                <a:ext cx="36513" cy="4763"/>
              </a:xfrm>
              <a:custGeom>
                <a:avLst/>
                <a:gdLst/>
                <a:ahLst/>
                <a:cxnLst>
                  <a:cxn ang="0">
                    <a:pos x="8" y="0"/>
                  </a:cxn>
                  <a:cxn ang="0">
                    <a:pos x="0" y="0"/>
                  </a:cxn>
                  <a:cxn ang="0">
                    <a:pos x="0" y="8"/>
                  </a:cxn>
                  <a:cxn ang="0">
                    <a:pos x="8" y="8"/>
                  </a:cxn>
                  <a:cxn ang="0">
                    <a:pos x="60" y="8"/>
                  </a:cxn>
                  <a:cxn ang="0">
                    <a:pos x="68" y="8"/>
                  </a:cxn>
                  <a:cxn ang="0">
                    <a:pos x="68" y="0"/>
                  </a:cxn>
                  <a:cxn ang="0">
                    <a:pos x="60" y="0"/>
                  </a:cxn>
                  <a:cxn ang="0">
                    <a:pos x="8" y="0"/>
                  </a:cxn>
                </a:cxnLst>
                <a:rect l="0" t="0" r="r" b="b"/>
                <a:pathLst>
                  <a:path w="68" h="8">
                    <a:moveTo>
                      <a:pt x="8" y="0"/>
                    </a:moveTo>
                    <a:lnTo>
                      <a:pt x="0" y="0"/>
                    </a:lnTo>
                    <a:lnTo>
                      <a:pt x="0" y="8"/>
                    </a:lnTo>
                    <a:lnTo>
                      <a:pt x="8" y="8"/>
                    </a:lnTo>
                    <a:lnTo>
                      <a:pt x="60" y="8"/>
                    </a:lnTo>
                    <a:lnTo>
                      <a:pt x="68" y="8"/>
                    </a:lnTo>
                    <a:lnTo>
                      <a:pt x="68" y="0"/>
                    </a:lnTo>
                    <a:lnTo>
                      <a:pt x="6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2" name="Line 6356"/>
              <p:cNvSpPr>
                <a:spLocks noChangeShapeType="1"/>
              </p:cNvSpPr>
              <p:nvPr/>
            </p:nvSpPr>
            <p:spPr bwMode="auto">
              <a:xfrm>
                <a:off x="5672138" y="28543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3" name="Freeform 6357"/>
              <p:cNvSpPr>
                <a:spLocks/>
              </p:cNvSpPr>
              <p:nvPr/>
            </p:nvSpPr>
            <p:spPr bwMode="auto">
              <a:xfrm>
                <a:off x="5668963" y="2854325"/>
                <a:ext cx="23813" cy="4763"/>
              </a:xfrm>
              <a:custGeom>
                <a:avLst/>
                <a:gdLst/>
                <a:ahLst/>
                <a:cxnLst>
                  <a:cxn ang="0">
                    <a:pos x="8" y="0"/>
                  </a:cxn>
                  <a:cxn ang="0">
                    <a:pos x="0" y="0"/>
                  </a:cxn>
                  <a:cxn ang="0">
                    <a:pos x="0" y="8"/>
                  </a:cxn>
                  <a:cxn ang="0">
                    <a:pos x="45" y="8"/>
                  </a:cxn>
                  <a:cxn ang="0">
                    <a:pos x="39" y="0"/>
                  </a:cxn>
                  <a:cxn ang="0">
                    <a:pos x="8" y="0"/>
                  </a:cxn>
                </a:cxnLst>
                <a:rect l="0" t="0" r="r" b="b"/>
                <a:pathLst>
                  <a:path w="45" h="8">
                    <a:moveTo>
                      <a:pt x="8" y="0"/>
                    </a:moveTo>
                    <a:lnTo>
                      <a:pt x="0" y="0"/>
                    </a:lnTo>
                    <a:lnTo>
                      <a:pt x="0" y="8"/>
                    </a:lnTo>
                    <a:lnTo>
                      <a:pt x="45" y="8"/>
                    </a:lnTo>
                    <a:lnTo>
                      <a:pt x="39"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4" name="Freeform 6358"/>
              <p:cNvSpPr>
                <a:spLocks/>
              </p:cNvSpPr>
              <p:nvPr/>
            </p:nvSpPr>
            <p:spPr bwMode="auto">
              <a:xfrm>
                <a:off x="5668963" y="2854325"/>
                <a:ext cx="23813" cy="4763"/>
              </a:xfrm>
              <a:custGeom>
                <a:avLst/>
                <a:gdLst/>
                <a:ahLst/>
                <a:cxnLst>
                  <a:cxn ang="0">
                    <a:pos x="8" y="0"/>
                  </a:cxn>
                  <a:cxn ang="0">
                    <a:pos x="0" y="0"/>
                  </a:cxn>
                  <a:cxn ang="0">
                    <a:pos x="0" y="8"/>
                  </a:cxn>
                  <a:cxn ang="0">
                    <a:pos x="8" y="8"/>
                  </a:cxn>
                  <a:cxn ang="0">
                    <a:pos x="39" y="8"/>
                  </a:cxn>
                  <a:cxn ang="0">
                    <a:pos x="45" y="8"/>
                  </a:cxn>
                  <a:cxn ang="0">
                    <a:pos x="39" y="0"/>
                  </a:cxn>
                  <a:cxn ang="0">
                    <a:pos x="39" y="0"/>
                  </a:cxn>
                  <a:cxn ang="0">
                    <a:pos x="8" y="0"/>
                  </a:cxn>
                </a:cxnLst>
                <a:rect l="0" t="0" r="r" b="b"/>
                <a:pathLst>
                  <a:path w="45" h="8">
                    <a:moveTo>
                      <a:pt x="8" y="0"/>
                    </a:moveTo>
                    <a:lnTo>
                      <a:pt x="0" y="0"/>
                    </a:lnTo>
                    <a:lnTo>
                      <a:pt x="0" y="8"/>
                    </a:lnTo>
                    <a:lnTo>
                      <a:pt x="8" y="8"/>
                    </a:lnTo>
                    <a:lnTo>
                      <a:pt x="39" y="8"/>
                    </a:lnTo>
                    <a:lnTo>
                      <a:pt x="45" y="8"/>
                    </a:lnTo>
                    <a:lnTo>
                      <a:pt x="39" y="0"/>
                    </a:lnTo>
                    <a:lnTo>
                      <a:pt x="39"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5" name="Line 6359"/>
              <p:cNvSpPr>
                <a:spLocks noChangeShapeType="1"/>
              </p:cNvSpPr>
              <p:nvPr/>
            </p:nvSpPr>
            <p:spPr bwMode="auto">
              <a:xfrm>
                <a:off x="5689601" y="28543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6" name="Freeform 6360"/>
              <p:cNvSpPr>
                <a:spLocks/>
              </p:cNvSpPr>
              <p:nvPr/>
            </p:nvSpPr>
            <p:spPr bwMode="auto">
              <a:xfrm>
                <a:off x="5684838" y="2854325"/>
                <a:ext cx="11113" cy="4763"/>
              </a:xfrm>
              <a:custGeom>
                <a:avLst/>
                <a:gdLst/>
                <a:ahLst/>
                <a:cxnLst>
                  <a:cxn ang="0">
                    <a:pos x="8" y="0"/>
                  </a:cxn>
                  <a:cxn ang="0">
                    <a:pos x="0" y="0"/>
                  </a:cxn>
                  <a:cxn ang="0">
                    <a:pos x="0" y="8"/>
                  </a:cxn>
                  <a:cxn ang="0">
                    <a:pos x="22" y="8"/>
                  </a:cxn>
                  <a:cxn ang="0">
                    <a:pos x="22" y="0"/>
                  </a:cxn>
                  <a:cxn ang="0">
                    <a:pos x="8" y="0"/>
                  </a:cxn>
                </a:cxnLst>
                <a:rect l="0" t="0" r="r" b="b"/>
                <a:pathLst>
                  <a:path w="22" h="8">
                    <a:moveTo>
                      <a:pt x="8" y="0"/>
                    </a:moveTo>
                    <a:lnTo>
                      <a:pt x="0" y="0"/>
                    </a:lnTo>
                    <a:lnTo>
                      <a:pt x="0" y="8"/>
                    </a:lnTo>
                    <a:lnTo>
                      <a:pt x="22" y="8"/>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7" name="Freeform 6361"/>
              <p:cNvSpPr>
                <a:spLocks/>
              </p:cNvSpPr>
              <p:nvPr/>
            </p:nvSpPr>
            <p:spPr bwMode="auto">
              <a:xfrm>
                <a:off x="5684838" y="2854325"/>
                <a:ext cx="11113" cy="4763"/>
              </a:xfrm>
              <a:custGeom>
                <a:avLst/>
                <a:gdLst/>
                <a:ahLst/>
                <a:cxnLst>
                  <a:cxn ang="0">
                    <a:pos x="8" y="0"/>
                  </a:cxn>
                  <a:cxn ang="0">
                    <a:pos x="0" y="0"/>
                  </a:cxn>
                  <a:cxn ang="0">
                    <a:pos x="0" y="8"/>
                  </a:cxn>
                  <a:cxn ang="0">
                    <a:pos x="8" y="8"/>
                  </a:cxn>
                  <a:cxn ang="0">
                    <a:pos x="22" y="8"/>
                  </a:cxn>
                  <a:cxn ang="0">
                    <a:pos x="22" y="8"/>
                  </a:cxn>
                  <a:cxn ang="0">
                    <a:pos x="22" y="0"/>
                  </a:cxn>
                  <a:cxn ang="0">
                    <a:pos x="22" y="0"/>
                  </a:cxn>
                  <a:cxn ang="0">
                    <a:pos x="8" y="0"/>
                  </a:cxn>
                </a:cxnLst>
                <a:rect l="0" t="0" r="r" b="b"/>
                <a:pathLst>
                  <a:path w="22" h="8">
                    <a:moveTo>
                      <a:pt x="8" y="0"/>
                    </a:moveTo>
                    <a:lnTo>
                      <a:pt x="0" y="0"/>
                    </a:lnTo>
                    <a:lnTo>
                      <a:pt x="0" y="8"/>
                    </a:lnTo>
                    <a:lnTo>
                      <a:pt x="8" y="8"/>
                    </a:lnTo>
                    <a:lnTo>
                      <a:pt x="22" y="8"/>
                    </a:lnTo>
                    <a:lnTo>
                      <a:pt x="22" y="8"/>
                    </a:lnTo>
                    <a:lnTo>
                      <a:pt x="22"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8" name="Line 6362"/>
              <p:cNvSpPr>
                <a:spLocks noChangeShapeType="1"/>
              </p:cNvSpPr>
              <p:nvPr/>
            </p:nvSpPr>
            <p:spPr bwMode="auto">
              <a:xfrm>
                <a:off x="5695951" y="2859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79" name="Freeform 6363"/>
              <p:cNvSpPr>
                <a:spLocks/>
              </p:cNvSpPr>
              <p:nvPr/>
            </p:nvSpPr>
            <p:spPr bwMode="auto">
              <a:xfrm>
                <a:off x="5692776" y="2854325"/>
                <a:ext cx="3175" cy="15875"/>
              </a:xfrm>
              <a:custGeom>
                <a:avLst/>
                <a:gdLst/>
                <a:ahLst/>
                <a:cxnLst>
                  <a:cxn ang="0">
                    <a:pos x="8" y="8"/>
                  </a:cxn>
                  <a:cxn ang="0">
                    <a:pos x="8" y="0"/>
                  </a:cxn>
                  <a:cxn ang="0">
                    <a:pos x="0" y="0"/>
                  </a:cxn>
                  <a:cxn ang="0">
                    <a:pos x="0" y="29"/>
                  </a:cxn>
                  <a:cxn ang="0">
                    <a:pos x="8" y="29"/>
                  </a:cxn>
                  <a:cxn ang="0">
                    <a:pos x="8" y="8"/>
                  </a:cxn>
                </a:cxnLst>
                <a:rect l="0" t="0" r="r" b="b"/>
                <a:pathLst>
                  <a:path w="8" h="29">
                    <a:moveTo>
                      <a:pt x="8" y="8"/>
                    </a:moveTo>
                    <a:lnTo>
                      <a:pt x="8" y="0"/>
                    </a:lnTo>
                    <a:lnTo>
                      <a:pt x="0" y="0"/>
                    </a:lnTo>
                    <a:lnTo>
                      <a:pt x="0" y="29"/>
                    </a:lnTo>
                    <a:lnTo>
                      <a:pt x="8" y="29"/>
                    </a:lnTo>
                    <a:lnTo>
                      <a:pt x="8"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0" name="Freeform 6364"/>
              <p:cNvSpPr>
                <a:spLocks/>
              </p:cNvSpPr>
              <p:nvPr/>
            </p:nvSpPr>
            <p:spPr bwMode="auto">
              <a:xfrm>
                <a:off x="5692776" y="2854325"/>
                <a:ext cx="3175" cy="15875"/>
              </a:xfrm>
              <a:custGeom>
                <a:avLst/>
                <a:gdLst/>
                <a:ahLst/>
                <a:cxnLst>
                  <a:cxn ang="0">
                    <a:pos x="8" y="8"/>
                  </a:cxn>
                  <a:cxn ang="0">
                    <a:pos x="8" y="0"/>
                  </a:cxn>
                  <a:cxn ang="0">
                    <a:pos x="0" y="0"/>
                  </a:cxn>
                  <a:cxn ang="0">
                    <a:pos x="0" y="8"/>
                  </a:cxn>
                  <a:cxn ang="0">
                    <a:pos x="0" y="29"/>
                  </a:cxn>
                  <a:cxn ang="0">
                    <a:pos x="0" y="29"/>
                  </a:cxn>
                  <a:cxn ang="0">
                    <a:pos x="8" y="29"/>
                  </a:cxn>
                  <a:cxn ang="0">
                    <a:pos x="8" y="29"/>
                  </a:cxn>
                  <a:cxn ang="0">
                    <a:pos x="8" y="8"/>
                  </a:cxn>
                </a:cxnLst>
                <a:rect l="0" t="0" r="r" b="b"/>
                <a:pathLst>
                  <a:path w="8" h="29">
                    <a:moveTo>
                      <a:pt x="8" y="8"/>
                    </a:moveTo>
                    <a:lnTo>
                      <a:pt x="8" y="0"/>
                    </a:lnTo>
                    <a:lnTo>
                      <a:pt x="0" y="0"/>
                    </a:lnTo>
                    <a:lnTo>
                      <a:pt x="0" y="8"/>
                    </a:lnTo>
                    <a:lnTo>
                      <a:pt x="0" y="29"/>
                    </a:lnTo>
                    <a:lnTo>
                      <a:pt x="0" y="29"/>
                    </a:lnTo>
                    <a:lnTo>
                      <a:pt x="8" y="29"/>
                    </a:lnTo>
                    <a:lnTo>
                      <a:pt x="8" y="29"/>
                    </a:lnTo>
                    <a:lnTo>
                      <a:pt x="8"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1" name="Line 6365"/>
              <p:cNvSpPr>
                <a:spLocks noChangeShapeType="1"/>
              </p:cNvSpPr>
              <p:nvPr/>
            </p:nvSpPr>
            <p:spPr bwMode="auto">
              <a:xfrm>
                <a:off x="5695951" y="2867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2" name="Freeform 6366"/>
              <p:cNvSpPr>
                <a:spLocks/>
              </p:cNvSpPr>
              <p:nvPr/>
            </p:nvSpPr>
            <p:spPr bwMode="auto">
              <a:xfrm>
                <a:off x="5692776" y="2867025"/>
                <a:ext cx="15875" cy="3175"/>
              </a:xfrm>
              <a:custGeom>
                <a:avLst/>
                <a:gdLst/>
                <a:ahLst/>
                <a:cxnLst>
                  <a:cxn ang="0">
                    <a:pos x="8" y="0"/>
                  </a:cxn>
                  <a:cxn ang="0">
                    <a:pos x="0" y="0"/>
                  </a:cxn>
                  <a:cxn ang="0">
                    <a:pos x="0" y="7"/>
                  </a:cxn>
                  <a:cxn ang="0">
                    <a:pos x="31" y="7"/>
                  </a:cxn>
                  <a:cxn ang="0">
                    <a:pos x="31" y="0"/>
                  </a:cxn>
                  <a:cxn ang="0">
                    <a:pos x="24" y="0"/>
                  </a:cxn>
                  <a:cxn ang="0">
                    <a:pos x="8" y="0"/>
                  </a:cxn>
                </a:cxnLst>
                <a:rect l="0" t="0" r="r" b="b"/>
                <a:pathLst>
                  <a:path w="31" h="7">
                    <a:moveTo>
                      <a:pt x="8" y="0"/>
                    </a:moveTo>
                    <a:lnTo>
                      <a:pt x="0" y="0"/>
                    </a:lnTo>
                    <a:lnTo>
                      <a:pt x="0" y="7"/>
                    </a:lnTo>
                    <a:lnTo>
                      <a:pt x="31" y="7"/>
                    </a:lnTo>
                    <a:lnTo>
                      <a:pt x="31" y="0"/>
                    </a:lnTo>
                    <a:lnTo>
                      <a:pt x="2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3" name="Freeform 6367"/>
              <p:cNvSpPr>
                <a:spLocks/>
              </p:cNvSpPr>
              <p:nvPr/>
            </p:nvSpPr>
            <p:spPr bwMode="auto">
              <a:xfrm>
                <a:off x="5692776" y="2867025"/>
                <a:ext cx="15875" cy="3175"/>
              </a:xfrm>
              <a:custGeom>
                <a:avLst/>
                <a:gdLst/>
                <a:ahLst/>
                <a:cxnLst>
                  <a:cxn ang="0">
                    <a:pos x="8" y="0"/>
                  </a:cxn>
                  <a:cxn ang="0">
                    <a:pos x="0" y="0"/>
                  </a:cxn>
                  <a:cxn ang="0">
                    <a:pos x="0" y="7"/>
                  </a:cxn>
                  <a:cxn ang="0">
                    <a:pos x="8" y="7"/>
                  </a:cxn>
                  <a:cxn ang="0">
                    <a:pos x="24" y="7"/>
                  </a:cxn>
                  <a:cxn ang="0">
                    <a:pos x="31" y="7"/>
                  </a:cxn>
                  <a:cxn ang="0">
                    <a:pos x="31" y="0"/>
                  </a:cxn>
                  <a:cxn ang="0">
                    <a:pos x="24" y="0"/>
                  </a:cxn>
                  <a:cxn ang="0">
                    <a:pos x="8" y="0"/>
                  </a:cxn>
                </a:cxnLst>
                <a:rect l="0" t="0" r="r" b="b"/>
                <a:pathLst>
                  <a:path w="31" h="7">
                    <a:moveTo>
                      <a:pt x="8" y="0"/>
                    </a:moveTo>
                    <a:lnTo>
                      <a:pt x="0" y="0"/>
                    </a:lnTo>
                    <a:lnTo>
                      <a:pt x="0" y="7"/>
                    </a:lnTo>
                    <a:lnTo>
                      <a:pt x="8" y="7"/>
                    </a:lnTo>
                    <a:lnTo>
                      <a:pt x="24" y="7"/>
                    </a:lnTo>
                    <a:lnTo>
                      <a:pt x="31" y="7"/>
                    </a:lnTo>
                    <a:lnTo>
                      <a:pt x="31" y="0"/>
                    </a:lnTo>
                    <a:lnTo>
                      <a:pt x="2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4" name="Line 6368"/>
              <p:cNvSpPr>
                <a:spLocks noChangeShapeType="1"/>
              </p:cNvSpPr>
              <p:nvPr/>
            </p:nvSpPr>
            <p:spPr bwMode="auto">
              <a:xfrm>
                <a:off x="5705476" y="2867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5" name="Freeform 6369"/>
              <p:cNvSpPr>
                <a:spLocks/>
              </p:cNvSpPr>
              <p:nvPr/>
            </p:nvSpPr>
            <p:spPr bwMode="auto">
              <a:xfrm>
                <a:off x="5700713" y="2867025"/>
                <a:ext cx="12700" cy="3175"/>
              </a:xfrm>
              <a:custGeom>
                <a:avLst/>
                <a:gdLst/>
                <a:ahLst/>
                <a:cxnLst>
                  <a:cxn ang="0">
                    <a:pos x="8" y="0"/>
                  </a:cxn>
                  <a:cxn ang="0">
                    <a:pos x="0" y="0"/>
                  </a:cxn>
                  <a:cxn ang="0">
                    <a:pos x="0" y="7"/>
                  </a:cxn>
                  <a:cxn ang="0">
                    <a:pos x="23" y="7"/>
                  </a:cxn>
                  <a:cxn ang="0">
                    <a:pos x="23" y="0"/>
                  </a:cxn>
                  <a:cxn ang="0">
                    <a:pos x="15" y="0"/>
                  </a:cxn>
                  <a:cxn ang="0">
                    <a:pos x="8" y="0"/>
                  </a:cxn>
                </a:cxnLst>
                <a:rect l="0" t="0" r="r" b="b"/>
                <a:pathLst>
                  <a:path w="23" h="7">
                    <a:moveTo>
                      <a:pt x="8" y="0"/>
                    </a:moveTo>
                    <a:lnTo>
                      <a:pt x="0" y="0"/>
                    </a:lnTo>
                    <a:lnTo>
                      <a:pt x="0" y="7"/>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6" name="Freeform 6370"/>
              <p:cNvSpPr>
                <a:spLocks/>
              </p:cNvSpPr>
              <p:nvPr/>
            </p:nvSpPr>
            <p:spPr bwMode="auto">
              <a:xfrm>
                <a:off x="5700713" y="2867025"/>
                <a:ext cx="12700" cy="3175"/>
              </a:xfrm>
              <a:custGeom>
                <a:avLst/>
                <a:gdLst/>
                <a:ahLst/>
                <a:cxnLst>
                  <a:cxn ang="0">
                    <a:pos x="8" y="0"/>
                  </a:cxn>
                  <a:cxn ang="0">
                    <a:pos x="0" y="0"/>
                  </a:cxn>
                  <a:cxn ang="0">
                    <a:pos x="0" y="7"/>
                  </a:cxn>
                  <a:cxn ang="0">
                    <a:pos x="8" y="7"/>
                  </a:cxn>
                  <a:cxn ang="0">
                    <a:pos x="15" y="7"/>
                  </a:cxn>
                  <a:cxn ang="0">
                    <a:pos x="23" y="7"/>
                  </a:cxn>
                  <a:cxn ang="0">
                    <a:pos x="23" y="0"/>
                  </a:cxn>
                  <a:cxn ang="0">
                    <a:pos x="15" y="0"/>
                  </a:cxn>
                  <a:cxn ang="0">
                    <a:pos x="8" y="0"/>
                  </a:cxn>
                </a:cxnLst>
                <a:rect l="0" t="0" r="r" b="b"/>
                <a:pathLst>
                  <a:path w="23" h="7">
                    <a:moveTo>
                      <a:pt x="8" y="0"/>
                    </a:moveTo>
                    <a:lnTo>
                      <a:pt x="0" y="0"/>
                    </a:lnTo>
                    <a:lnTo>
                      <a:pt x="0" y="7"/>
                    </a:lnTo>
                    <a:lnTo>
                      <a:pt x="8" y="7"/>
                    </a:lnTo>
                    <a:lnTo>
                      <a:pt x="15" y="7"/>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7" name="Line 6371"/>
              <p:cNvSpPr>
                <a:spLocks noChangeShapeType="1"/>
              </p:cNvSpPr>
              <p:nvPr/>
            </p:nvSpPr>
            <p:spPr bwMode="auto">
              <a:xfrm>
                <a:off x="5708651" y="28670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8" name="Freeform 6372"/>
              <p:cNvSpPr>
                <a:spLocks/>
              </p:cNvSpPr>
              <p:nvPr/>
            </p:nvSpPr>
            <p:spPr bwMode="auto">
              <a:xfrm>
                <a:off x="5705476" y="2867025"/>
                <a:ext cx="19050" cy="3175"/>
              </a:xfrm>
              <a:custGeom>
                <a:avLst/>
                <a:gdLst/>
                <a:ahLst/>
                <a:cxnLst>
                  <a:cxn ang="0">
                    <a:pos x="7" y="0"/>
                  </a:cxn>
                  <a:cxn ang="0">
                    <a:pos x="0" y="0"/>
                  </a:cxn>
                  <a:cxn ang="0">
                    <a:pos x="0" y="7"/>
                  </a:cxn>
                  <a:cxn ang="0">
                    <a:pos x="37" y="7"/>
                  </a:cxn>
                  <a:cxn ang="0">
                    <a:pos x="37" y="0"/>
                  </a:cxn>
                  <a:cxn ang="0">
                    <a:pos x="29" y="0"/>
                  </a:cxn>
                  <a:cxn ang="0">
                    <a:pos x="7" y="0"/>
                  </a:cxn>
                </a:cxnLst>
                <a:rect l="0" t="0" r="r" b="b"/>
                <a:pathLst>
                  <a:path w="37" h="7">
                    <a:moveTo>
                      <a:pt x="7" y="0"/>
                    </a:moveTo>
                    <a:lnTo>
                      <a:pt x="0" y="0"/>
                    </a:lnTo>
                    <a:lnTo>
                      <a:pt x="0" y="7"/>
                    </a:lnTo>
                    <a:lnTo>
                      <a:pt x="37" y="7"/>
                    </a:lnTo>
                    <a:lnTo>
                      <a:pt x="37" y="0"/>
                    </a:lnTo>
                    <a:lnTo>
                      <a:pt x="29"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89" name="Freeform 6373"/>
              <p:cNvSpPr>
                <a:spLocks/>
              </p:cNvSpPr>
              <p:nvPr/>
            </p:nvSpPr>
            <p:spPr bwMode="auto">
              <a:xfrm>
                <a:off x="5705476" y="2867025"/>
                <a:ext cx="19050" cy="3175"/>
              </a:xfrm>
              <a:custGeom>
                <a:avLst/>
                <a:gdLst/>
                <a:ahLst/>
                <a:cxnLst>
                  <a:cxn ang="0">
                    <a:pos x="7" y="0"/>
                  </a:cxn>
                  <a:cxn ang="0">
                    <a:pos x="0" y="0"/>
                  </a:cxn>
                  <a:cxn ang="0">
                    <a:pos x="0" y="7"/>
                  </a:cxn>
                  <a:cxn ang="0">
                    <a:pos x="7" y="7"/>
                  </a:cxn>
                  <a:cxn ang="0">
                    <a:pos x="29" y="7"/>
                  </a:cxn>
                  <a:cxn ang="0">
                    <a:pos x="37" y="7"/>
                  </a:cxn>
                  <a:cxn ang="0">
                    <a:pos x="37" y="0"/>
                  </a:cxn>
                  <a:cxn ang="0">
                    <a:pos x="29" y="0"/>
                  </a:cxn>
                  <a:cxn ang="0">
                    <a:pos x="7" y="0"/>
                  </a:cxn>
                </a:cxnLst>
                <a:rect l="0" t="0" r="r" b="b"/>
                <a:pathLst>
                  <a:path w="37" h="7">
                    <a:moveTo>
                      <a:pt x="7" y="0"/>
                    </a:moveTo>
                    <a:lnTo>
                      <a:pt x="0" y="0"/>
                    </a:lnTo>
                    <a:lnTo>
                      <a:pt x="0" y="7"/>
                    </a:lnTo>
                    <a:lnTo>
                      <a:pt x="7" y="7"/>
                    </a:lnTo>
                    <a:lnTo>
                      <a:pt x="29" y="7"/>
                    </a:lnTo>
                    <a:lnTo>
                      <a:pt x="37" y="7"/>
                    </a:lnTo>
                    <a:lnTo>
                      <a:pt x="37" y="0"/>
                    </a:lnTo>
                    <a:lnTo>
                      <a:pt x="29"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0" name="Line 6374"/>
              <p:cNvSpPr>
                <a:spLocks noChangeShapeType="1"/>
              </p:cNvSpPr>
              <p:nvPr/>
            </p:nvSpPr>
            <p:spPr bwMode="auto">
              <a:xfrm>
                <a:off x="5724526" y="28702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1" name="Freeform 6375"/>
              <p:cNvSpPr>
                <a:spLocks/>
              </p:cNvSpPr>
              <p:nvPr/>
            </p:nvSpPr>
            <p:spPr bwMode="auto">
              <a:xfrm>
                <a:off x="5716588" y="2867025"/>
                <a:ext cx="7938" cy="14288"/>
              </a:xfrm>
              <a:custGeom>
                <a:avLst/>
                <a:gdLst/>
                <a:ahLst/>
                <a:cxnLst>
                  <a:cxn ang="0">
                    <a:pos x="15" y="7"/>
                  </a:cxn>
                  <a:cxn ang="0">
                    <a:pos x="15" y="0"/>
                  </a:cxn>
                  <a:cxn ang="0">
                    <a:pos x="7" y="0"/>
                  </a:cxn>
                  <a:cxn ang="0">
                    <a:pos x="0" y="7"/>
                  </a:cxn>
                  <a:cxn ang="0">
                    <a:pos x="0" y="29"/>
                  </a:cxn>
                  <a:cxn ang="0">
                    <a:pos x="15" y="29"/>
                  </a:cxn>
                  <a:cxn ang="0">
                    <a:pos x="15" y="7"/>
                  </a:cxn>
                </a:cxnLst>
                <a:rect l="0" t="0" r="r" b="b"/>
                <a:pathLst>
                  <a:path w="15" h="29">
                    <a:moveTo>
                      <a:pt x="15" y="7"/>
                    </a:moveTo>
                    <a:lnTo>
                      <a:pt x="15" y="0"/>
                    </a:lnTo>
                    <a:lnTo>
                      <a:pt x="7" y="0"/>
                    </a:lnTo>
                    <a:lnTo>
                      <a:pt x="0" y="7"/>
                    </a:lnTo>
                    <a:lnTo>
                      <a:pt x="0" y="29"/>
                    </a:lnTo>
                    <a:lnTo>
                      <a:pt x="15" y="29"/>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2" name="Freeform 6376"/>
              <p:cNvSpPr>
                <a:spLocks/>
              </p:cNvSpPr>
              <p:nvPr/>
            </p:nvSpPr>
            <p:spPr bwMode="auto">
              <a:xfrm>
                <a:off x="5716588" y="2867025"/>
                <a:ext cx="7938" cy="14288"/>
              </a:xfrm>
              <a:custGeom>
                <a:avLst/>
                <a:gdLst/>
                <a:ahLst/>
                <a:cxnLst>
                  <a:cxn ang="0">
                    <a:pos x="15" y="7"/>
                  </a:cxn>
                  <a:cxn ang="0">
                    <a:pos x="15" y="0"/>
                  </a:cxn>
                  <a:cxn ang="0">
                    <a:pos x="7" y="0"/>
                  </a:cxn>
                  <a:cxn ang="0">
                    <a:pos x="0" y="7"/>
                  </a:cxn>
                  <a:cxn ang="0">
                    <a:pos x="0" y="29"/>
                  </a:cxn>
                  <a:cxn ang="0">
                    <a:pos x="7" y="29"/>
                  </a:cxn>
                  <a:cxn ang="0">
                    <a:pos x="15" y="29"/>
                  </a:cxn>
                  <a:cxn ang="0">
                    <a:pos x="15" y="29"/>
                  </a:cxn>
                  <a:cxn ang="0">
                    <a:pos x="15" y="7"/>
                  </a:cxn>
                </a:cxnLst>
                <a:rect l="0" t="0" r="r" b="b"/>
                <a:pathLst>
                  <a:path w="15" h="29">
                    <a:moveTo>
                      <a:pt x="15" y="7"/>
                    </a:moveTo>
                    <a:lnTo>
                      <a:pt x="15" y="0"/>
                    </a:lnTo>
                    <a:lnTo>
                      <a:pt x="7" y="0"/>
                    </a:lnTo>
                    <a:lnTo>
                      <a:pt x="0" y="7"/>
                    </a:lnTo>
                    <a:lnTo>
                      <a:pt x="0" y="29"/>
                    </a:lnTo>
                    <a:lnTo>
                      <a:pt x="7" y="29"/>
                    </a:lnTo>
                    <a:lnTo>
                      <a:pt x="15" y="29"/>
                    </a:lnTo>
                    <a:lnTo>
                      <a:pt x="15" y="29"/>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3" name="Line 6377"/>
              <p:cNvSpPr>
                <a:spLocks noChangeShapeType="1"/>
              </p:cNvSpPr>
              <p:nvPr/>
            </p:nvSpPr>
            <p:spPr bwMode="auto">
              <a:xfrm>
                <a:off x="5719763" y="2878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4" name="Freeform 6378"/>
              <p:cNvSpPr>
                <a:spLocks/>
              </p:cNvSpPr>
              <p:nvPr/>
            </p:nvSpPr>
            <p:spPr bwMode="auto">
              <a:xfrm>
                <a:off x="5716588" y="2878138"/>
                <a:ext cx="12700" cy="3175"/>
              </a:xfrm>
              <a:custGeom>
                <a:avLst/>
                <a:gdLst/>
                <a:ahLst/>
                <a:cxnLst>
                  <a:cxn ang="0">
                    <a:pos x="7" y="0"/>
                  </a:cxn>
                  <a:cxn ang="0">
                    <a:pos x="0" y="0"/>
                  </a:cxn>
                  <a:cxn ang="0">
                    <a:pos x="0" y="7"/>
                  </a:cxn>
                  <a:cxn ang="0">
                    <a:pos x="23" y="7"/>
                  </a:cxn>
                  <a:cxn ang="0">
                    <a:pos x="23" y="0"/>
                  </a:cxn>
                  <a:cxn ang="0">
                    <a:pos x="15" y="0"/>
                  </a:cxn>
                  <a:cxn ang="0">
                    <a:pos x="7" y="0"/>
                  </a:cxn>
                </a:cxnLst>
                <a:rect l="0" t="0" r="r" b="b"/>
                <a:pathLst>
                  <a:path w="23" h="7">
                    <a:moveTo>
                      <a:pt x="7" y="0"/>
                    </a:moveTo>
                    <a:lnTo>
                      <a:pt x="0" y="0"/>
                    </a:lnTo>
                    <a:lnTo>
                      <a:pt x="0" y="7"/>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5" name="Freeform 6379"/>
              <p:cNvSpPr>
                <a:spLocks/>
              </p:cNvSpPr>
              <p:nvPr/>
            </p:nvSpPr>
            <p:spPr bwMode="auto">
              <a:xfrm>
                <a:off x="5716588" y="2878138"/>
                <a:ext cx="12700" cy="3175"/>
              </a:xfrm>
              <a:custGeom>
                <a:avLst/>
                <a:gdLst/>
                <a:ahLst/>
                <a:cxnLst>
                  <a:cxn ang="0">
                    <a:pos x="7" y="0"/>
                  </a:cxn>
                  <a:cxn ang="0">
                    <a:pos x="0" y="0"/>
                  </a:cxn>
                  <a:cxn ang="0">
                    <a:pos x="0" y="7"/>
                  </a:cxn>
                  <a:cxn ang="0">
                    <a:pos x="7" y="7"/>
                  </a:cxn>
                  <a:cxn ang="0">
                    <a:pos x="15" y="7"/>
                  </a:cxn>
                  <a:cxn ang="0">
                    <a:pos x="23" y="7"/>
                  </a:cxn>
                  <a:cxn ang="0">
                    <a:pos x="23" y="0"/>
                  </a:cxn>
                  <a:cxn ang="0">
                    <a:pos x="15" y="0"/>
                  </a:cxn>
                  <a:cxn ang="0">
                    <a:pos x="7" y="0"/>
                  </a:cxn>
                </a:cxnLst>
                <a:rect l="0" t="0" r="r" b="b"/>
                <a:pathLst>
                  <a:path w="23" h="7">
                    <a:moveTo>
                      <a:pt x="7" y="0"/>
                    </a:moveTo>
                    <a:lnTo>
                      <a:pt x="0" y="0"/>
                    </a:lnTo>
                    <a:lnTo>
                      <a:pt x="0" y="7"/>
                    </a:lnTo>
                    <a:lnTo>
                      <a:pt x="7" y="7"/>
                    </a:lnTo>
                    <a:lnTo>
                      <a:pt x="15" y="7"/>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6" name="Line 6380"/>
              <p:cNvSpPr>
                <a:spLocks noChangeShapeType="1"/>
              </p:cNvSpPr>
              <p:nvPr/>
            </p:nvSpPr>
            <p:spPr bwMode="auto">
              <a:xfrm>
                <a:off x="5729288" y="28813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7" name="Freeform 6381"/>
              <p:cNvSpPr>
                <a:spLocks/>
              </p:cNvSpPr>
              <p:nvPr/>
            </p:nvSpPr>
            <p:spPr bwMode="auto">
              <a:xfrm>
                <a:off x="5719763" y="2878138"/>
                <a:ext cx="9525" cy="15875"/>
              </a:xfrm>
              <a:custGeom>
                <a:avLst/>
                <a:gdLst/>
                <a:ahLst/>
                <a:cxnLst>
                  <a:cxn ang="0">
                    <a:pos x="16" y="7"/>
                  </a:cxn>
                  <a:cxn ang="0">
                    <a:pos x="16" y="0"/>
                  </a:cxn>
                  <a:cxn ang="0">
                    <a:pos x="8" y="0"/>
                  </a:cxn>
                  <a:cxn ang="0">
                    <a:pos x="0" y="7"/>
                  </a:cxn>
                  <a:cxn ang="0">
                    <a:pos x="0" y="29"/>
                  </a:cxn>
                  <a:cxn ang="0">
                    <a:pos x="16" y="29"/>
                  </a:cxn>
                  <a:cxn ang="0">
                    <a:pos x="16" y="7"/>
                  </a:cxn>
                </a:cxnLst>
                <a:rect l="0" t="0" r="r" b="b"/>
                <a:pathLst>
                  <a:path w="16" h="29">
                    <a:moveTo>
                      <a:pt x="16" y="7"/>
                    </a:moveTo>
                    <a:lnTo>
                      <a:pt x="16" y="0"/>
                    </a:lnTo>
                    <a:lnTo>
                      <a:pt x="8" y="0"/>
                    </a:lnTo>
                    <a:lnTo>
                      <a:pt x="0" y="7"/>
                    </a:lnTo>
                    <a:lnTo>
                      <a:pt x="0" y="29"/>
                    </a:lnTo>
                    <a:lnTo>
                      <a:pt x="16" y="29"/>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8" name="Freeform 6382"/>
              <p:cNvSpPr>
                <a:spLocks/>
              </p:cNvSpPr>
              <p:nvPr/>
            </p:nvSpPr>
            <p:spPr bwMode="auto">
              <a:xfrm>
                <a:off x="5719763" y="2878138"/>
                <a:ext cx="9525" cy="15875"/>
              </a:xfrm>
              <a:custGeom>
                <a:avLst/>
                <a:gdLst/>
                <a:ahLst/>
                <a:cxnLst>
                  <a:cxn ang="0">
                    <a:pos x="16" y="7"/>
                  </a:cxn>
                  <a:cxn ang="0">
                    <a:pos x="16" y="0"/>
                  </a:cxn>
                  <a:cxn ang="0">
                    <a:pos x="8" y="0"/>
                  </a:cxn>
                  <a:cxn ang="0">
                    <a:pos x="0" y="7"/>
                  </a:cxn>
                  <a:cxn ang="0">
                    <a:pos x="0" y="29"/>
                  </a:cxn>
                  <a:cxn ang="0">
                    <a:pos x="8" y="29"/>
                  </a:cxn>
                  <a:cxn ang="0">
                    <a:pos x="16" y="29"/>
                  </a:cxn>
                  <a:cxn ang="0">
                    <a:pos x="16" y="29"/>
                  </a:cxn>
                  <a:cxn ang="0">
                    <a:pos x="16" y="7"/>
                  </a:cxn>
                </a:cxnLst>
                <a:rect l="0" t="0" r="r" b="b"/>
                <a:pathLst>
                  <a:path w="16" h="29">
                    <a:moveTo>
                      <a:pt x="16" y="7"/>
                    </a:moveTo>
                    <a:lnTo>
                      <a:pt x="16" y="0"/>
                    </a:lnTo>
                    <a:lnTo>
                      <a:pt x="8" y="0"/>
                    </a:lnTo>
                    <a:lnTo>
                      <a:pt x="0" y="7"/>
                    </a:lnTo>
                    <a:lnTo>
                      <a:pt x="0" y="29"/>
                    </a:lnTo>
                    <a:lnTo>
                      <a:pt x="8" y="29"/>
                    </a:lnTo>
                    <a:lnTo>
                      <a:pt x="16" y="29"/>
                    </a:lnTo>
                    <a:lnTo>
                      <a:pt x="16" y="29"/>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899" name="Line 6383"/>
              <p:cNvSpPr>
                <a:spLocks noChangeShapeType="1"/>
              </p:cNvSpPr>
              <p:nvPr/>
            </p:nvSpPr>
            <p:spPr bwMode="auto">
              <a:xfrm>
                <a:off x="5724526" y="2889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0" name="Freeform 6384"/>
              <p:cNvSpPr>
                <a:spLocks/>
              </p:cNvSpPr>
              <p:nvPr/>
            </p:nvSpPr>
            <p:spPr bwMode="auto">
              <a:xfrm>
                <a:off x="5719763" y="2889250"/>
                <a:ext cx="17463" cy="4763"/>
              </a:xfrm>
              <a:custGeom>
                <a:avLst/>
                <a:gdLst/>
                <a:ahLst/>
                <a:cxnLst>
                  <a:cxn ang="0">
                    <a:pos x="8" y="0"/>
                  </a:cxn>
                  <a:cxn ang="0">
                    <a:pos x="0" y="0"/>
                  </a:cxn>
                  <a:cxn ang="0">
                    <a:pos x="0" y="8"/>
                  </a:cxn>
                  <a:cxn ang="0">
                    <a:pos x="31" y="8"/>
                  </a:cxn>
                  <a:cxn ang="0">
                    <a:pos x="23" y="0"/>
                  </a:cxn>
                  <a:cxn ang="0">
                    <a:pos x="8" y="0"/>
                  </a:cxn>
                </a:cxnLst>
                <a:rect l="0" t="0" r="r" b="b"/>
                <a:pathLst>
                  <a:path w="31" h="8">
                    <a:moveTo>
                      <a:pt x="8" y="0"/>
                    </a:moveTo>
                    <a:lnTo>
                      <a:pt x="0" y="0"/>
                    </a:lnTo>
                    <a:lnTo>
                      <a:pt x="0" y="8"/>
                    </a:lnTo>
                    <a:lnTo>
                      <a:pt x="31" y="8"/>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1" name="Freeform 6385"/>
              <p:cNvSpPr>
                <a:spLocks/>
              </p:cNvSpPr>
              <p:nvPr/>
            </p:nvSpPr>
            <p:spPr bwMode="auto">
              <a:xfrm>
                <a:off x="5719763" y="2889250"/>
                <a:ext cx="17463" cy="4763"/>
              </a:xfrm>
              <a:custGeom>
                <a:avLst/>
                <a:gdLst/>
                <a:ahLst/>
                <a:cxnLst>
                  <a:cxn ang="0">
                    <a:pos x="8" y="0"/>
                  </a:cxn>
                  <a:cxn ang="0">
                    <a:pos x="0" y="0"/>
                  </a:cxn>
                  <a:cxn ang="0">
                    <a:pos x="0" y="8"/>
                  </a:cxn>
                  <a:cxn ang="0">
                    <a:pos x="8" y="8"/>
                  </a:cxn>
                  <a:cxn ang="0">
                    <a:pos x="23" y="8"/>
                  </a:cxn>
                  <a:cxn ang="0">
                    <a:pos x="31" y="8"/>
                  </a:cxn>
                  <a:cxn ang="0">
                    <a:pos x="23" y="0"/>
                  </a:cxn>
                  <a:cxn ang="0">
                    <a:pos x="23" y="0"/>
                  </a:cxn>
                  <a:cxn ang="0">
                    <a:pos x="8" y="0"/>
                  </a:cxn>
                </a:cxnLst>
                <a:rect l="0" t="0" r="r" b="b"/>
                <a:pathLst>
                  <a:path w="31" h="8">
                    <a:moveTo>
                      <a:pt x="8" y="0"/>
                    </a:moveTo>
                    <a:lnTo>
                      <a:pt x="0" y="0"/>
                    </a:lnTo>
                    <a:lnTo>
                      <a:pt x="0" y="8"/>
                    </a:lnTo>
                    <a:lnTo>
                      <a:pt x="8" y="8"/>
                    </a:lnTo>
                    <a:lnTo>
                      <a:pt x="23" y="8"/>
                    </a:lnTo>
                    <a:lnTo>
                      <a:pt x="31" y="8"/>
                    </a:lnTo>
                    <a:lnTo>
                      <a:pt x="23"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2" name="Line 6386"/>
              <p:cNvSpPr>
                <a:spLocks noChangeShapeType="1"/>
              </p:cNvSpPr>
              <p:nvPr/>
            </p:nvSpPr>
            <p:spPr bwMode="auto">
              <a:xfrm>
                <a:off x="5732463" y="2889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3" name="Freeform 6387"/>
              <p:cNvSpPr>
                <a:spLocks/>
              </p:cNvSpPr>
              <p:nvPr/>
            </p:nvSpPr>
            <p:spPr bwMode="auto">
              <a:xfrm>
                <a:off x="5729288" y="2889250"/>
                <a:ext cx="11113" cy="4763"/>
              </a:xfrm>
              <a:custGeom>
                <a:avLst/>
                <a:gdLst/>
                <a:ahLst/>
                <a:cxnLst>
                  <a:cxn ang="0">
                    <a:pos x="7" y="0"/>
                  </a:cxn>
                  <a:cxn ang="0">
                    <a:pos x="0" y="0"/>
                  </a:cxn>
                  <a:cxn ang="0">
                    <a:pos x="0" y="8"/>
                  </a:cxn>
                  <a:cxn ang="0">
                    <a:pos x="22" y="8"/>
                  </a:cxn>
                  <a:cxn ang="0">
                    <a:pos x="15" y="0"/>
                  </a:cxn>
                  <a:cxn ang="0">
                    <a:pos x="7" y="0"/>
                  </a:cxn>
                </a:cxnLst>
                <a:rect l="0" t="0" r="r" b="b"/>
                <a:pathLst>
                  <a:path w="22" h="8">
                    <a:moveTo>
                      <a:pt x="7" y="0"/>
                    </a:moveTo>
                    <a:lnTo>
                      <a:pt x="0" y="0"/>
                    </a:lnTo>
                    <a:lnTo>
                      <a:pt x="0" y="8"/>
                    </a:lnTo>
                    <a:lnTo>
                      <a:pt x="22" y="8"/>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4" name="Freeform 6388"/>
              <p:cNvSpPr>
                <a:spLocks/>
              </p:cNvSpPr>
              <p:nvPr/>
            </p:nvSpPr>
            <p:spPr bwMode="auto">
              <a:xfrm>
                <a:off x="5729288" y="2889250"/>
                <a:ext cx="11113" cy="4763"/>
              </a:xfrm>
              <a:custGeom>
                <a:avLst/>
                <a:gdLst/>
                <a:ahLst/>
                <a:cxnLst>
                  <a:cxn ang="0">
                    <a:pos x="7" y="0"/>
                  </a:cxn>
                  <a:cxn ang="0">
                    <a:pos x="0" y="0"/>
                  </a:cxn>
                  <a:cxn ang="0">
                    <a:pos x="0" y="8"/>
                  </a:cxn>
                  <a:cxn ang="0">
                    <a:pos x="7" y="8"/>
                  </a:cxn>
                  <a:cxn ang="0">
                    <a:pos x="15" y="8"/>
                  </a:cxn>
                  <a:cxn ang="0">
                    <a:pos x="22" y="8"/>
                  </a:cxn>
                  <a:cxn ang="0">
                    <a:pos x="15" y="0"/>
                  </a:cxn>
                  <a:cxn ang="0">
                    <a:pos x="15" y="0"/>
                  </a:cxn>
                  <a:cxn ang="0">
                    <a:pos x="7" y="0"/>
                  </a:cxn>
                </a:cxnLst>
                <a:rect l="0" t="0" r="r" b="b"/>
                <a:pathLst>
                  <a:path w="22" h="8">
                    <a:moveTo>
                      <a:pt x="7" y="0"/>
                    </a:moveTo>
                    <a:lnTo>
                      <a:pt x="0" y="0"/>
                    </a:lnTo>
                    <a:lnTo>
                      <a:pt x="0" y="8"/>
                    </a:lnTo>
                    <a:lnTo>
                      <a:pt x="7" y="8"/>
                    </a:lnTo>
                    <a:lnTo>
                      <a:pt x="15" y="8"/>
                    </a:lnTo>
                    <a:lnTo>
                      <a:pt x="22" y="8"/>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5" name="Line 6389"/>
              <p:cNvSpPr>
                <a:spLocks noChangeShapeType="1"/>
              </p:cNvSpPr>
              <p:nvPr/>
            </p:nvSpPr>
            <p:spPr bwMode="auto">
              <a:xfrm>
                <a:off x="5737226" y="2889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6" name="Freeform 6390"/>
              <p:cNvSpPr>
                <a:spLocks/>
              </p:cNvSpPr>
              <p:nvPr/>
            </p:nvSpPr>
            <p:spPr bwMode="auto">
              <a:xfrm>
                <a:off x="5732463" y="2889250"/>
                <a:ext cx="12700" cy="4763"/>
              </a:xfrm>
              <a:custGeom>
                <a:avLst/>
                <a:gdLst/>
                <a:ahLst/>
                <a:cxnLst>
                  <a:cxn ang="0">
                    <a:pos x="8" y="0"/>
                  </a:cxn>
                  <a:cxn ang="0">
                    <a:pos x="0" y="0"/>
                  </a:cxn>
                  <a:cxn ang="0">
                    <a:pos x="0" y="8"/>
                  </a:cxn>
                  <a:cxn ang="0">
                    <a:pos x="23" y="8"/>
                  </a:cxn>
                  <a:cxn ang="0">
                    <a:pos x="23" y="0"/>
                  </a:cxn>
                  <a:cxn ang="0">
                    <a:pos x="8" y="0"/>
                  </a:cxn>
                </a:cxnLst>
                <a:rect l="0" t="0" r="r" b="b"/>
                <a:pathLst>
                  <a:path w="23" h="8">
                    <a:moveTo>
                      <a:pt x="8" y="0"/>
                    </a:moveTo>
                    <a:lnTo>
                      <a:pt x="0" y="0"/>
                    </a:lnTo>
                    <a:lnTo>
                      <a:pt x="0" y="8"/>
                    </a:lnTo>
                    <a:lnTo>
                      <a:pt x="23" y="8"/>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7" name="Freeform 6391"/>
              <p:cNvSpPr>
                <a:spLocks/>
              </p:cNvSpPr>
              <p:nvPr/>
            </p:nvSpPr>
            <p:spPr bwMode="auto">
              <a:xfrm>
                <a:off x="5732463" y="2889250"/>
                <a:ext cx="12700" cy="4763"/>
              </a:xfrm>
              <a:custGeom>
                <a:avLst/>
                <a:gdLst/>
                <a:ahLst/>
                <a:cxnLst>
                  <a:cxn ang="0">
                    <a:pos x="8" y="0"/>
                  </a:cxn>
                  <a:cxn ang="0">
                    <a:pos x="0" y="0"/>
                  </a:cxn>
                  <a:cxn ang="0">
                    <a:pos x="0" y="8"/>
                  </a:cxn>
                  <a:cxn ang="0">
                    <a:pos x="8" y="8"/>
                  </a:cxn>
                  <a:cxn ang="0">
                    <a:pos x="23" y="8"/>
                  </a:cxn>
                  <a:cxn ang="0">
                    <a:pos x="23" y="8"/>
                  </a:cxn>
                  <a:cxn ang="0">
                    <a:pos x="23" y="0"/>
                  </a:cxn>
                  <a:cxn ang="0">
                    <a:pos x="23" y="0"/>
                  </a:cxn>
                  <a:cxn ang="0">
                    <a:pos x="8" y="0"/>
                  </a:cxn>
                </a:cxnLst>
                <a:rect l="0" t="0" r="r" b="b"/>
                <a:pathLst>
                  <a:path w="23" h="8">
                    <a:moveTo>
                      <a:pt x="8" y="0"/>
                    </a:moveTo>
                    <a:lnTo>
                      <a:pt x="0" y="0"/>
                    </a:lnTo>
                    <a:lnTo>
                      <a:pt x="0" y="8"/>
                    </a:lnTo>
                    <a:lnTo>
                      <a:pt x="8" y="8"/>
                    </a:lnTo>
                    <a:lnTo>
                      <a:pt x="23" y="8"/>
                    </a:lnTo>
                    <a:lnTo>
                      <a:pt x="23" y="8"/>
                    </a:lnTo>
                    <a:lnTo>
                      <a:pt x="23"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8" name="Line 6392"/>
              <p:cNvSpPr>
                <a:spLocks noChangeShapeType="1"/>
              </p:cNvSpPr>
              <p:nvPr/>
            </p:nvSpPr>
            <p:spPr bwMode="auto">
              <a:xfrm>
                <a:off x="5745163" y="2894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09" name="Freeform 6393"/>
              <p:cNvSpPr>
                <a:spLocks/>
              </p:cNvSpPr>
              <p:nvPr/>
            </p:nvSpPr>
            <p:spPr bwMode="auto">
              <a:xfrm>
                <a:off x="5740401" y="2889250"/>
                <a:ext cx="4763" cy="15875"/>
              </a:xfrm>
              <a:custGeom>
                <a:avLst/>
                <a:gdLst/>
                <a:ahLst/>
                <a:cxnLst>
                  <a:cxn ang="0">
                    <a:pos x="8" y="8"/>
                  </a:cxn>
                  <a:cxn ang="0">
                    <a:pos x="8" y="0"/>
                  </a:cxn>
                  <a:cxn ang="0">
                    <a:pos x="0" y="0"/>
                  </a:cxn>
                  <a:cxn ang="0">
                    <a:pos x="0" y="30"/>
                  </a:cxn>
                  <a:cxn ang="0">
                    <a:pos x="8" y="30"/>
                  </a:cxn>
                  <a:cxn ang="0">
                    <a:pos x="8" y="8"/>
                  </a:cxn>
                </a:cxnLst>
                <a:rect l="0" t="0" r="r" b="b"/>
                <a:pathLst>
                  <a:path w="8" h="30">
                    <a:moveTo>
                      <a:pt x="8" y="8"/>
                    </a:moveTo>
                    <a:lnTo>
                      <a:pt x="8" y="0"/>
                    </a:lnTo>
                    <a:lnTo>
                      <a:pt x="0" y="0"/>
                    </a:lnTo>
                    <a:lnTo>
                      <a:pt x="0" y="30"/>
                    </a:lnTo>
                    <a:lnTo>
                      <a:pt x="8" y="30"/>
                    </a:lnTo>
                    <a:lnTo>
                      <a:pt x="8"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0" name="Freeform 6394"/>
              <p:cNvSpPr>
                <a:spLocks/>
              </p:cNvSpPr>
              <p:nvPr/>
            </p:nvSpPr>
            <p:spPr bwMode="auto">
              <a:xfrm>
                <a:off x="5740401" y="2889250"/>
                <a:ext cx="4763" cy="15875"/>
              </a:xfrm>
              <a:custGeom>
                <a:avLst/>
                <a:gdLst/>
                <a:ahLst/>
                <a:cxnLst>
                  <a:cxn ang="0">
                    <a:pos x="8" y="8"/>
                  </a:cxn>
                  <a:cxn ang="0">
                    <a:pos x="8" y="0"/>
                  </a:cxn>
                  <a:cxn ang="0">
                    <a:pos x="0" y="0"/>
                  </a:cxn>
                  <a:cxn ang="0">
                    <a:pos x="0" y="8"/>
                  </a:cxn>
                  <a:cxn ang="0">
                    <a:pos x="0" y="30"/>
                  </a:cxn>
                  <a:cxn ang="0">
                    <a:pos x="0" y="30"/>
                  </a:cxn>
                  <a:cxn ang="0">
                    <a:pos x="8" y="30"/>
                  </a:cxn>
                  <a:cxn ang="0">
                    <a:pos x="8" y="30"/>
                  </a:cxn>
                  <a:cxn ang="0">
                    <a:pos x="8" y="8"/>
                  </a:cxn>
                </a:cxnLst>
                <a:rect l="0" t="0" r="r" b="b"/>
                <a:pathLst>
                  <a:path w="8" h="30">
                    <a:moveTo>
                      <a:pt x="8" y="8"/>
                    </a:moveTo>
                    <a:lnTo>
                      <a:pt x="8" y="0"/>
                    </a:lnTo>
                    <a:lnTo>
                      <a:pt x="0" y="0"/>
                    </a:lnTo>
                    <a:lnTo>
                      <a:pt x="0" y="8"/>
                    </a:lnTo>
                    <a:lnTo>
                      <a:pt x="0" y="30"/>
                    </a:lnTo>
                    <a:lnTo>
                      <a:pt x="0" y="30"/>
                    </a:lnTo>
                    <a:lnTo>
                      <a:pt x="8" y="30"/>
                    </a:lnTo>
                    <a:lnTo>
                      <a:pt x="8" y="30"/>
                    </a:lnTo>
                    <a:lnTo>
                      <a:pt x="8"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1" name="Line 6395"/>
              <p:cNvSpPr>
                <a:spLocks noChangeShapeType="1"/>
              </p:cNvSpPr>
              <p:nvPr/>
            </p:nvSpPr>
            <p:spPr bwMode="auto">
              <a:xfrm>
                <a:off x="5745163" y="2901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2" name="Freeform 6396"/>
              <p:cNvSpPr>
                <a:spLocks/>
              </p:cNvSpPr>
              <p:nvPr/>
            </p:nvSpPr>
            <p:spPr bwMode="auto">
              <a:xfrm>
                <a:off x="5740401" y="2901950"/>
                <a:ext cx="7938" cy="3175"/>
              </a:xfrm>
              <a:custGeom>
                <a:avLst/>
                <a:gdLst/>
                <a:ahLst/>
                <a:cxnLst>
                  <a:cxn ang="0">
                    <a:pos x="8" y="0"/>
                  </a:cxn>
                  <a:cxn ang="0">
                    <a:pos x="0" y="0"/>
                  </a:cxn>
                  <a:cxn ang="0">
                    <a:pos x="0" y="7"/>
                  </a:cxn>
                  <a:cxn ang="0">
                    <a:pos x="15" y="7"/>
                  </a:cxn>
                  <a:cxn ang="0">
                    <a:pos x="15" y="0"/>
                  </a:cxn>
                  <a:cxn ang="0">
                    <a:pos x="8" y="0"/>
                  </a:cxn>
                </a:cxnLst>
                <a:rect l="0" t="0" r="r" b="b"/>
                <a:pathLst>
                  <a:path w="15" h="7">
                    <a:moveTo>
                      <a:pt x="8" y="0"/>
                    </a:moveTo>
                    <a:lnTo>
                      <a:pt x="0" y="0"/>
                    </a:lnTo>
                    <a:lnTo>
                      <a:pt x="0" y="7"/>
                    </a:lnTo>
                    <a:lnTo>
                      <a:pt x="15"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3" name="Freeform 6397"/>
              <p:cNvSpPr>
                <a:spLocks/>
              </p:cNvSpPr>
              <p:nvPr/>
            </p:nvSpPr>
            <p:spPr bwMode="auto">
              <a:xfrm>
                <a:off x="5740401" y="2901950"/>
                <a:ext cx="7938" cy="3175"/>
              </a:xfrm>
              <a:custGeom>
                <a:avLst/>
                <a:gdLst/>
                <a:ahLst/>
                <a:cxnLst>
                  <a:cxn ang="0">
                    <a:pos x="8" y="0"/>
                  </a:cxn>
                  <a:cxn ang="0">
                    <a:pos x="0" y="0"/>
                  </a:cxn>
                  <a:cxn ang="0">
                    <a:pos x="0" y="7"/>
                  </a:cxn>
                  <a:cxn ang="0">
                    <a:pos x="8" y="7"/>
                  </a:cxn>
                  <a:cxn ang="0">
                    <a:pos x="8" y="7"/>
                  </a:cxn>
                  <a:cxn ang="0">
                    <a:pos x="15" y="7"/>
                  </a:cxn>
                  <a:cxn ang="0">
                    <a:pos x="15" y="0"/>
                  </a:cxn>
                  <a:cxn ang="0">
                    <a:pos x="8" y="0"/>
                  </a:cxn>
                  <a:cxn ang="0">
                    <a:pos x="8" y="0"/>
                  </a:cxn>
                </a:cxnLst>
                <a:rect l="0" t="0" r="r" b="b"/>
                <a:pathLst>
                  <a:path w="15" h="7">
                    <a:moveTo>
                      <a:pt x="8" y="0"/>
                    </a:moveTo>
                    <a:lnTo>
                      <a:pt x="0" y="0"/>
                    </a:lnTo>
                    <a:lnTo>
                      <a:pt x="0" y="7"/>
                    </a:lnTo>
                    <a:lnTo>
                      <a:pt x="8" y="7"/>
                    </a:lnTo>
                    <a:lnTo>
                      <a:pt x="8" y="7"/>
                    </a:lnTo>
                    <a:lnTo>
                      <a:pt x="15" y="7"/>
                    </a:lnTo>
                    <a:lnTo>
                      <a:pt x="15"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4" name="Line 6398"/>
              <p:cNvSpPr>
                <a:spLocks noChangeShapeType="1"/>
              </p:cNvSpPr>
              <p:nvPr/>
            </p:nvSpPr>
            <p:spPr bwMode="auto">
              <a:xfrm>
                <a:off x="5745163" y="2901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5" name="Freeform 6399"/>
              <p:cNvSpPr>
                <a:spLocks/>
              </p:cNvSpPr>
              <p:nvPr/>
            </p:nvSpPr>
            <p:spPr bwMode="auto">
              <a:xfrm>
                <a:off x="5740401" y="2901950"/>
                <a:ext cx="12700" cy="3175"/>
              </a:xfrm>
              <a:custGeom>
                <a:avLst/>
                <a:gdLst/>
                <a:ahLst/>
                <a:cxnLst>
                  <a:cxn ang="0">
                    <a:pos x="8" y="0"/>
                  </a:cxn>
                  <a:cxn ang="0">
                    <a:pos x="0" y="7"/>
                  </a:cxn>
                  <a:cxn ang="0">
                    <a:pos x="23" y="7"/>
                  </a:cxn>
                  <a:cxn ang="0">
                    <a:pos x="23" y="0"/>
                  </a:cxn>
                  <a:cxn ang="0">
                    <a:pos x="15" y="0"/>
                  </a:cxn>
                  <a:cxn ang="0">
                    <a:pos x="8" y="0"/>
                  </a:cxn>
                </a:cxnLst>
                <a:rect l="0" t="0" r="r" b="b"/>
                <a:pathLst>
                  <a:path w="23" h="7">
                    <a:moveTo>
                      <a:pt x="8" y="0"/>
                    </a:moveTo>
                    <a:lnTo>
                      <a:pt x="0" y="7"/>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6" name="Freeform 6400"/>
              <p:cNvSpPr>
                <a:spLocks/>
              </p:cNvSpPr>
              <p:nvPr/>
            </p:nvSpPr>
            <p:spPr bwMode="auto">
              <a:xfrm>
                <a:off x="5740401" y="2901950"/>
                <a:ext cx="12700" cy="3175"/>
              </a:xfrm>
              <a:custGeom>
                <a:avLst/>
                <a:gdLst/>
                <a:ahLst/>
                <a:cxnLst>
                  <a:cxn ang="0">
                    <a:pos x="8" y="0"/>
                  </a:cxn>
                  <a:cxn ang="0">
                    <a:pos x="8" y="0"/>
                  </a:cxn>
                  <a:cxn ang="0">
                    <a:pos x="0" y="7"/>
                  </a:cxn>
                  <a:cxn ang="0">
                    <a:pos x="8" y="7"/>
                  </a:cxn>
                  <a:cxn ang="0">
                    <a:pos x="15" y="7"/>
                  </a:cxn>
                  <a:cxn ang="0">
                    <a:pos x="23" y="7"/>
                  </a:cxn>
                  <a:cxn ang="0">
                    <a:pos x="23" y="0"/>
                  </a:cxn>
                  <a:cxn ang="0">
                    <a:pos x="15" y="0"/>
                  </a:cxn>
                  <a:cxn ang="0">
                    <a:pos x="8" y="0"/>
                  </a:cxn>
                </a:cxnLst>
                <a:rect l="0" t="0" r="r" b="b"/>
                <a:pathLst>
                  <a:path w="23" h="7">
                    <a:moveTo>
                      <a:pt x="8" y="0"/>
                    </a:moveTo>
                    <a:lnTo>
                      <a:pt x="8" y="0"/>
                    </a:lnTo>
                    <a:lnTo>
                      <a:pt x="0" y="7"/>
                    </a:lnTo>
                    <a:lnTo>
                      <a:pt x="8" y="7"/>
                    </a:lnTo>
                    <a:lnTo>
                      <a:pt x="15" y="7"/>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7" name="Line 6401"/>
              <p:cNvSpPr>
                <a:spLocks noChangeShapeType="1"/>
              </p:cNvSpPr>
              <p:nvPr/>
            </p:nvSpPr>
            <p:spPr bwMode="auto">
              <a:xfrm>
                <a:off x="5748338" y="2901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8" name="Freeform 6402"/>
              <p:cNvSpPr>
                <a:spLocks/>
              </p:cNvSpPr>
              <p:nvPr/>
            </p:nvSpPr>
            <p:spPr bwMode="auto">
              <a:xfrm>
                <a:off x="5745163" y="2901950"/>
                <a:ext cx="11113" cy="3175"/>
              </a:xfrm>
              <a:custGeom>
                <a:avLst/>
                <a:gdLst/>
                <a:ahLst/>
                <a:cxnLst>
                  <a:cxn ang="0">
                    <a:pos x="7" y="0"/>
                  </a:cxn>
                  <a:cxn ang="0">
                    <a:pos x="0" y="7"/>
                  </a:cxn>
                  <a:cxn ang="0">
                    <a:pos x="23" y="7"/>
                  </a:cxn>
                  <a:cxn ang="0">
                    <a:pos x="23" y="0"/>
                  </a:cxn>
                  <a:cxn ang="0">
                    <a:pos x="15" y="0"/>
                  </a:cxn>
                  <a:cxn ang="0">
                    <a:pos x="7" y="0"/>
                  </a:cxn>
                </a:cxnLst>
                <a:rect l="0" t="0" r="r" b="b"/>
                <a:pathLst>
                  <a:path w="23" h="7">
                    <a:moveTo>
                      <a:pt x="7" y="0"/>
                    </a:moveTo>
                    <a:lnTo>
                      <a:pt x="0" y="7"/>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19" name="Freeform 6403"/>
              <p:cNvSpPr>
                <a:spLocks/>
              </p:cNvSpPr>
              <p:nvPr/>
            </p:nvSpPr>
            <p:spPr bwMode="auto">
              <a:xfrm>
                <a:off x="5745163" y="2901950"/>
                <a:ext cx="11113" cy="3175"/>
              </a:xfrm>
              <a:custGeom>
                <a:avLst/>
                <a:gdLst/>
                <a:ahLst/>
                <a:cxnLst>
                  <a:cxn ang="0">
                    <a:pos x="7" y="0"/>
                  </a:cxn>
                  <a:cxn ang="0">
                    <a:pos x="7" y="0"/>
                  </a:cxn>
                  <a:cxn ang="0">
                    <a:pos x="0" y="7"/>
                  </a:cxn>
                  <a:cxn ang="0">
                    <a:pos x="7" y="7"/>
                  </a:cxn>
                  <a:cxn ang="0">
                    <a:pos x="15" y="7"/>
                  </a:cxn>
                  <a:cxn ang="0">
                    <a:pos x="23" y="7"/>
                  </a:cxn>
                  <a:cxn ang="0">
                    <a:pos x="23" y="0"/>
                  </a:cxn>
                  <a:cxn ang="0">
                    <a:pos x="15" y="0"/>
                  </a:cxn>
                  <a:cxn ang="0">
                    <a:pos x="7" y="0"/>
                  </a:cxn>
                </a:cxnLst>
                <a:rect l="0" t="0" r="r" b="b"/>
                <a:pathLst>
                  <a:path w="23" h="7">
                    <a:moveTo>
                      <a:pt x="7" y="0"/>
                    </a:moveTo>
                    <a:lnTo>
                      <a:pt x="7" y="0"/>
                    </a:lnTo>
                    <a:lnTo>
                      <a:pt x="0" y="7"/>
                    </a:lnTo>
                    <a:lnTo>
                      <a:pt x="7" y="7"/>
                    </a:lnTo>
                    <a:lnTo>
                      <a:pt x="15" y="7"/>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0" name="Line 6404"/>
              <p:cNvSpPr>
                <a:spLocks noChangeShapeType="1"/>
              </p:cNvSpPr>
              <p:nvPr/>
            </p:nvSpPr>
            <p:spPr bwMode="auto">
              <a:xfrm>
                <a:off x="5753101" y="2901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1" name="Freeform 6405"/>
              <p:cNvSpPr>
                <a:spLocks/>
              </p:cNvSpPr>
              <p:nvPr/>
            </p:nvSpPr>
            <p:spPr bwMode="auto">
              <a:xfrm>
                <a:off x="5748338" y="2901950"/>
                <a:ext cx="11113" cy="3175"/>
              </a:xfrm>
              <a:custGeom>
                <a:avLst/>
                <a:gdLst/>
                <a:ahLst/>
                <a:cxnLst>
                  <a:cxn ang="0">
                    <a:pos x="8" y="0"/>
                  </a:cxn>
                  <a:cxn ang="0">
                    <a:pos x="0" y="7"/>
                  </a:cxn>
                  <a:cxn ang="0">
                    <a:pos x="22" y="7"/>
                  </a:cxn>
                  <a:cxn ang="0">
                    <a:pos x="22" y="0"/>
                  </a:cxn>
                  <a:cxn ang="0">
                    <a:pos x="16" y="0"/>
                  </a:cxn>
                  <a:cxn ang="0">
                    <a:pos x="8" y="0"/>
                  </a:cxn>
                </a:cxnLst>
                <a:rect l="0" t="0" r="r" b="b"/>
                <a:pathLst>
                  <a:path w="22" h="7">
                    <a:moveTo>
                      <a:pt x="8" y="0"/>
                    </a:moveTo>
                    <a:lnTo>
                      <a:pt x="0" y="7"/>
                    </a:lnTo>
                    <a:lnTo>
                      <a:pt x="22"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2" name="Freeform 6406"/>
              <p:cNvSpPr>
                <a:spLocks/>
              </p:cNvSpPr>
              <p:nvPr/>
            </p:nvSpPr>
            <p:spPr bwMode="auto">
              <a:xfrm>
                <a:off x="5748338" y="2901950"/>
                <a:ext cx="11113" cy="3175"/>
              </a:xfrm>
              <a:custGeom>
                <a:avLst/>
                <a:gdLst/>
                <a:ahLst/>
                <a:cxnLst>
                  <a:cxn ang="0">
                    <a:pos x="8" y="0"/>
                  </a:cxn>
                  <a:cxn ang="0">
                    <a:pos x="8" y="0"/>
                  </a:cxn>
                  <a:cxn ang="0">
                    <a:pos x="0" y="7"/>
                  </a:cxn>
                  <a:cxn ang="0">
                    <a:pos x="8" y="7"/>
                  </a:cxn>
                  <a:cxn ang="0">
                    <a:pos x="16" y="7"/>
                  </a:cxn>
                  <a:cxn ang="0">
                    <a:pos x="22" y="7"/>
                  </a:cxn>
                  <a:cxn ang="0">
                    <a:pos x="22" y="0"/>
                  </a:cxn>
                  <a:cxn ang="0">
                    <a:pos x="16" y="0"/>
                  </a:cxn>
                  <a:cxn ang="0">
                    <a:pos x="8" y="0"/>
                  </a:cxn>
                </a:cxnLst>
                <a:rect l="0" t="0" r="r" b="b"/>
                <a:pathLst>
                  <a:path w="22" h="7">
                    <a:moveTo>
                      <a:pt x="8" y="0"/>
                    </a:moveTo>
                    <a:lnTo>
                      <a:pt x="8" y="0"/>
                    </a:lnTo>
                    <a:lnTo>
                      <a:pt x="0" y="7"/>
                    </a:lnTo>
                    <a:lnTo>
                      <a:pt x="8" y="7"/>
                    </a:lnTo>
                    <a:lnTo>
                      <a:pt x="16" y="7"/>
                    </a:lnTo>
                    <a:lnTo>
                      <a:pt x="22" y="7"/>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3" name="Line 6407"/>
              <p:cNvSpPr>
                <a:spLocks noChangeShapeType="1"/>
              </p:cNvSpPr>
              <p:nvPr/>
            </p:nvSpPr>
            <p:spPr bwMode="auto">
              <a:xfrm>
                <a:off x="5756276" y="29019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4" name="Freeform 6408"/>
              <p:cNvSpPr>
                <a:spLocks/>
              </p:cNvSpPr>
              <p:nvPr/>
            </p:nvSpPr>
            <p:spPr bwMode="auto">
              <a:xfrm>
                <a:off x="5753101" y="2901950"/>
                <a:ext cx="23813" cy="3175"/>
              </a:xfrm>
              <a:custGeom>
                <a:avLst/>
                <a:gdLst/>
                <a:ahLst/>
                <a:cxnLst>
                  <a:cxn ang="0">
                    <a:pos x="8" y="0"/>
                  </a:cxn>
                  <a:cxn ang="0">
                    <a:pos x="0" y="0"/>
                  </a:cxn>
                  <a:cxn ang="0">
                    <a:pos x="0" y="7"/>
                  </a:cxn>
                  <a:cxn ang="0">
                    <a:pos x="45" y="7"/>
                  </a:cxn>
                  <a:cxn ang="0">
                    <a:pos x="45" y="0"/>
                  </a:cxn>
                  <a:cxn ang="0">
                    <a:pos x="37" y="0"/>
                  </a:cxn>
                  <a:cxn ang="0">
                    <a:pos x="8" y="0"/>
                  </a:cxn>
                </a:cxnLst>
                <a:rect l="0" t="0" r="r" b="b"/>
                <a:pathLst>
                  <a:path w="45" h="7">
                    <a:moveTo>
                      <a:pt x="8" y="0"/>
                    </a:moveTo>
                    <a:lnTo>
                      <a:pt x="0" y="0"/>
                    </a:lnTo>
                    <a:lnTo>
                      <a:pt x="0" y="7"/>
                    </a:lnTo>
                    <a:lnTo>
                      <a:pt x="45" y="7"/>
                    </a:lnTo>
                    <a:lnTo>
                      <a:pt x="45" y="0"/>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5" name="Freeform 6409"/>
              <p:cNvSpPr>
                <a:spLocks/>
              </p:cNvSpPr>
              <p:nvPr/>
            </p:nvSpPr>
            <p:spPr bwMode="auto">
              <a:xfrm>
                <a:off x="5753101" y="2901950"/>
                <a:ext cx="23813" cy="3175"/>
              </a:xfrm>
              <a:custGeom>
                <a:avLst/>
                <a:gdLst/>
                <a:ahLst/>
                <a:cxnLst>
                  <a:cxn ang="0">
                    <a:pos x="8" y="0"/>
                  </a:cxn>
                  <a:cxn ang="0">
                    <a:pos x="0" y="0"/>
                  </a:cxn>
                  <a:cxn ang="0">
                    <a:pos x="0" y="7"/>
                  </a:cxn>
                  <a:cxn ang="0">
                    <a:pos x="8" y="7"/>
                  </a:cxn>
                  <a:cxn ang="0">
                    <a:pos x="37" y="7"/>
                  </a:cxn>
                  <a:cxn ang="0">
                    <a:pos x="45" y="7"/>
                  </a:cxn>
                  <a:cxn ang="0">
                    <a:pos x="45" y="0"/>
                  </a:cxn>
                  <a:cxn ang="0">
                    <a:pos x="37" y="0"/>
                  </a:cxn>
                  <a:cxn ang="0">
                    <a:pos x="8" y="0"/>
                  </a:cxn>
                </a:cxnLst>
                <a:rect l="0" t="0" r="r" b="b"/>
                <a:pathLst>
                  <a:path w="45" h="7">
                    <a:moveTo>
                      <a:pt x="8" y="0"/>
                    </a:moveTo>
                    <a:lnTo>
                      <a:pt x="0" y="0"/>
                    </a:lnTo>
                    <a:lnTo>
                      <a:pt x="0" y="7"/>
                    </a:lnTo>
                    <a:lnTo>
                      <a:pt x="8" y="7"/>
                    </a:lnTo>
                    <a:lnTo>
                      <a:pt x="37" y="7"/>
                    </a:lnTo>
                    <a:lnTo>
                      <a:pt x="45" y="7"/>
                    </a:lnTo>
                    <a:lnTo>
                      <a:pt x="45"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6" name="Line 6410"/>
              <p:cNvSpPr>
                <a:spLocks noChangeShapeType="1"/>
              </p:cNvSpPr>
              <p:nvPr/>
            </p:nvSpPr>
            <p:spPr bwMode="auto">
              <a:xfrm>
                <a:off x="5776913" y="2905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7" name="Freeform 6411"/>
              <p:cNvSpPr>
                <a:spLocks/>
              </p:cNvSpPr>
              <p:nvPr/>
            </p:nvSpPr>
            <p:spPr bwMode="auto">
              <a:xfrm>
                <a:off x="5768976" y="2901950"/>
                <a:ext cx="7938" cy="30163"/>
              </a:xfrm>
              <a:custGeom>
                <a:avLst/>
                <a:gdLst/>
                <a:ahLst/>
                <a:cxnLst>
                  <a:cxn ang="0">
                    <a:pos x="15" y="7"/>
                  </a:cxn>
                  <a:cxn ang="0">
                    <a:pos x="15" y="0"/>
                  </a:cxn>
                  <a:cxn ang="0">
                    <a:pos x="7" y="0"/>
                  </a:cxn>
                  <a:cxn ang="0">
                    <a:pos x="0" y="7"/>
                  </a:cxn>
                  <a:cxn ang="0">
                    <a:pos x="0" y="51"/>
                  </a:cxn>
                  <a:cxn ang="0">
                    <a:pos x="7" y="57"/>
                  </a:cxn>
                  <a:cxn ang="0">
                    <a:pos x="15" y="51"/>
                  </a:cxn>
                  <a:cxn ang="0">
                    <a:pos x="15" y="7"/>
                  </a:cxn>
                </a:cxnLst>
                <a:rect l="0" t="0" r="r" b="b"/>
                <a:pathLst>
                  <a:path w="15" h="57">
                    <a:moveTo>
                      <a:pt x="15" y="7"/>
                    </a:moveTo>
                    <a:lnTo>
                      <a:pt x="15" y="0"/>
                    </a:lnTo>
                    <a:lnTo>
                      <a:pt x="7" y="0"/>
                    </a:lnTo>
                    <a:lnTo>
                      <a:pt x="0" y="7"/>
                    </a:lnTo>
                    <a:lnTo>
                      <a:pt x="0" y="51"/>
                    </a:lnTo>
                    <a:lnTo>
                      <a:pt x="7" y="57"/>
                    </a:lnTo>
                    <a:lnTo>
                      <a:pt x="15" y="51"/>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8" name="Freeform 6412"/>
              <p:cNvSpPr>
                <a:spLocks/>
              </p:cNvSpPr>
              <p:nvPr/>
            </p:nvSpPr>
            <p:spPr bwMode="auto">
              <a:xfrm>
                <a:off x="5768976" y="2901950"/>
                <a:ext cx="7938" cy="30163"/>
              </a:xfrm>
              <a:custGeom>
                <a:avLst/>
                <a:gdLst/>
                <a:ahLst/>
                <a:cxnLst>
                  <a:cxn ang="0">
                    <a:pos x="15" y="7"/>
                  </a:cxn>
                  <a:cxn ang="0">
                    <a:pos x="15" y="0"/>
                  </a:cxn>
                  <a:cxn ang="0">
                    <a:pos x="7" y="0"/>
                  </a:cxn>
                  <a:cxn ang="0">
                    <a:pos x="0" y="7"/>
                  </a:cxn>
                  <a:cxn ang="0">
                    <a:pos x="0" y="51"/>
                  </a:cxn>
                  <a:cxn ang="0">
                    <a:pos x="7" y="57"/>
                  </a:cxn>
                  <a:cxn ang="0">
                    <a:pos x="15" y="51"/>
                  </a:cxn>
                  <a:cxn ang="0">
                    <a:pos x="15" y="51"/>
                  </a:cxn>
                  <a:cxn ang="0">
                    <a:pos x="15" y="7"/>
                  </a:cxn>
                </a:cxnLst>
                <a:rect l="0" t="0" r="r" b="b"/>
                <a:pathLst>
                  <a:path w="15" h="57">
                    <a:moveTo>
                      <a:pt x="15" y="7"/>
                    </a:moveTo>
                    <a:lnTo>
                      <a:pt x="15" y="0"/>
                    </a:lnTo>
                    <a:lnTo>
                      <a:pt x="7" y="0"/>
                    </a:lnTo>
                    <a:lnTo>
                      <a:pt x="0" y="7"/>
                    </a:lnTo>
                    <a:lnTo>
                      <a:pt x="0" y="51"/>
                    </a:lnTo>
                    <a:lnTo>
                      <a:pt x="7" y="57"/>
                    </a:lnTo>
                    <a:lnTo>
                      <a:pt x="15" y="51"/>
                    </a:lnTo>
                    <a:lnTo>
                      <a:pt x="15" y="51"/>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29" name="Line 6413"/>
              <p:cNvSpPr>
                <a:spLocks noChangeShapeType="1"/>
              </p:cNvSpPr>
              <p:nvPr/>
            </p:nvSpPr>
            <p:spPr bwMode="auto">
              <a:xfrm>
                <a:off x="5772151" y="29241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0" name="Freeform 6414"/>
              <p:cNvSpPr>
                <a:spLocks/>
              </p:cNvSpPr>
              <p:nvPr/>
            </p:nvSpPr>
            <p:spPr bwMode="auto">
              <a:xfrm>
                <a:off x="5768976" y="2924175"/>
                <a:ext cx="15875" cy="7938"/>
              </a:xfrm>
              <a:custGeom>
                <a:avLst/>
                <a:gdLst/>
                <a:ahLst/>
                <a:cxnLst>
                  <a:cxn ang="0">
                    <a:pos x="7" y="0"/>
                  </a:cxn>
                  <a:cxn ang="0">
                    <a:pos x="0" y="0"/>
                  </a:cxn>
                  <a:cxn ang="0">
                    <a:pos x="0" y="8"/>
                  </a:cxn>
                  <a:cxn ang="0">
                    <a:pos x="7" y="14"/>
                  </a:cxn>
                  <a:cxn ang="0">
                    <a:pos x="23" y="14"/>
                  </a:cxn>
                  <a:cxn ang="0">
                    <a:pos x="30" y="8"/>
                  </a:cxn>
                  <a:cxn ang="0">
                    <a:pos x="23" y="0"/>
                  </a:cxn>
                  <a:cxn ang="0">
                    <a:pos x="7" y="0"/>
                  </a:cxn>
                </a:cxnLst>
                <a:rect l="0" t="0" r="r" b="b"/>
                <a:pathLst>
                  <a:path w="30" h="14">
                    <a:moveTo>
                      <a:pt x="7" y="0"/>
                    </a:moveTo>
                    <a:lnTo>
                      <a:pt x="0" y="0"/>
                    </a:lnTo>
                    <a:lnTo>
                      <a:pt x="0" y="8"/>
                    </a:lnTo>
                    <a:lnTo>
                      <a:pt x="7" y="14"/>
                    </a:lnTo>
                    <a:lnTo>
                      <a:pt x="23" y="14"/>
                    </a:lnTo>
                    <a:lnTo>
                      <a:pt x="30" y="8"/>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1" name="Freeform 6415"/>
              <p:cNvSpPr>
                <a:spLocks/>
              </p:cNvSpPr>
              <p:nvPr/>
            </p:nvSpPr>
            <p:spPr bwMode="auto">
              <a:xfrm>
                <a:off x="5768976" y="2924175"/>
                <a:ext cx="15875" cy="7938"/>
              </a:xfrm>
              <a:custGeom>
                <a:avLst/>
                <a:gdLst/>
                <a:ahLst/>
                <a:cxnLst>
                  <a:cxn ang="0">
                    <a:pos x="7" y="0"/>
                  </a:cxn>
                  <a:cxn ang="0">
                    <a:pos x="0" y="0"/>
                  </a:cxn>
                  <a:cxn ang="0">
                    <a:pos x="0" y="8"/>
                  </a:cxn>
                  <a:cxn ang="0">
                    <a:pos x="7" y="14"/>
                  </a:cxn>
                  <a:cxn ang="0">
                    <a:pos x="23" y="14"/>
                  </a:cxn>
                  <a:cxn ang="0">
                    <a:pos x="30" y="8"/>
                  </a:cxn>
                  <a:cxn ang="0">
                    <a:pos x="23" y="0"/>
                  </a:cxn>
                  <a:cxn ang="0">
                    <a:pos x="23" y="0"/>
                  </a:cxn>
                  <a:cxn ang="0">
                    <a:pos x="7" y="0"/>
                  </a:cxn>
                </a:cxnLst>
                <a:rect l="0" t="0" r="r" b="b"/>
                <a:pathLst>
                  <a:path w="30" h="14">
                    <a:moveTo>
                      <a:pt x="7" y="0"/>
                    </a:moveTo>
                    <a:lnTo>
                      <a:pt x="0" y="0"/>
                    </a:lnTo>
                    <a:lnTo>
                      <a:pt x="0" y="8"/>
                    </a:lnTo>
                    <a:lnTo>
                      <a:pt x="7" y="14"/>
                    </a:lnTo>
                    <a:lnTo>
                      <a:pt x="23" y="14"/>
                    </a:lnTo>
                    <a:lnTo>
                      <a:pt x="30" y="8"/>
                    </a:lnTo>
                    <a:lnTo>
                      <a:pt x="23"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2" name="Line 6416"/>
              <p:cNvSpPr>
                <a:spLocks noChangeShapeType="1"/>
              </p:cNvSpPr>
              <p:nvPr/>
            </p:nvSpPr>
            <p:spPr bwMode="auto">
              <a:xfrm>
                <a:off x="5780088" y="29241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3" name="Freeform 6417"/>
              <p:cNvSpPr>
                <a:spLocks/>
              </p:cNvSpPr>
              <p:nvPr/>
            </p:nvSpPr>
            <p:spPr bwMode="auto">
              <a:xfrm>
                <a:off x="5776913" y="2924175"/>
                <a:ext cx="11113" cy="7938"/>
              </a:xfrm>
              <a:custGeom>
                <a:avLst/>
                <a:gdLst/>
                <a:ahLst/>
                <a:cxnLst>
                  <a:cxn ang="0">
                    <a:pos x="8" y="0"/>
                  </a:cxn>
                  <a:cxn ang="0">
                    <a:pos x="0" y="0"/>
                  </a:cxn>
                  <a:cxn ang="0">
                    <a:pos x="0" y="8"/>
                  </a:cxn>
                  <a:cxn ang="0">
                    <a:pos x="8" y="14"/>
                  </a:cxn>
                  <a:cxn ang="0">
                    <a:pos x="15" y="14"/>
                  </a:cxn>
                  <a:cxn ang="0">
                    <a:pos x="22" y="8"/>
                  </a:cxn>
                  <a:cxn ang="0">
                    <a:pos x="15" y="0"/>
                  </a:cxn>
                  <a:cxn ang="0">
                    <a:pos x="8" y="0"/>
                  </a:cxn>
                </a:cxnLst>
                <a:rect l="0" t="0" r="r" b="b"/>
                <a:pathLst>
                  <a:path w="22" h="14">
                    <a:moveTo>
                      <a:pt x="8" y="0"/>
                    </a:moveTo>
                    <a:lnTo>
                      <a:pt x="0" y="0"/>
                    </a:lnTo>
                    <a:lnTo>
                      <a:pt x="0" y="8"/>
                    </a:lnTo>
                    <a:lnTo>
                      <a:pt x="8" y="14"/>
                    </a:lnTo>
                    <a:lnTo>
                      <a:pt x="15" y="14"/>
                    </a:lnTo>
                    <a:lnTo>
                      <a:pt x="22" y="8"/>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4" name="Freeform 6418"/>
              <p:cNvSpPr>
                <a:spLocks/>
              </p:cNvSpPr>
              <p:nvPr/>
            </p:nvSpPr>
            <p:spPr bwMode="auto">
              <a:xfrm>
                <a:off x="5776913" y="2924175"/>
                <a:ext cx="11113" cy="7938"/>
              </a:xfrm>
              <a:custGeom>
                <a:avLst/>
                <a:gdLst/>
                <a:ahLst/>
                <a:cxnLst>
                  <a:cxn ang="0">
                    <a:pos x="8" y="0"/>
                  </a:cxn>
                  <a:cxn ang="0">
                    <a:pos x="0" y="0"/>
                  </a:cxn>
                  <a:cxn ang="0">
                    <a:pos x="0" y="8"/>
                  </a:cxn>
                  <a:cxn ang="0">
                    <a:pos x="8" y="14"/>
                  </a:cxn>
                  <a:cxn ang="0">
                    <a:pos x="15" y="14"/>
                  </a:cxn>
                  <a:cxn ang="0">
                    <a:pos x="22" y="8"/>
                  </a:cxn>
                  <a:cxn ang="0">
                    <a:pos x="15" y="0"/>
                  </a:cxn>
                  <a:cxn ang="0">
                    <a:pos x="15" y="0"/>
                  </a:cxn>
                  <a:cxn ang="0">
                    <a:pos x="8" y="0"/>
                  </a:cxn>
                </a:cxnLst>
                <a:rect l="0" t="0" r="r" b="b"/>
                <a:pathLst>
                  <a:path w="22" h="14">
                    <a:moveTo>
                      <a:pt x="8" y="0"/>
                    </a:moveTo>
                    <a:lnTo>
                      <a:pt x="0" y="0"/>
                    </a:lnTo>
                    <a:lnTo>
                      <a:pt x="0" y="8"/>
                    </a:lnTo>
                    <a:lnTo>
                      <a:pt x="8" y="14"/>
                    </a:lnTo>
                    <a:lnTo>
                      <a:pt x="15" y="14"/>
                    </a:lnTo>
                    <a:lnTo>
                      <a:pt x="22" y="8"/>
                    </a:lnTo>
                    <a:lnTo>
                      <a:pt x="15"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5" name="Line 6419"/>
              <p:cNvSpPr>
                <a:spLocks noChangeShapeType="1"/>
              </p:cNvSpPr>
              <p:nvPr/>
            </p:nvSpPr>
            <p:spPr bwMode="auto">
              <a:xfrm>
                <a:off x="5788026" y="29289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6" name="Freeform 6420"/>
              <p:cNvSpPr>
                <a:spLocks/>
              </p:cNvSpPr>
              <p:nvPr/>
            </p:nvSpPr>
            <p:spPr bwMode="auto">
              <a:xfrm>
                <a:off x="5780088" y="2924175"/>
                <a:ext cx="7938" cy="19050"/>
              </a:xfrm>
              <a:custGeom>
                <a:avLst/>
                <a:gdLst/>
                <a:ahLst/>
                <a:cxnLst>
                  <a:cxn ang="0">
                    <a:pos x="14" y="8"/>
                  </a:cxn>
                  <a:cxn ang="0">
                    <a:pos x="7" y="0"/>
                  </a:cxn>
                  <a:cxn ang="0">
                    <a:pos x="0" y="8"/>
                  </a:cxn>
                  <a:cxn ang="0">
                    <a:pos x="0" y="29"/>
                  </a:cxn>
                  <a:cxn ang="0">
                    <a:pos x="7" y="36"/>
                  </a:cxn>
                  <a:cxn ang="0">
                    <a:pos x="14" y="29"/>
                  </a:cxn>
                  <a:cxn ang="0">
                    <a:pos x="14" y="8"/>
                  </a:cxn>
                </a:cxnLst>
                <a:rect l="0" t="0" r="r" b="b"/>
                <a:pathLst>
                  <a:path w="14" h="36">
                    <a:moveTo>
                      <a:pt x="14" y="8"/>
                    </a:moveTo>
                    <a:lnTo>
                      <a:pt x="7" y="0"/>
                    </a:lnTo>
                    <a:lnTo>
                      <a:pt x="0" y="8"/>
                    </a:lnTo>
                    <a:lnTo>
                      <a:pt x="0" y="29"/>
                    </a:lnTo>
                    <a:lnTo>
                      <a:pt x="7" y="36"/>
                    </a:lnTo>
                    <a:lnTo>
                      <a:pt x="14" y="29"/>
                    </a:lnTo>
                    <a:lnTo>
                      <a:pt x="14"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7" name="Freeform 6421"/>
              <p:cNvSpPr>
                <a:spLocks/>
              </p:cNvSpPr>
              <p:nvPr/>
            </p:nvSpPr>
            <p:spPr bwMode="auto">
              <a:xfrm>
                <a:off x="5780088" y="2924175"/>
                <a:ext cx="7938" cy="19050"/>
              </a:xfrm>
              <a:custGeom>
                <a:avLst/>
                <a:gdLst/>
                <a:ahLst/>
                <a:cxnLst>
                  <a:cxn ang="0">
                    <a:pos x="14" y="8"/>
                  </a:cxn>
                  <a:cxn ang="0">
                    <a:pos x="7" y="0"/>
                  </a:cxn>
                  <a:cxn ang="0">
                    <a:pos x="7" y="0"/>
                  </a:cxn>
                  <a:cxn ang="0">
                    <a:pos x="0" y="8"/>
                  </a:cxn>
                  <a:cxn ang="0">
                    <a:pos x="0" y="29"/>
                  </a:cxn>
                  <a:cxn ang="0">
                    <a:pos x="7" y="36"/>
                  </a:cxn>
                  <a:cxn ang="0">
                    <a:pos x="7" y="36"/>
                  </a:cxn>
                  <a:cxn ang="0">
                    <a:pos x="14" y="29"/>
                  </a:cxn>
                  <a:cxn ang="0">
                    <a:pos x="14" y="8"/>
                  </a:cxn>
                </a:cxnLst>
                <a:rect l="0" t="0" r="r" b="b"/>
                <a:pathLst>
                  <a:path w="14" h="36">
                    <a:moveTo>
                      <a:pt x="14" y="8"/>
                    </a:moveTo>
                    <a:lnTo>
                      <a:pt x="7" y="0"/>
                    </a:lnTo>
                    <a:lnTo>
                      <a:pt x="7" y="0"/>
                    </a:lnTo>
                    <a:lnTo>
                      <a:pt x="0" y="8"/>
                    </a:lnTo>
                    <a:lnTo>
                      <a:pt x="0" y="29"/>
                    </a:lnTo>
                    <a:lnTo>
                      <a:pt x="7" y="36"/>
                    </a:lnTo>
                    <a:lnTo>
                      <a:pt x="7" y="36"/>
                    </a:lnTo>
                    <a:lnTo>
                      <a:pt x="14" y="29"/>
                    </a:lnTo>
                    <a:lnTo>
                      <a:pt x="14"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8" name="Line 6422"/>
              <p:cNvSpPr>
                <a:spLocks noChangeShapeType="1"/>
              </p:cNvSpPr>
              <p:nvPr/>
            </p:nvSpPr>
            <p:spPr bwMode="auto">
              <a:xfrm>
                <a:off x="5784851" y="2935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39" name="Freeform 6423"/>
              <p:cNvSpPr>
                <a:spLocks/>
              </p:cNvSpPr>
              <p:nvPr/>
            </p:nvSpPr>
            <p:spPr bwMode="auto">
              <a:xfrm>
                <a:off x="5780088" y="2935288"/>
                <a:ext cx="23813" cy="7938"/>
              </a:xfrm>
              <a:custGeom>
                <a:avLst/>
                <a:gdLst/>
                <a:ahLst/>
                <a:cxnLst>
                  <a:cxn ang="0">
                    <a:pos x="7" y="0"/>
                  </a:cxn>
                  <a:cxn ang="0">
                    <a:pos x="0" y="7"/>
                  </a:cxn>
                  <a:cxn ang="0">
                    <a:pos x="7" y="14"/>
                  </a:cxn>
                  <a:cxn ang="0">
                    <a:pos x="37" y="14"/>
                  </a:cxn>
                  <a:cxn ang="0">
                    <a:pos x="45" y="7"/>
                  </a:cxn>
                  <a:cxn ang="0">
                    <a:pos x="37" y="0"/>
                  </a:cxn>
                  <a:cxn ang="0">
                    <a:pos x="7" y="0"/>
                  </a:cxn>
                </a:cxnLst>
                <a:rect l="0" t="0" r="r" b="b"/>
                <a:pathLst>
                  <a:path w="45" h="14">
                    <a:moveTo>
                      <a:pt x="7" y="0"/>
                    </a:moveTo>
                    <a:lnTo>
                      <a:pt x="0" y="7"/>
                    </a:lnTo>
                    <a:lnTo>
                      <a:pt x="7" y="14"/>
                    </a:lnTo>
                    <a:lnTo>
                      <a:pt x="37" y="14"/>
                    </a:lnTo>
                    <a:lnTo>
                      <a:pt x="45" y="7"/>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0" name="Freeform 6424"/>
              <p:cNvSpPr>
                <a:spLocks/>
              </p:cNvSpPr>
              <p:nvPr/>
            </p:nvSpPr>
            <p:spPr bwMode="auto">
              <a:xfrm>
                <a:off x="5780088" y="2935288"/>
                <a:ext cx="23813" cy="7938"/>
              </a:xfrm>
              <a:custGeom>
                <a:avLst/>
                <a:gdLst/>
                <a:ahLst/>
                <a:cxnLst>
                  <a:cxn ang="0">
                    <a:pos x="7" y="0"/>
                  </a:cxn>
                  <a:cxn ang="0">
                    <a:pos x="0" y="7"/>
                  </a:cxn>
                  <a:cxn ang="0">
                    <a:pos x="0" y="7"/>
                  </a:cxn>
                  <a:cxn ang="0">
                    <a:pos x="7" y="14"/>
                  </a:cxn>
                  <a:cxn ang="0">
                    <a:pos x="37" y="14"/>
                  </a:cxn>
                  <a:cxn ang="0">
                    <a:pos x="45" y="7"/>
                  </a:cxn>
                  <a:cxn ang="0">
                    <a:pos x="45" y="7"/>
                  </a:cxn>
                  <a:cxn ang="0">
                    <a:pos x="37" y="0"/>
                  </a:cxn>
                  <a:cxn ang="0">
                    <a:pos x="7" y="0"/>
                  </a:cxn>
                </a:cxnLst>
                <a:rect l="0" t="0" r="r" b="b"/>
                <a:pathLst>
                  <a:path w="45" h="14">
                    <a:moveTo>
                      <a:pt x="7" y="0"/>
                    </a:moveTo>
                    <a:lnTo>
                      <a:pt x="0" y="7"/>
                    </a:lnTo>
                    <a:lnTo>
                      <a:pt x="0" y="7"/>
                    </a:lnTo>
                    <a:lnTo>
                      <a:pt x="7" y="14"/>
                    </a:lnTo>
                    <a:lnTo>
                      <a:pt x="37" y="14"/>
                    </a:lnTo>
                    <a:lnTo>
                      <a:pt x="45" y="7"/>
                    </a:lnTo>
                    <a:lnTo>
                      <a:pt x="45" y="7"/>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1" name="Line 6425"/>
              <p:cNvSpPr>
                <a:spLocks noChangeShapeType="1"/>
              </p:cNvSpPr>
              <p:nvPr/>
            </p:nvSpPr>
            <p:spPr bwMode="auto">
              <a:xfrm>
                <a:off x="5800726" y="2935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2" name="Freeform 6426"/>
              <p:cNvSpPr>
                <a:spLocks/>
              </p:cNvSpPr>
              <p:nvPr/>
            </p:nvSpPr>
            <p:spPr bwMode="auto">
              <a:xfrm>
                <a:off x="5795963" y="2935288"/>
                <a:ext cx="12700" cy="7938"/>
              </a:xfrm>
              <a:custGeom>
                <a:avLst/>
                <a:gdLst/>
                <a:ahLst/>
                <a:cxnLst>
                  <a:cxn ang="0">
                    <a:pos x="7" y="0"/>
                  </a:cxn>
                  <a:cxn ang="0">
                    <a:pos x="7" y="7"/>
                  </a:cxn>
                  <a:cxn ang="0">
                    <a:pos x="0" y="7"/>
                  </a:cxn>
                  <a:cxn ang="0">
                    <a:pos x="7" y="14"/>
                  </a:cxn>
                  <a:cxn ang="0">
                    <a:pos x="15" y="14"/>
                  </a:cxn>
                  <a:cxn ang="0">
                    <a:pos x="22" y="7"/>
                  </a:cxn>
                  <a:cxn ang="0">
                    <a:pos x="15" y="0"/>
                  </a:cxn>
                  <a:cxn ang="0">
                    <a:pos x="7" y="0"/>
                  </a:cxn>
                </a:cxnLst>
                <a:rect l="0" t="0" r="r" b="b"/>
                <a:pathLst>
                  <a:path w="22" h="14">
                    <a:moveTo>
                      <a:pt x="7" y="0"/>
                    </a:moveTo>
                    <a:lnTo>
                      <a:pt x="7" y="7"/>
                    </a:lnTo>
                    <a:lnTo>
                      <a:pt x="0" y="7"/>
                    </a:lnTo>
                    <a:lnTo>
                      <a:pt x="7" y="14"/>
                    </a:lnTo>
                    <a:lnTo>
                      <a:pt x="15" y="14"/>
                    </a:lnTo>
                    <a:lnTo>
                      <a:pt x="22"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3" name="Freeform 6427"/>
              <p:cNvSpPr>
                <a:spLocks/>
              </p:cNvSpPr>
              <p:nvPr/>
            </p:nvSpPr>
            <p:spPr bwMode="auto">
              <a:xfrm>
                <a:off x="5795963" y="2935288"/>
                <a:ext cx="12700" cy="7938"/>
              </a:xfrm>
              <a:custGeom>
                <a:avLst/>
                <a:gdLst/>
                <a:ahLst/>
                <a:cxnLst>
                  <a:cxn ang="0">
                    <a:pos x="7" y="0"/>
                  </a:cxn>
                  <a:cxn ang="0">
                    <a:pos x="7" y="7"/>
                  </a:cxn>
                  <a:cxn ang="0">
                    <a:pos x="0" y="7"/>
                  </a:cxn>
                  <a:cxn ang="0">
                    <a:pos x="7" y="14"/>
                  </a:cxn>
                  <a:cxn ang="0">
                    <a:pos x="15" y="14"/>
                  </a:cxn>
                  <a:cxn ang="0">
                    <a:pos x="22" y="7"/>
                  </a:cxn>
                  <a:cxn ang="0">
                    <a:pos x="22" y="7"/>
                  </a:cxn>
                  <a:cxn ang="0">
                    <a:pos x="15" y="0"/>
                  </a:cxn>
                  <a:cxn ang="0">
                    <a:pos x="7" y="0"/>
                  </a:cxn>
                </a:cxnLst>
                <a:rect l="0" t="0" r="r" b="b"/>
                <a:pathLst>
                  <a:path w="22" h="14">
                    <a:moveTo>
                      <a:pt x="7" y="0"/>
                    </a:moveTo>
                    <a:lnTo>
                      <a:pt x="7" y="7"/>
                    </a:lnTo>
                    <a:lnTo>
                      <a:pt x="0" y="7"/>
                    </a:lnTo>
                    <a:lnTo>
                      <a:pt x="7" y="14"/>
                    </a:lnTo>
                    <a:lnTo>
                      <a:pt x="15" y="14"/>
                    </a:lnTo>
                    <a:lnTo>
                      <a:pt x="22" y="7"/>
                    </a:lnTo>
                    <a:lnTo>
                      <a:pt x="22" y="7"/>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4" name="Line 6428"/>
              <p:cNvSpPr>
                <a:spLocks noChangeShapeType="1"/>
              </p:cNvSpPr>
              <p:nvPr/>
            </p:nvSpPr>
            <p:spPr bwMode="auto">
              <a:xfrm>
                <a:off x="5803901" y="2935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5" name="Freeform 6429"/>
              <p:cNvSpPr>
                <a:spLocks/>
              </p:cNvSpPr>
              <p:nvPr/>
            </p:nvSpPr>
            <p:spPr bwMode="auto">
              <a:xfrm>
                <a:off x="5800726" y="2935288"/>
                <a:ext cx="15875" cy="7938"/>
              </a:xfrm>
              <a:custGeom>
                <a:avLst/>
                <a:gdLst/>
                <a:ahLst/>
                <a:cxnLst>
                  <a:cxn ang="0">
                    <a:pos x="8" y="0"/>
                  </a:cxn>
                  <a:cxn ang="0">
                    <a:pos x="0" y="7"/>
                  </a:cxn>
                  <a:cxn ang="0">
                    <a:pos x="8" y="14"/>
                  </a:cxn>
                  <a:cxn ang="0">
                    <a:pos x="22" y="14"/>
                  </a:cxn>
                  <a:cxn ang="0">
                    <a:pos x="30" y="7"/>
                  </a:cxn>
                  <a:cxn ang="0">
                    <a:pos x="22" y="0"/>
                  </a:cxn>
                  <a:cxn ang="0">
                    <a:pos x="8" y="0"/>
                  </a:cxn>
                </a:cxnLst>
                <a:rect l="0" t="0" r="r" b="b"/>
                <a:pathLst>
                  <a:path w="30" h="14">
                    <a:moveTo>
                      <a:pt x="8" y="0"/>
                    </a:moveTo>
                    <a:lnTo>
                      <a:pt x="0" y="7"/>
                    </a:lnTo>
                    <a:lnTo>
                      <a:pt x="8" y="14"/>
                    </a:lnTo>
                    <a:lnTo>
                      <a:pt x="22" y="14"/>
                    </a:lnTo>
                    <a:lnTo>
                      <a:pt x="30" y="7"/>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6" name="Freeform 6430"/>
              <p:cNvSpPr>
                <a:spLocks/>
              </p:cNvSpPr>
              <p:nvPr/>
            </p:nvSpPr>
            <p:spPr bwMode="auto">
              <a:xfrm>
                <a:off x="5800726" y="2935288"/>
                <a:ext cx="15875" cy="7938"/>
              </a:xfrm>
              <a:custGeom>
                <a:avLst/>
                <a:gdLst/>
                <a:ahLst/>
                <a:cxnLst>
                  <a:cxn ang="0">
                    <a:pos x="8" y="0"/>
                  </a:cxn>
                  <a:cxn ang="0">
                    <a:pos x="0" y="7"/>
                  </a:cxn>
                  <a:cxn ang="0">
                    <a:pos x="0" y="7"/>
                  </a:cxn>
                  <a:cxn ang="0">
                    <a:pos x="8" y="14"/>
                  </a:cxn>
                  <a:cxn ang="0">
                    <a:pos x="22" y="14"/>
                  </a:cxn>
                  <a:cxn ang="0">
                    <a:pos x="30" y="7"/>
                  </a:cxn>
                  <a:cxn ang="0">
                    <a:pos x="30" y="7"/>
                  </a:cxn>
                  <a:cxn ang="0">
                    <a:pos x="22" y="0"/>
                  </a:cxn>
                  <a:cxn ang="0">
                    <a:pos x="8" y="0"/>
                  </a:cxn>
                </a:cxnLst>
                <a:rect l="0" t="0" r="r" b="b"/>
                <a:pathLst>
                  <a:path w="30" h="14">
                    <a:moveTo>
                      <a:pt x="8" y="0"/>
                    </a:moveTo>
                    <a:lnTo>
                      <a:pt x="0" y="7"/>
                    </a:lnTo>
                    <a:lnTo>
                      <a:pt x="0" y="7"/>
                    </a:lnTo>
                    <a:lnTo>
                      <a:pt x="8" y="14"/>
                    </a:lnTo>
                    <a:lnTo>
                      <a:pt x="22" y="14"/>
                    </a:lnTo>
                    <a:lnTo>
                      <a:pt x="30" y="7"/>
                    </a:lnTo>
                    <a:lnTo>
                      <a:pt x="30" y="7"/>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7" name="Line 6431"/>
              <p:cNvSpPr>
                <a:spLocks noChangeShapeType="1"/>
              </p:cNvSpPr>
              <p:nvPr/>
            </p:nvSpPr>
            <p:spPr bwMode="auto">
              <a:xfrm>
                <a:off x="5811838" y="2935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8" name="Freeform 6432"/>
              <p:cNvSpPr>
                <a:spLocks/>
              </p:cNvSpPr>
              <p:nvPr/>
            </p:nvSpPr>
            <p:spPr bwMode="auto">
              <a:xfrm>
                <a:off x="5808663" y="2935288"/>
                <a:ext cx="19050" cy="7938"/>
              </a:xfrm>
              <a:custGeom>
                <a:avLst/>
                <a:gdLst/>
                <a:ahLst/>
                <a:cxnLst>
                  <a:cxn ang="0">
                    <a:pos x="7" y="0"/>
                  </a:cxn>
                  <a:cxn ang="0">
                    <a:pos x="0" y="7"/>
                  </a:cxn>
                  <a:cxn ang="0">
                    <a:pos x="7" y="14"/>
                  </a:cxn>
                  <a:cxn ang="0">
                    <a:pos x="31" y="14"/>
                  </a:cxn>
                  <a:cxn ang="0">
                    <a:pos x="38" y="7"/>
                  </a:cxn>
                  <a:cxn ang="0">
                    <a:pos x="31" y="7"/>
                  </a:cxn>
                  <a:cxn ang="0">
                    <a:pos x="31" y="0"/>
                  </a:cxn>
                  <a:cxn ang="0">
                    <a:pos x="7" y="0"/>
                  </a:cxn>
                </a:cxnLst>
                <a:rect l="0" t="0" r="r" b="b"/>
                <a:pathLst>
                  <a:path w="38" h="14">
                    <a:moveTo>
                      <a:pt x="7" y="0"/>
                    </a:moveTo>
                    <a:lnTo>
                      <a:pt x="0" y="7"/>
                    </a:lnTo>
                    <a:lnTo>
                      <a:pt x="7" y="14"/>
                    </a:lnTo>
                    <a:lnTo>
                      <a:pt x="31" y="14"/>
                    </a:lnTo>
                    <a:lnTo>
                      <a:pt x="38" y="7"/>
                    </a:lnTo>
                    <a:lnTo>
                      <a:pt x="31" y="7"/>
                    </a:lnTo>
                    <a:lnTo>
                      <a:pt x="31"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49" name="Freeform 6433"/>
              <p:cNvSpPr>
                <a:spLocks/>
              </p:cNvSpPr>
              <p:nvPr/>
            </p:nvSpPr>
            <p:spPr bwMode="auto">
              <a:xfrm>
                <a:off x="5808663" y="2935288"/>
                <a:ext cx="19050" cy="7938"/>
              </a:xfrm>
              <a:custGeom>
                <a:avLst/>
                <a:gdLst/>
                <a:ahLst/>
                <a:cxnLst>
                  <a:cxn ang="0">
                    <a:pos x="7" y="0"/>
                  </a:cxn>
                  <a:cxn ang="0">
                    <a:pos x="0" y="7"/>
                  </a:cxn>
                  <a:cxn ang="0">
                    <a:pos x="0" y="7"/>
                  </a:cxn>
                  <a:cxn ang="0">
                    <a:pos x="7" y="14"/>
                  </a:cxn>
                  <a:cxn ang="0">
                    <a:pos x="31" y="14"/>
                  </a:cxn>
                  <a:cxn ang="0">
                    <a:pos x="38" y="7"/>
                  </a:cxn>
                  <a:cxn ang="0">
                    <a:pos x="31" y="7"/>
                  </a:cxn>
                  <a:cxn ang="0">
                    <a:pos x="31" y="0"/>
                  </a:cxn>
                  <a:cxn ang="0">
                    <a:pos x="7" y="0"/>
                  </a:cxn>
                </a:cxnLst>
                <a:rect l="0" t="0" r="r" b="b"/>
                <a:pathLst>
                  <a:path w="38" h="14">
                    <a:moveTo>
                      <a:pt x="7" y="0"/>
                    </a:moveTo>
                    <a:lnTo>
                      <a:pt x="0" y="7"/>
                    </a:lnTo>
                    <a:lnTo>
                      <a:pt x="0" y="7"/>
                    </a:lnTo>
                    <a:lnTo>
                      <a:pt x="7" y="14"/>
                    </a:lnTo>
                    <a:lnTo>
                      <a:pt x="31" y="14"/>
                    </a:lnTo>
                    <a:lnTo>
                      <a:pt x="38" y="7"/>
                    </a:lnTo>
                    <a:lnTo>
                      <a:pt x="31" y="7"/>
                    </a:lnTo>
                    <a:lnTo>
                      <a:pt x="31"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0" name="Line 6434"/>
              <p:cNvSpPr>
                <a:spLocks noChangeShapeType="1"/>
              </p:cNvSpPr>
              <p:nvPr/>
            </p:nvSpPr>
            <p:spPr bwMode="auto">
              <a:xfrm>
                <a:off x="5824538" y="2935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1" name="Freeform 6435"/>
              <p:cNvSpPr>
                <a:spLocks/>
              </p:cNvSpPr>
              <p:nvPr/>
            </p:nvSpPr>
            <p:spPr bwMode="auto">
              <a:xfrm>
                <a:off x="5819776" y="2935288"/>
                <a:ext cx="15875" cy="7938"/>
              </a:xfrm>
              <a:custGeom>
                <a:avLst/>
                <a:gdLst/>
                <a:ahLst/>
                <a:cxnLst>
                  <a:cxn ang="0">
                    <a:pos x="8" y="0"/>
                  </a:cxn>
                  <a:cxn ang="0">
                    <a:pos x="0" y="7"/>
                  </a:cxn>
                  <a:cxn ang="0">
                    <a:pos x="8" y="14"/>
                  </a:cxn>
                  <a:cxn ang="0">
                    <a:pos x="22" y="14"/>
                  </a:cxn>
                  <a:cxn ang="0">
                    <a:pos x="30" y="7"/>
                  </a:cxn>
                  <a:cxn ang="0">
                    <a:pos x="22" y="7"/>
                  </a:cxn>
                  <a:cxn ang="0">
                    <a:pos x="22" y="0"/>
                  </a:cxn>
                  <a:cxn ang="0">
                    <a:pos x="8" y="0"/>
                  </a:cxn>
                </a:cxnLst>
                <a:rect l="0" t="0" r="r" b="b"/>
                <a:pathLst>
                  <a:path w="30" h="14">
                    <a:moveTo>
                      <a:pt x="8" y="0"/>
                    </a:moveTo>
                    <a:lnTo>
                      <a:pt x="0" y="7"/>
                    </a:lnTo>
                    <a:lnTo>
                      <a:pt x="8" y="14"/>
                    </a:lnTo>
                    <a:lnTo>
                      <a:pt x="22" y="14"/>
                    </a:lnTo>
                    <a:lnTo>
                      <a:pt x="30" y="7"/>
                    </a:lnTo>
                    <a:lnTo>
                      <a:pt x="22" y="7"/>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2" name="Freeform 6436"/>
              <p:cNvSpPr>
                <a:spLocks/>
              </p:cNvSpPr>
              <p:nvPr/>
            </p:nvSpPr>
            <p:spPr bwMode="auto">
              <a:xfrm>
                <a:off x="5819776" y="2935288"/>
                <a:ext cx="15875" cy="7938"/>
              </a:xfrm>
              <a:custGeom>
                <a:avLst/>
                <a:gdLst/>
                <a:ahLst/>
                <a:cxnLst>
                  <a:cxn ang="0">
                    <a:pos x="8" y="0"/>
                  </a:cxn>
                  <a:cxn ang="0">
                    <a:pos x="0" y="7"/>
                  </a:cxn>
                  <a:cxn ang="0">
                    <a:pos x="0" y="7"/>
                  </a:cxn>
                  <a:cxn ang="0">
                    <a:pos x="8" y="14"/>
                  </a:cxn>
                  <a:cxn ang="0">
                    <a:pos x="22" y="14"/>
                  </a:cxn>
                  <a:cxn ang="0">
                    <a:pos x="30" y="7"/>
                  </a:cxn>
                  <a:cxn ang="0">
                    <a:pos x="22" y="7"/>
                  </a:cxn>
                  <a:cxn ang="0">
                    <a:pos x="22" y="0"/>
                  </a:cxn>
                  <a:cxn ang="0">
                    <a:pos x="8" y="0"/>
                  </a:cxn>
                </a:cxnLst>
                <a:rect l="0" t="0" r="r" b="b"/>
                <a:pathLst>
                  <a:path w="30" h="14">
                    <a:moveTo>
                      <a:pt x="8" y="0"/>
                    </a:moveTo>
                    <a:lnTo>
                      <a:pt x="0" y="7"/>
                    </a:lnTo>
                    <a:lnTo>
                      <a:pt x="0" y="7"/>
                    </a:lnTo>
                    <a:lnTo>
                      <a:pt x="8" y="14"/>
                    </a:lnTo>
                    <a:lnTo>
                      <a:pt x="22" y="14"/>
                    </a:lnTo>
                    <a:lnTo>
                      <a:pt x="30" y="7"/>
                    </a:lnTo>
                    <a:lnTo>
                      <a:pt x="22" y="7"/>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3" name="Line 6437"/>
              <p:cNvSpPr>
                <a:spLocks noChangeShapeType="1"/>
              </p:cNvSpPr>
              <p:nvPr/>
            </p:nvSpPr>
            <p:spPr bwMode="auto">
              <a:xfrm>
                <a:off x="5832476" y="2935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4" name="Freeform 6438"/>
              <p:cNvSpPr>
                <a:spLocks/>
              </p:cNvSpPr>
              <p:nvPr/>
            </p:nvSpPr>
            <p:spPr bwMode="auto">
              <a:xfrm>
                <a:off x="5827713" y="2935288"/>
                <a:ext cx="12700" cy="7938"/>
              </a:xfrm>
              <a:custGeom>
                <a:avLst/>
                <a:gdLst/>
                <a:ahLst/>
                <a:cxnLst>
                  <a:cxn ang="0">
                    <a:pos x="7" y="0"/>
                  </a:cxn>
                  <a:cxn ang="0">
                    <a:pos x="0" y="7"/>
                  </a:cxn>
                  <a:cxn ang="0">
                    <a:pos x="7" y="14"/>
                  </a:cxn>
                  <a:cxn ang="0">
                    <a:pos x="15" y="14"/>
                  </a:cxn>
                  <a:cxn ang="0">
                    <a:pos x="22" y="7"/>
                  </a:cxn>
                  <a:cxn ang="0">
                    <a:pos x="15" y="0"/>
                  </a:cxn>
                  <a:cxn ang="0">
                    <a:pos x="7" y="0"/>
                  </a:cxn>
                </a:cxnLst>
                <a:rect l="0" t="0" r="r" b="b"/>
                <a:pathLst>
                  <a:path w="22" h="14">
                    <a:moveTo>
                      <a:pt x="7" y="0"/>
                    </a:moveTo>
                    <a:lnTo>
                      <a:pt x="0" y="7"/>
                    </a:lnTo>
                    <a:lnTo>
                      <a:pt x="7" y="14"/>
                    </a:lnTo>
                    <a:lnTo>
                      <a:pt x="15" y="14"/>
                    </a:lnTo>
                    <a:lnTo>
                      <a:pt x="22"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5" name="Freeform 6439"/>
              <p:cNvSpPr>
                <a:spLocks/>
              </p:cNvSpPr>
              <p:nvPr/>
            </p:nvSpPr>
            <p:spPr bwMode="auto">
              <a:xfrm>
                <a:off x="5827713" y="2935288"/>
                <a:ext cx="12700" cy="7938"/>
              </a:xfrm>
              <a:custGeom>
                <a:avLst/>
                <a:gdLst/>
                <a:ahLst/>
                <a:cxnLst>
                  <a:cxn ang="0">
                    <a:pos x="7" y="0"/>
                  </a:cxn>
                  <a:cxn ang="0">
                    <a:pos x="0" y="7"/>
                  </a:cxn>
                  <a:cxn ang="0">
                    <a:pos x="0" y="7"/>
                  </a:cxn>
                  <a:cxn ang="0">
                    <a:pos x="7" y="14"/>
                  </a:cxn>
                  <a:cxn ang="0">
                    <a:pos x="15" y="14"/>
                  </a:cxn>
                  <a:cxn ang="0">
                    <a:pos x="22" y="7"/>
                  </a:cxn>
                  <a:cxn ang="0">
                    <a:pos x="22" y="7"/>
                  </a:cxn>
                  <a:cxn ang="0">
                    <a:pos x="15" y="0"/>
                  </a:cxn>
                  <a:cxn ang="0">
                    <a:pos x="7" y="0"/>
                  </a:cxn>
                </a:cxnLst>
                <a:rect l="0" t="0" r="r" b="b"/>
                <a:pathLst>
                  <a:path w="22" h="14">
                    <a:moveTo>
                      <a:pt x="7" y="0"/>
                    </a:moveTo>
                    <a:lnTo>
                      <a:pt x="0" y="7"/>
                    </a:lnTo>
                    <a:lnTo>
                      <a:pt x="0" y="7"/>
                    </a:lnTo>
                    <a:lnTo>
                      <a:pt x="7" y="14"/>
                    </a:lnTo>
                    <a:lnTo>
                      <a:pt x="15" y="14"/>
                    </a:lnTo>
                    <a:lnTo>
                      <a:pt x="22" y="7"/>
                    </a:lnTo>
                    <a:lnTo>
                      <a:pt x="22" y="7"/>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6" name="Line 6440"/>
              <p:cNvSpPr>
                <a:spLocks noChangeShapeType="1"/>
              </p:cNvSpPr>
              <p:nvPr/>
            </p:nvSpPr>
            <p:spPr bwMode="auto">
              <a:xfrm>
                <a:off x="5840413" y="29400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7" name="Freeform 6441"/>
              <p:cNvSpPr>
                <a:spLocks/>
              </p:cNvSpPr>
              <p:nvPr/>
            </p:nvSpPr>
            <p:spPr bwMode="auto">
              <a:xfrm>
                <a:off x="5835651" y="2935288"/>
                <a:ext cx="4763" cy="19050"/>
              </a:xfrm>
              <a:custGeom>
                <a:avLst/>
                <a:gdLst/>
                <a:ahLst/>
                <a:cxnLst>
                  <a:cxn ang="0">
                    <a:pos x="7" y="7"/>
                  </a:cxn>
                  <a:cxn ang="0">
                    <a:pos x="0" y="0"/>
                  </a:cxn>
                  <a:cxn ang="0">
                    <a:pos x="0" y="36"/>
                  </a:cxn>
                  <a:cxn ang="0">
                    <a:pos x="7" y="36"/>
                  </a:cxn>
                  <a:cxn ang="0">
                    <a:pos x="7" y="29"/>
                  </a:cxn>
                  <a:cxn ang="0">
                    <a:pos x="7" y="7"/>
                  </a:cxn>
                </a:cxnLst>
                <a:rect l="0" t="0" r="r" b="b"/>
                <a:pathLst>
                  <a:path w="7" h="36">
                    <a:moveTo>
                      <a:pt x="7" y="7"/>
                    </a:moveTo>
                    <a:lnTo>
                      <a:pt x="0" y="0"/>
                    </a:lnTo>
                    <a:lnTo>
                      <a:pt x="0" y="36"/>
                    </a:lnTo>
                    <a:lnTo>
                      <a:pt x="7" y="36"/>
                    </a:lnTo>
                    <a:lnTo>
                      <a:pt x="7" y="29"/>
                    </a:lnTo>
                    <a:lnTo>
                      <a:pt x="7"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8" name="Freeform 6442"/>
              <p:cNvSpPr>
                <a:spLocks/>
              </p:cNvSpPr>
              <p:nvPr/>
            </p:nvSpPr>
            <p:spPr bwMode="auto">
              <a:xfrm>
                <a:off x="5835651" y="2935288"/>
                <a:ext cx="4763" cy="19050"/>
              </a:xfrm>
              <a:custGeom>
                <a:avLst/>
                <a:gdLst/>
                <a:ahLst/>
                <a:cxnLst>
                  <a:cxn ang="0">
                    <a:pos x="7" y="7"/>
                  </a:cxn>
                  <a:cxn ang="0">
                    <a:pos x="7" y="7"/>
                  </a:cxn>
                  <a:cxn ang="0">
                    <a:pos x="0" y="0"/>
                  </a:cxn>
                  <a:cxn ang="0">
                    <a:pos x="0" y="7"/>
                  </a:cxn>
                  <a:cxn ang="0">
                    <a:pos x="0" y="29"/>
                  </a:cxn>
                  <a:cxn ang="0">
                    <a:pos x="0" y="36"/>
                  </a:cxn>
                  <a:cxn ang="0">
                    <a:pos x="7" y="36"/>
                  </a:cxn>
                  <a:cxn ang="0">
                    <a:pos x="7" y="29"/>
                  </a:cxn>
                  <a:cxn ang="0">
                    <a:pos x="7" y="7"/>
                  </a:cxn>
                </a:cxnLst>
                <a:rect l="0" t="0" r="r" b="b"/>
                <a:pathLst>
                  <a:path w="7" h="36">
                    <a:moveTo>
                      <a:pt x="7" y="7"/>
                    </a:moveTo>
                    <a:lnTo>
                      <a:pt x="7" y="7"/>
                    </a:lnTo>
                    <a:lnTo>
                      <a:pt x="0" y="0"/>
                    </a:lnTo>
                    <a:lnTo>
                      <a:pt x="0" y="7"/>
                    </a:lnTo>
                    <a:lnTo>
                      <a:pt x="0" y="29"/>
                    </a:lnTo>
                    <a:lnTo>
                      <a:pt x="0" y="36"/>
                    </a:lnTo>
                    <a:lnTo>
                      <a:pt x="7" y="36"/>
                    </a:lnTo>
                    <a:lnTo>
                      <a:pt x="7" y="29"/>
                    </a:lnTo>
                    <a:lnTo>
                      <a:pt x="7"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59" name="Line 6443"/>
              <p:cNvSpPr>
                <a:spLocks noChangeShapeType="1"/>
              </p:cNvSpPr>
              <p:nvPr/>
            </p:nvSpPr>
            <p:spPr bwMode="auto">
              <a:xfrm>
                <a:off x="5835651" y="2951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0" name="Freeform 6444"/>
              <p:cNvSpPr>
                <a:spLocks/>
              </p:cNvSpPr>
              <p:nvPr/>
            </p:nvSpPr>
            <p:spPr bwMode="auto">
              <a:xfrm>
                <a:off x="5835651" y="2951163"/>
                <a:ext cx="23813" cy="3175"/>
              </a:xfrm>
              <a:custGeom>
                <a:avLst/>
                <a:gdLst/>
                <a:ahLst/>
                <a:cxnLst>
                  <a:cxn ang="0">
                    <a:pos x="0" y="0"/>
                  </a:cxn>
                  <a:cxn ang="0">
                    <a:pos x="0" y="7"/>
                  </a:cxn>
                  <a:cxn ang="0">
                    <a:pos x="37" y="7"/>
                  </a:cxn>
                  <a:cxn ang="0">
                    <a:pos x="45" y="0"/>
                  </a:cxn>
                  <a:cxn ang="0">
                    <a:pos x="37" y="0"/>
                  </a:cxn>
                  <a:cxn ang="0">
                    <a:pos x="0" y="0"/>
                  </a:cxn>
                </a:cxnLst>
                <a:rect l="0" t="0" r="r" b="b"/>
                <a:pathLst>
                  <a:path w="45" h="7">
                    <a:moveTo>
                      <a:pt x="0" y="0"/>
                    </a:moveTo>
                    <a:lnTo>
                      <a:pt x="0" y="7"/>
                    </a:lnTo>
                    <a:lnTo>
                      <a:pt x="37" y="7"/>
                    </a:lnTo>
                    <a:lnTo>
                      <a:pt x="45" y="0"/>
                    </a:lnTo>
                    <a:lnTo>
                      <a:pt x="37"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1" name="Freeform 6445"/>
              <p:cNvSpPr>
                <a:spLocks/>
              </p:cNvSpPr>
              <p:nvPr/>
            </p:nvSpPr>
            <p:spPr bwMode="auto">
              <a:xfrm>
                <a:off x="5835651" y="2951163"/>
                <a:ext cx="23813" cy="3175"/>
              </a:xfrm>
              <a:custGeom>
                <a:avLst/>
                <a:gdLst/>
                <a:ahLst/>
                <a:cxnLst>
                  <a:cxn ang="0">
                    <a:pos x="0" y="0"/>
                  </a:cxn>
                  <a:cxn ang="0">
                    <a:pos x="0" y="0"/>
                  </a:cxn>
                  <a:cxn ang="0">
                    <a:pos x="0" y="0"/>
                  </a:cxn>
                  <a:cxn ang="0">
                    <a:pos x="0" y="7"/>
                  </a:cxn>
                  <a:cxn ang="0">
                    <a:pos x="37" y="7"/>
                  </a:cxn>
                  <a:cxn ang="0">
                    <a:pos x="45" y="0"/>
                  </a:cxn>
                  <a:cxn ang="0">
                    <a:pos x="45" y="0"/>
                  </a:cxn>
                  <a:cxn ang="0">
                    <a:pos x="37" y="0"/>
                  </a:cxn>
                  <a:cxn ang="0">
                    <a:pos x="0" y="0"/>
                  </a:cxn>
                </a:cxnLst>
                <a:rect l="0" t="0" r="r" b="b"/>
                <a:pathLst>
                  <a:path w="45" h="7">
                    <a:moveTo>
                      <a:pt x="0" y="0"/>
                    </a:moveTo>
                    <a:lnTo>
                      <a:pt x="0" y="0"/>
                    </a:lnTo>
                    <a:lnTo>
                      <a:pt x="0" y="0"/>
                    </a:lnTo>
                    <a:lnTo>
                      <a:pt x="0" y="7"/>
                    </a:lnTo>
                    <a:lnTo>
                      <a:pt x="37" y="7"/>
                    </a:lnTo>
                    <a:lnTo>
                      <a:pt x="45" y="0"/>
                    </a:lnTo>
                    <a:lnTo>
                      <a:pt x="45" y="0"/>
                    </a:lnTo>
                    <a:lnTo>
                      <a:pt x="37"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2" name="Line 6446"/>
              <p:cNvSpPr>
                <a:spLocks noChangeShapeType="1"/>
              </p:cNvSpPr>
              <p:nvPr/>
            </p:nvSpPr>
            <p:spPr bwMode="auto">
              <a:xfrm>
                <a:off x="5859463" y="2951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3" name="Rectangle 6447"/>
              <p:cNvSpPr>
                <a:spLocks noChangeArrowheads="1"/>
              </p:cNvSpPr>
              <p:nvPr/>
            </p:nvSpPr>
            <p:spPr bwMode="auto">
              <a:xfrm>
                <a:off x="5853113" y="2951163"/>
                <a:ext cx="6350" cy="15875"/>
              </a:xfrm>
              <a:prstGeom prst="rect">
                <a:avLst/>
              </a:prstGeom>
              <a:grpFill/>
              <a:ln w="22225">
                <a:solidFill>
                  <a:schemeClr val="accent5"/>
                </a:solidFill>
                <a:prstDash val="solid"/>
                <a:miter lim="800000"/>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4" name="Freeform 6448"/>
              <p:cNvSpPr>
                <a:spLocks/>
              </p:cNvSpPr>
              <p:nvPr/>
            </p:nvSpPr>
            <p:spPr bwMode="auto">
              <a:xfrm>
                <a:off x="5853113" y="2951163"/>
                <a:ext cx="6350" cy="15875"/>
              </a:xfrm>
              <a:custGeom>
                <a:avLst/>
                <a:gdLst/>
                <a:ahLst/>
                <a:cxnLst>
                  <a:cxn ang="0">
                    <a:pos x="14" y="0"/>
                  </a:cxn>
                  <a:cxn ang="0">
                    <a:pos x="14" y="0"/>
                  </a:cxn>
                  <a:cxn ang="0">
                    <a:pos x="6" y="0"/>
                  </a:cxn>
                  <a:cxn ang="0">
                    <a:pos x="0" y="0"/>
                  </a:cxn>
                  <a:cxn ang="0">
                    <a:pos x="0" y="29"/>
                  </a:cxn>
                  <a:cxn ang="0">
                    <a:pos x="6" y="29"/>
                  </a:cxn>
                  <a:cxn ang="0">
                    <a:pos x="14" y="29"/>
                  </a:cxn>
                  <a:cxn ang="0">
                    <a:pos x="14" y="29"/>
                  </a:cxn>
                  <a:cxn ang="0">
                    <a:pos x="14" y="0"/>
                  </a:cxn>
                </a:cxnLst>
                <a:rect l="0" t="0" r="r" b="b"/>
                <a:pathLst>
                  <a:path w="14" h="29">
                    <a:moveTo>
                      <a:pt x="14" y="0"/>
                    </a:moveTo>
                    <a:lnTo>
                      <a:pt x="14" y="0"/>
                    </a:lnTo>
                    <a:lnTo>
                      <a:pt x="6" y="0"/>
                    </a:lnTo>
                    <a:lnTo>
                      <a:pt x="0" y="0"/>
                    </a:lnTo>
                    <a:lnTo>
                      <a:pt x="0" y="29"/>
                    </a:lnTo>
                    <a:lnTo>
                      <a:pt x="6" y="29"/>
                    </a:lnTo>
                    <a:lnTo>
                      <a:pt x="14" y="29"/>
                    </a:lnTo>
                    <a:lnTo>
                      <a:pt x="14" y="29"/>
                    </a:lnTo>
                    <a:lnTo>
                      <a:pt x="14"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5" name="Line 6449"/>
              <p:cNvSpPr>
                <a:spLocks noChangeShapeType="1"/>
              </p:cNvSpPr>
              <p:nvPr/>
            </p:nvSpPr>
            <p:spPr bwMode="auto">
              <a:xfrm>
                <a:off x="5856288" y="2962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6" name="Freeform 6450"/>
              <p:cNvSpPr>
                <a:spLocks/>
              </p:cNvSpPr>
              <p:nvPr/>
            </p:nvSpPr>
            <p:spPr bwMode="auto">
              <a:xfrm>
                <a:off x="5853113" y="2962275"/>
                <a:ext cx="11113" cy="4763"/>
              </a:xfrm>
              <a:custGeom>
                <a:avLst/>
                <a:gdLst/>
                <a:ahLst/>
                <a:cxnLst>
                  <a:cxn ang="0">
                    <a:pos x="6" y="0"/>
                  </a:cxn>
                  <a:cxn ang="0">
                    <a:pos x="0" y="0"/>
                  </a:cxn>
                  <a:cxn ang="0">
                    <a:pos x="0" y="7"/>
                  </a:cxn>
                  <a:cxn ang="0">
                    <a:pos x="22" y="7"/>
                  </a:cxn>
                  <a:cxn ang="0">
                    <a:pos x="22" y="0"/>
                  </a:cxn>
                  <a:cxn ang="0">
                    <a:pos x="14" y="0"/>
                  </a:cxn>
                  <a:cxn ang="0">
                    <a:pos x="6" y="0"/>
                  </a:cxn>
                </a:cxnLst>
                <a:rect l="0" t="0" r="r" b="b"/>
                <a:pathLst>
                  <a:path w="22" h="7">
                    <a:moveTo>
                      <a:pt x="6" y="0"/>
                    </a:moveTo>
                    <a:lnTo>
                      <a:pt x="0" y="0"/>
                    </a:lnTo>
                    <a:lnTo>
                      <a:pt x="0" y="7"/>
                    </a:lnTo>
                    <a:lnTo>
                      <a:pt x="22"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7" name="Freeform 6451"/>
              <p:cNvSpPr>
                <a:spLocks/>
              </p:cNvSpPr>
              <p:nvPr/>
            </p:nvSpPr>
            <p:spPr bwMode="auto">
              <a:xfrm>
                <a:off x="5853113" y="2962275"/>
                <a:ext cx="11113" cy="4763"/>
              </a:xfrm>
              <a:custGeom>
                <a:avLst/>
                <a:gdLst/>
                <a:ahLst/>
                <a:cxnLst>
                  <a:cxn ang="0">
                    <a:pos x="6" y="0"/>
                  </a:cxn>
                  <a:cxn ang="0">
                    <a:pos x="0" y="0"/>
                  </a:cxn>
                  <a:cxn ang="0">
                    <a:pos x="0" y="7"/>
                  </a:cxn>
                  <a:cxn ang="0">
                    <a:pos x="6" y="7"/>
                  </a:cxn>
                  <a:cxn ang="0">
                    <a:pos x="14" y="7"/>
                  </a:cxn>
                  <a:cxn ang="0">
                    <a:pos x="22" y="7"/>
                  </a:cxn>
                  <a:cxn ang="0">
                    <a:pos x="22" y="0"/>
                  </a:cxn>
                  <a:cxn ang="0">
                    <a:pos x="14" y="0"/>
                  </a:cxn>
                  <a:cxn ang="0">
                    <a:pos x="6" y="0"/>
                  </a:cxn>
                </a:cxnLst>
                <a:rect l="0" t="0" r="r" b="b"/>
                <a:pathLst>
                  <a:path w="22" h="7">
                    <a:moveTo>
                      <a:pt x="6" y="0"/>
                    </a:moveTo>
                    <a:lnTo>
                      <a:pt x="0" y="0"/>
                    </a:lnTo>
                    <a:lnTo>
                      <a:pt x="0" y="7"/>
                    </a:lnTo>
                    <a:lnTo>
                      <a:pt x="6" y="7"/>
                    </a:lnTo>
                    <a:lnTo>
                      <a:pt x="14" y="7"/>
                    </a:lnTo>
                    <a:lnTo>
                      <a:pt x="22" y="7"/>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8" name="Line 6453"/>
              <p:cNvSpPr>
                <a:spLocks noChangeShapeType="1"/>
              </p:cNvSpPr>
              <p:nvPr/>
            </p:nvSpPr>
            <p:spPr bwMode="auto">
              <a:xfrm>
                <a:off x="5859463" y="2962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69" name="Freeform 6454"/>
              <p:cNvSpPr>
                <a:spLocks/>
              </p:cNvSpPr>
              <p:nvPr/>
            </p:nvSpPr>
            <p:spPr bwMode="auto">
              <a:xfrm>
                <a:off x="5856288" y="2962275"/>
                <a:ext cx="11113" cy="4763"/>
              </a:xfrm>
              <a:custGeom>
                <a:avLst/>
                <a:gdLst/>
                <a:ahLst/>
                <a:cxnLst>
                  <a:cxn ang="0">
                    <a:pos x="8" y="0"/>
                  </a:cxn>
                  <a:cxn ang="0">
                    <a:pos x="0" y="0"/>
                  </a:cxn>
                  <a:cxn ang="0">
                    <a:pos x="0" y="7"/>
                  </a:cxn>
                  <a:cxn ang="0">
                    <a:pos x="23" y="7"/>
                  </a:cxn>
                  <a:cxn ang="0">
                    <a:pos x="23" y="0"/>
                  </a:cxn>
                  <a:cxn ang="0">
                    <a:pos x="16" y="0"/>
                  </a:cxn>
                  <a:cxn ang="0">
                    <a:pos x="8" y="0"/>
                  </a:cxn>
                </a:cxnLst>
                <a:rect l="0" t="0" r="r" b="b"/>
                <a:pathLst>
                  <a:path w="23" h="7">
                    <a:moveTo>
                      <a:pt x="8" y="0"/>
                    </a:moveTo>
                    <a:lnTo>
                      <a:pt x="0" y="0"/>
                    </a:lnTo>
                    <a:lnTo>
                      <a:pt x="0" y="7"/>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0" name="Freeform 6455"/>
              <p:cNvSpPr>
                <a:spLocks/>
              </p:cNvSpPr>
              <p:nvPr/>
            </p:nvSpPr>
            <p:spPr bwMode="auto">
              <a:xfrm>
                <a:off x="5856288" y="2962275"/>
                <a:ext cx="11113" cy="4763"/>
              </a:xfrm>
              <a:custGeom>
                <a:avLst/>
                <a:gdLst/>
                <a:ahLst/>
                <a:cxnLst>
                  <a:cxn ang="0">
                    <a:pos x="8" y="0"/>
                  </a:cxn>
                  <a:cxn ang="0">
                    <a:pos x="0" y="0"/>
                  </a:cxn>
                  <a:cxn ang="0">
                    <a:pos x="0" y="7"/>
                  </a:cxn>
                  <a:cxn ang="0">
                    <a:pos x="8" y="7"/>
                  </a:cxn>
                  <a:cxn ang="0">
                    <a:pos x="16" y="7"/>
                  </a:cxn>
                  <a:cxn ang="0">
                    <a:pos x="23" y="7"/>
                  </a:cxn>
                  <a:cxn ang="0">
                    <a:pos x="23" y="0"/>
                  </a:cxn>
                  <a:cxn ang="0">
                    <a:pos x="16" y="0"/>
                  </a:cxn>
                  <a:cxn ang="0">
                    <a:pos x="8" y="0"/>
                  </a:cxn>
                </a:cxnLst>
                <a:rect l="0" t="0" r="r" b="b"/>
                <a:pathLst>
                  <a:path w="23" h="7">
                    <a:moveTo>
                      <a:pt x="8" y="0"/>
                    </a:moveTo>
                    <a:lnTo>
                      <a:pt x="0" y="0"/>
                    </a:lnTo>
                    <a:lnTo>
                      <a:pt x="0" y="7"/>
                    </a:lnTo>
                    <a:lnTo>
                      <a:pt x="8" y="7"/>
                    </a:lnTo>
                    <a:lnTo>
                      <a:pt x="16" y="7"/>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1" name="Line 6456"/>
              <p:cNvSpPr>
                <a:spLocks noChangeShapeType="1"/>
              </p:cNvSpPr>
              <p:nvPr/>
            </p:nvSpPr>
            <p:spPr bwMode="auto">
              <a:xfrm>
                <a:off x="5864226" y="2962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2" name="Freeform 6457"/>
              <p:cNvSpPr>
                <a:spLocks/>
              </p:cNvSpPr>
              <p:nvPr/>
            </p:nvSpPr>
            <p:spPr bwMode="auto">
              <a:xfrm>
                <a:off x="5859463" y="2962275"/>
                <a:ext cx="23813" cy="4763"/>
              </a:xfrm>
              <a:custGeom>
                <a:avLst/>
                <a:gdLst/>
                <a:ahLst/>
                <a:cxnLst>
                  <a:cxn ang="0">
                    <a:pos x="8" y="0"/>
                  </a:cxn>
                  <a:cxn ang="0">
                    <a:pos x="0" y="0"/>
                  </a:cxn>
                  <a:cxn ang="0">
                    <a:pos x="0" y="7"/>
                  </a:cxn>
                  <a:cxn ang="0">
                    <a:pos x="45" y="7"/>
                  </a:cxn>
                  <a:cxn ang="0">
                    <a:pos x="37" y="0"/>
                  </a:cxn>
                  <a:cxn ang="0">
                    <a:pos x="8" y="0"/>
                  </a:cxn>
                </a:cxnLst>
                <a:rect l="0" t="0" r="r" b="b"/>
                <a:pathLst>
                  <a:path w="45" h="7">
                    <a:moveTo>
                      <a:pt x="8" y="0"/>
                    </a:moveTo>
                    <a:lnTo>
                      <a:pt x="0" y="0"/>
                    </a:lnTo>
                    <a:lnTo>
                      <a:pt x="0" y="7"/>
                    </a:lnTo>
                    <a:lnTo>
                      <a:pt x="45" y="7"/>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3" name="Freeform 6458"/>
              <p:cNvSpPr>
                <a:spLocks/>
              </p:cNvSpPr>
              <p:nvPr/>
            </p:nvSpPr>
            <p:spPr bwMode="auto">
              <a:xfrm>
                <a:off x="5859463" y="2962275"/>
                <a:ext cx="23813" cy="4763"/>
              </a:xfrm>
              <a:custGeom>
                <a:avLst/>
                <a:gdLst/>
                <a:ahLst/>
                <a:cxnLst>
                  <a:cxn ang="0">
                    <a:pos x="8" y="0"/>
                  </a:cxn>
                  <a:cxn ang="0">
                    <a:pos x="0" y="0"/>
                  </a:cxn>
                  <a:cxn ang="0">
                    <a:pos x="0" y="7"/>
                  </a:cxn>
                  <a:cxn ang="0">
                    <a:pos x="8" y="7"/>
                  </a:cxn>
                  <a:cxn ang="0">
                    <a:pos x="37" y="7"/>
                  </a:cxn>
                  <a:cxn ang="0">
                    <a:pos x="45" y="7"/>
                  </a:cxn>
                  <a:cxn ang="0">
                    <a:pos x="37" y="0"/>
                  </a:cxn>
                  <a:cxn ang="0">
                    <a:pos x="37" y="0"/>
                  </a:cxn>
                  <a:cxn ang="0">
                    <a:pos x="8" y="0"/>
                  </a:cxn>
                </a:cxnLst>
                <a:rect l="0" t="0" r="r" b="b"/>
                <a:pathLst>
                  <a:path w="45" h="7">
                    <a:moveTo>
                      <a:pt x="8" y="0"/>
                    </a:moveTo>
                    <a:lnTo>
                      <a:pt x="0" y="0"/>
                    </a:lnTo>
                    <a:lnTo>
                      <a:pt x="0" y="7"/>
                    </a:lnTo>
                    <a:lnTo>
                      <a:pt x="8" y="7"/>
                    </a:lnTo>
                    <a:lnTo>
                      <a:pt x="37" y="7"/>
                    </a:lnTo>
                    <a:lnTo>
                      <a:pt x="45" y="7"/>
                    </a:lnTo>
                    <a:lnTo>
                      <a:pt x="37"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4" name="Line 6459"/>
              <p:cNvSpPr>
                <a:spLocks noChangeShapeType="1"/>
              </p:cNvSpPr>
              <p:nvPr/>
            </p:nvSpPr>
            <p:spPr bwMode="auto">
              <a:xfrm>
                <a:off x="5880101" y="2962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5" name="Freeform 6460"/>
              <p:cNvSpPr>
                <a:spLocks/>
              </p:cNvSpPr>
              <p:nvPr/>
            </p:nvSpPr>
            <p:spPr bwMode="auto">
              <a:xfrm>
                <a:off x="5875338" y="2962275"/>
                <a:ext cx="12700" cy="4763"/>
              </a:xfrm>
              <a:custGeom>
                <a:avLst/>
                <a:gdLst/>
                <a:ahLst/>
                <a:cxnLst>
                  <a:cxn ang="0">
                    <a:pos x="7" y="0"/>
                  </a:cxn>
                  <a:cxn ang="0">
                    <a:pos x="0" y="0"/>
                  </a:cxn>
                  <a:cxn ang="0">
                    <a:pos x="0" y="7"/>
                  </a:cxn>
                  <a:cxn ang="0">
                    <a:pos x="23" y="7"/>
                  </a:cxn>
                  <a:cxn ang="0">
                    <a:pos x="15" y="0"/>
                  </a:cxn>
                  <a:cxn ang="0">
                    <a:pos x="7" y="0"/>
                  </a:cxn>
                </a:cxnLst>
                <a:rect l="0" t="0" r="r" b="b"/>
                <a:pathLst>
                  <a:path w="23" h="7">
                    <a:moveTo>
                      <a:pt x="7" y="0"/>
                    </a:moveTo>
                    <a:lnTo>
                      <a:pt x="0" y="0"/>
                    </a:lnTo>
                    <a:lnTo>
                      <a:pt x="0" y="7"/>
                    </a:lnTo>
                    <a:lnTo>
                      <a:pt x="23"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6" name="Freeform 6461"/>
              <p:cNvSpPr>
                <a:spLocks/>
              </p:cNvSpPr>
              <p:nvPr/>
            </p:nvSpPr>
            <p:spPr bwMode="auto">
              <a:xfrm>
                <a:off x="5875338" y="2962275"/>
                <a:ext cx="12700" cy="4763"/>
              </a:xfrm>
              <a:custGeom>
                <a:avLst/>
                <a:gdLst/>
                <a:ahLst/>
                <a:cxnLst>
                  <a:cxn ang="0">
                    <a:pos x="7" y="0"/>
                  </a:cxn>
                  <a:cxn ang="0">
                    <a:pos x="0" y="0"/>
                  </a:cxn>
                  <a:cxn ang="0">
                    <a:pos x="0" y="7"/>
                  </a:cxn>
                  <a:cxn ang="0">
                    <a:pos x="7" y="7"/>
                  </a:cxn>
                  <a:cxn ang="0">
                    <a:pos x="15" y="7"/>
                  </a:cxn>
                  <a:cxn ang="0">
                    <a:pos x="23" y="7"/>
                  </a:cxn>
                  <a:cxn ang="0">
                    <a:pos x="15" y="0"/>
                  </a:cxn>
                  <a:cxn ang="0">
                    <a:pos x="15" y="0"/>
                  </a:cxn>
                  <a:cxn ang="0">
                    <a:pos x="7" y="0"/>
                  </a:cxn>
                </a:cxnLst>
                <a:rect l="0" t="0" r="r" b="b"/>
                <a:pathLst>
                  <a:path w="23" h="7">
                    <a:moveTo>
                      <a:pt x="7" y="0"/>
                    </a:moveTo>
                    <a:lnTo>
                      <a:pt x="0" y="0"/>
                    </a:lnTo>
                    <a:lnTo>
                      <a:pt x="0" y="7"/>
                    </a:lnTo>
                    <a:lnTo>
                      <a:pt x="7" y="7"/>
                    </a:lnTo>
                    <a:lnTo>
                      <a:pt x="15" y="7"/>
                    </a:lnTo>
                    <a:lnTo>
                      <a:pt x="23"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7" name="Line 6462"/>
              <p:cNvSpPr>
                <a:spLocks noChangeShapeType="1"/>
              </p:cNvSpPr>
              <p:nvPr/>
            </p:nvSpPr>
            <p:spPr bwMode="auto">
              <a:xfrm>
                <a:off x="5883276" y="29622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8" name="Freeform 6463"/>
              <p:cNvSpPr>
                <a:spLocks/>
              </p:cNvSpPr>
              <p:nvPr/>
            </p:nvSpPr>
            <p:spPr bwMode="auto">
              <a:xfrm>
                <a:off x="5880101" y="2962275"/>
                <a:ext cx="7938" cy="4763"/>
              </a:xfrm>
              <a:custGeom>
                <a:avLst/>
                <a:gdLst/>
                <a:ahLst/>
                <a:cxnLst>
                  <a:cxn ang="0">
                    <a:pos x="8" y="0"/>
                  </a:cxn>
                  <a:cxn ang="0">
                    <a:pos x="0" y="0"/>
                  </a:cxn>
                  <a:cxn ang="0">
                    <a:pos x="0" y="7"/>
                  </a:cxn>
                  <a:cxn ang="0">
                    <a:pos x="16" y="7"/>
                  </a:cxn>
                  <a:cxn ang="0">
                    <a:pos x="16" y="0"/>
                  </a:cxn>
                  <a:cxn ang="0">
                    <a:pos x="8" y="0"/>
                  </a:cxn>
                </a:cxnLst>
                <a:rect l="0" t="0" r="r" b="b"/>
                <a:pathLst>
                  <a:path w="16" h="7">
                    <a:moveTo>
                      <a:pt x="8" y="0"/>
                    </a:moveTo>
                    <a:lnTo>
                      <a:pt x="0" y="0"/>
                    </a:lnTo>
                    <a:lnTo>
                      <a:pt x="0"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79" name="Freeform 6464"/>
              <p:cNvSpPr>
                <a:spLocks/>
              </p:cNvSpPr>
              <p:nvPr/>
            </p:nvSpPr>
            <p:spPr bwMode="auto">
              <a:xfrm>
                <a:off x="5880101" y="2962275"/>
                <a:ext cx="7938" cy="4763"/>
              </a:xfrm>
              <a:custGeom>
                <a:avLst/>
                <a:gdLst/>
                <a:ahLst/>
                <a:cxnLst>
                  <a:cxn ang="0">
                    <a:pos x="8" y="0"/>
                  </a:cxn>
                  <a:cxn ang="0">
                    <a:pos x="0" y="0"/>
                  </a:cxn>
                  <a:cxn ang="0">
                    <a:pos x="0" y="7"/>
                  </a:cxn>
                  <a:cxn ang="0">
                    <a:pos x="8" y="7"/>
                  </a:cxn>
                  <a:cxn ang="0">
                    <a:pos x="8" y="7"/>
                  </a:cxn>
                  <a:cxn ang="0">
                    <a:pos x="16" y="7"/>
                  </a:cxn>
                  <a:cxn ang="0">
                    <a:pos x="16" y="0"/>
                  </a:cxn>
                  <a:cxn ang="0">
                    <a:pos x="8" y="0"/>
                  </a:cxn>
                  <a:cxn ang="0">
                    <a:pos x="8" y="0"/>
                  </a:cxn>
                </a:cxnLst>
                <a:rect l="0" t="0" r="r" b="b"/>
                <a:pathLst>
                  <a:path w="16" h="7">
                    <a:moveTo>
                      <a:pt x="8" y="0"/>
                    </a:moveTo>
                    <a:lnTo>
                      <a:pt x="0" y="0"/>
                    </a:lnTo>
                    <a:lnTo>
                      <a:pt x="0" y="7"/>
                    </a:lnTo>
                    <a:lnTo>
                      <a:pt x="8" y="7"/>
                    </a:lnTo>
                    <a:lnTo>
                      <a:pt x="8" y="7"/>
                    </a:lnTo>
                    <a:lnTo>
                      <a:pt x="16" y="7"/>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0" name="Line 6465"/>
              <p:cNvSpPr>
                <a:spLocks noChangeShapeType="1"/>
              </p:cNvSpPr>
              <p:nvPr/>
            </p:nvSpPr>
            <p:spPr bwMode="auto">
              <a:xfrm>
                <a:off x="5888038" y="29670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1" name="Freeform 6466"/>
              <p:cNvSpPr>
                <a:spLocks/>
              </p:cNvSpPr>
              <p:nvPr/>
            </p:nvSpPr>
            <p:spPr bwMode="auto">
              <a:xfrm>
                <a:off x="5883276" y="2962275"/>
                <a:ext cx="4763" cy="19050"/>
              </a:xfrm>
              <a:custGeom>
                <a:avLst/>
                <a:gdLst/>
                <a:ahLst/>
                <a:cxnLst>
                  <a:cxn ang="0">
                    <a:pos x="8" y="7"/>
                  </a:cxn>
                  <a:cxn ang="0">
                    <a:pos x="8" y="0"/>
                  </a:cxn>
                  <a:cxn ang="0">
                    <a:pos x="0" y="0"/>
                  </a:cxn>
                  <a:cxn ang="0">
                    <a:pos x="0" y="36"/>
                  </a:cxn>
                  <a:cxn ang="0">
                    <a:pos x="8" y="28"/>
                  </a:cxn>
                  <a:cxn ang="0">
                    <a:pos x="8" y="7"/>
                  </a:cxn>
                </a:cxnLst>
                <a:rect l="0" t="0" r="r" b="b"/>
                <a:pathLst>
                  <a:path w="8" h="36">
                    <a:moveTo>
                      <a:pt x="8" y="7"/>
                    </a:moveTo>
                    <a:lnTo>
                      <a:pt x="8" y="0"/>
                    </a:lnTo>
                    <a:lnTo>
                      <a:pt x="0" y="0"/>
                    </a:lnTo>
                    <a:lnTo>
                      <a:pt x="0" y="36"/>
                    </a:lnTo>
                    <a:lnTo>
                      <a:pt x="8" y="28"/>
                    </a:lnTo>
                    <a:lnTo>
                      <a:pt x="8"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2" name="Freeform 6467"/>
              <p:cNvSpPr>
                <a:spLocks/>
              </p:cNvSpPr>
              <p:nvPr/>
            </p:nvSpPr>
            <p:spPr bwMode="auto">
              <a:xfrm>
                <a:off x="5883276" y="2962275"/>
                <a:ext cx="4763" cy="19050"/>
              </a:xfrm>
              <a:custGeom>
                <a:avLst/>
                <a:gdLst/>
                <a:ahLst/>
                <a:cxnLst>
                  <a:cxn ang="0">
                    <a:pos x="8" y="7"/>
                  </a:cxn>
                  <a:cxn ang="0">
                    <a:pos x="8" y="0"/>
                  </a:cxn>
                  <a:cxn ang="0">
                    <a:pos x="0" y="0"/>
                  </a:cxn>
                  <a:cxn ang="0">
                    <a:pos x="0" y="7"/>
                  </a:cxn>
                  <a:cxn ang="0">
                    <a:pos x="0" y="28"/>
                  </a:cxn>
                  <a:cxn ang="0">
                    <a:pos x="0" y="36"/>
                  </a:cxn>
                  <a:cxn ang="0">
                    <a:pos x="8" y="28"/>
                  </a:cxn>
                  <a:cxn ang="0">
                    <a:pos x="8" y="28"/>
                  </a:cxn>
                  <a:cxn ang="0">
                    <a:pos x="8" y="7"/>
                  </a:cxn>
                </a:cxnLst>
                <a:rect l="0" t="0" r="r" b="b"/>
                <a:pathLst>
                  <a:path w="8" h="36">
                    <a:moveTo>
                      <a:pt x="8" y="7"/>
                    </a:moveTo>
                    <a:lnTo>
                      <a:pt x="8" y="0"/>
                    </a:lnTo>
                    <a:lnTo>
                      <a:pt x="0" y="0"/>
                    </a:lnTo>
                    <a:lnTo>
                      <a:pt x="0" y="7"/>
                    </a:lnTo>
                    <a:lnTo>
                      <a:pt x="0" y="28"/>
                    </a:lnTo>
                    <a:lnTo>
                      <a:pt x="0" y="36"/>
                    </a:lnTo>
                    <a:lnTo>
                      <a:pt x="8" y="28"/>
                    </a:lnTo>
                    <a:lnTo>
                      <a:pt x="8" y="28"/>
                    </a:lnTo>
                    <a:lnTo>
                      <a:pt x="8"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3" name="Line 6468"/>
              <p:cNvSpPr>
                <a:spLocks noChangeShapeType="1"/>
              </p:cNvSpPr>
              <p:nvPr/>
            </p:nvSpPr>
            <p:spPr bwMode="auto">
              <a:xfrm>
                <a:off x="5883276" y="29733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4" name="Freeform 6469"/>
              <p:cNvSpPr>
                <a:spLocks/>
              </p:cNvSpPr>
              <p:nvPr/>
            </p:nvSpPr>
            <p:spPr bwMode="auto">
              <a:xfrm>
                <a:off x="5883276" y="2973388"/>
                <a:ext cx="36513" cy="7938"/>
              </a:xfrm>
              <a:custGeom>
                <a:avLst/>
                <a:gdLst/>
                <a:ahLst/>
                <a:cxnLst>
                  <a:cxn ang="0">
                    <a:pos x="0" y="0"/>
                  </a:cxn>
                  <a:cxn ang="0">
                    <a:pos x="0" y="15"/>
                  </a:cxn>
                  <a:cxn ang="0">
                    <a:pos x="61" y="15"/>
                  </a:cxn>
                  <a:cxn ang="0">
                    <a:pos x="68" y="7"/>
                  </a:cxn>
                  <a:cxn ang="0">
                    <a:pos x="68" y="0"/>
                  </a:cxn>
                  <a:cxn ang="0">
                    <a:pos x="61" y="0"/>
                  </a:cxn>
                  <a:cxn ang="0">
                    <a:pos x="0" y="0"/>
                  </a:cxn>
                </a:cxnLst>
                <a:rect l="0" t="0" r="r" b="b"/>
                <a:pathLst>
                  <a:path w="68" h="15">
                    <a:moveTo>
                      <a:pt x="0" y="0"/>
                    </a:moveTo>
                    <a:lnTo>
                      <a:pt x="0" y="15"/>
                    </a:lnTo>
                    <a:lnTo>
                      <a:pt x="61" y="15"/>
                    </a:lnTo>
                    <a:lnTo>
                      <a:pt x="68" y="7"/>
                    </a:lnTo>
                    <a:lnTo>
                      <a:pt x="68" y="0"/>
                    </a:lnTo>
                    <a:lnTo>
                      <a:pt x="61"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5" name="Freeform 6470"/>
              <p:cNvSpPr>
                <a:spLocks/>
              </p:cNvSpPr>
              <p:nvPr/>
            </p:nvSpPr>
            <p:spPr bwMode="auto">
              <a:xfrm>
                <a:off x="5883276" y="2973388"/>
                <a:ext cx="36513" cy="7938"/>
              </a:xfrm>
              <a:custGeom>
                <a:avLst/>
                <a:gdLst/>
                <a:ahLst/>
                <a:cxnLst>
                  <a:cxn ang="0">
                    <a:pos x="0" y="0"/>
                  </a:cxn>
                  <a:cxn ang="0">
                    <a:pos x="0" y="0"/>
                  </a:cxn>
                  <a:cxn ang="0">
                    <a:pos x="0" y="7"/>
                  </a:cxn>
                  <a:cxn ang="0">
                    <a:pos x="0" y="15"/>
                  </a:cxn>
                  <a:cxn ang="0">
                    <a:pos x="61" y="15"/>
                  </a:cxn>
                  <a:cxn ang="0">
                    <a:pos x="68" y="7"/>
                  </a:cxn>
                  <a:cxn ang="0">
                    <a:pos x="68" y="0"/>
                  </a:cxn>
                  <a:cxn ang="0">
                    <a:pos x="61" y="0"/>
                  </a:cxn>
                  <a:cxn ang="0">
                    <a:pos x="0" y="0"/>
                  </a:cxn>
                </a:cxnLst>
                <a:rect l="0" t="0" r="r" b="b"/>
                <a:pathLst>
                  <a:path w="68" h="15">
                    <a:moveTo>
                      <a:pt x="0" y="0"/>
                    </a:moveTo>
                    <a:lnTo>
                      <a:pt x="0" y="0"/>
                    </a:lnTo>
                    <a:lnTo>
                      <a:pt x="0" y="7"/>
                    </a:lnTo>
                    <a:lnTo>
                      <a:pt x="0" y="15"/>
                    </a:lnTo>
                    <a:lnTo>
                      <a:pt x="61" y="15"/>
                    </a:lnTo>
                    <a:lnTo>
                      <a:pt x="68" y="7"/>
                    </a:lnTo>
                    <a:lnTo>
                      <a:pt x="68" y="0"/>
                    </a:lnTo>
                    <a:lnTo>
                      <a:pt x="61"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6" name="Line 6471"/>
              <p:cNvSpPr>
                <a:spLocks noChangeShapeType="1"/>
              </p:cNvSpPr>
              <p:nvPr/>
            </p:nvSpPr>
            <p:spPr bwMode="auto">
              <a:xfrm>
                <a:off x="5916613" y="29733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7" name="Freeform 6472"/>
              <p:cNvSpPr>
                <a:spLocks/>
              </p:cNvSpPr>
              <p:nvPr/>
            </p:nvSpPr>
            <p:spPr bwMode="auto">
              <a:xfrm>
                <a:off x="5911851" y="2973388"/>
                <a:ext cx="23813" cy="7938"/>
              </a:xfrm>
              <a:custGeom>
                <a:avLst/>
                <a:gdLst/>
                <a:ahLst/>
                <a:cxnLst>
                  <a:cxn ang="0">
                    <a:pos x="8" y="0"/>
                  </a:cxn>
                  <a:cxn ang="0">
                    <a:pos x="0" y="0"/>
                  </a:cxn>
                  <a:cxn ang="0">
                    <a:pos x="0" y="7"/>
                  </a:cxn>
                  <a:cxn ang="0">
                    <a:pos x="8" y="15"/>
                  </a:cxn>
                  <a:cxn ang="0">
                    <a:pos x="38" y="15"/>
                  </a:cxn>
                  <a:cxn ang="0">
                    <a:pos x="45" y="7"/>
                  </a:cxn>
                  <a:cxn ang="0">
                    <a:pos x="45" y="0"/>
                  </a:cxn>
                  <a:cxn ang="0">
                    <a:pos x="38" y="0"/>
                  </a:cxn>
                  <a:cxn ang="0">
                    <a:pos x="8" y="0"/>
                  </a:cxn>
                </a:cxnLst>
                <a:rect l="0" t="0" r="r" b="b"/>
                <a:pathLst>
                  <a:path w="45" h="15">
                    <a:moveTo>
                      <a:pt x="8" y="0"/>
                    </a:moveTo>
                    <a:lnTo>
                      <a:pt x="0" y="0"/>
                    </a:lnTo>
                    <a:lnTo>
                      <a:pt x="0" y="7"/>
                    </a:lnTo>
                    <a:lnTo>
                      <a:pt x="8" y="15"/>
                    </a:lnTo>
                    <a:lnTo>
                      <a:pt x="38" y="15"/>
                    </a:lnTo>
                    <a:lnTo>
                      <a:pt x="45" y="7"/>
                    </a:lnTo>
                    <a:lnTo>
                      <a:pt x="45"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8" name="Freeform 6473"/>
              <p:cNvSpPr>
                <a:spLocks/>
              </p:cNvSpPr>
              <p:nvPr/>
            </p:nvSpPr>
            <p:spPr bwMode="auto">
              <a:xfrm>
                <a:off x="5911851" y="2973388"/>
                <a:ext cx="23813" cy="7938"/>
              </a:xfrm>
              <a:custGeom>
                <a:avLst/>
                <a:gdLst/>
                <a:ahLst/>
                <a:cxnLst>
                  <a:cxn ang="0">
                    <a:pos x="8" y="0"/>
                  </a:cxn>
                  <a:cxn ang="0">
                    <a:pos x="0" y="0"/>
                  </a:cxn>
                  <a:cxn ang="0">
                    <a:pos x="0" y="7"/>
                  </a:cxn>
                  <a:cxn ang="0">
                    <a:pos x="8" y="15"/>
                  </a:cxn>
                  <a:cxn ang="0">
                    <a:pos x="38" y="15"/>
                  </a:cxn>
                  <a:cxn ang="0">
                    <a:pos x="45" y="7"/>
                  </a:cxn>
                  <a:cxn ang="0">
                    <a:pos x="45" y="0"/>
                  </a:cxn>
                  <a:cxn ang="0">
                    <a:pos x="38" y="0"/>
                  </a:cxn>
                  <a:cxn ang="0">
                    <a:pos x="8" y="0"/>
                  </a:cxn>
                </a:cxnLst>
                <a:rect l="0" t="0" r="r" b="b"/>
                <a:pathLst>
                  <a:path w="45" h="15">
                    <a:moveTo>
                      <a:pt x="8" y="0"/>
                    </a:moveTo>
                    <a:lnTo>
                      <a:pt x="0" y="0"/>
                    </a:lnTo>
                    <a:lnTo>
                      <a:pt x="0" y="7"/>
                    </a:lnTo>
                    <a:lnTo>
                      <a:pt x="8" y="15"/>
                    </a:lnTo>
                    <a:lnTo>
                      <a:pt x="38" y="15"/>
                    </a:lnTo>
                    <a:lnTo>
                      <a:pt x="45" y="7"/>
                    </a:lnTo>
                    <a:lnTo>
                      <a:pt x="45"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89" name="Line 6474"/>
              <p:cNvSpPr>
                <a:spLocks noChangeShapeType="1"/>
              </p:cNvSpPr>
              <p:nvPr/>
            </p:nvSpPr>
            <p:spPr bwMode="auto">
              <a:xfrm>
                <a:off x="5932488" y="29733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0" name="Freeform 6475"/>
              <p:cNvSpPr>
                <a:spLocks/>
              </p:cNvSpPr>
              <p:nvPr/>
            </p:nvSpPr>
            <p:spPr bwMode="auto">
              <a:xfrm>
                <a:off x="5932488" y="2973388"/>
                <a:ext cx="7938" cy="7938"/>
              </a:xfrm>
              <a:custGeom>
                <a:avLst/>
                <a:gdLst/>
                <a:ahLst/>
                <a:cxnLst>
                  <a:cxn ang="0">
                    <a:pos x="0" y="0"/>
                  </a:cxn>
                  <a:cxn ang="0">
                    <a:pos x="0" y="15"/>
                  </a:cxn>
                  <a:cxn ang="0">
                    <a:pos x="7" y="15"/>
                  </a:cxn>
                  <a:cxn ang="0">
                    <a:pos x="15" y="7"/>
                  </a:cxn>
                  <a:cxn ang="0">
                    <a:pos x="15" y="0"/>
                  </a:cxn>
                  <a:cxn ang="0">
                    <a:pos x="7" y="0"/>
                  </a:cxn>
                  <a:cxn ang="0">
                    <a:pos x="0" y="0"/>
                  </a:cxn>
                </a:cxnLst>
                <a:rect l="0" t="0" r="r" b="b"/>
                <a:pathLst>
                  <a:path w="15" h="15">
                    <a:moveTo>
                      <a:pt x="0" y="0"/>
                    </a:moveTo>
                    <a:lnTo>
                      <a:pt x="0" y="15"/>
                    </a:lnTo>
                    <a:lnTo>
                      <a:pt x="7" y="15"/>
                    </a:lnTo>
                    <a:lnTo>
                      <a:pt x="15" y="7"/>
                    </a:lnTo>
                    <a:lnTo>
                      <a:pt x="15" y="0"/>
                    </a:lnTo>
                    <a:lnTo>
                      <a:pt x="7"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1" name="Freeform 6476"/>
              <p:cNvSpPr>
                <a:spLocks/>
              </p:cNvSpPr>
              <p:nvPr/>
            </p:nvSpPr>
            <p:spPr bwMode="auto">
              <a:xfrm>
                <a:off x="5932488" y="2973388"/>
                <a:ext cx="7938" cy="7938"/>
              </a:xfrm>
              <a:custGeom>
                <a:avLst/>
                <a:gdLst/>
                <a:ahLst/>
                <a:cxnLst>
                  <a:cxn ang="0">
                    <a:pos x="0" y="0"/>
                  </a:cxn>
                  <a:cxn ang="0">
                    <a:pos x="0" y="0"/>
                  </a:cxn>
                  <a:cxn ang="0">
                    <a:pos x="0" y="7"/>
                  </a:cxn>
                  <a:cxn ang="0">
                    <a:pos x="0" y="15"/>
                  </a:cxn>
                  <a:cxn ang="0">
                    <a:pos x="7" y="15"/>
                  </a:cxn>
                  <a:cxn ang="0">
                    <a:pos x="15" y="7"/>
                  </a:cxn>
                  <a:cxn ang="0">
                    <a:pos x="15" y="0"/>
                  </a:cxn>
                  <a:cxn ang="0">
                    <a:pos x="7" y="0"/>
                  </a:cxn>
                  <a:cxn ang="0">
                    <a:pos x="0" y="0"/>
                  </a:cxn>
                </a:cxnLst>
                <a:rect l="0" t="0" r="r" b="b"/>
                <a:pathLst>
                  <a:path w="15" h="15">
                    <a:moveTo>
                      <a:pt x="0" y="0"/>
                    </a:moveTo>
                    <a:lnTo>
                      <a:pt x="0" y="0"/>
                    </a:lnTo>
                    <a:lnTo>
                      <a:pt x="0" y="7"/>
                    </a:lnTo>
                    <a:lnTo>
                      <a:pt x="0" y="15"/>
                    </a:lnTo>
                    <a:lnTo>
                      <a:pt x="7" y="15"/>
                    </a:lnTo>
                    <a:lnTo>
                      <a:pt x="15" y="7"/>
                    </a:lnTo>
                    <a:lnTo>
                      <a:pt x="15" y="0"/>
                    </a:lnTo>
                    <a:lnTo>
                      <a:pt x="7"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2" name="Line 6477"/>
              <p:cNvSpPr>
                <a:spLocks noChangeShapeType="1"/>
              </p:cNvSpPr>
              <p:nvPr/>
            </p:nvSpPr>
            <p:spPr bwMode="auto">
              <a:xfrm>
                <a:off x="5935663" y="29733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3" name="Freeform 6478"/>
              <p:cNvSpPr>
                <a:spLocks/>
              </p:cNvSpPr>
              <p:nvPr/>
            </p:nvSpPr>
            <p:spPr bwMode="auto">
              <a:xfrm>
                <a:off x="5932488" y="2973388"/>
                <a:ext cx="11113" cy="7938"/>
              </a:xfrm>
              <a:custGeom>
                <a:avLst/>
                <a:gdLst/>
                <a:ahLst/>
                <a:cxnLst>
                  <a:cxn ang="0">
                    <a:pos x="7" y="0"/>
                  </a:cxn>
                  <a:cxn ang="0">
                    <a:pos x="0" y="7"/>
                  </a:cxn>
                  <a:cxn ang="0">
                    <a:pos x="7" y="15"/>
                  </a:cxn>
                  <a:cxn ang="0">
                    <a:pos x="15" y="15"/>
                  </a:cxn>
                  <a:cxn ang="0">
                    <a:pos x="23" y="7"/>
                  </a:cxn>
                  <a:cxn ang="0">
                    <a:pos x="23" y="0"/>
                  </a:cxn>
                  <a:cxn ang="0">
                    <a:pos x="15" y="0"/>
                  </a:cxn>
                  <a:cxn ang="0">
                    <a:pos x="7" y="0"/>
                  </a:cxn>
                </a:cxnLst>
                <a:rect l="0" t="0" r="r" b="b"/>
                <a:pathLst>
                  <a:path w="23" h="15">
                    <a:moveTo>
                      <a:pt x="7" y="0"/>
                    </a:moveTo>
                    <a:lnTo>
                      <a:pt x="0" y="7"/>
                    </a:lnTo>
                    <a:lnTo>
                      <a:pt x="7" y="15"/>
                    </a:lnTo>
                    <a:lnTo>
                      <a:pt x="15" y="15"/>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4" name="Freeform 6479"/>
              <p:cNvSpPr>
                <a:spLocks/>
              </p:cNvSpPr>
              <p:nvPr/>
            </p:nvSpPr>
            <p:spPr bwMode="auto">
              <a:xfrm>
                <a:off x="5932488" y="2973388"/>
                <a:ext cx="11113" cy="7938"/>
              </a:xfrm>
              <a:custGeom>
                <a:avLst/>
                <a:gdLst/>
                <a:ahLst/>
                <a:cxnLst>
                  <a:cxn ang="0">
                    <a:pos x="7" y="0"/>
                  </a:cxn>
                  <a:cxn ang="0">
                    <a:pos x="7" y="0"/>
                  </a:cxn>
                  <a:cxn ang="0">
                    <a:pos x="0" y="7"/>
                  </a:cxn>
                  <a:cxn ang="0">
                    <a:pos x="7" y="15"/>
                  </a:cxn>
                  <a:cxn ang="0">
                    <a:pos x="15" y="15"/>
                  </a:cxn>
                  <a:cxn ang="0">
                    <a:pos x="23" y="7"/>
                  </a:cxn>
                  <a:cxn ang="0">
                    <a:pos x="23" y="0"/>
                  </a:cxn>
                  <a:cxn ang="0">
                    <a:pos x="15" y="0"/>
                  </a:cxn>
                  <a:cxn ang="0">
                    <a:pos x="7" y="0"/>
                  </a:cxn>
                </a:cxnLst>
                <a:rect l="0" t="0" r="r" b="b"/>
                <a:pathLst>
                  <a:path w="23" h="15">
                    <a:moveTo>
                      <a:pt x="7" y="0"/>
                    </a:moveTo>
                    <a:lnTo>
                      <a:pt x="7" y="0"/>
                    </a:lnTo>
                    <a:lnTo>
                      <a:pt x="0" y="7"/>
                    </a:lnTo>
                    <a:lnTo>
                      <a:pt x="7" y="15"/>
                    </a:lnTo>
                    <a:lnTo>
                      <a:pt x="15" y="15"/>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5" name="Line 6480"/>
              <p:cNvSpPr>
                <a:spLocks noChangeShapeType="1"/>
              </p:cNvSpPr>
              <p:nvPr/>
            </p:nvSpPr>
            <p:spPr bwMode="auto">
              <a:xfrm>
                <a:off x="5940426" y="29733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6" name="Freeform 6481"/>
              <p:cNvSpPr>
                <a:spLocks/>
              </p:cNvSpPr>
              <p:nvPr/>
            </p:nvSpPr>
            <p:spPr bwMode="auto">
              <a:xfrm>
                <a:off x="5935663" y="2973388"/>
                <a:ext cx="20638" cy="7938"/>
              </a:xfrm>
              <a:custGeom>
                <a:avLst/>
                <a:gdLst/>
                <a:ahLst/>
                <a:cxnLst>
                  <a:cxn ang="0">
                    <a:pos x="8" y="0"/>
                  </a:cxn>
                  <a:cxn ang="0">
                    <a:pos x="0" y="7"/>
                  </a:cxn>
                  <a:cxn ang="0">
                    <a:pos x="8" y="15"/>
                  </a:cxn>
                  <a:cxn ang="0">
                    <a:pos x="30" y="15"/>
                  </a:cxn>
                  <a:cxn ang="0">
                    <a:pos x="38" y="7"/>
                  </a:cxn>
                  <a:cxn ang="0">
                    <a:pos x="38" y="0"/>
                  </a:cxn>
                  <a:cxn ang="0">
                    <a:pos x="30" y="0"/>
                  </a:cxn>
                  <a:cxn ang="0">
                    <a:pos x="8" y="0"/>
                  </a:cxn>
                </a:cxnLst>
                <a:rect l="0" t="0" r="r" b="b"/>
                <a:pathLst>
                  <a:path w="38" h="15">
                    <a:moveTo>
                      <a:pt x="8" y="0"/>
                    </a:moveTo>
                    <a:lnTo>
                      <a:pt x="0" y="7"/>
                    </a:lnTo>
                    <a:lnTo>
                      <a:pt x="8" y="15"/>
                    </a:lnTo>
                    <a:lnTo>
                      <a:pt x="30" y="15"/>
                    </a:lnTo>
                    <a:lnTo>
                      <a:pt x="38" y="7"/>
                    </a:lnTo>
                    <a:lnTo>
                      <a:pt x="38"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7" name="Freeform 6482"/>
              <p:cNvSpPr>
                <a:spLocks/>
              </p:cNvSpPr>
              <p:nvPr/>
            </p:nvSpPr>
            <p:spPr bwMode="auto">
              <a:xfrm>
                <a:off x="5935663" y="2973388"/>
                <a:ext cx="20638" cy="7938"/>
              </a:xfrm>
              <a:custGeom>
                <a:avLst/>
                <a:gdLst/>
                <a:ahLst/>
                <a:cxnLst>
                  <a:cxn ang="0">
                    <a:pos x="8" y="0"/>
                  </a:cxn>
                  <a:cxn ang="0">
                    <a:pos x="8" y="0"/>
                  </a:cxn>
                  <a:cxn ang="0">
                    <a:pos x="0" y="7"/>
                  </a:cxn>
                  <a:cxn ang="0">
                    <a:pos x="8" y="15"/>
                  </a:cxn>
                  <a:cxn ang="0">
                    <a:pos x="30" y="15"/>
                  </a:cxn>
                  <a:cxn ang="0">
                    <a:pos x="38" y="7"/>
                  </a:cxn>
                  <a:cxn ang="0">
                    <a:pos x="38" y="0"/>
                  </a:cxn>
                  <a:cxn ang="0">
                    <a:pos x="30" y="0"/>
                  </a:cxn>
                  <a:cxn ang="0">
                    <a:pos x="8" y="0"/>
                  </a:cxn>
                </a:cxnLst>
                <a:rect l="0" t="0" r="r" b="b"/>
                <a:pathLst>
                  <a:path w="38" h="15">
                    <a:moveTo>
                      <a:pt x="8" y="0"/>
                    </a:moveTo>
                    <a:lnTo>
                      <a:pt x="8" y="0"/>
                    </a:lnTo>
                    <a:lnTo>
                      <a:pt x="0" y="7"/>
                    </a:lnTo>
                    <a:lnTo>
                      <a:pt x="8" y="15"/>
                    </a:lnTo>
                    <a:lnTo>
                      <a:pt x="30" y="15"/>
                    </a:lnTo>
                    <a:lnTo>
                      <a:pt x="38" y="7"/>
                    </a:lnTo>
                    <a:lnTo>
                      <a:pt x="38"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8" name="Line 6483"/>
              <p:cNvSpPr>
                <a:spLocks noChangeShapeType="1"/>
              </p:cNvSpPr>
              <p:nvPr/>
            </p:nvSpPr>
            <p:spPr bwMode="auto">
              <a:xfrm>
                <a:off x="5951538" y="29733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2999" name="Freeform 6484"/>
              <p:cNvSpPr>
                <a:spLocks/>
              </p:cNvSpPr>
              <p:nvPr/>
            </p:nvSpPr>
            <p:spPr bwMode="auto">
              <a:xfrm>
                <a:off x="5946776" y="2973388"/>
                <a:ext cx="12700"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0" name="Freeform 6485"/>
              <p:cNvSpPr>
                <a:spLocks/>
              </p:cNvSpPr>
              <p:nvPr/>
            </p:nvSpPr>
            <p:spPr bwMode="auto">
              <a:xfrm>
                <a:off x="5946776" y="2973388"/>
                <a:ext cx="12700" cy="7938"/>
              </a:xfrm>
              <a:custGeom>
                <a:avLst/>
                <a:gdLst/>
                <a:ahLst/>
                <a:cxnLst>
                  <a:cxn ang="0">
                    <a:pos x="8" y="0"/>
                  </a:cxn>
                  <a:cxn ang="0">
                    <a:pos x="0" y="0"/>
                  </a:cxn>
                  <a:cxn ang="0">
                    <a:pos x="0" y="7"/>
                  </a:cxn>
                  <a:cxn ang="0">
                    <a:pos x="8" y="15"/>
                  </a:cxn>
                  <a:cxn ang="0">
                    <a:pos x="16" y="15"/>
                  </a:cxn>
                  <a:cxn ang="0">
                    <a:pos x="23" y="7"/>
                  </a:cxn>
                  <a:cxn ang="0">
                    <a:pos x="23" y="0"/>
                  </a:cxn>
                  <a:cxn ang="0">
                    <a:pos x="16" y="0"/>
                  </a:cxn>
                  <a:cxn ang="0">
                    <a:pos x="8" y="0"/>
                  </a:cxn>
                </a:cxnLst>
                <a:rect l="0" t="0" r="r" b="b"/>
                <a:pathLst>
                  <a:path w="23" h="15">
                    <a:moveTo>
                      <a:pt x="8" y="0"/>
                    </a:moveTo>
                    <a:lnTo>
                      <a:pt x="0" y="0"/>
                    </a:lnTo>
                    <a:lnTo>
                      <a:pt x="0" y="7"/>
                    </a:lnTo>
                    <a:lnTo>
                      <a:pt x="8" y="15"/>
                    </a:lnTo>
                    <a:lnTo>
                      <a:pt x="16" y="15"/>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1" name="Line 6486"/>
              <p:cNvSpPr>
                <a:spLocks noChangeShapeType="1"/>
              </p:cNvSpPr>
              <p:nvPr/>
            </p:nvSpPr>
            <p:spPr bwMode="auto">
              <a:xfrm>
                <a:off x="5959476" y="29781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2" name="Freeform 6487"/>
              <p:cNvSpPr>
                <a:spLocks/>
              </p:cNvSpPr>
              <p:nvPr/>
            </p:nvSpPr>
            <p:spPr bwMode="auto">
              <a:xfrm>
                <a:off x="5951538" y="2973388"/>
                <a:ext cx="7938" cy="20638"/>
              </a:xfrm>
              <a:custGeom>
                <a:avLst/>
                <a:gdLst/>
                <a:ahLst/>
                <a:cxnLst>
                  <a:cxn ang="0">
                    <a:pos x="15" y="7"/>
                  </a:cxn>
                  <a:cxn ang="0">
                    <a:pos x="15" y="0"/>
                  </a:cxn>
                  <a:cxn ang="0">
                    <a:pos x="8" y="0"/>
                  </a:cxn>
                  <a:cxn ang="0">
                    <a:pos x="0" y="7"/>
                  </a:cxn>
                  <a:cxn ang="0">
                    <a:pos x="0" y="30"/>
                  </a:cxn>
                  <a:cxn ang="0">
                    <a:pos x="8" y="37"/>
                  </a:cxn>
                  <a:cxn ang="0">
                    <a:pos x="15" y="37"/>
                  </a:cxn>
                  <a:cxn ang="0">
                    <a:pos x="15" y="30"/>
                  </a:cxn>
                  <a:cxn ang="0">
                    <a:pos x="15" y="7"/>
                  </a:cxn>
                </a:cxnLst>
                <a:rect l="0" t="0" r="r" b="b"/>
                <a:pathLst>
                  <a:path w="15" h="37">
                    <a:moveTo>
                      <a:pt x="15" y="7"/>
                    </a:moveTo>
                    <a:lnTo>
                      <a:pt x="15" y="0"/>
                    </a:lnTo>
                    <a:lnTo>
                      <a:pt x="8" y="0"/>
                    </a:lnTo>
                    <a:lnTo>
                      <a:pt x="0" y="7"/>
                    </a:lnTo>
                    <a:lnTo>
                      <a:pt x="0" y="30"/>
                    </a:lnTo>
                    <a:lnTo>
                      <a:pt x="8" y="37"/>
                    </a:lnTo>
                    <a:lnTo>
                      <a:pt x="15" y="37"/>
                    </a:lnTo>
                    <a:lnTo>
                      <a:pt x="15" y="30"/>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3" name="Freeform 6488"/>
              <p:cNvSpPr>
                <a:spLocks/>
              </p:cNvSpPr>
              <p:nvPr/>
            </p:nvSpPr>
            <p:spPr bwMode="auto">
              <a:xfrm>
                <a:off x="5951538" y="2973388"/>
                <a:ext cx="7938" cy="20638"/>
              </a:xfrm>
              <a:custGeom>
                <a:avLst/>
                <a:gdLst/>
                <a:ahLst/>
                <a:cxnLst>
                  <a:cxn ang="0">
                    <a:pos x="15" y="7"/>
                  </a:cxn>
                  <a:cxn ang="0">
                    <a:pos x="15" y="0"/>
                  </a:cxn>
                  <a:cxn ang="0">
                    <a:pos x="8" y="0"/>
                  </a:cxn>
                  <a:cxn ang="0">
                    <a:pos x="0" y="7"/>
                  </a:cxn>
                  <a:cxn ang="0">
                    <a:pos x="0" y="30"/>
                  </a:cxn>
                  <a:cxn ang="0">
                    <a:pos x="8" y="37"/>
                  </a:cxn>
                  <a:cxn ang="0">
                    <a:pos x="15" y="37"/>
                  </a:cxn>
                  <a:cxn ang="0">
                    <a:pos x="15" y="30"/>
                  </a:cxn>
                  <a:cxn ang="0">
                    <a:pos x="15" y="7"/>
                  </a:cxn>
                </a:cxnLst>
                <a:rect l="0" t="0" r="r" b="b"/>
                <a:pathLst>
                  <a:path w="15" h="37">
                    <a:moveTo>
                      <a:pt x="15" y="7"/>
                    </a:moveTo>
                    <a:lnTo>
                      <a:pt x="15" y="0"/>
                    </a:lnTo>
                    <a:lnTo>
                      <a:pt x="8" y="0"/>
                    </a:lnTo>
                    <a:lnTo>
                      <a:pt x="0" y="7"/>
                    </a:lnTo>
                    <a:lnTo>
                      <a:pt x="0" y="30"/>
                    </a:lnTo>
                    <a:lnTo>
                      <a:pt x="8" y="37"/>
                    </a:lnTo>
                    <a:lnTo>
                      <a:pt x="15" y="37"/>
                    </a:lnTo>
                    <a:lnTo>
                      <a:pt x="15" y="30"/>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4" name="Line 6489"/>
              <p:cNvSpPr>
                <a:spLocks noChangeShapeType="1"/>
              </p:cNvSpPr>
              <p:nvPr/>
            </p:nvSpPr>
            <p:spPr bwMode="auto">
              <a:xfrm>
                <a:off x="5956301"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5" name="Freeform 6490"/>
              <p:cNvSpPr>
                <a:spLocks/>
              </p:cNvSpPr>
              <p:nvPr/>
            </p:nvSpPr>
            <p:spPr bwMode="auto">
              <a:xfrm>
                <a:off x="5951538" y="2989263"/>
                <a:ext cx="12700" cy="4763"/>
              </a:xfrm>
              <a:custGeom>
                <a:avLst/>
                <a:gdLst/>
                <a:ahLst/>
                <a:cxnLst>
                  <a:cxn ang="0">
                    <a:pos x="8" y="0"/>
                  </a:cxn>
                  <a:cxn ang="0">
                    <a:pos x="0" y="0"/>
                  </a:cxn>
                  <a:cxn ang="0">
                    <a:pos x="0" y="7"/>
                  </a:cxn>
                  <a:cxn ang="0">
                    <a:pos x="23" y="7"/>
                  </a:cxn>
                  <a:cxn ang="0">
                    <a:pos x="23" y="0"/>
                  </a:cxn>
                  <a:cxn ang="0">
                    <a:pos x="15" y="0"/>
                  </a:cxn>
                  <a:cxn ang="0">
                    <a:pos x="8" y="0"/>
                  </a:cxn>
                </a:cxnLst>
                <a:rect l="0" t="0" r="r" b="b"/>
                <a:pathLst>
                  <a:path w="23" h="7">
                    <a:moveTo>
                      <a:pt x="8" y="0"/>
                    </a:moveTo>
                    <a:lnTo>
                      <a:pt x="0" y="0"/>
                    </a:lnTo>
                    <a:lnTo>
                      <a:pt x="0" y="7"/>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6" name="Freeform 6491"/>
              <p:cNvSpPr>
                <a:spLocks/>
              </p:cNvSpPr>
              <p:nvPr/>
            </p:nvSpPr>
            <p:spPr bwMode="auto">
              <a:xfrm>
                <a:off x="5951538" y="2989263"/>
                <a:ext cx="12700" cy="4763"/>
              </a:xfrm>
              <a:custGeom>
                <a:avLst/>
                <a:gdLst/>
                <a:ahLst/>
                <a:cxnLst>
                  <a:cxn ang="0">
                    <a:pos x="8" y="0"/>
                  </a:cxn>
                  <a:cxn ang="0">
                    <a:pos x="0" y="0"/>
                  </a:cxn>
                  <a:cxn ang="0">
                    <a:pos x="0" y="7"/>
                  </a:cxn>
                  <a:cxn ang="0">
                    <a:pos x="8" y="7"/>
                  </a:cxn>
                  <a:cxn ang="0">
                    <a:pos x="15" y="7"/>
                  </a:cxn>
                  <a:cxn ang="0">
                    <a:pos x="23" y="7"/>
                  </a:cxn>
                  <a:cxn ang="0">
                    <a:pos x="23" y="0"/>
                  </a:cxn>
                  <a:cxn ang="0">
                    <a:pos x="15" y="0"/>
                  </a:cxn>
                  <a:cxn ang="0">
                    <a:pos x="8" y="0"/>
                  </a:cxn>
                </a:cxnLst>
                <a:rect l="0" t="0" r="r" b="b"/>
                <a:pathLst>
                  <a:path w="23" h="7">
                    <a:moveTo>
                      <a:pt x="8" y="0"/>
                    </a:moveTo>
                    <a:lnTo>
                      <a:pt x="0" y="0"/>
                    </a:lnTo>
                    <a:lnTo>
                      <a:pt x="0" y="7"/>
                    </a:lnTo>
                    <a:lnTo>
                      <a:pt x="8" y="7"/>
                    </a:lnTo>
                    <a:lnTo>
                      <a:pt x="15" y="7"/>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7" name="Line 6492"/>
              <p:cNvSpPr>
                <a:spLocks noChangeShapeType="1"/>
              </p:cNvSpPr>
              <p:nvPr/>
            </p:nvSpPr>
            <p:spPr bwMode="auto">
              <a:xfrm>
                <a:off x="5959476"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8" name="Freeform 6493"/>
              <p:cNvSpPr>
                <a:spLocks/>
              </p:cNvSpPr>
              <p:nvPr/>
            </p:nvSpPr>
            <p:spPr bwMode="auto">
              <a:xfrm>
                <a:off x="5956301" y="2989263"/>
                <a:ext cx="11113" cy="4763"/>
              </a:xfrm>
              <a:custGeom>
                <a:avLst/>
                <a:gdLst/>
                <a:ahLst/>
                <a:cxnLst>
                  <a:cxn ang="0">
                    <a:pos x="7" y="0"/>
                  </a:cxn>
                  <a:cxn ang="0">
                    <a:pos x="0" y="0"/>
                  </a:cxn>
                  <a:cxn ang="0">
                    <a:pos x="0" y="7"/>
                  </a:cxn>
                  <a:cxn ang="0">
                    <a:pos x="22" y="7"/>
                  </a:cxn>
                  <a:cxn ang="0">
                    <a:pos x="22" y="0"/>
                  </a:cxn>
                  <a:cxn ang="0">
                    <a:pos x="15" y="0"/>
                  </a:cxn>
                  <a:cxn ang="0">
                    <a:pos x="7" y="0"/>
                  </a:cxn>
                </a:cxnLst>
                <a:rect l="0" t="0" r="r" b="b"/>
                <a:pathLst>
                  <a:path w="22" h="7">
                    <a:moveTo>
                      <a:pt x="7" y="0"/>
                    </a:moveTo>
                    <a:lnTo>
                      <a:pt x="0" y="0"/>
                    </a:lnTo>
                    <a:lnTo>
                      <a:pt x="0" y="7"/>
                    </a:lnTo>
                    <a:lnTo>
                      <a:pt x="22" y="7"/>
                    </a:lnTo>
                    <a:lnTo>
                      <a:pt x="22"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09" name="Freeform 6494"/>
              <p:cNvSpPr>
                <a:spLocks/>
              </p:cNvSpPr>
              <p:nvPr/>
            </p:nvSpPr>
            <p:spPr bwMode="auto">
              <a:xfrm>
                <a:off x="5956301" y="2989263"/>
                <a:ext cx="11113" cy="4763"/>
              </a:xfrm>
              <a:custGeom>
                <a:avLst/>
                <a:gdLst/>
                <a:ahLst/>
                <a:cxnLst>
                  <a:cxn ang="0">
                    <a:pos x="7" y="0"/>
                  </a:cxn>
                  <a:cxn ang="0">
                    <a:pos x="0" y="0"/>
                  </a:cxn>
                  <a:cxn ang="0">
                    <a:pos x="0" y="7"/>
                  </a:cxn>
                  <a:cxn ang="0">
                    <a:pos x="7" y="7"/>
                  </a:cxn>
                  <a:cxn ang="0">
                    <a:pos x="15" y="7"/>
                  </a:cxn>
                  <a:cxn ang="0">
                    <a:pos x="22" y="7"/>
                  </a:cxn>
                  <a:cxn ang="0">
                    <a:pos x="22" y="0"/>
                  </a:cxn>
                  <a:cxn ang="0">
                    <a:pos x="15" y="0"/>
                  </a:cxn>
                  <a:cxn ang="0">
                    <a:pos x="7" y="0"/>
                  </a:cxn>
                </a:cxnLst>
                <a:rect l="0" t="0" r="r" b="b"/>
                <a:pathLst>
                  <a:path w="22" h="7">
                    <a:moveTo>
                      <a:pt x="7" y="0"/>
                    </a:moveTo>
                    <a:lnTo>
                      <a:pt x="0" y="0"/>
                    </a:lnTo>
                    <a:lnTo>
                      <a:pt x="0" y="7"/>
                    </a:lnTo>
                    <a:lnTo>
                      <a:pt x="7" y="7"/>
                    </a:lnTo>
                    <a:lnTo>
                      <a:pt x="15" y="7"/>
                    </a:lnTo>
                    <a:lnTo>
                      <a:pt x="22" y="7"/>
                    </a:lnTo>
                    <a:lnTo>
                      <a:pt x="22"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0" name="Line 6495"/>
              <p:cNvSpPr>
                <a:spLocks noChangeShapeType="1"/>
              </p:cNvSpPr>
              <p:nvPr/>
            </p:nvSpPr>
            <p:spPr bwMode="auto">
              <a:xfrm>
                <a:off x="5964238"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1" name="Freeform 6496"/>
              <p:cNvSpPr>
                <a:spLocks/>
              </p:cNvSpPr>
              <p:nvPr/>
            </p:nvSpPr>
            <p:spPr bwMode="auto">
              <a:xfrm>
                <a:off x="5959476" y="2989263"/>
                <a:ext cx="20638" cy="4763"/>
              </a:xfrm>
              <a:custGeom>
                <a:avLst/>
                <a:gdLst/>
                <a:ahLst/>
                <a:cxnLst>
                  <a:cxn ang="0">
                    <a:pos x="8" y="0"/>
                  </a:cxn>
                  <a:cxn ang="0">
                    <a:pos x="0" y="0"/>
                  </a:cxn>
                  <a:cxn ang="0">
                    <a:pos x="0" y="7"/>
                  </a:cxn>
                  <a:cxn ang="0">
                    <a:pos x="38" y="7"/>
                  </a:cxn>
                  <a:cxn ang="0">
                    <a:pos x="38" y="0"/>
                  </a:cxn>
                  <a:cxn ang="0">
                    <a:pos x="8" y="0"/>
                  </a:cxn>
                </a:cxnLst>
                <a:rect l="0" t="0" r="r" b="b"/>
                <a:pathLst>
                  <a:path w="38" h="7">
                    <a:moveTo>
                      <a:pt x="8" y="0"/>
                    </a:moveTo>
                    <a:lnTo>
                      <a:pt x="0" y="0"/>
                    </a:lnTo>
                    <a:lnTo>
                      <a:pt x="0" y="7"/>
                    </a:lnTo>
                    <a:lnTo>
                      <a:pt x="38" y="7"/>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2" name="Freeform 6497"/>
              <p:cNvSpPr>
                <a:spLocks/>
              </p:cNvSpPr>
              <p:nvPr/>
            </p:nvSpPr>
            <p:spPr bwMode="auto">
              <a:xfrm>
                <a:off x="5959476" y="2989263"/>
                <a:ext cx="20638" cy="4763"/>
              </a:xfrm>
              <a:custGeom>
                <a:avLst/>
                <a:gdLst/>
                <a:ahLst/>
                <a:cxnLst>
                  <a:cxn ang="0">
                    <a:pos x="8" y="0"/>
                  </a:cxn>
                  <a:cxn ang="0">
                    <a:pos x="0" y="0"/>
                  </a:cxn>
                  <a:cxn ang="0">
                    <a:pos x="0" y="7"/>
                  </a:cxn>
                  <a:cxn ang="0">
                    <a:pos x="8" y="7"/>
                  </a:cxn>
                  <a:cxn ang="0">
                    <a:pos x="38" y="7"/>
                  </a:cxn>
                  <a:cxn ang="0">
                    <a:pos x="38" y="7"/>
                  </a:cxn>
                  <a:cxn ang="0">
                    <a:pos x="38" y="0"/>
                  </a:cxn>
                  <a:cxn ang="0">
                    <a:pos x="38" y="0"/>
                  </a:cxn>
                  <a:cxn ang="0">
                    <a:pos x="8" y="0"/>
                  </a:cxn>
                </a:cxnLst>
                <a:rect l="0" t="0" r="r" b="b"/>
                <a:pathLst>
                  <a:path w="38" h="7">
                    <a:moveTo>
                      <a:pt x="8" y="0"/>
                    </a:moveTo>
                    <a:lnTo>
                      <a:pt x="0" y="0"/>
                    </a:lnTo>
                    <a:lnTo>
                      <a:pt x="0" y="7"/>
                    </a:lnTo>
                    <a:lnTo>
                      <a:pt x="8" y="7"/>
                    </a:lnTo>
                    <a:lnTo>
                      <a:pt x="38" y="7"/>
                    </a:lnTo>
                    <a:lnTo>
                      <a:pt x="38" y="7"/>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3" name="Line 6498"/>
              <p:cNvSpPr>
                <a:spLocks noChangeShapeType="1"/>
              </p:cNvSpPr>
              <p:nvPr/>
            </p:nvSpPr>
            <p:spPr bwMode="auto">
              <a:xfrm>
                <a:off x="5980113"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4" name="Freeform 6499"/>
              <p:cNvSpPr>
                <a:spLocks/>
              </p:cNvSpPr>
              <p:nvPr/>
            </p:nvSpPr>
            <p:spPr bwMode="auto">
              <a:xfrm>
                <a:off x="5975351" y="2989263"/>
                <a:ext cx="7938" cy="4763"/>
              </a:xfrm>
              <a:custGeom>
                <a:avLst/>
                <a:gdLst/>
                <a:ahLst/>
                <a:cxnLst>
                  <a:cxn ang="0">
                    <a:pos x="8" y="0"/>
                  </a:cxn>
                  <a:cxn ang="0">
                    <a:pos x="0" y="0"/>
                  </a:cxn>
                  <a:cxn ang="0">
                    <a:pos x="0" y="7"/>
                  </a:cxn>
                  <a:cxn ang="0">
                    <a:pos x="16" y="7"/>
                  </a:cxn>
                  <a:cxn ang="0">
                    <a:pos x="16" y="0"/>
                  </a:cxn>
                  <a:cxn ang="0">
                    <a:pos x="8" y="0"/>
                  </a:cxn>
                </a:cxnLst>
                <a:rect l="0" t="0" r="r" b="b"/>
                <a:pathLst>
                  <a:path w="16" h="7">
                    <a:moveTo>
                      <a:pt x="8" y="0"/>
                    </a:moveTo>
                    <a:lnTo>
                      <a:pt x="0" y="0"/>
                    </a:lnTo>
                    <a:lnTo>
                      <a:pt x="0"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5" name="Freeform 6500"/>
              <p:cNvSpPr>
                <a:spLocks/>
              </p:cNvSpPr>
              <p:nvPr/>
            </p:nvSpPr>
            <p:spPr bwMode="auto">
              <a:xfrm>
                <a:off x="5975351" y="2989263"/>
                <a:ext cx="7938" cy="4763"/>
              </a:xfrm>
              <a:custGeom>
                <a:avLst/>
                <a:gdLst/>
                <a:ahLst/>
                <a:cxnLst>
                  <a:cxn ang="0">
                    <a:pos x="8" y="0"/>
                  </a:cxn>
                  <a:cxn ang="0">
                    <a:pos x="0" y="0"/>
                  </a:cxn>
                  <a:cxn ang="0">
                    <a:pos x="0" y="7"/>
                  </a:cxn>
                  <a:cxn ang="0">
                    <a:pos x="8" y="7"/>
                  </a:cxn>
                  <a:cxn ang="0">
                    <a:pos x="8" y="7"/>
                  </a:cxn>
                  <a:cxn ang="0">
                    <a:pos x="16" y="7"/>
                  </a:cxn>
                  <a:cxn ang="0">
                    <a:pos x="16" y="0"/>
                  </a:cxn>
                  <a:cxn ang="0">
                    <a:pos x="8" y="0"/>
                  </a:cxn>
                  <a:cxn ang="0">
                    <a:pos x="8" y="0"/>
                  </a:cxn>
                </a:cxnLst>
                <a:rect l="0" t="0" r="r" b="b"/>
                <a:pathLst>
                  <a:path w="16" h="7">
                    <a:moveTo>
                      <a:pt x="8" y="0"/>
                    </a:moveTo>
                    <a:lnTo>
                      <a:pt x="0" y="0"/>
                    </a:lnTo>
                    <a:lnTo>
                      <a:pt x="0" y="7"/>
                    </a:lnTo>
                    <a:lnTo>
                      <a:pt x="8" y="7"/>
                    </a:lnTo>
                    <a:lnTo>
                      <a:pt x="8" y="7"/>
                    </a:lnTo>
                    <a:lnTo>
                      <a:pt x="16" y="7"/>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6" name="Line 6501"/>
              <p:cNvSpPr>
                <a:spLocks noChangeShapeType="1"/>
              </p:cNvSpPr>
              <p:nvPr/>
            </p:nvSpPr>
            <p:spPr bwMode="auto">
              <a:xfrm>
                <a:off x="5980113"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7" name="Freeform 6502"/>
              <p:cNvSpPr>
                <a:spLocks/>
              </p:cNvSpPr>
              <p:nvPr/>
            </p:nvSpPr>
            <p:spPr bwMode="auto">
              <a:xfrm>
                <a:off x="5980113" y="2989263"/>
                <a:ext cx="7938" cy="4763"/>
              </a:xfrm>
              <a:custGeom>
                <a:avLst/>
                <a:gdLst/>
                <a:ahLst/>
                <a:cxnLst>
                  <a:cxn ang="0">
                    <a:pos x="0" y="0"/>
                  </a:cxn>
                  <a:cxn ang="0">
                    <a:pos x="0" y="7"/>
                  </a:cxn>
                  <a:cxn ang="0">
                    <a:pos x="15" y="7"/>
                  </a:cxn>
                  <a:cxn ang="0">
                    <a:pos x="15" y="0"/>
                  </a:cxn>
                  <a:cxn ang="0">
                    <a:pos x="8" y="0"/>
                  </a:cxn>
                  <a:cxn ang="0">
                    <a:pos x="0" y="0"/>
                  </a:cxn>
                </a:cxnLst>
                <a:rect l="0" t="0" r="r" b="b"/>
                <a:pathLst>
                  <a:path w="15" h="7">
                    <a:moveTo>
                      <a:pt x="0" y="0"/>
                    </a:moveTo>
                    <a:lnTo>
                      <a:pt x="0" y="7"/>
                    </a:lnTo>
                    <a:lnTo>
                      <a:pt x="15" y="7"/>
                    </a:lnTo>
                    <a:lnTo>
                      <a:pt x="15"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8" name="Freeform 6503"/>
              <p:cNvSpPr>
                <a:spLocks/>
              </p:cNvSpPr>
              <p:nvPr/>
            </p:nvSpPr>
            <p:spPr bwMode="auto">
              <a:xfrm>
                <a:off x="5980113" y="2989263"/>
                <a:ext cx="7938" cy="4763"/>
              </a:xfrm>
              <a:custGeom>
                <a:avLst/>
                <a:gdLst/>
                <a:ahLst/>
                <a:cxnLst>
                  <a:cxn ang="0">
                    <a:pos x="0" y="0"/>
                  </a:cxn>
                  <a:cxn ang="0">
                    <a:pos x="0" y="0"/>
                  </a:cxn>
                  <a:cxn ang="0">
                    <a:pos x="0" y="7"/>
                  </a:cxn>
                  <a:cxn ang="0">
                    <a:pos x="0" y="7"/>
                  </a:cxn>
                  <a:cxn ang="0">
                    <a:pos x="8" y="7"/>
                  </a:cxn>
                  <a:cxn ang="0">
                    <a:pos x="15" y="7"/>
                  </a:cxn>
                  <a:cxn ang="0">
                    <a:pos x="15" y="0"/>
                  </a:cxn>
                  <a:cxn ang="0">
                    <a:pos x="8" y="0"/>
                  </a:cxn>
                  <a:cxn ang="0">
                    <a:pos x="0" y="0"/>
                  </a:cxn>
                </a:cxnLst>
                <a:rect l="0" t="0" r="r" b="b"/>
                <a:pathLst>
                  <a:path w="15" h="7">
                    <a:moveTo>
                      <a:pt x="0" y="0"/>
                    </a:moveTo>
                    <a:lnTo>
                      <a:pt x="0" y="0"/>
                    </a:lnTo>
                    <a:lnTo>
                      <a:pt x="0" y="7"/>
                    </a:lnTo>
                    <a:lnTo>
                      <a:pt x="0" y="7"/>
                    </a:lnTo>
                    <a:lnTo>
                      <a:pt x="8" y="7"/>
                    </a:lnTo>
                    <a:lnTo>
                      <a:pt x="15" y="7"/>
                    </a:lnTo>
                    <a:lnTo>
                      <a:pt x="15"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19" name="Line 6504"/>
              <p:cNvSpPr>
                <a:spLocks noChangeShapeType="1"/>
              </p:cNvSpPr>
              <p:nvPr/>
            </p:nvSpPr>
            <p:spPr bwMode="auto">
              <a:xfrm>
                <a:off x="5983288"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0" name="Freeform 6505"/>
              <p:cNvSpPr>
                <a:spLocks/>
              </p:cNvSpPr>
              <p:nvPr/>
            </p:nvSpPr>
            <p:spPr bwMode="auto">
              <a:xfrm>
                <a:off x="5980113" y="2989263"/>
                <a:ext cx="11113" cy="4763"/>
              </a:xfrm>
              <a:custGeom>
                <a:avLst/>
                <a:gdLst/>
                <a:ahLst/>
                <a:cxnLst>
                  <a:cxn ang="0">
                    <a:pos x="8" y="0"/>
                  </a:cxn>
                  <a:cxn ang="0">
                    <a:pos x="0" y="7"/>
                  </a:cxn>
                  <a:cxn ang="0">
                    <a:pos x="22" y="7"/>
                  </a:cxn>
                  <a:cxn ang="0">
                    <a:pos x="22" y="0"/>
                  </a:cxn>
                  <a:cxn ang="0">
                    <a:pos x="15" y="0"/>
                  </a:cxn>
                  <a:cxn ang="0">
                    <a:pos x="8" y="0"/>
                  </a:cxn>
                </a:cxnLst>
                <a:rect l="0" t="0" r="r" b="b"/>
                <a:pathLst>
                  <a:path w="22" h="7">
                    <a:moveTo>
                      <a:pt x="8" y="0"/>
                    </a:moveTo>
                    <a:lnTo>
                      <a:pt x="0" y="7"/>
                    </a:lnTo>
                    <a:lnTo>
                      <a:pt x="22" y="7"/>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1" name="Freeform 6506"/>
              <p:cNvSpPr>
                <a:spLocks/>
              </p:cNvSpPr>
              <p:nvPr/>
            </p:nvSpPr>
            <p:spPr bwMode="auto">
              <a:xfrm>
                <a:off x="5980113" y="2989263"/>
                <a:ext cx="11113" cy="4763"/>
              </a:xfrm>
              <a:custGeom>
                <a:avLst/>
                <a:gdLst/>
                <a:ahLst/>
                <a:cxnLst>
                  <a:cxn ang="0">
                    <a:pos x="8" y="0"/>
                  </a:cxn>
                  <a:cxn ang="0">
                    <a:pos x="8" y="0"/>
                  </a:cxn>
                  <a:cxn ang="0">
                    <a:pos x="0" y="7"/>
                  </a:cxn>
                  <a:cxn ang="0">
                    <a:pos x="8" y="7"/>
                  </a:cxn>
                  <a:cxn ang="0">
                    <a:pos x="15" y="7"/>
                  </a:cxn>
                  <a:cxn ang="0">
                    <a:pos x="22" y="7"/>
                  </a:cxn>
                  <a:cxn ang="0">
                    <a:pos x="22" y="0"/>
                  </a:cxn>
                  <a:cxn ang="0">
                    <a:pos x="15" y="0"/>
                  </a:cxn>
                  <a:cxn ang="0">
                    <a:pos x="8" y="0"/>
                  </a:cxn>
                </a:cxnLst>
                <a:rect l="0" t="0" r="r" b="b"/>
                <a:pathLst>
                  <a:path w="22" h="7">
                    <a:moveTo>
                      <a:pt x="8" y="0"/>
                    </a:moveTo>
                    <a:lnTo>
                      <a:pt x="8" y="0"/>
                    </a:lnTo>
                    <a:lnTo>
                      <a:pt x="0" y="7"/>
                    </a:lnTo>
                    <a:lnTo>
                      <a:pt x="8" y="7"/>
                    </a:lnTo>
                    <a:lnTo>
                      <a:pt x="15" y="7"/>
                    </a:lnTo>
                    <a:lnTo>
                      <a:pt x="22" y="7"/>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2" name="Line 6507"/>
              <p:cNvSpPr>
                <a:spLocks noChangeShapeType="1"/>
              </p:cNvSpPr>
              <p:nvPr/>
            </p:nvSpPr>
            <p:spPr bwMode="auto">
              <a:xfrm>
                <a:off x="5988051"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3" name="Freeform 6508"/>
              <p:cNvSpPr>
                <a:spLocks/>
              </p:cNvSpPr>
              <p:nvPr/>
            </p:nvSpPr>
            <p:spPr bwMode="auto">
              <a:xfrm>
                <a:off x="5983288" y="2989263"/>
                <a:ext cx="12700" cy="4763"/>
              </a:xfrm>
              <a:custGeom>
                <a:avLst/>
                <a:gdLst/>
                <a:ahLst/>
                <a:cxnLst>
                  <a:cxn ang="0">
                    <a:pos x="7" y="0"/>
                  </a:cxn>
                  <a:cxn ang="0">
                    <a:pos x="0" y="7"/>
                  </a:cxn>
                  <a:cxn ang="0">
                    <a:pos x="22" y="7"/>
                  </a:cxn>
                  <a:cxn ang="0">
                    <a:pos x="22" y="0"/>
                  </a:cxn>
                  <a:cxn ang="0">
                    <a:pos x="14" y="0"/>
                  </a:cxn>
                  <a:cxn ang="0">
                    <a:pos x="7" y="0"/>
                  </a:cxn>
                </a:cxnLst>
                <a:rect l="0" t="0" r="r" b="b"/>
                <a:pathLst>
                  <a:path w="22" h="7">
                    <a:moveTo>
                      <a:pt x="7" y="0"/>
                    </a:moveTo>
                    <a:lnTo>
                      <a:pt x="0" y="7"/>
                    </a:lnTo>
                    <a:lnTo>
                      <a:pt x="22" y="7"/>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4" name="Freeform 6509"/>
              <p:cNvSpPr>
                <a:spLocks/>
              </p:cNvSpPr>
              <p:nvPr/>
            </p:nvSpPr>
            <p:spPr bwMode="auto">
              <a:xfrm>
                <a:off x="5983288" y="2989263"/>
                <a:ext cx="12700" cy="4763"/>
              </a:xfrm>
              <a:custGeom>
                <a:avLst/>
                <a:gdLst/>
                <a:ahLst/>
                <a:cxnLst>
                  <a:cxn ang="0">
                    <a:pos x="7" y="0"/>
                  </a:cxn>
                  <a:cxn ang="0">
                    <a:pos x="7" y="0"/>
                  </a:cxn>
                  <a:cxn ang="0">
                    <a:pos x="0" y="7"/>
                  </a:cxn>
                  <a:cxn ang="0">
                    <a:pos x="7" y="7"/>
                  </a:cxn>
                  <a:cxn ang="0">
                    <a:pos x="14" y="7"/>
                  </a:cxn>
                  <a:cxn ang="0">
                    <a:pos x="22" y="7"/>
                  </a:cxn>
                  <a:cxn ang="0">
                    <a:pos x="22" y="0"/>
                  </a:cxn>
                  <a:cxn ang="0">
                    <a:pos x="14" y="0"/>
                  </a:cxn>
                  <a:cxn ang="0">
                    <a:pos x="7" y="0"/>
                  </a:cxn>
                </a:cxnLst>
                <a:rect l="0" t="0" r="r" b="b"/>
                <a:pathLst>
                  <a:path w="22" h="7">
                    <a:moveTo>
                      <a:pt x="7" y="0"/>
                    </a:moveTo>
                    <a:lnTo>
                      <a:pt x="7" y="0"/>
                    </a:lnTo>
                    <a:lnTo>
                      <a:pt x="0" y="7"/>
                    </a:lnTo>
                    <a:lnTo>
                      <a:pt x="7" y="7"/>
                    </a:lnTo>
                    <a:lnTo>
                      <a:pt x="14" y="7"/>
                    </a:lnTo>
                    <a:lnTo>
                      <a:pt x="22" y="7"/>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5" name="Line 6510"/>
              <p:cNvSpPr>
                <a:spLocks noChangeShapeType="1"/>
              </p:cNvSpPr>
              <p:nvPr/>
            </p:nvSpPr>
            <p:spPr bwMode="auto">
              <a:xfrm>
                <a:off x="5995988" y="2989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6" name="Freeform 6511"/>
              <p:cNvSpPr>
                <a:spLocks/>
              </p:cNvSpPr>
              <p:nvPr/>
            </p:nvSpPr>
            <p:spPr bwMode="auto">
              <a:xfrm>
                <a:off x="5988051" y="2989263"/>
                <a:ext cx="7938" cy="19050"/>
              </a:xfrm>
              <a:custGeom>
                <a:avLst/>
                <a:gdLst/>
                <a:ahLst/>
                <a:cxnLst>
                  <a:cxn ang="0">
                    <a:pos x="15" y="0"/>
                  </a:cxn>
                  <a:cxn ang="0">
                    <a:pos x="0" y="0"/>
                  </a:cxn>
                  <a:cxn ang="0">
                    <a:pos x="0" y="28"/>
                  </a:cxn>
                  <a:cxn ang="0">
                    <a:pos x="7" y="36"/>
                  </a:cxn>
                  <a:cxn ang="0">
                    <a:pos x="15" y="36"/>
                  </a:cxn>
                  <a:cxn ang="0">
                    <a:pos x="15" y="28"/>
                  </a:cxn>
                  <a:cxn ang="0">
                    <a:pos x="15" y="0"/>
                  </a:cxn>
                </a:cxnLst>
                <a:rect l="0" t="0" r="r" b="b"/>
                <a:pathLst>
                  <a:path w="15" h="36">
                    <a:moveTo>
                      <a:pt x="15" y="0"/>
                    </a:moveTo>
                    <a:lnTo>
                      <a:pt x="0" y="0"/>
                    </a:lnTo>
                    <a:lnTo>
                      <a:pt x="0" y="28"/>
                    </a:lnTo>
                    <a:lnTo>
                      <a:pt x="7" y="36"/>
                    </a:lnTo>
                    <a:lnTo>
                      <a:pt x="15" y="36"/>
                    </a:lnTo>
                    <a:lnTo>
                      <a:pt x="15" y="28"/>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7" name="Freeform 6512"/>
              <p:cNvSpPr>
                <a:spLocks/>
              </p:cNvSpPr>
              <p:nvPr/>
            </p:nvSpPr>
            <p:spPr bwMode="auto">
              <a:xfrm>
                <a:off x="5988051" y="2989263"/>
                <a:ext cx="7938" cy="19050"/>
              </a:xfrm>
              <a:custGeom>
                <a:avLst/>
                <a:gdLst/>
                <a:ahLst/>
                <a:cxnLst>
                  <a:cxn ang="0">
                    <a:pos x="15" y="0"/>
                  </a:cxn>
                  <a:cxn ang="0">
                    <a:pos x="15" y="0"/>
                  </a:cxn>
                  <a:cxn ang="0">
                    <a:pos x="7" y="0"/>
                  </a:cxn>
                  <a:cxn ang="0">
                    <a:pos x="0" y="0"/>
                  </a:cxn>
                  <a:cxn ang="0">
                    <a:pos x="0" y="28"/>
                  </a:cxn>
                  <a:cxn ang="0">
                    <a:pos x="7" y="36"/>
                  </a:cxn>
                  <a:cxn ang="0">
                    <a:pos x="15" y="36"/>
                  </a:cxn>
                  <a:cxn ang="0">
                    <a:pos x="15" y="28"/>
                  </a:cxn>
                  <a:cxn ang="0">
                    <a:pos x="15" y="0"/>
                  </a:cxn>
                </a:cxnLst>
                <a:rect l="0" t="0" r="r" b="b"/>
                <a:pathLst>
                  <a:path w="15" h="36">
                    <a:moveTo>
                      <a:pt x="15" y="0"/>
                    </a:moveTo>
                    <a:lnTo>
                      <a:pt x="15" y="0"/>
                    </a:lnTo>
                    <a:lnTo>
                      <a:pt x="7" y="0"/>
                    </a:lnTo>
                    <a:lnTo>
                      <a:pt x="0" y="0"/>
                    </a:lnTo>
                    <a:lnTo>
                      <a:pt x="0" y="28"/>
                    </a:lnTo>
                    <a:lnTo>
                      <a:pt x="7" y="36"/>
                    </a:lnTo>
                    <a:lnTo>
                      <a:pt x="15" y="36"/>
                    </a:lnTo>
                    <a:lnTo>
                      <a:pt x="15" y="28"/>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8" name="Line 6513"/>
              <p:cNvSpPr>
                <a:spLocks noChangeShapeType="1"/>
              </p:cNvSpPr>
              <p:nvPr/>
            </p:nvSpPr>
            <p:spPr bwMode="auto">
              <a:xfrm>
                <a:off x="5991226" y="3000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29" name="Freeform 6514"/>
              <p:cNvSpPr>
                <a:spLocks/>
              </p:cNvSpPr>
              <p:nvPr/>
            </p:nvSpPr>
            <p:spPr bwMode="auto">
              <a:xfrm>
                <a:off x="5988051" y="3000375"/>
                <a:ext cx="23813" cy="7938"/>
              </a:xfrm>
              <a:custGeom>
                <a:avLst/>
                <a:gdLst/>
                <a:ahLst/>
                <a:cxnLst>
                  <a:cxn ang="0">
                    <a:pos x="7" y="0"/>
                  </a:cxn>
                  <a:cxn ang="0">
                    <a:pos x="7" y="7"/>
                  </a:cxn>
                  <a:cxn ang="0">
                    <a:pos x="0" y="7"/>
                  </a:cxn>
                  <a:cxn ang="0">
                    <a:pos x="7" y="15"/>
                  </a:cxn>
                  <a:cxn ang="0">
                    <a:pos x="38" y="15"/>
                  </a:cxn>
                  <a:cxn ang="0">
                    <a:pos x="46" y="7"/>
                  </a:cxn>
                  <a:cxn ang="0">
                    <a:pos x="38" y="0"/>
                  </a:cxn>
                  <a:cxn ang="0">
                    <a:pos x="7" y="0"/>
                  </a:cxn>
                </a:cxnLst>
                <a:rect l="0" t="0" r="r" b="b"/>
                <a:pathLst>
                  <a:path w="46" h="15">
                    <a:moveTo>
                      <a:pt x="7" y="0"/>
                    </a:moveTo>
                    <a:lnTo>
                      <a:pt x="7" y="7"/>
                    </a:lnTo>
                    <a:lnTo>
                      <a:pt x="0" y="7"/>
                    </a:lnTo>
                    <a:lnTo>
                      <a:pt x="7" y="15"/>
                    </a:lnTo>
                    <a:lnTo>
                      <a:pt x="38" y="15"/>
                    </a:lnTo>
                    <a:lnTo>
                      <a:pt x="46" y="7"/>
                    </a:lnTo>
                    <a:lnTo>
                      <a:pt x="38"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0" name="Freeform 6515"/>
              <p:cNvSpPr>
                <a:spLocks/>
              </p:cNvSpPr>
              <p:nvPr/>
            </p:nvSpPr>
            <p:spPr bwMode="auto">
              <a:xfrm>
                <a:off x="5988051" y="3000375"/>
                <a:ext cx="23813" cy="7938"/>
              </a:xfrm>
              <a:custGeom>
                <a:avLst/>
                <a:gdLst/>
                <a:ahLst/>
                <a:cxnLst>
                  <a:cxn ang="0">
                    <a:pos x="7" y="0"/>
                  </a:cxn>
                  <a:cxn ang="0">
                    <a:pos x="7" y="7"/>
                  </a:cxn>
                  <a:cxn ang="0">
                    <a:pos x="0" y="7"/>
                  </a:cxn>
                  <a:cxn ang="0">
                    <a:pos x="7" y="15"/>
                  </a:cxn>
                  <a:cxn ang="0">
                    <a:pos x="38" y="15"/>
                  </a:cxn>
                  <a:cxn ang="0">
                    <a:pos x="46" y="7"/>
                  </a:cxn>
                  <a:cxn ang="0">
                    <a:pos x="46" y="7"/>
                  </a:cxn>
                  <a:cxn ang="0">
                    <a:pos x="38" y="0"/>
                  </a:cxn>
                  <a:cxn ang="0">
                    <a:pos x="7" y="0"/>
                  </a:cxn>
                </a:cxnLst>
                <a:rect l="0" t="0" r="r" b="b"/>
                <a:pathLst>
                  <a:path w="46" h="15">
                    <a:moveTo>
                      <a:pt x="7" y="0"/>
                    </a:moveTo>
                    <a:lnTo>
                      <a:pt x="7" y="7"/>
                    </a:lnTo>
                    <a:lnTo>
                      <a:pt x="0" y="7"/>
                    </a:lnTo>
                    <a:lnTo>
                      <a:pt x="7" y="15"/>
                    </a:lnTo>
                    <a:lnTo>
                      <a:pt x="38" y="15"/>
                    </a:lnTo>
                    <a:lnTo>
                      <a:pt x="46" y="7"/>
                    </a:lnTo>
                    <a:lnTo>
                      <a:pt x="46" y="7"/>
                    </a:lnTo>
                    <a:lnTo>
                      <a:pt x="38"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1" name="Line 6516"/>
              <p:cNvSpPr>
                <a:spLocks noChangeShapeType="1"/>
              </p:cNvSpPr>
              <p:nvPr/>
            </p:nvSpPr>
            <p:spPr bwMode="auto">
              <a:xfrm>
                <a:off x="6007101" y="3000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2" name="Freeform 6517"/>
              <p:cNvSpPr>
                <a:spLocks/>
              </p:cNvSpPr>
              <p:nvPr/>
            </p:nvSpPr>
            <p:spPr bwMode="auto">
              <a:xfrm>
                <a:off x="6003926" y="3000375"/>
                <a:ext cx="11113" cy="7938"/>
              </a:xfrm>
              <a:custGeom>
                <a:avLst/>
                <a:gdLst/>
                <a:ahLst/>
                <a:cxnLst>
                  <a:cxn ang="0">
                    <a:pos x="8" y="0"/>
                  </a:cxn>
                  <a:cxn ang="0">
                    <a:pos x="0" y="7"/>
                  </a:cxn>
                  <a:cxn ang="0">
                    <a:pos x="8" y="15"/>
                  </a:cxn>
                  <a:cxn ang="0">
                    <a:pos x="16" y="15"/>
                  </a:cxn>
                  <a:cxn ang="0">
                    <a:pos x="22" y="7"/>
                  </a:cxn>
                  <a:cxn ang="0">
                    <a:pos x="16" y="0"/>
                  </a:cxn>
                  <a:cxn ang="0">
                    <a:pos x="8" y="0"/>
                  </a:cxn>
                </a:cxnLst>
                <a:rect l="0" t="0" r="r" b="b"/>
                <a:pathLst>
                  <a:path w="22" h="15">
                    <a:moveTo>
                      <a:pt x="8" y="0"/>
                    </a:moveTo>
                    <a:lnTo>
                      <a:pt x="0" y="7"/>
                    </a:lnTo>
                    <a:lnTo>
                      <a:pt x="8" y="15"/>
                    </a:lnTo>
                    <a:lnTo>
                      <a:pt x="16" y="15"/>
                    </a:lnTo>
                    <a:lnTo>
                      <a:pt x="22"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3" name="Freeform 6518"/>
              <p:cNvSpPr>
                <a:spLocks/>
              </p:cNvSpPr>
              <p:nvPr/>
            </p:nvSpPr>
            <p:spPr bwMode="auto">
              <a:xfrm>
                <a:off x="6003926" y="3000375"/>
                <a:ext cx="11113" cy="7938"/>
              </a:xfrm>
              <a:custGeom>
                <a:avLst/>
                <a:gdLst/>
                <a:ahLst/>
                <a:cxnLst>
                  <a:cxn ang="0">
                    <a:pos x="8" y="0"/>
                  </a:cxn>
                  <a:cxn ang="0">
                    <a:pos x="0" y="7"/>
                  </a:cxn>
                  <a:cxn ang="0">
                    <a:pos x="0" y="7"/>
                  </a:cxn>
                  <a:cxn ang="0">
                    <a:pos x="8" y="15"/>
                  </a:cxn>
                  <a:cxn ang="0">
                    <a:pos x="16" y="15"/>
                  </a:cxn>
                  <a:cxn ang="0">
                    <a:pos x="22" y="7"/>
                  </a:cxn>
                  <a:cxn ang="0">
                    <a:pos x="22" y="7"/>
                  </a:cxn>
                  <a:cxn ang="0">
                    <a:pos x="16" y="0"/>
                  </a:cxn>
                  <a:cxn ang="0">
                    <a:pos x="8" y="0"/>
                  </a:cxn>
                </a:cxnLst>
                <a:rect l="0" t="0" r="r" b="b"/>
                <a:pathLst>
                  <a:path w="22" h="15">
                    <a:moveTo>
                      <a:pt x="8" y="0"/>
                    </a:moveTo>
                    <a:lnTo>
                      <a:pt x="0" y="7"/>
                    </a:lnTo>
                    <a:lnTo>
                      <a:pt x="0" y="7"/>
                    </a:lnTo>
                    <a:lnTo>
                      <a:pt x="8" y="15"/>
                    </a:lnTo>
                    <a:lnTo>
                      <a:pt x="16" y="15"/>
                    </a:lnTo>
                    <a:lnTo>
                      <a:pt x="22" y="7"/>
                    </a:lnTo>
                    <a:lnTo>
                      <a:pt x="22"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4" name="Line 6519"/>
              <p:cNvSpPr>
                <a:spLocks noChangeShapeType="1"/>
              </p:cNvSpPr>
              <p:nvPr/>
            </p:nvSpPr>
            <p:spPr bwMode="auto">
              <a:xfrm>
                <a:off x="6015038" y="3005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5" name="Freeform 6520"/>
              <p:cNvSpPr>
                <a:spLocks/>
              </p:cNvSpPr>
              <p:nvPr/>
            </p:nvSpPr>
            <p:spPr bwMode="auto">
              <a:xfrm>
                <a:off x="6007101" y="3000375"/>
                <a:ext cx="7938" cy="23813"/>
              </a:xfrm>
              <a:custGeom>
                <a:avLst/>
                <a:gdLst/>
                <a:ahLst/>
                <a:cxnLst>
                  <a:cxn ang="0">
                    <a:pos x="14" y="7"/>
                  </a:cxn>
                  <a:cxn ang="0">
                    <a:pos x="8" y="7"/>
                  </a:cxn>
                  <a:cxn ang="0">
                    <a:pos x="8" y="0"/>
                  </a:cxn>
                  <a:cxn ang="0">
                    <a:pos x="0" y="7"/>
                  </a:cxn>
                  <a:cxn ang="0">
                    <a:pos x="0" y="36"/>
                  </a:cxn>
                  <a:cxn ang="0">
                    <a:pos x="8" y="44"/>
                  </a:cxn>
                  <a:cxn ang="0">
                    <a:pos x="8" y="36"/>
                  </a:cxn>
                  <a:cxn ang="0">
                    <a:pos x="14" y="36"/>
                  </a:cxn>
                  <a:cxn ang="0">
                    <a:pos x="14" y="7"/>
                  </a:cxn>
                </a:cxnLst>
                <a:rect l="0" t="0" r="r" b="b"/>
                <a:pathLst>
                  <a:path w="14" h="44">
                    <a:moveTo>
                      <a:pt x="14" y="7"/>
                    </a:moveTo>
                    <a:lnTo>
                      <a:pt x="8" y="7"/>
                    </a:lnTo>
                    <a:lnTo>
                      <a:pt x="8" y="0"/>
                    </a:lnTo>
                    <a:lnTo>
                      <a:pt x="0" y="7"/>
                    </a:lnTo>
                    <a:lnTo>
                      <a:pt x="0" y="36"/>
                    </a:lnTo>
                    <a:lnTo>
                      <a:pt x="8" y="44"/>
                    </a:lnTo>
                    <a:lnTo>
                      <a:pt x="8" y="36"/>
                    </a:lnTo>
                    <a:lnTo>
                      <a:pt x="14" y="36"/>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6" name="Freeform 6521"/>
              <p:cNvSpPr>
                <a:spLocks/>
              </p:cNvSpPr>
              <p:nvPr/>
            </p:nvSpPr>
            <p:spPr bwMode="auto">
              <a:xfrm>
                <a:off x="6007101" y="3000375"/>
                <a:ext cx="7938" cy="23813"/>
              </a:xfrm>
              <a:custGeom>
                <a:avLst/>
                <a:gdLst/>
                <a:ahLst/>
                <a:cxnLst>
                  <a:cxn ang="0">
                    <a:pos x="14" y="7"/>
                  </a:cxn>
                  <a:cxn ang="0">
                    <a:pos x="8" y="7"/>
                  </a:cxn>
                  <a:cxn ang="0">
                    <a:pos x="8" y="0"/>
                  </a:cxn>
                  <a:cxn ang="0">
                    <a:pos x="0" y="7"/>
                  </a:cxn>
                  <a:cxn ang="0">
                    <a:pos x="0" y="36"/>
                  </a:cxn>
                  <a:cxn ang="0">
                    <a:pos x="8" y="44"/>
                  </a:cxn>
                  <a:cxn ang="0">
                    <a:pos x="8" y="36"/>
                  </a:cxn>
                  <a:cxn ang="0">
                    <a:pos x="14" y="36"/>
                  </a:cxn>
                  <a:cxn ang="0">
                    <a:pos x="14" y="7"/>
                  </a:cxn>
                </a:cxnLst>
                <a:rect l="0" t="0" r="r" b="b"/>
                <a:pathLst>
                  <a:path w="14" h="44">
                    <a:moveTo>
                      <a:pt x="14" y="7"/>
                    </a:moveTo>
                    <a:lnTo>
                      <a:pt x="8" y="7"/>
                    </a:lnTo>
                    <a:lnTo>
                      <a:pt x="8" y="0"/>
                    </a:lnTo>
                    <a:lnTo>
                      <a:pt x="0" y="7"/>
                    </a:lnTo>
                    <a:lnTo>
                      <a:pt x="0" y="36"/>
                    </a:lnTo>
                    <a:lnTo>
                      <a:pt x="8" y="44"/>
                    </a:lnTo>
                    <a:lnTo>
                      <a:pt x="8" y="36"/>
                    </a:lnTo>
                    <a:lnTo>
                      <a:pt x="14" y="36"/>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7" name="Line 6522"/>
              <p:cNvSpPr>
                <a:spLocks noChangeShapeType="1"/>
              </p:cNvSpPr>
              <p:nvPr/>
            </p:nvSpPr>
            <p:spPr bwMode="auto">
              <a:xfrm>
                <a:off x="6011863" y="3016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8" name="Freeform 6523"/>
              <p:cNvSpPr>
                <a:spLocks/>
              </p:cNvSpPr>
              <p:nvPr/>
            </p:nvSpPr>
            <p:spPr bwMode="auto">
              <a:xfrm>
                <a:off x="6007101" y="3016250"/>
                <a:ext cx="12700" cy="7938"/>
              </a:xfrm>
              <a:custGeom>
                <a:avLst/>
                <a:gdLst/>
                <a:ahLst/>
                <a:cxnLst>
                  <a:cxn ang="0">
                    <a:pos x="8" y="0"/>
                  </a:cxn>
                  <a:cxn ang="0">
                    <a:pos x="0" y="0"/>
                  </a:cxn>
                  <a:cxn ang="0">
                    <a:pos x="0" y="6"/>
                  </a:cxn>
                  <a:cxn ang="0">
                    <a:pos x="8" y="14"/>
                  </a:cxn>
                  <a:cxn ang="0">
                    <a:pos x="14" y="14"/>
                  </a:cxn>
                  <a:cxn ang="0">
                    <a:pos x="22" y="6"/>
                  </a:cxn>
                  <a:cxn ang="0">
                    <a:pos x="14" y="0"/>
                  </a:cxn>
                  <a:cxn ang="0">
                    <a:pos x="8" y="0"/>
                  </a:cxn>
                </a:cxnLst>
                <a:rect l="0" t="0" r="r" b="b"/>
                <a:pathLst>
                  <a:path w="22" h="14">
                    <a:moveTo>
                      <a:pt x="8" y="0"/>
                    </a:moveTo>
                    <a:lnTo>
                      <a:pt x="0" y="0"/>
                    </a:lnTo>
                    <a:lnTo>
                      <a:pt x="0" y="6"/>
                    </a:lnTo>
                    <a:lnTo>
                      <a:pt x="8" y="14"/>
                    </a:lnTo>
                    <a:lnTo>
                      <a:pt x="14" y="14"/>
                    </a:lnTo>
                    <a:lnTo>
                      <a:pt x="22" y="6"/>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39" name="Freeform 6524"/>
              <p:cNvSpPr>
                <a:spLocks/>
              </p:cNvSpPr>
              <p:nvPr/>
            </p:nvSpPr>
            <p:spPr bwMode="auto">
              <a:xfrm>
                <a:off x="6007101" y="3016250"/>
                <a:ext cx="12700" cy="7938"/>
              </a:xfrm>
              <a:custGeom>
                <a:avLst/>
                <a:gdLst/>
                <a:ahLst/>
                <a:cxnLst>
                  <a:cxn ang="0">
                    <a:pos x="8" y="0"/>
                  </a:cxn>
                  <a:cxn ang="0">
                    <a:pos x="0" y="0"/>
                  </a:cxn>
                  <a:cxn ang="0">
                    <a:pos x="0" y="6"/>
                  </a:cxn>
                  <a:cxn ang="0">
                    <a:pos x="8" y="14"/>
                  </a:cxn>
                  <a:cxn ang="0">
                    <a:pos x="14" y="14"/>
                  </a:cxn>
                  <a:cxn ang="0">
                    <a:pos x="22" y="6"/>
                  </a:cxn>
                  <a:cxn ang="0">
                    <a:pos x="14" y="0"/>
                  </a:cxn>
                  <a:cxn ang="0">
                    <a:pos x="14" y="0"/>
                  </a:cxn>
                  <a:cxn ang="0">
                    <a:pos x="8" y="0"/>
                  </a:cxn>
                </a:cxnLst>
                <a:rect l="0" t="0" r="r" b="b"/>
                <a:pathLst>
                  <a:path w="22" h="14">
                    <a:moveTo>
                      <a:pt x="8" y="0"/>
                    </a:moveTo>
                    <a:lnTo>
                      <a:pt x="0" y="0"/>
                    </a:lnTo>
                    <a:lnTo>
                      <a:pt x="0" y="6"/>
                    </a:lnTo>
                    <a:lnTo>
                      <a:pt x="8" y="14"/>
                    </a:lnTo>
                    <a:lnTo>
                      <a:pt x="14" y="14"/>
                    </a:lnTo>
                    <a:lnTo>
                      <a:pt x="22" y="6"/>
                    </a:lnTo>
                    <a:lnTo>
                      <a:pt x="14"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0" name="Line 6525"/>
              <p:cNvSpPr>
                <a:spLocks noChangeShapeType="1"/>
              </p:cNvSpPr>
              <p:nvPr/>
            </p:nvSpPr>
            <p:spPr bwMode="auto">
              <a:xfrm>
                <a:off x="6015038" y="3016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1" name="Freeform 6526"/>
              <p:cNvSpPr>
                <a:spLocks/>
              </p:cNvSpPr>
              <p:nvPr/>
            </p:nvSpPr>
            <p:spPr bwMode="auto">
              <a:xfrm>
                <a:off x="6011863" y="3016250"/>
                <a:ext cx="19050" cy="7938"/>
              </a:xfrm>
              <a:custGeom>
                <a:avLst/>
                <a:gdLst/>
                <a:ahLst/>
                <a:cxnLst>
                  <a:cxn ang="0">
                    <a:pos x="6" y="0"/>
                  </a:cxn>
                  <a:cxn ang="0">
                    <a:pos x="0" y="0"/>
                  </a:cxn>
                  <a:cxn ang="0">
                    <a:pos x="0" y="6"/>
                  </a:cxn>
                  <a:cxn ang="0">
                    <a:pos x="6" y="14"/>
                  </a:cxn>
                  <a:cxn ang="0">
                    <a:pos x="29" y="14"/>
                  </a:cxn>
                  <a:cxn ang="0">
                    <a:pos x="37" y="6"/>
                  </a:cxn>
                  <a:cxn ang="0">
                    <a:pos x="37" y="0"/>
                  </a:cxn>
                  <a:cxn ang="0">
                    <a:pos x="29" y="0"/>
                  </a:cxn>
                  <a:cxn ang="0">
                    <a:pos x="6" y="0"/>
                  </a:cxn>
                </a:cxnLst>
                <a:rect l="0" t="0" r="r" b="b"/>
                <a:pathLst>
                  <a:path w="37" h="14">
                    <a:moveTo>
                      <a:pt x="6" y="0"/>
                    </a:moveTo>
                    <a:lnTo>
                      <a:pt x="0" y="0"/>
                    </a:lnTo>
                    <a:lnTo>
                      <a:pt x="0" y="6"/>
                    </a:lnTo>
                    <a:lnTo>
                      <a:pt x="6" y="14"/>
                    </a:lnTo>
                    <a:lnTo>
                      <a:pt x="29" y="14"/>
                    </a:lnTo>
                    <a:lnTo>
                      <a:pt x="37" y="6"/>
                    </a:lnTo>
                    <a:lnTo>
                      <a:pt x="37" y="0"/>
                    </a:lnTo>
                    <a:lnTo>
                      <a:pt x="29"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2" name="Freeform 6527"/>
              <p:cNvSpPr>
                <a:spLocks/>
              </p:cNvSpPr>
              <p:nvPr/>
            </p:nvSpPr>
            <p:spPr bwMode="auto">
              <a:xfrm>
                <a:off x="6011863" y="3016250"/>
                <a:ext cx="19050" cy="7938"/>
              </a:xfrm>
              <a:custGeom>
                <a:avLst/>
                <a:gdLst/>
                <a:ahLst/>
                <a:cxnLst>
                  <a:cxn ang="0">
                    <a:pos x="6" y="0"/>
                  </a:cxn>
                  <a:cxn ang="0">
                    <a:pos x="0" y="0"/>
                  </a:cxn>
                  <a:cxn ang="0">
                    <a:pos x="0" y="6"/>
                  </a:cxn>
                  <a:cxn ang="0">
                    <a:pos x="6" y="14"/>
                  </a:cxn>
                  <a:cxn ang="0">
                    <a:pos x="29" y="14"/>
                  </a:cxn>
                  <a:cxn ang="0">
                    <a:pos x="37" y="6"/>
                  </a:cxn>
                  <a:cxn ang="0">
                    <a:pos x="37" y="0"/>
                  </a:cxn>
                  <a:cxn ang="0">
                    <a:pos x="29" y="0"/>
                  </a:cxn>
                  <a:cxn ang="0">
                    <a:pos x="6" y="0"/>
                  </a:cxn>
                </a:cxnLst>
                <a:rect l="0" t="0" r="r" b="b"/>
                <a:pathLst>
                  <a:path w="37" h="14">
                    <a:moveTo>
                      <a:pt x="6" y="0"/>
                    </a:moveTo>
                    <a:lnTo>
                      <a:pt x="0" y="0"/>
                    </a:lnTo>
                    <a:lnTo>
                      <a:pt x="0" y="6"/>
                    </a:lnTo>
                    <a:lnTo>
                      <a:pt x="6" y="14"/>
                    </a:lnTo>
                    <a:lnTo>
                      <a:pt x="29" y="14"/>
                    </a:lnTo>
                    <a:lnTo>
                      <a:pt x="37" y="6"/>
                    </a:lnTo>
                    <a:lnTo>
                      <a:pt x="37" y="0"/>
                    </a:lnTo>
                    <a:lnTo>
                      <a:pt x="29"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3" name="Line 6528"/>
              <p:cNvSpPr>
                <a:spLocks noChangeShapeType="1"/>
              </p:cNvSpPr>
              <p:nvPr/>
            </p:nvSpPr>
            <p:spPr bwMode="auto">
              <a:xfrm>
                <a:off x="6027738" y="301625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4" name="Freeform 6529"/>
              <p:cNvSpPr>
                <a:spLocks/>
              </p:cNvSpPr>
              <p:nvPr/>
            </p:nvSpPr>
            <p:spPr bwMode="auto">
              <a:xfrm>
                <a:off x="6027738" y="3016250"/>
                <a:ext cx="7938" cy="7938"/>
              </a:xfrm>
              <a:custGeom>
                <a:avLst/>
                <a:gdLst/>
                <a:ahLst/>
                <a:cxnLst>
                  <a:cxn ang="0">
                    <a:pos x="0" y="0"/>
                  </a:cxn>
                  <a:cxn ang="0">
                    <a:pos x="0" y="14"/>
                  </a:cxn>
                  <a:cxn ang="0">
                    <a:pos x="8" y="14"/>
                  </a:cxn>
                  <a:cxn ang="0">
                    <a:pos x="16" y="6"/>
                  </a:cxn>
                  <a:cxn ang="0">
                    <a:pos x="16" y="0"/>
                  </a:cxn>
                  <a:cxn ang="0">
                    <a:pos x="8" y="0"/>
                  </a:cxn>
                  <a:cxn ang="0">
                    <a:pos x="0" y="0"/>
                  </a:cxn>
                </a:cxnLst>
                <a:rect l="0" t="0" r="r" b="b"/>
                <a:pathLst>
                  <a:path w="16" h="14">
                    <a:moveTo>
                      <a:pt x="0" y="0"/>
                    </a:moveTo>
                    <a:lnTo>
                      <a:pt x="0" y="14"/>
                    </a:lnTo>
                    <a:lnTo>
                      <a:pt x="8" y="14"/>
                    </a:lnTo>
                    <a:lnTo>
                      <a:pt x="16" y="6"/>
                    </a:lnTo>
                    <a:lnTo>
                      <a:pt x="16"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5" name="Freeform 6530"/>
              <p:cNvSpPr>
                <a:spLocks/>
              </p:cNvSpPr>
              <p:nvPr/>
            </p:nvSpPr>
            <p:spPr bwMode="auto">
              <a:xfrm>
                <a:off x="6027738" y="3016250"/>
                <a:ext cx="7938" cy="7938"/>
              </a:xfrm>
              <a:custGeom>
                <a:avLst/>
                <a:gdLst/>
                <a:ahLst/>
                <a:cxnLst>
                  <a:cxn ang="0">
                    <a:pos x="0" y="0"/>
                  </a:cxn>
                  <a:cxn ang="0">
                    <a:pos x="0" y="0"/>
                  </a:cxn>
                  <a:cxn ang="0">
                    <a:pos x="0" y="6"/>
                  </a:cxn>
                  <a:cxn ang="0">
                    <a:pos x="0" y="14"/>
                  </a:cxn>
                  <a:cxn ang="0">
                    <a:pos x="8" y="14"/>
                  </a:cxn>
                  <a:cxn ang="0">
                    <a:pos x="16" y="6"/>
                  </a:cxn>
                  <a:cxn ang="0">
                    <a:pos x="16" y="0"/>
                  </a:cxn>
                  <a:cxn ang="0">
                    <a:pos x="8" y="0"/>
                  </a:cxn>
                  <a:cxn ang="0">
                    <a:pos x="0" y="0"/>
                  </a:cxn>
                </a:cxnLst>
                <a:rect l="0" t="0" r="r" b="b"/>
                <a:pathLst>
                  <a:path w="16" h="14">
                    <a:moveTo>
                      <a:pt x="0" y="0"/>
                    </a:moveTo>
                    <a:lnTo>
                      <a:pt x="0" y="0"/>
                    </a:lnTo>
                    <a:lnTo>
                      <a:pt x="0" y="6"/>
                    </a:lnTo>
                    <a:lnTo>
                      <a:pt x="0" y="14"/>
                    </a:lnTo>
                    <a:lnTo>
                      <a:pt x="8" y="14"/>
                    </a:lnTo>
                    <a:lnTo>
                      <a:pt x="16" y="6"/>
                    </a:lnTo>
                    <a:lnTo>
                      <a:pt x="16"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6" name="Line 6531"/>
              <p:cNvSpPr>
                <a:spLocks noChangeShapeType="1"/>
              </p:cNvSpPr>
              <p:nvPr/>
            </p:nvSpPr>
            <p:spPr bwMode="auto">
              <a:xfrm>
                <a:off x="6035676" y="30194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7" name="Freeform 6532"/>
              <p:cNvSpPr>
                <a:spLocks/>
              </p:cNvSpPr>
              <p:nvPr/>
            </p:nvSpPr>
            <p:spPr bwMode="auto">
              <a:xfrm>
                <a:off x="6027738" y="3016250"/>
                <a:ext cx="7938" cy="19050"/>
              </a:xfrm>
              <a:custGeom>
                <a:avLst/>
                <a:gdLst/>
                <a:ahLst/>
                <a:cxnLst>
                  <a:cxn ang="0">
                    <a:pos x="16" y="6"/>
                  </a:cxn>
                  <a:cxn ang="0">
                    <a:pos x="16" y="0"/>
                  </a:cxn>
                  <a:cxn ang="0">
                    <a:pos x="8" y="0"/>
                  </a:cxn>
                  <a:cxn ang="0">
                    <a:pos x="0" y="6"/>
                  </a:cxn>
                  <a:cxn ang="0">
                    <a:pos x="0" y="36"/>
                  </a:cxn>
                  <a:cxn ang="0">
                    <a:pos x="16" y="36"/>
                  </a:cxn>
                  <a:cxn ang="0">
                    <a:pos x="16" y="6"/>
                  </a:cxn>
                </a:cxnLst>
                <a:rect l="0" t="0" r="r" b="b"/>
                <a:pathLst>
                  <a:path w="16" h="36">
                    <a:moveTo>
                      <a:pt x="16" y="6"/>
                    </a:moveTo>
                    <a:lnTo>
                      <a:pt x="16" y="0"/>
                    </a:lnTo>
                    <a:lnTo>
                      <a:pt x="8" y="0"/>
                    </a:lnTo>
                    <a:lnTo>
                      <a:pt x="0" y="6"/>
                    </a:lnTo>
                    <a:lnTo>
                      <a:pt x="0" y="36"/>
                    </a:lnTo>
                    <a:lnTo>
                      <a:pt x="16" y="36"/>
                    </a:lnTo>
                    <a:lnTo>
                      <a:pt x="16"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8" name="Freeform 6533"/>
              <p:cNvSpPr>
                <a:spLocks/>
              </p:cNvSpPr>
              <p:nvPr/>
            </p:nvSpPr>
            <p:spPr bwMode="auto">
              <a:xfrm>
                <a:off x="6027738" y="3016250"/>
                <a:ext cx="7938" cy="19050"/>
              </a:xfrm>
              <a:custGeom>
                <a:avLst/>
                <a:gdLst/>
                <a:ahLst/>
                <a:cxnLst>
                  <a:cxn ang="0">
                    <a:pos x="16" y="6"/>
                  </a:cxn>
                  <a:cxn ang="0">
                    <a:pos x="16" y="0"/>
                  </a:cxn>
                  <a:cxn ang="0">
                    <a:pos x="8" y="0"/>
                  </a:cxn>
                  <a:cxn ang="0">
                    <a:pos x="0" y="6"/>
                  </a:cxn>
                  <a:cxn ang="0">
                    <a:pos x="0" y="36"/>
                  </a:cxn>
                  <a:cxn ang="0">
                    <a:pos x="8" y="36"/>
                  </a:cxn>
                  <a:cxn ang="0">
                    <a:pos x="16" y="36"/>
                  </a:cxn>
                  <a:cxn ang="0">
                    <a:pos x="16" y="36"/>
                  </a:cxn>
                  <a:cxn ang="0">
                    <a:pos x="16" y="6"/>
                  </a:cxn>
                </a:cxnLst>
                <a:rect l="0" t="0" r="r" b="b"/>
                <a:pathLst>
                  <a:path w="16" h="36">
                    <a:moveTo>
                      <a:pt x="16" y="6"/>
                    </a:moveTo>
                    <a:lnTo>
                      <a:pt x="16" y="0"/>
                    </a:lnTo>
                    <a:lnTo>
                      <a:pt x="8" y="0"/>
                    </a:lnTo>
                    <a:lnTo>
                      <a:pt x="0" y="6"/>
                    </a:lnTo>
                    <a:lnTo>
                      <a:pt x="0" y="36"/>
                    </a:lnTo>
                    <a:lnTo>
                      <a:pt x="8" y="36"/>
                    </a:lnTo>
                    <a:lnTo>
                      <a:pt x="16" y="36"/>
                    </a:lnTo>
                    <a:lnTo>
                      <a:pt x="16" y="36"/>
                    </a:lnTo>
                    <a:lnTo>
                      <a:pt x="16"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49" name="Line 6534"/>
              <p:cNvSpPr>
                <a:spLocks noChangeShapeType="1"/>
              </p:cNvSpPr>
              <p:nvPr/>
            </p:nvSpPr>
            <p:spPr bwMode="auto">
              <a:xfrm>
                <a:off x="6030913" y="3032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0" name="Freeform 6535"/>
              <p:cNvSpPr>
                <a:spLocks/>
              </p:cNvSpPr>
              <p:nvPr/>
            </p:nvSpPr>
            <p:spPr bwMode="auto">
              <a:xfrm>
                <a:off x="6027738" y="3032125"/>
                <a:ext cx="11113" cy="3175"/>
              </a:xfrm>
              <a:custGeom>
                <a:avLst/>
                <a:gdLst/>
                <a:ahLst/>
                <a:cxnLst>
                  <a:cxn ang="0">
                    <a:pos x="8" y="0"/>
                  </a:cxn>
                  <a:cxn ang="0">
                    <a:pos x="0" y="7"/>
                  </a:cxn>
                  <a:cxn ang="0">
                    <a:pos x="22" y="7"/>
                  </a:cxn>
                  <a:cxn ang="0">
                    <a:pos x="22" y="0"/>
                  </a:cxn>
                  <a:cxn ang="0">
                    <a:pos x="16" y="0"/>
                  </a:cxn>
                  <a:cxn ang="0">
                    <a:pos x="8" y="0"/>
                  </a:cxn>
                </a:cxnLst>
                <a:rect l="0" t="0" r="r" b="b"/>
                <a:pathLst>
                  <a:path w="22" h="7">
                    <a:moveTo>
                      <a:pt x="8" y="0"/>
                    </a:moveTo>
                    <a:lnTo>
                      <a:pt x="0" y="7"/>
                    </a:lnTo>
                    <a:lnTo>
                      <a:pt x="22"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1" name="Freeform 6536"/>
              <p:cNvSpPr>
                <a:spLocks/>
              </p:cNvSpPr>
              <p:nvPr/>
            </p:nvSpPr>
            <p:spPr bwMode="auto">
              <a:xfrm>
                <a:off x="6027738" y="3032125"/>
                <a:ext cx="11113" cy="3175"/>
              </a:xfrm>
              <a:custGeom>
                <a:avLst/>
                <a:gdLst/>
                <a:ahLst/>
                <a:cxnLst>
                  <a:cxn ang="0">
                    <a:pos x="8" y="0"/>
                  </a:cxn>
                  <a:cxn ang="0">
                    <a:pos x="8" y="0"/>
                  </a:cxn>
                  <a:cxn ang="0">
                    <a:pos x="0" y="7"/>
                  </a:cxn>
                  <a:cxn ang="0">
                    <a:pos x="8" y="7"/>
                  </a:cxn>
                  <a:cxn ang="0">
                    <a:pos x="16" y="7"/>
                  </a:cxn>
                  <a:cxn ang="0">
                    <a:pos x="22" y="7"/>
                  </a:cxn>
                  <a:cxn ang="0">
                    <a:pos x="22" y="0"/>
                  </a:cxn>
                  <a:cxn ang="0">
                    <a:pos x="16" y="0"/>
                  </a:cxn>
                  <a:cxn ang="0">
                    <a:pos x="8" y="0"/>
                  </a:cxn>
                </a:cxnLst>
                <a:rect l="0" t="0" r="r" b="b"/>
                <a:pathLst>
                  <a:path w="22" h="7">
                    <a:moveTo>
                      <a:pt x="8" y="0"/>
                    </a:moveTo>
                    <a:lnTo>
                      <a:pt x="8" y="0"/>
                    </a:lnTo>
                    <a:lnTo>
                      <a:pt x="0" y="7"/>
                    </a:lnTo>
                    <a:lnTo>
                      <a:pt x="8" y="7"/>
                    </a:lnTo>
                    <a:lnTo>
                      <a:pt x="16" y="7"/>
                    </a:lnTo>
                    <a:lnTo>
                      <a:pt x="22" y="7"/>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2" name="Line 6537"/>
              <p:cNvSpPr>
                <a:spLocks noChangeShapeType="1"/>
              </p:cNvSpPr>
              <p:nvPr/>
            </p:nvSpPr>
            <p:spPr bwMode="auto">
              <a:xfrm>
                <a:off x="6035676" y="3032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3" name="Freeform 6538"/>
              <p:cNvSpPr>
                <a:spLocks/>
              </p:cNvSpPr>
              <p:nvPr/>
            </p:nvSpPr>
            <p:spPr bwMode="auto">
              <a:xfrm>
                <a:off x="6030913" y="3032125"/>
                <a:ext cx="12700" cy="3175"/>
              </a:xfrm>
              <a:custGeom>
                <a:avLst/>
                <a:gdLst/>
                <a:ahLst/>
                <a:cxnLst>
                  <a:cxn ang="0">
                    <a:pos x="8" y="0"/>
                  </a:cxn>
                  <a:cxn ang="0">
                    <a:pos x="0" y="7"/>
                  </a:cxn>
                  <a:cxn ang="0">
                    <a:pos x="22" y="7"/>
                  </a:cxn>
                  <a:cxn ang="0">
                    <a:pos x="22" y="0"/>
                  </a:cxn>
                  <a:cxn ang="0">
                    <a:pos x="14" y="0"/>
                  </a:cxn>
                  <a:cxn ang="0">
                    <a:pos x="8" y="0"/>
                  </a:cxn>
                </a:cxnLst>
                <a:rect l="0" t="0" r="r" b="b"/>
                <a:pathLst>
                  <a:path w="22" h="7">
                    <a:moveTo>
                      <a:pt x="8" y="0"/>
                    </a:moveTo>
                    <a:lnTo>
                      <a:pt x="0" y="7"/>
                    </a:lnTo>
                    <a:lnTo>
                      <a:pt x="22"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4" name="Freeform 6539"/>
              <p:cNvSpPr>
                <a:spLocks/>
              </p:cNvSpPr>
              <p:nvPr/>
            </p:nvSpPr>
            <p:spPr bwMode="auto">
              <a:xfrm>
                <a:off x="6030913" y="3032125"/>
                <a:ext cx="12700" cy="3175"/>
              </a:xfrm>
              <a:custGeom>
                <a:avLst/>
                <a:gdLst/>
                <a:ahLst/>
                <a:cxnLst>
                  <a:cxn ang="0">
                    <a:pos x="8" y="0"/>
                  </a:cxn>
                  <a:cxn ang="0">
                    <a:pos x="8" y="0"/>
                  </a:cxn>
                  <a:cxn ang="0">
                    <a:pos x="0" y="7"/>
                  </a:cxn>
                  <a:cxn ang="0">
                    <a:pos x="8" y="7"/>
                  </a:cxn>
                  <a:cxn ang="0">
                    <a:pos x="14" y="7"/>
                  </a:cxn>
                  <a:cxn ang="0">
                    <a:pos x="22" y="7"/>
                  </a:cxn>
                  <a:cxn ang="0">
                    <a:pos x="22" y="0"/>
                  </a:cxn>
                  <a:cxn ang="0">
                    <a:pos x="14" y="0"/>
                  </a:cxn>
                  <a:cxn ang="0">
                    <a:pos x="8" y="0"/>
                  </a:cxn>
                </a:cxnLst>
                <a:rect l="0" t="0" r="r" b="b"/>
                <a:pathLst>
                  <a:path w="22" h="7">
                    <a:moveTo>
                      <a:pt x="8" y="0"/>
                    </a:moveTo>
                    <a:lnTo>
                      <a:pt x="8" y="0"/>
                    </a:lnTo>
                    <a:lnTo>
                      <a:pt x="0" y="7"/>
                    </a:lnTo>
                    <a:lnTo>
                      <a:pt x="8" y="7"/>
                    </a:lnTo>
                    <a:lnTo>
                      <a:pt x="14" y="7"/>
                    </a:lnTo>
                    <a:lnTo>
                      <a:pt x="22" y="7"/>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5" name="Line 6540"/>
              <p:cNvSpPr>
                <a:spLocks noChangeShapeType="1"/>
              </p:cNvSpPr>
              <p:nvPr/>
            </p:nvSpPr>
            <p:spPr bwMode="auto">
              <a:xfrm>
                <a:off x="6038851" y="3032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6" name="Freeform 6541"/>
              <p:cNvSpPr>
                <a:spLocks/>
              </p:cNvSpPr>
              <p:nvPr/>
            </p:nvSpPr>
            <p:spPr bwMode="auto">
              <a:xfrm>
                <a:off x="6035676" y="3032125"/>
                <a:ext cx="7938" cy="3175"/>
              </a:xfrm>
              <a:custGeom>
                <a:avLst/>
                <a:gdLst/>
                <a:ahLst/>
                <a:cxnLst>
                  <a:cxn ang="0">
                    <a:pos x="6" y="0"/>
                  </a:cxn>
                  <a:cxn ang="0">
                    <a:pos x="0" y="7"/>
                  </a:cxn>
                  <a:cxn ang="0">
                    <a:pos x="14" y="7"/>
                  </a:cxn>
                  <a:cxn ang="0">
                    <a:pos x="14" y="0"/>
                  </a:cxn>
                  <a:cxn ang="0">
                    <a:pos x="6" y="0"/>
                  </a:cxn>
                </a:cxnLst>
                <a:rect l="0" t="0" r="r" b="b"/>
                <a:pathLst>
                  <a:path w="14" h="7">
                    <a:moveTo>
                      <a:pt x="6" y="0"/>
                    </a:moveTo>
                    <a:lnTo>
                      <a:pt x="0" y="7"/>
                    </a:lnTo>
                    <a:lnTo>
                      <a:pt x="14" y="7"/>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7" name="Freeform 6542"/>
              <p:cNvSpPr>
                <a:spLocks/>
              </p:cNvSpPr>
              <p:nvPr/>
            </p:nvSpPr>
            <p:spPr bwMode="auto">
              <a:xfrm>
                <a:off x="6035676" y="3032125"/>
                <a:ext cx="7938" cy="3175"/>
              </a:xfrm>
              <a:custGeom>
                <a:avLst/>
                <a:gdLst/>
                <a:ahLst/>
                <a:cxnLst>
                  <a:cxn ang="0">
                    <a:pos x="6" y="0"/>
                  </a:cxn>
                  <a:cxn ang="0">
                    <a:pos x="6" y="0"/>
                  </a:cxn>
                  <a:cxn ang="0">
                    <a:pos x="0" y="7"/>
                  </a:cxn>
                  <a:cxn ang="0">
                    <a:pos x="6" y="7"/>
                  </a:cxn>
                  <a:cxn ang="0">
                    <a:pos x="6" y="7"/>
                  </a:cxn>
                  <a:cxn ang="0">
                    <a:pos x="14" y="7"/>
                  </a:cxn>
                  <a:cxn ang="0">
                    <a:pos x="14" y="0"/>
                  </a:cxn>
                  <a:cxn ang="0">
                    <a:pos x="6" y="0"/>
                  </a:cxn>
                  <a:cxn ang="0">
                    <a:pos x="6" y="0"/>
                  </a:cxn>
                </a:cxnLst>
                <a:rect l="0" t="0" r="r" b="b"/>
                <a:pathLst>
                  <a:path w="14" h="7">
                    <a:moveTo>
                      <a:pt x="6" y="0"/>
                    </a:moveTo>
                    <a:lnTo>
                      <a:pt x="6" y="0"/>
                    </a:lnTo>
                    <a:lnTo>
                      <a:pt x="0" y="7"/>
                    </a:lnTo>
                    <a:lnTo>
                      <a:pt x="6" y="7"/>
                    </a:lnTo>
                    <a:lnTo>
                      <a:pt x="6" y="7"/>
                    </a:lnTo>
                    <a:lnTo>
                      <a:pt x="14" y="7"/>
                    </a:lnTo>
                    <a:lnTo>
                      <a:pt x="14" y="0"/>
                    </a:lnTo>
                    <a:lnTo>
                      <a:pt x="6"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8" name="Line 6543"/>
              <p:cNvSpPr>
                <a:spLocks noChangeShapeType="1"/>
              </p:cNvSpPr>
              <p:nvPr/>
            </p:nvSpPr>
            <p:spPr bwMode="auto">
              <a:xfrm>
                <a:off x="6038851" y="3032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59" name="Freeform 6544"/>
              <p:cNvSpPr>
                <a:spLocks/>
              </p:cNvSpPr>
              <p:nvPr/>
            </p:nvSpPr>
            <p:spPr bwMode="auto">
              <a:xfrm>
                <a:off x="6035676" y="3032125"/>
                <a:ext cx="11113" cy="3175"/>
              </a:xfrm>
              <a:custGeom>
                <a:avLst/>
                <a:gdLst/>
                <a:ahLst/>
                <a:cxnLst>
                  <a:cxn ang="0">
                    <a:pos x="6" y="0"/>
                  </a:cxn>
                  <a:cxn ang="0">
                    <a:pos x="0" y="7"/>
                  </a:cxn>
                  <a:cxn ang="0">
                    <a:pos x="22" y="7"/>
                  </a:cxn>
                  <a:cxn ang="0">
                    <a:pos x="22" y="0"/>
                  </a:cxn>
                  <a:cxn ang="0">
                    <a:pos x="14" y="0"/>
                  </a:cxn>
                  <a:cxn ang="0">
                    <a:pos x="6" y="0"/>
                  </a:cxn>
                </a:cxnLst>
                <a:rect l="0" t="0" r="r" b="b"/>
                <a:pathLst>
                  <a:path w="22" h="7">
                    <a:moveTo>
                      <a:pt x="6" y="0"/>
                    </a:moveTo>
                    <a:lnTo>
                      <a:pt x="0" y="7"/>
                    </a:lnTo>
                    <a:lnTo>
                      <a:pt x="22"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0" name="Freeform 6545"/>
              <p:cNvSpPr>
                <a:spLocks/>
              </p:cNvSpPr>
              <p:nvPr/>
            </p:nvSpPr>
            <p:spPr bwMode="auto">
              <a:xfrm>
                <a:off x="6035676" y="3032125"/>
                <a:ext cx="11113" cy="3175"/>
              </a:xfrm>
              <a:custGeom>
                <a:avLst/>
                <a:gdLst/>
                <a:ahLst/>
                <a:cxnLst>
                  <a:cxn ang="0">
                    <a:pos x="6" y="0"/>
                  </a:cxn>
                  <a:cxn ang="0">
                    <a:pos x="6" y="0"/>
                  </a:cxn>
                  <a:cxn ang="0">
                    <a:pos x="0" y="7"/>
                  </a:cxn>
                  <a:cxn ang="0">
                    <a:pos x="6" y="7"/>
                  </a:cxn>
                  <a:cxn ang="0">
                    <a:pos x="14" y="7"/>
                  </a:cxn>
                  <a:cxn ang="0">
                    <a:pos x="22" y="7"/>
                  </a:cxn>
                  <a:cxn ang="0">
                    <a:pos x="22" y="0"/>
                  </a:cxn>
                  <a:cxn ang="0">
                    <a:pos x="14" y="0"/>
                  </a:cxn>
                  <a:cxn ang="0">
                    <a:pos x="6" y="0"/>
                  </a:cxn>
                </a:cxnLst>
                <a:rect l="0" t="0" r="r" b="b"/>
                <a:pathLst>
                  <a:path w="22" h="7">
                    <a:moveTo>
                      <a:pt x="6" y="0"/>
                    </a:moveTo>
                    <a:lnTo>
                      <a:pt x="6" y="0"/>
                    </a:lnTo>
                    <a:lnTo>
                      <a:pt x="0" y="7"/>
                    </a:lnTo>
                    <a:lnTo>
                      <a:pt x="6" y="7"/>
                    </a:lnTo>
                    <a:lnTo>
                      <a:pt x="14" y="7"/>
                    </a:lnTo>
                    <a:lnTo>
                      <a:pt x="22" y="7"/>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1" name="Line 6546"/>
              <p:cNvSpPr>
                <a:spLocks noChangeShapeType="1"/>
              </p:cNvSpPr>
              <p:nvPr/>
            </p:nvSpPr>
            <p:spPr bwMode="auto">
              <a:xfrm>
                <a:off x="6043613" y="3032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2" name="Freeform 6547"/>
              <p:cNvSpPr>
                <a:spLocks/>
              </p:cNvSpPr>
              <p:nvPr/>
            </p:nvSpPr>
            <p:spPr bwMode="auto">
              <a:xfrm>
                <a:off x="6038851" y="3032125"/>
                <a:ext cx="28575" cy="3175"/>
              </a:xfrm>
              <a:custGeom>
                <a:avLst/>
                <a:gdLst/>
                <a:ahLst/>
                <a:cxnLst>
                  <a:cxn ang="0">
                    <a:pos x="8" y="0"/>
                  </a:cxn>
                  <a:cxn ang="0">
                    <a:pos x="0" y="0"/>
                  </a:cxn>
                  <a:cxn ang="0">
                    <a:pos x="0" y="7"/>
                  </a:cxn>
                  <a:cxn ang="0">
                    <a:pos x="53" y="7"/>
                  </a:cxn>
                  <a:cxn ang="0">
                    <a:pos x="46" y="0"/>
                  </a:cxn>
                  <a:cxn ang="0">
                    <a:pos x="8" y="0"/>
                  </a:cxn>
                </a:cxnLst>
                <a:rect l="0" t="0" r="r" b="b"/>
                <a:pathLst>
                  <a:path w="53" h="7">
                    <a:moveTo>
                      <a:pt x="8" y="0"/>
                    </a:moveTo>
                    <a:lnTo>
                      <a:pt x="0" y="0"/>
                    </a:lnTo>
                    <a:lnTo>
                      <a:pt x="0" y="7"/>
                    </a:lnTo>
                    <a:lnTo>
                      <a:pt x="53" y="7"/>
                    </a:lnTo>
                    <a:lnTo>
                      <a:pt x="4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3" name="Freeform 6548"/>
              <p:cNvSpPr>
                <a:spLocks/>
              </p:cNvSpPr>
              <p:nvPr/>
            </p:nvSpPr>
            <p:spPr bwMode="auto">
              <a:xfrm>
                <a:off x="6038851" y="3032125"/>
                <a:ext cx="28575" cy="3175"/>
              </a:xfrm>
              <a:custGeom>
                <a:avLst/>
                <a:gdLst/>
                <a:ahLst/>
                <a:cxnLst>
                  <a:cxn ang="0">
                    <a:pos x="8" y="0"/>
                  </a:cxn>
                  <a:cxn ang="0">
                    <a:pos x="0" y="0"/>
                  </a:cxn>
                  <a:cxn ang="0">
                    <a:pos x="0" y="7"/>
                  </a:cxn>
                  <a:cxn ang="0">
                    <a:pos x="8" y="7"/>
                  </a:cxn>
                  <a:cxn ang="0">
                    <a:pos x="46" y="7"/>
                  </a:cxn>
                  <a:cxn ang="0">
                    <a:pos x="53" y="7"/>
                  </a:cxn>
                  <a:cxn ang="0">
                    <a:pos x="46" y="0"/>
                  </a:cxn>
                  <a:cxn ang="0">
                    <a:pos x="46" y="0"/>
                  </a:cxn>
                  <a:cxn ang="0">
                    <a:pos x="8" y="0"/>
                  </a:cxn>
                </a:cxnLst>
                <a:rect l="0" t="0" r="r" b="b"/>
                <a:pathLst>
                  <a:path w="53" h="7">
                    <a:moveTo>
                      <a:pt x="8" y="0"/>
                    </a:moveTo>
                    <a:lnTo>
                      <a:pt x="0" y="0"/>
                    </a:lnTo>
                    <a:lnTo>
                      <a:pt x="0" y="7"/>
                    </a:lnTo>
                    <a:lnTo>
                      <a:pt x="8" y="7"/>
                    </a:lnTo>
                    <a:lnTo>
                      <a:pt x="46" y="7"/>
                    </a:lnTo>
                    <a:lnTo>
                      <a:pt x="53" y="7"/>
                    </a:lnTo>
                    <a:lnTo>
                      <a:pt x="46" y="0"/>
                    </a:lnTo>
                    <a:lnTo>
                      <a:pt x="4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4" name="Line 6549"/>
              <p:cNvSpPr>
                <a:spLocks noChangeShapeType="1"/>
              </p:cNvSpPr>
              <p:nvPr/>
            </p:nvSpPr>
            <p:spPr bwMode="auto">
              <a:xfrm>
                <a:off x="6062663" y="303212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5" name="Freeform 6550"/>
              <p:cNvSpPr>
                <a:spLocks/>
              </p:cNvSpPr>
              <p:nvPr/>
            </p:nvSpPr>
            <p:spPr bwMode="auto">
              <a:xfrm>
                <a:off x="6059488" y="3032125"/>
                <a:ext cx="15875" cy="3175"/>
              </a:xfrm>
              <a:custGeom>
                <a:avLst/>
                <a:gdLst/>
                <a:ahLst/>
                <a:cxnLst>
                  <a:cxn ang="0">
                    <a:pos x="8" y="0"/>
                  </a:cxn>
                  <a:cxn ang="0">
                    <a:pos x="0" y="0"/>
                  </a:cxn>
                  <a:cxn ang="0">
                    <a:pos x="0" y="7"/>
                  </a:cxn>
                  <a:cxn ang="0">
                    <a:pos x="31" y="7"/>
                  </a:cxn>
                  <a:cxn ang="0">
                    <a:pos x="23" y="0"/>
                  </a:cxn>
                  <a:cxn ang="0">
                    <a:pos x="8" y="0"/>
                  </a:cxn>
                </a:cxnLst>
                <a:rect l="0" t="0" r="r" b="b"/>
                <a:pathLst>
                  <a:path w="31" h="7">
                    <a:moveTo>
                      <a:pt x="8" y="0"/>
                    </a:moveTo>
                    <a:lnTo>
                      <a:pt x="0" y="0"/>
                    </a:lnTo>
                    <a:lnTo>
                      <a:pt x="0" y="7"/>
                    </a:lnTo>
                    <a:lnTo>
                      <a:pt x="31" y="7"/>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6" name="Freeform 6551"/>
              <p:cNvSpPr>
                <a:spLocks/>
              </p:cNvSpPr>
              <p:nvPr/>
            </p:nvSpPr>
            <p:spPr bwMode="auto">
              <a:xfrm>
                <a:off x="6059488" y="3032125"/>
                <a:ext cx="15875" cy="3175"/>
              </a:xfrm>
              <a:custGeom>
                <a:avLst/>
                <a:gdLst/>
                <a:ahLst/>
                <a:cxnLst>
                  <a:cxn ang="0">
                    <a:pos x="8" y="0"/>
                  </a:cxn>
                  <a:cxn ang="0">
                    <a:pos x="0" y="0"/>
                  </a:cxn>
                  <a:cxn ang="0">
                    <a:pos x="0" y="7"/>
                  </a:cxn>
                  <a:cxn ang="0">
                    <a:pos x="8" y="7"/>
                  </a:cxn>
                  <a:cxn ang="0">
                    <a:pos x="23" y="7"/>
                  </a:cxn>
                  <a:cxn ang="0">
                    <a:pos x="31" y="7"/>
                  </a:cxn>
                  <a:cxn ang="0">
                    <a:pos x="23" y="0"/>
                  </a:cxn>
                  <a:cxn ang="0">
                    <a:pos x="23" y="0"/>
                  </a:cxn>
                  <a:cxn ang="0">
                    <a:pos x="8" y="0"/>
                  </a:cxn>
                </a:cxnLst>
                <a:rect l="0" t="0" r="r" b="b"/>
                <a:pathLst>
                  <a:path w="31" h="7">
                    <a:moveTo>
                      <a:pt x="8" y="0"/>
                    </a:moveTo>
                    <a:lnTo>
                      <a:pt x="0" y="0"/>
                    </a:lnTo>
                    <a:lnTo>
                      <a:pt x="0" y="7"/>
                    </a:lnTo>
                    <a:lnTo>
                      <a:pt x="8" y="7"/>
                    </a:lnTo>
                    <a:lnTo>
                      <a:pt x="23" y="7"/>
                    </a:lnTo>
                    <a:lnTo>
                      <a:pt x="31" y="7"/>
                    </a:lnTo>
                    <a:lnTo>
                      <a:pt x="23"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7" name="Line 6552"/>
              <p:cNvSpPr>
                <a:spLocks noChangeShapeType="1"/>
              </p:cNvSpPr>
              <p:nvPr/>
            </p:nvSpPr>
            <p:spPr bwMode="auto">
              <a:xfrm>
                <a:off x="6075363" y="30353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8" name="Freeform 6553"/>
              <p:cNvSpPr>
                <a:spLocks/>
              </p:cNvSpPr>
              <p:nvPr/>
            </p:nvSpPr>
            <p:spPr bwMode="auto">
              <a:xfrm>
                <a:off x="6067426" y="3032125"/>
                <a:ext cx="7938" cy="19050"/>
              </a:xfrm>
              <a:custGeom>
                <a:avLst/>
                <a:gdLst/>
                <a:ahLst/>
                <a:cxnLst>
                  <a:cxn ang="0">
                    <a:pos x="16" y="7"/>
                  </a:cxn>
                  <a:cxn ang="0">
                    <a:pos x="8" y="0"/>
                  </a:cxn>
                  <a:cxn ang="0">
                    <a:pos x="0" y="7"/>
                  </a:cxn>
                  <a:cxn ang="0">
                    <a:pos x="0" y="36"/>
                  </a:cxn>
                  <a:cxn ang="0">
                    <a:pos x="16" y="36"/>
                  </a:cxn>
                  <a:cxn ang="0">
                    <a:pos x="16" y="7"/>
                  </a:cxn>
                </a:cxnLst>
                <a:rect l="0" t="0" r="r" b="b"/>
                <a:pathLst>
                  <a:path w="16" h="36">
                    <a:moveTo>
                      <a:pt x="16" y="7"/>
                    </a:moveTo>
                    <a:lnTo>
                      <a:pt x="8" y="0"/>
                    </a:lnTo>
                    <a:lnTo>
                      <a:pt x="0" y="7"/>
                    </a:lnTo>
                    <a:lnTo>
                      <a:pt x="0" y="36"/>
                    </a:lnTo>
                    <a:lnTo>
                      <a:pt x="16" y="36"/>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69" name="Freeform 6554"/>
              <p:cNvSpPr>
                <a:spLocks/>
              </p:cNvSpPr>
              <p:nvPr/>
            </p:nvSpPr>
            <p:spPr bwMode="auto">
              <a:xfrm>
                <a:off x="6067426" y="3032125"/>
                <a:ext cx="7938" cy="19050"/>
              </a:xfrm>
              <a:custGeom>
                <a:avLst/>
                <a:gdLst/>
                <a:ahLst/>
                <a:cxnLst>
                  <a:cxn ang="0">
                    <a:pos x="16" y="7"/>
                  </a:cxn>
                  <a:cxn ang="0">
                    <a:pos x="8" y="0"/>
                  </a:cxn>
                  <a:cxn ang="0">
                    <a:pos x="8" y="0"/>
                  </a:cxn>
                  <a:cxn ang="0">
                    <a:pos x="0" y="7"/>
                  </a:cxn>
                  <a:cxn ang="0">
                    <a:pos x="0" y="36"/>
                  </a:cxn>
                  <a:cxn ang="0">
                    <a:pos x="8" y="36"/>
                  </a:cxn>
                  <a:cxn ang="0">
                    <a:pos x="8" y="36"/>
                  </a:cxn>
                  <a:cxn ang="0">
                    <a:pos x="16" y="36"/>
                  </a:cxn>
                  <a:cxn ang="0">
                    <a:pos x="16" y="7"/>
                  </a:cxn>
                </a:cxnLst>
                <a:rect l="0" t="0" r="r" b="b"/>
                <a:pathLst>
                  <a:path w="16" h="36">
                    <a:moveTo>
                      <a:pt x="16" y="7"/>
                    </a:moveTo>
                    <a:lnTo>
                      <a:pt x="8" y="0"/>
                    </a:lnTo>
                    <a:lnTo>
                      <a:pt x="8" y="0"/>
                    </a:lnTo>
                    <a:lnTo>
                      <a:pt x="0" y="7"/>
                    </a:lnTo>
                    <a:lnTo>
                      <a:pt x="0" y="36"/>
                    </a:lnTo>
                    <a:lnTo>
                      <a:pt x="8" y="36"/>
                    </a:lnTo>
                    <a:lnTo>
                      <a:pt x="8" y="36"/>
                    </a:lnTo>
                    <a:lnTo>
                      <a:pt x="16" y="36"/>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0" name="Line 6555"/>
              <p:cNvSpPr>
                <a:spLocks noChangeShapeType="1"/>
              </p:cNvSpPr>
              <p:nvPr/>
            </p:nvSpPr>
            <p:spPr bwMode="auto">
              <a:xfrm>
                <a:off x="6070601" y="30464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1" name="Freeform 6556"/>
              <p:cNvSpPr>
                <a:spLocks/>
              </p:cNvSpPr>
              <p:nvPr/>
            </p:nvSpPr>
            <p:spPr bwMode="auto">
              <a:xfrm>
                <a:off x="6067426" y="3046413"/>
                <a:ext cx="12700" cy="4763"/>
              </a:xfrm>
              <a:custGeom>
                <a:avLst/>
                <a:gdLst/>
                <a:ahLst/>
                <a:cxnLst>
                  <a:cxn ang="0">
                    <a:pos x="8" y="0"/>
                  </a:cxn>
                  <a:cxn ang="0">
                    <a:pos x="0" y="0"/>
                  </a:cxn>
                  <a:cxn ang="0">
                    <a:pos x="0" y="8"/>
                  </a:cxn>
                  <a:cxn ang="0">
                    <a:pos x="24" y="8"/>
                  </a:cxn>
                  <a:cxn ang="0">
                    <a:pos x="24" y="0"/>
                  </a:cxn>
                  <a:cxn ang="0">
                    <a:pos x="16" y="0"/>
                  </a:cxn>
                  <a:cxn ang="0">
                    <a:pos x="8" y="0"/>
                  </a:cxn>
                </a:cxnLst>
                <a:rect l="0" t="0" r="r" b="b"/>
                <a:pathLst>
                  <a:path w="24" h="8">
                    <a:moveTo>
                      <a:pt x="8" y="0"/>
                    </a:moveTo>
                    <a:lnTo>
                      <a:pt x="0" y="0"/>
                    </a:lnTo>
                    <a:lnTo>
                      <a:pt x="0" y="8"/>
                    </a:lnTo>
                    <a:lnTo>
                      <a:pt x="24" y="8"/>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2" name="Freeform 6557"/>
              <p:cNvSpPr>
                <a:spLocks/>
              </p:cNvSpPr>
              <p:nvPr/>
            </p:nvSpPr>
            <p:spPr bwMode="auto">
              <a:xfrm>
                <a:off x="6067426" y="3046413"/>
                <a:ext cx="12700" cy="4763"/>
              </a:xfrm>
              <a:custGeom>
                <a:avLst/>
                <a:gdLst/>
                <a:ahLst/>
                <a:cxnLst>
                  <a:cxn ang="0">
                    <a:pos x="8" y="0"/>
                  </a:cxn>
                  <a:cxn ang="0">
                    <a:pos x="0" y="0"/>
                  </a:cxn>
                  <a:cxn ang="0">
                    <a:pos x="0" y="8"/>
                  </a:cxn>
                  <a:cxn ang="0">
                    <a:pos x="8" y="8"/>
                  </a:cxn>
                  <a:cxn ang="0">
                    <a:pos x="16" y="8"/>
                  </a:cxn>
                  <a:cxn ang="0">
                    <a:pos x="24" y="8"/>
                  </a:cxn>
                  <a:cxn ang="0">
                    <a:pos x="24" y="0"/>
                  </a:cxn>
                  <a:cxn ang="0">
                    <a:pos x="16" y="0"/>
                  </a:cxn>
                  <a:cxn ang="0">
                    <a:pos x="8" y="0"/>
                  </a:cxn>
                </a:cxnLst>
                <a:rect l="0" t="0" r="r" b="b"/>
                <a:pathLst>
                  <a:path w="24" h="8">
                    <a:moveTo>
                      <a:pt x="8" y="0"/>
                    </a:moveTo>
                    <a:lnTo>
                      <a:pt x="0" y="0"/>
                    </a:lnTo>
                    <a:lnTo>
                      <a:pt x="0" y="8"/>
                    </a:lnTo>
                    <a:lnTo>
                      <a:pt x="8" y="8"/>
                    </a:lnTo>
                    <a:lnTo>
                      <a:pt x="16" y="8"/>
                    </a:lnTo>
                    <a:lnTo>
                      <a:pt x="24" y="8"/>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3" name="Line 6558"/>
              <p:cNvSpPr>
                <a:spLocks noChangeShapeType="1"/>
              </p:cNvSpPr>
              <p:nvPr/>
            </p:nvSpPr>
            <p:spPr bwMode="auto">
              <a:xfrm>
                <a:off x="6075363" y="30464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4" name="Freeform 6559"/>
              <p:cNvSpPr>
                <a:spLocks/>
              </p:cNvSpPr>
              <p:nvPr/>
            </p:nvSpPr>
            <p:spPr bwMode="auto">
              <a:xfrm>
                <a:off x="6075363" y="3046413"/>
                <a:ext cx="7938" cy="4763"/>
              </a:xfrm>
              <a:custGeom>
                <a:avLst/>
                <a:gdLst/>
                <a:ahLst/>
                <a:cxnLst>
                  <a:cxn ang="0">
                    <a:pos x="0" y="0"/>
                  </a:cxn>
                  <a:cxn ang="0">
                    <a:pos x="0" y="8"/>
                  </a:cxn>
                  <a:cxn ang="0">
                    <a:pos x="14" y="8"/>
                  </a:cxn>
                  <a:cxn ang="0">
                    <a:pos x="14" y="0"/>
                  </a:cxn>
                  <a:cxn ang="0">
                    <a:pos x="8" y="0"/>
                  </a:cxn>
                  <a:cxn ang="0">
                    <a:pos x="0" y="0"/>
                  </a:cxn>
                </a:cxnLst>
                <a:rect l="0" t="0" r="r" b="b"/>
                <a:pathLst>
                  <a:path w="14" h="8">
                    <a:moveTo>
                      <a:pt x="0" y="0"/>
                    </a:moveTo>
                    <a:lnTo>
                      <a:pt x="0" y="8"/>
                    </a:lnTo>
                    <a:lnTo>
                      <a:pt x="14" y="8"/>
                    </a:lnTo>
                    <a:lnTo>
                      <a:pt x="14" y="0"/>
                    </a:lnTo>
                    <a:lnTo>
                      <a:pt x="8"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5" name="Freeform 6560"/>
              <p:cNvSpPr>
                <a:spLocks/>
              </p:cNvSpPr>
              <p:nvPr/>
            </p:nvSpPr>
            <p:spPr bwMode="auto">
              <a:xfrm>
                <a:off x="6075363" y="3046413"/>
                <a:ext cx="7938" cy="4763"/>
              </a:xfrm>
              <a:custGeom>
                <a:avLst/>
                <a:gdLst/>
                <a:ahLst/>
                <a:cxnLst>
                  <a:cxn ang="0">
                    <a:pos x="0" y="0"/>
                  </a:cxn>
                  <a:cxn ang="0">
                    <a:pos x="0" y="0"/>
                  </a:cxn>
                  <a:cxn ang="0">
                    <a:pos x="0" y="8"/>
                  </a:cxn>
                  <a:cxn ang="0">
                    <a:pos x="0" y="8"/>
                  </a:cxn>
                  <a:cxn ang="0">
                    <a:pos x="8" y="8"/>
                  </a:cxn>
                  <a:cxn ang="0">
                    <a:pos x="14" y="8"/>
                  </a:cxn>
                  <a:cxn ang="0">
                    <a:pos x="14" y="0"/>
                  </a:cxn>
                  <a:cxn ang="0">
                    <a:pos x="8" y="0"/>
                  </a:cxn>
                  <a:cxn ang="0">
                    <a:pos x="0" y="0"/>
                  </a:cxn>
                </a:cxnLst>
                <a:rect l="0" t="0" r="r" b="b"/>
                <a:pathLst>
                  <a:path w="14" h="8">
                    <a:moveTo>
                      <a:pt x="0" y="0"/>
                    </a:moveTo>
                    <a:lnTo>
                      <a:pt x="0" y="0"/>
                    </a:lnTo>
                    <a:lnTo>
                      <a:pt x="0" y="8"/>
                    </a:lnTo>
                    <a:lnTo>
                      <a:pt x="0" y="8"/>
                    </a:lnTo>
                    <a:lnTo>
                      <a:pt x="8" y="8"/>
                    </a:lnTo>
                    <a:lnTo>
                      <a:pt x="14" y="8"/>
                    </a:lnTo>
                    <a:lnTo>
                      <a:pt x="14" y="0"/>
                    </a:lnTo>
                    <a:lnTo>
                      <a:pt x="8"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6" name="Line 6561"/>
              <p:cNvSpPr>
                <a:spLocks noChangeShapeType="1"/>
              </p:cNvSpPr>
              <p:nvPr/>
            </p:nvSpPr>
            <p:spPr bwMode="auto">
              <a:xfrm>
                <a:off x="6080126" y="30464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7" name="Freeform 6562"/>
              <p:cNvSpPr>
                <a:spLocks/>
              </p:cNvSpPr>
              <p:nvPr/>
            </p:nvSpPr>
            <p:spPr bwMode="auto">
              <a:xfrm>
                <a:off x="6075363" y="3046413"/>
                <a:ext cx="11113" cy="4763"/>
              </a:xfrm>
              <a:custGeom>
                <a:avLst/>
                <a:gdLst/>
                <a:ahLst/>
                <a:cxnLst>
                  <a:cxn ang="0">
                    <a:pos x="8" y="0"/>
                  </a:cxn>
                  <a:cxn ang="0">
                    <a:pos x="0" y="8"/>
                  </a:cxn>
                  <a:cxn ang="0">
                    <a:pos x="22" y="8"/>
                  </a:cxn>
                  <a:cxn ang="0">
                    <a:pos x="22" y="0"/>
                  </a:cxn>
                  <a:cxn ang="0">
                    <a:pos x="14" y="0"/>
                  </a:cxn>
                  <a:cxn ang="0">
                    <a:pos x="8" y="0"/>
                  </a:cxn>
                </a:cxnLst>
                <a:rect l="0" t="0" r="r" b="b"/>
                <a:pathLst>
                  <a:path w="22" h="8">
                    <a:moveTo>
                      <a:pt x="8" y="0"/>
                    </a:moveTo>
                    <a:lnTo>
                      <a:pt x="0" y="8"/>
                    </a:lnTo>
                    <a:lnTo>
                      <a:pt x="22" y="8"/>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8" name="Freeform 6563"/>
              <p:cNvSpPr>
                <a:spLocks/>
              </p:cNvSpPr>
              <p:nvPr/>
            </p:nvSpPr>
            <p:spPr bwMode="auto">
              <a:xfrm>
                <a:off x="6075363" y="3046413"/>
                <a:ext cx="11113" cy="4763"/>
              </a:xfrm>
              <a:custGeom>
                <a:avLst/>
                <a:gdLst/>
                <a:ahLst/>
                <a:cxnLst>
                  <a:cxn ang="0">
                    <a:pos x="8" y="0"/>
                  </a:cxn>
                  <a:cxn ang="0">
                    <a:pos x="8" y="0"/>
                  </a:cxn>
                  <a:cxn ang="0">
                    <a:pos x="0" y="8"/>
                  </a:cxn>
                  <a:cxn ang="0">
                    <a:pos x="8" y="8"/>
                  </a:cxn>
                  <a:cxn ang="0">
                    <a:pos x="14" y="8"/>
                  </a:cxn>
                  <a:cxn ang="0">
                    <a:pos x="22" y="8"/>
                  </a:cxn>
                  <a:cxn ang="0">
                    <a:pos x="22" y="0"/>
                  </a:cxn>
                  <a:cxn ang="0">
                    <a:pos x="14" y="0"/>
                  </a:cxn>
                  <a:cxn ang="0">
                    <a:pos x="8" y="0"/>
                  </a:cxn>
                </a:cxnLst>
                <a:rect l="0" t="0" r="r" b="b"/>
                <a:pathLst>
                  <a:path w="22" h="8">
                    <a:moveTo>
                      <a:pt x="8" y="0"/>
                    </a:moveTo>
                    <a:lnTo>
                      <a:pt x="8" y="0"/>
                    </a:lnTo>
                    <a:lnTo>
                      <a:pt x="0" y="8"/>
                    </a:lnTo>
                    <a:lnTo>
                      <a:pt x="8" y="8"/>
                    </a:lnTo>
                    <a:lnTo>
                      <a:pt x="14" y="8"/>
                    </a:lnTo>
                    <a:lnTo>
                      <a:pt x="22" y="8"/>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79" name="Line 6564"/>
              <p:cNvSpPr>
                <a:spLocks noChangeShapeType="1"/>
              </p:cNvSpPr>
              <p:nvPr/>
            </p:nvSpPr>
            <p:spPr bwMode="auto">
              <a:xfrm>
                <a:off x="6083301" y="30464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0" name="Freeform 6565"/>
              <p:cNvSpPr>
                <a:spLocks/>
              </p:cNvSpPr>
              <p:nvPr/>
            </p:nvSpPr>
            <p:spPr bwMode="auto">
              <a:xfrm>
                <a:off x="6080126" y="3046413"/>
                <a:ext cx="14288" cy="4763"/>
              </a:xfrm>
              <a:custGeom>
                <a:avLst/>
                <a:gdLst/>
                <a:ahLst/>
                <a:cxnLst>
                  <a:cxn ang="0">
                    <a:pos x="6" y="0"/>
                  </a:cxn>
                  <a:cxn ang="0">
                    <a:pos x="0" y="8"/>
                  </a:cxn>
                  <a:cxn ang="0">
                    <a:pos x="29" y="8"/>
                  </a:cxn>
                  <a:cxn ang="0">
                    <a:pos x="29" y="0"/>
                  </a:cxn>
                  <a:cxn ang="0">
                    <a:pos x="22" y="0"/>
                  </a:cxn>
                  <a:cxn ang="0">
                    <a:pos x="6" y="0"/>
                  </a:cxn>
                </a:cxnLst>
                <a:rect l="0" t="0" r="r" b="b"/>
                <a:pathLst>
                  <a:path w="29" h="8">
                    <a:moveTo>
                      <a:pt x="6" y="0"/>
                    </a:moveTo>
                    <a:lnTo>
                      <a:pt x="0" y="8"/>
                    </a:lnTo>
                    <a:lnTo>
                      <a:pt x="29" y="8"/>
                    </a:lnTo>
                    <a:lnTo>
                      <a:pt x="29" y="0"/>
                    </a:lnTo>
                    <a:lnTo>
                      <a:pt x="22"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1" name="Freeform 6566"/>
              <p:cNvSpPr>
                <a:spLocks/>
              </p:cNvSpPr>
              <p:nvPr/>
            </p:nvSpPr>
            <p:spPr bwMode="auto">
              <a:xfrm>
                <a:off x="6080126" y="3046413"/>
                <a:ext cx="14288" cy="4763"/>
              </a:xfrm>
              <a:custGeom>
                <a:avLst/>
                <a:gdLst/>
                <a:ahLst/>
                <a:cxnLst>
                  <a:cxn ang="0">
                    <a:pos x="6" y="0"/>
                  </a:cxn>
                  <a:cxn ang="0">
                    <a:pos x="6" y="0"/>
                  </a:cxn>
                  <a:cxn ang="0">
                    <a:pos x="0" y="8"/>
                  </a:cxn>
                  <a:cxn ang="0">
                    <a:pos x="6" y="8"/>
                  </a:cxn>
                  <a:cxn ang="0">
                    <a:pos x="22" y="8"/>
                  </a:cxn>
                  <a:cxn ang="0">
                    <a:pos x="29" y="8"/>
                  </a:cxn>
                  <a:cxn ang="0">
                    <a:pos x="29" y="0"/>
                  </a:cxn>
                  <a:cxn ang="0">
                    <a:pos x="22" y="0"/>
                  </a:cxn>
                  <a:cxn ang="0">
                    <a:pos x="6" y="0"/>
                  </a:cxn>
                </a:cxnLst>
                <a:rect l="0" t="0" r="r" b="b"/>
                <a:pathLst>
                  <a:path w="29" h="8">
                    <a:moveTo>
                      <a:pt x="6" y="0"/>
                    </a:moveTo>
                    <a:lnTo>
                      <a:pt x="6" y="0"/>
                    </a:lnTo>
                    <a:lnTo>
                      <a:pt x="0" y="8"/>
                    </a:lnTo>
                    <a:lnTo>
                      <a:pt x="6" y="8"/>
                    </a:lnTo>
                    <a:lnTo>
                      <a:pt x="22" y="8"/>
                    </a:lnTo>
                    <a:lnTo>
                      <a:pt x="29" y="8"/>
                    </a:lnTo>
                    <a:lnTo>
                      <a:pt x="29" y="0"/>
                    </a:lnTo>
                    <a:lnTo>
                      <a:pt x="22"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2" name="Line 6567"/>
              <p:cNvSpPr>
                <a:spLocks noChangeShapeType="1"/>
              </p:cNvSpPr>
              <p:nvPr/>
            </p:nvSpPr>
            <p:spPr bwMode="auto">
              <a:xfrm>
                <a:off x="6091238" y="30464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3" name="Freeform 6568"/>
              <p:cNvSpPr>
                <a:spLocks/>
              </p:cNvSpPr>
              <p:nvPr/>
            </p:nvSpPr>
            <p:spPr bwMode="auto">
              <a:xfrm>
                <a:off x="6086476" y="3046413"/>
                <a:ext cx="12700" cy="4763"/>
              </a:xfrm>
              <a:custGeom>
                <a:avLst/>
                <a:gdLst/>
                <a:ahLst/>
                <a:cxnLst>
                  <a:cxn ang="0">
                    <a:pos x="8" y="0"/>
                  </a:cxn>
                  <a:cxn ang="0">
                    <a:pos x="0" y="0"/>
                  </a:cxn>
                  <a:cxn ang="0">
                    <a:pos x="0" y="8"/>
                  </a:cxn>
                  <a:cxn ang="0">
                    <a:pos x="23" y="8"/>
                  </a:cxn>
                  <a:cxn ang="0">
                    <a:pos x="23" y="0"/>
                  </a:cxn>
                  <a:cxn ang="0">
                    <a:pos x="15" y="0"/>
                  </a:cxn>
                  <a:cxn ang="0">
                    <a:pos x="8" y="0"/>
                  </a:cxn>
                </a:cxnLst>
                <a:rect l="0" t="0" r="r" b="b"/>
                <a:pathLst>
                  <a:path w="23" h="8">
                    <a:moveTo>
                      <a:pt x="8" y="0"/>
                    </a:moveTo>
                    <a:lnTo>
                      <a:pt x="0" y="0"/>
                    </a:lnTo>
                    <a:lnTo>
                      <a:pt x="0" y="8"/>
                    </a:lnTo>
                    <a:lnTo>
                      <a:pt x="23" y="8"/>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4" name="Freeform 6569"/>
              <p:cNvSpPr>
                <a:spLocks/>
              </p:cNvSpPr>
              <p:nvPr/>
            </p:nvSpPr>
            <p:spPr bwMode="auto">
              <a:xfrm>
                <a:off x="6086476" y="3046413"/>
                <a:ext cx="12700" cy="4763"/>
              </a:xfrm>
              <a:custGeom>
                <a:avLst/>
                <a:gdLst/>
                <a:ahLst/>
                <a:cxnLst>
                  <a:cxn ang="0">
                    <a:pos x="8" y="0"/>
                  </a:cxn>
                  <a:cxn ang="0">
                    <a:pos x="0" y="0"/>
                  </a:cxn>
                  <a:cxn ang="0">
                    <a:pos x="0" y="8"/>
                  </a:cxn>
                  <a:cxn ang="0">
                    <a:pos x="8" y="8"/>
                  </a:cxn>
                  <a:cxn ang="0">
                    <a:pos x="15" y="8"/>
                  </a:cxn>
                  <a:cxn ang="0">
                    <a:pos x="23" y="8"/>
                  </a:cxn>
                  <a:cxn ang="0">
                    <a:pos x="23" y="0"/>
                  </a:cxn>
                  <a:cxn ang="0">
                    <a:pos x="15" y="0"/>
                  </a:cxn>
                  <a:cxn ang="0">
                    <a:pos x="8" y="0"/>
                  </a:cxn>
                </a:cxnLst>
                <a:rect l="0" t="0" r="r" b="b"/>
                <a:pathLst>
                  <a:path w="23" h="8">
                    <a:moveTo>
                      <a:pt x="8" y="0"/>
                    </a:moveTo>
                    <a:lnTo>
                      <a:pt x="0" y="0"/>
                    </a:lnTo>
                    <a:lnTo>
                      <a:pt x="0" y="8"/>
                    </a:lnTo>
                    <a:lnTo>
                      <a:pt x="8" y="8"/>
                    </a:lnTo>
                    <a:lnTo>
                      <a:pt x="15" y="8"/>
                    </a:lnTo>
                    <a:lnTo>
                      <a:pt x="23" y="8"/>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5" name="Line 6570"/>
              <p:cNvSpPr>
                <a:spLocks noChangeShapeType="1"/>
              </p:cNvSpPr>
              <p:nvPr/>
            </p:nvSpPr>
            <p:spPr bwMode="auto">
              <a:xfrm>
                <a:off x="6094413" y="30464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6" name="Freeform 6571"/>
              <p:cNvSpPr>
                <a:spLocks/>
              </p:cNvSpPr>
              <p:nvPr/>
            </p:nvSpPr>
            <p:spPr bwMode="auto">
              <a:xfrm>
                <a:off x="6091238" y="3046413"/>
                <a:ext cx="12700" cy="4763"/>
              </a:xfrm>
              <a:custGeom>
                <a:avLst/>
                <a:gdLst/>
                <a:ahLst/>
                <a:cxnLst>
                  <a:cxn ang="0">
                    <a:pos x="7" y="0"/>
                  </a:cxn>
                  <a:cxn ang="0">
                    <a:pos x="0" y="0"/>
                  </a:cxn>
                  <a:cxn ang="0">
                    <a:pos x="0" y="8"/>
                  </a:cxn>
                  <a:cxn ang="0">
                    <a:pos x="23" y="8"/>
                  </a:cxn>
                  <a:cxn ang="0">
                    <a:pos x="23" y="0"/>
                  </a:cxn>
                  <a:cxn ang="0">
                    <a:pos x="15" y="0"/>
                  </a:cxn>
                  <a:cxn ang="0">
                    <a:pos x="7" y="0"/>
                  </a:cxn>
                </a:cxnLst>
                <a:rect l="0" t="0" r="r" b="b"/>
                <a:pathLst>
                  <a:path w="23" h="8">
                    <a:moveTo>
                      <a:pt x="7" y="0"/>
                    </a:moveTo>
                    <a:lnTo>
                      <a:pt x="0" y="0"/>
                    </a:lnTo>
                    <a:lnTo>
                      <a:pt x="0" y="8"/>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7" name="Freeform 6572"/>
              <p:cNvSpPr>
                <a:spLocks/>
              </p:cNvSpPr>
              <p:nvPr/>
            </p:nvSpPr>
            <p:spPr bwMode="auto">
              <a:xfrm>
                <a:off x="6091238" y="3046413"/>
                <a:ext cx="12700" cy="4763"/>
              </a:xfrm>
              <a:custGeom>
                <a:avLst/>
                <a:gdLst/>
                <a:ahLst/>
                <a:cxnLst>
                  <a:cxn ang="0">
                    <a:pos x="7" y="0"/>
                  </a:cxn>
                  <a:cxn ang="0">
                    <a:pos x="0" y="0"/>
                  </a:cxn>
                  <a:cxn ang="0">
                    <a:pos x="0" y="8"/>
                  </a:cxn>
                  <a:cxn ang="0">
                    <a:pos x="7" y="8"/>
                  </a:cxn>
                  <a:cxn ang="0">
                    <a:pos x="15" y="8"/>
                  </a:cxn>
                  <a:cxn ang="0">
                    <a:pos x="23" y="8"/>
                  </a:cxn>
                  <a:cxn ang="0">
                    <a:pos x="23" y="0"/>
                  </a:cxn>
                  <a:cxn ang="0">
                    <a:pos x="15" y="0"/>
                  </a:cxn>
                  <a:cxn ang="0">
                    <a:pos x="7" y="0"/>
                  </a:cxn>
                </a:cxnLst>
                <a:rect l="0" t="0" r="r" b="b"/>
                <a:pathLst>
                  <a:path w="23" h="8">
                    <a:moveTo>
                      <a:pt x="7" y="0"/>
                    </a:moveTo>
                    <a:lnTo>
                      <a:pt x="0" y="0"/>
                    </a:lnTo>
                    <a:lnTo>
                      <a:pt x="0" y="8"/>
                    </a:lnTo>
                    <a:lnTo>
                      <a:pt x="7" y="8"/>
                    </a:lnTo>
                    <a:lnTo>
                      <a:pt x="15" y="8"/>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8" name="Line 6573"/>
              <p:cNvSpPr>
                <a:spLocks noChangeShapeType="1"/>
              </p:cNvSpPr>
              <p:nvPr/>
            </p:nvSpPr>
            <p:spPr bwMode="auto">
              <a:xfrm>
                <a:off x="6103938" y="30511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89" name="Freeform 6574"/>
              <p:cNvSpPr>
                <a:spLocks/>
              </p:cNvSpPr>
              <p:nvPr/>
            </p:nvSpPr>
            <p:spPr bwMode="auto">
              <a:xfrm>
                <a:off x="6094413" y="3046413"/>
                <a:ext cx="9525" cy="23813"/>
              </a:xfrm>
              <a:custGeom>
                <a:avLst/>
                <a:gdLst/>
                <a:ahLst/>
                <a:cxnLst>
                  <a:cxn ang="0">
                    <a:pos x="16" y="8"/>
                  </a:cxn>
                  <a:cxn ang="0">
                    <a:pos x="16" y="0"/>
                  </a:cxn>
                  <a:cxn ang="0">
                    <a:pos x="8" y="0"/>
                  </a:cxn>
                  <a:cxn ang="0">
                    <a:pos x="0" y="8"/>
                  </a:cxn>
                  <a:cxn ang="0">
                    <a:pos x="0" y="36"/>
                  </a:cxn>
                  <a:cxn ang="0">
                    <a:pos x="8" y="44"/>
                  </a:cxn>
                  <a:cxn ang="0">
                    <a:pos x="16" y="36"/>
                  </a:cxn>
                  <a:cxn ang="0">
                    <a:pos x="16" y="8"/>
                  </a:cxn>
                </a:cxnLst>
                <a:rect l="0" t="0" r="r" b="b"/>
                <a:pathLst>
                  <a:path w="16" h="44">
                    <a:moveTo>
                      <a:pt x="16" y="8"/>
                    </a:moveTo>
                    <a:lnTo>
                      <a:pt x="16" y="0"/>
                    </a:lnTo>
                    <a:lnTo>
                      <a:pt x="8" y="0"/>
                    </a:lnTo>
                    <a:lnTo>
                      <a:pt x="0" y="8"/>
                    </a:lnTo>
                    <a:lnTo>
                      <a:pt x="0" y="36"/>
                    </a:lnTo>
                    <a:lnTo>
                      <a:pt x="8" y="44"/>
                    </a:lnTo>
                    <a:lnTo>
                      <a:pt x="16" y="36"/>
                    </a:lnTo>
                    <a:lnTo>
                      <a:pt x="16" y="8"/>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0" name="Freeform 6575"/>
              <p:cNvSpPr>
                <a:spLocks/>
              </p:cNvSpPr>
              <p:nvPr/>
            </p:nvSpPr>
            <p:spPr bwMode="auto">
              <a:xfrm>
                <a:off x="6094413" y="3046413"/>
                <a:ext cx="9525" cy="23813"/>
              </a:xfrm>
              <a:custGeom>
                <a:avLst/>
                <a:gdLst/>
                <a:ahLst/>
                <a:cxnLst>
                  <a:cxn ang="0">
                    <a:pos x="16" y="8"/>
                  </a:cxn>
                  <a:cxn ang="0">
                    <a:pos x="16" y="0"/>
                  </a:cxn>
                  <a:cxn ang="0">
                    <a:pos x="8" y="0"/>
                  </a:cxn>
                  <a:cxn ang="0">
                    <a:pos x="0" y="8"/>
                  </a:cxn>
                  <a:cxn ang="0">
                    <a:pos x="0" y="36"/>
                  </a:cxn>
                  <a:cxn ang="0">
                    <a:pos x="8" y="44"/>
                  </a:cxn>
                  <a:cxn ang="0">
                    <a:pos x="16" y="36"/>
                  </a:cxn>
                  <a:cxn ang="0">
                    <a:pos x="16" y="36"/>
                  </a:cxn>
                  <a:cxn ang="0">
                    <a:pos x="16" y="8"/>
                  </a:cxn>
                </a:cxnLst>
                <a:rect l="0" t="0" r="r" b="b"/>
                <a:pathLst>
                  <a:path w="16" h="44">
                    <a:moveTo>
                      <a:pt x="16" y="8"/>
                    </a:moveTo>
                    <a:lnTo>
                      <a:pt x="16" y="0"/>
                    </a:lnTo>
                    <a:lnTo>
                      <a:pt x="8" y="0"/>
                    </a:lnTo>
                    <a:lnTo>
                      <a:pt x="0" y="8"/>
                    </a:lnTo>
                    <a:lnTo>
                      <a:pt x="0" y="36"/>
                    </a:lnTo>
                    <a:lnTo>
                      <a:pt x="8" y="44"/>
                    </a:lnTo>
                    <a:lnTo>
                      <a:pt x="16" y="36"/>
                    </a:lnTo>
                    <a:lnTo>
                      <a:pt x="16" y="36"/>
                    </a:lnTo>
                    <a:lnTo>
                      <a:pt x="16" y="8"/>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1" name="Line 6576"/>
              <p:cNvSpPr>
                <a:spLocks noChangeShapeType="1"/>
              </p:cNvSpPr>
              <p:nvPr/>
            </p:nvSpPr>
            <p:spPr bwMode="auto">
              <a:xfrm>
                <a:off x="6099176" y="3062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2" name="Freeform 6577"/>
              <p:cNvSpPr>
                <a:spLocks/>
              </p:cNvSpPr>
              <p:nvPr/>
            </p:nvSpPr>
            <p:spPr bwMode="auto">
              <a:xfrm>
                <a:off x="6094413" y="3062288"/>
                <a:ext cx="12700" cy="7938"/>
              </a:xfrm>
              <a:custGeom>
                <a:avLst/>
                <a:gdLst/>
                <a:ahLst/>
                <a:cxnLst>
                  <a:cxn ang="0">
                    <a:pos x="8" y="0"/>
                  </a:cxn>
                  <a:cxn ang="0">
                    <a:pos x="0" y="0"/>
                  </a:cxn>
                  <a:cxn ang="0">
                    <a:pos x="0" y="7"/>
                  </a:cxn>
                  <a:cxn ang="0">
                    <a:pos x="8" y="15"/>
                  </a:cxn>
                  <a:cxn ang="0">
                    <a:pos x="16" y="15"/>
                  </a:cxn>
                  <a:cxn ang="0">
                    <a:pos x="22" y="7"/>
                  </a:cxn>
                  <a:cxn ang="0">
                    <a:pos x="22" y="0"/>
                  </a:cxn>
                  <a:cxn ang="0">
                    <a:pos x="16" y="0"/>
                  </a:cxn>
                  <a:cxn ang="0">
                    <a:pos x="8" y="0"/>
                  </a:cxn>
                </a:cxnLst>
                <a:rect l="0" t="0" r="r" b="b"/>
                <a:pathLst>
                  <a:path w="22" h="15">
                    <a:moveTo>
                      <a:pt x="8" y="0"/>
                    </a:moveTo>
                    <a:lnTo>
                      <a:pt x="0" y="0"/>
                    </a:lnTo>
                    <a:lnTo>
                      <a:pt x="0" y="7"/>
                    </a:lnTo>
                    <a:lnTo>
                      <a:pt x="8" y="15"/>
                    </a:lnTo>
                    <a:lnTo>
                      <a:pt x="16" y="15"/>
                    </a:lnTo>
                    <a:lnTo>
                      <a:pt x="22"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3" name="Freeform 6578"/>
              <p:cNvSpPr>
                <a:spLocks/>
              </p:cNvSpPr>
              <p:nvPr/>
            </p:nvSpPr>
            <p:spPr bwMode="auto">
              <a:xfrm>
                <a:off x="6094413" y="3062288"/>
                <a:ext cx="12700" cy="7938"/>
              </a:xfrm>
              <a:custGeom>
                <a:avLst/>
                <a:gdLst/>
                <a:ahLst/>
                <a:cxnLst>
                  <a:cxn ang="0">
                    <a:pos x="8" y="0"/>
                  </a:cxn>
                  <a:cxn ang="0">
                    <a:pos x="0" y="0"/>
                  </a:cxn>
                  <a:cxn ang="0">
                    <a:pos x="0" y="7"/>
                  </a:cxn>
                  <a:cxn ang="0">
                    <a:pos x="8" y="15"/>
                  </a:cxn>
                  <a:cxn ang="0">
                    <a:pos x="16" y="15"/>
                  </a:cxn>
                  <a:cxn ang="0">
                    <a:pos x="22" y="7"/>
                  </a:cxn>
                  <a:cxn ang="0">
                    <a:pos x="22" y="0"/>
                  </a:cxn>
                  <a:cxn ang="0">
                    <a:pos x="16" y="0"/>
                  </a:cxn>
                  <a:cxn ang="0">
                    <a:pos x="8" y="0"/>
                  </a:cxn>
                </a:cxnLst>
                <a:rect l="0" t="0" r="r" b="b"/>
                <a:pathLst>
                  <a:path w="22" h="15">
                    <a:moveTo>
                      <a:pt x="8" y="0"/>
                    </a:moveTo>
                    <a:lnTo>
                      <a:pt x="0" y="0"/>
                    </a:lnTo>
                    <a:lnTo>
                      <a:pt x="0" y="7"/>
                    </a:lnTo>
                    <a:lnTo>
                      <a:pt x="8" y="15"/>
                    </a:lnTo>
                    <a:lnTo>
                      <a:pt x="16" y="15"/>
                    </a:lnTo>
                    <a:lnTo>
                      <a:pt x="22" y="7"/>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4" name="Line 6579"/>
              <p:cNvSpPr>
                <a:spLocks noChangeShapeType="1"/>
              </p:cNvSpPr>
              <p:nvPr/>
            </p:nvSpPr>
            <p:spPr bwMode="auto">
              <a:xfrm>
                <a:off x="6107113" y="30654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5" name="Freeform 6580"/>
              <p:cNvSpPr>
                <a:spLocks/>
              </p:cNvSpPr>
              <p:nvPr/>
            </p:nvSpPr>
            <p:spPr bwMode="auto">
              <a:xfrm>
                <a:off x="6099176" y="3062288"/>
                <a:ext cx="7938" cy="23813"/>
              </a:xfrm>
              <a:custGeom>
                <a:avLst/>
                <a:gdLst/>
                <a:ahLst/>
                <a:cxnLst>
                  <a:cxn ang="0">
                    <a:pos x="14" y="7"/>
                  </a:cxn>
                  <a:cxn ang="0">
                    <a:pos x="14" y="0"/>
                  </a:cxn>
                  <a:cxn ang="0">
                    <a:pos x="8" y="0"/>
                  </a:cxn>
                  <a:cxn ang="0">
                    <a:pos x="0" y="7"/>
                  </a:cxn>
                  <a:cxn ang="0">
                    <a:pos x="0" y="37"/>
                  </a:cxn>
                  <a:cxn ang="0">
                    <a:pos x="8" y="44"/>
                  </a:cxn>
                  <a:cxn ang="0">
                    <a:pos x="14" y="44"/>
                  </a:cxn>
                  <a:cxn ang="0">
                    <a:pos x="14" y="37"/>
                  </a:cxn>
                  <a:cxn ang="0">
                    <a:pos x="14" y="7"/>
                  </a:cxn>
                </a:cxnLst>
                <a:rect l="0" t="0" r="r" b="b"/>
                <a:pathLst>
                  <a:path w="14" h="44">
                    <a:moveTo>
                      <a:pt x="14" y="7"/>
                    </a:moveTo>
                    <a:lnTo>
                      <a:pt x="14" y="0"/>
                    </a:lnTo>
                    <a:lnTo>
                      <a:pt x="8" y="0"/>
                    </a:lnTo>
                    <a:lnTo>
                      <a:pt x="0" y="7"/>
                    </a:lnTo>
                    <a:lnTo>
                      <a:pt x="0" y="37"/>
                    </a:lnTo>
                    <a:lnTo>
                      <a:pt x="8" y="44"/>
                    </a:lnTo>
                    <a:lnTo>
                      <a:pt x="14" y="44"/>
                    </a:lnTo>
                    <a:lnTo>
                      <a:pt x="14" y="37"/>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6" name="Freeform 6581"/>
              <p:cNvSpPr>
                <a:spLocks/>
              </p:cNvSpPr>
              <p:nvPr/>
            </p:nvSpPr>
            <p:spPr bwMode="auto">
              <a:xfrm>
                <a:off x="6099176" y="3062288"/>
                <a:ext cx="7938" cy="23813"/>
              </a:xfrm>
              <a:custGeom>
                <a:avLst/>
                <a:gdLst/>
                <a:ahLst/>
                <a:cxnLst>
                  <a:cxn ang="0">
                    <a:pos x="14" y="7"/>
                  </a:cxn>
                  <a:cxn ang="0">
                    <a:pos x="14" y="0"/>
                  </a:cxn>
                  <a:cxn ang="0">
                    <a:pos x="8" y="0"/>
                  </a:cxn>
                  <a:cxn ang="0">
                    <a:pos x="0" y="7"/>
                  </a:cxn>
                  <a:cxn ang="0">
                    <a:pos x="0" y="37"/>
                  </a:cxn>
                  <a:cxn ang="0">
                    <a:pos x="8" y="44"/>
                  </a:cxn>
                  <a:cxn ang="0">
                    <a:pos x="14" y="44"/>
                  </a:cxn>
                  <a:cxn ang="0">
                    <a:pos x="14" y="37"/>
                  </a:cxn>
                  <a:cxn ang="0">
                    <a:pos x="14" y="7"/>
                  </a:cxn>
                </a:cxnLst>
                <a:rect l="0" t="0" r="r" b="b"/>
                <a:pathLst>
                  <a:path w="14" h="44">
                    <a:moveTo>
                      <a:pt x="14" y="7"/>
                    </a:moveTo>
                    <a:lnTo>
                      <a:pt x="14" y="0"/>
                    </a:lnTo>
                    <a:lnTo>
                      <a:pt x="8" y="0"/>
                    </a:lnTo>
                    <a:lnTo>
                      <a:pt x="0" y="7"/>
                    </a:lnTo>
                    <a:lnTo>
                      <a:pt x="0" y="37"/>
                    </a:lnTo>
                    <a:lnTo>
                      <a:pt x="8" y="44"/>
                    </a:lnTo>
                    <a:lnTo>
                      <a:pt x="14" y="44"/>
                    </a:lnTo>
                    <a:lnTo>
                      <a:pt x="14" y="37"/>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7" name="Line 6582"/>
              <p:cNvSpPr>
                <a:spLocks noChangeShapeType="1"/>
              </p:cNvSpPr>
              <p:nvPr/>
            </p:nvSpPr>
            <p:spPr bwMode="auto">
              <a:xfrm>
                <a:off x="6103938" y="3078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8" name="Freeform 6583"/>
              <p:cNvSpPr>
                <a:spLocks/>
              </p:cNvSpPr>
              <p:nvPr/>
            </p:nvSpPr>
            <p:spPr bwMode="auto">
              <a:xfrm>
                <a:off x="6099176" y="3078163"/>
                <a:ext cx="11113" cy="7938"/>
              </a:xfrm>
              <a:custGeom>
                <a:avLst/>
                <a:gdLst/>
                <a:ahLst/>
                <a:cxnLst>
                  <a:cxn ang="0">
                    <a:pos x="8" y="0"/>
                  </a:cxn>
                  <a:cxn ang="0">
                    <a:pos x="0" y="7"/>
                  </a:cxn>
                  <a:cxn ang="0">
                    <a:pos x="8" y="14"/>
                  </a:cxn>
                  <a:cxn ang="0">
                    <a:pos x="14" y="14"/>
                  </a:cxn>
                  <a:cxn ang="0">
                    <a:pos x="22" y="7"/>
                  </a:cxn>
                  <a:cxn ang="0">
                    <a:pos x="14" y="0"/>
                  </a:cxn>
                  <a:cxn ang="0">
                    <a:pos x="8" y="0"/>
                  </a:cxn>
                </a:cxnLst>
                <a:rect l="0" t="0" r="r" b="b"/>
                <a:pathLst>
                  <a:path w="22" h="14">
                    <a:moveTo>
                      <a:pt x="8" y="0"/>
                    </a:moveTo>
                    <a:lnTo>
                      <a:pt x="0" y="7"/>
                    </a:lnTo>
                    <a:lnTo>
                      <a:pt x="8" y="14"/>
                    </a:lnTo>
                    <a:lnTo>
                      <a:pt x="14" y="14"/>
                    </a:lnTo>
                    <a:lnTo>
                      <a:pt x="22" y="7"/>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099" name="Freeform 6584"/>
              <p:cNvSpPr>
                <a:spLocks/>
              </p:cNvSpPr>
              <p:nvPr/>
            </p:nvSpPr>
            <p:spPr bwMode="auto">
              <a:xfrm>
                <a:off x="6099176" y="3078163"/>
                <a:ext cx="11113" cy="7938"/>
              </a:xfrm>
              <a:custGeom>
                <a:avLst/>
                <a:gdLst/>
                <a:ahLst/>
                <a:cxnLst>
                  <a:cxn ang="0">
                    <a:pos x="8" y="0"/>
                  </a:cxn>
                  <a:cxn ang="0">
                    <a:pos x="0" y="7"/>
                  </a:cxn>
                  <a:cxn ang="0">
                    <a:pos x="0" y="7"/>
                  </a:cxn>
                  <a:cxn ang="0">
                    <a:pos x="8" y="14"/>
                  </a:cxn>
                  <a:cxn ang="0">
                    <a:pos x="14" y="14"/>
                  </a:cxn>
                  <a:cxn ang="0">
                    <a:pos x="22" y="7"/>
                  </a:cxn>
                  <a:cxn ang="0">
                    <a:pos x="22" y="7"/>
                  </a:cxn>
                  <a:cxn ang="0">
                    <a:pos x="14" y="0"/>
                  </a:cxn>
                  <a:cxn ang="0">
                    <a:pos x="8" y="0"/>
                  </a:cxn>
                </a:cxnLst>
                <a:rect l="0" t="0" r="r" b="b"/>
                <a:pathLst>
                  <a:path w="22" h="14">
                    <a:moveTo>
                      <a:pt x="8" y="0"/>
                    </a:moveTo>
                    <a:lnTo>
                      <a:pt x="0" y="7"/>
                    </a:lnTo>
                    <a:lnTo>
                      <a:pt x="0" y="7"/>
                    </a:lnTo>
                    <a:lnTo>
                      <a:pt x="8" y="14"/>
                    </a:lnTo>
                    <a:lnTo>
                      <a:pt x="14" y="14"/>
                    </a:lnTo>
                    <a:lnTo>
                      <a:pt x="22" y="7"/>
                    </a:lnTo>
                    <a:lnTo>
                      <a:pt x="22" y="7"/>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0" name="Line 6585"/>
              <p:cNvSpPr>
                <a:spLocks noChangeShapeType="1"/>
              </p:cNvSpPr>
              <p:nvPr/>
            </p:nvSpPr>
            <p:spPr bwMode="auto">
              <a:xfrm>
                <a:off x="6107113" y="3078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1" name="Freeform 6586"/>
              <p:cNvSpPr>
                <a:spLocks/>
              </p:cNvSpPr>
              <p:nvPr/>
            </p:nvSpPr>
            <p:spPr bwMode="auto">
              <a:xfrm>
                <a:off x="6103938" y="3078163"/>
                <a:ext cx="11113" cy="7938"/>
              </a:xfrm>
              <a:custGeom>
                <a:avLst/>
                <a:gdLst/>
                <a:ahLst/>
                <a:cxnLst>
                  <a:cxn ang="0">
                    <a:pos x="6" y="0"/>
                  </a:cxn>
                  <a:cxn ang="0">
                    <a:pos x="0" y="7"/>
                  </a:cxn>
                  <a:cxn ang="0">
                    <a:pos x="6" y="14"/>
                  </a:cxn>
                  <a:cxn ang="0">
                    <a:pos x="14" y="14"/>
                  </a:cxn>
                  <a:cxn ang="0">
                    <a:pos x="22" y="7"/>
                  </a:cxn>
                  <a:cxn ang="0">
                    <a:pos x="14" y="7"/>
                  </a:cxn>
                  <a:cxn ang="0">
                    <a:pos x="14" y="0"/>
                  </a:cxn>
                  <a:cxn ang="0">
                    <a:pos x="6" y="0"/>
                  </a:cxn>
                </a:cxnLst>
                <a:rect l="0" t="0" r="r" b="b"/>
                <a:pathLst>
                  <a:path w="22" h="14">
                    <a:moveTo>
                      <a:pt x="6" y="0"/>
                    </a:moveTo>
                    <a:lnTo>
                      <a:pt x="0" y="7"/>
                    </a:lnTo>
                    <a:lnTo>
                      <a:pt x="6" y="14"/>
                    </a:lnTo>
                    <a:lnTo>
                      <a:pt x="14" y="14"/>
                    </a:lnTo>
                    <a:lnTo>
                      <a:pt x="22" y="7"/>
                    </a:lnTo>
                    <a:lnTo>
                      <a:pt x="14" y="7"/>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2" name="Freeform 6587"/>
              <p:cNvSpPr>
                <a:spLocks/>
              </p:cNvSpPr>
              <p:nvPr/>
            </p:nvSpPr>
            <p:spPr bwMode="auto">
              <a:xfrm>
                <a:off x="6103938" y="3078163"/>
                <a:ext cx="11113" cy="7938"/>
              </a:xfrm>
              <a:custGeom>
                <a:avLst/>
                <a:gdLst/>
                <a:ahLst/>
                <a:cxnLst>
                  <a:cxn ang="0">
                    <a:pos x="6" y="0"/>
                  </a:cxn>
                  <a:cxn ang="0">
                    <a:pos x="0" y="7"/>
                  </a:cxn>
                  <a:cxn ang="0">
                    <a:pos x="0" y="7"/>
                  </a:cxn>
                  <a:cxn ang="0">
                    <a:pos x="6" y="14"/>
                  </a:cxn>
                  <a:cxn ang="0">
                    <a:pos x="14" y="14"/>
                  </a:cxn>
                  <a:cxn ang="0">
                    <a:pos x="22" y="7"/>
                  </a:cxn>
                  <a:cxn ang="0">
                    <a:pos x="14" y="7"/>
                  </a:cxn>
                  <a:cxn ang="0">
                    <a:pos x="14" y="0"/>
                  </a:cxn>
                  <a:cxn ang="0">
                    <a:pos x="6" y="0"/>
                  </a:cxn>
                </a:cxnLst>
                <a:rect l="0" t="0" r="r" b="b"/>
                <a:pathLst>
                  <a:path w="22" h="14">
                    <a:moveTo>
                      <a:pt x="6" y="0"/>
                    </a:moveTo>
                    <a:lnTo>
                      <a:pt x="0" y="7"/>
                    </a:lnTo>
                    <a:lnTo>
                      <a:pt x="0" y="7"/>
                    </a:lnTo>
                    <a:lnTo>
                      <a:pt x="6" y="14"/>
                    </a:lnTo>
                    <a:lnTo>
                      <a:pt x="14" y="14"/>
                    </a:lnTo>
                    <a:lnTo>
                      <a:pt x="22" y="7"/>
                    </a:lnTo>
                    <a:lnTo>
                      <a:pt x="14" y="7"/>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3" name="Line 6588"/>
              <p:cNvSpPr>
                <a:spLocks noChangeShapeType="1"/>
              </p:cNvSpPr>
              <p:nvPr/>
            </p:nvSpPr>
            <p:spPr bwMode="auto">
              <a:xfrm>
                <a:off x="6110288" y="3078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4" name="Freeform 6589"/>
              <p:cNvSpPr>
                <a:spLocks/>
              </p:cNvSpPr>
              <p:nvPr/>
            </p:nvSpPr>
            <p:spPr bwMode="auto">
              <a:xfrm>
                <a:off x="6107113" y="3078163"/>
                <a:ext cx="11113" cy="7938"/>
              </a:xfrm>
              <a:custGeom>
                <a:avLst/>
                <a:gdLst/>
                <a:ahLst/>
                <a:cxnLst>
                  <a:cxn ang="0">
                    <a:pos x="8" y="0"/>
                  </a:cxn>
                  <a:cxn ang="0">
                    <a:pos x="0" y="7"/>
                  </a:cxn>
                  <a:cxn ang="0">
                    <a:pos x="8" y="14"/>
                  </a:cxn>
                  <a:cxn ang="0">
                    <a:pos x="16" y="14"/>
                  </a:cxn>
                  <a:cxn ang="0">
                    <a:pos x="23" y="7"/>
                  </a:cxn>
                  <a:cxn ang="0">
                    <a:pos x="16" y="7"/>
                  </a:cxn>
                  <a:cxn ang="0">
                    <a:pos x="16" y="0"/>
                  </a:cxn>
                  <a:cxn ang="0">
                    <a:pos x="8" y="0"/>
                  </a:cxn>
                </a:cxnLst>
                <a:rect l="0" t="0" r="r" b="b"/>
                <a:pathLst>
                  <a:path w="23" h="14">
                    <a:moveTo>
                      <a:pt x="8" y="0"/>
                    </a:moveTo>
                    <a:lnTo>
                      <a:pt x="0" y="7"/>
                    </a:lnTo>
                    <a:lnTo>
                      <a:pt x="8" y="14"/>
                    </a:lnTo>
                    <a:lnTo>
                      <a:pt x="16" y="14"/>
                    </a:lnTo>
                    <a:lnTo>
                      <a:pt x="23" y="7"/>
                    </a:lnTo>
                    <a:lnTo>
                      <a:pt x="16" y="7"/>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5" name="Freeform 6590"/>
              <p:cNvSpPr>
                <a:spLocks/>
              </p:cNvSpPr>
              <p:nvPr/>
            </p:nvSpPr>
            <p:spPr bwMode="auto">
              <a:xfrm>
                <a:off x="6107113" y="3078163"/>
                <a:ext cx="11113" cy="7938"/>
              </a:xfrm>
              <a:custGeom>
                <a:avLst/>
                <a:gdLst/>
                <a:ahLst/>
                <a:cxnLst>
                  <a:cxn ang="0">
                    <a:pos x="8" y="0"/>
                  </a:cxn>
                  <a:cxn ang="0">
                    <a:pos x="0" y="7"/>
                  </a:cxn>
                  <a:cxn ang="0">
                    <a:pos x="0" y="7"/>
                  </a:cxn>
                  <a:cxn ang="0">
                    <a:pos x="8" y="14"/>
                  </a:cxn>
                  <a:cxn ang="0">
                    <a:pos x="16" y="14"/>
                  </a:cxn>
                  <a:cxn ang="0">
                    <a:pos x="23" y="7"/>
                  </a:cxn>
                  <a:cxn ang="0">
                    <a:pos x="16" y="7"/>
                  </a:cxn>
                  <a:cxn ang="0">
                    <a:pos x="16" y="0"/>
                  </a:cxn>
                  <a:cxn ang="0">
                    <a:pos x="8" y="0"/>
                  </a:cxn>
                </a:cxnLst>
                <a:rect l="0" t="0" r="r" b="b"/>
                <a:pathLst>
                  <a:path w="23" h="14">
                    <a:moveTo>
                      <a:pt x="8" y="0"/>
                    </a:moveTo>
                    <a:lnTo>
                      <a:pt x="0" y="7"/>
                    </a:lnTo>
                    <a:lnTo>
                      <a:pt x="0" y="7"/>
                    </a:lnTo>
                    <a:lnTo>
                      <a:pt x="8" y="14"/>
                    </a:lnTo>
                    <a:lnTo>
                      <a:pt x="16" y="14"/>
                    </a:lnTo>
                    <a:lnTo>
                      <a:pt x="23" y="7"/>
                    </a:lnTo>
                    <a:lnTo>
                      <a:pt x="16" y="7"/>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6" name="Line 6591"/>
              <p:cNvSpPr>
                <a:spLocks noChangeShapeType="1"/>
              </p:cNvSpPr>
              <p:nvPr/>
            </p:nvSpPr>
            <p:spPr bwMode="auto">
              <a:xfrm>
                <a:off x="6115051" y="3078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7" name="Freeform 6592"/>
              <p:cNvSpPr>
                <a:spLocks/>
              </p:cNvSpPr>
              <p:nvPr/>
            </p:nvSpPr>
            <p:spPr bwMode="auto">
              <a:xfrm>
                <a:off x="6110288" y="3078163"/>
                <a:ext cx="12700" cy="7938"/>
              </a:xfrm>
              <a:custGeom>
                <a:avLst/>
                <a:gdLst/>
                <a:ahLst/>
                <a:cxnLst>
                  <a:cxn ang="0">
                    <a:pos x="8" y="0"/>
                  </a:cxn>
                  <a:cxn ang="0">
                    <a:pos x="0" y="7"/>
                  </a:cxn>
                  <a:cxn ang="0">
                    <a:pos x="8" y="14"/>
                  </a:cxn>
                  <a:cxn ang="0">
                    <a:pos x="15" y="14"/>
                  </a:cxn>
                  <a:cxn ang="0">
                    <a:pos x="23" y="7"/>
                  </a:cxn>
                  <a:cxn ang="0">
                    <a:pos x="15" y="7"/>
                  </a:cxn>
                  <a:cxn ang="0">
                    <a:pos x="15" y="0"/>
                  </a:cxn>
                  <a:cxn ang="0">
                    <a:pos x="8" y="0"/>
                  </a:cxn>
                </a:cxnLst>
                <a:rect l="0" t="0" r="r" b="b"/>
                <a:pathLst>
                  <a:path w="23" h="14">
                    <a:moveTo>
                      <a:pt x="8" y="0"/>
                    </a:moveTo>
                    <a:lnTo>
                      <a:pt x="0" y="7"/>
                    </a:lnTo>
                    <a:lnTo>
                      <a:pt x="8" y="14"/>
                    </a:lnTo>
                    <a:lnTo>
                      <a:pt x="15" y="14"/>
                    </a:lnTo>
                    <a:lnTo>
                      <a:pt x="23" y="7"/>
                    </a:lnTo>
                    <a:lnTo>
                      <a:pt x="15" y="7"/>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8" name="Freeform 6593"/>
              <p:cNvSpPr>
                <a:spLocks/>
              </p:cNvSpPr>
              <p:nvPr/>
            </p:nvSpPr>
            <p:spPr bwMode="auto">
              <a:xfrm>
                <a:off x="6110288" y="3078163"/>
                <a:ext cx="12700" cy="7938"/>
              </a:xfrm>
              <a:custGeom>
                <a:avLst/>
                <a:gdLst/>
                <a:ahLst/>
                <a:cxnLst>
                  <a:cxn ang="0">
                    <a:pos x="8" y="0"/>
                  </a:cxn>
                  <a:cxn ang="0">
                    <a:pos x="0" y="7"/>
                  </a:cxn>
                  <a:cxn ang="0">
                    <a:pos x="0" y="7"/>
                  </a:cxn>
                  <a:cxn ang="0">
                    <a:pos x="8" y="14"/>
                  </a:cxn>
                  <a:cxn ang="0">
                    <a:pos x="15" y="14"/>
                  </a:cxn>
                  <a:cxn ang="0">
                    <a:pos x="23" y="7"/>
                  </a:cxn>
                  <a:cxn ang="0">
                    <a:pos x="15" y="7"/>
                  </a:cxn>
                  <a:cxn ang="0">
                    <a:pos x="15" y="0"/>
                  </a:cxn>
                  <a:cxn ang="0">
                    <a:pos x="8" y="0"/>
                  </a:cxn>
                </a:cxnLst>
                <a:rect l="0" t="0" r="r" b="b"/>
                <a:pathLst>
                  <a:path w="23" h="14">
                    <a:moveTo>
                      <a:pt x="8" y="0"/>
                    </a:moveTo>
                    <a:lnTo>
                      <a:pt x="0" y="7"/>
                    </a:lnTo>
                    <a:lnTo>
                      <a:pt x="0" y="7"/>
                    </a:lnTo>
                    <a:lnTo>
                      <a:pt x="8" y="14"/>
                    </a:lnTo>
                    <a:lnTo>
                      <a:pt x="15" y="14"/>
                    </a:lnTo>
                    <a:lnTo>
                      <a:pt x="23" y="7"/>
                    </a:lnTo>
                    <a:lnTo>
                      <a:pt x="15" y="7"/>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09" name="Line 6594"/>
              <p:cNvSpPr>
                <a:spLocks noChangeShapeType="1"/>
              </p:cNvSpPr>
              <p:nvPr/>
            </p:nvSpPr>
            <p:spPr bwMode="auto">
              <a:xfrm>
                <a:off x="6118226" y="3078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0" name="Freeform 6595"/>
              <p:cNvSpPr>
                <a:spLocks/>
              </p:cNvSpPr>
              <p:nvPr/>
            </p:nvSpPr>
            <p:spPr bwMode="auto">
              <a:xfrm>
                <a:off x="6115051" y="3078163"/>
                <a:ext cx="7938" cy="7938"/>
              </a:xfrm>
              <a:custGeom>
                <a:avLst/>
                <a:gdLst/>
                <a:ahLst/>
                <a:cxnLst>
                  <a:cxn ang="0">
                    <a:pos x="7" y="0"/>
                  </a:cxn>
                  <a:cxn ang="0">
                    <a:pos x="0" y="7"/>
                  </a:cxn>
                  <a:cxn ang="0">
                    <a:pos x="7" y="14"/>
                  </a:cxn>
                  <a:cxn ang="0">
                    <a:pos x="15" y="14"/>
                  </a:cxn>
                  <a:cxn ang="0">
                    <a:pos x="15" y="0"/>
                  </a:cxn>
                  <a:cxn ang="0">
                    <a:pos x="7" y="0"/>
                  </a:cxn>
                </a:cxnLst>
                <a:rect l="0" t="0" r="r" b="b"/>
                <a:pathLst>
                  <a:path w="15" h="14">
                    <a:moveTo>
                      <a:pt x="7" y="0"/>
                    </a:moveTo>
                    <a:lnTo>
                      <a:pt x="0" y="7"/>
                    </a:lnTo>
                    <a:lnTo>
                      <a:pt x="7" y="14"/>
                    </a:lnTo>
                    <a:lnTo>
                      <a:pt x="15" y="14"/>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1" name="Freeform 6596"/>
              <p:cNvSpPr>
                <a:spLocks/>
              </p:cNvSpPr>
              <p:nvPr/>
            </p:nvSpPr>
            <p:spPr bwMode="auto">
              <a:xfrm>
                <a:off x="6115051" y="3078163"/>
                <a:ext cx="7938" cy="7938"/>
              </a:xfrm>
              <a:custGeom>
                <a:avLst/>
                <a:gdLst/>
                <a:ahLst/>
                <a:cxnLst>
                  <a:cxn ang="0">
                    <a:pos x="7" y="0"/>
                  </a:cxn>
                  <a:cxn ang="0">
                    <a:pos x="0" y="7"/>
                  </a:cxn>
                  <a:cxn ang="0">
                    <a:pos x="0" y="7"/>
                  </a:cxn>
                  <a:cxn ang="0">
                    <a:pos x="7" y="14"/>
                  </a:cxn>
                  <a:cxn ang="0">
                    <a:pos x="15" y="14"/>
                  </a:cxn>
                  <a:cxn ang="0">
                    <a:pos x="15" y="7"/>
                  </a:cxn>
                  <a:cxn ang="0">
                    <a:pos x="15" y="7"/>
                  </a:cxn>
                  <a:cxn ang="0">
                    <a:pos x="15" y="0"/>
                  </a:cxn>
                  <a:cxn ang="0">
                    <a:pos x="7" y="0"/>
                  </a:cxn>
                </a:cxnLst>
                <a:rect l="0" t="0" r="r" b="b"/>
                <a:pathLst>
                  <a:path w="15" h="14">
                    <a:moveTo>
                      <a:pt x="7" y="0"/>
                    </a:moveTo>
                    <a:lnTo>
                      <a:pt x="0" y="7"/>
                    </a:lnTo>
                    <a:lnTo>
                      <a:pt x="0" y="7"/>
                    </a:lnTo>
                    <a:lnTo>
                      <a:pt x="7" y="14"/>
                    </a:lnTo>
                    <a:lnTo>
                      <a:pt x="15" y="14"/>
                    </a:lnTo>
                    <a:lnTo>
                      <a:pt x="15" y="7"/>
                    </a:lnTo>
                    <a:lnTo>
                      <a:pt x="15" y="7"/>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2" name="Line 6597"/>
              <p:cNvSpPr>
                <a:spLocks noChangeShapeType="1"/>
              </p:cNvSpPr>
              <p:nvPr/>
            </p:nvSpPr>
            <p:spPr bwMode="auto">
              <a:xfrm>
                <a:off x="6122988" y="30781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3" name="Freeform 6598"/>
              <p:cNvSpPr>
                <a:spLocks/>
              </p:cNvSpPr>
              <p:nvPr/>
            </p:nvSpPr>
            <p:spPr bwMode="auto">
              <a:xfrm>
                <a:off x="6118226" y="3078163"/>
                <a:ext cx="15875" cy="7938"/>
              </a:xfrm>
              <a:custGeom>
                <a:avLst/>
                <a:gdLst/>
                <a:ahLst/>
                <a:cxnLst>
                  <a:cxn ang="0">
                    <a:pos x="8" y="0"/>
                  </a:cxn>
                  <a:cxn ang="0">
                    <a:pos x="0" y="7"/>
                  </a:cxn>
                  <a:cxn ang="0">
                    <a:pos x="8" y="14"/>
                  </a:cxn>
                  <a:cxn ang="0">
                    <a:pos x="23" y="14"/>
                  </a:cxn>
                  <a:cxn ang="0">
                    <a:pos x="30" y="7"/>
                  </a:cxn>
                  <a:cxn ang="0">
                    <a:pos x="23" y="0"/>
                  </a:cxn>
                  <a:cxn ang="0">
                    <a:pos x="8" y="0"/>
                  </a:cxn>
                </a:cxnLst>
                <a:rect l="0" t="0" r="r" b="b"/>
                <a:pathLst>
                  <a:path w="30" h="14">
                    <a:moveTo>
                      <a:pt x="8" y="0"/>
                    </a:moveTo>
                    <a:lnTo>
                      <a:pt x="0" y="7"/>
                    </a:lnTo>
                    <a:lnTo>
                      <a:pt x="8" y="14"/>
                    </a:lnTo>
                    <a:lnTo>
                      <a:pt x="23" y="14"/>
                    </a:lnTo>
                    <a:lnTo>
                      <a:pt x="30" y="7"/>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4" name="Freeform 6599"/>
              <p:cNvSpPr>
                <a:spLocks/>
              </p:cNvSpPr>
              <p:nvPr/>
            </p:nvSpPr>
            <p:spPr bwMode="auto">
              <a:xfrm>
                <a:off x="6118226" y="3078163"/>
                <a:ext cx="15875" cy="7938"/>
              </a:xfrm>
              <a:custGeom>
                <a:avLst/>
                <a:gdLst/>
                <a:ahLst/>
                <a:cxnLst>
                  <a:cxn ang="0">
                    <a:pos x="8" y="0"/>
                  </a:cxn>
                  <a:cxn ang="0">
                    <a:pos x="0" y="7"/>
                  </a:cxn>
                  <a:cxn ang="0">
                    <a:pos x="0" y="7"/>
                  </a:cxn>
                  <a:cxn ang="0">
                    <a:pos x="8" y="14"/>
                  </a:cxn>
                  <a:cxn ang="0">
                    <a:pos x="23" y="14"/>
                  </a:cxn>
                  <a:cxn ang="0">
                    <a:pos x="30" y="7"/>
                  </a:cxn>
                  <a:cxn ang="0">
                    <a:pos x="30" y="7"/>
                  </a:cxn>
                  <a:cxn ang="0">
                    <a:pos x="23" y="0"/>
                  </a:cxn>
                  <a:cxn ang="0">
                    <a:pos x="8" y="0"/>
                  </a:cxn>
                </a:cxnLst>
                <a:rect l="0" t="0" r="r" b="b"/>
                <a:pathLst>
                  <a:path w="30" h="14">
                    <a:moveTo>
                      <a:pt x="8" y="0"/>
                    </a:moveTo>
                    <a:lnTo>
                      <a:pt x="0" y="7"/>
                    </a:lnTo>
                    <a:lnTo>
                      <a:pt x="0" y="7"/>
                    </a:lnTo>
                    <a:lnTo>
                      <a:pt x="8" y="14"/>
                    </a:lnTo>
                    <a:lnTo>
                      <a:pt x="23" y="14"/>
                    </a:lnTo>
                    <a:lnTo>
                      <a:pt x="30" y="7"/>
                    </a:lnTo>
                    <a:lnTo>
                      <a:pt x="30" y="7"/>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5" name="Line 6600"/>
              <p:cNvSpPr>
                <a:spLocks noChangeShapeType="1"/>
              </p:cNvSpPr>
              <p:nvPr/>
            </p:nvSpPr>
            <p:spPr bwMode="auto">
              <a:xfrm>
                <a:off x="6134101" y="30813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6" name="Freeform 6601"/>
              <p:cNvSpPr>
                <a:spLocks/>
              </p:cNvSpPr>
              <p:nvPr/>
            </p:nvSpPr>
            <p:spPr bwMode="auto">
              <a:xfrm>
                <a:off x="6127751" y="3078163"/>
                <a:ext cx="6350" cy="22225"/>
              </a:xfrm>
              <a:custGeom>
                <a:avLst/>
                <a:gdLst/>
                <a:ahLst/>
                <a:cxnLst>
                  <a:cxn ang="0">
                    <a:pos x="14" y="7"/>
                  </a:cxn>
                  <a:cxn ang="0">
                    <a:pos x="7" y="0"/>
                  </a:cxn>
                  <a:cxn ang="0">
                    <a:pos x="0" y="7"/>
                  </a:cxn>
                  <a:cxn ang="0">
                    <a:pos x="0" y="36"/>
                  </a:cxn>
                  <a:cxn ang="0">
                    <a:pos x="7" y="43"/>
                  </a:cxn>
                  <a:cxn ang="0">
                    <a:pos x="14" y="43"/>
                  </a:cxn>
                  <a:cxn ang="0">
                    <a:pos x="14" y="36"/>
                  </a:cxn>
                  <a:cxn ang="0">
                    <a:pos x="14" y="7"/>
                  </a:cxn>
                </a:cxnLst>
                <a:rect l="0" t="0" r="r" b="b"/>
                <a:pathLst>
                  <a:path w="14" h="43">
                    <a:moveTo>
                      <a:pt x="14" y="7"/>
                    </a:moveTo>
                    <a:lnTo>
                      <a:pt x="7" y="0"/>
                    </a:lnTo>
                    <a:lnTo>
                      <a:pt x="0" y="7"/>
                    </a:lnTo>
                    <a:lnTo>
                      <a:pt x="0" y="36"/>
                    </a:lnTo>
                    <a:lnTo>
                      <a:pt x="7" y="43"/>
                    </a:lnTo>
                    <a:lnTo>
                      <a:pt x="14" y="43"/>
                    </a:lnTo>
                    <a:lnTo>
                      <a:pt x="14" y="36"/>
                    </a:lnTo>
                    <a:lnTo>
                      <a:pt x="14"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7" name="Freeform 6602"/>
              <p:cNvSpPr>
                <a:spLocks/>
              </p:cNvSpPr>
              <p:nvPr/>
            </p:nvSpPr>
            <p:spPr bwMode="auto">
              <a:xfrm>
                <a:off x="6127751" y="3078163"/>
                <a:ext cx="6350" cy="22225"/>
              </a:xfrm>
              <a:custGeom>
                <a:avLst/>
                <a:gdLst/>
                <a:ahLst/>
                <a:cxnLst>
                  <a:cxn ang="0">
                    <a:pos x="14" y="7"/>
                  </a:cxn>
                  <a:cxn ang="0">
                    <a:pos x="14" y="7"/>
                  </a:cxn>
                  <a:cxn ang="0">
                    <a:pos x="7" y="0"/>
                  </a:cxn>
                  <a:cxn ang="0">
                    <a:pos x="0" y="7"/>
                  </a:cxn>
                  <a:cxn ang="0">
                    <a:pos x="0" y="36"/>
                  </a:cxn>
                  <a:cxn ang="0">
                    <a:pos x="7" y="43"/>
                  </a:cxn>
                  <a:cxn ang="0">
                    <a:pos x="14" y="43"/>
                  </a:cxn>
                  <a:cxn ang="0">
                    <a:pos x="14" y="36"/>
                  </a:cxn>
                  <a:cxn ang="0">
                    <a:pos x="14" y="7"/>
                  </a:cxn>
                </a:cxnLst>
                <a:rect l="0" t="0" r="r" b="b"/>
                <a:pathLst>
                  <a:path w="14" h="43">
                    <a:moveTo>
                      <a:pt x="14" y="7"/>
                    </a:moveTo>
                    <a:lnTo>
                      <a:pt x="14" y="7"/>
                    </a:lnTo>
                    <a:lnTo>
                      <a:pt x="7" y="0"/>
                    </a:lnTo>
                    <a:lnTo>
                      <a:pt x="0" y="7"/>
                    </a:lnTo>
                    <a:lnTo>
                      <a:pt x="0" y="36"/>
                    </a:lnTo>
                    <a:lnTo>
                      <a:pt x="7" y="43"/>
                    </a:lnTo>
                    <a:lnTo>
                      <a:pt x="14" y="43"/>
                    </a:lnTo>
                    <a:lnTo>
                      <a:pt x="14" y="36"/>
                    </a:lnTo>
                    <a:lnTo>
                      <a:pt x="14"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8" name="Line 6603"/>
              <p:cNvSpPr>
                <a:spLocks noChangeShapeType="1"/>
              </p:cNvSpPr>
              <p:nvPr/>
            </p:nvSpPr>
            <p:spPr bwMode="auto">
              <a:xfrm>
                <a:off x="6130926" y="3097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19" name="Freeform 6604"/>
              <p:cNvSpPr>
                <a:spLocks/>
              </p:cNvSpPr>
              <p:nvPr/>
            </p:nvSpPr>
            <p:spPr bwMode="auto">
              <a:xfrm>
                <a:off x="6127751" y="3097213"/>
                <a:ext cx="11113" cy="3175"/>
              </a:xfrm>
              <a:custGeom>
                <a:avLst/>
                <a:gdLst/>
                <a:ahLst/>
                <a:cxnLst>
                  <a:cxn ang="0">
                    <a:pos x="7" y="0"/>
                  </a:cxn>
                  <a:cxn ang="0">
                    <a:pos x="0" y="0"/>
                  </a:cxn>
                  <a:cxn ang="0">
                    <a:pos x="7" y="7"/>
                  </a:cxn>
                  <a:cxn ang="0">
                    <a:pos x="14" y="7"/>
                  </a:cxn>
                  <a:cxn ang="0">
                    <a:pos x="22" y="0"/>
                  </a:cxn>
                  <a:cxn ang="0">
                    <a:pos x="14" y="0"/>
                  </a:cxn>
                  <a:cxn ang="0">
                    <a:pos x="7" y="0"/>
                  </a:cxn>
                </a:cxnLst>
                <a:rect l="0" t="0" r="r" b="b"/>
                <a:pathLst>
                  <a:path w="22" h="7">
                    <a:moveTo>
                      <a:pt x="7" y="0"/>
                    </a:moveTo>
                    <a:lnTo>
                      <a:pt x="0" y="0"/>
                    </a:lnTo>
                    <a:lnTo>
                      <a:pt x="7" y="7"/>
                    </a:lnTo>
                    <a:lnTo>
                      <a:pt x="14" y="7"/>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0" name="Freeform 6605"/>
              <p:cNvSpPr>
                <a:spLocks/>
              </p:cNvSpPr>
              <p:nvPr/>
            </p:nvSpPr>
            <p:spPr bwMode="auto">
              <a:xfrm>
                <a:off x="6127751" y="3097213"/>
                <a:ext cx="11113" cy="3175"/>
              </a:xfrm>
              <a:custGeom>
                <a:avLst/>
                <a:gdLst/>
                <a:ahLst/>
                <a:cxnLst>
                  <a:cxn ang="0">
                    <a:pos x="7" y="0"/>
                  </a:cxn>
                  <a:cxn ang="0">
                    <a:pos x="7" y="0"/>
                  </a:cxn>
                  <a:cxn ang="0">
                    <a:pos x="0" y="0"/>
                  </a:cxn>
                  <a:cxn ang="0">
                    <a:pos x="7" y="7"/>
                  </a:cxn>
                  <a:cxn ang="0">
                    <a:pos x="14" y="7"/>
                  </a:cxn>
                  <a:cxn ang="0">
                    <a:pos x="22" y="0"/>
                  </a:cxn>
                  <a:cxn ang="0">
                    <a:pos x="22" y="0"/>
                  </a:cxn>
                  <a:cxn ang="0">
                    <a:pos x="14" y="0"/>
                  </a:cxn>
                  <a:cxn ang="0">
                    <a:pos x="7" y="0"/>
                  </a:cxn>
                </a:cxnLst>
                <a:rect l="0" t="0" r="r" b="b"/>
                <a:pathLst>
                  <a:path w="22" h="7">
                    <a:moveTo>
                      <a:pt x="7" y="0"/>
                    </a:moveTo>
                    <a:lnTo>
                      <a:pt x="7" y="0"/>
                    </a:lnTo>
                    <a:lnTo>
                      <a:pt x="0" y="0"/>
                    </a:lnTo>
                    <a:lnTo>
                      <a:pt x="7" y="7"/>
                    </a:lnTo>
                    <a:lnTo>
                      <a:pt x="14" y="7"/>
                    </a:lnTo>
                    <a:lnTo>
                      <a:pt x="22" y="0"/>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1" name="Line 6606"/>
              <p:cNvSpPr>
                <a:spLocks noChangeShapeType="1"/>
              </p:cNvSpPr>
              <p:nvPr/>
            </p:nvSpPr>
            <p:spPr bwMode="auto">
              <a:xfrm>
                <a:off x="6134101" y="3097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2" name="Freeform 6607"/>
              <p:cNvSpPr>
                <a:spLocks/>
              </p:cNvSpPr>
              <p:nvPr/>
            </p:nvSpPr>
            <p:spPr bwMode="auto">
              <a:xfrm>
                <a:off x="6130926" y="3097213"/>
                <a:ext cx="15875" cy="3175"/>
              </a:xfrm>
              <a:custGeom>
                <a:avLst/>
                <a:gdLst/>
                <a:ahLst/>
                <a:cxnLst>
                  <a:cxn ang="0">
                    <a:pos x="7" y="0"/>
                  </a:cxn>
                  <a:cxn ang="0">
                    <a:pos x="0" y="0"/>
                  </a:cxn>
                  <a:cxn ang="0">
                    <a:pos x="7" y="7"/>
                  </a:cxn>
                  <a:cxn ang="0">
                    <a:pos x="23" y="7"/>
                  </a:cxn>
                  <a:cxn ang="0">
                    <a:pos x="30" y="0"/>
                  </a:cxn>
                  <a:cxn ang="0">
                    <a:pos x="23" y="0"/>
                  </a:cxn>
                  <a:cxn ang="0">
                    <a:pos x="7" y="0"/>
                  </a:cxn>
                </a:cxnLst>
                <a:rect l="0" t="0" r="r" b="b"/>
                <a:pathLst>
                  <a:path w="30" h="7">
                    <a:moveTo>
                      <a:pt x="7" y="0"/>
                    </a:moveTo>
                    <a:lnTo>
                      <a:pt x="0" y="0"/>
                    </a:lnTo>
                    <a:lnTo>
                      <a:pt x="7" y="7"/>
                    </a:lnTo>
                    <a:lnTo>
                      <a:pt x="23" y="7"/>
                    </a:lnTo>
                    <a:lnTo>
                      <a:pt x="30"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3" name="Freeform 6608"/>
              <p:cNvSpPr>
                <a:spLocks/>
              </p:cNvSpPr>
              <p:nvPr/>
            </p:nvSpPr>
            <p:spPr bwMode="auto">
              <a:xfrm>
                <a:off x="6130926" y="3097213"/>
                <a:ext cx="15875" cy="3175"/>
              </a:xfrm>
              <a:custGeom>
                <a:avLst/>
                <a:gdLst/>
                <a:ahLst/>
                <a:cxnLst>
                  <a:cxn ang="0">
                    <a:pos x="7" y="0"/>
                  </a:cxn>
                  <a:cxn ang="0">
                    <a:pos x="7" y="0"/>
                  </a:cxn>
                  <a:cxn ang="0">
                    <a:pos x="0" y="0"/>
                  </a:cxn>
                  <a:cxn ang="0">
                    <a:pos x="7" y="7"/>
                  </a:cxn>
                  <a:cxn ang="0">
                    <a:pos x="23" y="7"/>
                  </a:cxn>
                  <a:cxn ang="0">
                    <a:pos x="30" y="0"/>
                  </a:cxn>
                  <a:cxn ang="0">
                    <a:pos x="30" y="0"/>
                  </a:cxn>
                  <a:cxn ang="0">
                    <a:pos x="23" y="0"/>
                  </a:cxn>
                  <a:cxn ang="0">
                    <a:pos x="7" y="0"/>
                  </a:cxn>
                </a:cxnLst>
                <a:rect l="0" t="0" r="r" b="b"/>
                <a:pathLst>
                  <a:path w="30" h="7">
                    <a:moveTo>
                      <a:pt x="7" y="0"/>
                    </a:moveTo>
                    <a:lnTo>
                      <a:pt x="7" y="0"/>
                    </a:lnTo>
                    <a:lnTo>
                      <a:pt x="0" y="0"/>
                    </a:lnTo>
                    <a:lnTo>
                      <a:pt x="7" y="7"/>
                    </a:lnTo>
                    <a:lnTo>
                      <a:pt x="23" y="7"/>
                    </a:lnTo>
                    <a:lnTo>
                      <a:pt x="30" y="0"/>
                    </a:lnTo>
                    <a:lnTo>
                      <a:pt x="30"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4" name="Line 6609"/>
              <p:cNvSpPr>
                <a:spLocks noChangeShapeType="1"/>
              </p:cNvSpPr>
              <p:nvPr/>
            </p:nvSpPr>
            <p:spPr bwMode="auto">
              <a:xfrm>
                <a:off x="6146801" y="30972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5" name="Freeform 6610"/>
              <p:cNvSpPr>
                <a:spLocks/>
              </p:cNvSpPr>
              <p:nvPr/>
            </p:nvSpPr>
            <p:spPr bwMode="auto">
              <a:xfrm>
                <a:off x="6138863" y="3097213"/>
                <a:ext cx="7938" cy="23813"/>
              </a:xfrm>
              <a:custGeom>
                <a:avLst/>
                <a:gdLst/>
                <a:ahLst/>
                <a:cxnLst>
                  <a:cxn ang="0">
                    <a:pos x="15" y="0"/>
                  </a:cxn>
                  <a:cxn ang="0">
                    <a:pos x="0" y="0"/>
                  </a:cxn>
                  <a:cxn ang="0">
                    <a:pos x="0" y="36"/>
                  </a:cxn>
                  <a:cxn ang="0">
                    <a:pos x="8" y="44"/>
                  </a:cxn>
                  <a:cxn ang="0">
                    <a:pos x="15" y="36"/>
                  </a:cxn>
                  <a:cxn ang="0">
                    <a:pos x="15" y="0"/>
                  </a:cxn>
                </a:cxnLst>
                <a:rect l="0" t="0" r="r" b="b"/>
                <a:pathLst>
                  <a:path w="15" h="44">
                    <a:moveTo>
                      <a:pt x="15" y="0"/>
                    </a:moveTo>
                    <a:lnTo>
                      <a:pt x="0" y="0"/>
                    </a:lnTo>
                    <a:lnTo>
                      <a:pt x="0" y="36"/>
                    </a:lnTo>
                    <a:lnTo>
                      <a:pt x="8" y="44"/>
                    </a:lnTo>
                    <a:lnTo>
                      <a:pt x="15" y="36"/>
                    </a:lnTo>
                    <a:lnTo>
                      <a:pt x="15"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6" name="Freeform 6611"/>
              <p:cNvSpPr>
                <a:spLocks/>
              </p:cNvSpPr>
              <p:nvPr/>
            </p:nvSpPr>
            <p:spPr bwMode="auto">
              <a:xfrm>
                <a:off x="6138863" y="3097213"/>
                <a:ext cx="7938" cy="23813"/>
              </a:xfrm>
              <a:custGeom>
                <a:avLst/>
                <a:gdLst/>
                <a:ahLst/>
                <a:cxnLst>
                  <a:cxn ang="0">
                    <a:pos x="15" y="0"/>
                  </a:cxn>
                  <a:cxn ang="0">
                    <a:pos x="15" y="0"/>
                  </a:cxn>
                  <a:cxn ang="0">
                    <a:pos x="8" y="0"/>
                  </a:cxn>
                  <a:cxn ang="0">
                    <a:pos x="0" y="0"/>
                  </a:cxn>
                  <a:cxn ang="0">
                    <a:pos x="0" y="36"/>
                  </a:cxn>
                  <a:cxn ang="0">
                    <a:pos x="8" y="44"/>
                  </a:cxn>
                  <a:cxn ang="0">
                    <a:pos x="15" y="36"/>
                  </a:cxn>
                  <a:cxn ang="0">
                    <a:pos x="15" y="36"/>
                  </a:cxn>
                  <a:cxn ang="0">
                    <a:pos x="15" y="0"/>
                  </a:cxn>
                </a:cxnLst>
                <a:rect l="0" t="0" r="r" b="b"/>
                <a:pathLst>
                  <a:path w="15" h="44">
                    <a:moveTo>
                      <a:pt x="15" y="0"/>
                    </a:moveTo>
                    <a:lnTo>
                      <a:pt x="15" y="0"/>
                    </a:lnTo>
                    <a:lnTo>
                      <a:pt x="8" y="0"/>
                    </a:lnTo>
                    <a:lnTo>
                      <a:pt x="0" y="0"/>
                    </a:lnTo>
                    <a:lnTo>
                      <a:pt x="0" y="36"/>
                    </a:lnTo>
                    <a:lnTo>
                      <a:pt x="8" y="44"/>
                    </a:lnTo>
                    <a:lnTo>
                      <a:pt x="15" y="36"/>
                    </a:lnTo>
                    <a:lnTo>
                      <a:pt x="15" y="36"/>
                    </a:lnTo>
                    <a:lnTo>
                      <a:pt x="15"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7" name="Line 6612"/>
              <p:cNvSpPr>
                <a:spLocks noChangeShapeType="1"/>
              </p:cNvSpPr>
              <p:nvPr/>
            </p:nvSpPr>
            <p:spPr bwMode="auto">
              <a:xfrm>
                <a:off x="6143626" y="3113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8" name="Freeform 6613"/>
              <p:cNvSpPr>
                <a:spLocks/>
              </p:cNvSpPr>
              <p:nvPr/>
            </p:nvSpPr>
            <p:spPr bwMode="auto">
              <a:xfrm>
                <a:off x="6138863" y="3113088"/>
                <a:ext cx="23813" cy="7938"/>
              </a:xfrm>
              <a:custGeom>
                <a:avLst/>
                <a:gdLst/>
                <a:ahLst/>
                <a:cxnLst>
                  <a:cxn ang="0">
                    <a:pos x="8" y="0"/>
                  </a:cxn>
                  <a:cxn ang="0">
                    <a:pos x="0" y="0"/>
                  </a:cxn>
                  <a:cxn ang="0">
                    <a:pos x="0" y="7"/>
                  </a:cxn>
                  <a:cxn ang="0">
                    <a:pos x="8" y="15"/>
                  </a:cxn>
                  <a:cxn ang="0">
                    <a:pos x="37" y="15"/>
                  </a:cxn>
                  <a:cxn ang="0">
                    <a:pos x="45" y="7"/>
                  </a:cxn>
                  <a:cxn ang="0">
                    <a:pos x="37" y="0"/>
                  </a:cxn>
                  <a:cxn ang="0">
                    <a:pos x="8" y="0"/>
                  </a:cxn>
                </a:cxnLst>
                <a:rect l="0" t="0" r="r" b="b"/>
                <a:pathLst>
                  <a:path w="45" h="15">
                    <a:moveTo>
                      <a:pt x="8" y="0"/>
                    </a:moveTo>
                    <a:lnTo>
                      <a:pt x="0" y="0"/>
                    </a:lnTo>
                    <a:lnTo>
                      <a:pt x="0" y="7"/>
                    </a:lnTo>
                    <a:lnTo>
                      <a:pt x="8" y="15"/>
                    </a:lnTo>
                    <a:lnTo>
                      <a:pt x="37" y="15"/>
                    </a:lnTo>
                    <a:lnTo>
                      <a:pt x="45" y="7"/>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29" name="Freeform 6614"/>
              <p:cNvSpPr>
                <a:spLocks/>
              </p:cNvSpPr>
              <p:nvPr/>
            </p:nvSpPr>
            <p:spPr bwMode="auto">
              <a:xfrm>
                <a:off x="6138863" y="3113088"/>
                <a:ext cx="23813" cy="7938"/>
              </a:xfrm>
              <a:custGeom>
                <a:avLst/>
                <a:gdLst/>
                <a:ahLst/>
                <a:cxnLst>
                  <a:cxn ang="0">
                    <a:pos x="8" y="0"/>
                  </a:cxn>
                  <a:cxn ang="0">
                    <a:pos x="0" y="0"/>
                  </a:cxn>
                  <a:cxn ang="0">
                    <a:pos x="0" y="7"/>
                  </a:cxn>
                  <a:cxn ang="0">
                    <a:pos x="8" y="15"/>
                  </a:cxn>
                  <a:cxn ang="0">
                    <a:pos x="37" y="15"/>
                  </a:cxn>
                  <a:cxn ang="0">
                    <a:pos x="45" y="7"/>
                  </a:cxn>
                  <a:cxn ang="0">
                    <a:pos x="37" y="0"/>
                  </a:cxn>
                  <a:cxn ang="0">
                    <a:pos x="37" y="0"/>
                  </a:cxn>
                  <a:cxn ang="0">
                    <a:pos x="8" y="0"/>
                  </a:cxn>
                </a:cxnLst>
                <a:rect l="0" t="0" r="r" b="b"/>
                <a:pathLst>
                  <a:path w="45" h="15">
                    <a:moveTo>
                      <a:pt x="8" y="0"/>
                    </a:moveTo>
                    <a:lnTo>
                      <a:pt x="0" y="0"/>
                    </a:lnTo>
                    <a:lnTo>
                      <a:pt x="0" y="7"/>
                    </a:lnTo>
                    <a:lnTo>
                      <a:pt x="8" y="15"/>
                    </a:lnTo>
                    <a:lnTo>
                      <a:pt x="37" y="15"/>
                    </a:lnTo>
                    <a:lnTo>
                      <a:pt x="45" y="7"/>
                    </a:lnTo>
                    <a:lnTo>
                      <a:pt x="37"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0" name="Line 6615"/>
              <p:cNvSpPr>
                <a:spLocks noChangeShapeType="1"/>
              </p:cNvSpPr>
              <p:nvPr/>
            </p:nvSpPr>
            <p:spPr bwMode="auto">
              <a:xfrm>
                <a:off x="6157913" y="31130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1" name="Freeform 6616"/>
              <p:cNvSpPr>
                <a:spLocks/>
              </p:cNvSpPr>
              <p:nvPr/>
            </p:nvSpPr>
            <p:spPr bwMode="auto">
              <a:xfrm>
                <a:off x="6154738" y="3113088"/>
                <a:ext cx="12700" cy="7938"/>
              </a:xfrm>
              <a:custGeom>
                <a:avLst/>
                <a:gdLst/>
                <a:ahLst/>
                <a:cxnLst>
                  <a:cxn ang="0">
                    <a:pos x="7" y="0"/>
                  </a:cxn>
                  <a:cxn ang="0">
                    <a:pos x="0" y="0"/>
                  </a:cxn>
                  <a:cxn ang="0">
                    <a:pos x="0" y="7"/>
                  </a:cxn>
                  <a:cxn ang="0">
                    <a:pos x="7" y="15"/>
                  </a:cxn>
                  <a:cxn ang="0">
                    <a:pos x="15" y="15"/>
                  </a:cxn>
                  <a:cxn ang="0">
                    <a:pos x="23" y="7"/>
                  </a:cxn>
                  <a:cxn ang="0">
                    <a:pos x="15" y="0"/>
                  </a:cxn>
                  <a:cxn ang="0">
                    <a:pos x="7" y="0"/>
                  </a:cxn>
                </a:cxnLst>
                <a:rect l="0" t="0" r="r" b="b"/>
                <a:pathLst>
                  <a:path w="23" h="15">
                    <a:moveTo>
                      <a:pt x="7" y="0"/>
                    </a:moveTo>
                    <a:lnTo>
                      <a:pt x="0" y="0"/>
                    </a:lnTo>
                    <a:lnTo>
                      <a:pt x="0" y="7"/>
                    </a:lnTo>
                    <a:lnTo>
                      <a:pt x="7" y="15"/>
                    </a:lnTo>
                    <a:lnTo>
                      <a:pt x="15" y="15"/>
                    </a:lnTo>
                    <a:lnTo>
                      <a:pt x="23"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2" name="Freeform 6617"/>
              <p:cNvSpPr>
                <a:spLocks/>
              </p:cNvSpPr>
              <p:nvPr/>
            </p:nvSpPr>
            <p:spPr bwMode="auto">
              <a:xfrm>
                <a:off x="6154738" y="3113088"/>
                <a:ext cx="12700" cy="7938"/>
              </a:xfrm>
              <a:custGeom>
                <a:avLst/>
                <a:gdLst/>
                <a:ahLst/>
                <a:cxnLst>
                  <a:cxn ang="0">
                    <a:pos x="7" y="0"/>
                  </a:cxn>
                  <a:cxn ang="0">
                    <a:pos x="0" y="0"/>
                  </a:cxn>
                  <a:cxn ang="0">
                    <a:pos x="0" y="7"/>
                  </a:cxn>
                  <a:cxn ang="0">
                    <a:pos x="7" y="15"/>
                  </a:cxn>
                  <a:cxn ang="0">
                    <a:pos x="15" y="15"/>
                  </a:cxn>
                  <a:cxn ang="0">
                    <a:pos x="23" y="7"/>
                  </a:cxn>
                  <a:cxn ang="0">
                    <a:pos x="15" y="0"/>
                  </a:cxn>
                  <a:cxn ang="0">
                    <a:pos x="15" y="0"/>
                  </a:cxn>
                  <a:cxn ang="0">
                    <a:pos x="7" y="0"/>
                  </a:cxn>
                </a:cxnLst>
                <a:rect l="0" t="0" r="r" b="b"/>
                <a:pathLst>
                  <a:path w="23" h="15">
                    <a:moveTo>
                      <a:pt x="7" y="0"/>
                    </a:moveTo>
                    <a:lnTo>
                      <a:pt x="0" y="0"/>
                    </a:lnTo>
                    <a:lnTo>
                      <a:pt x="0" y="7"/>
                    </a:lnTo>
                    <a:lnTo>
                      <a:pt x="7" y="15"/>
                    </a:lnTo>
                    <a:lnTo>
                      <a:pt x="15" y="15"/>
                    </a:lnTo>
                    <a:lnTo>
                      <a:pt x="23"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3" name="Line 6618"/>
              <p:cNvSpPr>
                <a:spLocks noChangeShapeType="1"/>
              </p:cNvSpPr>
              <p:nvPr/>
            </p:nvSpPr>
            <p:spPr bwMode="auto">
              <a:xfrm>
                <a:off x="6167438" y="31162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4" name="Freeform 6619"/>
              <p:cNvSpPr>
                <a:spLocks/>
              </p:cNvSpPr>
              <p:nvPr/>
            </p:nvSpPr>
            <p:spPr bwMode="auto">
              <a:xfrm>
                <a:off x="6157913" y="3113088"/>
                <a:ext cx="9525" cy="22225"/>
              </a:xfrm>
              <a:custGeom>
                <a:avLst/>
                <a:gdLst/>
                <a:ahLst/>
                <a:cxnLst>
                  <a:cxn ang="0">
                    <a:pos x="16" y="7"/>
                  </a:cxn>
                  <a:cxn ang="0">
                    <a:pos x="8" y="0"/>
                  </a:cxn>
                  <a:cxn ang="0">
                    <a:pos x="0" y="7"/>
                  </a:cxn>
                  <a:cxn ang="0">
                    <a:pos x="0" y="36"/>
                  </a:cxn>
                  <a:cxn ang="0">
                    <a:pos x="8" y="43"/>
                  </a:cxn>
                  <a:cxn ang="0">
                    <a:pos x="16" y="36"/>
                  </a:cxn>
                  <a:cxn ang="0">
                    <a:pos x="16" y="7"/>
                  </a:cxn>
                </a:cxnLst>
                <a:rect l="0" t="0" r="r" b="b"/>
                <a:pathLst>
                  <a:path w="16" h="43">
                    <a:moveTo>
                      <a:pt x="16" y="7"/>
                    </a:moveTo>
                    <a:lnTo>
                      <a:pt x="8" y="0"/>
                    </a:lnTo>
                    <a:lnTo>
                      <a:pt x="0" y="7"/>
                    </a:lnTo>
                    <a:lnTo>
                      <a:pt x="0" y="36"/>
                    </a:lnTo>
                    <a:lnTo>
                      <a:pt x="8" y="43"/>
                    </a:lnTo>
                    <a:lnTo>
                      <a:pt x="16" y="36"/>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5" name="Freeform 6620"/>
              <p:cNvSpPr>
                <a:spLocks/>
              </p:cNvSpPr>
              <p:nvPr/>
            </p:nvSpPr>
            <p:spPr bwMode="auto">
              <a:xfrm>
                <a:off x="6157913" y="3113088"/>
                <a:ext cx="9525" cy="22225"/>
              </a:xfrm>
              <a:custGeom>
                <a:avLst/>
                <a:gdLst/>
                <a:ahLst/>
                <a:cxnLst>
                  <a:cxn ang="0">
                    <a:pos x="16" y="7"/>
                  </a:cxn>
                  <a:cxn ang="0">
                    <a:pos x="8" y="0"/>
                  </a:cxn>
                  <a:cxn ang="0">
                    <a:pos x="8" y="0"/>
                  </a:cxn>
                  <a:cxn ang="0">
                    <a:pos x="0" y="7"/>
                  </a:cxn>
                  <a:cxn ang="0">
                    <a:pos x="0" y="36"/>
                  </a:cxn>
                  <a:cxn ang="0">
                    <a:pos x="8" y="43"/>
                  </a:cxn>
                  <a:cxn ang="0">
                    <a:pos x="8" y="43"/>
                  </a:cxn>
                  <a:cxn ang="0">
                    <a:pos x="16" y="36"/>
                  </a:cxn>
                  <a:cxn ang="0">
                    <a:pos x="16" y="7"/>
                  </a:cxn>
                </a:cxnLst>
                <a:rect l="0" t="0" r="r" b="b"/>
                <a:pathLst>
                  <a:path w="16" h="43">
                    <a:moveTo>
                      <a:pt x="16" y="7"/>
                    </a:moveTo>
                    <a:lnTo>
                      <a:pt x="8" y="0"/>
                    </a:lnTo>
                    <a:lnTo>
                      <a:pt x="8" y="0"/>
                    </a:lnTo>
                    <a:lnTo>
                      <a:pt x="0" y="7"/>
                    </a:lnTo>
                    <a:lnTo>
                      <a:pt x="0" y="36"/>
                    </a:lnTo>
                    <a:lnTo>
                      <a:pt x="8" y="43"/>
                    </a:lnTo>
                    <a:lnTo>
                      <a:pt x="8" y="43"/>
                    </a:lnTo>
                    <a:lnTo>
                      <a:pt x="16" y="36"/>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6" name="Line 6621"/>
              <p:cNvSpPr>
                <a:spLocks noChangeShapeType="1"/>
              </p:cNvSpPr>
              <p:nvPr/>
            </p:nvSpPr>
            <p:spPr bwMode="auto">
              <a:xfrm>
                <a:off x="6162676" y="3132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7" name="Freeform 6622"/>
              <p:cNvSpPr>
                <a:spLocks/>
              </p:cNvSpPr>
              <p:nvPr/>
            </p:nvSpPr>
            <p:spPr bwMode="auto">
              <a:xfrm>
                <a:off x="6157913" y="3132138"/>
                <a:ext cx="12700" cy="3175"/>
              </a:xfrm>
              <a:custGeom>
                <a:avLst/>
                <a:gdLst/>
                <a:ahLst/>
                <a:cxnLst>
                  <a:cxn ang="0">
                    <a:pos x="8" y="0"/>
                  </a:cxn>
                  <a:cxn ang="0">
                    <a:pos x="0" y="0"/>
                  </a:cxn>
                  <a:cxn ang="0">
                    <a:pos x="8" y="7"/>
                  </a:cxn>
                  <a:cxn ang="0">
                    <a:pos x="16" y="7"/>
                  </a:cxn>
                  <a:cxn ang="0">
                    <a:pos x="24" y="0"/>
                  </a:cxn>
                  <a:cxn ang="0">
                    <a:pos x="16" y="0"/>
                  </a:cxn>
                  <a:cxn ang="0">
                    <a:pos x="8" y="0"/>
                  </a:cxn>
                </a:cxnLst>
                <a:rect l="0" t="0" r="r" b="b"/>
                <a:pathLst>
                  <a:path w="24" h="7">
                    <a:moveTo>
                      <a:pt x="8" y="0"/>
                    </a:moveTo>
                    <a:lnTo>
                      <a:pt x="0" y="0"/>
                    </a:lnTo>
                    <a:lnTo>
                      <a:pt x="8" y="7"/>
                    </a:lnTo>
                    <a:lnTo>
                      <a:pt x="16"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8" name="Freeform 6623"/>
              <p:cNvSpPr>
                <a:spLocks/>
              </p:cNvSpPr>
              <p:nvPr/>
            </p:nvSpPr>
            <p:spPr bwMode="auto">
              <a:xfrm>
                <a:off x="6157913" y="3132138"/>
                <a:ext cx="12700" cy="3175"/>
              </a:xfrm>
              <a:custGeom>
                <a:avLst/>
                <a:gdLst/>
                <a:ahLst/>
                <a:cxnLst>
                  <a:cxn ang="0">
                    <a:pos x="8" y="0"/>
                  </a:cxn>
                  <a:cxn ang="0">
                    <a:pos x="0" y="0"/>
                  </a:cxn>
                  <a:cxn ang="0">
                    <a:pos x="0" y="0"/>
                  </a:cxn>
                  <a:cxn ang="0">
                    <a:pos x="8" y="7"/>
                  </a:cxn>
                  <a:cxn ang="0">
                    <a:pos x="16" y="7"/>
                  </a:cxn>
                  <a:cxn ang="0">
                    <a:pos x="24" y="0"/>
                  </a:cxn>
                  <a:cxn ang="0">
                    <a:pos x="16" y="0"/>
                  </a:cxn>
                  <a:cxn ang="0">
                    <a:pos x="16" y="0"/>
                  </a:cxn>
                  <a:cxn ang="0">
                    <a:pos x="8" y="0"/>
                  </a:cxn>
                </a:cxnLst>
                <a:rect l="0" t="0" r="r" b="b"/>
                <a:pathLst>
                  <a:path w="24" h="7">
                    <a:moveTo>
                      <a:pt x="8" y="0"/>
                    </a:moveTo>
                    <a:lnTo>
                      <a:pt x="0" y="0"/>
                    </a:lnTo>
                    <a:lnTo>
                      <a:pt x="0" y="0"/>
                    </a:lnTo>
                    <a:lnTo>
                      <a:pt x="8" y="7"/>
                    </a:lnTo>
                    <a:lnTo>
                      <a:pt x="16" y="7"/>
                    </a:lnTo>
                    <a:lnTo>
                      <a:pt x="24" y="0"/>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39" name="Line 6624"/>
              <p:cNvSpPr>
                <a:spLocks noChangeShapeType="1"/>
              </p:cNvSpPr>
              <p:nvPr/>
            </p:nvSpPr>
            <p:spPr bwMode="auto">
              <a:xfrm>
                <a:off x="6167438" y="3132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0" name="Freeform 6625"/>
              <p:cNvSpPr>
                <a:spLocks/>
              </p:cNvSpPr>
              <p:nvPr/>
            </p:nvSpPr>
            <p:spPr bwMode="auto">
              <a:xfrm>
                <a:off x="6162676" y="3132138"/>
                <a:ext cx="11113" cy="3175"/>
              </a:xfrm>
              <a:custGeom>
                <a:avLst/>
                <a:gdLst/>
                <a:ahLst/>
                <a:cxnLst>
                  <a:cxn ang="0">
                    <a:pos x="8" y="0"/>
                  </a:cxn>
                  <a:cxn ang="0">
                    <a:pos x="0" y="0"/>
                  </a:cxn>
                  <a:cxn ang="0">
                    <a:pos x="8" y="7"/>
                  </a:cxn>
                  <a:cxn ang="0">
                    <a:pos x="16" y="7"/>
                  </a:cxn>
                  <a:cxn ang="0">
                    <a:pos x="22" y="0"/>
                  </a:cxn>
                  <a:cxn ang="0">
                    <a:pos x="16" y="0"/>
                  </a:cxn>
                  <a:cxn ang="0">
                    <a:pos x="8" y="0"/>
                  </a:cxn>
                </a:cxnLst>
                <a:rect l="0" t="0" r="r" b="b"/>
                <a:pathLst>
                  <a:path w="22" h="7">
                    <a:moveTo>
                      <a:pt x="8" y="0"/>
                    </a:moveTo>
                    <a:lnTo>
                      <a:pt x="0" y="0"/>
                    </a:lnTo>
                    <a:lnTo>
                      <a:pt x="8" y="7"/>
                    </a:lnTo>
                    <a:lnTo>
                      <a:pt x="16"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1" name="Freeform 6626"/>
              <p:cNvSpPr>
                <a:spLocks/>
              </p:cNvSpPr>
              <p:nvPr/>
            </p:nvSpPr>
            <p:spPr bwMode="auto">
              <a:xfrm>
                <a:off x="6162676" y="3132138"/>
                <a:ext cx="11113" cy="3175"/>
              </a:xfrm>
              <a:custGeom>
                <a:avLst/>
                <a:gdLst/>
                <a:ahLst/>
                <a:cxnLst>
                  <a:cxn ang="0">
                    <a:pos x="8" y="0"/>
                  </a:cxn>
                  <a:cxn ang="0">
                    <a:pos x="0" y="0"/>
                  </a:cxn>
                  <a:cxn ang="0">
                    <a:pos x="0" y="0"/>
                  </a:cxn>
                  <a:cxn ang="0">
                    <a:pos x="8" y="7"/>
                  </a:cxn>
                  <a:cxn ang="0">
                    <a:pos x="16" y="7"/>
                  </a:cxn>
                  <a:cxn ang="0">
                    <a:pos x="22" y="0"/>
                  </a:cxn>
                  <a:cxn ang="0">
                    <a:pos x="22" y="0"/>
                  </a:cxn>
                  <a:cxn ang="0">
                    <a:pos x="16" y="0"/>
                  </a:cxn>
                  <a:cxn ang="0">
                    <a:pos x="8" y="0"/>
                  </a:cxn>
                </a:cxnLst>
                <a:rect l="0" t="0" r="r" b="b"/>
                <a:pathLst>
                  <a:path w="22" h="7">
                    <a:moveTo>
                      <a:pt x="8" y="0"/>
                    </a:moveTo>
                    <a:lnTo>
                      <a:pt x="0" y="0"/>
                    </a:lnTo>
                    <a:lnTo>
                      <a:pt x="0" y="0"/>
                    </a:lnTo>
                    <a:lnTo>
                      <a:pt x="8" y="7"/>
                    </a:lnTo>
                    <a:lnTo>
                      <a:pt x="16" y="7"/>
                    </a:lnTo>
                    <a:lnTo>
                      <a:pt x="22" y="0"/>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2" name="Line 6627"/>
              <p:cNvSpPr>
                <a:spLocks noChangeShapeType="1"/>
              </p:cNvSpPr>
              <p:nvPr/>
            </p:nvSpPr>
            <p:spPr bwMode="auto">
              <a:xfrm>
                <a:off x="6170613" y="3132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3" name="Freeform 6628"/>
              <p:cNvSpPr>
                <a:spLocks/>
              </p:cNvSpPr>
              <p:nvPr/>
            </p:nvSpPr>
            <p:spPr bwMode="auto">
              <a:xfrm>
                <a:off x="6170613" y="3132138"/>
                <a:ext cx="12700" cy="3175"/>
              </a:xfrm>
              <a:custGeom>
                <a:avLst/>
                <a:gdLst/>
                <a:ahLst/>
                <a:cxnLst>
                  <a:cxn ang="0">
                    <a:pos x="0" y="0"/>
                  </a:cxn>
                  <a:cxn ang="0">
                    <a:pos x="0" y="7"/>
                  </a:cxn>
                  <a:cxn ang="0">
                    <a:pos x="14" y="7"/>
                  </a:cxn>
                  <a:cxn ang="0">
                    <a:pos x="22" y="0"/>
                  </a:cxn>
                  <a:cxn ang="0">
                    <a:pos x="14" y="0"/>
                  </a:cxn>
                  <a:cxn ang="0">
                    <a:pos x="0" y="0"/>
                  </a:cxn>
                </a:cxnLst>
                <a:rect l="0" t="0" r="r" b="b"/>
                <a:pathLst>
                  <a:path w="22" h="7">
                    <a:moveTo>
                      <a:pt x="0" y="0"/>
                    </a:moveTo>
                    <a:lnTo>
                      <a:pt x="0" y="7"/>
                    </a:lnTo>
                    <a:lnTo>
                      <a:pt x="14" y="7"/>
                    </a:lnTo>
                    <a:lnTo>
                      <a:pt x="22" y="0"/>
                    </a:lnTo>
                    <a:lnTo>
                      <a:pt x="14"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4" name="Freeform 6629"/>
              <p:cNvSpPr>
                <a:spLocks/>
              </p:cNvSpPr>
              <p:nvPr/>
            </p:nvSpPr>
            <p:spPr bwMode="auto">
              <a:xfrm>
                <a:off x="6170613" y="3132138"/>
                <a:ext cx="12700" cy="3175"/>
              </a:xfrm>
              <a:custGeom>
                <a:avLst/>
                <a:gdLst/>
                <a:ahLst/>
                <a:cxnLst>
                  <a:cxn ang="0">
                    <a:pos x="0" y="0"/>
                  </a:cxn>
                  <a:cxn ang="0">
                    <a:pos x="0" y="0"/>
                  </a:cxn>
                  <a:cxn ang="0">
                    <a:pos x="0" y="0"/>
                  </a:cxn>
                  <a:cxn ang="0">
                    <a:pos x="0" y="7"/>
                  </a:cxn>
                  <a:cxn ang="0">
                    <a:pos x="14" y="7"/>
                  </a:cxn>
                  <a:cxn ang="0">
                    <a:pos x="22" y="0"/>
                  </a:cxn>
                  <a:cxn ang="0">
                    <a:pos x="22" y="0"/>
                  </a:cxn>
                  <a:cxn ang="0">
                    <a:pos x="14" y="0"/>
                  </a:cxn>
                  <a:cxn ang="0">
                    <a:pos x="0" y="0"/>
                  </a:cxn>
                </a:cxnLst>
                <a:rect l="0" t="0" r="r" b="b"/>
                <a:pathLst>
                  <a:path w="22" h="7">
                    <a:moveTo>
                      <a:pt x="0" y="0"/>
                    </a:moveTo>
                    <a:lnTo>
                      <a:pt x="0" y="0"/>
                    </a:lnTo>
                    <a:lnTo>
                      <a:pt x="0" y="0"/>
                    </a:lnTo>
                    <a:lnTo>
                      <a:pt x="0" y="7"/>
                    </a:lnTo>
                    <a:lnTo>
                      <a:pt x="14" y="7"/>
                    </a:lnTo>
                    <a:lnTo>
                      <a:pt x="22" y="0"/>
                    </a:lnTo>
                    <a:lnTo>
                      <a:pt x="22" y="0"/>
                    </a:lnTo>
                    <a:lnTo>
                      <a:pt x="14"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5" name="Line 6630"/>
              <p:cNvSpPr>
                <a:spLocks noChangeShapeType="1"/>
              </p:cNvSpPr>
              <p:nvPr/>
            </p:nvSpPr>
            <p:spPr bwMode="auto">
              <a:xfrm>
                <a:off x="6183313" y="3132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6" name="Freeform 6631"/>
              <p:cNvSpPr>
                <a:spLocks/>
              </p:cNvSpPr>
              <p:nvPr/>
            </p:nvSpPr>
            <p:spPr bwMode="auto">
              <a:xfrm>
                <a:off x="6173788" y="3132138"/>
                <a:ext cx="9525" cy="22225"/>
              </a:xfrm>
              <a:custGeom>
                <a:avLst/>
                <a:gdLst/>
                <a:ahLst/>
                <a:cxnLst>
                  <a:cxn ang="0">
                    <a:pos x="16" y="0"/>
                  </a:cxn>
                  <a:cxn ang="0">
                    <a:pos x="0" y="0"/>
                  </a:cxn>
                  <a:cxn ang="0">
                    <a:pos x="0" y="36"/>
                  </a:cxn>
                  <a:cxn ang="0">
                    <a:pos x="8" y="43"/>
                  </a:cxn>
                  <a:cxn ang="0">
                    <a:pos x="16" y="36"/>
                  </a:cxn>
                  <a:cxn ang="0">
                    <a:pos x="16" y="0"/>
                  </a:cxn>
                </a:cxnLst>
                <a:rect l="0" t="0" r="r" b="b"/>
                <a:pathLst>
                  <a:path w="16" h="43">
                    <a:moveTo>
                      <a:pt x="16" y="0"/>
                    </a:moveTo>
                    <a:lnTo>
                      <a:pt x="0" y="0"/>
                    </a:lnTo>
                    <a:lnTo>
                      <a:pt x="0" y="36"/>
                    </a:lnTo>
                    <a:lnTo>
                      <a:pt x="8" y="43"/>
                    </a:lnTo>
                    <a:lnTo>
                      <a:pt x="16" y="36"/>
                    </a:lnTo>
                    <a:lnTo>
                      <a:pt x="1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7" name="Freeform 6632"/>
              <p:cNvSpPr>
                <a:spLocks/>
              </p:cNvSpPr>
              <p:nvPr/>
            </p:nvSpPr>
            <p:spPr bwMode="auto">
              <a:xfrm>
                <a:off x="6173788" y="3132138"/>
                <a:ext cx="9525" cy="22225"/>
              </a:xfrm>
              <a:custGeom>
                <a:avLst/>
                <a:gdLst/>
                <a:ahLst/>
                <a:cxnLst>
                  <a:cxn ang="0">
                    <a:pos x="16" y="0"/>
                  </a:cxn>
                  <a:cxn ang="0">
                    <a:pos x="16" y="0"/>
                  </a:cxn>
                  <a:cxn ang="0">
                    <a:pos x="8" y="0"/>
                  </a:cxn>
                  <a:cxn ang="0">
                    <a:pos x="0" y="0"/>
                  </a:cxn>
                  <a:cxn ang="0">
                    <a:pos x="0" y="36"/>
                  </a:cxn>
                  <a:cxn ang="0">
                    <a:pos x="8" y="43"/>
                  </a:cxn>
                  <a:cxn ang="0">
                    <a:pos x="16" y="36"/>
                  </a:cxn>
                  <a:cxn ang="0">
                    <a:pos x="16" y="36"/>
                  </a:cxn>
                  <a:cxn ang="0">
                    <a:pos x="16" y="0"/>
                  </a:cxn>
                </a:cxnLst>
                <a:rect l="0" t="0" r="r" b="b"/>
                <a:pathLst>
                  <a:path w="16" h="43">
                    <a:moveTo>
                      <a:pt x="16" y="0"/>
                    </a:moveTo>
                    <a:lnTo>
                      <a:pt x="16" y="0"/>
                    </a:lnTo>
                    <a:lnTo>
                      <a:pt x="8" y="0"/>
                    </a:lnTo>
                    <a:lnTo>
                      <a:pt x="0" y="0"/>
                    </a:lnTo>
                    <a:lnTo>
                      <a:pt x="0" y="36"/>
                    </a:lnTo>
                    <a:lnTo>
                      <a:pt x="8" y="43"/>
                    </a:lnTo>
                    <a:lnTo>
                      <a:pt x="16" y="36"/>
                    </a:lnTo>
                    <a:lnTo>
                      <a:pt x="16" y="36"/>
                    </a:lnTo>
                    <a:lnTo>
                      <a:pt x="1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8" name="Line 6633"/>
              <p:cNvSpPr>
                <a:spLocks noChangeShapeType="1"/>
              </p:cNvSpPr>
              <p:nvPr/>
            </p:nvSpPr>
            <p:spPr bwMode="auto">
              <a:xfrm>
                <a:off x="6178551" y="3148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49" name="Freeform 6634"/>
              <p:cNvSpPr>
                <a:spLocks/>
              </p:cNvSpPr>
              <p:nvPr/>
            </p:nvSpPr>
            <p:spPr bwMode="auto">
              <a:xfrm>
                <a:off x="6173788" y="3148013"/>
                <a:ext cx="12700" cy="6350"/>
              </a:xfrm>
              <a:custGeom>
                <a:avLst/>
                <a:gdLst/>
                <a:ahLst/>
                <a:cxnLst>
                  <a:cxn ang="0">
                    <a:pos x="8" y="0"/>
                  </a:cxn>
                  <a:cxn ang="0">
                    <a:pos x="0" y="6"/>
                  </a:cxn>
                  <a:cxn ang="0">
                    <a:pos x="8" y="13"/>
                  </a:cxn>
                  <a:cxn ang="0">
                    <a:pos x="16" y="13"/>
                  </a:cxn>
                  <a:cxn ang="0">
                    <a:pos x="23" y="6"/>
                  </a:cxn>
                  <a:cxn ang="0">
                    <a:pos x="23" y="0"/>
                  </a:cxn>
                  <a:cxn ang="0">
                    <a:pos x="16" y="0"/>
                  </a:cxn>
                  <a:cxn ang="0">
                    <a:pos x="8" y="0"/>
                  </a:cxn>
                </a:cxnLst>
                <a:rect l="0" t="0" r="r" b="b"/>
                <a:pathLst>
                  <a:path w="23" h="13">
                    <a:moveTo>
                      <a:pt x="8" y="0"/>
                    </a:moveTo>
                    <a:lnTo>
                      <a:pt x="0" y="6"/>
                    </a:lnTo>
                    <a:lnTo>
                      <a:pt x="8" y="13"/>
                    </a:lnTo>
                    <a:lnTo>
                      <a:pt x="16" y="13"/>
                    </a:lnTo>
                    <a:lnTo>
                      <a:pt x="23" y="6"/>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0" name="Freeform 6635"/>
              <p:cNvSpPr>
                <a:spLocks/>
              </p:cNvSpPr>
              <p:nvPr/>
            </p:nvSpPr>
            <p:spPr bwMode="auto">
              <a:xfrm>
                <a:off x="6173788" y="3148013"/>
                <a:ext cx="12700" cy="6350"/>
              </a:xfrm>
              <a:custGeom>
                <a:avLst/>
                <a:gdLst/>
                <a:ahLst/>
                <a:cxnLst>
                  <a:cxn ang="0">
                    <a:pos x="8" y="0"/>
                  </a:cxn>
                  <a:cxn ang="0">
                    <a:pos x="8" y="0"/>
                  </a:cxn>
                  <a:cxn ang="0">
                    <a:pos x="0" y="6"/>
                  </a:cxn>
                  <a:cxn ang="0">
                    <a:pos x="8" y="13"/>
                  </a:cxn>
                  <a:cxn ang="0">
                    <a:pos x="16" y="13"/>
                  </a:cxn>
                  <a:cxn ang="0">
                    <a:pos x="23" y="6"/>
                  </a:cxn>
                  <a:cxn ang="0">
                    <a:pos x="23" y="0"/>
                  </a:cxn>
                  <a:cxn ang="0">
                    <a:pos x="16" y="0"/>
                  </a:cxn>
                  <a:cxn ang="0">
                    <a:pos x="8" y="0"/>
                  </a:cxn>
                </a:cxnLst>
                <a:rect l="0" t="0" r="r" b="b"/>
                <a:pathLst>
                  <a:path w="23" h="13">
                    <a:moveTo>
                      <a:pt x="8" y="0"/>
                    </a:moveTo>
                    <a:lnTo>
                      <a:pt x="8" y="0"/>
                    </a:lnTo>
                    <a:lnTo>
                      <a:pt x="0" y="6"/>
                    </a:lnTo>
                    <a:lnTo>
                      <a:pt x="8" y="13"/>
                    </a:lnTo>
                    <a:lnTo>
                      <a:pt x="16" y="13"/>
                    </a:lnTo>
                    <a:lnTo>
                      <a:pt x="23" y="6"/>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1" name="Line 6636"/>
              <p:cNvSpPr>
                <a:spLocks noChangeShapeType="1"/>
              </p:cNvSpPr>
              <p:nvPr/>
            </p:nvSpPr>
            <p:spPr bwMode="auto">
              <a:xfrm>
                <a:off x="6183313" y="3148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2" name="Freeform 6637"/>
              <p:cNvSpPr>
                <a:spLocks/>
              </p:cNvSpPr>
              <p:nvPr/>
            </p:nvSpPr>
            <p:spPr bwMode="auto">
              <a:xfrm>
                <a:off x="6178551" y="3148013"/>
                <a:ext cx="23813" cy="6350"/>
              </a:xfrm>
              <a:custGeom>
                <a:avLst/>
                <a:gdLst/>
                <a:ahLst/>
                <a:cxnLst>
                  <a:cxn ang="0">
                    <a:pos x="8" y="0"/>
                  </a:cxn>
                  <a:cxn ang="0">
                    <a:pos x="0" y="6"/>
                  </a:cxn>
                  <a:cxn ang="0">
                    <a:pos x="8" y="13"/>
                  </a:cxn>
                  <a:cxn ang="0">
                    <a:pos x="37" y="13"/>
                  </a:cxn>
                  <a:cxn ang="0">
                    <a:pos x="45" y="6"/>
                  </a:cxn>
                  <a:cxn ang="0">
                    <a:pos x="45" y="0"/>
                  </a:cxn>
                  <a:cxn ang="0">
                    <a:pos x="37" y="0"/>
                  </a:cxn>
                  <a:cxn ang="0">
                    <a:pos x="8" y="0"/>
                  </a:cxn>
                </a:cxnLst>
                <a:rect l="0" t="0" r="r" b="b"/>
                <a:pathLst>
                  <a:path w="45" h="13">
                    <a:moveTo>
                      <a:pt x="8" y="0"/>
                    </a:moveTo>
                    <a:lnTo>
                      <a:pt x="0" y="6"/>
                    </a:lnTo>
                    <a:lnTo>
                      <a:pt x="8" y="13"/>
                    </a:lnTo>
                    <a:lnTo>
                      <a:pt x="37" y="13"/>
                    </a:lnTo>
                    <a:lnTo>
                      <a:pt x="45" y="6"/>
                    </a:lnTo>
                    <a:lnTo>
                      <a:pt x="45" y="0"/>
                    </a:lnTo>
                    <a:lnTo>
                      <a:pt x="37"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3" name="Freeform 6638"/>
              <p:cNvSpPr>
                <a:spLocks/>
              </p:cNvSpPr>
              <p:nvPr/>
            </p:nvSpPr>
            <p:spPr bwMode="auto">
              <a:xfrm>
                <a:off x="6178551" y="3148013"/>
                <a:ext cx="23813" cy="6350"/>
              </a:xfrm>
              <a:custGeom>
                <a:avLst/>
                <a:gdLst/>
                <a:ahLst/>
                <a:cxnLst>
                  <a:cxn ang="0">
                    <a:pos x="8" y="0"/>
                  </a:cxn>
                  <a:cxn ang="0">
                    <a:pos x="8" y="0"/>
                  </a:cxn>
                  <a:cxn ang="0">
                    <a:pos x="0" y="6"/>
                  </a:cxn>
                  <a:cxn ang="0">
                    <a:pos x="8" y="13"/>
                  </a:cxn>
                  <a:cxn ang="0">
                    <a:pos x="37" y="13"/>
                  </a:cxn>
                  <a:cxn ang="0">
                    <a:pos x="45" y="6"/>
                  </a:cxn>
                  <a:cxn ang="0">
                    <a:pos x="45" y="0"/>
                  </a:cxn>
                  <a:cxn ang="0">
                    <a:pos x="37" y="0"/>
                  </a:cxn>
                  <a:cxn ang="0">
                    <a:pos x="8" y="0"/>
                  </a:cxn>
                </a:cxnLst>
                <a:rect l="0" t="0" r="r" b="b"/>
                <a:pathLst>
                  <a:path w="45" h="13">
                    <a:moveTo>
                      <a:pt x="8" y="0"/>
                    </a:moveTo>
                    <a:lnTo>
                      <a:pt x="8" y="0"/>
                    </a:lnTo>
                    <a:lnTo>
                      <a:pt x="0" y="6"/>
                    </a:lnTo>
                    <a:lnTo>
                      <a:pt x="8" y="13"/>
                    </a:lnTo>
                    <a:lnTo>
                      <a:pt x="37" y="13"/>
                    </a:lnTo>
                    <a:lnTo>
                      <a:pt x="45" y="6"/>
                    </a:lnTo>
                    <a:lnTo>
                      <a:pt x="45" y="0"/>
                    </a:lnTo>
                    <a:lnTo>
                      <a:pt x="37"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4" name="Line 6639"/>
              <p:cNvSpPr>
                <a:spLocks noChangeShapeType="1"/>
              </p:cNvSpPr>
              <p:nvPr/>
            </p:nvSpPr>
            <p:spPr bwMode="auto">
              <a:xfrm>
                <a:off x="6197601" y="3148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5" name="Freeform 6640"/>
              <p:cNvSpPr>
                <a:spLocks/>
              </p:cNvSpPr>
              <p:nvPr/>
            </p:nvSpPr>
            <p:spPr bwMode="auto">
              <a:xfrm>
                <a:off x="6194426" y="3148013"/>
                <a:ext cx="23813" cy="6350"/>
              </a:xfrm>
              <a:custGeom>
                <a:avLst/>
                <a:gdLst/>
                <a:ahLst/>
                <a:cxnLst>
                  <a:cxn ang="0">
                    <a:pos x="6" y="0"/>
                  </a:cxn>
                  <a:cxn ang="0">
                    <a:pos x="0" y="0"/>
                  </a:cxn>
                  <a:cxn ang="0">
                    <a:pos x="0" y="6"/>
                  </a:cxn>
                  <a:cxn ang="0">
                    <a:pos x="6" y="13"/>
                  </a:cxn>
                  <a:cxn ang="0">
                    <a:pos x="37" y="13"/>
                  </a:cxn>
                  <a:cxn ang="0">
                    <a:pos x="45" y="6"/>
                  </a:cxn>
                  <a:cxn ang="0">
                    <a:pos x="37" y="0"/>
                  </a:cxn>
                  <a:cxn ang="0">
                    <a:pos x="6" y="0"/>
                  </a:cxn>
                </a:cxnLst>
                <a:rect l="0" t="0" r="r" b="b"/>
                <a:pathLst>
                  <a:path w="45" h="13">
                    <a:moveTo>
                      <a:pt x="6" y="0"/>
                    </a:moveTo>
                    <a:lnTo>
                      <a:pt x="0" y="0"/>
                    </a:lnTo>
                    <a:lnTo>
                      <a:pt x="0" y="6"/>
                    </a:lnTo>
                    <a:lnTo>
                      <a:pt x="6" y="13"/>
                    </a:lnTo>
                    <a:lnTo>
                      <a:pt x="37" y="13"/>
                    </a:lnTo>
                    <a:lnTo>
                      <a:pt x="45" y="6"/>
                    </a:lnTo>
                    <a:lnTo>
                      <a:pt x="37"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6" name="Freeform 6641"/>
              <p:cNvSpPr>
                <a:spLocks/>
              </p:cNvSpPr>
              <p:nvPr/>
            </p:nvSpPr>
            <p:spPr bwMode="auto">
              <a:xfrm>
                <a:off x="6194426" y="3148013"/>
                <a:ext cx="23813" cy="6350"/>
              </a:xfrm>
              <a:custGeom>
                <a:avLst/>
                <a:gdLst/>
                <a:ahLst/>
                <a:cxnLst>
                  <a:cxn ang="0">
                    <a:pos x="6" y="0"/>
                  </a:cxn>
                  <a:cxn ang="0">
                    <a:pos x="0" y="0"/>
                  </a:cxn>
                  <a:cxn ang="0">
                    <a:pos x="0" y="6"/>
                  </a:cxn>
                  <a:cxn ang="0">
                    <a:pos x="6" y="13"/>
                  </a:cxn>
                  <a:cxn ang="0">
                    <a:pos x="37" y="13"/>
                  </a:cxn>
                  <a:cxn ang="0">
                    <a:pos x="45" y="6"/>
                  </a:cxn>
                  <a:cxn ang="0">
                    <a:pos x="37" y="0"/>
                  </a:cxn>
                  <a:cxn ang="0">
                    <a:pos x="37" y="0"/>
                  </a:cxn>
                  <a:cxn ang="0">
                    <a:pos x="6" y="0"/>
                  </a:cxn>
                </a:cxnLst>
                <a:rect l="0" t="0" r="r" b="b"/>
                <a:pathLst>
                  <a:path w="45" h="13">
                    <a:moveTo>
                      <a:pt x="6" y="0"/>
                    </a:moveTo>
                    <a:lnTo>
                      <a:pt x="0" y="0"/>
                    </a:lnTo>
                    <a:lnTo>
                      <a:pt x="0" y="6"/>
                    </a:lnTo>
                    <a:lnTo>
                      <a:pt x="6" y="13"/>
                    </a:lnTo>
                    <a:lnTo>
                      <a:pt x="37" y="13"/>
                    </a:lnTo>
                    <a:lnTo>
                      <a:pt x="45" y="6"/>
                    </a:lnTo>
                    <a:lnTo>
                      <a:pt x="37" y="0"/>
                    </a:lnTo>
                    <a:lnTo>
                      <a:pt x="37"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7" name="Line 6642"/>
              <p:cNvSpPr>
                <a:spLocks noChangeShapeType="1"/>
              </p:cNvSpPr>
              <p:nvPr/>
            </p:nvSpPr>
            <p:spPr bwMode="auto">
              <a:xfrm>
                <a:off x="6215063" y="31480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8" name="Freeform 6643"/>
              <p:cNvSpPr>
                <a:spLocks/>
              </p:cNvSpPr>
              <p:nvPr/>
            </p:nvSpPr>
            <p:spPr bwMode="auto">
              <a:xfrm>
                <a:off x="6210301" y="3148013"/>
                <a:ext cx="23813" cy="6350"/>
              </a:xfrm>
              <a:custGeom>
                <a:avLst/>
                <a:gdLst/>
                <a:ahLst/>
                <a:cxnLst>
                  <a:cxn ang="0">
                    <a:pos x="7" y="0"/>
                  </a:cxn>
                  <a:cxn ang="0">
                    <a:pos x="0" y="0"/>
                  </a:cxn>
                  <a:cxn ang="0">
                    <a:pos x="0" y="6"/>
                  </a:cxn>
                  <a:cxn ang="0">
                    <a:pos x="7" y="13"/>
                  </a:cxn>
                  <a:cxn ang="0">
                    <a:pos x="37" y="13"/>
                  </a:cxn>
                  <a:cxn ang="0">
                    <a:pos x="45" y="6"/>
                  </a:cxn>
                  <a:cxn ang="0">
                    <a:pos x="45" y="0"/>
                  </a:cxn>
                  <a:cxn ang="0">
                    <a:pos x="37" y="0"/>
                  </a:cxn>
                  <a:cxn ang="0">
                    <a:pos x="7" y="0"/>
                  </a:cxn>
                </a:cxnLst>
                <a:rect l="0" t="0" r="r" b="b"/>
                <a:pathLst>
                  <a:path w="45" h="13">
                    <a:moveTo>
                      <a:pt x="7" y="0"/>
                    </a:moveTo>
                    <a:lnTo>
                      <a:pt x="0" y="0"/>
                    </a:lnTo>
                    <a:lnTo>
                      <a:pt x="0" y="6"/>
                    </a:lnTo>
                    <a:lnTo>
                      <a:pt x="7" y="13"/>
                    </a:lnTo>
                    <a:lnTo>
                      <a:pt x="37" y="13"/>
                    </a:lnTo>
                    <a:lnTo>
                      <a:pt x="45" y="6"/>
                    </a:lnTo>
                    <a:lnTo>
                      <a:pt x="45" y="0"/>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59" name="Freeform 6644"/>
              <p:cNvSpPr>
                <a:spLocks/>
              </p:cNvSpPr>
              <p:nvPr/>
            </p:nvSpPr>
            <p:spPr bwMode="auto">
              <a:xfrm>
                <a:off x="6210301" y="3148013"/>
                <a:ext cx="23813" cy="6350"/>
              </a:xfrm>
              <a:custGeom>
                <a:avLst/>
                <a:gdLst/>
                <a:ahLst/>
                <a:cxnLst>
                  <a:cxn ang="0">
                    <a:pos x="7" y="0"/>
                  </a:cxn>
                  <a:cxn ang="0">
                    <a:pos x="0" y="0"/>
                  </a:cxn>
                  <a:cxn ang="0">
                    <a:pos x="0" y="6"/>
                  </a:cxn>
                  <a:cxn ang="0">
                    <a:pos x="7" y="13"/>
                  </a:cxn>
                  <a:cxn ang="0">
                    <a:pos x="37" y="13"/>
                  </a:cxn>
                  <a:cxn ang="0">
                    <a:pos x="45" y="6"/>
                  </a:cxn>
                  <a:cxn ang="0">
                    <a:pos x="45" y="0"/>
                  </a:cxn>
                  <a:cxn ang="0">
                    <a:pos x="37" y="0"/>
                  </a:cxn>
                  <a:cxn ang="0">
                    <a:pos x="7" y="0"/>
                  </a:cxn>
                </a:cxnLst>
                <a:rect l="0" t="0" r="r" b="b"/>
                <a:pathLst>
                  <a:path w="45" h="13">
                    <a:moveTo>
                      <a:pt x="7" y="0"/>
                    </a:moveTo>
                    <a:lnTo>
                      <a:pt x="0" y="0"/>
                    </a:lnTo>
                    <a:lnTo>
                      <a:pt x="0" y="6"/>
                    </a:lnTo>
                    <a:lnTo>
                      <a:pt x="7" y="13"/>
                    </a:lnTo>
                    <a:lnTo>
                      <a:pt x="37" y="13"/>
                    </a:lnTo>
                    <a:lnTo>
                      <a:pt x="45" y="6"/>
                    </a:lnTo>
                    <a:lnTo>
                      <a:pt x="45"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0" name="Line 6645"/>
              <p:cNvSpPr>
                <a:spLocks noChangeShapeType="1"/>
              </p:cNvSpPr>
              <p:nvPr/>
            </p:nvSpPr>
            <p:spPr bwMode="auto">
              <a:xfrm>
                <a:off x="6234113" y="31511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1" name="Freeform 6646"/>
              <p:cNvSpPr>
                <a:spLocks/>
              </p:cNvSpPr>
              <p:nvPr/>
            </p:nvSpPr>
            <p:spPr bwMode="auto">
              <a:xfrm>
                <a:off x="6226176" y="3148013"/>
                <a:ext cx="7938" cy="22225"/>
              </a:xfrm>
              <a:custGeom>
                <a:avLst/>
                <a:gdLst/>
                <a:ahLst/>
                <a:cxnLst>
                  <a:cxn ang="0">
                    <a:pos x="16" y="6"/>
                  </a:cxn>
                  <a:cxn ang="0">
                    <a:pos x="16" y="0"/>
                  </a:cxn>
                  <a:cxn ang="0">
                    <a:pos x="8" y="0"/>
                  </a:cxn>
                  <a:cxn ang="0">
                    <a:pos x="0" y="6"/>
                  </a:cxn>
                  <a:cxn ang="0">
                    <a:pos x="0" y="43"/>
                  </a:cxn>
                  <a:cxn ang="0">
                    <a:pos x="16" y="43"/>
                  </a:cxn>
                  <a:cxn ang="0">
                    <a:pos x="16" y="6"/>
                  </a:cxn>
                </a:cxnLst>
                <a:rect l="0" t="0" r="r" b="b"/>
                <a:pathLst>
                  <a:path w="16" h="43">
                    <a:moveTo>
                      <a:pt x="16" y="6"/>
                    </a:moveTo>
                    <a:lnTo>
                      <a:pt x="16" y="0"/>
                    </a:lnTo>
                    <a:lnTo>
                      <a:pt x="8" y="0"/>
                    </a:lnTo>
                    <a:lnTo>
                      <a:pt x="0" y="6"/>
                    </a:lnTo>
                    <a:lnTo>
                      <a:pt x="0" y="43"/>
                    </a:lnTo>
                    <a:lnTo>
                      <a:pt x="16" y="43"/>
                    </a:lnTo>
                    <a:lnTo>
                      <a:pt x="16"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2" name="Freeform 6647"/>
              <p:cNvSpPr>
                <a:spLocks/>
              </p:cNvSpPr>
              <p:nvPr/>
            </p:nvSpPr>
            <p:spPr bwMode="auto">
              <a:xfrm>
                <a:off x="6226176" y="3148013"/>
                <a:ext cx="7938" cy="22225"/>
              </a:xfrm>
              <a:custGeom>
                <a:avLst/>
                <a:gdLst/>
                <a:ahLst/>
                <a:cxnLst>
                  <a:cxn ang="0">
                    <a:pos x="16" y="6"/>
                  </a:cxn>
                  <a:cxn ang="0">
                    <a:pos x="16" y="0"/>
                  </a:cxn>
                  <a:cxn ang="0">
                    <a:pos x="8" y="0"/>
                  </a:cxn>
                  <a:cxn ang="0">
                    <a:pos x="0" y="6"/>
                  </a:cxn>
                  <a:cxn ang="0">
                    <a:pos x="0" y="43"/>
                  </a:cxn>
                  <a:cxn ang="0">
                    <a:pos x="8" y="43"/>
                  </a:cxn>
                  <a:cxn ang="0">
                    <a:pos x="16" y="43"/>
                  </a:cxn>
                  <a:cxn ang="0">
                    <a:pos x="16" y="43"/>
                  </a:cxn>
                  <a:cxn ang="0">
                    <a:pos x="16" y="6"/>
                  </a:cxn>
                </a:cxnLst>
                <a:rect l="0" t="0" r="r" b="b"/>
                <a:pathLst>
                  <a:path w="16" h="43">
                    <a:moveTo>
                      <a:pt x="16" y="6"/>
                    </a:moveTo>
                    <a:lnTo>
                      <a:pt x="16" y="0"/>
                    </a:lnTo>
                    <a:lnTo>
                      <a:pt x="8" y="0"/>
                    </a:lnTo>
                    <a:lnTo>
                      <a:pt x="0" y="6"/>
                    </a:lnTo>
                    <a:lnTo>
                      <a:pt x="0" y="43"/>
                    </a:lnTo>
                    <a:lnTo>
                      <a:pt x="8" y="43"/>
                    </a:lnTo>
                    <a:lnTo>
                      <a:pt x="16" y="43"/>
                    </a:lnTo>
                    <a:lnTo>
                      <a:pt x="16" y="43"/>
                    </a:lnTo>
                    <a:lnTo>
                      <a:pt x="16"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3" name="Line 6648"/>
              <p:cNvSpPr>
                <a:spLocks noChangeShapeType="1"/>
              </p:cNvSpPr>
              <p:nvPr/>
            </p:nvSpPr>
            <p:spPr bwMode="auto">
              <a:xfrm>
                <a:off x="6230938" y="316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4" name="Freeform 6649"/>
              <p:cNvSpPr>
                <a:spLocks/>
              </p:cNvSpPr>
              <p:nvPr/>
            </p:nvSpPr>
            <p:spPr bwMode="auto">
              <a:xfrm>
                <a:off x="6226176" y="3167063"/>
                <a:ext cx="12700" cy="3175"/>
              </a:xfrm>
              <a:custGeom>
                <a:avLst/>
                <a:gdLst/>
                <a:ahLst/>
                <a:cxnLst>
                  <a:cxn ang="0">
                    <a:pos x="8" y="0"/>
                  </a:cxn>
                  <a:cxn ang="0">
                    <a:pos x="0" y="7"/>
                  </a:cxn>
                  <a:cxn ang="0">
                    <a:pos x="24" y="7"/>
                  </a:cxn>
                  <a:cxn ang="0">
                    <a:pos x="24" y="0"/>
                  </a:cxn>
                  <a:cxn ang="0">
                    <a:pos x="16" y="0"/>
                  </a:cxn>
                  <a:cxn ang="0">
                    <a:pos x="8" y="0"/>
                  </a:cxn>
                </a:cxnLst>
                <a:rect l="0" t="0" r="r" b="b"/>
                <a:pathLst>
                  <a:path w="24" h="7">
                    <a:moveTo>
                      <a:pt x="8" y="0"/>
                    </a:moveTo>
                    <a:lnTo>
                      <a:pt x="0" y="7"/>
                    </a:lnTo>
                    <a:lnTo>
                      <a:pt x="24" y="7"/>
                    </a:lnTo>
                    <a:lnTo>
                      <a:pt x="24"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5" name="Freeform 6650"/>
              <p:cNvSpPr>
                <a:spLocks/>
              </p:cNvSpPr>
              <p:nvPr/>
            </p:nvSpPr>
            <p:spPr bwMode="auto">
              <a:xfrm>
                <a:off x="6226176" y="3167063"/>
                <a:ext cx="12700" cy="3175"/>
              </a:xfrm>
              <a:custGeom>
                <a:avLst/>
                <a:gdLst/>
                <a:ahLst/>
                <a:cxnLst>
                  <a:cxn ang="0">
                    <a:pos x="8" y="0"/>
                  </a:cxn>
                  <a:cxn ang="0">
                    <a:pos x="8" y="0"/>
                  </a:cxn>
                  <a:cxn ang="0">
                    <a:pos x="0" y="7"/>
                  </a:cxn>
                  <a:cxn ang="0">
                    <a:pos x="8" y="7"/>
                  </a:cxn>
                  <a:cxn ang="0">
                    <a:pos x="16" y="7"/>
                  </a:cxn>
                  <a:cxn ang="0">
                    <a:pos x="24" y="7"/>
                  </a:cxn>
                  <a:cxn ang="0">
                    <a:pos x="24" y="0"/>
                  </a:cxn>
                  <a:cxn ang="0">
                    <a:pos x="16" y="0"/>
                  </a:cxn>
                  <a:cxn ang="0">
                    <a:pos x="8" y="0"/>
                  </a:cxn>
                </a:cxnLst>
                <a:rect l="0" t="0" r="r" b="b"/>
                <a:pathLst>
                  <a:path w="24" h="7">
                    <a:moveTo>
                      <a:pt x="8" y="0"/>
                    </a:moveTo>
                    <a:lnTo>
                      <a:pt x="8" y="0"/>
                    </a:lnTo>
                    <a:lnTo>
                      <a:pt x="0" y="7"/>
                    </a:lnTo>
                    <a:lnTo>
                      <a:pt x="8" y="7"/>
                    </a:lnTo>
                    <a:lnTo>
                      <a:pt x="16" y="7"/>
                    </a:lnTo>
                    <a:lnTo>
                      <a:pt x="24" y="7"/>
                    </a:lnTo>
                    <a:lnTo>
                      <a:pt x="24"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6" name="Line 6651"/>
              <p:cNvSpPr>
                <a:spLocks noChangeShapeType="1"/>
              </p:cNvSpPr>
              <p:nvPr/>
            </p:nvSpPr>
            <p:spPr bwMode="auto">
              <a:xfrm>
                <a:off x="6234113" y="316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7" name="Freeform 6652"/>
              <p:cNvSpPr>
                <a:spLocks/>
              </p:cNvSpPr>
              <p:nvPr/>
            </p:nvSpPr>
            <p:spPr bwMode="auto">
              <a:xfrm>
                <a:off x="6230938" y="3167063"/>
                <a:ext cx="11113" cy="3175"/>
              </a:xfrm>
              <a:custGeom>
                <a:avLst/>
                <a:gdLst/>
                <a:ahLst/>
                <a:cxnLst>
                  <a:cxn ang="0">
                    <a:pos x="8" y="0"/>
                  </a:cxn>
                  <a:cxn ang="0">
                    <a:pos x="0" y="0"/>
                  </a:cxn>
                  <a:cxn ang="0">
                    <a:pos x="0" y="7"/>
                  </a:cxn>
                  <a:cxn ang="0">
                    <a:pos x="22" y="7"/>
                  </a:cxn>
                  <a:cxn ang="0">
                    <a:pos x="22" y="0"/>
                  </a:cxn>
                  <a:cxn ang="0">
                    <a:pos x="16" y="0"/>
                  </a:cxn>
                  <a:cxn ang="0">
                    <a:pos x="8" y="0"/>
                  </a:cxn>
                </a:cxnLst>
                <a:rect l="0" t="0" r="r" b="b"/>
                <a:pathLst>
                  <a:path w="22" h="7">
                    <a:moveTo>
                      <a:pt x="8" y="0"/>
                    </a:moveTo>
                    <a:lnTo>
                      <a:pt x="0" y="0"/>
                    </a:lnTo>
                    <a:lnTo>
                      <a:pt x="0" y="7"/>
                    </a:lnTo>
                    <a:lnTo>
                      <a:pt x="22"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8" name="Freeform 6654"/>
              <p:cNvSpPr>
                <a:spLocks/>
              </p:cNvSpPr>
              <p:nvPr/>
            </p:nvSpPr>
            <p:spPr bwMode="auto">
              <a:xfrm>
                <a:off x="6230938" y="3167063"/>
                <a:ext cx="11113" cy="3175"/>
              </a:xfrm>
              <a:custGeom>
                <a:avLst/>
                <a:gdLst/>
                <a:ahLst/>
                <a:cxnLst>
                  <a:cxn ang="0">
                    <a:pos x="8" y="0"/>
                  </a:cxn>
                  <a:cxn ang="0">
                    <a:pos x="0" y="0"/>
                  </a:cxn>
                  <a:cxn ang="0">
                    <a:pos x="0" y="7"/>
                  </a:cxn>
                  <a:cxn ang="0">
                    <a:pos x="8" y="7"/>
                  </a:cxn>
                  <a:cxn ang="0">
                    <a:pos x="16" y="7"/>
                  </a:cxn>
                  <a:cxn ang="0">
                    <a:pos x="22" y="7"/>
                  </a:cxn>
                  <a:cxn ang="0">
                    <a:pos x="22" y="0"/>
                  </a:cxn>
                  <a:cxn ang="0">
                    <a:pos x="16" y="0"/>
                  </a:cxn>
                  <a:cxn ang="0">
                    <a:pos x="8" y="0"/>
                  </a:cxn>
                </a:cxnLst>
                <a:rect l="0" t="0" r="r" b="b"/>
                <a:pathLst>
                  <a:path w="22" h="7">
                    <a:moveTo>
                      <a:pt x="8" y="0"/>
                    </a:moveTo>
                    <a:lnTo>
                      <a:pt x="0" y="0"/>
                    </a:lnTo>
                    <a:lnTo>
                      <a:pt x="0" y="7"/>
                    </a:lnTo>
                    <a:lnTo>
                      <a:pt x="8" y="7"/>
                    </a:lnTo>
                    <a:lnTo>
                      <a:pt x="16" y="7"/>
                    </a:lnTo>
                    <a:lnTo>
                      <a:pt x="22" y="7"/>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69" name="Line 6655"/>
              <p:cNvSpPr>
                <a:spLocks noChangeShapeType="1"/>
              </p:cNvSpPr>
              <p:nvPr/>
            </p:nvSpPr>
            <p:spPr bwMode="auto">
              <a:xfrm>
                <a:off x="6238876" y="316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0" name="Freeform 6656"/>
              <p:cNvSpPr>
                <a:spLocks/>
              </p:cNvSpPr>
              <p:nvPr/>
            </p:nvSpPr>
            <p:spPr bwMode="auto">
              <a:xfrm>
                <a:off x="6234113" y="3167063"/>
                <a:ext cx="12700" cy="3175"/>
              </a:xfrm>
              <a:custGeom>
                <a:avLst/>
                <a:gdLst/>
                <a:ahLst/>
                <a:cxnLst>
                  <a:cxn ang="0">
                    <a:pos x="8" y="0"/>
                  </a:cxn>
                  <a:cxn ang="0">
                    <a:pos x="0" y="0"/>
                  </a:cxn>
                  <a:cxn ang="0">
                    <a:pos x="0" y="7"/>
                  </a:cxn>
                  <a:cxn ang="0">
                    <a:pos x="22" y="7"/>
                  </a:cxn>
                  <a:cxn ang="0">
                    <a:pos x="22" y="0"/>
                  </a:cxn>
                  <a:cxn ang="0">
                    <a:pos x="14" y="0"/>
                  </a:cxn>
                  <a:cxn ang="0">
                    <a:pos x="8" y="0"/>
                  </a:cxn>
                </a:cxnLst>
                <a:rect l="0" t="0" r="r" b="b"/>
                <a:pathLst>
                  <a:path w="22" h="7">
                    <a:moveTo>
                      <a:pt x="8" y="0"/>
                    </a:moveTo>
                    <a:lnTo>
                      <a:pt x="0" y="0"/>
                    </a:lnTo>
                    <a:lnTo>
                      <a:pt x="0" y="7"/>
                    </a:lnTo>
                    <a:lnTo>
                      <a:pt x="22"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1" name="Freeform 6657"/>
              <p:cNvSpPr>
                <a:spLocks/>
              </p:cNvSpPr>
              <p:nvPr/>
            </p:nvSpPr>
            <p:spPr bwMode="auto">
              <a:xfrm>
                <a:off x="6234113" y="3167063"/>
                <a:ext cx="12700" cy="3175"/>
              </a:xfrm>
              <a:custGeom>
                <a:avLst/>
                <a:gdLst/>
                <a:ahLst/>
                <a:cxnLst>
                  <a:cxn ang="0">
                    <a:pos x="8" y="0"/>
                  </a:cxn>
                  <a:cxn ang="0">
                    <a:pos x="0" y="0"/>
                  </a:cxn>
                  <a:cxn ang="0">
                    <a:pos x="0" y="7"/>
                  </a:cxn>
                  <a:cxn ang="0">
                    <a:pos x="8" y="7"/>
                  </a:cxn>
                  <a:cxn ang="0">
                    <a:pos x="14" y="7"/>
                  </a:cxn>
                  <a:cxn ang="0">
                    <a:pos x="22" y="7"/>
                  </a:cxn>
                  <a:cxn ang="0">
                    <a:pos x="22" y="0"/>
                  </a:cxn>
                  <a:cxn ang="0">
                    <a:pos x="14" y="0"/>
                  </a:cxn>
                  <a:cxn ang="0">
                    <a:pos x="8" y="0"/>
                  </a:cxn>
                </a:cxnLst>
                <a:rect l="0" t="0" r="r" b="b"/>
                <a:pathLst>
                  <a:path w="22" h="7">
                    <a:moveTo>
                      <a:pt x="8" y="0"/>
                    </a:moveTo>
                    <a:lnTo>
                      <a:pt x="0" y="0"/>
                    </a:lnTo>
                    <a:lnTo>
                      <a:pt x="0" y="7"/>
                    </a:lnTo>
                    <a:lnTo>
                      <a:pt x="8" y="7"/>
                    </a:lnTo>
                    <a:lnTo>
                      <a:pt x="14" y="7"/>
                    </a:lnTo>
                    <a:lnTo>
                      <a:pt x="22" y="7"/>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2" name="Line 6658"/>
              <p:cNvSpPr>
                <a:spLocks noChangeShapeType="1"/>
              </p:cNvSpPr>
              <p:nvPr/>
            </p:nvSpPr>
            <p:spPr bwMode="auto">
              <a:xfrm>
                <a:off x="6242051" y="316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3" name="Freeform 6659"/>
              <p:cNvSpPr>
                <a:spLocks/>
              </p:cNvSpPr>
              <p:nvPr/>
            </p:nvSpPr>
            <p:spPr bwMode="auto">
              <a:xfrm>
                <a:off x="6238876" y="3167063"/>
                <a:ext cx="31750" cy="3175"/>
              </a:xfrm>
              <a:custGeom>
                <a:avLst/>
                <a:gdLst/>
                <a:ahLst/>
                <a:cxnLst>
                  <a:cxn ang="0">
                    <a:pos x="6" y="0"/>
                  </a:cxn>
                  <a:cxn ang="0">
                    <a:pos x="0" y="0"/>
                  </a:cxn>
                  <a:cxn ang="0">
                    <a:pos x="0" y="7"/>
                  </a:cxn>
                  <a:cxn ang="0">
                    <a:pos x="59" y="7"/>
                  </a:cxn>
                  <a:cxn ang="0">
                    <a:pos x="59" y="0"/>
                  </a:cxn>
                  <a:cxn ang="0">
                    <a:pos x="51" y="0"/>
                  </a:cxn>
                  <a:cxn ang="0">
                    <a:pos x="6" y="0"/>
                  </a:cxn>
                </a:cxnLst>
                <a:rect l="0" t="0" r="r" b="b"/>
                <a:pathLst>
                  <a:path w="59" h="7">
                    <a:moveTo>
                      <a:pt x="6" y="0"/>
                    </a:moveTo>
                    <a:lnTo>
                      <a:pt x="0" y="0"/>
                    </a:lnTo>
                    <a:lnTo>
                      <a:pt x="0" y="7"/>
                    </a:lnTo>
                    <a:lnTo>
                      <a:pt x="59" y="7"/>
                    </a:lnTo>
                    <a:lnTo>
                      <a:pt x="59" y="0"/>
                    </a:lnTo>
                    <a:lnTo>
                      <a:pt x="51"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4" name="Freeform 6660"/>
              <p:cNvSpPr>
                <a:spLocks/>
              </p:cNvSpPr>
              <p:nvPr/>
            </p:nvSpPr>
            <p:spPr bwMode="auto">
              <a:xfrm>
                <a:off x="6238876" y="3167063"/>
                <a:ext cx="31750" cy="3175"/>
              </a:xfrm>
              <a:custGeom>
                <a:avLst/>
                <a:gdLst/>
                <a:ahLst/>
                <a:cxnLst>
                  <a:cxn ang="0">
                    <a:pos x="6" y="0"/>
                  </a:cxn>
                  <a:cxn ang="0">
                    <a:pos x="0" y="0"/>
                  </a:cxn>
                  <a:cxn ang="0">
                    <a:pos x="0" y="7"/>
                  </a:cxn>
                  <a:cxn ang="0">
                    <a:pos x="6" y="7"/>
                  </a:cxn>
                  <a:cxn ang="0">
                    <a:pos x="51" y="7"/>
                  </a:cxn>
                  <a:cxn ang="0">
                    <a:pos x="59" y="7"/>
                  </a:cxn>
                  <a:cxn ang="0">
                    <a:pos x="59" y="0"/>
                  </a:cxn>
                  <a:cxn ang="0">
                    <a:pos x="51" y="0"/>
                  </a:cxn>
                  <a:cxn ang="0">
                    <a:pos x="6" y="0"/>
                  </a:cxn>
                </a:cxnLst>
                <a:rect l="0" t="0" r="r" b="b"/>
                <a:pathLst>
                  <a:path w="59" h="7">
                    <a:moveTo>
                      <a:pt x="6" y="0"/>
                    </a:moveTo>
                    <a:lnTo>
                      <a:pt x="0" y="0"/>
                    </a:lnTo>
                    <a:lnTo>
                      <a:pt x="0" y="7"/>
                    </a:lnTo>
                    <a:lnTo>
                      <a:pt x="6" y="7"/>
                    </a:lnTo>
                    <a:lnTo>
                      <a:pt x="51" y="7"/>
                    </a:lnTo>
                    <a:lnTo>
                      <a:pt x="59" y="7"/>
                    </a:lnTo>
                    <a:lnTo>
                      <a:pt x="59" y="0"/>
                    </a:lnTo>
                    <a:lnTo>
                      <a:pt x="51"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5" name="Line 6661"/>
              <p:cNvSpPr>
                <a:spLocks noChangeShapeType="1"/>
              </p:cNvSpPr>
              <p:nvPr/>
            </p:nvSpPr>
            <p:spPr bwMode="auto">
              <a:xfrm>
                <a:off x="6265863" y="31670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6" name="Freeform 6662"/>
              <p:cNvSpPr>
                <a:spLocks/>
              </p:cNvSpPr>
              <p:nvPr/>
            </p:nvSpPr>
            <p:spPr bwMode="auto">
              <a:xfrm>
                <a:off x="6265863" y="3167063"/>
                <a:ext cx="12700" cy="3175"/>
              </a:xfrm>
              <a:custGeom>
                <a:avLst/>
                <a:gdLst/>
                <a:ahLst/>
                <a:cxnLst>
                  <a:cxn ang="0">
                    <a:pos x="0" y="0"/>
                  </a:cxn>
                  <a:cxn ang="0">
                    <a:pos x="0" y="7"/>
                  </a:cxn>
                  <a:cxn ang="0">
                    <a:pos x="24" y="7"/>
                  </a:cxn>
                  <a:cxn ang="0">
                    <a:pos x="24" y="0"/>
                  </a:cxn>
                  <a:cxn ang="0">
                    <a:pos x="16" y="0"/>
                  </a:cxn>
                  <a:cxn ang="0">
                    <a:pos x="0" y="0"/>
                  </a:cxn>
                </a:cxnLst>
                <a:rect l="0" t="0" r="r" b="b"/>
                <a:pathLst>
                  <a:path w="24" h="7">
                    <a:moveTo>
                      <a:pt x="0" y="0"/>
                    </a:moveTo>
                    <a:lnTo>
                      <a:pt x="0" y="7"/>
                    </a:lnTo>
                    <a:lnTo>
                      <a:pt x="24" y="7"/>
                    </a:lnTo>
                    <a:lnTo>
                      <a:pt x="24" y="0"/>
                    </a:lnTo>
                    <a:lnTo>
                      <a:pt x="16"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7" name="Freeform 6663"/>
              <p:cNvSpPr>
                <a:spLocks/>
              </p:cNvSpPr>
              <p:nvPr/>
            </p:nvSpPr>
            <p:spPr bwMode="auto">
              <a:xfrm>
                <a:off x="6265863" y="3167063"/>
                <a:ext cx="12700" cy="3175"/>
              </a:xfrm>
              <a:custGeom>
                <a:avLst/>
                <a:gdLst/>
                <a:ahLst/>
                <a:cxnLst>
                  <a:cxn ang="0">
                    <a:pos x="0" y="0"/>
                  </a:cxn>
                  <a:cxn ang="0">
                    <a:pos x="0" y="0"/>
                  </a:cxn>
                  <a:cxn ang="0">
                    <a:pos x="0" y="7"/>
                  </a:cxn>
                  <a:cxn ang="0">
                    <a:pos x="0" y="7"/>
                  </a:cxn>
                  <a:cxn ang="0">
                    <a:pos x="16" y="7"/>
                  </a:cxn>
                  <a:cxn ang="0">
                    <a:pos x="24" y="7"/>
                  </a:cxn>
                  <a:cxn ang="0">
                    <a:pos x="24" y="0"/>
                  </a:cxn>
                  <a:cxn ang="0">
                    <a:pos x="16" y="0"/>
                  </a:cxn>
                  <a:cxn ang="0">
                    <a:pos x="0" y="0"/>
                  </a:cxn>
                </a:cxnLst>
                <a:rect l="0" t="0" r="r" b="b"/>
                <a:pathLst>
                  <a:path w="24" h="7">
                    <a:moveTo>
                      <a:pt x="0" y="0"/>
                    </a:moveTo>
                    <a:lnTo>
                      <a:pt x="0" y="0"/>
                    </a:lnTo>
                    <a:lnTo>
                      <a:pt x="0" y="7"/>
                    </a:lnTo>
                    <a:lnTo>
                      <a:pt x="0" y="7"/>
                    </a:lnTo>
                    <a:lnTo>
                      <a:pt x="16" y="7"/>
                    </a:lnTo>
                    <a:lnTo>
                      <a:pt x="24" y="7"/>
                    </a:lnTo>
                    <a:lnTo>
                      <a:pt x="24" y="0"/>
                    </a:lnTo>
                    <a:lnTo>
                      <a:pt x="16"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8" name="Line 6664"/>
              <p:cNvSpPr>
                <a:spLocks noChangeShapeType="1"/>
              </p:cNvSpPr>
              <p:nvPr/>
            </p:nvSpPr>
            <p:spPr bwMode="auto">
              <a:xfrm>
                <a:off x="6278563" y="31702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79" name="Freeform 6665"/>
              <p:cNvSpPr>
                <a:spLocks/>
              </p:cNvSpPr>
              <p:nvPr/>
            </p:nvSpPr>
            <p:spPr bwMode="auto">
              <a:xfrm>
                <a:off x="6270626" y="3167063"/>
                <a:ext cx="7938" cy="22225"/>
              </a:xfrm>
              <a:custGeom>
                <a:avLst/>
                <a:gdLst/>
                <a:ahLst/>
                <a:cxnLst>
                  <a:cxn ang="0">
                    <a:pos x="16" y="7"/>
                  </a:cxn>
                  <a:cxn ang="0">
                    <a:pos x="16" y="0"/>
                  </a:cxn>
                  <a:cxn ang="0">
                    <a:pos x="8" y="0"/>
                  </a:cxn>
                  <a:cxn ang="0">
                    <a:pos x="0" y="7"/>
                  </a:cxn>
                  <a:cxn ang="0">
                    <a:pos x="0" y="43"/>
                  </a:cxn>
                  <a:cxn ang="0">
                    <a:pos x="16" y="43"/>
                  </a:cxn>
                  <a:cxn ang="0">
                    <a:pos x="16" y="7"/>
                  </a:cxn>
                </a:cxnLst>
                <a:rect l="0" t="0" r="r" b="b"/>
                <a:pathLst>
                  <a:path w="16" h="43">
                    <a:moveTo>
                      <a:pt x="16" y="7"/>
                    </a:moveTo>
                    <a:lnTo>
                      <a:pt x="16" y="0"/>
                    </a:lnTo>
                    <a:lnTo>
                      <a:pt x="8" y="0"/>
                    </a:lnTo>
                    <a:lnTo>
                      <a:pt x="0" y="7"/>
                    </a:lnTo>
                    <a:lnTo>
                      <a:pt x="0" y="43"/>
                    </a:lnTo>
                    <a:lnTo>
                      <a:pt x="16" y="43"/>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0" name="Freeform 6666"/>
              <p:cNvSpPr>
                <a:spLocks/>
              </p:cNvSpPr>
              <p:nvPr/>
            </p:nvSpPr>
            <p:spPr bwMode="auto">
              <a:xfrm>
                <a:off x="6270626" y="3167063"/>
                <a:ext cx="7938" cy="22225"/>
              </a:xfrm>
              <a:custGeom>
                <a:avLst/>
                <a:gdLst/>
                <a:ahLst/>
                <a:cxnLst>
                  <a:cxn ang="0">
                    <a:pos x="16" y="7"/>
                  </a:cxn>
                  <a:cxn ang="0">
                    <a:pos x="16" y="0"/>
                  </a:cxn>
                  <a:cxn ang="0">
                    <a:pos x="8" y="0"/>
                  </a:cxn>
                  <a:cxn ang="0">
                    <a:pos x="0" y="7"/>
                  </a:cxn>
                  <a:cxn ang="0">
                    <a:pos x="0" y="43"/>
                  </a:cxn>
                  <a:cxn ang="0">
                    <a:pos x="8" y="43"/>
                  </a:cxn>
                  <a:cxn ang="0">
                    <a:pos x="16" y="43"/>
                  </a:cxn>
                  <a:cxn ang="0">
                    <a:pos x="16" y="43"/>
                  </a:cxn>
                  <a:cxn ang="0">
                    <a:pos x="16" y="7"/>
                  </a:cxn>
                </a:cxnLst>
                <a:rect l="0" t="0" r="r" b="b"/>
                <a:pathLst>
                  <a:path w="16" h="43">
                    <a:moveTo>
                      <a:pt x="16" y="7"/>
                    </a:moveTo>
                    <a:lnTo>
                      <a:pt x="16" y="0"/>
                    </a:lnTo>
                    <a:lnTo>
                      <a:pt x="8" y="0"/>
                    </a:lnTo>
                    <a:lnTo>
                      <a:pt x="0" y="7"/>
                    </a:lnTo>
                    <a:lnTo>
                      <a:pt x="0" y="43"/>
                    </a:lnTo>
                    <a:lnTo>
                      <a:pt x="8" y="43"/>
                    </a:lnTo>
                    <a:lnTo>
                      <a:pt x="16" y="43"/>
                    </a:lnTo>
                    <a:lnTo>
                      <a:pt x="16" y="43"/>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1" name="Line 6667"/>
              <p:cNvSpPr>
                <a:spLocks noChangeShapeType="1"/>
              </p:cNvSpPr>
              <p:nvPr/>
            </p:nvSpPr>
            <p:spPr bwMode="auto">
              <a:xfrm>
                <a:off x="6273801"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2" name="Freeform 6668"/>
              <p:cNvSpPr>
                <a:spLocks/>
              </p:cNvSpPr>
              <p:nvPr/>
            </p:nvSpPr>
            <p:spPr bwMode="auto">
              <a:xfrm>
                <a:off x="6270626" y="3186113"/>
                <a:ext cx="11113" cy="3175"/>
              </a:xfrm>
              <a:custGeom>
                <a:avLst/>
                <a:gdLst/>
                <a:ahLst/>
                <a:cxnLst>
                  <a:cxn ang="0">
                    <a:pos x="8" y="0"/>
                  </a:cxn>
                  <a:cxn ang="0">
                    <a:pos x="0" y="7"/>
                  </a:cxn>
                  <a:cxn ang="0">
                    <a:pos x="23" y="7"/>
                  </a:cxn>
                  <a:cxn ang="0">
                    <a:pos x="23" y="0"/>
                  </a:cxn>
                  <a:cxn ang="0">
                    <a:pos x="16" y="0"/>
                  </a:cxn>
                  <a:cxn ang="0">
                    <a:pos x="8" y="0"/>
                  </a:cxn>
                </a:cxnLst>
                <a:rect l="0" t="0" r="r" b="b"/>
                <a:pathLst>
                  <a:path w="23" h="7">
                    <a:moveTo>
                      <a:pt x="8" y="0"/>
                    </a:moveTo>
                    <a:lnTo>
                      <a:pt x="0" y="7"/>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3" name="Freeform 6669"/>
              <p:cNvSpPr>
                <a:spLocks/>
              </p:cNvSpPr>
              <p:nvPr/>
            </p:nvSpPr>
            <p:spPr bwMode="auto">
              <a:xfrm>
                <a:off x="6270626" y="3186113"/>
                <a:ext cx="11113" cy="3175"/>
              </a:xfrm>
              <a:custGeom>
                <a:avLst/>
                <a:gdLst/>
                <a:ahLst/>
                <a:cxnLst>
                  <a:cxn ang="0">
                    <a:pos x="8" y="0"/>
                  </a:cxn>
                  <a:cxn ang="0">
                    <a:pos x="8" y="0"/>
                  </a:cxn>
                  <a:cxn ang="0">
                    <a:pos x="0" y="7"/>
                  </a:cxn>
                  <a:cxn ang="0">
                    <a:pos x="8" y="7"/>
                  </a:cxn>
                  <a:cxn ang="0">
                    <a:pos x="16" y="7"/>
                  </a:cxn>
                  <a:cxn ang="0">
                    <a:pos x="23" y="7"/>
                  </a:cxn>
                  <a:cxn ang="0">
                    <a:pos x="23" y="0"/>
                  </a:cxn>
                  <a:cxn ang="0">
                    <a:pos x="16" y="0"/>
                  </a:cxn>
                  <a:cxn ang="0">
                    <a:pos x="8" y="0"/>
                  </a:cxn>
                </a:cxnLst>
                <a:rect l="0" t="0" r="r" b="b"/>
                <a:pathLst>
                  <a:path w="23" h="7">
                    <a:moveTo>
                      <a:pt x="8" y="0"/>
                    </a:moveTo>
                    <a:lnTo>
                      <a:pt x="8" y="0"/>
                    </a:lnTo>
                    <a:lnTo>
                      <a:pt x="0" y="7"/>
                    </a:lnTo>
                    <a:lnTo>
                      <a:pt x="8" y="7"/>
                    </a:lnTo>
                    <a:lnTo>
                      <a:pt x="16" y="7"/>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4" name="Line 6670"/>
              <p:cNvSpPr>
                <a:spLocks noChangeShapeType="1"/>
              </p:cNvSpPr>
              <p:nvPr/>
            </p:nvSpPr>
            <p:spPr bwMode="auto">
              <a:xfrm>
                <a:off x="6278563"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5" name="Freeform 6671"/>
              <p:cNvSpPr>
                <a:spLocks/>
              </p:cNvSpPr>
              <p:nvPr/>
            </p:nvSpPr>
            <p:spPr bwMode="auto">
              <a:xfrm>
                <a:off x="6273801" y="3186113"/>
                <a:ext cx="15875" cy="3175"/>
              </a:xfrm>
              <a:custGeom>
                <a:avLst/>
                <a:gdLst/>
                <a:ahLst/>
                <a:cxnLst>
                  <a:cxn ang="0">
                    <a:pos x="8" y="0"/>
                  </a:cxn>
                  <a:cxn ang="0">
                    <a:pos x="0" y="7"/>
                  </a:cxn>
                  <a:cxn ang="0">
                    <a:pos x="30" y="7"/>
                  </a:cxn>
                  <a:cxn ang="0">
                    <a:pos x="30" y="0"/>
                  </a:cxn>
                  <a:cxn ang="0">
                    <a:pos x="23" y="0"/>
                  </a:cxn>
                  <a:cxn ang="0">
                    <a:pos x="8" y="0"/>
                  </a:cxn>
                </a:cxnLst>
                <a:rect l="0" t="0" r="r" b="b"/>
                <a:pathLst>
                  <a:path w="30" h="7">
                    <a:moveTo>
                      <a:pt x="8" y="0"/>
                    </a:moveTo>
                    <a:lnTo>
                      <a:pt x="0" y="7"/>
                    </a:lnTo>
                    <a:lnTo>
                      <a:pt x="30" y="7"/>
                    </a:lnTo>
                    <a:lnTo>
                      <a:pt x="30"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6" name="Freeform 6672"/>
              <p:cNvSpPr>
                <a:spLocks/>
              </p:cNvSpPr>
              <p:nvPr/>
            </p:nvSpPr>
            <p:spPr bwMode="auto">
              <a:xfrm>
                <a:off x="6273801" y="3186113"/>
                <a:ext cx="15875" cy="3175"/>
              </a:xfrm>
              <a:custGeom>
                <a:avLst/>
                <a:gdLst/>
                <a:ahLst/>
                <a:cxnLst>
                  <a:cxn ang="0">
                    <a:pos x="8" y="0"/>
                  </a:cxn>
                  <a:cxn ang="0">
                    <a:pos x="8" y="0"/>
                  </a:cxn>
                  <a:cxn ang="0">
                    <a:pos x="0" y="7"/>
                  </a:cxn>
                  <a:cxn ang="0">
                    <a:pos x="8" y="7"/>
                  </a:cxn>
                  <a:cxn ang="0">
                    <a:pos x="23" y="7"/>
                  </a:cxn>
                  <a:cxn ang="0">
                    <a:pos x="30" y="7"/>
                  </a:cxn>
                  <a:cxn ang="0">
                    <a:pos x="30" y="0"/>
                  </a:cxn>
                  <a:cxn ang="0">
                    <a:pos x="23" y="0"/>
                  </a:cxn>
                  <a:cxn ang="0">
                    <a:pos x="8" y="0"/>
                  </a:cxn>
                </a:cxnLst>
                <a:rect l="0" t="0" r="r" b="b"/>
                <a:pathLst>
                  <a:path w="30" h="7">
                    <a:moveTo>
                      <a:pt x="8" y="0"/>
                    </a:moveTo>
                    <a:lnTo>
                      <a:pt x="8" y="0"/>
                    </a:lnTo>
                    <a:lnTo>
                      <a:pt x="0" y="7"/>
                    </a:lnTo>
                    <a:lnTo>
                      <a:pt x="8" y="7"/>
                    </a:lnTo>
                    <a:lnTo>
                      <a:pt x="23" y="7"/>
                    </a:lnTo>
                    <a:lnTo>
                      <a:pt x="30" y="7"/>
                    </a:lnTo>
                    <a:lnTo>
                      <a:pt x="30"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7" name="Line 6673"/>
              <p:cNvSpPr>
                <a:spLocks noChangeShapeType="1"/>
              </p:cNvSpPr>
              <p:nvPr/>
            </p:nvSpPr>
            <p:spPr bwMode="auto">
              <a:xfrm>
                <a:off x="6286501"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8" name="Freeform 6674"/>
              <p:cNvSpPr>
                <a:spLocks/>
              </p:cNvSpPr>
              <p:nvPr/>
            </p:nvSpPr>
            <p:spPr bwMode="auto">
              <a:xfrm>
                <a:off x="6281738" y="3186113"/>
                <a:ext cx="44450" cy="3175"/>
              </a:xfrm>
              <a:custGeom>
                <a:avLst/>
                <a:gdLst/>
                <a:ahLst/>
                <a:cxnLst>
                  <a:cxn ang="0">
                    <a:pos x="8" y="0"/>
                  </a:cxn>
                  <a:cxn ang="0">
                    <a:pos x="0" y="0"/>
                  </a:cxn>
                  <a:cxn ang="0">
                    <a:pos x="0" y="7"/>
                  </a:cxn>
                  <a:cxn ang="0">
                    <a:pos x="83" y="7"/>
                  </a:cxn>
                  <a:cxn ang="0">
                    <a:pos x="83" y="0"/>
                  </a:cxn>
                  <a:cxn ang="0">
                    <a:pos x="75" y="0"/>
                  </a:cxn>
                  <a:cxn ang="0">
                    <a:pos x="8" y="0"/>
                  </a:cxn>
                </a:cxnLst>
                <a:rect l="0" t="0" r="r" b="b"/>
                <a:pathLst>
                  <a:path w="83" h="7">
                    <a:moveTo>
                      <a:pt x="8" y="0"/>
                    </a:moveTo>
                    <a:lnTo>
                      <a:pt x="0" y="0"/>
                    </a:lnTo>
                    <a:lnTo>
                      <a:pt x="0" y="7"/>
                    </a:lnTo>
                    <a:lnTo>
                      <a:pt x="83" y="7"/>
                    </a:lnTo>
                    <a:lnTo>
                      <a:pt x="83" y="0"/>
                    </a:lnTo>
                    <a:lnTo>
                      <a:pt x="7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89" name="Freeform 6675"/>
              <p:cNvSpPr>
                <a:spLocks/>
              </p:cNvSpPr>
              <p:nvPr/>
            </p:nvSpPr>
            <p:spPr bwMode="auto">
              <a:xfrm>
                <a:off x="6281738" y="3186113"/>
                <a:ext cx="44450" cy="3175"/>
              </a:xfrm>
              <a:custGeom>
                <a:avLst/>
                <a:gdLst/>
                <a:ahLst/>
                <a:cxnLst>
                  <a:cxn ang="0">
                    <a:pos x="8" y="0"/>
                  </a:cxn>
                  <a:cxn ang="0">
                    <a:pos x="0" y="0"/>
                  </a:cxn>
                  <a:cxn ang="0">
                    <a:pos x="0" y="7"/>
                  </a:cxn>
                  <a:cxn ang="0">
                    <a:pos x="8" y="7"/>
                  </a:cxn>
                  <a:cxn ang="0">
                    <a:pos x="75" y="7"/>
                  </a:cxn>
                  <a:cxn ang="0">
                    <a:pos x="83" y="7"/>
                  </a:cxn>
                  <a:cxn ang="0">
                    <a:pos x="83" y="0"/>
                  </a:cxn>
                  <a:cxn ang="0">
                    <a:pos x="75" y="0"/>
                  </a:cxn>
                  <a:cxn ang="0">
                    <a:pos x="8" y="0"/>
                  </a:cxn>
                </a:cxnLst>
                <a:rect l="0" t="0" r="r" b="b"/>
                <a:pathLst>
                  <a:path w="83" h="7">
                    <a:moveTo>
                      <a:pt x="8" y="0"/>
                    </a:moveTo>
                    <a:lnTo>
                      <a:pt x="0" y="0"/>
                    </a:lnTo>
                    <a:lnTo>
                      <a:pt x="0" y="7"/>
                    </a:lnTo>
                    <a:lnTo>
                      <a:pt x="8" y="7"/>
                    </a:lnTo>
                    <a:lnTo>
                      <a:pt x="75" y="7"/>
                    </a:lnTo>
                    <a:lnTo>
                      <a:pt x="83" y="7"/>
                    </a:lnTo>
                    <a:lnTo>
                      <a:pt x="83" y="0"/>
                    </a:lnTo>
                    <a:lnTo>
                      <a:pt x="7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0" name="Line 6676"/>
              <p:cNvSpPr>
                <a:spLocks noChangeShapeType="1"/>
              </p:cNvSpPr>
              <p:nvPr/>
            </p:nvSpPr>
            <p:spPr bwMode="auto">
              <a:xfrm>
                <a:off x="6321426"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1" name="Freeform 6677"/>
              <p:cNvSpPr>
                <a:spLocks/>
              </p:cNvSpPr>
              <p:nvPr/>
            </p:nvSpPr>
            <p:spPr bwMode="auto">
              <a:xfrm>
                <a:off x="6318251" y="3186113"/>
                <a:ext cx="12700" cy="3175"/>
              </a:xfrm>
              <a:custGeom>
                <a:avLst/>
                <a:gdLst/>
                <a:ahLst/>
                <a:cxnLst>
                  <a:cxn ang="0">
                    <a:pos x="7" y="0"/>
                  </a:cxn>
                  <a:cxn ang="0">
                    <a:pos x="0" y="7"/>
                  </a:cxn>
                  <a:cxn ang="0">
                    <a:pos x="23" y="7"/>
                  </a:cxn>
                  <a:cxn ang="0">
                    <a:pos x="23" y="0"/>
                  </a:cxn>
                  <a:cxn ang="0">
                    <a:pos x="15" y="0"/>
                  </a:cxn>
                  <a:cxn ang="0">
                    <a:pos x="7" y="0"/>
                  </a:cxn>
                </a:cxnLst>
                <a:rect l="0" t="0" r="r" b="b"/>
                <a:pathLst>
                  <a:path w="23" h="7">
                    <a:moveTo>
                      <a:pt x="7" y="0"/>
                    </a:moveTo>
                    <a:lnTo>
                      <a:pt x="0" y="7"/>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2" name="Freeform 6678"/>
              <p:cNvSpPr>
                <a:spLocks/>
              </p:cNvSpPr>
              <p:nvPr/>
            </p:nvSpPr>
            <p:spPr bwMode="auto">
              <a:xfrm>
                <a:off x="6318251" y="3186113"/>
                <a:ext cx="12700" cy="3175"/>
              </a:xfrm>
              <a:custGeom>
                <a:avLst/>
                <a:gdLst/>
                <a:ahLst/>
                <a:cxnLst>
                  <a:cxn ang="0">
                    <a:pos x="7" y="0"/>
                  </a:cxn>
                  <a:cxn ang="0">
                    <a:pos x="7" y="0"/>
                  </a:cxn>
                  <a:cxn ang="0">
                    <a:pos x="0" y="7"/>
                  </a:cxn>
                  <a:cxn ang="0">
                    <a:pos x="7" y="7"/>
                  </a:cxn>
                  <a:cxn ang="0">
                    <a:pos x="15" y="7"/>
                  </a:cxn>
                  <a:cxn ang="0">
                    <a:pos x="23" y="7"/>
                  </a:cxn>
                  <a:cxn ang="0">
                    <a:pos x="23" y="0"/>
                  </a:cxn>
                  <a:cxn ang="0">
                    <a:pos x="15" y="0"/>
                  </a:cxn>
                  <a:cxn ang="0">
                    <a:pos x="7" y="0"/>
                  </a:cxn>
                </a:cxnLst>
                <a:rect l="0" t="0" r="r" b="b"/>
                <a:pathLst>
                  <a:path w="23" h="7">
                    <a:moveTo>
                      <a:pt x="7" y="0"/>
                    </a:moveTo>
                    <a:lnTo>
                      <a:pt x="7" y="0"/>
                    </a:lnTo>
                    <a:lnTo>
                      <a:pt x="0" y="7"/>
                    </a:lnTo>
                    <a:lnTo>
                      <a:pt x="7" y="7"/>
                    </a:lnTo>
                    <a:lnTo>
                      <a:pt x="15" y="7"/>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3" name="Line 6679"/>
              <p:cNvSpPr>
                <a:spLocks noChangeShapeType="1"/>
              </p:cNvSpPr>
              <p:nvPr/>
            </p:nvSpPr>
            <p:spPr bwMode="auto">
              <a:xfrm>
                <a:off x="6326188"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4" name="Freeform 6680"/>
              <p:cNvSpPr>
                <a:spLocks/>
              </p:cNvSpPr>
              <p:nvPr/>
            </p:nvSpPr>
            <p:spPr bwMode="auto">
              <a:xfrm>
                <a:off x="6321426" y="3186113"/>
                <a:ext cx="15875" cy="3175"/>
              </a:xfrm>
              <a:custGeom>
                <a:avLst/>
                <a:gdLst/>
                <a:ahLst/>
                <a:cxnLst>
                  <a:cxn ang="0">
                    <a:pos x="8" y="0"/>
                  </a:cxn>
                  <a:cxn ang="0">
                    <a:pos x="0" y="7"/>
                  </a:cxn>
                  <a:cxn ang="0">
                    <a:pos x="30" y="7"/>
                  </a:cxn>
                  <a:cxn ang="0">
                    <a:pos x="30" y="0"/>
                  </a:cxn>
                  <a:cxn ang="0">
                    <a:pos x="22" y="0"/>
                  </a:cxn>
                  <a:cxn ang="0">
                    <a:pos x="8" y="0"/>
                  </a:cxn>
                </a:cxnLst>
                <a:rect l="0" t="0" r="r" b="b"/>
                <a:pathLst>
                  <a:path w="30" h="7">
                    <a:moveTo>
                      <a:pt x="8" y="0"/>
                    </a:moveTo>
                    <a:lnTo>
                      <a:pt x="0" y="7"/>
                    </a:lnTo>
                    <a:lnTo>
                      <a:pt x="30" y="7"/>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5" name="Freeform 6681"/>
              <p:cNvSpPr>
                <a:spLocks/>
              </p:cNvSpPr>
              <p:nvPr/>
            </p:nvSpPr>
            <p:spPr bwMode="auto">
              <a:xfrm>
                <a:off x="6321426" y="3186113"/>
                <a:ext cx="15875" cy="3175"/>
              </a:xfrm>
              <a:custGeom>
                <a:avLst/>
                <a:gdLst/>
                <a:ahLst/>
                <a:cxnLst>
                  <a:cxn ang="0">
                    <a:pos x="8" y="0"/>
                  </a:cxn>
                  <a:cxn ang="0">
                    <a:pos x="8" y="0"/>
                  </a:cxn>
                  <a:cxn ang="0">
                    <a:pos x="0" y="7"/>
                  </a:cxn>
                  <a:cxn ang="0">
                    <a:pos x="8" y="7"/>
                  </a:cxn>
                  <a:cxn ang="0">
                    <a:pos x="22" y="7"/>
                  </a:cxn>
                  <a:cxn ang="0">
                    <a:pos x="30" y="7"/>
                  </a:cxn>
                  <a:cxn ang="0">
                    <a:pos x="30" y="0"/>
                  </a:cxn>
                  <a:cxn ang="0">
                    <a:pos x="22" y="0"/>
                  </a:cxn>
                  <a:cxn ang="0">
                    <a:pos x="8" y="0"/>
                  </a:cxn>
                </a:cxnLst>
                <a:rect l="0" t="0" r="r" b="b"/>
                <a:pathLst>
                  <a:path w="30" h="7">
                    <a:moveTo>
                      <a:pt x="8" y="0"/>
                    </a:moveTo>
                    <a:lnTo>
                      <a:pt x="8" y="0"/>
                    </a:lnTo>
                    <a:lnTo>
                      <a:pt x="0" y="7"/>
                    </a:lnTo>
                    <a:lnTo>
                      <a:pt x="8" y="7"/>
                    </a:lnTo>
                    <a:lnTo>
                      <a:pt x="22" y="7"/>
                    </a:lnTo>
                    <a:lnTo>
                      <a:pt x="30" y="7"/>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6" name="Line 6682"/>
              <p:cNvSpPr>
                <a:spLocks noChangeShapeType="1"/>
              </p:cNvSpPr>
              <p:nvPr/>
            </p:nvSpPr>
            <p:spPr bwMode="auto">
              <a:xfrm>
                <a:off x="6334126"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7" name="Freeform 6683"/>
              <p:cNvSpPr>
                <a:spLocks/>
              </p:cNvSpPr>
              <p:nvPr/>
            </p:nvSpPr>
            <p:spPr bwMode="auto">
              <a:xfrm>
                <a:off x="6330951" y="3186113"/>
                <a:ext cx="11113" cy="3175"/>
              </a:xfrm>
              <a:custGeom>
                <a:avLst/>
                <a:gdLst/>
                <a:ahLst/>
                <a:cxnLst>
                  <a:cxn ang="0">
                    <a:pos x="6" y="0"/>
                  </a:cxn>
                  <a:cxn ang="0">
                    <a:pos x="0" y="0"/>
                  </a:cxn>
                  <a:cxn ang="0">
                    <a:pos x="0" y="7"/>
                  </a:cxn>
                  <a:cxn ang="0">
                    <a:pos x="22" y="7"/>
                  </a:cxn>
                  <a:cxn ang="0">
                    <a:pos x="22" y="0"/>
                  </a:cxn>
                  <a:cxn ang="0">
                    <a:pos x="14" y="0"/>
                  </a:cxn>
                  <a:cxn ang="0">
                    <a:pos x="6" y="0"/>
                  </a:cxn>
                </a:cxnLst>
                <a:rect l="0" t="0" r="r" b="b"/>
                <a:pathLst>
                  <a:path w="22" h="7">
                    <a:moveTo>
                      <a:pt x="6" y="0"/>
                    </a:moveTo>
                    <a:lnTo>
                      <a:pt x="0" y="0"/>
                    </a:lnTo>
                    <a:lnTo>
                      <a:pt x="0" y="7"/>
                    </a:lnTo>
                    <a:lnTo>
                      <a:pt x="22"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8" name="Freeform 6684"/>
              <p:cNvSpPr>
                <a:spLocks/>
              </p:cNvSpPr>
              <p:nvPr/>
            </p:nvSpPr>
            <p:spPr bwMode="auto">
              <a:xfrm>
                <a:off x="6330951" y="3186113"/>
                <a:ext cx="11113" cy="3175"/>
              </a:xfrm>
              <a:custGeom>
                <a:avLst/>
                <a:gdLst/>
                <a:ahLst/>
                <a:cxnLst>
                  <a:cxn ang="0">
                    <a:pos x="6" y="0"/>
                  </a:cxn>
                  <a:cxn ang="0">
                    <a:pos x="0" y="0"/>
                  </a:cxn>
                  <a:cxn ang="0">
                    <a:pos x="0" y="7"/>
                  </a:cxn>
                  <a:cxn ang="0">
                    <a:pos x="6" y="7"/>
                  </a:cxn>
                  <a:cxn ang="0">
                    <a:pos x="14" y="7"/>
                  </a:cxn>
                  <a:cxn ang="0">
                    <a:pos x="22" y="7"/>
                  </a:cxn>
                  <a:cxn ang="0">
                    <a:pos x="22" y="0"/>
                  </a:cxn>
                  <a:cxn ang="0">
                    <a:pos x="14" y="0"/>
                  </a:cxn>
                  <a:cxn ang="0">
                    <a:pos x="6" y="0"/>
                  </a:cxn>
                </a:cxnLst>
                <a:rect l="0" t="0" r="r" b="b"/>
                <a:pathLst>
                  <a:path w="22" h="7">
                    <a:moveTo>
                      <a:pt x="6" y="0"/>
                    </a:moveTo>
                    <a:lnTo>
                      <a:pt x="0" y="0"/>
                    </a:lnTo>
                    <a:lnTo>
                      <a:pt x="0" y="7"/>
                    </a:lnTo>
                    <a:lnTo>
                      <a:pt x="6" y="7"/>
                    </a:lnTo>
                    <a:lnTo>
                      <a:pt x="14" y="7"/>
                    </a:lnTo>
                    <a:lnTo>
                      <a:pt x="22" y="7"/>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199" name="Line 6685"/>
              <p:cNvSpPr>
                <a:spLocks noChangeShapeType="1"/>
              </p:cNvSpPr>
              <p:nvPr/>
            </p:nvSpPr>
            <p:spPr bwMode="auto">
              <a:xfrm>
                <a:off x="6337301"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0" name="Freeform 6686"/>
              <p:cNvSpPr>
                <a:spLocks/>
              </p:cNvSpPr>
              <p:nvPr/>
            </p:nvSpPr>
            <p:spPr bwMode="auto">
              <a:xfrm>
                <a:off x="6334126" y="3186113"/>
                <a:ext cx="11113" cy="3175"/>
              </a:xfrm>
              <a:custGeom>
                <a:avLst/>
                <a:gdLst/>
                <a:ahLst/>
                <a:cxnLst>
                  <a:cxn ang="0">
                    <a:pos x="8" y="0"/>
                  </a:cxn>
                  <a:cxn ang="0">
                    <a:pos x="0" y="0"/>
                  </a:cxn>
                  <a:cxn ang="0">
                    <a:pos x="0" y="7"/>
                  </a:cxn>
                  <a:cxn ang="0">
                    <a:pos x="23" y="7"/>
                  </a:cxn>
                  <a:cxn ang="0">
                    <a:pos x="23" y="0"/>
                  </a:cxn>
                  <a:cxn ang="0">
                    <a:pos x="16" y="0"/>
                  </a:cxn>
                  <a:cxn ang="0">
                    <a:pos x="8" y="0"/>
                  </a:cxn>
                </a:cxnLst>
                <a:rect l="0" t="0" r="r" b="b"/>
                <a:pathLst>
                  <a:path w="23" h="7">
                    <a:moveTo>
                      <a:pt x="8" y="0"/>
                    </a:moveTo>
                    <a:lnTo>
                      <a:pt x="0" y="0"/>
                    </a:lnTo>
                    <a:lnTo>
                      <a:pt x="0" y="7"/>
                    </a:lnTo>
                    <a:lnTo>
                      <a:pt x="23" y="7"/>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1" name="Freeform 6687"/>
              <p:cNvSpPr>
                <a:spLocks/>
              </p:cNvSpPr>
              <p:nvPr/>
            </p:nvSpPr>
            <p:spPr bwMode="auto">
              <a:xfrm>
                <a:off x="6334126" y="3186113"/>
                <a:ext cx="11113" cy="3175"/>
              </a:xfrm>
              <a:custGeom>
                <a:avLst/>
                <a:gdLst/>
                <a:ahLst/>
                <a:cxnLst>
                  <a:cxn ang="0">
                    <a:pos x="8" y="0"/>
                  </a:cxn>
                  <a:cxn ang="0">
                    <a:pos x="0" y="0"/>
                  </a:cxn>
                  <a:cxn ang="0">
                    <a:pos x="0" y="7"/>
                  </a:cxn>
                  <a:cxn ang="0">
                    <a:pos x="8" y="7"/>
                  </a:cxn>
                  <a:cxn ang="0">
                    <a:pos x="16" y="7"/>
                  </a:cxn>
                  <a:cxn ang="0">
                    <a:pos x="23" y="7"/>
                  </a:cxn>
                  <a:cxn ang="0">
                    <a:pos x="23" y="0"/>
                  </a:cxn>
                  <a:cxn ang="0">
                    <a:pos x="16" y="0"/>
                  </a:cxn>
                  <a:cxn ang="0">
                    <a:pos x="8" y="0"/>
                  </a:cxn>
                </a:cxnLst>
                <a:rect l="0" t="0" r="r" b="b"/>
                <a:pathLst>
                  <a:path w="23" h="7">
                    <a:moveTo>
                      <a:pt x="8" y="0"/>
                    </a:moveTo>
                    <a:lnTo>
                      <a:pt x="0" y="0"/>
                    </a:lnTo>
                    <a:lnTo>
                      <a:pt x="0" y="7"/>
                    </a:lnTo>
                    <a:lnTo>
                      <a:pt x="8" y="7"/>
                    </a:lnTo>
                    <a:lnTo>
                      <a:pt x="16" y="7"/>
                    </a:lnTo>
                    <a:lnTo>
                      <a:pt x="23" y="7"/>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2" name="Line 6688"/>
              <p:cNvSpPr>
                <a:spLocks noChangeShapeType="1"/>
              </p:cNvSpPr>
              <p:nvPr/>
            </p:nvSpPr>
            <p:spPr bwMode="auto">
              <a:xfrm>
                <a:off x="6342063"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3" name="Freeform 6689"/>
              <p:cNvSpPr>
                <a:spLocks/>
              </p:cNvSpPr>
              <p:nvPr/>
            </p:nvSpPr>
            <p:spPr bwMode="auto">
              <a:xfrm>
                <a:off x="6337301" y="3186113"/>
                <a:ext cx="12700" cy="3175"/>
              </a:xfrm>
              <a:custGeom>
                <a:avLst/>
                <a:gdLst/>
                <a:ahLst/>
                <a:cxnLst>
                  <a:cxn ang="0">
                    <a:pos x="8" y="0"/>
                  </a:cxn>
                  <a:cxn ang="0">
                    <a:pos x="0" y="0"/>
                  </a:cxn>
                  <a:cxn ang="0">
                    <a:pos x="0" y="7"/>
                  </a:cxn>
                  <a:cxn ang="0">
                    <a:pos x="23" y="7"/>
                  </a:cxn>
                  <a:cxn ang="0">
                    <a:pos x="23" y="0"/>
                  </a:cxn>
                  <a:cxn ang="0">
                    <a:pos x="15" y="0"/>
                  </a:cxn>
                  <a:cxn ang="0">
                    <a:pos x="8" y="0"/>
                  </a:cxn>
                </a:cxnLst>
                <a:rect l="0" t="0" r="r" b="b"/>
                <a:pathLst>
                  <a:path w="23" h="7">
                    <a:moveTo>
                      <a:pt x="8" y="0"/>
                    </a:moveTo>
                    <a:lnTo>
                      <a:pt x="0" y="0"/>
                    </a:lnTo>
                    <a:lnTo>
                      <a:pt x="0" y="7"/>
                    </a:lnTo>
                    <a:lnTo>
                      <a:pt x="23" y="7"/>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4" name="Freeform 6690"/>
              <p:cNvSpPr>
                <a:spLocks/>
              </p:cNvSpPr>
              <p:nvPr/>
            </p:nvSpPr>
            <p:spPr bwMode="auto">
              <a:xfrm>
                <a:off x="6337301" y="3186113"/>
                <a:ext cx="12700" cy="3175"/>
              </a:xfrm>
              <a:custGeom>
                <a:avLst/>
                <a:gdLst/>
                <a:ahLst/>
                <a:cxnLst>
                  <a:cxn ang="0">
                    <a:pos x="8" y="0"/>
                  </a:cxn>
                  <a:cxn ang="0">
                    <a:pos x="0" y="0"/>
                  </a:cxn>
                  <a:cxn ang="0">
                    <a:pos x="0" y="7"/>
                  </a:cxn>
                  <a:cxn ang="0">
                    <a:pos x="8" y="7"/>
                  </a:cxn>
                  <a:cxn ang="0">
                    <a:pos x="15" y="7"/>
                  </a:cxn>
                  <a:cxn ang="0">
                    <a:pos x="23" y="7"/>
                  </a:cxn>
                  <a:cxn ang="0">
                    <a:pos x="23" y="0"/>
                  </a:cxn>
                  <a:cxn ang="0">
                    <a:pos x="15" y="0"/>
                  </a:cxn>
                  <a:cxn ang="0">
                    <a:pos x="8" y="0"/>
                  </a:cxn>
                </a:cxnLst>
                <a:rect l="0" t="0" r="r" b="b"/>
                <a:pathLst>
                  <a:path w="23" h="7">
                    <a:moveTo>
                      <a:pt x="8" y="0"/>
                    </a:moveTo>
                    <a:lnTo>
                      <a:pt x="0" y="0"/>
                    </a:lnTo>
                    <a:lnTo>
                      <a:pt x="0" y="7"/>
                    </a:lnTo>
                    <a:lnTo>
                      <a:pt x="8" y="7"/>
                    </a:lnTo>
                    <a:lnTo>
                      <a:pt x="15" y="7"/>
                    </a:lnTo>
                    <a:lnTo>
                      <a:pt x="23" y="7"/>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5" name="Line 6691"/>
              <p:cNvSpPr>
                <a:spLocks noChangeShapeType="1"/>
              </p:cNvSpPr>
              <p:nvPr/>
            </p:nvSpPr>
            <p:spPr bwMode="auto">
              <a:xfrm>
                <a:off x="6345238"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6" name="Freeform 6692"/>
              <p:cNvSpPr>
                <a:spLocks/>
              </p:cNvSpPr>
              <p:nvPr/>
            </p:nvSpPr>
            <p:spPr bwMode="auto">
              <a:xfrm>
                <a:off x="6342063" y="3186113"/>
                <a:ext cx="12700" cy="3175"/>
              </a:xfrm>
              <a:custGeom>
                <a:avLst/>
                <a:gdLst/>
                <a:ahLst/>
                <a:cxnLst>
                  <a:cxn ang="0">
                    <a:pos x="7" y="0"/>
                  </a:cxn>
                  <a:cxn ang="0">
                    <a:pos x="0" y="0"/>
                  </a:cxn>
                  <a:cxn ang="0">
                    <a:pos x="0" y="7"/>
                  </a:cxn>
                  <a:cxn ang="0">
                    <a:pos x="23" y="7"/>
                  </a:cxn>
                  <a:cxn ang="0">
                    <a:pos x="15" y="0"/>
                  </a:cxn>
                  <a:cxn ang="0">
                    <a:pos x="7" y="0"/>
                  </a:cxn>
                </a:cxnLst>
                <a:rect l="0" t="0" r="r" b="b"/>
                <a:pathLst>
                  <a:path w="23" h="7">
                    <a:moveTo>
                      <a:pt x="7" y="0"/>
                    </a:moveTo>
                    <a:lnTo>
                      <a:pt x="0" y="0"/>
                    </a:lnTo>
                    <a:lnTo>
                      <a:pt x="0" y="7"/>
                    </a:lnTo>
                    <a:lnTo>
                      <a:pt x="23" y="7"/>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7" name="Freeform 6693"/>
              <p:cNvSpPr>
                <a:spLocks/>
              </p:cNvSpPr>
              <p:nvPr/>
            </p:nvSpPr>
            <p:spPr bwMode="auto">
              <a:xfrm>
                <a:off x="6342063" y="3186113"/>
                <a:ext cx="12700" cy="3175"/>
              </a:xfrm>
              <a:custGeom>
                <a:avLst/>
                <a:gdLst/>
                <a:ahLst/>
                <a:cxnLst>
                  <a:cxn ang="0">
                    <a:pos x="7" y="0"/>
                  </a:cxn>
                  <a:cxn ang="0">
                    <a:pos x="0" y="0"/>
                  </a:cxn>
                  <a:cxn ang="0">
                    <a:pos x="0" y="7"/>
                  </a:cxn>
                  <a:cxn ang="0">
                    <a:pos x="7" y="7"/>
                  </a:cxn>
                  <a:cxn ang="0">
                    <a:pos x="15" y="7"/>
                  </a:cxn>
                  <a:cxn ang="0">
                    <a:pos x="23" y="7"/>
                  </a:cxn>
                  <a:cxn ang="0">
                    <a:pos x="15" y="0"/>
                  </a:cxn>
                  <a:cxn ang="0">
                    <a:pos x="15" y="0"/>
                  </a:cxn>
                  <a:cxn ang="0">
                    <a:pos x="7" y="0"/>
                  </a:cxn>
                </a:cxnLst>
                <a:rect l="0" t="0" r="r" b="b"/>
                <a:pathLst>
                  <a:path w="23" h="7">
                    <a:moveTo>
                      <a:pt x="7" y="0"/>
                    </a:moveTo>
                    <a:lnTo>
                      <a:pt x="0" y="0"/>
                    </a:lnTo>
                    <a:lnTo>
                      <a:pt x="0" y="7"/>
                    </a:lnTo>
                    <a:lnTo>
                      <a:pt x="7" y="7"/>
                    </a:lnTo>
                    <a:lnTo>
                      <a:pt x="15" y="7"/>
                    </a:lnTo>
                    <a:lnTo>
                      <a:pt x="23" y="7"/>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8" name="Line 6694"/>
              <p:cNvSpPr>
                <a:spLocks noChangeShapeType="1"/>
              </p:cNvSpPr>
              <p:nvPr/>
            </p:nvSpPr>
            <p:spPr bwMode="auto">
              <a:xfrm>
                <a:off x="6350001"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09" name="Freeform 6695"/>
              <p:cNvSpPr>
                <a:spLocks/>
              </p:cNvSpPr>
              <p:nvPr/>
            </p:nvSpPr>
            <p:spPr bwMode="auto">
              <a:xfrm>
                <a:off x="6345238" y="3186113"/>
                <a:ext cx="25400" cy="3175"/>
              </a:xfrm>
              <a:custGeom>
                <a:avLst/>
                <a:gdLst/>
                <a:ahLst/>
                <a:cxnLst>
                  <a:cxn ang="0">
                    <a:pos x="8" y="0"/>
                  </a:cxn>
                  <a:cxn ang="0">
                    <a:pos x="0" y="0"/>
                  </a:cxn>
                  <a:cxn ang="0">
                    <a:pos x="0" y="7"/>
                  </a:cxn>
                  <a:cxn ang="0">
                    <a:pos x="46" y="7"/>
                  </a:cxn>
                  <a:cxn ang="0">
                    <a:pos x="46" y="0"/>
                  </a:cxn>
                  <a:cxn ang="0">
                    <a:pos x="38" y="0"/>
                  </a:cxn>
                  <a:cxn ang="0">
                    <a:pos x="8" y="0"/>
                  </a:cxn>
                </a:cxnLst>
                <a:rect l="0" t="0" r="r" b="b"/>
                <a:pathLst>
                  <a:path w="46" h="7">
                    <a:moveTo>
                      <a:pt x="8" y="0"/>
                    </a:moveTo>
                    <a:lnTo>
                      <a:pt x="0" y="0"/>
                    </a:lnTo>
                    <a:lnTo>
                      <a:pt x="0" y="7"/>
                    </a:lnTo>
                    <a:lnTo>
                      <a:pt x="46" y="7"/>
                    </a:lnTo>
                    <a:lnTo>
                      <a:pt x="46"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0" name="Freeform 6696"/>
              <p:cNvSpPr>
                <a:spLocks/>
              </p:cNvSpPr>
              <p:nvPr/>
            </p:nvSpPr>
            <p:spPr bwMode="auto">
              <a:xfrm>
                <a:off x="6345238" y="3186113"/>
                <a:ext cx="25400" cy="3175"/>
              </a:xfrm>
              <a:custGeom>
                <a:avLst/>
                <a:gdLst/>
                <a:ahLst/>
                <a:cxnLst>
                  <a:cxn ang="0">
                    <a:pos x="8" y="0"/>
                  </a:cxn>
                  <a:cxn ang="0">
                    <a:pos x="0" y="0"/>
                  </a:cxn>
                  <a:cxn ang="0">
                    <a:pos x="0" y="7"/>
                  </a:cxn>
                  <a:cxn ang="0">
                    <a:pos x="8" y="7"/>
                  </a:cxn>
                  <a:cxn ang="0">
                    <a:pos x="38" y="7"/>
                  </a:cxn>
                  <a:cxn ang="0">
                    <a:pos x="46" y="7"/>
                  </a:cxn>
                  <a:cxn ang="0">
                    <a:pos x="46" y="0"/>
                  </a:cxn>
                  <a:cxn ang="0">
                    <a:pos x="38" y="0"/>
                  </a:cxn>
                  <a:cxn ang="0">
                    <a:pos x="8" y="0"/>
                  </a:cxn>
                </a:cxnLst>
                <a:rect l="0" t="0" r="r" b="b"/>
                <a:pathLst>
                  <a:path w="46" h="7">
                    <a:moveTo>
                      <a:pt x="8" y="0"/>
                    </a:moveTo>
                    <a:lnTo>
                      <a:pt x="0" y="0"/>
                    </a:lnTo>
                    <a:lnTo>
                      <a:pt x="0" y="7"/>
                    </a:lnTo>
                    <a:lnTo>
                      <a:pt x="8" y="7"/>
                    </a:lnTo>
                    <a:lnTo>
                      <a:pt x="38" y="7"/>
                    </a:lnTo>
                    <a:lnTo>
                      <a:pt x="46" y="7"/>
                    </a:lnTo>
                    <a:lnTo>
                      <a:pt x="46"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1" name="Line 6697"/>
              <p:cNvSpPr>
                <a:spLocks noChangeShapeType="1"/>
              </p:cNvSpPr>
              <p:nvPr/>
            </p:nvSpPr>
            <p:spPr bwMode="auto">
              <a:xfrm>
                <a:off x="6365876"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2" name="Freeform 6698"/>
              <p:cNvSpPr>
                <a:spLocks/>
              </p:cNvSpPr>
              <p:nvPr/>
            </p:nvSpPr>
            <p:spPr bwMode="auto">
              <a:xfrm>
                <a:off x="6361113" y="3186113"/>
                <a:ext cx="17463" cy="3175"/>
              </a:xfrm>
              <a:custGeom>
                <a:avLst/>
                <a:gdLst/>
                <a:ahLst/>
                <a:cxnLst>
                  <a:cxn ang="0">
                    <a:pos x="8" y="0"/>
                  </a:cxn>
                  <a:cxn ang="0">
                    <a:pos x="0" y="7"/>
                  </a:cxn>
                  <a:cxn ang="0">
                    <a:pos x="31" y="7"/>
                  </a:cxn>
                  <a:cxn ang="0">
                    <a:pos x="31" y="0"/>
                  </a:cxn>
                  <a:cxn ang="0">
                    <a:pos x="8" y="0"/>
                  </a:cxn>
                </a:cxnLst>
                <a:rect l="0" t="0" r="r" b="b"/>
                <a:pathLst>
                  <a:path w="31" h="7">
                    <a:moveTo>
                      <a:pt x="8" y="0"/>
                    </a:moveTo>
                    <a:lnTo>
                      <a:pt x="0" y="7"/>
                    </a:lnTo>
                    <a:lnTo>
                      <a:pt x="31" y="7"/>
                    </a:lnTo>
                    <a:lnTo>
                      <a:pt x="31"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3" name="Freeform 6699"/>
              <p:cNvSpPr>
                <a:spLocks/>
              </p:cNvSpPr>
              <p:nvPr/>
            </p:nvSpPr>
            <p:spPr bwMode="auto">
              <a:xfrm>
                <a:off x="6361113" y="3186113"/>
                <a:ext cx="17463" cy="3175"/>
              </a:xfrm>
              <a:custGeom>
                <a:avLst/>
                <a:gdLst/>
                <a:ahLst/>
                <a:cxnLst>
                  <a:cxn ang="0">
                    <a:pos x="8" y="0"/>
                  </a:cxn>
                  <a:cxn ang="0">
                    <a:pos x="8" y="0"/>
                  </a:cxn>
                  <a:cxn ang="0">
                    <a:pos x="0" y="7"/>
                  </a:cxn>
                  <a:cxn ang="0">
                    <a:pos x="8" y="7"/>
                  </a:cxn>
                  <a:cxn ang="0">
                    <a:pos x="31" y="7"/>
                  </a:cxn>
                  <a:cxn ang="0">
                    <a:pos x="31" y="7"/>
                  </a:cxn>
                  <a:cxn ang="0">
                    <a:pos x="31" y="0"/>
                  </a:cxn>
                  <a:cxn ang="0">
                    <a:pos x="31" y="0"/>
                  </a:cxn>
                  <a:cxn ang="0">
                    <a:pos x="8" y="0"/>
                  </a:cxn>
                </a:cxnLst>
                <a:rect l="0" t="0" r="r" b="b"/>
                <a:pathLst>
                  <a:path w="31" h="7">
                    <a:moveTo>
                      <a:pt x="8" y="0"/>
                    </a:moveTo>
                    <a:lnTo>
                      <a:pt x="8" y="0"/>
                    </a:lnTo>
                    <a:lnTo>
                      <a:pt x="0" y="7"/>
                    </a:lnTo>
                    <a:lnTo>
                      <a:pt x="8" y="7"/>
                    </a:lnTo>
                    <a:lnTo>
                      <a:pt x="31" y="7"/>
                    </a:lnTo>
                    <a:lnTo>
                      <a:pt x="31" y="7"/>
                    </a:lnTo>
                    <a:lnTo>
                      <a:pt x="31" y="0"/>
                    </a:lnTo>
                    <a:lnTo>
                      <a:pt x="31"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4" name="Line 6700"/>
              <p:cNvSpPr>
                <a:spLocks noChangeShapeType="1"/>
              </p:cNvSpPr>
              <p:nvPr/>
            </p:nvSpPr>
            <p:spPr bwMode="auto">
              <a:xfrm>
                <a:off x="6378576"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5" name="Freeform 6701"/>
              <p:cNvSpPr>
                <a:spLocks/>
              </p:cNvSpPr>
              <p:nvPr/>
            </p:nvSpPr>
            <p:spPr bwMode="auto">
              <a:xfrm>
                <a:off x="6373813" y="3186113"/>
                <a:ext cx="15875" cy="3175"/>
              </a:xfrm>
              <a:custGeom>
                <a:avLst/>
                <a:gdLst/>
                <a:ahLst/>
                <a:cxnLst>
                  <a:cxn ang="0">
                    <a:pos x="8" y="0"/>
                  </a:cxn>
                  <a:cxn ang="0">
                    <a:pos x="0" y="0"/>
                  </a:cxn>
                  <a:cxn ang="0">
                    <a:pos x="0" y="7"/>
                  </a:cxn>
                  <a:cxn ang="0">
                    <a:pos x="30" y="7"/>
                  </a:cxn>
                  <a:cxn ang="0">
                    <a:pos x="30" y="0"/>
                  </a:cxn>
                  <a:cxn ang="0">
                    <a:pos x="22" y="0"/>
                  </a:cxn>
                  <a:cxn ang="0">
                    <a:pos x="8" y="0"/>
                  </a:cxn>
                </a:cxnLst>
                <a:rect l="0" t="0" r="r" b="b"/>
                <a:pathLst>
                  <a:path w="30" h="7">
                    <a:moveTo>
                      <a:pt x="8" y="0"/>
                    </a:moveTo>
                    <a:lnTo>
                      <a:pt x="0" y="0"/>
                    </a:lnTo>
                    <a:lnTo>
                      <a:pt x="0" y="7"/>
                    </a:lnTo>
                    <a:lnTo>
                      <a:pt x="30" y="7"/>
                    </a:lnTo>
                    <a:lnTo>
                      <a:pt x="30" y="0"/>
                    </a:lnTo>
                    <a:lnTo>
                      <a:pt x="22"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6" name="Freeform 6702"/>
              <p:cNvSpPr>
                <a:spLocks/>
              </p:cNvSpPr>
              <p:nvPr/>
            </p:nvSpPr>
            <p:spPr bwMode="auto">
              <a:xfrm>
                <a:off x="6373813" y="3186113"/>
                <a:ext cx="15875" cy="3175"/>
              </a:xfrm>
              <a:custGeom>
                <a:avLst/>
                <a:gdLst/>
                <a:ahLst/>
                <a:cxnLst>
                  <a:cxn ang="0">
                    <a:pos x="8" y="0"/>
                  </a:cxn>
                  <a:cxn ang="0">
                    <a:pos x="0" y="0"/>
                  </a:cxn>
                  <a:cxn ang="0">
                    <a:pos x="0" y="7"/>
                  </a:cxn>
                  <a:cxn ang="0">
                    <a:pos x="8" y="7"/>
                  </a:cxn>
                  <a:cxn ang="0">
                    <a:pos x="22" y="7"/>
                  </a:cxn>
                  <a:cxn ang="0">
                    <a:pos x="30" y="7"/>
                  </a:cxn>
                  <a:cxn ang="0">
                    <a:pos x="30" y="0"/>
                  </a:cxn>
                  <a:cxn ang="0">
                    <a:pos x="22" y="0"/>
                  </a:cxn>
                  <a:cxn ang="0">
                    <a:pos x="8" y="0"/>
                  </a:cxn>
                </a:cxnLst>
                <a:rect l="0" t="0" r="r" b="b"/>
                <a:pathLst>
                  <a:path w="30" h="7">
                    <a:moveTo>
                      <a:pt x="8" y="0"/>
                    </a:moveTo>
                    <a:lnTo>
                      <a:pt x="0" y="0"/>
                    </a:lnTo>
                    <a:lnTo>
                      <a:pt x="0" y="7"/>
                    </a:lnTo>
                    <a:lnTo>
                      <a:pt x="8" y="7"/>
                    </a:lnTo>
                    <a:lnTo>
                      <a:pt x="22" y="7"/>
                    </a:lnTo>
                    <a:lnTo>
                      <a:pt x="30" y="7"/>
                    </a:lnTo>
                    <a:lnTo>
                      <a:pt x="30" y="0"/>
                    </a:lnTo>
                    <a:lnTo>
                      <a:pt x="22"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7" name="Line 6703"/>
              <p:cNvSpPr>
                <a:spLocks noChangeShapeType="1"/>
              </p:cNvSpPr>
              <p:nvPr/>
            </p:nvSpPr>
            <p:spPr bwMode="auto">
              <a:xfrm>
                <a:off x="6384926" y="318611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8" name="Freeform 6704"/>
              <p:cNvSpPr>
                <a:spLocks/>
              </p:cNvSpPr>
              <p:nvPr/>
            </p:nvSpPr>
            <p:spPr bwMode="auto">
              <a:xfrm>
                <a:off x="6381751" y="3186113"/>
                <a:ext cx="12700" cy="3175"/>
              </a:xfrm>
              <a:custGeom>
                <a:avLst/>
                <a:gdLst/>
                <a:ahLst/>
                <a:cxnLst>
                  <a:cxn ang="0">
                    <a:pos x="7" y="0"/>
                  </a:cxn>
                  <a:cxn ang="0">
                    <a:pos x="0" y="0"/>
                  </a:cxn>
                  <a:cxn ang="0">
                    <a:pos x="0" y="7"/>
                  </a:cxn>
                  <a:cxn ang="0">
                    <a:pos x="23" y="7"/>
                  </a:cxn>
                  <a:cxn ang="0">
                    <a:pos x="23" y="0"/>
                  </a:cxn>
                  <a:cxn ang="0">
                    <a:pos x="15" y="0"/>
                  </a:cxn>
                  <a:cxn ang="0">
                    <a:pos x="7" y="0"/>
                  </a:cxn>
                </a:cxnLst>
                <a:rect l="0" t="0" r="r" b="b"/>
                <a:pathLst>
                  <a:path w="23" h="7">
                    <a:moveTo>
                      <a:pt x="7" y="0"/>
                    </a:moveTo>
                    <a:lnTo>
                      <a:pt x="0" y="0"/>
                    </a:lnTo>
                    <a:lnTo>
                      <a:pt x="0" y="7"/>
                    </a:lnTo>
                    <a:lnTo>
                      <a:pt x="23" y="7"/>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19" name="Freeform 6705"/>
              <p:cNvSpPr>
                <a:spLocks/>
              </p:cNvSpPr>
              <p:nvPr/>
            </p:nvSpPr>
            <p:spPr bwMode="auto">
              <a:xfrm>
                <a:off x="6381751" y="3186113"/>
                <a:ext cx="12700" cy="3175"/>
              </a:xfrm>
              <a:custGeom>
                <a:avLst/>
                <a:gdLst/>
                <a:ahLst/>
                <a:cxnLst>
                  <a:cxn ang="0">
                    <a:pos x="7" y="0"/>
                  </a:cxn>
                  <a:cxn ang="0">
                    <a:pos x="0" y="0"/>
                  </a:cxn>
                  <a:cxn ang="0">
                    <a:pos x="0" y="7"/>
                  </a:cxn>
                  <a:cxn ang="0">
                    <a:pos x="7" y="7"/>
                  </a:cxn>
                  <a:cxn ang="0">
                    <a:pos x="15" y="7"/>
                  </a:cxn>
                  <a:cxn ang="0">
                    <a:pos x="23" y="7"/>
                  </a:cxn>
                  <a:cxn ang="0">
                    <a:pos x="23" y="0"/>
                  </a:cxn>
                  <a:cxn ang="0">
                    <a:pos x="15" y="0"/>
                  </a:cxn>
                  <a:cxn ang="0">
                    <a:pos x="7" y="0"/>
                  </a:cxn>
                </a:cxnLst>
                <a:rect l="0" t="0" r="r" b="b"/>
                <a:pathLst>
                  <a:path w="23" h="7">
                    <a:moveTo>
                      <a:pt x="7" y="0"/>
                    </a:moveTo>
                    <a:lnTo>
                      <a:pt x="0" y="0"/>
                    </a:lnTo>
                    <a:lnTo>
                      <a:pt x="0" y="7"/>
                    </a:lnTo>
                    <a:lnTo>
                      <a:pt x="7" y="7"/>
                    </a:lnTo>
                    <a:lnTo>
                      <a:pt x="15" y="7"/>
                    </a:lnTo>
                    <a:lnTo>
                      <a:pt x="23" y="7"/>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0" name="Line 6706"/>
              <p:cNvSpPr>
                <a:spLocks noChangeShapeType="1"/>
              </p:cNvSpPr>
              <p:nvPr/>
            </p:nvSpPr>
            <p:spPr bwMode="auto">
              <a:xfrm>
                <a:off x="6394451" y="318928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1" name="Freeform 6707"/>
              <p:cNvSpPr>
                <a:spLocks/>
              </p:cNvSpPr>
              <p:nvPr/>
            </p:nvSpPr>
            <p:spPr bwMode="auto">
              <a:xfrm>
                <a:off x="6384926" y="3186113"/>
                <a:ext cx="9525" cy="26988"/>
              </a:xfrm>
              <a:custGeom>
                <a:avLst/>
                <a:gdLst/>
                <a:ahLst/>
                <a:cxnLst>
                  <a:cxn ang="0">
                    <a:pos x="16" y="7"/>
                  </a:cxn>
                  <a:cxn ang="0">
                    <a:pos x="16" y="0"/>
                  </a:cxn>
                  <a:cxn ang="0">
                    <a:pos x="8" y="0"/>
                  </a:cxn>
                  <a:cxn ang="0">
                    <a:pos x="0" y="7"/>
                  </a:cxn>
                  <a:cxn ang="0">
                    <a:pos x="0" y="51"/>
                  </a:cxn>
                  <a:cxn ang="0">
                    <a:pos x="16" y="51"/>
                  </a:cxn>
                  <a:cxn ang="0">
                    <a:pos x="16" y="7"/>
                  </a:cxn>
                </a:cxnLst>
                <a:rect l="0" t="0" r="r" b="b"/>
                <a:pathLst>
                  <a:path w="16" h="51">
                    <a:moveTo>
                      <a:pt x="16" y="7"/>
                    </a:moveTo>
                    <a:lnTo>
                      <a:pt x="16" y="0"/>
                    </a:lnTo>
                    <a:lnTo>
                      <a:pt x="8" y="0"/>
                    </a:lnTo>
                    <a:lnTo>
                      <a:pt x="0" y="7"/>
                    </a:lnTo>
                    <a:lnTo>
                      <a:pt x="0" y="51"/>
                    </a:lnTo>
                    <a:lnTo>
                      <a:pt x="16" y="51"/>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2" name="Freeform 6708"/>
              <p:cNvSpPr>
                <a:spLocks/>
              </p:cNvSpPr>
              <p:nvPr/>
            </p:nvSpPr>
            <p:spPr bwMode="auto">
              <a:xfrm>
                <a:off x="6384926" y="3186113"/>
                <a:ext cx="9525" cy="26988"/>
              </a:xfrm>
              <a:custGeom>
                <a:avLst/>
                <a:gdLst/>
                <a:ahLst/>
                <a:cxnLst>
                  <a:cxn ang="0">
                    <a:pos x="16" y="7"/>
                  </a:cxn>
                  <a:cxn ang="0">
                    <a:pos x="16" y="0"/>
                  </a:cxn>
                  <a:cxn ang="0">
                    <a:pos x="8" y="0"/>
                  </a:cxn>
                  <a:cxn ang="0">
                    <a:pos x="0" y="7"/>
                  </a:cxn>
                  <a:cxn ang="0">
                    <a:pos x="0" y="51"/>
                  </a:cxn>
                  <a:cxn ang="0">
                    <a:pos x="8" y="51"/>
                  </a:cxn>
                  <a:cxn ang="0">
                    <a:pos x="16" y="51"/>
                  </a:cxn>
                  <a:cxn ang="0">
                    <a:pos x="16" y="51"/>
                  </a:cxn>
                  <a:cxn ang="0">
                    <a:pos x="16" y="7"/>
                  </a:cxn>
                </a:cxnLst>
                <a:rect l="0" t="0" r="r" b="b"/>
                <a:pathLst>
                  <a:path w="16" h="51">
                    <a:moveTo>
                      <a:pt x="16" y="7"/>
                    </a:moveTo>
                    <a:lnTo>
                      <a:pt x="16" y="0"/>
                    </a:lnTo>
                    <a:lnTo>
                      <a:pt x="8" y="0"/>
                    </a:lnTo>
                    <a:lnTo>
                      <a:pt x="0" y="7"/>
                    </a:lnTo>
                    <a:lnTo>
                      <a:pt x="0" y="51"/>
                    </a:lnTo>
                    <a:lnTo>
                      <a:pt x="8" y="51"/>
                    </a:lnTo>
                    <a:lnTo>
                      <a:pt x="16" y="51"/>
                    </a:lnTo>
                    <a:lnTo>
                      <a:pt x="16" y="51"/>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3" name="Line 6709"/>
              <p:cNvSpPr>
                <a:spLocks noChangeShapeType="1"/>
              </p:cNvSpPr>
              <p:nvPr/>
            </p:nvSpPr>
            <p:spPr bwMode="auto">
              <a:xfrm>
                <a:off x="6389688" y="32083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4" name="Freeform 6710"/>
              <p:cNvSpPr>
                <a:spLocks/>
              </p:cNvSpPr>
              <p:nvPr/>
            </p:nvSpPr>
            <p:spPr bwMode="auto">
              <a:xfrm>
                <a:off x="6384926" y="3208338"/>
                <a:ext cx="17463" cy="4763"/>
              </a:xfrm>
              <a:custGeom>
                <a:avLst/>
                <a:gdLst/>
                <a:ahLst/>
                <a:cxnLst>
                  <a:cxn ang="0">
                    <a:pos x="8" y="0"/>
                  </a:cxn>
                  <a:cxn ang="0">
                    <a:pos x="0" y="0"/>
                  </a:cxn>
                  <a:cxn ang="0">
                    <a:pos x="0" y="7"/>
                  </a:cxn>
                  <a:cxn ang="0">
                    <a:pos x="31" y="7"/>
                  </a:cxn>
                  <a:cxn ang="0">
                    <a:pos x="24" y="0"/>
                  </a:cxn>
                  <a:cxn ang="0">
                    <a:pos x="8" y="0"/>
                  </a:cxn>
                </a:cxnLst>
                <a:rect l="0" t="0" r="r" b="b"/>
                <a:pathLst>
                  <a:path w="31" h="7">
                    <a:moveTo>
                      <a:pt x="8" y="0"/>
                    </a:moveTo>
                    <a:lnTo>
                      <a:pt x="0" y="0"/>
                    </a:lnTo>
                    <a:lnTo>
                      <a:pt x="0" y="7"/>
                    </a:lnTo>
                    <a:lnTo>
                      <a:pt x="31" y="7"/>
                    </a:lnTo>
                    <a:lnTo>
                      <a:pt x="2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5" name="Freeform 6711"/>
              <p:cNvSpPr>
                <a:spLocks/>
              </p:cNvSpPr>
              <p:nvPr/>
            </p:nvSpPr>
            <p:spPr bwMode="auto">
              <a:xfrm>
                <a:off x="6384926" y="3208338"/>
                <a:ext cx="17463" cy="4763"/>
              </a:xfrm>
              <a:custGeom>
                <a:avLst/>
                <a:gdLst/>
                <a:ahLst/>
                <a:cxnLst>
                  <a:cxn ang="0">
                    <a:pos x="8" y="0"/>
                  </a:cxn>
                  <a:cxn ang="0">
                    <a:pos x="0" y="0"/>
                  </a:cxn>
                  <a:cxn ang="0">
                    <a:pos x="0" y="7"/>
                  </a:cxn>
                  <a:cxn ang="0">
                    <a:pos x="8" y="7"/>
                  </a:cxn>
                  <a:cxn ang="0">
                    <a:pos x="24" y="7"/>
                  </a:cxn>
                  <a:cxn ang="0">
                    <a:pos x="31" y="7"/>
                  </a:cxn>
                  <a:cxn ang="0">
                    <a:pos x="24" y="0"/>
                  </a:cxn>
                  <a:cxn ang="0">
                    <a:pos x="24" y="0"/>
                  </a:cxn>
                  <a:cxn ang="0">
                    <a:pos x="8" y="0"/>
                  </a:cxn>
                </a:cxnLst>
                <a:rect l="0" t="0" r="r" b="b"/>
                <a:pathLst>
                  <a:path w="31" h="7">
                    <a:moveTo>
                      <a:pt x="8" y="0"/>
                    </a:moveTo>
                    <a:lnTo>
                      <a:pt x="0" y="0"/>
                    </a:lnTo>
                    <a:lnTo>
                      <a:pt x="0" y="7"/>
                    </a:lnTo>
                    <a:lnTo>
                      <a:pt x="8" y="7"/>
                    </a:lnTo>
                    <a:lnTo>
                      <a:pt x="24" y="7"/>
                    </a:lnTo>
                    <a:lnTo>
                      <a:pt x="31" y="7"/>
                    </a:lnTo>
                    <a:lnTo>
                      <a:pt x="24" y="0"/>
                    </a:lnTo>
                    <a:lnTo>
                      <a:pt x="2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6" name="Line 6712"/>
              <p:cNvSpPr>
                <a:spLocks noChangeShapeType="1"/>
              </p:cNvSpPr>
              <p:nvPr/>
            </p:nvSpPr>
            <p:spPr bwMode="auto">
              <a:xfrm>
                <a:off x="6402388" y="32131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7" name="Freeform 6713"/>
              <p:cNvSpPr>
                <a:spLocks/>
              </p:cNvSpPr>
              <p:nvPr/>
            </p:nvSpPr>
            <p:spPr bwMode="auto">
              <a:xfrm>
                <a:off x="6394451" y="3208338"/>
                <a:ext cx="7938" cy="50800"/>
              </a:xfrm>
              <a:custGeom>
                <a:avLst/>
                <a:gdLst/>
                <a:ahLst/>
                <a:cxnLst>
                  <a:cxn ang="0">
                    <a:pos x="15" y="7"/>
                  </a:cxn>
                  <a:cxn ang="0">
                    <a:pos x="8" y="0"/>
                  </a:cxn>
                  <a:cxn ang="0">
                    <a:pos x="0" y="7"/>
                  </a:cxn>
                  <a:cxn ang="0">
                    <a:pos x="0" y="94"/>
                  </a:cxn>
                  <a:cxn ang="0">
                    <a:pos x="15" y="94"/>
                  </a:cxn>
                  <a:cxn ang="0">
                    <a:pos x="15" y="7"/>
                  </a:cxn>
                </a:cxnLst>
                <a:rect l="0" t="0" r="r" b="b"/>
                <a:pathLst>
                  <a:path w="15" h="94">
                    <a:moveTo>
                      <a:pt x="15" y="7"/>
                    </a:moveTo>
                    <a:lnTo>
                      <a:pt x="8" y="0"/>
                    </a:lnTo>
                    <a:lnTo>
                      <a:pt x="0" y="7"/>
                    </a:lnTo>
                    <a:lnTo>
                      <a:pt x="0" y="94"/>
                    </a:lnTo>
                    <a:lnTo>
                      <a:pt x="15" y="94"/>
                    </a:lnTo>
                    <a:lnTo>
                      <a:pt x="15"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8" name="Freeform 6714"/>
              <p:cNvSpPr>
                <a:spLocks/>
              </p:cNvSpPr>
              <p:nvPr/>
            </p:nvSpPr>
            <p:spPr bwMode="auto">
              <a:xfrm>
                <a:off x="6394451" y="3208338"/>
                <a:ext cx="7938" cy="50800"/>
              </a:xfrm>
              <a:custGeom>
                <a:avLst/>
                <a:gdLst/>
                <a:ahLst/>
                <a:cxnLst>
                  <a:cxn ang="0">
                    <a:pos x="15" y="7"/>
                  </a:cxn>
                  <a:cxn ang="0">
                    <a:pos x="8" y="0"/>
                  </a:cxn>
                  <a:cxn ang="0">
                    <a:pos x="8" y="0"/>
                  </a:cxn>
                  <a:cxn ang="0">
                    <a:pos x="0" y="7"/>
                  </a:cxn>
                  <a:cxn ang="0">
                    <a:pos x="0" y="94"/>
                  </a:cxn>
                  <a:cxn ang="0">
                    <a:pos x="8" y="94"/>
                  </a:cxn>
                  <a:cxn ang="0">
                    <a:pos x="8" y="94"/>
                  </a:cxn>
                  <a:cxn ang="0">
                    <a:pos x="15" y="94"/>
                  </a:cxn>
                  <a:cxn ang="0">
                    <a:pos x="15" y="7"/>
                  </a:cxn>
                </a:cxnLst>
                <a:rect l="0" t="0" r="r" b="b"/>
                <a:pathLst>
                  <a:path w="15" h="94">
                    <a:moveTo>
                      <a:pt x="15" y="7"/>
                    </a:moveTo>
                    <a:lnTo>
                      <a:pt x="8" y="0"/>
                    </a:lnTo>
                    <a:lnTo>
                      <a:pt x="8" y="0"/>
                    </a:lnTo>
                    <a:lnTo>
                      <a:pt x="0" y="7"/>
                    </a:lnTo>
                    <a:lnTo>
                      <a:pt x="0" y="94"/>
                    </a:lnTo>
                    <a:lnTo>
                      <a:pt x="8" y="94"/>
                    </a:lnTo>
                    <a:lnTo>
                      <a:pt x="8" y="94"/>
                    </a:lnTo>
                    <a:lnTo>
                      <a:pt x="15" y="94"/>
                    </a:lnTo>
                    <a:lnTo>
                      <a:pt x="15"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29" name="Line 6715"/>
              <p:cNvSpPr>
                <a:spLocks noChangeShapeType="1"/>
              </p:cNvSpPr>
              <p:nvPr/>
            </p:nvSpPr>
            <p:spPr bwMode="auto">
              <a:xfrm>
                <a:off x="6397626"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0" name="Freeform 6716"/>
              <p:cNvSpPr>
                <a:spLocks/>
              </p:cNvSpPr>
              <p:nvPr/>
            </p:nvSpPr>
            <p:spPr bwMode="auto">
              <a:xfrm>
                <a:off x="6394451" y="3254375"/>
                <a:ext cx="26988" cy="4763"/>
              </a:xfrm>
              <a:custGeom>
                <a:avLst/>
                <a:gdLst/>
                <a:ahLst/>
                <a:cxnLst>
                  <a:cxn ang="0">
                    <a:pos x="8" y="0"/>
                  </a:cxn>
                  <a:cxn ang="0">
                    <a:pos x="0" y="0"/>
                  </a:cxn>
                  <a:cxn ang="0">
                    <a:pos x="0" y="7"/>
                  </a:cxn>
                  <a:cxn ang="0">
                    <a:pos x="53" y="7"/>
                  </a:cxn>
                  <a:cxn ang="0">
                    <a:pos x="53" y="0"/>
                  </a:cxn>
                  <a:cxn ang="0">
                    <a:pos x="45" y="0"/>
                  </a:cxn>
                  <a:cxn ang="0">
                    <a:pos x="8" y="0"/>
                  </a:cxn>
                </a:cxnLst>
                <a:rect l="0" t="0" r="r" b="b"/>
                <a:pathLst>
                  <a:path w="53" h="7">
                    <a:moveTo>
                      <a:pt x="8" y="0"/>
                    </a:moveTo>
                    <a:lnTo>
                      <a:pt x="0" y="0"/>
                    </a:lnTo>
                    <a:lnTo>
                      <a:pt x="0" y="7"/>
                    </a:lnTo>
                    <a:lnTo>
                      <a:pt x="53" y="7"/>
                    </a:lnTo>
                    <a:lnTo>
                      <a:pt x="53" y="0"/>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1" name="Freeform 6717"/>
              <p:cNvSpPr>
                <a:spLocks/>
              </p:cNvSpPr>
              <p:nvPr/>
            </p:nvSpPr>
            <p:spPr bwMode="auto">
              <a:xfrm>
                <a:off x="6394451" y="3254375"/>
                <a:ext cx="26988" cy="4763"/>
              </a:xfrm>
              <a:custGeom>
                <a:avLst/>
                <a:gdLst/>
                <a:ahLst/>
                <a:cxnLst>
                  <a:cxn ang="0">
                    <a:pos x="8" y="0"/>
                  </a:cxn>
                  <a:cxn ang="0">
                    <a:pos x="0" y="0"/>
                  </a:cxn>
                  <a:cxn ang="0">
                    <a:pos x="0" y="7"/>
                  </a:cxn>
                  <a:cxn ang="0">
                    <a:pos x="8" y="7"/>
                  </a:cxn>
                  <a:cxn ang="0">
                    <a:pos x="45" y="7"/>
                  </a:cxn>
                  <a:cxn ang="0">
                    <a:pos x="53" y="7"/>
                  </a:cxn>
                  <a:cxn ang="0">
                    <a:pos x="53" y="0"/>
                  </a:cxn>
                  <a:cxn ang="0">
                    <a:pos x="45" y="0"/>
                  </a:cxn>
                  <a:cxn ang="0">
                    <a:pos x="8" y="0"/>
                  </a:cxn>
                </a:cxnLst>
                <a:rect l="0" t="0" r="r" b="b"/>
                <a:pathLst>
                  <a:path w="53" h="7">
                    <a:moveTo>
                      <a:pt x="8" y="0"/>
                    </a:moveTo>
                    <a:lnTo>
                      <a:pt x="0" y="0"/>
                    </a:lnTo>
                    <a:lnTo>
                      <a:pt x="0" y="7"/>
                    </a:lnTo>
                    <a:lnTo>
                      <a:pt x="8" y="7"/>
                    </a:lnTo>
                    <a:lnTo>
                      <a:pt x="45" y="7"/>
                    </a:lnTo>
                    <a:lnTo>
                      <a:pt x="53" y="7"/>
                    </a:lnTo>
                    <a:lnTo>
                      <a:pt x="53"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2" name="Line 6718"/>
              <p:cNvSpPr>
                <a:spLocks noChangeShapeType="1"/>
              </p:cNvSpPr>
              <p:nvPr/>
            </p:nvSpPr>
            <p:spPr bwMode="auto">
              <a:xfrm>
                <a:off x="6418263"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3" name="Freeform 6719"/>
              <p:cNvSpPr>
                <a:spLocks/>
              </p:cNvSpPr>
              <p:nvPr/>
            </p:nvSpPr>
            <p:spPr bwMode="auto">
              <a:xfrm>
                <a:off x="6413501" y="3254375"/>
                <a:ext cx="11113" cy="4763"/>
              </a:xfrm>
              <a:custGeom>
                <a:avLst/>
                <a:gdLst/>
                <a:ahLst/>
                <a:cxnLst>
                  <a:cxn ang="0">
                    <a:pos x="8" y="0"/>
                  </a:cxn>
                  <a:cxn ang="0">
                    <a:pos x="0" y="7"/>
                  </a:cxn>
                  <a:cxn ang="0">
                    <a:pos x="22" y="7"/>
                  </a:cxn>
                  <a:cxn ang="0">
                    <a:pos x="22" y="0"/>
                  </a:cxn>
                  <a:cxn ang="0">
                    <a:pos x="16" y="0"/>
                  </a:cxn>
                  <a:cxn ang="0">
                    <a:pos x="8" y="0"/>
                  </a:cxn>
                </a:cxnLst>
                <a:rect l="0" t="0" r="r" b="b"/>
                <a:pathLst>
                  <a:path w="22" h="7">
                    <a:moveTo>
                      <a:pt x="8" y="0"/>
                    </a:moveTo>
                    <a:lnTo>
                      <a:pt x="0" y="7"/>
                    </a:lnTo>
                    <a:lnTo>
                      <a:pt x="22" y="7"/>
                    </a:lnTo>
                    <a:lnTo>
                      <a:pt x="22"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4" name="Freeform 6720"/>
              <p:cNvSpPr>
                <a:spLocks/>
              </p:cNvSpPr>
              <p:nvPr/>
            </p:nvSpPr>
            <p:spPr bwMode="auto">
              <a:xfrm>
                <a:off x="6413501" y="3254375"/>
                <a:ext cx="11113" cy="4763"/>
              </a:xfrm>
              <a:custGeom>
                <a:avLst/>
                <a:gdLst/>
                <a:ahLst/>
                <a:cxnLst>
                  <a:cxn ang="0">
                    <a:pos x="8" y="0"/>
                  </a:cxn>
                  <a:cxn ang="0">
                    <a:pos x="8" y="0"/>
                  </a:cxn>
                  <a:cxn ang="0">
                    <a:pos x="0" y="7"/>
                  </a:cxn>
                  <a:cxn ang="0">
                    <a:pos x="8" y="7"/>
                  </a:cxn>
                  <a:cxn ang="0">
                    <a:pos x="16" y="7"/>
                  </a:cxn>
                  <a:cxn ang="0">
                    <a:pos x="22" y="7"/>
                  </a:cxn>
                  <a:cxn ang="0">
                    <a:pos x="22" y="0"/>
                  </a:cxn>
                  <a:cxn ang="0">
                    <a:pos x="16" y="0"/>
                  </a:cxn>
                  <a:cxn ang="0">
                    <a:pos x="8" y="0"/>
                  </a:cxn>
                </a:cxnLst>
                <a:rect l="0" t="0" r="r" b="b"/>
                <a:pathLst>
                  <a:path w="22" h="7">
                    <a:moveTo>
                      <a:pt x="8" y="0"/>
                    </a:moveTo>
                    <a:lnTo>
                      <a:pt x="8" y="0"/>
                    </a:lnTo>
                    <a:lnTo>
                      <a:pt x="0" y="7"/>
                    </a:lnTo>
                    <a:lnTo>
                      <a:pt x="8" y="7"/>
                    </a:lnTo>
                    <a:lnTo>
                      <a:pt x="16" y="7"/>
                    </a:lnTo>
                    <a:lnTo>
                      <a:pt x="22" y="7"/>
                    </a:lnTo>
                    <a:lnTo>
                      <a:pt x="22"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5" name="Line 6721"/>
              <p:cNvSpPr>
                <a:spLocks noChangeShapeType="1"/>
              </p:cNvSpPr>
              <p:nvPr/>
            </p:nvSpPr>
            <p:spPr bwMode="auto">
              <a:xfrm>
                <a:off x="6421438"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6" name="Freeform 6722"/>
              <p:cNvSpPr>
                <a:spLocks/>
              </p:cNvSpPr>
              <p:nvPr/>
            </p:nvSpPr>
            <p:spPr bwMode="auto">
              <a:xfrm>
                <a:off x="6418263" y="3254375"/>
                <a:ext cx="11113" cy="4763"/>
              </a:xfrm>
              <a:custGeom>
                <a:avLst/>
                <a:gdLst/>
                <a:ahLst/>
                <a:cxnLst>
                  <a:cxn ang="0">
                    <a:pos x="8" y="0"/>
                  </a:cxn>
                  <a:cxn ang="0">
                    <a:pos x="0" y="7"/>
                  </a:cxn>
                  <a:cxn ang="0">
                    <a:pos x="22" y="7"/>
                  </a:cxn>
                  <a:cxn ang="0">
                    <a:pos x="22" y="0"/>
                  </a:cxn>
                  <a:cxn ang="0">
                    <a:pos x="14" y="0"/>
                  </a:cxn>
                  <a:cxn ang="0">
                    <a:pos x="8" y="0"/>
                  </a:cxn>
                </a:cxnLst>
                <a:rect l="0" t="0" r="r" b="b"/>
                <a:pathLst>
                  <a:path w="22" h="7">
                    <a:moveTo>
                      <a:pt x="8" y="0"/>
                    </a:moveTo>
                    <a:lnTo>
                      <a:pt x="0" y="7"/>
                    </a:lnTo>
                    <a:lnTo>
                      <a:pt x="22" y="7"/>
                    </a:lnTo>
                    <a:lnTo>
                      <a:pt x="22" y="0"/>
                    </a:lnTo>
                    <a:lnTo>
                      <a:pt x="14"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7" name="Freeform 6723"/>
              <p:cNvSpPr>
                <a:spLocks/>
              </p:cNvSpPr>
              <p:nvPr/>
            </p:nvSpPr>
            <p:spPr bwMode="auto">
              <a:xfrm>
                <a:off x="6418263" y="3254375"/>
                <a:ext cx="11113" cy="4763"/>
              </a:xfrm>
              <a:custGeom>
                <a:avLst/>
                <a:gdLst/>
                <a:ahLst/>
                <a:cxnLst>
                  <a:cxn ang="0">
                    <a:pos x="8" y="0"/>
                  </a:cxn>
                  <a:cxn ang="0">
                    <a:pos x="8" y="0"/>
                  </a:cxn>
                  <a:cxn ang="0">
                    <a:pos x="0" y="7"/>
                  </a:cxn>
                  <a:cxn ang="0">
                    <a:pos x="8" y="7"/>
                  </a:cxn>
                  <a:cxn ang="0">
                    <a:pos x="14" y="7"/>
                  </a:cxn>
                  <a:cxn ang="0">
                    <a:pos x="22" y="7"/>
                  </a:cxn>
                  <a:cxn ang="0">
                    <a:pos x="22" y="0"/>
                  </a:cxn>
                  <a:cxn ang="0">
                    <a:pos x="14" y="0"/>
                  </a:cxn>
                  <a:cxn ang="0">
                    <a:pos x="8" y="0"/>
                  </a:cxn>
                </a:cxnLst>
                <a:rect l="0" t="0" r="r" b="b"/>
                <a:pathLst>
                  <a:path w="22" h="7">
                    <a:moveTo>
                      <a:pt x="8" y="0"/>
                    </a:moveTo>
                    <a:lnTo>
                      <a:pt x="8" y="0"/>
                    </a:lnTo>
                    <a:lnTo>
                      <a:pt x="0" y="7"/>
                    </a:lnTo>
                    <a:lnTo>
                      <a:pt x="8" y="7"/>
                    </a:lnTo>
                    <a:lnTo>
                      <a:pt x="14" y="7"/>
                    </a:lnTo>
                    <a:lnTo>
                      <a:pt x="22" y="7"/>
                    </a:lnTo>
                    <a:lnTo>
                      <a:pt x="22" y="0"/>
                    </a:lnTo>
                    <a:lnTo>
                      <a:pt x="14"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8" name="Line 6724"/>
              <p:cNvSpPr>
                <a:spLocks noChangeShapeType="1"/>
              </p:cNvSpPr>
              <p:nvPr/>
            </p:nvSpPr>
            <p:spPr bwMode="auto">
              <a:xfrm>
                <a:off x="6424613"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39" name="Freeform 6725"/>
              <p:cNvSpPr>
                <a:spLocks/>
              </p:cNvSpPr>
              <p:nvPr/>
            </p:nvSpPr>
            <p:spPr bwMode="auto">
              <a:xfrm>
                <a:off x="6421438" y="3254375"/>
                <a:ext cx="12700" cy="4763"/>
              </a:xfrm>
              <a:custGeom>
                <a:avLst/>
                <a:gdLst/>
                <a:ahLst/>
                <a:cxnLst>
                  <a:cxn ang="0">
                    <a:pos x="6" y="0"/>
                  </a:cxn>
                  <a:cxn ang="0">
                    <a:pos x="0" y="0"/>
                  </a:cxn>
                  <a:cxn ang="0">
                    <a:pos x="0" y="7"/>
                  </a:cxn>
                  <a:cxn ang="0">
                    <a:pos x="22" y="7"/>
                  </a:cxn>
                  <a:cxn ang="0">
                    <a:pos x="22" y="0"/>
                  </a:cxn>
                  <a:cxn ang="0">
                    <a:pos x="14" y="0"/>
                  </a:cxn>
                  <a:cxn ang="0">
                    <a:pos x="6" y="0"/>
                  </a:cxn>
                </a:cxnLst>
                <a:rect l="0" t="0" r="r" b="b"/>
                <a:pathLst>
                  <a:path w="22" h="7">
                    <a:moveTo>
                      <a:pt x="6" y="0"/>
                    </a:moveTo>
                    <a:lnTo>
                      <a:pt x="0" y="0"/>
                    </a:lnTo>
                    <a:lnTo>
                      <a:pt x="0" y="7"/>
                    </a:lnTo>
                    <a:lnTo>
                      <a:pt x="22" y="7"/>
                    </a:lnTo>
                    <a:lnTo>
                      <a:pt x="22" y="0"/>
                    </a:lnTo>
                    <a:lnTo>
                      <a:pt x="14" y="0"/>
                    </a:lnTo>
                    <a:lnTo>
                      <a:pt x="6"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0" name="Freeform 6726"/>
              <p:cNvSpPr>
                <a:spLocks/>
              </p:cNvSpPr>
              <p:nvPr/>
            </p:nvSpPr>
            <p:spPr bwMode="auto">
              <a:xfrm>
                <a:off x="6421438" y="3254375"/>
                <a:ext cx="12700" cy="4763"/>
              </a:xfrm>
              <a:custGeom>
                <a:avLst/>
                <a:gdLst/>
                <a:ahLst/>
                <a:cxnLst>
                  <a:cxn ang="0">
                    <a:pos x="6" y="0"/>
                  </a:cxn>
                  <a:cxn ang="0">
                    <a:pos x="0" y="0"/>
                  </a:cxn>
                  <a:cxn ang="0">
                    <a:pos x="0" y="7"/>
                  </a:cxn>
                  <a:cxn ang="0">
                    <a:pos x="6" y="7"/>
                  </a:cxn>
                  <a:cxn ang="0">
                    <a:pos x="14" y="7"/>
                  </a:cxn>
                  <a:cxn ang="0">
                    <a:pos x="22" y="7"/>
                  </a:cxn>
                  <a:cxn ang="0">
                    <a:pos x="22" y="0"/>
                  </a:cxn>
                  <a:cxn ang="0">
                    <a:pos x="14" y="0"/>
                  </a:cxn>
                  <a:cxn ang="0">
                    <a:pos x="6" y="0"/>
                  </a:cxn>
                </a:cxnLst>
                <a:rect l="0" t="0" r="r" b="b"/>
                <a:pathLst>
                  <a:path w="22" h="7">
                    <a:moveTo>
                      <a:pt x="6" y="0"/>
                    </a:moveTo>
                    <a:lnTo>
                      <a:pt x="0" y="0"/>
                    </a:lnTo>
                    <a:lnTo>
                      <a:pt x="0" y="7"/>
                    </a:lnTo>
                    <a:lnTo>
                      <a:pt x="6" y="7"/>
                    </a:lnTo>
                    <a:lnTo>
                      <a:pt x="14" y="7"/>
                    </a:lnTo>
                    <a:lnTo>
                      <a:pt x="22" y="7"/>
                    </a:lnTo>
                    <a:lnTo>
                      <a:pt x="22" y="0"/>
                    </a:lnTo>
                    <a:lnTo>
                      <a:pt x="14" y="0"/>
                    </a:lnTo>
                    <a:lnTo>
                      <a:pt x="6"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1" name="Line 6727"/>
              <p:cNvSpPr>
                <a:spLocks noChangeShapeType="1"/>
              </p:cNvSpPr>
              <p:nvPr/>
            </p:nvSpPr>
            <p:spPr bwMode="auto">
              <a:xfrm>
                <a:off x="6429376"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2" name="Freeform 6728"/>
              <p:cNvSpPr>
                <a:spLocks/>
              </p:cNvSpPr>
              <p:nvPr/>
            </p:nvSpPr>
            <p:spPr bwMode="auto">
              <a:xfrm>
                <a:off x="6424613" y="3254375"/>
                <a:ext cx="28575" cy="4763"/>
              </a:xfrm>
              <a:custGeom>
                <a:avLst/>
                <a:gdLst/>
                <a:ahLst/>
                <a:cxnLst>
                  <a:cxn ang="0">
                    <a:pos x="8" y="0"/>
                  </a:cxn>
                  <a:cxn ang="0">
                    <a:pos x="0" y="0"/>
                  </a:cxn>
                  <a:cxn ang="0">
                    <a:pos x="0" y="7"/>
                  </a:cxn>
                  <a:cxn ang="0">
                    <a:pos x="53" y="7"/>
                  </a:cxn>
                  <a:cxn ang="0">
                    <a:pos x="46" y="0"/>
                  </a:cxn>
                  <a:cxn ang="0">
                    <a:pos x="8" y="0"/>
                  </a:cxn>
                </a:cxnLst>
                <a:rect l="0" t="0" r="r" b="b"/>
                <a:pathLst>
                  <a:path w="53" h="7">
                    <a:moveTo>
                      <a:pt x="8" y="0"/>
                    </a:moveTo>
                    <a:lnTo>
                      <a:pt x="0" y="0"/>
                    </a:lnTo>
                    <a:lnTo>
                      <a:pt x="0" y="7"/>
                    </a:lnTo>
                    <a:lnTo>
                      <a:pt x="53" y="7"/>
                    </a:lnTo>
                    <a:lnTo>
                      <a:pt x="4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3" name="Freeform 6729"/>
              <p:cNvSpPr>
                <a:spLocks/>
              </p:cNvSpPr>
              <p:nvPr/>
            </p:nvSpPr>
            <p:spPr bwMode="auto">
              <a:xfrm>
                <a:off x="6424613" y="3254375"/>
                <a:ext cx="28575" cy="4763"/>
              </a:xfrm>
              <a:custGeom>
                <a:avLst/>
                <a:gdLst/>
                <a:ahLst/>
                <a:cxnLst>
                  <a:cxn ang="0">
                    <a:pos x="8" y="0"/>
                  </a:cxn>
                  <a:cxn ang="0">
                    <a:pos x="0" y="0"/>
                  </a:cxn>
                  <a:cxn ang="0">
                    <a:pos x="0" y="7"/>
                  </a:cxn>
                  <a:cxn ang="0">
                    <a:pos x="8" y="7"/>
                  </a:cxn>
                  <a:cxn ang="0">
                    <a:pos x="46" y="7"/>
                  </a:cxn>
                  <a:cxn ang="0">
                    <a:pos x="53" y="7"/>
                  </a:cxn>
                  <a:cxn ang="0">
                    <a:pos x="46" y="0"/>
                  </a:cxn>
                  <a:cxn ang="0">
                    <a:pos x="46" y="0"/>
                  </a:cxn>
                  <a:cxn ang="0">
                    <a:pos x="8" y="0"/>
                  </a:cxn>
                </a:cxnLst>
                <a:rect l="0" t="0" r="r" b="b"/>
                <a:pathLst>
                  <a:path w="53" h="7">
                    <a:moveTo>
                      <a:pt x="8" y="0"/>
                    </a:moveTo>
                    <a:lnTo>
                      <a:pt x="0" y="0"/>
                    </a:lnTo>
                    <a:lnTo>
                      <a:pt x="0" y="7"/>
                    </a:lnTo>
                    <a:lnTo>
                      <a:pt x="8" y="7"/>
                    </a:lnTo>
                    <a:lnTo>
                      <a:pt x="46" y="7"/>
                    </a:lnTo>
                    <a:lnTo>
                      <a:pt x="53" y="7"/>
                    </a:lnTo>
                    <a:lnTo>
                      <a:pt x="46" y="0"/>
                    </a:lnTo>
                    <a:lnTo>
                      <a:pt x="4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4" name="Line 6730"/>
              <p:cNvSpPr>
                <a:spLocks noChangeShapeType="1"/>
              </p:cNvSpPr>
              <p:nvPr/>
            </p:nvSpPr>
            <p:spPr bwMode="auto">
              <a:xfrm>
                <a:off x="6450013"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5" name="Freeform 6731"/>
              <p:cNvSpPr>
                <a:spLocks/>
              </p:cNvSpPr>
              <p:nvPr/>
            </p:nvSpPr>
            <p:spPr bwMode="auto">
              <a:xfrm>
                <a:off x="6445251" y="3254375"/>
                <a:ext cx="12700" cy="4763"/>
              </a:xfrm>
              <a:custGeom>
                <a:avLst/>
                <a:gdLst/>
                <a:ahLst/>
                <a:cxnLst>
                  <a:cxn ang="0">
                    <a:pos x="7" y="0"/>
                  </a:cxn>
                  <a:cxn ang="0">
                    <a:pos x="0" y="0"/>
                  </a:cxn>
                  <a:cxn ang="0">
                    <a:pos x="0" y="7"/>
                  </a:cxn>
                  <a:cxn ang="0">
                    <a:pos x="22" y="7"/>
                  </a:cxn>
                  <a:cxn ang="0">
                    <a:pos x="22" y="0"/>
                  </a:cxn>
                  <a:cxn ang="0">
                    <a:pos x="7" y="0"/>
                  </a:cxn>
                </a:cxnLst>
                <a:rect l="0" t="0" r="r" b="b"/>
                <a:pathLst>
                  <a:path w="22" h="7">
                    <a:moveTo>
                      <a:pt x="7" y="0"/>
                    </a:moveTo>
                    <a:lnTo>
                      <a:pt x="0" y="0"/>
                    </a:lnTo>
                    <a:lnTo>
                      <a:pt x="0" y="7"/>
                    </a:lnTo>
                    <a:lnTo>
                      <a:pt x="22" y="7"/>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6" name="Freeform 6732"/>
              <p:cNvSpPr>
                <a:spLocks/>
              </p:cNvSpPr>
              <p:nvPr/>
            </p:nvSpPr>
            <p:spPr bwMode="auto">
              <a:xfrm>
                <a:off x="6445251" y="3254375"/>
                <a:ext cx="12700" cy="4763"/>
              </a:xfrm>
              <a:custGeom>
                <a:avLst/>
                <a:gdLst/>
                <a:ahLst/>
                <a:cxnLst>
                  <a:cxn ang="0">
                    <a:pos x="7" y="0"/>
                  </a:cxn>
                  <a:cxn ang="0">
                    <a:pos x="0" y="0"/>
                  </a:cxn>
                  <a:cxn ang="0">
                    <a:pos x="0" y="7"/>
                  </a:cxn>
                  <a:cxn ang="0">
                    <a:pos x="7" y="7"/>
                  </a:cxn>
                  <a:cxn ang="0">
                    <a:pos x="22" y="7"/>
                  </a:cxn>
                  <a:cxn ang="0">
                    <a:pos x="22" y="7"/>
                  </a:cxn>
                  <a:cxn ang="0">
                    <a:pos x="22" y="0"/>
                  </a:cxn>
                  <a:cxn ang="0">
                    <a:pos x="22" y="0"/>
                  </a:cxn>
                  <a:cxn ang="0">
                    <a:pos x="7" y="0"/>
                  </a:cxn>
                </a:cxnLst>
                <a:rect l="0" t="0" r="r" b="b"/>
                <a:pathLst>
                  <a:path w="22" h="7">
                    <a:moveTo>
                      <a:pt x="7" y="0"/>
                    </a:moveTo>
                    <a:lnTo>
                      <a:pt x="0" y="0"/>
                    </a:lnTo>
                    <a:lnTo>
                      <a:pt x="0" y="7"/>
                    </a:lnTo>
                    <a:lnTo>
                      <a:pt x="7" y="7"/>
                    </a:lnTo>
                    <a:lnTo>
                      <a:pt x="22" y="7"/>
                    </a:lnTo>
                    <a:lnTo>
                      <a:pt x="22" y="7"/>
                    </a:lnTo>
                    <a:lnTo>
                      <a:pt x="22"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7" name="Line 6733"/>
              <p:cNvSpPr>
                <a:spLocks noChangeShapeType="1"/>
              </p:cNvSpPr>
              <p:nvPr/>
            </p:nvSpPr>
            <p:spPr bwMode="auto">
              <a:xfrm>
                <a:off x="6457951"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8" name="Freeform 6734"/>
              <p:cNvSpPr>
                <a:spLocks/>
              </p:cNvSpPr>
              <p:nvPr/>
            </p:nvSpPr>
            <p:spPr bwMode="auto">
              <a:xfrm>
                <a:off x="6453188" y="3254375"/>
                <a:ext cx="23813" cy="4763"/>
              </a:xfrm>
              <a:custGeom>
                <a:avLst/>
                <a:gdLst/>
                <a:ahLst/>
                <a:cxnLst>
                  <a:cxn ang="0">
                    <a:pos x="8" y="0"/>
                  </a:cxn>
                  <a:cxn ang="0">
                    <a:pos x="0" y="0"/>
                  </a:cxn>
                  <a:cxn ang="0">
                    <a:pos x="0" y="7"/>
                  </a:cxn>
                  <a:cxn ang="0">
                    <a:pos x="46" y="7"/>
                  </a:cxn>
                  <a:cxn ang="0">
                    <a:pos x="46" y="0"/>
                  </a:cxn>
                  <a:cxn ang="0">
                    <a:pos x="38" y="0"/>
                  </a:cxn>
                  <a:cxn ang="0">
                    <a:pos x="8" y="0"/>
                  </a:cxn>
                </a:cxnLst>
                <a:rect l="0" t="0" r="r" b="b"/>
                <a:pathLst>
                  <a:path w="46" h="7">
                    <a:moveTo>
                      <a:pt x="8" y="0"/>
                    </a:moveTo>
                    <a:lnTo>
                      <a:pt x="0" y="0"/>
                    </a:lnTo>
                    <a:lnTo>
                      <a:pt x="0" y="7"/>
                    </a:lnTo>
                    <a:lnTo>
                      <a:pt x="46" y="7"/>
                    </a:lnTo>
                    <a:lnTo>
                      <a:pt x="46"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49" name="Freeform 6735"/>
              <p:cNvSpPr>
                <a:spLocks/>
              </p:cNvSpPr>
              <p:nvPr/>
            </p:nvSpPr>
            <p:spPr bwMode="auto">
              <a:xfrm>
                <a:off x="6453188" y="3254375"/>
                <a:ext cx="23813" cy="4763"/>
              </a:xfrm>
              <a:custGeom>
                <a:avLst/>
                <a:gdLst/>
                <a:ahLst/>
                <a:cxnLst>
                  <a:cxn ang="0">
                    <a:pos x="8" y="0"/>
                  </a:cxn>
                  <a:cxn ang="0">
                    <a:pos x="0" y="0"/>
                  </a:cxn>
                  <a:cxn ang="0">
                    <a:pos x="0" y="7"/>
                  </a:cxn>
                  <a:cxn ang="0">
                    <a:pos x="8" y="7"/>
                  </a:cxn>
                  <a:cxn ang="0">
                    <a:pos x="38" y="7"/>
                  </a:cxn>
                  <a:cxn ang="0">
                    <a:pos x="46" y="7"/>
                  </a:cxn>
                  <a:cxn ang="0">
                    <a:pos x="46" y="0"/>
                  </a:cxn>
                  <a:cxn ang="0">
                    <a:pos x="38" y="0"/>
                  </a:cxn>
                  <a:cxn ang="0">
                    <a:pos x="8" y="0"/>
                  </a:cxn>
                </a:cxnLst>
                <a:rect l="0" t="0" r="r" b="b"/>
                <a:pathLst>
                  <a:path w="46" h="7">
                    <a:moveTo>
                      <a:pt x="8" y="0"/>
                    </a:moveTo>
                    <a:lnTo>
                      <a:pt x="0" y="0"/>
                    </a:lnTo>
                    <a:lnTo>
                      <a:pt x="0" y="7"/>
                    </a:lnTo>
                    <a:lnTo>
                      <a:pt x="8" y="7"/>
                    </a:lnTo>
                    <a:lnTo>
                      <a:pt x="38" y="7"/>
                    </a:lnTo>
                    <a:lnTo>
                      <a:pt x="46" y="7"/>
                    </a:lnTo>
                    <a:lnTo>
                      <a:pt x="46"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0" name="Line 6736"/>
              <p:cNvSpPr>
                <a:spLocks noChangeShapeType="1"/>
              </p:cNvSpPr>
              <p:nvPr/>
            </p:nvSpPr>
            <p:spPr bwMode="auto">
              <a:xfrm>
                <a:off x="6473826" y="3254375"/>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1" name="Freeform 6737"/>
              <p:cNvSpPr>
                <a:spLocks/>
              </p:cNvSpPr>
              <p:nvPr/>
            </p:nvSpPr>
            <p:spPr bwMode="auto">
              <a:xfrm>
                <a:off x="6469063" y="3254375"/>
                <a:ext cx="20638" cy="4763"/>
              </a:xfrm>
              <a:custGeom>
                <a:avLst/>
                <a:gdLst/>
                <a:ahLst/>
                <a:cxnLst>
                  <a:cxn ang="0">
                    <a:pos x="7" y="0"/>
                  </a:cxn>
                  <a:cxn ang="0">
                    <a:pos x="0" y="0"/>
                  </a:cxn>
                  <a:cxn ang="0">
                    <a:pos x="0" y="7"/>
                  </a:cxn>
                  <a:cxn ang="0">
                    <a:pos x="38" y="7"/>
                  </a:cxn>
                  <a:cxn ang="0">
                    <a:pos x="38" y="0"/>
                  </a:cxn>
                  <a:cxn ang="0">
                    <a:pos x="30" y="0"/>
                  </a:cxn>
                  <a:cxn ang="0">
                    <a:pos x="7" y="0"/>
                  </a:cxn>
                </a:cxnLst>
                <a:rect l="0" t="0" r="r" b="b"/>
                <a:pathLst>
                  <a:path w="38" h="7">
                    <a:moveTo>
                      <a:pt x="7" y="0"/>
                    </a:moveTo>
                    <a:lnTo>
                      <a:pt x="0" y="0"/>
                    </a:lnTo>
                    <a:lnTo>
                      <a:pt x="0" y="7"/>
                    </a:lnTo>
                    <a:lnTo>
                      <a:pt x="38" y="7"/>
                    </a:lnTo>
                    <a:lnTo>
                      <a:pt x="38" y="0"/>
                    </a:lnTo>
                    <a:lnTo>
                      <a:pt x="3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2" name="Freeform 6738"/>
              <p:cNvSpPr>
                <a:spLocks/>
              </p:cNvSpPr>
              <p:nvPr/>
            </p:nvSpPr>
            <p:spPr bwMode="auto">
              <a:xfrm>
                <a:off x="6469063" y="3254375"/>
                <a:ext cx="20638" cy="4763"/>
              </a:xfrm>
              <a:custGeom>
                <a:avLst/>
                <a:gdLst/>
                <a:ahLst/>
                <a:cxnLst>
                  <a:cxn ang="0">
                    <a:pos x="7" y="0"/>
                  </a:cxn>
                  <a:cxn ang="0">
                    <a:pos x="0" y="0"/>
                  </a:cxn>
                  <a:cxn ang="0">
                    <a:pos x="0" y="7"/>
                  </a:cxn>
                  <a:cxn ang="0">
                    <a:pos x="7" y="7"/>
                  </a:cxn>
                  <a:cxn ang="0">
                    <a:pos x="30" y="7"/>
                  </a:cxn>
                  <a:cxn ang="0">
                    <a:pos x="38" y="7"/>
                  </a:cxn>
                  <a:cxn ang="0">
                    <a:pos x="38" y="0"/>
                  </a:cxn>
                  <a:cxn ang="0">
                    <a:pos x="30" y="0"/>
                  </a:cxn>
                  <a:cxn ang="0">
                    <a:pos x="7" y="0"/>
                  </a:cxn>
                </a:cxnLst>
                <a:rect l="0" t="0" r="r" b="b"/>
                <a:pathLst>
                  <a:path w="38" h="7">
                    <a:moveTo>
                      <a:pt x="7" y="0"/>
                    </a:moveTo>
                    <a:lnTo>
                      <a:pt x="0" y="0"/>
                    </a:lnTo>
                    <a:lnTo>
                      <a:pt x="0" y="7"/>
                    </a:lnTo>
                    <a:lnTo>
                      <a:pt x="7" y="7"/>
                    </a:lnTo>
                    <a:lnTo>
                      <a:pt x="30" y="7"/>
                    </a:lnTo>
                    <a:lnTo>
                      <a:pt x="38" y="7"/>
                    </a:lnTo>
                    <a:lnTo>
                      <a:pt x="38" y="0"/>
                    </a:lnTo>
                    <a:lnTo>
                      <a:pt x="3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3" name="Line 6739"/>
              <p:cNvSpPr>
                <a:spLocks noChangeShapeType="1"/>
              </p:cNvSpPr>
              <p:nvPr/>
            </p:nvSpPr>
            <p:spPr bwMode="auto">
              <a:xfrm>
                <a:off x="6489701" y="32591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4" name="Freeform 6740"/>
              <p:cNvSpPr>
                <a:spLocks/>
              </p:cNvSpPr>
              <p:nvPr/>
            </p:nvSpPr>
            <p:spPr bwMode="auto">
              <a:xfrm>
                <a:off x="6481763" y="3254375"/>
                <a:ext cx="7938" cy="30163"/>
              </a:xfrm>
              <a:custGeom>
                <a:avLst/>
                <a:gdLst/>
                <a:ahLst/>
                <a:cxnLst>
                  <a:cxn ang="0">
                    <a:pos x="16" y="7"/>
                  </a:cxn>
                  <a:cxn ang="0">
                    <a:pos x="16" y="0"/>
                  </a:cxn>
                  <a:cxn ang="0">
                    <a:pos x="8" y="0"/>
                  </a:cxn>
                  <a:cxn ang="0">
                    <a:pos x="0" y="7"/>
                  </a:cxn>
                  <a:cxn ang="0">
                    <a:pos x="0" y="57"/>
                  </a:cxn>
                  <a:cxn ang="0">
                    <a:pos x="16" y="57"/>
                  </a:cxn>
                  <a:cxn ang="0">
                    <a:pos x="16" y="7"/>
                  </a:cxn>
                </a:cxnLst>
                <a:rect l="0" t="0" r="r" b="b"/>
                <a:pathLst>
                  <a:path w="16" h="57">
                    <a:moveTo>
                      <a:pt x="16" y="7"/>
                    </a:moveTo>
                    <a:lnTo>
                      <a:pt x="16" y="0"/>
                    </a:lnTo>
                    <a:lnTo>
                      <a:pt x="8" y="0"/>
                    </a:lnTo>
                    <a:lnTo>
                      <a:pt x="0" y="7"/>
                    </a:lnTo>
                    <a:lnTo>
                      <a:pt x="0" y="57"/>
                    </a:lnTo>
                    <a:lnTo>
                      <a:pt x="16" y="57"/>
                    </a:lnTo>
                    <a:lnTo>
                      <a:pt x="16" y="7"/>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5" name="Freeform 6741"/>
              <p:cNvSpPr>
                <a:spLocks/>
              </p:cNvSpPr>
              <p:nvPr/>
            </p:nvSpPr>
            <p:spPr bwMode="auto">
              <a:xfrm>
                <a:off x="6481763" y="3254375"/>
                <a:ext cx="7938" cy="30163"/>
              </a:xfrm>
              <a:custGeom>
                <a:avLst/>
                <a:gdLst/>
                <a:ahLst/>
                <a:cxnLst>
                  <a:cxn ang="0">
                    <a:pos x="16" y="7"/>
                  </a:cxn>
                  <a:cxn ang="0">
                    <a:pos x="16" y="0"/>
                  </a:cxn>
                  <a:cxn ang="0">
                    <a:pos x="8" y="0"/>
                  </a:cxn>
                  <a:cxn ang="0">
                    <a:pos x="0" y="7"/>
                  </a:cxn>
                  <a:cxn ang="0">
                    <a:pos x="0" y="57"/>
                  </a:cxn>
                  <a:cxn ang="0">
                    <a:pos x="8" y="57"/>
                  </a:cxn>
                  <a:cxn ang="0">
                    <a:pos x="16" y="57"/>
                  </a:cxn>
                  <a:cxn ang="0">
                    <a:pos x="16" y="57"/>
                  </a:cxn>
                  <a:cxn ang="0">
                    <a:pos x="16" y="7"/>
                  </a:cxn>
                </a:cxnLst>
                <a:rect l="0" t="0" r="r" b="b"/>
                <a:pathLst>
                  <a:path w="16" h="57">
                    <a:moveTo>
                      <a:pt x="16" y="7"/>
                    </a:moveTo>
                    <a:lnTo>
                      <a:pt x="16" y="0"/>
                    </a:lnTo>
                    <a:lnTo>
                      <a:pt x="8" y="0"/>
                    </a:lnTo>
                    <a:lnTo>
                      <a:pt x="0" y="7"/>
                    </a:lnTo>
                    <a:lnTo>
                      <a:pt x="0" y="57"/>
                    </a:lnTo>
                    <a:lnTo>
                      <a:pt x="8" y="57"/>
                    </a:lnTo>
                    <a:lnTo>
                      <a:pt x="16" y="57"/>
                    </a:lnTo>
                    <a:lnTo>
                      <a:pt x="16" y="57"/>
                    </a:lnTo>
                    <a:lnTo>
                      <a:pt x="16" y="7"/>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6" name="Line 6742"/>
              <p:cNvSpPr>
                <a:spLocks noChangeShapeType="1"/>
              </p:cNvSpPr>
              <p:nvPr/>
            </p:nvSpPr>
            <p:spPr bwMode="auto">
              <a:xfrm>
                <a:off x="648493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7" name="Freeform 6743"/>
              <p:cNvSpPr>
                <a:spLocks/>
              </p:cNvSpPr>
              <p:nvPr/>
            </p:nvSpPr>
            <p:spPr bwMode="auto">
              <a:xfrm>
                <a:off x="6481763" y="3281363"/>
                <a:ext cx="23813" cy="3175"/>
              </a:xfrm>
              <a:custGeom>
                <a:avLst/>
                <a:gdLst/>
                <a:ahLst/>
                <a:cxnLst>
                  <a:cxn ang="0">
                    <a:pos x="8" y="0"/>
                  </a:cxn>
                  <a:cxn ang="0">
                    <a:pos x="0" y="0"/>
                  </a:cxn>
                  <a:cxn ang="0">
                    <a:pos x="0" y="6"/>
                  </a:cxn>
                  <a:cxn ang="0">
                    <a:pos x="46" y="6"/>
                  </a:cxn>
                  <a:cxn ang="0">
                    <a:pos x="38" y="0"/>
                  </a:cxn>
                  <a:cxn ang="0">
                    <a:pos x="8" y="0"/>
                  </a:cxn>
                </a:cxnLst>
                <a:rect l="0" t="0" r="r" b="b"/>
                <a:pathLst>
                  <a:path w="46" h="6">
                    <a:moveTo>
                      <a:pt x="8" y="0"/>
                    </a:moveTo>
                    <a:lnTo>
                      <a:pt x="0" y="0"/>
                    </a:lnTo>
                    <a:lnTo>
                      <a:pt x="0" y="6"/>
                    </a:lnTo>
                    <a:lnTo>
                      <a:pt x="46" y="6"/>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8" name="Freeform 6744"/>
              <p:cNvSpPr>
                <a:spLocks/>
              </p:cNvSpPr>
              <p:nvPr/>
            </p:nvSpPr>
            <p:spPr bwMode="auto">
              <a:xfrm>
                <a:off x="6481763" y="3281363"/>
                <a:ext cx="23813" cy="3175"/>
              </a:xfrm>
              <a:custGeom>
                <a:avLst/>
                <a:gdLst/>
                <a:ahLst/>
                <a:cxnLst>
                  <a:cxn ang="0">
                    <a:pos x="8" y="0"/>
                  </a:cxn>
                  <a:cxn ang="0">
                    <a:pos x="0" y="0"/>
                  </a:cxn>
                  <a:cxn ang="0">
                    <a:pos x="0" y="6"/>
                  </a:cxn>
                  <a:cxn ang="0">
                    <a:pos x="8" y="6"/>
                  </a:cxn>
                  <a:cxn ang="0">
                    <a:pos x="38" y="6"/>
                  </a:cxn>
                  <a:cxn ang="0">
                    <a:pos x="46" y="6"/>
                  </a:cxn>
                  <a:cxn ang="0">
                    <a:pos x="38" y="0"/>
                  </a:cxn>
                  <a:cxn ang="0">
                    <a:pos x="38" y="0"/>
                  </a:cxn>
                  <a:cxn ang="0">
                    <a:pos x="8" y="0"/>
                  </a:cxn>
                </a:cxnLst>
                <a:rect l="0" t="0" r="r" b="b"/>
                <a:pathLst>
                  <a:path w="46" h="6">
                    <a:moveTo>
                      <a:pt x="8" y="0"/>
                    </a:moveTo>
                    <a:lnTo>
                      <a:pt x="0" y="0"/>
                    </a:lnTo>
                    <a:lnTo>
                      <a:pt x="0" y="6"/>
                    </a:lnTo>
                    <a:lnTo>
                      <a:pt x="8" y="6"/>
                    </a:lnTo>
                    <a:lnTo>
                      <a:pt x="38" y="6"/>
                    </a:lnTo>
                    <a:lnTo>
                      <a:pt x="46" y="6"/>
                    </a:lnTo>
                    <a:lnTo>
                      <a:pt x="38"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59" name="Line 6745"/>
              <p:cNvSpPr>
                <a:spLocks noChangeShapeType="1"/>
              </p:cNvSpPr>
              <p:nvPr/>
            </p:nvSpPr>
            <p:spPr bwMode="auto">
              <a:xfrm>
                <a:off x="6500813"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0" name="Freeform 6746"/>
              <p:cNvSpPr>
                <a:spLocks/>
              </p:cNvSpPr>
              <p:nvPr/>
            </p:nvSpPr>
            <p:spPr bwMode="auto">
              <a:xfrm>
                <a:off x="6497638" y="3281363"/>
                <a:ext cx="7938" cy="3175"/>
              </a:xfrm>
              <a:custGeom>
                <a:avLst/>
                <a:gdLst/>
                <a:ahLst/>
                <a:cxnLst>
                  <a:cxn ang="0">
                    <a:pos x="8" y="0"/>
                  </a:cxn>
                  <a:cxn ang="0">
                    <a:pos x="0" y="0"/>
                  </a:cxn>
                  <a:cxn ang="0">
                    <a:pos x="0" y="6"/>
                  </a:cxn>
                  <a:cxn ang="0">
                    <a:pos x="16" y="6"/>
                  </a:cxn>
                  <a:cxn ang="0">
                    <a:pos x="16" y="0"/>
                  </a:cxn>
                  <a:cxn ang="0">
                    <a:pos x="8" y="0"/>
                  </a:cxn>
                </a:cxnLst>
                <a:rect l="0" t="0" r="r" b="b"/>
                <a:pathLst>
                  <a:path w="16" h="6">
                    <a:moveTo>
                      <a:pt x="8" y="0"/>
                    </a:moveTo>
                    <a:lnTo>
                      <a:pt x="0" y="0"/>
                    </a:lnTo>
                    <a:lnTo>
                      <a:pt x="0" y="6"/>
                    </a:lnTo>
                    <a:lnTo>
                      <a:pt x="16" y="6"/>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1" name="Freeform 6747"/>
              <p:cNvSpPr>
                <a:spLocks/>
              </p:cNvSpPr>
              <p:nvPr/>
            </p:nvSpPr>
            <p:spPr bwMode="auto">
              <a:xfrm>
                <a:off x="6497638" y="3281363"/>
                <a:ext cx="7938" cy="3175"/>
              </a:xfrm>
              <a:custGeom>
                <a:avLst/>
                <a:gdLst/>
                <a:ahLst/>
                <a:cxnLst>
                  <a:cxn ang="0">
                    <a:pos x="8" y="0"/>
                  </a:cxn>
                  <a:cxn ang="0">
                    <a:pos x="0" y="0"/>
                  </a:cxn>
                  <a:cxn ang="0">
                    <a:pos x="0" y="6"/>
                  </a:cxn>
                  <a:cxn ang="0">
                    <a:pos x="8" y="6"/>
                  </a:cxn>
                  <a:cxn ang="0">
                    <a:pos x="16" y="6"/>
                  </a:cxn>
                  <a:cxn ang="0">
                    <a:pos x="16" y="6"/>
                  </a:cxn>
                  <a:cxn ang="0">
                    <a:pos x="16" y="0"/>
                  </a:cxn>
                  <a:cxn ang="0">
                    <a:pos x="16" y="0"/>
                  </a:cxn>
                  <a:cxn ang="0">
                    <a:pos x="8" y="0"/>
                  </a:cxn>
                </a:cxnLst>
                <a:rect l="0" t="0" r="r" b="b"/>
                <a:pathLst>
                  <a:path w="16" h="6">
                    <a:moveTo>
                      <a:pt x="8" y="0"/>
                    </a:moveTo>
                    <a:lnTo>
                      <a:pt x="0" y="0"/>
                    </a:lnTo>
                    <a:lnTo>
                      <a:pt x="0" y="6"/>
                    </a:lnTo>
                    <a:lnTo>
                      <a:pt x="8" y="6"/>
                    </a:lnTo>
                    <a:lnTo>
                      <a:pt x="16" y="6"/>
                    </a:lnTo>
                    <a:lnTo>
                      <a:pt x="16" y="6"/>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2" name="Line 6748"/>
              <p:cNvSpPr>
                <a:spLocks noChangeShapeType="1"/>
              </p:cNvSpPr>
              <p:nvPr/>
            </p:nvSpPr>
            <p:spPr bwMode="auto">
              <a:xfrm>
                <a:off x="6505576"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3" name="Freeform 6749"/>
              <p:cNvSpPr>
                <a:spLocks/>
              </p:cNvSpPr>
              <p:nvPr/>
            </p:nvSpPr>
            <p:spPr bwMode="auto">
              <a:xfrm>
                <a:off x="6500813" y="3281363"/>
                <a:ext cx="20638" cy="3175"/>
              </a:xfrm>
              <a:custGeom>
                <a:avLst/>
                <a:gdLst/>
                <a:ahLst/>
                <a:cxnLst>
                  <a:cxn ang="0">
                    <a:pos x="8" y="0"/>
                  </a:cxn>
                  <a:cxn ang="0">
                    <a:pos x="0" y="0"/>
                  </a:cxn>
                  <a:cxn ang="0">
                    <a:pos x="0" y="6"/>
                  </a:cxn>
                  <a:cxn ang="0">
                    <a:pos x="37" y="6"/>
                  </a:cxn>
                  <a:cxn ang="0">
                    <a:pos x="37" y="0"/>
                  </a:cxn>
                  <a:cxn ang="0">
                    <a:pos x="30" y="0"/>
                  </a:cxn>
                  <a:cxn ang="0">
                    <a:pos x="8" y="0"/>
                  </a:cxn>
                </a:cxnLst>
                <a:rect l="0" t="0" r="r" b="b"/>
                <a:pathLst>
                  <a:path w="37" h="6">
                    <a:moveTo>
                      <a:pt x="8" y="0"/>
                    </a:moveTo>
                    <a:lnTo>
                      <a:pt x="0" y="0"/>
                    </a:lnTo>
                    <a:lnTo>
                      <a:pt x="0" y="6"/>
                    </a:lnTo>
                    <a:lnTo>
                      <a:pt x="37" y="6"/>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4" name="Freeform 6750"/>
              <p:cNvSpPr>
                <a:spLocks/>
              </p:cNvSpPr>
              <p:nvPr/>
            </p:nvSpPr>
            <p:spPr bwMode="auto">
              <a:xfrm>
                <a:off x="6500813" y="3281363"/>
                <a:ext cx="20638" cy="3175"/>
              </a:xfrm>
              <a:custGeom>
                <a:avLst/>
                <a:gdLst/>
                <a:ahLst/>
                <a:cxnLst>
                  <a:cxn ang="0">
                    <a:pos x="8" y="0"/>
                  </a:cxn>
                  <a:cxn ang="0">
                    <a:pos x="0" y="0"/>
                  </a:cxn>
                  <a:cxn ang="0">
                    <a:pos x="0" y="6"/>
                  </a:cxn>
                  <a:cxn ang="0">
                    <a:pos x="8" y="6"/>
                  </a:cxn>
                  <a:cxn ang="0">
                    <a:pos x="30" y="6"/>
                  </a:cxn>
                  <a:cxn ang="0">
                    <a:pos x="37" y="6"/>
                  </a:cxn>
                  <a:cxn ang="0">
                    <a:pos x="37" y="0"/>
                  </a:cxn>
                  <a:cxn ang="0">
                    <a:pos x="30" y="0"/>
                  </a:cxn>
                  <a:cxn ang="0">
                    <a:pos x="8" y="0"/>
                  </a:cxn>
                </a:cxnLst>
                <a:rect l="0" t="0" r="r" b="b"/>
                <a:pathLst>
                  <a:path w="37" h="6">
                    <a:moveTo>
                      <a:pt x="8" y="0"/>
                    </a:moveTo>
                    <a:lnTo>
                      <a:pt x="0" y="0"/>
                    </a:lnTo>
                    <a:lnTo>
                      <a:pt x="0" y="6"/>
                    </a:lnTo>
                    <a:lnTo>
                      <a:pt x="8" y="6"/>
                    </a:lnTo>
                    <a:lnTo>
                      <a:pt x="30" y="6"/>
                    </a:lnTo>
                    <a:lnTo>
                      <a:pt x="37" y="6"/>
                    </a:lnTo>
                    <a:lnTo>
                      <a:pt x="37"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5" name="Line 6751"/>
              <p:cNvSpPr>
                <a:spLocks noChangeShapeType="1"/>
              </p:cNvSpPr>
              <p:nvPr/>
            </p:nvSpPr>
            <p:spPr bwMode="auto">
              <a:xfrm>
                <a:off x="651668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6" name="Freeform 6752"/>
              <p:cNvSpPr>
                <a:spLocks/>
              </p:cNvSpPr>
              <p:nvPr/>
            </p:nvSpPr>
            <p:spPr bwMode="auto">
              <a:xfrm>
                <a:off x="6513513" y="3281363"/>
                <a:ext cx="15875" cy="3175"/>
              </a:xfrm>
              <a:custGeom>
                <a:avLst/>
                <a:gdLst/>
                <a:ahLst/>
                <a:cxnLst>
                  <a:cxn ang="0">
                    <a:pos x="7" y="0"/>
                  </a:cxn>
                  <a:cxn ang="0">
                    <a:pos x="0" y="6"/>
                  </a:cxn>
                  <a:cxn ang="0">
                    <a:pos x="30" y="6"/>
                  </a:cxn>
                  <a:cxn ang="0">
                    <a:pos x="30" y="0"/>
                  </a:cxn>
                  <a:cxn ang="0">
                    <a:pos x="22" y="0"/>
                  </a:cxn>
                  <a:cxn ang="0">
                    <a:pos x="7" y="0"/>
                  </a:cxn>
                </a:cxnLst>
                <a:rect l="0" t="0" r="r" b="b"/>
                <a:pathLst>
                  <a:path w="30" h="6">
                    <a:moveTo>
                      <a:pt x="7" y="0"/>
                    </a:moveTo>
                    <a:lnTo>
                      <a:pt x="0" y="6"/>
                    </a:lnTo>
                    <a:lnTo>
                      <a:pt x="30" y="6"/>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7" name="Freeform 6753"/>
              <p:cNvSpPr>
                <a:spLocks/>
              </p:cNvSpPr>
              <p:nvPr/>
            </p:nvSpPr>
            <p:spPr bwMode="auto">
              <a:xfrm>
                <a:off x="6513513" y="3281363"/>
                <a:ext cx="15875" cy="3175"/>
              </a:xfrm>
              <a:custGeom>
                <a:avLst/>
                <a:gdLst/>
                <a:ahLst/>
                <a:cxnLst>
                  <a:cxn ang="0">
                    <a:pos x="7" y="0"/>
                  </a:cxn>
                  <a:cxn ang="0">
                    <a:pos x="7" y="0"/>
                  </a:cxn>
                  <a:cxn ang="0">
                    <a:pos x="0" y="6"/>
                  </a:cxn>
                  <a:cxn ang="0">
                    <a:pos x="7" y="6"/>
                  </a:cxn>
                  <a:cxn ang="0">
                    <a:pos x="22" y="6"/>
                  </a:cxn>
                  <a:cxn ang="0">
                    <a:pos x="30" y="6"/>
                  </a:cxn>
                  <a:cxn ang="0">
                    <a:pos x="30" y="0"/>
                  </a:cxn>
                  <a:cxn ang="0">
                    <a:pos x="22" y="0"/>
                  </a:cxn>
                  <a:cxn ang="0">
                    <a:pos x="7" y="0"/>
                  </a:cxn>
                </a:cxnLst>
                <a:rect l="0" t="0" r="r" b="b"/>
                <a:pathLst>
                  <a:path w="30" h="6">
                    <a:moveTo>
                      <a:pt x="7" y="0"/>
                    </a:moveTo>
                    <a:lnTo>
                      <a:pt x="7" y="0"/>
                    </a:lnTo>
                    <a:lnTo>
                      <a:pt x="0" y="6"/>
                    </a:lnTo>
                    <a:lnTo>
                      <a:pt x="7" y="6"/>
                    </a:lnTo>
                    <a:lnTo>
                      <a:pt x="22" y="6"/>
                    </a:lnTo>
                    <a:lnTo>
                      <a:pt x="30" y="6"/>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8" name="Line 6754"/>
              <p:cNvSpPr>
                <a:spLocks noChangeShapeType="1"/>
              </p:cNvSpPr>
              <p:nvPr/>
            </p:nvSpPr>
            <p:spPr bwMode="auto">
              <a:xfrm>
                <a:off x="6524626"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69" name="Freeform 6755"/>
              <p:cNvSpPr>
                <a:spLocks/>
              </p:cNvSpPr>
              <p:nvPr/>
            </p:nvSpPr>
            <p:spPr bwMode="auto">
              <a:xfrm>
                <a:off x="6521451" y="3281363"/>
                <a:ext cx="11113" cy="3175"/>
              </a:xfrm>
              <a:custGeom>
                <a:avLst/>
                <a:gdLst/>
                <a:ahLst/>
                <a:cxnLst>
                  <a:cxn ang="0">
                    <a:pos x="8" y="0"/>
                  </a:cxn>
                  <a:cxn ang="0">
                    <a:pos x="0" y="0"/>
                  </a:cxn>
                  <a:cxn ang="0">
                    <a:pos x="0" y="6"/>
                  </a:cxn>
                  <a:cxn ang="0">
                    <a:pos x="23" y="6"/>
                  </a:cxn>
                  <a:cxn ang="0">
                    <a:pos x="23" y="0"/>
                  </a:cxn>
                  <a:cxn ang="0">
                    <a:pos x="16" y="0"/>
                  </a:cxn>
                  <a:cxn ang="0">
                    <a:pos x="8" y="0"/>
                  </a:cxn>
                </a:cxnLst>
                <a:rect l="0" t="0" r="r" b="b"/>
                <a:pathLst>
                  <a:path w="23" h="6">
                    <a:moveTo>
                      <a:pt x="8" y="0"/>
                    </a:moveTo>
                    <a:lnTo>
                      <a:pt x="0" y="0"/>
                    </a:lnTo>
                    <a:lnTo>
                      <a:pt x="0" y="6"/>
                    </a:lnTo>
                    <a:lnTo>
                      <a:pt x="23" y="6"/>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0" name="Freeform 6756"/>
              <p:cNvSpPr>
                <a:spLocks/>
              </p:cNvSpPr>
              <p:nvPr/>
            </p:nvSpPr>
            <p:spPr bwMode="auto">
              <a:xfrm>
                <a:off x="6521451" y="3281363"/>
                <a:ext cx="11113" cy="3175"/>
              </a:xfrm>
              <a:custGeom>
                <a:avLst/>
                <a:gdLst/>
                <a:ahLst/>
                <a:cxnLst>
                  <a:cxn ang="0">
                    <a:pos x="8" y="0"/>
                  </a:cxn>
                  <a:cxn ang="0">
                    <a:pos x="0" y="0"/>
                  </a:cxn>
                  <a:cxn ang="0">
                    <a:pos x="0" y="6"/>
                  </a:cxn>
                  <a:cxn ang="0">
                    <a:pos x="8" y="6"/>
                  </a:cxn>
                  <a:cxn ang="0">
                    <a:pos x="16" y="6"/>
                  </a:cxn>
                  <a:cxn ang="0">
                    <a:pos x="23" y="6"/>
                  </a:cxn>
                  <a:cxn ang="0">
                    <a:pos x="23" y="0"/>
                  </a:cxn>
                  <a:cxn ang="0">
                    <a:pos x="16" y="0"/>
                  </a:cxn>
                  <a:cxn ang="0">
                    <a:pos x="8" y="0"/>
                  </a:cxn>
                </a:cxnLst>
                <a:rect l="0" t="0" r="r" b="b"/>
                <a:pathLst>
                  <a:path w="23" h="6">
                    <a:moveTo>
                      <a:pt x="8" y="0"/>
                    </a:moveTo>
                    <a:lnTo>
                      <a:pt x="0" y="0"/>
                    </a:lnTo>
                    <a:lnTo>
                      <a:pt x="0" y="6"/>
                    </a:lnTo>
                    <a:lnTo>
                      <a:pt x="8" y="6"/>
                    </a:lnTo>
                    <a:lnTo>
                      <a:pt x="16" y="6"/>
                    </a:lnTo>
                    <a:lnTo>
                      <a:pt x="23" y="6"/>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1" name="Line 6757"/>
              <p:cNvSpPr>
                <a:spLocks noChangeShapeType="1"/>
              </p:cNvSpPr>
              <p:nvPr/>
            </p:nvSpPr>
            <p:spPr bwMode="auto">
              <a:xfrm>
                <a:off x="652938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2" name="Freeform 6758"/>
              <p:cNvSpPr>
                <a:spLocks/>
              </p:cNvSpPr>
              <p:nvPr/>
            </p:nvSpPr>
            <p:spPr bwMode="auto">
              <a:xfrm>
                <a:off x="6524626" y="3281363"/>
                <a:ext cx="12700" cy="3175"/>
              </a:xfrm>
              <a:custGeom>
                <a:avLst/>
                <a:gdLst/>
                <a:ahLst/>
                <a:cxnLst>
                  <a:cxn ang="0">
                    <a:pos x="8" y="0"/>
                  </a:cxn>
                  <a:cxn ang="0">
                    <a:pos x="0" y="0"/>
                  </a:cxn>
                  <a:cxn ang="0">
                    <a:pos x="0" y="6"/>
                  </a:cxn>
                  <a:cxn ang="0">
                    <a:pos x="23" y="6"/>
                  </a:cxn>
                  <a:cxn ang="0">
                    <a:pos x="23" y="0"/>
                  </a:cxn>
                  <a:cxn ang="0">
                    <a:pos x="15" y="0"/>
                  </a:cxn>
                  <a:cxn ang="0">
                    <a:pos x="8" y="0"/>
                  </a:cxn>
                </a:cxnLst>
                <a:rect l="0" t="0" r="r" b="b"/>
                <a:pathLst>
                  <a:path w="23" h="6">
                    <a:moveTo>
                      <a:pt x="8" y="0"/>
                    </a:moveTo>
                    <a:lnTo>
                      <a:pt x="0" y="0"/>
                    </a:lnTo>
                    <a:lnTo>
                      <a:pt x="0" y="6"/>
                    </a:lnTo>
                    <a:lnTo>
                      <a:pt x="23" y="6"/>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3" name="Freeform 6759"/>
              <p:cNvSpPr>
                <a:spLocks/>
              </p:cNvSpPr>
              <p:nvPr/>
            </p:nvSpPr>
            <p:spPr bwMode="auto">
              <a:xfrm>
                <a:off x="6524626" y="3281363"/>
                <a:ext cx="12700" cy="3175"/>
              </a:xfrm>
              <a:custGeom>
                <a:avLst/>
                <a:gdLst/>
                <a:ahLst/>
                <a:cxnLst>
                  <a:cxn ang="0">
                    <a:pos x="8" y="0"/>
                  </a:cxn>
                  <a:cxn ang="0">
                    <a:pos x="0" y="0"/>
                  </a:cxn>
                  <a:cxn ang="0">
                    <a:pos x="0" y="6"/>
                  </a:cxn>
                  <a:cxn ang="0">
                    <a:pos x="8" y="6"/>
                  </a:cxn>
                  <a:cxn ang="0">
                    <a:pos x="15" y="6"/>
                  </a:cxn>
                  <a:cxn ang="0">
                    <a:pos x="23" y="6"/>
                  </a:cxn>
                  <a:cxn ang="0">
                    <a:pos x="23" y="0"/>
                  </a:cxn>
                  <a:cxn ang="0">
                    <a:pos x="15" y="0"/>
                  </a:cxn>
                  <a:cxn ang="0">
                    <a:pos x="8" y="0"/>
                  </a:cxn>
                </a:cxnLst>
                <a:rect l="0" t="0" r="r" b="b"/>
                <a:pathLst>
                  <a:path w="23" h="6">
                    <a:moveTo>
                      <a:pt x="8" y="0"/>
                    </a:moveTo>
                    <a:lnTo>
                      <a:pt x="0" y="0"/>
                    </a:lnTo>
                    <a:lnTo>
                      <a:pt x="0" y="6"/>
                    </a:lnTo>
                    <a:lnTo>
                      <a:pt x="8" y="6"/>
                    </a:lnTo>
                    <a:lnTo>
                      <a:pt x="15" y="6"/>
                    </a:lnTo>
                    <a:lnTo>
                      <a:pt x="23" y="6"/>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4" name="Line 6760"/>
              <p:cNvSpPr>
                <a:spLocks noChangeShapeType="1"/>
              </p:cNvSpPr>
              <p:nvPr/>
            </p:nvSpPr>
            <p:spPr bwMode="auto">
              <a:xfrm>
                <a:off x="6532563"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5" name="Freeform 6761"/>
              <p:cNvSpPr>
                <a:spLocks/>
              </p:cNvSpPr>
              <p:nvPr/>
            </p:nvSpPr>
            <p:spPr bwMode="auto">
              <a:xfrm>
                <a:off x="6529388" y="3281363"/>
                <a:ext cx="23813" cy="3175"/>
              </a:xfrm>
              <a:custGeom>
                <a:avLst/>
                <a:gdLst/>
                <a:ahLst/>
                <a:cxnLst>
                  <a:cxn ang="0">
                    <a:pos x="7" y="0"/>
                  </a:cxn>
                  <a:cxn ang="0">
                    <a:pos x="0" y="0"/>
                  </a:cxn>
                  <a:cxn ang="0">
                    <a:pos x="0" y="6"/>
                  </a:cxn>
                  <a:cxn ang="0">
                    <a:pos x="45" y="6"/>
                  </a:cxn>
                  <a:cxn ang="0">
                    <a:pos x="37" y="0"/>
                  </a:cxn>
                  <a:cxn ang="0">
                    <a:pos x="7" y="0"/>
                  </a:cxn>
                </a:cxnLst>
                <a:rect l="0" t="0" r="r" b="b"/>
                <a:pathLst>
                  <a:path w="45" h="6">
                    <a:moveTo>
                      <a:pt x="7" y="0"/>
                    </a:moveTo>
                    <a:lnTo>
                      <a:pt x="0" y="0"/>
                    </a:lnTo>
                    <a:lnTo>
                      <a:pt x="0" y="6"/>
                    </a:lnTo>
                    <a:lnTo>
                      <a:pt x="45" y="6"/>
                    </a:lnTo>
                    <a:lnTo>
                      <a:pt x="37"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6" name="Freeform 6762"/>
              <p:cNvSpPr>
                <a:spLocks/>
              </p:cNvSpPr>
              <p:nvPr/>
            </p:nvSpPr>
            <p:spPr bwMode="auto">
              <a:xfrm>
                <a:off x="6529388" y="3281363"/>
                <a:ext cx="23813" cy="3175"/>
              </a:xfrm>
              <a:custGeom>
                <a:avLst/>
                <a:gdLst/>
                <a:ahLst/>
                <a:cxnLst>
                  <a:cxn ang="0">
                    <a:pos x="7" y="0"/>
                  </a:cxn>
                  <a:cxn ang="0">
                    <a:pos x="0" y="0"/>
                  </a:cxn>
                  <a:cxn ang="0">
                    <a:pos x="0" y="6"/>
                  </a:cxn>
                  <a:cxn ang="0">
                    <a:pos x="7" y="6"/>
                  </a:cxn>
                  <a:cxn ang="0">
                    <a:pos x="37" y="6"/>
                  </a:cxn>
                  <a:cxn ang="0">
                    <a:pos x="45" y="6"/>
                  </a:cxn>
                  <a:cxn ang="0">
                    <a:pos x="37" y="0"/>
                  </a:cxn>
                  <a:cxn ang="0">
                    <a:pos x="37" y="0"/>
                  </a:cxn>
                  <a:cxn ang="0">
                    <a:pos x="7" y="0"/>
                  </a:cxn>
                </a:cxnLst>
                <a:rect l="0" t="0" r="r" b="b"/>
                <a:pathLst>
                  <a:path w="45" h="6">
                    <a:moveTo>
                      <a:pt x="7" y="0"/>
                    </a:moveTo>
                    <a:lnTo>
                      <a:pt x="0" y="0"/>
                    </a:lnTo>
                    <a:lnTo>
                      <a:pt x="0" y="6"/>
                    </a:lnTo>
                    <a:lnTo>
                      <a:pt x="7" y="6"/>
                    </a:lnTo>
                    <a:lnTo>
                      <a:pt x="37" y="6"/>
                    </a:lnTo>
                    <a:lnTo>
                      <a:pt x="45" y="6"/>
                    </a:lnTo>
                    <a:lnTo>
                      <a:pt x="37" y="0"/>
                    </a:lnTo>
                    <a:lnTo>
                      <a:pt x="37"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7" name="Line 6763"/>
              <p:cNvSpPr>
                <a:spLocks noChangeShapeType="1"/>
              </p:cNvSpPr>
              <p:nvPr/>
            </p:nvSpPr>
            <p:spPr bwMode="auto">
              <a:xfrm>
                <a:off x="654843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8" name="Freeform 6764"/>
              <p:cNvSpPr>
                <a:spLocks/>
              </p:cNvSpPr>
              <p:nvPr/>
            </p:nvSpPr>
            <p:spPr bwMode="auto">
              <a:xfrm>
                <a:off x="6545263" y="3281363"/>
                <a:ext cx="7938" cy="3175"/>
              </a:xfrm>
              <a:custGeom>
                <a:avLst/>
                <a:gdLst/>
                <a:ahLst/>
                <a:cxnLst>
                  <a:cxn ang="0">
                    <a:pos x="8" y="0"/>
                  </a:cxn>
                  <a:cxn ang="0">
                    <a:pos x="0" y="0"/>
                  </a:cxn>
                  <a:cxn ang="0">
                    <a:pos x="0" y="6"/>
                  </a:cxn>
                  <a:cxn ang="0">
                    <a:pos x="16" y="6"/>
                  </a:cxn>
                  <a:cxn ang="0">
                    <a:pos x="16" y="0"/>
                  </a:cxn>
                  <a:cxn ang="0">
                    <a:pos x="8" y="0"/>
                  </a:cxn>
                </a:cxnLst>
                <a:rect l="0" t="0" r="r" b="b"/>
                <a:pathLst>
                  <a:path w="16" h="6">
                    <a:moveTo>
                      <a:pt x="8" y="0"/>
                    </a:moveTo>
                    <a:lnTo>
                      <a:pt x="0" y="0"/>
                    </a:lnTo>
                    <a:lnTo>
                      <a:pt x="0" y="6"/>
                    </a:lnTo>
                    <a:lnTo>
                      <a:pt x="16" y="6"/>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79" name="Freeform 6765"/>
              <p:cNvSpPr>
                <a:spLocks/>
              </p:cNvSpPr>
              <p:nvPr/>
            </p:nvSpPr>
            <p:spPr bwMode="auto">
              <a:xfrm>
                <a:off x="6545263" y="3281363"/>
                <a:ext cx="7938" cy="3175"/>
              </a:xfrm>
              <a:custGeom>
                <a:avLst/>
                <a:gdLst/>
                <a:ahLst/>
                <a:cxnLst>
                  <a:cxn ang="0">
                    <a:pos x="8" y="0"/>
                  </a:cxn>
                  <a:cxn ang="0">
                    <a:pos x="0" y="0"/>
                  </a:cxn>
                  <a:cxn ang="0">
                    <a:pos x="0" y="6"/>
                  </a:cxn>
                  <a:cxn ang="0">
                    <a:pos x="8" y="6"/>
                  </a:cxn>
                  <a:cxn ang="0">
                    <a:pos x="16" y="6"/>
                  </a:cxn>
                  <a:cxn ang="0">
                    <a:pos x="16" y="6"/>
                  </a:cxn>
                  <a:cxn ang="0">
                    <a:pos x="16" y="0"/>
                  </a:cxn>
                  <a:cxn ang="0">
                    <a:pos x="16" y="0"/>
                  </a:cxn>
                  <a:cxn ang="0">
                    <a:pos x="8" y="0"/>
                  </a:cxn>
                </a:cxnLst>
                <a:rect l="0" t="0" r="r" b="b"/>
                <a:pathLst>
                  <a:path w="16" h="6">
                    <a:moveTo>
                      <a:pt x="8" y="0"/>
                    </a:moveTo>
                    <a:lnTo>
                      <a:pt x="0" y="0"/>
                    </a:lnTo>
                    <a:lnTo>
                      <a:pt x="0" y="6"/>
                    </a:lnTo>
                    <a:lnTo>
                      <a:pt x="8" y="6"/>
                    </a:lnTo>
                    <a:lnTo>
                      <a:pt x="16" y="6"/>
                    </a:lnTo>
                    <a:lnTo>
                      <a:pt x="16" y="6"/>
                    </a:lnTo>
                    <a:lnTo>
                      <a:pt x="16"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0" name="Line 6766"/>
              <p:cNvSpPr>
                <a:spLocks noChangeShapeType="1"/>
              </p:cNvSpPr>
              <p:nvPr/>
            </p:nvSpPr>
            <p:spPr bwMode="auto">
              <a:xfrm>
                <a:off x="6553201"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1" name="Freeform 6767"/>
              <p:cNvSpPr>
                <a:spLocks/>
              </p:cNvSpPr>
              <p:nvPr/>
            </p:nvSpPr>
            <p:spPr bwMode="auto">
              <a:xfrm>
                <a:off x="6548438" y="3281363"/>
                <a:ext cx="9525" cy="3175"/>
              </a:xfrm>
              <a:custGeom>
                <a:avLst/>
                <a:gdLst/>
                <a:ahLst/>
                <a:cxnLst>
                  <a:cxn ang="0">
                    <a:pos x="8" y="0"/>
                  </a:cxn>
                  <a:cxn ang="0">
                    <a:pos x="0" y="0"/>
                  </a:cxn>
                  <a:cxn ang="0">
                    <a:pos x="0" y="6"/>
                  </a:cxn>
                  <a:cxn ang="0">
                    <a:pos x="16" y="6"/>
                  </a:cxn>
                  <a:cxn ang="0">
                    <a:pos x="16" y="0"/>
                  </a:cxn>
                  <a:cxn ang="0">
                    <a:pos x="8" y="0"/>
                  </a:cxn>
                </a:cxnLst>
                <a:rect l="0" t="0" r="r" b="b"/>
                <a:pathLst>
                  <a:path w="16" h="6">
                    <a:moveTo>
                      <a:pt x="8" y="0"/>
                    </a:moveTo>
                    <a:lnTo>
                      <a:pt x="0" y="0"/>
                    </a:lnTo>
                    <a:lnTo>
                      <a:pt x="0" y="6"/>
                    </a:lnTo>
                    <a:lnTo>
                      <a:pt x="16" y="6"/>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2" name="Freeform 6768"/>
              <p:cNvSpPr>
                <a:spLocks/>
              </p:cNvSpPr>
              <p:nvPr/>
            </p:nvSpPr>
            <p:spPr bwMode="auto">
              <a:xfrm>
                <a:off x="6548438" y="3281363"/>
                <a:ext cx="9525" cy="3175"/>
              </a:xfrm>
              <a:custGeom>
                <a:avLst/>
                <a:gdLst/>
                <a:ahLst/>
                <a:cxnLst>
                  <a:cxn ang="0">
                    <a:pos x="8" y="0"/>
                  </a:cxn>
                  <a:cxn ang="0">
                    <a:pos x="0" y="0"/>
                  </a:cxn>
                  <a:cxn ang="0">
                    <a:pos x="0" y="6"/>
                  </a:cxn>
                  <a:cxn ang="0">
                    <a:pos x="8" y="6"/>
                  </a:cxn>
                  <a:cxn ang="0">
                    <a:pos x="8" y="6"/>
                  </a:cxn>
                  <a:cxn ang="0">
                    <a:pos x="16" y="6"/>
                  </a:cxn>
                  <a:cxn ang="0">
                    <a:pos x="16" y="0"/>
                  </a:cxn>
                  <a:cxn ang="0">
                    <a:pos x="8" y="0"/>
                  </a:cxn>
                  <a:cxn ang="0">
                    <a:pos x="8" y="0"/>
                  </a:cxn>
                </a:cxnLst>
                <a:rect l="0" t="0" r="r" b="b"/>
                <a:pathLst>
                  <a:path w="16" h="6">
                    <a:moveTo>
                      <a:pt x="8" y="0"/>
                    </a:moveTo>
                    <a:lnTo>
                      <a:pt x="0" y="0"/>
                    </a:lnTo>
                    <a:lnTo>
                      <a:pt x="0" y="6"/>
                    </a:lnTo>
                    <a:lnTo>
                      <a:pt x="8" y="6"/>
                    </a:lnTo>
                    <a:lnTo>
                      <a:pt x="8" y="6"/>
                    </a:lnTo>
                    <a:lnTo>
                      <a:pt x="16" y="6"/>
                    </a:lnTo>
                    <a:lnTo>
                      <a:pt x="16" y="0"/>
                    </a:lnTo>
                    <a:lnTo>
                      <a:pt x="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3" name="Line 6769"/>
              <p:cNvSpPr>
                <a:spLocks noChangeShapeType="1"/>
              </p:cNvSpPr>
              <p:nvPr/>
            </p:nvSpPr>
            <p:spPr bwMode="auto">
              <a:xfrm>
                <a:off x="6553201"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4" name="Freeform 6770"/>
              <p:cNvSpPr>
                <a:spLocks/>
              </p:cNvSpPr>
              <p:nvPr/>
            </p:nvSpPr>
            <p:spPr bwMode="auto">
              <a:xfrm>
                <a:off x="6548438" y="3281363"/>
                <a:ext cx="12700" cy="3175"/>
              </a:xfrm>
              <a:custGeom>
                <a:avLst/>
                <a:gdLst/>
                <a:ahLst/>
                <a:cxnLst>
                  <a:cxn ang="0">
                    <a:pos x="8" y="0"/>
                  </a:cxn>
                  <a:cxn ang="0">
                    <a:pos x="0" y="6"/>
                  </a:cxn>
                  <a:cxn ang="0">
                    <a:pos x="23" y="6"/>
                  </a:cxn>
                  <a:cxn ang="0">
                    <a:pos x="23" y="0"/>
                  </a:cxn>
                  <a:cxn ang="0">
                    <a:pos x="16" y="0"/>
                  </a:cxn>
                  <a:cxn ang="0">
                    <a:pos x="8" y="0"/>
                  </a:cxn>
                </a:cxnLst>
                <a:rect l="0" t="0" r="r" b="b"/>
                <a:pathLst>
                  <a:path w="23" h="6">
                    <a:moveTo>
                      <a:pt x="8" y="0"/>
                    </a:moveTo>
                    <a:lnTo>
                      <a:pt x="0" y="6"/>
                    </a:lnTo>
                    <a:lnTo>
                      <a:pt x="23" y="6"/>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5" name="Freeform 6771"/>
              <p:cNvSpPr>
                <a:spLocks/>
              </p:cNvSpPr>
              <p:nvPr/>
            </p:nvSpPr>
            <p:spPr bwMode="auto">
              <a:xfrm>
                <a:off x="6548438" y="3281363"/>
                <a:ext cx="12700" cy="3175"/>
              </a:xfrm>
              <a:custGeom>
                <a:avLst/>
                <a:gdLst/>
                <a:ahLst/>
                <a:cxnLst>
                  <a:cxn ang="0">
                    <a:pos x="8" y="0"/>
                  </a:cxn>
                  <a:cxn ang="0">
                    <a:pos x="8" y="0"/>
                  </a:cxn>
                  <a:cxn ang="0">
                    <a:pos x="0" y="6"/>
                  </a:cxn>
                  <a:cxn ang="0">
                    <a:pos x="8" y="6"/>
                  </a:cxn>
                  <a:cxn ang="0">
                    <a:pos x="16" y="6"/>
                  </a:cxn>
                  <a:cxn ang="0">
                    <a:pos x="23" y="6"/>
                  </a:cxn>
                  <a:cxn ang="0">
                    <a:pos x="23" y="0"/>
                  </a:cxn>
                  <a:cxn ang="0">
                    <a:pos x="16" y="0"/>
                  </a:cxn>
                  <a:cxn ang="0">
                    <a:pos x="8" y="0"/>
                  </a:cxn>
                </a:cxnLst>
                <a:rect l="0" t="0" r="r" b="b"/>
                <a:pathLst>
                  <a:path w="23" h="6">
                    <a:moveTo>
                      <a:pt x="8" y="0"/>
                    </a:moveTo>
                    <a:lnTo>
                      <a:pt x="8" y="0"/>
                    </a:lnTo>
                    <a:lnTo>
                      <a:pt x="0" y="6"/>
                    </a:lnTo>
                    <a:lnTo>
                      <a:pt x="8" y="6"/>
                    </a:lnTo>
                    <a:lnTo>
                      <a:pt x="16" y="6"/>
                    </a:lnTo>
                    <a:lnTo>
                      <a:pt x="23" y="6"/>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6" name="Line 6772"/>
              <p:cNvSpPr>
                <a:spLocks noChangeShapeType="1"/>
              </p:cNvSpPr>
              <p:nvPr/>
            </p:nvSpPr>
            <p:spPr bwMode="auto">
              <a:xfrm>
                <a:off x="6557963"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7" name="Freeform 6773"/>
              <p:cNvSpPr>
                <a:spLocks/>
              </p:cNvSpPr>
              <p:nvPr/>
            </p:nvSpPr>
            <p:spPr bwMode="auto">
              <a:xfrm>
                <a:off x="6553201" y="3281363"/>
                <a:ext cx="19050" cy="3175"/>
              </a:xfrm>
              <a:custGeom>
                <a:avLst/>
                <a:gdLst/>
                <a:ahLst/>
                <a:cxnLst>
                  <a:cxn ang="0">
                    <a:pos x="8" y="0"/>
                  </a:cxn>
                  <a:cxn ang="0">
                    <a:pos x="0" y="6"/>
                  </a:cxn>
                  <a:cxn ang="0">
                    <a:pos x="37" y="6"/>
                  </a:cxn>
                  <a:cxn ang="0">
                    <a:pos x="37" y="0"/>
                  </a:cxn>
                  <a:cxn ang="0">
                    <a:pos x="30" y="0"/>
                  </a:cxn>
                  <a:cxn ang="0">
                    <a:pos x="8" y="0"/>
                  </a:cxn>
                </a:cxnLst>
                <a:rect l="0" t="0" r="r" b="b"/>
                <a:pathLst>
                  <a:path w="37" h="6">
                    <a:moveTo>
                      <a:pt x="8" y="0"/>
                    </a:moveTo>
                    <a:lnTo>
                      <a:pt x="0" y="6"/>
                    </a:lnTo>
                    <a:lnTo>
                      <a:pt x="37" y="6"/>
                    </a:lnTo>
                    <a:lnTo>
                      <a:pt x="37" y="0"/>
                    </a:lnTo>
                    <a:lnTo>
                      <a:pt x="30"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8" name="Freeform 6774"/>
              <p:cNvSpPr>
                <a:spLocks/>
              </p:cNvSpPr>
              <p:nvPr/>
            </p:nvSpPr>
            <p:spPr bwMode="auto">
              <a:xfrm>
                <a:off x="6553201" y="3281363"/>
                <a:ext cx="19050" cy="3175"/>
              </a:xfrm>
              <a:custGeom>
                <a:avLst/>
                <a:gdLst/>
                <a:ahLst/>
                <a:cxnLst>
                  <a:cxn ang="0">
                    <a:pos x="8" y="0"/>
                  </a:cxn>
                  <a:cxn ang="0">
                    <a:pos x="8" y="0"/>
                  </a:cxn>
                  <a:cxn ang="0">
                    <a:pos x="0" y="6"/>
                  </a:cxn>
                  <a:cxn ang="0">
                    <a:pos x="8" y="6"/>
                  </a:cxn>
                  <a:cxn ang="0">
                    <a:pos x="30" y="6"/>
                  </a:cxn>
                  <a:cxn ang="0">
                    <a:pos x="37" y="6"/>
                  </a:cxn>
                  <a:cxn ang="0">
                    <a:pos x="37" y="0"/>
                  </a:cxn>
                  <a:cxn ang="0">
                    <a:pos x="30" y="0"/>
                  </a:cxn>
                  <a:cxn ang="0">
                    <a:pos x="8" y="0"/>
                  </a:cxn>
                </a:cxnLst>
                <a:rect l="0" t="0" r="r" b="b"/>
                <a:pathLst>
                  <a:path w="37" h="6">
                    <a:moveTo>
                      <a:pt x="8" y="0"/>
                    </a:moveTo>
                    <a:lnTo>
                      <a:pt x="8" y="0"/>
                    </a:lnTo>
                    <a:lnTo>
                      <a:pt x="0" y="6"/>
                    </a:lnTo>
                    <a:lnTo>
                      <a:pt x="8" y="6"/>
                    </a:lnTo>
                    <a:lnTo>
                      <a:pt x="30" y="6"/>
                    </a:lnTo>
                    <a:lnTo>
                      <a:pt x="37" y="6"/>
                    </a:lnTo>
                    <a:lnTo>
                      <a:pt x="37" y="0"/>
                    </a:lnTo>
                    <a:lnTo>
                      <a:pt x="30"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89" name="Line 6775"/>
              <p:cNvSpPr>
                <a:spLocks noChangeShapeType="1"/>
              </p:cNvSpPr>
              <p:nvPr/>
            </p:nvSpPr>
            <p:spPr bwMode="auto">
              <a:xfrm>
                <a:off x="6569076"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0" name="Freeform 6776"/>
              <p:cNvSpPr>
                <a:spLocks/>
              </p:cNvSpPr>
              <p:nvPr/>
            </p:nvSpPr>
            <p:spPr bwMode="auto">
              <a:xfrm>
                <a:off x="6564313" y="3281363"/>
                <a:ext cx="12700" cy="3175"/>
              </a:xfrm>
              <a:custGeom>
                <a:avLst/>
                <a:gdLst/>
                <a:ahLst/>
                <a:cxnLst>
                  <a:cxn ang="0">
                    <a:pos x="8" y="0"/>
                  </a:cxn>
                  <a:cxn ang="0">
                    <a:pos x="0" y="0"/>
                  </a:cxn>
                  <a:cxn ang="0">
                    <a:pos x="0" y="6"/>
                  </a:cxn>
                  <a:cxn ang="0">
                    <a:pos x="23" y="6"/>
                  </a:cxn>
                  <a:cxn ang="0">
                    <a:pos x="23" y="0"/>
                  </a:cxn>
                  <a:cxn ang="0">
                    <a:pos x="15" y="0"/>
                  </a:cxn>
                  <a:cxn ang="0">
                    <a:pos x="8" y="0"/>
                  </a:cxn>
                </a:cxnLst>
                <a:rect l="0" t="0" r="r" b="b"/>
                <a:pathLst>
                  <a:path w="23" h="6">
                    <a:moveTo>
                      <a:pt x="8" y="0"/>
                    </a:moveTo>
                    <a:lnTo>
                      <a:pt x="0" y="0"/>
                    </a:lnTo>
                    <a:lnTo>
                      <a:pt x="0" y="6"/>
                    </a:lnTo>
                    <a:lnTo>
                      <a:pt x="23" y="6"/>
                    </a:lnTo>
                    <a:lnTo>
                      <a:pt x="23"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1" name="Freeform 6777"/>
              <p:cNvSpPr>
                <a:spLocks/>
              </p:cNvSpPr>
              <p:nvPr/>
            </p:nvSpPr>
            <p:spPr bwMode="auto">
              <a:xfrm>
                <a:off x="6564313" y="3281363"/>
                <a:ext cx="12700" cy="3175"/>
              </a:xfrm>
              <a:custGeom>
                <a:avLst/>
                <a:gdLst/>
                <a:ahLst/>
                <a:cxnLst>
                  <a:cxn ang="0">
                    <a:pos x="8" y="0"/>
                  </a:cxn>
                  <a:cxn ang="0">
                    <a:pos x="0" y="0"/>
                  </a:cxn>
                  <a:cxn ang="0">
                    <a:pos x="0" y="6"/>
                  </a:cxn>
                  <a:cxn ang="0">
                    <a:pos x="8" y="6"/>
                  </a:cxn>
                  <a:cxn ang="0">
                    <a:pos x="15" y="6"/>
                  </a:cxn>
                  <a:cxn ang="0">
                    <a:pos x="23" y="6"/>
                  </a:cxn>
                  <a:cxn ang="0">
                    <a:pos x="23" y="0"/>
                  </a:cxn>
                  <a:cxn ang="0">
                    <a:pos x="15" y="0"/>
                  </a:cxn>
                  <a:cxn ang="0">
                    <a:pos x="8" y="0"/>
                  </a:cxn>
                </a:cxnLst>
                <a:rect l="0" t="0" r="r" b="b"/>
                <a:pathLst>
                  <a:path w="23" h="6">
                    <a:moveTo>
                      <a:pt x="8" y="0"/>
                    </a:moveTo>
                    <a:lnTo>
                      <a:pt x="0" y="0"/>
                    </a:lnTo>
                    <a:lnTo>
                      <a:pt x="0" y="6"/>
                    </a:lnTo>
                    <a:lnTo>
                      <a:pt x="8" y="6"/>
                    </a:lnTo>
                    <a:lnTo>
                      <a:pt x="15" y="6"/>
                    </a:lnTo>
                    <a:lnTo>
                      <a:pt x="23" y="6"/>
                    </a:lnTo>
                    <a:lnTo>
                      <a:pt x="23"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2" name="Line 6778"/>
              <p:cNvSpPr>
                <a:spLocks noChangeShapeType="1"/>
              </p:cNvSpPr>
              <p:nvPr/>
            </p:nvSpPr>
            <p:spPr bwMode="auto">
              <a:xfrm>
                <a:off x="6572251"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3" name="Freeform 6779"/>
              <p:cNvSpPr>
                <a:spLocks/>
              </p:cNvSpPr>
              <p:nvPr/>
            </p:nvSpPr>
            <p:spPr bwMode="auto">
              <a:xfrm>
                <a:off x="6569076" y="3281363"/>
                <a:ext cx="15875" cy="3175"/>
              </a:xfrm>
              <a:custGeom>
                <a:avLst/>
                <a:gdLst/>
                <a:ahLst/>
                <a:cxnLst>
                  <a:cxn ang="0">
                    <a:pos x="7" y="0"/>
                  </a:cxn>
                  <a:cxn ang="0">
                    <a:pos x="0" y="0"/>
                  </a:cxn>
                  <a:cxn ang="0">
                    <a:pos x="0" y="6"/>
                  </a:cxn>
                  <a:cxn ang="0">
                    <a:pos x="31" y="6"/>
                  </a:cxn>
                  <a:cxn ang="0">
                    <a:pos x="31" y="0"/>
                  </a:cxn>
                  <a:cxn ang="0">
                    <a:pos x="23" y="0"/>
                  </a:cxn>
                  <a:cxn ang="0">
                    <a:pos x="7" y="0"/>
                  </a:cxn>
                </a:cxnLst>
                <a:rect l="0" t="0" r="r" b="b"/>
                <a:pathLst>
                  <a:path w="31" h="6">
                    <a:moveTo>
                      <a:pt x="7" y="0"/>
                    </a:moveTo>
                    <a:lnTo>
                      <a:pt x="0" y="0"/>
                    </a:lnTo>
                    <a:lnTo>
                      <a:pt x="0" y="6"/>
                    </a:lnTo>
                    <a:lnTo>
                      <a:pt x="31" y="6"/>
                    </a:lnTo>
                    <a:lnTo>
                      <a:pt x="31" y="0"/>
                    </a:lnTo>
                    <a:lnTo>
                      <a:pt x="23"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4" name="Freeform 6780"/>
              <p:cNvSpPr>
                <a:spLocks/>
              </p:cNvSpPr>
              <p:nvPr/>
            </p:nvSpPr>
            <p:spPr bwMode="auto">
              <a:xfrm>
                <a:off x="6569076" y="3281363"/>
                <a:ext cx="15875" cy="3175"/>
              </a:xfrm>
              <a:custGeom>
                <a:avLst/>
                <a:gdLst/>
                <a:ahLst/>
                <a:cxnLst>
                  <a:cxn ang="0">
                    <a:pos x="7" y="0"/>
                  </a:cxn>
                  <a:cxn ang="0">
                    <a:pos x="0" y="0"/>
                  </a:cxn>
                  <a:cxn ang="0">
                    <a:pos x="0" y="6"/>
                  </a:cxn>
                  <a:cxn ang="0">
                    <a:pos x="7" y="6"/>
                  </a:cxn>
                  <a:cxn ang="0">
                    <a:pos x="23" y="6"/>
                  </a:cxn>
                  <a:cxn ang="0">
                    <a:pos x="31" y="6"/>
                  </a:cxn>
                  <a:cxn ang="0">
                    <a:pos x="31" y="0"/>
                  </a:cxn>
                  <a:cxn ang="0">
                    <a:pos x="23" y="0"/>
                  </a:cxn>
                  <a:cxn ang="0">
                    <a:pos x="7" y="0"/>
                  </a:cxn>
                </a:cxnLst>
                <a:rect l="0" t="0" r="r" b="b"/>
                <a:pathLst>
                  <a:path w="31" h="6">
                    <a:moveTo>
                      <a:pt x="7" y="0"/>
                    </a:moveTo>
                    <a:lnTo>
                      <a:pt x="0" y="0"/>
                    </a:lnTo>
                    <a:lnTo>
                      <a:pt x="0" y="6"/>
                    </a:lnTo>
                    <a:lnTo>
                      <a:pt x="7" y="6"/>
                    </a:lnTo>
                    <a:lnTo>
                      <a:pt x="23" y="6"/>
                    </a:lnTo>
                    <a:lnTo>
                      <a:pt x="31" y="6"/>
                    </a:lnTo>
                    <a:lnTo>
                      <a:pt x="31" y="0"/>
                    </a:lnTo>
                    <a:lnTo>
                      <a:pt x="23"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5" name="Line 6781"/>
              <p:cNvSpPr>
                <a:spLocks noChangeShapeType="1"/>
              </p:cNvSpPr>
              <p:nvPr/>
            </p:nvSpPr>
            <p:spPr bwMode="auto">
              <a:xfrm>
                <a:off x="6581776"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6" name="Freeform 6782"/>
              <p:cNvSpPr>
                <a:spLocks/>
              </p:cNvSpPr>
              <p:nvPr/>
            </p:nvSpPr>
            <p:spPr bwMode="auto">
              <a:xfrm>
                <a:off x="6577013" y="3281363"/>
                <a:ext cx="23813" cy="3175"/>
              </a:xfrm>
              <a:custGeom>
                <a:avLst/>
                <a:gdLst/>
                <a:ahLst/>
                <a:cxnLst>
                  <a:cxn ang="0">
                    <a:pos x="8" y="0"/>
                  </a:cxn>
                  <a:cxn ang="0">
                    <a:pos x="0" y="0"/>
                  </a:cxn>
                  <a:cxn ang="0">
                    <a:pos x="0" y="6"/>
                  </a:cxn>
                  <a:cxn ang="0">
                    <a:pos x="45" y="6"/>
                  </a:cxn>
                  <a:cxn ang="0">
                    <a:pos x="45" y="0"/>
                  </a:cxn>
                  <a:cxn ang="0">
                    <a:pos x="8" y="0"/>
                  </a:cxn>
                </a:cxnLst>
                <a:rect l="0" t="0" r="r" b="b"/>
                <a:pathLst>
                  <a:path w="45" h="6">
                    <a:moveTo>
                      <a:pt x="8" y="0"/>
                    </a:moveTo>
                    <a:lnTo>
                      <a:pt x="0" y="0"/>
                    </a:lnTo>
                    <a:lnTo>
                      <a:pt x="0" y="6"/>
                    </a:lnTo>
                    <a:lnTo>
                      <a:pt x="45" y="6"/>
                    </a:lnTo>
                    <a:lnTo>
                      <a:pt x="4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7" name="Freeform 6783"/>
              <p:cNvSpPr>
                <a:spLocks/>
              </p:cNvSpPr>
              <p:nvPr/>
            </p:nvSpPr>
            <p:spPr bwMode="auto">
              <a:xfrm>
                <a:off x="6577013" y="3281363"/>
                <a:ext cx="23813" cy="3175"/>
              </a:xfrm>
              <a:custGeom>
                <a:avLst/>
                <a:gdLst/>
                <a:ahLst/>
                <a:cxnLst>
                  <a:cxn ang="0">
                    <a:pos x="8" y="0"/>
                  </a:cxn>
                  <a:cxn ang="0">
                    <a:pos x="0" y="0"/>
                  </a:cxn>
                  <a:cxn ang="0">
                    <a:pos x="0" y="6"/>
                  </a:cxn>
                  <a:cxn ang="0">
                    <a:pos x="8" y="6"/>
                  </a:cxn>
                  <a:cxn ang="0">
                    <a:pos x="45" y="6"/>
                  </a:cxn>
                  <a:cxn ang="0">
                    <a:pos x="45" y="6"/>
                  </a:cxn>
                  <a:cxn ang="0">
                    <a:pos x="45" y="0"/>
                  </a:cxn>
                  <a:cxn ang="0">
                    <a:pos x="45" y="0"/>
                  </a:cxn>
                  <a:cxn ang="0">
                    <a:pos x="8" y="0"/>
                  </a:cxn>
                </a:cxnLst>
                <a:rect l="0" t="0" r="r" b="b"/>
                <a:pathLst>
                  <a:path w="45" h="6">
                    <a:moveTo>
                      <a:pt x="8" y="0"/>
                    </a:moveTo>
                    <a:lnTo>
                      <a:pt x="0" y="0"/>
                    </a:lnTo>
                    <a:lnTo>
                      <a:pt x="0" y="6"/>
                    </a:lnTo>
                    <a:lnTo>
                      <a:pt x="8" y="6"/>
                    </a:lnTo>
                    <a:lnTo>
                      <a:pt x="45" y="6"/>
                    </a:lnTo>
                    <a:lnTo>
                      <a:pt x="45" y="6"/>
                    </a:lnTo>
                    <a:lnTo>
                      <a:pt x="45" y="0"/>
                    </a:lnTo>
                    <a:lnTo>
                      <a:pt x="4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8" name="Line 6784"/>
              <p:cNvSpPr>
                <a:spLocks noChangeShapeType="1"/>
              </p:cNvSpPr>
              <p:nvPr/>
            </p:nvSpPr>
            <p:spPr bwMode="auto">
              <a:xfrm>
                <a:off x="6600826"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299" name="Freeform 6785"/>
              <p:cNvSpPr>
                <a:spLocks/>
              </p:cNvSpPr>
              <p:nvPr/>
            </p:nvSpPr>
            <p:spPr bwMode="auto">
              <a:xfrm>
                <a:off x="6597651" y="3281363"/>
                <a:ext cx="26988" cy="3175"/>
              </a:xfrm>
              <a:custGeom>
                <a:avLst/>
                <a:gdLst/>
                <a:ahLst/>
                <a:cxnLst>
                  <a:cxn ang="0">
                    <a:pos x="7" y="0"/>
                  </a:cxn>
                  <a:cxn ang="0">
                    <a:pos x="0" y="0"/>
                  </a:cxn>
                  <a:cxn ang="0">
                    <a:pos x="0" y="6"/>
                  </a:cxn>
                  <a:cxn ang="0">
                    <a:pos x="53" y="6"/>
                  </a:cxn>
                  <a:cxn ang="0">
                    <a:pos x="53" y="0"/>
                  </a:cxn>
                  <a:cxn ang="0">
                    <a:pos x="45" y="0"/>
                  </a:cxn>
                  <a:cxn ang="0">
                    <a:pos x="7" y="0"/>
                  </a:cxn>
                </a:cxnLst>
                <a:rect l="0" t="0" r="r" b="b"/>
                <a:pathLst>
                  <a:path w="53" h="6">
                    <a:moveTo>
                      <a:pt x="7" y="0"/>
                    </a:moveTo>
                    <a:lnTo>
                      <a:pt x="0" y="0"/>
                    </a:lnTo>
                    <a:lnTo>
                      <a:pt x="0" y="6"/>
                    </a:lnTo>
                    <a:lnTo>
                      <a:pt x="53" y="6"/>
                    </a:lnTo>
                    <a:lnTo>
                      <a:pt x="53" y="0"/>
                    </a:lnTo>
                    <a:lnTo>
                      <a:pt x="4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0" name="Freeform 6786"/>
              <p:cNvSpPr>
                <a:spLocks/>
              </p:cNvSpPr>
              <p:nvPr/>
            </p:nvSpPr>
            <p:spPr bwMode="auto">
              <a:xfrm>
                <a:off x="6597651" y="3281363"/>
                <a:ext cx="26988" cy="3175"/>
              </a:xfrm>
              <a:custGeom>
                <a:avLst/>
                <a:gdLst/>
                <a:ahLst/>
                <a:cxnLst>
                  <a:cxn ang="0">
                    <a:pos x="7" y="0"/>
                  </a:cxn>
                  <a:cxn ang="0">
                    <a:pos x="0" y="0"/>
                  </a:cxn>
                  <a:cxn ang="0">
                    <a:pos x="0" y="6"/>
                  </a:cxn>
                  <a:cxn ang="0">
                    <a:pos x="7" y="6"/>
                  </a:cxn>
                  <a:cxn ang="0">
                    <a:pos x="45" y="6"/>
                  </a:cxn>
                  <a:cxn ang="0">
                    <a:pos x="53" y="6"/>
                  </a:cxn>
                  <a:cxn ang="0">
                    <a:pos x="53" y="0"/>
                  </a:cxn>
                  <a:cxn ang="0">
                    <a:pos x="45" y="0"/>
                  </a:cxn>
                  <a:cxn ang="0">
                    <a:pos x="7" y="0"/>
                  </a:cxn>
                </a:cxnLst>
                <a:rect l="0" t="0" r="r" b="b"/>
                <a:pathLst>
                  <a:path w="53" h="6">
                    <a:moveTo>
                      <a:pt x="7" y="0"/>
                    </a:moveTo>
                    <a:lnTo>
                      <a:pt x="0" y="0"/>
                    </a:lnTo>
                    <a:lnTo>
                      <a:pt x="0" y="6"/>
                    </a:lnTo>
                    <a:lnTo>
                      <a:pt x="7" y="6"/>
                    </a:lnTo>
                    <a:lnTo>
                      <a:pt x="45" y="6"/>
                    </a:lnTo>
                    <a:lnTo>
                      <a:pt x="53" y="6"/>
                    </a:lnTo>
                    <a:lnTo>
                      <a:pt x="53" y="0"/>
                    </a:lnTo>
                    <a:lnTo>
                      <a:pt x="4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1" name="Line 6787"/>
              <p:cNvSpPr>
                <a:spLocks noChangeShapeType="1"/>
              </p:cNvSpPr>
              <p:nvPr/>
            </p:nvSpPr>
            <p:spPr bwMode="auto">
              <a:xfrm>
                <a:off x="6621463"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2" name="Freeform 6788"/>
              <p:cNvSpPr>
                <a:spLocks/>
              </p:cNvSpPr>
              <p:nvPr/>
            </p:nvSpPr>
            <p:spPr bwMode="auto">
              <a:xfrm>
                <a:off x="6616701" y="3281363"/>
                <a:ext cx="12700" cy="3175"/>
              </a:xfrm>
              <a:custGeom>
                <a:avLst/>
                <a:gdLst/>
                <a:ahLst/>
                <a:cxnLst>
                  <a:cxn ang="0">
                    <a:pos x="8" y="0"/>
                  </a:cxn>
                  <a:cxn ang="0">
                    <a:pos x="0" y="0"/>
                  </a:cxn>
                  <a:cxn ang="0">
                    <a:pos x="0" y="6"/>
                  </a:cxn>
                  <a:cxn ang="0">
                    <a:pos x="23" y="6"/>
                  </a:cxn>
                  <a:cxn ang="0">
                    <a:pos x="23" y="0"/>
                  </a:cxn>
                  <a:cxn ang="0">
                    <a:pos x="16" y="0"/>
                  </a:cxn>
                  <a:cxn ang="0">
                    <a:pos x="8" y="0"/>
                  </a:cxn>
                </a:cxnLst>
                <a:rect l="0" t="0" r="r" b="b"/>
                <a:pathLst>
                  <a:path w="23" h="6">
                    <a:moveTo>
                      <a:pt x="8" y="0"/>
                    </a:moveTo>
                    <a:lnTo>
                      <a:pt x="0" y="0"/>
                    </a:lnTo>
                    <a:lnTo>
                      <a:pt x="0" y="6"/>
                    </a:lnTo>
                    <a:lnTo>
                      <a:pt x="23" y="6"/>
                    </a:lnTo>
                    <a:lnTo>
                      <a:pt x="23" y="0"/>
                    </a:lnTo>
                    <a:lnTo>
                      <a:pt x="16"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3" name="Freeform 6789"/>
              <p:cNvSpPr>
                <a:spLocks/>
              </p:cNvSpPr>
              <p:nvPr/>
            </p:nvSpPr>
            <p:spPr bwMode="auto">
              <a:xfrm>
                <a:off x="6616701" y="3281363"/>
                <a:ext cx="12700" cy="3175"/>
              </a:xfrm>
              <a:custGeom>
                <a:avLst/>
                <a:gdLst/>
                <a:ahLst/>
                <a:cxnLst>
                  <a:cxn ang="0">
                    <a:pos x="8" y="0"/>
                  </a:cxn>
                  <a:cxn ang="0">
                    <a:pos x="0" y="0"/>
                  </a:cxn>
                  <a:cxn ang="0">
                    <a:pos x="0" y="6"/>
                  </a:cxn>
                  <a:cxn ang="0">
                    <a:pos x="8" y="6"/>
                  </a:cxn>
                  <a:cxn ang="0">
                    <a:pos x="16" y="6"/>
                  </a:cxn>
                  <a:cxn ang="0">
                    <a:pos x="23" y="6"/>
                  </a:cxn>
                  <a:cxn ang="0">
                    <a:pos x="23" y="0"/>
                  </a:cxn>
                  <a:cxn ang="0">
                    <a:pos x="16" y="0"/>
                  </a:cxn>
                  <a:cxn ang="0">
                    <a:pos x="8" y="0"/>
                  </a:cxn>
                </a:cxnLst>
                <a:rect l="0" t="0" r="r" b="b"/>
                <a:pathLst>
                  <a:path w="23" h="6">
                    <a:moveTo>
                      <a:pt x="8" y="0"/>
                    </a:moveTo>
                    <a:lnTo>
                      <a:pt x="0" y="0"/>
                    </a:lnTo>
                    <a:lnTo>
                      <a:pt x="0" y="6"/>
                    </a:lnTo>
                    <a:lnTo>
                      <a:pt x="8" y="6"/>
                    </a:lnTo>
                    <a:lnTo>
                      <a:pt x="16" y="6"/>
                    </a:lnTo>
                    <a:lnTo>
                      <a:pt x="23" y="6"/>
                    </a:lnTo>
                    <a:lnTo>
                      <a:pt x="23" y="0"/>
                    </a:lnTo>
                    <a:lnTo>
                      <a:pt x="16"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4" name="Line 6790"/>
              <p:cNvSpPr>
                <a:spLocks noChangeShapeType="1"/>
              </p:cNvSpPr>
              <p:nvPr/>
            </p:nvSpPr>
            <p:spPr bwMode="auto">
              <a:xfrm>
                <a:off x="662463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5" name="Freeform 6791"/>
              <p:cNvSpPr>
                <a:spLocks/>
              </p:cNvSpPr>
              <p:nvPr/>
            </p:nvSpPr>
            <p:spPr bwMode="auto">
              <a:xfrm>
                <a:off x="6621463" y="3281363"/>
                <a:ext cx="11113" cy="3175"/>
              </a:xfrm>
              <a:custGeom>
                <a:avLst/>
                <a:gdLst/>
                <a:ahLst/>
                <a:cxnLst>
                  <a:cxn ang="0">
                    <a:pos x="8" y="0"/>
                  </a:cxn>
                  <a:cxn ang="0">
                    <a:pos x="0" y="0"/>
                  </a:cxn>
                  <a:cxn ang="0">
                    <a:pos x="0" y="6"/>
                  </a:cxn>
                  <a:cxn ang="0">
                    <a:pos x="22" y="6"/>
                  </a:cxn>
                  <a:cxn ang="0">
                    <a:pos x="22" y="0"/>
                  </a:cxn>
                  <a:cxn ang="0">
                    <a:pos x="15" y="0"/>
                  </a:cxn>
                  <a:cxn ang="0">
                    <a:pos x="8" y="0"/>
                  </a:cxn>
                </a:cxnLst>
                <a:rect l="0" t="0" r="r" b="b"/>
                <a:pathLst>
                  <a:path w="22" h="6">
                    <a:moveTo>
                      <a:pt x="8" y="0"/>
                    </a:moveTo>
                    <a:lnTo>
                      <a:pt x="0" y="0"/>
                    </a:lnTo>
                    <a:lnTo>
                      <a:pt x="0" y="6"/>
                    </a:lnTo>
                    <a:lnTo>
                      <a:pt x="22" y="6"/>
                    </a:lnTo>
                    <a:lnTo>
                      <a:pt x="22" y="0"/>
                    </a:lnTo>
                    <a:lnTo>
                      <a:pt x="15"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6" name="Freeform 6792"/>
              <p:cNvSpPr>
                <a:spLocks/>
              </p:cNvSpPr>
              <p:nvPr/>
            </p:nvSpPr>
            <p:spPr bwMode="auto">
              <a:xfrm>
                <a:off x="6621463" y="3281363"/>
                <a:ext cx="11113" cy="3175"/>
              </a:xfrm>
              <a:custGeom>
                <a:avLst/>
                <a:gdLst/>
                <a:ahLst/>
                <a:cxnLst>
                  <a:cxn ang="0">
                    <a:pos x="8" y="0"/>
                  </a:cxn>
                  <a:cxn ang="0">
                    <a:pos x="0" y="0"/>
                  </a:cxn>
                  <a:cxn ang="0">
                    <a:pos x="0" y="6"/>
                  </a:cxn>
                  <a:cxn ang="0">
                    <a:pos x="8" y="6"/>
                  </a:cxn>
                  <a:cxn ang="0">
                    <a:pos x="15" y="6"/>
                  </a:cxn>
                  <a:cxn ang="0">
                    <a:pos x="22" y="6"/>
                  </a:cxn>
                  <a:cxn ang="0">
                    <a:pos x="22" y="0"/>
                  </a:cxn>
                  <a:cxn ang="0">
                    <a:pos x="15" y="0"/>
                  </a:cxn>
                  <a:cxn ang="0">
                    <a:pos x="8" y="0"/>
                  </a:cxn>
                </a:cxnLst>
                <a:rect l="0" t="0" r="r" b="b"/>
                <a:pathLst>
                  <a:path w="22" h="6">
                    <a:moveTo>
                      <a:pt x="8" y="0"/>
                    </a:moveTo>
                    <a:lnTo>
                      <a:pt x="0" y="0"/>
                    </a:lnTo>
                    <a:lnTo>
                      <a:pt x="0" y="6"/>
                    </a:lnTo>
                    <a:lnTo>
                      <a:pt x="8" y="6"/>
                    </a:lnTo>
                    <a:lnTo>
                      <a:pt x="15" y="6"/>
                    </a:lnTo>
                    <a:lnTo>
                      <a:pt x="22" y="6"/>
                    </a:lnTo>
                    <a:lnTo>
                      <a:pt x="22" y="0"/>
                    </a:lnTo>
                    <a:lnTo>
                      <a:pt x="15"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7" name="Line 6793"/>
              <p:cNvSpPr>
                <a:spLocks noChangeShapeType="1"/>
              </p:cNvSpPr>
              <p:nvPr/>
            </p:nvSpPr>
            <p:spPr bwMode="auto">
              <a:xfrm>
                <a:off x="6629401"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8" name="Freeform 6794"/>
              <p:cNvSpPr>
                <a:spLocks/>
              </p:cNvSpPr>
              <p:nvPr/>
            </p:nvSpPr>
            <p:spPr bwMode="auto">
              <a:xfrm>
                <a:off x="6624638" y="3281363"/>
                <a:ext cx="12700" cy="3175"/>
              </a:xfrm>
              <a:custGeom>
                <a:avLst/>
                <a:gdLst/>
                <a:ahLst/>
                <a:cxnLst>
                  <a:cxn ang="0">
                    <a:pos x="7" y="0"/>
                  </a:cxn>
                  <a:cxn ang="0">
                    <a:pos x="0" y="0"/>
                  </a:cxn>
                  <a:cxn ang="0">
                    <a:pos x="0" y="6"/>
                  </a:cxn>
                  <a:cxn ang="0">
                    <a:pos x="22" y="6"/>
                  </a:cxn>
                  <a:cxn ang="0">
                    <a:pos x="22" y="0"/>
                  </a:cxn>
                  <a:cxn ang="0">
                    <a:pos x="14" y="0"/>
                  </a:cxn>
                  <a:cxn ang="0">
                    <a:pos x="7" y="0"/>
                  </a:cxn>
                </a:cxnLst>
                <a:rect l="0" t="0" r="r" b="b"/>
                <a:pathLst>
                  <a:path w="22" h="6">
                    <a:moveTo>
                      <a:pt x="7" y="0"/>
                    </a:moveTo>
                    <a:lnTo>
                      <a:pt x="0" y="0"/>
                    </a:lnTo>
                    <a:lnTo>
                      <a:pt x="0" y="6"/>
                    </a:lnTo>
                    <a:lnTo>
                      <a:pt x="22" y="6"/>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09" name="Freeform 6795"/>
              <p:cNvSpPr>
                <a:spLocks/>
              </p:cNvSpPr>
              <p:nvPr/>
            </p:nvSpPr>
            <p:spPr bwMode="auto">
              <a:xfrm>
                <a:off x="6624638" y="3281363"/>
                <a:ext cx="12700" cy="3175"/>
              </a:xfrm>
              <a:custGeom>
                <a:avLst/>
                <a:gdLst/>
                <a:ahLst/>
                <a:cxnLst>
                  <a:cxn ang="0">
                    <a:pos x="7" y="0"/>
                  </a:cxn>
                  <a:cxn ang="0">
                    <a:pos x="0" y="0"/>
                  </a:cxn>
                  <a:cxn ang="0">
                    <a:pos x="0" y="6"/>
                  </a:cxn>
                  <a:cxn ang="0">
                    <a:pos x="7" y="6"/>
                  </a:cxn>
                  <a:cxn ang="0">
                    <a:pos x="14" y="6"/>
                  </a:cxn>
                  <a:cxn ang="0">
                    <a:pos x="22" y="6"/>
                  </a:cxn>
                  <a:cxn ang="0">
                    <a:pos x="22" y="0"/>
                  </a:cxn>
                  <a:cxn ang="0">
                    <a:pos x="14" y="0"/>
                  </a:cxn>
                  <a:cxn ang="0">
                    <a:pos x="7" y="0"/>
                  </a:cxn>
                </a:cxnLst>
                <a:rect l="0" t="0" r="r" b="b"/>
                <a:pathLst>
                  <a:path w="22" h="6">
                    <a:moveTo>
                      <a:pt x="7" y="0"/>
                    </a:moveTo>
                    <a:lnTo>
                      <a:pt x="0" y="0"/>
                    </a:lnTo>
                    <a:lnTo>
                      <a:pt x="0" y="6"/>
                    </a:lnTo>
                    <a:lnTo>
                      <a:pt x="7" y="6"/>
                    </a:lnTo>
                    <a:lnTo>
                      <a:pt x="14" y="6"/>
                    </a:lnTo>
                    <a:lnTo>
                      <a:pt x="22" y="6"/>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0" name="Line 6796"/>
              <p:cNvSpPr>
                <a:spLocks noChangeShapeType="1"/>
              </p:cNvSpPr>
              <p:nvPr/>
            </p:nvSpPr>
            <p:spPr bwMode="auto">
              <a:xfrm>
                <a:off x="6632576"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1" name="Freeform 6797"/>
              <p:cNvSpPr>
                <a:spLocks/>
              </p:cNvSpPr>
              <p:nvPr/>
            </p:nvSpPr>
            <p:spPr bwMode="auto">
              <a:xfrm>
                <a:off x="6629401" y="3281363"/>
                <a:ext cx="11113" cy="3175"/>
              </a:xfrm>
              <a:custGeom>
                <a:avLst/>
                <a:gdLst/>
                <a:ahLst/>
                <a:cxnLst>
                  <a:cxn ang="0">
                    <a:pos x="7" y="0"/>
                  </a:cxn>
                  <a:cxn ang="0">
                    <a:pos x="0" y="0"/>
                  </a:cxn>
                  <a:cxn ang="0">
                    <a:pos x="0" y="6"/>
                  </a:cxn>
                  <a:cxn ang="0">
                    <a:pos x="22" y="6"/>
                  </a:cxn>
                  <a:cxn ang="0">
                    <a:pos x="15" y="0"/>
                  </a:cxn>
                  <a:cxn ang="0">
                    <a:pos x="7" y="0"/>
                  </a:cxn>
                </a:cxnLst>
                <a:rect l="0" t="0" r="r" b="b"/>
                <a:pathLst>
                  <a:path w="22" h="6">
                    <a:moveTo>
                      <a:pt x="7" y="0"/>
                    </a:moveTo>
                    <a:lnTo>
                      <a:pt x="0" y="0"/>
                    </a:lnTo>
                    <a:lnTo>
                      <a:pt x="0" y="6"/>
                    </a:lnTo>
                    <a:lnTo>
                      <a:pt x="22" y="6"/>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2" name="Freeform 6798"/>
              <p:cNvSpPr>
                <a:spLocks/>
              </p:cNvSpPr>
              <p:nvPr/>
            </p:nvSpPr>
            <p:spPr bwMode="auto">
              <a:xfrm>
                <a:off x="6629401" y="3281363"/>
                <a:ext cx="11113" cy="3175"/>
              </a:xfrm>
              <a:custGeom>
                <a:avLst/>
                <a:gdLst/>
                <a:ahLst/>
                <a:cxnLst>
                  <a:cxn ang="0">
                    <a:pos x="7" y="0"/>
                  </a:cxn>
                  <a:cxn ang="0">
                    <a:pos x="0" y="0"/>
                  </a:cxn>
                  <a:cxn ang="0">
                    <a:pos x="0" y="6"/>
                  </a:cxn>
                  <a:cxn ang="0">
                    <a:pos x="7" y="6"/>
                  </a:cxn>
                  <a:cxn ang="0">
                    <a:pos x="15" y="6"/>
                  </a:cxn>
                  <a:cxn ang="0">
                    <a:pos x="22" y="6"/>
                  </a:cxn>
                  <a:cxn ang="0">
                    <a:pos x="15" y="0"/>
                  </a:cxn>
                  <a:cxn ang="0">
                    <a:pos x="15" y="0"/>
                  </a:cxn>
                  <a:cxn ang="0">
                    <a:pos x="7" y="0"/>
                  </a:cxn>
                </a:cxnLst>
                <a:rect l="0" t="0" r="r" b="b"/>
                <a:pathLst>
                  <a:path w="22" h="6">
                    <a:moveTo>
                      <a:pt x="7" y="0"/>
                    </a:moveTo>
                    <a:lnTo>
                      <a:pt x="0" y="0"/>
                    </a:lnTo>
                    <a:lnTo>
                      <a:pt x="0" y="6"/>
                    </a:lnTo>
                    <a:lnTo>
                      <a:pt x="7" y="6"/>
                    </a:lnTo>
                    <a:lnTo>
                      <a:pt x="15" y="6"/>
                    </a:lnTo>
                    <a:lnTo>
                      <a:pt x="22" y="6"/>
                    </a:lnTo>
                    <a:lnTo>
                      <a:pt x="15"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3" name="Line 6799"/>
              <p:cNvSpPr>
                <a:spLocks noChangeShapeType="1"/>
              </p:cNvSpPr>
              <p:nvPr/>
            </p:nvSpPr>
            <p:spPr bwMode="auto">
              <a:xfrm>
                <a:off x="663733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4" name="Freeform 6800"/>
              <p:cNvSpPr>
                <a:spLocks/>
              </p:cNvSpPr>
              <p:nvPr/>
            </p:nvSpPr>
            <p:spPr bwMode="auto">
              <a:xfrm>
                <a:off x="6632576" y="3281363"/>
                <a:ext cx="23813" cy="3175"/>
              </a:xfrm>
              <a:custGeom>
                <a:avLst/>
                <a:gdLst/>
                <a:ahLst/>
                <a:cxnLst>
                  <a:cxn ang="0">
                    <a:pos x="8" y="0"/>
                  </a:cxn>
                  <a:cxn ang="0">
                    <a:pos x="0" y="0"/>
                  </a:cxn>
                  <a:cxn ang="0">
                    <a:pos x="0" y="6"/>
                  </a:cxn>
                  <a:cxn ang="0">
                    <a:pos x="45" y="6"/>
                  </a:cxn>
                  <a:cxn ang="0">
                    <a:pos x="45" y="0"/>
                  </a:cxn>
                  <a:cxn ang="0">
                    <a:pos x="38" y="0"/>
                  </a:cxn>
                  <a:cxn ang="0">
                    <a:pos x="8" y="0"/>
                  </a:cxn>
                </a:cxnLst>
                <a:rect l="0" t="0" r="r" b="b"/>
                <a:pathLst>
                  <a:path w="45" h="6">
                    <a:moveTo>
                      <a:pt x="8" y="0"/>
                    </a:moveTo>
                    <a:lnTo>
                      <a:pt x="0" y="0"/>
                    </a:lnTo>
                    <a:lnTo>
                      <a:pt x="0" y="6"/>
                    </a:lnTo>
                    <a:lnTo>
                      <a:pt x="45" y="6"/>
                    </a:lnTo>
                    <a:lnTo>
                      <a:pt x="45" y="0"/>
                    </a:lnTo>
                    <a:lnTo>
                      <a:pt x="38"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5" name="Freeform 6801"/>
              <p:cNvSpPr>
                <a:spLocks/>
              </p:cNvSpPr>
              <p:nvPr/>
            </p:nvSpPr>
            <p:spPr bwMode="auto">
              <a:xfrm>
                <a:off x="6632576" y="3281363"/>
                <a:ext cx="23813" cy="3175"/>
              </a:xfrm>
              <a:custGeom>
                <a:avLst/>
                <a:gdLst/>
                <a:ahLst/>
                <a:cxnLst>
                  <a:cxn ang="0">
                    <a:pos x="8" y="0"/>
                  </a:cxn>
                  <a:cxn ang="0">
                    <a:pos x="0" y="0"/>
                  </a:cxn>
                  <a:cxn ang="0">
                    <a:pos x="0" y="6"/>
                  </a:cxn>
                  <a:cxn ang="0">
                    <a:pos x="8" y="6"/>
                  </a:cxn>
                  <a:cxn ang="0">
                    <a:pos x="38" y="6"/>
                  </a:cxn>
                  <a:cxn ang="0">
                    <a:pos x="45" y="6"/>
                  </a:cxn>
                  <a:cxn ang="0">
                    <a:pos x="45" y="0"/>
                  </a:cxn>
                  <a:cxn ang="0">
                    <a:pos x="38" y="0"/>
                  </a:cxn>
                  <a:cxn ang="0">
                    <a:pos x="8" y="0"/>
                  </a:cxn>
                </a:cxnLst>
                <a:rect l="0" t="0" r="r" b="b"/>
                <a:pathLst>
                  <a:path w="45" h="6">
                    <a:moveTo>
                      <a:pt x="8" y="0"/>
                    </a:moveTo>
                    <a:lnTo>
                      <a:pt x="0" y="0"/>
                    </a:lnTo>
                    <a:lnTo>
                      <a:pt x="0" y="6"/>
                    </a:lnTo>
                    <a:lnTo>
                      <a:pt x="8" y="6"/>
                    </a:lnTo>
                    <a:lnTo>
                      <a:pt x="38" y="6"/>
                    </a:lnTo>
                    <a:lnTo>
                      <a:pt x="45" y="6"/>
                    </a:lnTo>
                    <a:lnTo>
                      <a:pt x="45" y="0"/>
                    </a:lnTo>
                    <a:lnTo>
                      <a:pt x="38"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6" name="Line 6802"/>
              <p:cNvSpPr>
                <a:spLocks noChangeShapeType="1"/>
              </p:cNvSpPr>
              <p:nvPr/>
            </p:nvSpPr>
            <p:spPr bwMode="auto">
              <a:xfrm>
                <a:off x="6653213"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7" name="Freeform 6803"/>
              <p:cNvSpPr>
                <a:spLocks/>
              </p:cNvSpPr>
              <p:nvPr/>
            </p:nvSpPr>
            <p:spPr bwMode="auto">
              <a:xfrm>
                <a:off x="6648451" y="3281363"/>
                <a:ext cx="12700" cy="3175"/>
              </a:xfrm>
              <a:custGeom>
                <a:avLst/>
                <a:gdLst/>
                <a:ahLst/>
                <a:cxnLst>
                  <a:cxn ang="0">
                    <a:pos x="7" y="0"/>
                  </a:cxn>
                  <a:cxn ang="0">
                    <a:pos x="0" y="6"/>
                  </a:cxn>
                  <a:cxn ang="0">
                    <a:pos x="22" y="6"/>
                  </a:cxn>
                  <a:cxn ang="0">
                    <a:pos x="22" y="0"/>
                  </a:cxn>
                  <a:cxn ang="0">
                    <a:pos x="14" y="0"/>
                  </a:cxn>
                  <a:cxn ang="0">
                    <a:pos x="7" y="0"/>
                  </a:cxn>
                </a:cxnLst>
                <a:rect l="0" t="0" r="r" b="b"/>
                <a:pathLst>
                  <a:path w="22" h="6">
                    <a:moveTo>
                      <a:pt x="7" y="0"/>
                    </a:moveTo>
                    <a:lnTo>
                      <a:pt x="0" y="6"/>
                    </a:lnTo>
                    <a:lnTo>
                      <a:pt x="22" y="6"/>
                    </a:lnTo>
                    <a:lnTo>
                      <a:pt x="22" y="0"/>
                    </a:lnTo>
                    <a:lnTo>
                      <a:pt x="14"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8" name="Freeform 6804"/>
              <p:cNvSpPr>
                <a:spLocks/>
              </p:cNvSpPr>
              <p:nvPr/>
            </p:nvSpPr>
            <p:spPr bwMode="auto">
              <a:xfrm>
                <a:off x="6648451" y="3281363"/>
                <a:ext cx="12700" cy="3175"/>
              </a:xfrm>
              <a:custGeom>
                <a:avLst/>
                <a:gdLst/>
                <a:ahLst/>
                <a:cxnLst>
                  <a:cxn ang="0">
                    <a:pos x="7" y="0"/>
                  </a:cxn>
                  <a:cxn ang="0">
                    <a:pos x="7" y="0"/>
                  </a:cxn>
                  <a:cxn ang="0">
                    <a:pos x="0" y="6"/>
                  </a:cxn>
                  <a:cxn ang="0">
                    <a:pos x="7" y="6"/>
                  </a:cxn>
                  <a:cxn ang="0">
                    <a:pos x="14" y="6"/>
                  </a:cxn>
                  <a:cxn ang="0">
                    <a:pos x="22" y="6"/>
                  </a:cxn>
                  <a:cxn ang="0">
                    <a:pos x="22" y="0"/>
                  </a:cxn>
                  <a:cxn ang="0">
                    <a:pos x="14" y="0"/>
                  </a:cxn>
                  <a:cxn ang="0">
                    <a:pos x="7" y="0"/>
                  </a:cxn>
                </a:cxnLst>
                <a:rect l="0" t="0" r="r" b="b"/>
                <a:pathLst>
                  <a:path w="22" h="6">
                    <a:moveTo>
                      <a:pt x="7" y="0"/>
                    </a:moveTo>
                    <a:lnTo>
                      <a:pt x="7" y="0"/>
                    </a:lnTo>
                    <a:lnTo>
                      <a:pt x="0" y="6"/>
                    </a:lnTo>
                    <a:lnTo>
                      <a:pt x="7" y="6"/>
                    </a:lnTo>
                    <a:lnTo>
                      <a:pt x="14" y="6"/>
                    </a:lnTo>
                    <a:lnTo>
                      <a:pt x="22" y="6"/>
                    </a:lnTo>
                    <a:lnTo>
                      <a:pt x="22" y="0"/>
                    </a:lnTo>
                    <a:lnTo>
                      <a:pt x="14"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19" name="Line 6805"/>
              <p:cNvSpPr>
                <a:spLocks noChangeShapeType="1"/>
              </p:cNvSpPr>
              <p:nvPr/>
            </p:nvSpPr>
            <p:spPr bwMode="auto">
              <a:xfrm>
                <a:off x="6656388"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0" name="Freeform 6806"/>
              <p:cNvSpPr>
                <a:spLocks/>
              </p:cNvSpPr>
              <p:nvPr/>
            </p:nvSpPr>
            <p:spPr bwMode="auto">
              <a:xfrm>
                <a:off x="6653213" y="3281363"/>
                <a:ext cx="34925" cy="3175"/>
              </a:xfrm>
              <a:custGeom>
                <a:avLst/>
                <a:gdLst/>
                <a:ahLst/>
                <a:cxnLst>
                  <a:cxn ang="0">
                    <a:pos x="7" y="0"/>
                  </a:cxn>
                  <a:cxn ang="0">
                    <a:pos x="0" y="6"/>
                  </a:cxn>
                  <a:cxn ang="0">
                    <a:pos x="68" y="6"/>
                  </a:cxn>
                  <a:cxn ang="0">
                    <a:pos x="60" y="0"/>
                  </a:cxn>
                  <a:cxn ang="0">
                    <a:pos x="7" y="0"/>
                  </a:cxn>
                </a:cxnLst>
                <a:rect l="0" t="0" r="r" b="b"/>
                <a:pathLst>
                  <a:path w="68" h="6">
                    <a:moveTo>
                      <a:pt x="7" y="0"/>
                    </a:moveTo>
                    <a:lnTo>
                      <a:pt x="0" y="6"/>
                    </a:lnTo>
                    <a:lnTo>
                      <a:pt x="68" y="6"/>
                    </a:lnTo>
                    <a:lnTo>
                      <a:pt x="60"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1" name="Freeform 6807"/>
              <p:cNvSpPr>
                <a:spLocks/>
              </p:cNvSpPr>
              <p:nvPr/>
            </p:nvSpPr>
            <p:spPr bwMode="auto">
              <a:xfrm>
                <a:off x="6653213" y="3281363"/>
                <a:ext cx="34925" cy="3175"/>
              </a:xfrm>
              <a:custGeom>
                <a:avLst/>
                <a:gdLst/>
                <a:ahLst/>
                <a:cxnLst>
                  <a:cxn ang="0">
                    <a:pos x="7" y="0"/>
                  </a:cxn>
                  <a:cxn ang="0">
                    <a:pos x="7" y="0"/>
                  </a:cxn>
                  <a:cxn ang="0">
                    <a:pos x="0" y="6"/>
                  </a:cxn>
                  <a:cxn ang="0">
                    <a:pos x="7" y="6"/>
                  </a:cxn>
                  <a:cxn ang="0">
                    <a:pos x="60" y="6"/>
                  </a:cxn>
                  <a:cxn ang="0">
                    <a:pos x="68" y="6"/>
                  </a:cxn>
                  <a:cxn ang="0">
                    <a:pos x="60" y="0"/>
                  </a:cxn>
                  <a:cxn ang="0">
                    <a:pos x="60" y="0"/>
                  </a:cxn>
                  <a:cxn ang="0">
                    <a:pos x="7" y="0"/>
                  </a:cxn>
                </a:cxnLst>
                <a:rect l="0" t="0" r="r" b="b"/>
                <a:pathLst>
                  <a:path w="68" h="6">
                    <a:moveTo>
                      <a:pt x="7" y="0"/>
                    </a:moveTo>
                    <a:lnTo>
                      <a:pt x="7" y="0"/>
                    </a:lnTo>
                    <a:lnTo>
                      <a:pt x="0" y="6"/>
                    </a:lnTo>
                    <a:lnTo>
                      <a:pt x="7" y="6"/>
                    </a:lnTo>
                    <a:lnTo>
                      <a:pt x="60" y="6"/>
                    </a:lnTo>
                    <a:lnTo>
                      <a:pt x="68" y="6"/>
                    </a:lnTo>
                    <a:lnTo>
                      <a:pt x="60" y="0"/>
                    </a:lnTo>
                    <a:lnTo>
                      <a:pt x="60"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2" name="Line 6808"/>
              <p:cNvSpPr>
                <a:spLocks noChangeShapeType="1"/>
              </p:cNvSpPr>
              <p:nvPr/>
            </p:nvSpPr>
            <p:spPr bwMode="auto">
              <a:xfrm>
                <a:off x="6684963" y="3281363"/>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3" name="Freeform 6809"/>
              <p:cNvSpPr>
                <a:spLocks/>
              </p:cNvSpPr>
              <p:nvPr/>
            </p:nvSpPr>
            <p:spPr bwMode="auto">
              <a:xfrm>
                <a:off x="6680201" y="3281363"/>
                <a:ext cx="15875" cy="3175"/>
              </a:xfrm>
              <a:custGeom>
                <a:avLst/>
                <a:gdLst/>
                <a:ahLst/>
                <a:cxnLst>
                  <a:cxn ang="0">
                    <a:pos x="8" y="0"/>
                  </a:cxn>
                  <a:cxn ang="0">
                    <a:pos x="0" y="0"/>
                  </a:cxn>
                  <a:cxn ang="0">
                    <a:pos x="0" y="6"/>
                  </a:cxn>
                  <a:cxn ang="0">
                    <a:pos x="31" y="6"/>
                  </a:cxn>
                  <a:cxn ang="0">
                    <a:pos x="31" y="0"/>
                  </a:cxn>
                  <a:cxn ang="0">
                    <a:pos x="23" y="0"/>
                  </a:cxn>
                  <a:cxn ang="0">
                    <a:pos x="8" y="0"/>
                  </a:cxn>
                </a:cxnLst>
                <a:rect l="0" t="0" r="r" b="b"/>
                <a:pathLst>
                  <a:path w="31" h="6">
                    <a:moveTo>
                      <a:pt x="8" y="0"/>
                    </a:moveTo>
                    <a:lnTo>
                      <a:pt x="0" y="0"/>
                    </a:lnTo>
                    <a:lnTo>
                      <a:pt x="0" y="6"/>
                    </a:lnTo>
                    <a:lnTo>
                      <a:pt x="31" y="6"/>
                    </a:lnTo>
                    <a:lnTo>
                      <a:pt x="31" y="0"/>
                    </a:lnTo>
                    <a:lnTo>
                      <a:pt x="23" y="0"/>
                    </a:lnTo>
                    <a:lnTo>
                      <a:pt x="8"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4" name="Freeform 6810"/>
              <p:cNvSpPr>
                <a:spLocks/>
              </p:cNvSpPr>
              <p:nvPr/>
            </p:nvSpPr>
            <p:spPr bwMode="auto">
              <a:xfrm>
                <a:off x="6680201" y="3281363"/>
                <a:ext cx="15875" cy="3175"/>
              </a:xfrm>
              <a:custGeom>
                <a:avLst/>
                <a:gdLst/>
                <a:ahLst/>
                <a:cxnLst>
                  <a:cxn ang="0">
                    <a:pos x="8" y="0"/>
                  </a:cxn>
                  <a:cxn ang="0">
                    <a:pos x="0" y="0"/>
                  </a:cxn>
                  <a:cxn ang="0">
                    <a:pos x="0" y="6"/>
                  </a:cxn>
                  <a:cxn ang="0">
                    <a:pos x="8" y="6"/>
                  </a:cxn>
                  <a:cxn ang="0">
                    <a:pos x="23" y="6"/>
                  </a:cxn>
                  <a:cxn ang="0">
                    <a:pos x="31" y="6"/>
                  </a:cxn>
                  <a:cxn ang="0">
                    <a:pos x="31" y="0"/>
                  </a:cxn>
                  <a:cxn ang="0">
                    <a:pos x="23" y="0"/>
                  </a:cxn>
                  <a:cxn ang="0">
                    <a:pos x="8" y="0"/>
                  </a:cxn>
                </a:cxnLst>
                <a:rect l="0" t="0" r="r" b="b"/>
                <a:pathLst>
                  <a:path w="31" h="6">
                    <a:moveTo>
                      <a:pt x="8" y="0"/>
                    </a:moveTo>
                    <a:lnTo>
                      <a:pt x="0" y="0"/>
                    </a:lnTo>
                    <a:lnTo>
                      <a:pt x="0" y="6"/>
                    </a:lnTo>
                    <a:lnTo>
                      <a:pt x="8" y="6"/>
                    </a:lnTo>
                    <a:lnTo>
                      <a:pt x="23" y="6"/>
                    </a:lnTo>
                    <a:lnTo>
                      <a:pt x="31" y="6"/>
                    </a:lnTo>
                    <a:lnTo>
                      <a:pt x="31" y="0"/>
                    </a:lnTo>
                    <a:lnTo>
                      <a:pt x="23" y="0"/>
                    </a:lnTo>
                    <a:lnTo>
                      <a:pt x="8"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5" name="Line 6811"/>
              <p:cNvSpPr>
                <a:spLocks noChangeShapeType="1"/>
              </p:cNvSpPr>
              <p:nvPr/>
            </p:nvSpPr>
            <p:spPr bwMode="auto">
              <a:xfrm>
                <a:off x="6696076" y="3284538"/>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6" name="Freeform 6812"/>
              <p:cNvSpPr>
                <a:spLocks/>
              </p:cNvSpPr>
              <p:nvPr/>
            </p:nvSpPr>
            <p:spPr bwMode="auto">
              <a:xfrm>
                <a:off x="6692901" y="3281363"/>
                <a:ext cx="3175" cy="53975"/>
              </a:xfrm>
              <a:custGeom>
                <a:avLst/>
                <a:gdLst/>
                <a:ahLst/>
                <a:cxnLst>
                  <a:cxn ang="0">
                    <a:pos x="8" y="6"/>
                  </a:cxn>
                  <a:cxn ang="0">
                    <a:pos x="8" y="0"/>
                  </a:cxn>
                  <a:cxn ang="0">
                    <a:pos x="0" y="0"/>
                  </a:cxn>
                  <a:cxn ang="0">
                    <a:pos x="0" y="101"/>
                  </a:cxn>
                  <a:cxn ang="0">
                    <a:pos x="8" y="94"/>
                  </a:cxn>
                  <a:cxn ang="0">
                    <a:pos x="8" y="6"/>
                  </a:cxn>
                </a:cxnLst>
                <a:rect l="0" t="0" r="r" b="b"/>
                <a:pathLst>
                  <a:path w="8" h="101">
                    <a:moveTo>
                      <a:pt x="8" y="6"/>
                    </a:moveTo>
                    <a:lnTo>
                      <a:pt x="8" y="0"/>
                    </a:lnTo>
                    <a:lnTo>
                      <a:pt x="0" y="0"/>
                    </a:lnTo>
                    <a:lnTo>
                      <a:pt x="0" y="101"/>
                    </a:lnTo>
                    <a:lnTo>
                      <a:pt x="8" y="94"/>
                    </a:lnTo>
                    <a:lnTo>
                      <a:pt x="8" y="6"/>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7" name="Freeform 6813"/>
              <p:cNvSpPr>
                <a:spLocks/>
              </p:cNvSpPr>
              <p:nvPr/>
            </p:nvSpPr>
            <p:spPr bwMode="auto">
              <a:xfrm>
                <a:off x="6692901" y="3281363"/>
                <a:ext cx="3175" cy="53975"/>
              </a:xfrm>
              <a:custGeom>
                <a:avLst/>
                <a:gdLst/>
                <a:ahLst/>
                <a:cxnLst>
                  <a:cxn ang="0">
                    <a:pos x="8" y="6"/>
                  </a:cxn>
                  <a:cxn ang="0">
                    <a:pos x="8" y="0"/>
                  </a:cxn>
                  <a:cxn ang="0">
                    <a:pos x="0" y="0"/>
                  </a:cxn>
                  <a:cxn ang="0">
                    <a:pos x="0" y="6"/>
                  </a:cxn>
                  <a:cxn ang="0">
                    <a:pos x="0" y="94"/>
                  </a:cxn>
                  <a:cxn ang="0">
                    <a:pos x="0" y="101"/>
                  </a:cxn>
                  <a:cxn ang="0">
                    <a:pos x="8" y="94"/>
                  </a:cxn>
                  <a:cxn ang="0">
                    <a:pos x="8" y="94"/>
                  </a:cxn>
                  <a:cxn ang="0">
                    <a:pos x="8" y="6"/>
                  </a:cxn>
                </a:cxnLst>
                <a:rect l="0" t="0" r="r" b="b"/>
                <a:pathLst>
                  <a:path w="8" h="101">
                    <a:moveTo>
                      <a:pt x="8" y="6"/>
                    </a:moveTo>
                    <a:lnTo>
                      <a:pt x="8" y="0"/>
                    </a:lnTo>
                    <a:lnTo>
                      <a:pt x="0" y="0"/>
                    </a:lnTo>
                    <a:lnTo>
                      <a:pt x="0" y="6"/>
                    </a:lnTo>
                    <a:lnTo>
                      <a:pt x="0" y="94"/>
                    </a:lnTo>
                    <a:lnTo>
                      <a:pt x="0" y="101"/>
                    </a:lnTo>
                    <a:lnTo>
                      <a:pt x="8" y="94"/>
                    </a:lnTo>
                    <a:lnTo>
                      <a:pt x="8" y="94"/>
                    </a:lnTo>
                    <a:lnTo>
                      <a:pt x="8" y="6"/>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8" name="Line 6814"/>
              <p:cNvSpPr>
                <a:spLocks noChangeShapeType="1"/>
              </p:cNvSpPr>
              <p:nvPr/>
            </p:nvSpPr>
            <p:spPr bwMode="auto">
              <a:xfrm>
                <a:off x="6692901" y="33274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29" name="Freeform 6815"/>
              <p:cNvSpPr>
                <a:spLocks/>
              </p:cNvSpPr>
              <p:nvPr/>
            </p:nvSpPr>
            <p:spPr bwMode="auto">
              <a:xfrm>
                <a:off x="6692901" y="3327400"/>
                <a:ext cx="11113" cy="7938"/>
              </a:xfrm>
              <a:custGeom>
                <a:avLst/>
                <a:gdLst/>
                <a:ahLst/>
                <a:cxnLst>
                  <a:cxn ang="0">
                    <a:pos x="0" y="0"/>
                  </a:cxn>
                  <a:cxn ang="0">
                    <a:pos x="0" y="15"/>
                  </a:cxn>
                  <a:cxn ang="0">
                    <a:pos x="15" y="15"/>
                  </a:cxn>
                  <a:cxn ang="0">
                    <a:pos x="23" y="8"/>
                  </a:cxn>
                  <a:cxn ang="0">
                    <a:pos x="23" y="0"/>
                  </a:cxn>
                  <a:cxn ang="0">
                    <a:pos x="15" y="0"/>
                  </a:cxn>
                  <a:cxn ang="0">
                    <a:pos x="0" y="0"/>
                  </a:cxn>
                </a:cxnLst>
                <a:rect l="0" t="0" r="r" b="b"/>
                <a:pathLst>
                  <a:path w="23" h="15">
                    <a:moveTo>
                      <a:pt x="0" y="0"/>
                    </a:moveTo>
                    <a:lnTo>
                      <a:pt x="0" y="15"/>
                    </a:lnTo>
                    <a:lnTo>
                      <a:pt x="15" y="15"/>
                    </a:lnTo>
                    <a:lnTo>
                      <a:pt x="23" y="8"/>
                    </a:lnTo>
                    <a:lnTo>
                      <a:pt x="23" y="0"/>
                    </a:lnTo>
                    <a:lnTo>
                      <a:pt x="15" y="0"/>
                    </a:lnTo>
                    <a:lnTo>
                      <a:pt x="0"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0" name="Freeform 6816"/>
              <p:cNvSpPr>
                <a:spLocks/>
              </p:cNvSpPr>
              <p:nvPr/>
            </p:nvSpPr>
            <p:spPr bwMode="auto">
              <a:xfrm>
                <a:off x="6692901" y="3327400"/>
                <a:ext cx="11113" cy="7938"/>
              </a:xfrm>
              <a:custGeom>
                <a:avLst/>
                <a:gdLst/>
                <a:ahLst/>
                <a:cxnLst>
                  <a:cxn ang="0">
                    <a:pos x="0" y="0"/>
                  </a:cxn>
                  <a:cxn ang="0">
                    <a:pos x="0" y="0"/>
                  </a:cxn>
                  <a:cxn ang="0">
                    <a:pos x="0" y="8"/>
                  </a:cxn>
                  <a:cxn ang="0">
                    <a:pos x="0" y="15"/>
                  </a:cxn>
                  <a:cxn ang="0">
                    <a:pos x="15" y="15"/>
                  </a:cxn>
                  <a:cxn ang="0">
                    <a:pos x="23" y="8"/>
                  </a:cxn>
                  <a:cxn ang="0">
                    <a:pos x="23" y="0"/>
                  </a:cxn>
                  <a:cxn ang="0">
                    <a:pos x="15" y="0"/>
                  </a:cxn>
                  <a:cxn ang="0">
                    <a:pos x="0" y="0"/>
                  </a:cxn>
                </a:cxnLst>
                <a:rect l="0" t="0" r="r" b="b"/>
                <a:pathLst>
                  <a:path w="23" h="15">
                    <a:moveTo>
                      <a:pt x="0" y="0"/>
                    </a:moveTo>
                    <a:lnTo>
                      <a:pt x="0" y="0"/>
                    </a:lnTo>
                    <a:lnTo>
                      <a:pt x="0" y="8"/>
                    </a:lnTo>
                    <a:lnTo>
                      <a:pt x="0" y="15"/>
                    </a:lnTo>
                    <a:lnTo>
                      <a:pt x="15" y="15"/>
                    </a:lnTo>
                    <a:lnTo>
                      <a:pt x="23" y="8"/>
                    </a:lnTo>
                    <a:lnTo>
                      <a:pt x="23" y="0"/>
                    </a:lnTo>
                    <a:lnTo>
                      <a:pt x="15" y="0"/>
                    </a:lnTo>
                    <a:lnTo>
                      <a:pt x="0"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1" name="Line 6817"/>
              <p:cNvSpPr>
                <a:spLocks noChangeShapeType="1"/>
              </p:cNvSpPr>
              <p:nvPr/>
            </p:nvSpPr>
            <p:spPr bwMode="auto">
              <a:xfrm>
                <a:off x="6700838" y="33274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2" name="Freeform 6818"/>
              <p:cNvSpPr>
                <a:spLocks/>
              </p:cNvSpPr>
              <p:nvPr/>
            </p:nvSpPr>
            <p:spPr bwMode="auto">
              <a:xfrm>
                <a:off x="6696076" y="3327400"/>
                <a:ext cx="15875" cy="7938"/>
              </a:xfrm>
              <a:custGeom>
                <a:avLst/>
                <a:gdLst/>
                <a:ahLst/>
                <a:cxnLst>
                  <a:cxn ang="0">
                    <a:pos x="7" y="0"/>
                  </a:cxn>
                  <a:cxn ang="0">
                    <a:pos x="0" y="8"/>
                  </a:cxn>
                  <a:cxn ang="0">
                    <a:pos x="7" y="15"/>
                  </a:cxn>
                  <a:cxn ang="0">
                    <a:pos x="22" y="15"/>
                  </a:cxn>
                  <a:cxn ang="0">
                    <a:pos x="30" y="8"/>
                  </a:cxn>
                  <a:cxn ang="0">
                    <a:pos x="30" y="0"/>
                  </a:cxn>
                  <a:cxn ang="0">
                    <a:pos x="22" y="0"/>
                  </a:cxn>
                  <a:cxn ang="0">
                    <a:pos x="7" y="0"/>
                  </a:cxn>
                </a:cxnLst>
                <a:rect l="0" t="0" r="r" b="b"/>
                <a:pathLst>
                  <a:path w="30" h="15">
                    <a:moveTo>
                      <a:pt x="7" y="0"/>
                    </a:moveTo>
                    <a:lnTo>
                      <a:pt x="0" y="8"/>
                    </a:lnTo>
                    <a:lnTo>
                      <a:pt x="7" y="15"/>
                    </a:lnTo>
                    <a:lnTo>
                      <a:pt x="22" y="15"/>
                    </a:lnTo>
                    <a:lnTo>
                      <a:pt x="30" y="8"/>
                    </a:lnTo>
                    <a:lnTo>
                      <a:pt x="30" y="0"/>
                    </a:lnTo>
                    <a:lnTo>
                      <a:pt x="22"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3" name="Freeform 6819"/>
              <p:cNvSpPr>
                <a:spLocks/>
              </p:cNvSpPr>
              <p:nvPr/>
            </p:nvSpPr>
            <p:spPr bwMode="auto">
              <a:xfrm>
                <a:off x="6696076" y="3327400"/>
                <a:ext cx="15875" cy="7938"/>
              </a:xfrm>
              <a:custGeom>
                <a:avLst/>
                <a:gdLst/>
                <a:ahLst/>
                <a:cxnLst>
                  <a:cxn ang="0">
                    <a:pos x="7" y="0"/>
                  </a:cxn>
                  <a:cxn ang="0">
                    <a:pos x="7" y="0"/>
                  </a:cxn>
                  <a:cxn ang="0">
                    <a:pos x="0" y="8"/>
                  </a:cxn>
                  <a:cxn ang="0">
                    <a:pos x="7" y="15"/>
                  </a:cxn>
                  <a:cxn ang="0">
                    <a:pos x="22" y="15"/>
                  </a:cxn>
                  <a:cxn ang="0">
                    <a:pos x="30" y="8"/>
                  </a:cxn>
                  <a:cxn ang="0">
                    <a:pos x="30" y="0"/>
                  </a:cxn>
                  <a:cxn ang="0">
                    <a:pos x="22" y="0"/>
                  </a:cxn>
                  <a:cxn ang="0">
                    <a:pos x="7" y="0"/>
                  </a:cxn>
                </a:cxnLst>
                <a:rect l="0" t="0" r="r" b="b"/>
                <a:pathLst>
                  <a:path w="30" h="15">
                    <a:moveTo>
                      <a:pt x="7" y="0"/>
                    </a:moveTo>
                    <a:lnTo>
                      <a:pt x="7" y="0"/>
                    </a:lnTo>
                    <a:lnTo>
                      <a:pt x="0" y="8"/>
                    </a:lnTo>
                    <a:lnTo>
                      <a:pt x="7" y="15"/>
                    </a:lnTo>
                    <a:lnTo>
                      <a:pt x="22" y="15"/>
                    </a:lnTo>
                    <a:lnTo>
                      <a:pt x="30" y="8"/>
                    </a:lnTo>
                    <a:lnTo>
                      <a:pt x="30" y="0"/>
                    </a:lnTo>
                    <a:lnTo>
                      <a:pt x="22"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4" name="Line 6820"/>
              <p:cNvSpPr>
                <a:spLocks noChangeShapeType="1"/>
              </p:cNvSpPr>
              <p:nvPr/>
            </p:nvSpPr>
            <p:spPr bwMode="auto">
              <a:xfrm>
                <a:off x="6708776" y="3327400"/>
                <a:ext cx="1588" cy="1588"/>
              </a:xfrm>
              <a:prstGeom prst="line">
                <a:avLst/>
              </a:pr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5" name="Freeform 6821"/>
              <p:cNvSpPr>
                <a:spLocks/>
              </p:cNvSpPr>
              <p:nvPr/>
            </p:nvSpPr>
            <p:spPr bwMode="auto">
              <a:xfrm>
                <a:off x="6704013" y="3327400"/>
                <a:ext cx="12700" cy="7938"/>
              </a:xfrm>
              <a:custGeom>
                <a:avLst/>
                <a:gdLst/>
                <a:ahLst/>
                <a:cxnLst>
                  <a:cxn ang="0">
                    <a:pos x="7" y="0"/>
                  </a:cxn>
                  <a:cxn ang="0">
                    <a:pos x="0" y="0"/>
                  </a:cxn>
                  <a:cxn ang="0">
                    <a:pos x="0" y="8"/>
                  </a:cxn>
                  <a:cxn ang="0">
                    <a:pos x="7" y="15"/>
                  </a:cxn>
                  <a:cxn ang="0">
                    <a:pos x="15" y="15"/>
                  </a:cxn>
                  <a:cxn ang="0">
                    <a:pos x="23" y="8"/>
                  </a:cxn>
                  <a:cxn ang="0">
                    <a:pos x="23" y="0"/>
                  </a:cxn>
                  <a:cxn ang="0">
                    <a:pos x="15" y="0"/>
                  </a:cxn>
                  <a:cxn ang="0">
                    <a:pos x="7" y="0"/>
                  </a:cxn>
                </a:cxnLst>
                <a:rect l="0" t="0" r="r" b="b"/>
                <a:pathLst>
                  <a:path w="23" h="15">
                    <a:moveTo>
                      <a:pt x="7" y="0"/>
                    </a:moveTo>
                    <a:lnTo>
                      <a:pt x="0" y="0"/>
                    </a:lnTo>
                    <a:lnTo>
                      <a:pt x="0" y="8"/>
                    </a:lnTo>
                    <a:lnTo>
                      <a:pt x="7" y="15"/>
                    </a:lnTo>
                    <a:lnTo>
                      <a:pt x="15" y="15"/>
                    </a:lnTo>
                    <a:lnTo>
                      <a:pt x="23" y="8"/>
                    </a:lnTo>
                    <a:lnTo>
                      <a:pt x="23" y="0"/>
                    </a:lnTo>
                    <a:lnTo>
                      <a:pt x="15" y="0"/>
                    </a:lnTo>
                    <a:lnTo>
                      <a:pt x="7" y="0"/>
                    </a:lnTo>
                    <a:close/>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sp>
            <p:nvSpPr>
              <p:cNvPr id="3336" name="Freeform 6822"/>
              <p:cNvSpPr>
                <a:spLocks/>
              </p:cNvSpPr>
              <p:nvPr/>
            </p:nvSpPr>
            <p:spPr bwMode="auto">
              <a:xfrm>
                <a:off x="6704013" y="3327400"/>
                <a:ext cx="12700" cy="7938"/>
              </a:xfrm>
              <a:custGeom>
                <a:avLst/>
                <a:gdLst/>
                <a:ahLst/>
                <a:cxnLst>
                  <a:cxn ang="0">
                    <a:pos x="7" y="0"/>
                  </a:cxn>
                  <a:cxn ang="0">
                    <a:pos x="0" y="0"/>
                  </a:cxn>
                  <a:cxn ang="0">
                    <a:pos x="0" y="8"/>
                  </a:cxn>
                  <a:cxn ang="0">
                    <a:pos x="7" y="15"/>
                  </a:cxn>
                  <a:cxn ang="0">
                    <a:pos x="15" y="15"/>
                  </a:cxn>
                  <a:cxn ang="0">
                    <a:pos x="23" y="8"/>
                  </a:cxn>
                  <a:cxn ang="0">
                    <a:pos x="23" y="0"/>
                  </a:cxn>
                  <a:cxn ang="0">
                    <a:pos x="15" y="0"/>
                  </a:cxn>
                  <a:cxn ang="0">
                    <a:pos x="7" y="0"/>
                  </a:cxn>
                </a:cxnLst>
                <a:rect l="0" t="0" r="r" b="b"/>
                <a:pathLst>
                  <a:path w="23" h="15">
                    <a:moveTo>
                      <a:pt x="7" y="0"/>
                    </a:moveTo>
                    <a:lnTo>
                      <a:pt x="0" y="0"/>
                    </a:lnTo>
                    <a:lnTo>
                      <a:pt x="0" y="8"/>
                    </a:lnTo>
                    <a:lnTo>
                      <a:pt x="7" y="15"/>
                    </a:lnTo>
                    <a:lnTo>
                      <a:pt x="15" y="15"/>
                    </a:lnTo>
                    <a:lnTo>
                      <a:pt x="23" y="8"/>
                    </a:lnTo>
                    <a:lnTo>
                      <a:pt x="23" y="0"/>
                    </a:lnTo>
                    <a:lnTo>
                      <a:pt x="15" y="0"/>
                    </a:lnTo>
                    <a:lnTo>
                      <a:pt x="7" y="0"/>
                    </a:lnTo>
                  </a:path>
                </a:pathLst>
              </a:custGeom>
              <a:grpFill/>
              <a:ln w="22225">
                <a:solidFill>
                  <a:schemeClr val="accent5"/>
                </a:solidFill>
                <a:prstDash val="solid"/>
                <a:round/>
                <a:headEnd/>
                <a:tailEnd/>
              </a:ln>
            </p:spPr>
            <p:txBody>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700" b="1" i="0" u="none" strike="noStrike" kern="1200" cap="none" spc="0" normalizeH="0" baseline="0" noProof="0" dirty="0">
                  <a:ln>
                    <a:noFill/>
                  </a:ln>
                  <a:solidFill>
                    <a:srgbClr val="000000"/>
                  </a:solidFill>
                  <a:effectLst/>
                  <a:uLnTx/>
                  <a:uFillTx/>
                  <a:latin typeface="Arial"/>
                  <a:ea typeface="MS PGothic" pitchFamily="34" charset="-128"/>
                  <a:cs typeface="+mn-cs"/>
                </a:endParaRPr>
              </a:p>
            </p:txBody>
          </p:sp>
        </p:grpSp>
        <p:cxnSp>
          <p:nvCxnSpPr>
            <p:cNvPr id="3337" name="Straight Connector 3336"/>
            <p:cNvCxnSpPr/>
            <p:nvPr/>
          </p:nvCxnSpPr>
          <p:spPr bwMode="auto">
            <a:xfrm>
              <a:off x="850586" y="4573808"/>
              <a:ext cx="174846" cy="0"/>
            </a:xfrm>
            <a:prstGeom prst="line">
              <a:avLst/>
            </a:prstGeom>
            <a:solidFill>
              <a:schemeClr val="accent1"/>
            </a:solidFill>
            <a:ln w="28575" cap="flat" cmpd="sng" algn="ctr">
              <a:solidFill>
                <a:schemeClr val="accent2"/>
              </a:solidFill>
              <a:prstDash val="sysDot"/>
              <a:round/>
              <a:headEnd type="none" w="med" len="med"/>
              <a:tailEnd type="none" w="med" len="med"/>
            </a:ln>
            <a:effectLst/>
          </p:spPr>
        </p:cxnSp>
        <p:cxnSp>
          <p:nvCxnSpPr>
            <p:cNvPr id="3338" name="Straight Connector 3337"/>
            <p:cNvCxnSpPr/>
            <p:nvPr/>
          </p:nvCxnSpPr>
          <p:spPr bwMode="auto">
            <a:xfrm>
              <a:off x="850586" y="4715079"/>
              <a:ext cx="174846" cy="0"/>
            </a:xfrm>
            <a:prstGeom prst="line">
              <a:avLst/>
            </a:prstGeom>
            <a:solidFill>
              <a:schemeClr val="accent1"/>
            </a:solidFill>
            <a:ln w="28575" cap="flat" cmpd="sng" algn="ctr">
              <a:solidFill>
                <a:schemeClr val="accent5"/>
              </a:solidFill>
              <a:prstDash val="solid"/>
              <a:round/>
              <a:headEnd type="none" w="med" len="med"/>
              <a:tailEnd type="none" w="med" len="med"/>
            </a:ln>
            <a:effectLst/>
          </p:spPr>
        </p:cxnSp>
        <p:sp>
          <p:nvSpPr>
            <p:cNvPr id="3339" name="Rectangle 1157"/>
            <p:cNvSpPr>
              <a:spLocks noChangeArrowheads="1"/>
            </p:cNvSpPr>
            <p:nvPr/>
          </p:nvSpPr>
          <p:spPr bwMode="auto">
            <a:xfrm>
              <a:off x="1786739" y="3783023"/>
              <a:ext cx="2622684" cy="230826"/>
            </a:xfrm>
            <a:prstGeom prst="rect">
              <a:avLst/>
            </a:prstGeom>
            <a:noFill/>
            <a:ln w="12700">
              <a:noFill/>
              <a:miter lim="800000"/>
              <a:headEnd/>
              <a:tailEnd/>
            </a:ln>
          </p:spPr>
          <p:txBody>
            <a:bodyPr lIns="91433" tIns="45716" rIns="91433" bIns="45716" anchor="ctr">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mn-cs"/>
                </a:rPr>
                <a:t>Overall survival</a:t>
              </a:r>
            </a:p>
          </p:txBody>
        </p:sp>
        <p:sp>
          <p:nvSpPr>
            <p:cNvPr id="3340" name="Rectangle 1157"/>
            <p:cNvSpPr>
              <a:spLocks noChangeArrowheads="1"/>
            </p:cNvSpPr>
            <p:nvPr/>
          </p:nvSpPr>
          <p:spPr bwMode="auto">
            <a:xfrm>
              <a:off x="1836492" y="3558392"/>
              <a:ext cx="2622684" cy="230826"/>
            </a:xfrm>
            <a:prstGeom prst="rect">
              <a:avLst/>
            </a:prstGeom>
            <a:noFill/>
            <a:ln w="12700">
              <a:noFill/>
              <a:miter lim="800000"/>
              <a:headEnd/>
              <a:tailEnd/>
            </a:ln>
          </p:spPr>
          <p:txBody>
            <a:bodyPr lIns="91433" tIns="45716" rIns="91433" bIns="45716">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S PGothic" pitchFamily="34" charset="-128"/>
                  <a:cs typeface="+mn-cs"/>
                </a:rPr>
                <a:t>Time to metastasis</a:t>
              </a:r>
            </a:p>
          </p:txBody>
        </p:sp>
        <p:cxnSp>
          <p:nvCxnSpPr>
            <p:cNvPr id="3350" name="Straight Connector 3349"/>
            <p:cNvCxnSpPr/>
            <p:nvPr/>
          </p:nvCxnSpPr>
          <p:spPr bwMode="auto">
            <a:xfrm>
              <a:off x="1443119" y="3677653"/>
              <a:ext cx="343620" cy="0"/>
            </a:xfrm>
            <a:prstGeom prst="line">
              <a:avLst/>
            </a:prstGeom>
            <a:solidFill>
              <a:schemeClr val="accent1"/>
            </a:solidFill>
            <a:ln w="28575" cap="flat" cmpd="sng" algn="ctr">
              <a:solidFill>
                <a:schemeClr val="accent2"/>
              </a:solidFill>
              <a:prstDash val="sysDot"/>
              <a:round/>
              <a:headEnd type="none" w="med" len="med"/>
              <a:tailEnd type="none" w="med" len="med"/>
            </a:ln>
            <a:effectLst/>
          </p:spPr>
        </p:cxnSp>
        <p:cxnSp>
          <p:nvCxnSpPr>
            <p:cNvPr id="3351" name="Straight Connector 3350"/>
            <p:cNvCxnSpPr/>
            <p:nvPr/>
          </p:nvCxnSpPr>
          <p:spPr bwMode="auto">
            <a:xfrm>
              <a:off x="1443119" y="3898437"/>
              <a:ext cx="343620" cy="0"/>
            </a:xfrm>
            <a:prstGeom prst="line">
              <a:avLst/>
            </a:prstGeom>
            <a:solidFill>
              <a:schemeClr val="accent1"/>
            </a:solidFill>
            <a:ln w="28575" cap="flat" cmpd="sng" algn="ctr">
              <a:solidFill>
                <a:schemeClr val="accent5"/>
              </a:solidFill>
              <a:prstDash val="solid"/>
              <a:round/>
              <a:headEnd type="none" w="med" len="med"/>
              <a:tailEnd type="none" w="med" len="med"/>
            </a:ln>
            <a:effectLst/>
          </p:spPr>
        </p:cxnSp>
      </p:grpSp>
    </p:spTree>
    <p:extLst>
      <p:ext uri="{BB962C8B-B14F-4D97-AF65-F5344CB8AC3E}">
        <p14:creationId xmlns:p14="http://schemas.microsoft.com/office/powerpoint/2010/main" val="205120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7D35E5-C742-B243-8758-10AC896B842B}"/>
              </a:ext>
            </a:extLst>
          </p:cNvPr>
          <p:cNvPicPr>
            <a:picLocks noChangeAspect="1"/>
          </p:cNvPicPr>
          <p:nvPr/>
        </p:nvPicPr>
        <p:blipFill>
          <a:blip r:embed="rId3"/>
          <a:srcRect/>
          <a:stretch/>
        </p:blipFill>
        <p:spPr>
          <a:xfrm>
            <a:off x="7562731" y="1676400"/>
            <a:ext cx="3467338" cy="2600504"/>
          </a:xfrm>
          <a:prstGeom prst="rect">
            <a:avLst/>
          </a:prstGeom>
          <a:effectLst>
            <a:outerShdw blurRad="50800" dist="38100" dir="2700000" algn="tl" rotWithShape="0">
              <a:prstClr val="black">
                <a:alpha val="40000"/>
              </a:prstClr>
            </a:outerShdw>
          </a:effectLst>
        </p:spPr>
      </p:pic>
      <p:sp>
        <p:nvSpPr>
          <p:cNvPr id="15361" name="Title 1"/>
          <p:cNvSpPr>
            <a:spLocks noGrp="1"/>
          </p:cNvSpPr>
          <p:nvPr>
            <p:ph type="title"/>
          </p:nvPr>
        </p:nvSpPr>
        <p:spPr/>
        <p:txBody>
          <a:bodyPr/>
          <a:lstStyle/>
          <a:p>
            <a:pPr eaLnBrk="1" hangingPunct="1"/>
            <a:r>
              <a:rPr lang="en-US" dirty="0">
                <a:latin typeface="Arial" charset="0"/>
                <a:ea typeface="ヒラギノ角ゴ Pro W3" charset="0"/>
                <a:cs typeface="ヒラギノ角ゴ Pro W3" charset="0"/>
              </a:rPr>
              <a:t>About the Enduring Program</a:t>
            </a:r>
            <a:endParaRPr lang="en-US" dirty="0">
              <a:latin typeface="Arial" charset="0"/>
              <a:ea typeface="ＭＳ Ｐゴシック" charset="0"/>
              <a:cs typeface="ＭＳ Ｐゴシック" charset="0"/>
            </a:endParaRPr>
          </a:p>
        </p:txBody>
      </p:sp>
      <p:sp>
        <p:nvSpPr>
          <p:cNvPr id="15362" name="Content Placeholder 2"/>
          <p:cNvSpPr>
            <a:spLocks noGrp="1"/>
          </p:cNvSpPr>
          <p:nvPr>
            <p:ph idx="4294967295"/>
          </p:nvPr>
        </p:nvSpPr>
        <p:spPr>
          <a:xfrm>
            <a:off x="613719" y="1971899"/>
            <a:ext cx="10363200" cy="4330140"/>
          </a:xfrm>
        </p:spPr>
        <p:txBody>
          <a:bodyPr/>
          <a:lstStyle/>
          <a:p>
            <a:pPr eaLnBrk="1" hangingPunct="1">
              <a:spcBef>
                <a:spcPts val="1800"/>
              </a:spcBef>
            </a:pPr>
            <a:r>
              <a:rPr lang="en-US" dirty="0">
                <a:solidFill>
                  <a:srgbClr val="203864"/>
                </a:solidFill>
                <a:latin typeface="Arial" charset="0"/>
                <a:ea typeface="ヒラギノ角ゴ Pro W3" charset="0"/>
                <a:cs typeface="ヒラギノ角ゴ Pro W3" charset="0"/>
              </a:rPr>
              <a:t>This webinar is being video </a:t>
            </a:r>
            <a:br>
              <a:rPr lang="en-US" dirty="0">
                <a:solidFill>
                  <a:srgbClr val="203864"/>
                </a:solidFill>
                <a:latin typeface="Arial" charset="0"/>
                <a:ea typeface="ヒラギノ角ゴ Pro W3" charset="0"/>
                <a:cs typeface="ヒラギノ角ゴ Pro W3" charset="0"/>
              </a:rPr>
            </a:br>
            <a:r>
              <a:rPr lang="en-US" dirty="0">
                <a:solidFill>
                  <a:srgbClr val="203864"/>
                </a:solidFill>
                <a:latin typeface="Arial" charset="0"/>
                <a:ea typeface="ヒラギノ角ゴ Pro W3" charset="0"/>
                <a:cs typeface="ヒラギノ角ゴ Pro W3" charset="0"/>
              </a:rPr>
              <a:t>and audio recorded.</a:t>
            </a:r>
          </a:p>
          <a:p>
            <a:pPr eaLnBrk="1" hangingPunct="1">
              <a:spcBef>
                <a:spcPts val="1800"/>
              </a:spcBef>
            </a:pPr>
            <a:r>
              <a:rPr lang="en-US" dirty="0">
                <a:solidFill>
                  <a:srgbClr val="203864"/>
                </a:solidFill>
                <a:latin typeface="Arial" charset="0"/>
                <a:ea typeface="ヒラギノ角ゴ Pro W3" charset="0"/>
                <a:cs typeface="ヒラギノ角ゴ Pro W3" charset="0"/>
              </a:rPr>
              <a:t>The proceedings from today will </a:t>
            </a:r>
            <a:br>
              <a:rPr lang="en-US" dirty="0">
                <a:solidFill>
                  <a:srgbClr val="203864"/>
                </a:solidFill>
                <a:latin typeface="Arial" charset="0"/>
                <a:ea typeface="ヒラギノ角ゴ Pro W3" charset="0"/>
                <a:cs typeface="ヒラギノ角ゴ Pro W3" charset="0"/>
              </a:rPr>
            </a:br>
            <a:r>
              <a:rPr lang="en-US" dirty="0">
                <a:solidFill>
                  <a:srgbClr val="203864"/>
                </a:solidFill>
                <a:latin typeface="Arial" charset="0"/>
                <a:ea typeface="ヒラギノ角ゴ Pro W3" charset="0"/>
                <a:cs typeface="ヒラギノ角ゴ Pro W3" charset="0"/>
              </a:rPr>
              <a:t>be edited and developed into </a:t>
            </a:r>
            <a:br>
              <a:rPr lang="en-US" dirty="0">
                <a:solidFill>
                  <a:srgbClr val="203864"/>
                </a:solidFill>
                <a:latin typeface="Arial" charset="0"/>
                <a:ea typeface="ヒラギノ角ゴ Pro W3" charset="0"/>
                <a:cs typeface="ヒラギノ角ゴ Pro W3" charset="0"/>
              </a:rPr>
            </a:br>
            <a:r>
              <a:rPr lang="en-US" dirty="0">
                <a:solidFill>
                  <a:srgbClr val="203864"/>
                </a:solidFill>
                <a:latin typeface="Arial" charset="0"/>
                <a:ea typeface="ヒラギノ角ゴ Pro W3" charset="0"/>
                <a:cs typeface="ヒラギノ角ゴ Pro W3" charset="0"/>
              </a:rPr>
              <a:t>an enduring web-based </a:t>
            </a:r>
            <a:br>
              <a:rPr lang="en-US" dirty="0">
                <a:solidFill>
                  <a:srgbClr val="203864"/>
                </a:solidFill>
                <a:latin typeface="Arial" charset="0"/>
                <a:ea typeface="ヒラギノ角ゴ Pro W3" charset="0"/>
                <a:cs typeface="ヒラギノ角ゴ Pro W3" charset="0"/>
              </a:rPr>
            </a:br>
            <a:r>
              <a:rPr lang="en-US" dirty="0">
                <a:solidFill>
                  <a:srgbClr val="203864"/>
                </a:solidFill>
                <a:latin typeface="Arial" charset="0"/>
                <a:ea typeface="ヒラギノ角ゴ Pro W3" charset="0"/>
                <a:cs typeface="ヒラギノ角ゴ Pro W3" charset="0"/>
              </a:rPr>
              <a:t>video/PowerPoint program. </a:t>
            </a:r>
            <a:br>
              <a:rPr lang="en-US" dirty="0">
                <a:solidFill>
                  <a:srgbClr val="203864"/>
                </a:solidFill>
                <a:latin typeface="Arial" charset="0"/>
                <a:ea typeface="ヒラギノ角ゴ Pro W3" charset="0"/>
                <a:cs typeface="ヒラギノ角ゴ Pro W3" charset="0"/>
              </a:rPr>
            </a:br>
            <a:r>
              <a:rPr lang="en-US" dirty="0">
                <a:solidFill>
                  <a:srgbClr val="203864"/>
                </a:solidFill>
                <a:latin typeface="Arial" charset="0"/>
                <a:ea typeface="ＭＳ Ｐゴシック" charset="0"/>
                <a:cs typeface="ＭＳ Ｐゴシック" charset="0"/>
              </a:rPr>
              <a:t>An email will be sent to all attendees when the activity is available. </a:t>
            </a:r>
            <a:endParaRPr lang="en-US" dirty="0">
              <a:solidFill>
                <a:srgbClr val="203864"/>
              </a:solidFill>
              <a:latin typeface="Arial" charset="0"/>
              <a:ea typeface="ヒラギノ角ゴ Pro W3" charset="0"/>
              <a:cs typeface="ヒラギノ角ゴ Pro W3" charset="0"/>
            </a:endParaRPr>
          </a:p>
          <a:p>
            <a:pPr eaLnBrk="1" hangingPunct="1">
              <a:spcBef>
                <a:spcPts val="1800"/>
              </a:spcBef>
            </a:pPr>
            <a:r>
              <a:rPr lang="en-US" dirty="0">
                <a:solidFill>
                  <a:srgbClr val="203864"/>
                </a:solidFill>
                <a:latin typeface="Arial" charset="0"/>
                <a:ea typeface="ヒラギノ角ゴ Pro W3" charset="0"/>
                <a:cs typeface="ヒラギノ角ゴ Pro W3" charset="0"/>
              </a:rPr>
              <a:t>To learn more about our education programs visit our website, </a:t>
            </a:r>
            <a:r>
              <a:rPr lang="en-US" u="sng" dirty="0" err="1">
                <a:solidFill>
                  <a:srgbClr val="0432FF"/>
                </a:solidFill>
                <a:latin typeface="Arial" charset="0"/>
                <a:ea typeface="ヒラギノ角ゴ Pro W3" charset="0"/>
                <a:cs typeface="ヒラギノ角ゴ Pro W3" charset="0"/>
              </a:rPr>
              <a:t>www.ResearchToPractice.com</a:t>
            </a:r>
            <a:endParaRPr lang="en-US" u="sng" dirty="0">
              <a:solidFill>
                <a:srgbClr val="0432FF"/>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017324183"/>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Next-Generation Androgen Receptor Inhibitors</a:t>
            </a:r>
            <a:r>
              <a:rPr lang="en-US" baseline="30000"/>
              <a:t>1,2</a:t>
            </a:r>
            <a:endParaRPr lang="en-US" baseline="30000" dirty="0"/>
          </a:p>
        </p:txBody>
      </p:sp>
      <p:sp>
        <p:nvSpPr>
          <p:cNvPr id="3" name="TextBox 2">
            <a:extLst>
              <a:ext uri="{FF2B5EF4-FFF2-40B4-BE49-F238E27FC236}">
                <a16:creationId xmlns:a16="http://schemas.microsoft.com/office/drawing/2014/main" id="{F82C11F0-7E14-4341-93C7-268E6155F01B}"/>
              </a:ext>
            </a:extLst>
          </p:cNvPr>
          <p:cNvSpPr txBox="1"/>
          <p:nvPr/>
        </p:nvSpPr>
        <p:spPr>
          <a:xfrm>
            <a:off x="914486" y="1562706"/>
            <a:ext cx="2774111" cy="690053"/>
          </a:xfrm>
          <a:prstGeom prst="roundRect">
            <a:avLst/>
          </a:prstGeom>
          <a:solidFill>
            <a:schemeClr val="accent5"/>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Arial"/>
                <a:ea typeface="MS PGothic" pitchFamily="34" charset="-128"/>
                <a:cs typeface="Helvetica" panose="020B0604020202020204" pitchFamily="34" charset="0"/>
              </a:rPr>
              <a:t>Apalutamide</a:t>
            </a:r>
            <a:endParaRPr kumimoji="0" lang="en-GB" sz="3200" b="1" i="0" u="none" strike="noStrike" kern="1200" cap="none" spc="0" normalizeH="0" baseline="0" noProof="0" dirty="0">
              <a:ln>
                <a:noFill/>
              </a:ln>
              <a:solidFill>
                <a:prstClr val="white"/>
              </a:solidFill>
              <a:effectLst/>
              <a:uLnTx/>
              <a:uFillTx/>
              <a:latin typeface="Arial"/>
              <a:ea typeface="MS PGothic" pitchFamily="34" charset="-128"/>
              <a:cs typeface="Helvetica" panose="020B0604020202020204" pitchFamily="34" charset="0"/>
            </a:endParaRPr>
          </a:p>
        </p:txBody>
      </p:sp>
      <p:sp>
        <p:nvSpPr>
          <p:cNvPr id="4" name="TextBox 3">
            <a:extLst>
              <a:ext uri="{FF2B5EF4-FFF2-40B4-BE49-F238E27FC236}">
                <a16:creationId xmlns:a16="http://schemas.microsoft.com/office/drawing/2014/main" id="{04E54774-5A28-4C30-8CEA-279AC824ACDC}"/>
              </a:ext>
            </a:extLst>
          </p:cNvPr>
          <p:cNvSpPr txBox="1"/>
          <p:nvPr/>
        </p:nvSpPr>
        <p:spPr>
          <a:xfrm>
            <a:off x="4673374" y="1562706"/>
            <a:ext cx="2960388" cy="690053"/>
          </a:xfrm>
          <a:prstGeom prst="roundRect">
            <a:avLst/>
          </a:prstGeom>
          <a:solidFill>
            <a:schemeClr val="accent2"/>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a:ea typeface="MS PGothic" pitchFamily="34" charset="-128"/>
                <a:cs typeface="Helvetica" panose="020B0604020202020204" pitchFamily="34" charset="0"/>
              </a:rPr>
              <a:t>Enzalutamide</a:t>
            </a:r>
          </a:p>
        </p:txBody>
      </p:sp>
      <p:sp>
        <p:nvSpPr>
          <p:cNvPr id="5" name="TextBox 4">
            <a:extLst>
              <a:ext uri="{FF2B5EF4-FFF2-40B4-BE49-F238E27FC236}">
                <a16:creationId xmlns:a16="http://schemas.microsoft.com/office/drawing/2014/main" id="{5C8BAFF0-CF41-4BAB-85FD-55079AB6BE1C}"/>
              </a:ext>
            </a:extLst>
          </p:cNvPr>
          <p:cNvSpPr txBox="1"/>
          <p:nvPr/>
        </p:nvSpPr>
        <p:spPr>
          <a:xfrm>
            <a:off x="8435241" y="1562706"/>
            <a:ext cx="2937511" cy="690053"/>
          </a:xfrm>
          <a:prstGeom prst="roundRect">
            <a:avLst/>
          </a:prstGeom>
          <a:solidFill>
            <a:schemeClr val="accent1"/>
          </a:solidFill>
          <a:effectLst>
            <a:outerShdw blurRad="50800" dist="38100" dir="2700000" algn="tl" rotWithShape="0">
              <a:prstClr val="black">
                <a:alpha val="40000"/>
              </a:prstClr>
            </a:outerShdw>
          </a:effectLst>
        </p:spPr>
        <p:txBody>
          <a:bodyPr wrap="none" lIns="129963" tIns="64995" rIns="129963" bIns="64995"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Arial"/>
                <a:ea typeface="MS PGothic" pitchFamily="34" charset="-128"/>
                <a:cs typeface="Helvetica" panose="020B0604020202020204" pitchFamily="34" charset="0"/>
              </a:rPr>
              <a:t>Darolutamide</a:t>
            </a:r>
          </a:p>
        </p:txBody>
      </p:sp>
      <p:sp>
        <p:nvSpPr>
          <p:cNvPr id="9" name="Content Placeholder 2">
            <a:extLst>
              <a:ext uri="{FF2B5EF4-FFF2-40B4-BE49-F238E27FC236}">
                <a16:creationId xmlns:a16="http://schemas.microsoft.com/office/drawing/2014/main" id="{CC3632A8-3ECC-455E-857E-DA75959C049B}"/>
              </a:ext>
            </a:extLst>
          </p:cNvPr>
          <p:cNvSpPr txBox="1">
            <a:spLocks/>
          </p:cNvSpPr>
          <p:nvPr/>
        </p:nvSpPr>
        <p:spPr>
          <a:xfrm>
            <a:off x="808605" y="4448153"/>
            <a:ext cx="10363200" cy="1547531"/>
          </a:xfrm>
          <a:prstGeom prst="rect">
            <a:avLst/>
          </a:prstGeom>
        </p:spPr>
        <p:txBody>
          <a:bodyPr/>
          <a:lstStyle>
            <a:lvl1pPr marL="0" indent="0" algn="l" defTabSz="914400" rtl="0" eaLnBrk="1" latinLnBrk="0" hangingPunct="1">
              <a:spcBef>
                <a:spcPts val="0"/>
              </a:spcBef>
              <a:spcAft>
                <a:spcPts val="600"/>
              </a:spcAft>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257300" marR="0" indent="-342900" algn="l" defTabSz="914400" rtl="0" eaLnBrk="1" fontAlgn="auto" latinLnBrk="0" hangingPunct="1">
              <a:lnSpc>
                <a:spcPct val="100000"/>
              </a:lnSpc>
              <a:spcBef>
                <a:spcPts val="0"/>
              </a:spcBef>
              <a:spcAft>
                <a:spcPts val="600"/>
              </a:spcAft>
              <a:buClrTx/>
              <a:buSzPct val="70000"/>
              <a:buFont typeface="Wingdings 2" panose="05020102010507070707" pitchFamily="18" charset="2"/>
              <a:buChar char="®"/>
              <a:tabLst/>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Apalutamide and enzalutamide have similar structures</a:t>
            </a:r>
          </a:p>
          <a:p>
            <a:pPr marL="380990" marR="0" lvl="0" indent="-38099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2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Darolutamide is structurally distinct from apalutamide and enzalutamide, characterized by low blood–brain barrier penetration</a:t>
            </a:r>
            <a:r>
              <a:rPr kumimoji="0" lang="en-GB" sz="22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1,2,</a:t>
            </a:r>
            <a:r>
              <a:rPr kumimoji="0" lang="en-GB" sz="22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may have improved tolerability </a:t>
            </a:r>
          </a:p>
        </p:txBody>
      </p:sp>
      <p:sp>
        <p:nvSpPr>
          <p:cNvPr id="13" name="Footer Placeholder 12"/>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Zurth</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C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Clin</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Oncol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2018;36(</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Suppl</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6):Abstract 345. </a:t>
            </a:r>
            <a:b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Sandmann</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 et al. American Society of Clinical Oncology 2019 Genitourinary Cancers Symposium (ASCO GU 2019). Abstract 156.</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8605" y="2468977"/>
            <a:ext cx="2986355" cy="1463040"/>
          </a:xfrm>
          <a:prstGeom prst="rect">
            <a:avLst/>
          </a:prstGeom>
          <a:noFill/>
          <a:ln w="28575">
            <a:solidFill>
              <a:schemeClr val="accent5"/>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1776" y="2468977"/>
            <a:ext cx="2964437" cy="1463040"/>
          </a:xfrm>
          <a:prstGeom prst="rect">
            <a:avLst/>
          </a:prstGeom>
          <a:noFill/>
          <a:ln w="28575">
            <a:solidFill>
              <a:schemeClr val="accent1"/>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7"/>
          <a:stretch/>
        </p:blipFill>
        <p:spPr bwMode="auto">
          <a:xfrm>
            <a:off x="4675960" y="2468977"/>
            <a:ext cx="2952977" cy="1463040"/>
          </a:xfrm>
          <a:prstGeom prst="rect">
            <a:avLst/>
          </a:prstGeom>
          <a:noFill/>
          <a:ln w="28575">
            <a:solidFill>
              <a:schemeClr val="accent2"/>
            </a:solidFill>
            <a:miter lim="800000"/>
            <a:headEnd/>
            <a:tailEnd/>
          </a:ln>
          <a:effectLst>
            <a:outerShdw blurRad="101600" dist="38100" dir="3600000" sx="102000" sy="102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4559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2C16-53EF-4C09-B187-7F0EF910D8AC}"/>
              </a:ext>
            </a:extLst>
          </p:cNvPr>
          <p:cNvSpPr>
            <a:spLocks noGrp="1"/>
          </p:cNvSpPr>
          <p:nvPr>
            <p:ph type="title"/>
          </p:nvPr>
        </p:nvSpPr>
        <p:spPr/>
        <p:txBody>
          <a:bodyPr/>
          <a:lstStyle/>
          <a:p>
            <a:r>
              <a:rPr lang="en-US" dirty="0"/>
              <a:t>Oral Anti Androgens Approved For M0 Prostate Cancer – How do you choose?</a:t>
            </a:r>
          </a:p>
        </p:txBody>
      </p:sp>
      <p:sp>
        <p:nvSpPr>
          <p:cNvPr id="3" name="Content Placeholder 2">
            <a:extLst>
              <a:ext uri="{FF2B5EF4-FFF2-40B4-BE49-F238E27FC236}">
                <a16:creationId xmlns:a16="http://schemas.microsoft.com/office/drawing/2014/main" id="{A93D3D1B-B078-4843-AF68-2A8ADF6EFFF1}"/>
              </a:ext>
            </a:extLst>
          </p:cNvPr>
          <p:cNvSpPr>
            <a:spLocks noGrp="1"/>
          </p:cNvSpPr>
          <p:nvPr>
            <p:ph idx="1"/>
          </p:nvPr>
        </p:nvSpPr>
        <p:spPr/>
        <p:txBody>
          <a:bodyPr/>
          <a:lstStyle/>
          <a:p>
            <a:r>
              <a:rPr lang="en-US" dirty="0"/>
              <a:t>Enzalutamide</a:t>
            </a:r>
          </a:p>
          <a:p>
            <a:pPr lvl="1"/>
            <a:r>
              <a:rPr lang="en-US" dirty="0"/>
              <a:t>Cautious with patients with a history of falls and seizure</a:t>
            </a:r>
          </a:p>
          <a:p>
            <a:r>
              <a:rPr lang="en-US" dirty="0" err="1"/>
              <a:t>Apalutamide</a:t>
            </a:r>
            <a:endParaRPr lang="en-US" dirty="0"/>
          </a:p>
          <a:p>
            <a:pPr lvl="1"/>
            <a:r>
              <a:rPr lang="en-US" dirty="0"/>
              <a:t>Risk of rash</a:t>
            </a:r>
          </a:p>
          <a:p>
            <a:r>
              <a:rPr lang="en-US" dirty="0" err="1"/>
              <a:t>Darolutamide</a:t>
            </a:r>
            <a:endParaRPr lang="en-US" dirty="0"/>
          </a:p>
          <a:p>
            <a:pPr lvl="1"/>
            <a:r>
              <a:rPr lang="en-US" dirty="0"/>
              <a:t>Mild fatigue</a:t>
            </a:r>
          </a:p>
          <a:p>
            <a:pPr lvl="1"/>
            <a:endParaRPr lang="en-US" dirty="0"/>
          </a:p>
          <a:p>
            <a:pPr marL="457200" lvl="1" indent="0">
              <a:buNone/>
            </a:pPr>
            <a:r>
              <a:rPr lang="en-US" dirty="0"/>
              <a:t>*For all patients monitor CBC/diff, comprehensive metabolic panel and PSA.</a:t>
            </a:r>
          </a:p>
          <a:p>
            <a:pPr marL="457200" lvl="1" indent="0">
              <a:buNone/>
            </a:pPr>
            <a:endParaRPr lang="en-US" dirty="0"/>
          </a:p>
        </p:txBody>
      </p:sp>
      <p:sp>
        <p:nvSpPr>
          <p:cNvPr id="5" name="TextBox 4">
            <a:extLst>
              <a:ext uri="{FF2B5EF4-FFF2-40B4-BE49-F238E27FC236}">
                <a16:creationId xmlns:a16="http://schemas.microsoft.com/office/drawing/2014/main" id="{4F8B535A-121F-2649-A70A-833C0A3C4AB7}"/>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Kara M Olivier, NP, APRN-BC</a:t>
            </a:r>
          </a:p>
          <a:p>
            <a:endParaRPr lang="en-US" sz="1400" dirty="0"/>
          </a:p>
        </p:txBody>
      </p:sp>
    </p:spTree>
    <p:extLst>
      <p:ext uri="{BB962C8B-B14F-4D97-AF65-F5344CB8AC3E}">
        <p14:creationId xmlns:p14="http://schemas.microsoft.com/office/powerpoint/2010/main" val="969783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Nursing implications:  oral agents</a:t>
            </a:r>
          </a:p>
        </p:txBody>
      </p:sp>
      <p:sp>
        <p:nvSpPr>
          <p:cNvPr id="3" name="Content Placeholder 2"/>
          <p:cNvSpPr>
            <a:spLocks noGrp="1"/>
          </p:cNvSpPr>
          <p:nvPr>
            <p:ph idx="1"/>
          </p:nvPr>
        </p:nvSpPr>
        <p:spPr>
          <a:xfrm>
            <a:off x="838200" y="1600200"/>
            <a:ext cx="10515600" cy="4572000"/>
          </a:xfrm>
        </p:spPr>
        <p:txBody>
          <a:bodyPr>
            <a:normAutofit fontScale="92500" lnSpcReduction="10000"/>
          </a:bodyPr>
          <a:lstStyle/>
          <a:p>
            <a:pPr>
              <a:lnSpc>
                <a:spcPct val="110000"/>
              </a:lnSpc>
              <a:spcBef>
                <a:spcPts val="1600"/>
              </a:spcBef>
            </a:pPr>
            <a:r>
              <a:rPr lang="en-US" dirty="0"/>
              <a:t>Nurses need to be aware that there needs to be a shift in management from provider to patient</a:t>
            </a:r>
          </a:p>
          <a:p>
            <a:pPr>
              <a:lnSpc>
                <a:spcPct val="110000"/>
              </a:lnSpc>
              <a:spcBef>
                <a:spcPts val="1600"/>
              </a:spcBef>
            </a:pPr>
            <a:r>
              <a:rPr lang="en-US" dirty="0"/>
              <a:t>Nurses need to become familiar with the oral agents and develop educational strategies to ensure patient understanding of medication, dosing and administration, potential side effects, symptom management, self care measures, proactive follow-up.</a:t>
            </a:r>
          </a:p>
          <a:p>
            <a:pPr>
              <a:lnSpc>
                <a:spcPct val="110000"/>
              </a:lnSpc>
              <a:spcBef>
                <a:spcPts val="1600"/>
              </a:spcBef>
            </a:pPr>
            <a:r>
              <a:rPr lang="en-US" dirty="0"/>
              <a:t>Stress the import’ of need to keep scheduled visits and contact the health care provider when side effects develop. If side effects are not reported, necessary adjustments will not be made and serious consequences can occur and have impact on their life and further therapy.</a:t>
            </a:r>
          </a:p>
        </p:txBody>
      </p:sp>
      <p:sp>
        <p:nvSpPr>
          <p:cNvPr id="5" name="TextBox 4">
            <a:extLst>
              <a:ext uri="{FF2B5EF4-FFF2-40B4-BE49-F238E27FC236}">
                <a16:creationId xmlns:a16="http://schemas.microsoft.com/office/drawing/2014/main" id="{786EFE2A-4F17-E34E-9EC1-6A20C1299F8C}"/>
              </a:ext>
            </a:extLst>
          </p:cNvPr>
          <p:cNvSpPr txBox="1"/>
          <p:nvPr/>
        </p:nvSpPr>
        <p:spPr>
          <a:xfrm>
            <a:off x="153515" y="6474023"/>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33467983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Nursing implications: oral agents (cont.’)</a:t>
            </a:r>
          </a:p>
        </p:txBody>
      </p:sp>
      <p:sp>
        <p:nvSpPr>
          <p:cNvPr id="3" name="Content Placeholder 2"/>
          <p:cNvSpPr>
            <a:spLocks noGrp="1"/>
          </p:cNvSpPr>
          <p:nvPr>
            <p:ph idx="1"/>
          </p:nvPr>
        </p:nvSpPr>
        <p:spPr/>
        <p:txBody>
          <a:bodyPr>
            <a:normAutofit/>
          </a:bodyPr>
          <a:lstStyle/>
          <a:p>
            <a:r>
              <a:rPr lang="en-US" dirty="0"/>
              <a:t>Nurses need to be aware of factors that affect patient compliance and reporting</a:t>
            </a:r>
          </a:p>
          <a:p>
            <a:r>
              <a:rPr lang="en-US" dirty="0"/>
              <a:t>Patients are often reluctant to notify the provider because they fear that their therapy may be interrupted or dose lowered</a:t>
            </a:r>
          </a:p>
          <a:p>
            <a:pPr lvl="1"/>
            <a:r>
              <a:rPr lang="en-US" dirty="0"/>
              <a:t>Most side effects resolve with brief interruption of therapy</a:t>
            </a:r>
          </a:p>
          <a:p>
            <a:pPr lvl="1"/>
            <a:r>
              <a:rPr lang="en-US" dirty="0"/>
              <a:t>Any necessary dose reduction is simply to customize a dose that the individual needs</a:t>
            </a:r>
          </a:p>
          <a:p>
            <a:pPr lvl="1"/>
            <a:r>
              <a:rPr lang="en-US" dirty="0"/>
              <a:t>A dose reduction does not necessarily decrease the efficacy of the treatment</a:t>
            </a:r>
          </a:p>
          <a:p>
            <a:r>
              <a:rPr lang="en-US" dirty="0"/>
              <a:t>Communication, education, organization, and trusting relationship are key!!</a:t>
            </a:r>
          </a:p>
        </p:txBody>
      </p:sp>
      <p:sp>
        <p:nvSpPr>
          <p:cNvPr id="4" name="TextBox 3">
            <a:extLst>
              <a:ext uri="{FF2B5EF4-FFF2-40B4-BE49-F238E27FC236}">
                <a16:creationId xmlns:a16="http://schemas.microsoft.com/office/drawing/2014/main" id="{357FF8F3-9D4E-AE45-A185-044ED3582D8E}"/>
              </a:ext>
            </a:extLst>
          </p:cNvPr>
          <p:cNvSpPr txBox="1"/>
          <p:nvPr/>
        </p:nvSpPr>
        <p:spPr>
          <a:xfrm>
            <a:off x="153515" y="6474023"/>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3643895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Approval of Apalutamide</a:t>
            </a:r>
            <a:r>
              <a:rPr lang="en-US" baseline="30000" dirty="0"/>
              <a:t>1</a:t>
            </a:r>
          </a:p>
        </p:txBody>
      </p:sp>
      <p:sp>
        <p:nvSpPr>
          <p:cNvPr id="5" name="Rectangle 3"/>
          <p:cNvSpPr txBox="1">
            <a:spLocks noChangeArrowheads="1"/>
          </p:cNvSpPr>
          <p:nvPr/>
        </p:nvSpPr>
        <p:spPr bwMode="auto">
          <a:xfrm>
            <a:off x="1541296" y="1496667"/>
            <a:ext cx="9109408" cy="1988101"/>
          </a:xfrm>
          <a:prstGeom prst="roundRect">
            <a:avLst/>
          </a:prstGeom>
          <a:solidFill>
            <a:schemeClr val="accent1"/>
          </a:solidFill>
          <a:ln w="9525">
            <a:solidFill>
              <a:schemeClr val="tx1"/>
            </a:solidFill>
            <a:miter lim="800000"/>
            <a:headEnd/>
            <a:tailEnd/>
          </a:ln>
          <a:effectLst>
            <a:outerShdw blurRad="50800" dist="38100" dir="2700000" algn="tl" rotWithShape="0">
              <a:prstClr val="black">
                <a:alpha val="40000"/>
              </a:prstClr>
            </a:outerShdw>
          </a:effectLst>
        </p:spPr>
        <p:txBody>
          <a:bodyPr lIns="104204" tIns="52103" rIns="104204" bIns="52103" anchor="ctr"/>
          <a:lstStyle/>
          <a:p>
            <a:pPr marL="2117" marR="0" lvl="1" indent="0" algn="ctr" defTabSz="1041805" rtl="0" eaLnBrk="0" fontAlgn="base" latinLnBrk="0" hangingPunct="0">
              <a:lnSpc>
                <a:spcPct val="100000"/>
              </a:lnSpc>
              <a:spcBef>
                <a:spcPts val="0"/>
              </a:spcBef>
              <a:spcAft>
                <a:spcPts val="1600"/>
              </a:spcAft>
              <a:buClr>
                <a:srgbClr val="000000"/>
              </a:buClr>
              <a:buSzTx/>
              <a:buFontTx/>
              <a:buNone/>
              <a:tabLst/>
              <a:defRPr/>
            </a:pPr>
            <a:r>
              <a:rPr kumimoji="0" lang="en-US" sz="2667" b="1" i="0" u="none" strike="noStrike" kern="1200" cap="none" spc="0" normalizeH="0" baseline="0" noProof="0" dirty="0">
                <a:ln>
                  <a:noFill/>
                </a:ln>
                <a:solidFill>
                  <a:prstClr val="white"/>
                </a:solidFill>
                <a:effectLst/>
                <a:uLnTx/>
                <a:uFillTx/>
                <a:latin typeface="Arial"/>
                <a:ea typeface="MS PGothic" pitchFamily="34" charset="-128"/>
                <a:cs typeface="+mn-cs"/>
              </a:rPr>
              <a:t>Apalutamide approved on 2/14/2018</a:t>
            </a:r>
          </a:p>
          <a:p>
            <a:pPr marL="2117" marR="0" lvl="1" indent="0" algn="ctr" defTabSz="1041805" rtl="0" eaLnBrk="0" fontAlgn="base" latinLnBrk="0" hangingPunct="0">
              <a:lnSpc>
                <a:spcPct val="100000"/>
              </a:lnSpc>
              <a:spcBef>
                <a:spcPts val="0"/>
              </a:spcBef>
              <a:spcAft>
                <a:spcPts val="1600"/>
              </a:spcAft>
              <a:buClr>
                <a:srgbClr val="000000"/>
              </a:buClr>
              <a:buSzTx/>
              <a:buFontTx/>
              <a:buNone/>
              <a:tabLst/>
              <a:defRPr/>
            </a:pPr>
            <a:r>
              <a:rPr kumimoji="0" lang="en-US" sz="2667" b="1" i="0" u="none" strike="noStrike" kern="0" cap="none" spc="0" normalizeH="0" baseline="0" noProof="0" dirty="0">
                <a:ln>
                  <a:noFill/>
                </a:ln>
                <a:solidFill>
                  <a:prstClr val="white"/>
                </a:solidFill>
                <a:effectLst/>
                <a:uLnTx/>
                <a:uFillTx/>
                <a:latin typeface="Arial"/>
                <a:ea typeface="ＭＳ Ｐゴシック" charset="0"/>
                <a:cs typeface="+mn-cs"/>
              </a:rPr>
              <a:t>First drug approved by the FDA for nmCRPC</a:t>
            </a:r>
          </a:p>
          <a:p>
            <a:pPr marL="2117" marR="0" lvl="1" indent="0" algn="ctr" defTabSz="1041805" rtl="0" eaLnBrk="0" fontAlgn="base" latinLnBrk="0" hangingPunct="0">
              <a:lnSpc>
                <a:spcPct val="100000"/>
              </a:lnSpc>
              <a:spcBef>
                <a:spcPts val="0"/>
              </a:spcBef>
              <a:spcAft>
                <a:spcPts val="1600"/>
              </a:spcAft>
              <a:buClr>
                <a:srgbClr val="000000"/>
              </a:buClr>
              <a:buSzTx/>
              <a:buFontTx/>
              <a:buNone/>
              <a:tabLst/>
              <a:defRPr/>
            </a:pPr>
            <a:r>
              <a:rPr kumimoji="0" lang="en-US" sz="2667" b="1" i="0" u="none" strike="noStrike" kern="0" cap="none" spc="0" normalizeH="0" baseline="0" noProof="0" dirty="0">
                <a:ln>
                  <a:noFill/>
                </a:ln>
                <a:solidFill>
                  <a:prstClr val="white"/>
                </a:solidFill>
                <a:effectLst/>
                <a:uLnTx/>
                <a:uFillTx/>
                <a:latin typeface="Arial"/>
                <a:ea typeface="ＭＳ Ｐゴシック" charset="0"/>
                <a:cs typeface="+mn-cs"/>
              </a:rPr>
              <a:t>First approval based on metastasis-free survival</a:t>
            </a:r>
            <a:endParaRPr kumimoji="0" lang="en-US" sz="3000" b="1" i="0" u="none" strike="noStrike" kern="0" cap="none" spc="0" normalizeH="0" baseline="0" noProof="0" dirty="0">
              <a:ln>
                <a:noFill/>
              </a:ln>
              <a:solidFill>
                <a:prstClr val="white"/>
              </a:solidFill>
              <a:effectLst/>
              <a:uLnTx/>
              <a:uFillTx/>
              <a:latin typeface="Calibri" charset="0"/>
              <a:ea typeface="ＭＳ Ｐゴシック" charset="0"/>
              <a:cs typeface="+mn-cs"/>
            </a:endParaRPr>
          </a:p>
        </p:txBody>
      </p:sp>
      <p:grpSp>
        <p:nvGrpSpPr>
          <p:cNvPr id="8" name="Group 7"/>
          <p:cNvGrpSpPr/>
          <p:nvPr/>
        </p:nvGrpSpPr>
        <p:grpSpPr>
          <a:xfrm>
            <a:off x="1979171" y="3824103"/>
            <a:ext cx="8233659" cy="2255575"/>
            <a:chOff x="1394398" y="2731291"/>
            <a:chExt cx="6175244" cy="1691681"/>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a:stretch/>
          </p:blipFill>
          <p:spPr bwMode="auto">
            <a:xfrm>
              <a:off x="1394398" y="4144366"/>
              <a:ext cx="3162034" cy="278606"/>
            </a:xfrm>
            <a:prstGeom prst="rect">
              <a:avLst/>
            </a:prstGeom>
            <a:noFill/>
            <a:ln w="9525">
              <a:noFill/>
              <a:miter lim="800000"/>
              <a:headEnd/>
              <a:tailEnd/>
            </a:ln>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94398" y="2731291"/>
              <a:ext cx="5631409" cy="384573"/>
            </a:xfrm>
            <a:prstGeom prst="rect">
              <a:avLst/>
            </a:prstGeom>
            <a:noFill/>
            <a:ln w="9525">
              <a:noFill/>
              <a:miter lim="800000"/>
              <a:headEnd/>
              <a:tailEnd/>
            </a:ln>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94398" y="3115864"/>
              <a:ext cx="6175244" cy="963155"/>
            </a:xfrm>
            <a:prstGeom prst="rect">
              <a:avLst/>
            </a:prstGeom>
            <a:noFill/>
            <a:ln w="9525">
              <a:noFill/>
              <a:miter lim="800000"/>
              <a:headEnd/>
              <a:tailEnd/>
            </a:ln>
          </p:spPr>
        </p:pic>
      </p:grpSp>
      <p:sp>
        <p:nvSpPr>
          <p:cNvPr id="7" name="Footer Placeholder 6"/>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Beaver JA et al. </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Engl</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 Med</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2018;378:2458-2460.</a:t>
            </a:r>
          </a:p>
        </p:txBody>
      </p:sp>
    </p:spTree>
    <p:extLst>
      <p:ext uri="{BB962C8B-B14F-4D97-AF65-F5344CB8AC3E}">
        <p14:creationId xmlns:p14="http://schemas.microsoft.com/office/powerpoint/2010/main" val="2352873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1" y="4775212"/>
            <a:ext cx="7099700" cy="1388533"/>
          </a:xfrm>
        </p:spPr>
        <p:txBody>
          <a:bodyPr anchor="ctr">
            <a:normAutofit/>
          </a:bodyPr>
          <a:lstStyle/>
          <a:p>
            <a:r>
              <a:rPr lang="en-US" sz="1867" b="1" dirty="0"/>
              <a:t>Primary endpoint:</a:t>
            </a:r>
            <a:r>
              <a:rPr lang="en-US" sz="1867" dirty="0"/>
              <a:t> MFS</a:t>
            </a:r>
          </a:p>
          <a:p>
            <a:r>
              <a:rPr lang="en-US" sz="1867" b="1" dirty="0"/>
              <a:t>Secondary endpoints:</a:t>
            </a:r>
            <a:r>
              <a:rPr lang="en-US" sz="1867" dirty="0"/>
              <a:t> Safety, time to PSA progression, time to symptomatic progression, OS, PSA response, QOL </a:t>
            </a:r>
          </a:p>
        </p:txBody>
      </p:sp>
      <p:sp>
        <p:nvSpPr>
          <p:cNvPr id="5" name="Title 4"/>
          <p:cNvSpPr>
            <a:spLocks noGrp="1"/>
          </p:cNvSpPr>
          <p:nvPr>
            <p:ph type="title"/>
          </p:nvPr>
        </p:nvSpPr>
        <p:spPr/>
        <p:txBody>
          <a:bodyPr/>
          <a:lstStyle/>
          <a:p>
            <a:r>
              <a:rPr lang="en-US" noProof="0" dirty="0"/>
              <a:t>SPARTAN: Apalutamide vs Placebo </a:t>
            </a:r>
            <a:br>
              <a:rPr lang="en-US" noProof="0" dirty="0"/>
            </a:br>
            <a:r>
              <a:rPr lang="en-US" noProof="0" dirty="0"/>
              <a:t>Study Design</a:t>
            </a:r>
            <a:r>
              <a:rPr lang="en-US" baseline="30000" noProof="0" dirty="0"/>
              <a:t>1,2</a:t>
            </a:r>
            <a:endParaRPr lang="en-US" baseline="30000" noProof="0" dirty="0">
              <a:solidFill>
                <a:schemeClr val="tx1"/>
              </a:solidFill>
            </a:endParaRPr>
          </a:p>
        </p:txBody>
      </p:sp>
      <p:sp>
        <p:nvSpPr>
          <p:cNvPr id="3" name="Footer Placeholder 2"/>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Small EJ et al. ASCO GU 2018. Abstract 161. 2. Smith MR et al</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 </a:t>
            </a:r>
            <a:r>
              <a:rPr kumimoji="0" lang="en-US"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Eng</a:t>
            </a:r>
            <a:r>
              <a:rPr kumimoji="0" lang="en-US"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J Med.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2018; 378:1408-1418.</a:t>
            </a:r>
          </a:p>
        </p:txBody>
      </p:sp>
      <p:grpSp>
        <p:nvGrpSpPr>
          <p:cNvPr id="2" name="Group 1"/>
          <p:cNvGrpSpPr/>
          <p:nvPr/>
        </p:nvGrpSpPr>
        <p:grpSpPr>
          <a:xfrm>
            <a:off x="1064491" y="1476613"/>
            <a:ext cx="10063019" cy="2908761"/>
            <a:chOff x="1406236" y="1287561"/>
            <a:chExt cx="7547264" cy="2181571"/>
          </a:xfrm>
        </p:grpSpPr>
        <p:sp>
          <p:nvSpPr>
            <p:cNvPr id="18440" name="TextBox 330"/>
            <p:cNvSpPr txBox="1">
              <a:spLocks noChangeArrowheads="1"/>
            </p:cNvSpPr>
            <p:nvPr/>
          </p:nvSpPr>
          <p:spPr bwMode="auto">
            <a:xfrm>
              <a:off x="5740400" y="1287561"/>
              <a:ext cx="3213100" cy="850182"/>
            </a:xfrm>
            <a:prstGeom prst="rect">
              <a:avLst/>
            </a:prstGeom>
            <a:solidFill>
              <a:schemeClr val="accent1"/>
            </a:solidFill>
            <a:ln w="6350">
              <a:noFill/>
              <a:miter lim="800000"/>
              <a:headEnd/>
              <a:tailEnd/>
            </a:ln>
            <a:effectLst>
              <a:outerShdw blurRad="50800" dist="38100" dir="5400000" algn="t" rotWithShape="0">
                <a:prstClr val="black">
                  <a:alpha val="40000"/>
                </a:prstClr>
              </a:outerShdw>
            </a:effectLst>
          </p:spPr>
          <p:txBody>
            <a:bodyPr lIns="121909" tIns="60955" rIns="121909" bIns="60955" anchor="ctr" anchorCtr="0">
              <a:noAutofit/>
            </a:bodyPr>
            <a:lstStyle/>
            <a:p>
              <a:pPr marL="0" marR="0" lvl="0" indent="0" algn="ctr" defTabSz="609523"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err="1">
                  <a:ln>
                    <a:noFill/>
                  </a:ln>
                  <a:solidFill>
                    <a:prstClr val="white"/>
                  </a:solidFill>
                  <a:effectLst/>
                  <a:uLnTx/>
                  <a:uFillTx/>
                  <a:latin typeface="Arial"/>
                  <a:ea typeface="ＭＳ Ｐゴシック" pitchFamily="34" charset="-128"/>
                  <a:cs typeface="+mn-cs"/>
                </a:rPr>
                <a:t>Apalutamide</a:t>
              </a: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(240 mg/d) </a:t>
              </a:r>
              <a:b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ADT</a:t>
              </a:r>
            </a:p>
          </p:txBody>
        </p:sp>
        <p:sp>
          <p:nvSpPr>
            <p:cNvPr id="35" name="TextBox 330"/>
            <p:cNvSpPr txBox="1">
              <a:spLocks noChangeArrowheads="1"/>
            </p:cNvSpPr>
            <p:nvPr/>
          </p:nvSpPr>
          <p:spPr bwMode="auto">
            <a:xfrm>
              <a:off x="5740407" y="2618182"/>
              <a:ext cx="3213093" cy="850950"/>
            </a:xfrm>
            <a:prstGeom prst="rect">
              <a:avLst/>
            </a:prstGeom>
            <a:solidFill>
              <a:schemeClr val="accent3"/>
            </a:solidFill>
            <a:ln w="6350">
              <a:noFill/>
              <a:miter lim="800000"/>
              <a:headEnd/>
              <a:tailEnd/>
            </a:ln>
            <a:effectLst>
              <a:outerShdw blurRad="50800" dist="38100" dir="5400000" algn="t" rotWithShape="0">
                <a:prstClr val="black">
                  <a:alpha val="40000"/>
                </a:prstClr>
              </a:outerShdw>
            </a:effectLst>
          </p:spPr>
          <p:txBody>
            <a:bodyPr lIns="121909" tIns="60955" rIns="121909" bIns="60955" anchor="ctr" anchorCtr="0">
              <a:noAutofit/>
            </a:bodyPr>
            <a:lstStyle/>
            <a:p>
              <a:pPr marL="0" marR="0" lvl="0" indent="0" algn="ctr" defTabSz="609523"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Placebo </a:t>
              </a:r>
              <a:b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ADT</a:t>
              </a:r>
            </a:p>
          </p:txBody>
        </p:sp>
        <p:sp>
          <p:nvSpPr>
            <p:cNvPr id="319" name="TextBox 318"/>
            <p:cNvSpPr txBox="1"/>
            <p:nvPr/>
          </p:nvSpPr>
          <p:spPr>
            <a:xfrm>
              <a:off x="1406236" y="1287561"/>
              <a:ext cx="3038763" cy="2181571"/>
            </a:xfrm>
            <a:prstGeom prst="rect">
              <a:avLst/>
            </a:prstGeom>
            <a:solidFill>
              <a:schemeClr val="tx1">
                <a:lumMod val="65000"/>
                <a:lumOff val="35000"/>
              </a:schemeClr>
            </a:solidFill>
            <a:ln w="19050">
              <a:noFill/>
            </a:ln>
            <a:effectLst>
              <a:outerShdw blurRad="50800" dist="38100" dir="5400000" algn="t" rotWithShape="0">
                <a:prstClr val="black">
                  <a:alpha val="40000"/>
                </a:prstClr>
              </a:outerShdw>
            </a:effectLst>
          </p:spPr>
          <p:txBody>
            <a:bodyPr wrap="square" lIns="121909" tIns="60955" rIns="121909" bIns="60955" anchor="ctr">
              <a:noAutofit/>
            </a:bodyPr>
            <a:lstStyle/>
            <a:p>
              <a:pPr marL="0" marR="0" lvl="0" indent="0" algn="l" defTabSz="609523" rtl="0" eaLnBrk="0" fontAlgn="base" latinLnBrk="0" hangingPunct="0">
                <a:lnSpc>
                  <a:spcPct val="100000"/>
                </a:lnSpc>
                <a:spcBef>
                  <a:spcPts val="0"/>
                </a:spcBef>
                <a:spcAft>
                  <a:spcPts val="800"/>
                </a:spcAft>
                <a:buClrTx/>
                <a:buSzTx/>
                <a:buFontTx/>
                <a:buNone/>
                <a:tabLst/>
                <a:defRPr/>
              </a:pPr>
              <a:r>
                <a:rPr kumimoji="0" lang="en-CA"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Key Eligibility Criteria </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M0 CRPC (central review)</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Baseline PSA ≥2 ng/mL</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Rising PSA despite castrate testosterone level (≤50 ng/</a:t>
              </a:r>
              <a:r>
                <a:rPr kumimoji="0" lang="en-CA" sz="1867" b="0" i="0" u="none" strike="noStrike" kern="1200" cap="none" spc="0" normalizeH="0" baseline="0" noProof="0" dirty="0" err="1">
                  <a:ln>
                    <a:noFill/>
                  </a:ln>
                  <a:solidFill>
                    <a:prstClr val="white"/>
                  </a:solidFill>
                  <a:effectLst/>
                  <a:uLnTx/>
                  <a:uFillTx/>
                  <a:latin typeface="Arial"/>
                  <a:ea typeface="ＭＳ Ｐゴシック" pitchFamily="34" charset="-128"/>
                  <a:cs typeface="+mn-cs"/>
                </a:rPr>
                <a:t>dL</a:t>
              </a: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PSADT ≤10 months</a:t>
              </a:r>
              <a:endParaRPr kumimoji="0" lang="en-CA" sz="1867" b="1"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grpSp>
          <p:nvGrpSpPr>
            <p:cNvPr id="6" name="Group 5"/>
            <p:cNvGrpSpPr/>
            <p:nvPr/>
          </p:nvGrpSpPr>
          <p:grpSpPr>
            <a:xfrm>
              <a:off x="4445000" y="2149173"/>
              <a:ext cx="1246777" cy="441448"/>
              <a:chOff x="2099077" y="2227826"/>
              <a:chExt cx="1246777" cy="441448"/>
            </a:xfrm>
          </p:grpSpPr>
          <p:cxnSp>
            <p:nvCxnSpPr>
              <p:cNvPr id="22" name="Straight Arrow Connector 20"/>
              <p:cNvCxnSpPr>
                <a:cxnSpLocks noChangeShapeType="1"/>
                <a:stCxn id="25" idx="6"/>
              </p:cNvCxnSpPr>
              <p:nvPr/>
            </p:nvCxnSpPr>
            <p:spPr bwMode="auto">
              <a:xfrm>
                <a:off x="2953326" y="2448550"/>
                <a:ext cx="392528" cy="220724"/>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cxnSp>
            <p:nvCxnSpPr>
              <p:cNvPr id="23" name="Straight Arrow Connector 21"/>
              <p:cNvCxnSpPr>
                <a:cxnSpLocks noChangeShapeType="1"/>
                <a:stCxn id="25" idx="6"/>
              </p:cNvCxnSpPr>
              <p:nvPr/>
            </p:nvCxnSpPr>
            <p:spPr bwMode="auto">
              <a:xfrm flipV="1">
                <a:off x="2953326" y="2227826"/>
                <a:ext cx="392528" cy="220724"/>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cxnSp>
            <p:nvCxnSpPr>
              <p:cNvPr id="24" name="Straight Arrow Connector 22"/>
              <p:cNvCxnSpPr>
                <a:cxnSpLocks noChangeShapeType="1"/>
              </p:cNvCxnSpPr>
              <p:nvPr/>
            </p:nvCxnSpPr>
            <p:spPr bwMode="auto">
              <a:xfrm flipV="1">
                <a:off x="2099077" y="2448550"/>
                <a:ext cx="433135" cy="0"/>
              </a:xfrm>
              <a:prstGeom prst="straightConnector1">
                <a:avLst/>
              </a:prstGeom>
              <a:noFill/>
              <a:ln w="19050">
                <a:solidFill>
                  <a:srgbClr val="262626"/>
                </a:solidFill>
                <a:round/>
                <a:headEnd type="none" w="med" len="med"/>
                <a:tailEnd type="none" w="med" len="med"/>
              </a:ln>
              <a:extLst>
                <a:ext uri="{909E8E84-426E-40DD-AFC4-6F175D3DCCD1}">
                  <a14:hiddenFill xmlns:a14="http://schemas.microsoft.com/office/drawing/2010/main">
                    <a:noFill/>
                  </a14:hiddenFill>
                </a:ext>
              </a:extLst>
            </p:spPr>
          </p:cxnSp>
          <p:sp>
            <p:nvSpPr>
              <p:cNvPr id="25" name="Oval 24"/>
              <p:cNvSpPr/>
              <p:nvPr/>
            </p:nvSpPr>
            <p:spPr bwMode="auto">
              <a:xfrm>
                <a:off x="2508826" y="2244089"/>
                <a:ext cx="444500" cy="408922"/>
              </a:xfrm>
              <a:prstGeom prst="ellipse">
                <a:avLst/>
              </a:prstGeom>
              <a:solidFill>
                <a:schemeClr val="tx1"/>
              </a:solidFill>
            </p:spPr>
            <p:txBody>
              <a:bodyPr anchor="ctr">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panose="020B0604020202020204" pitchFamily="34" charset="0"/>
                  </a:rPr>
                  <a:t>R</a:t>
                </a:r>
              </a:p>
            </p:txBody>
          </p:sp>
        </p:grpSp>
        <p:sp>
          <p:nvSpPr>
            <p:cNvPr id="7" name="TextBox 6"/>
            <p:cNvSpPr txBox="1"/>
            <p:nvPr/>
          </p:nvSpPr>
          <p:spPr>
            <a:xfrm>
              <a:off x="4869140" y="2568198"/>
              <a:ext cx="398186" cy="28474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2:1</a:t>
              </a:r>
            </a:p>
          </p:txBody>
        </p:sp>
        <p:sp>
          <p:nvSpPr>
            <p:cNvPr id="14" name="Rectangle 1"/>
            <p:cNvSpPr>
              <a:spLocks noChangeArrowheads="1"/>
            </p:cNvSpPr>
            <p:nvPr/>
          </p:nvSpPr>
          <p:spPr bwMode="auto">
            <a:xfrm>
              <a:off x="4588062" y="1828648"/>
              <a:ext cx="966113" cy="30781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none" lIns="121909" tIns="60955" rIns="121909" bIns="60955">
              <a:spAutoFit/>
            </a:bodyPr>
            <a:lstStyle>
              <a:lvl1pPr>
                <a:defRPr sz="2400">
                  <a:solidFill>
                    <a:schemeClr val="bg2"/>
                  </a:solidFill>
                  <a:latin typeface="Times New Roman" pitchFamily="18" charset="0"/>
                </a:defRPr>
              </a:lvl1pPr>
              <a:lvl2pPr marL="742950" indent="-285750">
                <a:defRPr sz="2400">
                  <a:solidFill>
                    <a:schemeClr val="bg2"/>
                  </a:solidFill>
                  <a:latin typeface="Times New Roman" pitchFamily="18" charset="0"/>
                </a:defRPr>
              </a:lvl2pPr>
              <a:lvl3pPr marL="1143000" indent="-228600">
                <a:defRPr sz="2400">
                  <a:solidFill>
                    <a:schemeClr val="bg2"/>
                  </a:solidFill>
                  <a:latin typeface="Times New Roman" pitchFamily="18" charset="0"/>
                </a:defRPr>
              </a:lvl3pPr>
              <a:lvl4pPr marL="1600200" indent="-228600">
                <a:defRPr sz="2400">
                  <a:solidFill>
                    <a:schemeClr val="bg2"/>
                  </a:solidFill>
                  <a:latin typeface="Times New Roman" pitchFamily="18" charset="0"/>
                </a:defRPr>
              </a:lvl4pPr>
              <a:lvl5pPr marL="2057400" indent="-228600">
                <a:defRPr sz="2400">
                  <a:solidFill>
                    <a:schemeClr val="bg2"/>
                  </a:solidFill>
                  <a:latin typeface="Times New Roman" pitchFamily="18" charset="0"/>
                </a:defRPr>
              </a:lvl5pPr>
              <a:lvl6pPr marL="2514600" indent="-228600" eaLnBrk="0" fontAlgn="base" hangingPunct="0">
                <a:spcBef>
                  <a:spcPct val="0"/>
                </a:spcBef>
                <a:spcAft>
                  <a:spcPct val="0"/>
                </a:spcAft>
                <a:defRPr sz="2400">
                  <a:solidFill>
                    <a:schemeClr val="bg2"/>
                  </a:solidFill>
                  <a:latin typeface="Times New Roman" pitchFamily="18" charset="0"/>
                </a:defRPr>
              </a:lvl6pPr>
              <a:lvl7pPr marL="2971800" indent="-228600" eaLnBrk="0" fontAlgn="base" hangingPunct="0">
                <a:spcBef>
                  <a:spcPct val="0"/>
                </a:spcBef>
                <a:spcAft>
                  <a:spcPct val="0"/>
                </a:spcAft>
                <a:defRPr sz="2400">
                  <a:solidFill>
                    <a:schemeClr val="bg2"/>
                  </a:solidFill>
                  <a:latin typeface="Times New Roman" pitchFamily="18" charset="0"/>
                </a:defRPr>
              </a:lvl7pPr>
              <a:lvl8pPr marL="3429000" indent="-228600" eaLnBrk="0" fontAlgn="base" hangingPunct="0">
                <a:spcBef>
                  <a:spcPct val="0"/>
                </a:spcBef>
                <a:spcAft>
                  <a:spcPct val="0"/>
                </a:spcAft>
                <a:defRPr sz="2400">
                  <a:solidFill>
                    <a:schemeClr val="bg2"/>
                  </a:solidFill>
                  <a:latin typeface="Times New Roman" pitchFamily="18" charset="0"/>
                </a:defRPr>
              </a:lvl8pPr>
              <a:lvl9pPr marL="3886200" indent="-228600" eaLnBrk="0" fontAlgn="base" hangingPunct="0">
                <a:spcBef>
                  <a:spcPct val="0"/>
                </a:spcBef>
                <a:spcAft>
                  <a:spcPct val="0"/>
                </a:spcAft>
                <a:defRPr sz="2400">
                  <a:solidFill>
                    <a:schemeClr val="bg2"/>
                  </a:solidFill>
                  <a:latin typeface="Times New Roman" pitchFamily="18"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N = 1,207</a:t>
              </a:r>
            </a:p>
          </p:txBody>
        </p:sp>
      </p:grpSp>
      <p:sp>
        <p:nvSpPr>
          <p:cNvPr id="15" name="Rectangle 1157"/>
          <p:cNvSpPr>
            <a:spLocks noChangeArrowheads="1"/>
          </p:cNvSpPr>
          <p:nvPr/>
        </p:nvSpPr>
        <p:spPr bwMode="auto">
          <a:xfrm>
            <a:off x="7404501" y="4941676"/>
            <a:ext cx="4284133" cy="1055819"/>
          </a:xfrm>
          <a:prstGeom prst="roundRect">
            <a:avLst/>
          </a:prstGeom>
          <a:solidFill>
            <a:schemeClr val="accent2"/>
          </a:solidFill>
          <a:ln w="12700">
            <a:noFill/>
            <a:miter lim="800000"/>
            <a:headEnd/>
            <a:tailEnd/>
          </a:ln>
          <a:effectLst>
            <a:outerShdw blurRad="50800" dist="38100" dir="2700000" algn="tl" rotWithShape="0">
              <a:prstClr val="black">
                <a:alpha val="40000"/>
              </a:prstClr>
            </a:outerShdw>
          </a:effectLst>
        </p:spPr>
        <p:txBody>
          <a:bodyPr wrap="square" lIns="91403" tIns="45719" rIns="91403" bIns="45719">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S PGothic" pitchFamily="34" charset="-128"/>
                <a:cs typeface="+mn-cs"/>
              </a:rPr>
              <a:t>78% of patients in placebo group received subsequent approved therapy for </a:t>
            </a:r>
            <a:r>
              <a:rPr kumimoji="0" lang="en-US" sz="1867" b="1" i="0" u="none" strike="noStrike" kern="1200" cap="none" spc="0" normalizeH="0" baseline="0" noProof="0" dirty="0" err="1">
                <a:ln>
                  <a:noFill/>
                </a:ln>
                <a:solidFill>
                  <a:prstClr val="white"/>
                </a:solidFill>
                <a:effectLst/>
                <a:uLnTx/>
                <a:uFillTx/>
                <a:latin typeface="Arial"/>
                <a:ea typeface="MS PGothic" pitchFamily="34" charset="-128"/>
                <a:cs typeface="+mn-cs"/>
              </a:rPr>
              <a:t>mCRPC</a:t>
            </a:r>
            <a:endParaRPr kumimoji="0" lang="en-US" sz="1867" b="1" i="0" u="none" strike="noStrike" kern="1200" cap="none" spc="0" normalizeH="0" baseline="0" noProof="0" dirty="0">
              <a:ln>
                <a:noFill/>
              </a:ln>
              <a:solidFill>
                <a:prstClr val="white"/>
              </a:solidFill>
              <a:effectLst/>
              <a:uLnTx/>
              <a:uFillTx/>
              <a:latin typeface="Arial"/>
              <a:ea typeface="MS PGothic" pitchFamily="34" charset="-128"/>
              <a:cs typeface="+mn-cs"/>
            </a:endParaRPr>
          </a:p>
        </p:txBody>
      </p:sp>
    </p:spTree>
    <p:extLst>
      <p:ext uri="{BB962C8B-B14F-4D97-AF65-F5344CB8AC3E}">
        <p14:creationId xmlns:p14="http://schemas.microsoft.com/office/powerpoint/2010/main" val="2105455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4115711"/>
            <a:ext cx="5745019" cy="2349731"/>
          </a:xfrm>
        </p:spPr>
        <p:txBody>
          <a:bodyPr anchor="ctr">
            <a:noAutofit/>
          </a:bodyPr>
          <a:lstStyle/>
          <a:p>
            <a:r>
              <a:rPr lang="en-US" sz="1867" b="1" dirty="0"/>
              <a:t>Primary endpoint:</a:t>
            </a:r>
            <a:r>
              <a:rPr lang="en-US" sz="1867" dirty="0"/>
              <a:t> MFS (defined as time from randomization to radiographic progression or death within 112 days of treatment discontinuation)</a:t>
            </a:r>
          </a:p>
          <a:p>
            <a:r>
              <a:rPr lang="en-US" sz="1867" b="1" dirty="0"/>
              <a:t>Secondary endpoints:</a:t>
            </a:r>
            <a:r>
              <a:rPr lang="en-US" sz="1867" dirty="0"/>
              <a:t> Safety, time to PSA progression, time to use of new antineoplastic therapy, OS, PSA response, and QOL</a:t>
            </a:r>
          </a:p>
        </p:txBody>
      </p:sp>
      <p:sp>
        <p:nvSpPr>
          <p:cNvPr id="5" name="Title 4"/>
          <p:cNvSpPr>
            <a:spLocks noGrp="1"/>
          </p:cNvSpPr>
          <p:nvPr>
            <p:ph type="title"/>
          </p:nvPr>
        </p:nvSpPr>
        <p:spPr/>
        <p:txBody>
          <a:bodyPr/>
          <a:lstStyle/>
          <a:p>
            <a:r>
              <a:rPr lang="en-US" altLang="en-US" noProof="0" dirty="0">
                <a:solidFill>
                  <a:schemeClr val="tx1"/>
                </a:solidFill>
                <a:ea typeface="ＭＳ Ｐゴシック" pitchFamily="34" charset="-128"/>
              </a:rPr>
              <a:t>PROSPER: Enzalutamide vs Placebo </a:t>
            </a:r>
            <a:br>
              <a:rPr lang="en-US" altLang="en-US" noProof="0" dirty="0">
                <a:solidFill>
                  <a:schemeClr val="tx1"/>
                </a:solidFill>
                <a:ea typeface="ＭＳ Ｐゴシック" pitchFamily="34" charset="-128"/>
              </a:rPr>
            </a:br>
            <a:r>
              <a:rPr lang="en-US" altLang="en-US" noProof="0" dirty="0">
                <a:solidFill>
                  <a:schemeClr val="tx1"/>
                </a:solidFill>
                <a:ea typeface="ＭＳ Ｐゴシック" pitchFamily="34" charset="-128"/>
              </a:rPr>
              <a:t>Study Design</a:t>
            </a:r>
            <a:r>
              <a:rPr lang="en-US" altLang="en-US" baseline="30000" noProof="0" dirty="0">
                <a:solidFill>
                  <a:schemeClr val="tx1"/>
                </a:solidFill>
                <a:ea typeface="ＭＳ Ｐゴシック" pitchFamily="34" charset="-128"/>
              </a:rPr>
              <a:t>1,2</a:t>
            </a:r>
            <a:endParaRPr lang="en-US" baseline="30000" noProof="0" dirty="0">
              <a:solidFill>
                <a:schemeClr val="tx1"/>
              </a:solidFill>
            </a:endParaRPr>
          </a:p>
        </p:txBody>
      </p:sp>
      <p:sp>
        <p:nvSpPr>
          <p:cNvPr id="3" name="Footer Placeholder 2"/>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Hussain M et al. ASCO GU 2018. Abstract 3. 2. </a:t>
            </a:r>
            <a:r>
              <a:rPr kumimoji="0" lang="da-DK"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Hussain M et al. </a:t>
            </a:r>
            <a:r>
              <a:rPr kumimoji="0" lang="da-DK"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 </a:t>
            </a:r>
            <a:r>
              <a:rPr kumimoji="0" lang="da-DK"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2018;378:2465-2474.</a:t>
            </a:r>
          </a:p>
        </p:txBody>
      </p:sp>
      <p:grpSp>
        <p:nvGrpSpPr>
          <p:cNvPr id="2" name="Group 1"/>
          <p:cNvGrpSpPr/>
          <p:nvPr/>
        </p:nvGrpSpPr>
        <p:grpSpPr>
          <a:xfrm>
            <a:off x="1124529" y="1346997"/>
            <a:ext cx="9942945" cy="2670823"/>
            <a:chOff x="1496291" y="1010247"/>
            <a:chExt cx="7457209" cy="2003117"/>
          </a:xfrm>
        </p:grpSpPr>
        <p:sp>
          <p:nvSpPr>
            <p:cNvPr id="18440" name="TextBox 330"/>
            <p:cNvSpPr txBox="1">
              <a:spLocks noChangeArrowheads="1"/>
            </p:cNvSpPr>
            <p:nvPr/>
          </p:nvSpPr>
          <p:spPr bwMode="auto">
            <a:xfrm>
              <a:off x="5740400" y="1010562"/>
              <a:ext cx="3213100" cy="753694"/>
            </a:xfrm>
            <a:prstGeom prst="rect">
              <a:avLst/>
            </a:prstGeom>
            <a:solidFill>
              <a:schemeClr val="accent1"/>
            </a:solidFill>
            <a:ln w="6350">
              <a:noFill/>
              <a:miter lim="800000"/>
              <a:headEnd/>
              <a:tailEnd/>
            </a:ln>
            <a:effectLst>
              <a:outerShdw blurRad="50800" dist="38100" dir="5400000" algn="t" rotWithShape="0">
                <a:prstClr val="black">
                  <a:alpha val="40000"/>
                </a:prstClr>
              </a:outerShdw>
            </a:effectLst>
          </p:spPr>
          <p:txBody>
            <a:bodyPr lIns="121909" tIns="60955" rIns="121909" bIns="60955" anchor="ctr" anchorCtr="0">
              <a:noAutofit/>
            </a:bodyPr>
            <a:lstStyle/>
            <a:p>
              <a:pPr marL="0" marR="0" lvl="0" indent="0" algn="ctr" defTabSz="609523"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Enzalutamide (160 mg/d) </a:t>
              </a:r>
              <a:b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ADT</a:t>
              </a:r>
            </a:p>
          </p:txBody>
        </p:sp>
        <p:sp>
          <p:nvSpPr>
            <p:cNvPr id="35" name="TextBox 330"/>
            <p:cNvSpPr txBox="1">
              <a:spLocks noChangeArrowheads="1"/>
            </p:cNvSpPr>
            <p:nvPr/>
          </p:nvSpPr>
          <p:spPr bwMode="auto">
            <a:xfrm>
              <a:off x="5740407" y="2240608"/>
              <a:ext cx="3213093" cy="749808"/>
            </a:xfrm>
            <a:prstGeom prst="rect">
              <a:avLst/>
            </a:prstGeom>
            <a:solidFill>
              <a:schemeClr val="accent3"/>
            </a:solidFill>
            <a:ln w="6350">
              <a:noFill/>
              <a:miter lim="800000"/>
              <a:headEnd/>
              <a:tailEnd/>
            </a:ln>
            <a:effectLst>
              <a:outerShdw blurRad="50800" dist="38100" dir="5400000" algn="t" rotWithShape="0">
                <a:prstClr val="black">
                  <a:alpha val="40000"/>
                </a:prstClr>
              </a:outerShdw>
            </a:effectLst>
          </p:spPr>
          <p:txBody>
            <a:bodyPr lIns="121909" tIns="60955" rIns="121909" bIns="60955" anchor="ctr" anchorCtr="0">
              <a:noAutofit/>
            </a:bodyPr>
            <a:lstStyle/>
            <a:p>
              <a:pPr marL="0" marR="0" lvl="0" indent="0" algn="ctr" defTabSz="609523"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Placebo + ADT</a:t>
              </a:r>
            </a:p>
          </p:txBody>
        </p:sp>
        <p:sp>
          <p:nvSpPr>
            <p:cNvPr id="319" name="TextBox 318"/>
            <p:cNvSpPr txBox="1"/>
            <p:nvPr/>
          </p:nvSpPr>
          <p:spPr>
            <a:xfrm>
              <a:off x="1496291" y="1010247"/>
              <a:ext cx="2948709" cy="2003117"/>
            </a:xfrm>
            <a:prstGeom prst="rect">
              <a:avLst/>
            </a:prstGeom>
            <a:solidFill>
              <a:schemeClr val="tx1">
                <a:lumMod val="65000"/>
                <a:lumOff val="35000"/>
              </a:schemeClr>
            </a:solidFill>
            <a:ln w="19050">
              <a:noFill/>
            </a:ln>
            <a:effectLst>
              <a:outerShdw blurRad="50800" dist="38100" dir="5400000" algn="t" rotWithShape="0">
                <a:prstClr val="black">
                  <a:alpha val="40000"/>
                </a:prstClr>
              </a:outerShdw>
            </a:effectLst>
          </p:spPr>
          <p:txBody>
            <a:bodyPr wrap="square" lIns="121909" tIns="60955" rIns="121909" bIns="60955" anchor="ctr">
              <a:noAutofit/>
            </a:bodyPr>
            <a:lstStyle/>
            <a:p>
              <a:pPr marL="0" marR="0" lvl="0" indent="0" algn="l" defTabSz="609523" rtl="0" eaLnBrk="0" fontAlgn="base" latinLnBrk="0" hangingPunct="0">
                <a:lnSpc>
                  <a:spcPct val="100000"/>
                </a:lnSpc>
                <a:spcBef>
                  <a:spcPts val="0"/>
                </a:spcBef>
                <a:spcAft>
                  <a:spcPts val="800"/>
                </a:spcAft>
                <a:buClrTx/>
                <a:buSzTx/>
                <a:buFontTx/>
                <a:buNone/>
                <a:tabLst/>
                <a:defRPr/>
              </a:pPr>
              <a:r>
                <a:rPr kumimoji="0" lang="en-CA"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Key Eligibility Criteria </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M0 CRPC (central review)</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Rising PSA despite castrate testosterone level (≤50 ng/</a:t>
              </a:r>
              <a:r>
                <a:rPr kumimoji="0" lang="en-CA" sz="1867" b="0" i="0" u="none" strike="noStrike" kern="1200" cap="none" spc="0" normalizeH="0" baseline="0" noProof="0" dirty="0" err="1">
                  <a:ln>
                    <a:noFill/>
                  </a:ln>
                  <a:solidFill>
                    <a:prstClr val="white"/>
                  </a:solidFill>
                  <a:effectLst/>
                  <a:uLnTx/>
                  <a:uFillTx/>
                  <a:latin typeface="Arial"/>
                  <a:ea typeface="ＭＳ Ｐゴシック" pitchFamily="34" charset="-128"/>
                  <a:cs typeface="+mn-cs"/>
                </a:rPr>
                <a:t>dL</a:t>
              </a: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Baseline PSA ≥2 ng/mL</a:t>
              </a:r>
            </a:p>
            <a:p>
              <a:pPr marL="380990" marR="0" lvl="0" indent="-380990" algn="l" defTabSz="609523" rtl="0" eaLnBrk="0" fontAlgn="base" latinLnBrk="0" hangingPunct="0">
                <a:lnSpc>
                  <a:spcPct val="100000"/>
                </a:lnSpc>
                <a:spcBef>
                  <a:spcPts val="0"/>
                </a:spcBef>
                <a:spcAft>
                  <a:spcPts val="800"/>
                </a:spcAft>
                <a:buClrTx/>
                <a:buSzTx/>
                <a:buFont typeface="Arial" panose="020B0604020202020204" pitchFamily="34" charset="0"/>
                <a:buChar char="•"/>
                <a:tabLst/>
                <a:defRPr/>
              </a:pPr>
              <a:r>
                <a:rPr kumimoji="0" lang="en-CA"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PSADT ≤10 months</a:t>
              </a:r>
            </a:p>
          </p:txBody>
        </p:sp>
        <p:grpSp>
          <p:nvGrpSpPr>
            <p:cNvPr id="6" name="Group 5"/>
            <p:cNvGrpSpPr/>
            <p:nvPr/>
          </p:nvGrpSpPr>
          <p:grpSpPr>
            <a:xfrm>
              <a:off x="4445000" y="1788135"/>
              <a:ext cx="1246777" cy="441448"/>
              <a:chOff x="2099077" y="2227826"/>
              <a:chExt cx="1246777" cy="441448"/>
            </a:xfrm>
          </p:grpSpPr>
          <p:cxnSp>
            <p:nvCxnSpPr>
              <p:cNvPr id="22" name="Straight Arrow Connector 20"/>
              <p:cNvCxnSpPr>
                <a:cxnSpLocks noChangeShapeType="1"/>
                <a:stCxn id="25" idx="6"/>
              </p:cNvCxnSpPr>
              <p:nvPr/>
            </p:nvCxnSpPr>
            <p:spPr bwMode="auto">
              <a:xfrm>
                <a:off x="2953326" y="2448550"/>
                <a:ext cx="392528" cy="220724"/>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cxnSp>
            <p:nvCxnSpPr>
              <p:cNvPr id="23" name="Straight Arrow Connector 21"/>
              <p:cNvCxnSpPr>
                <a:cxnSpLocks noChangeShapeType="1"/>
                <a:stCxn id="25" idx="6"/>
              </p:cNvCxnSpPr>
              <p:nvPr/>
            </p:nvCxnSpPr>
            <p:spPr bwMode="auto">
              <a:xfrm flipV="1">
                <a:off x="2953326" y="2227826"/>
                <a:ext cx="392528" cy="220724"/>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cxnSp>
            <p:nvCxnSpPr>
              <p:cNvPr id="24" name="Straight Arrow Connector 22"/>
              <p:cNvCxnSpPr>
                <a:cxnSpLocks noChangeShapeType="1"/>
              </p:cNvCxnSpPr>
              <p:nvPr/>
            </p:nvCxnSpPr>
            <p:spPr bwMode="auto">
              <a:xfrm flipV="1">
                <a:off x="2099077" y="2448550"/>
                <a:ext cx="433135" cy="0"/>
              </a:xfrm>
              <a:prstGeom prst="straightConnector1">
                <a:avLst/>
              </a:prstGeom>
              <a:noFill/>
              <a:ln w="19050">
                <a:solidFill>
                  <a:srgbClr val="262626"/>
                </a:solidFill>
                <a:round/>
                <a:headEnd type="none" w="med" len="med"/>
                <a:tailEnd type="none" w="med" len="med"/>
              </a:ln>
              <a:extLst>
                <a:ext uri="{909E8E84-426E-40DD-AFC4-6F175D3DCCD1}">
                  <a14:hiddenFill xmlns:a14="http://schemas.microsoft.com/office/drawing/2010/main">
                    <a:noFill/>
                  </a14:hiddenFill>
                </a:ext>
              </a:extLst>
            </p:spPr>
          </p:cxnSp>
          <p:sp>
            <p:nvSpPr>
              <p:cNvPr id="25" name="Oval 24"/>
              <p:cNvSpPr/>
              <p:nvPr/>
            </p:nvSpPr>
            <p:spPr bwMode="auto">
              <a:xfrm>
                <a:off x="2508826" y="2244089"/>
                <a:ext cx="444500" cy="408922"/>
              </a:xfrm>
              <a:prstGeom prst="ellipse">
                <a:avLst/>
              </a:prstGeom>
              <a:solidFill>
                <a:schemeClr val="tx1"/>
              </a:solidFill>
            </p:spPr>
            <p:txBody>
              <a:bodyPr anchor="ctr">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panose="020B0604020202020204" pitchFamily="34" charset="0"/>
                  </a:rPr>
                  <a:t>R</a:t>
                </a:r>
              </a:p>
            </p:txBody>
          </p:sp>
        </p:grpSp>
        <p:sp>
          <p:nvSpPr>
            <p:cNvPr id="7" name="TextBox 6"/>
            <p:cNvSpPr txBox="1"/>
            <p:nvPr/>
          </p:nvSpPr>
          <p:spPr>
            <a:xfrm>
              <a:off x="4875970" y="2207160"/>
              <a:ext cx="398186" cy="284742"/>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2:1</a:t>
              </a:r>
            </a:p>
          </p:txBody>
        </p:sp>
        <p:sp>
          <p:nvSpPr>
            <p:cNvPr id="14" name="Rectangle 1"/>
            <p:cNvSpPr>
              <a:spLocks noChangeArrowheads="1"/>
            </p:cNvSpPr>
            <p:nvPr/>
          </p:nvSpPr>
          <p:spPr bwMode="auto">
            <a:xfrm>
              <a:off x="4588062" y="1467610"/>
              <a:ext cx="966113" cy="307817"/>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none" lIns="121909" tIns="60955" rIns="121909" bIns="60955">
              <a:spAutoFit/>
            </a:bodyPr>
            <a:lstStyle>
              <a:lvl1pPr>
                <a:defRPr sz="2400">
                  <a:solidFill>
                    <a:schemeClr val="bg2"/>
                  </a:solidFill>
                  <a:latin typeface="Times New Roman" pitchFamily="18" charset="0"/>
                </a:defRPr>
              </a:lvl1pPr>
              <a:lvl2pPr marL="742950" indent="-285750">
                <a:defRPr sz="2400">
                  <a:solidFill>
                    <a:schemeClr val="bg2"/>
                  </a:solidFill>
                  <a:latin typeface="Times New Roman" pitchFamily="18" charset="0"/>
                </a:defRPr>
              </a:lvl2pPr>
              <a:lvl3pPr marL="1143000" indent="-228600">
                <a:defRPr sz="2400">
                  <a:solidFill>
                    <a:schemeClr val="bg2"/>
                  </a:solidFill>
                  <a:latin typeface="Times New Roman" pitchFamily="18" charset="0"/>
                </a:defRPr>
              </a:lvl3pPr>
              <a:lvl4pPr marL="1600200" indent="-228600">
                <a:defRPr sz="2400">
                  <a:solidFill>
                    <a:schemeClr val="bg2"/>
                  </a:solidFill>
                  <a:latin typeface="Times New Roman" pitchFamily="18" charset="0"/>
                </a:defRPr>
              </a:lvl4pPr>
              <a:lvl5pPr marL="2057400" indent="-228600">
                <a:defRPr sz="2400">
                  <a:solidFill>
                    <a:schemeClr val="bg2"/>
                  </a:solidFill>
                  <a:latin typeface="Times New Roman" pitchFamily="18" charset="0"/>
                </a:defRPr>
              </a:lvl5pPr>
              <a:lvl6pPr marL="2514600" indent="-228600" eaLnBrk="0" fontAlgn="base" hangingPunct="0">
                <a:spcBef>
                  <a:spcPct val="0"/>
                </a:spcBef>
                <a:spcAft>
                  <a:spcPct val="0"/>
                </a:spcAft>
                <a:defRPr sz="2400">
                  <a:solidFill>
                    <a:schemeClr val="bg2"/>
                  </a:solidFill>
                  <a:latin typeface="Times New Roman" pitchFamily="18" charset="0"/>
                </a:defRPr>
              </a:lvl6pPr>
              <a:lvl7pPr marL="2971800" indent="-228600" eaLnBrk="0" fontAlgn="base" hangingPunct="0">
                <a:spcBef>
                  <a:spcPct val="0"/>
                </a:spcBef>
                <a:spcAft>
                  <a:spcPct val="0"/>
                </a:spcAft>
                <a:defRPr sz="2400">
                  <a:solidFill>
                    <a:schemeClr val="bg2"/>
                  </a:solidFill>
                  <a:latin typeface="Times New Roman" pitchFamily="18" charset="0"/>
                </a:defRPr>
              </a:lvl7pPr>
              <a:lvl8pPr marL="3429000" indent="-228600" eaLnBrk="0" fontAlgn="base" hangingPunct="0">
                <a:spcBef>
                  <a:spcPct val="0"/>
                </a:spcBef>
                <a:spcAft>
                  <a:spcPct val="0"/>
                </a:spcAft>
                <a:defRPr sz="2400">
                  <a:solidFill>
                    <a:schemeClr val="bg2"/>
                  </a:solidFill>
                  <a:latin typeface="Times New Roman" pitchFamily="18" charset="0"/>
                </a:defRPr>
              </a:lvl8pPr>
              <a:lvl9pPr marL="3886200" indent="-228600" eaLnBrk="0" fontAlgn="base" hangingPunct="0">
                <a:spcBef>
                  <a:spcPct val="0"/>
                </a:spcBef>
                <a:spcAft>
                  <a:spcPct val="0"/>
                </a:spcAft>
                <a:defRPr sz="2400">
                  <a:solidFill>
                    <a:schemeClr val="bg2"/>
                  </a:solidFill>
                  <a:latin typeface="Times New Roman" pitchFamily="18"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N = 1,401</a:t>
              </a:r>
            </a:p>
          </p:txBody>
        </p:sp>
      </p:grpSp>
      <p:sp>
        <p:nvSpPr>
          <p:cNvPr id="32" name="Rectangle 1157"/>
          <p:cNvSpPr>
            <a:spLocks noChangeArrowheads="1"/>
          </p:cNvSpPr>
          <p:nvPr/>
        </p:nvSpPr>
        <p:spPr bwMode="auto">
          <a:xfrm>
            <a:off x="6195138" y="4921683"/>
            <a:ext cx="5276425" cy="737930"/>
          </a:xfrm>
          <a:prstGeom prst="roundRect">
            <a:avLst/>
          </a:prstGeom>
          <a:solidFill>
            <a:schemeClr val="accent2"/>
          </a:solidFill>
          <a:ln w="12700">
            <a:noFill/>
            <a:miter lim="800000"/>
            <a:headEnd/>
            <a:tailEnd/>
          </a:ln>
          <a:effectLst>
            <a:outerShdw blurRad="50800" dist="38100" dir="2700000" algn="tl" rotWithShape="0">
              <a:prstClr val="black">
                <a:alpha val="40000"/>
              </a:prstClr>
            </a:outerShdw>
          </a:effectLst>
        </p:spPr>
        <p:txBody>
          <a:bodyPr wrap="square" lIns="91408" tIns="45719" rIns="91408" bIns="45719">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S PGothic" pitchFamily="34" charset="-128"/>
                <a:cs typeface="+mn-cs"/>
              </a:rPr>
              <a:t>48% of patients in placebo group received subsequent approved therapy for </a:t>
            </a:r>
            <a:r>
              <a:rPr kumimoji="0" lang="en-US" sz="1867" b="1" i="0" u="none" strike="noStrike" kern="1200" cap="none" spc="0" normalizeH="0" baseline="0" noProof="0" dirty="0" err="1">
                <a:ln>
                  <a:noFill/>
                </a:ln>
                <a:solidFill>
                  <a:prstClr val="white"/>
                </a:solidFill>
                <a:effectLst/>
                <a:uLnTx/>
                <a:uFillTx/>
                <a:latin typeface="Arial"/>
                <a:ea typeface="MS PGothic" pitchFamily="34" charset="-128"/>
                <a:cs typeface="+mn-cs"/>
              </a:rPr>
              <a:t>mCRPC</a:t>
            </a:r>
            <a:endParaRPr kumimoji="0" lang="en-US" sz="1867" b="1" i="0" u="none" strike="noStrike" kern="1200" cap="none" spc="0" normalizeH="0" baseline="0" noProof="0" dirty="0">
              <a:ln>
                <a:noFill/>
              </a:ln>
              <a:solidFill>
                <a:prstClr val="white"/>
              </a:solidFill>
              <a:effectLst/>
              <a:uLnTx/>
              <a:uFillTx/>
              <a:latin typeface="Arial"/>
              <a:ea typeface="MS PGothic" pitchFamily="34" charset="-128"/>
              <a:cs typeface="+mn-cs"/>
            </a:endParaRPr>
          </a:p>
        </p:txBody>
      </p:sp>
    </p:spTree>
    <p:extLst>
      <p:ext uri="{BB962C8B-B14F-4D97-AF65-F5344CB8AC3E}">
        <p14:creationId xmlns:p14="http://schemas.microsoft.com/office/powerpoint/2010/main" val="200761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TextBox 330"/>
          <p:cNvSpPr txBox="1">
            <a:spLocks noChangeArrowheads="1"/>
          </p:cNvSpPr>
          <p:nvPr/>
        </p:nvSpPr>
        <p:spPr bwMode="auto">
          <a:xfrm>
            <a:off x="6151517" y="1346996"/>
            <a:ext cx="3456000" cy="1360363"/>
          </a:xfrm>
          <a:prstGeom prst="rect">
            <a:avLst/>
          </a:prstGeom>
          <a:solidFill>
            <a:schemeClr val="accent1"/>
          </a:solidFill>
          <a:ln w="6350">
            <a:noFill/>
            <a:miter lim="800000"/>
            <a:headEnd/>
            <a:tailEnd/>
          </a:ln>
          <a:effectLst>
            <a:outerShdw blurRad="50800" dist="38100" dir="5400000" algn="t" rotWithShape="0">
              <a:prstClr val="black">
                <a:alpha val="40000"/>
              </a:prstClr>
            </a:outerShdw>
          </a:effectLst>
        </p:spPr>
        <p:txBody>
          <a:bodyPr lIns="121909" tIns="60955" rIns="121909" bIns="60955" anchor="ctr" anchorCtr="0">
            <a:noAutofit/>
          </a:bodyPr>
          <a:lstStyle/>
          <a:p>
            <a:pPr algn="ctr" defTabSz="609523">
              <a:defRPr/>
            </a:pPr>
            <a:r>
              <a:rPr kumimoji="0" lang="en-US" sz="1867" b="1" i="0" u="none" strike="noStrike" kern="1200" cap="none" spc="0" normalizeH="0" baseline="0" noProof="0" dirty="0" err="1">
                <a:ln>
                  <a:noFill/>
                </a:ln>
                <a:solidFill>
                  <a:prstClr val="white"/>
                </a:solidFill>
                <a:effectLst/>
                <a:uLnTx/>
                <a:uFillTx/>
                <a:latin typeface="Arial"/>
                <a:ea typeface="ＭＳ Ｐゴシック" pitchFamily="34" charset="-128"/>
                <a:cs typeface="+mn-cs"/>
              </a:rPr>
              <a:t>Darolutamide</a:t>
            </a: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t>
            </a:r>
            <a:b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lang="en-US" sz="1867" b="1" dirty="0">
                <a:solidFill>
                  <a:prstClr val="white"/>
                </a:solidFill>
                <a:latin typeface="Arial"/>
                <a:ea typeface="ＭＳ Ｐゴシック" pitchFamily="34" charset="-128"/>
                <a:cs typeface="+mn-cs"/>
              </a:rPr>
              <a:t>(2 x 300 mg tablets BID</a:t>
            </a: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t>
            </a:r>
            <a:b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b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 ADT </a:t>
            </a:r>
          </a:p>
          <a:p>
            <a:pPr algn="ctr" defTabSz="609523">
              <a:defRPr/>
            </a:pPr>
            <a:r>
              <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n = 955</a:t>
            </a:r>
          </a:p>
        </p:txBody>
      </p:sp>
      <p:sp>
        <p:nvSpPr>
          <p:cNvPr id="35" name="TextBox 330"/>
          <p:cNvSpPr txBox="1">
            <a:spLocks noChangeArrowheads="1"/>
          </p:cNvSpPr>
          <p:nvPr/>
        </p:nvSpPr>
        <p:spPr bwMode="auto">
          <a:xfrm>
            <a:off x="6151517" y="3382933"/>
            <a:ext cx="3456001" cy="1358400"/>
          </a:xfrm>
          <a:prstGeom prst="rect">
            <a:avLst/>
          </a:prstGeom>
          <a:solidFill>
            <a:schemeClr val="accent3"/>
          </a:solidFill>
          <a:ln w="6350">
            <a:noFill/>
            <a:miter lim="800000"/>
            <a:headEnd/>
            <a:tailEnd/>
          </a:ln>
          <a:effectLst>
            <a:outerShdw blurRad="50800" dist="38100" dir="5400000" algn="t" rotWithShape="0">
              <a:prstClr val="black">
                <a:alpha val="40000"/>
              </a:prstClr>
            </a:outerShdw>
          </a:effectLst>
        </p:spPr>
        <p:txBody>
          <a:bodyPr lIns="121909" tIns="60955" rIns="121909" bIns="60955" anchor="ctr" anchorCtr="0">
            <a:noAutofit/>
          </a:bodyPr>
          <a:lstStyle/>
          <a:p>
            <a:pPr marL="0" marR="0" lvl="0" indent="0" algn="ctr" defTabSz="609523" rtl="0" eaLnBrk="0" fontAlgn="base" latinLnBrk="0" hangingPunct="0">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Placebo BID + ADT</a:t>
            </a:r>
          </a:p>
          <a:p>
            <a:pPr marL="0" marR="0" lvl="0" indent="0" algn="ctr" defTabSz="609523" rtl="0" eaLnBrk="0" fontAlgn="base" latinLnBrk="0" hangingPunct="0">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n = 554</a:t>
            </a:r>
          </a:p>
        </p:txBody>
      </p:sp>
      <p:sp>
        <p:nvSpPr>
          <p:cNvPr id="319" name="TextBox 318"/>
          <p:cNvSpPr txBox="1"/>
          <p:nvPr/>
        </p:nvSpPr>
        <p:spPr>
          <a:xfrm>
            <a:off x="923637" y="1346997"/>
            <a:ext cx="3559464" cy="3394336"/>
          </a:xfrm>
          <a:prstGeom prst="rect">
            <a:avLst/>
          </a:prstGeom>
          <a:solidFill>
            <a:schemeClr val="tx1">
              <a:lumMod val="65000"/>
              <a:lumOff val="35000"/>
            </a:schemeClr>
          </a:solidFill>
          <a:ln w="19050">
            <a:noFill/>
          </a:ln>
          <a:effectLst>
            <a:outerShdw blurRad="50800" dist="38100" dir="5400000" algn="t" rotWithShape="0">
              <a:prstClr val="black">
                <a:alpha val="40000"/>
              </a:prstClr>
            </a:outerShdw>
          </a:effectLst>
        </p:spPr>
        <p:txBody>
          <a:bodyPr wrap="square" lIns="121909" tIns="60955" rIns="121909" bIns="60955" anchor="ctr">
            <a:noAutofit/>
          </a:bodyPr>
          <a:lstStyle/>
          <a:p>
            <a:pPr marL="0" marR="0" lvl="0" indent="0" algn="l" defTabSz="609523" rtl="0" eaLnBrk="0" fontAlgn="base" latinLnBrk="0" hangingPunct="0">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Key Eligibility Criteria </a:t>
            </a:r>
          </a:p>
          <a:p>
            <a:pPr marL="380990" marR="0" lvl="0" indent="-380990" algn="l" defTabSz="609523" rtl="0" eaLnBrk="0" fontAlgn="base" latinLnBrk="0" hangingPunct="0">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err="1">
                <a:ln>
                  <a:noFill/>
                </a:ln>
                <a:solidFill>
                  <a:prstClr val="white"/>
                </a:solidFill>
                <a:effectLst/>
                <a:uLnTx/>
                <a:uFillTx/>
                <a:latin typeface="Arial"/>
                <a:ea typeface="ＭＳ Ｐゴシック" pitchFamily="34" charset="-128"/>
                <a:cs typeface="+mn-cs"/>
              </a:rPr>
              <a:t>nmCRPC</a:t>
            </a:r>
            <a:endPar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a:p>
            <a:pPr marL="380990" marR="0" lvl="0" indent="-380990" algn="l" defTabSz="609523" rtl="0" eaLnBrk="0" fontAlgn="base" latinLnBrk="0" hangingPunct="0">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Baseline PSA ≥2 ng/mL</a:t>
            </a:r>
          </a:p>
          <a:p>
            <a:pPr marL="380990" marR="0" lvl="0" indent="-380990" algn="l" defTabSz="609523" rtl="0" eaLnBrk="0" fontAlgn="base" latinLnBrk="0" hangingPunct="0">
              <a:lnSpc>
                <a:spcPct val="100000"/>
              </a:lnSpc>
              <a:spcBef>
                <a:spcPts val="0"/>
              </a:spcBef>
              <a:spcAft>
                <a:spcPts val="40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PSADT ≤10 </a:t>
            </a:r>
            <a:r>
              <a:rPr kumimoji="0" lang="en-US" sz="1867" b="0" i="0" u="none" strike="noStrike" kern="1200" cap="none" spc="0" normalizeH="0" baseline="0" noProof="0" dirty="0" err="1">
                <a:ln>
                  <a:noFill/>
                </a:ln>
                <a:solidFill>
                  <a:prstClr val="white"/>
                </a:solidFill>
                <a:effectLst/>
                <a:uLnTx/>
                <a:uFillTx/>
                <a:latin typeface="Arial"/>
                <a:ea typeface="ＭＳ Ｐゴシック" pitchFamily="34" charset="-128"/>
                <a:cs typeface="+mn-cs"/>
              </a:rPr>
              <a:t>mo</a:t>
            </a:r>
            <a:endPar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endParaRPr>
          </a:p>
        </p:txBody>
      </p:sp>
      <p:sp>
        <p:nvSpPr>
          <p:cNvPr id="4" name="Content Placeholder 3"/>
          <p:cNvSpPr>
            <a:spLocks noGrp="1"/>
          </p:cNvSpPr>
          <p:nvPr>
            <p:ph idx="1"/>
          </p:nvPr>
        </p:nvSpPr>
        <p:spPr>
          <a:xfrm>
            <a:off x="225853" y="4808515"/>
            <a:ext cx="6174948" cy="1564571"/>
          </a:xfrm>
        </p:spPr>
        <p:txBody>
          <a:bodyPr anchor="ctr">
            <a:noAutofit/>
          </a:bodyPr>
          <a:lstStyle/>
          <a:p>
            <a:r>
              <a:rPr lang="en-US" sz="1867" b="1" dirty="0"/>
              <a:t>Primary endpoint:</a:t>
            </a:r>
            <a:r>
              <a:rPr lang="en-US" sz="1867" dirty="0"/>
              <a:t> MFS</a:t>
            </a:r>
          </a:p>
          <a:p>
            <a:r>
              <a:rPr lang="en-US" sz="1867" b="1" dirty="0"/>
              <a:t>Secondary endpoints:</a:t>
            </a:r>
            <a:r>
              <a:rPr lang="en-US" sz="1867" dirty="0"/>
              <a:t> OS, time to first symptomatic skeletal event, time to initiation of first cytotoxic chemotherapeutic, time to pain progression, safety, and tolerability</a:t>
            </a:r>
          </a:p>
        </p:txBody>
      </p:sp>
      <p:sp>
        <p:nvSpPr>
          <p:cNvPr id="5" name="Title 4"/>
          <p:cNvSpPr>
            <a:spLocks noGrp="1"/>
          </p:cNvSpPr>
          <p:nvPr>
            <p:ph type="title"/>
          </p:nvPr>
        </p:nvSpPr>
        <p:spPr/>
        <p:txBody>
          <a:bodyPr/>
          <a:lstStyle/>
          <a:p>
            <a:r>
              <a:rPr lang="en-US" dirty="0"/>
              <a:t>ARAMIS: Darolutamide vs Placebo</a:t>
            </a:r>
            <a:br>
              <a:rPr lang="en-US" dirty="0"/>
            </a:br>
            <a:r>
              <a:rPr lang="en-US" dirty="0"/>
              <a:t>Study Design</a:t>
            </a:r>
            <a:r>
              <a:rPr lang="en-US" baseline="30000" dirty="0"/>
              <a:t>1,2</a:t>
            </a:r>
            <a:endParaRPr lang="en-US" baseline="30000" noProof="0" dirty="0">
              <a:solidFill>
                <a:schemeClr val="tx1"/>
              </a:solidFill>
            </a:endParaRPr>
          </a:p>
        </p:txBody>
      </p:sp>
      <p:grpSp>
        <p:nvGrpSpPr>
          <p:cNvPr id="6" name="Group 5"/>
          <p:cNvGrpSpPr/>
          <p:nvPr/>
        </p:nvGrpSpPr>
        <p:grpSpPr>
          <a:xfrm>
            <a:off x="4489149" y="2753728"/>
            <a:ext cx="1662369" cy="588597"/>
            <a:chOff x="2099077" y="2227826"/>
            <a:chExt cx="1246777" cy="441448"/>
          </a:xfrm>
        </p:grpSpPr>
        <p:cxnSp>
          <p:nvCxnSpPr>
            <p:cNvPr id="22" name="Straight Arrow Connector 20"/>
            <p:cNvCxnSpPr>
              <a:cxnSpLocks noChangeShapeType="1"/>
              <a:stCxn id="25" idx="6"/>
            </p:cNvCxnSpPr>
            <p:nvPr/>
          </p:nvCxnSpPr>
          <p:spPr bwMode="auto">
            <a:xfrm>
              <a:off x="2953326" y="2448550"/>
              <a:ext cx="392528" cy="220724"/>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cxnSp>
          <p:nvCxnSpPr>
            <p:cNvPr id="23" name="Straight Arrow Connector 21"/>
            <p:cNvCxnSpPr>
              <a:cxnSpLocks noChangeShapeType="1"/>
              <a:stCxn id="25" idx="6"/>
            </p:cNvCxnSpPr>
            <p:nvPr/>
          </p:nvCxnSpPr>
          <p:spPr bwMode="auto">
            <a:xfrm flipV="1">
              <a:off x="2953326" y="2227826"/>
              <a:ext cx="392528" cy="220724"/>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cxnSp>
          <p:nvCxnSpPr>
            <p:cNvPr id="24" name="Straight Arrow Connector 22"/>
            <p:cNvCxnSpPr>
              <a:cxnSpLocks noChangeShapeType="1"/>
            </p:cNvCxnSpPr>
            <p:nvPr/>
          </p:nvCxnSpPr>
          <p:spPr bwMode="auto">
            <a:xfrm flipV="1">
              <a:off x="2099077" y="2448550"/>
              <a:ext cx="433135" cy="0"/>
            </a:xfrm>
            <a:prstGeom prst="straightConnector1">
              <a:avLst/>
            </a:prstGeom>
            <a:noFill/>
            <a:ln w="19050">
              <a:solidFill>
                <a:srgbClr val="262626"/>
              </a:solidFill>
              <a:round/>
              <a:headEnd type="none" w="med" len="med"/>
              <a:tailEnd type="none" w="med" len="med"/>
            </a:ln>
            <a:extLst>
              <a:ext uri="{909E8E84-426E-40DD-AFC4-6F175D3DCCD1}">
                <a14:hiddenFill xmlns:a14="http://schemas.microsoft.com/office/drawing/2010/main">
                  <a:noFill/>
                </a14:hiddenFill>
              </a:ext>
            </a:extLst>
          </p:spPr>
        </p:cxnSp>
        <p:sp>
          <p:nvSpPr>
            <p:cNvPr id="25" name="Oval 24"/>
            <p:cNvSpPr/>
            <p:nvPr/>
          </p:nvSpPr>
          <p:spPr bwMode="auto">
            <a:xfrm>
              <a:off x="2508826" y="2244089"/>
              <a:ext cx="444500" cy="408922"/>
            </a:xfrm>
            <a:prstGeom prst="ellipse">
              <a:avLst/>
            </a:prstGeom>
            <a:solidFill>
              <a:schemeClr val="tx1"/>
            </a:solidFill>
          </p:spPr>
          <p:txBody>
            <a:bodyPr anchor="ctr">
              <a:spAutoFit/>
            </a:bodyPr>
            <a:lstStyle/>
            <a:p>
              <a:pPr marL="0" marR="0" lvl="0" indent="0" algn="ctr" defTabSz="1219170" rtl="0" eaLnBrk="1" fontAlgn="auto" latinLnBrk="0" hangingPunct="1">
                <a:lnSpc>
                  <a:spcPct val="90000"/>
                </a:lnSpc>
                <a:spcBef>
                  <a:spcPts val="0"/>
                </a:spcBef>
                <a:spcAft>
                  <a:spcPts val="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a:ea typeface="MS PGothic" panose="020B0600070205080204" pitchFamily="34" charset="-128"/>
                  <a:cs typeface="Arial" panose="020B0604020202020204" pitchFamily="34" charset="0"/>
                </a:rPr>
                <a:t>R</a:t>
              </a:r>
            </a:p>
          </p:txBody>
        </p:sp>
      </p:grpSp>
      <p:sp>
        <p:nvSpPr>
          <p:cNvPr id="7" name="TextBox 6"/>
          <p:cNvSpPr txBox="1"/>
          <p:nvPr/>
        </p:nvSpPr>
        <p:spPr>
          <a:xfrm>
            <a:off x="5063776" y="3312429"/>
            <a:ext cx="530915" cy="379656"/>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solidFill>
                <a:effectLst/>
                <a:uLnTx/>
                <a:uFillTx/>
                <a:latin typeface="Arial"/>
                <a:ea typeface="+mn-ea"/>
                <a:cs typeface="+mn-cs"/>
              </a:rPr>
              <a:t>2:1</a:t>
            </a:r>
          </a:p>
        </p:txBody>
      </p:sp>
      <p:sp>
        <p:nvSpPr>
          <p:cNvPr id="14" name="Rectangle 1"/>
          <p:cNvSpPr>
            <a:spLocks noChangeArrowheads="1"/>
          </p:cNvSpPr>
          <p:nvPr/>
        </p:nvSpPr>
        <p:spPr bwMode="auto">
          <a:xfrm>
            <a:off x="4679898" y="2326363"/>
            <a:ext cx="1288151" cy="410423"/>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txBody>
          <a:bodyPr wrap="none" lIns="121909" tIns="60955" rIns="121909" bIns="60955">
            <a:spAutoFit/>
          </a:bodyPr>
          <a:lstStyle>
            <a:lvl1pPr>
              <a:defRPr sz="2400">
                <a:solidFill>
                  <a:schemeClr val="bg2"/>
                </a:solidFill>
                <a:latin typeface="Times New Roman" pitchFamily="18" charset="0"/>
              </a:defRPr>
            </a:lvl1pPr>
            <a:lvl2pPr marL="742950" indent="-285750">
              <a:defRPr sz="2400">
                <a:solidFill>
                  <a:schemeClr val="bg2"/>
                </a:solidFill>
                <a:latin typeface="Times New Roman" pitchFamily="18" charset="0"/>
              </a:defRPr>
            </a:lvl2pPr>
            <a:lvl3pPr marL="1143000" indent="-228600">
              <a:defRPr sz="2400">
                <a:solidFill>
                  <a:schemeClr val="bg2"/>
                </a:solidFill>
                <a:latin typeface="Times New Roman" pitchFamily="18" charset="0"/>
              </a:defRPr>
            </a:lvl3pPr>
            <a:lvl4pPr marL="1600200" indent="-228600">
              <a:defRPr sz="2400">
                <a:solidFill>
                  <a:schemeClr val="bg2"/>
                </a:solidFill>
                <a:latin typeface="Times New Roman" pitchFamily="18" charset="0"/>
              </a:defRPr>
            </a:lvl4pPr>
            <a:lvl5pPr marL="2057400" indent="-228600">
              <a:defRPr sz="2400">
                <a:solidFill>
                  <a:schemeClr val="bg2"/>
                </a:solidFill>
                <a:latin typeface="Times New Roman" pitchFamily="18" charset="0"/>
              </a:defRPr>
            </a:lvl5pPr>
            <a:lvl6pPr marL="2514600" indent="-228600" eaLnBrk="0" fontAlgn="base" hangingPunct="0">
              <a:spcBef>
                <a:spcPct val="0"/>
              </a:spcBef>
              <a:spcAft>
                <a:spcPct val="0"/>
              </a:spcAft>
              <a:defRPr sz="2400">
                <a:solidFill>
                  <a:schemeClr val="bg2"/>
                </a:solidFill>
                <a:latin typeface="Times New Roman" pitchFamily="18" charset="0"/>
              </a:defRPr>
            </a:lvl6pPr>
            <a:lvl7pPr marL="2971800" indent="-228600" eaLnBrk="0" fontAlgn="base" hangingPunct="0">
              <a:spcBef>
                <a:spcPct val="0"/>
              </a:spcBef>
              <a:spcAft>
                <a:spcPct val="0"/>
              </a:spcAft>
              <a:defRPr sz="2400">
                <a:solidFill>
                  <a:schemeClr val="bg2"/>
                </a:solidFill>
                <a:latin typeface="Times New Roman" pitchFamily="18" charset="0"/>
              </a:defRPr>
            </a:lvl7pPr>
            <a:lvl8pPr marL="3429000" indent="-228600" eaLnBrk="0" fontAlgn="base" hangingPunct="0">
              <a:spcBef>
                <a:spcPct val="0"/>
              </a:spcBef>
              <a:spcAft>
                <a:spcPct val="0"/>
              </a:spcAft>
              <a:defRPr sz="2400">
                <a:solidFill>
                  <a:schemeClr val="bg2"/>
                </a:solidFill>
                <a:latin typeface="Times New Roman" pitchFamily="18" charset="0"/>
              </a:defRPr>
            </a:lvl8pPr>
            <a:lvl9pPr marL="3886200" indent="-228600" eaLnBrk="0" fontAlgn="base" hangingPunct="0">
              <a:spcBef>
                <a:spcPct val="0"/>
              </a:spcBef>
              <a:spcAft>
                <a:spcPct val="0"/>
              </a:spcAft>
              <a:defRPr sz="2400">
                <a:solidFill>
                  <a:schemeClr val="bg2"/>
                </a:solidFill>
                <a:latin typeface="Times New Roman" pitchFamily="18" charset="0"/>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1200" cap="none" spc="0" normalizeH="0" baseline="0" noProof="0" dirty="0">
                <a:ln>
                  <a:noFill/>
                </a:ln>
                <a:solidFill>
                  <a:srgbClr val="000000"/>
                </a:solidFill>
                <a:effectLst/>
                <a:uLnTx/>
                <a:uFillTx/>
                <a:latin typeface="Arial" charset="0"/>
                <a:ea typeface="ＭＳ Ｐゴシック" pitchFamily="34" charset="-128"/>
                <a:cs typeface="+mn-cs"/>
              </a:rPr>
              <a:t>N = 1,509</a:t>
            </a:r>
          </a:p>
        </p:txBody>
      </p:sp>
      <p:sp>
        <p:nvSpPr>
          <p:cNvPr id="2" name="Left Brace 1"/>
          <p:cNvSpPr/>
          <p:nvPr/>
        </p:nvSpPr>
        <p:spPr>
          <a:xfrm rot="10800000">
            <a:off x="9804398" y="1346996"/>
            <a:ext cx="393700" cy="3394336"/>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TextBox 33"/>
          <p:cNvSpPr txBox="1"/>
          <p:nvPr/>
        </p:nvSpPr>
        <p:spPr>
          <a:xfrm>
            <a:off x="10286997" y="1780263"/>
            <a:ext cx="1621448" cy="1153152"/>
          </a:xfrm>
          <a:prstGeom prst="rect">
            <a:avLst/>
          </a:prstGeom>
          <a:solidFill>
            <a:schemeClr val="accent5"/>
          </a:solidFill>
          <a:ln w="19050">
            <a:noFill/>
          </a:ln>
          <a:effectLst>
            <a:outerShdw blurRad="50800" dist="38100" dir="5400000" algn="t" rotWithShape="0">
              <a:prstClr val="black">
                <a:alpha val="40000"/>
              </a:prstClr>
            </a:outerShdw>
          </a:effectLst>
        </p:spPr>
        <p:txBody>
          <a:bodyPr wrap="square" lIns="121909" tIns="60955" rIns="121909" bIns="60955" anchor="ctr">
            <a:noAutofit/>
          </a:bodyPr>
          <a:lstStyle/>
          <a:p>
            <a:pPr marL="0" marR="0" lvl="0" indent="0" algn="ctr" defTabSz="609523" rtl="0" eaLnBrk="0" fontAlgn="base" latinLnBrk="0" hangingPunct="0">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Primary </a:t>
            </a:r>
          </a:p>
          <a:p>
            <a:pPr marL="0" marR="0" lvl="0" indent="0" algn="ctr" defTabSz="609523" rtl="0" eaLnBrk="0" fontAlgn="base" latinLnBrk="0" hangingPunct="0">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analysis: </a:t>
            </a:r>
          </a:p>
          <a:p>
            <a:pPr marL="0" marR="0" lvl="0" indent="0" algn="ctr" defTabSz="609523" rtl="0" eaLnBrk="0" fontAlgn="base" latinLnBrk="0" hangingPunct="0">
              <a:lnSpc>
                <a:spcPct val="100000"/>
              </a:lnSpc>
              <a:spcBef>
                <a:spcPts val="0"/>
              </a:spcBef>
              <a:spcAft>
                <a:spcPts val="40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MFS</a:t>
            </a:r>
          </a:p>
        </p:txBody>
      </p:sp>
      <p:sp>
        <p:nvSpPr>
          <p:cNvPr id="36" name="TextBox 35"/>
          <p:cNvSpPr txBox="1"/>
          <p:nvPr/>
        </p:nvSpPr>
        <p:spPr>
          <a:xfrm>
            <a:off x="10286997" y="3154478"/>
            <a:ext cx="1621448" cy="1130133"/>
          </a:xfrm>
          <a:prstGeom prst="rect">
            <a:avLst/>
          </a:prstGeom>
          <a:solidFill>
            <a:schemeClr val="accent5"/>
          </a:solidFill>
          <a:ln w="19050">
            <a:noFill/>
          </a:ln>
          <a:effectLst>
            <a:outerShdw blurRad="50800" dist="38100" dir="5400000" algn="t" rotWithShape="0">
              <a:prstClr val="black">
                <a:alpha val="40000"/>
              </a:prstClr>
            </a:outerShdw>
          </a:effectLst>
        </p:spPr>
        <p:txBody>
          <a:bodyPr wrap="square" lIns="121909" tIns="60955" rIns="121909" bIns="60955" anchor="ctr">
            <a:noAutofit/>
          </a:bodyPr>
          <a:lstStyle/>
          <a:p>
            <a:pPr marL="0" marR="0" lvl="0" indent="0" algn="ctr" defTabSz="609523" rtl="0" eaLnBrk="0" fontAlgn="base" latinLnBrk="0" hangingPunct="0">
              <a:lnSpc>
                <a:spcPct val="100000"/>
              </a:lnSpc>
              <a:spcBef>
                <a:spcPts val="0"/>
              </a:spcBef>
              <a:spcAft>
                <a:spcPts val="40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pitchFamily="34" charset="-128"/>
                <a:cs typeface="+mn-cs"/>
              </a:rPr>
              <a:t>Final analysis:</a:t>
            </a:r>
          </a:p>
          <a:p>
            <a:pPr marL="0" marR="0" lvl="0" indent="0" algn="ctr" defTabSz="609523" rtl="0" eaLnBrk="0" fontAlgn="base" latinLnBrk="0" hangingPunct="0">
              <a:lnSpc>
                <a:spcPct val="100000"/>
              </a:lnSpc>
              <a:spcBef>
                <a:spcPts val="0"/>
              </a:spcBef>
              <a:spcAft>
                <a:spcPts val="40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a:ea typeface="ＭＳ Ｐゴシック" pitchFamily="34" charset="-128"/>
                <a:cs typeface="+mn-cs"/>
              </a:rPr>
              <a:t>OS</a:t>
            </a:r>
          </a:p>
        </p:txBody>
      </p:sp>
      <p:cxnSp>
        <p:nvCxnSpPr>
          <p:cNvPr id="37" name="Straight Arrow Connector 21"/>
          <p:cNvCxnSpPr>
            <a:cxnSpLocks noChangeShapeType="1"/>
            <a:stCxn id="34" idx="2"/>
            <a:endCxn id="36" idx="0"/>
          </p:cNvCxnSpPr>
          <p:nvPr/>
        </p:nvCxnSpPr>
        <p:spPr bwMode="auto">
          <a:xfrm>
            <a:off x="11097721" y="2933415"/>
            <a:ext cx="0" cy="221063"/>
          </a:xfrm>
          <a:prstGeom prst="straightConnector1">
            <a:avLst/>
          </a:prstGeom>
          <a:noFill/>
          <a:ln w="19050">
            <a:solidFill>
              <a:srgbClr val="262626"/>
            </a:solidFill>
            <a:round/>
            <a:headEnd type="none" w="med" len="med"/>
            <a:tailEnd type="triangle" w="med" len="med"/>
          </a:ln>
          <a:extLst>
            <a:ext uri="{909E8E84-426E-40DD-AFC4-6F175D3DCCD1}">
              <a14:hiddenFill xmlns:a14="http://schemas.microsoft.com/office/drawing/2010/main">
                <a:noFill/>
              </a14:hiddenFill>
            </a:ext>
          </a:extLst>
        </p:spPr>
      </p:cxnSp>
      <p:sp>
        <p:nvSpPr>
          <p:cNvPr id="19" name="Footer Placeholder 1"/>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Fizazi</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 et al. ASCO GU 2019 Abstract 140. 2. </a:t>
            </a:r>
            <a:r>
              <a:rPr kumimoji="0" lang="en-US"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Fizazi</a:t>
            </a:r>
            <a:r>
              <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K et al. </a:t>
            </a:r>
            <a:r>
              <a:rPr kumimoji="0" lang="pt-BR"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 Engl J Med</a:t>
            </a:r>
            <a:r>
              <a:rPr kumimoji="0" lang="pt-B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2019;380:1235-1246.</a:t>
            </a: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Rectangle 1157"/>
          <p:cNvSpPr>
            <a:spLocks noChangeArrowheads="1"/>
          </p:cNvSpPr>
          <p:nvPr/>
        </p:nvSpPr>
        <p:spPr bwMode="auto">
          <a:xfrm>
            <a:off x="6672595" y="5062997"/>
            <a:ext cx="4920035" cy="1055819"/>
          </a:xfrm>
          <a:prstGeom prst="roundRect">
            <a:avLst/>
          </a:prstGeom>
          <a:solidFill>
            <a:schemeClr val="accent2"/>
          </a:solidFill>
          <a:ln w="12700">
            <a:noFill/>
            <a:miter lim="800000"/>
            <a:headEnd/>
            <a:tailEnd/>
          </a:ln>
          <a:effectLst>
            <a:outerShdw blurRad="50800" dist="38100" dir="2700000" algn="tl" rotWithShape="0">
              <a:prstClr val="black">
                <a:alpha val="40000"/>
              </a:prstClr>
            </a:outerShdw>
          </a:effectLst>
        </p:spPr>
        <p:txBody>
          <a:bodyPr wrap="square" lIns="91408" tIns="45719" rIns="91408" bIns="45719">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a:ea typeface="MS PGothic" pitchFamily="34" charset="-128"/>
                <a:cs typeface="+mn-cs"/>
              </a:rPr>
              <a:t>37% of patients in placebo group received subsequent approved therapy for </a:t>
            </a:r>
            <a:r>
              <a:rPr kumimoji="0" lang="en-US" sz="1867" b="1" i="0" u="none" strike="noStrike" kern="1200" cap="none" spc="0" normalizeH="0" baseline="0" noProof="0" dirty="0" err="1">
                <a:ln>
                  <a:noFill/>
                </a:ln>
                <a:solidFill>
                  <a:prstClr val="white"/>
                </a:solidFill>
                <a:effectLst/>
                <a:uLnTx/>
                <a:uFillTx/>
                <a:latin typeface="Arial"/>
                <a:ea typeface="MS PGothic" pitchFamily="34" charset="-128"/>
                <a:cs typeface="+mn-cs"/>
              </a:rPr>
              <a:t>mCRPC</a:t>
            </a:r>
            <a:endParaRPr kumimoji="0" lang="en-US" sz="1867" b="1" i="0" u="none" strike="noStrike" kern="1200" cap="none" spc="0" normalizeH="0" baseline="0" noProof="0" dirty="0">
              <a:ln>
                <a:noFill/>
              </a:ln>
              <a:solidFill>
                <a:prstClr val="white"/>
              </a:solidFill>
              <a:effectLst/>
              <a:uLnTx/>
              <a:uFillTx/>
              <a:latin typeface="Arial"/>
              <a:ea typeface="MS PGothic" pitchFamily="34" charset="-128"/>
              <a:cs typeface="+mn-cs"/>
            </a:endParaRPr>
          </a:p>
        </p:txBody>
      </p:sp>
    </p:spTree>
    <p:extLst>
      <p:ext uri="{BB962C8B-B14F-4D97-AF65-F5344CB8AC3E}">
        <p14:creationId xmlns:p14="http://schemas.microsoft.com/office/powerpoint/2010/main" val="2852858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Primary Endpoint: Metastasis-Free Survival</a:t>
            </a:r>
          </a:p>
        </p:txBody>
      </p:sp>
      <p:sp>
        <p:nvSpPr>
          <p:cNvPr id="3" name="Text Placeholder 3">
            <a:extLst>
              <a:ext uri="{FF2B5EF4-FFF2-40B4-BE49-F238E27FC236}">
                <a16:creationId xmlns:a16="http://schemas.microsoft.com/office/drawing/2014/main" id="{22BE1830-9183-49AF-8FEA-88BFA13B3282}"/>
              </a:ext>
            </a:extLst>
          </p:cNvPr>
          <p:cNvSpPr txBox="1">
            <a:spLocks/>
          </p:cNvSpPr>
          <p:nvPr/>
        </p:nvSpPr>
        <p:spPr>
          <a:xfrm>
            <a:off x="36222" y="6271708"/>
            <a:ext cx="11919565" cy="537773"/>
          </a:xfrm>
          <a:prstGeom prst="rect">
            <a:avLst/>
          </a:prstGeom>
        </p:spPr>
        <p:txBody>
          <a:bodyPr vert="horz" lIns="60960" tIns="60960" rIns="121920" bIns="60960" rtlCol="0" anchor="b">
            <a:noAutofit/>
          </a:bodyP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1. Smith MR et al. </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N </a:t>
            </a:r>
            <a:r>
              <a:rPr kumimoji="0" lang="en-GB" sz="1067" b="0" i="1" u="none" strike="noStrike" kern="1200" cap="none" spc="0" normalizeH="0" baseline="0" noProof="0" dirty="0" err="1">
                <a:ln>
                  <a:noFill/>
                </a:ln>
                <a:solidFill>
                  <a:srgbClr val="000000">
                    <a:lumMod val="50000"/>
                  </a:srgbClr>
                </a:solidFill>
                <a:effectLst/>
                <a:uLnTx/>
                <a:uFillTx/>
                <a:latin typeface="Arial"/>
                <a:ea typeface="+mn-ea"/>
                <a:cs typeface="Arial" panose="020B0604020202020204" pitchFamily="34" charset="0"/>
              </a:rPr>
              <a:t>Engl</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J Med</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2018;378:1408-1418. 2. Hussain M et al. </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N </a:t>
            </a:r>
            <a:r>
              <a:rPr kumimoji="0" lang="en-GB" sz="1067" b="0" i="1" u="none" strike="noStrike" kern="1200" cap="none" spc="0" normalizeH="0" baseline="0" noProof="0" dirty="0" err="1">
                <a:ln>
                  <a:noFill/>
                </a:ln>
                <a:solidFill>
                  <a:srgbClr val="000000">
                    <a:lumMod val="50000"/>
                  </a:srgbClr>
                </a:solidFill>
                <a:effectLst/>
                <a:uLnTx/>
                <a:uFillTx/>
                <a:latin typeface="Arial"/>
                <a:ea typeface="+mn-ea"/>
                <a:cs typeface="Arial" panose="020B0604020202020204" pitchFamily="34" charset="0"/>
              </a:rPr>
              <a:t>Engl</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J Med</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2018;378:2465-2474. 3. </a:t>
            </a:r>
            <a:r>
              <a:rPr kumimoji="0" lang="en-GB" sz="1067" b="0" i="0" u="none" strike="noStrike" kern="1200" cap="none" spc="0" normalizeH="0" baseline="0" noProof="0" dirty="0" err="1">
                <a:ln>
                  <a:noFill/>
                </a:ln>
                <a:solidFill>
                  <a:srgbClr val="000000">
                    <a:lumMod val="50000"/>
                  </a:srgbClr>
                </a:solidFill>
                <a:effectLst/>
                <a:uLnTx/>
                <a:uFillTx/>
                <a:latin typeface="Arial"/>
                <a:ea typeface="+mn-ea"/>
                <a:cs typeface="Arial" panose="020B0604020202020204" pitchFamily="34" charset="0"/>
              </a:rPr>
              <a:t>Fizazi</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K et al. </a:t>
            </a:r>
            <a:r>
              <a:rPr kumimoji="0" lang="pt-BR" sz="1067"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 Engl J Med</a:t>
            </a:r>
            <a:r>
              <a:rPr kumimoji="0" lang="pt-BR" sz="1067"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2019;380:1235-1246.</a:t>
            </a:r>
            <a:endParaRPr kumimoji="0" lang="en-US" sz="1067"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grpSp>
        <p:nvGrpSpPr>
          <p:cNvPr id="40" name="Group 39"/>
          <p:cNvGrpSpPr/>
          <p:nvPr/>
        </p:nvGrpSpPr>
        <p:grpSpPr>
          <a:xfrm>
            <a:off x="163379" y="1299272"/>
            <a:ext cx="11937260" cy="1706880"/>
            <a:chOff x="122534" y="1017584"/>
            <a:chExt cx="8952945" cy="1280160"/>
          </a:xfrm>
        </p:grpSpPr>
        <p:sp>
          <p:nvSpPr>
            <p:cNvPr id="24" name="Title 3">
              <a:extLst>
                <a:ext uri="{FF2B5EF4-FFF2-40B4-BE49-F238E27FC236}">
                  <a16:creationId xmlns:a16="http://schemas.microsoft.com/office/drawing/2014/main" id="{D0DC25FE-6FF5-4DB7-A2E4-CF966996B3E0}"/>
                </a:ext>
              </a:extLst>
            </p:cNvPr>
            <p:cNvSpPr txBox="1">
              <a:spLocks/>
            </p:cNvSpPr>
            <p:nvPr/>
          </p:nvSpPr>
          <p:spPr>
            <a:xfrm>
              <a:off x="4864538" y="1275021"/>
              <a:ext cx="4210941"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72% reduction of distant progression or death</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Median MFS: APA 40.5 vs PBO 16.2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24-month MFS benefit</a:t>
              </a:r>
            </a:p>
          </p:txBody>
        </p:sp>
        <p:sp>
          <p:nvSpPr>
            <p:cNvPr id="26" name="TextBox 25">
              <a:extLst>
                <a:ext uri="{FF2B5EF4-FFF2-40B4-BE49-F238E27FC236}">
                  <a16:creationId xmlns:a16="http://schemas.microsoft.com/office/drawing/2014/main" id="{3791ED43-EB03-4FE8-B580-36B3F03D14E1}"/>
                </a:ext>
              </a:extLst>
            </p:cNvPr>
            <p:cNvSpPr txBox="1"/>
            <p:nvPr/>
          </p:nvSpPr>
          <p:spPr>
            <a:xfrm>
              <a:off x="122534" y="1365346"/>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rPr>
                <a:t>SPARTAN</a:t>
              </a:r>
              <a:r>
                <a:rPr kumimoji="0" lang="en-GB" sz="2133" b="1" i="0" u="none" strike="noStrike" kern="1200" cap="none" spc="0" normalizeH="0" baseline="30000" noProof="0" dirty="0">
                  <a:ln>
                    <a:noFill/>
                  </a:ln>
                  <a:solidFill>
                    <a:srgbClr val="445369">
                      <a:lumMod val="50000"/>
                    </a:srgbClr>
                  </a:solidFill>
                  <a:effectLst/>
                  <a:uLnTx/>
                  <a:uFillTx/>
                  <a:latin typeface="Arial"/>
                  <a:ea typeface="+mn-ea"/>
                  <a:cs typeface="+mn-cs"/>
                </a:rPr>
                <a:t>1</a:t>
              </a:r>
              <a:endPar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err="1">
                  <a:ln>
                    <a:noFill/>
                  </a:ln>
                  <a:solidFill>
                    <a:srgbClr val="445369">
                      <a:lumMod val="50000"/>
                    </a:srgbClr>
                  </a:solidFill>
                  <a:effectLst/>
                  <a:uLnTx/>
                  <a:uFillTx/>
                  <a:latin typeface="Arial"/>
                  <a:ea typeface="+mn-ea"/>
                  <a:cs typeface="+mn-cs"/>
                </a:rPr>
                <a:t>Apalutamide</a:t>
              </a:r>
              <a:endPar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endParaRPr>
            </a:p>
          </p:txBody>
        </p:sp>
        <p:pic>
          <p:nvPicPr>
            <p:cNvPr id="31" name="Picture 2" descr="C:\Users\phil.divuolo\Desktop\Pict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6923" y="1017584"/>
              <a:ext cx="2805179" cy="1268982"/>
            </a:xfrm>
            <a:prstGeom prst="rect">
              <a:avLst/>
            </a:prstGeom>
            <a:solidFill>
              <a:schemeClr val="bg1"/>
            </a:solidFill>
          </p:spPr>
        </p:pic>
        <p:sp>
          <p:nvSpPr>
            <p:cNvPr id="34" name="Rounded Rectangle 33"/>
            <p:cNvSpPr/>
            <p:nvPr/>
          </p:nvSpPr>
          <p:spPr>
            <a:xfrm>
              <a:off x="1807423" y="1017584"/>
              <a:ext cx="2895594" cy="1280160"/>
            </a:xfrm>
            <a:prstGeom prst="roundRect">
              <a:avLst>
                <a:gd name="adj" fmla="val 1158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1" name="Group 40"/>
          <p:cNvGrpSpPr/>
          <p:nvPr/>
        </p:nvGrpSpPr>
        <p:grpSpPr>
          <a:xfrm>
            <a:off x="141642" y="3052208"/>
            <a:ext cx="11958997" cy="1706880"/>
            <a:chOff x="106231" y="2359415"/>
            <a:chExt cx="8969248" cy="1280160"/>
          </a:xfrm>
        </p:grpSpPr>
        <p:sp>
          <p:nvSpPr>
            <p:cNvPr id="25" name="Title 3">
              <a:extLst>
                <a:ext uri="{FF2B5EF4-FFF2-40B4-BE49-F238E27FC236}">
                  <a16:creationId xmlns:a16="http://schemas.microsoft.com/office/drawing/2014/main" id="{119EBFFD-A1AF-4CCC-BBC1-0188FA423985}"/>
                </a:ext>
              </a:extLst>
            </p:cNvPr>
            <p:cNvSpPr txBox="1">
              <a:spLocks/>
            </p:cNvSpPr>
            <p:nvPr/>
          </p:nvSpPr>
          <p:spPr>
            <a:xfrm>
              <a:off x="4864538" y="2616852"/>
              <a:ext cx="4210941"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71% reduction of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Median MFS: ENZA 36.6 vs PBO 14.7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22-month MFS benefit</a:t>
              </a:r>
            </a:p>
          </p:txBody>
        </p:sp>
        <p:sp>
          <p:nvSpPr>
            <p:cNvPr id="27" name="TextBox 26">
              <a:extLst>
                <a:ext uri="{FF2B5EF4-FFF2-40B4-BE49-F238E27FC236}">
                  <a16:creationId xmlns:a16="http://schemas.microsoft.com/office/drawing/2014/main" id="{72FFE0C5-EA07-423A-8884-A540F5F94AA1}"/>
                </a:ext>
              </a:extLst>
            </p:cNvPr>
            <p:cNvSpPr txBox="1"/>
            <p:nvPr/>
          </p:nvSpPr>
          <p:spPr>
            <a:xfrm>
              <a:off x="106231" y="2707177"/>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rPr>
                <a:t>PROSPER</a:t>
              </a:r>
              <a:r>
                <a:rPr kumimoji="0" lang="en-GB" sz="2133" b="1" i="0" u="none" strike="noStrike" kern="1200" cap="none" spc="0" normalizeH="0" baseline="30000" noProof="0" dirty="0">
                  <a:ln>
                    <a:noFill/>
                  </a:ln>
                  <a:solidFill>
                    <a:srgbClr val="445369">
                      <a:lumMod val="50000"/>
                    </a:srgbClr>
                  </a:solidFill>
                  <a:effectLst/>
                  <a:uLnTx/>
                  <a:uFillTx/>
                  <a:latin typeface="Arial"/>
                  <a:ea typeface="+mn-ea"/>
                  <a:cs typeface="+mn-cs"/>
                </a:rPr>
                <a:t>2</a:t>
              </a:r>
              <a:endPar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err="1">
                  <a:ln>
                    <a:noFill/>
                  </a:ln>
                  <a:solidFill>
                    <a:srgbClr val="445369">
                      <a:lumMod val="50000"/>
                    </a:srgbClr>
                  </a:solidFill>
                  <a:effectLst/>
                  <a:uLnTx/>
                  <a:uFillTx/>
                  <a:latin typeface="Arial"/>
                  <a:ea typeface="+mn-ea"/>
                  <a:cs typeface="+mn-cs"/>
                </a:rPr>
                <a:t>Enzalutamide</a:t>
              </a:r>
              <a:endPar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endParaRPr>
            </a:p>
          </p:txBody>
        </p:sp>
        <p:pic>
          <p:nvPicPr>
            <p:cNvPr id="32" name="Picture 3" descr="C:\Users\phil.divuolo\Desktop\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8339" y="2402072"/>
              <a:ext cx="2713763" cy="1230507"/>
            </a:xfrm>
            <a:prstGeom prst="rect">
              <a:avLst/>
            </a:prstGeom>
            <a:solidFill>
              <a:schemeClr val="bg1"/>
            </a:solidFill>
          </p:spPr>
        </p:pic>
        <p:sp>
          <p:nvSpPr>
            <p:cNvPr id="38" name="Rounded Rectangle 37"/>
            <p:cNvSpPr/>
            <p:nvPr/>
          </p:nvSpPr>
          <p:spPr>
            <a:xfrm>
              <a:off x="1807423" y="2359415"/>
              <a:ext cx="2895594" cy="1280160"/>
            </a:xfrm>
            <a:prstGeom prst="roundRect">
              <a:avLst>
                <a:gd name="adj" fmla="val 1158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42" name="Group 41"/>
          <p:cNvGrpSpPr/>
          <p:nvPr/>
        </p:nvGrpSpPr>
        <p:grpSpPr>
          <a:xfrm>
            <a:off x="138023" y="4805144"/>
            <a:ext cx="11962612" cy="1706880"/>
            <a:chOff x="103517" y="3681492"/>
            <a:chExt cx="8971959" cy="1280160"/>
          </a:xfrm>
        </p:grpSpPr>
        <p:sp>
          <p:nvSpPr>
            <p:cNvPr id="28" name="TextBox 27">
              <a:extLst>
                <a:ext uri="{FF2B5EF4-FFF2-40B4-BE49-F238E27FC236}">
                  <a16:creationId xmlns:a16="http://schemas.microsoft.com/office/drawing/2014/main" id="{C59D5829-3A45-4379-A028-F8E7DE0921E4}"/>
                </a:ext>
              </a:extLst>
            </p:cNvPr>
            <p:cNvSpPr txBox="1"/>
            <p:nvPr/>
          </p:nvSpPr>
          <p:spPr>
            <a:xfrm>
              <a:off x="103517" y="4029254"/>
              <a:ext cx="1684388" cy="584637"/>
            </a:xfrm>
            <a:prstGeom prst="rect">
              <a:avLst/>
            </a:prstGeom>
            <a:noFill/>
          </p:spPr>
          <p:txBody>
            <a:bodyPr wrap="square" lIns="121864" tIns="60932" rIns="121864" bIns="60932" rtlCol="0" anchor="ctr">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rPr>
                <a:t>ARAMIS</a:t>
              </a:r>
              <a:r>
                <a:rPr kumimoji="0" lang="en-GB" sz="2133" b="1" i="0" u="none" strike="noStrike" kern="1200" cap="none" spc="0" normalizeH="0" baseline="30000" noProof="0" dirty="0">
                  <a:ln>
                    <a:noFill/>
                  </a:ln>
                  <a:solidFill>
                    <a:srgbClr val="445369">
                      <a:lumMod val="50000"/>
                    </a:srgbClr>
                  </a:solidFill>
                  <a:effectLst/>
                  <a:uLnTx/>
                  <a:uFillTx/>
                  <a:latin typeface="Arial"/>
                  <a:ea typeface="+mn-ea"/>
                  <a:cs typeface="+mn-cs"/>
                </a:rPr>
                <a:t>3</a:t>
              </a:r>
              <a:endPar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endParaRPr>
            </a:p>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GB" sz="2133" b="1" i="0" u="none" strike="noStrike" kern="1200" cap="none" spc="0" normalizeH="0" baseline="0" noProof="0" dirty="0" err="1">
                  <a:ln>
                    <a:noFill/>
                  </a:ln>
                  <a:solidFill>
                    <a:srgbClr val="445369">
                      <a:lumMod val="50000"/>
                    </a:srgbClr>
                  </a:solidFill>
                  <a:effectLst/>
                  <a:uLnTx/>
                  <a:uFillTx/>
                  <a:latin typeface="Arial"/>
                  <a:ea typeface="+mn-ea"/>
                  <a:cs typeface="+mn-cs"/>
                </a:rPr>
                <a:t>Darolutamide</a:t>
              </a:r>
              <a:endParaRPr kumimoji="0" lang="en-GB" sz="2133" b="1" i="0" u="none" strike="noStrike" kern="1200" cap="none" spc="0" normalizeH="0" baseline="0" noProof="0" dirty="0">
                <a:ln>
                  <a:noFill/>
                </a:ln>
                <a:solidFill>
                  <a:srgbClr val="445369">
                    <a:lumMod val="50000"/>
                  </a:srgbClr>
                </a:solidFill>
                <a:effectLst/>
                <a:uLnTx/>
                <a:uFillTx/>
                <a:latin typeface="Arial"/>
                <a:ea typeface="+mn-ea"/>
                <a:cs typeface="+mn-cs"/>
              </a:endParaRPr>
            </a:p>
          </p:txBody>
        </p:sp>
        <p:sp>
          <p:nvSpPr>
            <p:cNvPr id="29" name="Title 3">
              <a:extLst>
                <a:ext uri="{FF2B5EF4-FFF2-40B4-BE49-F238E27FC236}">
                  <a16:creationId xmlns:a16="http://schemas.microsoft.com/office/drawing/2014/main" id="{8A54F28C-4790-4EDB-BC6E-6B2956471802}"/>
                </a:ext>
              </a:extLst>
            </p:cNvPr>
            <p:cNvSpPr txBox="1">
              <a:spLocks/>
            </p:cNvSpPr>
            <p:nvPr/>
          </p:nvSpPr>
          <p:spPr>
            <a:xfrm>
              <a:off x="4864535" y="3938929"/>
              <a:ext cx="4210941" cy="7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9" tIns="45719" rIns="91399" bIns="45719" numCol="1" anchor="t" anchorCtr="0" compatLnSpc="1">
              <a:prstTxWarp prst="textNoShape">
                <a:avLst/>
              </a:prstTxWarp>
            </a:bodyPr>
            <a:lstStyle>
              <a:lvl1pPr marL="228600" lvl="0" indent="-228600">
                <a:lnSpc>
                  <a:spcPct val="90000"/>
                </a:lnSpc>
                <a:spcBef>
                  <a:spcPts val="1000"/>
                </a:spcBef>
                <a:buClr>
                  <a:schemeClr val="accent2"/>
                </a:buClr>
                <a:buFont typeface="Arial" panose="020B0604020202020204" pitchFamily="34" charset="0"/>
                <a:buChar char="•"/>
                <a:defRPr sz="2000">
                  <a:latin typeface="+mn-lt"/>
                </a:defRPr>
              </a:lvl1pPr>
              <a:lvl2pPr marL="685800" lvl="1" indent="-228600">
                <a:lnSpc>
                  <a:spcPct val="90000"/>
                </a:lnSpc>
                <a:spcBef>
                  <a:spcPts val="500"/>
                </a:spcBef>
                <a:buClr>
                  <a:srgbClr val="63437A"/>
                </a:buClr>
                <a:buFont typeface="Arial" panose="020B0604020202020204" pitchFamily="34" charset="0"/>
                <a:buChar char="•"/>
                <a:defRPr>
                  <a:latin typeface="+mn-lt"/>
                </a:defRPr>
              </a:lvl2pPr>
              <a:lvl3pPr marL="1143000" lvl="2" indent="-228600">
                <a:lnSpc>
                  <a:spcPct val="90000"/>
                </a:lnSpc>
                <a:spcBef>
                  <a:spcPts val="500"/>
                </a:spcBef>
                <a:buClr>
                  <a:schemeClr val="accent1"/>
                </a:buClr>
                <a:buFont typeface="System Font Regular"/>
                <a:buChar char="–"/>
                <a:defRPr sz="1600">
                  <a:latin typeface="+mn-lt"/>
                </a:defRPr>
              </a:lvl3pPr>
              <a:lvl4pPr marL="1600200" lvl="3" indent="-228600">
                <a:lnSpc>
                  <a:spcPct val="90000"/>
                </a:lnSpc>
                <a:spcBef>
                  <a:spcPts val="500"/>
                </a:spcBef>
                <a:buClr>
                  <a:schemeClr val="tx2"/>
                </a:buClr>
                <a:buFont typeface="System Font Regular"/>
                <a:buChar char="–"/>
                <a:defRPr sz="1600">
                  <a:latin typeface="+mn-lt"/>
                </a:defRPr>
              </a:lvl4pPr>
              <a:lvl5pPr marL="2057400" lvl="4" indent="-228600">
                <a:lnSpc>
                  <a:spcPct val="90000"/>
                </a:lnSpc>
                <a:spcBef>
                  <a:spcPts val="500"/>
                </a:spcBef>
                <a:buClr>
                  <a:schemeClr val="accent2"/>
                </a:buClr>
                <a:buFont typeface="System Font Regular"/>
                <a:buChar char="–"/>
                <a:defRPr sz="14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59% reduction of distant progression or death </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Median MFS: DARO 40.4 vs PBO 18.4 months</a:t>
              </a:r>
            </a:p>
            <a:p>
              <a:pPr marL="228600" marR="0" lvl="0" indent="-228600" algn="l" defTabSz="1219170" rtl="0" eaLnBrk="0" fontAlgn="base" latinLnBrk="0" hangingPunct="0">
                <a:lnSpc>
                  <a:spcPct val="100000"/>
                </a:lnSpc>
                <a:spcBef>
                  <a:spcPts val="0"/>
                </a:spcBef>
                <a:spcAft>
                  <a:spcPct val="0"/>
                </a:spcAft>
                <a:buClr>
                  <a:srgbClr val="445369">
                    <a:lumMod val="50000"/>
                  </a:srgbClr>
                </a:buClr>
                <a:buSzTx/>
                <a:buFont typeface="Arial" panose="020B0604020202020204" pitchFamily="34" charset="0"/>
                <a:buChar char="•"/>
                <a:tabLst/>
                <a:defRPr/>
              </a:pPr>
              <a:r>
                <a:rPr kumimoji="0" lang="en-GB" sz="1867" b="0" i="0" u="none" strike="noStrike" kern="1200" cap="none" spc="0" normalizeH="0" baseline="0" noProof="0" dirty="0">
                  <a:ln>
                    <a:noFill/>
                  </a:ln>
                  <a:solidFill>
                    <a:srgbClr val="000000"/>
                  </a:solidFill>
                  <a:effectLst/>
                  <a:uLnTx/>
                  <a:uFillTx/>
                  <a:latin typeface="Arial"/>
                  <a:ea typeface="+mn-ea"/>
                  <a:cs typeface="+mn-cs"/>
                </a:rPr>
                <a:t>22-month MFS benefit</a:t>
              </a:r>
            </a:p>
          </p:txBody>
        </p:sp>
        <p:pic>
          <p:nvPicPr>
            <p:cNvPr id="33" name="Picture 4" descr="C:\Users\phil.divuolo\Desktop\Pictur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8339" y="3689607"/>
              <a:ext cx="2715768" cy="1272045"/>
            </a:xfrm>
            <a:prstGeom prst="rect">
              <a:avLst/>
            </a:prstGeom>
            <a:solidFill>
              <a:schemeClr val="bg1"/>
            </a:solidFill>
          </p:spPr>
        </p:pic>
        <p:sp>
          <p:nvSpPr>
            <p:cNvPr id="39" name="Rounded Rectangle 38"/>
            <p:cNvSpPr/>
            <p:nvPr/>
          </p:nvSpPr>
          <p:spPr>
            <a:xfrm>
              <a:off x="1807423" y="3681492"/>
              <a:ext cx="2895594" cy="1280160"/>
            </a:xfrm>
            <a:prstGeom prst="roundRect">
              <a:avLst>
                <a:gd name="adj" fmla="val 11587"/>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2553199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Events of Interest</a:t>
            </a:r>
          </a:p>
        </p:txBody>
      </p:sp>
      <p:graphicFrame>
        <p:nvGraphicFramePr>
          <p:cNvPr id="4" name="Content Placeholder 5">
            <a:extLst>
              <a:ext uri="{FF2B5EF4-FFF2-40B4-BE49-F238E27FC236}">
                <a16:creationId xmlns:a16="http://schemas.microsoft.com/office/drawing/2014/main" id="{0EFC9AB2-9A3D-422E-A312-CB8664BB38D0}"/>
              </a:ext>
            </a:extLst>
          </p:cNvPr>
          <p:cNvGraphicFramePr>
            <a:graphicFrameLocks/>
          </p:cNvGraphicFramePr>
          <p:nvPr/>
        </p:nvGraphicFramePr>
        <p:xfrm>
          <a:off x="489188" y="1395742"/>
          <a:ext cx="11236407" cy="4927960"/>
        </p:xfrm>
        <a:graphic>
          <a:graphicData uri="http://schemas.openxmlformats.org/drawingml/2006/table">
            <a:tbl>
              <a:tblPr firstRow="1" bandRow="1">
                <a:tableStyleId>{5C22544A-7EE6-4342-B048-85BDC9FD1C3A}</a:tableStyleId>
              </a:tblPr>
              <a:tblGrid>
                <a:gridCol w="3013104">
                  <a:extLst>
                    <a:ext uri="{9D8B030D-6E8A-4147-A177-3AD203B41FA5}">
                      <a16:colId xmlns:a16="http://schemas.microsoft.com/office/drawing/2014/main" val="20000"/>
                    </a:ext>
                  </a:extLst>
                </a:gridCol>
                <a:gridCol w="1262299">
                  <a:extLst>
                    <a:ext uri="{9D8B030D-6E8A-4147-A177-3AD203B41FA5}">
                      <a16:colId xmlns:a16="http://schemas.microsoft.com/office/drawing/2014/main" val="20003"/>
                    </a:ext>
                  </a:extLst>
                </a:gridCol>
                <a:gridCol w="1430019">
                  <a:extLst>
                    <a:ext uri="{9D8B030D-6E8A-4147-A177-3AD203B41FA5}">
                      <a16:colId xmlns:a16="http://schemas.microsoft.com/office/drawing/2014/main" val="1552982863"/>
                    </a:ext>
                  </a:extLst>
                </a:gridCol>
                <a:gridCol w="1489112">
                  <a:extLst>
                    <a:ext uri="{9D8B030D-6E8A-4147-A177-3AD203B41FA5}">
                      <a16:colId xmlns:a16="http://schemas.microsoft.com/office/drawing/2014/main" val="20001"/>
                    </a:ext>
                  </a:extLst>
                </a:gridCol>
                <a:gridCol w="1347291">
                  <a:extLst>
                    <a:ext uri="{9D8B030D-6E8A-4147-A177-3AD203B41FA5}">
                      <a16:colId xmlns:a16="http://schemas.microsoft.com/office/drawing/2014/main" val="20002"/>
                    </a:ext>
                  </a:extLst>
                </a:gridCol>
                <a:gridCol w="1347291">
                  <a:extLst>
                    <a:ext uri="{9D8B030D-6E8A-4147-A177-3AD203B41FA5}">
                      <a16:colId xmlns:a16="http://schemas.microsoft.com/office/drawing/2014/main" val="3561928526"/>
                    </a:ext>
                  </a:extLst>
                </a:gridCol>
                <a:gridCol w="1347291">
                  <a:extLst>
                    <a:ext uri="{9D8B030D-6E8A-4147-A177-3AD203B41FA5}">
                      <a16:colId xmlns:a16="http://schemas.microsoft.com/office/drawing/2014/main" val="4207001915"/>
                    </a:ext>
                  </a:extLst>
                </a:gridCol>
              </a:tblGrid>
              <a:tr h="352588">
                <a:tc rowSpan="2">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1500" b="1" noProof="0" dirty="0"/>
                        <a:t>Safety</a:t>
                      </a:r>
                      <a:r>
                        <a:rPr lang="en-GB" sz="1500" b="1" baseline="30000" noProof="0" dirty="0"/>
                        <a:t>a</a:t>
                      </a:r>
                    </a:p>
                  </a:txBody>
                  <a:tcPr marL="97536" marR="97536" marT="0" marB="0" anchor="ctr"/>
                </a:tc>
                <a:tc gridSpan="2">
                  <a:txBody>
                    <a:bodyPr/>
                    <a:lstStyle/>
                    <a:p>
                      <a:pPr marL="0" algn="ctr" defTabSz="914400" rtl="0" eaLnBrk="1" latinLnBrk="0" hangingPunct="1"/>
                      <a:r>
                        <a:rPr lang="en-GB" sz="1500" kern="1200" noProof="0" dirty="0"/>
                        <a:t>SPARTAN</a:t>
                      </a:r>
                      <a:r>
                        <a:rPr lang="en-GB" sz="1500" kern="1200" baseline="30000" noProof="0" dirty="0"/>
                        <a:t>1</a:t>
                      </a:r>
                      <a:endParaRPr lang="en-GB" sz="1500" b="1" kern="1200" noProof="0" dirty="0">
                        <a:solidFill>
                          <a:schemeClr val="lt1"/>
                        </a:solidFill>
                        <a:latin typeface="+mn-lt"/>
                        <a:ea typeface="+mn-ea"/>
                        <a:cs typeface="+mn-cs"/>
                      </a:endParaRPr>
                    </a:p>
                  </a:txBody>
                  <a:tcPr marL="97536" marR="97536" marT="0" marB="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hMerge="1">
                  <a:txBody>
                    <a:bodyPr/>
                    <a:lstStyle/>
                    <a:p>
                      <a:pPr algn="ctr"/>
                      <a:endParaRPr lang="en-US" sz="1600" dirty="0"/>
                    </a:p>
                  </a:txBody>
                  <a:tcPr anchor="b"/>
                </a:tc>
                <a:tc gridSpan="2">
                  <a:txBody>
                    <a:bodyPr/>
                    <a:lstStyle/>
                    <a:p>
                      <a:pPr algn="ctr"/>
                      <a:r>
                        <a:rPr lang="en-GB" sz="1500" noProof="0" dirty="0"/>
                        <a:t>PROSPER</a:t>
                      </a:r>
                      <a:r>
                        <a:rPr lang="en-GB" sz="1500" baseline="30000" noProof="0" dirty="0"/>
                        <a:t>2</a:t>
                      </a:r>
                      <a:endParaRPr lang="en-GB" sz="1500" noProof="0" dirty="0"/>
                    </a:p>
                  </a:txBody>
                  <a:tcPr marL="97536" marR="97536"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accent2"/>
                    </a:solidFill>
                  </a:tcPr>
                </a:tc>
                <a:tc hMerge="1">
                  <a:txBody>
                    <a:bodyPr/>
                    <a:lstStyle/>
                    <a:p>
                      <a:pPr algn="ctr"/>
                      <a:endParaRPr lang="en-US" sz="1600" dirty="0"/>
                    </a:p>
                  </a:txBody>
                  <a:tcPr anchor="b"/>
                </a:tc>
                <a:tc gridSpan="2">
                  <a:txBody>
                    <a:bodyPr/>
                    <a:lstStyle/>
                    <a:p>
                      <a:pPr algn="ctr"/>
                      <a:r>
                        <a:rPr lang="en-GB" sz="1500" noProof="0" dirty="0">
                          <a:solidFill>
                            <a:schemeClr val="bg1"/>
                          </a:solidFill>
                        </a:rPr>
                        <a:t>ARAMIS</a:t>
                      </a:r>
                      <a:r>
                        <a:rPr lang="en-GB" sz="1500" baseline="30000" noProof="0" dirty="0">
                          <a:solidFill>
                            <a:schemeClr val="bg1"/>
                          </a:solidFill>
                        </a:rPr>
                        <a:t>3</a:t>
                      </a:r>
                      <a:endParaRPr lang="en-GB" sz="1500" noProof="0" dirty="0">
                        <a:solidFill>
                          <a:schemeClr val="bg1"/>
                        </a:solidFill>
                      </a:endParaRPr>
                    </a:p>
                  </a:txBody>
                  <a:tcPr marL="97536" marR="97536" marT="0" marB="0" anchor="ctr">
                    <a:lnL w="12700"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D97201"/>
                    </a:solidFill>
                  </a:tcPr>
                </a:tc>
                <a:tc hMerge="1">
                  <a:txBody>
                    <a:bodyPr/>
                    <a:lstStyle/>
                    <a:p>
                      <a:pPr algn="ctr"/>
                      <a:endParaRPr lang="en-GB" sz="1400" noProof="0" dirty="0">
                        <a:solidFill>
                          <a:schemeClr val="bg1"/>
                        </a:solidFill>
                      </a:endParaRPr>
                    </a:p>
                  </a:txBody>
                  <a:tcPr marL="73152" marR="73152" marT="0" marB="0" anchor="ctr">
                    <a:lnL w="12700" cap="flat" cmpd="sng" algn="ctr">
                      <a:solidFill>
                        <a:schemeClr val="tx1"/>
                      </a:solidFill>
                      <a:prstDash val="solid"/>
                      <a:round/>
                      <a:headEnd type="none" w="med" len="med"/>
                      <a:tailEnd type="none" w="med" len="med"/>
                    </a:lnL>
                    <a:solidFill>
                      <a:srgbClr val="D97201"/>
                    </a:solidFill>
                  </a:tcPr>
                </a:tc>
                <a:extLst>
                  <a:ext uri="{0D108BD9-81ED-4DB2-BD59-A6C34878D82A}">
                    <a16:rowId xmlns:a16="http://schemas.microsoft.com/office/drawing/2014/main" val="10005"/>
                  </a:ext>
                </a:extLst>
              </a:tr>
              <a:tr h="447040">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GB" sz="1100" noProof="0" dirty="0"/>
                    </a:p>
                  </a:txBody>
                  <a:tcPr marL="73152" marR="73152" marT="0" marB="0" anchor="ctr"/>
                </a:tc>
                <a:tc>
                  <a:txBody>
                    <a:bodyPr/>
                    <a:lstStyle/>
                    <a:p>
                      <a:pPr marL="0" algn="ctr" defTabSz="914400" rtl="0" eaLnBrk="1" latinLnBrk="0" hangingPunct="1"/>
                      <a:r>
                        <a:rPr lang="en-GB" sz="1500" b="1" kern="1200" noProof="0" dirty="0">
                          <a:solidFill>
                            <a:schemeClr val="bg1"/>
                          </a:solidFill>
                        </a:rPr>
                        <a:t>APA </a:t>
                      </a:r>
                    </a:p>
                    <a:p>
                      <a:pPr marL="0" algn="ctr" defTabSz="914400" rtl="0" eaLnBrk="1" latinLnBrk="0" hangingPunct="1"/>
                      <a:r>
                        <a:rPr lang="en-GB" sz="1500" b="1" kern="1200" noProof="0" dirty="0">
                          <a:solidFill>
                            <a:schemeClr val="bg1"/>
                          </a:solidFill>
                        </a:rPr>
                        <a:t>(n = 803)</a:t>
                      </a:r>
                      <a:endParaRPr lang="en-GB" sz="1500" b="1" kern="1200" noProof="0" dirty="0">
                        <a:solidFill>
                          <a:schemeClr val="bg1"/>
                        </a:solidFill>
                        <a:latin typeface="+mn-lt"/>
                        <a:ea typeface="+mn-ea"/>
                        <a:cs typeface="+mn-cs"/>
                      </a:endParaRPr>
                    </a:p>
                  </a:txBody>
                  <a:tcPr marL="97536" marR="97536" marT="0" marB="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marL="0" algn="ctr" defTabSz="914400" rtl="0" eaLnBrk="1" latinLnBrk="0" hangingPunct="1"/>
                      <a:r>
                        <a:rPr lang="en-GB" sz="1500" b="1" kern="1200" noProof="0" dirty="0">
                          <a:solidFill>
                            <a:schemeClr val="bg1"/>
                          </a:solidFill>
                        </a:rPr>
                        <a:t>PBO </a:t>
                      </a:r>
                    </a:p>
                    <a:p>
                      <a:pPr marL="0" algn="ctr" defTabSz="914400" rtl="0" eaLnBrk="1" latinLnBrk="0" hangingPunct="1"/>
                      <a:r>
                        <a:rPr lang="en-GB" sz="1500" b="1" kern="1200" noProof="0" dirty="0">
                          <a:solidFill>
                            <a:schemeClr val="bg1"/>
                          </a:solidFill>
                        </a:rPr>
                        <a:t>(n = 398)</a:t>
                      </a:r>
                      <a:endParaRPr lang="en-GB" sz="1500" b="1" kern="1200" noProof="0" dirty="0">
                        <a:solidFill>
                          <a:schemeClr val="bg1"/>
                        </a:solidFill>
                        <a:latin typeface="+mn-lt"/>
                        <a:ea typeface="+mn-ea"/>
                        <a:cs typeface="+mn-cs"/>
                      </a:endParaRPr>
                    </a:p>
                  </a:txBody>
                  <a:tcPr marL="97536" marR="97536" marT="0" marB="0"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GB" sz="1500" b="1" noProof="0" dirty="0">
                          <a:solidFill>
                            <a:schemeClr val="bg1"/>
                          </a:solidFill>
                        </a:rPr>
                        <a:t>ENZA </a:t>
                      </a:r>
                    </a:p>
                    <a:p>
                      <a:pPr algn="ctr"/>
                      <a:r>
                        <a:rPr lang="en-GB" sz="1500" b="1" noProof="0" dirty="0">
                          <a:solidFill>
                            <a:schemeClr val="bg1"/>
                          </a:solidFill>
                        </a:rPr>
                        <a:t>(n = 930)</a:t>
                      </a:r>
                    </a:p>
                  </a:txBody>
                  <a:tcPr marL="97536" marR="97536" marT="0" marB="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r>
                        <a:rPr lang="en-GB" sz="1500" b="1" noProof="0" dirty="0">
                          <a:solidFill>
                            <a:schemeClr val="bg1"/>
                          </a:solidFill>
                        </a:rPr>
                        <a:t>PBO </a:t>
                      </a:r>
                    </a:p>
                    <a:p>
                      <a:pPr algn="ctr"/>
                      <a:r>
                        <a:rPr lang="en-GB" sz="1500" b="1" noProof="0" dirty="0">
                          <a:solidFill>
                            <a:schemeClr val="bg1"/>
                          </a:solidFill>
                        </a:rPr>
                        <a:t>(n = 465)</a:t>
                      </a:r>
                    </a:p>
                  </a:txBody>
                  <a:tcPr marL="97536" marR="97536" marT="0" marB="0"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solidFill>
                  </a:tcPr>
                </a:tc>
                <a:tc>
                  <a:txBody>
                    <a:bodyPr/>
                    <a:lstStyle/>
                    <a:p>
                      <a:pPr algn="ctr"/>
                      <a:r>
                        <a:rPr lang="en-GB" sz="1500" b="1" noProof="0" dirty="0">
                          <a:solidFill>
                            <a:schemeClr val="bg1"/>
                          </a:solidFill>
                        </a:rPr>
                        <a:t>DARO </a:t>
                      </a:r>
                    </a:p>
                    <a:p>
                      <a:pPr algn="ctr"/>
                      <a:r>
                        <a:rPr lang="en-GB" sz="1500" b="1" noProof="0" dirty="0">
                          <a:solidFill>
                            <a:schemeClr val="bg1"/>
                          </a:solidFill>
                        </a:rPr>
                        <a:t>(n = 954) </a:t>
                      </a:r>
                    </a:p>
                  </a:txBody>
                  <a:tcPr marL="97536" marR="97536" marT="0" marB="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solidFill>
                  </a:tcPr>
                </a:tc>
                <a:tc>
                  <a:txBody>
                    <a:bodyPr/>
                    <a:lstStyle/>
                    <a:p>
                      <a:pPr algn="ctr"/>
                      <a:r>
                        <a:rPr lang="en-GB" sz="1500" b="1" noProof="0" dirty="0">
                          <a:solidFill>
                            <a:schemeClr val="bg1"/>
                          </a:solidFill>
                        </a:rPr>
                        <a:t>PBO </a:t>
                      </a:r>
                    </a:p>
                    <a:p>
                      <a:pPr algn="ctr"/>
                      <a:r>
                        <a:rPr lang="en-GB" sz="1500" b="1" noProof="0" dirty="0">
                          <a:solidFill>
                            <a:schemeClr val="bg1"/>
                          </a:solidFill>
                        </a:rPr>
                        <a:t>(n = 554) </a:t>
                      </a:r>
                    </a:p>
                  </a:txBody>
                  <a:tcPr marL="97536" marR="97536" marT="0" marB="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3525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noProof="0" dirty="0"/>
                        <a:t>Any AEs, n (%)</a:t>
                      </a:r>
                    </a:p>
                  </a:txBody>
                  <a:tcPr marL="97536" marR="97536" marT="0" marB="0" anchor="ctr"/>
                </a:tc>
                <a:tc>
                  <a:txBody>
                    <a:bodyPr/>
                    <a:lstStyle/>
                    <a:p>
                      <a:pPr algn="ctr"/>
                      <a:r>
                        <a:rPr lang="en-GB" sz="1500" kern="800" noProof="0" dirty="0"/>
                        <a:t>775 (96.5)</a:t>
                      </a:r>
                    </a:p>
                  </a:txBody>
                  <a:tcPr marL="97536" marR="97536" marT="0" marB="0" anchor="ctr">
                    <a:lnT w="28575" cap="flat" cmpd="sng" algn="ctr">
                      <a:solidFill>
                        <a:schemeClr val="bg1"/>
                      </a:solidFill>
                      <a:prstDash val="solid"/>
                      <a:round/>
                      <a:headEnd type="none" w="med" len="med"/>
                      <a:tailEnd type="none" w="med" len="med"/>
                    </a:lnT>
                    <a:solidFill>
                      <a:schemeClr val="accent1">
                        <a:lumMod val="10000"/>
                        <a:lumOff val="90000"/>
                      </a:schemeClr>
                    </a:solidFill>
                  </a:tcPr>
                </a:tc>
                <a:tc>
                  <a:txBody>
                    <a:bodyPr/>
                    <a:lstStyle/>
                    <a:p>
                      <a:pPr algn="ctr"/>
                      <a:r>
                        <a:rPr lang="en-GB" sz="1500" kern="800" noProof="0" dirty="0"/>
                        <a:t>371 (93.2)</a:t>
                      </a:r>
                    </a:p>
                  </a:txBody>
                  <a:tcPr marL="97536" marR="97536" marT="0" marB="0"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1">
                        <a:lumMod val="10000"/>
                        <a:lumOff val="90000"/>
                      </a:schemeClr>
                    </a:solidFill>
                  </a:tcPr>
                </a:tc>
                <a:tc>
                  <a:txBody>
                    <a:bodyPr/>
                    <a:lstStyle/>
                    <a:p>
                      <a:pPr algn="ctr"/>
                      <a:r>
                        <a:rPr lang="en-GB" sz="1500" kern="800" noProof="0" dirty="0"/>
                        <a:t>808 (87)</a:t>
                      </a:r>
                    </a:p>
                  </a:txBody>
                  <a:tcPr marL="97536" marR="97536" marT="0" marB="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E9F4FD"/>
                    </a:solidFill>
                  </a:tcPr>
                </a:tc>
                <a:tc>
                  <a:txBody>
                    <a:bodyPr/>
                    <a:lstStyle/>
                    <a:p>
                      <a:pPr algn="ctr"/>
                      <a:r>
                        <a:rPr lang="en-GB" sz="1500" kern="800" noProof="0" dirty="0"/>
                        <a:t>360 (77)</a:t>
                      </a:r>
                    </a:p>
                  </a:txBody>
                  <a:tcPr marL="97536" marR="97536" marT="0" marB="0" anchor="ctr">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E9F4FD"/>
                    </a:solidFill>
                  </a:tcPr>
                </a:tc>
                <a:tc>
                  <a:txBody>
                    <a:bodyPr/>
                    <a:lstStyle/>
                    <a:p>
                      <a:pPr algn="ctr"/>
                      <a:r>
                        <a:rPr lang="en-GB" sz="1500" kern="800" noProof="0" dirty="0">
                          <a:solidFill>
                            <a:schemeClr val="tx1"/>
                          </a:solidFill>
                        </a:rPr>
                        <a:t>794 (83.2)</a:t>
                      </a:r>
                    </a:p>
                  </a:txBody>
                  <a:tcPr marL="97536" marR="97536" marT="0" marB="0" anchor="ctr">
                    <a:lnL w="12700"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accent3">
                        <a:lumMod val="20000"/>
                        <a:lumOff val="80000"/>
                      </a:schemeClr>
                    </a:solidFill>
                  </a:tcPr>
                </a:tc>
                <a:tc>
                  <a:txBody>
                    <a:bodyPr/>
                    <a:lstStyle/>
                    <a:p>
                      <a:pPr algn="ctr"/>
                      <a:r>
                        <a:rPr lang="en-GB" sz="1500" kern="800" noProof="0" dirty="0">
                          <a:solidFill>
                            <a:schemeClr val="tx1"/>
                          </a:solidFill>
                        </a:rPr>
                        <a:t>426 (76.9)</a:t>
                      </a:r>
                    </a:p>
                  </a:txBody>
                  <a:tcPr marL="97536" marR="97536" marT="0" marB="0" anchor="ctr">
                    <a:lnT w="28575" cap="flat" cmpd="sng" algn="ctr">
                      <a:solidFill>
                        <a:schemeClr val="bg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910301"/>
                  </a:ext>
                </a:extLst>
              </a:tr>
              <a:tr h="3525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noProof="0" dirty="0"/>
                        <a:t>Any serious AEs, n (%)</a:t>
                      </a:r>
                    </a:p>
                  </a:txBody>
                  <a:tcPr marL="97536" marR="97536" marT="0" marB="0" anchor="ctr"/>
                </a:tc>
                <a:tc>
                  <a:txBody>
                    <a:bodyPr/>
                    <a:lstStyle/>
                    <a:p>
                      <a:pPr algn="ctr"/>
                      <a:r>
                        <a:rPr lang="en-GB" sz="1500" kern="800" noProof="0" dirty="0"/>
                        <a:t>199 (24.8)</a:t>
                      </a:r>
                    </a:p>
                  </a:txBody>
                  <a:tcPr marL="97536" marR="97536" marT="0" marB="0" anchor="ctr">
                    <a:solidFill>
                      <a:schemeClr val="accent1">
                        <a:lumMod val="20000"/>
                        <a:lumOff val="80000"/>
                      </a:schemeClr>
                    </a:solidFill>
                  </a:tcPr>
                </a:tc>
                <a:tc>
                  <a:txBody>
                    <a:bodyPr/>
                    <a:lstStyle/>
                    <a:p>
                      <a:pPr algn="ctr"/>
                      <a:r>
                        <a:rPr lang="en-GB" sz="1500" kern="800" noProof="0" dirty="0"/>
                        <a:t>92 (23.1)</a:t>
                      </a:r>
                    </a:p>
                  </a:txBody>
                  <a:tcPr marL="97536" marR="97536" marT="0" marB="0" anchor="ctr">
                    <a:lnR w="12700" cap="flat" cmpd="sng" algn="ctr">
                      <a:solidFill>
                        <a:schemeClr val="bg1"/>
                      </a:solidFill>
                      <a:prstDash val="solid"/>
                      <a:round/>
                      <a:headEnd type="none" w="med" len="med"/>
                      <a:tailEnd type="none" w="med" len="med"/>
                    </a:lnR>
                    <a:solidFill>
                      <a:schemeClr val="accent1">
                        <a:lumMod val="20000"/>
                        <a:lumOff val="80000"/>
                      </a:schemeClr>
                    </a:solidFill>
                  </a:tcPr>
                </a:tc>
                <a:tc>
                  <a:txBody>
                    <a:bodyPr/>
                    <a:lstStyle/>
                    <a:p>
                      <a:pPr algn="ctr"/>
                      <a:r>
                        <a:rPr lang="en-GB" sz="1500" kern="800" noProof="0" dirty="0"/>
                        <a:t>226 (24)</a:t>
                      </a:r>
                    </a:p>
                  </a:txBody>
                  <a:tcPr marL="97536" marR="97536" marT="0" marB="0" anchor="ctr">
                    <a:lnL w="12700" cap="flat" cmpd="sng" algn="ctr">
                      <a:solidFill>
                        <a:schemeClr val="bg1"/>
                      </a:solidFill>
                      <a:prstDash val="solid"/>
                      <a:round/>
                      <a:headEnd type="none" w="med" len="med"/>
                      <a:tailEnd type="none" w="med" len="med"/>
                    </a:lnL>
                    <a:solidFill>
                      <a:schemeClr val="accent2">
                        <a:lumMod val="20000"/>
                        <a:lumOff val="80000"/>
                      </a:schemeClr>
                    </a:solidFill>
                  </a:tcPr>
                </a:tc>
                <a:tc>
                  <a:txBody>
                    <a:bodyPr/>
                    <a:lstStyle/>
                    <a:p>
                      <a:pPr algn="ctr"/>
                      <a:r>
                        <a:rPr lang="en-GB" sz="1500" kern="800" noProof="0" dirty="0"/>
                        <a:t>85 (18)</a:t>
                      </a:r>
                    </a:p>
                  </a:txBody>
                  <a:tcPr marL="97536" marR="97536" marT="0" marB="0" anchor="ctr">
                    <a:lnR w="12700" cap="flat" cmpd="sng" algn="ctr">
                      <a:solidFill>
                        <a:schemeClr val="bg1"/>
                      </a:solidFill>
                      <a:prstDash val="solid"/>
                      <a:round/>
                      <a:headEnd type="none" w="med" len="med"/>
                      <a:tailEnd type="none" w="med" len="med"/>
                    </a:lnR>
                    <a:solidFill>
                      <a:schemeClr val="accent2">
                        <a:lumMod val="20000"/>
                        <a:lumOff val="80000"/>
                      </a:schemeClr>
                    </a:solidFill>
                  </a:tcPr>
                </a:tc>
                <a:tc>
                  <a:txBody>
                    <a:bodyPr/>
                    <a:lstStyle/>
                    <a:p>
                      <a:pPr algn="ctr"/>
                      <a:r>
                        <a:rPr lang="en-GB" sz="1500" kern="800" noProof="0" dirty="0">
                          <a:solidFill>
                            <a:schemeClr val="tx1"/>
                          </a:solidFill>
                        </a:rPr>
                        <a:t>237 (24.8)</a:t>
                      </a:r>
                    </a:p>
                  </a:txBody>
                  <a:tcPr marL="97536" marR="97536" marT="0" marB="0" anchor="ctr">
                    <a:lnL w="12700" cap="flat" cmpd="sng" algn="ctr">
                      <a:solidFill>
                        <a:schemeClr val="bg1"/>
                      </a:solidFill>
                      <a:prstDash val="solid"/>
                      <a:round/>
                      <a:headEnd type="none" w="med" len="med"/>
                      <a:tailEnd type="none" w="med" len="med"/>
                    </a:lnL>
                    <a:solidFill>
                      <a:srgbClr val="FFC381"/>
                    </a:solidFill>
                  </a:tcPr>
                </a:tc>
                <a:tc>
                  <a:txBody>
                    <a:bodyPr/>
                    <a:lstStyle/>
                    <a:p>
                      <a:pPr algn="ctr"/>
                      <a:r>
                        <a:rPr lang="en-GB" sz="1500" kern="800" noProof="0" dirty="0">
                          <a:solidFill>
                            <a:schemeClr val="tx1"/>
                          </a:solidFill>
                        </a:rPr>
                        <a:t>111 (20.0)</a:t>
                      </a:r>
                    </a:p>
                  </a:txBody>
                  <a:tcPr marL="97536" marR="97536" marT="0" marB="0" anchor="ctr">
                    <a:solidFill>
                      <a:srgbClr val="FFC381"/>
                    </a:solidFill>
                  </a:tcPr>
                </a:tc>
                <a:extLst>
                  <a:ext uri="{0D108BD9-81ED-4DB2-BD59-A6C34878D82A}">
                    <a16:rowId xmlns:a16="http://schemas.microsoft.com/office/drawing/2014/main" val="1402280589"/>
                  </a:ext>
                </a:extLst>
              </a:tr>
              <a:tr h="3525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noProof="0" dirty="0"/>
                        <a:t>AEs leading to discontinuation, %</a:t>
                      </a:r>
                    </a:p>
                  </a:txBody>
                  <a:tcPr marL="97536" marR="97536" marT="0" marB="0" anchor="ctr"/>
                </a:tc>
                <a:tc>
                  <a:txBody>
                    <a:bodyPr/>
                    <a:lstStyle/>
                    <a:p>
                      <a:pPr marL="0" algn="ctr" defTabSz="685800" rtl="0" eaLnBrk="1" latinLnBrk="0" hangingPunct="1">
                        <a:tabLst/>
                      </a:pPr>
                      <a:r>
                        <a:rPr lang="en-GB" sz="1500" kern="800" baseline="0" noProof="0" dirty="0">
                          <a:solidFill>
                            <a:schemeClr val="dk1"/>
                          </a:solidFill>
                          <a:latin typeface="+mn-lt"/>
                          <a:ea typeface="+mn-ea"/>
                          <a:cs typeface="+mn-cs"/>
                        </a:rPr>
                        <a:t>11.0</a:t>
                      </a:r>
                    </a:p>
                  </a:txBody>
                  <a:tcPr marL="97536" marR="97536" marT="0" marB="0" anchor="ctr">
                    <a:solidFill>
                      <a:schemeClr val="accent1">
                        <a:lumMod val="10000"/>
                        <a:lumOff val="90000"/>
                      </a:schemeClr>
                    </a:solidFill>
                  </a:tcPr>
                </a:tc>
                <a:tc>
                  <a:txBody>
                    <a:bodyPr/>
                    <a:lstStyle/>
                    <a:p>
                      <a:pPr marL="0" algn="ctr" defTabSz="685800" rtl="0" eaLnBrk="1" latinLnBrk="0" hangingPunct="1">
                        <a:tabLst>
                          <a:tab pos="514350" algn="dec"/>
                        </a:tabLst>
                      </a:pPr>
                      <a:r>
                        <a:rPr lang="en-GB" sz="1500" kern="800" baseline="0" noProof="0" dirty="0">
                          <a:solidFill>
                            <a:schemeClr val="dk1"/>
                          </a:solidFill>
                          <a:latin typeface="+mn-lt"/>
                          <a:ea typeface="+mn-ea"/>
                          <a:cs typeface="+mn-cs"/>
                        </a:rPr>
                        <a:t>7.0</a:t>
                      </a:r>
                    </a:p>
                  </a:txBody>
                  <a:tcPr marL="97536" marR="97536" marT="0" marB="0" anchor="ctr">
                    <a:lnR w="12700" cap="flat" cmpd="sng" algn="ctr">
                      <a:solidFill>
                        <a:schemeClr val="bg1"/>
                      </a:solidFill>
                      <a:prstDash val="solid"/>
                      <a:round/>
                      <a:headEnd type="none" w="med" len="med"/>
                      <a:tailEnd type="none" w="med" len="med"/>
                    </a:lnR>
                    <a:solidFill>
                      <a:schemeClr val="accent1">
                        <a:lumMod val="10000"/>
                        <a:lumOff val="90000"/>
                      </a:schemeClr>
                    </a:solidFill>
                  </a:tcPr>
                </a:tc>
                <a:tc>
                  <a:txBody>
                    <a:bodyPr/>
                    <a:lstStyle/>
                    <a:p>
                      <a:pPr marL="0" algn="ctr" defTabSz="685800" rtl="0" eaLnBrk="1" latinLnBrk="0" hangingPunct="1">
                        <a:tabLst/>
                      </a:pPr>
                      <a:r>
                        <a:rPr lang="en-GB" sz="1500" kern="800" baseline="0" noProof="0" dirty="0">
                          <a:solidFill>
                            <a:schemeClr val="dk1"/>
                          </a:solidFill>
                          <a:latin typeface="+mn-lt"/>
                          <a:ea typeface="+mn-ea"/>
                          <a:cs typeface="+mn-cs"/>
                        </a:rPr>
                        <a:t>9.0</a:t>
                      </a:r>
                    </a:p>
                  </a:txBody>
                  <a:tcPr marL="97536" marR="97536" marT="0" marB="0" anchor="ctr">
                    <a:lnL w="12700" cap="flat" cmpd="sng" algn="ctr">
                      <a:solidFill>
                        <a:schemeClr val="bg1"/>
                      </a:solidFill>
                      <a:prstDash val="solid"/>
                      <a:round/>
                      <a:headEnd type="none" w="med" len="med"/>
                      <a:tailEnd type="none" w="med" len="med"/>
                    </a:lnL>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dk1"/>
                          </a:solidFill>
                          <a:latin typeface="+mn-lt"/>
                          <a:ea typeface="+mn-ea"/>
                          <a:cs typeface="+mn-cs"/>
                        </a:rPr>
                        <a:t>6.0</a:t>
                      </a:r>
                    </a:p>
                  </a:txBody>
                  <a:tcPr marL="97536" marR="97536" marT="0" marB="0" anchor="ctr">
                    <a:lnR w="12700" cap="flat" cmpd="sng" algn="ctr">
                      <a:solidFill>
                        <a:schemeClr val="bg1"/>
                      </a:solidFill>
                      <a:prstDash val="solid"/>
                      <a:round/>
                      <a:headEnd type="none" w="med" len="med"/>
                      <a:tailEnd type="none" w="med" len="med"/>
                    </a:lnR>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8.9</a:t>
                      </a:r>
                    </a:p>
                  </a:txBody>
                  <a:tcPr marL="97536" marR="97536" marT="0" marB="0" anchor="ctr">
                    <a:lnL w="12700" cap="flat" cmpd="sng" algn="ctr">
                      <a:solidFill>
                        <a:schemeClr val="bg1"/>
                      </a:solidFill>
                      <a:prstDash val="solid"/>
                      <a:round/>
                      <a:headEnd type="none" w="med" len="med"/>
                      <a:tailEnd type="none" w="med" len="med"/>
                    </a:lnL>
                    <a:solidFill>
                      <a:schemeClr val="accent3">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8.7</a:t>
                      </a:r>
                    </a:p>
                  </a:txBody>
                  <a:tcPr marL="97536" marR="97536" marT="0" marB="0" anchor="ctr">
                    <a:solidFill>
                      <a:schemeClr val="accent3">
                        <a:lumMod val="20000"/>
                        <a:lumOff val="80000"/>
                      </a:schemeClr>
                    </a:solidFill>
                  </a:tcPr>
                </a:tc>
                <a:extLst>
                  <a:ext uri="{0D108BD9-81ED-4DB2-BD59-A6C34878D82A}">
                    <a16:rowId xmlns:a16="http://schemas.microsoft.com/office/drawing/2014/main" val="2412299044"/>
                  </a:ext>
                </a:extLst>
              </a:tr>
              <a:tr h="35258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noProof="0" dirty="0"/>
                        <a:t>AEs leading to death, n (%)</a:t>
                      </a:r>
                    </a:p>
                  </a:txBody>
                  <a:tcPr marL="97536" marR="97536" marT="0" marB="0" anchor="ctr">
                    <a:lnB w="12700" cap="flat" cmpd="sng" algn="ctr">
                      <a:solidFill>
                        <a:schemeClr val="bg1"/>
                      </a:solidFill>
                      <a:prstDash val="solid"/>
                      <a:round/>
                      <a:headEnd type="none" w="med" len="med"/>
                      <a:tailEnd type="none" w="med" len="med"/>
                    </a:lnB>
                  </a:tcPr>
                </a:tc>
                <a:tc>
                  <a:txBody>
                    <a:bodyPr/>
                    <a:lstStyle/>
                    <a:p>
                      <a:pPr marL="0" algn="ctr" defTabSz="685800" rtl="0" eaLnBrk="1" latinLnBrk="0" hangingPunct="1">
                        <a:tabLst/>
                      </a:pPr>
                      <a:r>
                        <a:rPr lang="en-GB" sz="1500" kern="800" baseline="0" noProof="0" dirty="0">
                          <a:solidFill>
                            <a:schemeClr val="dk1"/>
                          </a:solidFill>
                          <a:latin typeface="+mn-lt"/>
                          <a:ea typeface="+mn-ea"/>
                          <a:cs typeface="+mn-cs"/>
                        </a:rPr>
                        <a:t>10 (1.2)</a:t>
                      </a:r>
                    </a:p>
                  </a:txBody>
                  <a:tcPr marL="97536" marR="97536" marT="0" marB="0" anchor="ct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latinLnBrk="0" hangingPunct="1">
                        <a:tabLst>
                          <a:tab pos="514350" algn="dec"/>
                        </a:tabLst>
                      </a:pPr>
                      <a:r>
                        <a:rPr lang="en-GB" sz="1500" kern="800" baseline="0" noProof="0" dirty="0">
                          <a:solidFill>
                            <a:schemeClr val="dk1"/>
                          </a:solidFill>
                          <a:latin typeface="+mn-lt"/>
                          <a:ea typeface="+mn-ea"/>
                          <a:cs typeface="+mn-cs"/>
                        </a:rPr>
                        <a:t>1 (0.3)</a:t>
                      </a:r>
                    </a:p>
                  </a:txBody>
                  <a:tcPr marL="97536" marR="97536"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latinLnBrk="0" hangingPunct="1">
                        <a:tabLst/>
                      </a:pPr>
                      <a:r>
                        <a:rPr lang="en-GB" sz="1500" kern="800" baseline="0" noProof="0" dirty="0">
                          <a:solidFill>
                            <a:schemeClr val="dk1"/>
                          </a:solidFill>
                          <a:latin typeface="+mn-lt"/>
                          <a:ea typeface="+mn-ea"/>
                          <a:cs typeface="+mn-cs"/>
                        </a:rPr>
                        <a:t>32 (3.4) </a:t>
                      </a:r>
                    </a:p>
                  </a:txBody>
                  <a:tcPr marL="97536" marR="97536"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tab pos="457200" algn="dec"/>
                        </a:tabLst>
                        <a:defRPr/>
                      </a:pPr>
                      <a:r>
                        <a:rPr lang="en-GB" sz="1500" kern="800" baseline="0" noProof="0" dirty="0">
                          <a:solidFill>
                            <a:schemeClr val="dk1"/>
                          </a:solidFill>
                          <a:latin typeface="+mn-lt"/>
                          <a:ea typeface="+mn-ea"/>
                          <a:cs typeface="+mn-cs"/>
                        </a:rPr>
                        <a:t>3 (0.7) </a:t>
                      </a:r>
                    </a:p>
                  </a:txBody>
                  <a:tcPr marL="97536" marR="97536"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tab pos="457200" algn="dec"/>
                        </a:tabLst>
                        <a:defRPr/>
                      </a:pPr>
                      <a:r>
                        <a:rPr lang="en-GB" sz="1500" kern="800" baseline="0" noProof="0" dirty="0">
                          <a:solidFill>
                            <a:schemeClr val="tx1"/>
                          </a:solidFill>
                          <a:latin typeface="+mn-lt"/>
                          <a:ea typeface="+mn-ea"/>
                          <a:cs typeface="+mn-cs"/>
                        </a:rPr>
                        <a:t>37 (3.9)</a:t>
                      </a:r>
                    </a:p>
                  </a:txBody>
                  <a:tcPr marL="97536" marR="97536" marT="0" marB="0" anchor="ctr">
                    <a:lnL w="12700" cap="flat" cmpd="sng" algn="ctr">
                      <a:solidFill>
                        <a:schemeClr val="bg1"/>
                      </a:solidFill>
                      <a:prstDash val="solid"/>
                      <a:round/>
                      <a:headEnd type="none" w="med" len="med"/>
                      <a:tailEnd type="none" w="med" len="med"/>
                    </a:lnL>
                    <a:solidFill>
                      <a:srgbClr val="FFC38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tab pos="457200" algn="dec"/>
                        </a:tabLst>
                        <a:defRPr/>
                      </a:pPr>
                      <a:r>
                        <a:rPr lang="en-GB" sz="1500" kern="800" baseline="0" noProof="0" dirty="0">
                          <a:solidFill>
                            <a:schemeClr val="tx1"/>
                          </a:solidFill>
                          <a:latin typeface="+mn-lt"/>
                          <a:ea typeface="+mn-ea"/>
                          <a:cs typeface="+mn-cs"/>
                        </a:rPr>
                        <a:t>18 (3.2)</a:t>
                      </a:r>
                    </a:p>
                  </a:txBody>
                  <a:tcPr marL="97536" marR="97536" marT="0" marB="0" anchor="ctr">
                    <a:solidFill>
                      <a:srgbClr val="FFC381"/>
                    </a:solidFill>
                  </a:tcPr>
                </a:tc>
                <a:extLst>
                  <a:ext uri="{0D108BD9-81ED-4DB2-BD59-A6C34878D82A}">
                    <a16:rowId xmlns:a16="http://schemas.microsoft.com/office/drawing/2014/main" val="4012067325"/>
                  </a:ext>
                </a:extLst>
              </a:tr>
              <a:tr h="48768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b="1" noProof="0" dirty="0"/>
                        <a:t>AEs (all grades), %</a:t>
                      </a:r>
                    </a:p>
                  </a:txBody>
                  <a:tcPr marL="97536" marR="97536"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rgbClr val="F12F0F"/>
                      </a:solidFill>
                      <a:prstDash val="solid"/>
                      <a:round/>
                      <a:headEnd type="none" w="med" len="med"/>
                      <a:tailEnd type="none" w="med" len="med"/>
                    </a:lnB>
                  </a:tcPr>
                </a:tc>
                <a:tc>
                  <a:txBody>
                    <a:bodyPr/>
                    <a:lstStyle/>
                    <a:p>
                      <a:pPr algn="ctr"/>
                      <a:endParaRPr lang="en-GB" sz="3200" dirty="0"/>
                    </a:p>
                  </a:txBody>
                  <a:tcPr marL="97536" marR="97536" marT="0" marB="0" anchor="ctr">
                    <a:lnT w="12700" cap="flat" cmpd="sng" algn="ctr">
                      <a:solidFill>
                        <a:schemeClr val="bg1"/>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chemeClr val="accent1">
                        <a:lumMod val="10000"/>
                        <a:lumOff val="90000"/>
                      </a:schemeClr>
                    </a:solidFill>
                  </a:tcPr>
                </a:tc>
                <a:tc>
                  <a:txBody>
                    <a:bodyPr/>
                    <a:lstStyle/>
                    <a:p>
                      <a:pPr algn="ctr"/>
                      <a:endParaRPr lang="en-GB" sz="1500" kern="800" noProof="0" dirty="0"/>
                    </a:p>
                  </a:txBody>
                  <a:tcPr marL="97536" marR="97536" marT="0" marB="0" anchor="ctr">
                    <a:lnT w="12700" cap="flat" cmpd="sng" algn="ctr">
                      <a:solidFill>
                        <a:schemeClr val="bg1"/>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chemeClr val="accent1">
                        <a:lumMod val="10000"/>
                        <a:lumOff val="90000"/>
                      </a:schemeClr>
                    </a:solidFill>
                  </a:tcPr>
                </a:tc>
                <a:tc>
                  <a:txBody>
                    <a:bodyPr/>
                    <a:lstStyle/>
                    <a:p>
                      <a:pPr algn="ctr"/>
                      <a:endParaRPr lang="en-GB" sz="1500" kern="800" noProof="0" dirty="0"/>
                    </a:p>
                  </a:txBody>
                  <a:tcPr marL="97536" marR="97536" marT="0" marB="0" anchor="ctr">
                    <a:lnT w="12700" cap="flat" cmpd="sng" algn="ctr">
                      <a:solidFill>
                        <a:schemeClr val="bg1"/>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rgbClr val="E9F4FD"/>
                    </a:solidFill>
                  </a:tcPr>
                </a:tc>
                <a:tc>
                  <a:txBody>
                    <a:bodyPr/>
                    <a:lstStyle/>
                    <a:p>
                      <a:pPr algn="ctr"/>
                      <a:endParaRPr lang="en-GB" sz="1500" kern="800" noProof="0" dirty="0"/>
                    </a:p>
                  </a:txBody>
                  <a:tcPr marL="97536" marR="97536" marT="0" marB="0" anchor="ctr">
                    <a:lnT w="12700" cap="flat" cmpd="sng" algn="ctr">
                      <a:solidFill>
                        <a:schemeClr val="bg1"/>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rgbClr val="E9F4FD"/>
                    </a:solidFill>
                  </a:tcPr>
                </a:tc>
                <a:tc>
                  <a:txBody>
                    <a:bodyPr/>
                    <a:lstStyle/>
                    <a:p>
                      <a:pPr algn="ctr"/>
                      <a:endParaRPr lang="en-GB" sz="1500" kern="800" noProof="0" dirty="0">
                        <a:solidFill>
                          <a:schemeClr val="tx1"/>
                        </a:solidFill>
                      </a:endParaRPr>
                    </a:p>
                  </a:txBody>
                  <a:tcPr marL="97536" marR="97536" marT="0" marB="0" anchor="ctr">
                    <a:lnB w="38100" cap="flat" cmpd="sng" algn="ctr">
                      <a:solidFill>
                        <a:srgbClr val="F12F0F"/>
                      </a:solidFill>
                      <a:prstDash val="solid"/>
                      <a:round/>
                      <a:headEnd type="none" w="med" len="med"/>
                      <a:tailEnd type="none" w="med" len="med"/>
                    </a:lnB>
                    <a:solidFill>
                      <a:schemeClr val="accent3">
                        <a:lumMod val="20000"/>
                        <a:lumOff val="80000"/>
                      </a:schemeClr>
                    </a:solidFill>
                  </a:tcPr>
                </a:tc>
                <a:tc>
                  <a:txBody>
                    <a:bodyPr/>
                    <a:lstStyle/>
                    <a:p>
                      <a:pPr algn="ctr"/>
                      <a:endParaRPr lang="en-GB" sz="1500" kern="800" noProof="0" dirty="0">
                        <a:solidFill>
                          <a:schemeClr val="tx1"/>
                        </a:solidFill>
                      </a:endParaRPr>
                    </a:p>
                  </a:txBody>
                  <a:tcPr marL="97536" marR="97536" marT="0" marB="0" anchor="ctr">
                    <a:lnB w="38100" cap="flat" cmpd="sng" algn="ctr">
                      <a:solidFill>
                        <a:srgbClr val="F12F0F"/>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926510021"/>
                  </a:ext>
                </a:extLst>
              </a:tr>
              <a:tr h="352588">
                <a:tc>
                  <a:txBody>
                    <a:bodyPr/>
                    <a:lstStyle/>
                    <a:p>
                      <a:pPr marL="114300" indent="0"/>
                      <a:r>
                        <a:rPr lang="en-GB" sz="1500" noProof="0" dirty="0"/>
                        <a:t>Fatigue</a:t>
                      </a:r>
                    </a:p>
                  </a:txBody>
                  <a:tcPr marL="97536" marR="97536" marT="0" marB="0" anchor="ctr">
                    <a:lnL w="38100" cap="flat" cmpd="sng" algn="ctr">
                      <a:solidFill>
                        <a:srgbClr val="F12F0F"/>
                      </a:solidFill>
                      <a:prstDash val="solid"/>
                      <a:round/>
                      <a:headEnd type="none" w="med" len="med"/>
                      <a:tailEnd type="none" w="med" len="med"/>
                    </a:lnL>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tcPr>
                </a:tc>
                <a:tc>
                  <a:txBody>
                    <a:bodyPr/>
                    <a:lstStyle/>
                    <a:p>
                      <a:pPr algn="ctr">
                        <a:tabLst>
                          <a:tab pos="400050" algn="dec"/>
                        </a:tabLst>
                      </a:pPr>
                      <a:r>
                        <a:rPr lang="en-GB" sz="1500" kern="800" baseline="0" noProof="0" dirty="0"/>
                        <a:t>	30.4</a:t>
                      </a:r>
                    </a:p>
                  </a:txBody>
                  <a:tcPr marL="97536" marR="97536" marT="0" marB="0" anchor="ctr">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chemeClr val="accent1">
                        <a:lumMod val="20000"/>
                        <a:lumOff val="80000"/>
                      </a:schemeClr>
                    </a:solidFill>
                  </a:tcPr>
                </a:tc>
                <a:tc>
                  <a:txBody>
                    <a:bodyPr/>
                    <a:lstStyle/>
                    <a:p>
                      <a:pPr algn="ctr">
                        <a:tabLst>
                          <a:tab pos="461963" algn="dec"/>
                        </a:tabLst>
                      </a:pPr>
                      <a:r>
                        <a:rPr lang="en-GB" sz="1500" kern="800" baseline="0" noProof="0" dirty="0"/>
                        <a:t>21.1</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chemeClr val="accent1">
                        <a:lumMod val="20000"/>
                        <a:lumOff val="80000"/>
                      </a:schemeClr>
                    </a:solidFill>
                  </a:tcPr>
                </a:tc>
                <a:tc>
                  <a:txBody>
                    <a:bodyPr/>
                    <a:lstStyle/>
                    <a:p>
                      <a:pPr algn="ctr">
                        <a:tabLst>
                          <a:tab pos="574675" algn="dec"/>
                        </a:tabLst>
                      </a:pPr>
                      <a:r>
                        <a:rPr lang="en-GB" sz="1500" kern="800" baseline="0" noProof="0" dirty="0"/>
                        <a:t>33.0</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chemeClr val="accent2">
                        <a:lumMod val="20000"/>
                        <a:lumOff val="80000"/>
                      </a:schemeClr>
                    </a:solidFill>
                  </a:tcPr>
                </a:tc>
                <a:tc>
                  <a:txBody>
                    <a:bodyPr/>
                    <a:lstStyle/>
                    <a:p>
                      <a:pPr algn="ctr">
                        <a:tabLst>
                          <a:tab pos="457200" algn="dec"/>
                        </a:tabLst>
                      </a:pPr>
                      <a:r>
                        <a:rPr lang="en-GB" sz="1500" kern="800" baseline="0" noProof="0" dirty="0"/>
                        <a:t>14.0</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chemeClr val="accent2">
                        <a:lumMod val="20000"/>
                        <a:lumOff val="80000"/>
                      </a:schemeClr>
                    </a:solidFill>
                  </a:tcPr>
                </a:tc>
                <a:tc>
                  <a:txBody>
                    <a:bodyPr/>
                    <a:lstStyle/>
                    <a:p>
                      <a:pPr algn="ctr">
                        <a:tabLst>
                          <a:tab pos="457200" algn="dec"/>
                        </a:tabLst>
                      </a:pPr>
                      <a:r>
                        <a:rPr lang="en-GB" sz="1500" kern="800" baseline="0" noProof="0" dirty="0">
                          <a:solidFill>
                            <a:schemeClr val="tx1"/>
                          </a:solidFill>
                        </a:rPr>
                        <a:t>12.1</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rgbClr val="FFC381"/>
                    </a:solidFill>
                  </a:tcPr>
                </a:tc>
                <a:tc>
                  <a:txBody>
                    <a:bodyPr/>
                    <a:lstStyle/>
                    <a:p>
                      <a:pPr algn="ctr">
                        <a:tabLst>
                          <a:tab pos="457200" algn="dec"/>
                        </a:tabLst>
                      </a:pPr>
                      <a:r>
                        <a:rPr lang="en-GB" sz="1500" kern="800" baseline="0" noProof="0" dirty="0">
                          <a:solidFill>
                            <a:schemeClr val="tx1"/>
                          </a:solidFill>
                        </a:rPr>
                        <a:t>8.7</a:t>
                      </a:r>
                    </a:p>
                  </a:txBody>
                  <a:tcPr marL="97536" marR="97536" marT="0" marB="0" anchor="ctr">
                    <a:lnR w="38100" cap="flat" cmpd="sng" algn="ctr">
                      <a:solidFill>
                        <a:srgbClr val="F12F0F"/>
                      </a:solidFill>
                      <a:prstDash val="solid"/>
                      <a:round/>
                      <a:headEnd type="none" w="med" len="med"/>
                      <a:tailEnd type="none" w="med" len="med"/>
                    </a:lnR>
                    <a:lnT w="38100" cap="flat" cmpd="sng" algn="ctr">
                      <a:solidFill>
                        <a:srgbClr val="F12F0F"/>
                      </a:solidFill>
                      <a:prstDash val="solid"/>
                      <a:round/>
                      <a:headEnd type="none" w="med" len="med"/>
                      <a:tailEnd type="none" w="med" len="med"/>
                    </a:lnT>
                    <a:lnB w="38100" cap="flat" cmpd="sng" algn="ctr">
                      <a:solidFill>
                        <a:srgbClr val="F12F0F"/>
                      </a:solidFill>
                      <a:prstDash val="solid"/>
                      <a:round/>
                      <a:headEnd type="none" w="med" len="med"/>
                      <a:tailEnd type="none" w="med" len="med"/>
                    </a:lnB>
                    <a:solidFill>
                      <a:srgbClr val="FFC381"/>
                    </a:solidFill>
                  </a:tcPr>
                </a:tc>
                <a:extLst>
                  <a:ext uri="{0D108BD9-81ED-4DB2-BD59-A6C34878D82A}">
                    <a16:rowId xmlns:a16="http://schemas.microsoft.com/office/drawing/2014/main" val="169111736"/>
                  </a:ext>
                </a:extLst>
              </a:tr>
              <a:tr h="352588">
                <a:tc>
                  <a:txBody>
                    <a:bodyPr/>
                    <a:lstStyle/>
                    <a:p>
                      <a:pPr marL="114300" marR="0" lvl="0" indent="0" algn="l" defTabSz="685800" rtl="0" eaLnBrk="1" fontAlgn="auto" latinLnBrk="0" hangingPunct="1">
                        <a:lnSpc>
                          <a:spcPct val="100000"/>
                        </a:lnSpc>
                        <a:spcBef>
                          <a:spcPts val="0"/>
                        </a:spcBef>
                        <a:spcAft>
                          <a:spcPts val="0"/>
                        </a:spcAft>
                        <a:buClrTx/>
                        <a:buSzTx/>
                        <a:buFontTx/>
                        <a:buNone/>
                        <a:tabLst/>
                        <a:defRPr/>
                      </a:pPr>
                      <a:r>
                        <a:rPr lang="en-GB" sz="1500" kern="1200" noProof="0" dirty="0">
                          <a:solidFill>
                            <a:schemeClr val="dk1"/>
                          </a:solidFill>
                          <a:latin typeface="+mn-lt"/>
                          <a:ea typeface="+mn-ea"/>
                          <a:cs typeface="+mn-cs"/>
                        </a:rPr>
                        <a:t>Hypertension</a:t>
                      </a:r>
                    </a:p>
                  </a:txBody>
                  <a:tcPr marL="97536" marR="97536" marT="0" marB="0" anchor="ctr">
                    <a:lnT w="38100" cap="flat" cmpd="sng" algn="ctr">
                      <a:solidFill>
                        <a:srgbClr val="F12F0F"/>
                      </a:solidFill>
                      <a:prstDash val="solid"/>
                      <a:round/>
                      <a:headEnd type="none" w="med" len="med"/>
                      <a:tailEnd type="none" w="med" len="med"/>
                    </a:lnT>
                  </a:tcPr>
                </a:tc>
                <a:tc>
                  <a:txBody>
                    <a:bodyPr/>
                    <a:lstStyle/>
                    <a:p>
                      <a:pPr marL="0" algn="ctr" defTabSz="685800" rtl="0" eaLnBrk="1" latinLnBrk="0" hangingPunct="1">
                        <a:tabLst>
                          <a:tab pos="400050" algn="dec"/>
                        </a:tabLst>
                      </a:pPr>
                      <a:r>
                        <a:rPr lang="en-GB" sz="1500" kern="800" baseline="0" noProof="0" dirty="0">
                          <a:solidFill>
                            <a:schemeClr val="dk1"/>
                          </a:solidFill>
                          <a:latin typeface="+mn-lt"/>
                          <a:ea typeface="+mn-ea"/>
                          <a:cs typeface="+mn-cs"/>
                        </a:rPr>
                        <a:t>	24.8</a:t>
                      </a:r>
                    </a:p>
                  </a:txBody>
                  <a:tcPr marL="97536" marR="97536" marT="0" marB="0" anchor="ctr">
                    <a:lnT w="38100" cap="flat" cmpd="sng" algn="ctr">
                      <a:solidFill>
                        <a:srgbClr val="F12F0F"/>
                      </a:solidFill>
                      <a:prstDash val="solid"/>
                      <a:round/>
                      <a:headEnd type="none" w="med" len="med"/>
                      <a:tailEnd type="none" w="med" len="med"/>
                    </a:lnT>
                    <a:solidFill>
                      <a:schemeClr val="accent1">
                        <a:lumMod val="10000"/>
                        <a:lumOff val="90000"/>
                      </a:schemeClr>
                    </a:solidFill>
                  </a:tcPr>
                </a:tc>
                <a:tc>
                  <a:txBody>
                    <a:bodyPr/>
                    <a:lstStyle/>
                    <a:p>
                      <a:pPr marL="0" algn="ctr" defTabSz="685800" rtl="0" eaLnBrk="1" latinLnBrk="0" hangingPunct="1">
                        <a:tabLst>
                          <a:tab pos="461963" algn="dec"/>
                        </a:tabLst>
                      </a:pPr>
                      <a:r>
                        <a:rPr lang="en-GB" sz="1500" kern="800" baseline="0" noProof="0" dirty="0">
                          <a:solidFill>
                            <a:schemeClr val="dk1"/>
                          </a:solidFill>
                          <a:latin typeface="+mn-lt"/>
                          <a:ea typeface="+mn-ea"/>
                          <a:cs typeface="+mn-cs"/>
                        </a:rPr>
                        <a:t>19.8</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chemeClr val="accent1">
                        <a:lumMod val="10000"/>
                        <a:lumOff val="90000"/>
                      </a:schemeClr>
                    </a:solidFill>
                  </a:tcPr>
                </a:tc>
                <a:tc>
                  <a:txBody>
                    <a:bodyPr/>
                    <a:lstStyle/>
                    <a:p>
                      <a:pPr marL="0" algn="ctr" defTabSz="685800" rtl="0" eaLnBrk="1" latinLnBrk="0" hangingPunct="1">
                        <a:tabLst>
                          <a:tab pos="574675" algn="dec"/>
                        </a:tabLst>
                      </a:pPr>
                      <a:r>
                        <a:rPr lang="en-GB" sz="1500" kern="800" baseline="0" noProof="0" dirty="0">
                          <a:solidFill>
                            <a:schemeClr val="dk1"/>
                          </a:solidFill>
                          <a:latin typeface="+mn-lt"/>
                          <a:ea typeface="+mn-ea"/>
                          <a:cs typeface="+mn-cs"/>
                        </a:rPr>
                        <a:t>12.0</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dk1"/>
                          </a:solidFill>
                          <a:latin typeface="+mn-lt"/>
                          <a:ea typeface="+mn-ea"/>
                          <a:cs typeface="+mn-cs"/>
                        </a:rPr>
                        <a:t>5.0</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6.6</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solidFill>
                      <a:schemeClr val="accent3">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5.2</a:t>
                      </a:r>
                    </a:p>
                  </a:txBody>
                  <a:tcPr marL="97536" marR="97536" marT="0" marB="0" anchor="ctr">
                    <a:lnT w="38100" cap="flat" cmpd="sng" algn="ctr">
                      <a:solidFill>
                        <a:srgbClr val="F12F0F"/>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150035765"/>
                  </a:ext>
                </a:extLst>
              </a:tr>
              <a:tr h="352588">
                <a:tc>
                  <a:txBody>
                    <a:bodyPr/>
                    <a:lstStyle/>
                    <a:p>
                      <a:pPr marL="114300" marR="0" lvl="0" indent="0" algn="l" defTabSz="685800" rtl="0" eaLnBrk="1" fontAlgn="auto" latinLnBrk="0" hangingPunct="1">
                        <a:lnSpc>
                          <a:spcPct val="100000"/>
                        </a:lnSpc>
                        <a:spcBef>
                          <a:spcPts val="0"/>
                        </a:spcBef>
                        <a:spcAft>
                          <a:spcPts val="0"/>
                        </a:spcAft>
                        <a:buClrTx/>
                        <a:buSzTx/>
                        <a:buFontTx/>
                        <a:buNone/>
                        <a:tabLst/>
                        <a:defRPr/>
                      </a:pPr>
                      <a:r>
                        <a:rPr lang="en-GB" sz="1500" kern="1200" noProof="0" dirty="0">
                          <a:solidFill>
                            <a:schemeClr val="dk1"/>
                          </a:solidFill>
                          <a:latin typeface="+mn-lt"/>
                          <a:ea typeface="+mn-ea"/>
                          <a:cs typeface="+mn-cs"/>
                        </a:rPr>
                        <a:t>Rash</a:t>
                      </a:r>
                    </a:p>
                  </a:txBody>
                  <a:tcPr marL="97536" marR="97536" marT="0" marB="0" anchor="ctr">
                    <a:lnB w="38100" cap="flat" cmpd="sng" algn="ctr">
                      <a:solidFill>
                        <a:srgbClr val="F12F0F"/>
                      </a:solidFill>
                      <a:prstDash val="solid"/>
                      <a:round/>
                      <a:headEnd type="none" w="med" len="med"/>
                      <a:tailEnd type="none" w="med" len="med"/>
                    </a:lnB>
                  </a:tcPr>
                </a:tc>
                <a:tc>
                  <a:txBody>
                    <a:bodyPr/>
                    <a:lstStyle/>
                    <a:p>
                      <a:pPr marL="0" algn="ctr" defTabSz="685800" rtl="0" eaLnBrk="1" latinLnBrk="0" hangingPunct="1">
                        <a:tabLst>
                          <a:tab pos="400050" algn="dec"/>
                        </a:tabLst>
                      </a:pPr>
                      <a:r>
                        <a:rPr lang="en-GB" sz="1500" kern="800" baseline="0" noProof="0" dirty="0">
                          <a:solidFill>
                            <a:schemeClr val="dk1"/>
                          </a:solidFill>
                          <a:latin typeface="+mn-lt"/>
                          <a:ea typeface="+mn-ea"/>
                          <a:cs typeface="+mn-cs"/>
                        </a:rPr>
                        <a:t>	23.8</a:t>
                      </a:r>
                    </a:p>
                  </a:txBody>
                  <a:tcPr marL="97536" marR="97536" marT="0" marB="0" anchor="ctr">
                    <a:lnB w="38100" cap="flat" cmpd="sng" algn="ctr">
                      <a:solidFill>
                        <a:srgbClr val="F12F0F"/>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latinLnBrk="0" hangingPunct="1">
                        <a:tabLst>
                          <a:tab pos="461963" algn="dec"/>
                        </a:tabLst>
                      </a:pPr>
                      <a:r>
                        <a:rPr lang="en-GB" sz="1500" kern="800" baseline="0" noProof="0" dirty="0">
                          <a:solidFill>
                            <a:schemeClr val="dk1"/>
                          </a:solidFill>
                          <a:latin typeface="+mn-lt"/>
                          <a:ea typeface="+mn-ea"/>
                          <a:cs typeface="+mn-cs"/>
                        </a:rPr>
                        <a:t>5.5</a:t>
                      </a:r>
                    </a:p>
                  </a:txBody>
                  <a:tcPr marL="97536" marR="97536" marT="0" marB="0" anchor="ctr">
                    <a:lnR w="12700" cap="flat" cmpd="sng" algn="ctr">
                      <a:solidFill>
                        <a:schemeClr val="bg1"/>
                      </a:solidFill>
                      <a:prstDash val="solid"/>
                      <a:round/>
                      <a:headEnd type="none" w="med" len="med"/>
                      <a:tailEnd type="none" w="med" len="med"/>
                    </a:lnR>
                    <a:lnB w="38100" cap="flat" cmpd="sng" algn="ctr">
                      <a:solidFill>
                        <a:srgbClr val="F12F0F"/>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latinLnBrk="0" hangingPunct="1">
                        <a:tabLst>
                          <a:tab pos="574675" algn="dec"/>
                        </a:tabLst>
                      </a:pPr>
                      <a:r>
                        <a:rPr lang="en-GB" sz="1500" kern="800" baseline="0" noProof="0" dirty="0">
                          <a:solidFill>
                            <a:schemeClr val="dk1"/>
                          </a:solidFill>
                          <a:latin typeface="+mn-lt"/>
                          <a:ea typeface="+mn-ea"/>
                          <a:cs typeface="+mn-cs"/>
                        </a:rPr>
                        <a:t>0</a:t>
                      </a:r>
                    </a:p>
                  </a:txBody>
                  <a:tcPr marL="97536" marR="97536" marT="0" marB="0" anchor="ctr">
                    <a:lnL w="12700" cap="flat" cmpd="sng" algn="ctr">
                      <a:solidFill>
                        <a:schemeClr val="bg1"/>
                      </a:solidFill>
                      <a:prstDash val="solid"/>
                      <a:round/>
                      <a:headEnd type="none" w="med" len="med"/>
                      <a:tailEnd type="none" w="med" len="med"/>
                    </a:lnL>
                    <a:lnB w="38100" cap="flat" cmpd="sng" algn="ctr">
                      <a:solidFill>
                        <a:srgbClr val="F12F0F"/>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dk1"/>
                          </a:solidFill>
                          <a:latin typeface="+mn-lt"/>
                          <a:ea typeface="+mn-ea"/>
                          <a:cs typeface="+mn-cs"/>
                        </a:rPr>
                        <a:t>0</a:t>
                      </a:r>
                    </a:p>
                  </a:txBody>
                  <a:tcPr marL="97536" marR="97536" marT="0" marB="0" anchor="ctr">
                    <a:lnR w="12700" cap="flat" cmpd="sng" algn="ctr">
                      <a:solidFill>
                        <a:schemeClr val="bg1"/>
                      </a:solidFill>
                      <a:prstDash val="solid"/>
                      <a:round/>
                      <a:headEnd type="none" w="med" len="med"/>
                      <a:tailEnd type="none" w="med" len="med"/>
                    </a:lnR>
                    <a:lnB w="38100" cap="flat" cmpd="sng" algn="ctr">
                      <a:solidFill>
                        <a:srgbClr val="F12F0F"/>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2.9</a:t>
                      </a:r>
                    </a:p>
                  </a:txBody>
                  <a:tcPr marL="97536" marR="97536" marT="0" marB="0" anchor="ctr">
                    <a:lnL w="12700" cap="flat" cmpd="sng" algn="ctr">
                      <a:solidFill>
                        <a:schemeClr val="bg1"/>
                      </a:solidFill>
                      <a:prstDash val="solid"/>
                      <a:round/>
                      <a:headEnd type="none" w="med" len="med"/>
                      <a:tailEnd type="none" w="med" len="med"/>
                    </a:lnL>
                    <a:lnB w="38100" cap="flat" cmpd="sng" algn="ctr">
                      <a:solidFill>
                        <a:srgbClr val="F12F0F"/>
                      </a:solidFill>
                      <a:prstDash val="solid"/>
                      <a:round/>
                      <a:headEnd type="none" w="med" len="med"/>
                      <a:tailEnd type="none" w="med" len="med"/>
                    </a:lnB>
                    <a:solidFill>
                      <a:srgbClr val="FFC381"/>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0.9</a:t>
                      </a:r>
                    </a:p>
                  </a:txBody>
                  <a:tcPr marL="97536" marR="97536" marT="0" marB="0" anchor="ctr">
                    <a:lnB w="38100" cap="flat" cmpd="sng" algn="ctr">
                      <a:solidFill>
                        <a:srgbClr val="F12F0F"/>
                      </a:solidFill>
                      <a:prstDash val="solid"/>
                      <a:round/>
                      <a:headEnd type="none" w="med" len="med"/>
                      <a:tailEnd type="none" w="med" len="med"/>
                    </a:lnB>
                    <a:solidFill>
                      <a:srgbClr val="FFC381"/>
                    </a:solidFill>
                  </a:tcPr>
                </a:tc>
                <a:extLst>
                  <a:ext uri="{0D108BD9-81ED-4DB2-BD59-A6C34878D82A}">
                    <a16:rowId xmlns:a16="http://schemas.microsoft.com/office/drawing/2014/main" val="702748943"/>
                  </a:ext>
                </a:extLst>
              </a:tr>
              <a:tr h="352588">
                <a:tc>
                  <a:txBody>
                    <a:bodyPr/>
                    <a:lstStyle/>
                    <a:p>
                      <a:pPr marL="114300" marR="0" lvl="0" indent="0" algn="l" defTabSz="685800" rtl="0" eaLnBrk="1" fontAlgn="auto" latinLnBrk="0" hangingPunct="1">
                        <a:lnSpc>
                          <a:spcPct val="100000"/>
                        </a:lnSpc>
                        <a:spcBef>
                          <a:spcPts val="0"/>
                        </a:spcBef>
                        <a:spcAft>
                          <a:spcPts val="0"/>
                        </a:spcAft>
                        <a:buClrTx/>
                        <a:buSzTx/>
                        <a:buFontTx/>
                        <a:buNone/>
                        <a:tabLst/>
                        <a:defRPr/>
                      </a:pPr>
                      <a:r>
                        <a:rPr lang="en-GB" sz="1500" kern="1200" noProof="0" dirty="0">
                          <a:solidFill>
                            <a:schemeClr val="dk1"/>
                          </a:solidFill>
                          <a:latin typeface="+mn-lt"/>
                          <a:ea typeface="+mn-ea"/>
                          <a:cs typeface="+mn-cs"/>
                        </a:rPr>
                        <a:t>Falls</a:t>
                      </a:r>
                    </a:p>
                  </a:txBody>
                  <a:tcPr marL="97536" marR="97536" marT="0" marB="0" anchor="ctr">
                    <a:lnL w="38100" cap="flat" cmpd="sng" algn="ctr">
                      <a:solidFill>
                        <a:srgbClr val="F12F0F"/>
                      </a:solidFill>
                      <a:prstDash val="solid"/>
                      <a:round/>
                      <a:headEnd type="none" w="med" len="med"/>
                      <a:tailEnd type="none" w="med" len="med"/>
                    </a:lnL>
                    <a:lnT w="38100" cap="flat" cmpd="sng" algn="ctr">
                      <a:solidFill>
                        <a:srgbClr val="F12F0F"/>
                      </a:solidFill>
                      <a:prstDash val="solid"/>
                      <a:round/>
                      <a:headEnd type="none" w="med" len="med"/>
                      <a:tailEnd type="none" w="med" len="med"/>
                    </a:lnT>
                  </a:tcPr>
                </a:tc>
                <a:tc>
                  <a:txBody>
                    <a:bodyPr/>
                    <a:lstStyle/>
                    <a:p>
                      <a:pPr marL="0" algn="ctr" defTabSz="685800" rtl="0" eaLnBrk="1" latinLnBrk="0" hangingPunct="1">
                        <a:tabLst>
                          <a:tab pos="400050" algn="dec"/>
                        </a:tabLst>
                      </a:pPr>
                      <a:r>
                        <a:rPr lang="en-GB" sz="1500" kern="800" baseline="0" noProof="0" dirty="0">
                          <a:solidFill>
                            <a:schemeClr val="dk1"/>
                          </a:solidFill>
                          <a:latin typeface="+mn-lt"/>
                          <a:ea typeface="+mn-ea"/>
                          <a:cs typeface="+mn-cs"/>
                        </a:rPr>
                        <a:t>	15.6</a:t>
                      </a:r>
                    </a:p>
                  </a:txBody>
                  <a:tcPr marL="97536" marR="97536" marT="0" marB="0" anchor="ctr">
                    <a:lnT w="38100" cap="flat" cmpd="sng" algn="ctr">
                      <a:solidFill>
                        <a:srgbClr val="F12F0F"/>
                      </a:solidFill>
                      <a:prstDash val="solid"/>
                      <a:round/>
                      <a:headEnd type="none" w="med" len="med"/>
                      <a:tailEnd type="none" w="med" len="med"/>
                    </a:lnT>
                    <a:solidFill>
                      <a:schemeClr val="accent1">
                        <a:lumMod val="10000"/>
                        <a:lumOff val="90000"/>
                      </a:schemeClr>
                    </a:solidFill>
                  </a:tcPr>
                </a:tc>
                <a:tc>
                  <a:txBody>
                    <a:bodyPr/>
                    <a:lstStyle/>
                    <a:p>
                      <a:pPr marL="0" algn="ctr" defTabSz="685800" rtl="0" eaLnBrk="1" latinLnBrk="0" hangingPunct="1">
                        <a:tabLst>
                          <a:tab pos="461963" algn="dec"/>
                        </a:tabLst>
                      </a:pPr>
                      <a:r>
                        <a:rPr lang="en-GB" sz="1500" kern="800" baseline="0" noProof="0" dirty="0">
                          <a:solidFill>
                            <a:schemeClr val="dk1"/>
                          </a:solidFill>
                          <a:latin typeface="+mn-lt"/>
                          <a:ea typeface="+mn-ea"/>
                          <a:cs typeface="+mn-cs"/>
                        </a:rPr>
                        <a:t>9.0</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chemeClr val="accent1">
                        <a:lumMod val="10000"/>
                        <a:lumOff val="90000"/>
                      </a:schemeClr>
                    </a:solidFill>
                  </a:tcPr>
                </a:tc>
                <a:tc>
                  <a:txBody>
                    <a:bodyPr/>
                    <a:lstStyle/>
                    <a:p>
                      <a:pPr marL="0" algn="ctr" defTabSz="685800" rtl="0" eaLnBrk="1" latinLnBrk="0" hangingPunct="1">
                        <a:tabLst>
                          <a:tab pos="574675" algn="dec"/>
                        </a:tabLst>
                      </a:pPr>
                      <a:r>
                        <a:rPr lang="en-GB" sz="1500" kern="800" baseline="0" noProof="0" dirty="0">
                          <a:solidFill>
                            <a:schemeClr val="dk1"/>
                          </a:solidFill>
                          <a:latin typeface="+mn-lt"/>
                          <a:ea typeface="+mn-ea"/>
                          <a:cs typeface="+mn-cs"/>
                        </a:rPr>
                        <a:t>11.0</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dk1"/>
                          </a:solidFill>
                          <a:latin typeface="+mn-lt"/>
                          <a:ea typeface="+mn-ea"/>
                          <a:cs typeface="+mn-cs"/>
                        </a:rPr>
                        <a:t>4.0</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4.2</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solidFill>
                      <a:schemeClr val="accent3">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4.7</a:t>
                      </a:r>
                    </a:p>
                  </a:txBody>
                  <a:tcPr marL="97536" marR="97536" marT="0" marB="0" anchor="ctr">
                    <a:lnR w="38100" cap="flat" cmpd="sng" algn="ctr">
                      <a:solidFill>
                        <a:srgbClr val="F12F0F"/>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3315016496"/>
                  </a:ext>
                </a:extLst>
              </a:tr>
              <a:tr h="352588">
                <a:tc>
                  <a:txBody>
                    <a:bodyPr/>
                    <a:lstStyle/>
                    <a:p>
                      <a:pPr marL="114300" marR="0" lvl="0" indent="0" algn="l" defTabSz="685800" rtl="0" eaLnBrk="1" fontAlgn="auto" latinLnBrk="0" hangingPunct="1">
                        <a:lnSpc>
                          <a:spcPct val="100000"/>
                        </a:lnSpc>
                        <a:spcBef>
                          <a:spcPts val="0"/>
                        </a:spcBef>
                        <a:spcAft>
                          <a:spcPts val="0"/>
                        </a:spcAft>
                        <a:buClrTx/>
                        <a:buSzTx/>
                        <a:buFontTx/>
                        <a:buNone/>
                        <a:tabLst/>
                        <a:defRPr/>
                      </a:pPr>
                      <a:r>
                        <a:rPr lang="en-GB" sz="1500" kern="1200" noProof="0" dirty="0">
                          <a:solidFill>
                            <a:schemeClr val="dk1"/>
                          </a:solidFill>
                          <a:latin typeface="+mn-lt"/>
                          <a:ea typeface="+mn-ea"/>
                          <a:cs typeface="+mn-cs"/>
                        </a:rPr>
                        <a:t>Fractures</a:t>
                      </a:r>
                    </a:p>
                  </a:txBody>
                  <a:tcPr marL="97536" marR="97536" marT="0" marB="0" anchor="ctr">
                    <a:lnL w="38100" cap="flat" cmpd="sng" algn="ctr">
                      <a:solidFill>
                        <a:srgbClr val="F12F0F"/>
                      </a:solidFill>
                      <a:prstDash val="solid"/>
                      <a:round/>
                      <a:headEnd type="none" w="med" len="med"/>
                      <a:tailEnd type="none" w="med" len="med"/>
                    </a:lnL>
                    <a:lnB w="38100" cap="flat" cmpd="sng" algn="ctr">
                      <a:solidFill>
                        <a:srgbClr val="F12F0F"/>
                      </a:solidFill>
                      <a:prstDash val="solid"/>
                      <a:round/>
                      <a:headEnd type="none" w="med" len="med"/>
                      <a:tailEnd type="none" w="med" len="med"/>
                    </a:lnB>
                  </a:tcPr>
                </a:tc>
                <a:tc>
                  <a:txBody>
                    <a:bodyPr/>
                    <a:lstStyle/>
                    <a:p>
                      <a:pPr marL="0" algn="ctr" defTabSz="685800" rtl="0" eaLnBrk="1" latinLnBrk="0" hangingPunct="1">
                        <a:tabLst>
                          <a:tab pos="400050" algn="dec"/>
                        </a:tabLst>
                      </a:pPr>
                      <a:r>
                        <a:rPr lang="en-GB" sz="1500" kern="800" baseline="0" noProof="0" dirty="0">
                          <a:solidFill>
                            <a:schemeClr val="dk1"/>
                          </a:solidFill>
                          <a:latin typeface="+mn-lt"/>
                          <a:ea typeface="+mn-ea"/>
                          <a:cs typeface="+mn-cs"/>
                        </a:rPr>
                        <a:t>	11.7</a:t>
                      </a:r>
                    </a:p>
                  </a:txBody>
                  <a:tcPr marL="97536" marR="97536" marT="0" marB="0" anchor="ctr">
                    <a:lnB w="38100" cap="flat" cmpd="sng" algn="ctr">
                      <a:solidFill>
                        <a:srgbClr val="F12F0F"/>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latinLnBrk="0" hangingPunct="1">
                        <a:tabLst>
                          <a:tab pos="461963" algn="dec"/>
                        </a:tabLst>
                      </a:pPr>
                      <a:r>
                        <a:rPr lang="en-GB" sz="1500" kern="800" baseline="0" noProof="0" dirty="0">
                          <a:solidFill>
                            <a:schemeClr val="dk1"/>
                          </a:solidFill>
                          <a:latin typeface="+mn-lt"/>
                          <a:ea typeface="+mn-ea"/>
                          <a:cs typeface="+mn-cs"/>
                        </a:rPr>
                        <a:t>6.5</a:t>
                      </a:r>
                    </a:p>
                  </a:txBody>
                  <a:tcPr marL="97536" marR="97536" marT="0" marB="0" anchor="ctr">
                    <a:lnR w="12700" cap="flat" cmpd="sng" algn="ctr">
                      <a:solidFill>
                        <a:schemeClr val="bg1"/>
                      </a:solidFill>
                      <a:prstDash val="solid"/>
                      <a:round/>
                      <a:headEnd type="none" w="med" len="med"/>
                      <a:tailEnd type="none" w="med" len="med"/>
                    </a:lnR>
                    <a:lnB w="38100" cap="flat" cmpd="sng" algn="ctr">
                      <a:solidFill>
                        <a:srgbClr val="F12F0F"/>
                      </a:solidFill>
                      <a:prstDash val="solid"/>
                      <a:round/>
                      <a:headEnd type="none" w="med" len="med"/>
                      <a:tailEnd type="none" w="med" len="med"/>
                    </a:lnB>
                    <a:solidFill>
                      <a:schemeClr val="accent1">
                        <a:lumMod val="20000"/>
                        <a:lumOff val="80000"/>
                      </a:schemeClr>
                    </a:solidFill>
                  </a:tcPr>
                </a:tc>
                <a:tc>
                  <a:txBody>
                    <a:bodyPr/>
                    <a:lstStyle/>
                    <a:p>
                      <a:pPr marL="0" algn="ctr" defTabSz="685800" rtl="0" eaLnBrk="1" latinLnBrk="0" hangingPunct="1">
                        <a:tabLst>
                          <a:tab pos="574675" algn="dec"/>
                        </a:tabLst>
                      </a:pPr>
                      <a:r>
                        <a:rPr lang="en-GB" sz="1500" kern="800" baseline="0" noProof="0" dirty="0">
                          <a:solidFill>
                            <a:schemeClr val="dk1"/>
                          </a:solidFill>
                          <a:latin typeface="+mn-lt"/>
                          <a:ea typeface="+mn-ea"/>
                          <a:cs typeface="+mn-cs"/>
                        </a:rPr>
                        <a:t>N/A</a:t>
                      </a:r>
                    </a:p>
                  </a:txBody>
                  <a:tcPr marL="97536" marR="97536" marT="0" marB="0" anchor="ctr">
                    <a:lnL w="12700" cap="flat" cmpd="sng" algn="ctr">
                      <a:solidFill>
                        <a:schemeClr val="bg1"/>
                      </a:solidFill>
                      <a:prstDash val="solid"/>
                      <a:round/>
                      <a:headEnd type="none" w="med" len="med"/>
                      <a:tailEnd type="none" w="med" len="med"/>
                    </a:lnL>
                    <a:lnB w="38100" cap="flat" cmpd="sng" algn="ctr">
                      <a:solidFill>
                        <a:srgbClr val="F12F0F"/>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dk1"/>
                          </a:solidFill>
                          <a:latin typeface="+mn-lt"/>
                          <a:ea typeface="+mn-ea"/>
                          <a:cs typeface="+mn-cs"/>
                        </a:rPr>
                        <a:t>N/A</a:t>
                      </a:r>
                    </a:p>
                  </a:txBody>
                  <a:tcPr marL="97536" marR="97536" marT="0" marB="0" anchor="ctr">
                    <a:lnR w="12700" cap="flat" cmpd="sng" algn="ctr">
                      <a:solidFill>
                        <a:schemeClr val="bg1"/>
                      </a:solidFill>
                      <a:prstDash val="solid"/>
                      <a:round/>
                      <a:headEnd type="none" w="med" len="med"/>
                      <a:tailEnd type="none" w="med" len="med"/>
                    </a:lnR>
                    <a:lnB w="38100" cap="flat" cmpd="sng" algn="ctr">
                      <a:solidFill>
                        <a:srgbClr val="F12F0F"/>
                      </a:solidFill>
                      <a:prstDash val="solid"/>
                      <a:round/>
                      <a:headEnd type="none" w="med" len="med"/>
                      <a:tailEnd type="none" w="med" len="med"/>
                    </a:lnB>
                    <a:solidFill>
                      <a:schemeClr val="accent2">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4.2</a:t>
                      </a:r>
                    </a:p>
                  </a:txBody>
                  <a:tcPr marL="97536" marR="97536" marT="0" marB="0" anchor="ctr">
                    <a:lnL w="12700" cap="flat" cmpd="sng" algn="ctr">
                      <a:solidFill>
                        <a:schemeClr val="bg1"/>
                      </a:solidFill>
                      <a:prstDash val="solid"/>
                      <a:round/>
                      <a:headEnd type="none" w="med" len="med"/>
                      <a:tailEnd type="none" w="med" len="med"/>
                    </a:lnL>
                    <a:lnB w="38100" cap="flat" cmpd="sng" algn="ctr">
                      <a:solidFill>
                        <a:srgbClr val="F12F0F"/>
                      </a:solidFill>
                      <a:prstDash val="solid"/>
                      <a:round/>
                      <a:headEnd type="none" w="med" len="med"/>
                      <a:tailEnd type="none" w="med" len="med"/>
                    </a:lnB>
                    <a:solidFill>
                      <a:srgbClr val="FFC381"/>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3.6</a:t>
                      </a:r>
                    </a:p>
                  </a:txBody>
                  <a:tcPr marL="97536" marR="97536" marT="0" marB="0" anchor="ctr">
                    <a:lnR w="38100" cap="flat" cmpd="sng" algn="ctr">
                      <a:solidFill>
                        <a:srgbClr val="F12F0F"/>
                      </a:solidFill>
                      <a:prstDash val="solid"/>
                      <a:round/>
                      <a:headEnd type="none" w="med" len="med"/>
                      <a:tailEnd type="none" w="med" len="med"/>
                    </a:lnR>
                    <a:lnB w="38100" cap="flat" cmpd="sng" algn="ctr">
                      <a:solidFill>
                        <a:srgbClr val="F12F0F"/>
                      </a:solidFill>
                      <a:prstDash val="solid"/>
                      <a:round/>
                      <a:headEnd type="none" w="med" len="med"/>
                      <a:tailEnd type="none" w="med" len="med"/>
                    </a:lnB>
                    <a:solidFill>
                      <a:srgbClr val="FFC381"/>
                    </a:solidFill>
                  </a:tcPr>
                </a:tc>
                <a:extLst>
                  <a:ext uri="{0D108BD9-81ED-4DB2-BD59-A6C34878D82A}">
                    <a16:rowId xmlns:a16="http://schemas.microsoft.com/office/drawing/2014/main" val="3261601808"/>
                  </a:ext>
                </a:extLst>
              </a:tr>
              <a:tr h="352588">
                <a:tc>
                  <a:txBody>
                    <a:bodyPr/>
                    <a:lstStyle/>
                    <a:p>
                      <a:pPr marL="114300" marR="0" lvl="0" indent="0" algn="l" defTabSz="685800" rtl="0" eaLnBrk="1" fontAlgn="auto" latinLnBrk="0" hangingPunct="1">
                        <a:lnSpc>
                          <a:spcPct val="100000"/>
                        </a:lnSpc>
                        <a:spcBef>
                          <a:spcPts val="0"/>
                        </a:spcBef>
                        <a:spcAft>
                          <a:spcPts val="0"/>
                        </a:spcAft>
                        <a:buClrTx/>
                        <a:buSzTx/>
                        <a:buFontTx/>
                        <a:buNone/>
                        <a:tabLst/>
                        <a:defRPr/>
                      </a:pPr>
                      <a:r>
                        <a:rPr lang="en-GB" sz="1500" kern="1200" noProof="0" dirty="0">
                          <a:solidFill>
                            <a:schemeClr val="dk1"/>
                          </a:solidFill>
                          <a:latin typeface="+mn-lt"/>
                          <a:ea typeface="+mn-ea"/>
                          <a:cs typeface="+mn-cs"/>
                        </a:rPr>
                        <a:t>Mental impairment disorders</a:t>
                      </a:r>
                    </a:p>
                  </a:txBody>
                  <a:tcPr marL="97536" marR="97536" marT="0" marB="0" anchor="ctr">
                    <a:lnT w="38100" cap="flat" cmpd="sng" algn="ctr">
                      <a:solidFill>
                        <a:srgbClr val="F12F0F"/>
                      </a:solidFill>
                      <a:prstDash val="solid"/>
                      <a:round/>
                      <a:headEnd type="none" w="med" len="med"/>
                      <a:tailEnd type="none" w="med" len="med"/>
                    </a:lnT>
                  </a:tcPr>
                </a:tc>
                <a:tc>
                  <a:txBody>
                    <a:bodyPr/>
                    <a:lstStyle/>
                    <a:p>
                      <a:pPr marL="0" algn="ctr" defTabSz="685800" rtl="0" eaLnBrk="1" latinLnBrk="0" hangingPunct="1">
                        <a:tabLst>
                          <a:tab pos="400050" algn="dec"/>
                        </a:tabLst>
                      </a:pPr>
                      <a:r>
                        <a:rPr lang="en-GB" sz="1500" kern="800" baseline="0" noProof="0" dirty="0">
                          <a:solidFill>
                            <a:schemeClr val="dk1"/>
                          </a:solidFill>
                          <a:latin typeface="+mn-lt"/>
                          <a:ea typeface="+mn-ea"/>
                          <a:cs typeface="+mn-cs"/>
                        </a:rPr>
                        <a:t>	5.1</a:t>
                      </a:r>
                    </a:p>
                  </a:txBody>
                  <a:tcPr marL="97536" marR="97536" marT="0" marB="0" anchor="ctr">
                    <a:lnT w="38100" cap="flat" cmpd="sng" algn="ctr">
                      <a:solidFill>
                        <a:srgbClr val="F12F0F"/>
                      </a:solidFill>
                      <a:prstDash val="solid"/>
                      <a:round/>
                      <a:headEnd type="none" w="med" len="med"/>
                      <a:tailEnd type="none" w="med" len="med"/>
                    </a:lnT>
                    <a:solidFill>
                      <a:schemeClr val="accent1">
                        <a:lumMod val="10000"/>
                        <a:lumOff val="90000"/>
                      </a:schemeClr>
                    </a:solidFill>
                  </a:tcPr>
                </a:tc>
                <a:tc>
                  <a:txBody>
                    <a:bodyPr/>
                    <a:lstStyle/>
                    <a:p>
                      <a:pPr marL="0" algn="ctr" defTabSz="685800" rtl="0" eaLnBrk="1" latinLnBrk="0" hangingPunct="1">
                        <a:tabLst>
                          <a:tab pos="461963" algn="dec"/>
                        </a:tabLst>
                      </a:pPr>
                      <a:r>
                        <a:rPr lang="en-GB" sz="1500" kern="800" baseline="0" noProof="0" dirty="0">
                          <a:solidFill>
                            <a:schemeClr val="dk1"/>
                          </a:solidFill>
                          <a:latin typeface="+mn-lt"/>
                          <a:ea typeface="+mn-ea"/>
                          <a:cs typeface="+mn-cs"/>
                        </a:rPr>
                        <a:t>3.0</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chemeClr val="accent1">
                        <a:lumMod val="10000"/>
                        <a:lumOff val="90000"/>
                      </a:schemeClr>
                    </a:solidFill>
                  </a:tcPr>
                </a:tc>
                <a:tc>
                  <a:txBody>
                    <a:bodyPr/>
                    <a:lstStyle/>
                    <a:p>
                      <a:pPr marL="0" algn="ctr" defTabSz="685800" rtl="0" eaLnBrk="1" latinLnBrk="0" hangingPunct="1">
                        <a:tabLst>
                          <a:tab pos="574675" algn="dec"/>
                        </a:tabLst>
                      </a:pPr>
                      <a:r>
                        <a:rPr lang="en-GB" sz="1500" kern="800" baseline="0" noProof="0" dirty="0">
                          <a:solidFill>
                            <a:schemeClr val="dk1"/>
                          </a:solidFill>
                          <a:latin typeface="+mn-lt"/>
                          <a:ea typeface="+mn-ea"/>
                          <a:cs typeface="+mn-cs"/>
                        </a:rPr>
                        <a:t>5.0</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dk1"/>
                          </a:solidFill>
                          <a:latin typeface="+mn-lt"/>
                          <a:ea typeface="+mn-ea"/>
                          <a:cs typeface="+mn-cs"/>
                        </a:rPr>
                        <a:t>2.0</a:t>
                      </a:r>
                    </a:p>
                  </a:txBody>
                  <a:tcPr marL="97536" marR="97536" marT="0" marB="0" anchor="ctr">
                    <a:lnR w="12700" cap="flat" cmpd="sng" algn="ctr">
                      <a:solidFill>
                        <a:schemeClr val="bg1"/>
                      </a:solidFill>
                      <a:prstDash val="solid"/>
                      <a:round/>
                      <a:headEnd type="none" w="med" len="med"/>
                      <a:tailEnd type="none" w="med" len="med"/>
                    </a:lnR>
                    <a:lnT w="38100" cap="flat" cmpd="sng" algn="ctr">
                      <a:solidFill>
                        <a:srgbClr val="F12F0F"/>
                      </a:solidFill>
                      <a:prstDash val="solid"/>
                      <a:round/>
                      <a:headEnd type="none" w="med" len="med"/>
                      <a:tailEnd type="none" w="med" len="med"/>
                    </a:lnT>
                    <a:solidFill>
                      <a:srgbClr val="E9F4FD"/>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0.4</a:t>
                      </a:r>
                    </a:p>
                  </a:txBody>
                  <a:tcPr marL="97536" marR="97536" marT="0" marB="0" anchor="ctr">
                    <a:lnL w="12700" cap="flat" cmpd="sng" algn="ctr">
                      <a:solidFill>
                        <a:schemeClr val="bg1"/>
                      </a:solidFill>
                      <a:prstDash val="solid"/>
                      <a:round/>
                      <a:headEnd type="none" w="med" len="med"/>
                      <a:tailEnd type="none" w="med" len="med"/>
                    </a:lnL>
                    <a:lnT w="38100" cap="flat" cmpd="sng" algn="ctr">
                      <a:solidFill>
                        <a:srgbClr val="F12F0F"/>
                      </a:solidFill>
                      <a:prstDash val="solid"/>
                      <a:round/>
                      <a:headEnd type="none" w="med" len="med"/>
                      <a:tailEnd type="none" w="med" len="med"/>
                    </a:lnT>
                    <a:solidFill>
                      <a:schemeClr val="accent3">
                        <a:lumMod val="20000"/>
                        <a:lumOff val="80000"/>
                      </a:schemeClr>
                    </a:solidFill>
                  </a:tcPr>
                </a:tc>
                <a:tc>
                  <a:txBody>
                    <a:bodyPr/>
                    <a:lstStyle/>
                    <a:p>
                      <a:pPr marL="0" algn="ctr" defTabSz="685800" rtl="0" eaLnBrk="1" latinLnBrk="0" hangingPunct="1">
                        <a:tabLst>
                          <a:tab pos="457200" algn="dec"/>
                        </a:tabLst>
                      </a:pPr>
                      <a:r>
                        <a:rPr lang="en-GB" sz="1500" kern="800" baseline="0" noProof="0" dirty="0">
                          <a:solidFill>
                            <a:schemeClr val="tx1"/>
                          </a:solidFill>
                          <a:latin typeface="+mn-lt"/>
                          <a:ea typeface="+mn-ea"/>
                          <a:cs typeface="+mn-cs"/>
                        </a:rPr>
                        <a:t>0.2</a:t>
                      </a:r>
                    </a:p>
                  </a:txBody>
                  <a:tcPr marL="97536" marR="97536" marT="0" marB="0" anchor="ctr">
                    <a:lnT w="38100" cap="flat" cmpd="sng" algn="ctr">
                      <a:solidFill>
                        <a:srgbClr val="F12F0F"/>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4001663972"/>
                  </a:ext>
                </a:extLst>
              </a:tr>
            </a:tbl>
          </a:graphicData>
        </a:graphic>
      </p:graphicFrame>
      <p:sp>
        <p:nvSpPr>
          <p:cNvPr id="6" name="Text Placeholder 3">
            <a:extLst>
              <a:ext uri="{FF2B5EF4-FFF2-40B4-BE49-F238E27FC236}">
                <a16:creationId xmlns:a16="http://schemas.microsoft.com/office/drawing/2014/main" id="{22BE1830-9183-49AF-8FEA-88BFA13B3282}"/>
              </a:ext>
            </a:extLst>
          </p:cNvPr>
          <p:cNvSpPr txBox="1">
            <a:spLocks/>
          </p:cNvSpPr>
          <p:nvPr/>
        </p:nvSpPr>
        <p:spPr>
          <a:xfrm>
            <a:off x="36222" y="6271708"/>
            <a:ext cx="11919565" cy="537773"/>
          </a:xfrm>
          <a:prstGeom prst="rect">
            <a:avLst/>
          </a:prstGeom>
        </p:spPr>
        <p:txBody>
          <a:bodyPr vert="horz" lIns="60960" tIns="60960" rIns="121920" bIns="60960" rtlCol="0" anchor="b">
            <a:noAutofit/>
          </a:bodyPr>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30000" noProof="0" dirty="0">
                <a:ln>
                  <a:noFill/>
                </a:ln>
                <a:solidFill>
                  <a:srgbClr val="000000">
                    <a:lumMod val="50000"/>
                  </a:srgbClr>
                </a:solidFill>
                <a:effectLst/>
                <a:uLnTx/>
                <a:uFillTx/>
                <a:latin typeface="Arial"/>
                <a:ea typeface="+mn-ea"/>
                <a:cs typeface="Arial" panose="020B0604020202020204" pitchFamily="34" charset="0"/>
              </a:rPr>
              <a:t>a </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AE reporting every 4 weeks in SPARTAN and every 16 weeks in PROSPER and ARAMIS</a:t>
            </a:r>
            <a:r>
              <a:rPr kumimoji="0" lang="en-GB" sz="1067" b="1"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a:t>
            </a:r>
            <a:br>
              <a:rPr kumimoji="0" lang="en-GB" sz="1067" b="1"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b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1. Smith MR et al. </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N </a:t>
            </a:r>
            <a:r>
              <a:rPr kumimoji="0" lang="en-GB" sz="1067" b="0" i="1" u="none" strike="noStrike" kern="1200" cap="none" spc="0" normalizeH="0" baseline="0" noProof="0" dirty="0" err="1">
                <a:ln>
                  <a:noFill/>
                </a:ln>
                <a:solidFill>
                  <a:srgbClr val="000000">
                    <a:lumMod val="50000"/>
                  </a:srgbClr>
                </a:solidFill>
                <a:effectLst/>
                <a:uLnTx/>
                <a:uFillTx/>
                <a:latin typeface="Arial"/>
                <a:ea typeface="+mn-ea"/>
                <a:cs typeface="Arial" panose="020B0604020202020204" pitchFamily="34" charset="0"/>
              </a:rPr>
              <a:t>Engl</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J Med</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2018;378:1408-1418. 2. Hussain M et al. </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N </a:t>
            </a:r>
            <a:r>
              <a:rPr kumimoji="0" lang="en-GB" sz="1067" b="0" i="1" u="none" strike="noStrike" kern="1200" cap="none" spc="0" normalizeH="0" baseline="0" noProof="0" dirty="0" err="1">
                <a:ln>
                  <a:noFill/>
                </a:ln>
                <a:solidFill>
                  <a:srgbClr val="000000">
                    <a:lumMod val="50000"/>
                  </a:srgbClr>
                </a:solidFill>
                <a:effectLst/>
                <a:uLnTx/>
                <a:uFillTx/>
                <a:latin typeface="Arial"/>
                <a:ea typeface="+mn-ea"/>
                <a:cs typeface="Arial" panose="020B0604020202020204" pitchFamily="34" charset="0"/>
              </a:rPr>
              <a:t>Engl</a:t>
            </a:r>
            <a:r>
              <a:rPr kumimoji="0" lang="en-GB" sz="1067" b="0" i="1"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J Med</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2018;378:2465-2474. 3. </a:t>
            </a:r>
            <a:r>
              <a:rPr kumimoji="0" lang="en-GB" sz="1067" b="0" i="0" u="none" strike="noStrike" kern="1200" cap="none" spc="0" normalizeH="0" baseline="0" noProof="0" dirty="0" err="1">
                <a:ln>
                  <a:noFill/>
                </a:ln>
                <a:solidFill>
                  <a:srgbClr val="000000">
                    <a:lumMod val="50000"/>
                  </a:srgbClr>
                </a:solidFill>
                <a:effectLst/>
                <a:uLnTx/>
                <a:uFillTx/>
                <a:latin typeface="Arial"/>
                <a:ea typeface="+mn-ea"/>
                <a:cs typeface="Arial" panose="020B0604020202020204" pitchFamily="34" charset="0"/>
              </a:rPr>
              <a:t>Fizazi</a:t>
            </a:r>
            <a:r>
              <a:rPr kumimoji="0" lang="en-GB" sz="1067" b="0" i="0" u="none" strike="noStrike" kern="1200" cap="none" spc="0" normalizeH="0" baseline="0" noProof="0" dirty="0">
                <a:ln>
                  <a:noFill/>
                </a:ln>
                <a:solidFill>
                  <a:srgbClr val="000000">
                    <a:lumMod val="50000"/>
                  </a:srgbClr>
                </a:solidFill>
                <a:effectLst/>
                <a:uLnTx/>
                <a:uFillTx/>
                <a:latin typeface="Arial"/>
                <a:ea typeface="+mn-ea"/>
                <a:cs typeface="Arial" panose="020B0604020202020204" pitchFamily="34" charset="0"/>
              </a:rPr>
              <a:t> K et al. </a:t>
            </a:r>
            <a:r>
              <a:rPr kumimoji="0" lang="pt-BR" sz="1067" b="0" i="1" u="none" strike="noStrike" kern="1200" cap="none" spc="0" normalizeH="0" baseline="0" noProof="0" dirty="0">
                <a:ln>
                  <a:noFill/>
                </a:ln>
                <a:solidFill>
                  <a:srgbClr val="000000"/>
                </a:solidFill>
                <a:effectLst/>
                <a:uLnTx/>
                <a:uFillTx/>
                <a:latin typeface="Arial"/>
                <a:ea typeface="+mn-ea"/>
                <a:cs typeface="Arial" panose="020B0604020202020204" pitchFamily="34" charset="0"/>
              </a:rPr>
              <a:t>N Engl J Med</a:t>
            </a:r>
            <a:r>
              <a:rPr kumimoji="0" lang="pt-BR" sz="1067"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 2019;380:1235-1246.</a:t>
            </a:r>
            <a:endParaRPr kumimoji="0" lang="en-US" sz="1067" b="0"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1408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76E3B-656E-A549-AD51-5E2B10274A47}"/>
              </a:ext>
            </a:extLst>
          </p:cNvPr>
          <p:cNvPicPr>
            <a:picLocks noChangeAspect="1"/>
          </p:cNvPicPr>
          <p:nvPr/>
        </p:nvPicPr>
        <p:blipFill>
          <a:blip r:embed="rId3"/>
          <a:srcRect/>
          <a:stretch/>
        </p:blipFill>
        <p:spPr>
          <a:xfrm>
            <a:off x="2743203" y="3270162"/>
            <a:ext cx="6857995" cy="3384360"/>
          </a:xfrm>
          <a:prstGeom prst="rect">
            <a:avLst/>
          </a:prstGeom>
          <a:effectLst>
            <a:outerShdw blurRad="50800" dist="38100" dir="2700000" algn="tl" rotWithShape="0">
              <a:prstClr val="black">
                <a:alpha val="40000"/>
              </a:prstClr>
            </a:outerShdw>
          </a:effectLst>
        </p:spPr>
      </p:pic>
      <p:sp>
        <p:nvSpPr>
          <p:cNvPr id="8" name="Content Placeholder 3"/>
          <p:cNvSpPr txBox="1">
            <a:spLocks/>
          </p:cNvSpPr>
          <p:nvPr/>
        </p:nvSpPr>
        <p:spPr>
          <a:xfrm>
            <a:off x="617838" y="1371600"/>
            <a:ext cx="11123676" cy="1676400"/>
          </a:xfrm>
          <a:prstGeom prst="rect">
            <a:avLst/>
          </a:prstGeom>
        </p:spPr>
        <p:txBody>
          <a:bodyPr/>
          <a:lstStyle>
            <a:lvl1pPr marL="342900" indent="-34290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500">
                <a:solidFill>
                  <a:schemeClr val="tx1"/>
                </a:solidFill>
                <a:latin typeface="+mn-lt"/>
                <a:ea typeface="ＭＳ Ｐゴシック" charset="-128"/>
                <a:cs typeface="ＭＳ Ｐゴシック" pitchFamily="-111" charset="-128"/>
              </a:defRPr>
            </a:lvl3pPr>
            <a:lvl4pPr marL="1600200" indent="-228600" algn="l" rtl="0" eaLnBrk="0" fontAlgn="base" hangingPunct="0">
              <a:spcBef>
                <a:spcPct val="20000"/>
              </a:spcBef>
              <a:spcAft>
                <a:spcPct val="0"/>
              </a:spcAft>
              <a:buChar char="–"/>
              <a:defRPr sz="25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500">
                <a:solidFill>
                  <a:schemeClr val="tx1"/>
                </a:solidFill>
                <a:latin typeface="+mn-lt"/>
                <a:ea typeface="ＭＳ Ｐゴシック" charset="-128"/>
              </a:defRPr>
            </a:lvl5pPr>
            <a:lvl6pPr marL="2514600" indent="-228600" algn="l" rtl="0" fontAlgn="base">
              <a:spcBef>
                <a:spcPct val="20000"/>
              </a:spcBef>
              <a:spcAft>
                <a:spcPct val="0"/>
              </a:spcAft>
              <a:buChar char="»"/>
              <a:defRPr sz="2500">
                <a:solidFill>
                  <a:srgbClr val="CDE7F3"/>
                </a:solidFill>
                <a:latin typeface="+mn-lt"/>
                <a:ea typeface="ヒラギノ角ゴ Pro W3" charset="-128"/>
              </a:defRPr>
            </a:lvl6pPr>
            <a:lvl7pPr marL="2971800" indent="-228600" algn="l" rtl="0" fontAlgn="base">
              <a:spcBef>
                <a:spcPct val="20000"/>
              </a:spcBef>
              <a:spcAft>
                <a:spcPct val="0"/>
              </a:spcAft>
              <a:buChar char="»"/>
              <a:defRPr sz="2500">
                <a:solidFill>
                  <a:srgbClr val="CDE7F3"/>
                </a:solidFill>
                <a:latin typeface="+mn-lt"/>
                <a:ea typeface="ヒラギノ角ゴ Pro W3" charset="-128"/>
              </a:defRPr>
            </a:lvl7pPr>
            <a:lvl8pPr marL="3429000" indent="-228600" algn="l" rtl="0" fontAlgn="base">
              <a:spcBef>
                <a:spcPct val="20000"/>
              </a:spcBef>
              <a:spcAft>
                <a:spcPct val="0"/>
              </a:spcAft>
              <a:buChar char="»"/>
              <a:defRPr sz="2500">
                <a:solidFill>
                  <a:srgbClr val="CDE7F3"/>
                </a:solidFill>
                <a:latin typeface="+mn-lt"/>
                <a:ea typeface="ヒラギノ角ゴ Pro W3" charset="-128"/>
              </a:defRPr>
            </a:lvl8pPr>
            <a:lvl9pPr marL="3886200" indent="-228600" algn="l" rtl="0" fontAlgn="base">
              <a:spcBef>
                <a:spcPct val="20000"/>
              </a:spcBef>
              <a:spcAft>
                <a:spcPct val="0"/>
              </a:spcAft>
              <a:buChar char="»"/>
              <a:defRPr sz="2500">
                <a:solidFill>
                  <a:srgbClr val="CDE7F3"/>
                </a:solidFill>
                <a:latin typeface="+mn-lt"/>
                <a:ea typeface="ヒラギノ角ゴ Pro W3" charset="-128"/>
              </a:defRPr>
            </a:lvl9pPr>
          </a:lstStyle>
          <a:p>
            <a:pPr marL="0" marR="0" lvl="0" indent="0" algn="l" defTabSz="914400" rtl="0" eaLnBrk="0" fontAlgn="base" latinLnBrk="0" hangingPunct="0">
              <a:lnSpc>
                <a:spcPct val="110000"/>
              </a:lnSpc>
              <a:spcBef>
                <a:spcPts val="1500"/>
              </a:spcBef>
              <a:spcAft>
                <a:spcPct val="0"/>
              </a:spcAft>
              <a:buClrTx/>
              <a:buSzTx/>
              <a:buFontTx/>
              <a:buNone/>
              <a:tabLst/>
              <a:defRPr/>
            </a:pPr>
            <a:r>
              <a:rPr kumimoji="0" lang="en-US" sz="2600" b="0" i="0" u="none" strike="noStrike" kern="0" cap="none" spc="0" normalizeH="0" baseline="0" noProof="0" dirty="0">
                <a:ln>
                  <a:noFill/>
                </a:ln>
                <a:solidFill>
                  <a:srgbClr val="203864"/>
                </a:solidFill>
                <a:effectLst/>
                <a:uLnTx/>
                <a:uFillTx/>
                <a:latin typeface="Arial" charset="0"/>
                <a:ea typeface="ＭＳ Ｐゴシック" charset="0"/>
                <a:cs typeface="ＭＳ Ｐゴシック" charset="0"/>
              </a:rPr>
              <a:t>Download the RTP Live app on your smartphone or tablet to access program information, including slides being presented during the program:</a:t>
            </a:r>
            <a:endParaRPr kumimoji="0" lang="en-US" sz="2600" b="1" i="0" u="none" strike="noStrike" kern="0" cap="none" spc="0" normalizeH="0" baseline="0" noProof="0" dirty="0">
              <a:ln>
                <a:noFill/>
              </a:ln>
              <a:solidFill>
                <a:srgbClr val="203864"/>
              </a:solidFill>
              <a:effectLst/>
              <a:uLnTx/>
              <a:uFillTx/>
              <a:latin typeface="Arial" charset="0"/>
              <a:ea typeface="ＭＳ Ｐゴシック" charset="0"/>
              <a:cs typeface="ＭＳ Ｐゴシック" charset="0"/>
            </a:endParaRPr>
          </a:p>
          <a:p>
            <a:pPr marL="0" marR="0" lvl="0" indent="0" algn="l" defTabSz="914400" rtl="0" eaLnBrk="0" fontAlgn="base" latinLnBrk="0" hangingPunct="0">
              <a:lnSpc>
                <a:spcPct val="110000"/>
              </a:lnSpc>
              <a:spcBef>
                <a:spcPts val="1500"/>
              </a:spcBef>
              <a:spcAft>
                <a:spcPct val="0"/>
              </a:spcAft>
              <a:buClrTx/>
              <a:buSzTx/>
              <a:buFontTx/>
              <a:buNone/>
              <a:tabLst/>
              <a:defRPr/>
            </a:pPr>
            <a:r>
              <a:rPr kumimoji="0" lang="en-US" sz="2600" b="1" i="0" u="none" strike="noStrike" kern="0" cap="none" spc="0" normalizeH="0" baseline="0" noProof="0" dirty="0" err="1">
                <a:ln>
                  <a:noFill/>
                </a:ln>
                <a:solidFill>
                  <a:srgbClr val="0432FF"/>
                </a:solidFill>
                <a:effectLst/>
                <a:uLnTx/>
                <a:uFillTx/>
                <a:latin typeface="Arial" charset="0"/>
                <a:ea typeface="ＭＳ Ｐゴシック" charset="0"/>
                <a:cs typeface="ＭＳ Ｐゴシック" charset="0"/>
              </a:rPr>
              <a:t>www.ResearchToPractice.com</a:t>
            </a:r>
            <a:r>
              <a:rPr kumimoji="0" lang="en-US" sz="2600" b="1" i="0" u="none" strike="noStrike" kern="0" cap="none" spc="0" normalizeH="0" baseline="0" noProof="0" dirty="0">
                <a:ln>
                  <a:noFill/>
                </a:ln>
                <a:solidFill>
                  <a:srgbClr val="0432FF"/>
                </a:solidFill>
                <a:effectLst/>
                <a:uLnTx/>
                <a:uFillTx/>
                <a:latin typeface="Arial" charset="0"/>
                <a:ea typeface="ＭＳ Ｐゴシック" charset="0"/>
                <a:cs typeface="ＭＳ Ｐゴシック" charset="0"/>
              </a:rPr>
              <a:t>/</a:t>
            </a:r>
            <a:r>
              <a:rPr kumimoji="0" lang="en-US" sz="2600" b="1" i="0" u="none" strike="noStrike" kern="0" cap="none" spc="0" normalizeH="0" baseline="0" noProof="0" dirty="0" err="1">
                <a:ln>
                  <a:noFill/>
                </a:ln>
                <a:solidFill>
                  <a:srgbClr val="0432FF"/>
                </a:solidFill>
                <a:effectLst/>
                <a:uLnTx/>
                <a:uFillTx/>
                <a:latin typeface="Arial" charset="0"/>
                <a:ea typeface="ＭＳ Ｐゴシック" charset="0"/>
                <a:cs typeface="ＭＳ Ｐゴシック" charset="0"/>
              </a:rPr>
              <a:t>RTPLiveApp</a:t>
            </a:r>
            <a:endParaRPr kumimoji="0" lang="en-US" sz="2600" b="1" i="0" u="none" strike="noStrike" kern="0" cap="none" spc="0" normalizeH="0" baseline="0" noProof="0" dirty="0">
              <a:ln>
                <a:noFill/>
              </a:ln>
              <a:solidFill>
                <a:srgbClr val="0432FF"/>
              </a:solidFill>
              <a:effectLst/>
              <a:uLnTx/>
              <a:uFillTx/>
              <a:latin typeface="Arial" charset="0"/>
              <a:ea typeface="ＭＳ Ｐゴシック" charset="0"/>
              <a:cs typeface="ＭＳ Ｐゴシック" charset="0"/>
            </a:endParaRPr>
          </a:p>
        </p:txBody>
      </p:sp>
      <p:sp>
        <p:nvSpPr>
          <p:cNvPr id="5" name="Title 4">
            <a:extLst>
              <a:ext uri="{FF2B5EF4-FFF2-40B4-BE49-F238E27FC236}">
                <a16:creationId xmlns:a16="http://schemas.microsoft.com/office/drawing/2014/main" id="{0455949A-D742-7D45-8AEE-10E5790F2B8C}"/>
              </a:ext>
            </a:extLst>
          </p:cNvPr>
          <p:cNvSpPr>
            <a:spLocks noGrp="1"/>
          </p:cNvSpPr>
          <p:nvPr>
            <p:ph type="title"/>
          </p:nvPr>
        </p:nvSpPr>
        <p:spPr>
          <a:xfrm>
            <a:off x="609600" y="0"/>
            <a:ext cx="10972800" cy="1143000"/>
          </a:xfrm>
        </p:spPr>
        <p:txBody>
          <a:bodyPr/>
          <a:lstStyle/>
          <a:p>
            <a:r>
              <a:rPr lang="en-US" dirty="0"/>
              <a:t>Make the Meeting Even More Relevant to You</a:t>
            </a:r>
          </a:p>
        </p:txBody>
      </p:sp>
    </p:spTree>
    <p:extLst>
      <p:ext uri="{BB962C8B-B14F-4D97-AF65-F5344CB8AC3E}">
        <p14:creationId xmlns:p14="http://schemas.microsoft.com/office/powerpoint/2010/main" val="775820461"/>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914399" y="1524000"/>
            <a:ext cx="11041083" cy="5029200"/>
          </a:xfrm>
        </p:spPr>
        <p:txBody>
          <a:bodyPr/>
          <a:lstStyle/>
          <a:p>
            <a:pPr marL="0" indent="0">
              <a:spcBef>
                <a:spcPts val="2200"/>
              </a:spcBef>
              <a:spcAft>
                <a:spcPts val="0"/>
              </a:spcAft>
              <a:buNone/>
            </a:pPr>
            <a:r>
              <a:rPr lang="en-US" sz="2300" b="1" dirty="0">
                <a:solidFill>
                  <a:srgbClr val="0432FF"/>
                </a:solidFill>
              </a:rPr>
              <a:t>Case 1: 56-year-old man</a:t>
            </a:r>
          </a:p>
          <a:p>
            <a:pPr marL="0" indent="0">
              <a:spcBef>
                <a:spcPts val="400"/>
              </a:spcBef>
              <a:spcAft>
                <a:spcPts val="0"/>
              </a:spcAft>
              <a:buNone/>
            </a:pPr>
            <a:r>
              <a:rPr lang="en-US" sz="2300" dirty="0">
                <a:solidFill>
                  <a:schemeClr val="tx2"/>
                </a:solidFill>
              </a:rPr>
              <a:t>Discussion: Overview of prostate cancer treatment </a:t>
            </a:r>
            <a:endParaRPr lang="en-US" sz="2300" b="1" dirty="0">
              <a:solidFill>
                <a:srgbClr val="0432FF"/>
              </a:solidFill>
            </a:endParaRPr>
          </a:p>
          <a:p>
            <a:pPr marL="0" indent="0">
              <a:spcBef>
                <a:spcPts val="2200"/>
              </a:spcBef>
              <a:spcAft>
                <a:spcPts val="0"/>
              </a:spcAft>
              <a:buNone/>
            </a:pPr>
            <a:r>
              <a:rPr lang="en-US" sz="2300" b="1" dirty="0">
                <a:solidFill>
                  <a:srgbClr val="0432FF"/>
                </a:solidFill>
              </a:rPr>
              <a:t>Case 2: 75-year-old man</a:t>
            </a:r>
          </a:p>
          <a:p>
            <a:pPr marL="0" indent="0">
              <a:spcBef>
                <a:spcPts val="400"/>
              </a:spcBef>
              <a:spcAft>
                <a:spcPts val="0"/>
              </a:spcAft>
              <a:buNone/>
            </a:pPr>
            <a:r>
              <a:rPr lang="en-US" sz="2300" dirty="0">
                <a:solidFill>
                  <a:schemeClr val="tx2"/>
                </a:solidFill>
              </a:rPr>
              <a:t>Discussion: Management of M0 prostate cancer </a:t>
            </a:r>
          </a:p>
          <a:p>
            <a:pPr marL="0" indent="0">
              <a:spcBef>
                <a:spcPts val="2200"/>
              </a:spcBef>
              <a:spcAft>
                <a:spcPts val="0"/>
              </a:spcAft>
              <a:buNone/>
            </a:pPr>
            <a:r>
              <a:rPr lang="en-US" sz="2300" b="1" dirty="0">
                <a:solidFill>
                  <a:srgbClr val="0432FF"/>
                </a:solidFill>
              </a:rPr>
              <a:t>Case 3: 57-year-old man </a:t>
            </a:r>
          </a:p>
          <a:p>
            <a:pPr marL="0" indent="0">
              <a:spcBef>
                <a:spcPts val="400"/>
              </a:spcBef>
              <a:spcAft>
                <a:spcPts val="0"/>
              </a:spcAft>
              <a:buNone/>
            </a:pPr>
            <a:r>
              <a:rPr lang="en-US" sz="2300" dirty="0">
                <a:solidFill>
                  <a:schemeClr val="tx2"/>
                </a:solidFill>
              </a:rPr>
              <a:t>Discussion: Management of metastatic hormone-sensitive prostate cancer</a:t>
            </a:r>
          </a:p>
          <a:p>
            <a:pPr marL="0" indent="0">
              <a:spcBef>
                <a:spcPts val="2200"/>
              </a:spcBef>
              <a:spcAft>
                <a:spcPts val="0"/>
              </a:spcAft>
              <a:buNone/>
            </a:pPr>
            <a:r>
              <a:rPr lang="en-US" sz="2300" b="1" dirty="0">
                <a:solidFill>
                  <a:srgbClr val="0432FF"/>
                </a:solidFill>
              </a:rPr>
              <a:t>Case 4: 56-year-old man</a:t>
            </a:r>
          </a:p>
          <a:p>
            <a:pPr marL="0" indent="0">
              <a:spcBef>
                <a:spcPts val="400"/>
              </a:spcBef>
              <a:spcAft>
                <a:spcPts val="0"/>
              </a:spcAft>
              <a:buNone/>
            </a:pPr>
            <a:r>
              <a:rPr lang="en-US" sz="2300" dirty="0">
                <a:solidFill>
                  <a:schemeClr val="tx2"/>
                </a:solidFill>
              </a:rPr>
              <a:t>Discussion: Management of metastatic castration-resistant prostate cancer; emerging agents and strategies</a:t>
            </a:r>
          </a:p>
        </p:txBody>
      </p:sp>
    </p:spTree>
    <p:extLst>
      <p:ext uri="{BB962C8B-B14F-4D97-AF65-F5344CB8AC3E}">
        <p14:creationId xmlns:p14="http://schemas.microsoft.com/office/powerpoint/2010/main" val="2743040002"/>
      </p:ext>
    </p:extLst>
  </p:cSld>
  <p:clrMapOvr>
    <a:masterClrMapping/>
  </p:clrMapOvr>
  <p:transition spd="slow" advClick="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Case 3: 57-year-old man with de novo metastatic prostate cancer (from the practice of </a:t>
            </a:r>
            <a:r>
              <a:rPr lang="en-US" dirty="0" err="1"/>
              <a:t>Ms</a:t>
            </a:r>
            <a:r>
              <a:rPr lang="en-US" dirty="0"/>
              <a:t> Olivier)</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295400"/>
            <a:ext cx="11616690" cy="5486400"/>
          </a:xfrm>
        </p:spPr>
        <p:txBody>
          <a:bodyPr/>
          <a:lstStyle/>
          <a:p>
            <a:pPr>
              <a:spcAft>
                <a:spcPts val="0"/>
              </a:spcAft>
            </a:pPr>
            <a:r>
              <a:rPr lang="en-US" sz="2000" dirty="0">
                <a:solidFill>
                  <a:schemeClr val="tx2"/>
                </a:solidFill>
              </a:rPr>
              <a:t>10/2019: Diagnosed with metastatic prostate cancer to lymph nodes</a:t>
            </a:r>
          </a:p>
          <a:p>
            <a:pPr>
              <a:spcAft>
                <a:spcPts val="0"/>
              </a:spcAft>
            </a:pPr>
            <a:r>
              <a:rPr lang="en-US" sz="2000" dirty="0">
                <a:solidFill>
                  <a:schemeClr val="tx2"/>
                </a:solidFill>
              </a:rPr>
              <a:t>11/2019: TRUS-biopsies: Gleason 4+4=8 (4+3, 3+4 in multiple cores), PSA 45.9</a:t>
            </a:r>
          </a:p>
          <a:p>
            <a:pPr>
              <a:spcAft>
                <a:spcPts val="0"/>
              </a:spcAft>
            </a:pPr>
            <a:r>
              <a:rPr lang="en-US" sz="2000" dirty="0">
                <a:solidFill>
                  <a:schemeClr val="tx2"/>
                </a:solidFill>
              </a:rPr>
              <a:t>12/2019: </a:t>
            </a:r>
            <a:r>
              <a:rPr lang="en-US" sz="2000" dirty="0" err="1">
                <a:solidFill>
                  <a:schemeClr val="tx2"/>
                </a:solidFill>
              </a:rPr>
              <a:t>mpMRI</a:t>
            </a:r>
            <a:r>
              <a:rPr lang="en-US" sz="2000" dirty="0">
                <a:solidFill>
                  <a:schemeClr val="tx2"/>
                </a:solidFill>
              </a:rPr>
              <a:t>: 1.6-cm PI-RADS 5 lesion with abutment of the capsule, multiple enlarged iliac nodes (largest 2.6 cm) consistent with metastasis</a:t>
            </a:r>
          </a:p>
          <a:p>
            <a:pPr lvl="1">
              <a:spcAft>
                <a:spcPts val="0"/>
              </a:spcAft>
            </a:pPr>
            <a:r>
              <a:rPr lang="en-US" sz="2000" dirty="0">
                <a:solidFill>
                  <a:schemeClr val="tx2"/>
                </a:solidFill>
              </a:rPr>
              <a:t>CT scan: 0.7 cm retrocaval node</a:t>
            </a:r>
          </a:p>
          <a:p>
            <a:pPr lvl="1">
              <a:spcAft>
                <a:spcPts val="0"/>
              </a:spcAft>
            </a:pPr>
            <a:r>
              <a:rPr lang="en-US" sz="2000" dirty="0">
                <a:solidFill>
                  <a:schemeClr val="tx2"/>
                </a:solidFill>
              </a:rPr>
              <a:t>Bone scan: Negative for metastatic disease</a:t>
            </a:r>
          </a:p>
          <a:p>
            <a:pPr>
              <a:spcAft>
                <a:spcPts val="0"/>
              </a:spcAft>
            </a:pPr>
            <a:r>
              <a:rPr lang="en-US" sz="2000" dirty="0">
                <a:solidFill>
                  <a:schemeClr val="tx2"/>
                </a:solidFill>
              </a:rPr>
              <a:t>12/2019: GnRH antagonist + </a:t>
            </a:r>
            <a:r>
              <a:rPr lang="en-US" sz="2000" dirty="0" err="1">
                <a:solidFill>
                  <a:schemeClr val="tx2"/>
                </a:solidFill>
              </a:rPr>
              <a:t>degarelix</a:t>
            </a:r>
            <a:endParaRPr lang="en-US" sz="2000" dirty="0">
              <a:solidFill>
                <a:schemeClr val="tx2"/>
              </a:solidFill>
            </a:endParaRPr>
          </a:p>
          <a:p>
            <a:pPr lvl="1">
              <a:spcAft>
                <a:spcPts val="0"/>
              </a:spcAft>
            </a:pPr>
            <a:r>
              <a:rPr lang="en-US" sz="2000" dirty="0">
                <a:solidFill>
                  <a:schemeClr val="tx2"/>
                </a:solidFill>
              </a:rPr>
              <a:t>PSA after 1 month: 14.4</a:t>
            </a:r>
          </a:p>
          <a:p>
            <a:pPr lvl="1">
              <a:spcAft>
                <a:spcPts val="0"/>
              </a:spcAft>
            </a:pPr>
            <a:r>
              <a:rPr lang="en-US" sz="2000" dirty="0">
                <a:solidFill>
                  <a:schemeClr val="tx2"/>
                </a:solidFill>
              </a:rPr>
              <a:t>PSA after 2 months: 5.6</a:t>
            </a:r>
          </a:p>
          <a:p>
            <a:pPr lvl="1">
              <a:spcAft>
                <a:spcPts val="0"/>
              </a:spcAft>
            </a:pPr>
            <a:r>
              <a:rPr lang="en-US" sz="2000" dirty="0">
                <a:solidFill>
                  <a:schemeClr val="tx2"/>
                </a:solidFill>
              </a:rPr>
              <a:t>PSA after 3 months: 1.07</a:t>
            </a:r>
          </a:p>
          <a:p>
            <a:pPr>
              <a:spcAft>
                <a:spcPts val="0"/>
              </a:spcAft>
            </a:pPr>
            <a:r>
              <a:rPr lang="en-US" sz="2000" dirty="0">
                <a:solidFill>
                  <a:schemeClr val="tx2"/>
                </a:solidFill>
              </a:rPr>
              <a:t>2/2020: Transitioned to LHRH agonist (leuprolide)</a:t>
            </a:r>
          </a:p>
          <a:p>
            <a:pPr>
              <a:spcAft>
                <a:spcPts val="0"/>
              </a:spcAft>
            </a:pPr>
            <a:r>
              <a:rPr lang="en-US" sz="2000" dirty="0">
                <a:solidFill>
                  <a:schemeClr val="tx2"/>
                </a:solidFill>
              </a:rPr>
              <a:t>3/2020: Completed RT, initiates enzalutamide</a:t>
            </a:r>
          </a:p>
          <a:p>
            <a:pPr lvl="1">
              <a:spcAft>
                <a:spcPts val="0"/>
              </a:spcAft>
            </a:pPr>
            <a:r>
              <a:rPr lang="en-US" sz="2000" dirty="0">
                <a:solidFill>
                  <a:schemeClr val="tx2"/>
                </a:solidFill>
              </a:rPr>
              <a:t>PSA after 1 month: 0.10</a:t>
            </a:r>
          </a:p>
          <a:p>
            <a:pPr lvl="1">
              <a:spcAft>
                <a:spcPts val="0"/>
              </a:spcAft>
            </a:pPr>
            <a:r>
              <a:rPr lang="en-US" sz="2000" dirty="0">
                <a:solidFill>
                  <a:schemeClr val="tx2"/>
                </a:solidFill>
              </a:rPr>
              <a:t>Fatigue but otherwise active</a:t>
            </a:r>
          </a:p>
        </p:txBody>
      </p:sp>
    </p:spTree>
    <p:extLst>
      <p:ext uri="{BB962C8B-B14F-4D97-AF65-F5344CB8AC3E}">
        <p14:creationId xmlns:p14="http://schemas.microsoft.com/office/powerpoint/2010/main" val="3203487501"/>
      </p:ext>
    </p:extLst>
  </p:cSld>
  <p:clrMapOvr>
    <a:masterClrMapping/>
  </p:clrMapOvr>
  <p:transition spd="slow" advClick="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57-year-old man with de novo metastatic prostate cancer (from the practice of </a:t>
            </a:r>
            <a:r>
              <a:rPr lang="en-US" dirty="0" err="1"/>
              <a:t>Ms</a:t>
            </a:r>
            <a:r>
              <a:rPr lang="en-US" dirty="0"/>
              <a:t> Olivier)</a:t>
            </a:r>
          </a:p>
        </p:txBody>
      </p:sp>
      <p:pic>
        <p:nvPicPr>
          <p:cNvPr id="6" name="Picture 6" descr="Cut 73 edited 2">
            <a:extLst>
              <a:ext uri="{FF2B5EF4-FFF2-40B4-BE49-F238E27FC236}">
                <a16:creationId xmlns:a16="http://schemas.microsoft.com/office/drawing/2014/main" id="{C01241B6-110D-8B4B-833B-B8C51B6C430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7850" r="410"/>
          <a:stretch/>
        </p:blipFill>
        <p:spPr bwMode="auto">
          <a:xfrm>
            <a:off x="3581400" y="2362200"/>
            <a:ext cx="4856813" cy="390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p Arrow 6">
            <a:extLst>
              <a:ext uri="{FF2B5EF4-FFF2-40B4-BE49-F238E27FC236}">
                <a16:creationId xmlns:a16="http://schemas.microsoft.com/office/drawing/2014/main" id="{E70F88B4-EBD2-444E-8E48-08FE20F110B4}"/>
              </a:ext>
            </a:extLst>
          </p:cNvPr>
          <p:cNvSpPr/>
          <p:nvPr/>
        </p:nvSpPr>
        <p:spPr>
          <a:xfrm>
            <a:off x="6021989" y="4080253"/>
            <a:ext cx="484632" cy="97840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A15A78-3A9F-354B-ADAA-BA89BF4E73BC}"/>
              </a:ext>
            </a:extLst>
          </p:cNvPr>
          <p:cNvSpPr/>
          <p:nvPr/>
        </p:nvSpPr>
        <p:spPr>
          <a:xfrm>
            <a:off x="6519139" y="4569457"/>
            <a:ext cx="1919074" cy="461665"/>
          </a:xfrm>
          <a:prstGeom prst="rect">
            <a:avLst/>
          </a:prstGeom>
        </p:spPr>
        <p:txBody>
          <a:bodyPr wrap="square">
            <a:spAutoFit/>
          </a:bodyPr>
          <a:lstStyle/>
          <a:p>
            <a:r>
              <a:rPr lang="en-US" altLang="en-US" b="1" dirty="0">
                <a:solidFill>
                  <a:srgbClr val="FF0000"/>
                </a:solidFill>
                <a:latin typeface="Garamond" panose="02020404030301010803" pitchFamily="18" charset="0"/>
                <a:ea typeface="MS PGothic" panose="020B0600070205080204" pitchFamily="34" charset="-128"/>
              </a:rPr>
              <a:t>Lymph Node</a:t>
            </a:r>
          </a:p>
        </p:txBody>
      </p:sp>
      <p:sp>
        <p:nvSpPr>
          <p:cNvPr id="9" name="TextBox 8">
            <a:extLst>
              <a:ext uri="{FF2B5EF4-FFF2-40B4-BE49-F238E27FC236}">
                <a16:creationId xmlns:a16="http://schemas.microsoft.com/office/drawing/2014/main" id="{AA34E1B0-9429-B148-952D-73924C04D722}"/>
              </a:ext>
            </a:extLst>
          </p:cNvPr>
          <p:cNvSpPr txBox="1"/>
          <p:nvPr/>
        </p:nvSpPr>
        <p:spPr>
          <a:xfrm>
            <a:off x="3581400" y="1676400"/>
            <a:ext cx="4856813" cy="461665"/>
          </a:xfrm>
          <a:prstGeom prst="rect">
            <a:avLst/>
          </a:prstGeom>
          <a:noFill/>
        </p:spPr>
        <p:txBody>
          <a:bodyPr wrap="square" rtlCol="0">
            <a:spAutoFit/>
          </a:bodyPr>
          <a:lstStyle/>
          <a:p>
            <a:pPr algn="ctr"/>
            <a:r>
              <a:rPr lang="en-US" b="1" dirty="0">
                <a:solidFill>
                  <a:schemeClr val="tx2"/>
                </a:solidFill>
              </a:rPr>
              <a:t>Abdominal/Pelvic CT</a:t>
            </a:r>
          </a:p>
        </p:txBody>
      </p:sp>
    </p:spTree>
    <p:extLst>
      <p:ext uri="{BB962C8B-B14F-4D97-AF65-F5344CB8AC3E}">
        <p14:creationId xmlns:p14="http://schemas.microsoft.com/office/powerpoint/2010/main" val="2453920224"/>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6824"/>
            <a:ext cx="10972800" cy="1143000"/>
          </a:xfrm>
        </p:spPr>
        <p:txBody>
          <a:bodyPr/>
          <a:lstStyle/>
          <a:p>
            <a:r>
              <a:rPr lang="en-US" sz="2800" dirty="0"/>
              <a:t>Strategies in the Management of Metastatic Hormone-Sensitive Prostate Cancer </a:t>
            </a: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a:spcBef>
                <a:spcPts val="1600"/>
              </a:spcBef>
            </a:pPr>
            <a:r>
              <a:rPr lang="en-US" dirty="0"/>
              <a:t>De novo metastatic disease versus recurrent disease </a:t>
            </a:r>
          </a:p>
          <a:p>
            <a:pPr lvl="0">
              <a:spcBef>
                <a:spcPts val="1600"/>
              </a:spcBef>
            </a:pPr>
            <a:r>
              <a:rPr lang="en-US" dirty="0"/>
              <a:t>Risks and benefits of androgen deprivation</a:t>
            </a:r>
          </a:p>
          <a:p>
            <a:pPr lvl="0">
              <a:spcBef>
                <a:spcPts val="1600"/>
              </a:spcBef>
            </a:pPr>
            <a:r>
              <a:rPr lang="en-US" dirty="0"/>
              <a:t>Additional benefits</a:t>
            </a:r>
          </a:p>
          <a:p>
            <a:pPr lvl="1">
              <a:spcBef>
                <a:spcPts val="1600"/>
              </a:spcBef>
            </a:pPr>
            <a:r>
              <a:rPr lang="en-US" dirty="0"/>
              <a:t>Enzalutamide, darolutamide, apalutamide, abiraterone</a:t>
            </a:r>
          </a:p>
          <a:p>
            <a:pPr>
              <a:spcBef>
                <a:spcPts val="1600"/>
              </a:spcBef>
            </a:pPr>
            <a:r>
              <a:rPr lang="en-US" dirty="0"/>
              <a:t>Chemotherapy versus oral endocrine therapy</a:t>
            </a:r>
          </a:p>
          <a:p>
            <a:pPr>
              <a:spcBef>
                <a:spcPts val="1600"/>
              </a:spcBef>
            </a:pPr>
            <a:r>
              <a:rPr lang="en-US" dirty="0"/>
              <a:t>COVID-19 considerations</a:t>
            </a:r>
          </a:p>
          <a:p>
            <a:pPr marL="0" lvl="0" indent="0">
              <a:spcBef>
                <a:spcPts val="1600"/>
              </a:spcBef>
              <a:buNone/>
            </a:pPr>
            <a:br>
              <a:rPr lang="en-US" dirty="0"/>
            </a:br>
            <a:endParaRPr lang="en-US" dirty="0"/>
          </a:p>
        </p:txBody>
      </p:sp>
    </p:spTree>
    <p:extLst>
      <p:ext uri="{BB962C8B-B14F-4D97-AF65-F5344CB8AC3E}">
        <p14:creationId xmlns:p14="http://schemas.microsoft.com/office/powerpoint/2010/main" val="1535238654"/>
      </p:ext>
    </p:extLst>
  </p:cSld>
  <p:clrMapOvr>
    <a:masterClrMapping/>
  </p:clrMapOvr>
  <p:transition spd="slow" advClick="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609600" y="0"/>
            <a:ext cx="11277600" cy="1143000"/>
          </a:xfrm>
        </p:spPr>
        <p:txBody>
          <a:bodyPr/>
          <a:lstStyle/>
          <a:p>
            <a:r>
              <a:rPr lang="en-US" sz="2400" dirty="0"/>
              <a:t>Men who have metastatic prostate cancer on initial diagnosis have the greatest chance for sustained response with androgen deprivation and…</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609600" y="1524000"/>
            <a:ext cx="10972800" cy="4876800"/>
          </a:xfrm>
        </p:spPr>
        <p:txBody>
          <a:bodyPr/>
          <a:lstStyle/>
          <a:p>
            <a:pPr marL="0" indent="0">
              <a:buNone/>
            </a:pPr>
            <a:r>
              <a:rPr lang="en-US" dirty="0"/>
              <a:t>a. An antiandrogen</a:t>
            </a:r>
          </a:p>
          <a:p>
            <a:pPr marL="0" indent="0">
              <a:buNone/>
            </a:pPr>
            <a:r>
              <a:rPr lang="en-US" dirty="0"/>
              <a:t>b. Docetaxel</a:t>
            </a:r>
          </a:p>
          <a:p>
            <a:pPr marL="0" indent="0">
              <a:buNone/>
            </a:pPr>
            <a:r>
              <a:rPr lang="en-US" dirty="0"/>
              <a:t>c. Either an antiandrogen or docetaxel — no difference</a:t>
            </a:r>
          </a:p>
          <a:p>
            <a:pPr marL="0" indent="0">
              <a:buNone/>
            </a:pPr>
            <a:r>
              <a:rPr lang="en-US" dirty="0"/>
              <a:t>d. I don’t know </a:t>
            </a:r>
          </a:p>
        </p:txBody>
      </p:sp>
    </p:spTree>
    <p:extLst>
      <p:ext uri="{BB962C8B-B14F-4D97-AF65-F5344CB8AC3E}">
        <p14:creationId xmlns:p14="http://schemas.microsoft.com/office/powerpoint/2010/main" val="525862998"/>
      </p:ext>
    </p:extLst>
  </p:cSld>
  <p:clrMapOvr>
    <a:masterClrMapping/>
  </p:clrMapOvr>
  <p:transition spd="slow" advClick="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FDA Approved Drugs in Advanced Prostate Cancer</a:t>
            </a:r>
          </a:p>
        </p:txBody>
      </p:sp>
      <p:sp>
        <p:nvSpPr>
          <p:cNvPr id="3" name="Content Placeholder 2"/>
          <p:cNvSpPr>
            <a:spLocks noGrp="1"/>
          </p:cNvSpPr>
          <p:nvPr>
            <p:ph idx="1"/>
          </p:nvPr>
        </p:nvSpPr>
        <p:spPr/>
        <p:txBody>
          <a:bodyPr/>
          <a:lstStyle/>
          <a:p>
            <a:r>
              <a:rPr lang="en-US" dirty="0"/>
              <a:t>Docetaxel: cytotoxic/taxane  (fatigue, diarrhea, peripheral neuropathy, muscle cramps)</a:t>
            </a:r>
          </a:p>
          <a:p>
            <a:r>
              <a:rPr lang="en-US" dirty="0"/>
              <a:t>Cabazitaxel: cytotoxic/taxane (fatigue, myelosupression)</a:t>
            </a:r>
          </a:p>
          <a:p>
            <a:r>
              <a:rPr lang="en-US" dirty="0"/>
              <a:t>Abiraterone: lyase inhibitor (dramatically inhibits testosterone production) LFT abnormalities, hypertension</a:t>
            </a:r>
          </a:p>
          <a:p>
            <a:r>
              <a:rPr lang="en-US" dirty="0"/>
              <a:t>Enzalutamide: androgen receptor antagonist (fatigue, cognitive issues)</a:t>
            </a:r>
          </a:p>
          <a:p>
            <a:r>
              <a:rPr lang="en-US" dirty="0"/>
              <a:t>Apalutamide: androgen receptor antagonist (fatigue, cognitive issues)</a:t>
            </a:r>
          </a:p>
        </p:txBody>
      </p:sp>
      <p:sp>
        <p:nvSpPr>
          <p:cNvPr id="4" name="TextBox 3">
            <a:extLst>
              <a:ext uri="{FF2B5EF4-FFF2-40B4-BE49-F238E27FC236}">
                <a16:creationId xmlns:a16="http://schemas.microsoft.com/office/drawing/2014/main" id="{641AA790-5A8B-864E-AFC1-ABB63B99821D}"/>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Robert Dreicer, MD, MS</a:t>
            </a:r>
          </a:p>
          <a:p>
            <a:endParaRPr lang="en-US" sz="1400" dirty="0"/>
          </a:p>
        </p:txBody>
      </p:sp>
    </p:spTree>
    <p:extLst>
      <p:ext uri="{BB962C8B-B14F-4D97-AF65-F5344CB8AC3E}">
        <p14:creationId xmlns:p14="http://schemas.microsoft.com/office/powerpoint/2010/main" val="395638384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 Decision-Making Hormone-Sensitive Metastatic Disease</a:t>
            </a:r>
          </a:p>
        </p:txBody>
      </p:sp>
      <p:sp>
        <p:nvSpPr>
          <p:cNvPr id="3" name="Content Placeholder 2"/>
          <p:cNvSpPr>
            <a:spLocks noGrp="1"/>
          </p:cNvSpPr>
          <p:nvPr>
            <p:ph idx="1"/>
          </p:nvPr>
        </p:nvSpPr>
        <p:spPr/>
        <p:txBody>
          <a:bodyPr/>
          <a:lstStyle/>
          <a:p>
            <a:r>
              <a:rPr lang="en-US" dirty="0"/>
              <a:t>Patient factors</a:t>
            </a:r>
          </a:p>
          <a:p>
            <a:pPr lvl="1"/>
            <a:r>
              <a:rPr lang="en-US" dirty="0"/>
              <a:t>Performance status</a:t>
            </a:r>
          </a:p>
          <a:p>
            <a:pPr lvl="1"/>
            <a:r>
              <a:rPr lang="en-US" dirty="0"/>
              <a:t>Co-morbidities, i.e. pre-existing peripheral neuropathy</a:t>
            </a:r>
          </a:p>
          <a:p>
            <a:pPr lvl="1"/>
            <a:r>
              <a:rPr lang="en-US" dirty="0"/>
              <a:t>I hate taking pills doc etc.</a:t>
            </a:r>
          </a:p>
          <a:p>
            <a:r>
              <a:rPr lang="en-US" dirty="0"/>
              <a:t>Disease factor</a:t>
            </a:r>
          </a:p>
          <a:p>
            <a:pPr lvl="1"/>
            <a:r>
              <a:rPr lang="en-US" dirty="0"/>
              <a:t>Extent of disease, volume of disease, presence/absence of visceral i.e. liver metastases</a:t>
            </a:r>
          </a:p>
          <a:p>
            <a:pPr lvl="1"/>
            <a:r>
              <a:rPr lang="en-US" dirty="0"/>
              <a:t>Non AR biology,  i.e. poor psa expresser, significant neuroendocrine features</a:t>
            </a:r>
          </a:p>
          <a:p>
            <a:r>
              <a:rPr lang="en-US" dirty="0"/>
              <a:t>Economic factors</a:t>
            </a:r>
          </a:p>
          <a:p>
            <a:pPr lvl="1"/>
            <a:r>
              <a:rPr lang="en-US" dirty="0"/>
              <a:t> Non viable co-pay or oral agents</a:t>
            </a:r>
          </a:p>
          <a:p>
            <a:pPr lvl="1"/>
            <a:endParaRPr lang="en-US" dirty="0"/>
          </a:p>
          <a:p>
            <a:pPr lvl="1"/>
            <a:endParaRPr lang="en-US" dirty="0"/>
          </a:p>
        </p:txBody>
      </p:sp>
      <p:sp>
        <p:nvSpPr>
          <p:cNvPr id="5" name="TextBox 4">
            <a:extLst>
              <a:ext uri="{FF2B5EF4-FFF2-40B4-BE49-F238E27FC236}">
                <a16:creationId xmlns:a16="http://schemas.microsoft.com/office/drawing/2014/main" id="{31B28158-4751-994D-BE82-9778ABFE0BCA}"/>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Robert Dreicer, MD, MS</a:t>
            </a:r>
          </a:p>
          <a:p>
            <a:endParaRPr lang="en-US" sz="1400" dirty="0"/>
          </a:p>
        </p:txBody>
      </p:sp>
    </p:spTree>
    <p:extLst>
      <p:ext uri="{BB962C8B-B14F-4D97-AF65-F5344CB8AC3E}">
        <p14:creationId xmlns:p14="http://schemas.microsoft.com/office/powerpoint/2010/main" val="3421929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C5D96-02DA-9844-A25A-D2FF75D78332}"/>
              </a:ext>
            </a:extLst>
          </p:cNvPr>
          <p:cNvSpPr>
            <a:spLocks noGrp="1"/>
          </p:cNvSpPr>
          <p:nvPr>
            <p:ph type="title"/>
          </p:nvPr>
        </p:nvSpPr>
        <p:spPr/>
        <p:txBody>
          <a:bodyPr/>
          <a:lstStyle/>
          <a:p>
            <a:r>
              <a:rPr lang="en-US" dirty="0"/>
              <a:t>Choosing Oral Antiandrogen</a:t>
            </a:r>
          </a:p>
        </p:txBody>
      </p:sp>
      <p:sp>
        <p:nvSpPr>
          <p:cNvPr id="3" name="Content Placeholder 2">
            <a:extLst>
              <a:ext uri="{FF2B5EF4-FFF2-40B4-BE49-F238E27FC236}">
                <a16:creationId xmlns:a16="http://schemas.microsoft.com/office/drawing/2014/main" id="{5C8A9914-E96C-9346-AE2F-5E82D6015252}"/>
              </a:ext>
            </a:extLst>
          </p:cNvPr>
          <p:cNvSpPr>
            <a:spLocks noGrp="1"/>
          </p:cNvSpPr>
          <p:nvPr>
            <p:ph idx="1"/>
          </p:nvPr>
        </p:nvSpPr>
        <p:spPr/>
        <p:txBody>
          <a:bodyPr/>
          <a:lstStyle/>
          <a:p>
            <a:r>
              <a:rPr lang="en-US" dirty="0"/>
              <a:t>Age</a:t>
            </a:r>
          </a:p>
          <a:p>
            <a:r>
              <a:rPr lang="en-US" dirty="0"/>
              <a:t>Comorbidities </a:t>
            </a:r>
          </a:p>
          <a:p>
            <a:pPr lvl="1"/>
            <a:r>
              <a:rPr lang="en-US" dirty="0"/>
              <a:t>Diabetes</a:t>
            </a:r>
          </a:p>
          <a:p>
            <a:pPr lvl="1"/>
            <a:r>
              <a:rPr lang="en-US" dirty="0"/>
              <a:t>History of seizure</a:t>
            </a:r>
          </a:p>
          <a:p>
            <a:pPr lvl="1"/>
            <a:r>
              <a:rPr lang="en-US" dirty="0"/>
              <a:t>Falls</a:t>
            </a:r>
          </a:p>
          <a:p>
            <a:pPr lvl="1"/>
            <a:r>
              <a:rPr lang="en-US" dirty="0"/>
              <a:t>Performance status</a:t>
            </a:r>
          </a:p>
          <a:p>
            <a:pPr lvl="1"/>
            <a:r>
              <a:rPr lang="en-US" dirty="0"/>
              <a:t>Concomitant medications</a:t>
            </a:r>
          </a:p>
        </p:txBody>
      </p:sp>
      <p:sp>
        <p:nvSpPr>
          <p:cNvPr id="4" name="TextBox 3">
            <a:extLst>
              <a:ext uri="{FF2B5EF4-FFF2-40B4-BE49-F238E27FC236}">
                <a16:creationId xmlns:a16="http://schemas.microsoft.com/office/drawing/2014/main" id="{D298B596-45CC-364E-9783-567E2E733AF2}"/>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Kara M Olivier, NP, APRN-BC</a:t>
            </a:r>
          </a:p>
          <a:p>
            <a:endParaRPr lang="en-US" sz="1400" dirty="0"/>
          </a:p>
        </p:txBody>
      </p:sp>
    </p:spTree>
    <p:extLst>
      <p:ext uri="{BB962C8B-B14F-4D97-AF65-F5344CB8AC3E}">
        <p14:creationId xmlns:p14="http://schemas.microsoft.com/office/powerpoint/2010/main" val="9075313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62C4-A394-B442-BEB7-A99F9FA1CA2A}"/>
              </a:ext>
            </a:extLst>
          </p:cNvPr>
          <p:cNvSpPr>
            <a:spLocks noGrp="1"/>
          </p:cNvSpPr>
          <p:nvPr>
            <p:ph type="title"/>
          </p:nvPr>
        </p:nvSpPr>
        <p:spPr/>
        <p:txBody>
          <a:bodyPr/>
          <a:lstStyle/>
          <a:p>
            <a:r>
              <a:rPr lang="en-US" dirty="0"/>
              <a:t>Monitoring</a:t>
            </a:r>
          </a:p>
        </p:txBody>
      </p:sp>
      <p:sp>
        <p:nvSpPr>
          <p:cNvPr id="3" name="Content Placeholder 2">
            <a:extLst>
              <a:ext uri="{FF2B5EF4-FFF2-40B4-BE49-F238E27FC236}">
                <a16:creationId xmlns:a16="http://schemas.microsoft.com/office/drawing/2014/main" id="{E1ED8C48-96B9-9140-A7D8-D6E326556B7F}"/>
              </a:ext>
            </a:extLst>
          </p:cNvPr>
          <p:cNvSpPr>
            <a:spLocks noGrp="1"/>
          </p:cNvSpPr>
          <p:nvPr>
            <p:ph idx="1"/>
          </p:nvPr>
        </p:nvSpPr>
        <p:spPr/>
        <p:txBody>
          <a:bodyPr/>
          <a:lstStyle/>
          <a:p>
            <a:r>
              <a:rPr lang="en-US" dirty="0"/>
              <a:t>Evaluation two weeks after initiating treatment with physical exam and safety laboratory monitoring </a:t>
            </a:r>
          </a:p>
          <a:p>
            <a:pPr lvl="1"/>
            <a:r>
              <a:rPr lang="en-US" dirty="0"/>
              <a:t>CBC/differential, comprehensive metabolic panel</a:t>
            </a:r>
          </a:p>
          <a:p>
            <a:r>
              <a:rPr lang="en-US" dirty="0"/>
              <a:t>Based on tolerability can move to monthly follow up with serial labs and PSA</a:t>
            </a:r>
          </a:p>
          <a:p>
            <a:r>
              <a:rPr lang="en-US" dirty="0"/>
              <a:t>Restaging scans within six months of initiating treatment</a:t>
            </a:r>
          </a:p>
          <a:p>
            <a:endParaRPr lang="en-US" dirty="0"/>
          </a:p>
          <a:p>
            <a:pPr lvl="1"/>
            <a:endParaRPr lang="en-US" dirty="0"/>
          </a:p>
          <a:p>
            <a:pPr lvl="1"/>
            <a:endParaRPr lang="en-US" dirty="0"/>
          </a:p>
          <a:p>
            <a:pPr marL="457200" lvl="1" indent="0">
              <a:buNone/>
            </a:pPr>
            <a:endParaRPr lang="en-US" dirty="0"/>
          </a:p>
          <a:p>
            <a:pPr lvl="1"/>
            <a:endParaRPr lang="en-US" dirty="0"/>
          </a:p>
          <a:p>
            <a:pPr marL="457200" lvl="1" indent="0">
              <a:buNone/>
            </a:pPr>
            <a:endParaRPr lang="en-US" dirty="0"/>
          </a:p>
        </p:txBody>
      </p:sp>
      <p:pic>
        <p:nvPicPr>
          <p:cNvPr id="4" name="Picture 3">
            <a:extLst>
              <a:ext uri="{FF2B5EF4-FFF2-40B4-BE49-F238E27FC236}">
                <a16:creationId xmlns:a16="http://schemas.microsoft.com/office/drawing/2014/main" id="{2772C96E-092D-E74B-A5C3-375B30BD086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6149B22-3BC0-944B-A3A9-1F3197C49D26}"/>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Kara M Olivier, NP, APRN-BC</a:t>
            </a:r>
          </a:p>
          <a:p>
            <a:endParaRPr lang="en-US" sz="1400" dirty="0"/>
          </a:p>
        </p:txBody>
      </p:sp>
    </p:spTree>
    <p:extLst>
      <p:ext uri="{BB962C8B-B14F-4D97-AF65-F5344CB8AC3E}">
        <p14:creationId xmlns:p14="http://schemas.microsoft.com/office/powerpoint/2010/main" val="2336149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8BCB-38C0-934C-A853-993D58BB827C}"/>
              </a:ext>
            </a:extLst>
          </p:cNvPr>
          <p:cNvSpPr>
            <a:spLocks noGrp="1"/>
          </p:cNvSpPr>
          <p:nvPr>
            <p:ph type="title"/>
          </p:nvPr>
        </p:nvSpPr>
        <p:spPr/>
        <p:txBody>
          <a:bodyPr/>
          <a:lstStyle/>
          <a:p>
            <a:r>
              <a:rPr lang="en-US" dirty="0"/>
              <a:t>LATITUDE Final Overall Survival Analysis By Volume of Disease (CHAARTED definition*)</a:t>
            </a:r>
          </a:p>
        </p:txBody>
      </p:sp>
      <p:sp>
        <p:nvSpPr>
          <p:cNvPr id="3" name="TextBox 2">
            <a:extLst>
              <a:ext uri="{FF2B5EF4-FFF2-40B4-BE49-F238E27FC236}">
                <a16:creationId xmlns:a16="http://schemas.microsoft.com/office/drawing/2014/main" id="{82CE870B-351D-574A-B6EB-66DE34AB8B50}"/>
              </a:ext>
            </a:extLst>
          </p:cNvPr>
          <p:cNvSpPr txBox="1"/>
          <p:nvPr/>
        </p:nvSpPr>
        <p:spPr>
          <a:xfrm>
            <a:off x="457200" y="6550223"/>
            <a:ext cx="8145178"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Fizazi</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K et al. Lancet Oncol 2019;20:686-700. </a:t>
            </a:r>
            <a:r>
              <a:rPr kumimoji="0" lang="en-US" sz="1400" b="0" i="1" u="none" strike="noStrike" kern="1200" cap="none" spc="0" normalizeH="0" baseline="0" noProof="0" dirty="0">
                <a:ln>
                  <a:noFill/>
                </a:ln>
                <a:solidFill>
                  <a:prstClr val="black"/>
                </a:solidFill>
                <a:effectLst/>
                <a:uLnTx/>
                <a:uFillTx/>
                <a:latin typeface="Arial" charset="0"/>
                <a:ea typeface="ＭＳ Ｐゴシック" charset="0"/>
              </a:rPr>
              <a:t>Chi et al 2019 GU Cancers Symposium; </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Abstract 141.</a:t>
            </a:r>
          </a:p>
        </p:txBody>
      </p:sp>
      <p:pic>
        <p:nvPicPr>
          <p:cNvPr id="5" name="Picture 4" descr="A close up of a map&#10;&#10;Description automatically generated">
            <a:extLst>
              <a:ext uri="{FF2B5EF4-FFF2-40B4-BE49-F238E27FC236}">
                <a16:creationId xmlns:a16="http://schemas.microsoft.com/office/drawing/2014/main" id="{AF70B1B8-837A-1E4B-A340-408A9BF13638}"/>
              </a:ext>
            </a:extLst>
          </p:cNvPr>
          <p:cNvPicPr>
            <a:picLocks noChangeAspect="1"/>
          </p:cNvPicPr>
          <p:nvPr/>
        </p:nvPicPr>
        <p:blipFill>
          <a:blip r:embed="rId2"/>
          <a:stretch>
            <a:fillRect/>
          </a:stretch>
        </p:blipFill>
        <p:spPr>
          <a:xfrm>
            <a:off x="380999" y="1676400"/>
            <a:ext cx="5715000" cy="3277184"/>
          </a:xfrm>
          <a:prstGeom prst="rect">
            <a:avLst/>
          </a:prstGeom>
        </p:spPr>
      </p:pic>
      <p:pic>
        <p:nvPicPr>
          <p:cNvPr id="7" name="Picture 6" descr="A close up of a map&#10;&#10;Description automatically generated">
            <a:extLst>
              <a:ext uri="{FF2B5EF4-FFF2-40B4-BE49-F238E27FC236}">
                <a16:creationId xmlns:a16="http://schemas.microsoft.com/office/drawing/2014/main" id="{35AEA80C-B700-0B40-B1CE-BE3341B7B74B}"/>
              </a:ext>
            </a:extLst>
          </p:cNvPr>
          <p:cNvPicPr>
            <a:picLocks noChangeAspect="1"/>
          </p:cNvPicPr>
          <p:nvPr/>
        </p:nvPicPr>
        <p:blipFill>
          <a:blip r:embed="rId3"/>
          <a:stretch>
            <a:fillRect/>
          </a:stretch>
        </p:blipFill>
        <p:spPr>
          <a:xfrm>
            <a:off x="6324600" y="1676400"/>
            <a:ext cx="5714999" cy="3292016"/>
          </a:xfrm>
          <a:prstGeom prst="rect">
            <a:avLst/>
          </a:prstGeom>
        </p:spPr>
      </p:pic>
      <p:graphicFrame>
        <p:nvGraphicFramePr>
          <p:cNvPr id="9" name="Table 8">
            <a:extLst>
              <a:ext uri="{FF2B5EF4-FFF2-40B4-BE49-F238E27FC236}">
                <a16:creationId xmlns:a16="http://schemas.microsoft.com/office/drawing/2014/main" id="{F2FA096B-BA71-A344-95B3-E1C8AD083E9A}"/>
              </a:ext>
            </a:extLst>
          </p:cNvPr>
          <p:cNvGraphicFramePr>
            <a:graphicFrameLocks noGrp="1"/>
          </p:cNvGraphicFramePr>
          <p:nvPr>
            <p:extLst>
              <p:ext uri="{D42A27DB-BD31-4B8C-83A1-F6EECF244321}">
                <p14:modId xmlns:p14="http://schemas.microsoft.com/office/powerpoint/2010/main" val="2111038732"/>
              </p:ext>
            </p:extLst>
          </p:nvPr>
        </p:nvGraphicFramePr>
        <p:xfrm>
          <a:off x="457200" y="5088116"/>
          <a:ext cx="5588000" cy="919480"/>
        </p:xfrm>
        <a:graphic>
          <a:graphicData uri="http://schemas.openxmlformats.org/drawingml/2006/table">
            <a:tbl>
              <a:tblPr firstRow="1" bandRow="1"/>
              <a:tblGrid>
                <a:gridCol w="829659">
                  <a:extLst>
                    <a:ext uri="{9D8B030D-6E8A-4147-A177-3AD203B41FA5}">
                      <a16:colId xmlns:a16="http://schemas.microsoft.com/office/drawing/2014/main" val="1966906200"/>
                    </a:ext>
                  </a:extLst>
                </a:gridCol>
                <a:gridCol w="1468210">
                  <a:extLst>
                    <a:ext uri="{9D8B030D-6E8A-4147-A177-3AD203B41FA5}">
                      <a16:colId xmlns:a16="http://schemas.microsoft.com/office/drawing/2014/main" val="2570242564"/>
                    </a:ext>
                  </a:extLst>
                </a:gridCol>
                <a:gridCol w="1723402">
                  <a:extLst>
                    <a:ext uri="{9D8B030D-6E8A-4147-A177-3AD203B41FA5}">
                      <a16:colId xmlns:a16="http://schemas.microsoft.com/office/drawing/2014/main" val="3017823516"/>
                    </a:ext>
                  </a:extLst>
                </a:gridCol>
                <a:gridCol w="626692">
                  <a:extLst>
                    <a:ext uri="{9D8B030D-6E8A-4147-A177-3AD203B41FA5}">
                      <a16:colId xmlns:a16="http://schemas.microsoft.com/office/drawing/2014/main" val="153591436"/>
                    </a:ext>
                  </a:extLst>
                </a:gridCol>
                <a:gridCol w="940037">
                  <a:extLst>
                    <a:ext uri="{9D8B030D-6E8A-4147-A177-3AD203B41FA5}">
                      <a16:colId xmlns:a16="http://schemas.microsoft.com/office/drawing/2014/main" val="1576191475"/>
                    </a:ext>
                  </a:extLst>
                </a:gridCol>
              </a:tblGrid>
              <a:tr h="370840">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endParaRPr lang="en-US" sz="15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ADT + AA + P</a:t>
                      </a:r>
                    </a:p>
                    <a:p>
                      <a:pPr algn="ctr"/>
                      <a:r>
                        <a:rPr lang="en-US" sz="1500" dirty="0">
                          <a:solidFill>
                            <a:schemeClr val="tx1"/>
                          </a:solidFill>
                          <a:latin typeface="Arial" panose="020B0604020202020204" pitchFamily="34" charset="0"/>
                          <a:cs typeface="Arial" panose="020B0604020202020204" pitchFamily="34" charset="0"/>
                        </a:rPr>
                        <a:t>(n = 487)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ADT + Placebo</a:t>
                      </a:r>
                    </a:p>
                    <a:p>
                      <a:pPr algn="ctr"/>
                      <a:r>
                        <a:rPr lang="en-US" sz="1500" dirty="0">
                          <a:solidFill>
                            <a:schemeClr val="tx1"/>
                          </a:solidFill>
                          <a:latin typeface="Arial" panose="020B0604020202020204" pitchFamily="34" charset="0"/>
                          <a:cs typeface="Arial" panose="020B0604020202020204" pitchFamily="34" charset="0"/>
                        </a:rPr>
                        <a:t>(n = 468)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dirty="0">
                        <a:solidFill>
                          <a:schemeClr val="tx1"/>
                        </a:solidFill>
                        <a:latin typeface="Arial" panose="020B0604020202020204" pitchFamily="34" charset="0"/>
                        <a:cs typeface="Arial" panose="020B0604020202020204" pitchFamily="34" charset="0"/>
                      </a:endParaRPr>
                    </a:p>
                    <a:p>
                      <a:pPr algn="ctr"/>
                      <a:r>
                        <a:rPr lang="en-US" sz="1500" dirty="0">
                          <a:solidFill>
                            <a:schemeClr val="tx1"/>
                          </a:solidFill>
                          <a:latin typeface="Arial" panose="020B0604020202020204" pitchFamily="34" charset="0"/>
                          <a:cs typeface="Arial" panose="020B0604020202020204" pitchFamily="34" charset="0"/>
                        </a:rPr>
                        <a:t>HR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dirty="0">
                        <a:solidFill>
                          <a:schemeClr val="tx1"/>
                        </a:solidFill>
                        <a:latin typeface="Arial" panose="020B0604020202020204" pitchFamily="34" charset="0"/>
                        <a:cs typeface="Arial" panose="020B0604020202020204" pitchFamily="34" charset="0"/>
                      </a:endParaRPr>
                    </a:p>
                    <a:p>
                      <a:pPr algn="ctr"/>
                      <a:r>
                        <a:rPr lang="en-US" sz="1500" i="1" dirty="0">
                          <a:solidFill>
                            <a:schemeClr val="tx1"/>
                          </a:solidFill>
                          <a:latin typeface="Arial" panose="020B0604020202020204" pitchFamily="34" charset="0"/>
                          <a:cs typeface="Arial" panose="020B0604020202020204" pitchFamily="34" charset="0"/>
                        </a:rPr>
                        <a:t>P</a:t>
                      </a:r>
                      <a:r>
                        <a:rPr lang="en-US" sz="1500" dirty="0">
                          <a:solidFill>
                            <a:schemeClr val="tx1"/>
                          </a:solidFill>
                          <a:latin typeface="Arial" panose="020B0604020202020204" pitchFamily="34" charset="0"/>
                          <a:cs typeface="Arial" panose="020B0604020202020204" pitchFamily="34" charset="0"/>
                        </a:rPr>
                        <a:t>-value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3963256562"/>
                  </a:ext>
                </a:extLst>
              </a:tr>
              <a:tr h="370840">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r>
                        <a:rPr lang="en-US" sz="1500" dirty="0" err="1">
                          <a:solidFill>
                            <a:schemeClr val="tx1"/>
                          </a:solidFill>
                          <a:latin typeface="Arial" panose="020B0604020202020204" pitchFamily="34" charset="0"/>
                          <a:cs typeface="Arial" panose="020B0604020202020204" pitchFamily="34" charset="0"/>
                        </a:rPr>
                        <a:t>mOS</a:t>
                      </a:r>
                      <a:endParaRPr lang="en-US" sz="15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49.7 </a:t>
                      </a:r>
                      <a:r>
                        <a:rPr lang="en-US" sz="1500" dirty="0" err="1">
                          <a:solidFill>
                            <a:schemeClr val="tx1"/>
                          </a:solidFill>
                          <a:latin typeface="Arial" panose="020B0604020202020204" pitchFamily="34" charset="0"/>
                          <a:cs typeface="Arial" panose="020B0604020202020204" pitchFamily="34" charset="0"/>
                        </a:rPr>
                        <a:t>mo</a:t>
                      </a:r>
                      <a:endParaRPr lang="en-US" sz="15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33.3 </a:t>
                      </a:r>
                      <a:r>
                        <a:rPr lang="en-US" sz="1500" dirty="0" err="1">
                          <a:solidFill>
                            <a:schemeClr val="tx1"/>
                          </a:solidFill>
                          <a:latin typeface="Arial" panose="020B0604020202020204" pitchFamily="34" charset="0"/>
                          <a:cs typeface="Arial" panose="020B0604020202020204" pitchFamily="34" charset="0"/>
                        </a:rPr>
                        <a:t>mo</a:t>
                      </a:r>
                      <a:endParaRPr lang="en-US" sz="15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0.62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&lt;0.0001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extLst>
                  <a:ext uri="{0D108BD9-81ED-4DB2-BD59-A6C34878D82A}">
                    <a16:rowId xmlns:a16="http://schemas.microsoft.com/office/drawing/2014/main" val="3301255533"/>
                  </a:ext>
                </a:extLst>
              </a:tr>
            </a:tbl>
          </a:graphicData>
        </a:graphic>
      </p:graphicFrame>
      <p:sp>
        <p:nvSpPr>
          <p:cNvPr id="10" name="TextBox 9">
            <a:extLst>
              <a:ext uri="{FF2B5EF4-FFF2-40B4-BE49-F238E27FC236}">
                <a16:creationId xmlns:a16="http://schemas.microsoft.com/office/drawing/2014/main" id="{89462902-E653-2B44-833E-31C7FC99D11C}"/>
              </a:ext>
            </a:extLst>
          </p:cNvPr>
          <p:cNvSpPr txBox="1"/>
          <p:nvPr/>
        </p:nvSpPr>
        <p:spPr>
          <a:xfrm>
            <a:off x="380999" y="1253099"/>
            <a:ext cx="57149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High-Volume Disease</a:t>
            </a:r>
          </a:p>
        </p:txBody>
      </p:sp>
      <p:sp>
        <p:nvSpPr>
          <p:cNvPr id="11" name="TextBox 10">
            <a:extLst>
              <a:ext uri="{FF2B5EF4-FFF2-40B4-BE49-F238E27FC236}">
                <a16:creationId xmlns:a16="http://schemas.microsoft.com/office/drawing/2014/main" id="{D5DBDC9A-77F7-9E46-BC58-DE7ED41DCE10}"/>
              </a:ext>
            </a:extLst>
          </p:cNvPr>
          <p:cNvSpPr txBox="1"/>
          <p:nvPr/>
        </p:nvSpPr>
        <p:spPr>
          <a:xfrm>
            <a:off x="6324600" y="1253099"/>
            <a:ext cx="5714999"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Low-Volume Disease</a:t>
            </a:r>
          </a:p>
        </p:txBody>
      </p:sp>
      <p:sp>
        <p:nvSpPr>
          <p:cNvPr id="12" name="Rectangle 11">
            <a:extLst>
              <a:ext uri="{FF2B5EF4-FFF2-40B4-BE49-F238E27FC236}">
                <a16:creationId xmlns:a16="http://schemas.microsoft.com/office/drawing/2014/main" id="{A2417344-8C39-514F-B23D-39ED2C053D24}"/>
              </a:ext>
            </a:extLst>
          </p:cNvPr>
          <p:cNvSpPr/>
          <p:nvPr/>
        </p:nvSpPr>
        <p:spPr bwMode="auto">
          <a:xfrm>
            <a:off x="1524000" y="4205551"/>
            <a:ext cx="2133600" cy="2286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aphicFrame>
        <p:nvGraphicFramePr>
          <p:cNvPr id="14" name="Table 13">
            <a:extLst>
              <a:ext uri="{FF2B5EF4-FFF2-40B4-BE49-F238E27FC236}">
                <a16:creationId xmlns:a16="http://schemas.microsoft.com/office/drawing/2014/main" id="{D786E87F-CC2C-1C49-ADE2-89B0606DEAD0}"/>
              </a:ext>
            </a:extLst>
          </p:cNvPr>
          <p:cNvGraphicFramePr>
            <a:graphicFrameLocks noGrp="1"/>
          </p:cNvGraphicFramePr>
          <p:nvPr>
            <p:extLst>
              <p:ext uri="{D42A27DB-BD31-4B8C-83A1-F6EECF244321}">
                <p14:modId xmlns:p14="http://schemas.microsoft.com/office/powerpoint/2010/main" val="4006958356"/>
              </p:ext>
            </p:extLst>
          </p:nvPr>
        </p:nvGraphicFramePr>
        <p:xfrm>
          <a:off x="6388099" y="5084142"/>
          <a:ext cx="5588000" cy="919480"/>
        </p:xfrm>
        <a:graphic>
          <a:graphicData uri="http://schemas.openxmlformats.org/drawingml/2006/table">
            <a:tbl>
              <a:tblPr firstRow="1" bandRow="1"/>
              <a:tblGrid>
                <a:gridCol w="829659">
                  <a:extLst>
                    <a:ext uri="{9D8B030D-6E8A-4147-A177-3AD203B41FA5}">
                      <a16:colId xmlns:a16="http://schemas.microsoft.com/office/drawing/2014/main" val="1966906200"/>
                    </a:ext>
                  </a:extLst>
                </a:gridCol>
                <a:gridCol w="1468210">
                  <a:extLst>
                    <a:ext uri="{9D8B030D-6E8A-4147-A177-3AD203B41FA5}">
                      <a16:colId xmlns:a16="http://schemas.microsoft.com/office/drawing/2014/main" val="2570242564"/>
                    </a:ext>
                  </a:extLst>
                </a:gridCol>
                <a:gridCol w="1723402">
                  <a:extLst>
                    <a:ext uri="{9D8B030D-6E8A-4147-A177-3AD203B41FA5}">
                      <a16:colId xmlns:a16="http://schemas.microsoft.com/office/drawing/2014/main" val="3017823516"/>
                    </a:ext>
                  </a:extLst>
                </a:gridCol>
                <a:gridCol w="626692">
                  <a:extLst>
                    <a:ext uri="{9D8B030D-6E8A-4147-A177-3AD203B41FA5}">
                      <a16:colId xmlns:a16="http://schemas.microsoft.com/office/drawing/2014/main" val="153591436"/>
                    </a:ext>
                  </a:extLst>
                </a:gridCol>
                <a:gridCol w="940037">
                  <a:extLst>
                    <a:ext uri="{9D8B030D-6E8A-4147-A177-3AD203B41FA5}">
                      <a16:colId xmlns:a16="http://schemas.microsoft.com/office/drawing/2014/main" val="1576191475"/>
                    </a:ext>
                  </a:extLst>
                </a:gridCol>
              </a:tblGrid>
              <a:tr h="370840">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endParaRPr lang="en-US" sz="15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ADT + AA + P</a:t>
                      </a:r>
                    </a:p>
                    <a:p>
                      <a:pPr algn="ctr"/>
                      <a:r>
                        <a:rPr lang="en-US" sz="1500" dirty="0">
                          <a:solidFill>
                            <a:schemeClr val="tx1"/>
                          </a:solidFill>
                          <a:latin typeface="Arial" panose="020B0604020202020204" pitchFamily="34" charset="0"/>
                          <a:cs typeface="Arial" panose="020B0604020202020204" pitchFamily="34" charset="0"/>
                        </a:rPr>
                        <a:t>(n = 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ADT + Placebo</a:t>
                      </a:r>
                    </a:p>
                    <a:p>
                      <a:pPr algn="ctr"/>
                      <a:r>
                        <a:rPr lang="en-US" sz="1500" dirty="0">
                          <a:solidFill>
                            <a:schemeClr val="tx1"/>
                          </a:solidFill>
                          <a:latin typeface="Arial" panose="020B0604020202020204" pitchFamily="34" charset="0"/>
                          <a:cs typeface="Arial" panose="020B0604020202020204" pitchFamily="34" charset="0"/>
                        </a:rPr>
                        <a:t>(n = 133)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dirty="0">
                        <a:solidFill>
                          <a:schemeClr val="tx1"/>
                        </a:solidFill>
                        <a:latin typeface="Arial" panose="020B0604020202020204" pitchFamily="34" charset="0"/>
                        <a:cs typeface="Arial" panose="020B0604020202020204" pitchFamily="34" charset="0"/>
                      </a:endParaRPr>
                    </a:p>
                    <a:p>
                      <a:pPr algn="ctr"/>
                      <a:r>
                        <a:rPr lang="en-US" sz="1500" dirty="0">
                          <a:solidFill>
                            <a:schemeClr val="tx1"/>
                          </a:solidFill>
                          <a:latin typeface="Arial" panose="020B0604020202020204" pitchFamily="34" charset="0"/>
                          <a:cs typeface="Arial" panose="020B0604020202020204" pitchFamily="34" charset="0"/>
                        </a:rPr>
                        <a:t>HR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tc>
                  <a:txBody>
                    <a:bodyPr/>
                    <a:lstStyle>
                      <a:lvl1pPr marL="0" algn="l" defTabSz="457208" rtl="0" eaLnBrk="1" latinLnBrk="0" hangingPunct="1">
                        <a:defRPr sz="1800" b="1" kern="1200">
                          <a:solidFill>
                            <a:schemeClr val="lt1"/>
                          </a:solidFill>
                          <a:latin typeface="Calibri" panose="020F0502020204030204"/>
                        </a:defRPr>
                      </a:lvl1pPr>
                      <a:lvl2pPr marL="457208" algn="l" defTabSz="457208" rtl="0" eaLnBrk="1" latinLnBrk="0" hangingPunct="1">
                        <a:defRPr sz="1800" b="1" kern="1200">
                          <a:solidFill>
                            <a:schemeClr val="lt1"/>
                          </a:solidFill>
                          <a:latin typeface="Calibri" panose="020F0502020204030204"/>
                        </a:defRPr>
                      </a:lvl2pPr>
                      <a:lvl3pPr marL="914415" algn="l" defTabSz="457208" rtl="0" eaLnBrk="1" latinLnBrk="0" hangingPunct="1">
                        <a:defRPr sz="1800" b="1" kern="1200">
                          <a:solidFill>
                            <a:schemeClr val="lt1"/>
                          </a:solidFill>
                          <a:latin typeface="Calibri" panose="020F0502020204030204"/>
                        </a:defRPr>
                      </a:lvl3pPr>
                      <a:lvl4pPr marL="1371623" algn="l" defTabSz="457208" rtl="0" eaLnBrk="1" latinLnBrk="0" hangingPunct="1">
                        <a:defRPr sz="1800" b="1" kern="1200">
                          <a:solidFill>
                            <a:schemeClr val="lt1"/>
                          </a:solidFill>
                          <a:latin typeface="Calibri" panose="020F0502020204030204"/>
                        </a:defRPr>
                      </a:lvl4pPr>
                      <a:lvl5pPr marL="1828830" algn="l" defTabSz="457208" rtl="0" eaLnBrk="1" latinLnBrk="0" hangingPunct="1">
                        <a:defRPr sz="1800" b="1" kern="1200">
                          <a:solidFill>
                            <a:schemeClr val="lt1"/>
                          </a:solidFill>
                          <a:latin typeface="Calibri" panose="020F0502020204030204"/>
                        </a:defRPr>
                      </a:lvl5pPr>
                      <a:lvl6pPr marL="2286038" algn="l" defTabSz="457208" rtl="0" eaLnBrk="1" latinLnBrk="0" hangingPunct="1">
                        <a:defRPr sz="1800" b="1" kern="1200">
                          <a:solidFill>
                            <a:schemeClr val="lt1"/>
                          </a:solidFill>
                          <a:latin typeface="Calibri" panose="020F0502020204030204"/>
                        </a:defRPr>
                      </a:lvl6pPr>
                      <a:lvl7pPr marL="2743246" algn="l" defTabSz="457208" rtl="0" eaLnBrk="1" latinLnBrk="0" hangingPunct="1">
                        <a:defRPr sz="1800" b="1" kern="1200">
                          <a:solidFill>
                            <a:schemeClr val="lt1"/>
                          </a:solidFill>
                          <a:latin typeface="Calibri" panose="020F0502020204030204"/>
                        </a:defRPr>
                      </a:lvl7pPr>
                      <a:lvl8pPr marL="3200453" algn="l" defTabSz="457208" rtl="0" eaLnBrk="1" latinLnBrk="0" hangingPunct="1">
                        <a:defRPr sz="1800" b="1" kern="1200">
                          <a:solidFill>
                            <a:schemeClr val="lt1"/>
                          </a:solidFill>
                          <a:latin typeface="Calibri" panose="020F0502020204030204"/>
                        </a:defRPr>
                      </a:lvl8pPr>
                      <a:lvl9pPr marL="3657661" algn="l" defTabSz="457208" rtl="0" eaLnBrk="1" latinLnBrk="0" hangingPunct="1">
                        <a:defRPr sz="1800" b="1" kern="1200">
                          <a:solidFill>
                            <a:schemeClr val="lt1"/>
                          </a:solidFill>
                          <a:latin typeface="Calibri" panose="020F0502020204030204"/>
                        </a:defRPr>
                      </a:lvl9pPr>
                    </a:lstStyle>
                    <a:p>
                      <a:pPr algn="ctr"/>
                      <a:endParaRPr lang="en-US" sz="1500" dirty="0">
                        <a:solidFill>
                          <a:schemeClr val="tx1"/>
                        </a:solidFill>
                        <a:latin typeface="Arial" panose="020B0604020202020204" pitchFamily="34" charset="0"/>
                        <a:cs typeface="Arial" panose="020B0604020202020204" pitchFamily="34" charset="0"/>
                      </a:endParaRPr>
                    </a:p>
                    <a:p>
                      <a:pPr algn="ctr"/>
                      <a:r>
                        <a:rPr lang="en-US" sz="1500" i="1" dirty="0">
                          <a:solidFill>
                            <a:schemeClr val="tx1"/>
                          </a:solidFill>
                          <a:latin typeface="Arial" panose="020B0604020202020204" pitchFamily="34" charset="0"/>
                          <a:cs typeface="Arial" panose="020B0604020202020204" pitchFamily="34" charset="0"/>
                        </a:rPr>
                        <a:t>P</a:t>
                      </a:r>
                      <a:r>
                        <a:rPr lang="en-US" sz="1500" dirty="0">
                          <a:solidFill>
                            <a:schemeClr val="tx1"/>
                          </a:solidFill>
                          <a:latin typeface="Arial" panose="020B0604020202020204" pitchFamily="34" charset="0"/>
                          <a:cs typeface="Arial" panose="020B0604020202020204" pitchFamily="34" charset="0"/>
                        </a:rPr>
                        <a:t>-value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03864"/>
                    </a:solidFill>
                  </a:tcPr>
                </a:tc>
                <a:extLst>
                  <a:ext uri="{0D108BD9-81ED-4DB2-BD59-A6C34878D82A}">
                    <a16:rowId xmlns:a16="http://schemas.microsoft.com/office/drawing/2014/main" val="3963256562"/>
                  </a:ext>
                </a:extLst>
              </a:tr>
              <a:tr h="370840">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r>
                        <a:rPr lang="en-US" sz="1500" dirty="0" err="1">
                          <a:solidFill>
                            <a:schemeClr val="tx1"/>
                          </a:solidFill>
                          <a:latin typeface="Arial" panose="020B0604020202020204" pitchFamily="34" charset="0"/>
                          <a:cs typeface="Arial" panose="020B0604020202020204" pitchFamily="34" charset="0"/>
                        </a:rPr>
                        <a:t>mOS</a:t>
                      </a:r>
                      <a:endParaRPr lang="en-US" sz="15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Not reached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0.72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tc>
                  <a:txBody>
                    <a:bodyPr/>
                    <a:lstStyle>
                      <a:lvl1pPr marL="0" algn="l" defTabSz="457208" rtl="0" eaLnBrk="1" latinLnBrk="0" hangingPunct="1">
                        <a:defRPr sz="1800" kern="1200">
                          <a:solidFill>
                            <a:schemeClr val="dk1"/>
                          </a:solidFill>
                          <a:latin typeface="Calibri" panose="020F0502020204030204"/>
                        </a:defRPr>
                      </a:lvl1pPr>
                      <a:lvl2pPr marL="457208" algn="l" defTabSz="457208" rtl="0" eaLnBrk="1" latinLnBrk="0" hangingPunct="1">
                        <a:defRPr sz="1800" kern="1200">
                          <a:solidFill>
                            <a:schemeClr val="dk1"/>
                          </a:solidFill>
                          <a:latin typeface="Calibri" panose="020F0502020204030204"/>
                        </a:defRPr>
                      </a:lvl2pPr>
                      <a:lvl3pPr marL="914415" algn="l" defTabSz="457208" rtl="0" eaLnBrk="1" latinLnBrk="0" hangingPunct="1">
                        <a:defRPr sz="1800" kern="1200">
                          <a:solidFill>
                            <a:schemeClr val="dk1"/>
                          </a:solidFill>
                          <a:latin typeface="Calibri" panose="020F0502020204030204"/>
                        </a:defRPr>
                      </a:lvl3pPr>
                      <a:lvl4pPr marL="1371623" algn="l" defTabSz="457208" rtl="0" eaLnBrk="1" latinLnBrk="0" hangingPunct="1">
                        <a:defRPr sz="1800" kern="1200">
                          <a:solidFill>
                            <a:schemeClr val="dk1"/>
                          </a:solidFill>
                          <a:latin typeface="Calibri" panose="020F0502020204030204"/>
                        </a:defRPr>
                      </a:lvl4pPr>
                      <a:lvl5pPr marL="1828830" algn="l" defTabSz="457208" rtl="0" eaLnBrk="1" latinLnBrk="0" hangingPunct="1">
                        <a:defRPr sz="1800" kern="1200">
                          <a:solidFill>
                            <a:schemeClr val="dk1"/>
                          </a:solidFill>
                          <a:latin typeface="Calibri" panose="020F0502020204030204"/>
                        </a:defRPr>
                      </a:lvl5pPr>
                      <a:lvl6pPr marL="2286038" algn="l" defTabSz="457208" rtl="0" eaLnBrk="1" latinLnBrk="0" hangingPunct="1">
                        <a:defRPr sz="1800" kern="1200">
                          <a:solidFill>
                            <a:schemeClr val="dk1"/>
                          </a:solidFill>
                          <a:latin typeface="Calibri" panose="020F0502020204030204"/>
                        </a:defRPr>
                      </a:lvl6pPr>
                      <a:lvl7pPr marL="2743246" algn="l" defTabSz="457208" rtl="0" eaLnBrk="1" latinLnBrk="0" hangingPunct="1">
                        <a:defRPr sz="1800" kern="1200">
                          <a:solidFill>
                            <a:schemeClr val="dk1"/>
                          </a:solidFill>
                          <a:latin typeface="Calibri" panose="020F0502020204030204"/>
                        </a:defRPr>
                      </a:lvl7pPr>
                      <a:lvl8pPr marL="3200453" algn="l" defTabSz="457208" rtl="0" eaLnBrk="1" latinLnBrk="0" hangingPunct="1">
                        <a:defRPr sz="1800" kern="1200">
                          <a:solidFill>
                            <a:schemeClr val="dk1"/>
                          </a:solidFill>
                          <a:latin typeface="Calibri" panose="020F0502020204030204"/>
                        </a:defRPr>
                      </a:lvl8pPr>
                      <a:lvl9pPr marL="3657661" algn="l" defTabSz="457208" rtl="0" eaLnBrk="1" latinLnBrk="0" hangingPunct="1">
                        <a:defRPr sz="1800" kern="1200">
                          <a:solidFill>
                            <a:schemeClr val="dk1"/>
                          </a:solidFill>
                          <a:latin typeface="Calibri" panose="020F0502020204030204"/>
                        </a:defRPr>
                      </a:lvl9pPr>
                    </a:lstStyle>
                    <a:p>
                      <a:pPr algn="ctr"/>
                      <a:r>
                        <a:rPr lang="en-US" sz="1500" dirty="0">
                          <a:solidFill>
                            <a:schemeClr val="tx1"/>
                          </a:solidFill>
                          <a:latin typeface="Arial" panose="020B0604020202020204" pitchFamily="34" charset="0"/>
                          <a:cs typeface="Arial" panose="020B0604020202020204" pitchFamily="34" charset="0"/>
                        </a:rPr>
                        <a:t>0.1242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45190"/>
                    </a:solidFill>
                  </a:tcPr>
                </a:tc>
                <a:extLst>
                  <a:ext uri="{0D108BD9-81ED-4DB2-BD59-A6C34878D82A}">
                    <a16:rowId xmlns:a16="http://schemas.microsoft.com/office/drawing/2014/main" val="3301255533"/>
                  </a:ext>
                </a:extLst>
              </a:tr>
            </a:tbl>
          </a:graphicData>
        </a:graphic>
      </p:graphicFrame>
      <p:sp>
        <p:nvSpPr>
          <p:cNvPr id="15" name="Rectangle 14">
            <a:extLst>
              <a:ext uri="{FF2B5EF4-FFF2-40B4-BE49-F238E27FC236}">
                <a16:creationId xmlns:a16="http://schemas.microsoft.com/office/drawing/2014/main" id="{74B1B92C-4202-2440-BFAB-D2F12438309F}"/>
              </a:ext>
            </a:extLst>
          </p:cNvPr>
          <p:cNvSpPr/>
          <p:nvPr/>
        </p:nvSpPr>
        <p:spPr bwMode="auto">
          <a:xfrm>
            <a:off x="7439142" y="4210380"/>
            <a:ext cx="2133600" cy="228600"/>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6" name="TextBox 15">
            <a:extLst>
              <a:ext uri="{FF2B5EF4-FFF2-40B4-BE49-F238E27FC236}">
                <a16:creationId xmlns:a16="http://schemas.microsoft.com/office/drawing/2014/main" id="{9CDAC5D2-B89D-0546-91E7-B0A0793F7A02}"/>
              </a:ext>
            </a:extLst>
          </p:cNvPr>
          <p:cNvSpPr txBox="1"/>
          <p:nvPr/>
        </p:nvSpPr>
        <p:spPr>
          <a:xfrm>
            <a:off x="390938" y="6170487"/>
            <a:ext cx="1126616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*CHAARTED definition of low vs high volume: Presence of visceral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mets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and/or ≥ bone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mets</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with one outside the vertebral column or pelvis </a:t>
            </a:r>
          </a:p>
        </p:txBody>
      </p:sp>
    </p:spTree>
    <p:extLst>
      <p:ext uri="{BB962C8B-B14F-4D97-AF65-F5344CB8AC3E}">
        <p14:creationId xmlns:p14="http://schemas.microsoft.com/office/powerpoint/2010/main" val="3446968977"/>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057795"/>
      </p:ext>
    </p:extLst>
  </p:cSld>
  <p:clrMapOvr>
    <a:masterClrMapping/>
  </p:clrMapOvr>
  <p:transition spd="slow"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8AF3A6-04E3-5C4F-AAA6-3AF178461026}"/>
              </a:ext>
            </a:extLst>
          </p:cNvPr>
          <p:cNvSpPr>
            <a:spLocks noGrp="1"/>
          </p:cNvSpPr>
          <p:nvPr>
            <p:ph type="title"/>
          </p:nvPr>
        </p:nvSpPr>
        <p:spPr/>
        <p:txBody>
          <a:bodyPr/>
          <a:lstStyle/>
          <a:p>
            <a:r>
              <a:rPr lang="en-US" dirty="0"/>
              <a:t>Summary Results for ADT + Enzalutamide (ARCHES) and Apalutamide (TITAN) in Metastatic HSPC</a:t>
            </a:r>
          </a:p>
        </p:txBody>
      </p:sp>
      <p:graphicFrame>
        <p:nvGraphicFramePr>
          <p:cNvPr id="5" name="Content Placeholder 4">
            <a:extLst>
              <a:ext uri="{FF2B5EF4-FFF2-40B4-BE49-F238E27FC236}">
                <a16:creationId xmlns:a16="http://schemas.microsoft.com/office/drawing/2014/main" id="{E4E27879-997E-1B49-8FD4-610DDA9667D4}"/>
              </a:ext>
            </a:extLst>
          </p:cNvPr>
          <p:cNvGraphicFramePr>
            <a:graphicFrameLocks noGrp="1"/>
          </p:cNvGraphicFramePr>
          <p:nvPr>
            <p:ph idx="1"/>
            <p:extLst>
              <p:ext uri="{D42A27DB-BD31-4B8C-83A1-F6EECF244321}">
                <p14:modId xmlns:p14="http://schemas.microsoft.com/office/powerpoint/2010/main" val="4025085886"/>
              </p:ext>
            </p:extLst>
          </p:nvPr>
        </p:nvGraphicFramePr>
        <p:xfrm>
          <a:off x="609600" y="1371600"/>
          <a:ext cx="10972801" cy="4785360"/>
        </p:xfrm>
        <a:graphic>
          <a:graphicData uri="http://schemas.openxmlformats.org/drawingml/2006/table">
            <a:tbl>
              <a:tblPr firstRow="1" bandRow="1">
                <a:tableStyleId>{10A1B5D5-9B99-4C35-A422-299274C87663}</a:tableStyleId>
              </a:tblPr>
              <a:tblGrid>
                <a:gridCol w="2819401">
                  <a:extLst>
                    <a:ext uri="{9D8B030D-6E8A-4147-A177-3AD203B41FA5}">
                      <a16:colId xmlns:a16="http://schemas.microsoft.com/office/drawing/2014/main" val="3661765813"/>
                    </a:ext>
                  </a:extLst>
                </a:gridCol>
                <a:gridCol w="2459965">
                  <a:extLst>
                    <a:ext uri="{9D8B030D-6E8A-4147-A177-3AD203B41FA5}">
                      <a16:colId xmlns:a16="http://schemas.microsoft.com/office/drawing/2014/main" val="2920334251"/>
                    </a:ext>
                  </a:extLst>
                </a:gridCol>
                <a:gridCol w="1656272">
                  <a:extLst>
                    <a:ext uri="{9D8B030D-6E8A-4147-A177-3AD203B41FA5}">
                      <a16:colId xmlns:a16="http://schemas.microsoft.com/office/drawing/2014/main" val="979954468"/>
                    </a:ext>
                  </a:extLst>
                </a:gridCol>
                <a:gridCol w="2380891">
                  <a:extLst>
                    <a:ext uri="{9D8B030D-6E8A-4147-A177-3AD203B41FA5}">
                      <a16:colId xmlns:a16="http://schemas.microsoft.com/office/drawing/2014/main" val="1226621330"/>
                    </a:ext>
                  </a:extLst>
                </a:gridCol>
                <a:gridCol w="1656272">
                  <a:extLst>
                    <a:ext uri="{9D8B030D-6E8A-4147-A177-3AD203B41FA5}">
                      <a16:colId xmlns:a16="http://schemas.microsoft.com/office/drawing/2014/main" val="3149015244"/>
                    </a:ext>
                  </a:extLst>
                </a:gridCol>
              </a:tblGrid>
              <a:tr h="565399">
                <a:tc>
                  <a:txBody>
                    <a:bodyPr/>
                    <a:lstStyle/>
                    <a:p>
                      <a:endParaRPr lang="en-US" sz="1600" dirty="0">
                        <a:solidFill>
                          <a:schemeClr val="tx1"/>
                        </a:solidFill>
                      </a:endParaRPr>
                    </a:p>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gridSpan="2">
                  <a:txBody>
                    <a:bodyPr/>
                    <a:lstStyle/>
                    <a:p>
                      <a:pPr algn="ctr"/>
                      <a:r>
                        <a:rPr lang="en-US" sz="1600" dirty="0">
                          <a:solidFill>
                            <a:schemeClr val="tx1"/>
                          </a:solidFill>
                        </a:rPr>
                        <a:t>ARCHES</a:t>
                      </a:r>
                    </a:p>
                    <a:p>
                      <a:pPr algn="ctr"/>
                      <a:r>
                        <a:rPr lang="en-US" sz="1600" dirty="0">
                          <a:solidFill>
                            <a:schemeClr val="tx1"/>
                          </a:solidFill>
                        </a:rPr>
                        <a:t>(N = 1150)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hMerge="1">
                  <a:txBody>
                    <a:bodyPr/>
                    <a:lstStyle/>
                    <a:p>
                      <a:endParaRPr lang="en-US"/>
                    </a:p>
                  </a:txBody>
                  <a:tcPr/>
                </a:tc>
                <a:tc gridSpan="2">
                  <a:txBody>
                    <a:bodyPr/>
                    <a:lstStyle/>
                    <a:p>
                      <a:pPr algn="ctr"/>
                      <a:r>
                        <a:rPr lang="en-US" sz="1600" dirty="0">
                          <a:solidFill>
                            <a:schemeClr val="tx1"/>
                          </a:solidFill>
                        </a:rPr>
                        <a:t>TITAN</a:t>
                      </a:r>
                    </a:p>
                    <a:p>
                      <a:pPr algn="ctr"/>
                      <a:r>
                        <a:rPr lang="en-US" sz="1600" dirty="0">
                          <a:solidFill>
                            <a:schemeClr val="tx1"/>
                          </a:solidFill>
                        </a:rPr>
                        <a:t>(N = 1052)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hMerge="1">
                  <a:txBody>
                    <a:bodyPr/>
                    <a:lstStyle/>
                    <a:p>
                      <a:endParaRPr lang="en-US"/>
                    </a:p>
                  </a:txBody>
                  <a:tcPr/>
                </a:tc>
                <a:extLst>
                  <a:ext uri="{0D108BD9-81ED-4DB2-BD59-A6C34878D82A}">
                    <a16:rowId xmlns:a16="http://schemas.microsoft.com/office/drawing/2014/main" val="3742294141"/>
                  </a:ext>
                </a:extLst>
              </a:tr>
              <a:tr h="805693">
                <a:tc>
                  <a:txBody>
                    <a:bodyPr/>
                    <a:lstStyle/>
                    <a:p>
                      <a:r>
                        <a:rPr lang="en-US" sz="1600" dirty="0">
                          <a:solidFill>
                            <a:schemeClr val="tx1"/>
                          </a:solidFill>
                        </a:rPr>
                        <a:t>Characteristics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gridSpan="2">
                  <a:txBody>
                    <a:bodyPr/>
                    <a:lstStyle/>
                    <a:p>
                      <a:pPr marL="285750" indent="-285750">
                        <a:buFont typeface="Arial" panose="020B0604020202020204" pitchFamily="34" charset="0"/>
                        <a:buChar char="•"/>
                      </a:pPr>
                      <a:r>
                        <a:rPr lang="en-US" sz="1600" b="0" dirty="0">
                          <a:solidFill>
                            <a:schemeClr val="tx1"/>
                          </a:solidFill>
                        </a:rPr>
                        <a:t>2/3</a:t>
                      </a:r>
                      <a:r>
                        <a:rPr lang="en-US" sz="1600" b="0" baseline="30000" dirty="0">
                          <a:solidFill>
                            <a:schemeClr val="tx1"/>
                          </a:solidFill>
                        </a:rPr>
                        <a:t>rd</a:t>
                      </a:r>
                      <a:r>
                        <a:rPr lang="en-US" sz="1600" b="0" dirty="0">
                          <a:solidFill>
                            <a:schemeClr val="tx1"/>
                          </a:solidFill>
                        </a:rPr>
                        <a:t> High Volume</a:t>
                      </a:r>
                    </a:p>
                    <a:p>
                      <a:pPr marL="285750" indent="-285750">
                        <a:buFont typeface="Arial" panose="020B0604020202020204" pitchFamily="34" charset="0"/>
                        <a:buChar char="•"/>
                      </a:pPr>
                      <a:r>
                        <a:rPr lang="en-US" sz="1600" b="0" dirty="0">
                          <a:solidFill>
                            <a:schemeClr val="tx1"/>
                          </a:solidFill>
                        </a:rPr>
                        <a:t>17% prior docetaxel</a:t>
                      </a:r>
                    </a:p>
                    <a:p>
                      <a:pPr marL="285750" indent="-285750">
                        <a:buFont typeface="Arial" panose="020B0604020202020204" pitchFamily="34" charset="0"/>
                        <a:buChar char="•"/>
                      </a:pPr>
                      <a:r>
                        <a:rPr lang="en-US" sz="1600" b="0" dirty="0">
                          <a:solidFill>
                            <a:schemeClr val="tx1"/>
                          </a:solidFill>
                        </a:rPr>
                        <a:t>25% prior RP/XRT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hMerge="1">
                  <a:txBody>
                    <a:bodyPr/>
                    <a:lstStyle/>
                    <a:p>
                      <a:endParaRPr lang="en-US"/>
                    </a:p>
                  </a:txBody>
                  <a:tcPr/>
                </a:tc>
                <a:tc gridSpan="2">
                  <a:txBody>
                    <a:bodyPr/>
                    <a:lstStyle/>
                    <a:p>
                      <a:pPr marL="285750" indent="-285750">
                        <a:buFont typeface="Arial" panose="020B0604020202020204" pitchFamily="34" charset="0"/>
                        <a:buChar char="•"/>
                      </a:pPr>
                      <a:r>
                        <a:rPr lang="en-US" sz="1600" b="0" dirty="0">
                          <a:solidFill>
                            <a:schemeClr val="tx1"/>
                          </a:solidFill>
                        </a:rPr>
                        <a:t>2/3</a:t>
                      </a:r>
                      <a:r>
                        <a:rPr lang="en-US" sz="1600" b="0" baseline="30000" dirty="0">
                          <a:solidFill>
                            <a:schemeClr val="tx1"/>
                          </a:solidFill>
                        </a:rPr>
                        <a:t>rd</a:t>
                      </a:r>
                      <a:r>
                        <a:rPr lang="en-US" sz="1600" b="0" dirty="0">
                          <a:solidFill>
                            <a:schemeClr val="tx1"/>
                          </a:solidFill>
                        </a:rPr>
                        <a:t> High Volume; </a:t>
                      </a:r>
                    </a:p>
                    <a:p>
                      <a:pPr marL="285750" indent="-285750">
                        <a:buFont typeface="Arial" panose="020B0604020202020204" pitchFamily="34" charset="0"/>
                        <a:buChar char="•"/>
                      </a:pPr>
                      <a:r>
                        <a:rPr lang="en-US" sz="1600" b="0" dirty="0">
                          <a:solidFill>
                            <a:schemeClr val="tx1"/>
                          </a:solidFill>
                        </a:rPr>
                        <a:t>10% prior docetaxel</a:t>
                      </a:r>
                    </a:p>
                    <a:p>
                      <a:pPr marL="285750" indent="-285750">
                        <a:buFont typeface="Arial" panose="020B0604020202020204" pitchFamily="34" charset="0"/>
                        <a:buChar char="•"/>
                      </a:pPr>
                      <a:r>
                        <a:rPr lang="en-US" sz="1600" b="0" dirty="0">
                          <a:solidFill>
                            <a:schemeClr val="tx1"/>
                          </a:solidFill>
                        </a:rPr>
                        <a:t>17% prior RP/XRT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hMerge="1">
                  <a:txBody>
                    <a:bodyPr/>
                    <a:lstStyle/>
                    <a:p>
                      <a:endParaRPr lang="en-US"/>
                    </a:p>
                  </a:txBody>
                  <a:tcPr/>
                </a:tc>
                <a:extLst>
                  <a:ext uri="{0D108BD9-81ED-4DB2-BD59-A6C34878D82A}">
                    <a16:rowId xmlns:a16="http://schemas.microsoft.com/office/drawing/2014/main" val="4231299098"/>
                  </a:ext>
                </a:extLst>
              </a:tr>
              <a:tr h="565399">
                <a:tc>
                  <a:txBody>
                    <a:bodyPr/>
                    <a:lstStyle/>
                    <a:p>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600" b="1" dirty="0">
                          <a:solidFill>
                            <a:schemeClr val="tx1"/>
                          </a:solidFill>
                        </a:rPr>
                        <a:t>ADT + Enzalutamide</a:t>
                      </a:r>
                    </a:p>
                    <a:p>
                      <a:pPr algn="ctr"/>
                      <a:r>
                        <a:rPr lang="en-US" sz="1600" b="1" dirty="0">
                          <a:solidFill>
                            <a:schemeClr val="tx1"/>
                          </a:solidFill>
                        </a:rPr>
                        <a:t>(n = 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600" b="1" dirty="0">
                          <a:solidFill>
                            <a:schemeClr val="tx1"/>
                          </a:solidFill>
                        </a:rPr>
                        <a:t>ADT</a:t>
                      </a:r>
                    </a:p>
                    <a:p>
                      <a:pPr algn="ctr"/>
                      <a:r>
                        <a:rPr lang="en-US" sz="1600" b="1" dirty="0">
                          <a:solidFill>
                            <a:schemeClr val="tx1"/>
                          </a:solidFill>
                        </a:rPr>
                        <a:t>(n = 576)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600" b="1" dirty="0">
                          <a:solidFill>
                            <a:schemeClr val="tx1"/>
                          </a:solidFill>
                        </a:rPr>
                        <a:t>ADT + Apalutamide</a:t>
                      </a:r>
                    </a:p>
                    <a:p>
                      <a:pPr algn="ctr"/>
                      <a:r>
                        <a:rPr lang="en-US" sz="1600" b="1" dirty="0">
                          <a:solidFill>
                            <a:schemeClr val="tx1"/>
                          </a:solidFill>
                        </a:rPr>
                        <a:t>(n = 955)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600" b="1" dirty="0">
                          <a:solidFill>
                            <a:schemeClr val="tx1"/>
                          </a:solidFill>
                        </a:rPr>
                        <a:t>ADT</a:t>
                      </a:r>
                    </a:p>
                    <a:p>
                      <a:pPr algn="ctr"/>
                      <a:r>
                        <a:rPr lang="en-US" sz="1600" b="1" dirty="0">
                          <a:solidFill>
                            <a:schemeClr val="tx1"/>
                          </a:solidFill>
                        </a:rPr>
                        <a:t>(n = 554)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2648908440"/>
                  </a:ext>
                </a:extLst>
              </a:tr>
              <a:tr h="325104">
                <a:tc rowSpan="2">
                  <a:txBody>
                    <a:bodyPr/>
                    <a:lstStyle/>
                    <a:p>
                      <a:pPr algn="l"/>
                      <a:r>
                        <a:rPr lang="en-US" sz="1600" dirty="0">
                          <a:solidFill>
                            <a:schemeClr val="tx1"/>
                          </a:solidFill>
                        </a:rPr>
                        <a:t>Radiographic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19.0 </a:t>
                      </a:r>
                      <a:r>
                        <a:rPr lang="en-US" sz="1600" dirty="0" err="1">
                          <a:solidFill>
                            <a:schemeClr val="tx1"/>
                          </a:solidFill>
                        </a:rPr>
                        <a:t>mo</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22.1 </a:t>
                      </a:r>
                      <a:r>
                        <a:rPr lang="en-US" sz="1600" dirty="0" err="1">
                          <a:solidFill>
                            <a:schemeClr val="tx1"/>
                          </a:solidFill>
                        </a:rPr>
                        <a:t>mo</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4276425744"/>
                  </a:ext>
                </a:extLst>
              </a:tr>
              <a:tr h="1045988">
                <a:tc vMerge="1">
                  <a:txBody>
                    <a:bodyPr/>
                    <a:lstStyle/>
                    <a:p>
                      <a:endParaRPr lang="en-US"/>
                    </a:p>
                  </a:txBody>
                  <a:tcPr/>
                </a:tc>
                <a:tc gridSpan="2">
                  <a:txBody>
                    <a:bodyPr/>
                    <a:lstStyle/>
                    <a:p>
                      <a:pPr marL="0" indent="0" algn="ctr">
                        <a:buFont typeface="Arial" panose="020B0604020202020204" pitchFamily="34" charset="0"/>
                        <a:buNone/>
                      </a:pPr>
                      <a:r>
                        <a:rPr lang="en-US" sz="1600" b="1" dirty="0">
                          <a:solidFill>
                            <a:schemeClr val="tx1"/>
                          </a:solidFill>
                        </a:rPr>
                        <a:t>HR (overall): 0.39</a:t>
                      </a:r>
                    </a:p>
                    <a:p>
                      <a:pPr marL="285750" indent="-285750" algn="just">
                        <a:buFont typeface="Arial" panose="020B0604020202020204" pitchFamily="34" charset="0"/>
                        <a:buChar char="•"/>
                      </a:pPr>
                      <a:r>
                        <a:rPr lang="en-US" sz="1600" dirty="0">
                          <a:solidFill>
                            <a:schemeClr val="tx1"/>
                          </a:solidFill>
                        </a:rPr>
                        <a:t>HR (prior docetaxel): 0.52</a:t>
                      </a:r>
                    </a:p>
                    <a:p>
                      <a:pPr marL="285750" indent="-285750" algn="just">
                        <a:buFont typeface="Arial" panose="020B0604020202020204" pitchFamily="34" charset="0"/>
                        <a:buChar char="•"/>
                      </a:pPr>
                      <a:r>
                        <a:rPr lang="en-US" sz="1600" dirty="0">
                          <a:solidFill>
                            <a:schemeClr val="tx1"/>
                          </a:solidFill>
                        </a:rPr>
                        <a:t>HR (high volume): 0.43</a:t>
                      </a:r>
                    </a:p>
                    <a:p>
                      <a:pPr marL="285750" indent="-285750" algn="just">
                        <a:buFont typeface="Arial" panose="020B0604020202020204" pitchFamily="34" charset="0"/>
                        <a:buChar char="•"/>
                      </a:pPr>
                      <a:r>
                        <a:rPr lang="en-US" sz="1600" dirty="0">
                          <a:solidFill>
                            <a:schemeClr val="tx1"/>
                          </a:solidFill>
                        </a:rPr>
                        <a:t>HR (low volume):  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hMerge="1">
                  <a:txBody>
                    <a:bodyPr/>
                    <a:lstStyle/>
                    <a:p>
                      <a:endParaRPr lang="en-US"/>
                    </a:p>
                  </a:txBody>
                  <a:tcPr/>
                </a:tc>
                <a:tc gridSpan="2">
                  <a:txBody>
                    <a:bodyPr/>
                    <a:lstStyle/>
                    <a:p>
                      <a:pPr algn="ctr"/>
                      <a:r>
                        <a:rPr lang="en-US" sz="1600" b="1" dirty="0">
                          <a:solidFill>
                            <a:schemeClr val="tx1"/>
                          </a:solidFill>
                        </a:rPr>
                        <a:t>HR (overall): 0.48</a:t>
                      </a:r>
                    </a:p>
                    <a:p>
                      <a:pPr marL="285750" indent="-285750" algn="l">
                        <a:buFont typeface="Arial" panose="020B0604020202020204" pitchFamily="34" charset="0"/>
                        <a:buChar char="•"/>
                      </a:pPr>
                      <a:r>
                        <a:rPr lang="en-US" sz="1600" dirty="0">
                          <a:solidFill>
                            <a:schemeClr val="tx1"/>
                          </a:solidFill>
                        </a:rPr>
                        <a:t>HR (prior docetaxel): 0.47</a:t>
                      </a:r>
                    </a:p>
                    <a:p>
                      <a:pPr marL="285750" indent="-285750" algn="l">
                        <a:buFont typeface="Arial" panose="020B0604020202020204" pitchFamily="34" charset="0"/>
                        <a:buChar char="•"/>
                      </a:pPr>
                      <a:r>
                        <a:rPr lang="en-US" sz="1600" dirty="0">
                          <a:solidFill>
                            <a:schemeClr val="tx1"/>
                          </a:solidFill>
                        </a:rPr>
                        <a:t>HR (high volume): 0.53</a:t>
                      </a:r>
                    </a:p>
                    <a:p>
                      <a:pPr marL="285750" indent="-285750" algn="l">
                        <a:buFont typeface="Arial" panose="020B0604020202020204" pitchFamily="34" charset="0"/>
                        <a:buChar char="•"/>
                      </a:pPr>
                      <a:r>
                        <a:rPr lang="en-US" sz="1600" dirty="0">
                          <a:solidFill>
                            <a:schemeClr val="tx1"/>
                          </a:solidFill>
                        </a:rPr>
                        <a:t>HR (low volume): 0.36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hMerge="1">
                  <a:txBody>
                    <a:bodyPr/>
                    <a:lstStyle/>
                    <a:p>
                      <a:endParaRPr lang="en-US"/>
                    </a:p>
                  </a:txBody>
                  <a:tcPr/>
                </a:tc>
                <a:extLst>
                  <a:ext uri="{0D108BD9-81ED-4DB2-BD59-A6C34878D82A}">
                    <a16:rowId xmlns:a16="http://schemas.microsoft.com/office/drawing/2014/main" val="1036478910"/>
                  </a:ext>
                </a:extLst>
              </a:tr>
              <a:tr h="325104">
                <a:tc rowSpan="2">
                  <a:txBody>
                    <a:bodyPr/>
                    <a:lstStyle/>
                    <a:p>
                      <a:r>
                        <a:rPr lang="en-US" sz="1600" dirty="0">
                          <a:solidFill>
                            <a:schemeClr val="tx1"/>
                          </a:solidFill>
                        </a:rPr>
                        <a:t>Overall Survival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600" dirty="0">
                          <a:solidFill>
                            <a:schemeClr val="tx1"/>
                          </a:solidFill>
                        </a:rPr>
                        <a:t>NR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1626961339"/>
                  </a:ext>
                </a:extLst>
              </a:tr>
              <a:tr h="1057543">
                <a:tc vMerge="1">
                  <a:txBody>
                    <a:bodyPr/>
                    <a:lstStyle/>
                    <a:p>
                      <a:endParaRPr lang="en-US"/>
                    </a:p>
                  </a:txBody>
                  <a:tcPr/>
                </a:tc>
                <a:tc gridSpan="2">
                  <a:txBody>
                    <a:bodyPr/>
                    <a:lstStyle/>
                    <a:p>
                      <a:pPr algn="ctr"/>
                      <a:r>
                        <a:rPr lang="en-US" sz="1600" b="1" dirty="0">
                          <a:solidFill>
                            <a:schemeClr val="tx1"/>
                          </a:solidFill>
                        </a:rPr>
                        <a:t>HR: 0.81 (Immature)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hMerge="1">
                  <a:txBody>
                    <a:bodyPr/>
                    <a:lstStyle/>
                    <a:p>
                      <a:endParaRPr lang="en-US"/>
                    </a:p>
                  </a:txBody>
                  <a:tcPr/>
                </a:tc>
                <a:tc gridSpan="2">
                  <a:txBody>
                    <a:bodyPr/>
                    <a:lstStyle/>
                    <a:p>
                      <a:pPr algn="ctr"/>
                      <a:r>
                        <a:rPr lang="en-US" sz="1600" b="1" dirty="0">
                          <a:solidFill>
                            <a:schemeClr val="tx1"/>
                          </a:solidFill>
                        </a:rPr>
                        <a:t>HR (overall): 0.67</a:t>
                      </a:r>
                    </a:p>
                    <a:p>
                      <a:pPr marL="285750" indent="-285750">
                        <a:buFont typeface="Arial" panose="020B0604020202020204" pitchFamily="34" charset="0"/>
                        <a:buChar char="•"/>
                      </a:pPr>
                      <a:r>
                        <a:rPr lang="en-US" sz="1600" b="0" dirty="0">
                          <a:solidFill>
                            <a:schemeClr val="tx1"/>
                          </a:solidFill>
                        </a:rPr>
                        <a:t>HR (prior docetaxel): 1.27</a:t>
                      </a:r>
                    </a:p>
                    <a:p>
                      <a:pPr marL="285750" indent="-285750">
                        <a:buFont typeface="Arial" panose="020B0604020202020204" pitchFamily="34" charset="0"/>
                        <a:buChar char="•"/>
                      </a:pPr>
                      <a:r>
                        <a:rPr lang="en-US" sz="1600" b="0" dirty="0">
                          <a:solidFill>
                            <a:schemeClr val="tx1"/>
                          </a:solidFill>
                        </a:rPr>
                        <a:t>HR (high volume): 0.68</a:t>
                      </a:r>
                    </a:p>
                    <a:p>
                      <a:pPr marL="285750" indent="-285750">
                        <a:buFont typeface="Arial" panose="020B0604020202020204" pitchFamily="34" charset="0"/>
                        <a:buChar char="•"/>
                      </a:pPr>
                      <a:r>
                        <a:rPr lang="en-US" sz="1600" b="0" dirty="0">
                          <a:solidFill>
                            <a:schemeClr val="tx1"/>
                          </a:solidFill>
                        </a:rPr>
                        <a:t>HR (low volume): 0.67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hMerge="1">
                  <a:txBody>
                    <a:bodyPr/>
                    <a:lstStyle/>
                    <a:p>
                      <a:endParaRPr lang="en-US"/>
                    </a:p>
                  </a:txBody>
                  <a:tcPr/>
                </a:tc>
                <a:extLst>
                  <a:ext uri="{0D108BD9-81ED-4DB2-BD59-A6C34878D82A}">
                    <a16:rowId xmlns:a16="http://schemas.microsoft.com/office/drawing/2014/main" val="3581175977"/>
                  </a:ext>
                </a:extLst>
              </a:tr>
            </a:tbl>
          </a:graphicData>
        </a:graphic>
      </p:graphicFrame>
      <p:sp>
        <p:nvSpPr>
          <p:cNvPr id="9" name="TextBox 8">
            <a:extLst>
              <a:ext uri="{FF2B5EF4-FFF2-40B4-BE49-F238E27FC236}">
                <a16:creationId xmlns:a16="http://schemas.microsoft.com/office/drawing/2014/main" id="{F0FA2DA8-ADF3-6A45-9B07-0755AC1709F5}"/>
              </a:ext>
            </a:extLst>
          </p:cNvPr>
          <p:cNvSpPr txBox="1"/>
          <p:nvPr/>
        </p:nvSpPr>
        <p:spPr>
          <a:xfrm>
            <a:off x="533400" y="6550223"/>
            <a:ext cx="11353800"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Armstrong AJ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J Clin Oncol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2019;[</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Epub</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ahead of print]. Chi KN et al. </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N </a:t>
            </a:r>
            <a:r>
              <a:rPr kumimoji="0" lang="en-US" sz="1400" b="0" i="1" u="none" strike="noStrike" kern="1200" cap="none" spc="0" normalizeH="0" baseline="0" noProof="0" dirty="0" err="1">
                <a:ln>
                  <a:noFill/>
                </a:ln>
                <a:solidFill>
                  <a:srgbClr val="000000"/>
                </a:solidFill>
                <a:effectLst/>
                <a:uLnTx/>
                <a:uFillTx/>
                <a:latin typeface="Arial" charset="0"/>
                <a:ea typeface="ＭＳ Ｐゴシック" charset="0"/>
              </a:rPr>
              <a:t>Engl</a:t>
            </a:r>
            <a:r>
              <a:rPr kumimoji="0" lang="en-US" sz="1400" b="0" i="1" u="none" strike="noStrike" kern="1200" cap="none" spc="0" normalizeH="0" baseline="0" noProof="0" dirty="0">
                <a:ln>
                  <a:noFill/>
                </a:ln>
                <a:solidFill>
                  <a:srgbClr val="000000"/>
                </a:solidFill>
                <a:effectLst/>
                <a:uLnTx/>
                <a:uFillTx/>
                <a:latin typeface="Arial" charset="0"/>
                <a:ea typeface="ＭＳ Ｐゴシック" charset="0"/>
              </a:rPr>
              <a:t> J Med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2019;381(1):13-24.</a:t>
            </a:r>
          </a:p>
        </p:txBody>
      </p:sp>
      <p:sp>
        <p:nvSpPr>
          <p:cNvPr id="4" name="TextBox 3">
            <a:extLst>
              <a:ext uri="{FF2B5EF4-FFF2-40B4-BE49-F238E27FC236}">
                <a16:creationId xmlns:a16="http://schemas.microsoft.com/office/drawing/2014/main" id="{A0565E11-0FE7-5548-A325-1B0548AC9526}"/>
              </a:ext>
            </a:extLst>
          </p:cNvPr>
          <p:cNvSpPr txBox="1"/>
          <p:nvPr/>
        </p:nvSpPr>
        <p:spPr>
          <a:xfrm>
            <a:off x="9906000" y="6184314"/>
            <a:ext cx="16764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NR, not reached</a:t>
            </a:r>
          </a:p>
        </p:txBody>
      </p:sp>
    </p:spTree>
    <p:extLst>
      <p:ext uri="{BB962C8B-B14F-4D97-AF65-F5344CB8AC3E}">
        <p14:creationId xmlns:p14="http://schemas.microsoft.com/office/powerpoint/2010/main" val="1289665803"/>
      </p:ext>
    </p:extLst>
  </p:cSld>
  <p:clrMapOvr>
    <a:masterClrMapping/>
  </p:clrMapOvr>
  <p:transition spd="slow" advClick="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420A7-D613-C640-979D-D732149D75D5}"/>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DBA540E6-4EDA-AA44-BB1B-5744C324B6FF}"/>
              </a:ext>
            </a:extLst>
          </p:cNvPr>
          <p:cNvSpPr>
            <a:spLocks noGrp="1"/>
          </p:cNvSpPr>
          <p:nvPr>
            <p:ph idx="1"/>
          </p:nvPr>
        </p:nvSpPr>
        <p:spPr>
          <a:xfrm>
            <a:off x="914399" y="1524000"/>
            <a:ext cx="11041083" cy="5029200"/>
          </a:xfrm>
        </p:spPr>
        <p:txBody>
          <a:bodyPr/>
          <a:lstStyle/>
          <a:p>
            <a:pPr marL="0" indent="0">
              <a:spcBef>
                <a:spcPts val="2200"/>
              </a:spcBef>
              <a:spcAft>
                <a:spcPts val="0"/>
              </a:spcAft>
              <a:buNone/>
            </a:pPr>
            <a:r>
              <a:rPr lang="en-US" sz="2300" b="1" dirty="0">
                <a:solidFill>
                  <a:srgbClr val="0432FF"/>
                </a:solidFill>
              </a:rPr>
              <a:t>Case 1: 56-year-old man</a:t>
            </a:r>
          </a:p>
          <a:p>
            <a:pPr marL="0" indent="0">
              <a:spcBef>
                <a:spcPts val="400"/>
              </a:spcBef>
              <a:spcAft>
                <a:spcPts val="0"/>
              </a:spcAft>
              <a:buNone/>
            </a:pPr>
            <a:r>
              <a:rPr lang="en-US" sz="2300" dirty="0">
                <a:solidFill>
                  <a:schemeClr val="tx2"/>
                </a:solidFill>
              </a:rPr>
              <a:t>Discussion: Overview of prostate cancer treatment </a:t>
            </a:r>
            <a:endParaRPr lang="en-US" sz="2300" b="1" dirty="0">
              <a:solidFill>
                <a:srgbClr val="0432FF"/>
              </a:solidFill>
            </a:endParaRPr>
          </a:p>
          <a:p>
            <a:pPr marL="0" indent="0">
              <a:spcBef>
                <a:spcPts val="2200"/>
              </a:spcBef>
              <a:spcAft>
                <a:spcPts val="0"/>
              </a:spcAft>
              <a:buNone/>
            </a:pPr>
            <a:r>
              <a:rPr lang="en-US" sz="2300" b="1" dirty="0">
                <a:solidFill>
                  <a:srgbClr val="0432FF"/>
                </a:solidFill>
              </a:rPr>
              <a:t>Case 2: 75-year-old man</a:t>
            </a:r>
          </a:p>
          <a:p>
            <a:pPr marL="0" indent="0">
              <a:spcBef>
                <a:spcPts val="400"/>
              </a:spcBef>
              <a:spcAft>
                <a:spcPts val="0"/>
              </a:spcAft>
              <a:buNone/>
            </a:pPr>
            <a:r>
              <a:rPr lang="en-US" sz="2300" dirty="0">
                <a:solidFill>
                  <a:schemeClr val="tx2"/>
                </a:solidFill>
              </a:rPr>
              <a:t>Discussion: Management of M0 prostate cancer </a:t>
            </a:r>
          </a:p>
          <a:p>
            <a:pPr marL="0" indent="0">
              <a:spcBef>
                <a:spcPts val="2200"/>
              </a:spcBef>
              <a:spcAft>
                <a:spcPts val="0"/>
              </a:spcAft>
              <a:buNone/>
            </a:pPr>
            <a:r>
              <a:rPr lang="en-US" sz="2300" b="1" dirty="0">
                <a:solidFill>
                  <a:srgbClr val="0432FF"/>
                </a:solidFill>
              </a:rPr>
              <a:t>Case 3: 57-year-old man </a:t>
            </a:r>
          </a:p>
          <a:p>
            <a:pPr marL="0" indent="0">
              <a:spcBef>
                <a:spcPts val="400"/>
              </a:spcBef>
              <a:spcAft>
                <a:spcPts val="0"/>
              </a:spcAft>
              <a:buNone/>
            </a:pPr>
            <a:r>
              <a:rPr lang="en-US" sz="2300" dirty="0">
                <a:solidFill>
                  <a:schemeClr val="tx2"/>
                </a:solidFill>
              </a:rPr>
              <a:t>Discussion: Management of metastatic hormone-sensitive prostate cancer</a:t>
            </a:r>
          </a:p>
          <a:p>
            <a:pPr marL="0" indent="0">
              <a:spcBef>
                <a:spcPts val="2200"/>
              </a:spcBef>
              <a:spcAft>
                <a:spcPts val="0"/>
              </a:spcAft>
              <a:buNone/>
            </a:pPr>
            <a:r>
              <a:rPr lang="en-US" sz="2300" b="1" dirty="0">
                <a:solidFill>
                  <a:srgbClr val="0432FF"/>
                </a:solidFill>
              </a:rPr>
              <a:t>Case 4: 56-year-old man</a:t>
            </a:r>
          </a:p>
          <a:p>
            <a:pPr marL="0" indent="0">
              <a:spcBef>
                <a:spcPts val="400"/>
              </a:spcBef>
              <a:spcAft>
                <a:spcPts val="0"/>
              </a:spcAft>
              <a:buNone/>
            </a:pPr>
            <a:r>
              <a:rPr lang="en-US" sz="2300" dirty="0">
                <a:solidFill>
                  <a:schemeClr val="tx2"/>
                </a:solidFill>
              </a:rPr>
              <a:t>Discussion: Management of metastatic castration-resistant prostate cancer; emerging agents and strategies</a:t>
            </a:r>
          </a:p>
        </p:txBody>
      </p:sp>
    </p:spTree>
    <p:extLst>
      <p:ext uri="{BB962C8B-B14F-4D97-AF65-F5344CB8AC3E}">
        <p14:creationId xmlns:p14="http://schemas.microsoft.com/office/powerpoint/2010/main" val="633979561"/>
      </p:ext>
    </p:extLst>
  </p:cSld>
  <p:clrMapOvr>
    <a:masterClrMapping/>
  </p:clrMapOvr>
  <p:transition spd="slow"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F2FFC-CABB-0B41-A5BA-D9F3DB2B8732}"/>
              </a:ext>
            </a:extLst>
          </p:cNvPr>
          <p:cNvSpPr>
            <a:spLocks noGrp="1"/>
          </p:cNvSpPr>
          <p:nvPr>
            <p:ph type="title"/>
          </p:nvPr>
        </p:nvSpPr>
        <p:spPr/>
        <p:txBody>
          <a:bodyPr/>
          <a:lstStyle/>
          <a:p>
            <a:r>
              <a:rPr lang="en-US" dirty="0"/>
              <a:t>Case 4: 56-year-old man with metastatic castration resistant prostate cancer  (from the practice of </a:t>
            </a:r>
            <a:r>
              <a:rPr lang="en-US" dirty="0" err="1"/>
              <a:t>Ms</a:t>
            </a:r>
            <a:r>
              <a:rPr lang="en-US" dirty="0"/>
              <a:t> </a:t>
            </a:r>
            <a:r>
              <a:rPr lang="en-US" dirty="0" err="1"/>
              <a:t>Sinibaldi</a:t>
            </a:r>
            <a:r>
              <a:rPr lang="en-US" dirty="0"/>
              <a:t>)</a:t>
            </a:r>
          </a:p>
        </p:txBody>
      </p:sp>
      <p:sp>
        <p:nvSpPr>
          <p:cNvPr id="3" name="Content Placeholder 2">
            <a:extLst>
              <a:ext uri="{FF2B5EF4-FFF2-40B4-BE49-F238E27FC236}">
                <a16:creationId xmlns:a16="http://schemas.microsoft.com/office/drawing/2014/main" id="{B4903DAD-4FA8-8B42-9D4A-73D68ABB8218}"/>
              </a:ext>
            </a:extLst>
          </p:cNvPr>
          <p:cNvSpPr>
            <a:spLocks noGrp="1"/>
          </p:cNvSpPr>
          <p:nvPr>
            <p:ph idx="1"/>
          </p:nvPr>
        </p:nvSpPr>
        <p:spPr>
          <a:xfrm>
            <a:off x="381000" y="1371600"/>
            <a:ext cx="11616690" cy="5486400"/>
          </a:xfrm>
        </p:spPr>
        <p:txBody>
          <a:bodyPr/>
          <a:lstStyle/>
          <a:p>
            <a:pPr>
              <a:spcAft>
                <a:spcPts val="600"/>
              </a:spcAft>
            </a:pPr>
            <a:r>
              <a:rPr lang="en-US" sz="2000" dirty="0">
                <a:solidFill>
                  <a:schemeClr val="tx2"/>
                </a:solidFill>
              </a:rPr>
              <a:t>~2015: Diagnosed with metastatic prostate cancer, with diffuse bony metastases and significant retroperitoneal lymphadenopathy (Initial PSA: 1550) </a:t>
            </a:r>
          </a:p>
          <a:p>
            <a:pPr>
              <a:spcAft>
                <a:spcPts val="600"/>
              </a:spcAft>
            </a:pPr>
            <a:r>
              <a:rPr lang="en-US" sz="2000" dirty="0">
                <a:solidFill>
                  <a:schemeClr val="tx2"/>
                </a:solidFill>
              </a:rPr>
              <a:t>LHRH + bicalutamide + docetaxel x 6 (completed 12/2015)</a:t>
            </a:r>
          </a:p>
          <a:p>
            <a:pPr lvl="1">
              <a:spcAft>
                <a:spcPts val="600"/>
              </a:spcAft>
            </a:pPr>
            <a:r>
              <a:rPr lang="en-US" sz="2000" dirty="0">
                <a:solidFill>
                  <a:schemeClr val="tx2"/>
                </a:solidFill>
              </a:rPr>
              <a:t>PSA nadir 9 </a:t>
            </a:r>
            <a:r>
              <a:rPr lang="en-US" sz="2000" dirty="0">
                <a:solidFill>
                  <a:schemeClr val="tx2"/>
                </a:solidFill>
                <a:sym typeface="Wingdings" pitchFamily="2" charset="2"/>
              </a:rPr>
              <a:t> 20 in 2017</a:t>
            </a:r>
            <a:endParaRPr lang="en-US" sz="2000" dirty="0">
              <a:solidFill>
                <a:schemeClr val="tx2"/>
              </a:solidFill>
            </a:endParaRPr>
          </a:p>
          <a:p>
            <a:pPr>
              <a:spcAft>
                <a:spcPts val="600"/>
              </a:spcAft>
            </a:pPr>
            <a:r>
              <a:rPr lang="en-US" sz="2000" dirty="0">
                <a:solidFill>
                  <a:schemeClr val="tx2"/>
                </a:solidFill>
              </a:rPr>
              <a:t>2017: Abiraterone/prednisone </a:t>
            </a:r>
            <a:r>
              <a:rPr lang="en-US" sz="2000" dirty="0">
                <a:solidFill>
                  <a:schemeClr val="tx2"/>
                </a:solidFill>
                <a:sym typeface="Wingdings" pitchFamily="2" charset="2"/>
              </a:rPr>
              <a:t> PD</a:t>
            </a:r>
          </a:p>
          <a:p>
            <a:pPr>
              <a:spcAft>
                <a:spcPts val="600"/>
              </a:spcAft>
            </a:pPr>
            <a:r>
              <a:rPr lang="en-US" sz="2000" dirty="0">
                <a:solidFill>
                  <a:schemeClr val="tx2"/>
                </a:solidFill>
              </a:rPr>
              <a:t>5/2019: Symptomatic bone pain (PSA: 75.5) </a:t>
            </a:r>
            <a:r>
              <a:rPr lang="en-US" sz="2000" dirty="0">
                <a:solidFill>
                  <a:schemeClr val="tx2"/>
                </a:solidFill>
                <a:sym typeface="Wingdings" pitchFamily="2" charset="2"/>
              </a:rPr>
              <a:t></a:t>
            </a:r>
            <a:r>
              <a:rPr lang="en-US" sz="2000" dirty="0">
                <a:solidFill>
                  <a:schemeClr val="tx2"/>
                </a:solidFill>
              </a:rPr>
              <a:t>Palliative EBRT to areas of painful </a:t>
            </a:r>
            <a:r>
              <a:rPr lang="en-US" sz="2000" dirty="0" err="1">
                <a:solidFill>
                  <a:schemeClr val="tx2"/>
                </a:solidFill>
              </a:rPr>
              <a:t>mets</a:t>
            </a:r>
            <a:r>
              <a:rPr lang="en-US" sz="2000" dirty="0">
                <a:solidFill>
                  <a:schemeClr val="tx2"/>
                </a:solidFill>
              </a:rPr>
              <a:t> </a:t>
            </a:r>
          </a:p>
          <a:p>
            <a:pPr>
              <a:spcAft>
                <a:spcPts val="600"/>
              </a:spcAft>
            </a:pPr>
            <a:r>
              <a:rPr lang="en-US" sz="2000" dirty="0">
                <a:solidFill>
                  <a:schemeClr val="tx2"/>
                </a:solidFill>
              </a:rPr>
              <a:t>06/2019: Radium-223 x 1 before developing worsening multifocal bone pain  </a:t>
            </a:r>
          </a:p>
          <a:p>
            <a:pPr>
              <a:spcAft>
                <a:spcPts val="600"/>
              </a:spcAft>
            </a:pPr>
            <a:r>
              <a:rPr lang="en-US" sz="2000" dirty="0">
                <a:solidFill>
                  <a:schemeClr val="tx2"/>
                </a:solidFill>
              </a:rPr>
              <a:t>07/2019: Cabazitaxel + prednisone 10 mg</a:t>
            </a:r>
          </a:p>
          <a:p>
            <a:pPr>
              <a:spcAft>
                <a:spcPts val="600"/>
              </a:spcAft>
            </a:pPr>
            <a:r>
              <a:rPr lang="en-US" sz="2000" dirty="0">
                <a:solidFill>
                  <a:schemeClr val="tx2"/>
                </a:solidFill>
              </a:rPr>
              <a:t>3/30/20 Follow-up: PSA 98</a:t>
            </a:r>
            <a:r>
              <a:rPr lang="en-US" sz="2000" dirty="0">
                <a:solidFill>
                  <a:schemeClr val="tx2"/>
                </a:solidFill>
                <a:sym typeface="Wingdings" pitchFamily="2" charset="2"/>
              </a:rPr>
              <a:t>20, near complete resolution of pain (off narcotics)</a:t>
            </a:r>
            <a:r>
              <a:rPr lang="en-US" sz="2000" dirty="0">
                <a:solidFill>
                  <a:schemeClr val="tx2"/>
                </a:solidFill>
              </a:rPr>
              <a:t>	</a:t>
            </a:r>
          </a:p>
          <a:p>
            <a:pPr>
              <a:spcAft>
                <a:spcPts val="600"/>
              </a:spcAft>
            </a:pPr>
            <a:r>
              <a:rPr lang="en-US" sz="2000" dirty="0">
                <a:solidFill>
                  <a:schemeClr val="tx2"/>
                </a:solidFill>
              </a:rPr>
              <a:t>Currently, recommending a treatment break, with close PSA monitoring</a:t>
            </a:r>
          </a:p>
          <a:p>
            <a:pPr lvl="1">
              <a:spcAft>
                <a:spcPts val="600"/>
              </a:spcAft>
            </a:pPr>
            <a:r>
              <a:rPr lang="en-US" sz="2000" dirty="0">
                <a:solidFill>
                  <a:schemeClr val="tx2"/>
                </a:solidFill>
              </a:rPr>
              <a:t>Options upon disease progression:  Cabazitaxel, radium-223, enzalutamide </a:t>
            </a:r>
          </a:p>
        </p:txBody>
      </p:sp>
    </p:spTree>
    <p:extLst>
      <p:ext uri="{BB962C8B-B14F-4D97-AF65-F5344CB8AC3E}">
        <p14:creationId xmlns:p14="http://schemas.microsoft.com/office/powerpoint/2010/main" val="1098990462"/>
      </p:ext>
    </p:extLst>
  </p:cSld>
  <p:clrMapOvr>
    <a:masterClrMapping/>
  </p:clrMapOvr>
  <p:transition spd="slow" advClick="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6C30B-3BDC-6541-83A9-6077E4E3CC2D}"/>
              </a:ext>
            </a:extLst>
          </p:cNvPr>
          <p:cNvSpPr>
            <a:spLocks noGrp="1"/>
          </p:cNvSpPr>
          <p:nvPr>
            <p:ph type="title"/>
          </p:nvPr>
        </p:nvSpPr>
        <p:spPr>
          <a:xfrm>
            <a:off x="609600" y="9144"/>
            <a:ext cx="10972800" cy="1143000"/>
          </a:xfrm>
        </p:spPr>
        <p:txBody>
          <a:bodyPr/>
          <a:lstStyle/>
          <a:p>
            <a:r>
              <a:rPr lang="en-US" sz="2800" kern="1200" dirty="0"/>
              <a:t>Management of Metastatic Castration-Resistant Prostate Cancer (</a:t>
            </a:r>
            <a:r>
              <a:rPr lang="en-US" sz="2800" kern="1200" dirty="0" err="1"/>
              <a:t>mCRPC</a:t>
            </a:r>
            <a:r>
              <a:rPr lang="en-US" sz="2800" kern="1200" dirty="0"/>
              <a:t>)</a:t>
            </a:r>
            <a:endParaRPr lang="en-US" dirty="0"/>
          </a:p>
        </p:txBody>
      </p:sp>
      <p:sp>
        <p:nvSpPr>
          <p:cNvPr id="4" name="Content Placeholder 3">
            <a:extLst>
              <a:ext uri="{FF2B5EF4-FFF2-40B4-BE49-F238E27FC236}">
                <a16:creationId xmlns:a16="http://schemas.microsoft.com/office/drawing/2014/main" id="{A34BAB8F-4435-C646-BE5F-E5318CE0462E}"/>
              </a:ext>
            </a:extLst>
          </p:cNvPr>
          <p:cNvSpPr>
            <a:spLocks noGrp="1"/>
          </p:cNvSpPr>
          <p:nvPr>
            <p:ph idx="1"/>
          </p:nvPr>
        </p:nvSpPr>
        <p:spPr/>
        <p:txBody>
          <a:bodyPr/>
          <a:lstStyle/>
          <a:p>
            <a:pPr>
              <a:spcBef>
                <a:spcPts val="1600"/>
              </a:spcBef>
            </a:pPr>
            <a:r>
              <a:rPr lang="en-US" dirty="0"/>
              <a:t>Radium-223</a:t>
            </a:r>
          </a:p>
          <a:p>
            <a:pPr lvl="0">
              <a:spcBef>
                <a:spcPts val="1600"/>
              </a:spcBef>
            </a:pPr>
            <a:r>
              <a:rPr lang="en-US" dirty="0" err="1"/>
              <a:t>Sipuleucel</a:t>
            </a:r>
            <a:r>
              <a:rPr lang="en-US" dirty="0"/>
              <a:t>-T</a:t>
            </a:r>
          </a:p>
          <a:p>
            <a:pPr lvl="0">
              <a:spcBef>
                <a:spcPts val="1600"/>
              </a:spcBef>
            </a:pPr>
            <a:r>
              <a:rPr lang="en-US" dirty="0" err="1"/>
              <a:t>Cabazitaxel</a:t>
            </a:r>
            <a:endParaRPr lang="en-US" dirty="0"/>
          </a:p>
          <a:p>
            <a:pPr lvl="0">
              <a:spcBef>
                <a:spcPts val="1600"/>
              </a:spcBef>
            </a:pPr>
            <a:r>
              <a:rPr lang="en-US" dirty="0"/>
              <a:t>Evolving treatment paradigms</a:t>
            </a:r>
          </a:p>
          <a:p>
            <a:pPr lvl="1">
              <a:spcBef>
                <a:spcPts val="1600"/>
              </a:spcBef>
            </a:pPr>
            <a:r>
              <a:rPr lang="en-US" dirty="0"/>
              <a:t>Lutetium 177 PSMA radionuclide therapy</a:t>
            </a:r>
          </a:p>
          <a:p>
            <a:pPr lvl="1">
              <a:spcBef>
                <a:spcPts val="1600"/>
              </a:spcBef>
            </a:pPr>
            <a:r>
              <a:rPr lang="en-US" dirty="0"/>
              <a:t>PARP inhibitors</a:t>
            </a:r>
          </a:p>
          <a:p>
            <a:pPr lvl="2">
              <a:spcBef>
                <a:spcPts val="1600"/>
              </a:spcBef>
            </a:pPr>
            <a:r>
              <a:rPr lang="en-US" dirty="0"/>
              <a:t>Genomic evaluation</a:t>
            </a:r>
          </a:p>
          <a:p>
            <a:pPr lvl="2">
              <a:spcBef>
                <a:spcPts val="1600"/>
              </a:spcBef>
            </a:pPr>
            <a:r>
              <a:rPr lang="en-US" dirty="0"/>
              <a:t>Approved PARP inhibitors: Olaparib, rucaparib</a:t>
            </a:r>
          </a:p>
          <a:p>
            <a:pPr lvl="1">
              <a:spcBef>
                <a:spcPts val="1600"/>
              </a:spcBef>
            </a:pPr>
            <a:endParaRPr lang="en-US" dirty="0"/>
          </a:p>
          <a:p>
            <a:pPr marL="0" lvl="0" indent="0">
              <a:spcBef>
                <a:spcPts val="1600"/>
              </a:spcBef>
              <a:buNone/>
            </a:pPr>
            <a:br>
              <a:rPr lang="en-US" dirty="0"/>
            </a:br>
            <a:endParaRPr lang="en-US" dirty="0"/>
          </a:p>
        </p:txBody>
      </p:sp>
    </p:spTree>
    <p:extLst>
      <p:ext uri="{BB962C8B-B14F-4D97-AF65-F5344CB8AC3E}">
        <p14:creationId xmlns:p14="http://schemas.microsoft.com/office/powerpoint/2010/main" val="3019324436"/>
      </p:ext>
    </p:extLst>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FDA Approvals in Metastatic </a:t>
            </a:r>
            <a:br>
              <a:rPr lang="en-US" dirty="0"/>
            </a:br>
            <a:r>
              <a:rPr lang="en-US" dirty="0"/>
              <a:t>Castration-Resistant Prostate Cancer</a:t>
            </a:r>
          </a:p>
        </p:txBody>
      </p:sp>
      <p:sp>
        <p:nvSpPr>
          <p:cNvPr id="10" name="Rectangle 9"/>
          <p:cNvSpPr/>
          <p:nvPr/>
        </p:nvSpPr>
        <p:spPr>
          <a:xfrm>
            <a:off x="257763" y="5394038"/>
            <a:ext cx="11676475" cy="517236"/>
          </a:xfrm>
          <a:prstGeom prst="rect">
            <a:avLst/>
          </a:prstGeom>
          <a:gradFill flip="none" rotWithShape="1">
            <a:gsLst>
              <a:gs pos="0">
                <a:schemeClr val="accent2"/>
              </a:gs>
              <a:gs pos="5000">
                <a:schemeClr val="accent2">
                  <a:lumMod val="40000"/>
                  <a:lumOff val="60000"/>
                </a:schemeClr>
              </a:gs>
              <a:gs pos="95000">
                <a:schemeClr val="accent2">
                  <a:lumMod val="40000"/>
                  <a:lumOff val="60000"/>
                </a:schemeClr>
              </a:gs>
              <a:gs pos="50000">
                <a:schemeClr val="accent2">
                  <a:lumMod val="20000"/>
                  <a:lumOff val="80000"/>
                </a:schemeClr>
              </a:gs>
              <a:gs pos="100000">
                <a:schemeClr val="accent2"/>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a:ea typeface="MS PGothic" pitchFamily="34" charset="-128"/>
                <a:cs typeface="+mn-cs"/>
              </a:rPr>
              <a:t>Metastatic disease was defined by conventional imaging (</a:t>
            </a:r>
            <a:r>
              <a:rPr kumimoji="0" lang="en-US" sz="2133" b="1" i="0" u="none" strike="noStrike" kern="1200" cap="none" spc="0" normalizeH="0" baseline="0" noProof="0" dirty="0" err="1">
                <a:ln>
                  <a:noFill/>
                </a:ln>
                <a:solidFill>
                  <a:srgbClr val="000000"/>
                </a:solidFill>
                <a:effectLst/>
                <a:uLnTx/>
                <a:uFillTx/>
                <a:latin typeface="Arial"/>
                <a:ea typeface="MS PGothic" pitchFamily="34" charset="-128"/>
                <a:cs typeface="+mn-cs"/>
              </a:rPr>
              <a:t>eg</a:t>
            </a:r>
            <a:r>
              <a:rPr kumimoji="0" lang="en-US" sz="2133" b="1" i="0" u="none" strike="noStrike" kern="1200" cap="none" spc="0" normalizeH="0" baseline="0" noProof="0" dirty="0">
                <a:ln>
                  <a:noFill/>
                </a:ln>
                <a:solidFill>
                  <a:srgbClr val="000000"/>
                </a:solidFill>
                <a:effectLst/>
                <a:uLnTx/>
                <a:uFillTx/>
                <a:latin typeface="Arial"/>
                <a:ea typeface="MS PGothic" pitchFamily="34" charset="-128"/>
                <a:cs typeface="+mn-cs"/>
              </a:rPr>
              <a:t>, bone scan, CT scans)</a:t>
            </a:r>
          </a:p>
        </p:txBody>
      </p:sp>
      <p:grpSp>
        <p:nvGrpSpPr>
          <p:cNvPr id="72" name="Group 71"/>
          <p:cNvGrpSpPr/>
          <p:nvPr/>
        </p:nvGrpSpPr>
        <p:grpSpPr>
          <a:xfrm>
            <a:off x="427656" y="1638359"/>
            <a:ext cx="11212395" cy="3203250"/>
            <a:chOff x="1155185" y="1826825"/>
            <a:chExt cx="6819245" cy="1948179"/>
          </a:xfrm>
        </p:grpSpPr>
        <p:sp>
          <p:nvSpPr>
            <p:cNvPr id="73" name="Text Box 4"/>
            <p:cNvSpPr txBox="1">
              <a:spLocks noChangeArrowheads="1"/>
            </p:cNvSpPr>
            <p:nvPr/>
          </p:nvSpPr>
          <p:spPr bwMode="auto">
            <a:xfrm>
              <a:off x="3755281" y="1826825"/>
              <a:ext cx="1082356" cy="355648"/>
            </a:xfrm>
            <a:prstGeom prst="rect">
              <a:avLst/>
            </a:prstGeom>
            <a:noFill/>
            <a:ln w="9525">
              <a:noFill/>
              <a:miter lim="800000"/>
              <a:headEnd/>
              <a:tailEnd/>
            </a:ln>
          </p:spPr>
          <p:txBody>
            <a:bodyPr wrap="none" lIns="91433" tIns="45716" rIns="91433" bIns="45716">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S PGothic" pitchFamily="34" charset="-128"/>
                  <a:cs typeface="+mn-cs"/>
                </a:rPr>
                <a:t>Survival</a:t>
              </a:r>
            </a:p>
          </p:txBody>
        </p:sp>
        <p:sp>
          <p:nvSpPr>
            <p:cNvPr id="74" name="TextBox 73"/>
            <p:cNvSpPr txBox="1"/>
            <p:nvPr/>
          </p:nvSpPr>
          <p:spPr>
            <a:xfrm>
              <a:off x="7084271" y="2512625"/>
              <a:ext cx="112342" cy="393086"/>
            </a:xfrm>
            <a:prstGeom prst="rect">
              <a:avLst/>
            </a:prstGeom>
            <a:noFill/>
          </p:spPr>
          <p:txBody>
            <a:bodyPr wrap="none" lIns="91433" tIns="45716" rIns="91433" bIns="45716" rtlCol="0">
              <a:spAutoFit/>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cxnSp>
          <p:nvCxnSpPr>
            <p:cNvPr id="75" name="Straight Connector 74"/>
            <p:cNvCxnSpPr/>
            <p:nvPr/>
          </p:nvCxnSpPr>
          <p:spPr>
            <a:xfrm>
              <a:off x="1392072" y="2761820"/>
              <a:ext cx="6107373" cy="0"/>
            </a:xfrm>
            <a:prstGeom prst="line">
              <a:avLst/>
            </a:prstGeom>
            <a:ln w="38100">
              <a:solidFill>
                <a:srgbClr val="1168B3"/>
              </a:solidFill>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4672580" y="2538935"/>
              <a:ext cx="118872" cy="253013"/>
              <a:chOff x="4672580" y="2536186"/>
              <a:chExt cx="118872" cy="253013"/>
            </a:xfrm>
          </p:grpSpPr>
          <p:cxnSp>
            <p:nvCxnSpPr>
              <p:cNvPr id="130" name="Straight Connector 129"/>
              <p:cNvCxnSpPr/>
              <p:nvPr/>
            </p:nvCxnSpPr>
            <p:spPr>
              <a:xfrm>
                <a:off x="4732016" y="2536186"/>
                <a:ext cx="0" cy="25301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4672580" y="2789199"/>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2439846" y="2766548"/>
              <a:ext cx="118872" cy="577101"/>
              <a:chOff x="4672580" y="2536186"/>
              <a:chExt cx="118872" cy="577101"/>
            </a:xfrm>
          </p:grpSpPr>
          <p:cxnSp>
            <p:nvCxnSpPr>
              <p:cNvPr id="127" name="Straight Connector 126"/>
              <p:cNvCxnSpPr/>
              <p:nvPr/>
            </p:nvCxnSpPr>
            <p:spPr>
              <a:xfrm>
                <a:off x="4732016" y="2536186"/>
                <a:ext cx="0" cy="57710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4672580" y="3113287"/>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3008017" y="2776615"/>
              <a:ext cx="118872" cy="338824"/>
              <a:chOff x="4672580" y="2536186"/>
              <a:chExt cx="118872" cy="338824"/>
            </a:xfrm>
          </p:grpSpPr>
          <p:cxnSp>
            <p:nvCxnSpPr>
              <p:cNvPr id="124" name="Straight Connector 123"/>
              <p:cNvCxnSpPr/>
              <p:nvPr/>
            </p:nvCxnSpPr>
            <p:spPr>
              <a:xfrm>
                <a:off x="4732016" y="2536186"/>
                <a:ext cx="0" cy="33882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672580" y="2875010"/>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4122165" y="2766874"/>
              <a:ext cx="118872" cy="335865"/>
              <a:chOff x="4672580" y="2536186"/>
              <a:chExt cx="118872" cy="335865"/>
            </a:xfrm>
          </p:grpSpPr>
          <p:cxnSp>
            <p:nvCxnSpPr>
              <p:cNvPr id="121" name="Straight Connector 120"/>
              <p:cNvCxnSpPr/>
              <p:nvPr/>
            </p:nvCxnSpPr>
            <p:spPr>
              <a:xfrm>
                <a:off x="4732016" y="2536186"/>
                <a:ext cx="0" cy="33586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672580" y="2872051"/>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p:nvPr/>
          </p:nvCxnSpPr>
          <p:spPr>
            <a:xfrm flipH="1">
              <a:off x="5825198" y="2791948"/>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6347502" y="2651384"/>
              <a:ext cx="118872" cy="463102"/>
              <a:chOff x="4672580" y="2536186"/>
              <a:chExt cx="118872" cy="463102"/>
            </a:xfrm>
          </p:grpSpPr>
          <p:cxnSp>
            <p:nvCxnSpPr>
              <p:cNvPr id="118" name="Straight Connector 117"/>
              <p:cNvCxnSpPr/>
              <p:nvPr/>
            </p:nvCxnSpPr>
            <p:spPr>
              <a:xfrm>
                <a:off x="4732016" y="2536186"/>
                <a:ext cx="0" cy="46310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672580" y="2999288"/>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6624188" y="2329863"/>
              <a:ext cx="118872" cy="425133"/>
              <a:chOff x="4672580" y="2536186"/>
              <a:chExt cx="118872" cy="425133"/>
            </a:xfrm>
          </p:grpSpPr>
          <p:cxnSp>
            <p:nvCxnSpPr>
              <p:cNvPr id="115" name="Straight Connector 114"/>
              <p:cNvCxnSpPr/>
              <p:nvPr/>
            </p:nvCxnSpPr>
            <p:spPr>
              <a:xfrm>
                <a:off x="4732016" y="2536186"/>
                <a:ext cx="0" cy="42513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672580" y="2697470"/>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6904556" y="2168168"/>
              <a:ext cx="118872" cy="586828"/>
              <a:chOff x="4672580" y="2536186"/>
              <a:chExt cx="118872" cy="586828"/>
            </a:xfrm>
          </p:grpSpPr>
          <p:cxnSp>
            <p:nvCxnSpPr>
              <p:cNvPr id="113" name="Straight Connector 112"/>
              <p:cNvCxnSpPr/>
              <p:nvPr/>
            </p:nvCxnSpPr>
            <p:spPr>
              <a:xfrm>
                <a:off x="4732016" y="2536186"/>
                <a:ext cx="0" cy="586828"/>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cxnSp>
          <p:nvCxnSpPr>
            <p:cNvPr id="84" name="Straight Connector 83"/>
            <p:cNvCxnSpPr/>
            <p:nvPr/>
          </p:nvCxnSpPr>
          <p:spPr>
            <a:xfrm flipH="1">
              <a:off x="6921050" y="2791869"/>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7178247" y="2005045"/>
              <a:ext cx="118872" cy="749951"/>
              <a:chOff x="4672580" y="2536186"/>
              <a:chExt cx="118872" cy="749951"/>
            </a:xfrm>
          </p:grpSpPr>
          <p:cxnSp>
            <p:nvCxnSpPr>
              <p:cNvPr id="111" name="Straight Connector 110"/>
              <p:cNvCxnSpPr/>
              <p:nvPr/>
            </p:nvCxnSpPr>
            <p:spPr>
              <a:xfrm>
                <a:off x="4732016" y="2536186"/>
                <a:ext cx="0" cy="74995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cxnSp>
          <p:nvCxnSpPr>
            <p:cNvPr id="86" name="Straight Connector 85"/>
            <p:cNvCxnSpPr/>
            <p:nvPr/>
          </p:nvCxnSpPr>
          <p:spPr>
            <a:xfrm flipH="1">
              <a:off x="3583586" y="2791869"/>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1374466" y="2786398"/>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3732192" y="3419351"/>
              <a:ext cx="1219829" cy="355653"/>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Palliation</a:t>
              </a:r>
            </a:p>
          </p:txBody>
        </p:sp>
        <p:sp>
          <p:nvSpPr>
            <p:cNvPr id="89" name="Rectangle 88"/>
            <p:cNvSpPr/>
            <p:nvPr/>
          </p:nvSpPr>
          <p:spPr>
            <a:xfrm>
              <a:off x="1653934" y="3014154"/>
              <a:ext cx="707992"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Strontium-89</a:t>
              </a:r>
            </a:p>
          </p:txBody>
        </p:sp>
        <p:sp>
          <p:nvSpPr>
            <p:cNvPr id="90" name="Rectangle 89"/>
            <p:cNvSpPr/>
            <p:nvPr/>
          </p:nvSpPr>
          <p:spPr>
            <a:xfrm>
              <a:off x="2535449" y="3234186"/>
              <a:ext cx="712867"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Mitoxantrone</a:t>
              </a:r>
            </a:p>
          </p:txBody>
        </p:sp>
        <p:sp>
          <p:nvSpPr>
            <p:cNvPr id="91" name="Rectangle 90"/>
            <p:cNvSpPr/>
            <p:nvPr/>
          </p:nvSpPr>
          <p:spPr>
            <a:xfrm>
              <a:off x="3090324" y="3007443"/>
              <a:ext cx="793786"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Samarium-153</a:t>
              </a:r>
            </a:p>
          </p:txBody>
        </p:sp>
        <p:sp>
          <p:nvSpPr>
            <p:cNvPr id="92" name="Rectangle 91"/>
            <p:cNvSpPr/>
            <p:nvPr/>
          </p:nvSpPr>
          <p:spPr>
            <a:xfrm>
              <a:off x="4195249" y="3001256"/>
              <a:ext cx="816209"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Zoledronic acid</a:t>
              </a:r>
            </a:p>
          </p:txBody>
        </p:sp>
        <p:sp>
          <p:nvSpPr>
            <p:cNvPr id="93" name="Rectangle 92"/>
            <p:cNvSpPr/>
            <p:nvPr/>
          </p:nvSpPr>
          <p:spPr>
            <a:xfrm>
              <a:off x="4764156" y="2424770"/>
              <a:ext cx="573453"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Docetaxel</a:t>
              </a:r>
            </a:p>
          </p:txBody>
        </p:sp>
        <p:sp>
          <p:nvSpPr>
            <p:cNvPr id="94" name="Rectangle 93"/>
            <p:cNvSpPr/>
            <p:nvPr/>
          </p:nvSpPr>
          <p:spPr>
            <a:xfrm>
              <a:off x="6431372" y="3007330"/>
              <a:ext cx="67094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Denosumab</a:t>
              </a:r>
            </a:p>
          </p:txBody>
        </p:sp>
        <p:sp>
          <p:nvSpPr>
            <p:cNvPr id="95" name="Rectangle 94"/>
            <p:cNvSpPr/>
            <p:nvPr/>
          </p:nvSpPr>
          <p:spPr>
            <a:xfrm>
              <a:off x="6423037" y="2542768"/>
              <a:ext cx="689469"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Sipuleucel-T</a:t>
              </a:r>
            </a:p>
          </p:txBody>
        </p:sp>
        <p:sp>
          <p:nvSpPr>
            <p:cNvPr id="96" name="Rectangle 95"/>
            <p:cNvSpPr/>
            <p:nvPr/>
          </p:nvSpPr>
          <p:spPr>
            <a:xfrm>
              <a:off x="6693180" y="2370178"/>
              <a:ext cx="1281250"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Abiraterone + prednisone</a:t>
              </a:r>
            </a:p>
          </p:txBody>
        </p:sp>
        <p:sp>
          <p:nvSpPr>
            <p:cNvPr id="97" name="Rectangle 96"/>
            <p:cNvSpPr/>
            <p:nvPr/>
          </p:nvSpPr>
          <p:spPr>
            <a:xfrm>
              <a:off x="6712758" y="2216767"/>
              <a:ext cx="654371"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Cabazitaxel</a:t>
              </a:r>
            </a:p>
          </p:txBody>
        </p:sp>
        <p:sp>
          <p:nvSpPr>
            <p:cNvPr id="98" name="Rectangle 97"/>
            <p:cNvSpPr/>
            <p:nvPr/>
          </p:nvSpPr>
          <p:spPr>
            <a:xfrm>
              <a:off x="6983558" y="2055072"/>
              <a:ext cx="741140"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Enzalutamide</a:t>
              </a:r>
            </a:p>
          </p:txBody>
        </p:sp>
        <p:sp>
          <p:nvSpPr>
            <p:cNvPr id="99" name="Rectangle 98"/>
            <p:cNvSpPr/>
            <p:nvPr/>
          </p:nvSpPr>
          <p:spPr>
            <a:xfrm>
              <a:off x="7256175" y="1895204"/>
              <a:ext cx="677770"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Radium-223</a:t>
              </a:r>
            </a:p>
          </p:txBody>
        </p:sp>
        <p:cxnSp>
          <p:nvCxnSpPr>
            <p:cNvPr id="100" name="Straight Connector 99"/>
            <p:cNvCxnSpPr/>
            <p:nvPr/>
          </p:nvCxnSpPr>
          <p:spPr>
            <a:xfrm flipH="1">
              <a:off x="2467252" y="2785454"/>
              <a:ext cx="48860"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155185" y="2792434"/>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1992</a:t>
              </a:r>
            </a:p>
          </p:txBody>
        </p:sp>
        <p:sp>
          <p:nvSpPr>
            <p:cNvPr id="102" name="Rectangle 101"/>
            <p:cNvSpPr/>
            <p:nvPr/>
          </p:nvSpPr>
          <p:spPr>
            <a:xfrm>
              <a:off x="2268755" y="2792506"/>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1996</a:t>
              </a:r>
            </a:p>
          </p:txBody>
        </p:sp>
        <p:sp>
          <p:nvSpPr>
            <p:cNvPr id="103" name="Rectangle 102"/>
            <p:cNvSpPr/>
            <p:nvPr/>
          </p:nvSpPr>
          <p:spPr>
            <a:xfrm>
              <a:off x="3385089" y="2795232"/>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2000</a:t>
              </a:r>
            </a:p>
          </p:txBody>
        </p:sp>
        <p:sp>
          <p:nvSpPr>
            <p:cNvPr id="104" name="Rectangle 103"/>
            <p:cNvSpPr/>
            <p:nvPr/>
          </p:nvSpPr>
          <p:spPr>
            <a:xfrm>
              <a:off x="4503906" y="2794166"/>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2004</a:t>
              </a:r>
            </a:p>
          </p:txBody>
        </p:sp>
        <p:sp>
          <p:nvSpPr>
            <p:cNvPr id="105" name="Rectangle 104"/>
            <p:cNvSpPr/>
            <p:nvPr/>
          </p:nvSpPr>
          <p:spPr>
            <a:xfrm>
              <a:off x="5620985" y="2797735"/>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2008</a:t>
              </a:r>
            </a:p>
          </p:txBody>
        </p:sp>
        <p:sp>
          <p:nvSpPr>
            <p:cNvPr id="106" name="Rectangle 105"/>
            <p:cNvSpPr/>
            <p:nvPr/>
          </p:nvSpPr>
          <p:spPr>
            <a:xfrm>
              <a:off x="6710279" y="2793026"/>
              <a:ext cx="342395" cy="180908"/>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a:ea typeface="+mn-ea"/>
                  <a:cs typeface="+mn-cs"/>
                </a:rPr>
                <a:t>2012</a:t>
              </a:r>
            </a:p>
          </p:txBody>
        </p:sp>
        <p:grpSp>
          <p:nvGrpSpPr>
            <p:cNvPr id="107" name="Group 106"/>
            <p:cNvGrpSpPr/>
            <p:nvPr/>
          </p:nvGrpSpPr>
          <p:grpSpPr>
            <a:xfrm>
              <a:off x="1601478" y="2773528"/>
              <a:ext cx="118872" cy="342259"/>
              <a:chOff x="4672580" y="2536186"/>
              <a:chExt cx="118872" cy="342259"/>
            </a:xfrm>
          </p:grpSpPr>
          <p:cxnSp>
            <p:nvCxnSpPr>
              <p:cNvPr id="108" name="Straight Connector 107"/>
              <p:cNvCxnSpPr/>
              <p:nvPr/>
            </p:nvCxnSpPr>
            <p:spPr>
              <a:xfrm>
                <a:off x="4732016" y="2536186"/>
                <a:ext cx="0" cy="335865"/>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672580" y="2878445"/>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672580" y="2536186"/>
                <a:ext cx="118872" cy="0"/>
              </a:xfrm>
              <a:prstGeom prst="line">
                <a:avLst/>
              </a:prstGeom>
              <a:ln w="19050">
                <a:solidFill>
                  <a:srgbClr val="1168B3"/>
                </a:solidFill>
              </a:ln>
            </p:spPr>
            <p:style>
              <a:lnRef idx="1">
                <a:schemeClr val="accent1"/>
              </a:lnRef>
              <a:fillRef idx="0">
                <a:schemeClr val="accent1"/>
              </a:fillRef>
              <a:effectRef idx="0">
                <a:schemeClr val="accent1"/>
              </a:effectRef>
              <a:fontRef idx="minor">
                <a:schemeClr val="tx1"/>
              </a:fontRef>
            </p:style>
          </p:cxnSp>
        </p:grpSp>
      </p:grpSp>
      <p:sp>
        <p:nvSpPr>
          <p:cNvPr id="65" name="TextBox 64">
            <a:extLst>
              <a:ext uri="{FF2B5EF4-FFF2-40B4-BE49-F238E27FC236}">
                <a16:creationId xmlns:a16="http://schemas.microsoft.com/office/drawing/2014/main" id="{0617EE35-DBF2-D240-9692-21657EFDF114}"/>
              </a:ext>
            </a:extLst>
          </p:cNvPr>
          <p:cNvSpPr txBox="1"/>
          <p:nvPr/>
        </p:nvSpPr>
        <p:spPr>
          <a:xfrm>
            <a:off x="153515" y="6474023"/>
            <a:ext cx="3961285" cy="307777"/>
          </a:xfrm>
          <a:prstGeom prst="rect">
            <a:avLst/>
          </a:prstGeom>
          <a:noFill/>
        </p:spPr>
        <p:txBody>
          <a:bodyPr wrap="square" rtlCol="0">
            <a:spAutoFit/>
          </a:bodyPr>
          <a:lstStyle/>
          <a:p>
            <a:r>
              <a:rPr lang="en-US" sz="1400" dirty="0">
                <a:ea typeface="ＭＳ Ｐゴシック" charset="-128"/>
              </a:rPr>
              <a:t>Courtesy of Matthew R Smith, MD, PhD</a:t>
            </a:r>
            <a:endParaRPr lang="en-US" sz="1400" dirty="0"/>
          </a:p>
        </p:txBody>
      </p:sp>
    </p:spTree>
    <p:extLst>
      <p:ext uri="{BB962C8B-B14F-4D97-AF65-F5344CB8AC3E}">
        <p14:creationId xmlns:p14="http://schemas.microsoft.com/office/powerpoint/2010/main" val="2951794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Metastatic Castration-Resistant Prostate Cancer (mCRPC)</a:t>
            </a:r>
          </a:p>
        </p:txBody>
      </p:sp>
      <p:sp>
        <p:nvSpPr>
          <p:cNvPr id="3" name="Content Placeholder 2"/>
          <p:cNvSpPr>
            <a:spLocks noGrp="1"/>
          </p:cNvSpPr>
          <p:nvPr>
            <p:ph idx="1"/>
          </p:nvPr>
        </p:nvSpPr>
        <p:spPr/>
        <p:txBody>
          <a:bodyPr/>
          <a:lstStyle/>
          <a:p>
            <a:r>
              <a:rPr lang="en-US" dirty="0"/>
              <a:t>Defined: evidence of metastatic disease, with “castrate levels” of testosterone (&lt; 50 ng/dL) with evidence of progression on imaging studies and/or rising PSA</a:t>
            </a:r>
          </a:p>
          <a:p>
            <a:endParaRPr lang="en-US" dirty="0"/>
          </a:p>
        </p:txBody>
      </p:sp>
      <p:sp>
        <p:nvSpPr>
          <p:cNvPr id="4" name="TextBox 3">
            <a:extLst>
              <a:ext uri="{FF2B5EF4-FFF2-40B4-BE49-F238E27FC236}">
                <a16:creationId xmlns:a16="http://schemas.microsoft.com/office/drawing/2014/main" id="{C25EFB95-321E-7044-AA4B-F0B8C462CF3A}"/>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Robert Dreicer, MD, MS</a:t>
            </a:r>
          </a:p>
          <a:p>
            <a:endParaRPr lang="en-US" sz="1400" dirty="0"/>
          </a:p>
        </p:txBody>
      </p:sp>
    </p:spTree>
    <p:extLst>
      <p:ext uri="{BB962C8B-B14F-4D97-AF65-F5344CB8AC3E}">
        <p14:creationId xmlns:p14="http://schemas.microsoft.com/office/powerpoint/2010/main" val="6524357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956" y="0"/>
            <a:ext cx="10972800" cy="1139825"/>
          </a:xfrm>
        </p:spPr>
        <p:txBody>
          <a:bodyPr/>
          <a:lstStyle/>
          <a:p>
            <a:br>
              <a:rPr lang="en-US" sz="2400" b="1" dirty="0"/>
            </a:br>
            <a:br>
              <a:rPr lang="en-US" sz="2400" b="1" dirty="0"/>
            </a:br>
            <a:r>
              <a:rPr lang="en-US" sz="2400" b="1" dirty="0"/>
              <a:t>Therapeutic Decision Making in Metastatic Castration-Resistant Prostate Cancer (mCRPC)</a:t>
            </a:r>
            <a:br>
              <a:rPr lang="en-US" sz="2400" b="1" dirty="0"/>
            </a:br>
            <a:endParaRPr lang="en-US" sz="2400" b="1" dirty="0"/>
          </a:p>
        </p:txBody>
      </p:sp>
      <p:sp>
        <p:nvSpPr>
          <p:cNvPr id="3" name="Content Placeholder 2"/>
          <p:cNvSpPr>
            <a:spLocks noGrp="1"/>
          </p:cNvSpPr>
          <p:nvPr>
            <p:ph idx="1"/>
          </p:nvPr>
        </p:nvSpPr>
        <p:spPr/>
        <p:txBody>
          <a:bodyPr/>
          <a:lstStyle/>
          <a:p>
            <a:r>
              <a:rPr lang="en-US" dirty="0"/>
              <a:t>mCRPC space increasingly impacted by movement of primarily AR directed therapies early in the treatment course</a:t>
            </a:r>
          </a:p>
          <a:p>
            <a:pPr lvl="1"/>
            <a:r>
              <a:rPr lang="en-US" dirty="0"/>
              <a:t>Known resistance pathways of AR resistance limits utility of crossover of current agents</a:t>
            </a:r>
          </a:p>
          <a:p>
            <a:r>
              <a:rPr lang="en-US" dirty="0"/>
              <a:t>Clinical factors</a:t>
            </a:r>
          </a:p>
          <a:p>
            <a:pPr lvl="1"/>
            <a:r>
              <a:rPr lang="en-US" dirty="0"/>
              <a:t>Symptoms yes/no</a:t>
            </a:r>
          </a:p>
          <a:p>
            <a:pPr lvl="1"/>
            <a:r>
              <a:rPr lang="en-US" dirty="0"/>
              <a:t>Biochemical or overt radiographic progression</a:t>
            </a:r>
          </a:p>
          <a:p>
            <a:pPr lvl="1"/>
            <a:r>
              <a:rPr lang="en-US" dirty="0"/>
              <a:t>Prior therapies</a:t>
            </a:r>
          </a:p>
          <a:p>
            <a:pPr lvl="1"/>
            <a:r>
              <a:rPr lang="en-US" dirty="0"/>
              <a:t>Durability of initial ADT response</a:t>
            </a:r>
          </a:p>
        </p:txBody>
      </p:sp>
      <p:sp>
        <p:nvSpPr>
          <p:cNvPr id="4" name="TextBox 3">
            <a:extLst>
              <a:ext uri="{FF2B5EF4-FFF2-40B4-BE49-F238E27FC236}">
                <a16:creationId xmlns:a16="http://schemas.microsoft.com/office/drawing/2014/main" id="{089CA958-3134-CD45-AFAA-73C916C261A7}"/>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Robert Dreicer, MD, MS</a:t>
            </a:r>
          </a:p>
          <a:p>
            <a:endParaRPr lang="en-US" sz="1400" dirty="0"/>
          </a:p>
        </p:txBody>
      </p:sp>
    </p:spTree>
    <p:extLst>
      <p:ext uri="{BB962C8B-B14F-4D97-AF65-F5344CB8AC3E}">
        <p14:creationId xmlns:p14="http://schemas.microsoft.com/office/powerpoint/2010/main" val="403566521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FDA Approved Drugs in Advanced Prostate Cancer</a:t>
            </a:r>
          </a:p>
        </p:txBody>
      </p:sp>
      <p:sp>
        <p:nvSpPr>
          <p:cNvPr id="3" name="Content Placeholder 2"/>
          <p:cNvSpPr>
            <a:spLocks noGrp="1"/>
          </p:cNvSpPr>
          <p:nvPr>
            <p:ph idx="1"/>
          </p:nvPr>
        </p:nvSpPr>
        <p:spPr/>
        <p:txBody>
          <a:bodyPr/>
          <a:lstStyle/>
          <a:p>
            <a:r>
              <a:rPr lang="en-US" sz="2400" dirty="0"/>
              <a:t>Sipuleucel-T</a:t>
            </a:r>
          </a:p>
          <a:p>
            <a:pPr lvl="1"/>
            <a:r>
              <a:rPr lang="en-US" sz="2000" dirty="0"/>
              <a:t>autologous cellular immunotherapy designed to stimulate a patient’s own immune system against prostate cancer, MOA unknown</a:t>
            </a:r>
          </a:p>
          <a:p>
            <a:pPr lvl="1"/>
            <a:r>
              <a:rPr lang="en-US" sz="2000" dirty="0"/>
              <a:t>Minimal toxicity, </a:t>
            </a:r>
            <a:r>
              <a:rPr lang="en-US" sz="2000"/>
              <a:t>apharesis</a:t>
            </a:r>
            <a:r>
              <a:rPr lang="en-US" sz="2000" dirty="0"/>
              <a:t> required</a:t>
            </a:r>
          </a:p>
          <a:p>
            <a:r>
              <a:rPr lang="en-US" sz="2400" dirty="0"/>
              <a:t>Radium-223</a:t>
            </a:r>
          </a:p>
          <a:p>
            <a:pPr lvl="1"/>
            <a:r>
              <a:rPr lang="en-US" sz="2000" dirty="0"/>
              <a:t>Radiopharmaceutical, alpha particle</a:t>
            </a:r>
          </a:p>
          <a:p>
            <a:pPr lvl="1"/>
            <a:r>
              <a:rPr lang="en-US" sz="2000" dirty="0"/>
              <a:t>GI toxicity, typically mild, important to remind patients re: lack of PSA activity</a:t>
            </a:r>
          </a:p>
          <a:p>
            <a:pPr lvl="1"/>
            <a:r>
              <a:rPr lang="en-US" sz="2000" dirty="0"/>
              <a:t>Administered by nuclear medicine or radiation oncology physicians</a:t>
            </a:r>
          </a:p>
          <a:p>
            <a:pPr lvl="1"/>
            <a:r>
              <a:rPr lang="en-US" sz="2000" dirty="0"/>
              <a:t>Important to monitor patients monthly as NO activity against non bone metastastic sites</a:t>
            </a:r>
          </a:p>
        </p:txBody>
      </p:sp>
      <p:sp>
        <p:nvSpPr>
          <p:cNvPr id="4" name="TextBox 3">
            <a:extLst>
              <a:ext uri="{FF2B5EF4-FFF2-40B4-BE49-F238E27FC236}">
                <a16:creationId xmlns:a16="http://schemas.microsoft.com/office/drawing/2014/main" id="{A5177150-85AC-A14F-AD28-A04EE33488C0}"/>
              </a:ext>
            </a:extLst>
          </p:cNvPr>
          <p:cNvSpPr txBox="1"/>
          <p:nvPr/>
        </p:nvSpPr>
        <p:spPr>
          <a:xfrm>
            <a:off x="153515" y="6474023"/>
            <a:ext cx="3961285" cy="523220"/>
          </a:xfrm>
          <a:prstGeom prst="rect">
            <a:avLst/>
          </a:prstGeom>
          <a:noFill/>
        </p:spPr>
        <p:txBody>
          <a:bodyPr wrap="square" rtlCol="0">
            <a:spAutoFit/>
          </a:bodyPr>
          <a:lstStyle/>
          <a:p>
            <a:r>
              <a:rPr lang="en-US" sz="1400" dirty="0">
                <a:ea typeface="ＭＳ Ｐゴシック" charset="-128"/>
              </a:rPr>
              <a:t>Courtesy of </a:t>
            </a:r>
            <a:r>
              <a:rPr lang="en-US" sz="1400" dirty="0"/>
              <a:t>Robert Dreicer, MD, MS</a:t>
            </a:r>
          </a:p>
          <a:p>
            <a:endParaRPr lang="en-US" sz="1400" dirty="0"/>
          </a:p>
        </p:txBody>
      </p:sp>
    </p:spTree>
    <p:extLst>
      <p:ext uri="{BB962C8B-B14F-4D97-AF65-F5344CB8AC3E}">
        <p14:creationId xmlns:p14="http://schemas.microsoft.com/office/powerpoint/2010/main" val="347687086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8">
            <a:extLst>
              <a:ext uri="{FF2B5EF4-FFF2-40B4-BE49-F238E27FC236}">
                <a16:creationId xmlns:a16="http://schemas.microsoft.com/office/drawing/2014/main" id="{A255498D-C418-4B9D-A5DA-EC7FAF9CC8B1}"/>
              </a:ext>
            </a:extLst>
          </p:cNvPr>
          <p:cNvSpPr>
            <a:spLocks noChangeArrowheads="1"/>
          </p:cNvSpPr>
          <p:nvPr/>
        </p:nvSpPr>
        <p:spPr bwMode="auto">
          <a:xfrm>
            <a:off x="1828801" y="6300789"/>
            <a:ext cx="8374063" cy="261937"/>
          </a:xfrm>
          <a:prstGeom prst="rect">
            <a:avLst/>
          </a:prstGeom>
          <a:noFill/>
          <a:ln w="9525">
            <a:noFill/>
            <a:miter lim="800000"/>
            <a:headEnd/>
            <a:tailEnd/>
          </a:ln>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Times New Roman"/>
                <a:ea typeface="MS PGothic"/>
                <a:cs typeface="MS PGothic"/>
              </a:rPr>
              <a:t>References: 1.</a:t>
            </a:r>
            <a:r>
              <a:rPr kumimoji="0" lang="en-US" sz="1100" b="0" i="0" u="none" strike="noStrike" kern="1200" cap="none" spc="0" normalizeH="0" baseline="0" noProof="0" dirty="0">
                <a:ln>
                  <a:noFill/>
                </a:ln>
                <a:solidFill>
                  <a:srgbClr val="FFFFFF"/>
                </a:solidFill>
                <a:effectLst/>
                <a:uLnTx/>
                <a:uFillTx/>
                <a:latin typeface="Times New Roman"/>
                <a:ea typeface="MS PGothic"/>
                <a:cs typeface="MS PGothic"/>
              </a:rPr>
              <a:t> </a:t>
            </a:r>
            <a:r>
              <a:rPr kumimoji="0" lang="en-US" sz="1100" b="0" i="0" u="none" strike="noStrike" kern="1200" cap="none" spc="0" normalizeH="0" baseline="0" noProof="0" dirty="0" err="1">
                <a:ln>
                  <a:noFill/>
                </a:ln>
                <a:solidFill>
                  <a:srgbClr val="FFFFFF"/>
                </a:solidFill>
                <a:effectLst/>
                <a:uLnTx/>
                <a:uFillTx/>
                <a:latin typeface="Times New Roman"/>
                <a:ea typeface="MS PGothic"/>
                <a:cs typeface="MS PGothic"/>
              </a:rPr>
              <a:t>Henriksen</a:t>
            </a:r>
            <a:r>
              <a:rPr kumimoji="0" lang="en-US" sz="1100" b="0" i="0" u="none" strike="noStrike" kern="1200" cap="none" spc="0" normalizeH="0" baseline="0" noProof="0" dirty="0">
                <a:ln>
                  <a:noFill/>
                </a:ln>
                <a:solidFill>
                  <a:srgbClr val="FFFFFF"/>
                </a:solidFill>
                <a:effectLst/>
                <a:uLnTx/>
                <a:uFillTx/>
                <a:latin typeface="Times New Roman"/>
                <a:ea typeface="MS PGothic"/>
                <a:cs typeface="MS PGothic"/>
              </a:rPr>
              <a:t> G, et al. </a:t>
            </a:r>
            <a:r>
              <a:rPr kumimoji="0" lang="en-US" sz="1100" b="0" i="1" u="none" strike="noStrike" kern="1200" cap="none" spc="0" normalizeH="0" baseline="0" noProof="0" dirty="0">
                <a:ln>
                  <a:noFill/>
                </a:ln>
                <a:solidFill>
                  <a:srgbClr val="FFFFFF"/>
                </a:solidFill>
                <a:effectLst/>
                <a:uLnTx/>
                <a:uFillTx/>
                <a:latin typeface="Times New Roman"/>
                <a:ea typeface="MS PGothic"/>
                <a:cs typeface="MS PGothic"/>
              </a:rPr>
              <a:t>Cancer Res</a:t>
            </a:r>
            <a:r>
              <a:rPr kumimoji="0" lang="en-US" sz="1100" b="0" i="0" u="none" strike="noStrike" kern="1200" cap="none" spc="0" normalizeH="0" baseline="0" noProof="0" dirty="0">
                <a:ln>
                  <a:noFill/>
                </a:ln>
                <a:solidFill>
                  <a:srgbClr val="FFFFFF"/>
                </a:solidFill>
                <a:effectLst/>
                <a:uLnTx/>
                <a:uFillTx/>
                <a:latin typeface="Times New Roman"/>
                <a:ea typeface="MS PGothic"/>
                <a:cs typeface="MS PGothic"/>
              </a:rPr>
              <a:t>. 2002;62:3120–3125. </a:t>
            </a:r>
            <a:r>
              <a:rPr kumimoji="0" lang="en-US" sz="1100" b="1" i="0" u="none" strike="noStrike" kern="1200" cap="none" spc="0" normalizeH="0" baseline="0" noProof="0" dirty="0">
                <a:ln>
                  <a:noFill/>
                </a:ln>
                <a:solidFill>
                  <a:srgbClr val="FFFFFF"/>
                </a:solidFill>
                <a:effectLst/>
                <a:uLnTx/>
                <a:uFillTx/>
                <a:latin typeface="Times New Roman"/>
                <a:ea typeface="MS PGothic"/>
                <a:cs typeface="MS PGothic"/>
              </a:rPr>
              <a:t>2.</a:t>
            </a:r>
            <a:r>
              <a:rPr kumimoji="0" lang="en-US" sz="1100" b="0" i="0" u="none" strike="noStrike" kern="1200" cap="none" spc="0" normalizeH="0" baseline="0" noProof="0" dirty="0">
                <a:ln>
                  <a:noFill/>
                </a:ln>
                <a:solidFill>
                  <a:srgbClr val="FFFFFF"/>
                </a:solidFill>
                <a:effectLst/>
                <a:uLnTx/>
                <a:uFillTx/>
                <a:latin typeface="Times New Roman"/>
                <a:ea typeface="MS PGothic"/>
                <a:cs typeface="MS PGothic"/>
              </a:rPr>
              <a:t> </a:t>
            </a:r>
            <a:r>
              <a:rPr kumimoji="0" lang="en-US" sz="1100" b="0" i="0" u="none" strike="noStrike" kern="1200" cap="none" spc="0" normalizeH="0" baseline="0" noProof="0" dirty="0" err="1">
                <a:ln>
                  <a:noFill/>
                </a:ln>
                <a:solidFill>
                  <a:srgbClr val="FFFFFF"/>
                </a:solidFill>
                <a:effectLst/>
                <a:uLnTx/>
                <a:uFillTx/>
                <a:latin typeface="Times New Roman"/>
                <a:ea typeface="MS PGothic"/>
                <a:cs typeface="MS PGothic"/>
              </a:rPr>
              <a:t>Brechbiel</a:t>
            </a:r>
            <a:r>
              <a:rPr kumimoji="0" lang="en-US" sz="1100" b="0" i="0" u="none" strike="noStrike" kern="1200" cap="none" spc="0" normalizeH="0" baseline="0" noProof="0" dirty="0">
                <a:ln>
                  <a:noFill/>
                </a:ln>
                <a:solidFill>
                  <a:srgbClr val="FFFFFF"/>
                </a:solidFill>
                <a:effectLst/>
                <a:uLnTx/>
                <a:uFillTx/>
                <a:latin typeface="Times New Roman"/>
                <a:ea typeface="MS PGothic"/>
                <a:cs typeface="MS PGothic"/>
              </a:rPr>
              <a:t> MW. </a:t>
            </a:r>
            <a:r>
              <a:rPr kumimoji="0" lang="en-US" sz="1100" b="0" i="1" u="none" strike="noStrike" kern="1200" cap="none" spc="0" normalizeH="0" baseline="0" noProof="0" dirty="0">
                <a:ln>
                  <a:noFill/>
                </a:ln>
                <a:solidFill>
                  <a:srgbClr val="FFFFFF"/>
                </a:solidFill>
                <a:effectLst/>
                <a:uLnTx/>
                <a:uFillTx/>
                <a:latin typeface="Times New Roman"/>
                <a:ea typeface="MS PGothic"/>
                <a:cs typeface="MS PGothic"/>
              </a:rPr>
              <a:t>Dalton Trans</a:t>
            </a:r>
            <a:r>
              <a:rPr kumimoji="0" lang="en-US" sz="1100" b="0" i="0" u="none" strike="noStrike" kern="1200" cap="none" spc="0" normalizeH="0" baseline="0" noProof="0" dirty="0">
                <a:ln>
                  <a:noFill/>
                </a:ln>
                <a:solidFill>
                  <a:srgbClr val="FFFFFF"/>
                </a:solidFill>
                <a:effectLst/>
                <a:uLnTx/>
                <a:uFillTx/>
                <a:latin typeface="Times New Roman"/>
                <a:ea typeface="MS PGothic"/>
                <a:cs typeface="MS PGothic"/>
              </a:rPr>
              <a:t>. 2007;43:4918-4928.</a:t>
            </a:r>
          </a:p>
        </p:txBody>
      </p:sp>
      <p:pic>
        <p:nvPicPr>
          <p:cNvPr id="45059" name="Picture 3" descr="storyboard7">
            <a:extLst>
              <a:ext uri="{FF2B5EF4-FFF2-40B4-BE49-F238E27FC236}">
                <a16:creationId xmlns:a16="http://schemas.microsoft.com/office/drawing/2014/main" id="{C4F30696-E6E1-4677-823D-AF4EAA82C19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4376" y="1760538"/>
            <a:ext cx="3171825"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04" name="Text Box 942">
            <a:extLst>
              <a:ext uri="{FF2B5EF4-FFF2-40B4-BE49-F238E27FC236}">
                <a16:creationId xmlns:a16="http://schemas.microsoft.com/office/drawing/2014/main" id="{7E41AB97-0DD4-48DB-B331-BBD5F722FD9B}"/>
              </a:ext>
            </a:extLst>
          </p:cNvPr>
          <p:cNvSpPr txBox="1">
            <a:spLocks noChangeArrowheads="1"/>
          </p:cNvSpPr>
          <p:nvPr/>
        </p:nvSpPr>
        <p:spPr bwMode="auto">
          <a:xfrm>
            <a:off x="8875714" y="1693864"/>
            <a:ext cx="828675" cy="3968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Times New Roman"/>
                <a:ea typeface="MS PGothic"/>
                <a:cs typeface="Arial" pitchFamily="34" charset="0"/>
              </a:rPr>
              <a:t>Bone</a:t>
            </a:r>
            <a:endParaRPr kumimoji="0" lang="en-US" sz="2000" b="1" i="0" u="none" strike="noStrike" kern="1200" cap="none" spc="0" normalizeH="0" baseline="0" noProof="0" dirty="0">
              <a:ln>
                <a:noFill/>
              </a:ln>
              <a:solidFill>
                <a:srgbClr val="000000"/>
              </a:solidFill>
              <a:effectLst/>
              <a:uLnTx/>
              <a:uFillTx/>
              <a:latin typeface="Times New Roman"/>
              <a:ea typeface="MS PGothic"/>
              <a:cs typeface="Arial" pitchFamily="34" charset="0"/>
            </a:endParaRPr>
          </a:p>
        </p:txBody>
      </p:sp>
      <p:sp>
        <p:nvSpPr>
          <p:cNvPr id="5383" name="Text Box 940">
            <a:extLst>
              <a:ext uri="{FF2B5EF4-FFF2-40B4-BE49-F238E27FC236}">
                <a16:creationId xmlns:a16="http://schemas.microsoft.com/office/drawing/2014/main" id="{2BA59164-3969-4531-AAE9-B0A4CDDF5EF5}"/>
              </a:ext>
            </a:extLst>
          </p:cNvPr>
          <p:cNvSpPr txBox="1">
            <a:spLocks noChangeArrowheads="1"/>
          </p:cNvSpPr>
          <p:nvPr/>
        </p:nvSpPr>
        <p:spPr bwMode="auto">
          <a:xfrm>
            <a:off x="1839914" y="1103313"/>
            <a:ext cx="8370887" cy="400050"/>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en-US" sz="20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Short range of </a:t>
            </a:r>
            <a:r>
              <a:rPr kumimoji="0" lang="el-GR" altLang="en-US" sz="20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α</a:t>
            </a:r>
            <a:r>
              <a:rPr kumimoji="0" lang="nb-NO" altLang="en-US" sz="20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-particles could reduce bone marrow exposure</a:t>
            </a:r>
            <a:r>
              <a:rPr kumimoji="0" lang="nb-NO" altLang="en-US" sz="2000" b="0" i="0" u="none" strike="noStrike" kern="1200" cap="none" spc="0" normalizeH="0" baseline="3000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1</a:t>
            </a:r>
            <a:endParaRPr kumimoji="0" lang="en-US" altLang="en-US" sz="2400" b="0" i="0" u="none" strike="noStrike" kern="1200" cap="none" spc="0" normalizeH="0" baseline="3000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3" name="Rectangle 2">
            <a:extLst>
              <a:ext uri="{FF2B5EF4-FFF2-40B4-BE49-F238E27FC236}">
                <a16:creationId xmlns:a16="http://schemas.microsoft.com/office/drawing/2014/main" id="{DC7FDF83-4AEF-4AD9-AE9D-239E7519A907}"/>
              </a:ext>
            </a:extLst>
          </p:cNvPr>
          <p:cNvSpPr/>
          <p:nvPr/>
        </p:nvSpPr>
        <p:spPr bwMode="auto">
          <a:xfrm>
            <a:off x="8391525" y="2847976"/>
            <a:ext cx="287338" cy="246063"/>
          </a:xfrm>
          <a:prstGeom prst="rect">
            <a:avLst/>
          </a:prstGeom>
          <a:noFill/>
          <a:ln w="15875" cap="flat" cmpd="sng" algn="ctr">
            <a:solidFill>
              <a:schemeClr val="bg2">
                <a:lumMod val="95000"/>
                <a:lumOff val="5000"/>
              </a:schemeClr>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cxnSp>
        <p:nvCxnSpPr>
          <p:cNvPr id="5" name="Straight Connector 4">
            <a:extLst>
              <a:ext uri="{FF2B5EF4-FFF2-40B4-BE49-F238E27FC236}">
                <a16:creationId xmlns:a16="http://schemas.microsoft.com/office/drawing/2014/main" id="{07B5A661-20B9-443D-8DD5-001F65C10838}"/>
              </a:ext>
            </a:extLst>
          </p:cNvPr>
          <p:cNvCxnSpPr/>
          <p:nvPr/>
        </p:nvCxnSpPr>
        <p:spPr bwMode="auto">
          <a:xfrm flipH="1">
            <a:off x="6846889" y="3097213"/>
            <a:ext cx="1819275" cy="1847850"/>
          </a:xfrm>
          <a:prstGeom prst="line">
            <a:avLst/>
          </a:prstGeom>
          <a:noFill/>
          <a:ln w="15875" cap="flat" cmpd="sng" algn="ctr">
            <a:solidFill>
              <a:schemeClr val="bg2">
                <a:lumMod val="95000"/>
                <a:lumOff val="5000"/>
              </a:schemeClr>
            </a:solidFill>
            <a:prstDash val="solid"/>
            <a:round/>
            <a:headEnd type="none" w="med" len="med"/>
            <a:tailEnd type="none" w="med" len="med"/>
          </a:ln>
          <a:effectLst/>
        </p:spPr>
      </p:cxnSp>
      <p:grpSp>
        <p:nvGrpSpPr>
          <p:cNvPr id="45064" name="Group 6">
            <a:extLst>
              <a:ext uri="{FF2B5EF4-FFF2-40B4-BE49-F238E27FC236}">
                <a16:creationId xmlns:a16="http://schemas.microsoft.com/office/drawing/2014/main" id="{B2499829-C08A-4BF8-84F4-9B1C6D2F8C93}"/>
              </a:ext>
            </a:extLst>
          </p:cNvPr>
          <p:cNvGrpSpPr>
            <a:grpSpLocks/>
          </p:cNvGrpSpPr>
          <p:nvPr/>
        </p:nvGrpSpPr>
        <p:grpSpPr bwMode="auto">
          <a:xfrm>
            <a:off x="3440114" y="1657351"/>
            <a:ext cx="3502025" cy="3287713"/>
            <a:chOff x="2609102" y="2787855"/>
            <a:chExt cx="3502292" cy="3286977"/>
          </a:xfrm>
        </p:grpSpPr>
        <p:sp>
          <p:nvSpPr>
            <p:cNvPr id="4043" name="Rectangle 7">
              <a:extLst>
                <a:ext uri="{FF2B5EF4-FFF2-40B4-BE49-F238E27FC236}">
                  <a16:creationId xmlns:a16="http://schemas.microsoft.com/office/drawing/2014/main" id="{8ECAD5D1-6955-4AA9-BEEC-A6D8E4375732}"/>
                </a:ext>
              </a:extLst>
            </p:cNvPr>
            <p:cNvSpPr>
              <a:spLocks noChangeArrowheads="1"/>
            </p:cNvSpPr>
            <p:nvPr/>
          </p:nvSpPr>
          <p:spPr bwMode="auto">
            <a:xfrm>
              <a:off x="2609102" y="3035562"/>
              <a:ext cx="1621361" cy="3035044"/>
            </a:xfrm>
            <a:prstGeom prst="rect">
              <a:avLst/>
            </a:prstGeom>
            <a:blipFill dpi="0" rotWithShape="0">
              <a:blip r:embed="rId4" cstate="print">
                <a:duotone>
                  <a:prstClr val="black"/>
                  <a:srgbClr val="D9C3A5">
                    <a:tint val="50000"/>
                    <a:satMod val="180000"/>
                  </a:srgbClr>
                </a:duotone>
              </a:blip>
              <a:srcRect/>
              <a:tile tx="0" ty="0" sx="100000" sy="100000" flip="none" algn="tl"/>
            </a:blipFill>
            <a:ln w="31750">
              <a:no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4044" name="Rectangle 7">
              <a:extLst>
                <a:ext uri="{FF2B5EF4-FFF2-40B4-BE49-F238E27FC236}">
                  <a16:creationId xmlns:a16="http://schemas.microsoft.com/office/drawing/2014/main" id="{AC75FAAA-3668-4916-BFDF-51035AFC828C}"/>
                </a:ext>
              </a:extLst>
            </p:cNvPr>
            <p:cNvSpPr>
              <a:spLocks noChangeArrowheads="1"/>
            </p:cNvSpPr>
            <p:nvPr/>
          </p:nvSpPr>
          <p:spPr bwMode="auto">
            <a:xfrm rot="16200000">
              <a:off x="3687994" y="3746630"/>
              <a:ext cx="1621361" cy="3035044"/>
            </a:xfrm>
            <a:prstGeom prst="rect">
              <a:avLst/>
            </a:prstGeom>
            <a:blipFill dpi="0" rotWithShape="0">
              <a:blip r:embed="rId4" cstate="print">
                <a:duotone>
                  <a:prstClr val="black"/>
                  <a:srgbClr val="D9C3A5">
                    <a:tint val="50000"/>
                    <a:satMod val="180000"/>
                  </a:srgbClr>
                </a:duotone>
              </a:blip>
              <a:srcRect/>
              <a:tile tx="0" ty="0" sx="100000" sy="100000" flip="none" algn="tl"/>
            </a:blipFill>
            <a:ln w="31750">
              <a:noFill/>
              <a:miter lim="800000"/>
              <a:headEnd/>
              <a:tailEnd/>
            </a:ln>
          </p:spPr>
          <p:txBody>
            <a:bodyPr rot="10800000"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45083" name="Oval 939">
              <a:extLst>
                <a:ext uri="{FF2B5EF4-FFF2-40B4-BE49-F238E27FC236}">
                  <a16:creationId xmlns:a16="http://schemas.microsoft.com/office/drawing/2014/main" id="{DF2B31C6-FFDE-410A-A183-ED9E624725D4}"/>
                </a:ext>
              </a:extLst>
            </p:cNvPr>
            <p:cNvSpPr>
              <a:spLocks noChangeArrowheads="1"/>
            </p:cNvSpPr>
            <p:nvPr/>
          </p:nvSpPr>
          <p:spPr bwMode="auto">
            <a:xfrm>
              <a:off x="4571625" y="4970241"/>
              <a:ext cx="91440" cy="91440"/>
            </a:xfrm>
            <a:prstGeom prst="ellipse">
              <a:avLst/>
            </a:prstGeom>
            <a:solidFill>
              <a:srgbClr val="00B0F0"/>
            </a:solidFill>
            <a:ln w="9525">
              <a:solidFill>
                <a:srgbClr val="00B0F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5084" name="Group 928">
              <a:extLst>
                <a:ext uri="{FF2B5EF4-FFF2-40B4-BE49-F238E27FC236}">
                  <a16:creationId xmlns:a16="http://schemas.microsoft.com/office/drawing/2014/main" id="{207AF6FA-18C2-4B8D-A262-A985F43220F4}"/>
                </a:ext>
              </a:extLst>
            </p:cNvPr>
            <p:cNvGrpSpPr>
              <a:grpSpLocks/>
            </p:cNvGrpSpPr>
            <p:nvPr/>
          </p:nvGrpSpPr>
          <p:grpSpPr bwMode="auto">
            <a:xfrm rot="5400000">
              <a:off x="5030129" y="5477790"/>
              <a:ext cx="232128" cy="152400"/>
              <a:chOff x="528" y="336"/>
              <a:chExt cx="3268" cy="1920"/>
            </a:xfrm>
          </p:grpSpPr>
          <p:sp>
            <p:nvSpPr>
              <p:cNvPr id="46849" name="Oval 929">
                <a:extLst>
                  <a:ext uri="{FF2B5EF4-FFF2-40B4-BE49-F238E27FC236}">
                    <a16:creationId xmlns:a16="http://schemas.microsoft.com/office/drawing/2014/main" id="{0F96A310-5312-4AB5-890D-053792912B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50" name="Oval 930">
                <a:extLst>
                  <a:ext uri="{FF2B5EF4-FFF2-40B4-BE49-F238E27FC236}">
                    <a16:creationId xmlns:a16="http://schemas.microsoft.com/office/drawing/2014/main" id="{0D6A818A-6C44-4D5E-8D81-CB4FFBB06B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85" name="Group 928">
              <a:extLst>
                <a:ext uri="{FF2B5EF4-FFF2-40B4-BE49-F238E27FC236}">
                  <a16:creationId xmlns:a16="http://schemas.microsoft.com/office/drawing/2014/main" id="{1435C3C2-7F7F-4687-A74A-9CB8F6DE5E11}"/>
                </a:ext>
              </a:extLst>
            </p:cNvPr>
            <p:cNvGrpSpPr>
              <a:grpSpLocks/>
            </p:cNvGrpSpPr>
            <p:nvPr/>
          </p:nvGrpSpPr>
          <p:grpSpPr bwMode="auto">
            <a:xfrm rot="5400000">
              <a:off x="4970862" y="5359267"/>
              <a:ext cx="232128" cy="152400"/>
              <a:chOff x="528" y="336"/>
              <a:chExt cx="3268" cy="1920"/>
            </a:xfrm>
          </p:grpSpPr>
          <p:sp>
            <p:nvSpPr>
              <p:cNvPr id="46847" name="Oval 929">
                <a:extLst>
                  <a:ext uri="{FF2B5EF4-FFF2-40B4-BE49-F238E27FC236}">
                    <a16:creationId xmlns:a16="http://schemas.microsoft.com/office/drawing/2014/main" id="{F9823C9B-C490-4829-BBB2-BD7283E02E0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48" name="Oval 930">
                <a:extLst>
                  <a:ext uri="{FF2B5EF4-FFF2-40B4-BE49-F238E27FC236}">
                    <a16:creationId xmlns:a16="http://schemas.microsoft.com/office/drawing/2014/main" id="{BD246A2B-8715-4D6B-B6D0-A7BEC49FBBB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sp>
          <p:nvSpPr>
            <p:cNvPr id="45086" name="Oval 930">
              <a:extLst>
                <a:ext uri="{FF2B5EF4-FFF2-40B4-BE49-F238E27FC236}">
                  <a16:creationId xmlns:a16="http://schemas.microsoft.com/office/drawing/2014/main" id="{B15CF941-FE25-4DC0-A0A6-8DEE539B4C87}"/>
                </a:ext>
              </a:extLst>
            </p:cNvPr>
            <p:cNvSpPr>
              <a:spLocks noChangeArrowheads="1"/>
            </p:cNvSpPr>
            <p:nvPr/>
          </p:nvSpPr>
          <p:spPr bwMode="auto">
            <a:xfrm rot="5400000">
              <a:off x="4992208" y="533954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087" name="Oval 930">
              <a:extLst>
                <a:ext uri="{FF2B5EF4-FFF2-40B4-BE49-F238E27FC236}">
                  <a16:creationId xmlns:a16="http://schemas.microsoft.com/office/drawing/2014/main" id="{29D12F14-2FAD-412C-8112-0A6D6EFFB18E}"/>
                </a:ext>
              </a:extLst>
            </p:cNvPr>
            <p:cNvSpPr>
              <a:spLocks noChangeArrowheads="1"/>
            </p:cNvSpPr>
            <p:nvPr/>
          </p:nvSpPr>
          <p:spPr bwMode="auto">
            <a:xfrm rot="5400000">
              <a:off x="4738205" y="4907741"/>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5088" name="Group 928">
              <a:extLst>
                <a:ext uri="{FF2B5EF4-FFF2-40B4-BE49-F238E27FC236}">
                  <a16:creationId xmlns:a16="http://schemas.microsoft.com/office/drawing/2014/main" id="{A4D7B7A0-6C20-4EA3-BA2B-4D3F46DE8210}"/>
                </a:ext>
              </a:extLst>
            </p:cNvPr>
            <p:cNvGrpSpPr>
              <a:grpSpLocks/>
            </p:cNvGrpSpPr>
            <p:nvPr/>
          </p:nvGrpSpPr>
          <p:grpSpPr bwMode="auto">
            <a:xfrm rot="5400000">
              <a:off x="4564465" y="4707330"/>
              <a:ext cx="232128" cy="152400"/>
              <a:chOff x="528" y="336"/>
              <a:chExt cx="3268" cy="1920"/>
            </a:xfrm>
          </p:grpSpPr>
          <p:sp>
            <p:nvSpPr>
              <p:cNvPr id="46845" name="Oval 929">
                <a:extLst>
                  <a:ext uri="{FF2B5EF4-FFF2-40B4-BE49-F238E27FC236}">
                    <a16:creationId xmlns:a16="http://schemas.microsoft.com/office/drawing/2014/main" id="{29D606CB-EBF2-4548-91B7-B4C39B690A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46" name="Oval 930">
                <a:extLst>
                  <a:ext uri="{FF2B5EF4-FFF2-40B4-BE49-F238E27FC236}">
                    <a16:creationId xmlns:a16="http://schemas.microsoft.com/office/drawing/2014/main" id="{BDE64A73-CCEC-490F-9F90-6AF4E75271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89" name="Group 928">
              <a:extLst>
                <a:ext uri="{FF2B5EF4-FFF2-40B4-BE49-F238E27FC236}">
                  <a16:creationId xmlns:a16="http://schemas.microsoft.com/office/drawing/2014/main" id="{F42F7DC0-6443-4519-A24D-A228DEDC0565}"/>
                </a:ext>
              </a:extLst>
            </p:cNvPr>
            <p:cNvGrpSpPr>
              <a:grpSpLocks/>
            </p:cNvGrpSpPr>
            <p:nvPr/>
          </p:nvGrpSpPr>
          <p:grpSpPr bwMode="auto">
            <a:xfrm rot="5400000">
              <a:off x="4488262" y="4605726"/>
              <a:ext cx="232128" cy="152400"/>
              <a:chOff x="528" y="336"/>
              <a:chExt cx="3268" cy="1920"/>
            </a:xfrm>
          </p:grpSpPr>
          <p:sp>
            <p:nvSpPr>
              <p:cNvPr id="46843" name="Oval 929">
                <a:extLst>
                  <a:ext uri="{FF2B5EF4-FFF2-40B4-BE49-F238E27FC236}">
                    <a16:creationId xmlns:a16="http://schemas.microsoft.com/office/drawing/2014/main" id="{47BE46A8-ECEC-4399-8EBE-323CA3C7F0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44" name="Oval 930">
                <a:extLst>
                  <a:ext uri="{FF2B5EF4-FFF2-40B4-BE49-F238E27FC236}">
                    <a16:creationId xmlns:a16="http://schemas.microsoft.com/office/drawing/2014/main" id="{99D25627-C611-4BCD-8715-CD3E0D1B6AC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0" name="Group 928">
              <a:extLst>
                <a:ext uri="{FF2B5EF4-FFF2-40B4-BE49-F238E27FC236}">
                  <a16:creationId xmlns:a16="http://schemas.microsoft.com/office/drawing/2014/main" id="{7A3BF7F5-7D95-40F2-8855-D717D3AC602E}"/>
                </a:ext>
              </a:extLst>
            </p:cNvPr>
            <p:cNvGrpSpPr>
              <a:grpSpLocks/>
            </p:cNvGrpSpPr>
            <p:nvPr/>
          </p:nvGrpSpPr>
          <p:grpSpPr bwMode="auto">
            <a:xfrm rot="5400000">
              <a:off x="4412059" y="4504122"/>
              <a:ext cx="232128" cy="152400"/>
              <a:chOff x="528" y="336"/>
              <a:chExt cx="3268" cy="1920"/>
            </a:xfrm>
          </p:grpSpPr>
          <p:sp>
            <p:nvSpPr>
              <p:cNvPr id="46841" name="Oval 929">
                <a:extLst>
                  <a:ext uri="{FF2B5EF4-FFF2-40B4-BE49-F238E27FC236}">
                    <a16:creationId xmlns:a16="http://schemas.microsoft.com/office/drawing/2014/main" id="{E288C3AB-F97B-415A-84D4-D068648189C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42" name="Oval 930">
                <a:extLst>
                  <a:ext uri="{FF2B5EF4-FFF2-40B4-BE49-F238E27FC236}">
                    <a16:creationId xmlns:a16="http://schemas.microsoft.com/office/drawing/2014/main" id="{E2C35299-A5E9-4B7E-AD5B-CB3B8BDD73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1" name="Group 928">
              <a:extLst>
                <a:ext uri="{FF2B5EF4-FFF2-40B4-BE49-F238E27FC236}">
                  <a16:creationId xmlns:a16="http://schemas.microsoft.com/office/drawing/2014/main" id="{87DBE13E-3B1A-4972-B1F8-47CFBA49A317}"/>
                </a:ext>
              </a:extLst>
            </p:cNvPr>
            <p:cNvGrpSpPr>
              <a:grpSpLocks/>
            </p:cNvGrpSpPr>
            <p:nvPr/>
          </p:nvGrpSpPr>
          <p:grpSpPr bwMode="auto">
            <a:xfrm rot="5400000">
              <a:off x="4344329" y="4385590"/>
              <a:ext cx="232128" cy="152400"/>
              <a:chOff x="528" y="336"/>
              <a:chExt cx="3268" cy="1920"/>
            </a:xfrm>
          </p:grpSpPr>
          <p:sp>
            <p:nvSpPr>
              <p:cNvPr id="46839" name="Oval 929">
                <a:extLst>
                  <a:ext uri="{FF2B5EF4-FFF2-40B4-BE49-F238E27FC236}">
                    <a16:creationId xmlns:a16="http://schemas.microsoft.com/office/drawing/2014/main" id="{9F08E74A-2183-4435-B37A-8C4809AB54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40" name="Oval 930">
                <a:extLst>
                  <a:ext uri="{FF2B5EF4-FFF2-40B4-BE49-F238E27FC236}">
                    <a16:creationId xmlns:a16="http://schemas.microsoft.com/office/drawing/2014/main" id="{830F3656-6C35-42EF-96C8-0C730337B1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2" name="Group 928">
              <a:extLst>
                <a:ext uri="{FF2B5EF4-FFF2-40B4-BE49-F238E27FC236}">
                  <a16:creationId xmlns:a16="http://schemas.microsoft.com/office/drawing/2014/main" id="{61CFE100-05F3-4964-BAAC-4E768FD220A1}"/>
                </a:ext>
              </a:extLst>
            </p:cNvPr>
            <p:cNvGrpSpPr>
              <a:grpSpLocks/>
            </p:cNvGrpSpPr>
            <p:nvPr/>
          </p:nvGrpSpPr>
          <p:grpSpPr bwMode="auto">
            <a:xfrm rot="5400000">
              <a:off x="4285062" y="4267067"/>
              <a:ext cx="232128" cy="152400"/>
              <a:chOff x="528" y="336"/>
              <a:chExt cx="3268" cy="1920"/>
            </a:xfrm>
          </p:grpSpPr>
          <p:sp>
            <p:nvSpPr>
              <p:cNvPr id="46837" name="Oval 929">
                <a:extLst>
                  <a:ext uri="{FF2B5EF4-FFF2-40B4-BE49-F238E27FC236}">
                    <a16:creationId xmlns:a16="http://schemas.microsoft.com/office/drawing/2014/main" id="{B76C53F3-DAE7-4F84-A4A2-175A40F41E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38" name="Oval 930">
                <a:extLst>
                  <a:ext uri="{FF2B5EF4-FFF2-40B4-BE49-F238E27FC236}">
                    <a16:creationId xmlns:a16="http://schemas.microsoft.com/office/drawing/2014/main" id="{A0FBECB1-AB80-40FF-9081-34420ACEF7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3" name="Group 928">
              <a:extLst>
                <a:ext uri="{FF2B5EF4-FFF2-40B4-BE49-F238E27FC236}">
                  <a16:creationId xmlns:a16="http://schemas.microsoft.com/office/drawing/2014/main" id="{ED0C85C5-61F4-48B7-825F-1A336D10596B}"/>
                </a:ext>
              </a:extLst>
            </p:cNvPr>
            <p:cNvGrpSpPr>
              <a:grpSpLocks/>
            </p:cNvGrpSpPr>
            <p:nvPr/>
          </p:nvGrpSpPr>
          <p:grpSpPr bwMode="auto">
            <a:xfrm rot="5400000">
              <a:off x="4208865" y="4157002"/>
              <a:ext cx="232128" cy="152400"/>
              <a:chOff x="528" y="336"/>
              <a:chExt cx="3268" cy="1920"/>
            </a:xfrm>
          </p:grpSpPr>
          <p:sp>
            <p:nvSpPr>
              <p:cNvPr id="46835" name="Oval 929">
                <a:extLst>
                  <a:ext uri="{FF2B5EF4-FFF2-40B4-BE49-F238E27FC236}">
                    <a16:creationId xmlns:a16="http://schemas.microsoft.com/office/drawing/2014/main" id="{94DC988E-494F-416D-9763-6E118FBC292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36" name="Oval 930">
                <a:extLst>
                  <a:ext uri="{FF2B5EF4-FFF2-40B4-BE49-F238E27FC236}">
                    <a16:creationId xmlns:a16="http://schemas.microsoft.com/office/drawing/2014/main" id="{22084195-DF0A-4816-8FD9-4043E8AA26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4" name="Group 928">
              <a:extLst>
                <a:ext uri="{FF2B5EF4-FFF2-40B4-BE49-F238E27FC236}">
                  <a16:creationId xmlns:a16="http://schemas.microsoft.com/office/drawing/2014/main" id="{B533C937-8EAA-47D1-B58F-F79566DFA667}"/>
                </a:ext>
              </a:extLst>
            </p:cNvPr>
            <p:cNvGrpSpPr>
              <a:grpSpLocks/>
            </p:cNvGrpSpPr>
            <p:nvPr/>
          </p:nvGrpSpPr>
          <p:grpSpPr bwMode="auto">
            <a:xfrm rot="5400000">
              <a:off x="4132662" y="4055398"/>
              <a:ext cx="232128" cy="152400"/>
              <a:chOff x="528" y="336"/>
              <a:chExt cx="3268" cy="1920"/>
            </a:xfrm>
          </p:grpSpPr>
          <p:sp>
            <p:nvSpPr>
              <p:cNvPr id="46833" name="Oval 929">
                <a:extLst>
                  <a:ext uri="{FF2B5EF4-FFF2-40B4-BE49-F238E27FC236}">
                    <a16:creationId xmlns:a16="http://schemas.microsoft.com/office/drawing/2014/main" id="{641CDC95-EB10-4F95-A1A7-151A5A65FA2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34" name="Oval 930">
                <a:extLst>
                  <a:ext uri="{FF2B5EF4-FFF2-40B4-BE49-F238E27FC236}">
                    <a16:creationId xmlns:a16="http://schemas.microsoft.com/office/drawing/2014/main" id="{AF498E91-C574-46AC-8F93-7D344524F44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5" name="Group 928">
              <a:extLst>
                <a:ext uri="{FF2B5EF4-FFF2-40B4-BE49-F238E27FC236}">
                  <a16:creationId xmlns:a16="http://schemas.microsoft.com/office/drawing/2014/main" id="{CB95BBD5-1789-4EA1-BECB-78D52DEFD848}"/>
                </a:ext>
              </a:extLst>
            </p:cNvPr>
            <p:cNvGrpSpPr>
              <a:grpSpLocks/>
            </p:cNvGrpSpPr>
            <p:nvPr/>
          </p:nvGrpSpPr>
          <p:grpSpPr bwMode="auto">
            <a:xfrm rot="5400000">
              <a:off x="4056459" y="3953794"/>
              <a:ext cx="232128" cy="152400"/>
              <a:chOff x="528" y="336"/>
              <a:chExt cx="3268" cy="1920"/>
            </a:xfrm>
          </p:grpSpPr>
          <p:sp>
            <p:nvSpPr>
              <p:cNvPr id="46831" name="Oval 929">
                <a:extLst>
                  <a:ext uri="{FF2B5EF4-FFF2-40B4-BE49-F238E27FC236}">
                    <a16:creationId xmlns:a16="http://schemas.microsoft.com/office/drawing/2014/main" id="{4EC9BAA8-34B7-4806-BC0C-C9ACBC3189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32" name="Oval 930">
                <a:extLst>
                  <a:ext uri="{FF2B5EF4-FFF2-40B4-BE49-F238E27FC236}">
                    <a16:creationId xmlns:a16="http://schemas.microsoft.com/office/drawing/2014/main" id="{4CCDA04C-D4E7-4561-9B0D-BC28656C63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6" name="Group 928">
              <a:extLst>
                <a:ext uri="{FF2B5EF4-FFF2-40B4-BE49-F238E27FC236}">
                  <a16:creationId xmlns:a16="http://schemas.microsoft.com/office/drawing/2014/main" id="{B158929C-4522-4078-A67A-5F6A2EDEDCCC}"/>
                </a:ext>
              </a:extLst>
            </p:cNvPr>
            <p:cNvGrpSpPr>
              <a:grpSpLocks/>
            </p:cNvGrpSpPr>
            <p:nvPr/>
          </p:nvGrpSpPr>
          <p:grpSpPr bwMode="auto">
            <a:xfrm rot="5400000">
              <a:off x="3988729" y="3835262"/>
              <a:ext cx="232128" cy="152400"/>
              <a:chOff x="528" y="336"/>
              <a:chExt cx="3268" cy="1920"/>
            </a:xfrm>
          </p:grpSpPr>
          <p:sp>
            <p:nvSpPr>
              <p:cNvPr id="46829" name="Oval 929">
                <a:extLst>
                  <a:ext uri="{FF2B5EF4-FFF2-40B4-BE49-F238E27FC236}">
                    <a16:creationId xmlns:a16="http://schemas.microsoft.com/office/drawing/2014/main" id="{F452C7B1-5C99-4307-BAE0-769819D6F77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30" name="Oval 930">
                <a:extLst>
                  <a:ext uri="{FF2B5EF4-FFF2-40B4-BE49-F238E27FC236}">
                    <a16:creationId xmlns:a16="http://schemas.microsoft.com/office/drawing/2014/main" id="{C1000F8A-D1CE-42BD-BE71-79243F6C02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7" name="Group 928">
              <a:extLst>
                <a:ext uri="{FF2B5EF4-FFF2-40B4-BE49-F238E27FC236}">
                  <a16:creationId xmlns:a16="http://schemas.microsoft.com/office/drawing/2014/main" id="{7D8568F8-8F2C-49FC-B1E5-FD54E3C6CFEF}"/>
                </a:ext>
              </a:extLst>
            </p:cNvPr>
            <p:cNvGrpSpPr>
              <a:grpSpLocks/>
            </p:cNvGrpSpPr>
            <p:nvPr/>
          </p:nvGrpSpPr>
          <p:grpSpPr bwMode="auto">
            <a:xfrm rot="5400000">
              <a:off x="5190990" y="5494712"/>
              <a:ext cx="232128" cy="152400"/>
              <a:chOff x="528" y="336"/>
              <a:chExt cx="3268" cy="1920"/>
            </a:xfrm>
          </p:grpSpPr>
          <p:sp>
            <p:nvSpPr>
              <p:cNvPr id="46827" name="Oval 929">
                <a:extLst>
                  <a:ext uri="{FF2B5EF4-FFF2-40B4-BE49-F238E27FC236}">
                    <a16:creationId xmlns:a16="http://schemas.microsoft.com/office/drawing/2014/main" id="{18C1E5E7-9511-4AD7-8DDE-62471EB600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28" name="Oval 930">
                <a:extLst>
                  <a:ext uri="{FF2B5EF4-FFF2-40B4-BE49-F238E27FC236}">
                    <a16:creationId xmlns:a16="http://schemas.microsoft.com/office/drawing/2014/main" id="{352D847E-D57A-41F1-98C5-DC9AB30340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8" name="Group 928">
              <a:extLst>
                <a:ext uri="{FF2B5EF4-FFF2-40B4-BE49-F238E27FC236}">
                  <a16:creationId xmlns:a16="http://schemas.microsoft.com/office/drawing/2014/main" id="{02A02077-0E24-4C89-A918-C3EFD893710B}"/>
                </a:ext>
              </a:extLst>
            </p:cNvPr>
            <p:cNvGrpSpPr>
              <a:grpSpLocks/>
            </p:cNvGrpSpPr>
            <p:nvPr/>
          </p:nvGrpSpPr>
          <p:grpSpPr bwMode="auto">
            <a:xfrm rot="5400000">
              <a:off x="5123260" y="5376180"/>
              <a:ext cx="232128" cy="152400"/>
              <a:chOff x="528" y="336"/>
              <a:chExt cx="3268" cy="1920"/>
            </a:xfrm>
          </p:grpSpPr>
          <p:sp>
            <p:nvSpPr>
              <p:cNvPr id="46825" name="Oval 929">
                <a:extLst>
                  <a:ext uri="{FF2B5EF4-FFF2-40B4-BE49-F238E27FC236}">
                    <a16:creationId xmlns:a16="http://schemas.microsoft.com/office/drawing/2014/main" id="{44B14BA1-8348-4977-A0D9-8A8BC24B7F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26" name="Oval 930">
                <a:extLst>
                  <a:ext uri="{FF2B5EF4-FFF2-40B4-BE49-F238E27FC236}">
                    <a16:creationId xmlns:a16="http://schemas.microsoft.com/office/drawing/2014/main" id="{89C1FE13-BC61-47ED-8FB4-A5CBC3724FF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099" name="Group 928">
              <a:extLst>
                <a:ext uri="{FF2B5EF4-FFF2-40B4-BE49-F238E27FC236}">
                  <a16:creationId xmlns:a16="http://schemas.microsoft.com/office/drawing/2014/main" id="{ED606D88-0C7F-4533-AE20-5DE3B64B94D1}"/>
                </a:ext>
              </a:extLst>
            </p:cNvPr>
            <p:cNvGrpSpPr>
              <a:grpSpLocks/>
            </p:cNvGrpSpPr>
            <p:nvPr/>
          </p:nvGrpSpPr>
          <p:grpSpPr bwMode="auto">
            <a:xfrm rot="5400000">
              <a:off x="5063993" y="5257657"/>
              <a:ext cx="232128" cy="152400"/>
              <a:chOff x="528" y="336"/>
              <a:chExt cx="3268" cy="1920"/>
            </a:xfrm>
          </p:grpSpPr>
          <p:sp>
            <p:nvSpPr>
              <p:cNvPr id="46823" name="Oval 929">
                <a:extLst>
                  <a:ext uri="{FF2B5EF4-FFF2-40B4-BE49-F238E27FC236}">
                    <a16:creationId xmlns:a16="http://schemas.microsoft.com/office/drawing/2014/main" id="{CA5CBD1D-F5BA-4AAC-8AEB-81A8E7F3B4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24" name="Oval 930">
                <a:extLst>
                  <a:ext uri="{FF2B5EF4-FFF2-40B4-BE49-F238E27FC236}">
                    <a16:creationId xmlns:a16="http://schemas.microsoft.com/office/drawing/2014/main" id="{3B7BE757-2357-482A-AED4-B8CD0D9508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sp>
          <p:nvSpPr>
            <p:cNvPr id="45100" name="Oval 930">
              <a:extLst>
                <a:ext uri="{FF2B5EF4-FFF2-40B4-BE49-F238E27FC236}">
                  <a16:creationId xmlns:a16="http://schemas.microsoft.com/office/drawing/2014/main" id="{732643AE-2EF2-4AD4-9C4A-56ED38B9E650}"/>
                </a:ext>
              </a:extLst>
            </p:cNvPr>
            <p:cNvSpPr>
              <a:spLocks noChangeArrowheads="1"/>
            </p:cNvSpPr>
            <p:nvPr/>
          </p:nvSpPr>
          <p:spPr bwMode="auto">
            <a:xfrm rot="5400000">
              <a:off x="5085339" y="523793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5101" name="Group 928">
              <a:extLst>
                <a:ext uri="{FF2B5EF4-FFF2-40B4-BE49-F238E27FC236}">
                  <a16:creationId xmlns:a16="http://schemas.microsoft.com/office/drawing/2014/main" id="{55B4A76A-A5AE-45D2-A258-ABF44494133A}"/>
                </a:ext>
              </a:extLst>
            </p:cNvPr>
            <p:cNvGrpSpPr>
              <a:grpSpLocks/>
            </p:cNvGrpSpPr>
            <p:nvPr/>
          </p:nvGrpSpPr>
          <p:grpSpPr bwMode="auto">
            <a:xfrm rot="5400000">
              <a:off x="4733793" y="4715785"/>
              <a:ext cx="232128" cy="152400"/>
              <a:chOff x="528" y="336"/>
              <a:chExt cx="3268" cy="1920"/>
            </a:xfrm>
          </p:grpSpPr>
          <p:sp>
            <p:nvSpPr>
              <p:cNvPr id="46821" name="Oval 929">
                <a:extLst>
                  <a:ext uri="{FF2B5EF4-FFF2-40B4-BE49-F238E27FC236}">
                    <a16:creationId xmlns:a16="http://schemas.microsoft.com/office/drawing/2014/main" id="{1EEF54F1-42AD-4FEB-A6F2-0C9023A548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22" name="Oval 930">
                <a:extLst>
                  <a:ext uri="{FF2B5EF4-FFF2-40B4-BE49-F238E27FC236}">
                    <a16:creationId xmlns:a16="http://schemas.microsoft.com/office/drawing/2014/main" id="{551C082F-4BA8-4F5B-87EB-A547BD7680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2" name="Group 928">
              <a:extLst>
                <a:ext uri="{FF2B5EF4-FFF2-40B4-BE49-F238E27FC236}">
                  <a16:creationId xmlns:a16="http://schemas.microsoft.com/office/drawing/2014/main" id="{A10BAC46-E99D-4E5C-B2C8-9DA40FF29813}"/>
                </a:ext>
              </a:extLst>
            </p:cNvPr>
            <p:cNvGrpSpPr>
              <a:grpSpLocks/>
            </p:cNvGrpSpPr>
            <p:nvPr/>
          </p:nvGrpSpPr>
          <p:grpSpPr bwMode="auto">
            <a:xfrm rot="5400000">
              <a:off x="4657596" y="4605720"/>
              <a:ext cx="232128" cy="152400"/>
              <a:chOff x="528" y="336"/>
              <a:chExt cx="3268" cy="1920"/>
            </a:xfrm>
          </p:grpSpPr>
          <p:sp>
            <p:nvSpPr>
              <p:cNvPr id="46819" name="Oval 929">
                <a:extLst>
                  <a:ext uri="{FF2B5EF4-FFF2-40B4-BE49-F238E27FC236}">
                    <a16:creationId xmlns:a16="http://schemas.microsoft.com/office/drawing/2014/main" id="{ABFEA66F-3204-487C-BE4F-82211D8B34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20" name="Oval 930">
                <a:extLst>
                  <a:ext uri="{FF2B5EF4-FFF2-40B4-BE49-F238E27FC236}">
                    <a16:creationId xmlns:a16="http://schemas.microsoft.com/office/drawing/2014/main" id="{45C7F4F6-0A32-4753-9AF2-799DF75E0A1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3" name="Group 928">
              <a:extLst>
                <a:ext uri="{FF2B5EF4-FFF2-40B4-BE49-F238E27FC236}">
                  <a16:creationId xmlns:a16="http://schemas.microsoft.com/office/drawing/2014/main" id="{262F08CE-538C-4963-965B-B94262271CF3}"/>
                </a:ext>
              </a:extLst>
            </p:cNvPr>
            <p:cNvGrpSpPr>
              <a:grpSpLocks/>
            </p:cNvGrpSpPr>
            <p:nvPr/>
          </p:nvGrpSpPr>
          <p:grpSpPr bwMode="auto">
            <a:xfrm rot="5400000">
              <a:off x="4581393" y="4504116"/>
              <a:ext cx="232128" cy="152400"/>
              <a:chOff x="528" y="336"/>
              <a:chExt cx="3268" cy="1920"/>
            </a:xfrm>
          </p:grpSpPr>
          <p:sp>
            <p:nvSpPr>
              <p:cNvPr id="46817" name="Oval 929">
                <a:extLst>
                  <a:ext uri="{FF2B5EF4-FFF2-40B4-BE49-F238E27FC236}">
                    <a16:creationId xmlns:a16="http://schemas.microsoft.com/office/drawing/2014/main" id="{D2E04D32-21A4-42F2-8891-1C12580B00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18" name="Oval 930">
                <a:extLst>
                  <a:ext uri="{FF2B5EF4-FFF2-40B4-BE49-F238E27FC236}">
                    <a16:creationId xmlns:a16="http://schemas.microsoft.com/office/drawing/2014/main" id="{4E601CAD-8A49-4632-A94F-C9D895BB4F1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4" name="Group 928">
              <a:extLst>
                <a:ext uri="{FF2B5EF4-FFF2-40B4-BE49-F238E27FC236}">
                  <a16:creationId xmlns:a16="http://schemas.microsoft.com/office/drawing/2014/main" id="{A1E8927C-AC8E-4FD4-8F87-4F4BB953DFD9}"/>
                </a:ext>
              </a:extLst>
            </p:cNvPr>
            <p:cNvGrpSpPr>
              <a:grpSpLocks/>
            </p:cNvGrpSpPr>
            <p:nvPr/>
          </p:nvGrpSpPr>
          <p:grpSpPr bwMode="auto">
            <a:xfrm rot="5400000">
              <a:off x="4505190" y="4402512"/>
              <a:ext cx="232128" cy="152400"/>
              <a:chOff x="528" y="336"/>
              <a:chExt cx="3268" cy="1920"/>
            </a:xfrm>
          </p:grpSpPr>
          <p:sp>
            <p:nvSpPr>
              <p:cNvPr id="46815" name="Oval 929">
                <a:extLst>
                  <a:ext uri="{FF2B5EF4-FFF2-40B4-BE49-F238E27FC236}">
                    <a16:creationId xmlns:a16="http://schemas.microsoft.com/office/drawing/2014/main" id="{9976A6E1-DD52-40BD-92A0-B2B32109D2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16" name="Oval 930">
                <a:extLst>
                  <a:ext uri="{FF2B5EF4-FFF2-40B4-BE49-F238E27FC236}">
                    <a16:creationId xmlns:a16="http://schemas.microsoft.com/office/drawing/2014/main" id="{8EEABCA1-3B38-4832-BB7A-D8F1C84775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5" name="Group 928">
              <a:extLst>
                <a:ext uri="{FF2B5EF4-FFF2-40B4-BE49-F238E27FC236}">
                  <a16:creationId xmlns:a16="http://schemas.microsoft.com/office/drawing/2014/main" id="{68510713-AF19-40A7-BB10-A241A8E48294}"/>
                </a:ext>
              </a:extLst>
            </p:cNvPr>
            <p:cNvGrpSpPr>
              <a:grpSpLocks/>
            </p:cNvGrpSpPr>
            <p:nvPr/>
          </p:nvGrpSpPr>
          <p:grpSpPr bwMode="auto">
            <a:xfrm rot="5400000">
              <a:off x="4437460" y="4283980"/>
              <a:ext cx="232128" cy="152400"/>
              <a:chOff x="528" y="336"/>
              <a:chExt cx="3268" cy="1920"/>
            </a:xfrm>
          </p:grpSpPr>
          <p:sp>
            <p:nvSpPr>
              <p:cNvPr id="46813" name="Oval 929">
                <a:extLst>
                  <a:ext uri="{FF2B5EF4-FFF2-40B4-BE49-F238E27FC236}">
                    <a16:creationId xmlns:a16="http://schemas.microsoft.com/office/drawing/2014/main" id="{2D086D76-7CB8-4CFB-88AB-09AECBDBC60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14" name="Oval 930">
                <a:extLst>
                  <a:ext uri="{FF2B5EF4-FFF2-40B4-BE49-F238E27FC236}">
                    <a16:creationId xmlns:a16="http://schemas.microsoft.com/office/drawing/2014/main" id="{2B8B95E8-0170-4BE1-9B36-95904AB5971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6" name="Group 928">
              <a:extLst>
                <a:ext uri="{FF2B5EF4-FFF2-40B4-BE49-F238E27FC236}">
                  <a16:creationId xmlns:a16="http://schemas.microsoft.com/office/drawing/2014/main" id="{0FA36F1A-3DB9-4740-9B3E-A23251929367}"/>
                </a:ext>
              </a:extLst>
            </p:cNvPr>
            <p:cNvGrpSpPr>
              <a:grpSpLocks/>
            </p:cNvGrpSpPr>
            <p:nvPr/>
          </p:nvGrpSpPr>
          <p:grpSpPr bwMode="auto">
            <a:xfrm rot="5400000">
              <a:off x="4378193" y="4165457"/>
              <a:ext cx="232128" cy="152400"/>
              <a:chOff x="528" y="336"/>
              <a:chExt cx="3268" cy="1920"/>
            </a:xfrm>
          </p:grpSpPr>
          <p:sp>
            <p:nvSpPr>
              <p:cNvPr id="46811" name="Oval 929">
                <a:extLst>
                  <a:ext uri="{FF2B5EF4-FFF2-40B4-BE49-F238E27FC236}">
                    <a16:creationId xmlns:a16="http://schemas.microsoft.com/office/drawing/2014/main" id="{A9AC7030-D85D-4BCA-BDB6-AB694206A6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12" name="Oval 930">
                <a:extLst>
                  <a:ext uri="{FF2B5EF4-FFF2-40B4-BE49-F238E27FC236}">
                    <a16:creationId xmlns:a16="http://schemas.microsoft.com/office/drawing/2014/main" id="{A097F2AB-86E8-4095-BEFC-EE5F5A65AC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7" name="Group 928">
              <a:extLst>
                <a:ext uri="{FF2B5EF4-FFF2-40B4-BE49-F238E27FC236}">
                  <a16:creationId xmlns:a16="http://schemas.microsoft.com/office/drawing/2014/main" id="{F72F04DA-84F3-4722-82C0-90B42A066DB8}"/>
                </a:ext>
              </a:extLst>
            </p:cNvPr>
            <p:cNvGrpSpPr>
              <a:grpSpLocks/>
            </p:cNvGrpSpPr>
            <p:nvPr/>
          </p:nvGrpSpPr>
          <p:grpSpPr bwMode="auto">
            <a:xfrm rot="5400000">
              <a:off x="4301996" y="4055392"/>
              <a:ext cx="232128" cy="152400"/>
              <a:chOff x="528" y="336"/>
              <a:chExt cx="3268" cy="1920"/>
            </a:xfrm>
          </p:grpSpPr>
          <p:sp>
            <p:nvSpPr>
              <p:cNvPr id="46809" name="Oval 929">
                <a:extLst>
                  <a:ext uri="{FF2B5EF4-FFF2-40B4-BE49-F238E27FC236}">
                    <a16:creationId xmlns:a16="http://schemas.microsoft.com/office/drawing/2014/main" id="{6ECDAE5C-7682-4219-A8E2-2C5129DF062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10" name="Oval 930">
                <a:extLst>
                  <a:ext uri="{FF2B5EF4-FFF2-40B4-BE49-F238E27FC236}">
                    <a16:creationId xmlns:a16="http://schemas.microsoft.com/office/drawing/2014/main" id="{15093B76-EDA9-4AD4-B9EC-FCD1F4BB0A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8" name="Group 928">
              <a:extLst>
                <a:ext uri="{FF2B5EF4-FFF2-40B4-BE49-F238E27FC236}">
                  <a16:creationId xmlns:a16="http://schemas.microsoft.com/office/drawing/2014/main" id="{B879C123-FE1B-4FDD-A739-8ED1B35C45E9}"/>
                </a:ext>
              </a:extLst>
            </p:cNvPr>
            <p:cNvGrpSpPr>
              <a:grpSpLocks/>
            </p:cNvGrpSpPr>
            <p:nvPr/>
          </p:nvGrpSpPr>
          <p:grpSpPr bwMode="auto">
            <a:xfrm rot="5400000">
              <a:off x="4225793" y="3953788"/>
              <a:ext cx="232128" cy="152400"/>
              <a:chOff x="528" y="336"/>
              <a:chExt cx="3268" cy="1920"/>
            </a:xfrm>
          </p:grpSpPr>
          <p:sp>
            <p:nvSpPr>
              <p:cNvPr id="46807" name="Oval 929">
                <a:extLst>
                  <a:ext uri="{FF2B5EF4-FFF2-40B4-BE49-F238E27FC236}">
                    <a16:creationId xmlns:a16="http://schemas.microsoft.com/office/drawing/2014/main" id="{3FD3A200-B9B7-4942-B1D5-B14C2B79A23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08" name="Oval 930">
                <a:extLst>
                  <a:ext uri="{FF2B5EF4-FFF2-40B4-BE49-F238E27FC236}">
                    <a16:creationId xmlns:a16="http://schemas.microsoft.com/office/drawing/2014/main" id="{1745E6F8-1D24-4FFD-BE41-7E1449A43E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09" name="Group 928">
              <a:extLst>
                <a:ext uri="{FF2B5EF4-FFF2-40B4-BE49-F238E27FC236}">
                  <a16:creationId xmlns:a16="http://schemas.microsoft.com/office/drawing/2014/main" id="{23758474-AD0F-43D9-91F6-57BD509C2586}"/>
                </a:ext>
              </a:extLst>
            </p:cNvPr>
            <p:cNvGrpSpPr>
              <a:grpSpLocks/>
            </p:cNvGrpSpPr>
            <p:nvPr/>
          </p:nvGrpSpPr>
          <p:grpSpPr bwMode="auto">
            <a:xfrm rot="5400000">
              <a:off x="4149590" y="3852184"/>
              <a:ext cx="232128" cy="152400"/>
              <a:chOff x="528" y="336"/>
              <a:chExt cx="3268" cy="1920"/>
            </a:xfrm>
          </p:grpSpPr>
          <p:sp>
            <p:nvSpPr>
              <p:cNvPr id="46805" name="Oval 929">
                <a:extLst>
                  <a:ext uri="{FF2B5EF4-FFF2-40B4-BE49-F238E27FC236}">
                    <a16:creationId xmlns:a16="http://schemas.microsoft.com/office/drawing/2014/main" id="{5388F103-5DF3-4227-9FC5-3826BAC0B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06" name="Oval 930">
                <a:extLst>
                  <a:ext uri="{FF2B5EF4-FFF2-40B4-BE49-F238E27FC236}">
                    <a16:creationId xmlns:a16="http://schemas.microsoft.com/office/drawing/2014/main" id="{477DAD23-106E-4733-8616-AE1FF14C47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0" name="Group 928">
              <a:extLst>
                <a:ext uri="{FF2B5EF4-FFF2-40B4-BE49-F238E27FC236}">
                  <a16:creationId xmlns:a16="http://schemas.microsoft.com/office/drawing/2014/main" id="{7079DF1A-21E9-4E21-9524-5BAFC4276B07}"/>
                </a:ext>
              </a:extLst>
            </p:cNvPr>
            <p:cNvGrpSpPr>
              <a:grpSpLocks/>
            </p:cNvGrpSpPr>
            <p:nvPr/>
          </p:nvGrpSpPr>
          <p:grpSpPr bwMode="auto">
            <a:xfrm rot="5400000">
              <a:off x="4081860" y="3733652"/>
              <a:ext cx="232128" cy="152400"/>
              <a:chOff x="528" y="336"/>
              <a:chExt cx="3268" cy="1920"/>
            </a:xfrm>
          </p:grpSpPr>
          <p:sp>
            <p:nvSpPr>
              <p:cNvPr id="46803" name="Oval 929">
                <a:extLst>
                  <a:ext uri="{FF2B5EF4-FFF2-40B4-BE49-F238E27FC236}">
                    <a16:creationId xmlns:a16="http://schemas.microsoft.com/office/drawing/2014/main" id="{8A87732F-F29D-4910-BC2C-9F357ED19A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04" name="Oval 930">
                <a:extLst>
                  <a:ext uri="{FF2B5EF4-FFF2-40B4-BE49-F238E27FC236}">
                    <a16:creationId xmlns:a16="http://schemas.microsoft.com/office/drawing/2014/main" id="{FCB8F98E-4908-4F16-A981-DF2EC77972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1" name="Group 928">
              <a:extLst>
                <a:ext uri="{FF2B5EF4-FFF2-40B4-BE49-F238E27FC236}">
                  <a16:creationId xmlns:a16="http://schemas.microsoft.com/office/drawing/2014/main" id="{E9019845-B738-4EBC-8B6D-61950C17EF8D}"/>
                </a:ext>
              </a:extLst>
            </p:cNvPr>
            <p:cNvGrpSpPr>
              <a:grpSpLocks/>
            </p:cNvGrpSpPr>
            <p:nvPr/>
          </p:nvGrpSpPr>
          <p:grpSpPr bwMode="auto">
            <a:xfrm rot="5400000">
              <a:off x="5326462" y="5426976"/>
              <a:ext cx="232128" cy="152400"/>
              <a:chOff x="528" y="336"/>
              <a:chExt cx="3268" cy="1920"/>
            </a:xfrm>
          </p:grpSpPr>
          <p:sp>
            <p:nvSpPr>
              <p:cNvPr id="46801" name="Oval 929">
                <a:extLst>
                  <a:ext uri="{FF2B5EF4-FFF2-40B4-BE49-F238E27FC236}">
                    <a16:creationId xmlns:a16="http://schemas.microsoft.com/office/drawing/2014/main" id="{B37E0517-B550-4A0B-B50A-74AD00B82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02" name="Oval 930">
                <a:extLst>
                  <a:ext uri="{FF2B5EF4-FFF2-40B4-BE49-F238E27FC236}">
                    <a16:creationId xmlns:a16="http://schemas.microsoft.com/office/drawing/2014/main" id="{39F56EAB-1050-4659-B856-D967644D60B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2" name="Group 928">
              <a:extLst>
                <a:ext uri="{FF2B5EF4-FFF2-40B4-BE49-F238E27FC236}">
                  <a16:creationId xmlns:a16="http://schemas.microsoft.com/office/drawing/2014/main" id="{C7C5F281-010A-46DC-A12A-99EF9C4B3F7E}"/>
                </a:ext>
              </a:extLst>
            </p:cNvPr>
            <p:cNvGrpSpPr>
              <a:grpSpLocks/>
            </p:cNvGrpSpPr>
            <p:nvPr/>
          </p:nvGrpSpPr>
          <p:grpSpPr bwMode="auto">
            <a:xfrm rot="5400000">
              <a:off x="5250259" y="5325372"/>
              <a:ext cx="232128" cy="152400"/>
              <a:chOff x="528" y="336"/>
              <a:chExt cx="3268" cy="1920"/>
            </a:xfrm>
          </p:grpSpPr>
          <p:sp>
            <p:nvSpPr>
              <p:cNvPr id="46799" name="Oval 929">
                <a:extLst>
                  <a:ext uri="{FF2B5EF4-FFF2-40B4-BE49-F238E27FC236}">
                    <a16:creationId xmlns:a16="http://schemas.microsoft.com/office/drawing/2014/main" id="{2D7C0305-72B5-4F1B-AACD-341370BDF4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800" name="Oval 930">
                <a:extLst>
                  <a:ext uri="{FF2B5EF4-FFF2-40B4-BE49-F238E27FC236}">
                    <a16:creationId xmlns:a16="http://schemas.microsoft.com/office/drawing/2014/main" id="{3DA4EAB8-A22B-4A98-A854-E76E43B352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3" name="Group 928">
              <a:extLst>
                <a:ext uri="{FF2B5EF4-FFF2-40B4-BE49-F238E27FC236}">
                  <a16:creationId xmlns:a16="http://schemas.microsoft.com/office/drawing/2014/main" id="{0F11390F-CCA1-4480-B2E7-7ABCEA8FEAA7}"/>
                </a:ext>
              </a:extLst>
            </p:cNvPr>
            <p:cNvGrpSpPr>
              <a:grpSpLocks/>
            </p:cNvGrpSpPr>
            <p:nvPr/>
          </p:nvGrpSpPr>
          <p:grpSpPr bwMode="auto">
            <a:xfrm rot="5400000">
              <a:off x="5182529" y="5206840"/>
              <a:ext cx="232128" cy="152400"/>
              <a:chOff x="528" y="336"/>
              <a:chExt cx="3268" cy="1920"/>
            </a:xfrm>
          </p:grpSpPr>
          <p:sp>
            <p:nvSpPr>
              <p:cNvPr id="46797" name="Oval 929">
                <a:extLst>
                  <a:ext uri="{FF2B5EF4-FFF2-40B4-BE49-F238E27FC236}">
                    <a16:creationId xmlns:a16="http://schemas.microsoft.com/office/drawing/2014/main" id="{1E46DC59-7145-4A24-89A3-BCA959CEFC3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98" name="Oval 930">
                <a:extLst>
                  <a:ext uri="{FF2B5EF4-FFF2-40B4-BE49-F238E27FC236}">
                    <a16:creationId xmlns:a16="http://schemas.microsoft.com/office/drawing/2014/main" id="{A01AA7B6-ACB2-4347-966F-0706629DAA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4" name="Group 928">
              <a:extLst>
                <a:ext uri="{FF2B5EF4-FFF2-40B4-BE49-F238E27FC236}">
                  <a16:creationId xmlns:a16="http://schemas.microsoft.com/office/drawing/2014/main" id="{E3071BC7-65B5-4B48-818A-55EA917A70D2}"/>
                </a:ext>
              </a:extLst>
            </p:cNvPr>
            <p:cNvGrpSpPr>
              <a:grpSpLocks/>
            </p:cNvGrpSpPr>
            <p:nvPr/>
          </p:nvGrpSpPr>
          <p:grpSpPr bwMode="auto">
            <a:xfrm rot="5400000">
              <a:off x="4894659" y="4775044"/>
              <a:ext cx="232128" cy="152400"/>
              <a:chOff x="528" y="336"/>
              <a:chExt cx="3268" cy="1920"/>
            </a:xfrm>
          </p:grpSpPr>
          <p:sp>
            <p:nvSpPr>
              <p:cNvPr id="46795" name="Oval 929">
                <a:extLst>
                  <a:ext uri="{FF2B5EF4-FFF2-40B4-BE49-F238E27FC236}">
                    <a16:creationId xmlns:a16="http://schemas.microsoft.com/office/drawing/2014/main" id="{B5A42B74-070E-46AF-AB71-3D543E4637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96" name="Oval 930">
                <a:extLst>
                  <a:ext uri="{FF2B5EF4-FFF2-40B4-BE49-F238E27FC236}">
                    <a16:creationId xmlns:a16="http://schemas.microsoft.com/office/drawing/2014/main" id="{4DDC9348-2C5D-493D-A1E3-86549B85EF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5" name="Group 928">
              <a:extLst>
                <a:ext uri="{FF2B5EF4-FFF2-40B4-BE49-F238E27FC236}">
                  <a16:creationId xmlns:a16="http://schemas.microsoft.com/office/drawing/2014/main" id="{03B17DA4-3C06-4AFF-A384-9235DFF78AB5}"/>
                </a:ext>
              </a:extLst>
            </p:cNvPr>
            <p:cNvGrpSpPr>
              <a:grpSpLocks/>
            </p:cNvGrpSpPr>
            <p:nvPr/>
          </p:nvGrpSpPr>
          <p:grpSpPr bwMode="auto">
            <a:xfrm rot="5400000">
              <a:off x="4826929" y="4656512"/>
              <a:ext cx="232128" cy="152400"/>
              <a:chOff x="528" y="336"/>
              <a:chExt cx="3268" cy="1920"/>
            </a:xfrm>
          </p:grpSpPr>
          <p:sp>
            <p:nvSpPr>
              <p:cNvPr id="46793" name="Oval 929">
                <a:extLst>
                  <a:ext uri="{FF2B5EF4-FFF2-40B4-BE49-F238E27FC236}">
                    <a16:creationId xmlns:a16="http://schemas.microsoft.com/office/drawing/2014/main" id="{AACCD40C-C757-47AE-A632-D8B57FF909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94" name="Oval 930">
                <a:extLst>
                  <a:ext uri="{FF2B5EF4-FFF2-40B4-BE49-F238E27FC236}">
                    <a16:creationId xmlns:a16="http://schemas.microsoft.com/office/drawing/2014/main" id="{50531392-C51B-4BDD-B8E5-A56728AF0A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6" name="Group 928">
              <a:extLst>
                <a:ext uri="{FF2B5EF4-FFF2-40B4-BE49-F238E27FC236}">
                  <a16:creationId xmlns:a16="http://schemas.microsoft.com/office/drawing/2014/main" id="{6C2A0310-BBB9-4CEF-9712-E59CCD792F66}"/>
                </a:ext>
              </a:extLst>
            </p:cNvPr>
            <p:cNvGrpSpPr>
              <a:grpSpLocks/>
            </p:cNvGrpSpPr>
            <p:nvPr/>
          </p:nvGrpSpPr>
          <p:grpSpPr bwMode="auto">
            <a:xfrm rot="5400000">
              <a:off x="4793062" y="4546445"/>
              <a:ext cx="232128" cy="152400"/>
              <a:chOff x="528" y="336"/>
              <a:chExt cx="3268" cy="1920"/>
            </a:xfrm>
          </p:grpSpPr>
          <p:sp>
            <p:nvSpPr>
              <p:cNvPr id="46791" name="Oval 929">
                <a:extLst>
                  <a:ext uri="{FF2B5EF4-FFF2-40B4-BE49-F238E27FC236}">
                    <a16:creationId xmlns:a16="http://schemas.microsoft.com/office/drawing/2014/main" id="{F69C454D-F5A2-494C-983B-C9D6EF14C9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92" name="Oval 930">
                <a:extLst>
                  <a:ext uri="{FF2B5EF4-FFF2-40B4-BE49-F238E27FC236}">
                    <a16:creationId xmlns:a16="http://schemas.microsoft.com/office/drawing/2014/main" id="{A869511C-F1D8-4220-BCB7-C6ADCE81B5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7" name="Group 928">
              <a:extLst>
                <a:ext uri="{FF2B5EF4-FFF2-40B4-BE49-F238E27FC236}">
                  <a16:creationId xmlns:a16="http://schemas.microsoft.com/office/drawing/2014/main" id="{148DA8EE-C134-4B60-8060-15DF742CD90E}"/>
                </a:ext>
              </a:extLst>
            </p:cNvPr>
            <p:cNvGrpSpPr>
              <a:grpSpLocks/>
            </p:cNvGrpSpPr>
            <p:nvPr/>
          </p:nvGrpSpPr>
          <p:grpSpPr bwMode="auto">
            <a:xfrm rot="5400000">
              <a:off x="4716865" y="4436380"/>
              <a:ext cx="232128" cy="152400"/>
              <a:chOff x="528" y="336"/>
              <a:chExt cx="3268" cy="1920"/>
            </a:xfrm>
          </p:grpSpPr>
          <p:sp>
            <p:nvSpPr>
              <p:cNvPr id="46789" name="Oval 929">
                <a:extLst>
                  <a:ext uri="{FF2B5EF4-FFF2-40B4-BE49-F238E27FC236}">
                    <a16:creationId xmlns:a16="http://schemas.microsoft.com/office/drawing/2014/main" id="{72283A20-996D-4DA5-BA00-BB2127C7D8A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90" name="Oval 930">
                <a:extLst>
                  <a:ext uri="{FF2B5EF4-FFF2-40B4-BE49-F238E27FC236}">
                    <a16:creationId xmlns:a16="http://schemas.microsoft.com/office/drawing/2014/main" id="{BB2C6AFE-E143-4483-B6BF-306FC99638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8" name="Group 928">
              <a:extLst>
                <a:ext uri="{FF2B5EF4-FFF2-40B4-BE49-F238E27FC236}">
                  <a16:creationId xmlns:a16="http://schemas.microsoft.com/office/drawing/2014/main" id="{628B66CC-003D-4051-808D-ED6709E16122}"/>
                </a:ext>
              </a:extLst>
            </p:cNvPr>
            <p:cNvGrpSpPr>
              <a:grpSpLocks/>
            </p:cNvGrpSpPr>
            <p:nvPr/>
          </p:nvGrpSpPr>
          <p:grpSpPr bwMode="auto">
            <a:xfrm rot="5400000">
              <a:off x="4640662" y="4334776"/>
              <a:ext cx="232128" cy="152400"/>
              <a:chOff x="528" y="336"/>
              <a:chExt cx="3268" cy="1920"/>
            </a:xfrm>
          </p:grpSpPr>
          <p:sp>
            <p:nvSpPr>
              <p:cNvPr id="46787" name="Oval 929">
                <a:extLst>
                  <a:ext uri="{FF2B5EF4-FFF2-40B4-BE49-F238E27FC236}">
                    <a16:creationId xmlns:a16="http://schemas.microsoft.com/office/drawing/2014/main" id="{505DBC8B-CBB0-422B-851D-F67F5E4B9F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88" name="Oval 930">
                <a:extLst>
                  <a:ext uri="{FF2B5EF4-FFF2-40B4-BE49-F238E27FC236}">
                    <a16:creationId xmlns:a16="http://schemas.microsoft.com/office/drawing/2014/main" id="{712AFAE5-4C2A-4D08-844F-D7F04430575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19" name="Group 928">
              <a:extLst>
                <a:ext uri="{FF2B5EF4-FFF2-40B4-BE49-F238E27FC236}">
                  <a16:creationId xmlns:a16="http://schemas.microsoft.com/office/drawing/2014/main" id="{D0F70A7A-3177-4FAD-A40E-0B5482283444}"/>
                </a:ext>
              </a:extLst>
            </p:cNvPr>
            <p:cNvGrpSpPr>
              <a:grpSpLocks/>
            </p:cNvGrpSpPr>
            <p:nvPr/>
          </p:nvGrpSpPr>
          <p:grpSpPr bwMode="auto">
            <a:xfrm rot="5400000">
              <a:off x="4564459" y="4233172"/>
              <a:ext cx="232128" cy="152400"/>
              <a:chOff x="528" y="336"/>
              <a:chExt cx="3268" cy="1920"/>
            </a:xfrm>
          </p:grpSpPr>
          <p:sp>
            <p:nvSpPr>
              <p:cNvPr id="46785" name="Oval 929">
                <a:extLst>
                  <a:ext uri="{FF2B5EF4-FFF2-40B4-BE49-F238E27FC236}">
                    <a16:creationId xmlns:a16="http://schemas.microsoft.com/office/drawing/2014/main" id="{EE1F34DE-0665-4ACC-92B9-6E9067FC63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86" name="Oval 930">
                <a:extLst>
                  <a:ext uri="{FF2B5EF4-FFF2-40B4-BE49-F238E27FC236}">
                    <a16:creationId xmlns:a16="http://schemas.microsoft.com/office/drawing/2014/main" id="{16536B46-A8C7-48FA-AF4F-553323EC1D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0" name="Group 928">
              <a:extLst>
                <a:ext uri="{FF2B5EF4-FFF2-40B4-BE49-F238E27FC236}">
                  <a16:creationId xmlns:a16="http://schemas.microsoft.com/office/drawing/2014/main" id="{5DF38626-8ED7-4FB6-8237-8BF4B29D1068}"/>
                </a:ext>
              </a:extLst>
            </p:cNvPr>
            <p:cNvGrpSpPr>
              <a:grpSpLocks/>
            </p:cNvGrpSpPr>
            <p:nvPr/>
          </p:nvGrpSpPr>
          <p:grpSpPr bwMode="auto">
            <a:xfrm rot="5400000">
              <a:off x="4496729" y="4114640"/>
              <a:ext cx="232128" cy="152400"/>
              <a:chOff x="528" y="336"/>
              <a:chExt cx="3268" cy="1920"/>
            </a:xfrm>
          </p:grpSpPr>
          <p:sp>
            <p:nvSpPr>
              <p:cNvPr id="46783" name="Oval 929">
                <a:extLst>
                  <a:ext uri="{FF2B5EF4-FFF2-40B4-BE49-F238E27FC236}">
                    <a16:creationId xmlns:a16="http://schemas.microsoft.com/office/drawing/2014/main" id="{94BAA68A-D9DE-4378-88E3-E3A581B5C44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84" name="Oval 930">
                <a:extLst>
                  <a:ext uri="{FF2B5EF4-FFF2-40B4-BE49-F238E27FC236}">
                    <a16:creationId xmlns:a16="http://schemas.microsoft.com/office/drawing/2014/main" id="{E87896BD-68DF-48C0-8049-DA0EEA0D9D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1" name="Group 928">
              <a:extLst>
                <a:ext uri="{FF2B5EF4-FFF2-40B4-BE49-F238E27FC236}">
                  <a16:creationId xmlns:a16="http://schemas.microsoft.com/office/drawing/2014/main" id="{FBE86274-3375-4839-A7E9-03C419253692}"/>
                </a:ext>
              </a:extLst>
            </p:cNvPr>
            <p:cNvGrpSpPr>
              <a:grpSpLocks/>
            </p:cNvGrpSpPr>
            <p:nvPr/>
          </p:nvGrpSpPr>
          <p:grpSpPr bwMode="auto">
            <a:xfrm rot="5400000">
              <a:off x="4437462" y="3996117"/>
              <a:ext cx="232128" cy="152400"/>
              <a:chOff x="528" y="336"/>
              <a:chExt cx="3268" cy="1920"/>
            </a:xfrm>
          </p:grpSpPr>
          <p:sp>
            <p:nvSpPr>
              <p:cNvPr id="46781" name="Oval 929">
                <a:extLst>
                  <a:ext uri="{FF2B5EF4-FFF2-40B4-BE49-F238E27FC236}">
                    <a16:creationId xmlns:a16="http://schemas.microsoft.com/office/drawing/2014/main" id="{10197BEA-0DC5-4A85-96B7-502CB989483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82" name="Oval 930">
                <a:extLst>
                  <a:ext uri="{FF2B5EF4-FFF2-40B4-BE49-F238E27FC236}">
                    <a16:creationId xmlns:a16="http://schemas.microsoft.com/office/drawing/2014/main" id="{C2F7EF81-FBE7-40DB-A0FE-AD26A11BD5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2" name="Group 928">
              <a:extLst>
                <a:ext uri="{FF2B5EF4-FFF2-40B4-BE49-F238E27FC236}">
                  <a16:creationId xmlns:a16="http://schemas.microsoft.com/office/drawing/2014/main" id="{7E4D5061-5FD1-49D9-8802-F55D6CFB7AD6}"/>
                </a:ext>
              </a:extLst>
            </p:cNvPr>
            <p:cNvGrpSpPr>
              <a:grpSpLocks/>
            </p:cNvGrpSpPr>
            <p:nvPr/>
          </p:nvGrpSpPr>
          <p:grpSpPr bwMode="auto">
            <a:xfrm rot="5400000">
              <a:off x="4361265" y="3886052"/>
              <a:ext cx="232128" cy="152400"/>
              <a:chOff x="528" y="336"/>
              <a:chExt cx="3268" cy="1920"/>
            </a:xfrm>
          </p:grpSpPr>
          <p:sp>
            <p:nvSpPr>
              <p:cNvPr id="46779" name="Oval 929">
                <a:extLst>
                  <a:ext uri="{FF2B5EF4-FFF2-40B4-BE49-F238E27FC236}">
                    <a16:creationId xmlns:a16="http://schemas.microsoft.com/office/drawing/2014/main" id="{2E048F83-E211-47E9-9E1F-C3553C25FD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80" name="Oval 930">
                <a:extLst>
                  <a:ext uri="{FF2B5EF4-FFF2-40B4-BE49-F238E27FC236}">
                    <a16:creationId xmlns:a16="http://schemas.microsoft.com/office/drawing/2014/main" id="{B1F0B5C9-60BD-4E32-9A20-5EEC920F0D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3" name="Group 928">
              <a:extLst>
                <a:ext uri="{FF2B5EF4-FFF2-40B4-BE49-F238E27FC236}">
                  <a16:creationId xmlns:a16="http://schemas.microsoft.com/office/drawing/2014/main" id="{2344B80D-49FD-4FA9-8180-76DC034FF626}"/>
                </a:ext>
              </a:extLst>
            </p:cNvPr>
            <p:cNvGrpSpPr>
              <a:grpSpLocks/>
            </p:cNvGrpSpPr>
            <p:nvPr/>
          </p:nvGrpSpPr>
          <p:grpSpPr bwMode="auto">
            <a:xfrm rot="5400000">
              <a:off x="4285062" y="3784448"/>
              <a:ext cx="232128" cy="152400"/>
              <a:chOff x="528" y="336"/>
              <a:chExt cx="3268" cy="1920"/>
            </a:xfrm>
          </p:grpSpPr>
          <p:sp>
            <p:nvSpPr>
              <p:cNvPr id="46777" name="Oval 929">
                <a:extLst>
                  <a:ext uri="{FF2B5EF4-FFF2-40B4-BE49-F238E27FC236}">
                    <a16:creationId xmlns:a16="http://schemas.microsoft.com/office/drawing/2014/main" id="{0061E8A9-2137-4B98-BCFD-3AED7CCE163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78" name="Oval 930">
                <a:extLst>
                  <a:ext uri="{FF2B5EF4-FFF2-40B4-BE49-F238E27FC236}">
                    <a16:creationId xmlns:a16="http://schemas.microsoft.com/office/drawing/2014/main" id="{21E5DB7F-D0EF-4DEB-BBA8-706DDF9AFC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4" name="Group 928">
              <a:extLst>
                <a:ext uri="{FF2B5EF4-FFF2-40B4-BE49-F238E27FC236}">
                  <a16:creationId xmlns:a16="http://schemas.microsoft.com/office/drawing/2014/main" id="{1EE8C580-C857-479D-ACA7-7CCECDD11DBC}"/>
                </a:ext>
              </a:extLst>
            </p:cNvPr>
            <p:cNvGrpSpPr>
              <a:grpSpLocks/>
            </p:cNvGrpSpPr>
            <p:nvPr/>
          </p:nvGrpSpPr>
          <p:grpSpPr bwMode="auto">
            <a:xfrm rot="5400000">
              <a:off x="4208859" y="3682844"/>
              <a:ext cx="232128" cy="152400"/>
              <a:chOff x="528" y="336"/>
              <a:chExt cx="3268" cy="1920"/>
            </a:xfrm>
          </p:grpSpPr>
          <p:sp>
            <p:nvSpPr>
              <p:cNvPr id="46775" name="Oval 929">
                <a:extLst>
                  <a:ext uri="{FF2B5EF4-FFF2-40B4-BE49-F238E27FC236}">
                    <a16:creationId xmlns:a16="http://schemas.microsoft.com/office/drawing/2014/main" id="{4060B5F8-D04A-46DC-A494-FB9E5C5AB0D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76" name="Oval 930">
                <a:extLst>
                  <a:ext uri="{FF2B5EF4-FFF2-40B4-BE49-F238E27FC236}">
                    <a16:creationId xmlns:a16="http://schemas.microsoft.com/office/drawing/2014/main" id="{1E8C92B5-D413-47AC-BBBD-960DAFDE72C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5" name="Group 928">
              <a:extLst>
                <a:ext uri="{FF2B5EF4-FFF2-40B4-BE49-F238E27FC236}">
                  <a16:creationId xmlns:a16="http://schemas.microsoft.com/office/drawing/2014/main" id="{432A8F5D-840A-429A-89BD-D38AB1738235}"/>
                </a:ext>
              </a:extLst>
            </p:cNvPr>
            <p:cNvGrpSpPr>
              <a:grpSpLocks/>
            </p:cNvGrpSpPr>
            <p:nvPr/>
          </p:nvGrpSpPr>
          <p:grpSpPr bwMode="auto">
            <a:xfrm rot="5400000">
              <a:off x="4141129" y="3564312"/>
              <a:ext cx="232128" cy="152400"/>
              <a:chOff x="528" y="336"/>
              <a:chExt cx="3268" cy="1920"/>
            </a:xfrm>
          </p:grpSpPr>
          <p:sp>
            <p:nvSpPr>
              <p:cNvPr id="46773" name="Oval 929">
                <a:extLst>
                  <a:ext uri="{FF2B5EF4-FFF2-40B4-BE49-F238E27FC236}">
                    <a16:creationId xmlns:a16="http://schemas.microsoft.com/office/drawing/2014/main" id="{1AB555E4-38B7-4F00-BABE-E0DE806ADFB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74" name="Oval 930">
                <a:extLst>
                  <a:ext uri="{FF2B5EF4-FFF2-40B4-BE49-F238E27FC236}">
                    <a16:creationId xmlns:a16="http://schemas.microsoft.com/office/drawing/2014/main" id="{C63520D6-35DA-4A07-8714-3E95EA70B6A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6" name="Group 928">
              <a:extLst>
                <a:ext uri="{FF2B5EF4-FFF2-40B4-BE49-F238E27FC236}">
                  <a16:creationId xmlns:a16="http://schemas.microsoft.com/office/drawing/2014/main" id="{A02965F2-BCF4-48A1-A9F1-89C9BBE531C2}"/>
                </a:ext>
              </a:extLst>
            </p:cNvPr>
            <p:cNvGrpSpPr>
              <a:grpSpLocks/>
            </p:cNvGrpSpPr>
            <p:nvPr/>
          </p:nvGrpSpPr>
          <p:grpSpPr bwMode="auto">
            <a:xfrm rot="5400000">
              <a:off x="5504263" y="5426970"/>
              <a:ext cx="232128" cy="152400"/>
              <a:chOff x="528" y="336"/>
              <a:chExt cx="3268" cy="1920"/>
            </a:xfrm>
          </p:grpSpPr>
          <p:sp>
            <p:nvSpPr>
              <p:cNvPr id="46771" name="Oval 929">
                <a:extLst>
                  <a:ext uri="{FF2B5EF4-FFF2-40B4-BE49-F238E27FC236}">
                    <a16:creationId xmlns:a16="http://schemas.microsoft.com/office/drawing/2014/main" id="{A1BF5E01-B19B-4AE4-B1EE-7D8C63F19C0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72" name="Oval 930">
                <a:extLst>
                  <a:ext uri="{FF2B5EF4-FFF2-40B4-BE49-F238E27FC236}">
                    <a16:creationId xmlns:a16="http://schemas.microsoft.com/office/drawing/2014/main" id="{DD662A90-957E-49E0-B396-EC45F38C00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7" name="Group 928">
              <a:extLst>
                <a:ext uri="{FF2B5EF4-FFF2-40B4-BE49-F238E27FC236}">
                  <a16:creationId xmlns:a16="http://schemas.microsoft.com/office/drawing/2014/main" id="{10C5852F-DAD6-4559-ACFE-75D736BAC2CD}"/>
                </a:ext>
              </a:extLst>
            </p:cNvPr>
            <p:cNvGrpSpPr>
              <a:grpSpLocks/>
            </p:cNvGrpSpPr>
            <p:nvPr/>
          </p:nvGrpSpPr>
          <p:grpSpPr bwMode="auto">
            <a:xfrm rot="5400000">
              <a:off x="5428066" y="5316905"/>
              <a:ext cx="232128" cy="152400"/>
              <a:chOff x="528" y="336"/>
              <a:chExt cx="3268" cy="1920"/>
            </a:xfrm>
          </p:grpSpPr>
          <p:sp>
            <p:nvSpPr>
              <p:cNvPr id="46769" name="Oval 929">
                <a:extLst>
                  <a:ext uri="{FF2B5EF4-FFF2-40B4-BE49-F238E27FC236}">
                    <a16:creationId xmlns:a16="http://schemas.microsoft.com/office/drawing/2014/main" id="{053E0256-AED5-4563-9BF5-CDD11875EC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70" name="Oval 930">
                <a:extLst>
                  <a:ext uri="{FF2B5EF4-FFF2-40B4-BE49-F238E27FC236}">
                    <a16:creationId xmlns:a16="http://schemas.microsoft.com/office/drawing/2014/main" id="{1408C69F-97BE-4204-A320-8C1A389D44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8" name="Group 928">
              <a:extLst>
                <a:ext uri="{FF2B5EF4-FFF2-40B4-BE49-F238E27FC236}">
                  <a16:creationId xmlns:a16="http://schemas.microsoft.com/office/drawing/2014/main" id="{095F0112-0F77-4251-A06C-B699DF76AF7C}"/>
                </a:ext>
              </a:extLst>
            </p:cNvPr>
            <p:cNvGrpSpPr>
              <a:grpSpLocks/>
            </p:cNvGrpSpPr>
            <p:nvPr/>
          </p:nvGrpSpPr>
          <p:grpSpPr bwMode="auto">
            <a:xfrm rot="5400000">
              <a:off x="5351863" y="5215301"/>
              <a:ext cx="232128" cy="152400"/>
              <a:chOff x="528" y="336"/>
              <a:chExt cx="3268" cy="1920"/>
            </a:xfrm>
          </p:grpSpPr>
          <p:sp>
            <p:nvSpPr>
              <p:cNvPr id="46767" name="Oval 929">
                <a:extLst>
                  <a:ext uri="{FF2B5EF4-FFF2-40B4-BE49-F238E27FC236}">
                    <a16:creationId xmlns:a16="http://schemas.microsoft.com/office/drawing/2014/main" id="{9F7B0E1F-094A-47B2-A270-38ACF47B3D9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68" name="Oval 930">
                <a:extLst>
                  <a:ext uri="{FF2B5EF4-FFF2-40B4-BE49-F238E27FC236}">
                    <a16:creationId xmlns:a16="http://schemas.microsoft.com/office/drawing/2014/main" id="{E97474FF-441B-4A39-A9CF-DE31877612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29" name="Group 928">
              <a:extLst>
                <a:ext uri="{FF2B5EF4-FFF2-40B4-BE49-F238E27FC236}">
                  <a16:creationId xmlns:a16="http://schemas.microsoft.com/office/drawing/2014/main" id="{4ED2ED69-234E-44D3-80B8-CE0FF85FF29B}"/>
                </a:ext>
              </a:extLst>
            </p:cNvPr>
            <p:cNvGrpSpPr>
              <a:grpSpLocks/>
            </p:cNvGrpSpPr>
            <p:nvPr/>
          </p:nvGrpSpPr>
          <p:grpSpPr bwMode="auto">
            <a:xfrm rot="5400000">
              <a:off x="5148663" y="4876642"/>
              <a:ext cx="232128" cy="152400"/>
              <a:chOff x="528" y="336"/>
              <a:chExt cx="3268" cy="1920"/>
            </a:xfrm>
          </p:grpSpPr>
          <p:sp>
            <p:nvSpPr>
              <p:cNvPr id="46765" name="Oval 929">
                <a:extLst>
                  <a:ext uri="{FF2B5EF4-FFF2-40B4-BE49-F238E27FC236}">
                    <a16:creationId xmlns:a16="http://schemas.microsoft.com/office/drawing/2014/main" id="{44C1C886-82F8-47F5-B7DC-EF7345517AD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66" name="Oval 930">
                <a:extLst>
                  <a:ext uri="{FF2B5EF4-FFF2-40B4-BE49-F238E27FC236}">
                    <a16:creationId xmlns:a16="http://schemas.microsoft.com/office/drawing/2014/main" id="{6E1E58DD-A99D-4FAE-8EDF-81739C88AA9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0" name="Group 928">
              <a:extLst>
                <a:ext uri="{FF2B5EF4-FFF2-40B4-BE49-F238E27FC236}">
                  <a16:creationId xmlns:a16="http://schemas.microsoft.com/office/drawing/2014/main" id="{59ADCB47-8A5E-4FED-96CD-7C969CB764AC}"/>
                </a:ext>
              </a:extLst>
            </p:cNvPr>
            <p:cNvGrpSpPr>
              <a:grpSpLocks/>
            </p:cNvGrpSpPr>
            <p:nvPr/>
          </p:nvGrpSpPr>
          <p:grpSpPr bwMode="auto">
            <a:xfrm rot="5400000">
              <a:off x="5072466" y="4766577"/>
              <a:ext cx="232128" cy="152400"/>
              <a:chOff x="528" y="336"/>
              <a:chExt cx="3268" cy="1920"/>
            </a:xfrm>
          </p:grpSpPr>
          <p:sp>
            <p:nvSpPr>
              <p:cNvPr id="46763" name="Oval 929">
                <a:extLst>
                  <a:ext uri="{FF2B5EF4-FFF2-40B4-BE49-F238E27FC236}">
                    <a16:creationId xmlns:a16="http://schemas.microsoft.com/office/drawing/2014/main" id="{78192116-DBF5-467E-BC16-0D0F5D34D0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64" name="Oval 930">
                <a:extLst>
                  <a:ext uri="{FF2B5EF4-FFF2-40B4-BE49-F238E27FC236}">
                    <a16:creationId xmlns:a16="http://schemas.microsoft.com/office/drawing/2014/main" id="{302E2DF8-9EB8-4894-8E1E-ED702F133CC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1" name="Group 928">
              <a:extLst>
                <a:ext uri="{FF2B5EF4-FFF2-40B4-BE49-F238E27FC236}">
                  <a16:creationId xmlns:a16="http://schemas.microsoft.com/office/drawing/2014/main" id="{D9FF7F8F-5343-4899-A85B-BD4E44F9C17E}"/>
                </a:ext>
              </a:extLst>
            </p:cNvPr>
            <p:cNvGrpSpPr>
              <a:grpSpLocks/>
            </p:cNvGrpSpPr>
            <p:nvPr/>
          </p:nvGrpSpPr>
          <p:grpSpPr bwMode="auto">
            <a:xfrm rot="5400000">
              <a:off x="4996263" y="4664973"/>
              <a:ext cx="232128" cy="152400"/>
              <a:chOff x="528" y="336"/>
              <a:chExt cx="3268" cy="1920"/>
            </a:xfrm>
          </p:grpSpPr>
          <p:sp>
            <p:nvSpPr>
              <p:cNvPr id="46761" name="Oval 929">
                <a:extLst>
                  <a:ext uri="{FF2B5EF4-FFF2-40B4-BE49-F238E27FC236}">
                    <a16:creationId xmlns:a16="http://schemas.microsoft.com/office/drawing/2014/main" id="{71B496F9-66C8-4273-96CA-27F9D67C94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62" name="Oval 930">
                <a:extLst>
                  <a:ext uri="{FF2B5EF4-FFF2-40B4-BE49-F238E27FC236}">
                    <a16:creationId xmlns:a16="http://schemas.microsoft.com/office/drawing/2014/main" id="{CB71309C-EF37-4CD5-8F4A-E616E603114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2" name="Group 928">
              <a:extLst>
                <a:ext uri="{FF2B5EF4-FFF2-40B4-BE49-F238E27FC236}">
                  <a16:creationId xmlns:a16="http://schemas.microsoft.com/office/drawing/2014/main" id="{60D581CC-ABA1-497A-AB90-95E0D447F895}"/>
                </a:ext>
              </a:extLst>
            </p:cNvPr>
            <p:cNvGrpSpPr>
              <a:grpSpLocks/>
            </p:cNvGrpSpPr>
            <p:nvPr/>
          </p:nvGrpSpPr>
          <p:grpSpPr bwMode="auto">
            <a:xfrm rot="5400000">
              <a:off x="4920060" y="4563369"/>
              <a:ext cx="232128" cy="152400"/>
              <a:chOff x="528" y="336"/>
              <a:chExt cx="3268" cy="1920"/>
            </a:xfrm>
          </p:grpSpPr>
          <p:sp>
            <p:nvSpPr>
              <p:cNvPr id="46759" name="Oval 929">
                <a:extLst>
                  <a:ext uri="{FF2B5EF4-FFF2-40B4-BE49-F238E27FC236}">
                    <a16:creationId xmlns:a16="http://schemas.microsoft.com/office/drawing/2014/main" id="{6467C1E0-1AF9-4BDD-B723-F8DA9577A5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60" name="Oval 930">
                <a:extLst>
                  <a:ext uri="{FF2B5EF4-FFF2-40B4-BE49-F238E27FC236}">
                    <a16:creationId xmlns:a16="http://schemas.microsoft.com/office/drawing/2014/main" id="{206DE30B-7AD4-49EB-845C-85BF4132E6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3" name="Group 928">
              <a:extLst>
                <a:ext uri="{FF2B5EF4-FFF2-40B4-BE49-F238E27FC236}">
                  <a16:creationId xmlns:a16="http://schemas.microsoft.com/office/drawing/2014/main" id="{6D98D3B8-FA43-4A57-9CD6-8736DDC02F41}"/>
                </a:ext>
              </a:extLst>
            </p:cNvPr>
            <p:cNvGrpSpPr>
              <a:grpSpLocks/>
            </p:cNvGrpSpPr>
            <p:nvPr/>
          </p:nvGrpSpPr>
          <p:grpSpPr bwMode="auto">
            <a:xfrm rot="5400000">
              <a:off x="4852330" y="4444837"/>
              <a:ext cx="232128" cy="152400"/>
              <a:chOff x="528" y="336"/>
              <a:chExt cx="3268" cy="1920"/>
            </a:xfrm>
          </p:grpSpPr>
          <p:sp>
            <p:nvSpPr>
              <p:cNvPr id="46757" name="Oval 929">
                <a:extLst>
                  <a:ext uri="{FF2B5EF4-FFF2-40B4-BE49-F238E27FC236}">
                    <a16:creationId xmlns:a16="http://schemas.microsoft.com/office/drawing/2014/main" id="{E99A0BC2-8F5D-4EF1-9B55-35ED209FA6C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58" name="Oval 930">
                <a:extLst>
                  <a:ext uri="{FF2B5EF4-FFF2-40B4-BE49-F238E27FC236}">
                    <a16:creationId xmlns:a16="http://schemas.microsoft.com/office/drawing/2014/main" id="{6C85337F-24ED-4A85-8C50-2A95AB6B37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4" name="Group 928">
              <a:extLst>
                <a:ext uri="{FF2B5EF4-FFF2-40B4-BE49-F238E27FC236}">
                  <a16:creationId xmlns:a16="http://schemas.microsoft.com/office/drawing/2014/main" id="{6D4CF8C7-6AC8-4CE9-8F63-C94097C6539E}"/>
                </a:ext>
              </a:extLst>
            </p:cNvPr>
            <p:cNvGrpSpPr>
              <a:grpSpLocks/>
            </p:cNvGrpSpPr>
            <p:nvPr/>
          </p:nvGrpSpPr>
          <p:grpSpPr bwMode="auto">
            <a:xfrm rot="5400000">
              <a:off x="4818463" y="4334770"/>
              <a:ext cx="232128" cy="152400"/>
              <a:chOff x="528" y="336"/>
              <a:chExt cx="3268" cy="1920"/>
            </a:xfrm>
          </p:grpSpPr>
          <p:sp>
            <p:nvSpPr>
              <p:cNvPr id="46755" name="Oval 929">
                <a:extLst>
                  <a:ext uri="{FF2B5EF4-FFF2-40B4-BE49-F238E27FC236}">
                    <a16:creationId xmlns:a16="http://schemas.microsoft.com/office/drawing/2014/main" id="{DB945934-7054-44EF-BCD5-8C221A898A2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56" name="Oval 930">
                <a:extLst>
                  <a:ext uri="{FF2B5EF4-FFF2-40B4-BE49-F238E27FC236}">
                    <a16:creationId xmlns:a16="http://schemas.microsoft.com/office/drawing/2014/main" id="{4D9D8978-CD1B-4CA5-B845-833B9F0799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5" name="Group 928">
              <a:extLst>
                <a:ext uri="{FF2B5EF4-FFF2-40B4-BE49-F238E27FC236}">
                  <a16:creationId xmlns:a16="http://schemas.microsoft.com/office/drawing/2014/main" id="{7DB4D648-8B35-47F7-808C-B415A846DC8D}"/>
                </a:ext>
              </a:extLst>
            </p:cNvPr>
            <p:cNvGrpSpPr>
              <a:grpSpLocks/>
            </p:cNvGrpSpPr>
            <p:nvPr/>
          </p:nvGrpSpPr>
          <p:grpSpPr bwMode="auto">
            <a:xfrm rot="5400000">
              <a:off x="4742266" y="4224705"/>
              <a:ext cx="232128" cy="152400"/>
              <a:chOff x="528" y="336"/>
              <a:chExt cx="3268" cy="1920"/>
            </a:xfrm>
          </p:grpSpPr>
          <p:sp>
            <p:nvSpPr>
              <p:cNvPr id="46753" name="Oval 929">
                <a:extLst>
                  <a:ext uri="{FF2B5EF4-FFF2-40B4-BE49-F238E27FC236}">
                    <a16:creationId xmlns:a16="http://schemas.microsoft.com/office/drawing/2014/main" id="{93BCBC63-760A-49CB-8BE5-9BC630848D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54" name="Oval 930">
                <a:extLst>
                  <a:ext uri="{FF2B5EF4-FFF2-40B4-BE49-F238E27FC236}">
                    <a16:creationId xmlns:a16="http://schemas.microsoft.com/office/drawing/2014/main" id="{8486A001-FDC8-4BFF-8B21-01E3922B89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6" name="Group 928">
              <a:extLst>
                <a:ext uri="{FF2B5EF4-FFF2-40B4-BE49-F238E27FC236}">
                  <a16:creationId xmlns:a16="http://schemas.microsoft.com/office/drawing/2014/main" id="{674A6B52-85E8-4E52-ACFF-705F6BCB0362}"/>
                </a:ext>
              </a:extLst>
            </p:cNvPr>
            <p:cNvGrpSpPr>
              <a:grpSpLocks/>
            </p:cNvGrpSpPr>
            <p:nvPr/>
          </p:nvGrpSpPr>
          <p:grpSpPr bwMode="auto">
            <a:xfrm rot="5400000">
              <a:off x="4666063" y="4123101"/>
              <a:ext cx="232128" cy="152400"/>
              <a:chOff x="528" y="336"/>
              <a:chExt cx="3268" cy="1920"/>
            </a:xfrm>
          </p:grpSpPr>
          <p:sp>
            <p:nvSpPr>
              <p:cNvPr id="46751" name="Oval 929">
                <a:extLst>
                  <a:ext uri="{FF2B5EF4-FFF2-40B4-BE49-F238E27FC236}">
                    <a16:creationId xmlns:a16="http://schemas.microsoft.com/office/drawing/2014/main" id="{05E08FF7-AC68-4002-966D-18F8342A9B5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52" name="Oval 930">
                <a:extLst>
                  <a:ext uri="{FF2B5EF4-FFF2-40B4-BE49-F238E27FC236}">
                    <a16:creationId xmlns:a16="http://schemas.microsoft.com/office/drawing/2014/main" id="{AB5EA712-44B1-4156-B474-F5E850B2333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7" name="Group 928">
              <a:extLst>
                <a:ext uri="{FF2B5EF4-FFF2-40B4-BE49-F238E27FC236}">
                  <a16:creationId xmlns:a16="http://schemas.microsoft.com/office/drawing/2014/main" id="{EC9D34D4-F002-448C-83EF-3DACB1B940E0}"/>
                </a:ext>
              </a:extLst>
            </p:cNvPr>
            <p:cNvGrpSpPr>
              <a:grpSpLocks/>
            </p:cNvGrpSpPr>
            <p:nvPr/>
          </p:nvGrpSpPr>
          <p:grpSpPr bwMode="auto">
            <a:xfrm rot="5400000">
              <a:off x="4589860" y="4021497"/>
              <a:ext cx="232128" cy="152400"/>
              <a:chOff x="528" y="336"/>
              <a:chExt cx="3268" cy="1920"/>
            </a:xfrm>
          </p:grpSpPr>
          <p:sp>
            <p:nvSpPr>
              <p:cNvPr id="46749" name="Oval 929">
                <a:extLst>
                  <a:ext uri="{FF2B5EF4-FFF2-40B4-BE49-F238E27FC236}">
                    <a16:creationId xmlns:a16="http://schemas.microsoft.com/office/drawing/2014/main" id="{4DE07500-F5CF-4177-937F-D103363A23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50" name="Oval 930">
                <a:extLst>
                  <a:ext uri="{FF2B5EF4-FFF2-40B4-BE49-F238E27FC236}">
                    <a16:creationId xmlns:a16="http://schemas.microsoft.com/office/drawing/2014/main" id="{41C67F4F-12B1-45CC-A17A-D548530083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8" name="Group 928">
              <a:extLst>
                <a:ext uri="{FF2B5EF4-FFF2-40B4-BE49-F238E27FC236}">
                  <a16:creationId xmlns:a16="http://schemas.microsoft.com/office/drawing/2014/main" id="{FEE63933-89F1-45D3-B6DF-204DA93EF235}"/>
                </a:ext>
              </a:extLst>
            </p:cNvPr>
            <p:cNvGrpSpPr>
              <a:grpSpLocks/>
            </p:cNvGrpSpPr>
            <p:nvPr/>
          </p:nvGrpSpPr>
          <p:grpSpPr bwMode="auto">
            <a:xfrm rot="5400000">
              <a:off x="4522130" y="3902965"/>
              <a:ext cx="232128" cy="152400"/>
              <a:chOff x="528" y="336"/>
              <a:chExt cx="3268" cy="1920"/>
            </a:xfrm>
          </p:grpSpPr>
          <p:sp>
            <p:nvSpPr>
              <p:cNvPr id="46747" name="Oval 929">
                <a:extLst>
                  <a:ext uri="{FF2B5EF4-FFF2-40B4-BE49-F238E27FC236}">
                    <a16:creationId xmlns:a16="http://schemas.microsoft.com/office/drawing/2014/main" id="{8DB49441-C98F-4988-AC09-6E7EBCE587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48" name="Oval 930">
                <a:extLst>
                  <a:ext uri="{FF2B5EF4-FFF2-40B4-BE49-F238E27FC236}">
                    <a16:creationId xmlns:a16="http://schemas.microsoft.com/office/drawing/2014/main" id="{D0A0048F-EBC7-4933-98C0-19DE42D01E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39" name="Group 928">
              <a:extLst>
                <a:ext uri="{FF2B5EF4-FFF2-40B4-BE49-F238E27FC236}">
                  <a16:creationId xmlns:a16="http://schemas.microsoft.com/office/drawing/2014/main" id="{46F0B5F3-668D-46CA-A473-1A6AC2ACCBA8}"/>
                </a:ext>
              </a:extLst>
            </p:cNvPr>
            <p:cNvGrpSpPr>
              <a:grpSpLocks/>
            </p:cNvGrpSpPr>
            <p:nvPr/>
          </p:nvGrpSpPr>
          <p:grpSpPr bwMode="auto">
            <a:xfrm rot="5400000">
              <a:off x="4462863" y="3784442"/>
              <a:ext cx="232128" cy="152400"/>
              <a:chOff x="528" y="336"/>
              <a:chExt cx="3268" cy="1920"/>
            </a:xfrm>
          </p:grpSpPr>
          <p:sp>
            <p:nvSpPr>
              <p:cNvPr id="46745" name="Oval 929">
                <a:extLst>
                  <a:ext uri="{FF2B5EF4-FFF2-40B4-BE49-F238E27FC236}">
                    <a16:creationId xmlns:a16="http://schemas.microsoft.com/office/drawing/2014/main" id="{8F856B85-AF98-46C8-9272-6E4B0EF7BD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46" name="Oval 930">
                <a:extLst>
                  <a:ext uri="{FF2B5EF4-FFF2-40B4-BE49-F238E27FC236}">
                    <a16:creationId xmlns:a16="http://schemas.microsoft.com/office/drawing/2014/main" id="{A8FA5B2E-1B09-4535-9C73-AF86B9B3BC0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0" name="Group 928">
              <a:extLst>
                <a:ext uri="{FF2B5EF4-FFF2-40B4-BE49-F238E27FC236}">
                  <a16:creationId xmlns:a16="http://schemas.microsoft.com/office/drawing/2014/main" id="{E223C26C-30A6-4AA5-A8E4-ED2FD554CC25}"/>
                </a:ext>
              </a:extLst>
            </p:cNvPr>
            <p:cNvGrpSpPr>
              <a:grpSpLocks/>
            </p:cNvGrpSpPr>
            <p:nvPr/>
          </p:nvGrpSpPr>
          <p:grpSpPr bwMode="auto">
            <a:xfrm rot="5400000">
              <a:off x="4386666" y="3674377"/>
              <a:ext cx="232128" cy="152400"/>
              <a:chOff x="528" y="336"/>
              <a:chExt cx="3268" cy="1920"/>
            </a:xfrm>
          </p:grpSpPr>
          <p:sp>
            <p:nvSpPr>
              <p:cNvPr id="46743" name="Oval 929">
                <a:extLst>
                  <a:ext uri="{FF2B5EF4-FFF2-40B4-BE49-F238E27FC236}">
                    <a16:creationId xmlns:a16="http://schemas.microsoft.com/office/drawing/2014/main" id="{ADAB7A81-9A2F-44EB-BFD2-2D2E9432988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44" name="Oval 930">
                <a:extLst>
                  <a:ext uri="{FF2B5EF4-FFF2-40B4-BE49-F238E27FC236}">
                    <a16:creationId xmlns:a16="http://schemas.microsoft.com/office/drawing/2014/main" id="{196BFCE5-AA7D-49BC-9C25-79DF76AFFC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1" name="Group 928">
              <a:extLst>
                <a:ext uri="{FF2B5EF4-FFF2-40B4-BE49-F238E27FC236}">
                  <a16:creationId xmlns:a16="http://schemas.microsoft.com/office/drawing/2014/main" id="{97439498-4C86-4236-9E96-61E86E2E5D79}"/>
                </a:ext>
              </a:extLst>
            </p:cNvPr>
            <p:cNvGrpSpPr>
              <a:grpSpLocks/>
            </p:cNvGrpSpPr>
            <p:nvPr/>
          </p:nvGrpSpPr>
          <p:grpSpPr bwMode="auto">
            <a:xfrm rot="5400000">
              <a:off x="4310463" y="3572773"/>
              <a:ext cx="232128" cy="152400"/>
              <a:chOff x="528" y="336"/>
              <a:chExt cx="3268" cy="1920"/>
            </a:xfrm>
          </p:grpSpPr>
          <p:sp>
            <p:nvSpPr>
              <p:cNvPr id="46741" name="Oval 929">
                <a:extLst>
                  <a:ext uri="{FF2B5EF4-FFF2-40B4-BE49-F238E27FC236}">
                    <a16:creationId xmlns:a16="http://schemas.microsoft.com/office/drawing/2014/main" id="{20AB0C5F-F2A1-4785-9C22-69A2AF9C12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42" name="Oval 930">
                <a:extLst>
                  <a:ext uri="{FF2B5EF4-FFF2-40B4-BE49-F238E27FC236}">
                    <a16:creationId xmlns:a16="http://schemas.microsoft.com/office/drawing/2014/main" id="{BAD97FE5-7030-4A47-BFC1-266407C2F30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2" name="Group 928">
              <a:extLst>
                <a:ext uri="{FF2B5EF4-FFF2-40B4-BE49-F238E27FC236}">
                  <a16:creationId xmlns:a16="http://schemas.microsoft.com/office/drawing/2014/main" id="{3FF9878F-8D57-438B-847E-29AC82201F95}"/>
                </a:ext>
              </a:extLst>
            </p:cNvPr>
            <p:cNvGrpSpPr>
              <a:grpSpLocks/>
            </p:cNvGrpSpPr>
            <p:nvPr/>
          </p:nvGrpSpPr>
          <p:grpSpPr bwMode="auto">
            <a:xfrm rot="5400000">
              <a:off x="4234260" y="3471169"/>
              <a:ext cx="232128" cy="152400"/>
              <a:chOff x="528" y="336"/>
              <a:chExt cx="3268" cy="1920"/>
            </a:xfrm>
          </p:grpSpPr>
          <p:sp>
            <p:nvSpPr>
              <p:cNvPr id="46739" name="Oval 929">
                <a:extLst>
                  <a:ext uri="{FF2B5EF4-FFF2-40B4-BE49-F238E27FC236}">
                    <a16:creationId xmlns:a16="http://schemas.microsoft.com/office/drawing/2014/main" id="{7F9FCEA0-191A-47DA-9854-302A68F02C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40" name="Oval 930">
                <a:extLst>
                  <a:ext uri="{FF2B5EF4-FFF2-40B4-BE49-F238E27FC236}">
                    <a16:creationId xmlns:a16="http://schemas.microsoft.com/office/drawing/2014/main" id="{5EF0ABC9-CBB9-449E-9E9E-E32186DF6B0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3" name="Group 928">
              <a:extLst>
                <a:ext uri="{FF2B5EF4-FFF2-40B4-BE49-F238E27FC236}">
                  <a16:creationId xmlns:a16="http://schemas.microsoft.com/office/drawing/2014/main" id="{214DE11F-9BBE-45F8-A46C-F3649EE7F1B5}"/>
                </a:ext>
              </a:extLst>
            </p:cNvPr>
            <p:cNvGrpSpPr>
              <a:grpSpLocks/>
            </p:cNvGrpSpPr>
            <p:nvPr/>
          </p:nvGrpSpPr>
          <p:grpSpPr bwMode="auto">
            <a:xfrm rot="5400000">
              <a:off x="4166530" y="3352637"/>
              <a:ext cx="232128" cy="152400"/>
              <a:chOff x="528" y="336"/>
              <a:chExt cx="3268" cy="1920"/>
            </a:xfrm>
          </p:grpSpPr>
          <p:sp>
            <p:nvSpPr>
              <p:cNvPr id="46737" name="Oval 929">
                <a:extLst>
                  <a:ext uri="{FF2B5EF4-FFF2-40B4-BE49-F238E27FC236}">
                    <a16:creationId xmlns:a16="http://schemas.microsoft.com/office/drawing/2014/main" id="{8FD5DC9C-CF27-43C9-934A-CD9779C281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38" name="Oval 930">
                <a:extLst>
                  <a:ext uri="{FF2B5EF4-FFF2-40B4-BE49-F238E27FC236}">
                    <a16:creationId xmlns:a16="http://schemas.microsoft.com/office/drawing/2014/main" id="{8BFA5C71-29B3-4950-8012-4045FEE6CD0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4" name="Group 928">
              <a:extLst>
                <a:ext uri="{FF2B5EF4-FFF2-40B4-BE49-F238E27FC236}">
                  <a16:creationId xmlns:a16="http://schemas.microsoft.com/office/drawing/2014/main" id="{BB768339-8BE6-49E5-8683-3E4D6E0B2950}"/>
                </a:ext>
              </a:extLst>
            </p:cNvPr>
            <p:cNvGrpSpPr>
              <a:grpSpLocks/>
            </p:cNvGrpSpPr>
            <p:nvPr/>
          </p:nvGrpSpPr>
          <p:grpSpPr bwMode="auto">
            <a:xfrm rot="5400000">
              <a:off x="5114795" y="5511667"/>
              <a:ext cx="232128" cy="152400"/>
              <a:chOff x="528" y="336"/>
              <a:chExt cx="3268" cy="1920"/>
            </a:xfrm>
          </p:grpSpPr>
          <p:sp>
            <p:nvSpPr>
              <p:cNvPr id="46735" name="Oval 929">
                <a:extLst>
                  <a:ext uri="{FF2B5EF4-FFF2-40B4-BE49-F238E27FC236}">
                    <a16:creationId xmlns:a16="http://schemas.microsoft.com/office/drawing/2014/main" id="{676EC9FF-4D92-4ED2-B22A-6AB0293D49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36" name="Oval 930">
                <a:extLst>
                  <a:ext uri="{FF2B5EF4-FFF2-40B4-BE49-F238E27FC236}">
                    <a16:creationId xmlns:a16="http://schemas.microsoft.com/office/drawing/2014/main" id="{13178B8E-DC25-44DF-884A-8E780B8A2D7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5" name="Group 928">
              <a:extLst>
                <a:ext uri="{FF2B5EF4-FFF2-40B4-BE49-F238E27FC236}">
                  <a16:creationId xmlns:a16="http://schemas.microsoft.com/office/drawing/2014/main" id="{E56612BC-0899-4F9C-877B-258EBD9F39FF}"/>
                </a:ext>
              </a:extLst>
            </p:cNvPr>
            <p:cNvGrpSpPr>
              <a:grpSpLocks/>
            </p:cNvGrpSpPr>
            <p:nvPr/>
          </p:nvGrpSpPr>
          <p:grpSpPr bwMode="auto">
            <a:xfrm rot="5400000">
              <a:off x="5038598" y="5401602"/>
              <a:ext cx="232128" cy="152400"/>
              <a:chOff x="528" y="336"/>
              <a:chExt cx="3268" cy="1920"/>
            </a:xfrm>
          </p:grpSpPr>
          <p:sp>
            <p:nvSpPr>
              <p:cNvPr id="46733" name="Oval 929">
                <a:extLst>
                  <a:ext uri="{FF2B5EF4-FFF2-40B4-BE49-F238E27FC236}">
                    <a16:creationId xmlns:a16="http://schemas.microsoft.com/office/drawing/2014/main" id="{7A5BA668-EE52-4459-B21D-D6E66193C5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34" name="Oval 930">
                <a:extLst>
                  <a:ext uri="{FF2B5EF4-FFF2-40B4-BE49-F238E27FC236}">
                    <a16:creationId xmlns:a16="http://schemas.microsoft.com/office/drawing/2014/main" id="{99693957-5980-433C-8BA6-2377656F1E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6" name="Group 928">
              <a:extLst>
                <a:ext uri="{FF2B5EF4-FFF2-40B4-BE49-F238E27FC236}">
                  <a16:creationId xmlns:a16="http://schemas.microsoft.com/office/drawing/2014/main" id="{E55C4AE2-90D6-489B-A409-520F995E1C00}"/>
                </a:ext>
              </a:extLst>
            </p:cNvPr>
            <p:cNvGrpSpPr>
              <a:grpSpLocks/>
            </p:cNvGrpSpPr>
            <p:nvPr/>
          </p:nvGrpSpPr>
          <p:grpSpPr bwMode="auto">
            <a:xfrm rot="5400000">
              <a:off x="4962395" y="5299998"/>
              <a:ext cx="232128" cy="152400"/>
              <a:chOff x="528" y="336"/>
              <a:chExt cx="3268" cy="1920"/>
            </a:xfrm>
          </p:grpSpPr>
          <p:sp>
            <p:nvSpPr>
              <p:cNvPr id="46731" name="Oval 929">
                <a:extLst>
                  <a:ext uri="{FF2B5EF4-FFF2-40B4-BE49-F238E27FC236}">
                    <a16:creationId xmlns:a16="http://schemas.microsoft.com/office/drawing/2014/main" id="{D4036A99-4BA8-4099-A0EB-F8EA7DA0B03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32" name="Oval 930">
                <a:extLst>
                  <a:ext uri="{FF2B5EF4-FFF2-40B4-BE49-F238E27FC236}">
                    <a16:creationId xmlns:a16="http://schemas.microsoft.com/office/drawing/2014/main" id="{37D9B6C3-1ADE-46B6-9F90-E6B250EE7B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7" name="Group 928">
              <a:extLst>
                <a:ext uri="{FF2B5EF4-FFF2-40B4-BE49-F238E27FC236}">
                  <a16:creationId xmlns:a16="http://schemas.microsoft.com/office/drawing/2014/main" id="{35FA5DC4-23C4-4EDD-B027-C7BC660B2895}"/>
                </a:ext>
              </a:extLst>
            </p:cNvPr>
            <p:cNvGrpSpPr>
              <a:grpSpLocks/>
            </p:cNvGrpSpPr>
            <p:nvPr/>
          </p:nvGrpSpPr>
          <p:grpSpPr bwMode="auto">
            <a:xfrm rot="5400000">
              <a:off x="4632195" y="4758126"/>
              <a:ext cx="232128" cy="152400"/>
              <a:chOff x="528" y="336"/>
              <a:chExt cx="3268" cy="1920"/>
            </a:xfrm>
          </p:grpSpPr>
          <p:sp>
            <p:nvSpPr>
              <p:cNvPr id="46729" name="Oval 929">
                <a:extLst>
                  <a:ext uri="{FF2B5EF4-FFF2-40B4-BE49-F238E27FC236}">
                    <a16:creationId xmlns:a16="http://schemas.microsoft.com/office/drawing/2014/main" id="{CB3C4989-8305-4F1A-AC49-EABAD6F8D9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30" name="Oval 930">
                <a:extLst>
                  <a:ext uri="{FF2B5EF4-FFF2-40B4-BE49-F238E27FC236}">
                    <a16:creationId xmlns:a16="http://schemas.microsoft.com/office/drawing/2014/main" id="{83490009-A15E-46C7-97F8-B2790756F9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8" name="Group 928">
              <a:extLst>
                <a:ext uri="{FF2B5EF4-FFF2-40B4-BE49-F238E27FC236}">
                  <a16:creationId xmlns:a16="http://schemas.microsoft.com/office/drawing/2014/main" id="{FCA7496B-62D5-49CA-B3F5-FBA80BA14363}"/>
                </a:ext>
              </a:extLst>
            </p:cNvPr>
            <p:cNvGrpSpPr>
              <a:grpSpLocks/>
            </p:cNvGrpSpPr>
            <p:nvPr/>
          </p:nvGrpSpPr>
          <p:grpSpPr bwMode="auto">
            <a:xfrm rot="5400000">
              <a:off x="4555992" y="4656522"/>
              <a:ext cx="232128" cy="152400"/>
              <a:chOff x="528" y="336"/>
              <a:chExt cx="3268" cy="1920"/>
            </a:xfrm>
          </p:grpSpPr>
          <p:sp>
            <p:nvSpPr>
              <p:cNvPr id="46727" name="Oval 929">
                <a:extLst>
                  <a:ext uri="{FF2B5EF4-FFF2-40B4-BE49-F238E27FC236}">
                    <a16:creationId xmlns:a16="http://schemas.microsoft.com/office/drawing/2014/main" id="{162FC914-9A3A-4DD7-B7FF-7643C028BAE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28" name="Oval 930">
                <a:extLst>
                  <a:ext uri="{FF2B5EF4-FFF2-40B4-BE49-F238E27FC236}">
                    <a16:creationId xmlns:a16="http://schemas.microsoft.com/office/drawing/2014/main" id="{C5365D7E-74AE-49EA-89FD-4EE399D5A9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49" name="Group 928">
              <a:extLst>
                <a:ext uri="{FF2B5EF4-FFF2-40B4-BE49-F238E27FC236}">
                  <a16:creationId xmlns:a16="http://schemas.microsoft.com/office/drawing/2014/main" id="{7633385B-3F5F-452B-920C-355C3D9F0859}"/>
                </a:ext>
              </a:extLst>
            </p:cNvPr>
            <p:cNvGrpSpPr>
              <a:grpSpLocks/>
            </p:cNvGrpSpPr>
            <p:nvPr/>
          </p:nvGrpSpPr>
          <p:grpSpPr bwMode="auto">
            <a:xfrm rot="5400000">
              <a:off x="4488262" y="4537990"/>
              <a:ext cx="232128" cy="152400"/>
              <a:chOff x="528" y="336"/>
              <a:chExt cx="3268" cy="1920"/>
            </a:xfrm>
          </p:grpSpPr>
          <p:sp>
            <p:nvSpPr>
              <p:cNvPr id="46725" name="Oval 929">
                <a:extLst>
                  <a:ext uri="{FF2B5EF4-FFF2-40B4-BE49-F238E27FC236}">
                    <a16:creationId xmlns:a16="http://schemas.microsoft.com/office/drawing/2014/main" id="{E24AB84D-9D62-4C7B-9535-EA3FE02A9C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26" name="Oval 930">
                <a:extLst>
                  <a:ext uri="{FF2B5EF4-FFF2-40B4-BE49-F238E27FC236}">
                    <a16:creationId xmlns:a16="http://schemas.microsoft.com/office/drawing/2014/main" id="{2544C837-8279-4641-8F22-CBAAEDB5EE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0" name="Group 928">
              <a:extLst>
                <a:ext uri="{FF2B5EF4-FFF2-40B4-BE49-F238E27FC236}">
                  <a16:creationId xmlns:a16="http://schemas.microsoft.com/office/drawing/2014/main" id="{CA46F566-6808-4FB4-9DAA-C5BF2C9B86E1}"/>
                </a:ext>
              </a:extLst>
            </p:cNvPr>
            <p:cNvGrpSpPr>
              <a:grpSpLocks/>
            </p:cNvGrpSpPr>
            <p:nvPr/>
          </p:nvGrpSpPr>
          <p:grpSpPr bwMode="auto">
            <a:xfrm rot="5400000">
              <a:off x="4428995" y="4419467"/>
              <a:ext cx="232128" cy="152400"/>
              <a:chOff x="528" y="336"/>
              <a:chExt cx="3268" cy="1920"/>
            </a:xfrm>
          </p:grpSpPr>
          <p:sp>
            <p:nvSpPr>
              <p:cNvPr id="46723" name="Oval 929">
                <a:extLst>
                  <a:ext uri="{FF2B5EF4-FFF2-40B4-BE49-F238E27FC236}">
                    <a16:creationId xmlns:a16="http://schemas.microsoft.com/office/drawing/2014/main" id="{8AE6E8C8-9FA3-4964-BBD6-37F50FA0C4D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24" name="Oval 930">
                <a:extLst>
                  <a:ext uri="{FF2B5EF4-FFF2-40B4-BE49-F238E27FC236}">
                    <a16:creationId xmlns:a16="http://schemas.microsoft.com/office/drawing/2014/main" id="{7D0510A2-EF8F-43C0-9D7F-C0A23D9CBC5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1" name="Group 928">
              <a:extLst>
                <a:ext uri="{FF2B5EF4-FFF2-40B4-BE49-F238E27FC236}">
                  <a16:creationId xmlns:a16="http://schemas.microsoft.com/office/drawing/2014/main" id="{7D6712C3-9909-49CC-84E3-6D4526F8FE2C}"/>
                </a:ext>
              </a:extLst>
            </p:cNvPr>
            <p:cNvGrpSpPr>
              <a:grpSpLocks/>
            </p:cNvGrpSpPr>
            <p:nvPr/>
          </p:nvGrpSpPr>
          <p:grpSpPr bwMode="auto">
            <a:xfrm rot="5400000">
              <a:off x="4352798" y="4309402"/>
              <a:ext cx="232128" cy="152400"/>
              <a:chOff x="528" y="336"/>
              <a:chExt cx="3268" cy="1920"/>
            </a:xfrm>
          </p:grpSpPr>
          <p:sp>
            <p:nvSpPr>
              <p:cNvPr id="46721" name="Oval 929">
                <a:extLst>
                  <a:ext uri="{FF2B5EF4-FFF2-40B4-BE49-F238E27FC236}">
                    <a16:creationId xmlns:a16="http://schemas.microsoft.com/office/drawing/2014/main" id="{5CD53698-4402-4CA2-B484-2BCC4DDCCCC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22" name="Oval 930">
                <a:extLst>
                  <a:ext uri="{FF2B5EF4-FFF2-40B4-BE49-F238E27FC236}">
                    <a16:creationId xmlns:a16="http://schemas.microsoft.com/office/drawing/2014/main" id="{E9337955-A1CD-4078-AE18-297B5DFC86C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2" name="Group 928">
              <a:extLst>
                <a:ext uri="{FF2B5EF4-FFF2-40B4-BE49-F238E27FC236}">
                  <a16:creationId xmlns:a16="http://schemas.microsoft.com/office/drawing/2014/main" id="{73672356-01C8-4325-95D4-D1EAEA5E785D}"/>
                </a:ext>
              </a:extLst>
            </p:cNvPr>
            <p:cNvGrpSpPr>
              <a:grpSpLocks/>
            </p:cNvGrpSpPr>
            <p:nvPr/>
          </p:nvGrpSpPr>
          <p:grpSpPr bwMode="auto">
            <a:xfrm rot="5400000">
              <a:off x="4276595" y="4207798"/>
              <a:ext cx="232128" cy="152400"/>
              <a:chOff x="528" y="336"/>
              <a:chExt cx="3268" cy="1920"/>
            </a:xfrm>
          </p:grpSpPr>
          <p:sp>
            <p:nvSpPr>
              <p:cNvPr id="46719" name="Oval 929">
                <a:extLst>
                  <a:ext uri="{FF2B5EF4-FFF2-40B4-BE49-F238E27FC236}">
                    <a16:creationId xmlns:a16="http://schemas.microsoft.com/office/drawing/2014/main" id="{2EFE633A-8361-421C-A111-ADC295E08B1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20" name="Oval 930">
                <a:extLst>
                  <a:ext uri="{FF2B5EF4-FFF2-40B4-BE49-F238E27FC236}">
                    <a16:creationId xmlns:a16="http://schemas.microsoft.com/office/drawing/2014/main" id="{878E678E-25E1-42C3-BF9B-D4E2253113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3" name="Group 928">
              <a:extLst>
                <a:ext uri="{FF2B5EF4-FFF2-40B4-BE49-F238E27FC236}">
                  <a16:creationId xmlns:a16="http://schemas.microsoft.com/office/drawing/2014/main" id="{FB527A0D-FCA4-4373-812D-E908AA3FCF23}"/>
                </a:ext>
              </a:extLst>
            </p:cNvPr>
            <p:cNvGrpSpPr>
              <a:grpSpLocks/>
            </p:cNvGrpSpPr>
            <p:nvPr/>
          </p:nvGrpSpPr>
          <p:grpSpPr bwMode="auto">
            <a:xfrm rot="5400000">
              <a:off x="4200392" y="4106194"/>
              <a:ext cx="232128" cy="152400"/>
              <a:chOff x="528" y="336"/>
              <a:chExt cx="3268" cy="1920"/>
            </a:xfrm>
          </p:grpSpPr>
          <p:sp>
            <p:nvSpPr>
              <p:cNvPr id="46717" name="Oval 929">
                <a:extLst>
                  <a:ext uri="{FF2B5EF4-FFF2-40B4-BE49-F238E27FC236}">
                    <a16:creationId xmlns:a16="http://schemas.microsoft.com/office/drawing/2014/main" id="{886BA54F-73FE-4C22-ADF3-16CF03B718D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18" name="Oval 930">
                <a:extLst>
                  <a:ext uri="{FF2B5EF4-FFF2-40B4-BE49-F238E27FC236}">
                    <a16:creationId xmlns:a16="http://schemas.microsoft.com/office/drawing/2014/main" id="{C722D1E7-DA09-45FD-A964-7F551C8FC5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4" name="Group 928">
              <a:extLst>
                <a:ext uri="{FF2B5EF4-FFF2-40B4-BE49-F238E27FC236}">
                  <a16:creationId xmlns:a16="http://schemas.microsoft.com/office/drawing/2014/main" id="{21B000C2-7695-4318-B41D-D71DD634F0B5}"/>
                </a:ext>
              </a:extLst>
            </p:cNvPr>
            <p:cNvGrpSpPr>
              <a:grpSpLocks/>
            </p:cNvGrpSpPr>
            <p:nvPr/>
          </p:nvGrpSpPr>
          <p:grpSpPr bwMode="auto">
            <a:xfrm rot="5400000">
              <a:off x="4132662" y="3987662"/>
              <a:ext cx="232128" cy="152400"/>
              <a:chOff x="528" y="336"/>
              <a:chExt cx="3268" cy="1920"/>
            </a:xfrm>
          </p:grpSpPr>
          <p:sp>
            <p:nvSpPr>
              <p:cNvPr id="46715" name="Oval 929">
                <a:extLst>
                  <a:ext uri="{FF2B5EF4-FFF2-40B4-BE49-F238E27FC236}">
                    <a16:creationId xmlns:a16="http://schemas.microsoft.com/office/drawing/2014/main" id="{6F6D847B-1976-4A17-8310-B0BADE489F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16" name="Oval 930">
                <a:extLst>
                  <a:ext uri="{FF2B5EF4-FFF2-40B4-BE49-F238E27FC236}">
                    <a16:creationId xmlns:a16="http://schemas.microsoft.com/office/drawing/2014/main" id="{7A804C05-AA8C-4371-B441-2D899E2BC8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5" name="Group 928">
              <a:extLst>
                <a:ext uri="{FF2B5EF4-FFF2-40B4-BE49-F238E27FC236}">
                  <a16:creationId xmlns:a16="http://schemas.microsoft.com/office/drawing/2014/main" id="{5F452643-8DAB-4DA1-9A3A-FD0642D6A878}"/>
                </a:ext>
              </a:extLst>
            </p:cNvPr>
            <p:cNvGrpSpPr>
              <a:grpSpLocks/>
            </p:cNvGrpSpPr>
            <p:nvPr/>
          </p:nvGrpSpPr>
          <p:grpSpPr bwMode="auto">
            <a:xfrm rot="5400000">
              <a:off x="5207926" y="5410057"/>
              <a:ext cx="232128" cy="152400"/>
              <a:chOff x="528" y="336"/>
              <a:chExt cx="3268" cy="1920"/>
            </a:xfrm>
          </p:grpSpPr>
          <p:sp>
            <p:nvSpPr>
              <p:cNvPr id="46713" name="Oval 929">
                <a:extLst>
                  <a:ext uri="{FF2B5EF4-FFF2-40B4-BE49-F238E27FC236}">
                    <a16:creationId xmlns:a16="http://schemas.microsoft.com/office/drawing/2014/main" id="{927DAD0A-87E1-4C3E-8B23-A4028B56224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14" name="Oval 930">
                <a:extLst>
                  <a:ext uri="{FF2B5EF4-FFF2-40B4-BE49-F238E27FC236}">
                    <a16:creationId xmlns:a16="http://schemas.microsoft.com/office/drawing/2014/main" id="{F0865141-12E7-4EA5-A9F5-F134B991B5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6" name="Group 928">
              <a:extLst>
                <a:ext uri="{FF2B5EF4-FFF2-40B4-BE49-F238E27FC236}">
                  <a16:creationId xmlns:a16="http://schemas.microsoft.com/office/drawing/2014/main" id="{6555CA80-3BA5-413A-AE7A-B84977B8B107}"/>
                </a:ext>
              </a:extLst>
            </p:cNvPr>
            <p:cNvGrpSpPr>
              <a:grpSpLocks/>
            </p:cNvGrpSpPr>
            <p:nvPr/>
          </p:nvGrpSpPr>
          <p:grpSpPr bwMode="auto">
            <a:xfrm rot="5400000">
              <a:off x="5131729" y="5299992"/>
              <a:ext cx="232128" cy="152400"/>
              <a:chOff x="528" y="336"/>
              <a:chExt cx="3268" cy="1920"/>
            </a:xfrm>
          </p:grpSpPr>
          <p:sp>
            <p:nvSpPr>
              <p:cNvPr id="46711" name="Oval 929">
                <a:extLst>
                  <a:ext uri="{FF2B5EF4-FFF2-40B4-BE49-F238E27FC236}">
                    <a16:creationId xmlns:a16="http://schemas.microsoft.com/office/drawing/2014/main" id="{A3F920C8-8BB0-42F5-A950-0AA606D22B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12" name="Oval 930">
                <a:extLst>
                  <a:ext uri="{FF2B5EF4-FFF2-40B4-BE49-F238E27FC236}">
                    <a16:creationId xmlns:a16="http://schemas.microsoft.com/office/drawing/2014/main" id="{9CF164F7-3E6A-46BB-BCA3-0D127721CD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7" name="Group 928">
              <a:extLst>
                <a:ext uri="{FF2B5EF4-FFF2-40B4-BE49-F238E27FC236}">
                  <a16:creationId xmlns:a16="http://schemas.microsoft.com/office/drawing/2014/main" id="{C9FC0308-A22A-411E-8CD6-7452238280E0}"/>
                </a:ext>
              </a:extLst>
            </p:cNvPr>
            <p:cNvGrpSpPr>
              <a:grpSpLocks/>
            </p:cNvGrpSpPr>
            <p:nvPr/>
          </p:nvGrpSpPr>
          <p:grpSpPr bwMode="auto">
            <a:xfrm rot="5400000">
              <a:off x="5055526" y="5198388"/>
              <a:ext cx="232128" cy="152400"/>
              <a:chOff x="528" y="336"/>
              <a:chExt cx="3268" cy="1920"/>
            </a:xfrm>
          </p:grpSpPr>
          <p:sp>
            <p:nvSpPr>
              <p:cNvPr id="46709" name="Oval 929">
                <a:extLst>
                  <a:ext uri="{FF2B5EF4-FFF2-40B4-BE49-F238E27FC236}">
                    <a16:creationId xmlns:a16="http://schemas.microsoft.com/office/drawing/2014/main" id="{6828ECD4-DDA6-4378-A2BA-C51D83D67A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10" name="Oval 930">
                <a:extLst>
                  <a:ext uri="{FF2B5EF4-FFF2-40B4-BE49-F238E27FC236}">
                    <a16:creationId xmlns:a16="http://schemas.microsoft.com/office/drawing/2014/main" id="{13C8F59E-BF53-4922-A7BD-5F33E85DB7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8" name="Group 928">
              <a:extLst>
                <a:ext uri="{FF2B5EF4-FFF2-40B4-BE49-F238E27FC236}">
                  <a16:creationId xmlns:a16="http://schemas.microsoft.com/office/drawing/2014/main" id="{59A01BD6-BFD5-4EAD-B7DE-8B3CBC757B28}"/>
                </a:ext>
              </a:extLst>
            </p:cNvPr>
            <p:cNvGrpSpPr>
              <a:grpSpLocks/>
            </p:cNvGrpSpPr>
            <p:nvPr/>
          </p:nvGrpSpPr>
          <p:grpSpPr bwMode="auto">
            <a:xfrm rot="5400000">
              <a:off x="4801529" y="4758120"/>
              <a:ext cx="232128" cy="152400"/>
              <a:chOff x="528" y="336"/>
              <a:chExt cx="3268" cy="1920"/>
            </a:xfrm>
          </p:grpSpPr>
          <p:sp>
            <p:nvSpPr>
              <p:cNvPr id="46707" name="Oval 929">
                <a:extLst>
                  <a:ext uri="{FF2B5EF4-FFF2-40B4-BE49-F238E27FC236}">
                    <a16:creationId xmlns:a16="http://schemas.microsoft.com/office/drawing/2014/main" id="{75F328CF-8688-46A9-92D4-B4770570BF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08" name="Oval 930">
                <a:extLst>
                  <a:ext uri="{FF2B5EF4-FFF2-40B4-BE49-F238E27FC236}">
                    <a16:creationId xmlns:a16="http://schemas.microsoft.com/office/drawing/2014/main" id="{FF8C63FE-6262-4613-B440-745F7BF55F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59" name="Group 928">
              <a:extLst>
                <a:ext uri="{FF2B5EF4-FFF2-40B4-BE49-F238E27FC236}">
                  <a16:creationId xmlns:a16="http://schemas.microsoft.com/office/drawing/2014/main" id="{B532297D-C539-4508-B627-7819E1F4A7FC}"/>
                </a:ext>
              </a:extLst>
            </p:cNvPr>
            <p:cNvGrpSpPr>
              <a:grpSpLocks/>
            </p:cNvGrpSpPr>
            <p:nvPr/>
          </p:nvGrpSpPr>
          <p:grpSpPr bwMode="auto">
            <a:xfrm rot="5400000">
              <a:off x="4725326" y="4656516"/>
              <a:ext cx="232128" cy="152400"/>
              <a:chOff x="528" y="336"/>
              <a:chExt cx="3268" cy="1920"/>
            </a:xfrm>
          </p:grpSpPr>
          <p:sp>
            <p:nvSpPr>
              <p:cNvPr id="46705" name="Oval 929">
                <a:extLst>
                  <a:ext uri="{FF2B5EF4-FFF2-40B4-BE49-F238E27FC236}">
                    <a16:creationId xmlns:a16="http://schemas.microsoft.com/office/drawing/2014/main" id="{199AD699-0371-463C-9110-326CEA0DB26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06" name="Oval 930">
                <a:extLst>
                  <a:ext uri="{FF2B5EF4-FFF2-40B4-BE49-F238E27FC236}">
                    <a16:creationId xmlns:a16="http://schemas.microsoft.com/office/drawing/2014/main" id="{7343F0A9-C9AF-416A-906B-2F1B1BE633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0" name="Group 928">
              <a:extLst>
                <a:ext uri="{FF2B5EF4-FFF2-40B4-BE49-F238E27FC236}">
                  <a16:creationId xmlns:a16="http://schemas.microsoft.com/office/drawing/2014/main" id="{D7346280-BD9B-48A4-B2F8-946D714960B4}"/>
                </a:ext>
              </a:extLst>
            </p:cNvPr>
            <p:cNvGrpSpPr>
              <a:grpSpLocks/>
            </p:cNvGrpSpPr>
            <p:nvPr/>
          </p:nvGrpSpPr>
          <p:grpSpPr bwMode="auto">
            <a:xfrm rot="5400000">
              <a:off x="4649123" y="4554912"/>
              <a:ext cx="232128" cy="152400"/>
              <a:chOff x="528" y="336"/>
              <a:chExt cx="3268" cy="1920"/>
            </a:xfrm>
          </p:grpSpPr>
          <p:sp>
            <p:nvSpPr>
              <p:cNvPr id="46703" name="Oval 929">
                <a:extLst>
                  <a:ext uri="{FF2B5EF4-FFF2-40B4-BE49-F238E27FC236}">
                    <a16:creationId xmlns:a16="http://schemas.microsoft.com/office/drawing/2014/main" id="{E3344F36-1E21-4D65-97C0-7BED746657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04" name="Oval 930">
                <a:extLst>
                  <a:ext uri="{FF2B5EF4-FFF2-40B4-BE49-F238E27FC236}">
                    <a16:creationId xmlns:a16="http://schemas.microsoft.com/office/drawing/2014/main" id="{627E3074-0E67-4E57-A564-B3396A0D9C5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1" name="Group 928">
              <a:extLst>
                <a:ext uri="{FF2B5EF4-FFF2-40B4-BE49-F238E27FC236}">
                  <a16:creationId xmlns:a16="http://schemas.microsoft.com/office/drawing/2014/main" id="{59101F50-FC3B-443E-8016-AB0E8AC746B9}"/>
                </a:ext>
              </a:extLst>
            </p:cNvPr>
            <p:cNvGrpSpPr>
              <a:grpSpLocks/>
            </p:cNvGrpSpPr>
            <p:nvPr/>
          </p:nvGrpSpPr>
          <p:grpSpPr bwMode="auto">
            <a:xfrm rot="5400000">
              <a:off x="4581393" y="4436380"/>
              <a:ext cx="232128" cy="152400"/>
              <a:chOff x="528" y="336"/>
              <a:chExt cx="3268" cy="1920"/>
            </a:xfrm>
          </p:grpSpPr>
          <p:sp>
            <p:nvSpPr>
              <p:cNvPr id="46701" name="Oval 929">
                <a:extLst>
                  <a:ext uri="{FF2B5EF4-FFF2-40B4-BE49-F238E27FC236}">
                    <a16:creationId xmlns:a16="http://schemas.microsoft.com/office/drawing/2014/main" id="{7ED22FEC-7E6C-42D1-85F3-8C2CB79AC3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02" name="Oval 930">
                <a:extLst>
                  <a:ext uri="{FF2B5EF4-FFF2-40B4-BE49-F238E27FC236}">
                    <a16:creationId xmlns:a16="http://schemas.microsoft.com/office/drawing/2014/main" id="{306EEFD4-C7C4-489B-ABF0-5F73FA37C1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2" name="Group 928">
              <a:extLst>
                <a:ext uri="{FF2B5EF4-FFF2-40B4-BE49-F238E27FC236}">
                  <a16:creationId xmlns:a16="http://schemas.microsoft.com/office/drawing/2014/main" id="{0121C032-47A7-4339-BA68-56814AD84C76}"/>
                </a:ext>
              </a:extLst>
            </p:cNvPr>
            <p:cNvGrpSpPr>
              <a:grpSpLocks/>
            </p:cNvGrpSpPr>
            <p:nvPr/>
          </p:nvGrpSpPr>
          <p:grpSpPr bwMode="auto">
            <a:xfrm rot="5400000">
              <a:off x="4522126" y="4317857"/>
              <a:ext cx="232128" cy="152400"/>
              <a:chOff x="528" y="336"/>
              <a:chExt cx="3268" cy="1920"/>
            </a:xfrm>
          </p:grpSpPr>
          <p:sp>
            <p:nvSpPr>
              <p:cNvPr id="46699" name="Oval 929">
                <a:extLst>
                  <a:ext uri="{FF2B5EF4-FFF2-40B4-BE49-F238E27FC236}">
                    <a16:creationId xmlns:a16="http://schemas.microsoft.com/office/drawing/2014/main" id="{A441FD0C-EEC6-4C54-BCA2-8114B273CB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700" name="Oval 930">
                <a:extLst>
                  <a:ext uri="{FF2B5EF4-FFF2-40B4-BE49-F238E27FC236}">
                    <a16:creationId xmlns:a16="http://schemas.microsoft.com/office/drawing/2014/main" id="{AFF13CD9-2082-45A8-80DB-3735D944D5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3" name="Group 928">
              <a:extLst>
                <a:ext uri="{FF2B5EF4-FFF2-40B4-BE49-F238E27FC236}">
                  <a16:creationId xmlns:a16="http://schemas.microsoft.com/office/drawing/2014/main" id="{FDEA97C6-6B39-4723-8785-F0E43FCA3883}"/>
                </a:ext>
              </a:extLst>
            </p:cNvPr>
            <p:cNvGrpSpPr>
              <a:grpSpLocks/>
            </p:cNvGrpSpPr>
            <p:nvPr/>
          </p:nvGrpSpPr>
          <p:grpSpPr bwMode="auto">
            <a:xfrm rot="5400000">
              <a:off x="4445929" y="4207792"/>
              <a:ext cx="232128" cy="152400"/>
              <a:chOff x="528" y="336"/>
              <a:chExt cx="3268" cy="1920"/>
            </a:xfrm>
          </p:grpSpPr>
          <p:sp>
            <p:nvSpPr>
              <p:cNvPr id="46697" name="Oval 929">
                <a:extLst>
                  <a:ext uri="{FF2B5EF4-FFF2-40B4-BE49-F238E27FC236}">
                    <a16:creationId xmlns:a16="http://schemas.microsoft.com/office/drawing/2014/main" id="{8ACA929D-5A06-4C48-B84D-32DCA071EEC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98" name="Oval 930">
                <a:extLst>
                  <a:ext uri="{FF2B5EF4-FFF2-40B4-BE49-F238E27FC236}">
                    <a16:creationId xmlns:a16="http://schemas.microsoft.com/office/drawing/2014/main" id="{5F9F3414-3045-4F34-B07D-33534B6070C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4" name="Group 928">
              <a:extLst>
                <a:ext uri="{FF2B5EF4-FFF2-40B4-BE49-F238E27FC236}">
                  <a16:creationId xmlns:a16="http://schemas.microsoft.com/office/drawing/2014/main" id="{64D09598-1E03-4BEE-8769-1C785D893EEE}"/>
                </a:ext>
              </a:extLst>
            </p:cNvPr>
            <p:cNvGrpSpPr>
              <a:grpSpLocks/>
            </p:cNvGrpSpPr>
            <p:nvPr/>
          </p:nvGrpSpPr>
          <p:grpSpPr bwMode="auto">
            <a:xfrm rot="5400000">
              <a:off x="4369726" y="4106188"/>
              <a:ext cx="232128" cy="152400"/>
              <a:chOff x="528" y="336"/>
              <a:chExt cx="3268" cy="1920"/>
            </a:xfrm>
          </p:grpSpPr>
          <p:sp>
            <p:nvSpPr>
              <p:cNvPr id="46695" name="Oval 929">
                <a:extLst>
                  <a:ext uri="{FF2B5EF4-FFF2-40B4-BE49-F238E27FC236}">
                    <a16:creationId xmlns:a16="http://schemas.microsoft.com/office/drawing/2014/main" id="{5E945E2C-B8DC-4A5A-AC86-362FD0BE5B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96" name="Oval 930">
                <a:extLst>
                  <a:ext uri="{FF2B5EF4-FFF2-40B4-BE49-F238E27FC236}">
                    <a16:creationId xmlns:a16="http://schemas.microsoft.com/office/drawing/2014/main" id="{A8397202-4817-4915-969C-B0DE4A3238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5" name="Group 928">
              <a:extLst>
                <a:ext uri="{FF2B5EF4-FFF2-40B4-BE49-F238E27FC236}">
                  <a16:creationId xmlns:a16="http://schemas.microsoft.com/office/drawing/2014/main" id="{741C29D8-CD0E-4226-9C2B-F1E2A3B9537E}"/>
                </a:ext>
              </a:extLst>
            </p:cNvPr>
            <p:cNvGrpSpPr>
              <a:grpSpLocks/>
            </p:cNvGrpSpPr>
            <p:nvPr/>
          </p:nvGrpSpPr>
          <p:grpSpPr bwMode="auto">
            <a:xfrm rot="5400000">
              <a:off x="4293523" y="4004584"/>
              <a:ext cx="232128" cy="152400"/>
              <a:chOff x="528" y="336"/>
              <a:chExt cx="3268" cy="1920"/>
            </a:xfrm>
          </p:grpSpPr>
          <p:sp>
            <p:nvSpPr>
              <p:cNvPr id="46693" name="Oval 929">
                <a:extLst>
                  <a:ext uri="{FF2B5EF4-FFF2-40B4-BE49-F238E27FC236}">
                    <a16:creationId xmlns:a16="http://schemas.microsoft.com/office/drawing/2014/main" id="{C36097DF-7743-4D61-8035-9F880F27E06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94" name="Oval 930">
                <a:extLst>
                  <a:ext uri="{FF2B5EF4-FFF2-40B4-BE49-F238E27FC236}">
                    <a16:creationId xmlns:a16="http://schemas.microsoft.com/office/drawing/2014/main" id="{C67A08C2-A8A4-47E0-AFB3-B25FF02AD3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6" name="Group 928">
              <a:extLst>
                <a:ext uri="{FF2B5EF4-FFF2-40B4-BE49-F238E27FC236}">
                  <a16:creationId xmlns:a16="http://schemas.microsoft.com/office/drawing/2014/main" id="{8DBD089C-6D13-445B-A743-E58248566D8F}"/>
                </a:ext>
              </a:extLst>
            </p:cNvPr>
            <p:cNvGrpSpPr>
              <a:grpSpLocks/>
            </p:cNvGrpSpPr>
            <p:nvPr/>
          </p:nvGrpSpPr>
          <p:grpSpPr bwMode="auto">
            <a:xfrm rot="5400000">
              <a:off x="4225793" y="3886052"/>
              <a:ext cx="232128" cy="152400"/>
              <a:chOff x="528" y="336"/>
              <a:chExt cx="3268" cy="1920"/>
            </a:xfrm>
          </p:grpSpPr>
          <p:sp>
            <p:nvSpPr>
              <p:cNvPr id="46691" name="Oval 929">
                <a:extLst>
                  <a:ext uri="{FF2B5EF4-FFF2-40B4-BE49-F238E27FC236}">
                    <a16:creationId xmlns:a16="http://schemas.microsoft.com/office/drawing/2014/main" id="{820C565D-B437-4F49-92F9-A478FF453BB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92" name="Oval 930">
                <a:extLst>
                  <a:ext uri="{FF2B5EF4-FFF2-40B4-BE49-F238E27FC236}">
                    <a16:creationId xmlns:a16="http://schemas.microsoft.com/office/drawing/2014/main" id="{DA8BB190-55A5-4D9E-90B5-D020CA77F1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7" name="Group 928">
              <a:extLst>
                <a:ext uri="{FF2B5EF4-FFF2-40B4-BE49-F238E27FC236}">
                  <a16:creationId xmlns:a16="http://schemas.microsoft.com/office/drawing/2014/main" id="{F0D436AE-C9E0-411B-8E92-4D2BAFB433AC}"/>
                </a:ext>
              </a:extLst>
            </p:cNvPr>
            <p:cNvGrpSpPr>
              <a:grpSpLocks/>
            </p:cNvGrpSpPr>
            <p:nvPr/>
          </p:nvGrpSpPr>
          <p:grpSpPr bwMode="auto">
            <a:xfrm rot="5400000">
              <a:off x="5394192" y="5477772"/>
              <a:ext cx="232128" cy="152400"/>
              <a:chOff x="528" y="336"/>
              <a:chExt cx="3268" cy="1920"/>
            </a:xfrm>
          </p:grpSpPr>
          <p:sp>
            <p:nvSpPr>
              <p:cNvPr id="46689" name="Oval 929">
                <a:extLst>
                  <a:ext uri="{FF2B5EF4-FFF2-40B4-BE49-F238E27FC236}">
                    <a16:creationId xmlns:a16="http://schemas.microsoft.com/office/drawing/2014/main" id="{5A79F48D-8D27-4DF1-B656-2DF69C3EC9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90" name="Oval 930">
                <a:extLst>
                  <a:ext uri="{FF2B5EF4-FFF2-40B4-BE49-F238E27FC236}">
                    <a16:creationId xmlns:a16="http://schemas.microsoft.com/office/drawing/2014/main" id="{0E27EDA4-369C-424C-9829-A595B53B506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8" name="Group 928">
              <a:extLst>
                <a:ext uri="{FF2B5EF4-FFF2-40B4-BE49-F238E27FC236}">
                  <a16:creationId xmlns:a16="http://schemas.microsoft.com/office/drawing/2014/main" id="{346EA5F9-B5A1-4CFC-862A-AA8D160AE478}"/>
                </a:ext>
              </a:extLst>
            </p:cNvPr>
            <p:cNvGrpSpPr>
              <a:grpSpLocks/>
            </p:cNvGrpSpPr>
            <p:nvPr/>
          </p:nvGrpSpPr>
          <p:grpSpPr bwMode="auto">
            <a:xfrm rot="5400000">
              <a:off x="5326462" y="5359240"/>
              <a:ext cx="232128" cy="152400"/>
              <a:chOff x="528" y="336"/>
              <a:chExt cx="3268" cy="1920"/>
            </a:xfrm>
          </p:grpSpPr>
          <p:sp>
            <p:nvSpPr>
              <p:cNvPr id="46687" name="Oval 929">
                <a:extLst>
                  <a:ext uri="{FF2B5EF4-FFF2-40B4-BE49-F238E27FC236}">
                    <a16:creationId xmlns:a16="http://schemas.microsoft.com/office/drawing/2014/main" id="{E13E8F07-C053-4099-935B-19BEC0B3FA1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88" name="Oval 930">
                <a:extLst>
                  <a:ext uri="{FF2B5EF4-FFF2-40B4-BE49-F238E27FC236}">
                    <a16:creationId xmlns:a16="http://schemas.microsoft.com/office/drawing/2014/main" id="{8074BCB3-4799-4828-973F-28BDB6BA3C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69" name="Group 928">
              <a:extLst>
                <a:ext uri="{FF2B5EF4-FFF2-40B4-BE49-F238E27FC236}">
                  <a16:creationId xmlns:a16="http://schemas.microsoft.com/office/drawing/2014/main" id="{2E64E160-FAB4-4A6C-AAF1-EC39B6681F25}"/>
                </a:ext>
              </a:extLst>
            </p:cNvPr>
            <p:cNvGrpSpPr>
              <a:grpSpLocks/>
            </p:cNvGrpSpPr>
            <p:nvPr/>
          </p:nvGrpSpPr>
          <p:grpSpPr bwMode="auto">
            <a:xfrm rot="5400000">
              <a:off x="5267195" y="5240717"/>
              <a:ext cx="232128" cy="152400"/>
              <a:chOff x="528" y="336"/>
              <a:chExt cx="3268" cy="1920"/>
            </a:xfrm>
          </p:grpSpPr>
          <p:sp>
            <p:nvSpPr>
              <p:cNvPr id="46685" name="Oval 929">
                <a:extLst>
                  <a:ext uri="{FF2B5EF4-FFF2-40B4-BE49-F238E27FC236}">
                    <a16:creationId xmlns:a16="http://schemas.microsoft.com/office/drawing/2014/main" id="{DFD70F6C-FD4B-49D7-9B4C-93857ABA42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86" name="Oval 930">
                <a:extLst>
                  <a:ext uri="{FF2B5EF4-FFF2-40B4-BE49-F238E27FC236}">
                    <a16:creationId xmlns:a16="http://schemas.microsoft.com/office/drawing/2014/main" id="{AAF6DC12-0FCC-4806-922E-60397279ED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0" name="Group 928">
              <a:extLst>
                <a:ext uri="{FF2B5EF4-FFF2-40B4-BE49-F238E27FC236}">
                  <a16:creationId xmlns:a16="http://schemas.microsoft.com/office/drawing/2014/main" id="{EDA42BCA-5585-4B1A-9FF2-0F4B98A1494A}"/>
                </a:ext>
              </a:extLst>
            </p:cNvPr>
            <p:cNvGrpSpPr>
              <a:grpSpLocks/>
            </p:cNvGrpSpPr>
            <p:nvPr/>
          </p:nvGrpSpPr>
          <p:grpSpPr bwMode="auto">
            <a:xfrm rot="5400000">
              <a:off x="4970862" y="4808912"/>
              <a:ext cx="232128" cy="152400"/>
              <a:chOff x="528" y="336"/>
              <a:chExt cx="3268" cy="1920"/>
            </a:xfrm>
          </p:grpSpPr>
          <p:sp>
            <p:nvSpPr>
              <p:cNvPr id="46683" name="Oval 929">
                <a:extLst>
                  <a:ext uri="{FF2B5EF4-FFF2-40B4-BE49-F238E27FC236}">
                    <a16:creationId xmlns:a16="http://schemas.microsoft.com/office/drawing/2014/main" id="{61FCB332-5FE9-4373-9AF9-94000F41294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84" name="Oval 930">
                <a:extLst>
                  <a:ext uri="{FF2B5EF4-FFF2-40B4-BE49-F238E27FC236}">
                    <a16:creationId xmlns:a16="http://schemas.microsoft.com/office/drawing/2014/main" id="{C69BE546-60DB-46B0-9E6D-E8BF22D3648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1" name="Group 928">
              <a:extLst>
                <a:ext uri="{FF2B5EF4-FFF2-40B4-BE49-F238E27FC236}">
                  <a16:creationId xmlns:a16="http://schemas.microsoft.com/office/drawing/2014/main" id="{001EBD31-1C40-4084-B4A0-28DA4F94C163}"/>
                </a:ext>
              </a:extLst>
            </p:cNvPr>
            <p:cNvGrpSpPr>
              <a:grpSpLocks/>
            </p:cNvGrpSpPr>
            <p:nvPr/>
          </p:nvGrpSpPr>
          <p:grpSpPr bwMode="auto">
            <a:xfrm rot="5400000">
              <a:off x="4936995" y="4698845"/>
              <a:ext cx="232128" cy="152400"/>
              <a:chOff x="528" y="336"/>
              <a:chExt cx="3268" cy="1920"/>
            </a:xfrm>
          </p:grpSpPr>
          <p:sp>
            <p:nvSpPr>
              <p:cNvPr id="46681" name="Oval 929">
                <a:extLst>
                  <a:ext uri="{FF2B5EF4-FFF2-40B4-BE49-F238E27FC236}">
                    <a16:creationId xmlns:a16="http://schemas.microsoft.com/office/drawing/2014/main" id="{E4D5117D-E285-4C3C-AF36-AFD1C49C68C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82" name="Oval 930">
                <a:extLst>
                  <a:ext uri="{FF2B5EF4-FFF2-40B4-BE49-F238E27FC236}">
                    <a16:creationId xmlns:a16="http://schemas.microsoft.com/office/drawing/2014/main" id="{3ED614B1-B415-4A62-95DF-6867D0A637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2" name="Group 928">
              <a:extLst>
                <a:ext uri="{FF2B5EF4-FFF2-40B4-BE49-F238E27FC236}">
                  <a16:creationId xmlns:a16="http://schemas.microsoft.com/office/drawing/2014/main" id="{D021AEE3-8A48-48AE-AC8B-93C34FDBCDAB}"/>
                </a:ext>
              </a:extLst>
            </p:cNvPr>
            <p:cNvGrpSpPr>
              <a:grpSpLocks/>
            </p:cNvGrpSpPr>
            <p:nvPr/>
          </p:nvGrpSpPr>
          <p:grpSpPr bwMode="auto">
            <a:xfrm rot="5400000">
              <a:off x="4860798" y="4588780"/>
              <a:ext cx="232128" cy="152400"/>
              <a:chOff x="528" y="336"/>
              <a:chExt cx="3268" cy="1920"/>
            </a:xfrm>
          </p:grpSpPr>
          <p:sp>
            <p:nvSpPr>
              <p:cNvPr id="46679" name="Oval 929">
                <a:extLst>
                  <a:ext uri="{FF2B5EF4-FFF2-40B4-BE49-F238E27FC236}">
                    <a16:creationId xmlns:a16="http://schemas.microsoft.com/office/drawing/2014/main" id="{963E9592-A95A-439A-8BE4-4EA11FE701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80" name="Oval 930">
                <a:extLst>
                  <a:ext uri="{FF2B5EF4-FFF2-40B4-BE49-F238E27FC236}">
                    <a16:creationId xmlns:a16="http://schemas.microsoft.com/office/drawing/2014/main" id="{9E5E54CC-6D53-4377-BF2E-E0F9525D40C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3" name="Group 928">
              <a:extLst>
                <a:ext uri="{FF2B5EF4-FFF2-40B4-BE49-F238E27FC236}">
                  <a16:creationId xmlns:a16="http://schemas.microsoft.com/office/drawing/2014/main" id="{2BD0ED62-15C0-43DA-9766-FFA18D21A63F}"/>
                </a:ext>
              </a:extLst>
            </p:cNvPr>
            <p:cNvGrpSpPr>
              <a:grpSpLocks/>
            </p:cNvGrpSpPr>
            <p:nvPr/>
          </p:nvGrpSpPr>
          <p:grpSpPr bwMode="auto">
            <a:xfrm rot="5400000">
              <a:off x="4784595" y="4487176"/>
              <a:ext cx="232128" cy="152400"/>
              <a:chOff x="528" y="336"/>
              <a:chExt cx="3268" cy="1920"/>
            </a:xfrm>
          </p:grpSpPr>
          <p:sp>
            <p:nvSpPr>
              <p:cNvPr id="46677" name="Oval 929">
                <a:extLst>
                  <a:ext uri="{FF2B5EF4-FFF2-40B4-BE49-F238E27FC236}">
                    <a16:creationId xmlns:a16="http://schemas.microsoft.com/office/drawing/2014/main" id="{FAD49B13-C9F3-4456-9B2F-525DD28E47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78" name="Oval 930">
                <a:extLst>
                  <a:ext uri="{FF2B5EF4-FFF2-40B4-BE49-F238E27FC236}">
                    <a16:creationId xmlns:a16="http://schemas.microsoft.com/office/drawing/2014/main" id="{AF309EFA-D5FB-4BB5-BD84-FB99B397211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4" name="Group 928">
              <a:extLst>
                <a:ext uri="{FF2B5EF4-FFF2-40B4-BE49-F238E27FC236}">
                  <a16:creationId xmlns:a16="http://schemas.microsoft.com/office/drawing/2014/main" id="{A21F10DE-C588-4140-9799-C47B7AE759A1}"/>
                </a:ext>
              </a:extLst>
            </p:cNvPr>
            <p:cNvGrpSpPr>
              <a:grpSpLocks/>
            </p:cNvGrpSpPr>
            <p:nvPr/>
          </p:nvGrpSpPr>
          <p:grpSpPr bwMode="auto">
            <a:xfrm rot="5400000">
              <a:off x="4708392" y="4385572"/>
              <a:ext cx="232128" cy="152400"/>
              <a:chOff x="528" y="336"/>
              <a:chExt cx="3268" cy="1920"/>
            </a:xfrm>
          </p:grpSpPr>
          <p:sp>
            <p:nvSpPr>
              <p:cNvPr id="46675" name="Oval 929">
                <a:extLst>
                  <a:ext uri="{FF2B5EF4-FFF2-40B4-BE49-F238E27FC236}">
                    <a16:creationId xmlns:a16="http://schemas.microsoft.com/office/drawing/2014/main" id="{E7039DF1-B1A1-4346-BFF8-FBF2DCD2D84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76" name="Oval 930">
                <a:extLst>
                  <a:ext uri="{FF2B5EF4-FFF2-40B4-BE49-F238E27FC236}">
                    <a16:creationId xmlns:a16="http://schemas.microsoft.com/office/drawing/2014/main" id="{06180DE5-469F-4F60-89C9-B690F665AA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5" name="Group 928">
              <a:extLst>
                <a:ext uri="{FF2B5EF4-FFF2-40B4-BE49-F238E27FC236}">
                  <a16:creationId xmlns:a16="http://schemas.microsoft.com/office/drawing/2014/main" id="{3819FDDA-1AF6-4611-A75A-26C5AF9B56EB}"/>
                </a:ext>
              </a:extLst>
            </p:cNvPr>
            <p:cNvGrpSpPr>
              <a:grpSpLocks/>
            </p:cNvGrpSpPr>
            <p:nvPr/>
          </p:nvGrpSpPr>
          <p:grpSpPr bwMode="auto">
            <a:xfrm rot="5400000">
              <a:off x="4640662" y="4267040"/>
              <a:ext cx="232128" cy="152400"/>
              <a:chOff x="528" y="336"/>
              <a:chExt cx="3268" cy="1920"/>
            </a:xfrm>
          </p:grpSpPr>
          <p:sp>
            <p:nvSpPr>
              <p:cNvPr id="46673" name="Oval 929">
                <a:extLst>
                  <a:ext uri="{FF2B5EF4-FFF2-40B4-BE49-F238E27FC236}">
                    <a16:creationId xmlns:a16="http://schemas.microsoft.com/office/drawing/2014/main" id="{42C1CD9E-6E9E-474A-A0CA-4B6441BDAFE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74" name="Oval 930">
                <a:extLst>
                  <a:ext uri="{FF2B5EF4-FFF2-40B4-BE49-F238E27FC236}">
                    <a16:creationId xmlns:a16="http://schemas.microsoft.com/office/drawing/2014/main" id="{CEF48CAC-C626-4DBA-934D-D141F31892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6" name="Group 928">
              <a:extLst>
                <a:ext uri="{FF2B5EF4-FFF2-40B4-BE49-F238E27FC236}">
                  <a16:creationId xmlns:a16="http://schemas.microsoft.com/office/drawing/2014/main" id="{2112A82F-BADB-41F9-83CE-3F6F66BDB8E6}"/>
                </a:ext>
              </a:extLst>
            </p:cNvPr>
            <p:cNvGrpSpPr>
              <a:grpSpLocks/>
            </p:cNvGrpSpPr>
            <p:nvPr/>
          </p:nvGrpSpPr>
          <p:grpSpPr bwMode="auto">
            <a:xfrm rot="5400000">
              <a:off x="4581395" y="4148517"/>
              <a:ext cx="232128" cy="152400"/>
              <a:chOff x="528" y="336"/>
              <a:chExt cx="3268" cy="1920"/>
            </a:xfrm>
          </p:grpSpPr>
          <p:sp>
            <p:nvSpPr>
              <p:cNvPr id="46671" name="Oval 929">
                <a:extLst>
                  <a:ext uri="{FF2B5EF4-FFF2-40B4-BE49-F238E27FC236}">
                    <a16:creationId xmlns:a16="http://schemas.microsoft.com/office/drawing/2014/main" id="{CEBA80E6-2F14-4DE0-A200-5B05B8A3E9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72" name="Oval 930">
                <a:extLst>
                  <a:ext uri="{FF2B5EF4-FFF2-40B4-BE49-F238E27FC236}">
                    <a16:creationId xmlns:a16="http://schemas.microsoft.com/office/drawing/2014/main" id="{43B11563-98B5-46E5-8B02-6091B91223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7" name="Group 928">
              <a:extLst>
                <a:ext uri="{FF2B5EF4-FFF2-40B4-BE49-F238E27FC236}">
                  <a16:creationId xmlns:a16="http://schemas.microsoft.com/office/drawing/2014/main" id="{E8F83391-FAB4-4F86-88E3-964778329791}"/>
                </a:ext>
              </a:extLst>
            </p:cNvPr>
            <p:cNvGrpSpPr>
              <a:grpSpLocks/>
            </p:cNvGrpSpPr>
            <p:nvPr/>
          </p:nvGrpSpPr>
          <p:grpSpPr bwMode="auto">
            <a:xfrm rot="5400000">
              <a:off x="4505198" y="4038452"/>
              <a:ext cx="232128" cy="152400"/>
              <a:chOff x="528" y="336"/>
              <a:chExt cx="3268" cy="1920"/>
            </a:xfrm>
          </p:grpSpPr>
          <p:sp>
            <p:nvSpPr>
              <p:cNvPr id="46669" name="Oval 929">
                <a:extLst>
                  <a:ext uri="{FF2B5EF4-FFF2-40B4-BE49-F238E27FC236}">
                    <a16:creationId xmlns:a16="http://schemas.microsoft.com/office/drawing/2014/main" id="{60017BD6-5161-44BD-BEE4-BD11F178E7E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70" name="Oval 930">
                <a:extLst>
                  <a:ext uri="{FF2B5EF4-FFF2-40B4-BE49-F238E27FC236}">
                    <a16:creationId xmlns:a16="http://schemas.microsoft.com/office/drawing/2014/main" id="{5AF9A526-19D5-405C-8B2C-461DFECB4A5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8" name="Group 928">
              <a:extLst>
                <a:ext uri="{FF2B5EF4-FFF2-40B4-BE49-F238E27FC236}">
                  <a16:creationId xmlns:a16="http://schemas.microsoft.com/office/drawing/2014/main" id="{FF6A1FE9-3F67-4BFF-B784-96BCCC0AAB11}"/>
                </a:ext>
              </a:extLst>
            </p:cNvPr>
            <p:cNvGrpSpPr>
              <a:grpSpLocks/>
            </p:cNvGrpSpPr>
            <p:nvPr/>
          </p:nvGrpSpPr>
          <p:grpSpPr bwMode="auto">
            <a:xfrm rot="5400000">
              <a:off x="4428995" y="3936848"/>
              <a:ext cx="232128" cy="152400"/>
              <a:chOff x="528" y="336"/>
              <a:chExt cx="3268" cy="1920"/>
            </a:xfrm>
          </p:grpSpPr>
          <p:sp>
            <p:nvSpPr>
              <p:cNvPr id="46667" name="Oval 929">
                <a:extLst>
                  <a:ext uri="{FF2B5EF4-FFF2-40B4-BE49-F238E27FC236}">
                    <a16:creationId xmlns:a16="http://schemas.microsoft.com/office/drawing/2014/main" id="{02DA160A-1461-42C7-A168-E7ACEE3C23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68" name="Oval 930">
                <a:extLst>
                  <a:ext uri="{FF2B5EF4-FFF2-40B4-BE49-F238E27FC236}">
                    <a16:creationId xmlns:a16="http://schemas.microsoft.com/office/drawing/2014/main" id="{A20AAD12-8E07-430F-ADC0-A04E320B80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79" name="Group 928">
              <a:extLst>
                <a:ext uri="{FF2B5EF4-FFF2-40B4-BE49-F238E27FC236}">
                  <a16:creationId xmlns:a16="http://schemas.microsoft.com/office/drawing/2014/main" id="{D5F4A715-BF1F-4C36-8033-E1557A03A5B6}"/>
                </a:ext>
              </a:extLst>
            </p:cNvPr>
            <p:cNvGrpSpPr>
              <a:grpSpLocks/>
            </p:cNvGrpSpPr>
            <p:nvPr/>
          </p:nvGrpSpPr>
          <p:grpSpPr bwMode="auto">
            <a:xfrm rot="5400000">
              <a:off x="4352792" y="3835244"/>
              <a:ext cx="232128" cy="152400"/>
              <a:chOff x="528" y="336"/>
              <a:chExt cx="3268" cy="1920"/>
            </a:xfrm>
          </p:grpSpPr>
          <p:sp>
            <p:nvSpPr>
              <p:cNvPr id="46665" name="Oval 929">
                <a:extLst>
                  <a:ext uri="{FF2B5EF4-FFF2-40B4-BE49-F238E27FC236}">
                    <a16:creationId xmlns:a16="http://schemas.microsoft.com/office/drawing/2014/main" id="{6253C50D-7C7C-4C00-88F3-234967604A8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66" name="Oval 930">
                <a:extLst>
                  <a:ext uri="{FF2B5EF4-FFF2-40B4-BE49-F238E27FC236}">
                    <a16:creationId xmlns:a16="http://schemas.microsoft.com/office/drawing/2014/main" id="{21A4A2BE-E1E5-4A80-A7DC-7CF29975444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0" name="Group 928">
              <a:extLst>
                <a:ext uri="{FF2B5EF4-FFF2-40B4-BE49-F238E27FC236}">
                  <a16:creationId xmlns:a16="http://schemas.microsoft.com/office/drawing/2014/main" id="{A2DFBDE0-000F-46A9-80AB-C4A87FDA2222}"/>
                </a:ext>
              </a:extLst>
            </p:cNvPr>
            <p:cNvGrpSpPr>
              <a:grpSpLocks/>
            </p:cNvGrpSpPr>
            <p:nvPr/>
          </p:nvGrpSpPr>
          <p:grpSpPr bwMode="auto">
            <a:xfrm rot="5400000">
              <a:off x="4285062" y="3716712"/>
              <a:ext cx="232128" cy="152400"/>
              <a:chOff x="528" y="336"/>
              <a:chExt cx="3268" cy="1920"/>
            </a:xfrm>
          </p:grpSpPr>
          <p:sp>
            <p:nvSpPr>
              <p:cNvPr id="46663" name="Oval 929">
                <a:extLst>
                  <a:ext uri="{FF2B5EF4-FFF2-40B4-BE49-F238E27FC236}">
                    <a16:creationId xmlns:a16="http://schemas.microsoft.com/office/drawing/2014/main" id="{0AB9B2FD-9108-4C4B-8DF0-66022212D4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64" name="Oval 930">
                <a:extLst>
                  <a:ext uri="{FF2B5EF4-FFF2-40B4-BE49-F238E27FC236}">
                    <a16:creationId xmlns:a16="http://schemas.microsoft.com/office/drawing/2014/main" id="{73EAD5E4-FE7B-45CC-A8F3-5FDD5EC735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1" name="Group 928">
              <a:extLst>
                <a:ext uri="{FF2B5EF4-FFF2-40B4-BE49-F238E27FC236}">
                  <a16:creationId xmlns:a16="http://schemas.microsoft.com/office/drawing/2014/main" id="{4A4592D0-9B8E-4CA3-9FB0-71053D4ED170}"/>
                </a:ext>
              </a:extLst>
            </p:cNvPr>
            <p:cNvGrpSpPr>
              <a:grpSpLocks/>
            </p:cNvGrpSpPr>
            <p:nvPr/>
          </p:nvGrpSpPr>
          <p:grpSpPr bwMode="auto">
            <a:xfrm rot="5400000">
              <a:off x="5571999" y="5469305"/>
              <a:ext cx="232128" cy="152400"/>
              <a:chOff x="528" y="336"/>
              <a:chExt cx="3268" cy="1920"/>
            </a:xfrm>
          </p:grpSpPr>
          <p:sp>
            <p:nvSpPr>
              <p:cNvPr id="46661" name="Oval 929">
                <a:extLst>
                  <a:ext uri="{FF2B5EF4-FFF2-40B4-BE49-F238E27FC236}">
                    <a16:creationId xmlns:a16="http://schemas.microsoft.com/office/drawing/2014/main" id="{297BBF2C-77FA-45D7-A7D5-785DBECAF2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62" name="Oval 930">
                <a:extLst>
                  <a:ext uri="{FF2B5EF4-FFF2-40B4-BE49-F238E27FC236}">
                    <a16:creationId xmlns:a16="http://schemas.microsoft.com/office/drawing/2014/main" id="{84777EC1-AC10-489E-86FA-1A618C794A7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2" name="Group 928">
              <a:extLst>
                <a:ext uri="{FF2B5EF4-FFF2-40B4-BE49-F238E27FC236}">
                  <a16:creationId xmlns:a16="http://schemas.microsoft.com/office/drawing/2014/main" id="{AA23C6AA-31A5-44A4-BB24-3502FA13A8F9}"/>
                </a:ext>
              </a:extLst>
            </p:cNvPr>
            <p:cNvGrpSpPr>
              <a:grpSpLocks/>
            </p:cNvGrpSpPr>
            <p:nvPr/>
          </p:nvGrpSpPr>
          <p:grpSpPr bwMode="auto">
            <a:xfrm rot="5400000">
              <a:off x="5495796" y="5367701"/>
              <a:ext cx="232128" cy="152400"/>
              <a:chOff x="528" y="336"/>
              <a:chExt cx="3268" cy="1920"/>
            </a:xfrm>
          </p:grpSpPr>
          <p:sp>
            <p:nvSpPr>
              <p:cNvPr id="46659" name="Oval 929">
                <a:extLst>
                  <a:ext uri="{FF2B5EF4-FFF2-40B4-BE49-F238E27FC236}">
                    <a16:creationId xmlns:a16="http://schemas.microsoft.com/office/drawing/2014/main" id="{AABA3480-B7B7-44D0-8E66-3C1C34DD1D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60" name="Oval 930">
                <a:extLst>
                  <a:ext uri="{FF2B5EF4-FFF2-40B4-BE49-F238E27FC236}">
                    <a16:creationId xmlns:a16="http://schemas.microsoft.com/office/drawing/2014/main" id="{88FBB5EC-EF34-464D-ACC8-A7B30AFCA3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3" name="Group 928">
              <a:extLst>
                <a:ext uri="{FF2B5EF4-FFF2-40B4-BE49-F238E27FC236}">
                  <a16:creationId xmlns:a16="http://schemas.microsoft.com/office/drawing/2014/main" id="{601FFAB4-00B3-4F26-8611-E3AC88CDF3CF}"/>
                </a:ext>
              </a:extLst>
            </p:cNvPr>
            <p:cNvGrpSpPr>
              <a:grpSpLocks/>
            </p:cNvGrpSpPr>
            <p:nvPr/>
          </p:nvGrpSpPr>
          <p:grpSpPr bwMode="auto">
            <a:xfrm rot="5400000">
              <a:off x="5419593" y="5266097"/>
              <a:ext cx="232128" cy="152400"/>
              <a:chOff x="528" y="336"/>
              <a:chExt cx="3268" cy="1920"/>
            </a:xfrm>
          </p:grpSpPr>
          <p:sp>
            <p:nvSpPr>
              <p:cNvPr id="46657" name="Oval 929">
                <a:extLst>
                  <a:ext uri="{FF2B5EF4-FFF2-40B4-BE49-F238E27FC236}">
                    <a16:creationId xmlns:a16="http://schemas.microsoft.com/office/drawing/2014/main" id="{F790C16C-4EB4-4907-9860-2E7D5BA214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58" name="Oval 930">
                <a:extLst>
                  <a:ext uri="{FF2B5EF4-FFF2-40B4-BE49-F238E27FC236}">
                    <a16:creationId xmlns:a16="http://schemas.microsoft.com/office/drawing/2014/main" id="{120D3224-BF2F-420B-A864-77C36F91EB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4" name="Group 928">
              <a:extLst>
                <a:ext uri="{FF2B5EF4-FFF2-40B4-BE49-F238E27FC236}">
                  <a16:creationId xmlns:a16="http://schemas.microsoft.com/office/drawing/2014/main" id="{0BB55877-56D4-4E50-AFEA-25AC6BAED53F}"/>
                </a:ext>
              </a:extLst>
            </p:cNvPr>
            <p:cNvGrpSpPr>
              <a:grpSpLocks/>
            </p:cNvGrpSpPr>
            <p:nvPr/>
          </p:nvGrpSpPr>
          <p:grpSpPr bwMode="auto">
            <a:xfrm rot="5400000">
              <a:off x="5351863" y="5147565"/>
              <a:ext cx="232128" cy="152400"/>
              <a:chOff x="528" y="336"/>
              <a:chExt cx="3268" cy="1920"/>
            </a:xfrm>
          </p:grpSpPr>
          <p:sp>
            <p:nvSpPr>
              <p:cNvPr id="46655" name="Oval 929">
                <a:extLst>
                  <a:ext uri="{FF2B5EF4-FFF2-40B4-BE49-F238E27FC236}">
                    <a16:creationId xmlns:a16="http://schemas.microsoft.com/office/drawing/2014/main" id="{415A7650-0346-481E-9A03-4AE2D1891A5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56" name="Oval 930">
                <a:extLst>
                  <a:ext uri="{FF2B5EF4-FFF2-40B4-BE49-F238E27FC236}">
                    <a16:creationId xmlns:a16="http://schemas.microsoft.com/office/drawing/2014/main" id="{9D5021CA-9F35-43EC-8A47-73482FFAAA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5" name="Group 928">
              <a:extLst>
                <a:ext uri="{FF2B5EF4-FFF2-40B4-BE49-F238E27FC236}">
                  <a16:creationId xmlns:a16="http://schemas.microsoft.com/office/drawing/2014/main" id="{B15C5242-F445-4E28-B896-FE27A32C39C9}"/>
                </a:ext>
              </a:extLst>
            </p:cNvPr>
            <p:cNvGrpSpPr>
              <a:grpSpLocks/>
            </p:cNvGrpSpPr>
            <p:nvPr/>
          </p:nvGrpSpPr>
          <p:grpSpPr bwMode="auto">
            <a:xfrm rot="5400000">
              <a:off x="5140196" y="4817373"/>
              <a:ext cx="232128" cy="152400"/>
              <a:chOff x="528" y="336"/>
              <a:chExt cx="3268" cy="1920"/>
            </a:xfrm>
          </p:grpSpPr>
          <p:sp>
            <p:nvSpPr>
              <p:cNvPr id="46653" name="Oval 929">
                <a:extLst>
                  <a:ext uri="{FF2B5EF4-FFF2-40B4-BE49-F238E27FC236}">
                    <a16:creationId xmlns:a16="http://schemas.microsoft.com/office/drawing/2014/main" id="{7799C2F2-4210-4B35-AC77-441A0527C4F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54" name="Oval 930">
                <a:extLst>
                  <a:ext uri="{FF2B5EF4-FFF2-40B4-BE49-F238E27FC236}">
                    <a16:creationId xmlns:a16="http://schemas.microsoft.com/office/drawing/2014/main" id="{BEF4850C-3BF3-489F-9465-11A23AF373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6" name="Group 928">
              <a:extLst>
                <a:ext uri="{FF2B5EF4-FFF2-40B4-BE49-F238E27FC236}">
                  <a16:creationId xmlns:a16="http://schemas.microsoft.com/office/drawing/2014/main" id="{E58ACAC5-A9FD-4D00-9D42-4BAD93B5D958}"/>
                </a:ext>
              </a:extLst>
            </p:cNvPr>
            <p:cNvGrpSpPr>
              <a:grpSpLocks/>
            </p:cNvGrpSpPr>
            <p:nvPr/>
          </p:nvGrpSpPr>
          <p:grpSpPr bwMode="auto">
            <a:xfrm rot="5400000">
              <a:off x="5063993" y="4715769"/>
              <a:ext cx="232128" cy="152400"/>
              <a:chOff x="528" y="336"/>
              <a:chExt cx="3268" cy="1920"/>
            </a:xfrm>
          </p:grpSpPr>
          <p:sp>
            <p:nvSpPr>
              <p:cNvPr id="46651" name="Oval 929">
                <a:extLst>
                  <a:ext uri="{FF2B5EF4-FFF2-40B4-BE49-F238E27FC236}">
                    <a16:creationId xmlns:a16="http://schemas.microsoft.com/office/drawing/2014/main" id="{BE7F2437-1EA6-4EF6-96D6-4FB9F426EEC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52" name="Oval 930">
                <a:extLst>
                  <a:ext uri="{FF2B5EF4-FFF2-40B4-BE49-F238E27FC236}">
                    <a16:creationId xmlns:a16="http://schemas.microsoft.com/office/drawing/2014/main" id="{8E71CF8F-BA8A-41C9-8BCA-46DEEFF5C2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7" name="Group 928">
              <a:extLst>
                <a:ext uri="{FF2B5EF4-FFF2-40B4-BE49-F238E27FC236}">
                  <a16:creationId xmlns:a16="http://schemas.microsoft.com/office/drawing/2014/main" id="{9DECFA1F-23A9-4921-BF14-63383036E678}"/>
                </a:ext>
              </a:extLst>
            </p:cNvPr>
            <p:cNvGrpSpPr>
              <a:grpSpLocks/>
            </p:cNvGrpSpPr>
            <p:nvPr/>
          </p:nvGrpSpPr>
          <p:grpSpPr bwMode="auto">
            <a:xfrm rot="5400000">
              <a:off x="4996263" y="4597237"/>
              <a:ext cx="232128" cy="152400"/>
              <a:chOff x="528" y="336"/>
              <a:chExt cx="3268" cy="1920"/>
            </a:xfrm>
          </p:grpSpPr>
          <p:sp>
            <p:nvSpPr>
              <p:cNvPr id="46649" name="Oval 929">
                <a:extLst>
                  <a:ext uri="{FF2B5EF4-FFF2-40B4-BE49-F238E27FC236}">
                    <a16:creationId xmlns:a16="http://schemas.microsoft.com/office/drawing/2014/main" id="{D6EBB4FA-949B-45E9-9C1F-CD0237230D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50" name="Oval 930">
                <a:extLst>
                  <a:ext uri="{FF2B5EF4-FFF2-40B4-BE49-F238E27FC236}">
                    <a16:creationId xmlns:a16="http://schemas.microsoft.com/office/drawing/2014/main" id="{4021AFCF-1377-4939-B83E-AE48124F71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8" name="Group 928">
              <a:extLst>
                <a:ext uri="{FF2B5EF4-FFF2-40B4-BE49-F238E27FC236}">
                  <a16:creationId xmlns:a16="http://schemas.microsoft.com/office/drawing/2014/main" id="{9C369463-5279-4EF6-85C2-FC4923FAC074}"/>
                </a:ext>
              </a:extLst>
            </p:cNvPr>
            <p:cNvGrpSpPr>
              <a:grpSpLocks/>
            </p:cNvGrpSpPr>
            <p:nvPr/>
          </p:nvGrpSpPr>
          <p:grpSpPr bwMode="auto">
            <a:xfrm rot="5400000">
              <a:off x="4962396" y="4487170"/>
              <a:ext cx="232128" cy="152400"/>
              <a:chOff x="528" y="336"/>
              <a:chExt cx="3268" cy="1920"/>
            </a:xfrm>
          </p:grpSpPr>
          <p:sp>
            <p:nvSpPr>
              <p:cNvPr id="46647" name="Oval 929">
                <a:extLst>
                  <a:ext uri="{FF2B5EF4-FFF2-40B4-BE49-F238E27FC236}">
                    <a16:creationId xmlns:a16="http://schemas.microsoft.com/office/drawing/2014/main" id="{6FCA2E20-8CBD-49D8-8312-D88B5799D20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48" name="Oval 930">
                <a:extLst>
                  <a:ext uri="{FF2B5EF4-FFF2-40B4-BE49-F238E27FC236}">
                    <a16:creationId xmlns:a16="http://schemas.microsoft.com/office/drawing/2014/main" id="{064D5649-41D7-4252-BE94-299B47FFC76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89" name="Group 928">
              <a:extLst>
                <a:ext uri="{FF2B5EF4-FFF2-40B4-BE49-F238E27FC236}">
                  <a16:creationId xmlns:a16="http://schemas.microsoft.com/office/drawing/2014/main" id="{D1DC7961-D6C9-4B4C-B3D2-236BEAA79BF4}"/>
                </a:ext>
              </a:extLst>
            </p:cNvPr>
            <p:cNvGrpSpPr>
              <a:grpSpLocks/>
            </p:cNvGrpSpPr>
            <p:nvPr/>
          </p:nvGrpSpPr>
          <p:grpSpPr bwMode="auto">
            <a:xfrm rot="5400000">
              <a:off x="4886199" y="4377105"/>
              <a:ext cx="232128" cy="152400"/>
              <a:chOff x="528" y="336"/>
              <a:chExt cx="3268" cy="1920"/>
            </a:xfrm>
          </p:grpSpPr>
          <p:sp>
            <p:nvSpPr>
              <p:cNvPr id="46645" name="Oval 929">
                <a:extLst>
                  <a:ext uri="{FF2B5EF4-FFF2-40B4-BE49-F238E27FC236}">
                    <a16:creationId xmlns:a16="http://schemas.microsoft.com/office/drawing/2014/main" id="{3C4D3AFE-A711-4AF7-BD53-6E62461C919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46" name="Oval 930">
                <a:extLst>
                  <a:ext uri="{FF2B5EF4-FFF2-40B4-BE49-F238E27FC236}">
                    <a16:creationId xmlns:a16="http://schemas.microsoft.com/office/drawing/2014/main" id="{B45E0335-3803-4432-BE72-6C80A4B108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0" name="Group 928">
              <a:extLst>
                <a:ext uri="{FF2B5EF4-FFF2-40B4-BE49-F238E27FC236}">
                  <a16:creationId xmlns:a16="http://schemas.microsoft.com/office/drawing/2014/main" id="{9A40E36B-1F67-4D0C-8B63-B06128EFD6B7}"/>
                </a:ext>
              </a:extLst>
            </p:cNvPr>
            <p:cNvGrpSpPr>
              <a:grpSpLocks/>
            </p:cNvGrpSpPr>
            <p:nvPr/>
          </p:nvGrpSpPr>
          <p:grpSpPr bwMode="auto">
            <a:xfrm rot="5400000">
              <a:off x="4809996" y="4275501"/>
              <a:ext cx="232128" cy="152400"/>
              <a:chOff x="528" y="336"/>
              <a:chExt cx="3268" cy="1920"/>
            </a:xfrm>
          </p:grpSpPr>
          <p:sp>
            <p:nvSpPr>
              <p:cNvPr id="46643" name="Oval 929">
                <a:extLst>
                  <a:ext uri="{FF2B5EF4-FFF2-40B4-BE49-F238E27FC236}">
                    <a16:creationId xmlns:a16="http://schemas.microsoft.com/office/drawing/2014/main" id="{7F0B8103-57BF-4FB6-A918-2165FD4BF9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44" name="Oval 930">
                <a:extLst>
                  <a:ext uri="{FF2B5EF4-FFF2-40B4-BE49-F238E27FC236}">
                    <a16:creationId xmlns:a16="http://schemas.microsoft.com/office/drawing/2014/main" id="{A0B40490-86B9-4686-A79D-4D0A56DFED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1" name="Group 928">
              <a:extLst>
                <a:ext uri="{FF2B5EF4-FFF2-40B4-BE49-F238E27FC236}">
                  <a16:creationId xmlns:a16="http://schemas.microsoft.com/office/drawing/2014/main" id="{17C64182-ACC4-4047-8F30-D7BD54EF7301}"/>
                </a:ext>
              </a:extLst>
            </p:cNvPr>
            <p:cNvGrpSpPr>
              <a:grpSpLocks/>
            </p:cNvGrpSpPr>
            <p:nvPr/>
          </p:nvGrpSpPr>
          <p:grpSpPr bwMode="auto">
            <a:xfrm rot="5400000">
              <a:off x="4733793" y="4173897"/>
              <a:ext cx="232128" cy="152400"/>
              <a:chOff x="528" y="336"/>
              <a:chExt cx="3268" cy="1920"/>
            </a:xfrm>
          </p:grpSpPr>
          <p:sp>
            <p:nvSpPr>
              <p:cNvPr id="46641" name="Oval 929">
                <a:extLst>
                  <a:ext uri="{FF2B5EF4-FFF2-40B4-BE49-F238E27FC236}">
                    <a16:creationId xmlns:a16="http://schemas.microsoft.com/office/drawing/2014/main" id="{99379816-F23A-4A54-B67F-21EBBA28EE5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42" name="Oval 930">
                <a:extLst>
                  <a:ext uri="{FF2B5EF4-FFF2-40B4-BE49-F238E27FC236}">
                    <a16:creationId xmlns:a16="http://schemas.microsoft.com/office/drawing/2014/main" id="{10F78FB2-D7D9-4A64-84C0-FB3DD65227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2" name="Group 928">
              <a:extLst>
                <a:ext uri="{FF2B5EF4-FFF2-40B4-BE49-F238E27FC236}">
                  <a16:creationId xmlns:a16="http://schemas.microsoft.com/office/drawing/2014/main" id="{57A3B924-F4A1-4191-B448-FF3940394182}"/>
                </a:ext>
              </a:extLst>
            </p:cNvPr>
            <p:cNvGrpSpPr>
              <a:grpSpLocks/>
            </p:cNvGrpSpPr>
            <p:nvPr/>
          </p:nvGrpSpPr>
          <p:grpSpPr bwMode="auto">
            <a:xfrm rot="5400000">
              <a:off x="4666063" y="4055365"/>
              <a:ext cx="232128" cy="152400"/>
              <a:chOff x="528" y="336"/>
              <a:chExt cx="3268" cy="1920"/>
            </a:xfrm>
          </p:grpSpPr>
          <p:sp>
            <p:nvSpPr>
              <p:cNvPr id="46639" name="Oval 929">
                <a:extLst>
                  <a:ext uri="{FF2B5EF4-FFF2-40B4-BE49-F238E27FC236}">
                    <a16:creationId xmlns:a16="http://schemas.microsoft.com/office/drawing/2014/main" id="{862E2A26-0552-41BD-9582-3A23353262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40" name="Oval 930">
                <a:extLst>
                  <a:ext uri="{FF2B5EF4-FFF2-40B4-BE49-F238E27FC236}">
                    <a16:creationId xmlns:a16="http://schemas.microsoft.com/office/drawing/2014/main" id="{055DCEC4-C378-4965-9962-E73BA74C20D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3" name="Group 928">
              <a:extLst>
                <a:ext uri="{FF2B5EF4-FFF2-40B4-BE49-F238E27FC236}">
                  <a16:creationId xmlns:a16="http://schemas.microsoft.com/office/drawing/2014/main" id="{DF719604-0267-49C5-A9B3-F32A80D0DC23}"/>
                </a:ext>
              </a:extLst>
            </p:cNvPr>
            <p:cNvGrpSpPr>
              <a:grpSpLocks/>
            </p:cNvGrpSpPr>
            <p:nvPr/>
          </p:nvGrpSpPr>
          <p:grpSpPr bwMode="auto">
            <a:xfrm rot="5400000">
              <a:off x="4606796" y="3936842"/>
              <a:ext cx="232128" cy="152400"/>
              <a:chOff x="528" y="336"/>
              <a:chExt cx="3268" cy="1920"/>
            </a:xfrm>
          </p:grpSpPr>
          <p:sp>
            <p:nvSpPr>
              <p:cNvPr id="46637" name="Oval 929">
                <a:extLst>
                  <a:ext uri="{FF2B5EF4-FFF2-40B4-BE49-F238E27FC236}">
                    <a16:creationId xmlns:a16="http://schemas.microsoft.com/office/drawing/2014/main" id="{43DE3240-B700-494D-909C-A39EFF5214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38" name="Oval 930">
                <a:extLst>
                  <a:ext uri="{FF2B5EF4-FFF2-40B4-BE49-F238E27FC236}">
                    <a16:creationId xmlns:a16="http://schemas.microsoft.com/office/drawing/2014/main" id="{54B0337E-1D3D-42F9-B526-3C9469823D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4" name="Group 928">
              <a:extLst>
                <a:ext uri="{FF2B5EF4-FFF2-40B4-BE49-F238E27FC236}">
                  <a16:creationId xmlns:a16="http://schemas.microsoft.com/office/drawing/2014/main" id="{6641D537-D9AF-4EB1-B444-18810F70A20C}"/>
                </a:ext>
              </a:extLst>
            </p:cNvPr>
            <p:cNvGrpSpPr>
              <a:grpSpLocks/>
            </p:cNvGrpSpPr>
            <p:nvPr/>
          </p:nvGrpSpPr>
          <p:grpSpPr bwMode="auto">
            <a:xfrm rot="5400000">
              <a:off x="4530599" y="3826777"/>
              <a:ext cx="232128" cy="152400"/>
              <a:chOff x="528" y="336"/>
              <a:chExt cx="3268" cy="1920"/>
            </a:xfrm>
          </p:grpSpPr>
          <p:sp>
            <p:nvSpPr>
              <p:cNvPr id="46635" name="Oval 929">
                <a:extLst>
                  <a:ext uri="{FF2B5EF4-FFF2-40B4-BE49-F238E27FC236}">
                    <a16:creationId xmlns:a16="http://schemas.microsoft.com/office/drawing/2014/main" id="{C652B3D0-37FD-49C3-A41A-75AC442D84B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36" name="Oval 930">
                <a:extLst>
                  <a:ext uri="{FF2B5EF4-FFF2-40B4-BE49-F238E27FC236}">
                    <a16:creationId xmlns:a16="http://schemas.microsoft.com/office/drawing/2014/main" id="{3D78DCCC-3547-4C80-BDAC-295BBDAA3A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5" name="Group 928">
              <a:extLst>
                <a:ext uri="{FF2B5EF4-FFF2-40B4-BE49-F238E27FC236}">
                  <a16:creationId xmlns:a16="http://schemas.microsoft.com/office/drawing/2014/main" id="{232B1D1F-BDFC-4032-9E74-C7FED82A638D}"/>
                </a:ext>
              </a:extLst>
            </p:cNvPr>
            <p:cNvGrpSpPr>
              <a:grpSpLocks/>
            </p:cNvGrpSpPr>
            <p:nvPr/>
          </p:nvGrpSpPr>
          <p:grpSpPr bwMode="auto">
            <a:xfrm rot="5400000">
              <a:off x="4454396" y="3725173"/>
              <a:ext cx="232128" cy="152400"/>
              <a:chOff x="528" y="336"/>
              <a:chExt cx="3268" cy="1920"/>
            </a:xfrm>
          </p:grpSpPr>
          <p:sp>
            <p:nvSpPr>
              <p:cNvPr id="46633" name="Oval 929">
                <a:extLst>
                  <a:ext uri="{FF2B5EF4-FFF2-40B4-BE49-F238E27FC236}">
                    <a16:creationId xmlns:a16="http://schemas.microsoft.com/office/drawing/2014/main" id="{655167B0-246A-41D5-B2D7-3ED79CED4E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34" name="Oval 930">
                <a:extLst>
                  <a:ext uri="{FF2B5EF4-FFF2-40B4-BE49-F238E27FC236}">
                    <a16:creationId xmlns:a16="http://schemas.microsoft.com/office/drawing/2014/main" id="{CC82AB00-42A2-4245-848C-78C776E8242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6" name="Group 928">
              <a:extLst>
                <a:ext uri="{FF2B5EF4-FFF2-40B4-BE49-F238E27FC236}">
                  <a16:creationId xmlns:a16="http://schemas.microsoft.com/office/drawing/2014/main" id="{F992790B-0402-420C-99A1-3F23F6B91E2E}"/>
                </a:ext>
              </a:extLst>
            </p:cNvPr>
            <p:cNvGrpSpPr>
              <a:grpSpLocks/>
            </p:cNvGrpSpPr>
            <p:nvPr/>
          </p:nvGrpSpPr>
          <p:grpSpPr bwMode="auto">
            <a:xfrm rot="5400000">
              <a:off x="4378193" y="3623569"/>
              <a:ext cx="232128" cy="152400"/>
              <a:chOff x="528" y="336"/>
              <a:chExt cx="3268" cy="1920"/>
            </a:xfrm>
          </p:grpSpPr>
          <p:sp>
            <p:nvSpPr>
              <p:cNvPr id="46631" name="Oval 929">
                <a:extLst>
                  <a:ext uri="{FF2B5EF4-FFF2-40B4-BE49-F238E27FC236}">
                    <a16:creationId xmlns:a16="http://schemas.microsoft.com/office/drawing/2014/main" id="{E4951F8C-90C3-4A97-B4B8-5A428631B2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32" name="Oval 930">
                <a:extLst>
                  <a:ext uri="{FF2B5EF4-FFF2-40B4-BE49-F238E27FC236}">
                    <a16:creationId xmlns:a16="http://schemas.microsoft.com/office/drawing/2014/main" id="{A0840E4B-1F99-4711-A893-F46208A149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7" name="Group 928">
              <a:extLst>
                <a:ext uri="{FF2B5EF4-FFF2-40B4-BE49-F238E27FC236}">
                  <a16:creationId xmlns:a16="http://schemas.microsoft.com/office/drawing/2014/main" id="{AD411FD2-29ED-4493-B323-114FE48D6E70}"/>
                </a:ext>
              </a:extLst>
            </p:cNvPr>
            <p:cNvGrpSpPr>
              <a:grpSpLocks/>
            </p:cNvGrpSpPr>
            <p:nvPr/>
          </p:nvGrpSpPr>
          <p:grpSpPr bwMode="auto">
            <a:xfrm rot="5400000">
              <a:off x="4310463" y="3505037"/>
              <a:ext cx="232128" cy="152400"/>
              <a:chOff x="528" y="336"/>
              <a:chExt cx="3268" cy="1920"/>
            </a:xfrm>
          </p:grpSpPr>
          <p:sp>
            <p:nvSpPr>
              <p:cNvPr id="46629" name="Oval 929">
                <a:extLst>
                  <a:ext uri="{FF2B5EF4-FFF2-40B4-BE49-F238E27FC236}">
                    <a16:creationId xmlns:a16="http://schemas.microsoft.com/office/drawing/2014/main" id="{9A9BDBD9-C9CC-48C7-A906-B01FF3EC6B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30" name="Oval 930">
                <a:extLst>
                  <a:ext uri="{FF2B5EF4-FFF2-40B4-BE49-F238E27FC236}">
                    <a16:creationId xmlns:a16="http://schemas.microsoft.com/office/drawing/2014/main" id="{A0D89A37-9D9B-42EC-86D3-1A9E2CDFEF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8" name="Group 928">
              <a:extLst>
                <a:ext uri="{FF2B5EF4-FFF2-40B4-BE49-F238E27FC236}">
                  <a16:creationId xmlns:a16="http://schemas.microsoft.com/office/drawing/2014/main" id="{6915D465-9937-40A6-9F89-28CD936A6554}"/>
                </a:ext>
              </a:extLst>
            </p:cNvPr>
            <p:cNvGrpSpPr>
              <a:grpSpLocks/>
            </p:cNvGrpSpPr>
            <p:nvPr/>
          </p:nvGrpSpPr>
          <p:grpSpPr bwMode="auto">
            <a:xfrm rot="5400000">
              <a:off x="5648198" y="5410063"/>
              <a:ext cx="232128" cy="152400"/>
              <a:chOff x="528" y="336"/>
              <a:chExt cx="3268" cy="1920"/>
            </a:xfrm>
          </p:grpSpPr>
          <p:sp>
            <p:nvSpPr>
              <p:cNvPr id="46627" name="Oval 929">
                <a:extLst>
                  <a:ext uri="{FF2B5EF4-FFF2-40B4-BE49-F238E27FC236}">
                    <a16:creationId xmlns:a16="http://schemas.microsoft.com/office/drawing/2014/main" id="{F92154BD-8581-4CF5-B79B-33D258E4E7B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28" name="Oval 930">
                <a:extLst>
                  <a:ext uri="{FF2B5EF4-FFF2-40B4-BE49-F238E27FC236}">
                    <a16:creationId xmlns:a16="http://schemas.microsoft.com/office/drawing/2014/main" id="{A2FD7007-53C4-43EF-BA2B-681F2C5316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199" name="Group 928">
              <a:extLst>
                <a:ext uri="{FF2B5EF4-FFF2-40B4-BE49-F238E27FC236}">
                  <a16:creationId xmlns:a16="http://schemas.microsoft.com/office/drawing/2014/main" id="{C709CE8E-0D03-432C-BAA9-0E07AB6181AC}"/>
                </a:ext>
              </a:extLst>
            </p:cNvPr>
            <p:cNvGrpSpPr>
              <a:grpSpLocks/>
            </p:cNvGrpSpPr>
            <p:nvPr/>
          </p:nvGrpSpPr>
          <p:grpSpPr bwMode="auto">
            <a:xfrm rot="5400000">
              <a:off x="5571995" y="5308459"/>
              <a:ext cx="232128" cy="152400"/>
              <a:chOff x="528" y="336"/>
              <a:chExt cx="3268" cy="1920"/>
            </a:xfrm>
          </p:grpSpPr>
          <p:sp>
            <p:nvSpPr>
              <p:cNvPr id="46625" name="Oval 929">
                <a:extLst>
                  <a:ext uri="{FF2B5EF4-FFF2-40B4-BE49-F238E27FC236}">
                    <a16:creationId xmlns:a16="http://schemas.microsoft.com/office/drawing/2014/main" id="{71368406-A896-45BB-AC92-076C1FF9878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26" name="Oval 930">
                <a:extLst>
                  <a:ext uri="{FF2B5EF4-FFF2-40B4-BE49-F238E27FC236}">
                    <a16:creationId xmlns:a16="http://schemas.microsoft.com/office/drawing/2014/main" id="{9A50AD62-0DA5-48D4-9B29-8BFD69B37BA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0" name="Group 928">
              <a:extLst>
                <a:ext uri="{FF2B5EF4-FFF2-40B4-BE49-F238E27FC236}">
                  <a16:creationId xmlns:a16="http://schemas.microsoft.com/office/drawing/2014/main" id="{5B16A7EE-3361-45B2-8CE3-52D05EA29523}"/>
                </a:ext>
              </a:extLst>
            </p:cNvPr>
            <p:cNvGrpSpPr>
              <a:grpSpLocks/>
            </p:cNvGrpSpPr>
            <p:nvPr/>
          </p:nvGrpSpPr>
          <p:grpSpPr bwMode="auto">
            <a:xfrm rot="5400000">
              <a:off x="5495792" y="5206855"/>
              <a:ext cx="232128" cy="152400"/>
              <a:chOff x="528" y="336"/>
              <a:chExt cx="3268" cy="1920"/>
            </a:xfrm>
          </p:grpSpPr>
          <p:sp>
            <p:nvSpPr>
              <p:cNvPr id="46623" name="Oval 929">
                <a:extLst>
                  <a:ext uri="{FF2B5EF4-FFF2-40B4-BE49-F238E27FC236}">
                    <a16:creationId xmlns:a16="http://schemas.microsoft.com/office/drawing/2014/main" id="{B4029B47-7493-40C6-B89A-FBD307986C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24" name="Oval 930">
                <a:extLst>
                  <a:ext uri="{FF2B5EF4-FFF2-40B4-BE49-F238E27FC236}">
                    <a16:creationId xmlns:a16="http://schemas.microsoft.com/office/drawing/2014/main" id="{24FB226A-537C-4441-8BDF-B632F1E0E5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1" name="Group 928">
              <a:extLst>
                <a:ext uri="{FF2B5EF4-FFF2-40B4-BE49-F238E27FC236}">
                  <a16:creationId xmlns:a16="http://schemas.microsoft.com/office/drawing/2014/main" id="{FBDC5F05-A856-4B07-8E14-06C6B53EAA32}"/>
                </a:ext>
              </a:extLst>
            </p:cNvPr>
            <p:cNvGrpSpPr>
              <a:grpSpLocks/>
            </p:cNvGrpSpPr>
            <p:nvPr/>
          </p:nvGrpSpPr>
          <p:grpSpPr bwMode="auto">
            <a:xfrm rot="5400000">
              <a:off x="5428062" y="5088323"/>
              <a:ext cx="232128" cy="152400"/>
              <a:chOff x="528" y="336"/>
              <a:chExt cx="3268" cy="1920"/>
            </a:xfrm>
          </p:grpSpPr>
          <p:sp>
            <p:nvSpPr>
              <p:cNvPr id="46621" name="Oval 929">
                <a:extLst>
                  <a:ext uri="{FF2B5EF4-FFF2-40B4-BE49-F238E27FC236}">
                    <a16:creationId xmlns:a16="http://schemas.microsoft.com/office/drawing/2014/main" id="{AA028963-DC66-4A4A-BC45-8FC0FC4F7E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22" name="Oval 930">
                <a:extLst>
                  <a:ext uri="{FF2B5EF4-FFF2-40B4-BE49-F238E27FC236}">
                    <a16:creationId xmlns:a16="http://schemas.microsoft.com/office/drawing/2014/main" id="{B7AE3208-B99A-46F3-8434-8E746D4121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2" name="Group 928">
              <a:extLst>
                <a:ext uri="{FF2B5EF4-FFF2-40B4-BE49-F238E27FC236}">
                  <a16:creationId xmlns:a16="http://schemas.microsoft.com/office/drawing/2014/main" id="{A07CE4AC-C65F-4F97-AAF7-B84DA79149D9}"/>
                </a:ext>
              </a:extLst>
            </p:cNvPr>
            <p:cNvGrpSpPr>
              <a:grpSpLocks/>
            </p:cNvGrpSpPr>
            <p:nvPr/>
          </p:nvGrpSpPr>
          <p:grpSpPr bwMode="auto">
            <a:xfrm rot="5400000">
              <a:off x="5368795" y="4969800"/>
              <a:ext cx="232128" cy="152400"/>
              <a:chOff x="528" y="336"/>
              <a:chExt cx="3268" cy="1920"/>
            </a:xfrm>
          </p:grpSpPr>
          <p:sp>
            <p:nvSpPr>
              <p:cNvPr id="46619" name="Oval 929">
                <a:extLst>
                  <a:ext uri="{FF2B5EF4-FFF2-40B4-BE49-F238E27FC236}">
                    <a16:creationId xmlns:a16="http://schemas.microsoft.com/office/drawing/2014/main" id="{F9B00EC6-3E00-4A41-8594-C3D35806CC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20" name="Oval 930">
                <a:extLst>
                  <a:ext uri="{FF2B5EF4-FFF2-40B4-BE49-F238E27FC236}">
                    <a16:creationId xmlns:a16="http://schemas.microsoft.com/office/drawing/2014/main" id="{862AF8D1-58C4-4395-B61C-3D4D77A251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3" name="Group 928">
              <a:extLst>
                <a:ext uri="{FF2B5EF4-FFF2-40B4-BE49-F238E27FC236}">
                  <a16:creationId xmlns:a16="http://schemas.microsoft.com/office/drawing/2014/main" id="{FD728DC4-C3BA-4576-B531-2BDCD7F55041}"/>
                </a:ext>
              </a:extLst>
            </p:cNvPr>
            <p:cNvGrpSpPr>
              <a:grpSpLocks/>
            </p:cNvGrpSpPr>
            <p:nvPr/>
          </p:nvGrpSpPr>
          <p:grpSpPr bwMode="auto">
            <a:xfrm rot="5400000">
              <a:off x="5292598" y="4859735"/>
              <a:ext cx="232128" cy="152400"/>
              <a:chOff x="528" y="336"/>
              <a:chExt cx="3268" cy="1920"/>
            </a:xfrm>
          </p:grpSpPr>
          <p:sp>
            <p:nvSpPr>
              <p:cNvPr id="46617" name="Oval 929">
                <a:extLst>
                  <a:ext uri="{FF2B5EF4-FFF2-40B4-BE49-F238E27FC236}">
                    <a16:creationId xmlns:a16="http://schemas.microsoft.com/office/drawing/2014/main" id="{87F351D2-4395-41F9-A547-4C22F36620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18" name="Oval 930">
                <a:extLst>
                  <a:ext uri="{FF2B5EF4-FFF2-40B4-BE49-F238E27FC236}">
                    <a16:creationId xmlns:a16="http://schemas.microsoft.com/office/drawing/2014/main" id="{7CDF2F67-8439-42D4-8062-6D5CFC0E0AB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4" name="Group 928">
              <a:extLst>
                <a:ext uri="{FF2B5EF4-FFF2-40B4-BE49-F238E27FC236}">
                  <a16:creationId xmlns:a16="http://schemas.microsoft.com/office/drawing/2014/main" id="{ACF7F064-B440-419A-B00C-8A5FBD85FB2E}"/>
                </a:ext>
              </a:extLst>
            </p:cNvPr>
            <p:cNvGrpSpPr>
              <a:grpSpLocks/>
            </p:cNvGrpSpPr>
            <p:nvPr/>
          </p:nvGrpSpPr>
          <p:grpSpPr bwMode="auto">
            <a:xfrm rot="5400000">
              <a:off x="5216395" y="4758131"/>
              <a:ext cx="232128" cy="152400"/>
              <a:chOff x="528" y="336"/>
              <a:chExt cx="3268" cy="1920"/>
            </a:xfrm>
          </p:grpSpPr>
          <p:sp>
            <p:nvSpPr>
              <p:cNvPr id="46615" name="Oval 929">
                <a:extLst>
                  <a:ext uri="{FF2B5EF4-FFF2-40B4-BE49-F238E27FC236}">
                    <a16:creationId xmlns:a16="http://schemas.microsoft.com/office/drawing/2014/main" id="{3ECCBD12-55FB-4697-9DD0-1020F2635D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16" name="Oval 930">
                <a:extLst>
                  <a:ext uri="{FF2B5EF4-FFF2-40B4-BE49-F238E27FC236}">
                    <a16:creationId xmlns:a16="http://schemas.microsoft.com/office/drawing/2014/main" id="{A52A5953-E7C4-4033-B86D-8FAFCE774F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5" name="Group 928">
              <a:extLst>
                <a:ext uri="{FF2B5EF4-FFF2-40B4-BE49-F238E27FC236}">
                  <a16:creationId xmlns:a16="http://schemas.microsoft.com/office/drawing/2014/main" id="{068D58F8-C1E6-4BD2-8637-80180423B634}"/>
                </a:ext>
              </a:extLst>
            </p:cNvPr>
            <p:cNvGrpSpPr>
              <a:grpSpLocks/>
            </p:cNvGrpSpPr>
            <p:nvPr/>
          </p:nvGrpSpPr>
          <p:grpSpPr bwMode="auto">
            <a:xfrm rot="5400000">
              <a:off x="5140192" y="4656527"/>
              <a:ext cx="232128" cy="152400"/>
              <a:chOff x="528" y="336"/>
              <a:chExt cx="3268" cy="1920"/>
            </a:xfrm>
          </p:grpSpPr>
          <p:sp>
            <p:nvSpPr>
              <p:cNvPr id="46613" name="Oval 929">
                <a:extLst>
                  <a:ext uri="{FF2B5EF4-FFF2-40B4-BE49-F238E27FC236}">
                    <a16:creationId xmlns:a16="http://schemas.microsoft.com/office/drawing/2014/main" id="{C575EB5E-ECD6-4BE7-92B8-B27431B202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14" name="Oval 930">
                <a:extLst>
                  <a:ext uri="{FF2B5EF4-FFF2-40B4-BE49-F238E27FC236}">
                    <a16:creationId xmlns:a16="http://schemas.microsoft.com/office/drawing/2014/main" id="{8E959C61-A9EC-4F8C-A5E4-6F6594B5D2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6" name="Group 928">
              <a:extLst>
                <a:ext uri="{FF2B5EF4-FFF2-40B4-BE49-F238E27FC236}">
                  <a16:creationId xmlns:a16="http://schemas.microsoft.com/office/drawing/2014/main" id="{E2D4FE99-E8A7-458F-9051-7B6CA238859C}"/>
                </a:ext>
              </a:extLst>
            </p:cNvPr>
            <p:cNvGrpSpPr>
              <a:grpSpLocks/>
            </p:cNvGrpSpPr>
            <p:nvPr/>
          </p:nvGrpSpPr>
          <p:grpSpPr bwMode="auto">
            <a:xfrm rot="5400000">
              <a:off x="5072462" y="4537995"/>
              <a:ext cx="232128" cy="152400"/>
              <a:chOff x="528" y="336"/>
              <a:chExt cx="3268" cy="1920"/>
            </a:xfrm>
          </p:grpSpPr>
          <p:sp>
            <p:nvSpPr>
              <p:cNvPr id="46611" name="Oval 929">
                <a:extLst>
                  <a:ext uri="{FF2B5EF4-FFF2-40B4-BE49-F238E27FC236}">
                    <a16:creationId xmlns:a16="http://schemas.microsoft.com/office/drawing/2014/main" id="{C9CB0D4B-53ED-4408-9039-E6790BEAA8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12" name="Oval 930">
                <a:extLst>
                  <a:ext uri="{FF2B5EF4-FFF2-40B4-BE49-F238E27FC236}">
                    <a16:creationId xmlns:a16="http://schemas.microsoft.com/office/drawing/2014/main" id="{5121E7B7-4295-4F68-82A4-1BCD829DFE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7" name="Group 928">
              <a:extLst>
                <a:ext uri="{FF2B5EF4-FFF2-40B4-BE49-F238E27FC236}">
                  <a16:creationId xmlns:a16="http://schemas.microsoft.com/office/drawing/2014/main" id="{C9C949AD-200F-4635-845A-92936D43FD54}"/>
                </a:ext>
              </a:extLst>
            </p:cNvPr>
            <p:cNvGrpSpPr>
              <a:grpSpLocks/>
            </p:cNvGrpSpPr>
            <p:nvPr/>
          </p:nvGrpSpPr>
          <p:grpSpPr bwMode="auto">
            <a:xfrm rot="5400000">
              <a:off x="5038595" y="4427928"/>
              <a:ext cx="232128" cy="152400"/>
              <a:chOff x="528" y="336"/>
              <a:chExt cx="3268" cy="1920"/>
            </a:xfrm>
          </p:grpSpPr>
          <p:sp>
            <p:nvSpPr>
              <p:cNvPr id="46609" name="Oval 929">
                <a:extLst>
                  <a:ext uri="{FF2B5EF4-FFF2-40B4-BE49-F238E27FC236}">
                    <a16:creationId xmlns:a16="http://schemas.microsoft.com/office/drawing/2014/main" id="{1139F122-B8E5-47EB-B51D-EFF2E140A2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10" name="Oval 930">
                <a:extLst>
                  <a:ext uri="{FF2B5EF4-FFF2-40B4-BE49-F238E27FC236}">
                    <a16:creationId xmlns:a16="http://schemas.microsoft.com/office/drawing/2014/main" id="{79847FE6-4AB3-45FB-A0B7-3E56E45019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8" name="Group 928">
              <a:extLst>
                <a:ext uri="{FF2B5EF4-FFF2-40B4-BE49-F238E27FC236}">
                  <a16:creationId xmlns:a16="http://schemas.microsoft.com/office/drawing/2014/main" id="{1715795B-4DBE-4C2F-BBB2-2D11C286C7F1}"/>
                </a:ext>
              </a:extLst>
            </p:cNvPr>
            <p:cNvGrpSpPr>
              <a:grpSpLocks/>
            </p:cNvGrpSpPr>
            <p:nvPr/>
          </p:nvGrpSpPr>
          <p:grpSpPr bwMode="auto">
            <a:xfrm rot="5400000">
              <a:off x="4962398" y="4317863"/>
              <a:ext cx="232128" cy="152400"/>
              <a:chOff x="528" y="336"/>
              <a:chExt cx="3268" cy="1920"/>
            </a:xfrm>
          </p:grpSpPr>
          <p:sp>
            <p:nvSpPr>
              <p:cNvPr id="46607" name="Oval 929">
                <a:extLst>
                  <a:ext uri="{FF2B5EF4-FFF2-40B4-BE49-F238E27FC236}">
                    <a16:creationId xmlns:a16="http://schemas.microsoft.com/office/drawing/2014/main" id="{BA4C7332-DCEC-48D9-B2AF-96D356E62B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08" name="Oval 930">
                <a:extLst>
                  <a:ext uri="{FF2B5EF4-FFF2-40B4-BE49-F238E27FC236}">
                    <a16:creationId xmlns:a16="http://schemas.microsoft.com/office/drawing/2014/main" id="{8DBF4591-10A8-4DC9-B919-40D5F3D6CC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09" name="Group 928">
              <a:extLst>
                <a:ext uri="{FF2B5EF4-FFF2-40B4-BE49-F238E27FC236}">
                  <a16:creationId xmlns:a16="http://schemas.microsoft.com/office/drawing/2014/main" id="{C25D43B9-B8A9-4BEC-BA25-409D783654BD}"/>
                </a:ext>
              </a:extLst>
            </p:cNvPr>
            <p:cNvGrpSpPr>
              <a:grpSpLocks/>
            </p:cNvGrpSpPr>
            <p:nvPr/>
          </p:nvGrpSpPr>
          <p:grpSpPr bwMode="auto">
            <a:xfrm rot="5400000">
              <a:off x="4886195" y="4216259"/>
              <a:ext cx="232128" cy="152400"/>
              <a:chOff x="528" y="336"/>
              <a:chExt cx="3268" cy="1920"/>
            </a:xfrm>
          </p:grpSpPr>
          <p:sp>
            <p:nvSpPr>
              <p:cNvPr id="46605" name="Oval 929">
                <a:extLst>
                  <a:ext uri="{FF2B5EF4-FFF2-40B4-BE49-F238E27FC236}">
                    <a16:creationId xmlns:a16="http://schemas.microsoft.com/office/drawing/2014/main" id="{1E79B3D6-24F0-4973-956C-F6484D0421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06" name="Oval 930">
                <a:extLst>
                  <a:ext uri="{FF2B5EF4-FFF2-40B4-BE49-F238E27FC236}">
                    <a16:creationId xmlns:a16="http://schemas.microsoft.com/office/drawing/2014/main" id="{AD6F7C71-0115-4AEB-BD2C-86D32A70B57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0" name="Group 928">
              <a:extLst>
                <a:ext uri="{FF2B5EF4-FFF2-40B4-BE49-F238E27FC236}">
                  <a16:creationId xmlns:a16="http://schemas.microsoft.com/office/drawing/2014/main" id="{73832F9F-052F-4DDF-AAAA-87259FB861CA}"/>
                </a:ext>
              </a:extLst>
            </p:cNvPr>
            <p:cNvGrpSpPr>
              <a:grpSpLocks/>
            </p:cNvGrpSpPr>
            <p:nvPr/>
          </p:nvGrpSpPr>
          <p:grpSpPr bwMode="auto">
            <a:xfrm rot="5400000">
              <a:off x="4809992" y="4114655"/>
              <a:ext cx="232128" cy="152400"/>
              <a:chOff x="528" y="336"/>
              <a:chExt cx="3268" cy="1920"/>
            </a:xfrm>
          </p:grpSpPr>
          <p:sp>
            <p:nvSpPr>
              <p:cNvPr id="46603" name="Oval 929">
                <a:extLst>
                  <a:ext uri="{FF2B5EF4-FFF2-40B4-BE49-F238E27FC236}">
                    <a16:creationId xmlns:a16="http://schemas.microsoft.com/office/drawing/2014/main" id="{277234C7-BD0A-4C43-BB97-7FD942F5B0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04" name="Oval 930">
                <a:extLst>
                  <a:ext uri="{FF2B5EF4-FFF2-40B4-BE49-F238E27FC236}">
                    <a16:creationId xmlns:a16="http://schemas.microsoft.com/office/drawing/2014/main" id="{F34D37B9-B198-4644-AE43-18E2B70E0AD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1" name="Group 928">
              <a:extLst>
                <a:ext uri="{FF2B5EF4-FFF2-40B4-BE49-F238E27FC236}">
                  <a16:creationId xmlns:a16="http://schemas.microsoft.com/office/drawing/2014/main" id="{A4D33108-4269-4B70-A3F0-1B4A3FE1B62A}"/>
                </a:ext>
              </a:extLst>
            </p:cNvPr>
            <p:cNvGrpSpPr>
              <a:grpSpLocks/>
            </p:cNvGrpSpPr>
            <p:nvPr/>
          </p:nvGrpSpPr>
          <p:grpSpPr bwMode="auto">
            <a:xfrm rot="5400000">
              <a:off x="4742262" y="3996123"/>
              <a:ext cx="232128" cy="152400"/>
              <a:chOff x="528" y="336"/>
              <a:chExt cx="3268" cy="1920"/>
            </a:xfrm>
          </p:grpSpPr>
          <p:sp>
            <p:nvSpPr>
              <p:cNvPr id="46601" name="Oval 929">
                <a:extLst>
                  <a:ext uri="{FF2B5EF4-FFF2-40B4-BE49-F238E27FC236}">
                    <a16:creationId xmlns:a16="http://schemas.microsoft.com/office/drawing/2014/main" id="{B97EA189-2330-4556-B569-601AF3719F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02" name="Oval 930">
                <a:extLst>
                  <a:ext uri="{FF2B5EF4-FFF2-40B4-BE49-F238E27FC236}">
                    <a16:creationId xmlns:a16="http://schemas.microsoft.com/office/drawing/2014/main" id="{F08CB724-E288-4F06-934E-6A87C2BA83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2" name="Group 928">
              <a:extLst>
                <a:ext uri="{FF2B5EF4-FFF2-40B4-BE49-F238E27FC236}">
                  <a16:creationId xmlns:a16="http://schemas.microsoft.com/office/drawing/2014/main" id="{7CD55D49-E124-4723-9179-05CA83E131F7}"/>
                </a:ext>
              </a:extLst>
            </p:cNvPr>
            <p:cNvGrpSpPr>
              <a:grpSpLocks/>
            </p:cNvGrpSpPr>
            <p:nvPr/>
          </p:nvGrpSpPr>
          <p:grpSpPr bwMode="auto">
            <a:xfrm rot="5400000">
              <a:off x="4682995" y="3877600"/>
              <a:ext cx="232128" cy="152400"/>
              <a:chOff x="528" y="336"/>
              <a:chExt cx="3268" cy="1920"/>
            </a:xfrm>
          </p:grpSpPr>
          <p:sp>
            <p:nvSpPr>
              <p:cNvPr id="46599" name="Oval 929">
                <a:extLst>
                  <a:ext uri="{FF2B5EF4-FFF2-40B4-BE49-F238E27FC236}">
                    <a16:creationId xmlns:a16="http://schemas.microsoft.com/office/drawing/2014/main" id="{3A9791B4-E311-4EB6-AEE9-D3676BFE65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600" name="Oval 930">
                <a:extLst>
                  <a:ext uri="{FF2B5EF4-FFF2-40B4-BE49-F238E27FC236}">
                    <a16:creationId xmlns:a16="http://schemas.microsoft.com/office/drawing/2014/main" id="{F05D5141-39BD-4803-BABC-1AFEB75DF14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3" name="Group 928">
              <a:extLst>
                <a:ext uri="{FF2B5EF4-FFF2-40B4-BE49-F238E27FC236}">
                  <a16:creationId xmlns:a16="http://schemas.microsoft.com/office/drawing/2014/main" id="{26C38396-0AEE-418D-99EE-E59D6F41994C}"/>
                </a:ext>
              </a:extLst>
            </p:cNvPr>
            <p:cNvGrpSpPr>
              <a:grpSpLocks/>
            </p:cNvGrpSpPr>
            <p:nvPr/>
          </p:nvGrpSpPr>
          <p:grpSpPr bwMode="auto">
            <a:xfrm rot="5400000">
              <a:off x="4606798" y="3767535"/>
              <a:ext cx="232128" cy="152400"/>
              <a:chOff x="528" y="336"/>
              <a:chExt cx="3268" cy="1920"/>
            </a:xfrm>
          </p:grpSpPr>
          <p:sp>
            <p:nvSpPr>
              <p:cNvPr id="46597" name="Oval 929">
                <a:extLst>
                  <a:ext uri="{FF2B5EF4-FFF2-40B4-BE49-F238E27FC236}">
                    <a16:creationId xmlns:a16="http://schemas.microsoft.com/office/drawing/2014/main" id="{7D29D0BE-9102-4B3F-9425-A0F116C0D7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98" name="Oval 930">
                <a:extLst>
                  <a:ext uri="{FF2B5EF4-FFF2-40B4-BE49-F238E27FC236}">
                    <a16:creationId xmlns:a16="http://schemas.microsoft.com/office/drawing/2014/main" id="{732F080E-9672-4CDD-9982-554ADA9AAE7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4" name="Group 928">
              <a:extLst>
                <a:ext uri="{FF2B5EF4-FFF2-40B4-BE49-F238E27FC236}">
                  <a16:creationId xmlns:a16="http://schemas.microsoft.com/office/drawing/2014/main" id="{862F988C-4ECC-46D7-B022-5AD820132022}"/>
                </a:ext>
              </a:extLst>
            </p:cNvPr>
            <p:cNvGrpSpPr>
              <a:grpSpLocks/>
            </p:cNvGrpSpPr>
            <p:nvPr/>
          </p:nvGrpSpPr>
          <p:grpSpPr bwMode="auto">
            <a:xfrm rot="5400000">
              <a:off x="4530595" y="3665931"/>
              <a:ext cx="232128" cy="152400"/>
              <a:chOff x="528" y="336"/>
              <a:chExt cx="3268" cy="1920"/>
            </a:xfrm>
          </p:grpSpPr>
          <p:sp>
            <p:nvSpPr>
              <p:cNvPr id="46595" name="Oval 929">
                <a:extLst>
                  <a:ext uri="{FF2B5EF4-FFF2-40B4-BE49-F238E27FC236}">
                    <a16:creationId xmlns:a16="http://schemas.microsoft.com/office/drawing/2014/main" id="{EC32766D-8AED-477B-B6ED-F3E664C697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96" name="Oval 930">
                <a:extLst>
                  <a:ext uri="{FF2B5EF4-FFF2-40B4-BE49-F238E27FC236}">
                    <a16:creationId xmlns:a16="http://schemas.microsoft.com/office/drawing/2014/main" id="{1936CB8D-6DFF-4413-AB76-49898E10E58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5" name="Group 928">
              <a:extLst>
                <a:ext uri="{FF2B5EF4-FFF2-40B4-BE49-F238E27FC236}">
                  <a16:creationId xmlns:a16="http://schemas.microsoft.com/office/drawing/2014/main" id="{250737CF-63E6-418E-AF5D-530BD5CECB0A}"/>
                </a:ext>
              </a:extLst>
            </p:cNvPr>
            <p:cNvGrpSpPr>
              <a:grpSpLocks/>
            </p:cNvGrpSpPr>
            <p:nvPr/>
          </p:nvGrpSpPr>
          <p:grpSpPr bwMode="auto">
            <a:xfrm rot="5400000">
              <a:off x="4454392" y="3564327"/>
              <a:ext cx="232128" cy="152400"/>
              <a:chOff x="528" y="336"/>
              <a:chExt cx="3268" cy="1920"/>
            </a:xfrm>
          </p:grpSpPr>
          <p:sp>
            <p:nvSpPr>
              <p:cNvPr id="46593" name="Oval 929">
                <a:extLst>
                  <a:ext uri="{FF2B5EF4-FFF2-40B4-BE49-F238E27FC236}">
                    <a16:creationId xmlns:a16="http://schemas.microsoft.com/office/drawing/2014/main" id="{6EBC0C44-1AA0-484E-B1A2-2BD9D89CCC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94" name="Oval 930">
                <a:extLst>
                  <a:ext uri="{FF2B5EF4-FFF2-40B4-BE49-F238E27FC236}">
                    <a16:creationId xmlns:a16="http://schemas.microsoft.com/office/drawing/2014/main" id="{46E99B22-8467-45BC-881E-F56B4D18CD6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6" name="Group 928">
              <a:extLst>
                <a:ext uri="{FF2B5EF4-FFF2-40B4-BE49-F238E27FC236}">
                  <a16:creationId xmlns:a16="http://schemas.microsoft.com/office/drawing/2014/main" id="{354A9932-FAE9-4840-A993-551C6408EB6B}"/>
                </a:ext>
              </a:extLst>
            </p:cNvPr>
            <p:cNvGrpSpPr>
              <a:grpSpLocks/>
            </p:cNvGrpSpPr>
            <p:nvPr/>
          </p:nvGrpSpPr>
          <p:grpSpPr bwMode="auto">
            <a:xfrm rot="5400000">
              <a:off x="4386662" y="3445795"/>
              <a:ext cx="232128" cy="152400"/>
              <a:chOff x="528" y="336"/>
              <a:chExt cx="3268" cy="1920"/>
            </a:xfrm>
          </p:grpSpPr>
          <p:sp>
            <p:nvSpPr>
              <p:cNvPr id="46591" name="Oval 929">
                <a:extLst>
                  <a:ext uri="{FF2B5EF4-FFF2-40B4-BE49-F238E27FC236}">
                    <a16:creationId xmlns:a16="http://schemas.microsoft.com/office/drawing/2014/main" id="{0A3C1CCB-7AAE-402D-A0AE-5457D0B86CF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92" name="Oval 930">
                <a:extLst>
                  <a:ext uri="{FF2B5EF4-FFF2-40B4-BE49-F238E27FC236}">
                    <a16:creationId xmlns:a16="http://schemas.microsoft.com/office/drawing/2014/main" id="{D0BE7636-F6DE-4710-BA77-8F14624B33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7" name="Group 928">
              <a:extLst>
                <a:ext uri="{FF2B5EF4-FFF2-40B4-BE49-F238E27FC236}">
                  <a16:creationId xmlns:a16="http://schemas.microsoft.com/office/drawing/2014/main" id="{C39526D0-A549-4168-8465-2A8EBA60F114}"/>
                </a:ext>
              </a:extLst>
            </p:cNvPr>
            <p:cNvGrpSpPr>
              <a:grpSpLocks/>
            </p:cNvGrpSpPr>
            <p:nvPr/>
          </p:nvGrpSpPr>
          <p:grpSpPr bwMode="auto">
            <a:xfrm rot="5400000">
              <a:off x="5741329" y="5308453"/>
              <a:ext cx="232128" cy="152400"/>
              <a:chOff x="528" y="336"/>
              <a:chExt cx="3268" cy="1920"/>
            </a:xfrm>
          </p:grpSpPr>
          <p:sp>
            <p:nvSpPr>
              <p:cNvPr id="46589" name="Oval 929">
                <a:extLst>
                  <a:ext uri="{FF2B5EF4-FFF2-40B4-BE49-F238E27FC236}">
                    <a16:creationId xmlns:a16="http://schemas.microsoft.com/office/drawing/2014/main" id="{635DEF16-61EB-4661-B60D-C3A635FC9C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90" name="Oval 930">
                <a:extLst>
                  <a:ext uri="{FF2B5EF4-FFF2-40B4-BE49-F238E27FC236}">
                    <a16:creationId xmlns:a16="http://schemas.microsoft.com/office/drawing/2014/main" id="{C167D5D8-D71B-408A-94D5-CF338A45260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8" name="Group 928">
              <a:extLst>
                <a:ext uri="{FF2B5EF4-FFF2-40B4-BE49-F238E27FC236}">
                  <a16:creationId xmlns:a16="http://schemas.microsoft.com/office/drawing/2014/main" id="{A5E9F4F7-3699-47A5-8D9B-A52D340B44FD}"/>
                </a:ext>
              </a:extLst>
            </p:cNvPr>
            <p:cNvGrpSpPr>
              <a:grpSpLocks/>
            </p:cNvGrpSpPr>
            <p:nvPr/>
          </p:nvGrpSpPr>
          <p:grpSpPr bwMode="auto">
            <a:xfrm rot="5400000">
              <a:off x="5665126" y="5206849"/>
              <a:ext cx="232128" cy="152400"/>
              <a:chOff x="528" y="336"/>
              <a:chExt cx="3268" cy="1920"/>
            </a:xfrm>
          </p:grpSpPr>
          <p:sp>
            <p:nvSpPr>
              <p:cNvPr id="46587" name="Oval 929">
                <a:extLst>
                  <a:ext uri="{FF2B5EF4-FFF2-40B4-BE49-F238E27FC236}">
                    <a16:creationId xmlns:a16="http://schemas.microsoft.com/office/drawing/2014/main" id="{F6C06A41-3256-4D18-87F1-D95DFECB569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88" name="Oval 930">
                <a:extLst>
                  <a:ext uri="{FF2B5EF4-FFF2-40B4-BE49-F238E27FC236}">
                    <a16:creationId xmlns:a16="http://schemas.microsoft.com/office/drawing/2014/main" id="{D4E93D42-4446-43C3-892A-522AC97FADF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19" name="Group 928">
              <a:extLst>
                <a:ext uri="{FF2B5EF4-FFF2-40B4-BE49-F238E27FC236}">
                  <a16:creationId xmlns:a16="http://schemas.microsoft.com/office/drawing/2014/main" id="{A626A594-1B66-4C73-81A2-3789A8868490}"/>
                </a:ext>
              </a:extLst>
            </p:cNvPr>
            <p:cNvGrpSpPr>
              <a:grpSpLocks/>
            </p:cNvGrpSpPr>
            <p:nvPr/>
          </p:nvGrpSpPr>
          <p:grpSpPr bwMode="auto">
            <a:xfrm rot="5400000">
              <a:off x="5588923" y="5105245"/>
              <a:ext cx="232128" cy="152400"/>
              <a:chOff x="528" y="336"/>
              <a:chExt cx="3268" cy="1920"/>
            </a:xfrm>
          </p:grpSpPr>
          <p:sp>
            <p:nvSpPr>
              <p:cNvPr id="46585" name="Oval 929">
                <a:extLst>
                  <a:ext uri="{FF2B5EF4-FFF2-40B4-BE49-F238E27FC236}">
                    <a16:creationId xmlns:a16="http://schemas.microsoft.com/office/drawing/2014/main" id="{DF4D8466-A315-4465-8286-EF89BDF0790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86" name="Oval 930">
                <a:extLst>
                  <a:ext uri="{FF2B5EF4-FFF2-40B4-BE49-F238E27FC236}">
                    <a16:creationId xmlns:a16="http://schemas.microsoft.com/office/drawing/2014/main" id="{F081D396-CED3-4AD2-8B98-DF8BF1DCA9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0" name="Group 928">
              <a:extLst>
                <a:ext uri="{FF2B5EF4-FFF2-40B4-BE49-F238E27FC236}">
                  <a16:creationId xmlns:a16="http://schemas.microsoft.com/office/drawing/2014/main" id="{6C426853-7EFF-448B-B428-7522AFAFAF46}"/>
                </a:ext>
              </a:extLst>
            </p:cNvPr>
            <p:cNvGrpSpPr>
              <a:grpSpLocks/>
            </p:cNvGrpSpPr>
            <p:nvPr/>
          </p:nvGrpSpPr>
          <p:grpSpPr bwMode="auto">
            <a:xfrm rot="5400000">
              <a:off x="5521193" y="4986713"/>
              <a:ext cx="232128" cy="152400"/>
              <a:chOff x="528" y="336"/>
              <a:chExt cx="3268" cy="1920"/>
            </a:xfrm>
          </p:grpSpPr>
          <p:sp>
            <p:nvSpPr>
              <p:cNvPr id="46583" name="Oval 929">
                <a:extLst>
                  <a:ext uri="{FF2B5EF4-FFF2-40B4-BE49-F238E27FC236}">
                    <a16:creationId xmlns:a16="http://schemas.microsoft.com/office/drawing/2014/main" id="{6C736A44-D905-4E0D-8072-815D33F504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84" name="Oval 930">
                <a:extLst>
                  <a:ext uri="{FF2B5EF4-FFF2-40B4-BE49-F238E27FC236}">
                    <a16:creationId xmlns:a16="http://schemas.microsoft.com/office/drawing/2014/main" id="{5C98837D-5297-491E-8858-C487D71080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1" name="Group 928">
              <a:extLst>
                <a:ext uri="{FF2B5EF4-FFF2-40B4-BE49-F238E27FC236}">
                  <a16:creationId xmlns:a16="http://schemas.microsoft.com/office/drawing/2014/main" id="{B1CCE5BB-79FD-4058-B2A2-34C0FB95E368}"/>
                </a:ext>
              </a:extLst>
            </p:cNvPr>
            <p:cNvGrpSpPr>
              <a:grpSpLocks/>
            </p:cNvGrpSpPr>
            <p:nvPr/>
          </p:nvGrpSpPr>
          <p:grpSpPr bwMode="auto">
            <a:xfrm rot="5400000">
              <a:off x="5461926" y="4868190"/>
              <a:ext cx="232128" cy="152400"/>
              <a:chOff x="528" y="336"/>
              <a:chExt cx="3268" cy="1920"/>
            </a:xfrm>
          </p:grpSpPr>
          <p:sp>
            <p:nvSpPr>
              <p:cNvPr id="46581" name="Oval 929">
                <a:extLst>
                  <a:ext uri="{FF2B5EF4-FFF2-40B4-BE49-F238E27FC236}">
                    <a16:creationId xmlns:a16="http://schemas.microsoft.com/office/drawing/2014/main" id="{CC5CB075-C95F-4BC1-AB5A-98EEE00A73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82" name="Oval 930">
                <a:extLst>
                  <a:ext uri="{FF2B5EF4-FFF2-40B4-BE49-F238E27FC236}">
                    <a16:creationId xmlns:a16="http://schemas.microsoft.com/office/drawing/2014/main" id="{6A087FE8-C5A1-49CA-8BA8-7384DB0496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2" name="Group 928">
              <a:extLst>
                <a:ext uri="{FF2B5EF4-FFF2-40B4-BE49-F238E27FC236}">
                  <a16:creationId xmlns:a16="http://schemas.microsoft.com/office/drawing/2014/main" id="{1F148E70-4260-4D64-87FE-51D3D626C400}"/>
                </a:ext>
              </a:extLst>
            </p:cNvPr>
            <p:cNvGrpSpPr>
              <a:grpSpLocks/>
            </p:cNvGrpSpPr>
            <p:nvPr/>
          </p:nvGrpSpPr>
          <p:grpSpPr bwMode="auto">
            <a:xfrm rot="5400000">
              <a:off x="5385729" y="4758125"/>
              <a:ext cx="232128" cy="152400"/>
              <a:chOff x="528" y="336"/>
              <a:chExt cx="3268" cy="1920"/>
            </a:xfrm>
          </p:grpSpPr>
          <p:sp>
            <p:nvSpPr>
              <p:cNvPr id="46579" name="Oval 929">
                <a:extLst>
                  <a:ext uri="{FF2B5EF4-FFF2-40B4-BE49-F238E27FC236}">
                    <a16:creationId xmlns:a16="http://schemas.microsoft.com/office/drawing/2014/main" id="{83258340-C979-4179-8487-3C66A4A785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80" name="Oval 930">
                <a:extLst>
                  <a:ext uri="{FF2B5EF4-FFF2-40B4-BE49-F238E27FC236}">
                    <a16:creationId xmlns:a16="http://schemas.microsoft.com/office/drawing/2014/main" id="{C3954425-F883-40FE-844E-8B9EB5131C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3" name="Group 928">
              <a:extLst>
                <a:ext uri="{FF2B5EF4-FFF2-40B4-BE49-F238E27FC236}">
                  <a16:creationId xmlns:a16="http://schemas.microsoft.com/office/drawing/2014/main" id="{E2B536F3-E910-4E11-85AD-7AA55C34C8A3}"/>
                </a:ext>
              </a:extLst>
            </p:cNvPr>
            <p:cNvGrpSpPr>
              <a:grpSpLocks/>
            </p:cNvGrpSpPr>
            <p:nvPr/>
          </p:nvGrpSpPr>
          <p:grpSpPr bwMode="auto">
            <a:xfrm rot="5400000">
              <a:off x="5309526" y="4656521"/>
              <a:ext cx="232128" cy="152400"/>
              <a:chOff x="528" y="336"/>
              <a:chExt cx="3268" cy="1920"/>
            </a:xfrm>
          </p:grpSpPr>
          <p:sp>
            <p:nvSpPr>
              <p:cNvPr id="46577" name="Oval 929">
                <a:extLst>
                  <a:ext uri="{FF2B5EF4-FFF2-40B4-BE49-F238E27FC236}">
                    <a16:creationId xmlns:a16="http://schemas.microsoft.com/office/drawing/2014/main" id="{058B1EEE-4211-41EF-BDC3-7D5F91D387F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78" name="Oval 930">
                <a:extLst>
                  <a:ext uri="{FF2B5EF4-FFF2-40B4-BE49-F238E27FC236}">
                    <a16:creationId xmlns:a16="http://schemas.microsoft.com/office/drawing/2014/main" id="{9C9F94A4-D1FC-47D3-9EAB-0F2E17017E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4" name="Group 928">
              <a:extLst>
                <a:ext uri="{FF2B5EF4-FFF2-40B4-BE49-F238E27FC236}">
                  <a16:creationId xmlns:a16="http://schemas.microsoft.com/office/drawing/2014/main" id="{118E7889-A90B-4CEA-A277-D5863E7C9C46}"/>
                </a:ext>
              </a:extLst>
            </p:cNvPr>
            <p:cNvGrpSpPr>
              <a:grpSpLocks/>
            </p:cNvGrpSpPr>
            <p:nvPr/>
          </p:nvGrpSpPr>
          <p:grpSpPr bwMode="auto">
            <a:xfrm rot="5400000">
              <a:off x="5233323" y="4554917"/>
              <a:ext cx="232128" cy="152400"/>
              <a:chOff x="528" y="336"/>
              <a:chExt cx="3268" cy="1920"/>
            </a:xfrm>
          </p:grpSpPr>
          <p:sp>
            <p:nvSpPr>
              <p:cNvPr id="46575" name="Oval 929">
                <a:extLst>
                  <a:ext uri="{FF2B5EF4-FFF2-40B4-BE49-F238E27FC236}">
                    <a16:creationId xmlns:a16="http://schemas.microsoft.com/office/drawing/2014/main" id="{548F3E4F-9D63-4721-BD8F-29C8911D679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76" name="Oval 930">
                <a:extLst>
                  <a:ext uri="{FF2B5EF4-FFF2-40B4-BE49-F238E27FC236}">
                    <a16:creationId xmlns:a16="http://schemas.microsoft.com/office/drawing/2014/main" id="{FF90DD4B-46BE-40D0-A4DB-63DA5A04284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5" name="Group 928">
              <a:extLst>
                <a:ext uri="{FF2B5EF4-FFF2-40B4-BE49-F238E27FC236}">
                  <a16:creationId xmlns:a16="http://schemas.microsoft.com/office/drawing/2014/main" id="{21D28ED8-7654-4752-839E-46EDEEB43B5C}"/>
                </a:ext>
              </a:extLst>
            </p:cNvPr>
            <p:cNvGrpSpPr>
              <a:grpSpLocks/>
            </p:cNvGrpSpPr>
            <p:nvPr/>
          </p:nvGrpSpPr>
          <p:grpSpPr bwMode="auto">
            <a:xfrm rot="5400000">
              <a:off x="5165593" y="4436385"/>
              <a:ext cx="232128" cy="152400"/>
              <a:chOff x="528" y="336"/>
              <a:chExt cx="3268" cy="1920"/>
            </a:xfrm>
          </p:grpSpPr>
          <p:sp>
            <p:nvSpPr>
              <p:cNvPr id="46573" name="Oval 929">
                <a:extLst>
                  <a:ext uri="{FF2B5EF4-FFF2-40B4-BE49-F238E27FC236}">
                    <a16:creationId xmlns:a16="http://schemas.microsoft.com/office/drawing/2014/main" id="{4E37A9D4-B8A5-4C88-AB45-2D729FE81AA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74" name="Oval 930">
                <a:extLst>
                  <a:ext uri="{FF2B5EF4-FFF2-40B4-BE49-F238E27FC236}">
                    <a16:creationId xmlns:a16="http://schemas.microsoft.com/office/drawing/2014/main" id="{057A917F-8D7B-41FA-9F80-3C9767EE72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6" name="Group 928">
              <a:extLst>
                <a:ext uri="{FF2B5EF4-FFF2-40B4-BE49-F238E27FC236}">
                  <a16:creationId xmlns:a16="http://schemas.microsoft.com/office/drawing/2014/main" id="{C7A3088C-3E6A-4395-8D8F-2A70E39EDE9B}"/>
                </a:ext>
              </a:extLst>
            </p:cNvPr>
            <p:cNvGrpSpPr>
              <a:grpSpLocks/>
            </p:cNvGrpSpPr>
            <p:nvPr/>
          </p:nvGrpSpPr>
          <p:grpSpPr bwMode="auto">
            <a:xfrm rot="5400000">
              <a:off x="5131726" y="4326318"/>
              <a:ext cx="232128" cy="152400"/>
              <a:chOff x="528" y="336"/>
              <a:chExt cx="3268" cy="1920"/>
            </a:xfrm>
          </p:grpSpPr>
          <p:sp>
            <p:nvSpPr>
              <p:cNvPr id="46571" name="Oval 929">
                <a:extLst>
                  <a:ext uri="{FF2B5EF4-FFF2-40B4-BE49-F238E27FC236}">
                    <a16:creationId xmlns:a16="http://schemas.microsoft.com/office/drawing/2014/main" id="{4716BCCF-8640-4173-A3C2-6CFC478722B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72" name="Oval 930">
                <a:extLst>
                  <a:ext uri="{FF2B5EF4-FFF2-40B4-BE49-F238E27FC236}">
                    <a16:creationId xmlns:a16="http://schemas.microsoft.com/office/drawing/2014/main" id="{026AF954-D524-4B4C-85B7-B221211B9C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7" name="Group 928">
              <a:extLst>
                <a:ext uri="{FF2B5EF4-FFF2-40B4-BE49-F238E27FC236}">
                  <a16:creationId xmlns:a16="http://schemas.microsoft.com/office/drawing/2014/main" id="{48CA5E2A-7C81-456F-AE09-9E58419320B3}"/>
                </a:ext>
              </a:extLst>
            </p:cNvPr>
            <p:cNvGrpSpPr>
              <a:grpSpLocks/>
            </p:cNvGrpSpPr>
            <p:nvPr/>
          </p:nvGrpSpPr>
          <p:grpSpPr bwMode="auto">
            <a:xfrm rot="5400000">
              <a:off x="5055529" y="4216253"/>
              <a:ext cx="232128" cy="152400"/>
              <a:chOff x="528" y="336"/>
              <a:chExt cx="3268" cy="1920"/>
            </a:xfrm>
          </p:grpSpPr>
          <p:sp>
            <p:nvSpPr>
              <p:cNvPr id="46569" name="Oval 929">
                <a:extLst>
                  <a:ext uri="{FF2B5EF4-FFF2-40B4-BE49-F238E27FC236}">
                    <a16:creationId xmlns:a16="http://schemas.microsoft.com/office/drawing/2014/main" id="{144FEC36-5F82-4831-993C-1DCE35889F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70" name="Oval 930">
                <a:extLst>
                  <a:ext uri="{FF2B5EF4-FFF2-40B4-BE49-F238E27FC236}">
                    <a16:creationId xmlns:a16="http://schemas.microsoft.com/office/drawing/2014/main" id="{80F14F29-263E-4736-8EB5-308453233D1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8" name="Group 928">
              <a:extLst>
                <a:ext uri="{FF2B5EF4-FFF2-40B4-BE49-F238E27FC236}">
                  <a16:creationId xmlns:a16="http://schemas.microsoft.com/office/drawing/2014/main" id="{16D845BD-E2AF-4590-B991-D6E8E4482BDD}"/>
                </a:ext>
              </a:extLst>
            </p:cNvPr>
            <p:cNvGrpSpPr>
              <a:grpSpLocks/>
            </p:cNvGrpSpPr>
            <p:nvPr/>
          </p:nvGrpSpPr>
          <p:grpSpPr bwMode="auto">
            <a:xfrm rot="5400000">
              <a:off x="4979326" y="4114649"/>
              <a:ext cx="232128" cy="152400"/>
              <a:chOff x="528" y="336"/>
              <a:chExt cx="3268" cy="1920"/>
            </a:xfrm>
          </p:grpSpPr>
          <p:sp>
            <p:nvSpPr>
              <p:cNvPr id="46567" name="Oval 929">
                <a:extLst>
                  <a:ext uri="{FF2B5EF4-FFF2-40B4-BE49-F238E27FC236}">
                    <a16:creationId xmlns:a16="http://schemas.microsoft.com/office/drawing/2014/main" id="{83583945-99CF-45DD-9040-A7D311F20A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68" name="Oval 930">
                <a:extLst>
                  <a:ext uri="{FF2B5EF4-FFF2-40B4-BE49-F238E27FC236}">
                    <a16:creationId xmlns:a16="http://schemas.microsoft.com/office/drawing/2014/main" id="{511709A3-A8D3-4273-A490-2987BC311E3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29" name="Group 928">
              <a:extLst>
                <a:ext uri="{FF2B5EF4-FFF2-40B4-BE49-F238E27FC236}">
                  <a16:creationId xmlns:a16="http://schemas.microsoft.com/office/drawing/2014/main" id="{F7A71799-3B99-4272-8C3B-72B142FDA399}"/>
                </a:ext>
              </a:extLst>
            </p:cNvPr>
            <p:cNvGrpSpPr>
              <a:grpSpLocks/>
            </p:cNvGrpSpPr>
            <p:nvPr/>
          </p:nvGrpSpPr>
          <p:grpSpPr bwMode="auto">
            <a:xfrm rot="5400000">
              <a:off x="4903123" y="4013045"/>
              <a:ext cx="232128" cy="152400"/>
              <a:chOff x="528" y="336"/>
              <a:chExt cx="3268" cy="1920"/>
            </a:xfrm>
          </p:grpSpPr>
          <p:sp>
            <p:nvSpPr>
              <p:cNvPr id="46565" name="Oval 929">
                <a:extLst>
                  <a:ext uri="{FF2B5EF4-FFF2-40B4-BE49-F238E27FC236}">
                    <a16:creationId xmlns:a16="http://schemas.microsoft.com/office/drawing/2014/main" id="{A5EF9C51-E82F-402A-A081-7D7B325C98F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66" name="Oval 930">
                <a:extLst>
                  <a:ext uri="{FF2B5EF4-FFF2-40B4-BE49-F238E27FC236}">
                    <a16:creationId xmlns:a16="http://schemas.microsoft.com/office/drawing/2014/main" id="{A7200E1C-8A00-421E-A52A-0E76AD77951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0" name="Group 928">
              <a:extLst>
                <a:ext uri="{FF2B5EF4-FFF2-40B4-BE49-F238E27FC236}">
                  <a16:creationId xmlns:a16="http://schemas.microsoft.com/office/drawing/2014/main" id="{87E98486-9442-4CBF-9AE9-1491BC2AF837}"/>
                </a:ext>
              </a:extLst>
            </p:cNvPr>
            <p:cNvGrpSpPr>
              <a:grpSpLocks/>
            </p:cNvGrpSpPr>
            <p:nvPr/>
          </p:nvGrpSpPr>
          <p:grpSpPr bwMode="auto">
            <a:xfrm rot="5400000">
              <a:off x="4835393" y="3894513"/>
              <a:ext cx="232128" cy="152400"/>
              <a:chOff x="528" y="336"/>
              <a:chExt cx="3268" cy="1920"/>
            </a:xfrm>
          </p:grpSpPr>
          <p:sp>
            <p:nvSpPr>
              <p:cNvPr id="46563" name="Oval 929">
                <a:extLst>
                  <a:ext uri="{FF2B5EF4-FFF2-40B4-BE49-F238E27FC236}">
                    <a16:creationId xmlns:a16="http://schemas.microsoft.com/office/drawing/2014/main" id="{3920C202-1886-4796-80BF-35031B659CA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64" name="Oval 930">
                <a:extLst>
                  <a:ext uri="{FF2B5EF4-FFF2-40B4-BE49-F238E27FC236}">
                    <a16:creationId xmlns:a16="http://schemas.microsoft.com/office/drawing/2014/main" id="{41D6AAFA-4DE8-4B7D-97F4-8733E634AE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1" name="Group 928">
              <a:extLst>
                <a:ext uri="{FF2B5EF4-FFF2-40B4-BE49-F238E27FC236}">
                  <a16:creationId xmlns:a16="http://schemas.microsoft.com/office/drawing/2014/main" id="{CAF27F1A-F8DB-4015-B26C-EE41AC3D4981}"/>
                </a:ext>
              </a:extLst>
            </p:cNvPr>
            <p:cNvGrpSpPr>
              <a:grpSpLocks/>
            </p:cNvGrpSpPr>
            <p:nvPr/>
          </p:nvGrpSpPr>
          <p:grpSpPr bwMode="auto">
            <a:xfrm rot="5400000">
              <a:off x="4776126" y="3775990"/>
              <a:ext cx="232128" cy="152400"/>
              <a:chOff x="528" y="336"/>
              <a:chExt cx="3268" cy="1920"/>
            </a:xfrm>
          </p:grpSpPr>
          <p:sp>
            <p:nvSpPr>
              <p:cNvPr id="46561" name="Oval 929">
                <a:extLst>
                  <a:ext uri="{FF2B5EF4-FFF2-40B4-BE49-F238E27FC236}">
                    <a16:creationId xmlns:a16="http://schemas.microsoft.com/office/drawing/2014/main" id="{208F4781-6D1B-4FBA-9147-6A93C9A7AA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62" name="Oval 930">
                <a:extLst>
                  <a:ext uri="{FF2B5EF4-FFF2-40B4-BE49-F238E27FC236}">
                    <a16:creationId xmlns:a16="http://schemas.microsoft.com/office/drawing/2014/main" id="{2464B360-89FE-41B7-9D5D-FEA79D2907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2" name="Group 928">
              <a:extLst>
                <a:ext uri="{FF2B5EF4-FFF2-40B4-BE49-F238E27FC236}">
                  <a16:creationId xmlns:a16="http://schemas.microsoft.com/office/drawing/2014/main" id="{EF8175F6-68F5-4D91-B986-817C6665B290}"/>
                </a:ext>
              </a:extLst>
            </p:cNvPr>
            <p:cNvGrpSpPr>
              <a:grpSpLocks/>
            </p:cNvGrpSpPr>
            <p:nvPr/>
          </p:nvGrpSpPr>
          <p:grpSpPr bwMode="auto">
            <a:xfrm rot="5400000">
              <a:off x="4699929" y="3665925"/>
              <a:ext cx="232128" cy="152400"/>
              <a:chOff x="528" y="336"/>
              <a:chExt cx="3268" cy="1920"/>
            </a:xfrm>
          </p:grpSpPr>
          <p:sp>
            <p:nvSpPr>
              <p:cNvPr id="46559" name="Oval 929">
                <a:extLst>
                  <a:ext uri="{FF2B5EF4-FFF2-40B4-BE49-F238E27FC236}">
                    <a16:creationId xmlns:a16="http://schemas.microsoft.com/office/drawing/2014/main" id="{E6011DCF-F6F0-4E86-BC71-ED975EA82A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60" name="Oval 930">
                <a:extLst>
                  <a:ext uri="{FF2B5EF4-FFF2-40B4-BE49-F238E27FC236}">
                    <a16:creationId xmlns:a16="http://schemas.microsoft.com/office/drawing/2014/main" id="{46298A83-E0BC-47E7-B51A-90667E8F1F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3" name="Group 928">
              <a:extLst>
                <a:ext uri="{FF2B5EF4-FFF2-40B4-BE49-F238E27FC236}">
                  <a16:creationId xmlns:a16="http://schemas.microsoft.com/office/drawing/2014/main" id="{A64F12F4-676B-42D8-859F-E25FCA224DD1}"/>
                </a:ext>
              </a:extLst>
            </p:cNvPr>
            <p:cNvGrpSpPr>
              <a:grpSpLocks/>
            </p:cNvGrpSpPr>
            <p:nvPr/>
          </p:nvGrpSpPr>
          <p:grpSpPr bwMode="auto">
            <a:xfrm rot="5400000">
              <a:off x="4623726" y="3564321"/>
              <a:ext cx="232128" cy="152400"/>
              <a:chOff x="528" y="336"/>
              <a:chExt cx="3268" cy="1920"/>
            </a:xfrm>
          </p:grpSpPr>
          <p:sp>
            <p:nvSpPr>
              <p:cNvPr id="46557" name="Oval 929">
                <a:extLst>
                  <a:ext uri="{FF2B5EF4-FFF2-40B4-BE49-F238E27FC236}">
                    <a16:creationId xmlns:a16="http://schemas.microsoft.com/office/drawing/2014/main" id="{E853EC95-014E-40C7-90B0-F4BF743082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58" name="Oval 930">
                <a:extLst>
                  <a:ext uri="{FF2B5EF4-FFF2-40B4-BE49-F238E27FC236}">
                    <a16:creationId xmlns:a16="http://schemas.microsoft.com/office/drawing/2014/main" id="{5AF5B9AC-E2D0-41BC-8280-8924781D5D6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4" name="Group 928">
              <a:extLst>
                <a:ext uri="{FF2B5EF4-FFF2-40B4-BE49-F238E27FC236}">
                  <a16:creationId xmlns:a16="http://schemas.microsoft.com/office/drawing/2014/main" id="{F4BFE96C-25E9-43FE-8741-E2763F6FB126}"/>
                </a:ext>
              </a:extLst>
            </p:cNvPr>
            <p:cNvGrpSpPr>
              <a:grpSpLocks/>
            </p:cNvGrpSpPr>
            <p:nvPr/>
          </p:nvGrpSpPr>
          <p:grpSpPr bwMode="auto">
            <a:xfrm rot="5400000">
              <a:off x="4547523" y="3462717"/>
              <a:ext cx="232128" cy="152400"/>
              <a:chOff x="528" y="336"/>
              <a:chExt cx="3268" cy="1920"/>
            </a:xfrm>
          </p:grpSpPr>
          <p:sp>
            <p:nvSpPr>
              <p:cNvPr id="46555" name="Oval 929">
                <a:extLst>
                  <a:ext uri="{FF2B5EF4-FFF2-40B4-BE49-F238E27FC236}">
                    <a16:creationId xmlns:a16="http://schemas.microsoft.com/office/drawing/2014/main" id="{6368A6AF-2326-44C6-9943-204CDE935E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56" name="Oval 930">
                <a:extLst>
                  <a:ext uri="{FF2B5EF4-FFF2-40B4-BE49-F238E27FC236}">
                    <a16:creationId xmlns:a16="http://schemas.microsoft.com/office/drawing/2014/main" id="{572EC7FB-2501-486A-B0DF-5F5B25C7DB2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5" name="Group 928">
              <a:extLst>
                <a:ext uri="{FF2B5EF4-FFF2-40B4-BE49-F238E27FC236}">
                  <a16:creationId xmlns:a16="http://schemas.microsoft.com/office/drawing/2014/main" id="{5A23EED3-92A3-4C42-A30D-DC461D2495DE}"/>
                </a:ext>
              </a:extLst>
            </p:cNvPr>
            <p:cNvGrpSpPr>
              <a:grpSpLocks/>
            </p:cNvGrpSpPr>
            <p:nvPr/>
          </p:nvGrpSpPr>
          <p:grpSpPr bwMode="auto">
            <a:xfrm rot="5400000">
              <a:off x="4479793" y="3344185"/>
              <a:ext cx="232128" cy="152400"/>
              <a:chOff x="528" y="336"/>
              <a:chExt cx="3268" cy="1920"/>
            </a:xfrm>
          </p:grpSpPr>
          <p:sp>
            <p:nvSpPr>
              <p:cNvPr id="46553" name="Oval 929">
                <a:extLst>
                  <a:ext uri="{FF2B5EF4-FFF2-40B4-BE49-F238E27FC236}">
                    <a16:creationId xmlns:a16="http://schemas.microsoft.com/office/drawing/2014/main" id="{BFE853A4-521E-4E92-A624-9AC89872C8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54" name="Oval 930">
                <a:extLst>
                  <a:ext uri="{FF2B5EF4-FFF2-40B4-BE49-F238E27FC236}">
                    <a16:creationId xmlns:a16="http://schemas.microsoft.com/office/drawing/2014/main" id="{904571D9-4082-47F2-AE77-D75B4C68DE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6" name="Group 928">
              <a:extLst>
                <a:ext uri="{FF2B5EF4-FFF2-40B4-BE49-F238E27FC236}">
                  <a16:creationId xmlns:a16="http://schemas.microsoft.com/office/drawing/2014/main" id="{59D1EEDB-1F61-442D-8059-C8A1D1563E31}"/>
                </a:ext>
              </a:extLst>
            </p:cNvPr>
            <p:cNvGrpSpPr>
              <a:grpSpLocks/>
            </p:cNvGrpSpPr>
            <p:nvPr/>
          </p:nvGrpSpPr>
          <p:grpSpPr bwMode="auto">
            <a:xfrm rot="5400000">
              <a:off x="5876795" y="5249178"/>
              <a:ext cx="232128" cy="152400"/>
              <a:chOff x="528" y="336"/>
              <a:chExt cx="3268" cy="1920"/>
            </a:xfrm>
          </p:grpSpPr>
          <p:sp>
            <p:nvSpPr>
              <p:cNvPr id="46551" name="Oval 929">
                <a:extLst>
                  <a:ext uri="{FF2B5EF4-FFF2-40B4-BE49-F238E27FC236}">
                    <a16:creationId xmlns:a16="http://schemas.microsoft.com/office/drawing/2014/main" id="{3AA007A3-80E5-42FF-A7D6-36DB28E6D27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52" name="Oval 930">
                <a:extLst>
                  <a:ext uri="{FF2B5EF4-FFF2-40B4-BE49-F238E27FC236}">
                    <a16:creationId xmlns:a16="http://schemas.microsoft.com/office/drawing/2014/main" id="{53C2FBE0-2A0A-4F6B-8D47-576991D1E0C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7" name="Group 928">
              <a:extLst>
                <a:ext uri="{FF2B5EF4-FFF2-40B4-BE49-F238E27FC236}">
                  <a16:creationId xmlns:a16="http://schemas.microsoft.com/office/drawing/2014/main" id="{92C0AE33-3793-4F60-A434-F0889C403B14}"/>
                </a:ext>
              </a:extLst>
            </p:cNvPr>
            <p:cNvGrpSpPr>
              <a:grpSpLocks/>
            </p:cNvGrpSpPr>
            <p:nvPr/>
          </p:nvGrpSpPr>
          <p:grpSpPr bwMode="auto">
            <a:xfrm rot="5400000">
              <a:off x="5800598" y="5139113"/>
              <a:ext cx="232128" cy="152400"/>
              <a:chOff x="528" y="336"/>
              <a:chExt cx="3268" cy="1920"/>
            </a:xfrm>
          </p:grpSpPr>
          <p:sp>
            <p:nvSpPr>
              <p:cNvPr id="46549" name="Oval 929">
                <a:extLst>
                  <a:ext uri="{FF2B5EF4-FFF2-40B4-BE49-F238E27FC236}">
                    <a16:creationId xmlns:a16="http://schemas.microsoft.com/office/drawing/2014/main" id="{8C4BAEC3-9A30-42AB-9C2D-5DADCEFAC39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50" name="Oval 930">
                <a:extLst>
                  <a:ext uri="{FF2B5EF4-FFF2-40B4-BE49-F238E27FC236}">
                    <a16:creationId xmlns:a16="http://schemas.microsoft.com/office/drawing/2014/main" id="{00A6E0DD-0FAC-40DD-BC1D-A95CDDDCAF0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8" name="Group 928">
              <a:extLst>
                <a:ext uri="{FF2B5EF4-FFF2-40B4-BE49-F238E27FC236}">
                  <a16:creationId xmlns:a16="http://schemas.microsoft.com/office/drawing/2014/main" id="{702064CD-5DE0-49B7-8754-9AE2358120DE}"/>
                </a:ext>
              </a:extLst>
            </p:cNvPr>
            <p:cNvGrpSpPr>
              <a:grpSpLocks/>
            </p:cNvGrpSpPr>
            <p:nvPr/>
          </p:nvGrpSpPr>
          <p:grpSpPr bwMode="auto">
            <a:xfrm rot="5400000">
              <a:off x="5724395" y="5037509"/>
              <a:ext cx="232128" cy="152400"/>
              <a:chOff x="528" y="336"/>
              <a:chExt cx="3268" cy="1920"/>
            </a:xfrm>
          </p:grpSpPr>
          <p:sp>
            <p:nvSpPr>
              <p:cNvPr id="46547" name="Oval 929">
                <a:extLst>
                  <a:ext uri="{FF2B5EF4-FFF2-40B4-BE49-F238E27FC236}">
                    <a16:creationId xmlns:a16="http://schemas.microsoft.com/office/drawing/2014/main" id="{269AD5BB-A5C4-43ED-BD58-4A8994C6914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48" name="Oval 930">
                <a:extLst>
                  <a:ext uri="{FF2B5EF4-FFF2-40B4-BE49-F238E27FC236}">
                    <a16:creationId xmlns:a16="http://schemas.microsoft.com/office/drawing/2014/main" id="{69E12DFF-BA28-4D59-B84B-B60B573B2F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39" name="Group 928">
              <a:extLst>
                <a:ext uri="{FF2B5EF4-FFF2-40B4-BE49-F238E27FC236}">
                  <a16:creationId xmlns:a16="http://schemas.microsoft.com/office/drawing/2014/main" id="{05C486A9-5109-457B-8623-BD5BB301F5FB}"/>
                </a:ext>
              </a:extLst>
            </p:cNvPr>
            <p:cNvGrpSpPr>
              <a:grpSpLocks/>
            </p:cNvGrpSpPr>
            <p:nvPr/>
          </p:nvGrpSpPr>
          <p:grpSpPr bwMode="auto">
            <a:xfrm rot="5400000">
              <a:off x="5648192" y="4935905"/>
              <a:ext cx="232128" cy="152400"/>
              <a:chOff x="528" y="336"/>
              <a:chExt cx="3268" cy="1920"/>
            </a:xfrm>
          </p:grpSpPr>
          <p:sp>
            <p:nvSpPr>
              <p:cNvPr id="46545" name="Oval 929">
                <a:extLst>
                  <a:ext uri="{FF2B5EF4-FFF2-40B4-BE49-F238E27FC236}">
                    <a16:creationId xmlns:a16="http://schemas.microsoft.com/office/drawing/2014/main" id="{BA63F2F3-2BA1-4D6D-A187-0BDD87B996E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46" name="Oval 930">
                <a:extLst>
                  <a:ext uri="{FF2B5EF4-FFF2-40B4-BE49-F238E27FC236}">
                    <a16:creationId xmlns:a16="http://schemas.microsoft.com/office/drawing/2014/main" id="{8E5502AF-2D9F-4DC4-A189-591316C7E3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0" name="Group 928">
              <a:extLst>
                <a:ext uri="{FF2B5EF4-FFF2-40B4-BE49-F238E27FC236}">
                  <a16:creationId xmlns:a16="http://schemas.microsoft.com/office/drawing/2014/main" id="{972BA0E1-B7B7-4103-927E-937D54F9BFF0}"/>
                </a:ext>
              </a:extLst>
            </p:cNvPr>
            <p:cNvGrpSpPr>
              <a:grpSpLocks/>
            </p:cNvGrpSpPr>
            <p:nvPr/>
          </p:nvGrpSpPr>
          <p:grpSpPr bwMode="auto">
            <a:xfrm rot="5400000">
              <a:off x="5580462" y="4817373"/>
              <a:ext cx="232128" cy="152400"/>
              <a:chOff x="528" y="336"/>
              <a:chExt cx="3268" cy="1920"/>
            </a:xfrm>
          </p:grpSpPr>
          <p:sp>
            <p:nvSpPr>
              <p:cNvPr id="46543" name="Oval 929">
                <a:extLst>
                  <a:ext uri="{FF2B5EF4-FFF2-40B4-BE49-F238E27FC236}">
                    <a16:creationId xmlns:a16="http://schemas.microsoft.com/office/drawing/2014/main" id="{6CA212E0-DF93-43C7-8120-FA88D070B38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44" name="Oval 930">
                <a:extLst>
                  <a:ext uri="{FF2B5EF4-FFF2-40B4-BE49-F238E27FC236}">
                    <a16:creationId xmlns:a16="http://schemas.microsoft.com/office/drawing/2014/main" id="{CD67687D-B26C-4F13-8807-11852DDFBC3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1" name="Group 928">
              <a:extLst>
                <a:ext uri="{FF2B5EF4-FFF2-40B4-BE49-F238E27FC236}">
                  <a16:creationId xmlns:a16="http://schemas.microsoft.com/office/drawing/2014/main" id="{4AFD098A-2C30-48C1-9A23-1E493254F1B3}"/>
                </a:ext>
              </a:extLst>
            </p:cNvPr>
            <p:cNvGrpSpPr>
              <a:grpSpLocks/>
            </p:cNvGrpSpPr>
            <p:nvPr/>
          </p:nvGrpSpPr>
          <p:grpSpPr bwMode="auto">
            <a:xfrm rot="5400000">
              <a:off x="5521195" y="4698850"/>
              <a:ext cx="232128" cy="152400"/>
              <a:chOff x="528" y="336"/>
              <a:chExt cx="3268" cy="1920"/>
            </a:xfrm>
          </p:grpSpPr>
          <p:sp>
            <p:nvSpPr>
              <p:cNvPr id="46541" name="Oval 929">
                <a:extLst>
                  <a:ext uri="{FF2B5EF4-FFF2-40B4-BE49-F238E27FC236}">
                    <a16:creationId xmlns:a16="http://schemas.microsoft.com/office/drawing/2014/main" id="{742F1750-E9D6-45CF-86EA-B59DD76B46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42" name="Oval 930">
                <a:extLst>
                  <a:ext uri="{FF2B5EF4-FFF2-40B4-BE49-F238E27FC236}">
                    <a16:creationId xmlns:a16="http://schemas.microsoft.com/office/drawing/2014/main" id="{EAF331F5-0D4B-45AE-9279-F6B63F5D360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2" name="Group 928">
              <a:extLst>
                <a:ext uri="{FF2B5EF4-FFF2-40B4-BE49-F238E27FC236}">
                  <a16:creationId xmlns:a16="http://schemas.microsoft.com/office/drawing/2014/main" id="{05D465FD-2B93-4A36-BF9F-800FA377159A}"/>
                </a:ext>
              </a:extLst>
            </p:cNvPr>
            <p:cNvGrpSpPr>
              <a:grpSpLocks/>
            </p:cNvGrpSpPr>
            <p:nvPr/>
          </p:nvGrpSpPr>
          <p:grpSpPr bwMode="auto">
            <a:xfrm rot="5400000">
              <a:off x="5444998" y="4588785"/>
              <a:ext cx="232128" cy="152400"/>
              <a:chOff x="528" y="336"/>
              <a:chExt cx="3268" cy="1920"/>
            </a:xfrm>
          </p:grpSpPr>
          <p:sp>
            <p:nvSpPr>
              <p:cNvPr id="46539" name="Oval 929">
                <a:extLst>
                  <a:ext uri="{FF2B5EF4-FFF2-40B4-BE49-F238E27FC236}">
                    <a16:creationId xmlns:a16="http://schemas.microsoft.com/office/drawing/2014/main" id="{D13818DC-E374-44DC-8F85-B930439C0E8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40" name="Oval 930">
                <a:extLst>
                  <a:ext uri="{FF2B5EF4-FFF2-40B4-BE49-F238E27FC236}">
                    <a16:creationId xmlns:a16="http://schemas.microsoft.com/office/drawing/2014/main" id="{C63F6B81-C032-4A4C-99E1-89109A67511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3" name="Group 928">
              <a:extLst>
                <a:ext uri="{FF2B5EF4-FFF2-40B4-BE49-F238E27FC236}">
                  <a16:creationId xmlns:a16="http://schemas.microsoft.com/office/drawing/2014/main" id="{94FA1C56-2B5C-4EF0-9459-BC24C462504F}"/>
                </a:ext>
              </a:extLst>
            </p:cNvPr>
            <p:cNvGrpSpPr>
              <a:grpSpLocks/>
            </p:cNvGrpSpPr>
            <p:nvPr/>
          </p:nvGrpSpPr>
          <p:grpSpPr bwMode="auto">
            <a:xfrm rot="5400000">
              <a:off x="5368795" y="4487181"/>
              <a:ext cx="232128" cy="152400"/>
              <a:chOff x="528" y="336"/>
              <a:chExt cx="3268" cy="1920"/>
            </a:xfrm>
          </p:grpSpPr>
          <p:sp>
            <p:nvSpPr>
              <p:cNvPr id="46537" name="Oval 929">
                <a:extLst>
                  <a:ext uri="{FF2B5EF4-FFF2-40B4-BE49-F238E27FC236}">
                    <a16:creationId xmlns:a16="http://schemas.microsoft.com/office/drawing/2014/main" id="{62C17952-7F98-4A88-A9A5-7A06DC0019F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38" name="Oval 930">
                <a:extLst>
                  <a:ext uri="{FF2B5EF4-FFF2-40B4-BE49-F238E27FC236}">
                    <a16:creationId xmlns:a16="http://schemas.microsoft.com/office/drawing/2014/main" id="{E0160743-FAC4-42A3-A33B-DD27D36B93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4" name="Group 928">
              <a:extLst>
                <a:ext uri="{FF2B5EF4-FFF2-40B4-BE49-F238E27FC236}">
                  <a16:creationId xmlns:a16="http://schemas.microsoft.com/office/drawing/2014/main" id="{CC34F8BC-76C1-4043-8C99-B2F06424D221}"/>
                </a:ext>
              </a:extLst>
            </p:cNvPr>
            <p:cNvGrpSpPr>
              <a:grpSpLocks/>
            </p:cNvGrpSpPr>
            <p:nvPr/>
          </p:nvGrpSpPr>
          <p:grpSpPr bwMode="auto">
            <a:xfrm rot="5400000">
              <a:off x="5292592" y="4385577"/>
              <a:ext cx="232128" cy="152400"/>
              <a:chOff x="528" y="336"/>
              <a:chExt cx="3268" cy="1920"/>
            </a:xfrm>
          </p:grpSpPr>
          <p:sp>
            <p:nvSpPr>
              <p:cNvPr id="46535" name="Oval 929">
                <a:extLst>
                  <a:ext uri="{FF2B5EF4-FFF2-40B4-BE49-F238E27FC236}">
                    <a16:creationId xmlns:a16="http://schemas.microsoft.com/office/drawing/2014/main" id="{078C6A24-44B5-4EC3-B310-281F9773CFA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36" name="Oval 930">
                <a:extLst>
                  <a:ext uri="{FF2B5EF4-FFF2-40B4-BE49-F238E27FC236}">
                    <a16:creationId xmlns:a16="http://schemas.microsoft.com/office/drawing/2014/main" id="{B72D10B5-784D-423D-AE6E-B790B33C05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5" name="Group 928">
              <a:extLst>
                <a:ext uri="{FF2B5EF4-FFF2-40B4-BE49-F238E27FC236}">
                  <a16:creationId xmlns:a16="http://schemas.microsoft.com/office/drawing/2014/main" id="{58CD9B3A-32BD-4EF8-9FEA-73B9F5C27ADB}"/>
                </a:ext>
              </a:extLst>
            </p:cNvPr>
            <p:cNvGrpSpPr>
              <a:grpSpLocks/>
            </p:cNvGrpSpPr>
            <p:nvPr/>
          </p:nvGrpSpPr>
          <p:grpSpPr bwMode="auto">
            <a:xfrm rot="5400000">
              <a:off x="5224862" y="4267045"/>
              <a:ext cx="232128" cy="152400"/>
              <a:chOff x="528" y="336"/>
              <a:chExt cx="3268" cy="1920"/>
            </a:xfrm>
          </p:grpSpPr>
          <p:sp>
            <p:nvSpPr>
              <p:cNvPr id="46533" name="Oval 929">
                <a:extLst>
                  <a:ext uri="{FF2B5EF4-FFF2-40B4-BE49-F238E27FC236}">
                    <a16:creationId xmlns:a16="http://schemas.microsoft.com/office/drawing/2014/main" id="{6AB28080-963C-49AF-A34A-85CCA4B083A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34" name="Oval 930">
                <a:extLst>
                  <a:ext uri="{FF2B5EF4-FFF2-40B4-BE49-F238E27FC236}">
                    <a16:creationId xmlns:a16="http://schemas.microsoft.com/office/drawing/2014/main" id="{4C9B2375-E7E7-4BA8-A150-794C0028DE4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6" name="Group 928">
              <a:extLst>
                <a:ext uri="{FF2B5EF4-FFF2-40B4-BE49-F238E27FC236}">
                  <a16:creationId xmlns:a16="http://schemas.microsoft.com/office/drawing/2014/main" id="{EEDA7E36-BCB7-4FE5-9FB8-F7FE9A4A3AF9}"/>
                </a:ext>
              </a:extLst>
            </p:cNvPr>
            <p:cNvGrpSpPr>
              <a:grpSpLocks/>
            </p:cNvGrpSpPr>
            <p:nvPr/>
          </p:nvGrpSpPr>
          <p:grpSpPr bwMode="auto">
            <a:xfrm rot="5400000">
              <a:off x="5190995" y="4156978"/>
              <a:ext cx="232128" cy="152400"/>
              <a:chOff x="528" y="336"/>
              <a:chExt cx="3268" cy="1920"/>
            </a:xfrm>
          </p:grpSpPr>
          <p:sp>
            <p:nvSpPr>
              <p:cNvPr id="46531" name="Oval 929">
                <a:extLst>
                  <a:ext uri="{FF2B5EF4-FFF2-40B4-BE49-F238E27FC236}">
                    <a16:creationId xmlns:a16="http://schemas.microsoft.com/office/drawing/2014/main" id="{66CCD52D-28B6-4629-9C63-2F883C1B37D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32" name="Oval 930">
                <a:extLst>
                  <a:ext uri="{FF2B5EF4-FFF2-40B4-BE49-F238E27FC236}">
                    <a16:creationId xmlns:a16="http://schemas.microsoft.com/office/drawing/2014/main" id="{045E707B-B1F6-4420-A500-92BE2B3D0F0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7" name="Group 928">
              <a:extLst>
                <a:ext uri="{FF2B5EF4-FFF2-40B4-BE49-F238E27FC236}">
                  <a16:creationId xmlns:a16="http://schemas.microsoft.com/office/drawing/2014/main" id="{787DCAB8-5D21-47EE-A700-B6CD5FAFB270}"/>
                </a:ext>
              </a:extLst>
            </p:cNvPr>
            <p:cNvGrpSpPr>
              <a:grpSpLocks/>
            </p:cNvGrpSpPr>
            <p:nvPr/>
          </p:nvGrpSpPr>
          <p:grpSpPr bwMode="auto">
            <a:xfrm rot="5400000">
              <a:off x="5114798" y="4046913"/>
              <a:ext cx="232128" cy="152400"/>
              <a:chOff x="528" y="336"/>
              <a:chExt cx="3268" cy="1920"/>
            </a:xfrm>
          </p:grpSpPr>
          <p:sp>
            <p:nvSpPr>
              <p:cNvPr id="46529" name="Oval 929">
                <a:extLst>
                  <a:ext uri="{FF2B5EF4-FFF2-40B4-BE49-F238E27FC236}">
                    <a16:creationId xmlns:a16="http://schemas.microsoft.com/office/drawing/2014/main" id="{A30EC9C3-D0F4-4D25-9E5B-B0942A1563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30" name="Oval 930">
                <a:extLst>
                  <a:ext uri="{FF2B5EF4-FFF2-40B4-BE49-F238E27FC236}">
                    <a16:creationId xmlns:a16="http://schemas.microsoft.com/office/drawing/2014/main" id="{DBF699CA-1F3C-43A7-A85D-2446826CA1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8" name="Group 928">
              <a:extLst>
                <a:ext uri="{FF2B5EF4-FFF2-40B4-BE49-F238E27FC236}">
                  <a16:creationId xmlns:a16="http://schemas.microsoft.com/office/drawing/2014/main" id="{DA02BA01-201F-44A2-82F9-FE7C9A61F663}"/>
                </a:ext>
              </a:extLst>
            </p:cNvPr>
            <p:cNvGrpSpPr>
              <a:grpSpLocks/>
            </p:cNvGrpSpPr>
            <p:nvPr/>
          </p:nvGrpSpPr>
          <p:grpSpPr bwMode="auto">
            <a:xfrm rot="5400000">
              <a:off x="5038595" y="3945309"/>
              <a:ext cx="232128" cy="152400"/>
              <a:chOff x="528" y="336"/>
              <a:chExt cx="3268" cy="1920"/>
            </a:xfrm>
          </p:grpSpPr>
          <p:sp>
            <p:nvSpPr>
              <p:cNvPr id="46527" name="Oval 929">
                <a:extLst>
                  <a:ext uri="{FF2B5EF4-FFF2-40B4-BE49-F238E27FC236}">
                    <a16:creationId xmlns:a16="http://schemas.microsoft.com/office/drawing/2014/main" id="{3728682F-A84A-47C4-9C11-A4BA4775B2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28" name="Oval 930">
                <a:extLst>
                  <a:ext uri="{FF2B5EF4-FFF2-40B4-BE49-F238E27FC236}">
                    <a16:creationId xmlns:a16="http://schemas.microsoft.com/office/drawing/2014/main" id="{C0C6DBC1-1BD1-46DE-9A55-C5499DE040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49" name="Group 928">
              <a:extLst>
                <a:ext uri="{FF2B5EF4-FFF2-40B4-BE49-F238E27FC236}">
                  <a16:creationId xmlns:a16="http://schemas.microsoft.com/office/drawing/2014/main" id="{0360C615-8C1B-4E55-BC52-66266FABC813}"/>
                </a:ext>
              </a:extLst>
            </p:cNvPr>
            <p:cNvGrpSpPr>
              <a:grpSpLocks/>
            </p:cNvGrpSpPr>
            <p:nvPr/>
          </p:nvGrpSpPr>
          <p:grpSpPr bwMode="auto">
            <a:xfrm rot="5400000">
              <a:off x="4962392" y="3843705"/>
              <a:ext cx="232128" cy="152400"/>
              <a:chOff x="528" y="336"/>
              <a:chExt cx="3268" cy="1920"/>
            </a:xfrm>
          </p:grpSpPr>
          <p:sp>
            <p:nvSpPr>
              <p:cNvPr id="46525" name="Oval 929">
                <a:extLst>
                  <a:ext uri="{FF2B5EF4-FFF2-40B4-BE49-F238E27FC236}">
                    <a16:creationId xmlns:a16="http://schemas.microsoft.com/office/drawing/2014/main" id="{299EFD72-C6CF-4F2B-8786-5A8C42F44E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26" name="Oval 930">
                <a:extLst>
                  <a:ext uri="{FF2B5EF4-FFF2-40B4-BE49-F238E27FC236}">
                    <a16:creationId xmlns:a16="http://schemas.microsoft.com/office/drawing/2014/main" id="{DB06CCDD-09F0-4F0B-AF07-CC11B618C67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0" name="Group 928">
              <a:extLst>
                <a:ext uri="{FF2B5EF4-FFF2-40B4-BE49-F238E27FC236}">
                  <a16:creationId xmlns:a16="http://schemas.microsoft.com/office/drawing/2014/main" id="{F967BC6A-BCAA-4526-BA1C-DC55C9D1DC04}"/>
                </a:ext>
              </a:extLst>
            </p:cNvPr>
            <p:cNvGrpSpPr>
              <a:grpSpLocks/>
            </p:cNvGrpSpPr>
            <p:nvPr/>
          </p:nvGrpSpPr>
          <p:grpSpPr bwMode="auto">
            <a:xfrm rot="5400000">
              <a:off x="4894662" y="3725173"/>
              <a:ext cx="232128" cy="152400"/>
              <a:chOff x="528" y="336"/>
              <a:chExt cx="3268" cy="1920"/>
            </a:xfrm>
          </p:grpSpPr>
          <p:sp>
            <p:nvSpPr>
              <p:cNvPr id="46523" name="Oval 929">
                <a:extLst>
                  <a:ext uri="{FF2B5EF4-FFF2-40B4-BE49-F238E27FC236}">
                    <a16:creationId xmlns:a16="http://schemas.microsoft.com/office/drawing/2014/main" id="{E5407C67-DAEE-44F0-99EF-A3CAAFAB80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24" name="Oval 930">
                <a:extLst>
                  <a:ext uri="{FF2B5EF4-FFF2-40B4-BE49-F238E27FC236}">
                    <a16:creationId xmlns:a16="http://schemas.microsoft.com/office/drawing/2014/main" id="{E28AEB08-5170-4328-9B22-6EA2497275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1" name="Group 928">
              <a:extLst>
                <a:ext uri="{FF2B5EF4-FFF2-40B4-BE49-F238E27FC236}">
                  <a16:creationId xmlns:a16="http://schemas.microsoft.com/office/drawing/2014/main" id="{63467BF0-9B4B-4F01-88F1-8FE713030055}"/>
                </a:ext>
              </a:extLst>
            </p:cNvPr>
            <p:cNvGrpSpPr>
              <a:grpSpLocks/>
            </p:cNvGrpSpPr>
            <p:nvPr/>
          </p:nvGrpSpPr>
          <p:grpSpPr bwMode="auto">
            <a:xfrm rot="5400000">
              <a:off x="4835395" y="3606650"/>
              <a:ext cx="232128" cy="152400"/>
              <a:chOff x="528" y="336"/>
              <a:chExt cx="3268" cy="1920"/>
            </a:xfrm>
          </p:grpSpPr>
          <p:sp>
            <p:nvSpPr>
              <p:cNvPr id="46521" name="Oval 929">
                <a:extLst>
                  <a:ext uri="{FF2B5EF4-FFF2-40B4-BE49-F238E27FC236}">
                    <a16:creationId xmlns:a16="http://schemas.microsoft.com/office/drawing/2014/main" id="{EF41A078-F540-4638-976B-438AB1BFBD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22" name="Oval 930">
                <a:extLst>
                  <a:ext uri="{FF2B5EF4-FFF2-40B4-BE49-F238E27FC236}">
                    <a16:creationId xmlns:a16="http://schemas.microsoft.com/office/drawing/2014/main" id="{1F870A98-8C78-4832-8478-C4BF4D992C7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2" name="Group 928">
              <a:extLst>
                <a:ext uri="{FF2B5EF4-FFF2-40B4-BE49-F238E27FC236}">
                  <a16:creationId xmlns:a16="http://schemas.microsoft.com/office/drawing/2014/main" id="{48497F1C-1480-4DD1-89CB-75C7B0AD32DF}"/>
                </a:ext>
              </a:extLst>
            </p:cNvPr>
            <p:cNvGrpSpPr>
              <a:grpSpLocks/>
            </p:cNvGrpSpPr>
            <p:nvPr/>
          </p:nvGrpSpPr>
          <p:grpSpPr bwMode="auto">
            <a:xfrm rot="5400000">
              <a:off x="4759198" y="3496585"/>
              <a:ext cx="232128" cy="152400"/>
              <a:chOff x="528" y="336"/>
              <a:chExt cx="3268" cy="1920"/>
            </a:xfrm>
          </p:grpSpPr>
          <p:sp>
            <p:nvSpPr>
              <p:cNvPr id="46519" name="Oval 929">
                <a:extLst>
                  <a:ext uri="{FF2B5EF4-FFF2-40B4-BE49-F238E27FC236}">
                    <a16:creationId xmlns:a16="http://schemas.microsoft.com/office/drawing/2014/main" id="{27A769EF-E666-4B5D-A450-006A9DA48A9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20" name="Oval 930">
                <a:extLst>
                  <a:ext uri="{FF2B5EF4-FFF2-40B4-BE49-F238E27FC236}">
                    <a16:creationId xmlns:a16="http://schemas.microsoft.com/office/drawing/2014/main" id="{456458D3-4545-47C7-96A3-4324A0AB00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3" name="Group 928">
              <a:extLst>
                <a:ext uri="{FF2B5EF4-FFF2-40B4-BE49-F238E27FC236}">
                  <a16:creationId xmlns:a16="http://schemas.microsoft.com/office/drawing/2014/main" id="{95BB31A3-47B7-409A-8D5F-BAA691F2CA88}"/>
                </a:ext>
              </a:extLst>
            </p:cNvPr>
            <p:cNvGrpSpPr>
              <a:grpSpLocks/>
            </p:cNvGrpSpPr>
            <p:nvPr/>
          </p:nvGrpSpPr>
          <p:grpSpPr bwMode="auto">
            <a:xfrm rot="5400000">
              <a:off x="4682995" y="3394981"/>
              <a:ext cx="232128" cy="152400"/>
              <a:chOff x="528" y="336"/>
              <a:chExt cx="3268" cy="1920"/>
            </a:xfrm>
          </p:grpSpPr>
          <p:sp>
            <p:nvSpPr>
              <p:cNvPr id="46517" name="Oval 929">
                <a:extLst>
                  <a:ext uri="{FF2B5EF4-FFF2-40B4-BE49-F238E27FC236}">
                    <a16:creationId xmlns:a16="http://schemas.microsoft.com/office/drawing/2014/main" id="{68BD4944-721C-4CB2-BDD9-7911A322FA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18" name="Oval 930">
                <a:extLst>
                  <a:ext uri="{FF2B5EF4-FFF2-40B4-BE49-F238E27FC236}">
                    <a16:creationId xmlns:a16="http://schemas.microsoft.com/office/drawing/2014/main" id="{1716830F-9995-4678-808A-28D20CB3C9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4" name="Group 928">
              <a:extLst>
                <a:ext uri="{FF2B5EF4-FFF2-40B4-BE49-F238E27FC236}">
                  <a16:creationId xmlns:a16="http://schemas.microsoft.com/office/drawing/2014/main" id="{0E647E97-9C81-4693-BB83-B190356E3B22}"/>
                </a:ext>
              </a:extLst>
            </p:cNvPr>
            <p:cNvGrpSpPr>
              <a:grpSpLocks/>
            </p:cNvGrpSpPr>
            <p:nvPr/>
          </p:nvGrpSpPr>
          <p:grpSpPr bwMode="auto">
            <a:xfrm rot="5400000">
              <a:off x="4606792" y="3293377"/>
              <a:ext cx="232128" cy="152400"/>
              <a:chOff x="528" y="336"/>
              <a:chExt cx="3268" cy="1920"/>
            </a:xfrm>
          </p:grpSpPr>
          <p:sp>
            <p:nvSpPr>
              <p:cNvPr id="46515" name="Oval 929">
                <a:extLst>
                  <a:ext uri="{FF2B5EF4-FFF2-40B4-BE49-F238E27FC236}">
                    <a16:creationId xmlns:a16="http://schemas.microsoft.com/office/drawing/2014/main" id="{559B46FC-9A97-4777-8768-842EDFBFA6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16" name="Oval 930">
                <a:extLst>
                  <a:ext uri="{FF2B5EF4-FFF2-40B4-BE49-F238E27FC236}">
                    <a16:creationId xmlns:a16="http://schemas.microsoft.com/office/drawing/2014/main" id="{287659A9-7939-4396-A016-29B19FF49D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5" name="Group 928">
              <a:extLst>
                <a:ext uri="{FF2B5EF4-FFF2-40B4-BE49-F238E27FC236}">
                  <a16:creationId xmlns:a16="http://schemas.microsoft.com/office/drawing/2014/main" id="{E6C4FB56-3634-4E31-88E8-066117F2AE95}"/>
                </a:ext>
              </a:extLst>
            </p:cNvPr>
            <p:cNvGrpSpPr>
              <a:grpSpLocks/>
            </p:cNvGrpSpPr>
            <p:nvPr/>
          </p:nvGrpSpPr>
          <p:grpSpPr bwMode="auto">
            <a:xfrm rot="5400000">
              <a:off x="4539062" y="3174845"/>
              <a:ext cx="232128" cy="152400"/>
              <a:chOff x="528" y="336"/>
              <a:chExt cx="3268" cy="1920"/>
            </a:xfrm>
          </p:grpSpPr>
          <p:sp>
            <p:nvSpPr>
              <p:cNvPr id="46513" name="Oval 929">
                <a:extLst>
                  <a:ext uri="{FF2B5EF4-FFF2-40B4-BE49-F238E27FC236}">
                    <a16:creationId xmlns:a16="http://schemas.microsoft.com/office/drawing/2014/main" id="{92196B95-A9CC-4B4C-87FF-636120206F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14" name="Oval 930">
                <a:extLst>
                  <a:ext uri="{FF2B5EF4-FFF2-40B4-BE49-F238E27FC236}">
                    <a16:creationId xmlns:a16="http://schemas.microsoft.com/office/drawing/2014/main" id="{F0277551-C763-47F7-BD27-559BEC8DC2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6" name="Group 928">
              <a:extLst>
                <a:ext uri="{FF2B5EF4-FFF2-40B4-BE49-F238E27FC236}">
                  <a16:creationId xmlns:a16="http://schemas.microsoft.com/office/drawing/2014/main" id="{0130C001-151F-40C3-BB0C-B5FD7CA766E9}"/>
                </a:ext>
              </a:extLst>
            </p:cNvPr>
            <p:cNvGrpSpPr>
              <a:grpSpLocks/>
            </p:cNvGrpSpPr>
            <p:nvPr/>
          </p:nvGrpSpPr>
          <p:grpSpPr bwMode="auto">
            <a:xfrm rot="5400000">
              <a:off x="5902196" y="5037503"/>
              <a:ext cx="232128" cy="152400"/>
              <a:chOff x="528" y="336"/>
              <a:chExt cx="3268" cy="1920"/>
            </a:xfrm>
          </p:grpSpPr>
          <p:sp>
            <p:nvSpPr>
              <p:cNvPr id="46511" name="Oval 929">
                <a:extLst>
                  <a:ext uri="{FF2B5EF4-FFF2-40B4-BE49-F238E27FC236}">
                    <a16:creationId xmlns:a16="http://schemas.microsoft.com/office/drawing/2014/main" id="{7EE0DC65-74E4-4001-88A2-C174EBD0A43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12" name="Oval 930">
                <a:extLst>
                  <a:ext uri="{FF2B5EF4-FFF2-40B4-BE49-F238E27FC236}">
                    <a16:creationId xmlns:a16="http://schemas.microsoft.com/office/drawing/2014/main" id="{2856409E-38D5-46EB-BCDD-148F9E61B2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7" name="Group 928">
              <a:extLst>
                <a:ext uri="{FF2B5EF4-FFF2-40B4-BE49-F238E27FC236}">
                  <a16:creationId xmlns:a16="http://schemas.microsoft.com/office/drawing/2014/main" id="{D1FDE6F6-DD82-4C71-B764-A303A4B3094A}"/>
                </a:ext>
              </a:extLst>
            </p:cNvPr>
            <p:cNvGrpSpPr>
              <a:grpSpLocks/>
            </p:cNvGrpSpPr>
            <p:nvPr/>
          </p:nvGrpSpPr>
          <p:grpSpPr bwMode="auto">
            <a:xfrm rot="5400000">
              <a:off x="5825999" y="4927438"/>
              <a:ext cx="232128" cy="152400"/>
              <a:chOff x="528" y="336"/>
              <a:chExt cx="3268" cy="1920"/>
            </a:xfrm>
          </p:grpSpPr>
          <p:sp>
            <p:nvSpPr>
              <p:cNvPr id="46509" name="Oval 929">
                <a:extLst>
                  <a:ext uri="{FF2B5EF4-FFF2-40B4-BE49-F238E27FC236}">
                    <a16:creationId xmlns:a16="http://schemas.microsoft.com/office/drawing/2014/main" id="{D228BD16-15E5-41EA-BA78-AF8BEA3D7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10" name="Oval 930">
                <a:extLst>
                  <a:ext uri="{FF2B5EF4-FFF2-40B4-BE49-F238E27FC236}">
                    <a16:creationId xmlns:a16="http://schemas.microsoft.com/office/drawing/2014/main" id="{3F3303C6-5E55-45B8-A5F7-16193EBE7F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8" name="Group 928">
              <a:extLst>
                <a:ext uri="{FF2B5EF4-FFF2-40B4-BE49-F238E27FC236}">
                  <a16:creationId xmlns:a16="http://schemas.microsoft.com/office/drawing/2014/main" id="{EDF0B89D-4A54-4C6F-A552-60AB08E23CF3}"/>
                </a:ext>
              </a:extLst>
            </p:cNvPr>
            <p:cNvGrpSpPr>
              <a:grpSpLocks/>
            </p:cNvGrpSpPr>
            <p:nvPr/>
          </p:nvGrpSpPr>
          <p:grpSpPr bwMode="auto">
            <a:xfrm rot="5400000">
              <a:off x="5749796" y="4825834"/>
              <a:ext cx="232128" cy="152400"/>
              <a:chOff x="528" y="336"/>
              <a:chExt cx="3268" cy="1920"/>
            </a:xfrm>
          </p:grpSpPr>
          <p:sp>
            <p:nvSpPr>
              <p:cNvPr id="46507" name="Oval 929">
                <a:extLst>
                  <a:ext uri="{FF2B5EF4-FFF2-40B4-BE49-F238E27FC236}">
                    <a16:creationId xmlns:a16="http://schemas.microsoft.com/office/drawing/2014/main" id="{67D323F6-37DA-4037-9AB5-114944FB02C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08" name="Oval 930">
                <a:extLst>
                  <a:ext uri="{FF2B5EF4-FFF2-40B4-BE49-F238E27FC236}">
                    <a16:creationId xmlns:a16="http://schemas.microsoft.com/office/drawing/2014/main" id="{5141323E-82E0-44E7-AA46-1A591EFFB3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59" name="Group 928">
              <a:extLst>
                <a:ext uri="{FF2B5EF4-FFF2-40B4-BE49-F238E27FC236}">
                  <a16:creationId xmlns:a16="http://schemas.microsoft.com/office/drawing/2014/main" id="{D7268177-A796-46D1-AE7E-A9FF5635D469}"/>
                </a:ext>
              </a:extLst>
            </p:cNvPr>
            <p:cNvGrpSpPr>
              <a:grpSpLocks/>
            </p:cNvGrpSpPr>
            <p:nvPr/>
          </p:nvGrpSpPr>
          <p:grpSpPr bwMode="auto">
            <a:xfrm rot="5400000">
              <a:off x="5673593" y="4724230"/>
              <a:ext cx="232128" cy="152400"/>
              <a:chOff x="528" y="336"/>
              <a:chExt cx="3268" cy="1920"/>
            </a:xfrm>
          </p:grpSpPr>
          <p:sp>
            <p:nvSpPr>
              <p:cNvPr id="46505" name="Oval 929">
                <a:extLst>
                  <a:ext uri="{FF2B5EF4-FFF2-40B4-BE49-F238E27FC236}">
                    <a16:creationId xmlns:a16="http://schemas.microsoft.com/office/drawing/2014/main" id="{3267A7A5-E796-4E61-B9C8-DBF99B1FC9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06" name="Oval 930">
                <a:extLst>
                  <a:ext uri="{FF2B5EF4-FFF2-40B4-BE49-F238E27FC236}">
                    <a16:creationId xmlns:a16="http://schemas.microsoft.com/office/drawing/2014/main" id="{16637360-EFF2-4A9F-AF87-E1FD05DD3B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0" name="Group 928">
              <a:extLst>
                <a:ext uri="{FF2B5EF4-FFF2-40B4-BE49-F238E27FC236}">
                  <a16:creationId xmlns:a16="http://schemas.microsoft.com/office/drawing/2014/main" id="{48CC3AD7-DB98-4215-BC80-F75907614FA4}"/>
                </a:ext>
              </a:extLst>
            </p:cNvPr>
            <p:cNvGrpSpPr>
              <a:grpSpLocks/>
            </p:cNvGrpSpPr>
            <p:nvPr/>
          </p:nvGrpSpPr>
          <p:grpSpPr bwMode="auto">
            <a:xfrm rot="5400000">
              <a:off x="5605863" y="4605698"/>
              <a:ext cx="232128" cy="152400"/>
              <a:chOff x="528" y="336"/>
              <a:chExt cx="3268" cy="1920"/>
            </a:xfrm>
          </p:grpSpPr>
          <p:sp>
            <p:nvSpPr>
              <p:cNvPr id="46503" name="Oval 929">
                <a:extLst>
                  <a:ext uri="{FF2B5EF4-FFF2-40B4-BE49-F238E27FC236}">
                    <a16:creationId xmlns:a16="http://schemas.microsoft.com/office/drawing/2014/main" id="{FFBE3A63-F5B0-455E-84CD-17D9B755873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04" name="Oval 930">
                <a:extLst>
                  <a:ext uri="{FF2B5EF4-FFF2-40B4-BE49-F238E27FC236}">
                    <a16:creationId xmlns:a16="http://schemas.microsoft.com/office/drawing/2014/main" id="{1934D8F0-8D73-42D6-8B66-A9501861D0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1" name="Group 928">
              <a:extLst>
                <a:ext uri="{FF2B5EF4-FFF2-40B4-BE49-F238E27FC236}">
                  <a16:creationId xmlns:a16="http://schemas.microsoft.com/office/drawing/2014/main" id="{2CE99DDA-01C4-441D-9007-AF20E2CE2F30}"/>
                </a:ext>
              </a:extLst>
            </p:cNvPr>
            <p:cNvGrpSpPr>
              <a:grpSpLocks/>
            </p:cNvGrpSpPr>
            <p:nvPr/>
          </p:nvGrpSpPr>
          <p:grpSpPr bwMode="auto">
            <a:xfrm rot="5400000">
              <a:off x="5546596" y="4487175"/>
              <a:ext cx="232128" cy="152400"/>
              <a:chOff x="528" y="336"/>
              <a:chExt cx="3268" cy="1920"/>
            </a:xfrm>
          </p:grpSpPr>
          <p:sp>
            <p:nvSpPr>
              <p:cNvPr id="46501" name="Oval 929">
                <a:extLst>
                  <a:ext uri="{FF2B5EF4-FFF2-40B4-BE49-F238E27FC236}">
                    <a16:creationId xmlns:a16="http://schemas.microsoft.com/office/drawing/2014/main" id="{43650CFA-D44B-4906-B17C-130DEB47E5D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02" name="Oval 930">
                <a:extLst>
                  <a:ext uri="{FF2B5EF4-FFF2-40B4-BE49-F238E27FC236}">
                    <a16:creationId xmlns:a16="http://schemas.microsoft.com/office/drawing/2014/main" id="{D1EF47CC-8152-4A13-9B34-7529A9D481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2" name="Group 928">
              <a:extLst>
                <a:ext uri="{FF2B5EF4-FFF2-40B4-BE49-F238E27FC236}">
                  <a16:creationId xmlns:a16="http://schemas.microsoft.com/office/drawing/2014/main" id="{CBE0D102-1375-472E-BE24-07DB24B5ECF6}"/>
                </a:ext>
              </a:extLst>
            </p:cNvPr>
            <p:cNvGrpSpPr>
              <a:grpSpLocks/>
            </p:cNvGrpSpPr>
            <p:nvPr/>
          </p:nvGrpSpPr>
          <p:grpSpPr bwMode="auto">
            <a:xfrm rot="5400000">
              <a:off x="5470399" y="4377110"/>
              <a:ext cx="232128" cy="152400"/>
              <a:chOff x="528" y="336"/>
              <a:chExt cx="3268" cy="1920"/>
            </a:xfrm>
          </p:grpSpPr>
          <p:sp>
            <p:nvSpPr>
              <p:cNvPr id="46499" name="Oval 929">
                <a:extLst>
                  <a:ext uri="{FF2B5EF4-FFF2-40B4-BE49-F238E27FC236}">
                    <a16:creationId xmlns:a16="http://schemas.microsoft.com/office/drawing/2014/main" id="{D1FB6322-8A47-4F2A-AE59-BC4E0335A9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500" name="Oval 930">
                <a:extLst>
                  <a:ext uri="{FF2B5EF4-FFF2-40B4-BE49-F238E27FC236}">
                    <a16:creationId xmlns:a16="http://schemas.microsoft.com/office/drawing/2014/main" id="{840C8BAE-A931-4599-84A3-12A9E56095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3" name="Group 928">
              <a:extLst>
                <a:ext uri="{FF2B5EF4-FFF2-40B4-BE49-F238E27FC236}">
                  <a16:creationId xmlns:a16="http://schemas.microsoft.com/office/drawing/2014/main" id="{861B8B19-4FCB-4B77-8CA4-354E9982ABFF}"/>
                </a:ext>
              </a:extLst>
            </p:cNvPr>
            <p:cNvGrpSpPr>
              <a:grpSpLocks/>
            </p:cNvGrpSpPr>
            <p:nvPr/>
          </p:nvGrpSpPr>
          <p:grpSpPr bwMode="auto">
            <a:xfrm rot="5400000">
              <a:off x="5394196" y="4275506"/>
              <a:ext cx="232128" cy="152400"/>
              <a:chOff x="528" y="336"/>
              <a:chExt cx="3268" cy="1920"/>
            </a:xfrm>
          </p:grpSpPr>
          <p:sp>
            <p:nvSpPr>
              <p:cNvPr id="46497" name="Oval 929">
                <a:extLst>
                  <a:ext uri="{FF2B5EF4-FFF2-40B4-BE49-F238E27FC236}">
                    <a16:creationId xmlns:a16="http://schemas.microsoft.com/office/drawing/2014/main" id="{5DC35742-093A-4C04-8A34-7D9515E763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98" name="Oval 930">
                <a:extLst>
                  <a:ext uri="{FF2B5EF4-FFF2-40B4-BE49-F238E27FC236}">
                    <a16:creationId xmlns:a16="http://schemas.microsoft.com/office/drawing/2014/main" id="{8C021E74-BFAF-454D-979B-183FE7B475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4" name="Group 928">
              <a:extLst>
                <a:ext uri="{FF2B5EF4-FFF2-40B4-BE49-F238E27FC236}">
                  <a16:creationId xmlns:a16="http://schemas.microsoft.com/office/drawing/2014/main" id="{5F70E43A-DE96-448F-8E82-CDE96BE09654}"/>
                </a:ext>
              </a:extLst>
            </p:cNvPr>
            <p:cNvGrpSpPr>
              <a:grpSpLocks/>
            </p:cNvGrpSpPr>
            <p:nvPr/>
          </p:nvGrpSpPr>
          <p:grpSpPr bwMode="auto">
            <a:xfrm rot="5400000">
              <a:off x="5317993" y="4173902"/>
              <a:ext cx="232128" cy="152400"/>
              <a:chOff x="528" y="336"/>
              <a:chExt cx="3268" cy="1920"/>
            </a:xfrm>
          </p:grpSpPr>
          <p:sp>
            <p:nvSpPr>
              <p:cNvPr id="46495" name="Oval 929">
                <a:extLst>
                  <a:ext uri="{FF2B5EF4-FFF2-40B4-BE49-F238E27FC236}">
                    <a16:creationId xmlns:a16="http://schemas.microsoft.com/office/drawing/2014/main" id="{AC9FABBF-E65D-4A84-90A4-8D30D55EEB0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96" name="Oval 930">
                <a:extLst>
                  <a:ext uri="{FF2B5EF4-FFF2-40B4-BE49-F238E27FC236}">
                    <a16:creationId xmlns:a16="http://schemas.microsoft.com/office/drawing/2014/main" id="{DC5F8AEA-E3AC-4BC2-8147-01EAF3CA4C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5" name="Group 928">
              <a:extLst>
                <a:ext uri="{FF2B5EF4-FFF2-40B4-BE49-F238E27FC236}">
                  <a16:creationId xmlns:a16="http://schemas.microsoft.com/office/drawing/2014/main" id="{909931E0-2766-4285-A056-2BA3E96A4841}"/>
                </a:ext>
              </a:extLst>
            </p:cNvPr>
            <p:cNvGrpSpPr>
              <a:grpSpLocks/>
            </p:cNvGrpSpPr>
            <p:nvPr/>
          </p:nvGrpSpPr>
          <p:grpSpPr bwMode="auto">
            <a:xfrm rot="5400000">
              <a:off x="5250263" y="4055370"/>
              <a:ext cx="232128" cy="152400"/>
              <a:chOff x="528" y="336"/>
              <a:chExt cx="3268" cy="1920"/>
            </a:xfrm>
          </p:grpSpPr>
          <p:sp>
            <p:nvSpPr>
              <p:cNvPr id="46493" name="Oval 929">
                <a:extLst>
                  <a:ext uri="{FF2B5EF4-FFF2-40B4-BE49-F238E27FC236}">
                    <a16:creationId xmlns:a16="http://schemas.microsoft.com/office/drawing/2014/main" id="{91D1CD20-A3BA-41C9-807B-E433C8EB6EB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94" name="Oval 930">
                <a:extLst>
                  <a:ext uri="{FF2B5EF4-FFF2-40B4-BE49-F238E27FC236}">
                    <a16:creationId xmlns:a16="http://schemas.microsoft.com/office/drawing/2014/main" id="{F2CC0AB7-6681-4D03-A073-EF66478481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6" name="Group 928">
              <a:extLst>
                <a:ext uri="{FF2B5EF4-FFF2-40B4-BE49-F238E27FC236}">
                  <a16:creationId xmlns:a16="http://schemas.microsoft.com/office/drawing/2014/main" id="{B66C6A75-8255-4A1B-B297-EDF1C505AA03}"/>
                </a:ext>
              </a:extLst>
            </p:cNvPr>
            <p:cNvGrpSpPr>
              <a:grpSpLocks/>
            </p:cNvGrpSpPr>
            <p:nvPr/>
          </p:nvGrpSpPr>
          <p:grpSpPr bwMode="auto">
            <a:xfrm rot="5400000">
              <a:off x="5216396" y="3945303"/>
              <a:ext cx="232128" cy="152400"/>
              <a:chOff x="528" y="336"/>
              <a:chExt cx="3268" cy="1920"/>
            </a:xfrm>
          </p:grpSpPr>
          <p:sp>
            <p:nvSpPr>
              <p:cNvPr id="46491" name="Oval 929">
                <a:extLst>
                  <a:ext uri="{FF2B5EF4-FFF2-40B4-BE49-F238E27FC236}">
                    <a16:creationId xmlns:a16="http://schemas.microsoft.com/office/drawing/2014/main" id="{F9BF3F5E-2AD2-430D-9E53-8B96E1C77D2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92" name="Oval 930">
                <a:extLst>
                  <a:ext uri="{FF2B5EF4-FFF2-40B4-BE49-F238E27FC236}">
                    <a16:creationId xmlns:a16="http://schemas.microsoft.com/office/drawing/2014/main" id="{3BF4F6D6-2A26-44D1-9E4C-E34EBDD41A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7" name="Group 928">
              <a:extLst>
                <a:ext uri="{FF2B5EF4-FFF2-40B4-BE49-F238E27FC236}">
                  <a16:creationId xmlns:a16="http://schemas.microsoft.com/office/drawing/2014/main" id="{A40015DD-5C2D-463B-B915-DC441F7E20E9}"/>
                </a:ext>
              </a:extLst>
            </p:cNvPr>
            <p:cNvGrpSpPr>
              <a:grpSpLocks/>
            </p:cNvGrpSpPr>
            <p:nvPr/>
          </p:nvGrpSpPr>
          <p:grpSpPr bwMode="auto">
            <a:xfrm rot="5400000">
              <a:off x="5140199" y="3835238"/>
              <a:ext cx="232128" cy="152400"/>
              <a:chOff x="528" y="336"/>
              <a:chExt cx="3268" cy="1920"/>
            </a:xfrm>
          </p:grpSpPr>
          <p:sp>
            <p:nvSpPr>
              <p:cNvPr id="46489" name="Oval 929">
                <a:extLst>
                  <a:ext uri="{FF2B5EF4-FFF2-40B4-BE49-F238E27FC236}">
                    <a16:creationId xmlns:a16="http://schemas.microsoft.com/office/drawing/2014/main" id="{7C2E7C8C-F31A-4324-A820-E2AFADA99D5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90" name="Oval 930">
                <a:extLst>
                  <a:ext uri="{FF2B5EF4-FFF2-40B4-BE49-F238E27FC236}">
                    <a16:creationId xmlns:a16="http://schemas.microsoft.com/office/drawing/2014/main" id="{C9636696-B781-44A2-8D1A-EF2497AC42F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8" name="Group 928">
              <a:extLst>
                <a:ext uri="{FF2B5EF4-FFF2-40B4-BE49-F238E27FC236}">
                  <a16:creationId xmlns:a16="http://schemas.microsoft.com/office/drawing/2014/main" id="{70447BD7-4D97-4A8B-94B8-06AEC713F068}"/>
                </a:ext>
              </a:extLst>
            </p:cNvPr>
            <p:cNvGrpSpPr>
              <a:grpSpLocks/>
            </p:cNvGrpSpPr>
            <p:nvPr/>
          </p:nvGrpSpPr>
          <p:grpSpPr bwMode="auto">
            <a:xfrm rot="5400000">
              <a:off x="5063996" y="3733634"/>
              <a:ext cx="232128" cy="152400"/>
              <a:chOff x="528" y="336"/>
              <a:chExt cx="3268" cy="1920"/>
            </a:xfrm>
          </p:grpSpPr>
          <p:sp>
            <p:nvSpPr>
              <p:cNvPr id="46487" name="Oval 929">
                <a:extLst>
                  <a:ext uri="{FF2B5EF4-FFF2-40B4-BE49-F238E27FC236}">
                    <a16:creationId xmlns:a16="http://schemas.microsoft.com/office/drawing/2014/main" id="{680E0270-9673-4B77-9F9A-A08B55BEC1F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88" name="Oval 930">
                <a:extLst>
                  <a:ext uri="{FF2B5EF4-FFF2-40B4-BE49-F238E27FC236}">
                    <a16:creationId xmlns:a16="http://schemas.microsoft.com/office/drawing/2014/main" id="{1A3911CE-F3C1-47C5-B934-84903A8C882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69" name="Group 928">
              <a:extLst>
                <a:ext uri="{FF2B5EF4-FFF2-40B4-BE49-F238E27FC236}">
                  <a16:creationId xmlns:a16="http://schemas.microsoft.com/office/drawing/2014/main" id="{E61FFDD6-BEC9-43FF-A66E-1EECA46EFC94}"/>
                </a:ext>
              </a:extLst>
            </p:cNvPr>
            <p:cNvGrpSpPr>
              <a:grpSpLocks/>
            </p:cNvGrpSpPr>
            <p:nvPr/>
          </p:nvGrpSpPr>
          <p:grpSpPr bwMode="auto">
            <a:xfrm rot="5400000">
              <a:off x="4987793" y="3632030"/>
              <a:ext cx="232128" cy="152400"/>
              <a:chOff x="528" y="336"/>
              <a:chExt cx="3268" cy="1920"/>
            </a:xfrm>
          </p:grpSpPr>
          <p:sp>
            <p:nvSpPr>
              <p:cNvPr id="46485" name="Oval 929">
                <a:extLst>
                  <a:ext uri="{FF2B5EF4-FFF2-40B4-BE49-F238E27FC236}">
                    <a16:creationId xmlns:a16="http://schemas.microsoft.com/office/drawing/2014/main" id="{0B5F2112-833D-42E5-B5FC-6BC766C204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86" name="Oval 930">
                <a:extLst>
                  <a:ext uri="{FF2B5EF4-FFF2-40B4-BE49-F238E27FC236}">
                    <a16:creationId xmlns:a16="http://schemas.microsoft.com/office/drawing/2014/main" id="{BC8D8497-4E3D-4272-AEE3-A27864CE4E9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0" name="Group 928">
              <a:extLst>
                <a:ext uri="{FF2B5EF4-FFF2-40B4-BE49-F238E27FC236}">
                  <a16:creationId xmlns:a16="http://schemas.microsoft.com/office/drawing/2014/main" id="{CB451121-0B2C-4955-83D5-BC0EDF4775B7}"/>
                </a:ext>
              </a:extLst>
            </p:cNvPr>
            <p:cNvGrpSpPr>
              <a:grpSpLocks/>
            </p:cNvGrpSpPr>
            <p:nvPr/>
          </p:nvGrpSpPr>
          <p:grpSpPr bwMode="auto">
            <a:xfrm rot="5400000">
              <a:off x="4920063" y="3513498"/>
              <a:ext cx="232128" cy="152400"/>
              <a:chOff x="528" y="336"/>
              <a:chExt cx="3268" cy="1920"/>
            </a:xfrm>
          </p:grpSpPr>
          <p:sp>
            <p:nvSpPr>
              <p:cNvPr id="46483" name="Oval 929">
                <a:extLst>
                  <a:ext uri="{FF2B5EF4-FFF2-40B4-BE49-F238E27FC236}">
                    <a16:creationId xmlns:a16="http://schemas.microsoft.com/office/drawing/2014/main" id="{CEC95848-D5AC-4016-8205-E21E7F61923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84" name="Oval 930">
                <a:extLst>
                  <a:ext uri="{FF2B5EF4-FFF2-40B4-BE49-F238E27FC236}">
                    <a16:creationId xmlns:a16="http://schemas.microsoft.com/office/drawing/2014/main" id="{79F1791E-7E9C-4B3F-A29D-6C50CCCD19E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1" name="Group 928">
              <a:extLst>
                <a:ext uri="{FF2B5EF4-FFF2-40B4-BE49-F238E27FC236}">
                  <a16:creationId xmlns:a16="http://schemas.microsoft.com/office/drawing/2014/main" id="{01E45F2E-7CE5-4322-86F4-1FFEEB22B9FE}"/>
                </a:ext>
              </a:extLst>
            </p:cNvPr>
            <p:cNvGrpSpPr>
              <a:grpSpLocks/>
            </p:cNvGrpSpPr>
            <p:nvPr/>
          </p:nvGrpSpPr>
          <p:grpSpPr bwMode="auto">
            <a:xfrm rot="5400000">
              <a:off x="4860796" y="3394975"/>
              <a:ext cx="232128" cy="152400"/>
              <a:chOff x="528" y="336"/>
              <a:chExt cx="3268" cy="1920"/>
            </a:xfrm>
          </p:grpSpPr>
          <p:sp>
            <p:nvSpPr>
              <p:cNvPr id="46481" name="Oval 929">
                <a:extLst>
                  <a:ext uri="{FF2B5EF4-FFF2-40B4-BE49-F238E27FC236}">
                    <a16:creationId xmlns:a16="http://schemas.microsoft.com/office/drawing/2014/main" id="{909F4A76-DFBE-48ED-A80C-472E485F00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82" name="Oval 930">
                <a:extLst>
                  <a:ext uri="{FF2B5EF4-FFF2-40B4-BE49-F238E27FC236}">
                    <a16:creationId xmlns:a16="http://schemas.microsoft.com/office/drawing/2014/main" id="{91C93FCA-A9E8-4F74-99B7-A72EBF4E70F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2" name="Group 928">
              <a:extLst>
                <a:ext uri="{FF2B5EF4-FFF2-40B4-BE49-F238E27FC236}">
                  <a16:creationId xmlns:a16="http://schemas.microsoft.com/office/drawing/2014/main" id="{3E1D3CB4-8345-4F74-A81D-9C9D11A82AA2}"/>
                </a:ext>
              </a:extLst>
            </p:cNvPr>
            <p:cNvGrpSpPr>
              <a:grpSpLocks/>
            </p:cNvGrpSpPr>
            <p:nvPr/>
          </p:nvGrpSpPr>
          <p:grpSpPr bwMode="auto">
            <a:xfrm rot="5400000">
              <a:off x="4784599" y="3284910"/>
              <a:ext cx="232128" cy="152400"/>
              <a:chOff x="528" y="336"/>
              <a:chExt cx="3268" cy="1920"/>
            </a:xfrm>
          </p:grpSpPr>
          <p:sp>
            <p:nvSpPr>
              <p:cNvPr id="46479" name="Oval 929">
                <a:extLst>
                  <a:ext uri="{FF2B5EF4-FFF2-40B4-BE49-F238E27FC236}">
                    <a16:creationId xmlns:a16="http://schemas.microsoft.com/office/drawing/2014/main" id="{4747FD51-5CAE-4E2A-9EAC-C90658E63B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80" name="Oval 930">
                <a:extLst>
                  <a:ext uri="{FF2B5EF4-FFF2-40B4-BE49-F238E27FC236}">
                    <a16:creationId xmlns:a16="http://schemas.microsoft.com/office/drawing/2014/main" id="{E35D8DF3-4640-4250-8A05-F6FC00025E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3" name="Group 928">
              <a:extLst>
                <a:ext uri="{FF2B5EF4-FFF2-40B4-BE49-F238E27FC236}">
                  <a16:creationId xmlns:a16="http://schemas.microsoft.com/office/drawing/2014/main" id="{AE27BE84-7683-464E-B5E2-B22B98555607}"/>
                </a:ext>
              </a:extLst>
            </p:cNvPr>
            <p:cNvGrpSpPr>
              <a:grpSpLocks/>
            </p:cNvGrpSpPr>
            <p:nvPr/>
          </p:nvGrpSpPr>
          <p:grpSpPr bwMode="auto">
            <a:xfrm rot="5400000">
              <a:off x="4708396" y="3183306"/>
              <a:ext cx="232128" cy="152400"/>
              <a:chOff x="528" y="336"/>
              <a:chExt cx="3268" cy="1920"/>
            </a:xfrm>
          </p:grpSpPr>
          <p:sp>
            <p:nvSpPr>
              <p:cNvPr id="46477" name="Oval 929">
                <a:extLst>
                  <a:ext uri="{FF2B5EF4-FFF2-40B4-BE49-F238E27FC236}">
                    <a16:creationId xmlns:a16="http://schemas.microsoft.com/office/drawing/2014/main" id="{55641BD3-8C57-458D-B13D-87538E957DC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78" name="Oval 930">
                <a:extLst>
                  <a:ext uri="{FF2B5EF4-FFF2-40B4-BE49-F238E27FC236}">
                    <a16:creationId xmlns:a16="http://schemas.microsoft.com/office/drawing/2014/main" id="{9411B51E-6486-4BBD-9030-A1830273E03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4" name="Group 928">
              <a:extLst>
                <a:ext uri="{FF2B5EF4-FFF2-40B4-BE49-F238E27FC236}">
                  <a16:creationId xmlns:a16="http://schemas.microsoft.com/office/drawing/2014/main" id="{ABB4EF40-9AAA-4C78-8F61-6166F3E3ED06}"/>
                </a:ext>
              </a:extLst>
            </p:cNvPr>
            <p:cNvGrpSpPr>
              <a:grpSpLocks/>
            </p:cNvGrpSpPr>
            <p:nvPr/>
          </p:nvGrpSpPr>
          <p:grpSpPr bwMode="auto">
            <a:xfrm rot="5400000">
              <a:off x="4632193" y="3081702"/>
              <a:ext cx="232128" cy="152400"/>
              <a:chOff x="528" y="336"/>
              <a:chExt cx="3268" cy="1920"/>
            </a:xfrm>
          </p:grpSpPr>
          <p:sp>
            <p:nvSpPr>
              <p:cNvPr id="46475" name="Oval 929">
                <a:extLst>
                  <a:ext uri="{FF2B5EF4-FFF2-40B4-BE49-F238E27FC236}">
                    <a16:creationId xmlns:a16="http://schemas.microsoft.com/office/drawing/2014/main" id="{033C6D85-B329-4A88-977B-13600039DC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76" name="Oval 930">
                <a:extLst>
                  <a:ext uri="{FF2B5EF4-FFF2-40B4-BE49-F238E27FC236}">
                    <a16:creationId xmlns:a16="http://schemas.microsoft.com/office/drawing/2014/main" id="{1E1BFC8C-31F6-409F-8AAB-56994C64F0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5" name="Group 928">
              <a:extLst>
                <a:ext uri="{FF2B5EF4-FFF2-40B4-BE49-F238E27FC236}">
                  <a16:creationId xmlns:a16="http://schemas.microsoft.com/office/drawing/2014/main" id="{77B009AC-5550-4772-B12C-1E299503B48F}"/>
                </a:ext>
              </a:extLst>
            </p:cNvPr>
            <p:cNvGrpSpPr>
              <a:grpSpLocks/>
            </p:cNvGrpSpPr>
            <p:nvPr/>
          </p:nvGrpSpPr>
          <p:grpSpPr bwMode="auto">
            <a:xfrm rot="5400000">
              <a:off x="4564463" y="2963170"/>
              <a:ext cx="232128" cy="152400"/>
              <a:chOff x="528" y="336"/>
              <a:chExt cx="3268" cy="1920"/>
            </a:xfrm>
          </p:grpSpPr>
          <p:sp>
            <p:nvSpPr>
              <p:cNvPr id="46473" name="Oval 929">
                <a:extLst>
                  <a:ext uri="{FF2B5EF4-FFF2-40B4-BE49-F238E27FC236}">
                    <a16:creationId xmlns:a16="http://schemas.microsoft.com/office/drawing/2014/main" id="{200A0484-4AF6-4D10-8EE0-8047CECEEF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74" name="Oval 930">
                <a:extLst>
                  <a:ext uri="{FF2B5EF4-FFF2-40B4-BE49-F238E27FC236}">
                    <a16:creationId xmlns:a16="http://schemas.microsoft.com/office/drawing/2014/main" id="{723F60D7-E66F-4C1D-8BD0-587BA25125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6" name="Group 928">
              <a:extLst>
                <a:ext uri="{FF2B5EF4-FFF2-40B4-BE49-F238E27FC236}">
                  <a16:creationId xmlns:a16="http://schemas.microsoft.com/office/drawing/2014/main" id="{1453D508-7895-488C-823C-A8D6FCA02130}"/>
                </a:ext>
              </a:extLst>
            </p:cNvPr>
            <p:cNvGrpSpPr>
              <a:grpSpLocks/>
            </p:cNvGrpSpPr>
            <p:nvPr/>
          </p:nvGrpSpPr>
          <p:grpSpPr bwMode="auto">
            <a:xfrm rot="5400000">
              <a:off x="3929462" y="3716729"/>
              <a:ext cx="232128" cy="152400"/>
              <a:chOff x="528" y="336"/>
              <a:chExt cx="3268" cy="1920"/>
            </a:xfrm>
          </p:grpSpPr>
          <p:sp>
            <p:nvSpPr>
              <p:cNvPr id="46471" name="Oval 929">
                <a:extLst>
                  <a:ext uri="{FF2B5EF4-FFF2-40B4-BE49-F238E27FC236}">
                    <a16:creationId xmlns:a16="http://schemas.microsoft.com/office/drawing/2014/main" id="{5B5D04DC-C02A-48F5-8522-894620CF69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72" name="Oval 930">
                <a:extLst>
                  <a:ext uri="{FF2B5EF4-FFF2-40B4-BE49-F238E27FC236}">
                    <a16:creationId xmlns:a16="http://schemas.microsoft.com/office/drawing/2014/main" id="{8E412744-124D-4CCC-BB46-D2B90665441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7" name="Group 928">
              <a:extLst>
                <a:ext uri="{FF2B5EF4-FFF2-40B4-BE49-F238E27FC236}">
                  <a16:creationId xmlns:a16="http://schemas.microsoft.com/office/drawing/2014/main" id="{476ED634-6517-4BEC-BB63-156317112646}"/>
                </a:ext>
              </a:extLst>
            </p:cNvPr>
            <p:cNvGrpSpPr>
              <a:grpSpLocks/>
            </p:cNvGrpSpPr>
            <p:nvPr/>
          </p:nvGrpSpPr>
          <p:grpSpPr bwMode="auto">
            <a:xfrm rot="5400000">
              <a:off x="3895595" y="3606662"/>
              <a:ext cx="232128" cy="152400"/>
              <a:chOff x="528" y="336"/>
              <a:chExt cx="3268" cy="1920"/>
            </a:xfrm>
          </p:grpSpPr>
          <p:sp>
            <p:nvSpPr>
              <p:cNvPr id="46469" name="Oval 929">
                <a:extLst>
                  <a:ext uri="{FF2B5EF4-FFF2-40B4-BE49-F238E27FC236}">
                    <a16:creationId xmlns:a16="http://schemas.microsoft.com/office/drawing/2014/main" id="{2BA0E48D-A68E-4795-A438-8348D19705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70" name="Oval 930">
                <a:extLst>
                  <a:ext uri="{FF2B5EF4-FFF2-40B4-BE49-F238E27FC236}">
                    <a16:creationId xmlns:a16="http://schemas.microsoft.com/office/drawing/2014/main" id="{B3D6A2C6-611F-4482-8F02-698F59576CF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8" name="Group 928">
              <a:extLst>
                <a:ext uri="{FF2B5EF4-FFF2-40B4-BE49-F238E27FC236}">
                  <a16:creationId xmlns:a16="http://schemas.microsoft.com/office/drawing/2014/main" id="{F08CCFE8-FCBE-4262-9E89-1954C8027965}"/>
                </a:ext>
              </a:extLst>
            </p:cNvPr>
            <p:cNvGrpSpPr>
              <a:grpSpLocks/>
            </p:cNvGrpSpPr>
            <p:nvPr/>
          </p:nvGrpSpPr>
          <p:grpSpPr bwMode="auto">
            <a:xfrm rot="5400000">
              <a:off x="3743195" y="3394993"/>
              <a:ext cx="232128" cy="152400"/>
              <a:chOff x="528" y="336"/>
              <a:chExt cx="3268" cy="1920"/>
            </a:xfrm>
          </p:grpSpPr>
          <p:sp>
            <p:nvSpPr>
              <p:cNvPr id="46467" name="Oval 929">
                <a:extLst>
                  <a:ext uri="{FF2B5EF4-FFF2-40B4-BE49-F238E27FC236}">
                    <a16:creationId xmlns:a16="http://schemas.microsoft.com/office/drawing/2014/main" id="{FA6519F2-E283-415D-9A0E-E9DF5DCBD1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68" name="Oval 930">
                <a:extLst>
                  <a:ext uri="{FF2B5EF4-FFF2-40B4-BE49-F238E27FC236}">
                    <a16:creationId xmlns:a16="http://schemas.microsoft.com/office/drawing/2014/main" id="{E2095A9C-A894-4D01-97AF-541E43889E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79" name="Group 928">
              <a:extLst>
                <a:ext uri="{FF2B5EF4-FFF2-40B4-BE49-F238E27FC236}">
                  <a16:creationId xmlns:a16="http://schemas.microsoft.com/office/drawing/2014/main" id="{AE7E5488-29E8-4AEC-A219-C55B43FA87EA}"/>
                </a:ext>
              </a:extLst>
            </p:cNvPr>
            <p:cNvGrpSpPr>
              <a:grpSpLocks/>
            </p:cNvGrpSpPr>
            <p:nvPr/>
          </p:nvGrpSpPr>
          <p:grpSpPr bwMode="auto">
            <a:xfrm rot="5400000">
              <a:off x="3666992" y="3293389"/>
              <a:ext cx="232128" cy="152400"/>
              <a:chOff x="528" y="336"/>
              <a:chExt cx="3268" cy="1920"/>
            </a:xfrm>
          </p:grpSpPr>
          <p:sp>
            <p:nvSpPr>
              <p:cNvPr id="46465" name="Oval 929">
                <a:extLst>
                  <a:ext uri="{FF2B5EF4-FFF2-40B4-BE49-F238E27FC236}">
                    <a16:creationId xmlns:a16="http://schemas.microsoft.com/office/drawing/2014/main" id="{9D35AEAD-1C3D-4F85-AF77-AB9761A816A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66" name="Oval 930">
                <a:extLst>
                  <a:ext uri="{FF2B5EF4-FFF2-40B4-BE49-F238E27FC236}">
                    <a16:creationId xmlns:a16="http://schemas.microsoft.com/office/drawing/2014/main" id="{37B65F0F-C8A5-4F30-B4CE-11F7D15286C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0" name="Group 928">
              <a:extLst>
                <a:ext uri="{FF2B5EF4-FFF2-40B4-BE49-F238E27FC236}">
                  <a16:creationId xmlns:a16="http://schemas.microsoft.com/office/drawing/2014/main" id="{BD4434F3-695D-4450-AFA0-55247C06D995}"/>
                </a:ext>
              </a:extLst>
            </p:cNvPr>
            <p:cNvGrpSpPr>
              <a:grpSpLocks/>
            </p:cNvGrpSpPr>
            <p:nvPr/>
          </p:nvGrpSpPr>
          <p:grpSpPr bwMode="auto">
            <a:xfrm rot="5400000">
              <a:off x="3599262" y="3174857"/>
              <a:ext cx="232128" cy="152400"/>
              <a:chOff x="528" y="336"/>
              <a:chExt cx="3268" cy="1920"/>
            </a:xfrm>
          </p:grpSpPr>
          <p:sp>
            <p:nvSpPr>
              <p:cNvPr id="46463" name="Oval 929">
                <a:extLst>
                  <a:ext uri="{FF2B5EF4-FFF2-40B4-BE49-F238E27FC236}">
                    <a16:creationId xmlns:a16="http://schemas.microsoft.com/office/drawing/2014/main" id="{DC4BB8DE-A080-47BA-AD75-2E111F5DFDF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64" name="Oval 930">
                <a:extLst>
                  <a:ext uri="{FF2B5EF4-FFF2-40B4-BE49-F238E27FC236}">
                    <a16:creationId xmlns:a16="http://schemas.microsoft.com/office/drawing/2014/main" id="{DA99FF8F-9717-4B06-8054-2DD8514512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1" name="Group 928">
              <a:extLst>
                <a:ext uri="{FF2B5EF4-FFF2-40B4-BE49-F238E27FC236}">
                  <a16:creationId xmlns:a16="http://schemas.microsoft.com/office/drawing/2014/main" id="{3184E69A-CE01-4519-87CD-52CC62008102}"/>
                </a:ext>
              </a:extLst>
            </p:cNvPr>
            <p:cNvGrpSpPr>
              <a:grpSpLocks/>
            </p:cNvGrpSpPr>
            <p:nvPr/>
          </p:nvGrpSpPr>
          <p:grpSpPr bwMode="auto">
            <a:xfrm rot="5400000">
              <a:off x="3539995" y="3056334"/>
              <a:ext cx="232128" cy="152400"/>
              <a:chOff x="528" y="336"/>
              <a:chExt cx="3268" cy="1920"/>
            </a:xfrm>
          </p:grpSpPr>
          <p:sp>
            <p:nvSpPr>
              <p:cNvPr id="46461" name="Oval 929">
                <a:extLst>
                  <a:ext uri="{FF2B5EF4-FFF2-40B4-BE49-F238E27FC236}">
                    <a16:creationId xmlns:a16="http://schemas.microsoft.com/office/drawing/2014/main" id="{AF8E6F2D-0BA3-4374-AA24-9829271137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62" name="Oval 930">
                <a:extLst>
                  <a:ext uri="{FF2B5EF4-FFF2-40B4-BE49-F238E27FC236}">
                    <a16:creationId xmlns:a16="http://schemas.microsoft.com/office/drawing/2014/main" id="{69CFB039-8A8D-4DB4-970F-602702C863B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2" name="Group 928">
              <a:extLst>
                <a:ext uri="{FF2B5EF4-FFF2-40B4-BE49-F238E27FC236}">
                  <a16:creationId xmlns:a16="http://schemas.microsoft.com/office/drawing/2014/main" id="{F5A911CD-4415-4C3A-992C-209C133D8767}"/>
                </a:ext>
              </a:extLst>
            </p:cNvPr>
            <p:cNvGrpSpPr>
              <a:grpSpLocks/>
            </p:cNvGrpSpPr>
            <p:nvPr/>
          </p:nvGrpSpPr>
          <p:grpSpPr bwMode="auto">
            <a:xfrm rot="5400000">
              <a:off x="3463798" y="2946269"/>
              <a:ext cx="232128" cy="152400"/>
              <a:chOff x="528" y="336"/>
              <a:chExt cx="3268" cy="1920"/>
            </a:xfrm>
          </p:grpSpPr>
          <p:sp>
            <p:nvSpPr>
              <p:cNvPr id="46459" name="Oval 929">
                <a:extLst>
                  <a:ext uri="{FF2B5EF4-FFF2-40B4-BE49-F238E27FC236}">
                    <a16:creationId xmlns:a16="http://schemas.microsoft.com/office/drawing/2014/main" id="{26E5240F-19C8-4A72-835C-1F087C676B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60" name="Oval 930">
                <a:extLst>
                  <a:ext uri="{FF2B5EF4-FFF2-40B4-BE49-F238E27FC236}">
                    <a16:creationId xmlns:a16="http://schemas.microsoft.com/office/drawing/2014/main" id="{D99B9BA3-2DF7-4D42-A018-A921560AB3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3" name="Group 928">
              <a:extLst>
                <a:ext uri="{FF2B5EF4-FFF2-40B4-BE49-F238E27FC236}">
                  <a16:creationId xmlns:a16="http://schemas.microsoft.com/office/drawing/2014/main" id="{032B08E2-14D8-4E94-A6BA-1E21A0F62939}"/>
                </a:ext>
              </a:extLst>
            </p:cNvPr>
            <p:cNvGrpSpPr>
              <a:grpSpLocks/>
            </p:cNvGrpSpPr>
            <p:nvPr/>
          </p:nvGrpSpPr>
          <p:grpSpPr bwMode="auto">
            <a:xfrm rot="5400000">
              <a:off x="3446864" y="3166411"/>
              <a:ext cx="232128" cy="152400"/>
              <a:chOff x="528" y="336"/>
              <a:chExt cx="3268" cy="1920"/>
            </a:xfrm>
          </p:grpSpPr>
          <p:sp>
            <p:nvSpPr>
              <p:cNvPr id="46457" name="Oval 929">
                <a:extLst>
                  <a:ext uri="{FF2B5EF4-FFF2-40B4-BE49-F238E27FC236}">
                    <a16:creationId xmlns:a16="http://schemas.microsoft.com/office/drawing/2014/main" id="{84624AF9-D25B-4DC3-A339-A28C64DC0D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58" name="Oval 930">
                <a:extLst>
                  <a:ext uri="{FF2B5EF4-FFF2-40B4-BE49-F238E27FC236}">
                    <a16:creationId xmlns:a16="http://schemas.microsoft.com/office/drawing/2014/main" id="{19C4ED62-198A-4B6F-9C4E-BAD457BEB7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4" name="Group 928">
              <a:extLst>
                <a:ext uri="{FF2B5EF4-FFF2-40B4-BE49-F238E27FC236}">
                  <a16:creationId xmlns:a16="http://schemas.microsoft.com/office/drawing/2014/main" id="{5297F6E7-C10D-4A5F-8161-855F5464C89E}"/>
                </a:ext>
              </a:extLst>
            </p:cNvPr>
            <p:cNvGrpSpPr>
              <a:grpSpLocks/>
            </p:cNvGrpSpPr>
            <p:nvPr/>
          </p:nvGrpSpPr>
          <p:grpSpPr bwMode="auto">
            <a:xfrm rot="5400000">
              <a:off x="5140192" y="4343261"/>
              <a:ext cx="232128" cy="152400"/>
              <a:chOff x="528" y="336"/>
              <a:chExt cx="3268" cy="1920"/>
            </a:xfrm>
          </p:grpSpPr>
          <p:sp>
            <p:nvSpPr>
              <p:cNvPr id="46455" name="Oval 929">
                <a:extLst>
                  <a:ext uri="{FF2B5EF4-FFF2-40B4-BE49-F238E27FC236}">
                    <a16:creationId xmlns:a16="http://schemas.microsoft.com/office/drawing/2014/main" id="{28F75CB7-B0A7-4E65-B77F-94FE608804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56" name="Oval 930">
                <a:extLst>
                  <a:ext uri="{FF2B5EF4-FFF2-40B4-BE49-F238E27FC236}">
                    <a16:creationId xmlns:a16="http://schemas.microsoft.com/office/drawing/2014/main" id="{1FCF1BB2-E328-4E34-891A-84D84561BE3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5" name="Group 928">
              <a:extLst>
                <a:ext uri="{FF2B5EF4-FFF2-40B4-BE49-F238E27FC236}">
                  <a16:creationId xmlns:a16="http://schemas.microsoft.com/office/drawing/2014/main" id="{45206E94-461E-4A99-94A1-C79EAA02FB82}"/>
                </a:ext>
              </a:extLst>
            </p:cNvPr>
            <p:cNvGrpSpPr>
              <a:grpSpLocks/>
            </p:cNvGrpSpPr>
            <p:nvPr/>
          </p:nvGrpSpPr>
          <p:grpSpPr bwMode="auto">
            <a:xfrm rot="5400000">
              <a:off x="5072462" y="4224729"/>
              <a:ext cx="232128" cy="152400"/>
              <a:chOff x="528" y="336"/>
              <a:chExt cx="3268" cy="1920"/>
            </a:xfrm>
          </p:grpSpPr>
          <p:sp>
            <p:nvSpPr>
              <p:cNvPr id="46453" name="Oval 929">
                <a:extLst>
                  <a:ext uri="{FF2B5EF4-FFF2-40B4-BE49-F238E27FC236}">
                    <a16:creationId xmlns:a16="http://schemas.microsoft.com/office/drawing/2014/main" id="{67E4F63A-A624-4B33-A952-04A1F206A4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54" name="Oval 930">
                <a:extLst>
                  <a:ext uri="{FF2B5EF4-FFF2-40B4-BE49-F238E27FC236}">
                    <a16:creationId xmlns:a16="http://schemas.microsoft.com/office/drawing/2014/main" id="{937A07F4-CCE2-46E2-977A-03D34582D22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6" name="Group 928">
              <a:extLst>
                <a:ext uri="{FF2B5EF4-FFF2-40B4-BE49-F238E27FC236}">
                  <a16:creationId xmlns:a16="http://schemas.microsoft.com/office/drawing/2014/main" id="{05AF24C4-43CA-4E5B-917E-2D70ECF0F589}"/>
                </a:ext>
              </a:extLst>
            </p:cNvPr>
            <p:cNvGrpSpPr>
              <a:grpSpLocks/>
            </p:cNvGrpSpPr>
            <p:nvPr/>
          </p:nvGrpSpPr>
          <p:grpSpPr bwMode="auto">
            <a:xfrm rot="5400000">
              <a:off x="4022593" y="3615119"/>
              <a:ext cx="232128" cy="152400"/>
              <a:chOff x="528" y="336"/>
              <a:chExt cx="3268" cy="1920"/>
            </a:xfrm>
          </p:grpSpPr>
          <p:sp>
            <p:nvSpPr>
              <p:cNvPr id="46451" name="Oval 929">
                <a:extLst>
                  <a:ext uri="{FF2B5EF4-FFF2-40B4-BE49-F238E27FC236}">
                    <a16:creationId xmlns:a16="http://schemas.microsoft.com/office/drawing/2014/main" id="{8E06DC95-E56D-45DE-9E06-873D4C3416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52" name="Oval 930">
                <a:extLst>
                  <a:ext uri="{FF2B5EF4-FFF2-40B4-BE49-F238E27FC236}">
                    <a16:creationId xmlns:a16="http://schemas.microsoft.com/office/drawing/2014/main" id="{1BC7117F-12AD-42AB-9D08-640EEFFD8D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sp>
          <p:nvSpPr>
            <p:cNvPr id="45287" name="Oval 930">
              <a:extLst>
                <a:ext uri="{FF2B5EF4-FFF2-40B4-BE49-F238E27FC236}">
                  <a16:creationId xmlns:a16="http://schemas.microsoft.com/office/drawing/2014/main" id="{6AA86D22-9DFC-4DD9-B7E0-214527DE34D3}"/>
                </a:ext>
              </a:extLst>
            </p:cNvPr>
            <p:cNvSpPr>
              <a:spLocks noChangeArrowheads="1"/>
            </p:cNvSpPr>
            <p:nvPr/>
          </p:nvSpPr>
          <p:spPr bwMode="auto">
            <a:xfrm rot="5400000">
              <a:off x="4086269" y="3595398"/>
              <a:ext cx="39422" cy="58579"/>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5288" name="Group 928">
              <a:extLst>
                <a:ext uri="{FF2B5EF4-FFF2-40B4-BE49-F238E27FC236}">
                  <a16:creationId xmlns:a16="http://schemas.microsoft.com/office/drawing/2014/main" id="{7A283EC3-68CC-4919-92AF-C60A5478DDCA}"/>
                </a:ext>
              </a:extLst>
            </p:cNvPr>
            <p:cNvGrpSpPr>
              <a:grpSpLocks/>
            </p:cNvGrpSpPr>
            <p:nvPr/>
          </p:nvGrpSpPr>
          <p:grpSpPr bwMode="auto">
            <a:xfrm rot="5400000">
              <a:off x="3836326" y="3293383"/>
              <a:ext cx="232128" cy="152400"/>
              <a:chOff x="528" y="336"/>
              <a:chExt cx="3268" cy="1920"/>
            </a:xfrm>
          </p:grpSpPr>
          <p:sp>
            <p:nvSpPr>
              <p:cNvPr id="46449" name="Oval 929">
                <a:extLst>
                  <a:ext uri="{FF2B5EF4-FFF2-40B4-BE49-F238E27FC236}">
                    <a16:creationId xmlns:a16="http://schemas.microsoft.com/office/drawing/2014/main" id="{F490BEBA-FB52-48E9-9AE5-009BFD586A4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50" name="Oval 930">
                <a:extLst>
                  <a:ext uri="{FF2B5EF4-FFF2-40B4-BE49-F238E27FC236}">
                    <a16:creationId xmlns:a16="http://schemas.microsoft.com/office/drawing/2014/main" id="{2F6299F3-C955-466C-8960-EB59B270F7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89" name="Group 928">
              <a:extLst>
                <a:ext uri="{FF2B5EF4-FFF2-40B4-BE49-F238E27FC236}">
                  <a16:creationId xmlns:a16="http://schemas.microsoft.com/office/drawing/2014/main" id="{F8F17DF2-66C9-44E4-9EF9-C70DDF4E57A2}"/>
                </a:ext>
              </a:extLst>
            </p:cNvPr>
            <p:cNvGrpSpPr>
              <a:grpSpLocks/>
            </p:cNvGrpSpPr>
            <p:nvPr/>
          </p:nvGrpSpPr>
          <p:grpSpPr bwMode="auto">
            <a:xfrm rot="5400000">
              <a:off x="3760123" y="3191779"/>
              <a:ext cx="232128" cy="152400"/>
              <a:chOff x="528" y="336"/>
              <a:chExt cx="3268" cy="1920"/>
            </a:xfrm>
          </p:grpSpPr>
          <p:sp>
            <p:nvSpPr>
              <p:cNvPr id="46447" name="Oval 929">
                <a:extLst>
                  <a:ext uri="{FF2B5EF4-FFF2-40B4-BE49-F238E27FC236}">
                    <a16:creationId xmlns:a16="http://schemas.microsoft.com/office/drawing/2014/main" id="{BC101C0E-1F9B-45F4-8D3B-E0E9B28F12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48" name="Oval 930">
                <a:extLst>
                  <a:ext uri="{FF2B5EF4-FFF2-40B4-BE49-F238E27FC236}">
                    <a16:creationId xmlns:a16="http://schemas.microsoft.com/office/drawing/2014/main" id="{E612D4B2-7B6F-4B27-AD2F-E643B8B0BAA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0" name="Group 928">
              <a:extLst>
                <a:ext uri="{FF2B5EF4-FFF2-40B4-BE49-F238E27FC236}">
                  <a16:creationId xmlns:a16="http://schemas.microsoft.com/office/drawing/2014/main" id="{32E17D40-1FEF-4BA3-B0CE-675051006C67}"/>
                </a:ext>
              </a:extLst>
            </p:cNvPr>
            <p:cNvGrpSpPr>
              <a:grpSpLocks/>
            </p:cNvGrpSpPr>
            <p:nvPr/>
          </p:nvGrpSpPr>
          <p:grpSpPr bwMode="auto">
            <a:xfrm rot="5400000">
              <a:off x="3692393" y="3073247"/>
              <a:ext cx="232128" cy="152400"/>
              <a:chOff x="528" y="336"/>
              <a:chExt cx="3268" cy="1920"/>
            </a:xfrm>
          </p:grpSpPr>
          <p:sp>
            <p:nvSpPr>
              <p:cNvPr id="46445" name="Oval 929">
                <a:extLst>
                  <a:ext uri="{FF2B5EF4-FFF2-40B4-BE49-F238E27FC236}">
                    <a16:creationId xmlns:a16="http://schemas.microsoft.com/office/drawing/2014/main" id="{329B39CA-D3E3-4FB4-8524-33BF0DCC8F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46" name="Oval 930">
                <a:extLst>
                  <a:ext uri="{FF2B5EF4-FFF2-40B4-BE49-F238E27FC236}">
                    <a16:creationId xmlns:a16="http://schemas.microsoft.com/office/drawing/2014/main" id="{FFA9A38C-E38E-4640-A9B3-BD92F166AD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1" name="Group 928">
              <a:extLst>
                <a:ext uri="{FF2B5EF4-FFF2-40B4-BE49-F238E27FC236}">
                  <a16:creationId xmlns:a16="http://schemas.microsoft.com/office/drawing/2014/main" id="{BD36A8E1-CC71-452F-B5DB-C3A33321CE6D}"/>
                </a:ext>
              </a:extLst>
            </p:cNvPr>
            <p:cNvGrpSpPr>
              <a:grpSpLocks/>
            </p:cNvGrpSpPr>
            <p:nvPr/>
          </p:nvGrpSpPr>
          <p:grpSpPr bwMode="auto">
            <a:xfrm rot="5400000">
              <a:off x="3633126" y="2954724"/>
              <a:ext cx="232128" cy="152400"/>
              <a:chOff x="528" y="336"/>
              <a:chExt cx="3268" cy="1920"/>
            </a:xfrm>
          </p:grpSpPr>
          <p:sp>
            <p:nvSpPr>
              <p:cNvPr id="46443" name="Oval 929">
                <a:extLst>
                  <a:ext uri="{FF2B5EF4-FFF2-40B4-BE49-F238E27FC236}">
                    <a16:creationId xmlns:a16="http://schemas.microsoft.com/office/drawing/2014/main" id="{D3400765-657C-45EC-A61A-9A0136B753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44" name="Oval 930">
                <a:extLst>
                  <a:ext uri="{FF2B5EF4-FFF2-40B4-BE49-F238E27FC236}">
                    <a16:creationId xmlns:a16="http://schemas.microsoft.com/office/drawing/2014/main" id="{D54FBF5C-0032-406C-89C2-12F1C46D144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2" name="Group 928">
              <a:extLst>
                <a:ext uri="{FF2B5EF4-FFF2-40B4-BE49-F238E27FC236}">
                  <a16:creationId xmlns:a16="http://schemas.microsoft.com/office/drawing/2014/main" id="{25DE9F30-62CC-4C2E-BFF2-FE2E63B437B1}"/>
                </a:ext>
              </a:extLst>
            </p:cNvPr>
            <p:cNvGrpSpPr>
              <a:grpSpLocks/>
            </p:cNvGrpSpPr>
            <p:nvPr/>
          </p:nvGrpSpPr>
          <p:grpSpPr bwMode="auto">
            <a:xfrm rot="5400000">
              <a:off x="3556929" y="2844659"/>
              <a:ext cx="232128" cy="152400"/>
              <a:chOff x="528" y="336"/>
              <a:chExt cx="3268" cy="1920"/>
            </a:xfrm>
          </p:grpSpPr>
          <p:sp>
            <p:nvSpPr>
              <p:cNvPr id="46441" name="Oval 929">
                <a:extLst>
                  <a:ext uri="{FF2B5EF4-FFF2-40B4-BE49-F238E27FC236}">
                    <a16:creationId xmlns:a16="http://schemas.microsoft.com/office/drawing/2014/main" id="{3924AA45-7127-4E06-83B1-647FB4F5D4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42" name="Oval 930">
                <a:extLst>
                  <a:ext uri="{FF2B5EF4-FFF2-40B4-BE49-F238E27FC236}">
                    <a16:creationId xmlns:a16="http://schemas.microsoft.com/office/drawing/2014/main" id="{E5EC29E8-11BA-4486-981E-9A3CF79E23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3" name="Group 928">
              <a:extLst>
                <a:ext uri="{FF2B5EF4-FFF2-40B4-BE49-F238E27FC236}">
                  <a16:creationId xmlns:a16="http://schemas.microsoft.com/office/drawing/2014/main" id="{CFC9EDB6-2317-455B-B80C-4BD2D955D0BD}"/>
                </a:ext>
              </a:extLst>
            </p:cNvPr>
            <p:cNvGrpSpPr>
              <a:grpSpLocks/>
            </p:cNvGrpSpPr>
            <p:nvPr/>
          </p:nvGrpSpPr>
          <p:grpSpPr bwMode="auto">
            <a:xfrm rot="5400000">
              <a:off x="5309526" y="4343255"/>
              <a:ext cx="232128" cy="152400"/>
              <a:chOff x="528" y="336"/>
              <a:chExt cx="3268" cy="1920"/>
            </a:xfrm>
          </p:grpSpPr>
          <p:sp>
            <p:nvSpPr>
              <p:cNvPr id="46439" name="Oval 929">
                <a:extLst>
                  <a:ext uri="{FF2B5EF4-FFF2-40B4-BE49-F238E27FC236}">
                    <a16:creationId xmlns:a16="http://schemas.microsoft.com/office/drawing/2014/main" id="{EE5FFE16-399B-4182-AE30-8C2C0E7082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40" name="Oval 930">
                <a:extLst>
                  <a:ext uri="{FF2B5EF4-FFF2-40B4-BE49-F238E27FC236}">
                    <a16:creationId xmlns:a16="http://schemas.microsoft.com/office/drawing/2014/main" id="{3615A530-9604-4536-9493-713A49898BC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4" name="Group 928">
              <a:extLst>
                <a:ext uri="{FF2B5EF4-FFF2-40B4-BE49-F238E27FC236}">
                  <a16:creationId xmlns:a16="http://schemas.microsoft.com/office/drawing/2014/main" id="{D53D2012-AEEC-46C7-9F83-0CC1E1BEBECB}"/>
                </a:ext>
              </a:extLst>
            </p:cNvPr>
            <p:cNvGrpSpPr>
              <a:grpSpLocks/>
            </p:cNvGrpSpPr>
            <p:nvPr/>
          </p:nvGrpSpPr>
          <p:grpSpPr bwMode="auto">
            <a:xfrm rot="5400000">
              <a:off x="5233323" y="4241651"/>
              <a:ext cx="232128" cy="152400"/>
              <a:chOff x="528" y="336"/>
              <a:chExt cx="3268" cy="1920"/>
            </a:xfrm>
          </p:grpSpPr>
          <p:sp>
            <p:nvSpPr>
              <p:cNvPr id="46437" name="Oval 929">
                <a:extLst>
                  <a:ext uri="{FF2B5EF4-FFF2-40B4-BE49-F238E27FC236}">
                    <a16:creationId xmlns:a16="http://schemas.microsoft.com/office/drawing/2014/main" id="{551713B6-8433-49C1-AA2A-51EF2A5277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38" name="Oval 930">
                <a:extLst>
                  <a:ext uri="{FF2B5EF4-FFF2-40B4-BE49-F238E27FC236}">
                    <a16:creationId xmlns:a16="http://schemas.microsoft.com/office/drawing/2014/main" id="{93B6B8F4-1D5D-4247-A711-03B99411C3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5" name="Group 928">
              <a:extLst>
                <a:ext uri="{FF2B5EF4-FFF2-40B4-BE49-F238E27FC236}">
                  <a16:creationId xmlns:a16="http://schemas.microsoft.com/office/drawing/2014/main" id="{A36A9A24-6051-4F94-A983-F3FB70CE8A6F}"/>
                </a:ext>
              </a:extLst>
            </p:cNvPr>
            <p:cNvGrpSpPr>
              <a:grpSpLocks/>
            </p:cNvGrpSpPr>
            <p:nvPr/>
          </p:nvGrpSpPr>
          <p:grpSpPr bwMode="auto">
            <a:xfrm rot="5400000">
              <a:off x="5165593" y="4123119"/>
              <a:ext cx="232128" cy="152400"/>
              <a:chOff x="528" y="336"/>
              <a:chExt cx="3268" cy="1920"/>
            </a:xfrm>
          </p:grpSpPr>
          <p:sp>
            <p:nvSpPr>
              <p:cNvPr id="46435" name="Oval 929">
                <a:extLst>
                  <a:ext uri="{FF2B5EF4-FFF2-40B4-BE49-F238E27FC236}">
                    <a16:creationId xmlns:a16="http://schemas.microsoft.com/office/drawing/2014/main" id="{E53962A7-1345-48C1-8479-449930A4E09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36" name="Oval 930">
                <a:extLst>
                  <a:ext uri="{FF2B5EF4-FFF2-40B4-BE49-F238E27FC236}">
                    <a16:creationId xmlns:a16="http://schemas.microsoft.com/office/drawing/2014/main" id="{5B1C6A87-45AE-4B1A-8777-71507FA17B9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6" name="Group 928">
              <a:extLst>
                <a:ext uri="{FF2B5EF4-FFF2-40B4-BE49-F238E27FC236}">
                  <a16:creationId xmlns:a16="http://schemas.microsoft.com/office/drawing/2014/main" id="{F344D212-13A3-4958-A0A3-93EABFC2386A}"/>
                </a:ext>
              </a:extLst>
            </p:cNvPr>
            <p:cNvGrpSpPr>
              <a:grpSpLocks/>
            </p:cNvGrpSpPr>
            <p:nvPr/>
          </p:nvGrpSpPr>
          <p:grpSpPr bwMode="auto">
            <a:xfrm rot="5400000">
              <a:off x="4225795" y="3665915"/>
              <a:ext cx="232128" cy="152400"/>
              <a:chOff x="528" y="336"/>
              <a:chExt cx="3268" cy="1920"/>
            </a:xfrm>
          </p:grpSpPr>
          <p:sp>
            <p:nvSpPr>
              <p:cNvPr id="46433" name="Oval 929">
                <a:extLst>
                  <a:ext uri="{FF2B5EF4-FFF2-40B4-BE49-F238E27FC236}">
                    <a16:creationId xmlns:a16="http://schemas.microsoft.com/office/drawing/2014/main" id="{FA49A174-53EC-4A73-97F3-18293D63C24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34" name="Oval 930">
                <a:extLst>
                  <a:ext uri="{FF2B5EF4-FFF2-40B4-BE49-F238E27FC236}">
                    <a16:creationId xmlns:a16="http://schemas.microsoft.com/office/drawing/2014/main" id="{070DA399-CF5E-47AD-B80F-0DDE988A0A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7" name="Group 928">
              <a:extLst>
                <a:ext uri="{FF2B5EF4-FFF2-40B4-BE49-F238E27FC236}">
                  <a16:creationId xmlns:a16="http://schemas.microsoft.com/office/drawing/2014/main" id="{994B1694-DDF2-4CA5-ADFC-21B499C1CFB5}"/>
                </a:ext>
              </a:extLst>
            </p:cNvPr>
            <p:cNvGrpSpPr>
              <a:grpSpLocks/>
            </p:cNvGrpSpPr>
            <p:nvPr/>
          </p:nvGrpSpPr>
          <p:grpSpPr bwMode="auto">
            <a:xfrm rot="5400000">
              <a:off x="4149592" y="3564311"/>
              <a:ext cx="232128" cy="152400"/>
              <a:chOff x="528" y="336"/>
              <a:chExt cx="3268" cy="1920"/>
            </a:xfrm>
          </p:grpSpPr>
          <p:sp>
            <p:nvSpPr>
              <p:cNvPr id="46431" name="Oval 929">
                <a:extLst>
                  <a:ext uri="{FF2B5EF4-FFF2-40B4-BE49-F238E27FC236}">
                    <a16:creationId xmlns:a16="http://schemas.microsoft.com/office/drawing/2014/main" id="{226172CF-7EA0-412E-9ABC-282D85B7F4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32" name="Oval 930">
                <a:extLst>
                  <a:ext uri="{FF2B5EF4-FFF2-40B4-BE49-F238E27FC236}">
                    <a16:creationId xmlns:a16="http://schemas.microsoft.com/office/drawing/2014/main" id="{C53BFE14-EAD4-4E0D-90AE-0A985DC0F7E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8" name="Group 928">
              <a:extLst>
                <a:ext uri="{FF2B5EF4-FFF2-40B4-BE49-F238E27FC236}">
                  <a16:creationId xmlns:a16="http://schemas.microsoft.com/office/drawing/2014/main" id="{BE916DBD-FAD0-4025-A627-E399AC1EDED4}"/>
                </a:ext>
              </a:extLst>
            </p:cNvPr>
            <p:cNvGrpSpPr>
              <a:grpSpLocks/>
            </p:cNvGrpSpPr>
            <p:nvPr/>
          </p:nvGrpSpPr>
          <p:grpSpPr bwMode="auto">
            <a:xfrm rot="5400000">
              <a:off x="4081862" y="3445779"/>
              <a:ext cx="232128" cy="152400"/>
              <a:chOff x="528" y="336"/>
              <a:chExt cx="3268" cy="1920"/>
            </a:xfrm>
          </p:grpSpPr>
          <p:sp>
            <p:nvSpPr>
              <p:cNvPr id="46429" name="Oval 929">
                <a:extLst>
                  <a:ext uri="{FF2B5EF4-FFF2-40B4-BE49-F238E27FC236}">
                    <a16:creationId xmlns:a16="http://schemas.microsoft.com/office/drawing/2014/main" id="{8769C8B9-63F4-4391-B1E3-5E356A73B3E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30" name="Oval 930">
                <a:extLst>
                  <a:ext uri="{FF2B5EF4-FFF2-40B4-BE49-F238E27FC236}">
                    <a16:creationId xmlns:a16="http://schemas.microsoft.com/office/drawing/2014/main" id="{0F797027-9B3D-4B02-9A42-23CBA08757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299" name="Group 928">
              <a:extLst>
                <a:ext uri="{FF2B5EF4-FFF2-40B4-BE49-F238E27FC236}">
                  <a16:creationId xmlns:a16="http://schemas.microsoft.com/office/drawing/2014/main" id="{A9A8333D-4181-4D25-949D-7AB048CA0D0B}"/>
                </a:ext>
              </a:extLst>
            </p:cNvPr>
            <p:cNvGrpSpPr>
              <a:grpSpLocks/>
            </p:cNvGrpSpPr>
            <p:nvPr/>
          </p:nvGrpSpPr>
          <p:grpSpPr bwMode="auto">
            <a:xfrm rot="5400000">
              <a:off x="4047995" y="3335712"/>
              <a:ext cx="232128" cy="152400"/>
              <a:chOff x="528" y="336"/>
              <a:chExt cx="3268" cy="1920"/>
            </a:xfrm>
          </p:grpSpPr>
          <p:sp>
            <p:nvSpPr>
              <p:cNvPr id="46427" name="Oval 929">
                <a:extLst>
                  <a:ext uri="{FF2B5EF4-FFF2-40B4-BE49-F238E27FC236}">
                    <a16:creationId xmlns:a16="http://schemas.microsoft.com/office/drawing/2014/main" id="{5BCDC771-40D3-4FDC-89BA-7ACC5D72289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28" name="Oval 930">
                <a:extLst>
                  <a:ext uri="{FF2B5EF4-FFF2-40B4-BE49-F238E27FC236}">
                    <a16:creationId xmlns:a16="http://schemas.microsoft.com/office/drawing/2014/main" id="{927244B0-B682-4707-9B08-A185AF60DD1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0" name="Group 928">
              <a:extLst>
                <a:ext uri="{FF2B5EF4-FFF2-40B4-BE49-F238E27FC236}">
                  <a16:creationId xmlns:a16="http://schemas.microsoft.com/office/drawing/2014/main" id="{986821D4-CD0F-429B-9D53-EE57D9F2F599}"/>
                </a:ext>
              </a:extLst>
            </p:cNvPr>
            <p:cNvGrpSpPr>
              <a:grpSpLocks/>
            </p:cNvGrpSpPr>
            <p:nvPr/>
          </p:nvGrpSpPr>
          <p:grpSpPr bwMode="auto">
            <a:xfrm rot="5400000">
              <a:off x="3971798" y="3225647"/>
              <a:ext cx="232128" cy="152400"/>
              <a:chOff x="528" y="336"/>
              <a:chExt cx="3268" cy="1920"/>
            </a:xfrm>
          </p:grpSpPr>
          <p:sp>
            <p:nvSpPr>
              <p:cNvPr id="46425" name="Oval 929">
                <a:extLst>
                  <a:ext uri="{FF2B5EF4-FFF2-40B4-BE49-F238E27FC236}">
                    <a16:creationId xmlns:a16="http://schemas.microsoft.com/office/drawing/2014/main" id="{3F4E5DF5-F948-4515-AC35-3F455FD7429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26" name="Oval 930">
                <a:extLst>
                  <a:ext uri="{FF2B5EF4-FFF2-40B4-BE49-F238E27FC236}">
                    <a16:creationId xmlns:a16="http://schemas.microsoft.com/office/drawing/2014/main" id="{9437AF20-B9B2-46D7-A37A-132F822A4C0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1" name="Group 928">
              <a:extLst>
                <a:ext uri="{FF2B5EF4-FFF2-40B4-BE49-F238E27FC236}">
                  <a16:creationId xmlns:a16="http://schemas.microsoft.com/office/drawing/2014/main" id="{B84936BD-8C91-4C78-AAE1-BFEC45345795}"/>
                </a:ext>
              </a:extLst>
            </p:cNvPr>
            <p:cNvGrpSpPr>
              <a:grpSpLocks/>
            </p:cNvGrpSpPr>
            <p:nvPr/>
          </p:nvGrpSpPr>
          <p:grpSpPr bwMode="auto">
            <a:xfrm rot="5400000">
              <a:off x="3895595" y="3124043"/>
              <a:ext cx="232128" cy="152400"/>
              <a:chOff x="528" y="336"/>
              <a:chExt cx="3268" cy="1920"/>
            </a:xfrm>
          </p:grpSpPr>
          <p:sp>
            <p:nvSpPr>
              <p:cNvPr id="46423" name="Oval 929">
                <a:extLst>
                  <a:ext uri="{FF2B5EF4-FFF2-40B4-BE49-F238E27FC236}">
                    <a16:creationId xmlns:a16="http://schemas.microsoft.com/office/drawing/2014/main" id="{D6AF0A29-B3A0-4507-BE01-A8F663B17D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24" name="Oval 930">
                <a:extLst>
                  <a:ext uri="{FF2B5EF4-FFF2-40B4-BE49-F238E27FC236}">
                    <a16:creationId xmlns:a16="http://schemas.microsoft.com/office/drawing/2014/main" id="{972936BC-001B-47BD-BA43-4741EAAF9B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2" name="Group 928">
              <a:extLst>
                <a:ext uri="{FF2B5EF4-FFF2-40B4-BE49-F238E27FC236}">
                  <a16:creationId xmlns:a16="http://schemas.microsoft.com/office/drawing/2014/main" id="{A190E7A8-436F-4EC5-9361-710FCCE777AB}"/>
                </a:ext>
              </a:extLst>
            </p:cNvPr>
            <p:cNvGrpSpPr>
              <a:grpSpLocks/>
            </p:cNvGrpSpPr>
            <p:nvPr/>
          </p:nvGrpSpPr>
          <p:grpSpPr bwMode="auto">
            <a:xfrm rot="5400000">
              <a:off x="3819392" y="3022439"/>
              <a:ext cx="232128" cy="152400"/>
              <a:chOff x="528" y="336"/>
              <a:chExt cx="3268" cy="1920"/>
            </a:xfrm>
          </p:grpSpPr>
          <p:sp>
            <p:nvSpPr>
              <p:cNvPr id="46421" name="Oval 929">
                <a:extLst>
                  <a:ext uri="{FF2B5EF4-FFF2-40B4-BE49-F238E27FC236}">
                    <a16:creationId xmlns:a16="http://schemas.microsoft.com/office/drawing/2014/main" id="{4ADFB799-C833-4D20-A5D5-A1C71BED02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22" name="Oval 930">
                <a:extLst>
                  <a:ext uri="{FF2B5EF4-FFF2-40B4-BE49-F238E27FC236}">
                    <a16:creationId xmlns:a16="http://schemas.microsoft.com/office/drawing/2014/main" id="{EBEB5A53-4A5D-4DB7-9BDB-5557D2DEEC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3" name="Group 928">
              <a:extLst>
                <a:ext uri="{FF2B5EF4-FFF2-40B4-BE49-F238E27FC236}">
                  <a16:creationId xmlns:a16="http://schemas.microsoft.com/office/drawing/2014/main" id="{AFE3EA65-B86F-44A6-9287-6370D71EA123}"/>
                </a:ext>
              </a:extLst>
            </p:cNvPr>
            <p:cNvGrpSpPr>
              <a:grpSpLocks/>
            </p:cNvGrpSpPr>
            <p:nvPr/>
          </p:nvGrpSpPr>
          <p:grpSpPr bwMode="auto">
            <a:xfrm rot="5400000">
              <a:off x="3751662" y="2903907"/>
              <a:ext cx="232128" cy="152400"/>
              <a:chOff x="528" y="336"/>
              <a:chExt cx="3268" cy="1920"/>
            </a:xfrm>
          </p:grpSpPr>
          <p:sp>
            <p:nvSpPr>
              <p:cNvPr id="46419" name="Oval 929">
                <a:extLst>
                  <a:ext uri="{FF2B5EF4-FFF2-40B4-BE49-F238E27FC236}">
                    <a16:creationId xmlns:a16="http://schemas.microsoft.com/office/drawing/2014/main" id="{28074634-0B26-4CD9-A373-5EC28AAAA60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20" name="Oval 930">
                <a:extLst>
                  <a:ext uri="{FF2B5EF4-FFF2-40B4-BE49-F238E27FC236}">
                    <a16:creationId xmlns:a16="http://schemas.microsoft.com/office/drawing/2014/main" id="{73A98838-915D-4864-BF88-ED8D9BF0EE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4" name="Group 928">
              <a:extLst>
                <a:ext uri="{FF2B5EF4-FFF2-40B4-BE49-F238E27FC236}">
                  <a16:creationId xmlns:a16="http://schemas.microsoft.com/office/drawing/2014/main" id="{C185259C-916B-4FCF-ADF1-B152D616C5E7}"/>
                </a:ext>
              </a:extLst>
            </p:cNvPr>
            <p:cNvGrpSpPr>
              <a:grpSpLocks/>
            </p:cNvGrpSpPr>
            <p:nvPr/>
          </p:nvGrpSpPr>
          <p:grpSpPr bwMode="auto">
            <a:xfrm rot="5400000">
              <a:off x="5521195" y="4385584"/>
              <a:ext cx="232128" cy="152400"/>
              <a:chOff x="528" y="336"/>
              <a:chExt cx="3268" cy="1920"/>
            </a:xfrm>
          </p:grpSpPr>
          <p:sp>
            <p:nvSpPr>
              <p:cNvPr id="46417" name="Oval 929">
                <a:extLst>
                  <a:ext uri="{FF2B5EF4-FFF2-40B4-BE49-F238E27FC236}">
                    <a16:creationId xmlns:a16="http://schemas.microsoft.com/office/drawing/2014/main" id="{398D6A74-8BDE-41CD-ACE8-2E055510B6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18" name="Oval 930">
                <a:extLst>
                  <a:ext uri="{FF2B5EF4-FFF2-40B4-BE49-F238E27FC236}">
                    <a16:creationId xmlns:a16="http://schemas.microsoft.com/office/drawing/2014/main" id="{C5D5C556-FA7D-4E73-9ABD-F89706ACE72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5" name="Group 928">
              <a:extLst>
                <a:ext uri="{FF2B5EF4-FFF2-40B4-BE49-F238E27FC236}">
                  <a16:creationId xmlns:a16="http://schemas.microsoft.com/office/drawing/2014/main" id="{D18F3D3A-FE12-4B50-B1F8-BCC5EBD9F922}"/>
                </a:ext>
              </a:extLst>
            </p:cNvPr>
            <p:cNvGrpSpPr>
              <a:grpSpLocks/>
            </p:cNvGrpSpPr>
            <p:nvPr/>
          </p:nvGrpSpPr>
          <p:grpSpPr bwMode="auto">
            <a:xfrm rot="5400000">
              <a:off x="5444998" y="4275519"/>
              <a:ext cx="232128" cy="152400"/>
              <a:chOff x="528" y="336"/>
              <a:chExt cx="3268" cy="1920"/>
            </a:xfrm>
          </p:grpSpPr>
          <p:sp>
            <p:nvSpPr>
              <p:cNvPr id="46415" name="Oval 929">
                <a:extLst>
                  <a:ext uri="{FF2B5EF4-FFF2-40B4-BE49-F238E27FC236}">
                    <a16:creationId xmlns:a16="http://schemas.microsoft.com/office/drawing/2014/main" id="{18F4DF02-CDB5-48BE-A644-72AA095715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16" name="Oval 930">
                <a:extLst>
                  <a:ext uri="{FF2B5EF4-FFF2-40B4-BE49-F238E27FC236}">
                    <a16:creationId xmlns:a16="http://schemas.microsoft.com/office/drawing/2014/main" id="{D55A841E-6CDD-4166-B37E-B3A3AAE2910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6" name="Group 928">
              <a:extLst>
                <a:ext uri="{FF2B5EF4-FFF2-40B4-BE49-F238E27FC236}">
                  <a16:creationId xmlns:a16="http://schemas.microsoft.com/office/drawing/2014/main" id="{E8271BD7-8896-48DE-8FE6-77AE4F2D3FB1}"/>
                </a:ext>
              </a:extLst>
            </p:cNvPr>
            <p:cNvGrpSpPr>
              <a:grpSpLocks/>
            </p:cNvGrpSpPr>
            <p:nvPr/>
          </p:nvGrpSpPr>
          <p:grpSpPr bwMode="auto">
            <a:xfrm rot="5400000">
              <a:off x="5368795" y="4173915"/>
              <a:ext cx="232128" cy="152400"/>
              <a:chOff x="528" y="336"/>
              <a:chExt cx="3268" cy="1920"/>
            </a:xfrm>
          </p:grpSpPr>
          <p:sp>
            <p:nvSpPr>
              <p:cNvPr id="46413" name="Oval 929">
                <a:extLst>
                  <a:ext uri="{FF2B5EF4-FFF2-40B4-BE49-F238E27FC236}">
                    <a16:creationId xmlns:a16="http://schemas.microsoft.com/office/drawing/2014/main" id="{7BC16126-48EC-4F83-A6F9-77EE7C4F65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14" name="Oval 930">
                <a:extLst>
                  <a:ext uri="{FF2B5EF4-FFF2-40B4-BE49-F238E27FC236}">
                    <a16:creationId xmlns:a16="http://schemas.microsoft.com/office/drawing/2014/main" id="{15E0CF9B-797B-44D7-83A9-3AD1A60C12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7" name="Group 928">
              <a:extLst>
                <a:ext uri="{FF2B5EF4-FFF2-40B4-BE49-F238E27FC236}">
                  <a16:creationId xmlns:a16="http://schemas.microsoft.com/office/drawing/2014/main" id="{2AE2E5A2-7FB8-43A3-95D3-CDCE7E7E3EF7}"/>
                </a:ext>
              </a:extLst>
            </p:cNvPr>
            <p:cNvGrpSpPr>
              <a:grpSpLocks/>
            </p:cNvGrpSpPr>
            <p:nvPr/>
          </p:nvGrpSpPr>
          <p:grpSpPr bwMode="auto">
            <a:xfrm rot="5400000">
              <a:off x="5292592" y="4072311"/>
              <a:ext cx="232128" cy="152400"/>
              <a:chOff x="528" y="336"/>
              <a:chExt cx="3268" cy="1920"/>
            </a:xfrm>
          </p:grpSpPr>
          <p:sp>
            <p:nvSpPr>
              <p:cNvPr id="46411" name="Oval 929">
                <a:extLst>
                  <a:ext uri="{FF2B5EF4-FFF2-40B4-BE49-F238E27FC236}">
                    <a16:creationId xmlns:a16="http://schemas.microsoft.com/office/drawing/2014/main" id="{07C77B9E-CEAF-47F2-AB99-633CF776DB6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12" name="Oval 930">
                <a:extLst>
                  <a:ext uri="{FF2B5EF4-FFF2-40B4-BE49-F238E27FC236}">
                    <a16:creationId xmlns:a16="http://schemas.microsoft.com/office/drawing/2014/main" id="{DC4D19CA-D3C8-4AEB-A15C-CF66B9339D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8" name="Group 928">
              <a:extLst>
                <a:ext uri="{FF2B5EF4-FFF2-40B4-BE49-F238E27FC236}">
                  <a16:creationId xmlns:a16="http://schemas.microsoft.com/office/drawing/2014/main" id="{424121C7-FA6E-43AE-9E74-5EA56235850A}"/>
                </a:ext>
              </a:extLst>
            </p:cNvPr>
            <p:cNvGrpSpPr>
              <a:grpSpLocks/>
            </p:cNvGrpSpPr>
            <p:nvPr/>
          </p:nvGrpSpPr>
          <p:grpSpPr bwMode="auto">
            <a:xfrm rot="5400000">
              <a:off x="5224862" y="3953779"/>
              <a:ext cx="232128" cy="152400"/>
              <a:chOff x="528" y="336"/>
              <a:chExt cx="3268" cy="1920"/>
            </a:xfrm>
          </p:grpSpPr>
          <p:sp>
            <p:nvSpPr>
              <p:cNvPr id="46409" name="Oval 929">
                <a:extLst>
                  <a:ext uri="{FF2B5EF4-FFF2-40B4-BE49-F238E27FC236}">
                    <a16:creationId xmlns:a16="http://schemas.microsoft.com/office/drawing/2014/main" id="{20E41150-D42E-46A0-8A91-C76386EEE0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10" name="Oval 930">
                <a:extLst>
                  <a:ext uri="{FF2B5EF4-FFF2-40B4-BE49-F238E27FC236}">
                    <a16:creationId xmlns:a16="http://schemas.microsoft.com/office/drawing/2014/main" id="{A70CE458-D83F-4908-BC5A-7FC3BFAC1A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09" name="Group 928">
              <a:extLst>
                <a:ext uri="{FF2B5EF4-FFF2-40B4-BE49-F238E27FC236}">
                  <a16:creationId xmlns:a16="http://schemas.microsoft.com/office/drawing/2014/main" id="{F757B9CB-9EF2-429A-BD6F-387C30BCC969}"/>
                </a:ext>
              </a:extLst>
            </p:cNvPr>
            <p:cNvGrpSpPr>
              <a:grpSpLocks/>
            </p:cNvGrpSpPr>
            <p:nvPr/>
          </p:nvGrpSpPr>
          <p:grpSpPr bwMode="auto">
            <a:xfrm rot="5400000">
              <a:off x="4403596" y="3665909"/>
              <a:ext cx="232128" cy="152400"/>
              <a:chOff x="528" y="336"/>
              <a:chExt cx="3268" cy="1920"/>
            </a:xfrm>
          </p:grpSpPr>
          <p:sp>
            <p:nvSpPr>
              <p:cNvPr id="46407" name="Oval 929">
                <a:extLst>
                  <a:ext uri="{FF2B5EF4-FFF2-40B4-BE49-F238E27FC236}">
                    <a16:creationId xmlns:a16="http://schemas.microsoft.com/office/drawing/2014/main" id="{D7EE2BAD-F1E8-45ED-B9A2-5E0FA346E5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08" name="Oval 930">
                <a:extLst>
                  <a:ext uri="{FF2B5EF4-FFF2-40B4-BE49-F238E27FC236}">
                    <a16:creationId xmlns:a16="http://schemas.microsoft.com/office/drawing/2014/main" id="{9D56DF35-FF7E-4BBD-8FCD-AB583B2D0F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0" name="Group 928">
              <a:extLst>
                <a:ext uri="{FF2B5EF4-FFF2-40B4-BE49-F238E27FC236}">
                  <a16:creationId xmlns:a16="http://schemas.microsoft.com/office/drawing/2014/main" id="{145E023A-A8FD-4BEE-9C71-EB3D51387AF8}"/>
                </a:ext>
              </a:extLst>
            </p:cNvPr>
            <p:cNvGrpSpPr>
              <a:grpSpLocks/>
            </p:cNvGrpSpPr>
            <p:nvPr/>
          </p:nvGrpSpPr>
          <p:grpSpPr bwMode="auto">
            <a:xfrm rot="5400000">
              <a:off x="4327399" y="3555844"/>
              <a:ext cx="232128" cy="152400"/>
              <a:chOff x="528" y="336"/>
              <a:chExt cx="3268" cy="1920"/>
            </a:xfrm>
          </p:grpSpPr>
          <p:sp>
            <p:nvSpPr>
              <p:cNvPr id="46405" name="Oval 929">
                <a:extLst>
                  <a:ext uri="{FF2B5EF4-FFF2-40B4-BE49-F238E27FC236}">
                    <a16:creationId xmlns:a16="http://schemas.microsoft.com/office/drawing/2014/main" id="{37AC2D8D-7D10-4ADC-ABA1-26B3233E94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06" name="Oval 930">
                <a:extLst>
                  <a:ext uri="{FF2B5EF4-FFF2-40B4-BE49-F238E27FC236}">
                    <a16:creationId xmlns:a16="http://schemas.microsoft.com/office/drawing/2014/main" id="{908E3319-904B-4B0F-BA3D-FCF6407592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1" name="Group 928">
              <a:extLst>
                <a:ext uri="{FF2B5EF4-FFF2-40B4-BE49-F238E27FC236}">
                  <a16:creationId xmlns:a16="http://schemas.microsoft.com/office/drawing/2014/main" id="{D7D810C3-B9C2-4CD6-BF2E-6C7D069FF54C}"/>
                </a:ext>
              </a:extLst>
            </p:cNvPr>
            <p:cNvGrpSpPr>
              <a:grpSpLocks/>
            </p:cNvGrpSpPr>
            <p:nvPr/>
          </p:nvGrpSpPr>
          <p:grpSpPr bwMode="auto">
            <a:xfrm rot="5400000">
              <a:off x="4251196" y="3454240"/>
              <a:ext cx="232128" cy="152400"/>
              <a:chOff x="528" y="336"/>
              <a:chExt cx="3268" cy="1920"/>
            </a:xfrm>
          </p:grpSpPr>
          <p:sp>
            <p:nvSpPr>
              <p:cNvPr id="46403" name="Oval 929">
                <a:extLst>
                  <a:ext uri="{FF2B5EF4-FFF2-40B4-BE49-F238E27FC236}">
                    <a16:creationId xmlns:a16="http://schemas.microsoft.com/office/drawing/2014/main" id="{CBA1BBA1-0E71-4CA6-B5F7-46E72DAB73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04" name="Oval 930">
                <a:extLst>
                  <a:ext uri="{FF2B5EF4-FFF2-40B4-BE49-F238E27FC236}">
                    <a16:creationId xmlns:a16="http://schemas.microsoft.com/office/drawing/2014/main" id="{4E621AB5-E1CE-4F51-A9A7-A3CF389C72D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2" name="Group 928">
              <a:extLst>
                <a:ext uri="{FF2B5EF4-FFF2-40B4-BE49-F238E27FC236}">
                  <a16:creationId xmlns:a16="http://schemas.microsoft.com/office/drawing/2014/main" id="{6E506B16-6F88-4C61-97F7-AAB8F51785B6}"/>
                </a:ext>
              </a:extLst>
            </p:cNvPr>
            <p:cNvGrpSpPr>
              <a:grpSpLocks/>
            </p:cNvGrpSpPr>
            <p:nvPr/>
          </p:nvGrpSpPr>
          <p:grpSpPr bwMode="auto">
            <a:xfrm rot="5400000">
              <a:off x="4174993" y="3352636"/>
              <a:ext cx="232128" cy="152400"/>
              <a:chOff x="528" y="336"/>
              <a:chExt cx="3268" cy="1920"/>
            </a:xfrm>
          </p:grpSpPr>
          <p:sp>
            <p:nvSpPr>
              <p:cNvPr id="46401" name="Oval 929">
                <a:extLst>
                  <a:ext uri="{FF2B5EF4-FFF2-40B4-BE49-F238E27FC236}">
                    <a16:creationId xmlns:a16="http://schemas.microsoft.com/office/drawing/2014/main" id="{2D183ED5-B297-4A5A-A155-13D2FD2D74F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02" name="Oval 930">
                <a:extLst>
                  <a:ext uri="{FF2B5EF4-FFF2-40B4-BE49-F238E27FC236}">
                    <a16:creationId xmlns:a16="http://schemas.microsoft.com/office/drawing/2014/main" id="{31F28D5C-494B-44CE-A0DE-A6BF17CB2C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3" name="Group 928">
              <a:extLst>
                <a:ext uri="{FF2B5EF4-FFF2-40B4-BE49-F238E27FC236}">
                  <a16:creationId xmlns:a16="http://schemas.microsoft.com/office/drawing/2014/main" id="{E8229381-4DF4-49E4-AC5E-79B9DC68215B}"/>
                </a:ext>
              </a:extLst>
            </p:cNvPr>
            <p:cNvGrpSpPr>
              <a:grpSpLocks/>
            </p:cNvGrpSpPr>
            <p:nvPr/>
          </p:nvGrpSpPr>
          <p:grpSpPr bwMode="auto">
            <a:xfrm rot="5400000">
              <a:off x="4107263" y="3234104"/>
              <a:ext cx="232128" cy="152400"/>
              <a:chOff x="528" y="336"/>
              <a:chExt cx="3268" cy="1920"/>
            </a:xfrm>
          </p:grpSpPr>
          <p:sp>
            <p:nvSpPr>
              <p:cNvPr id="46399" name="Oval 929">
                <a:extLst>
                  <a:ext uri="{FF2B5EF4-FFF2-40B4-BE49-F238E27FC236}">
                    <a16:creationId xmlns:a16="http://schemas.microsoft.com/office/drawing/2014/main" id="{67B4519A-66DB-486D-8397-7868988266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400" name="Oval 930">
                <a:extLst>
                  <a:ext uri="{FF2B5EF4-FFF2-40B4-BE49-F238E27FC236}">
                    <a16:creationId xmlns:a16="http://schemas.microsoft.com/office/drawing/2014/main" id="{296A5C55-B82E-47EC-A615-37AD0A9C72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4" name="Group 928">
              <a:extLst>
                <a:ext uri="{FF2B5EF4-FFF2-40B4-BE49-F238E27FC236}">
                  <a16:creationId xmlns:a16="http://schemas.microsoft.com/office/drawing/2014/main" id="{C1C46F8A-1E07-4D7F-A217-AAEA1EC70CCB}"/>
                </a:ext>
              </a:extLst>
            </p:cNvPr>
            <p:cNvGrpSpPr>
              <a:grpSpLocks/>
            </p:cNvGrpSpPr>
            <p:nvPr/>
          </p:nvGrpSpPr>
          <p:grpSpPr bwMode="auto">
            <a:xfrm rot="5400000">
              <a:off x="4073396" y="3124037"/>
              <a:ext cx="232128" cy="152400"/>
              <a:chOff x="528" y="336"/>
              <a:chExt cx="3268" cy="1920"/>
            </a:xfrm>
          </p:grpSpPr>
          <p:sp>
            <p:nvSpPr>
              <p:cNvPr id="46397" name="Oval 929">
                <a:extLst>
                  <a:ext uri="{FF2B5EF4-FFF2-40B4-BE49-F238E27FC236}">
                    <a16:creationId xmlns:a16="http://schemas.microsoft.com/office/drawing/2014/main" id="{182DB94A-F9B3-49A0-843E-5A05DA78A7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98" name="Oval 930">
                <a:extLst>
                  <a:ext uri="{FF2B5EF4-FFF2-40B4-BE49-F238E27FC236}">
                    <a16:creationId xmlns:a16="http://schemas.microsoft.com/office/drawing/2014/main" id="{4C4FA28C-0239-4D0D-AC4C-C06EA306737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5" name="Group 928">
              <a:extLst>
                <a:ext uri="{FF2B5EF4-FFF2-40B4-BE49-F238E27FC236}">
                  <a16:creationId xmlns:a16="http://schemas.microsoft.com/office/drawing/2014/main" id="{A1401B21-5C48-4777-9FA6-8831A63FB839}"/>
                </a:ext>
              </a:extLst>
            </p:cNvPr>
            <p:cNvGrpSpPr>
              <a:grpSpLocks/>
            </p:cNvGrpSpPr>
            <p:nvPr/>
          </p:nvGrpSpPr>
          <p:grpSpPr bwMode="auto">
            <a:xfrm rot="5400000">
              <a:off x="3997199" y="3013972"/>
              <a:ext cx="232128" cy="152400"/>
              <a:chOff x="528" y="336"/>
              <a:chExt cx="3268" cy="1920"/>
            </a:xfrm>
          </p:grpSpPr>
          <p:sp>
            <p:nvSpPr>
              <p:cNvPr id="46395" name="Oval 929">
                <a:extLst>
                  <a:ext uri="{FF2B5EF4-FFF2-40B4-BE49-F238E27FC236}">
                    <a16:creationId xmlns:a16="http://schemas.microsoft.com/office/drawing/2014/main" id="{B3AF7F6E-41AA-4B67-BBB9-52A71ECB1FB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96" name="Oval 930">
                <a:extLst>
                  <a:ext uri="{FF2B5EF4-FFF2-40B4-BE49-F238E27FC236}">
                    <a16:creationId xmlns:a16="http://schemas.microsoft.com/office/drawing/2014/main" id="{4D4E8F88-8FAF-4B97-9049-92F81DB7C5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6" name="Group 928">
              <a:extLst>
                <a:ext uri="{FF2B5EF4-FFF2-40B4-BE49-F238E27FC236}">
                  <a16:creationId xmlns:a16="http://schemas.microsoft.com/office/drawing/2014/main" id="{3DD9E24A-8546-491D-B1DA-BBB23DDB1482}"/>
                </a:ext>
              </a:extLst>
            </p:cNvPr>
            <p:cNvGrpSpPr>
              <a:grpSpLocks/>
            </p:cNvGrpSpPr>
            <p:nvPr/>
          </p:nvGrpSpPr>
          <p:grpSpPr bwMode="auto">
            <a:xfrm rot="5400000">
              <a:off x="3920996" y="2912368"/>
              <a:ext cx="232128" cy="152400"/>
              <a:chOff x="528" y="336"/>
              <a:chExt cx="3268" cy="1920"/>
            </a:xfrm>
          </p:grpSpPr>
          <p:sp>
            <p:nvSpPr>
              <p:cNvPr id="46393" name="Oval 929">
                <a:extLst>
                  <a:ext uri="{FF2B5EF4-FFF2-40B4-BE49-F238E27FC236}">
                    <a16:creationId xmlns:a16="http://schemas.microsoft.com/office/drawing/2014/main" id="{0A56330E-003F-4A42-9F8F-D891AE53E5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94" name="Oval 930">
                <a:extLst>
                  <a:ext uri="{FF2B5EF4-FFF2-40B4-BE49-F238E27FC236}">
                    <a16:creationId xmlns:a16="http://schemas.microsoft.com/office/drawing/2014/main" id="{0F4F368A-6D36-4078-9D1E-68AFA88056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7" name="Group 928">
              <a:extLst>
                <a:ext uri="{FF2B5EF4-FFF2-40B4-BE49-F238E27FC236}">
                  <a16:creationId xmlns:a16="http://schemas.microsoft.com/office/drawing/2014/main" id="{D0C352CB-EDAF-4627-A8D7-A4E858991352}"/>
                </a:ext>
              </a:extLst>
            </p:cNvPr>
            <p:cNvGrpSpPr>
              <a:grpSpLocks/>
            </p:cNvGrpSpPr>
            <p:nvPr/>
          </p:nvGrpSpPr>
          <p:grpSpPr bwMode="auto">
            <a:xfrm rot="5400000">
              <a:off x="5673593" y="4410964"/>
              <a:ext cx="232128" cy="152400"/>
              <a:chOff x="528" y="336"/>
              <a:chExt cx="3268" cy="1920"/>
            </a:xfrm>
          </p:grpSpPr>
          <p:sp>
            <p:nvSpPr>
              <p:cNvPr id="46391" name="Oval 929">
                <a:extLst>
                  <a:ext uri="{FF2B5EF4-FFF2-40B4-BE49-F238E27FC236}">
                    <a16:creationId xmlns:a16="http://schemas.microsoft.com/office/drawing/2014/main" id="{FCFB737C-3070-43B0-95D9-7F4F82B5EB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92" name="Oval 930">
                <a:extLst>
                  <a:ext uri="{FF2B5EF4-FFF2-40B4-BE49-F238E27FC236}">
                    <a16:creationId xmlns:a16="http://schemas.microsoft.com/office/drawing/2014/main" id="{34F1B885-C29F-4424-B08D-93178FABBAD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8" name="Group 928">
              <a:extLst>
                <a:ext uri="{FF2B5EF4-FFF2-40B4-BE49-F238E27FC236}">
                  <a16:creationId xmlns:a16="http://schemas.microsoft.com/office/drawing/2014/main" id="{FF4B811F-C7CA-4886-B4FF-1E7D2C90D876}"/>
                </a:ext>
              </a:extLst>
            </p:cNvPr>
            <p:cNvGrpSpPr>
              <a:grpSpLocks/>
            </p:cNvGrpSpPr>
            <p:nvPr/>
          </p:nvGrpSpPr>
          <p:grpSpPr bwMode="auto">
            <a:xfrm rot="5400000">
              <a:off x="5605863" y="4292432"/>
              <a:ext cx="232128" cy="152400"/>
              <a:chOff x="528" y="336"/>
              <a:chExt cx="3268" cy="1920"/>
            </a:xfrm>
          </p:grpSpPr>
          <p:sp>
            <p:nvSpPr>
              <p:cNvPr id="46389" name="Oval 929">
                <a:extLst>
                  <a:ext uri="{FF2B5EF4-FFF2-40B4-BE49-F238E27FC236}">
                    <a16:creationId xmlns:a16="http://schemas.microsoft.com/office/drawing/2014/main" id="{C4EE93C8-3F8A-4929-A66D-2B20EDA7046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90" name="Oval 930">
                <a:extLst>
                  <a:ext uri="{FF2B5EF4-FFF2-40B4-BE49-F238E27FC236}">
                    <a16:creationId xmlns:a16="http://schemas.microsoft.com/office/drawing/2014/main" id="{11539328-7E3E-4C35-B9D3-F9C07338E9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19" name="Group 928">
              <a:extLst>
                <a:ext uri="{FF2B5EF4-FFF2-40B4-BE49-F238E27FC236}">
                  <a16:creationId xmlns:a16="http://schemas.microsoft.com/office/drawing/2014/main" id="{DEAEB203-BD3E-4157-BEF0-3C5B558A0012}"/>
                </a:ext>
              </a:extLst>
            </p:cNvPr>
            <p:cNvGrpSpPr>
              <a:grpSpLocks/>
            </p:cNvGrpSpPr>
            <p:nvPr/>
          </p:nvGrpSpPr>
          <p:grpSpPr bwMode="auto">
            <a:xfrm rot="5400000">
              <a:off x="5546596" y="4173909"/>
              <a:ext cx="232128" cy="152400"/>
              <a:chOff x="528" y="336"/>
              <a:chExt cx="3268" cy="1920"/>
            </a:xfrm>
          </p:grpSpPr>
          <p:sp>
            <p:nvSpPr>
              <p:cNvPr id="46387" name="Oval 929">
                <a:extLst>
                  <a:ext uri="{FF2B5EF4-FFF2-40B4-BE49-F238E27FC236}">
                    <a16:creationId xmlns:a16="http://schemas.microsoft.com/office/drawing/2014/main" id="{A635F8DF-B68F-44F6-ACE1-16157F3FAD5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88" name="Oval 930">
                <a:extLst>
                  <a:ext uri="{FF2B5EF4-FFF2-40B4-BE49-F238E27FC236}">
                    <a16:creationId xmlns:a16="http://schemas.microsoft.com/office/drawing/2014/main" id="{0321E829-8D14-4F0C-A252-7207BB53D4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0" name="Group 928">
              <a:extLst>
                <a:ext uri="{FF2B5EF4-FFF2-40B4-BE49-F238E27FC236}">
                  <a16:creationId xmlns:a16="http://schemas.microsoft.com/office/drawing/2014/main" id="{F6EA57D4-0B48-4DCA-AA53-6BCCDF4F4274}"/>
                </a:ext>
              </a:extLst>
            </p:cNvPr>
            <p:cNvGrpSpPr>
              <a:grpSpLocks/>
            </p:cNvGrpSpPr>
            <p:nvPr/>
          </p:nvGrpSpPr>
          <p:grpSpPr bwMode="auto">
            <a:xfrm rot="5400000">
              <a:off x="5470399" y="4063844"/>
              <a:ext cx="232128" cy="152400"/>
              <a:chOff x="528" y="336"/>
              <a:chExt cx="3268" cy="1920"/>
            </a:xfrm>
          </p:grpSpPr>
          <p:sp>
            <p:nvSpPr>
              <p:cNvPr id="46385" name="Oval 929">
                <a:extLst>
                  <a:ext uri="{FF2B5EF4-FFF2-40B4-BE49-F238E27FC236}">
                    <a16:creationId xmlns:a16="http://schemas.microsoft.com/office/drawing/2014/main" id="{1C34A7A4-AAD5-4164-8534-52C0C76718C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86" name="Oval 930">
                <a:extLst>
                  <a:ext uri="{FF2B5EF4-FFF2-40B4-BE49-F238E27FC236}">
                    <a16:creationId xmlns:a16="http://schemas.microsoft.com/office/drawing/2014/main" id="{FC044ECE-C35A-42D1-B25D-F0BC5DE0D96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1" name="Group 928">
              <a:extLst>
                <a:ext uri="{FF2B5EF4-FFF2-40B4-BE49-F238E27FC236}">
                  <a16:creationId xmlns:a16="http://schemas.microsoft.com/office/drawing/2014/main" id="{3370291D-39C8-410D-908D-67B36710C21B}"/>
                </a:ext>
              </a:extLst>
            </p:cNvPr>
            <p:cNvGrpSpPr>
              <a:grpSpLocks/>
            </p:cNvGrpSpPr>
            <p:nvPr/>
          </p:nvGrpSpPr>
          <p:grpSpPr bwMode="auto">
            <a:xfrm rot="5400000">
              <a:off x="5394196" y="3962240"/>
              <a:ext cx="232128" cy="152400"/>
              <a:chOff x="528" y="336"/>
              <a:chExt cx="3268" cy="1920"/>
            </a:xfrm>
          </p:grpSpPr>
          <p:sp>
            <p:nvSpPr>
              <p:cNvPr id="46383" name="Oval 929">
                <a:extLst>
                  <a:ext uri="{FF2B5EF4-FFF2-40B4-BE49-F238E27FC236}">
                    <a16:creationId xmlns:a16="http://schemas.microsoft.com/office/drawing/2014/main" id="{5C9E20EB-1DA0-4023-B088-09E34142C4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84" name="Oval 930">
                <a:extLst>
                  <a:ext uri="{FF2B5EF4-FFF2-40B4-BE49-F238E27FC236}">
                    <a16:creationId xmlns:a16="http://schemas.microsoft.com/office/drawing/2014/main" id="{3402CD6F-19EC-4EFD-B4DB-F7338729EC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2" name="Group 928">
              <a:extLst>
                <a:ext uri="{FF2B5EF4-FFF2-40B4-BE49-F238E27FC236}">
                  <a16:creationId xmlns:a16="http://schemas.microsoft.com/office/drawing/2014/main" id="{A4FF235C-4DCD-405E-86CC-00F8C682FB90}"/>
                </a:ext>
              </a:extLst>
            </p:cNvPr>
            <p:cNvGrpSpPr>
              <a:grpSpLocks/>
            </p:cNvGrpSpPr>
            <p:nvPr/>
          </p:nvGrpSpPr>
          <p:grpSpPr bwMode="auto">
            <a:xfrm rot="5400000">
              <a:off x="5317993" y="3860636"/>
              <a:ext cx="232128" cy="152400"/>
              <a:chOff x="528" y="336"/>
              <a:chExt cx="3268" cy="1920"/>
            </a:xfrm>
          </p:grpSpPr>
          <p:sp>
            <p:nvSpPr>
              <p:cNvPr id="46381" name="Oval 929">
                <a:extLst>
                  <a:ext uri="{FF2B5EF4-FFF2-40B4-BE49-F238E27FC236}">
                    <a16:creationId xmlns:a16="http://schemas.microsoft.com/office/drawing/2014/main" id="{DE1F05F1-8EB1-4236-8675-C6AF317CF6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82" name="Oval 930">
                <a:extLst>
                  <a:ext uri="{FF2B5EF4-FFF2-40B4-BE49-F238E27FC236}">
                    <a16:creationId xmlns:a16="http://schemas.microsoft.com/office/drawing/2014/main" id="{2A405456-5140-4CB8-9E9E-0CE6AE6E38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3" name="Group 928">
              <a:extLst>
                <a:ext uri="{FF2B5EF4-FFF2-40B4-BE49-F238E27FC236}">
                  <a16:creationId xmlns:a16="http://schemas.microsoft.com/office/drawing/2014/main" id="{88B5B1A6-4BCD-4F27-B876-792134D19A52}"/>
                </a:ext>
              </a:extLst>
            </p:cNvPr>
            <p:cNvGrpSpPr>
              <a:grpSpLocks/>
            </p:cNvGrpSpPr>
            <p:nvPr/>
          </p:nvGrpSpPr>
          <p:grpSpPr bwMode="auto">
            <a:xfrm rot="5400000">
              <a:off x="5250263" y="3742104"/>
              <a:ext cx="232128" cy="152400"/>
              <a:chOff x="528" y="336"/>
              <a:chExt cx="3268" cy="1920"/>
            </a:xfrm>
          </p:grpSpPr>
          <p:sp>
            <p:nvSpPr>
              <p:cNvPr id="46379" name="Oval 929">
                <a:extLst>
                  <a:ext uri="{FF2B5EF4-FFF2-40B4-BE49-F238E27FC236}">
                    <a16:creationId xmlns:a16="http://schemas.microsoft.com/office/drawing/2014/main" id="{527A0D72-0FDC-4D36-86B2-C7EEEC0570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80" name="Oval 930">
                <a:extLst>
                  <a:ext uri="{FF2B5EF4-FFF2-40B4-BE49-F238E27FC236}">
                    <a16:creationId xmlns:a16="http://schemas.microsoft.com/office/drawing/2014/main" id="{F537C09A-AF76-4EE8-9D1C-C42963F02C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4" name="Group 928">
              <a:extLst>
                <a:ext uri="{FF2B5EF4-FFF2-40B4-BE49-F238E27FC236}">
                  <a16:creationId xmlns:a16="http://schemas.microsoft.com/office/drawing/2014/main" id="{3EF685F7-9444-4245-A53C-9CCA9AD2062F}"/>
                </a:ext>
              </a:extLst>
            </p:cNvPr>
            <p:cNvGrpSpPr>
              <a:grpSpLocks/>
            </p:cNvGrpSpPr>
            <p:nvPr/>
          </p:nvGrpSpPr>
          <p:grpSpPr bwMode="auto">
            <a:xfrm rot="5400000">
              <a:off x="3963331" y="3648997"/>
              <a:ext cx="232128" cy="152400"/>
              <a:chOff x="528" y="336"/>
              <a:chExt cx="3268" cy="1920"/>
            </a:xfrm>
          </p:grpSpPr>
          <p:sp>
            <p:nvSpPr>
              <p:cNvPr id="46377" name="Oval 929">
                <a:extLst>
                  <a:ext uri="{FF2B5EF4-FFF2-40B4-BE49-F238E27FC236}">
                    <a16:creationId xmlns:a16="http://schemas.microsoft.com/office/drawing/2014/main" id="{0726A9C0-C5EA-4FC7-9351-FD218722DA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78" name="Oval 930">
                <a:extLst>
                  <a:ext uri="{FF2B5EF4-FFF2-40B4-BE49-F238E27FC236}">
                    <a16:creationId xmlns:a16="http://schemas.microsoft.com/office/drawing/2014/main" id="{68101C83-0D09-4710-B641-32CE4354AF2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5" name="Group 928">
              <a:extLst>
                <a:ext uri="{FF2B5EF4-FFF2-40B4-BE49-F238E27FC236}">
                  <a16:creationId xmlns:a16="http://schemas.microsoft.com/office/drawing/2014/main" id="{8228D8D9-1236-4319-B0CB-5B9C2CD14146}"/>
                </a:ext>
              </a:extLst>
            </p:cNvPr>
            <p:cNvGrpSpPr>
              <a:grpSpLocks/>
            </p:cNvGrpSpPr>
            <p:nvPr/>
          </p:nvGrpSpPr>
          <p:grpSpPr bwMode="auto">
            <a:xfrm rot="5400000">
              <a:off x="3743195" y="3327257"/>
              <a:ext cx="232128" cy="152400"/>
              <a:chOff x="528" y="336"/>
              <a:chExt cx="3268" cy="1920"/>
            </a:xfrm>
          </p:grpSpPr>
          <p:sp>
            <p:nvSpPr>
              <p:cNvPr id="46375" name="Oval 929">
                <a:extLst>
                  <a:ext uri="{FF2B5EF4-FFF2-40B4-BE49-F238E27FC236}">
                    <a16:creationId xmlns:a16="http://schemas.microsoft.com/office/drawing/2014/main" id="{D9ED9ED5-CD83-439D-94D8-5FB76F19CE1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76" name="Oval 930">
                <a:extLst>
                  <a:ext uri="{FF2B5EF4-FFF2-40B4-BE49-F238E27FC236}">
                    <a16:creationId xmlns:a16="http://schemas.microsoft.com/office/drawing/2014/main" id="{5695754C-2C3F-4E25-9D42-2CBD4B659C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6" name="Group 928">
              <a:extLst>
                <a:ext uri="{FF2B5EF4-FFF2-40B4-BE49-F238E27FC236}">
                  <a16:creationId xmlns:a16="http://schemas.microsoft.com/office/drawing/2014/main" id="{19E8527E-49DE-448D-87A1-1A52A83B1756}"/>
                </a:ext>
              </a:extLst>
            </p:cNvPr>
            <p:cNvGrpSpPr>
              <a:grpSpLocks/>
            </p:cNvGrpSpPr>
            <p:nvPr/>
          </p:nvGrpSpPr>
          <p:grpSpPr bwMode="auto">
            <a:xfrm rot="5400000">
              <a:off x="3683928" y="3208734"/>
              <a:ext cx="232128" cy="152400"/>
              <a:chOff x="528" y="336"/>
              <a:chExt cx="3268" cy="1920"/>
            </a:xfrm>
          </p:grpSpPr>
          <p:sp>
            <p:nvSpPr>
              <p:cNvPr id="46373" name="Oval 929">
                <a:extLst>
                  <a:ext uri="{FF2B5EF4-FFF2-40B4-BE49-F238E27FC236}">
                    <a16:creationId xmlns:a16="http://schemas.microsoft.com/office/drawing/2014/main" id="{968CC0C6-3773-468A-BE26-6BB2F0507F5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74" name="Oval 930">
                <a:extLst>
                  <a:ext uri="{FF2B5EF4-FFF2-40B4-BE49-F238E27FC236}">
                    <a16:creationId xmlns:a16="http://schemas.microsoft.com/office/drawing/2014/main" id="{26F6C3F7-E08F-4E66-96BC-280E0CF152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7" name="Group 928">
              <a:extLst>
                <a:ext uri="{FF2B5EF4-FFF2-40B4-BE49-F238E27FC236}">
                  <a16:creationId xmlns:a16="http://schemas.microsoft.com/office/drawing/2014/main" id="{DFB782ED-47BB-469A-98EF-840CCAE96AC7}"/>
                </a:ext>
              </a:extLst>
            </p:cNvPr>
            <p:cNvGrpSpPr>
              <a:grpSpLocks/>
            </p:cNvGrpSpPr>
            <p:nvPr/>
          </p:nvGrpSpPr>
          <p:grpSpPr bwMode="auto">
            <a:xfrm rot="5400000">
              <a:off x="3607731" y="3098669"/>
              <a:ext cx="232128" cy="152400"/>
              <a:chOff x="528" y="336"/>
              <a:chExt cx="3268" cy="1920"/>
            </a:xfrm>
          </p:grpSpPr>
          <p:sp>
            <p:nvSpPr>
              <p:cNvPr id="46371" name="Oval 929">
                <a:extLst>
                  <a:ext uri="{FF2B5EF4-FFF2-40B4-BE49-F238E27FC236}">
                    <a16:creationId xmlns:a16="http://schemas.microsoft.com/office/drawing/2014/main" id="{17C018A9-D378-4E7E-BA5C-31A53DBDD1A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72" name="Oval 930">
                <a:extLst>
                  <a:ext uri="{FF2B5EF4-FFF2-40B4-BE49-F238E27FC236}">
                    <a16:creationId xmlns:a16="http://schemas.microsoft.com/office/drawing/2014/main" id="{81795157-4DAC-4BA5-82E6-224F3BF881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8" name="Group 928">
              <a:extLst>
                <a:ext uri="{FF2B5EF4-FFF2-40B4-BE49-F238E27FC236}">
                  <a16:creationId xmlns:a16="http://schemas.microsoft.com/office/drawing/2014/main" id="{CD9C84B7-FE3F-49B4-BF72-DDB931057A14}"/>
                </a:ext>
              </a:extLst>
            </p:cNvPr>
            <p:cNvGrpSpPr>
              <a:grpSpLocks/>
            </p:cNvGrpSpPr>
            <p:nvPr/>
          </p:nvGrpSpPr>
          <p:grpSpPr bwMode="auto">
            <a:xfrm rot="5400000">
              <a:off x="3531528" y="2997065"/>
              <a:ext cx="232128" cy="152400"/>
              <a:chOff x="528" y="336"/>
              <a:chExt cx="3268" cy="1920"/>
            </a:xfrm>
          </p:grpSpPr>
          <p:sp>
            <p:nvSpPr>
              <p:cNvPr id="46369" name="Oval 929">
                <a:extLst>
                  <a:ext uri="{FF2B5EF4-FFF2-40B4-BE49-F238E27FC236}">
                    <a16:creationId xmlns:a16="http://schemas.microsoft.com/office/drawing/2014/main" id="{17B0F8C8-617D-49F5-842F-BE38BA1AD23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70" name="Oval 930">
                <a:extLst>
                  <a:ext uri="{FF2B5EF4-FFF2-40B4-BE49-F238E27FC236}">
                    <a16:creationId xmlns:a16="http://schemas.microsoft.com/office/drawing/2014/main" id="{A35429DF-5489-437E-91D0-58078D00181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29" name="Group 928">
              <a:extLst>
                <a:ext uri="{FF2B5EF4-FFF2-40B4-BE49-F238E27FC236}">
                  <a16:creationId xmlns:a16="http://schemas.microsoft.com/office/drawing/2014/main" id="{95BDCAF3-33E8-48B3-BBA6-572B825A4110}"/>
                </a:ext>
              </a:extLst>
            </p:cNvPr>
            <p:cNvGrpSpPr>
              <a:grpSpLocks/>
            </p:cNvGrpSpPr>
            <p:nvPr/>
          </p:nvGrpSpPr>
          <p:grpSpPr bwMode="auto">
            <a:xfrm rot="5400000">
              <a:off x="3455325" y="2895461"/>
              <a:ext cx="232128" cy="152400"/>
              <a:chOff x="528" y="336"/>
              <a:chExt cx="3268" cy="1920"/>
            </a:xfrm>
          </p:grpSpPr>
          <p:sp>
            <p:nvSpPr>
              <p:cNvPr id="46367" name="Oval 929">
                <a:extLst>
                  <a:ext uri="{FF2B5EF4-FFF2-40B4-BE49-F238E27FC236}">
                    <a16:creationId xmlns:a16="http://schemas.microsoft.com/office/drawing/2014/main" id="{BD816796-A9FF-48AF-A471-4830A3DB5C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68" name="Oval 930">
                <a:extLst>
                  <a:ext uri="{FF2B5EF4-FFF2-40B4-BE49-F238E27FC236}">
                    <a16:creationId xmlns:a16="http://schemas.microsoft.com/office/drawing/2014/main" id="{FD5C0AEE-4E86-4709-97B3-05972777DF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0" name="Group 928">
              <a:extLst>
                <a:ext uri="{FF2B5EF4-FFF2-40B4-BE49-F238E27FC236}">
                  <a16:creationId xmlns:a16="http://schemas.microsoft.com/office/drawing/2014/main" id="{9EE19FCC-2C49-453F-B0D6-C9B8FD9F8DAC}"/>
                </a:ext>
              </a:extLst>
            </p:cNvPr>
            <p:cNvGrpSpPr>
              <a:grpSpLocks/>
            </p:cNvGrpSpPr>
            <p:nvPr/>
          </p:nvGrpSpPr>
          <p:grpSpPr bwMode="auto">
            <a:xfrm rot="5400000">
              <a:off x="5216395" y="4377129"/>
              <a:ext cx="232128" cy="152400"/>
              <a:chOff x="528" y="336"/>
              <a:chExt cx="3268" cy="1920"/>
            </a:xfrm>
          </p:grpSpPr>
          <p:sp>
            <p:nvSpPr>
              <p:cNvPr id="46365" name="Oval 929">
                <a:extLst>
                  <a:ext uri="{FF2B5EF4-FFF2-40B4-BE49-F238E27FC236}">
                    <a16:creationId xmlns:a16="http://schemas.microsoft.com/office/drawing/2014/main" id="{6020E81A-F614-490C-BAAC-3A5514791E5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66" name="Oval 930">
                <a:extLst>
                  <a:ext uri="{FF2B5EF4-FFF2-40B4-BE49-F238E27FC236}">
                    <a16:creationId xmlns:a16="http://schemas.microsoft.com/office/drawing/2014/main" id="{A10CA610-90BD-40E3-82DE-D8CAA8FEE14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1" name="Group 928">
              <a:extLst>
                <a:ext uri="{FF2B5EF4-FFF2-40B4-BE49-F238E27FC236}">
                  <a16:creationId xmlns:a16="http://schemas.microsoft.com/office/drawing/2014/main" id="{60F5313D-53AA-4B1C-BAC9-C798A4ABE5B3}"/>
                </a:ext>
              </a:extLst>
            </p:cNvPr>
            <p:cNvGrpSpPr>
              <a:grpSpLocks/>
            </p:cNvGrpSpPr>
            <p:nvPr/>
          </p:nvGrpSpPr>
          <p:grpSpPr bwMode="auto">
            <a:xfrm rot="5400000">
              <a:off x="4132659" y="3657452"/>
              <a:ext cx="232128" cy="152400"/>
              <a:chOff x="528" y="336"/>
              <a:chExt cx="3268" cy="1920"/>
            </a:xfrm>
          </p:grpSpPr>
          <p:sp>
            <p:nvSpPr>
              <p:cNvPr id="46363" name="Oval 929">
                <a:extLst>
                  <a:ext uri="{FF2B5EF4-FFF2-40B4-BE49-F238E27FC236}">
                    <a16:creationId xmlns:a16="http://schemas.microsoft.com/office/drawing/2014/main" id="{F47540DE-3C90-4CA4-8181-C5F5BC92E65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64" name="Oval 930">
                <a:extLst>
                  <a:ext uri="{FF2B5EF4-FFF2-40B4-BE49-F238E27FC236}">
                    <a16:creationId xmlns:a16="http://schemas.microsoft.com/office/drawing/2014/main" id="{90FE6342-7B04-4FFB-9E5F-81318E8484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2" name="Group 928">
              <a:extLst>
                <a:ext uri="{FF2B5EF4-FFF2-40B4-BE49-F238E27FC236}">
                  <a16:creationId xmlns:a16="http://schemas.microsoft.com/office/drawing/2014/main" id="{360E3EC8-3D8E-4D30-A440-629C76243FBF}"/>
                </a:ext>
              </a:extLst>
            </p:cNvPr>
            <p:cNvGrpSpPr>
              <a:grpSpLocks/>
            </p:cNvGrpSpPr>
            <p:nvPr/>
          </p:nvGrpSpPr>
          <p:grpSpPr bwMode="auto">
            <a:xfrm rot="5400000">
              <a:off x="4056462" y="3547387"/>
              <a:ext cx="232128" cy="152400"/>
              <a:chOff x="528" y="336"/>
              <a:chExt cx="3268" cy="1920"/>
            </a:xfrm>
          </p:grpSpPr>
          <p:sp>
            <p:nvSpPr>
              <p:cNvPr id="46361" name="Oval 929">
                <a:extLst>
                  <a:ext uri="{FF2B5EF4-FFF2-40B4-BE49-F238E27FC236}">
                    <a16:creationId xmlns:a16="http://schemas.microsoft.com/office/drawing/2014/main" id="{58537313-CDB0-4A96-A4E6-B46829BFE6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62" name="Oval 930">
                <a:extLst>
                  <a:ext uri="{FF2B5EF4-FFF2-40B4-BE49-F238E27FC236}">
                    <a16:creationId xmlns:a16="http://schemas.microsoft.com/office/drawing/2014/main" id="{2A341C41-9003-4330-8420-B05BE95989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3" name="Group 928">
              <a:extLst>
                <a:ext uri="{FF2B5EF4-FFF2-40B4-BE49-F238E27FC236}">
                  <a16:creationId xmlns:a16="http://schemas.microsoft.com/office/drawing/2014/main" id="{6054C50C-4FB1-4302-9E0F-2667ACA0124A}"/>
                </a:ext>
              </a:extLst>
            </p:cNvPr>
            <p:cNvGrpSpPr>
              <a:grpSpLocks/>
            </p:cNvGrpSpPr>
            <p:nvPr/>
          </p:nvGrpSpPr>
          <p:grpSpPr bwMode="auto">
            <a:xfrm rot="5400000">
              <a:off x="3836326" y="3225647"/>
              <a:ext cx="232128" cy="152400"/>
              <a:chOff x="528" y="336"/>
              <a:chExt cx="3268" cy="1920"/>
            </a:xfrm>
          </p:grpSpPr>
          <p:sp>
            <p:nvSpPr>
              <p:cNvPr id="46359" name="Oval 929">
                <a:extLst>
                  <a:ext uri="{FF2B5EF4-FFF2-40B4-BE49-F238E27FC236}">
                    <a16:creationId xmlns:a16="http://schemas.microsoft.com/office/drawing/2014/main" id="{77815D4F-8651-4CDE-9409-D0808FC626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60" name="Oval 930">
                <a:extLst>
                  <a:ext uri="{FF2B5EF4-FFF2-40B4-BE49-F238E27FC236}">
                    <a16:creationId xmlns:a16="http://schemas.microsoft.com/office/drawing/2014/main" id="{7E602272-718D-4A87-9552-103DE6AA8F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4" name="Group 928">
              <a:extLst>
                <a:ext uri="{FF2B5EF4-FFF2-40B4-BE49-F238E27FC236}">
                  <a16:creationId xmlns:a16="http://schemas.microsoft.com/office/drawing/2014/main" id="{8F9564CD-4168-4141-850D-BA7B421EC16C}"/>
                </a:ext>
              </a:extLst>
            </p:cNvPr>
            <p:cNvGrpSpPr>
              <a:grpSpLocks/>
            </p:cNvGrpSpPr>
            <p:nvPr/>
          </p:nvGrpSpPr>
          <p:grpSpPr bwMode="auto">
            <a:xfrm rot="5400000">
              <a:off x="3777059" y="3107124"/>
              <a:ext cx="232128" cy="152400"/>
              <a:chOff x="528" y="336"/>
              <a:chExt cx="3268" cy="1920"/>
            </a:xfrm>
          </p:grpSpPr>
          <p:sp>
            <p:nvSpPr>
              <p:cNvPr id="46357" name="Oval 929">
                <a:extLst>
                  <a:ext uri="{FF2B5EF4-FFF2-40B4-BE49-F238E27FC236}">
                    <a16:creationId xmlns:a16="http://schemas.microsoft.com/office/drawing/2014/main" id="{0D704BEB-82A1-4A59-B04C-5EF2D276B7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58" name="Oval 930">
                <a:extLst>
                  <a:ext uri="{FF2B5EF4-FFF2-40B4-BE49-F238E27FC236}">
                    <a16:creationId xmlns:a16="http://schemas.microsoft.com/office/drawing/2014/main" id="{991A2829-D298-4266-BE07-757CC2F1AB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5" name="Group 928">
              <a:extLst>
                <a:ext uri="{FF2B5EF4-FFF2-40B4-BE49-F238E27FC236}">
                  <a16:creationId xmlns:a16="http://schemas.microsoft.com/office/drawing/2014/main" id="{F8178CFB-C5C1-4FB2-BCAA-3CBD7E5ACC36}"/>
                </a:ext>
              </a:extLst>
            </p:cNvPr>
            <p:cNvGrpSpPr>
              <a:grpSpLocks/>
            </p:cNvGrpSpPr>
            <p:nvPr/>
          </p:nvGrpSpPr>
          <p:grpSpPr bwMode="auto">
            <a:xfrm rot="5400000">
              <a:off x="3700862" y="2997059"/>
              <a:ext cx="232128" cy="152400"/>
              <a:chOff x="528" y="336"/>
              <a:chExt cx="3268" cy="1920"/>
            </a:xfrm>
          </p:grpSpPr>
          <p:sp>
            <p:nvSpPr>
              <p:cNvPr id="46355" name="Oval 929">
                <a:extLst>
                  <a:ext uri="{FF2B5EF4-FFF2-40B4-BE49-F238E27FC236}">
                    <a16:creationId xmlns:a16="http://schemas.microsoft.com/office/drawing/2014/main" id="{5C1F91BA-A8D6-45DB-B2FF-D9EF9177D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56" name="Oval 930">
                <a:extLst>
                  <a:ext uri="{FF2B5EF4-FFF2-40B4-BE49-F238E27FC236}">
                    <a16:creationId xmlns:a16="http://schemas.microsoft.com/office/drawing/2014/main" id="{C816E5EB-6595-4F88-BCBB-2CF1A5A4CC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6" name="Group 928">
              <a:extLst>
                <a:ext uri="{FF2B5EF4-FFF2-40B4-BE49-F238E27FC236}">
                  <a16:creationId xmlns:a16="http://schemas.microsoft.com/office/drawing/2014/main" id="{4E712393-ABA7-4CDB-A39F-0A38D29E3D72}"/>
                </a:ext>
              </a:extLst>
            </p:cNvPr>
            <p:cNvGrpSpPr>
              <a:grpSpLocks/>
            </p:cNvGrpSpPr>
            <p:nvPr/>
          </p:nvGrpSpPr>
          <p:grpSpPr bwMode="auto">
            <a:xfrm rot="5400000">
              <a:off x="3624659" y="2895455"/>
              <a:ext cx="232128" cy="152400"/>
              <a:chOff x="528" y="336"/>
              <a:chExt cx="3268" cy="1920"/>
            </a:xfrm>
          </p:grpSpPr>
          <p:sp>
            <p:nvSpPr>
              <p:cNvPr id="46353" name="Oval 929">
                <a:extLst>
                  <a:ext uri="{FF2B5EF4-FFF2-40B4-BE49-F238E27FC236}">
                    <a16:creationId xmlns:a16="http://schemas.microsoft.com/office/drawing/2014/main" id="{6EC5E4DD-996C-418E-971F-12D83BB1D64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54" name="Oval 930">
                <a:extLst>
                  <a:ext uri="{FF2B5EF4-FFF2-40B4-BE49-F238E27FC236}">
                    <a16:creationId xmlns:a16="http://schemas.microsoft.com/office/drawing/2014/main" id="{18AB1076-AED9-4077-B3BA-F16F7ACEE2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7" name="Group 928">
              <a:extLst>
                <a:ext uri="{FF2B5EF4-FFF2-40B4-BE49-F238E27FC236}">
                  <a16:creationId xmlns:a16="http://schemas.microsoft.com/office/drawing/2014/main" id="{8F91E2E8-C371-4F78-8101-2FBAAD1D91C3}"/>
                </a:ext>
              </a:extLst>
            </p:cNvPr>
            <p:cNvGrpSpPr>
              <a:grpSpLocks/>
            </p:cNvGrpSpPr>
            <p:nvPr/>
          </p:nvGrpSpPr>
          <p:grpSpPr bwMode="auto">
            <a:xfrm rot="5400000">
              <a:off x="5377256" y="4394051"/>
              <a:ext cx="232128" cy="152400"/>
              <a:chOff x="528" y="336"/>
              <a:chExt cx="3268" cy="1920"/>
            </a:xfrm>
          </p:grpSpPr>
          <p:sp>
            <p:nvSpPr>
              <p:cNvPr id="46351" name="Oval 929">
                <a:extLst>
                  <a:ext uri="{FF2B5EF4-FFF2-40B4-BE49-F238E27FC236}">
                    <a16:creationId xmlns:a16="http://schemas.microsoft.com/office/drawing/2014/main" id="{289CD55F-B1C5-43EE-B135-FBF9B213280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52" name="Oval 930">
                <a:extLst>
                  <a:ext uri="{FF2B5EF4-FFF2-40B4-BE49-F238E27FC236}">
                    <a16:creationId xmlns:a16="http://schemas.microsoft.com/office/drawing/2014/main" id="{CC03BF38-CCEB-4EB6-8EEC-7EF6D38367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8" name="Group 928">
              <a:extLst>
                <a:ext uri="{FF2B5EF4-FFF2-40B4-BE49-F238E27FC236}">
                  <a16:creationId xmlns:a16="http://schemas.microsoft.com/office/drawing/2014/main" id="{2CF4E7A8-718E-4D88-89E9-FDCC8AC44EB8}"/>
                </a:ext>
              </a:extLst>
            </p:cNvPr>
            <p:cNvGrpSpPr>
              <a:grpSpLocks/>
            </p:cNvGrpSpPr>
            <p:nvPr/>
          </p:nvGrpSpPr>
          <p:grpSpPr bwMode="auto">
            <a:xfrm rot="5400000">
              <a:off x="5309526" y="4275519"/>
              <a:ext cx="232128" cy="152400"/>
              <a:chOff x="528" y="336"/>
              <a:chExt cx="3268" cy="1920"/>
            </a:xfrm>
          </p:grpSpPr>
          <p:sp>
            <p:nvSpPr>
              <p:cNvPr id="46349" name="Oval 929">
                <a:extLst>
                  <a:ext uri="{FF2B5EF4-FFF2-40B4-BE49-F238E27FC236}">
                    <a16:creationId xmlns:a16="http://schemas.microsoft.com/office/drawing/2014/main" id="{FD74D012-6CEF-4190-80DF-A54E5D6D97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50" name="Oval 930">
                <a:extLst>
                  <a:ext uri="{FF2B5EF4-FFF2-40B4-BE49-F238E27FC236}">
                    <a16:creationId xmlns:a16="http://schemas.microsoft.com/office/drawing/2014/main" id="{064A511B-D852-4E1F-978C-3E173A2E37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39" name="Group 928">
              <a:extLst>
                <a:ext uri="{FF2B5EF4-FFF2-40B4-BE49-F238E27FC236}">
                  <a16:creationId xmlns:a16="http://schemas.microsoft.com/office/drawing/2014/main" id="{78DBF4B6-EBEB-4CD3-A43A-52B88F94CA97}"/>
                </a:ext>
              </a:extLst>
            </p:cNvPr>
            <p:cNvGrpSpPr>
              <a:grpSpLocks/>
            </p:cNvGrpSpPr>
            <p:nvPr/>
          </p:nvGrpSpPr>
          <p:grpSpPr bwMode="auto">
            <a:xfrm rot="5400000">
              <a:off x="4293525" y="3716711"/>
              <a:ext cx="232128" cy="152400"/>
              <a:chOff x="528" y="336"/>
              <a:chExt cx="3268" cy="1920"/>
            </a:xfrm>
          </p:grpSpPr>
          <p:sp>
            <p:nvSpPr>
              <p:cNvPr id="46347" name="Oval 929">
                <a:extLst>
                  <a:ext uri="{FF2B5EF4-FFF2-40B4-BE49-F238E27FC236}">
                    <a16:creationId xmlns:a16="http://schemas.microsoft.com/office/drawing/2014/main" id="{99FCCB42-55FE-4336-A72E-263E1B8424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48" name="Oval 930">
                <a:extLst>
                  <a:ext uri="{FF2B5EF4-FFF2-40B4-BE49-F238E27FC236}">
                    <a16:creationId xmlns:a16="http://schemas.microsoft.com/office/drawing/2014/main" id="{26E08A8B-A280-4095-B462-EFBB871525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0" name="Group 928">
              <a:extLst>
                <a:ext uri="{FF2B5EF4-FFF2-40B4-BE49-F238E27FC236}">
                  <a16:creationId xmlns:a16="http://schemas.microsoft.com/office/drawing/2014/main" id="{F59E4590-A9C5-4E1C-BE3E-A2E2F64789DD}"/>
                </a:ext>
              </a:extLst>
            </p:cNvPr>
            <p:cNvGrpSpPr>
              <a:grpSpLocks/>
            </p:cNvGrpSpPr>
            <p:nvPr/>
          </p:nvGrpSpPr>
          <p:grpSpPr bwMode="auto">
            <a:xfrm rot="5400000">
              <a:off x="4225795" y="3598179"/>
              <a:ext cx="232128" cy="152400"/>
              <a:chOff x="528" y="336"/>
              <a:chExt cx="3268" cy="1920"/>
            </a:xfrm>
          </p:grpSpPr>
          <p:sp>
            <p:nvSpPr>
              <p:cNvPr id="46345" name="Oval 929">
                <a:extLst>
                  <a:ext uri="{FF2B5EF4-FFF2-40B4-BE49-F238E27FC236}">
                    <a16:creationId xmlns:a16="http://schemas.microsoft.com/office/drawing/2014/main" id="{A42F6C23-8476-47B8-9D90-D46A12A85C0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46" name="Oval 930">
                <a:extLst>
                  <a:ext uri="{FF2B5EF4-FFF2-40B4-BE49-F238E27FC236}">
                    <a16:creationId xmlns:a16="http://schemas.microsoft.com/office/drawing/2014/main" id="{C8F4C5A7-62B5-4E39-814E-784052E1B4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1" name="Group 928">
              <a:extLst>
                <a:ext uri="{FF2B5EF4-FFF2-40B4-BE49-F238E27FC236}">
                  <a16:creationId xmlns:a16="http://schemas.microsoft.com/office/drawing/2014/main" id="{F1418CC3-4069-48C6-A7D1-8E4F5491A819}"/>
                </a:ext>
              </a:extLst>
            </p:cNvPr>
            <p:cNvGrpSpPr>
              <a:grpSpLocks/>
            </p:cNvGrpSpPr>
            <p:nvPr/>
          </p:nvGrpSpPr>
          <p:grpSpPr bwMode="auto">
            <a:xfrm rot="5400000">
              <a:off x="4191928" y="3488112"/>
              <a:ext cx="232128" cy="152400"/>
              <a:chOff x="528" y="336"/>
              <a:chExt cx="3268" cy="1920"/>
            </a:xfrm>
          </p:grpSpPr>
          <p:sp>
            <p:nvSpPr>
              <p:cNvPr id="46343" name="Oval 929">
                <a:extLst>
                  <a:ext uri="{FF2B5EF4-FFF2-40B4-BE49-F238E27FC236}">
                    <a16:creationId xmlns:a16="http://schemas.microsoft.com/office/drawing/2014/main" id="{0C5DC482-6FCE-456F-B6DE-D33E2EF60F0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44" name="Oval 930">
                <a:extLst>
                  <a:ext uri="{FF2B5EF4-FFF2-40B4-BE49-F238E27FC236}">
                    <a16:creationId xmlns:a16="http://schemas.microsoft.com/office/drawing/2014/main" id="{7D5A1CAD-AEC5-4254-91F9-80C032E2DE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2" name="Group 928">
              <a:extLst>
                <a:ext uri="{FF2B5EF4-FFF2-40B4-BE49-F238E27FC236}">
                  <a16:creationId xmlns:a16="http://schemas.microsoft.com/office/drawing/2014/main" id="{B7B7BF41-AC77-47CA-B16A-5B74501FE364}"/>
                </a:ext>
              </a:extLst>
            </p:cNvPr>
            <p:cNvGrpSpPr>
              <a:grpSpLocks/>
            </p:cNvGrpSpPr>
            <p:nvPr/>
          </p:nvGrpSpPr>
          <p:grpSpPr bwMode="auto">
            <a:xfrm rot="5400000">
              <a:off x="4115731" y="3378047"/>
              <a:ext cx="232128" cy="152400"/>
              <a:chOff x="528" y="336"/>
              <a:chExt cx="3268" cy="1920"/>
            </a:xfrm>
          </p:grpSpPr>
          <p:sp>
            <p:nvSpPr>
              <p:cNvPr id="46341" name="Oval 929">
                <a:extLst>
                  <a:ext uri="{FF2B5EF4-FFF2-40B4-BE49-F238E27FC236}">
                    <a16:creationId xmlns:a16="http://schemas.microsoft.com/office/drawing/2014/main" id="{987C6CF1-42DB-46AE-AF01-4448B7EF9B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42" name="Oval 930">
                <a:extLst>
                  <a:ext uri="{FF2B5EF4-FFF2-40B4-BE49-F238E27FC236}">
                    <a16:creationId xmlns:a16="http://schemas.microsoft.com/office/drawing/2014/main" id="{1B510148-DE0D-4B23-BD3A-71306B01036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3" name="Group 928">
              <a:extLst>
                <a:ext uri="{FF2B5EF4-FFF2-40B4-BE49-F238E27FC236}">
                  <a16:creationId xmlns:a16="http://schemas.microsoft.com/office/drawing/2014/main" id="{F67C5937-BFB7-40F3-BE2D-835B141C8168}"/>
                </a:ext>
              </a:extLst>
            </p:cNvPr>
            <p:cNvGrpSpPr>
              <a:grpSpLocks/>
            </p:cNvGrpSpPr>
            <p:nvPr/>
          </p:nvGrpSpPr>
          <p:grpSpPr bwMode="auto">
            <a:xfrm rot="5400000">
              <a:off x="4039528" y="3276443"/>
              <a:ext cx="232128" cy="152400"/>
              <a:chOff x="528" y="336"/>
              <a:chExt cx="3268" cy="1920"/>
            </a:xfrm>
          </p:grpSpPr>
          <p:sp>
            <p:nvSpPr>
              <p:cNvPr id="46339" name="Oval 929">
                <a:extLst>
                  <a:ext uri="{FF2B5EF4-FFF2-40B4-BE49-F238E27FC236}">
                    <a16:creationId xmlns:a16="http://schemas.microsoft.com/office/drawing/2014/main" id="{726B6DF4-F444-4DA7-9CA0-DA1E8A9921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40" name="Oval 930">
                <a:extLst>
                  <a:ext uri="{FF2B5EF4-FFF2-40B4-BE49-F238E27FC236}">
                    <a16:creationId xmlns:a16="http://schemas.microsoft.com/office/drawing/2014/main" id="{55D83ED9-ABCF-4087-8BAE-EA4926345E6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4" name="Group 928">
              <a:extLst>
                <a:ext uri="{FF2B5EF4-FFF2-40B4-BE49-F238E27FC236}">
                  <a16:creationId xmlns:a16="http://schemas.microsoft.com/office/drawing/2014/main" id="{4E7DCD1D-2B82-419F-973E-208A622190CC}"/>
                </a:ext>
              </a:extLst>
            </p:cNvPr>
            <p:cNvGrpSpPr>
              <a:grpSpLocks/>
            </p:cNvGrpSpPr>
            <p:nvPr/>
          </p:nvGrpSpPr>
          <p:grpSpPr bwMode="auto">
            <a:xfrm rot="5400000">
              <a:off x="3963325" y="3174839"/>
              <a:ext cx="232128" cy="152400"/>
              <a:chOff x="528" y="336"/>
              <a:chExt cx="3268" cy="1920"/>
            </a:xfrm>
          </p:grpSpPr>
          <p:sp>
            <p:nvSpPr>
              <p:cNvPr id="46337" name="Oval 929">
                <a:extLst>
                  <a:ext uri="{FF2B5EF4-FFF2-40B4-BE49-F238E27FC236}">
                    <a16:creationId xmlns:a16="http://schemas.microsoft.com/office/drawing/2014/main" id="{5C7D40F8-47C0-46C9-84A9-5EBF08FC68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38" name="Oval 930">
                <a:extLst>
                  <a:ext uri="{FF2B5EF4-FFF2-40B4-BE49-F238E27FC236}">
                    <a16:creationId xmlns:a16="http://schemas.microsoft.com/office/drawing/2014/main" id="{6294D1BF-1647-45EE-86E7-573BBBB93A3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5" name="Group 928">
              <a:extLst>
                <a:ext uri="{FF2B5EF4-FFF2-40B4-BE49-F238E27FC236}">
                  <a16:creationId xmlns:a16="http://schemas.microsoft.com/office/drawing/2014/main" id="{46F6E6F8-D762-4FEB-A104-482E925738FB}"/>
                </a:ext>
              </a:extLst>
            </p:cNvPr>
            <p:cNvGrpSpPr>
              <a:grpSpLocks/>
            </p:cNvGrpSpPr>
            <p:nvPr/>
          </p:nvGrpSpPr>
          <p:grpSpPr bwMode="auto">
            <a:xfrm rot="5400000">
              <a:off x="3895595" y="3056307"/>
              <a:ext cx="232128" cy="152400"/>
              <a:chOff x="528" y="336"/>
              <a:chExt cx="3268" cy="1920"/>
            </a:xfrm>
          </p:grpSpPr>
          <p:sp>
            <p:nvSpPr>
              <p:cNvPr id="46335" name="Oval 929">
                <a:extLst>
                  <a:ext uri="{FF2B5EF4-FFF2-40B4-BE49-F238E27FC236}">
                    <a16:creationId xmlns:a16="http://schemas.microsoft.com/office/drawing/2014/main" id="{6184B691-A4AB-4935-9931-54D6969070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36" name="Oval 930">
                <a:extLst>
                  <a:ext uri="{FF2B5EF4-FFF2-40B4-BE49-F238E27FC236}">
                    <a16:creationId xmlns:a16="http://schemas.microsoft.com/office/drawing/2014/main" id="{3C3987E2-CE48-4FD3-905E-9356D97DAE7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6" name="Group 928">
              <a:extLst>
                <a:ext uri="{FF2B5EF4-FFF2-40B4-BE49-F238E27FC236}">
                  <a16:creationId xmlns:a16="http://schemas.microsoft.com/office/drawing/2014/main" id="{E7940AE7-D2C6-4B43-9921-6199A0DD6878}"/>
                </a:ext>
              </a:extLst>
            </p:cNvPr>
            <p:cNvGrpSpPr>
              <a:grpSpLocks/>
            </p:cNvGrpSpPr>
            <p:nvPr/>
          </p:nvGrpSpPr>
          <p:grpSpPr bwMode="auto">
            <a:xfrm rot="5400000">
              <a:off x="3836328" y="2937784"/>
              <a:ext cx="232128" cy="152400"/>
              <a:chOff x="528" y="336"/>
              <a:chExt cx="3268" cy="1920"/>
            </a:xfrm>
          </p:grpSpPr>
          <p:sp>
            <p:nvSpPr>
              <p:cNvPr id="46333" name="Oval 929">
                <a:extLst>
                  <a:ext uri="{FF2B5EF4-FFF2-40B4-BE49-F238E27FC236}">
                    <a16:creationId xmlns:a16="http://schemas.microsoft.com/office/drawing/2014/main" id="{FFDACE0A-0469-48FE-9AA4-3F01E79BF10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34" name="Oval 930">
                <a:extLst>
                  <a:ext uri="{FF2B5EF4-FFF2-40B4-BE49-F238E27FC236}">
                    <a16:creationId xmlns:a16="http://schemas.microsoft.com/office/drawing/2014/main" id="{3914CF7E-7AEB-4479-B2B6-7CBFBF8C98D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7" name="Group 928">
              <a:extLst>
                <a:ext uri="{FF2B5EF4-FFF2-40B4-BE49-F238E27FC236}">
                  <a16:creationId xmlns:a16="http://schemas.microsoft.com/office/drawing/2014/main" id="{ABC5CE79-F470-465B-B77A-0C1BBA7FDD5F}"/>
                </a:ext>
              </a:extLst>
            </p:cNvPr>
            <p:cNvGrpSpPr>
              <a:grpSpLocks/>
            </p:cNvGrpSpPr>
            <p:nvPr/>
          </p:nvGrpSpPr>
          <p:grpSpPr bwMode="auto">
            <a:xfrm rot="5400000">
              <a:off x="3760131" y="2827719"/>
              <a:ext cx="232128" cy="152400"/>
              <a:chOff x="528" y="336"/>
              <a:chExt cx="3268" cy="1920"/>
            </a:xfrm>
          </p:grpSpPr>
          <p:sp>
            <p:nvSpPr>
              <p:cNvPr id="46331" name="Oval 929">
                <a:extLst>
                  <a:ext uri="{FF2B5EF4-FFF2-40B4-BE49-F238E27FC236}">
                    <a16:creationId xmlns:a16="http://schemas.microsoft.com/office/drawing/2014/main" id="{23FF8592-BE4E-4213-B8AA-7F5E366F30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32" name="Oval 930">
                <a:extLst>
                  <a:ext uri="{FF2B5EF4-FFF2-40B4-BE49-F238E27FC236}">
                    <a16:creationId xmlns:a16="http://schemas.microsoft.com/office/drawing/2014/main" id="{82CE0AF3-F054-4330-9210-F7AFFBD2E62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8" name="Group 928">
              <a:extLst>
                <a:ext uri="{FF2B5EF4-FFF2-40B4-BE49-F238E27FC236}">
                  <a16:creationId xmlns:a16="http://schemas.microsoft.com/office/drawing/2014/main" id="{C0697072-BD32-4343-A691-51DC66C66747}"/>
                </a:ext>
              </a:extLst>
            </p:cNvPr>
            <p:cNvGrpSpPr>
              <a:grpSpLocks/>
            </p:cNvGrpSpPr>
            <p:nvPr/>
          </p:nvGrpSpPr>
          <p:grpSpPr bwMode="auto">
            <a:xfrm rot="5400000">
              <a:off x="5512728" y="4326315"/>
              <a:ext cx="232128" cy="152400"/>
              <a:chOff x="528" y="336"/>
              <a:chExt cx="3268" cy="1920"/>
            </a:xfrm>
          </p:grpSpPr>
          <p:sp>
            <p:nvSpPr>
              <p:cNvPr id="46329" name="Oval 929">
                <a:extLst>
                  <a:ext uri="{FF2B5EF4-FFF2-40B4-BE49-F238E27FC236}">
                    <a16:creationId xmlns:a16="http://schemas.microsoft.com/office/drawing/2014/main" id="{99AE1519-B0DA-4195-97F5-B5F7CD4214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30" name="Oval 930">
                <a:extLst>
                  <a:ext uri="{FF2B5EF4-FFF2-40B4-BE49-F238E27FC236}">
                    <a16:creationId xmlns:a16="http://schemas.microsoft.com/office/drawing/2014/main" id="{80AB1656-60F2-4460-8E81-8D69781B38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49" name="Group 928">
              <a:extLst>
                <a:ext uri="{FF2B5EF4-FFF2-40B4-BE49-F238E27FC236}">
                  <a16:creationId xmlns:a16="http://schemas.microsoft.com/office/drawing/2014/main" id="{C4E65D96-890B-4D7E-862E-9340F6879EEE}"/>
                </a:ext>
              </a:extLst>
            </p:cNvPr>
            <p:cNvGrpSpPr>
              <a:grpSpLocks/>
            </p:cNvGrpSpPr>
            <p:nvPr/>
          </p:nvGrpSpPr>
          <p:grpSpPr bwMode="auto">
            <a:xfrm rot="5400000">
              <a:off x="5436525" y="4224711"/>
              <a:ext cx="232128" cy="152400"/>
              <a:chOff x="528" y="336"/>
              <a:chExt cx="3268" cy="1920"/>
            </a:xfrm>
          </p:grpSpPr>
          <p:sp>
            <p:nvSpPr>
              <p:cNvPr id="46327" name="Oval 929">
                <a:extLst>
                  <a:ext uri="{FF2B5EF4-FFF2-40B4-BE49-F238E27FC236}">
                    <a16:creationId xmlns:a16="http://schemas.microsoft.com/office/drawing/2014/main" id="{B786D678-F293-4C2E-A0FE-C83A6F8B04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28" name="Oval 930">
                <a:extLst>
                  <a:ext uri="{FF2B5EF4-FFF2-40B4-BE49-F238E27FC236}">
                    <a16:creationId xmlns:a16="http://schemas.microsoft.com/office/drawing/2014/main" id="{BFF9B83B-E61C-4A38-89E5-1E8FEFC1A8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0" name="Group 928">
              <a:extLst>
                <a:ext uri="{FF2B5EF4-FFF2-40B4-BE49-F238E27FC236}">
                  <a16:creationId xmlns:a16="http://schemas.microsoft.com/office/drawing/2014/main" id="{529A7797-7612-495B-94F6-D5B67941E396}"/>
                </a:ext>
              </a:extLst>
            </p:cNvPr>
            <p:cNvGrpSpPr>
              <a:grpSpLocks/>
            </p:cNvGrpSpPr>
            <p:nvPr/>
          </p:nvGrpSpPr>
          <p:grpSpPr bwMode="auto">
            <a:xfrm rot="5400000">
              <a:off x="5368795" y="4106179"/>
              <a:ext cx="232128" cy="152400"/>
              <a:chOff x="528" y="336"/>
              <a:chExt cx="3268" cy="1920"/>
            </a:xfrm>
          </p:grpSpPr>
          <p:sp>
            <p:nvSpPr>
              <p:cNvPr id="46325" name="Oval 929">
                <a:extLst>
                  <a:ext uri="{FF2B5EF4-FFF2-40B4-BE49-F238E27FC236}">
                    <a16:creationId xmlns:a16="http://schemas.microsoft.com/office/drawing/2014/main" id="{3D734D31-B342-4D80-8BC3-2E11B8DA89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26" name="Oval 930">
                <a:extLst>
                  <a:ext uri="{FF2B5EF4-FFF2-40B4-BE49-F238E27FC236}">
                    <a16:creationId xmlns:a16="http://schemas.microsoft.com/office/drawing/2014/main" id="{561796CE-7A1A-4C10-B4E1-991BB28EA6B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1" name="Group 928">
              <a:extLst>
                <a:ext uri="{FF2B5EF4-FFF2-40B4-BE49-F238E27FC236}">
                  <a16:creationId xmlns:a16="http://schemas.microsoft.com/office/drawing/2014/main" id="{6D27E076-619E-4B04-86CA-B8DF62BF424E}"/>
                </a:ext>
              </a:extLst>
            </p:cNvPr>
            <p:cNvGrpSpPr>
              <a:grpSpLocks/>
            </p:cNvGrpSpPr>
            <p:nvPr/>
          </p:nvGrpSpPr>
          <p:grpSpPr bwMode="auto">
            <a:xfrm rot="5400000">
              <a:off x="4471332" y="3708244"/>
              <a:ext cx="232128" cy="152400"/>
              <a:chOff x="528" y="336"/>
              <a:chExt cx="3268" cy="1920"/>
            </a:xfrm>
          </p:grpSpPr>
          <p:sp>
            <p:nvSpPr>
              <p:cNvPr id="46323" name="Oval 929">
                <a:extLst>
                  <a:ext uri="{FF2B5EF4-FFF2-40B4-BE49-F238E27FC236}">
                    <a16:creationId xmlns:a16="http://schemas.microsoft.com/office/drawing/2014/main" id="{57268D8D-F350-477E-9FA6-731560B1C0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24" name="Oval 930">
                <a:extLst>
                  <a:ext uri="{FF2B5EF4-FFF2-40B4-BE49-F238E27FC236}">
                    <a16:creationId xmlns:a16="http://schemas.microsoft.com/office/drawing/2014/main" id="{C99AE8DB-5B9C-4AA2-B0B5-F8FE6E435D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2" name="Group 928">
              <a:extLst>
                <a:ext uri="{FF2B5EF4-FFF2-40B4-BE49-F238E27FC236}">
                  <a16:creationId xmlns:a16="http://schemas.microsoft.com/office/drawing/2014/main" id="{7FA4CD7A-E8FF-49CE-A768-75A3B8FB93B1}"/>
                </a:ext>
              </a:extLst>
            </p:cNvPr>
            <p:cNvGrpSpPr>
              <a:grpSpLocks/>
            </p:cNvGrpSpPr>
            <p:nvPr/>
          </p:nvGrpSpPr>
          <p:grpSpPr bwMode="auto">
            <a:xfrm rot="5400000">
              <a:off x="4395129" y="3606640"/>
              <a:ext cx="232128" cy="152400"/>
              <a:chOff x="528" y="336"/>
              <a:chExt cx="3268" cy="1920"/>
            </a:xfrm>
          </p:grpSpPr>
          <p:sp>
            <p:nvSpPr>
              <p:cNvPr id="46321" name="Oval 929">
                <a:extLst>
                  <a:ext uri="{FF2B5EF4-FFF2-40B4-BE49-F238E27FC236}">
                    <a16:creationId xmlns:a16="http://schemas.microsoft.com/office/drawing/2014/main" id="{9B891D52-336F-413B-B099-338B1A5EF42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22" name="Oval 930">
                <a:extLst>
                  <a:ext uri="{FF2B5EF4-FFF2-40B4-BE49-F238E27FC236}">
                    <a16:creationId xmlns:a16="http://schemas.microsoft.com/office/drawing/2014/main" id="{40FC2FF7-A4CA-41D1-8DD7-5A88461C0F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3" name="Group 928">
              <a:extLst>
                <a:ext uri="{FF2B5EF4-FFF2-40B4-BE49-F238E27FC236}">
                  <a16:creationId xmlns:a16="http://schemas.microsoft.com/office/drawing/2014/main" id="{06B3570C-4AD6-408B-BF88-344FD2D9A484}"/>
                </a:ext>
              </a:extLst>
            </p:cNvPr>
            <p:cNvGrpSpPr>
              <a:grpSpLocks/>
            </p:cNvGrpSpPr>
            <p:nvPr/>
          </p:nvGrpSpPr>
          <p:grpSpPr bwMode="auto">
            <a:xfrm rot="5400000">
              <a:off x="4318926" y="3505036"/>
              <a:ext cx="232128" cy="152400"/>
              <a:chOff x="528" y="336"/>
              <a:chExt cx="3268" cy="1920"/>
            </a:xfrm>
          </p:grpSpPr>
          <p:sp>
            <p:nvSpPr>
              <p:cNvPr id="46319" name="Oval 929">
                <a:extLst>
                  <a:ext uri="{FF2B5EF4-FFF2-40B4-BE49-F238E27FC236}">
                    <a16:creationId xmlns:a16="http://schemas.microsoft.com/office/drawing/2014/main" id="{BC652A30-BDC0-40C0-B6A8-127717CB5EA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20" name="Oval 930">
                <a:extLst>
                  <a:ext uri="{FF2B5EF4-FFF2-40B4-BE49-F238E27FC236}">
                    <a16:creationId xmlns:a16="http://schemas.microsoft.com/office/drawing/2014/main" id="{B3E970BE-4003-4F52-A06D-A1E5C240776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4" name="Group 928">
              <a:extLst>
                <a:ext uri="{FF2B5EF4-FFF2-40B4-BE49-F238E27FC236}">
                  <a16:creationId xmlns:a16="http://schemas.microsoft.com/office/drawing/2014/main" id="{9B6880B2-2057-4E16-85CB-8C02F5A18A80}"/>
                </a:ext>
              </a:extLst>
            </p:cNvPr>
            <p:cNvGrpSpPr>
              <a:grpSpLocks/>
            </p:cNvGrpSpPr>
            <p:nvPr/>
          </p:nvGrpSpPr>
          <p:grpSpPr bwMode="auto">
            <a:xfrm rot="5400000">
              <a:off x="4251196" y="3386504"/>
              <a:ext cx="232128" cy="152400"/>
              <a:chOff x="528" y="336"/>
              <a:chExt cx="3268" cy="1920"/>
            </a:xfrm>
          </p:grpSpPr>
          <p:sp>
            <p:nvSpPr>
              <p:cNvPr id="46317" name="Oval 929">
                <a:extLst>
                  <a:ext uri="{FF2B5EF4-FFF2-40B4-BE49-F238E27FC236}">
                    <a16:creationId xmlns:a16="http://schemas.microsoft.com/office/drawing/2014/main" id="{87B76888-322B-4DC7-B191-DA23B32DF5C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18" name="Oval 930">
                <a:extLst>
                  <a:ext uri="{FF2B5EF4-FFF2-40B4-BE49-F238E27FC236}">
                    <a16:creationId xmlns:a16="http://schemas.microsoft.com/office/drawing/2014/main" id="{4BCC68D4-5478-48A5-9DF5-65F151A3AE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5" name="Group 928">
              <a:extLst>
                <a:ext uri="{FF2B5EF4-FFF2-40B4-BE49-F238E27FC236}">
                  <a16:creationId xmlns:a16="http://schemas.microsoft.com/office/drawing/2014/main" id="{CE96B831-91E6-472B-BCBD-5DC7C4CE5F88}"/>
                </a:ext>
              </a:extLst>
            </p:cNvPr>
            <p:cNvGrpSpPr>
              <a:grpSpLocks/>
            </p:cNvGrpSpPr>
            <p:nvPr/>
          </p:nvGrpSpPr>
          <p:grpSpPr bwMode="auto">
            <a:xfrm rot="5400000">
              <a:off x="4217329" y="3276437"/>
              <a:ext cx="232128" cy="152400"/>
              <a:chOff x="528" y="336"/>
              <a:chExt cx="3268" cy="1920"/>
            </a:xfrm>
          </p:grpSpPr>
          <p:sp>
            <p:nvSpPr>
              <p:cNvPr id="46315" name="Oval 929">
                <a:extLst>
                  <a:ext uri="{FF2B5EF4-FFF2-40B4-BE49-F238E27FC236}">
                    <a16:creationId xmlns:a16="http://schemas.microsoft.com/office/drawing/2014/main" id="{AA2C4A70-EED0-42F8-88E9-A7523CFDCC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16" name="Oval 930">
                <a:extLst>
                  <a:ext uri="{FF2B5EF4-FFF2-40B4-BE49-F238E27FC236}">
                    <a16:creationId xmlns:a16="http://schemas.microsoft.com/office/drawing/2014/main" id="{2A126917-C4E9-4923-B9F3-C180386DCB2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6" name="Group 928">
              <a:extLst>
                <a:ext uri="{FF2B5EF4-FFF2-40B4-BE49-F238E27FC236}">
                  <a16:creationId xmlns:a16="http://schemas.microsoft.com/office/drawing/2014/main" id="{CA854111-A375-4E5F-9751-01410763B39D}"/>
                </a:ext>
              </a:extLst>
            </p:cNvPr>
            <p:cNvGrpSpPr>
              <a:grpSpLocks/>
            </p:cNvGrpSpPr>
            <p:nvPr/>
          </p:nvGrpSpPr>
          <p:grpSpPr bwMode="auto">
            <a:xfrm rot="5400000">
              <a:off x="4141132" y="3166372"/>
              <a:ext cx="232128" cy="152400"/>
              <a:chOff x="528" y="336"/>
              <a:chExt cx="3268" cy="1920"/>
            </a:xfrm>
          </p:grpSpPr>
          <p:sp>
            <p:nvSpPr>
              <p:cNvPr id="46313" name="Oval 929">
                <a:extLst>
                  <a:ext uri="{FF2B5EF4-FFF2-40B4-BE49-F238E27FC236}">
                    <a16:creationId xmlns:a16="http://schemas.microsoft.com/office/drawing/2014/main" id="{A4622D96-1BE4-48BE-9B74-4F39103A92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14" name="Oval 930">
                <a:extLst>
                  <a:ext uri="{FF2B5EF4-FFF2-40B4-BE49-F238E27FC236}">
                    <a16:creationId xmlns:a16="http://schemas.microsoft.com/office/drawing/2014/main" id="{513E95F4-21B1-4A66-B4E8-A14AD31D300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7" name="Group 928">
              <a:extLst>
                <a:ext uri="{FF2B5EF4-FFF2-40B4-BE49-F238E27FC236}">
                  <a16:creationId xmlns:a16="http://schemas.microsoft.com/office/drawing/2014/main" id="{F28C6067-E462-4F05-A7C0-0F86AA2F7D49}"/>
                </a:ext>
              </a:extLst>
            </p:cNvPr>
            <p:cNvGrpSpPr>
              <a:grpSpLocks/>
            </p:cNvGrpSpPr>
            <p:nvPr/>
          </p:nvGrpSpPr>
          <p:grpSpPr bwMode="auto">
            <a:xfrm rot="5400000">
              <a:off x="4064929" y="3064768"/>
              <a:ext cx="232128" cy="152400"/>
              <a:chOff x="528" y="336"/>
              <a:chExt cx="3268" cy="1920"/>
            </a:xfrm>
          </p:grpSpPr>
          <p:sp>
            <p:nvSpPr>
              <p:cNvPr id="46311" name="Oval 929">
                <a:extLst>
                  <a:ext uri="{FF2B5EF4-FFF2-40B4-BE49-F238E27FC236}">
                    <a16:creationId xmlns:a16="http://schemas.microsoft.com/office/drawing/2014/main" id="{34032423-8BC9-4F05-B92F-D6301001E9E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12" name="Oval 930">
                <a:extLst>
                  <a:ext uri="{FF2B5EF4-FFF2-40B4-BE49-F238E27FC236}">
                    <a16:creationId xmlns:a16="http://schemas.microsoft.com/office/drawing/2014/main" id="{28ABB68B-4ADC-40B6-945D-EB58810DA36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8" name="Group 928">
              <a:extLst>
                <a:ext uri="{FF2B5EF4-FFF2-40B4-BE49-F238E27FC236}">
                  <a16:creationId xmlns:a16="http://schemas.microsoft.com/office/drawing/2014/main" id="{ED776490-C01D-44CE-8862-D87D2A22160A}"/>
                </a:ext>
              </a:extLst>
            </p:cNvPr>
            <p:cNvGrpSpPr>
              <a:grpSpLocks/>
            </p:cNvGrpSpPr>
            <p:nvPr/>
          </p:nvGrpSpPr>
          <p:grpSpPr bwMode="auto">
            <a:xfrm rot="5400000">
              <a:off x="3988726" y="2963164"/>
              <a:ext cx="232128" cy="152400"/>
              <a:chOff x="528" y="336"/>
              <a:chExt cx="3268" cy="1920"/>
            </a:xfrm>
          </p:grpSpPr>
          <p:sp>
            <p:nvSpPr>
              <p:cNvPr id="46309" name="Oval 929">
                <a:extLst>
                  <a:ext uri="{FF2B5EF4-FFF2-40B4-BE49-F238E27FC236}">
                    <a16:creationId xmlns:a16="http://schemas.microsoft.com/office/drawing/2014/main" id="{9E4EE591-3D5A-4E73-9DC6-CA3D353CD5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10" name="Oval 930">
                <a:extLst>
                  <a:ext uri="{FF2B5EF4-FFF2-40B4-BE49-F238E27FC236}">
                    <a16:creationId xmlns:a16="http://schemas.microsoft.com/office/drawing/2014/main" id="{632B0AFB-CFD1-43D0-A590-836522B478E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59" name="Group 928">
              <a:extLst>
                <a:ext uri="{FF2B5EF4-FFF2-40B4-BE49-F238E27FC236}">
                  <a16:creationId xmlns:a16="http://schemas.microsoft.com/office/drawing/2014/main" id="{196C0F06-8CF5-4DE2-BA25-22D53B73CD00}"/>
                </a:ext>
              </a:extLst>
            </p:cNvPr>
            <p:cNvGrpSpPr>
              <a:grpSpLocks/>
            </p:cNvGrpSpPr>
            <p:nvPr/>
          </p:nvGrpSpPr>
          <p:grpSpPr bwMode="auto">
            <a:xfrm rot="5400000">
              <a:off x="3920996" y="2844632"/>
              <a:ext cx="232128" cy="152400"/>
              <a:chOff x="528" y="336"/>
              <a:chExt cx="3268" cy="1920"/>
            </a:xfrm>
          </p:grpSpPr>
          <p:sp>
            <p:nvSpPr>
              <p:cNvPr id="46307" name="Oval 929">
                <a:extLst>
                  <a:ext uri="{FF2B5EF4-FFF2-40B4-BE49-F238E27FC236}">
                    <a16:creationId xmlns:a16="http://schemas.microsoft.com/office/drawing/2014/main" id="{F78D097B-B555-46D6-9CF8-A9A2B53875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08" name="Oval 930">
                <a:extLst>
                  <a:ext uri="{FF2B5EF4-FFF2-40B4-BE49-F238E27FC236}">
                    <a16:creationId xmlns:a16="http://schemas.microsoft.com/office/drawing/2014/main" id="{A680E6B6-75E6-4D9E-BDAF-9150C56C54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0" name="Group 928">
              <a:extLst>
                <a:ext uri="{FF2B5EF4-FFF2-40B4-BE49-F238E27FC236}">
                  <a16:creationId xmlns:a16="http://schemas.microsoft.com/office/drawing/2014/main" id="{8DF8D346-A957-42E8-877B-28C34EC2070F}"/>
                </a:ext>
              </a:extLst>
            </p:cNvPr>
            <p:cNvGrpSpPr>
              <a:grpSpLocks/>
            </p:cNvGrpSpPr>
            <p:nvPr/>
          </p:nvGrpSpPr>
          <p:grpSpPr bwMode="auto">
            <a:xfrm rot="5400000">
              <a:off x="5690529" y="4326309"/>
              <a:ext cx="232128" cy="152400"/>
              <a:chOff x="528" y="336"/>
              <a:chExt cx="3268" cy="1920"/>
            </a:xfrm>
          </p:grpSpPr>
          <p:sp>
            <p:nvSpPr>
              <p:cNvPr id="46305" name="Oval 929">
                <a:extLst>
                  <a:ext uri="{FF2B5EF4-FFF2-40B4-BE49-F238E27FC236}">
                    <a16:creationId xmlns:a16="http://schemas.microsoft.com/office/drawing/2014/main" id="{91DF230C-739D-44D6-B506-BCDC2727928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06" name="Oval 930">
                <a:extLst>
                  <a:ext uri="{FF2B5EF4-FFF2-40B4-BE49-F238E27FC236}">
                    <a16:creationId xmlns:a16="http://schemas.microsoft.com/office/drawing/2014/main" id="{9BC5A6A0-4CD2-4749-8B51-24F2010377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1" name="Group 928">
              <a:extLst>
                <a:ext uri="{FF2B5EF4-FFF2-40B4-BE49-F238E27FC236}">
                  <a16:creationId xmlns:a16="http://schemas.microsoft.com/office/drawing/2014/main" id="{BDDD0389-3178-4E5E-8E8E-0E843357F175}"/>
                </a:ext>
              </a:extLst>
            </p:cNvPr>
            <p:cNvGrpSpPr>
              <a:grpSpLocks/>
            </p:cNvGrpSpPr>
            <p:nvPr/>
          </p:nvGrpSpPr>
          <p:grpSpPr bwMode="auto">
            <a:xfrm rot="5400000">
              <a:off x="5614332" y="4216244"/>
              <a:ext cx="232128" cy="152400"/>
              <a:chOff x="528" y="336"/>
              <a:chExt cx="3268" cy="1920"/>
            </a:xfrm>
          </p:grpSpPr>
          <p:sp>
            <p:nvSpPr>
              <p:cNvPr id="46303" name="Oval 929">
                <a:extLst>
                  <a:ext uri="{FF2B5EF4-FFF2-40B4-BE49-F238E27FC236}">
                    <a16:creationId xmlns:a16="http://schemas.microsoft.com/office/drawing/2014/main" id="{56C6BBD4-CB23-4256-92E9-8F62EC2A66A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04" name="Oval 930">
                <a:extLst>
                  <a:ext uri="{FF2B5EF4-FFF2-40B4-BE49-F238E27FC236}">
                    <a16:creationId xmlns:a16="http://schemas.microsoft.com/office/drawing/2014/main" id="{7F320006-7B86-41A7-ABDC-77A3015F1A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2" name="Group 928">
              <a:extLst>
                <a:ext uri="{FF2B5EF4-FFF2-40B4-BE49-F238E27FC236}">
                  <a16:creationId xmlns:a16="http://schemas.microsoft.com/office/drawing/2014/main" id="{82578D00-8A21-49F8-836F-C9BC28666E79}"/>
                </a:ext>
              </a:extLst>
            </p:cNvPr>
            <p:cNvGrpSpPr>
              <a:grpSpLocks/>
            </p:cNvGrpSpPr>
            <p:nvPr/>
          </p:nvGrpSpPr>
          <p:grpSpPr bwMode="auto">
            <a:xfrm rot="5400000">
              <a:off x="5538129" y="4114640"/>
              <a:ext cx="232128" cy="152400"/>
              <a:chOff x="528" y="336"/>
              <a:chExt cx="3268" cy="1920"/>
            </a:xfrm>
          </p:grpSpPr>
          <p:sp>
            <p:nvSpPr>
              <p:cNvPr id="46301" name="Oval 929">
                <a:extLst>
                  <a:ext uri="{FF2B5EF4-FFF2-40B4-BE49-F238E27FC236}">
                    <a16:creationId xmlns:a16="http://schemas.microsoft.com/office/drawing/2014/main" id="{F13CDF5F-447F-4F1F-8CE1-C9EE0FAF91B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02" name="Oval 930">
                <a:extLst>
                  <a:ext uri="{FF2B5EF4-FFF2-40B4-BE49-F238E27FC236}">
                    <a16:creationId xmlns:a16="http://schemas.microsoft.com/office/drawing/2014/main" id="{D78A6DB1-C1F5-440C-ADDD-B48944A560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3" name="Group 928">
              <a:extLst>
                <a:ext uri="{FF2B5EF4-FFF2-40B4-BE49-F238E27FC236}">
                  <a16:creationId xmlns:a16="http://schemas.microsoft.com/office/drawing/2014/main" id="{91F536AF-42A3-4E0E-8FD2-27CE7A34CDBB}"/>
                </a:ext>
              </a:extLst>
            </p:cNvPr>
            <p:cNvGrpSpPr>
              <a:grpSpLocks/>
            </p:cNvGrpSpPr>
            <p:nvPr/>
          </p:nvGrpSpPr>
          <p:grpSpPr bwMode="auto">
            <a:xfrm rot="5400000">
              <a:off x="5461926" y="4013036"/>
              <a:ext cx="232128" cy="152400"/>
              <a:chOff x="528" y="336"/>
              <a:chExt cx="3268" cy="1920"/>
            </a:xfrm>
          </p:grpSpPr>
          <p:sp>
            <p:nvSpPr>
              <p:cNvPr id="46299" name="Oval 929">
                <a:extLst>
                  <a:ext uri="{FF2B5EF4-FFF2-40B4-BE49-F238E27FC236}">
                    <a16:creationId xmlns:a16="http://schemas.microsoft.com/office/drawing/2014/main" id="{C5FFE777-77AD-4F29-B0D1-60D9EC882D9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300" name="Oval 930">
                <a:extLst>
                  <a:ext uri="{FF2B5EF4-FFF2-40B4-BE49-F238E27FC236}">
                    <a16:creationId xmlns:a16="http://schemas.microsoft.com/office/drawing/2014/main" id="{9F91CBA7-B50D-499F-9F7D-033BB2ACA2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4" name="Group 928">
              <a:extLst>
                <a:ext uri="{FF2B5EF4-FFF2-40B4-BE49-F238E27FC236}">
                  <a16:creationId xmlns:a16="http://schemas.microsoft.com/office/drawing/2014/main" id="{1347FE0E-A87B-4732-B27F-89B0B82913A3}"/>
                </a:ext>
              </a:extLst>
            </p:cNvPr>
            <p:cNvGrpSpPr>
              <a:grpSpLocks/>
            </p:cNvGrpSpPr>
            <p:nvPr/>
          </p:nvGrpSpPr>
          <p:grpSpPr bwMode="auto">
            <a:xfrm rot="5400000">
              <a:off x="5394196" y="3894504"/>
              <a:ext cx="232128" cy="152400"/>
              <a:chOff x="528" y="336"/>
              <a:chExt cx="3268" cy="1920"/>
            </a:xfrm>
          </p:grpSpPr>
          <p:sp>
            <p:nvSpPr>
              <p:cNvPr id="46297" name="Oval 929">
                <a:extLst>
                  <a:ext uri="{FF2B5EF4-FFF2-40B4-BE49-F238E27FC236}">
                    <a16:creationId xmlns:a16="http://schemas.microsoft.com/office/drawing/2014/main" id="{ABA85C1A-F156-4ACF-AAEE-211F1B0149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98" name="Oval 930">
                <a:extLst>
                  <a:ext uri="{FF2B5EF4-FFF2-40B4-BE49-F238E27FC236}">
                    <a16:creationId xmlns:a16="http://schemas.microsoft.com/office/drawing/2014/main" id="{F8F10EF5-A5BF-4C4E-BB5E-75215638BB2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5" name="Group 928">
              <a:extLst>
                <a:ext uri="{FF2B5EF4-FFF2-40B4-BE49-F238E27FC236}">
                  <a16:creationId xmlns:a16="http://schemas.microsoft.com/office/drawing/2014/main" id="{69597A62-5969-4BFB-A9F7-795CA99BAD3C}"/>
                </a:ext>
              </a:extLst>
            </p:cNvPr>
            <p:cNvGrpSpPr>
              <a:grpSpLocks/>
            </p:cNvGrpSpPr>
            <p:nvPr/>
          </p:nvGrpSpPr>
          <p:grpSpPr bwMode="auto">
            <a:xfrm rot="5400000">
              <a:off x="4547531" y="3649002"/>
              <a:ext cx="232128" cy="152400"/>
              <a:chOff x="528" y="336"/>
              <a:chExt cx="3268" cy="1920"/>
            </a:xfrm>
          </p:grpSpPr>
          <p:sp>
            <p:nvSpPr>
              <p:cNvPr id="46295" name="Oval 929">
                <a:extLst>
                  <a:ext uri="{FF2B5EF4-FFF2-40B4-BE49-F238E27FC236}">
                    <a16:creationId xmlns:a16="http://schemas.microsoft.com/office/drawing/2014/main" id="{E4D3FA43-3021-4553-8516-77AFC29A2B0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96" name="Oval 930">
                <a:extLst>
                  <a:ext uri="{FF2B5EF4-FFF2-40B4-BE49-F238E27FC236}">
                    <a16:creationId xmlns:a16="http://schemas.microsoft.com/office/drawing/2014/main" id="{B5D66F59-1056-43F4-8828-CE46BD38DC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6" name="Group 928">
              <a:extLst>
                <a:ext uri="{FF2B5EF4-FFF2-40B4-BE49-F238E27FC236}">
                  <a16:creationId xmlns:a16="http://schemas.microsoft.com/office/drawing/2014/main" id="{D454CEA1-905D-4C6B-88D1-7F42D9950085}"/>
                </a:ext>
              </a:extLst>
            </p:cNvPr>
            <p:cNvGrpSpPr>
              <a:grpSpLocks/>
            </p:cNvGrpSpPr>
            <p:nvPr/>
          </p:nvGrpSpPr>
          <p:grpSpPr bwMode="auto">
            <a:xfrm rot="5400000">
              <a:off x="4471328" y="3547398"/>
              <a:ext cx="232128" cy="152400"/>
              <a:chOff x="528" y="336"/>
              <a:chExt cx="3268" cy="1920"/>
            </a:xfrm>
          </p:grpSpPr>
          <p:sp>
            <p:nvSpPr>
              <p:cNvPr id="46293" name="Oval 929">
                <a:extLst>
                  <a:ext uri="{FF2B5EF4-FFF2-40B4-BE49-F238E27FC236}">
                    <a16:creationId xmlns:a16="http://schemas.microsoft.com/office/drawing/2014/main" id="{41C1C906-0DFD-43AA-877C-F657DF917F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94" name="Oval 930">
                <a:extLst>
                  <a:ext uri="{FF2B5EF4-FFF2-40B4-BE49-F238E27FC236}">
                    <a16:creationId xmlns:a16="http://schemas.microsoft.com/office/drawing/2014/main" id="{608BFD69-940A-4A2E-9B47-81E6235C905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7" name="Group 928">
              <a:extLst>
                <a:ext uri="{FF2B5EF4-FFF2-40B4-BE49-F238E27FC236}">
                  <a16:creationId xmlns:a16="http://schemas.microsoft.com/office/drawing/2014/main" id="{F9AE9008-6FC6-40DC-825B-731282714426}"/>
                </a:ext>
              </a:extLst>
            </p:cNvPr>
            <p:cNvGrpSpPr>
              <a:grpSpLocks/>
            </p:cNvGrpSpPr>
            <p:nvPr/>
          </p:nvGrpSpPr>
          <p:grpSpPr bwMode="auto">
            <a:xfrm rot="5400000">
              <a:off x="4395125" y="3445794"/>
              <a:ext cx="232128" cy="152400"/>
              <a:chOff x="528" y="336"/>
              <a:chExt cx="3268" cy="1920"/>
            </a:xfrm>
          </p:grpSpPr>
          <p:sp>
            <p:nvSpPr>
              <p:cNvPr id="46291" name="Oval 929">
                <a:extLst>
                  <a:ext uri="{FF2B5EF4-FFF2-40B4-BE49-F238E27FC236}">
                    <a16:creationId xmlns:a16="http://schemas.microsoft.com/office/drawing/2014/main" id="{AB6DD38B-0302-4D76-B1ED-77DBE61B10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92" name="Oval 930">
                <a:extLst>
                  <a:ext uri="{FF2B5EF4-FFF2-40B4-BE49-F238E27FC236}">
                    <a16:creationId xmlns:a16="http://schemas.microsoft.com/office/drawing/2014/main" id="{A8CB6A2A-DC37-4446-B8A6-21F22DF1FDF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8" name="Group 928">
              <a:extLst>
                <a:ext uri="{FF2B5EF4-FFF2-40B4-BE49-F238E27FC236}">
                  <a16:creationId xmlns:a16="http://schemas.microsoft.com/office/drawing/2014/main" id="{13D51426-8116-43B4-B63B-D66D66BCDEB9}"/>
                </a:ext>
              </a:extLst>
            </p:cNvPr>
            <p:cNvGrpSpPr>
              <a:grpSpLocks/>
            </p:cNvGrpSpPr>
            <p:nvPr/>
          </p:nvGrpSpPr>
          <p:grpSpPr bwMode="auto">
            <a:xfrm rot="5400000">
              <a:off x="4327395" y="3327262"/>
              <a:ext cx="232128" cy="152400"/>
              <a:chOff x="528" y="336"/>
              <a:chExt cx="3268" cy="1920"/>
            </a:xfrm>
          </p:grpSpPr>
          <p:sp>
            <p:nvSpPr>
              <p:cNvPr id="46289" name="Oval 929">
                <a:extLst>
                  <a:ext uri="{FF2B5EF4-FFF2-40B4-BE49-F238E27FC236}">
                    <a16:creationId xmlns:a16="http://schemas.microsoft.com/office/drawing/2014/main" id="{21857D27-CA8B-486E-B1F8-2ED436CCADB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90" name="Oval 930">
                <a:extLst>
                  <a:ext uri="{FF2B5EF4-FFF2-40B4-BE49-F238E27FC236}">
                    <a16:creationId xmlns:a16="http://schemas.microsoft.com/office/drawing/2014/main" id="{523E0279-5980-46CD-A6A0-8AC343B7501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69" name="Group 928">
              <a:extLst>
                <a:ext uri="{FF2B5EF4-FFF2-40B4-BE49-F238E27FC236}">
                  <a16:creationId xmlns:a16="http://schemas.microsoft.com/office/drawing/2014/main" id="{650EE2B8-8755-495E-ADB3-FA5B7E8E391C}"/>
                </a:ext>
              </a:extLst>
            </p:cNvPr>
            <p:cNvGrpSpPr>
              <a:grpSpLocks/>
            </p:cNvGrpSpPr>
            <p:nvPr/>
          </p:nvGrpSpPr>
          <p:grpSpPr bwMode="auto">
            <a:xfrm rot="5400000">
              <a:off x="4293528" y="3217195"/>
              <a:ext cx="232128" cy="152400"/>
              <a:chOff x="528" y="336"/>
              <a:chExt cx="3268" cy="1920"/>
            </a:xfrm>
          </p:grpSpPr>
          <p:sp>
            <p:nvSpPr>
              <p:cNvPr id="46287" name="Oval 929">
                <a:extLst>
                  <a:ext uri="{FF2B5EF4-FFF2-40B4-BE49-F238E27FC236}">
                    <a16:creationId xmlns:a16="http://schemas.microsoft.com/office/drawing/2014/main" id="{D406B4CB-C202-4125-8EE3-769F14C6110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88" name="Oval 930">
                <a:extLst>
                  <a:ext uri="{FF2B5EF4-FFF2-40B4-BE49-F238E27FC236}">
                    <a16:creationId xmlns:a16="http://schemas.microsoft.com/office/drawing/2014/main" id="{0838EDBB-7E7E-4636-A311-9DA34C9670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0" name="Group 928">
              <a:extLst>
                <a:ext uri="{FF2B5EF4-FFF2-40B4-BE49-F238E27FC236}">
                  <a16:creationId xmlns:a16="http://schemas.microsoft.com/office/drawing/2014/main" id="{EC068757-543E-4B3B-91F5-3A1C27DEF9D0}"/>
                </a:ext>
              </a:extLst>
            </p:cNvPr>
            <p:cNvGrpSpPr>
              <a:grpSpLocks/>
            </p:cNvGrpSpPr>
            <p:nvPr/>
          </p:nvGrpSpPr>
          <p:grpSpPr bwMode="auto">
            <a:xfrm rot="5400000">
              <a:off x="4217331" y="3107130"/>
              <a:ext cx="232128" cy="152400"/>
              <a:chOff x="528" y="336"/>
              <a:chExt cx="3268" cy="1920"/>
            </a:xfrm>
          </p:grpSpPr>
          <p:sp>
            <p:nvSpPr>
              <p:cNvPr id="46285" name="Oval 929">
                <a:extLst>
                  <a:ext uri="{FF2B5EF4-FFF2-40B4-BE49-F238E27FC236}">
                    <a16:creationId xmlns:a16="http://schemas.microsoft.com/office/drawing/2014/main" id="{E9D2C3F3-1F8D-4936-A53C-3FC82DD2B3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86" name="Oval 930">
                <a:extLst>
                  <a:ext uri="{FF2B5EF4-FFF2-40B4-BE49-F238E27FC236}">
                    <a16:creationId xmlns:a16="http://schemas.microsoft.com/office/drawing/2014/main" id="{2257C0ED-1EC6-4D86-ACD3-273178FDC2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1" name="Group 928">
              <a:extLst>
                <a:ext uri="{FF2B5EF4-FFF2-40B4-BE49-F238E27FC236}">
                  <a16:creationId xmlns:a16="http://schemas.microsoft.com/office/drawing/2014/main" id="{AD513D0C-B42C-44BD-A5E1-AD5DCE255336}"/>
                </a:ext>
              </a:extLst>
            </p:cNvPr>
            <p:cNvGrpSpPr>
              <a:grpSpLocks/>
            </p:cNvGrpSpPr>
            <p:nvPr/>
          </p:nvGrpSpPr>
          <p:grpSpPr bwMode="auto">
            <a:xfrm rot="5400000">
              <a:off x="4141128" y="3005526"/>
              <a:ext cx="232128" cy="152400"/>
              <a:chOff x="528" y="336"/>
              <a:chExt cx="3268" cy="1920"/>
            </a:xfrm>
          </p:grpSpPr>
          <p:sp>
            <p:nvSpPr>
              <p:cNvPr id="46283" name="Oval 929">
                <a:extLst>
                  <a:ext uri="{FF2B5EF4-FFF2-40B4-BE49-F238E27FC236}">
                    <a16:creationId xmlns:a16="http://schemas.microsoft.com/office/drawing/2014/main" id="{F2A26EBA-7B69-4D0C-80DE-C869DAA744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84" name="Oval 930">
                <a:extLst>
                  <a:ext uri="{FF2B5EF4-FFF2-40B4-BE49-F238E27FC236}">
                    <a16:creationId xmlns:a16="http://schemas.microsoft.com/office/drawing/2014/main" id="{F5D67F66-3750-4349-AB61-77BA125846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2" name="Group 928">
              <a:extLst>
                <a:ext uri="{FF2B5EF4-FFF2-40B4-BE49-F238E27FC236}">
                  <a16:creationId xmlns:a16="http://schemas.microsoft.com/office/drawing/2014/main" id="{EFFCDD6E-18D1-4E70-9F1B-D6F7A7CD270F}"/>
                </a:ext>
              </a:extLst>
            </p:cNvPr>
            <p:cNvGrpSpPr>
              <a:grpSpLocks/>
            </p:cNvGrpSpPr>
            <p:nvPr/>
          </p:nvGrpSpPr>
          <p:grpSpPr bwMode="auto">
            <a:xfrm rot="5400000">
              <a:off x="4064925" y="2903922"/>
              <a:ext cx="232128" cy="152400"/>
              <a:chOff x="528" y="336"/>
              <a:chExt cx="3268" cy="1920"/>
            </a:xfrm>
          </p:grpSpPr>
          <p:sp>
            <p:nvSpPr>
              <p:cNvPr id="46281" name="Oval 929">
                <a:extLst>
                  <a:ext uri="{FF2B5EF4-FFF2-40B4-BE49-F238E27FC236}">
                    <a16:creationId xmlns:a16="http://schemas.microsoft.com/office/drawing/2014/main" id="{3A2E24FF-1533-49B2-9C7F-2D35528746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82" name="Oval 930">
                <a:extLst>
                  <a:ext uri="{FF2B5EF4-FFF2-40B4-BE49-F238E27FC236}">
                    <a16:creationId xmlns:a16="http://schemas.microsoft.com/office/drawing/2014/main" id="{26B32882-F212-4570-A051-1581016E2B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3" name="Group 928">
              <a:extLst>
                <a:ext uri="{FF2B5EF4-FFF2-40B4-BE49-F238E27FC236}">
                  <a16:creationId xmlns:a16="http://schemas.microsoft.com/office/drawing/2014/main" id="{3B1E14FC-A143-48E2-886C-24F0DACAC07F}"/>
                </a:ext>
              </a:extLst>
            </p:cNvPr>
            <p:cNvGrpSpPr>
              <a:grpSpLocks/>
            </p:cNvGrpSpPr>
            <p:nvPr/>
          </p:nvGrpSpPr>
          <p:grpSpPr bwMode="auto">
            <a:xfrm rot="5400000">
              <a:off x="5825995" y="4385590"/>
              <a:ext cx="232128" cy="152400"/>
              <a:chOff x="528" y="336"/>
              <a:chExt cx="3268" cy="1920"/>
            </a:xfrm>
          </p:grpSpPr>
          <p:sp>
            <p:nvSpPr>
              <p:cNvPr id="46279" name="Oval 929">
                <a:extLst>
                  <a:ext uri="{FF2B5EF4-FFF2-40B4-BE49-F238E27FC236}">
                    <a16:creationId xmlns:a16="http://schemas.microsoft.com/office/drawing/2014/main" id="{7C884579-946D-424F-97D9-89A8D5C5A09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80" name="Oval 930">
                <a:extLst>
                  <a:ext uri="{FF2B5EF4-FFF2-40B4-BE49-F238E27FC236}">
                    <a16:creationId xmlns:a16="http://schemas.microsoft.com/office/drawing/2014/main" id="{251C180F-FEDE-482F-9902-E3601B8A3F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4" name="Group 928">
              <a:extLst>
                <a:ext uri="{FF2B5EF4-FFF2-40B4-BE49-F238E27FC236}">
                  <a16:creationId xmlns:a16="http://schemas.microsoft.com/office/drawing/2014/main" id="{8EEAD8B2-2120-442A-9F21-BAB60C74E13C}"/>
                </a:ext>
              </a:extLst>
            </p:cNvPr>
            <p:cNvGrpSpPr>
              <a:grpSpLocks/>
            </p:cNvGrpSpPr>
            <p:nvPr/>
          </p:nvGrpSpPr>
          <p:grpSpPr bwMode="auto">
            <a:xfrm rot="5400000">
              <a:off x="5766728" y="4267067"/>
              <a:ext cx="232128" cy="152400"/>
              <a:chOff x="528" y="336"/>
              <a:chExt cx="3268" cy="1920"/>
            </a:xfrm>
          </p:grpSpPr>
          <p:sp>
            <p:nvSpPr>
              <p:cNvPr id="46277" name="Oval 929">
                <a:extLst>
                  <a:ext uri="{FF2B5EF4-FFF2-40B4-BE49-F238E27FC236}">
                    <a16:creationId xmlns:a16="http://schemas.microsoft.com/office/drawing/2014/main" id="{DAC82049-7220-4B14-BE96-57A3BD933CD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78" name="Oval 930">
                <a:extLst>
                  <a:ext uri="{FF2B5EF4-FFF2-40B4-BE49-F238E27FC236}">
                    <a16:creationId xmlns:a16="http://schemas.microsoft.com/office/drawing/2014/main" id="{CB57AC74-4242-4406-AE24-8EE5880DEA7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5" name="Group 928">
              <a:extLst>
                <a:ext uri="{FF2B5EF4-FFF2-40B4-BE49-F238E27FC236}">
                  <a16:creationId xmlns:a16="http://schemas.microsoft.com/office/drawing/2014/main" id="{9D71124A-AA93-4C60-B2B7-BAE012A5FEE4}"/>
                </a:ext>
              </a:extLst>
            </p:cNvPr>
            <p:cNvGrpSpPr>
              <a:grpSpLocks/>
            </p:cNvGrpSpPr>
            <p:nvPr/>
          </p:nvGrpSpPr>
          <p:grpSpPr bwMode="auto">
            <a:xfrm rot="5400000">
              <a:off x="5690531" y="4157002"/>
              <a:ext cx="232128" cy="152400"/>
              <a:chOff x="528" y="336"/>
              <a:chExt cx="3268" cy="1920"/>
            </a:xfrm>
          </p:grpSpPr>
          <p:sp>
            <p:nvSpPr>
              <p:cNvPr id="46275" name="Oval 929">
                <a:extLst>
                  <a:ext uri="{FF2B5EF4-FFF2-40B4-BE49-F238E27FC236}">
                    <a16:creationId xmlns:a16="http://schemas.microsoft.com/office/drawing/2014/main" id="{26DCDDF9-C23F-416A-A9FC-94859F498C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76" name="Oval 930">
                <a:extLst>
                  <a:ext uri="{FF2B5EF4-FFF2-40B4-BE49-F238E27FC236}">
                    <a16:creationId xmlns:a16="http://schemas.microsoft.com/office/drawing/2014/main" id="{F22EA2FA-2885-4DE9-B126-C04B85A23EC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6" name="Group 928">
              <a:extLst>
                <a:ext uri="{FF2B5EF4-FFF2-40B4-BE49-F238E27FC236}">
                  <a16:creationId xmlns:a16="http://schemas.microsoft.com/office/drawing/2014/main" id="{00362C65-0A4C-41F3-AACC-668A9FA3732E}"/>
                </a:ext>
              </a:extLst>
            </p:cNvPr>
            <p:cNvGrpSpPr>
              <a:grpSpLocks/>
            </p:cNvGrpSpPr>
            <p:nvPr/>
          </p:nvGrpSpPr>
          <p:grpSpPr bwMode="auto">
            <a:xfrm rot="5400000">
              <a:off x="5614328" y="4055398"/>
              <a:ext cx="232128" cy="152400"/>
              <a:chOff x="528" y="336"/>
              <a:chExt cx="3268" cy="1920"/>
            </a:xfrm>
          </p:grpSpPr>
          <p:sp>
            <p:nvSpPr>
              <p:cNvPr id="46273" name="Oval 929">
                <a:extLst>
                  <a:ext uri="{FF2B5EF4-FFF2-40B4-BE49-F238E27FC236}">
                    <a16:creationId xmlns:a16="http://schemas.microsoft.com/office/drawing/2014/main" id="{53BB741B-CBFC-4215-82B3-A0EB11FF86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74" name="Oval 930">
                <a:extLst>
                  <a:ext uri="{FF2B5EF4-FFF2-40B4-BE49-F238E27FC236}">
                    <a16:creationId xmlns:a16="http://schemas.microsoft.com/office/drawing/2014/main" id="{AE1DCB52-2749-4D18-AB28-2232ECA224C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7" name="Group 928">
              <a:extLst>
                <a:ext uri="{FF2B5EF4-FFF2-40B4-BE49-F238E27FC236}">
                  <a16:creationId xmlns:a16="http://schemas.microsoft.com/office/drawing/2014/main" id="{F94F6C6E-5240-4DD9-9B07-99A7FBFD22E9}"/>
                </a:ext>
              </a:extLst>
            </p:cNvPr>
            <p:cNvGrpSpPr>
              <a:grpSpLocks/>
            </p:cNvGrpSpPr>
            <p:nvPr/>
          </p:nvGrpSpPr>
          <p:grpSpPr bwMode="auto">
            <a:xfrm rot="5400000">
              <a:off x="5538125" y="3953794"/>
              <a:ext cx="232128" cy="152400"/>
              <a:chOff x="528" y="336"/>
              <a:chExt cx="3268" cy="1920"/>
            </a:xfrm>
          </p:grpSpPr>
          <p:sp>
            <p:nvSpPr>
              <p:cNvPr id="46271" name="Oval 929">
                <a:extLst>
                  <a:ext uri="{FF2B5EF4-FFF2-40B4-BE49-F238E27FC236}">
                    <a16:creationId xmlns:a16="http://schemas.microsoft.com/office/drawing/2014/main" id="{F6E1232D-089F-4BFF-8DCC-DD5799B037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72" name="Oval 930">
                <a:extLst>
                  <a:ext uri="{FF2B5EF4-FFF2-40B4-BE49-F238E27FC236}">
                    <a16:creationId xmlns:a16="http://schemas.microsoft.com/office/drawing/2014/main" id="{69F2498F-BB58-46D3-9A5D-CC4865F9305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8" name="Group 928">
              <a:extLst>
                <a:ext uri="{FF2B5EF4-FFF2-40B4-BE49-F238E27FC236}">
                  <a16:creationId xmlns:a16="http://schemas.microsoft.com/office/drawing/2014/main" id="{DFEFF173-012E-4496-A6CA-BAEA939B1098}"/>
                </a:ext>
              </a:extLst>
            </p:cNvPr>
            <p:cNvGrpSpPr>
              <a:grpSpLocks/>
            </p:cNvGrpSpPr>
            <p:nvPr/>
          </p:nvGrpSpPr>
          <p:grpSpPr bwMode="auto">
            <a:xfrm rot="5400000">
              <a:off x="5055529" y="3725196"/>
              <a:ext cx="232128" cy="152400"/>
              <a:chOff x="528" y="336"/>
              <a:chExt cx="3268" cy="1920"/>
            </a:xfrm>
          </p:grpSpPr>
          <p:sp>
            <p:nvSpPr>
              <p:cNvPr id="46269" name="Oval 929">
                <a:extLst>
                  <a:ext uri="{FF2B5EF4-FFF2-40B4-BE49-F238E27FC236}">
                    <a16:creationId xmlns:a16="http://schemas.microsoft.com/office/drawing/2014/main" id="{8A6F3045-3F98-4742-AD6E-65BBC0B44A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70" name="Oval 930">
                <a:extLst>
                  <a:ext uri="{FF2B5EF4-FFF2-40B4-BE49-F238E27FC236}">
                    <a16:creationId xmlns:a16="http://schemas.microsoft.com/office/drawing/2014/main" id="{134FBEB9-3B1D-47D5-A11A-81EACD43DAB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79" name="Group 928">
              <a:extLst>
                <a:ext uri="{FF2B5EF4-FFF2-40B4-BE49-F238E27FC236}">
                  <a16:creationId xmlns:a16="http://schemas.microsoft.com/office/drawing/2014/main" id="{E62A8340-B894-4099-8D6B-714CF78A2179}"/>
                </a:ext>
              </a:extLst>
            </p:cNvPr>
            <p:cNvGrpSpPr>
              <a:grpSpLocks/>
            </p:cNvGrpSpPr>
            <p:nvPr/>
          </p:nvGrpSpPr>
          <p:grpSpPr bwMode="auto">
            <a:xfrm rot="5400000">
              <a:off x="4716859" y="3657457"/>
              <a:ext cx="232128" cy="152400"/>
              <a:chOff x="528" y="336"/>
              <a:chExt cx="3268" cy="1920"/>
            </a:xfrm>
          </p:grpSpPr>
          <p:sp>
            <p:nvSpPr>
              <p:cNvPr id="46267" name="Oval 929">
                <a:extLst>
                  <a:ext uri="{FF2B5EF4-FFF2-40B4-BE49-F238E27FC236}">
                    <a16:creationId xmlns:a16="http://schemas.microsoft.com/office/drawing/2014/main" id="{4A7B7752-81A3-4B86-B11C-8ED1EC7C059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68" name="Oval 930">
                <a:extLst>
                  <a:ext uri="{FF2B5EF4-FFF2-40B4-BE49-F238E27FC236}">
                    <a16:creationId xmlns:a16="http://schemas.microsoft.com/office/drawing/2014/main" id="{598C4390-54A2-44C3-9B09-88B6B3C697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0" name="Group 928">
              <a:extLst>
                <a:ext uri="{FF2B5EF4-FFF2-40B4-BE49-F238E27FC236}">
                  <a16:creationId xmlns:a16="http://schemas.microsoft.com/office/drawing/2014/main" id="{4026F21C-9A9F-4157-B7A3-4AEF671A4F82}"/>
                </a:ext>
              </a:extLst>
            </p:cNvPr>
            <p:cNvGrpSpPr>
              <a:grpSpLocks/>
            </p:cNvGrpSpPr>
            <p:nvPr/>
          </p:nvGrpSpPr>
          <p:grpSpPr bwMode="auto">
            <a:xfrm rot="5400000">
              <a:off x="4640662" y="3547392"/>
              <a:ext cx="232128" cy="152400"/>
              <a:chOff x="528" y="336"/>
              <a:chExt cx="3268" cy="1920"/>
            </a:xfrm>
          </p:grpSpPr>
          <p:sp>
            <p:nvSpPr>
              <p:cNvPr id="46265" name="Oval 929">
                <a:extLst>
                  <a:ext uri="{FF2B5EF4-FFF2-40B4-BE49-F238E27FC236}">
                    <a16:creationId xmlns:a16="http://schemas.microsoft.com/office/drawing/2014/main" id="{61F8D4D7-1385-48A5-BAF6-476FE8DB2B4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66" name="Oval 930">
                <a:extLst>
                  <a:ext uri="{FF2B5EF4-FFF2-40B4-BE49-F238E27FC236}">
                    <a16:creationId xmlns:a16="http://schemas.microsoft.com/office/drawing/2014/main" id="{3BE379CB-0EFB-46F7-A17F-139E049CBB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1" name="Group 928">
              <a:extLst>
                <a:ext uri="{FF2B5EF4-FFF2-40B4-BE49-F238E27FC236}">
                  <a16:creationId xmlns:a16="http://schemas.microsoft.com/office/drawing/2014/main" id="{4950763F-3BF9-4E85-8109-D03129270DC7}"/>
                </a:ext>
              </a:extLst>
            </p:cNvPr>
            <p:cNvGrpSpPr>
              <a:grpSpLocks/>
            </p:cNvGrpSpPr>
            <p:nvPr/>
          </p:nvGrpSpPr>
          <p:grpSpPr bwMode="auto">
            <a:xfrm rot="5400000">
              <a:off x="4564459" y="3445788"/>
              <a:ext cx="232128" cy="152400"/>
              <a:chOff x="528" y="336"/>
              <a:chExt cx="3268" cy="1920"/>
            </a:xfrm>
          </p:grpSpPr>
          <p:sp>
            <p:nvSpPr>
              <p:cNvPr id="46263" name="Oval 929">
                <a:extLst>
                  <a:ext uri="{FF2B5EF4-FFF2-40B4-BE49-F238E27FC236}">
                    <a16:creationId xmlns:a16="http://schemas.microsoft.com/office/drawing/2014/main" id="{294B33AD-DFC8-4A0B-961D-C42E980CAFA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64" name="Oval 930">
                <a:extLst>
                  <a:ext uri="{FF2B5EF4-FFF2-40B4-BE49-F238E27FC236}">
                    <a16:creationId xmlns:a16="http://schemas.microsoft.com/office/drawing/2014/main" id="{04A2AFE2-2EF0-41B6-B9DA-40F9812194F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2" name="Group 928">
              <a:extLst>
                <a:ext uri="{FF2B5EF4-FFF2-40B4-BE49-F238E27FC236}">
                  <a16:creationId xmlns:a16="http://schemas.microsoft.com/office/drawing/2014/main" id="{9966EB16-332E-4B44-8466-54313394ECF2}"/>
                </a:ext>
              </a:extLst>
            </p:cNvPr>
            <p:cNvGrpSpPr>
              <a:grpSpLocks/>
            </p:cNvGrpSpPr>
            <p:nvPr/>
          </p:nvGrpSpPr>
          <p:grpSpPr bwMode="auto">
            <a:xfrm rot="5400000">
              <a:off x="4488256" y="3344184"/>
              <a:ext cx="232128" cy="152400"/>
              <a:chOff x="528" y="336"/>
              <a:chExt cx="3268" cy="1920"/>
            </a:xfrm>
          </p:grpSpPr>
          <p:sp>
            <p:nvSpPr>
              <p:cNvPr id="46261" name="Oval 929">
                <a:extLst>
                  <a:ext uri="{FF2B5EF4-FFF2-40B4-BE49-F238E27FC236}">
                    <a16:creationId xmlns:a16="http://schemas.microsoft.com/office/drawing/2014/main" id="{6D2C019D-A0D9-4601-B482-3DBF373A5A1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62" name="Oval 930">
                <a:extLst>
                  <a:ext uri="{FF2B5EF4-FFF2-40B4-BE49-F238E27FC236}">
                    <a16:creationId xmlns:a16="http://schemas.microsoft.com/office/drawing/2014/main" id="{24A6A3CB-C52B-452F-A877-4CB595AF71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3" name="Group 928">
              <a:extLst>
                <a:ext uri="{FF2B5EF4-FFF2-40B4-BE49-F238E27FC236}">
                  <a16:creationId xmlns:a16="http://schemas.microsoft.com/office/drawing/2014/main" id="{23C3803B-FD63-4A67-AFB7-427903A971C5}"/>
                </a:ext>
              </a:extLst>
            </p:cNvPr>
            <p:cNvGrpSpPr>
              <a:grpSpLocks/>
            </p:cNvGrpSpPr>
            <p:nvPr/>
          </p:nvGrpSpPr>
          <p:grpSpPr bwMode="auto">
            <a:xfrm rot="5400000">
              <a:off x="4420526" y="3225652"/>
              <a:ext cx="232128" cy="152400"/>
              <a:chOff x="528" y="336"/>
              <a:chExt cx="3268" cy="1920"/>
            </a:xfrm>
          </p:grpSpPr>
          <p:sp>
            <p:nvSpPr>
              <p:cNvPr id="46259" name="Oval 929">
                <a:extLst>
                  <a:ext uri="{FF2B5EF4-FFF2-40B4-BE49-F238E27FC236}">
                    <a16:creationId xmlns:a16="http://schemas.microsoft.com/office/drawing/2014/main" id="{B3C1C527-35FF-4127-80AD-C182C08B6D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60" name="Oval 930">
                <a:extLst>
                  <a:ext uri="{FF2B5EF4-FFF2-40B4-BE49-F238E27FC236}">
                    <a16:creationId xmlns:a16="http://schemas.microsoft.com/office/drawing/2014/main" id="{9CA67D15-2D33-412C-92A8-275FF2C0E2C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4" name="Group 928">
              <a:extLst>
                <a:ext uri="{FF2B5EF4-FFF2-40B4-BE49-F238E27FC236}">
                  <a16:creationId xmlns:a16="http://schemas.microsoft.com/office/drawing/2014/main" id="{DFF56529-0267-4444-B068-69CD1BDD5C2C}"/>
                </a:ext>
              </a:extLst>
            </p:cNvPr>
            <p:cNvGrpSpPr>
              <a:grpSpLocks/>
            </p:cNvGrpSpPr>
            <p:nvPr/>
          </p:nvGrpSpPr>
          <p:grpSpPr bwMode="auto">
            <a:xfrm rot="5400000">
              <a:off x="4386659" y="3115585"/>
              <a:ext cx="232128" cy="152400"/>
              <a:chOff x="528" y="336"/>
              <a:chExt cx="3268" cy="1920"/>
            </a:xfrm>
          </p:grpSpPr>
          <p:sp>
            <p:nvSpPr>
              <p:cNvPr id="46257" name="Oval 929">
                <a:extLst>
                  <a:ext uri="{FF2B5EF4-FFF2-40B4-BE49-F238E27FC236}">
                    <a16:creationId xmlns:a16="http://schemas.microsoft.com/office/drawing/2014/main" id="{83111717-AA69-42A5-894B-772E20C654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58" name="Oval 930">
                <a:extLst>
                  <a:ext uri="{FF2B5EF4-FFF2-40B4-BE49-F238E27FC236}">
                    <a16:creationId xmlns:a16="http://schemas.microsoft.com/office/drawing/2014/main" id="{CB6DC146-AC0F-4BBB-96A2-6124587084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5" name="Group 928">
              <a:extLst>
                <a:ext uri="{FF2B5EF4-FFF2-40B4-BE49-F238E27FC236}">
                  <a16:creationId xmlns:a16="http://schemas.microsoft.com/office/drawing/2014/main" id="{6B3D1371-8213-4FE2-B1C9-211359826D83}"/>
                </a:ext>
              </a:extLst>
            </p:cNvPr>
            <p:cNvGrpSpPr>
              <a:grpSpLocks/>
            </p:cNvGrpSpPr>
            <p:nvPr/>
          </p:nvGrpSpPr>
          <p:grpSpPr bwMode="auto">
            <a:xfrm rot="5400000">
              <a:off x="4310462" y="3005520"/>
              <a:ext cx="232128" cy="152400"/>
              <a:chOff x="528" y="336"/>
              <a:chExt cx="3268" cy="1920"/>
            </a:xfrm>
          </p:grpSpPr>
          <p:sp>
            <p:nvSpPr>
              <p:cNvPr id="46255" name="Oval 929">
                <a:extLst>
                  <a:ext uri="{FF2B5EF4-FFF2-40B4-BE49-F238E27FC236}">
                    <a16:creationId xmlns:a16="http://schemas.microsoft.com/office/drawing/2014/main" id="{C31911B7-088C-45F7-990F-67981673B62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56" name="Oval 930">
                <a:extLst>
                  <a:ext uri="{FF2B5EF4-FFF2-40B4-BE49-F238E27FC236}">
                    <a16:creationId xmlns:a16="http://schemas.microsoft.com/office/drawing/2014/main" id="{CB26E680-85B5-4BED-8536-A3BECD88622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6" name="Group 928">
              <a:extLst>
                <a:ext uri="{FF2B5EF4-FFF2-40B4-BE49-F238E27FC236}">
                  <a16:creationId xmlns:a16="http://schemas.microsoft.com/office/drawing/2014/main" id="{98BFD65B-01CF-4545-843C-3A8DAE0880CC}"/>
                </a:ext>
              </a:extLst>
            </p:cNvPr>
            <p:cNvGrpSpPr>
              <a:grpSpLocks/>
            </p:cNvGrpSpPr>
            <p:nvPr/>
          </p:nvGrpSpPr>
          <p:grpSpPr bwMode="auto">
            <a:xfrm rot="5400000">
              <a:off x="4234259" y="2903916"/>
              <a:ext cx="232128" cy="152400"/>
              <a:chOff x="528" y="336"/>
              <a:chExt cx="3268" cy="1920"/>
            </a:xfrm>
          </p:grpSpPr>
          <p:sp>
            <p:nvSpPr>
              <p:cNvPr id="46253" name="Oval 929">
                <a:extLst>
                  <a:ext uri="{FF2B5EF4-FFF2-40B4-BE49-F238E27FC236}">
                    <a16:creationId xmlns:a16="http://schemas.microsoft.com/office/drawing/2014/main" id="{0CAF39E0-27C6-4C0B-970C-A32912552A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54" name="Oval 930">
                <a:extLst>
                  <a:ext uri="{FF2B5EF4-FFF2-40B4-BE49-F238E27FC236}">
                    <a16:creationId xmlns:a16="http://schemas.microsoft.com/office/drawing/2014/main" id="{68771BCC-7A7F-4B44-BF68-C243BD6AC4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7" name="Group 928">
              <a:extLst>
                <a:ext uri="{FF2B5EF4-FFF2-40B4-BE49-F238E27FC236}">
                  <a16:creationId xmlns:a16="http://schemas.microsoft.com/office/drawing/2014/main" id="{83FBD72D-345A-4460-B0DE-5EECFFF36531}"/>
                </a:ext>
              </a:extLst>
            </p:cNvPr>
            <p:cNvGrpSpPr>
              <a:grpSpLocks/>
            </p:cNvGrpSpPr>
            <p:nvPr/>
          </p:nvGrpSpPr>
          <p:grpSpPr bwMode="auto">
            <a:xfrm rot="5400000">
              <a:off x="4860789" y="3157912"/>
              <a:ext cx="232128" cy="152400"/>
              <a:chOff x="528" y="336"/>
              <a:chExt cx="3268" cy="1920"/>
            </a:xfrm>
          </p:grpSpPr>
          <p:sp>
            <p:nvSpPr>
              <p:cNvPr id="46251" name="Oval 929">
                <a:extLst>
                  <a:ext uri="{FF2B5EF4-FFF2-40B4-BE49-F238E27FC236}">
                    <a16:creationId xmlns:a16="http://schemas.microsoft.com/office/drawing/2014/main" id="{D67A2749-0972-4F8F-AC00-CCBD8B405BB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52" name="Oval 930">
                <a:extLst>
                  <a:ext uri="{FF2B5EF4-FFF2-40B4-BE49-F238E27FC236}">
                    <a16:creationId xmlns:a16="http://schemas.microsoft.com/office/drawing/2014/main" id="{65EEB956-AEEA-400A-8EA6-8FCFAC369AB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8" name="Group 928">
              <a:extLst>
                <a:ext uri="{FF2B5EF4-FFF2-40B4-BE49-F238E27FC236}">
                  <a16:creationId xmlns:a16="http://schemas.microsoft.com/office/drawing/2014/main" id="{ACDD809C-7FBC-45F2-934B-C5BB9FD59B29}"/>
                </a:ext>
              </a:extLst>
            </p:cNvPr>
            <p:cNvGrpSpPr>
              <a:grpSpLocks/>
            </p:cNvGrpSpPr>
            <p:nvPr/>
          </p:nvGrpSpPr>
          <p:grpSpPr bwMode="auto">
            <a:xfrm rot="5400000">
              <a:off x="5859859" y="4165457"/>
              <a:ext cx="232128" cy="152400"/>
              <a:chOff x="528" y="336"/>
              <a:chExt cx="3268" cy="1920"/>
            </a:xfrm>
          </p:grpSpPr>
          <p:sp>
            <p:nvSpPr>
              <p:cNvPr id="46249" name="Oval 929">
                <a:extLst>
                  <a:ext uri="{FF2B5EF4-FFF2-40B4-BE49-F238E27FC236}">
                    <a16:creationId xmlns:a16="http://schemas.microsoft.com/office/drawing/2014/main" id="{885F4523-0F88-4E3B-B515-31F230617D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50" name="Oval 930">
                <a:extLst>
                  <a:ext uri="{FF2B5EF4-FFF2-40B4-BE49-F238E27FC236}">
                    <a16:creationId xmlns:a16="http://schemas.microsoft.com/office/drawing/2014/main" id="{E896538D-EEEA-47E5-B0D5-28047AC4EB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89" name="Group 928">
              <a:extLst>
                <a:ext uri="{FF2B5EF4-FFF2-40B4-BE49-F238E27FC236}">
                  <a16:creationId xmlns:a16="http://schemas.microsoft.com/office/drawing/2014/main" id="{E5BFB0AF-4891-49E2-8B50-70A180CB5092}"/>
                </a:ext>
              </a:extLst>
            </p:cNvPr>
            <p:cNvGrpSpPr>
              <a:grpSpLocks/>
            </p:cNvGrpSpPr>
            <p:nvPr/>
          </p:nvGrpSpPr>
          <p:grpSpPr bwMode="auto">
            <a:xfrm rot="5400000">
              <a:off x="5783662" y="4055392"/>
              <a:ext cx="232128" cy="152400"/>
              <a:chOff x="528" y="336"/>
              <a:chExt cx="3268" cy="1920"/>
            </a:xfrm>
          </p:grpSpPr>
          <p:sp>
            <p:nvSpPr>
              <p:cNvPr id="46247" name="Oval 929">
                <a:extLst>
                  <a:ext uri="{FF2B5EF4-FFF2-40B4-BE49-F238E27FC236}">
                    <a16:creationId xmlns:a16="http://schemas.microsoft.com/office/drawing/2014/main" id="{7460C802-EF53-4082-875F-9A7F7B65FC9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48" name="Oval 930">
                <a:extLst>
                  <a:ext uri="{FF2B5EF4-FFF2-40B4-BE49-F238E27FC236}">
                    <a16:creationId xmlns:a16="http://schemas.microsoft.com/office/drawing/2014/main" id="{9DC60F56-1304-4D31-A0B0-A4BBF1B2D79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0" name="Group 928">
              <a:extLst>
                <a:ext uri="{FF2B5EF4-FFF2-40B4-BE49-F238E27FC236}">
                  <a16:creationId xmlns:a16="http://schemas.microsoft.com/office/drawing/2014/main" id="{C6CA1E05-04E5-497E-ABE8-9CDE783118BD}"/>
                </a:ext>
              </a:extLst>
            </p:cNvPr>
            <p:cNvGrpSpPr>
              <a:grpSpLocks/>
            </p:cNvGrpSpPr>
            <p:nvPr/>
          </p:nvGrpSpPr>
          <p:grpSpPr bwMode="auto">
            <a:xfrm rot="5400000">
              <a:off x="5707459" y="3953788"/>
              <a:ext cx="232128" cy="152400"/>
              <a:chOff x="528" y="336"/>
              <a:chExt cx="3268" cy="1920"/>
            </a:xfrm>
          </p:grpSpPr>
          <p:sp>
            <p:nvSpPr>
              <p:cNvPr id="46245" name="Oval 929">
                <a:extLst>
                  <a:ext uri="{FF2B5EF4-FFF2-40B4-BE49-F238E27FC236}">
                    <a16:creationId xmlns:a16="http://schemas.microsoft.com/office/drawing/2014/main" id="{E2951C18-7B96-46F9-82AF-E8ED7251CE3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46" name="Oval 930">
                <a:extLst>
                  <a:ext uri="{FF2B5EF4-FFF2-40B4-BE49-F238E27FC236}">
                    <a16:creationId xmlns:a16="http://schemas.microsoft.com/office/drawing/2014/main" id="{C4691E4F-66B0-4CF4-A19A-898E164E9E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1" name="Group 928">
              <a:extLst>
                <a:ext uri="{FF2B5EF4-FFF2-40B4-BE49-F238E27FC236}">
                  <a16:creationId xmlns:a16="http://schemas.microsoft.com/office/drawing/2014/main" id="{FDD17BAB-5F78-48EF-A881-97F745D5A0AC}"/>
                </a:ext>
              </a:extLst>
            </p:cNvPr>
            <p:cNvGrpSpPr>
              <a:grpSpLocks/>
            </p:cNvGrpSpPr>
            <p:nvPr/>
          </p:nvGrpSpPr>
          <p:grpSpPr bwMode="auto">
            <a:xfrm rot="5400000">
              <a:off x="5216390" y="3742118"/>
              <a:ext cx="232128" cy="152400"/>
              <a:chOff x="528" y="336"/>
              <a:chExt cx="3268" cy="1920"/>
            </a:xfrm>
          </p:grpSpPr>
          <p:sp>
            <p:nvSpPr>
              <p:cNvPr id="46243" name="Oval 929">
                <a:extLst>
                  <a:ext uri="{FF2B5EF4-FFF2-40B4-BE49-F238E27FC236}">
                    <a16:creationId xmlns:a16="http://schemas.microsoft.com/office/drawing/2014/main" id="{A35E2C60-9FAE-444A-871A-B94C264D71C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44" name="Oval 930">
                <a:extLst>
                  <a:ext uri="{FF2B5EF4-FFF2-40B4-BE49-F238E27FC236}">
                    <a16:creationId xmlns:a16="http://schemas.microsoft.com/office/drawing/2014/main" id="{29BC58F4-A1CE-4B5A-8CEE-60095C39091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2" name="Group 928">
              <a:extLst>
                <a:ext uri="{FF2B5EF4-FFF2-40B4-BE49-F238E27FC236}">
                  <a16:creationId xmlns:a16="http://schemas.microsoft.com/office/drawing/2014/main" id="{F25615DF-FF12-45E0-A93E-1A9BA1F30292}"/>
                </a:ext>
              </a:extLst>
            </p:cNvPr>
            <p:cNvGrpSpPr>
              <a:grpSpLocks/>
            </p:cNvGrpSpPr>
            <p:nvPr/>
          </p:nvGrpSpPr>
          <p:grpSpPr bwMode="auto">
            <a:xfrm rot="5400000">
              <a:off x="5148660" y="3623586"/>
              <a:ext cx="232128" cy="152400"/>
              <a:chOff x="528" y="336"/>
              <a:chExt cx="3268" cy="1920"/>
            </a:xfrm>
          </p:grpSpPr>
          <p:sp>
            <p:nvSpPr>
              <p:cNvPr id="46241" name="Oval 929">
                <a:extLst>
                  <a:ext uri="{FF2B5EF4-FFF2-40B4-BE49-F238E27FC236}">
                    <a16:creationId xmlns:a16="http://schemas.microsoft.com/office/drawing/2014/main" id="{36AC096B-0441-41C8-A8E6-43C1EAF1E1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42" name="Oval 930">
                <a:extLst>
                  <a:ext uri="{FF2B5EF4-FFF2-40B4-BE49-F238E27FC236}">
                    <a16:creationId xmlns:a16="http://schemas.microsoft.com/office/drawing/2014/main" id="{A249B567-9DD3-4122-98CE-36C8E76C2A3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3" name="Group 928">
              <a:extLst>
                <a:ext uri="{FF2B5EF4-FFF2-40B4-BE49-F238E27FC236}">
                  <a16:creationId xmlns:a16="http://schemas.microsoft.com/office/drawing/2014/main" id="{3275FBE2-39A8-489E-B173-FF5913D0A8BB}"/>
                </a:ext>
              </a:extLst>
            </p:cNvPr>
            <p:cNvGrpSpPr>
              <a:grpSpLocks/>
            </p:cNvGrpSpPr>
            <p:nvPr/>
          </p:nvGrpSpPr>
          <p:grpSpPr bwMode="auto">
            <a:xfrm rot="5400000">
              <a:off x="4835395" y="3606640"/>
              <a:ext cx="232128" cy="152400"/>
              <a:chOff x="528" y="336"/>
              <a:chExt cx="3268" cy="1920"/>
            </a:xfrm>
          </p:grpSpPr>
          <p:sp>
            <p:nvSpPr>
              <p:cNvPr id="46239" name="Oval 929">
                <a:extLst>
                  <a:ext uri="{FF2B5EF4-FFF2-40B4-BE49-F238E27FC236}">
                    <a16:creationId xmlns:a16="http://schemas.microsoft.com/office/drawing/2014/main" id="{B9DE4B64-5D66-416E-8C93-6BF903483E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40" name="Oval 930">
                <a:extLst>
                  <a:ext uri="{FF2B5EF4-FFF2-40B4-BE49-F238E27FC236}">
                    <a16:creationId xmlns:a16="http://schemas.microsoft.com/office/drawing/2014/main" id="{5D150A01-764E-4092-ADE2-EE3451F630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4" name="Group 928">
              <a:extLst>
                <a:ext uri="{FF2B5EF4-FFF2-40B4-BE49-F238E27FC236}">
                  <a16:creationId xmlns:a16="http://schemas.microsoft.com/office/drawing/2014/main" id="{64082ECA-12C1-4595-8389-99590F01434D}"/>
                </a:ext>
              </a:extLst>
            </p:cNvPr>
            <p:cNvGrpSpPr>
              <a:grpSpLocks/>
            </p:cNvGrpSpPr>
            <p:nvPr/>
          </p:nvGrpSpPr>
          <p:grpSpPr bwMode="auto">
            <a:xfrm rot="5400000">
              <a:off x="4776128" y="3488117"/>
              <a:ext cx="232128" cy="152400"/>
              <a:chOff x="528" y="336"/>
              <a:chExt cx="3268" cy="1920"/>
            </a:xfrm>
          </p:grpSpPr>
          <p:sp>
            <p:nvSpPr>
              <p:cNvPr id="46237" name="Oval 929">
                <a:extLst>
                  <a:ext uri="{FF2B5EF4-FFF2-40B4-BE49-F238E27FC236}">
                    <a16:creationId xmlns:a16="http://schemas.microsoft.com/office/drawing/2014/main" id="{C8E8CB6C-597B-49E7-8C7A-4C275B4623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38" name="Oval 930">
                <a:extLst>
                  <a:ext uri="{FF2B5EF4-FFF2-40B4-BE49-F238E27FC236}">
                    <a16:creationId xmlns:a16="http://schemas.microsoft.com/office/drawing/2014/main" id="{CB1573FC-5B1F-42EA-9B5A-9CBE63C5B4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5" name="Group 928">
              <a:extLst>
                <a:ext uri="{FF2B5EF4-FFF2-40B4-BE49-F238E27FC236}">
                  <a16:creationId xmlns:a16="http://schemas.microsoft.com/office/drawing/2014/main" id="{904103EC-1088-4188-B1DB-DCE1DFCF693A}"/>
                </a:ext>
              </a:extLst>
            </p:cNvPr>
            <p:cNvGrpSpPr>
              <a:grpSpLocks/>
            </p:cNvGrpSpPr>
            <p:nvPr/>
          </p:nvGrpSpPr>
          <p:grpSpPr bwMode="auto">
            <a:xfrm rot="5400000">
              <a:off x="4699931" y="3378052"/>
              <a:ext cx="232128" cy="152400"/>
              <a:chOff x="528" y="336"/>
              <a:chExt cx="3268" cy="1920"/>
            </a:xfrm>
          </p:grpSpPr>
          <p:sp>
            <p:nvSpPr>
              <p:cNvPr id="46235" name="Oval 929">
                <a:extLst>
                  <a:ext uri="{FF2B5EF4-FFF2-40B4-BE49-F238E27FC236}">
                    <a16:creationId xmlns:a16="http://schemas.microsoft.com/office/drawing/2014/main" id="{F4CB85ED-2F8C-4B63-9DF9-AEDA358D234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36" name="Oval 930">
                <a:extLst>
                  <a:ext uri="{FF2B5EF4-FFF2-40B4-BE49-F238E27FC236}">
                    <a16:creationId xmlns:a16="http://schemas.microsoft.com/office/drawing/2014/main" id="{FF5B06DE-71B1-4261-808E-63BD21A07D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6" name="Group 928">
              <a:extLst>
                <a:ext uri="{FF2B5EF4-FFF2-40B4-BE49-F238E27FC236}">
                  <a16:creationId xmlns:a16="http://schemas.microsoft.com/office/drawing/2014/main" id="{99AFF59C-76AC-434F-A325-FA021639422E}"/>
                </a:ext>
              </a:extLst>
            </p:cNvPr>
            <p:cNvGrpSpPr>
              <a:grpSpLocks/>
            </p:cNvGrpSpPr>
            <p:nvPr/>
          </p:nvGrpSpPr>
          <p:grpSpPr bwMode="auto">
            <a:xfrm rot="5400000">
              <a:off x="4623728" y="3276448"/>
              <a:ext cx="232128" cy="152400"/>
              <a:chOff x="528" y="336"/>
              <a:chExt cx="3268" cy="1920"/>
            </a:xfrm>
          </p:grpSpPr>
          <p:sp>
            <p:nvSpPr>
              <p:cNvPr id="46233" name="Oval 929">
                <a:extLst>
                  <a:ext uri="{FF2B5EF4-FFF2-40B4-BE49-F238E27FC236}">
                    <a16:creationId xmlns:a16="http://schemas.microsoft.com/office/drawing/2014/main" id="{24C39C42-FBA4-493A-B9A0-71B302448C9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34" name="Oval 930">
                <a:extLst>
                  <a:ext uri="{FF2B5EF4-FFF2-40B4-BE49-F238E27FC236}">
                    <a16:creationId xmlns:a16="http://schemas.microsoft.com/office/drawing/2014/main" id="{669ACCBB-A664-41BE-96AC-E65C441AEE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7" name="Group 928">
              <a:extLst>
                <a:ext uri="{FF2B5EF4-FFF2-40B4-BE49-F238E27FC236}">
                  <a16:creationId xmlns:a16="http://schemas.microsoft.com/office/drawing/2014/main" id="{1BB91706-763F-489D-8799-43C8E9090384}"/>
                </a:ext>
              </a:extLst>
            </p:cNvPr>
            <p:cNvGrpSpPr>
              <a:grpSpLocks/>
            </p:cNvGrpSpPr>
            <p:nvPr/>
          </p:nvGrpSpPr>
          <p:grpSpPr bwMode="auto">
            <a:xfrm rot="5400000">
              <a:off x="4547525" y="3174844"/>
              <a:ext cx="232128" cy="152400"/>
              <a:chOff x="528" y="336"/>
              <a:chExt cx="3268" cy="1920"/>
            </a:xfrm>
          </p:grpSpPr>
          <p:sp>
            <p:nvSpPr>
              <p:cNvPr id="46231" name="Oval 929">
                <a:extLst>
                  <a:ext uri="{FF2B5EF4-FFF2-40B4-BE49-F238E27FC236}">
                    <a16:creationId xmlns:a16="http://schemas.microsoft.com/office/drawing/2014/main" id="{F3A96591-3031-412D-9C67-486D67DFD69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32" name="Oval 930">
                <a:extLst>
                  <a:ext uri="{FF2B5EF4-FFF2-40B4-BE49-F238E27FC236}">
                    <a16:creationId xmlns:a16="http://schemas.microsoft.com/office/drawing/2014/main" id="{C43128DE-7A1B-484A-9450-097FB1B9430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8" name="Group 928">
              <a:extLst>
                <a:ext uri="{FF2B5EF4-FFF2-40B4-BE49-F238E27FC236}">
                  <a16:creationId xmlns:a16="http://schemas.microsoft.com/office/drawing/2014/main" id="{B309A75D-61C3-4117-92C8-C8922A8EFA12}"/>
                </a:ext>
              </a:extLst>
            </p:cNvPr>
            <p:cNvGrpSpPr>
              <a:grpSpLocks/>
            </p:cNvGrpSpPr>
            <p:nvPr/>
          </p:nvGrpSpPr>
          <p:grpSpPr bwMode="auto">
            <a:xfrm rot="5400000">
              <a:off x="4479795" y="3056312"/>
              <a:ext cx="232128" cy="152400"/>
              <a:chOff x="528" y="336"/>
              <a:chExt cx="3268" cy="1920"/>
            </a:xfrm>
          </p:grpSpPr>
          <p:sp>
            <p:nvSpPr>
              <p:cNvPr id="46229" name="Oval 929">
                <a:extLst>
                  <a:ext uri="{FF2B5EF4-FFF2-40B4-BE49-F238E27FC236}">
                    <a16:creationId xmlns:a16="http://schemas.microsoft.com/office/drawing/2014/main" id="{2A4A9548-E1BC-42C7-B238-550CB820307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30" name="Oval 930">
                <a:extLst>
                  <a:ext uri="{FF2B5EF4-FFF2-40B4-BE49-F238E27FC236}">
                    <a16:creationId xmlns:a16="http://schemas.microsoft.com/office/drawing/2014/main" id="{150F9C00-8B8C-47F9-971E-8100DDEE3D6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399" name="Group 928">
              <a:extLst>
                <a:ext uri="{FF2B5EF4-FFF2-40B4-BE49-F238E27FC236}">
                  <a16:creationId xmlns:a16="http://schemas.microsoft.com/office/drawing/2014/main" id="{3C1815D8-2FDD-41F7-827F-205670F5BC2C}"/>
                </a:ext>
              </a:extLst>
            </p:cNvPr>
            <p:cNvGrpSpPr>
              <a:grpSpLocks/>
            </p:cNvGrpSpPr>
            <p:nvPr/>
          </p:nvGrpSpPr>
          <p:grpSpPr bwMode="auto">
            <a:xfrm rot="5400000">
              <a:off x="4445928" y="2946245"/>
              <a:ext cx="232128" cy="152400"/>
              <a:chOff x="528" y="336"/>
              <a:chExt cx="3268" cy="1920"/>
            </a:xfrm>
          </p:grpSpPr>
          <p:sp>
            <p:nvSpPr>
              <p:cNvPr id="46227" name="Oval 929">
                <a:extLst>
                  <a:ext uri="{FF2B5EF4-FFF2-40B4-BE49-F238E27FC236}">
                    <a16:creationId xmlns:a16="http://schemas.microsoft.com/office/drawing/2014/main" id="{C088DDD0-9308-4771-9B11-339DD93636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28" name="Oval 930">
                <a:extLst>
                  <a:ext uri="{FF2B5EF4-FFF2-40B4-BE49-F238E27FC236}">
                    <a16:creationId xmlns:a16="http://schemas.microsoft.com/office/drawing/2014/main" id="{2CD15741-DDBD-41E4-8782-8AB2024217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0" name="Group 928">
              <a:extLst>
                <a:ext uri="{FF2B5EF4-FFF2-40B4-BE49-F238E27FC236}">
                  <a16:creationId xmlns:a16="http://schemas.microsoft.com/office/drawing/2014/main" id="{7007DC6D-3320-40C5-9062-671848991112}"/>
                </a:ext>
              </a:extLst>
            </p:cNvPr>
            <p:cNvGrpSpPr>
              <a:grpSpLocks/>
            </p:cNvGrpSpPr>
            <p:nvPr/>
          </p:nvGrpSpPr>
          <p:grpSpPr bwMode="auto">
            <a:xfrm rot="5400000">
              <a:off x="4369731" y="2836180"/>
              <a:ext cx="232128" cy="152400"/>
              <a:chOff x="528" y="336"/>
              <a:chExt cx="3268" cy="1920"/>
            </a:xfrm>
          </p:grpSpPr>
          <p:sp>
            <p:nvSpPr>
              <p:cNvPr id="46225" name="Oval 929">
                <a:extLst>
                  <a:ext uri="{FF2B5EF4-FFF2-40B4-BE49-F238E27FC236}">
                    <a16:creationId xmlns:a16="http://schemas.microsoft.com/office/drawing/2014/main" id="{B126BB0E-8D30-441E-980F-7B45808960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26" name="Oval 930">
                <a:extLst>
                  <a:ext uri="{FF2B5EF4-FFF2-40B4-BE49-F238E27FC236}">
                    <a16:creationId xmlns:a16="http://schemas.microsoft.com/office/drawing/2014/main" id="{68E3AC15-AE4B-4DEF-8D1A-DBBDEC832D6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1" name="Group 928">
              <a:extLst>
                <a:ext uri="{FF2B5EF4-FFF2-40B4-BE49-F238E27FC236}">
                  <a16:creationId xmlns:a16="http://schemas.microsoft.com/office/drawing/2014/main" id="{16197A26-0523-4794-9B53-ACE7FE93BB28}"/>
                </a:ext>
              </a:extLst>
            </p:cNvPr>
            <p:cNvGrpSpPr>
              <a:grpSpLocks/>
            </p:cNvGrpSpPr>
            <p:nvPr/>
          </p:nvGrpSpPr>
          <p:grpSpPr bwMode="auto">
            <a:xfrm rot="5400000">
              <a:off x="5089395" y="3665910"/>
              <a:ext cx="232128" cy="152400"/>
              <a:chOff x="528" y="336"/>
              <a:chExt cx="3268" cy="1920"/>
            </a:xfrm>
          </p:grpSpPr>
          <p:sp>
            <p:nvSpPr>
              <p:cNvPr id="46223" name="Oval 929">
                <a:extLst>
                  <a:ext uri="{FF2B5EF4-FFF2-40B4-BE49-F238E27FC236}">
                    <a16:creationId xmlns:a16="http://schemas.microsoft.com/office/drawing/2014/main" id="{5E236624-411C-44BF-8BC8-F3F054BBF4C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24" name="Oval 930">
                <a:extLst>
                  <a:ext uri="{FF2B5EF4-FFF2-40B4-BE49-F238E27FC236}">
                    <a16:creationId xmlns:a16="http://schemas.microsoft.com/office/drawing/2014/main" id="{D4257182-B680-464B-B917-B88D938124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2" name="Group 928">
              <a:extLst>
                <a:ext uri="{FF2B5EF4-FFF2-40B4-BE49-F238E27FC236}">
                  <a16:creationId xmlns:a16="http://schemas.microsoft.com/office/drawing/2014/main" id="{C861172F-8FEE-4CFE-8A93-AA4066FF9668}"/>
                </a:ext>
              </a:extLst>
            </p:cNvPr>
            <p:cNvGrpSpPr>
              <a:grpSpLocks/>
            </p:cNvGrpSpPr>
            <p:nvPr/>
          </p:nvGrpSpPr>
          <p:grpSpPr bwMode="auto">
            <a:xfrm rot="5400000">
              <a:off x="5013192" y="3564306"/>
              <a:ext cx="232128" cy="152400"/>
              <a:chOff x="528" y="336"/>
              <a:chExt cx="3268" cy="1920"/>
            </a:xfrm>
          </p:grpSpPr>
          <p:sp>
            <p:nvSpPr>
              <p:cNvPr id="46221" name="Oval 929">
                <a:extLst>
                  <a:ext uri="{FF2B5EF4-FFF2-40B4-BE49-F238E27FC236}">
                    <a16:creationId xmlns:a16="http://schemas.microsoft.com/office/drawing/2014/main" id="{36A8C925-A85C-40B1-8552-D118C85D411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22" name="Oval 930">
                <a:extLst>
                  <a:ext uri="{FF2B5EF4-FFF2-40B4-BE49-F238E27FC236}">
                    <a16:creationId xmlns:a16="http://schemas.microsoft.com/office/drawing/2014/main" id="{3C8D4FAC-973F-4CA8-97E3-11F05B2EF0E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3" name="Group 928">
              <a:extLst>
                <a:ext uri="{FF2B5EF4-FFF2-40B4-BE49-F238E27FC236}">
                  <a16:creationId xmlns:a16="http://schemas.microsoft.com/office/drawing/2014/main" id="{0091451C-BCE6-46A7-8F7D-512432D1B6D2}"/>
                </a:ext>
              </a:extLst>
            </p:cNvPr>
            <p:cNvGrpSpPr>
              <a:grpSpLocks/>
            </p:cNvGrpSpPr>
            <p:nvPr/>
          </p:nvGrpSpPr>
          <p:grpSpPr bwMode="auto">
            <a:xfrm rot="5400000">
              <a:off x="5123262" y="3251041"/>
              <a:ext cx="232128" cy="152400"/>
              <a:chOff x="528" y="336"/>
              <a:chExt cx="3268" cy="1920"/>
            </a:xfrm>
          </p:grpSpPr>
          <p:sp>
            <p:nvSpPr>
              <p:cNvPr id="46219" name="Oval 929">
                <a:extLst>
                  <a:ext uri="{FF2B5EF4-FFF2-40B4-BE49-F238E27FC236}">
                    <a16:creationId xmlns:a16="http://schemas.microsoft.com/office/drawing/2014/main" id="{DBBE3224-2F9B-44EA-9695-CAFFDA5C73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20" name="Oval 930">
                <a:extLst>
                  <a:ext uri="{FF2B5EF4-FFF2-40B4-BE49-F238E27FC236}">
                    <a16:creationId xmlns:a16="http://schemas.microsoft.com/office/drawing/2014/main" id="{6B34CD50-F693-44D4-A8CD-39D800BD0B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4" name="Group 928">
              <a:extLst>
                <a:ext uri="{FF2B5EF4-FFF2-40B4-BE49-F238E27FC236}">
                  <a16:creationId xmlns:a16="http://schemas.microsoft.com/office/drawing/2014/main" id="{C8ACED4F-11D2-4FC1-A004-D08F3A0EB55B}"/>
                </a:ext>
              </a:extLst>
            </p:cNvPr>
            <p:cNvGrpSpPr>
              <a:grpSpLocks/>
            </p:cNvGrpSpPr>
            <p:nvPr/>
          </p:nvGrpSpPr>
          <p:grpSpPr bwMode="auto">
            <a:xfrm rot="5400000">
              <a:off x="5616774" y="3818317"/>
              <a:ext cx="232128" cy="152400"/>
              <a:chOff x="528" y="336"/>
              <a:chExt cx="3268" cy="1920"/>
            </a:xfrm>
          </p:grpSpPr>
          <p:sp>
            <p:nvSpPr>
              <p:cNvPr id="46217" name="Oval 929">
                <a:extLst>
                  <a:ext uri="{FF2B5EF4-FFF2-40B4-BE49-F238E27FC236}">
                    <a16:creationId xmlns:a16="http://schemas.microsoft.com/office/drawing/2014/main" id="{0CD7D6FC-7E09-46B1-8239-0D3AF2FC1B5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18" name="Oval 930">
                <a:extLst>
                  <a:ext uri="{FF2B5EF4-FFF2-40B4-BE49-F238E27FC236}">
                    <a16:creationId xmlns:a16="http://schemas.microsoft.com/office/drawing/2014/main" id="{C6BD2541-9A53-4393-93C9-823B05AF828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5" name="Group 928">
              <a:extLst>
                <a:ext uri="{FF2B5EF4-FFF2-40B4-BE49-F238E27FC236}">
                  <a16:creationId xmlns:a16="http://schemas.microsoft.com/office/drawing/2014/main" id="{3B9253AD-448E-4F95-81A2-7BE9D7F12EC1}"/>
                </a:ext>
              </a:extLst>
            </p:cNvPr>
            <p:cNvGrpSpPr>
              <a:grpSpLocks/>
            </p:cNvGrpSpPr>
            <p:nvPr/>
          </p:nvGrpSpPr>
          <p:grpSpPr bwMode="auto">
            <a:xfrm rot="5400000">
              <a:off x="5464374" y="3759052"/>
              <a:ext cx="232128" cy="152400"/>
              <a:chOff x="528" y="336"/>
              <a:chExt cx="3268" cy="1920"/>
            </a:xfrm>
          </p:grpSpPr>
          <p:sp>
            <p:nvSpPr>
              <p:cNvPr id="46215" name="Oval 929">
                <a:extLst>
                  <a:ext uri="{FF2B5EF4-FFF2-40B4-BE49-F238E27FC236}">
                    <a16:creationId xmlns:a16="http://schemas.microsoft.com/office/drawing/2014/main" id="{0CC6E5E7-E21F-4353-9D12-8A0B46684B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16" name="Oval 930">
                <a:extLst>
                  <a:ext uri="{FF2B5EF4-FFF2-40B4-BE49-F238E27FC236}">
                    <a16:creationId xmlns:a16="http://schemas.microsoft.com/office/drawing/2014/main" id="{42428A2F-9DE1-43E9-A57A-946D1D8527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6" name="Group 928">
              <a:extLst>
                <a:ext uri="{FF2B5EF4-FFF2-40B4-BE49-F238E27FC236}">
                  <a16:creationId xmlns:a16="http://schemas.microsoft.com/office/drawing/2014/main" id="{9FC9EA1F-7EA1-439E-8D58-0F9F74A5B15B}"/>
                </a:ext>
              </a:extLst>
            </p:cNvPr>
            <p:cNvGrpSpPr>
              <a:grpSpLocks/>
            </p:cNvGrpSpPr>
            <p:nvPr/>
          </p:nvGrpSpPr>
          <p:grpSpPr bwMode="auto">
            <a:xfrm rot="5400000">
              <a:off x="5351862" y="3674382"/>
              <a:ext cx="232128" cy="152400"/>
              <a:chOff x="528" y="336"/>
              <a:chExt cx="3268" cy="1920"/>
            </a:xfrm>
          </p:grpSpPr>
          <p:sp>
            <p:nvSpPr>
              <p:cNvPr id="46213" name="Oval 929">
                <a:extLst>
                  <a:ext uri="{FF2B5EF4-FFF2-40B4-BE49-F238E27FC236}">
                    <a16:creationId xmlns:a16="http://schemas.microsoft.com/office/drawing/2014/main" id="{42B7A00E-EED1-4DD2-90D4-01A369916A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14" name="Oval 930">
                <a:extLst>
                  <a:ext uri="{FF2B5EF4-FFF2-40B4-BE49-F238E27FC236}">
                    <a16:creationId xmlns:a16="http://schemas.microsoft.com/office/drawing/2014/main" id="{BD0E68F4-02E3-40EB-9469-E7CACBF0391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7" name="Group 928">
              <a:extLst>
                <a:ext uri="{FF2B5EF4-FFF2-40B4-BE49-F238E27FC236}">
                  <a16:creationId xmlns:a16="http://schemas.microsoft.com/office/drawing/2014/main" id="{277FA55D-76C6-40E3-9218-0C9D3EC8282E}"/>
                </a:ext>
              </a:extLst>
            </p:cNvPr>
            <p:cNvGrpSpPr>
              <a:grpSpLocks/>
            </p:cNvGrpSpPr>
            <p:nvPr/>
          </p:nvGrpSpPr>
          <p:grpSpPr bwMode="auto">
            <a:xfrm rot="5400000">
              <a:off x="5275659" y="3572778"/>
              <a:ext cx="232128" cy="152400"/>
              <a:chOff x="528" y="336"/>
              <a:chExt cx="3268" cy="1920"/>
            </a:xfrm>
          </p:grpSpPr>
          <p:sp>
            <p:nvSpPr>
              <p:cNvPr id="46211" name="Oval 929">
                <a:extLst>
                  <a:ext uri="{FF2B5EF4-FFF2-40B4-BE49-F238E27FC236}">
                    <a16:creationId xmlns:a16="http://schemas.microsoft.com/office/drawing/2014/main" id="{F6E5ADE7-6BEA-4907-A3D2-3C93001F1F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12" name="Oval 930">
                <a:extLst>
                  <a:ext uri="{FF2B5EF4-FFF2-40B4-BE49-F238E27FC236}">
                    <a16:creationId xmlns:a16="http://schemas.microsoft.com/office/drawing/2014/main" id="{C280E626-6323-411C-BA05-C0B9C2D84A5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8" name="Group 928">
              <a:extLst>
                <a:ext uri="{FF2B5EF4-FFF2-40B4-BE49-F238E27FC236}">
                  <a16:creationId xmlns:a16="http://schemas.microsoft.com/office/drawing/2014/main" id="{34FB7D3F-E760-4052-89BA-E2EBA4FD4650}"/>
                </a:ext>
              </a:extLst>
            </p:cNvPr>
            <p:cNvGrpSpPr>
              <a:grpSpLocks/>
            </p:cNvGrpSpPr>
            <p:nvPr/>
          </p:nvGrpSpPr>
          <p:grpSpPr bwMode="auto">
            <a:xfrm rot="5400000">
              <a:off x="5207929" y="3454246"/>
              <a:ext cx="232128" cy="152400"/>
              <a:chOff x="528" y="336"/>
              <a:chExt cx="3268" cy="1920"/>
            </a:xfrm>
          </p:grpSpPr>
          <p:sp>
            <p:nvSpPr>
              <p:cNvPr id="46209" name="Oval 929">
                <a:extLst>
                  <a:ext uri="{FF2B5EF4-FFF2-40B4-BE49-F238E27FC236}">
                    <a16:creationId xmlns:a16="http://schemas.microsoft.com/office/drawing/2014/main" id="{C266F3B1-F2D4-48CD-BC40-2B52B7E130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10" name="Oval 930">
                <a:extLst>
                  <a:ext uri="{FF2B5EF4-FFF2-40B4-BE49-F238E27FC236}">
                    <a16:creationId xmlns:a16="http://schemas.microsoft.com/office/drawing/2014/main" id="{B46FA69A-4AA6-407B-ABC6-EE8FF331A4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09" name="Group 928">
              <a:extLst>
                <a:ext uri="{FF2B5EF4-FFF2-40B4-BE49-F238E27FC236}">
                  <a16:creationId xmlns:a16="http://schemas.microsoft.com/office/drawing/2014/main" id="{43678D8C-8AF1-4825-9F17-7D91276B09F5}"/>
                </a:ext>
              </a:extLst>
            </p:cNvPr>
            <p:cNvGrpSpPr>
              <a:grpSpLocks/>
            </p:cNvGrpSpPr>
            <p:nvPr/>
          </p:nvGrpSpPr>
          <p:grpSpPr bwMode="auto">
            <a:xfrm rot="5400000">
              <a:off x="4860796" y="3394965"/>
              <a:ext cx="232128" cy="152400"/>
              <a:chOff x="528" y="336"/>
              <a:chExt cx="3268" cy="1920"/>
            </a:xfrm>
          </p:grpSpPr>
          <p:sp>
            <p:nvSpPr>
              <p:cNvPr id="46207" name="Oval 929">
                <a:extLst>
                  <a:ext uri="{FF2B5EF4-FFF2-40B4-BE49-F238E27FC236}">
                    <a16:creationId xmlns:a16="http://schemas.microsoft.com/office/drawing/2014/main" id="{C5539F28-49CA-4E54-9B4C-8EC31A1958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08" name="Oval 930">
                <a:extLst>
                  <a:ext uri="{FF2B5EF4-FFF2-40B4-BE49-F238E27FC236}">
                    <a16:creationId xmlns:a16="http://schemas.microsoft.com/office/drawing/2014/main" id="{51853BE1-AEEC-4D76-92CB-4ECCABF5DB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0" name="Group 928">
              <a:extLst>
                <a:ext uri="{FF2B5EF4-FFF2-40B4-BE49-F238E27FC236}">
                  <a16:creationId xmlns:a16="http://schemas.microsoft.com/office/drawing/2014/main" id="{C5830101-D482-4FAC-BF0D-AD6DB22238BD}"/>
                </a:ext>
              </a:extLst>
            </p:cNvPr>
            <p:cNvGrpSpPr>
              <a:grpSpLocks/>
            </p:cNvGrpSpPr>
            <p:nvPr/>
          </p:nvGrpSpPr>
          <p:grpSpPr bwMode="auto">
            <a:xfrm rot="5400000">
              <a:off x="4801529" y="3276442"/>
              <a:ext cx="232128" cy="152400"/>
              <a:chOff x="528" y="336"/>
              <a:chExt cx="3268" cy="1920"/>
            </a:xfrm>
          </p:grpSpPr>
          <p:sp>
            <p:nvSpPr>
              <p:cNvPr id="46205" name="Oval 929">
                <a:extLst>
                  <a:ext uri="{FF2B5EF4-FFF2-40B4-BE49-F238E27FC236}">
                    <a16:creationId xmlns:a16="http://schemas.microsoft.com/office/drawing/2014/main" id="{DAC580EF-D971-421A-91FC-2D3E8A3198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06" name="Oval 930">
                <a:extLst>
                  <a:ext uri="{FF2B5EF4-FFF2-40B4-BE49-F238E27FC236}">
                    <a16:creationId xmlns:a16="http://schemas.microsoft.com/office/drawing/2014/main" id="{8C45E812-FE29-4B02-B226-4C794BCBDE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1" name="Group 928">
              <a:extLst>
                <a:ext uri="{FF2B5EF4-FFF2-40B4-BE49-F238E27FC236}">
                  <a16:creationId xmlns:a16="http://schemas.microsoft.com/office/drawing/2014/main" id="{FC4F4F1B-6D90-44C6-9815-D55AF0CB21F3}"/>
                </a:ext>
              </a:extLst>
            </p:cNvPr>
            <p:cNvGrpSpPr>
              <a:grpSpLocks/>
            </p:cNvGrpSpPr>
            <p:nvPr/>
          </p:nvGrpSpPr>
          <p:grpSpPr bwMode="auto">
            <a:xfrm rot="5400000">
              <a:off x="4725332" y="3166377"/>
              <a:ext cx="232128" cy="152400"/>
              <a:chOff x="528" y="336"/>
              <a:chExt cx="3268" cy="1920"/>
            </a:xfrm>
          </p:grpSpPr>
          <p:sp>
            <p:nvSpPr>
              <p:cNvPr id="46203" name="Oval 929">
                <a:extLst>
                  <a:ext uri="{FF2B5EF4-FFF2-40B4-BE49-F238E27FC236}">
                    <a16:creationId xmlns:a16="http://schemas.microsoft.com/office/drawing/2014/main" id="{940FA47F-0605-4CCE-AFD4-9D146C2AE22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04" name="Oval 930">
                <a:extLst>
                  <a:ext uri="{FF2B5EF4-FFF2-40B4-BE49-F238E27FC236}">
                    <a16:creationId xmlns:a16="http://schemas.microsoft.com/office/drawing/2014/main" id="{7A0D8423-6A43-4E17-8C65-EB5731F395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2" name="Group 928">
              <a:extLst>
                <a:ext uri="{FF2B5EF4-FFF2-40B4-BE49-F238E27FC236}">
                  <a16:creationId xmlns:a16="http://schemas.microsoft.com/office/drawing/2014/main" id="{9EE5B6C0-0D1A-4F89-839D-A90C20DC2D7D}"/>
                </a:ext>
              </a:extLst>
            </p:cNvPr>
            <p:cNvGrpSpPr>
              <a:grpSpLocks/>
            </p:cNvGrpSpPr>
            <p:nvPr/>
          </p:nvGrpSpPr>
          <p:grpSpPr bwMode="auto">
            <a:xfrm rot="5400000">
              <a:off x="4649129" y="3064773"/>
              <a:ext cx="232128" cy="152400"/>
              <a:chOff x="528" y="336"/>
              <a:chExt cx="3268" cy="1920"/>
            </a:xfrm>
          </p:grpSpPr>
          <p:sp>
            <p:nvSpPr>
              <p:cNvPr id="46201" name="Oval 929">
                <a:extLst>
                  <a:ext uri="{FF2B5EF4-FFF2-40B4-BE49-F238E27FC236}">
                    <a16:creationId xmlns:a16="http://schemas.microsoft.com/office/drawing/2014/main" id="{2195D50E-6F8E-4A7A-9582-724A64EBD0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02" name="Oval 930">
                <a:extLst>
                  <a:ext uri="{FF2B5EF4-FFF2-40B4-BE49-F238E27FC236}">
                    <a16:creationId xmlns:a16="http://schemas.microsoft.com/office/drawing/2014/main" id="{F7D7B218-7F21-46E5-AB8B-022EE159ED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3" name="Group 928">
              <a:extLst>
                <a:ext uri="{FF2B5EF4-FFF2-40B4-BE49-F238E27FC236}">
                  <a16:creationId xmlns:a16="http://schemas.microsoft.com/office/drawing/2014/main" id="{745995E2-EBD8-4CBB-B3CD-60BB4C9A9CA2}"/>
                </a:ext>
              </a:extLst>
            </p:cNvPr>
            <p:cNvGrpSpPr>
              <a:grpSpLocks/>
            </p:cNvGrpSpPr>
            <p:nvPr/>
          </p:nvGrpSpPr>
          <p:grpSpPr bwMode="auto">
            <a:xfrm rot="5400000">
              <a:off x="4572926" y="2963169"/>
              <a:ext cx="232128" cy="152400"/>
              <a:chOff x="528" y="336"/>
              <a:chExt cx="3268" cy="1920"/>
            </a:xfrm>
          </p:grpSpPr>
          <p:sp>
            <p:nvSpPr>
              <p:cNvPr id="46199" name="Oval 929">
                <a:extLst>
                  <a:ext uri="{FF2B5EF4-FFF2-40B4-BE49-F238E27FC236}">
                    <a16:creationId xmlns:a16="http://schemas.microsoft.com/office/drawing/2014/main" id="{ADC74D94-D35E-4B1A-A5A3-1FD3AF3A1AC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200" name="Oval 930">
                <a:extLst>
                  <a:ext uri="{FF2B5EF4-FFF2-40B4-BE49-F238E27FC236}">
                    <a16:creationId xmlns:a16="http://schemas.microsoft.com/office/drawing/2014/main" id="{3F79151B-0D31-491C-B50F-3A2B590F81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4" name="Group 928">
              <a:extLst>
                <a:ext uri="{FF2B5EF4-FFF2-40B4-BE49-F238E27FC236}">
                  <a16:creationId xmlns:a16="http://schemas.microsoft.com/office/drawing/2014/main" id="{453C7FD5-AFB7-408A-B188-EA02DE61C486}"/>
                </a:ext>
              </a:extLst>
            </p:cNvPr>
            <p:cNvGrpSpPr>
              <a:grpSpLocks/>
            </p:cNvGrpSpPr>
            <p:nvPr/>
          </p:nvGrpSpPr>
          <p:grpSpPr bwMode="auto">
            <a:xfrm rot="5400000">
              <a:off x="4505196" y="2844637"/>
              <a:ext cx="232128" cy="152400"/>
              <a:chOff x="528" y="336"/>
              <a:chExt cx="3268" cy="1920"/>
            </a:xfrm>
          </p:grpSpPr>
          <p:sp>
            <p:nvSpPr>
              <p:cNvPr id="46197" name="Oval 929">
                <a:extLst>
                  <a:ext uri="{FF2B5EF4-FFF2-40B4-BE49-F238E27FC236}">
                    <a16:creationId xmlns:a16="http://schemas.microsoft.com/office/drawing/2014/main" id="{6A7FAE03-0CA0-4D85-9C30-FE1D4C1E5F7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98" name="Oval 930">
                <a:extLst>
                  <a:ext uri="{FF2B5EF4-FFF2-40B4-BE49-F238E27FC236}">
                    <a16:creationId xmlns:a16="http://schemas.microsoft.com/office/drawing/2014/main" id="{5E51A96E-245C-4CEA-B3DD-4744108EE7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5" name="Group 928">
              <a:extLst>
                <a:ext uri="{FF2B5EF4-FFF2-40B4-BE49-F238E27FC236}">
                  <a16:creationId xmlns:a16="http://schemas.microsoft.com/office/drawing/2014/main" id="{9FB4E6DA-CBD6-41AC-A01F-CCF978F985E4}"/>
                </a:ext>
              </a:extLst>
            </p:cNvPr>
            <p:cNvGrpSpPr>
              <a:grpSpLocks/>
            </p:cNvGrpSpPr>
            <p:nvPr/>
          </p:nvGrpSpPr>
          <p:grpSpPr bwMode="auto">
            <a:xfrm rot="5400000">
              <a:off x="5267196" y="3665904"/>
              <a:ext cx="232128" cy="152400"/>
              <a:chOff x="528" y="336"/>
              <a:chExt cx="3268" cy="1920"/>
            </a:xfrm>
          </p:grpSpPr>
          <p:sp>
            <p:nvSpPr>
              <p:cNvPr id="46195" name="Oval 929">
                <a:extLst>
                  <a:ext uri="{FF2B5EF4-FFF2-40B4-BE49-F238E27FC236}">
                    <a16:creationId xmlns:a16="http://schemas.microsoft.com/office/drawing/2014/main" id="{DC0EA96C-7F68-46D6-9E85-A94C1EF9B1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96" name="Oval 930">
                <a:extLst>
                  <a:ext uri="{FF2B5EF4-FFF2-40B4-BE49-F238E27FC236}">
                    <a16:creationId xmlns:a16="http://schemas.microsoft.com/office/drawing/2014/main" id="{A0ABE447-AACB-486D-91D7-19EA2D4F8D5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6" name="Group 928">
              <a:extLst>
                <a:ext uri="{FF2B5EF4-FFF2-40B4-BE49-F238E27FC236}">
                  <a16:creationId xmlns:a16="http://schemas.microsoft.com/office/drawing/2014/main" id="{95DE363C-2448-44EC-B6BA-89F18096637C}"/>
                </a:ext>
              </a:extLst>
            </p:cNvPr>
            <p:cNvGrpSpPr>
              <a:grpSpLocks/>
            </p:cNvGrpSpPr>
            <p:nvPr/>
          </p:nvGrpSpPr>
          <p:grpSpPr bwMode="auto">
            <a:xfrm rot="5400000">
              <a:off x="5190999" y="3555839"/>
              <a:ext cx="232128" cy="152400"/>
              <a:chOff x="528" y="336"/>
              <a:chExt cx="3268" cy="1920"/>
            </a:xfrm>
          </p:grpSpPr>
          <p:sp>
            <p:nvSpPr>
              <p:cNvPr id="46193" name="Oval 929">
                <a:extLst>
                  <a:ext uri="{FF2B5EF4-FFF2-40B4-BE49-F238E27FC236}">
                    <a16:creationId xmlns:a16="http://schemas.microsoft.com/office/drawing/2014/main" id="{1FB67BE1-AD59-4F52-A003-DB210CFCE5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94" name="Oval 930">
                <a:extLst>
                  <a:ext uri="{FF2B5EF4-FFF2-40B4-BE49-F238E27FC236}">
                    <a16:creationId xmlns:a16="http://schemas.microsoft.com/office/drawing/2014/main" id="{3F2DA41A-E18B-4F6C-AA2C-326AC7F17B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7" name="Group 928">
              <a:extLst>
                <a:ext uri="{FF2B5EF4-FFF2-40B4-BE49-F238E27FC236}">
                  <a16:creationId xmlns:a16="http://schemas.microsoft.com/office/drawing/2014/main" id="{5BB179BA-4FB3-474E-84A4-30543841F01F}"/>
                </a:ext>
              </a:extLst>
            </p:cNvPr>
            <p:cNvGrpSpPr>
              <a:grpSpLocks/>
            </p:cNvGrpSpPr>
            <p:nvPr/>
          </p:nvGrpSpPr>
          <p:grpSpPr bwMode="auto">
            <a:xfrm rot="5400000">
              <a:off x="5114796" y="3454235"/>
              <a:ext cx="232128" cy="152400"/>
              <a:chOff x="528" y="336"/>
              <a:chExt cx="3268" cy="1920"/>
            </a:xfrm>
          </p:grpSpPr>
          <p:sp>
            <p:nvSpPr>
              <p:cNvPr id="46191" name="Oval 929">
                <a:extLst>
                  <a:ext uri="{FF2B5EF4-FFF2-40B4-BE49-F238E27FC236}">
                    <a16:creationId xmlns:a16="http://schemas.microsoft.com/office/drawing/2014/main" id="{7C3A8B86-5B33-4C34-B1E6-21CDF5774C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92" name="Oval 930">
                <a:extLst>
                  <a:ext uri="{FF2B5EF4-FFF2-40B4-BE49-F238E27FC236}">
                    <a16:creationId xmlns:a16="http://schemas.microsoft.com/office/drawing/2014/main" id="{390F7B86-D716-4A18-A01D-99064AA4FC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8" name="Group 928">
              <a:extLst>
                <a:ext uri="{FF2B5EF4-FFF2-40B4-BE49-F238E27FC236}">
                  <a16:creationId xmlns:a16="http://schemas.microsoft.com/office/drawing/2014/main" id="{5EA51770-F45E-4E70-86F3-F1BB02BBBA4D}"/>
                </a:ext>
              </a:extLst>
            </p:cNvPr>
            <p:cNvGrpSpPr>
              <a:grpSpLocks/>
            </p:cNvGrpSpPr>
            <p:nvPr/>
          </p:nvGrpSpPr>
          <p:grpSpPr bwMode="auto">
            <a:xfrm rot="5400000">
              <a:off x="5038593" y="3352631"/>
              <a:ext cx="232128" cy="152400"/>
              <a:chOff x="528" y="336"/>
              <a:chExt cx="3268" cy="1920"/>
            </a:xfrm>
          </p:grpSpPr>
          <p:sp>
            <p:nvSpPr>
              <p:cNvPr id="46189" name="Oval 929">
                <a:extLst>
                  <a:ext uri="{FF2B5EF4-FFF2-40B4-BE49-F238E27FC236}">
                    <a16:creationId xmlns:a16="http://schemas.microsoft.com/office/drawing/2014/main" id="{78C57878-0EFE-4E46-A677-F91BB44568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90" name="Oval 930">
                <a:extLst>
                  <a:ext uri="{FF2B5EF4-FFF2-40B4-BE49-F238E27FC236}">
                    <a16:creationId xmlns:a16="http://schemas.microsoft.com/office/drawing/2014/main" id="{8D4EA51C-56FA-4D68-87FF-1E50C644B47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19" name="Group 928">
              <a:extLst>
                <a:ext uri="{FF2B5EF4-FFF2-40B4-BE49-F238E27FC236}">
                  <a16:creationId xmlns:a16="http://schemas.microsoft.com/office/drawing/2014/main" id="{5AC3F901-91F0-42DB-B799-E0C4D4FE6B5D}"/>
                </a:ext>
              </a:extLst>
            </p:cNvPr>
            <p:cNvGrpSpPr>
              <a:grpSpLocks/>
            </p:cNvGrpSpPr>
            <p:nvPr/>
          </p:nvGrpSpPr>
          <p:grpSpPr bwMode="auto">
            <a:xfrm rot="5400000">
              <a:off x="4970863" y="3234099"/>
              <a:ext cx="232128" cy="152400"/>
              <a:chOff x="528" y="336"/>
              <a:chExt cx="3268" cy="1920"/>
            </a:xfrm>
          </p:grpSpPr>
          <p:sp>
            <p:nvSpPr>
              <p:cNvPr id="46187" name="Oval 929">
                <a:extLst>
                  <a:ext uri="{FF2B5EF4-FFF2-40B4-BE49-F238E27FC236}">
                    <a16:creationId xmlns:a16="http://schemas.microsoft.com/office/drawing/2014/main" id="{DF9D6501-2A2A-4E66-A410-99439CEDCE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88" name="Oval 930">
                <a:extLst>
                  <a:ext uri="{FF2B5EF4-FFF2-40B4-BE49-F238E27FC236}">
                    <a16:creationId xmlns:a16="http://schemas.microsoft.com/office/drawing/2014/main" id="{29362E04-BF6C-4E3E-9937-A908BD5C3EF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0" name="Group 928">
              <a:extLst>
                <a:ext uri="{FF2B5EF4-FFF2-40B4-BE49-F238E27FC236}">
                  <a16:creationId xmlns:a16="http://schemas.microsoft.com/office/drawing/2014/main" id="{6064F200-5349-4BFC-96B2-F5998FBA188D}"/>
                </a:ext>
              </a:extLst>
            </p:cNvPr>
            <p:cNvGrpSpPr>
              <a:grpSpLocks/>
            </p:cNvGrpSpPr>
            <p:nvPr/>
          </p:nvGrpSpPr>
          <p:grpSpPr bwMode="auto">
            <a:xfrm rot="5400000">
              <a:off x="5529663" y="3674376"/>
              <a:ext cx="232128" cy="152400"/>
              <a:chOff x="528" y="336"/>
              <a:chExt cx="3268" cy="1920"/>
            </a:xfrm>
          </p:grpSpPr>
          <p:sp>
            <p:nvSpPr>
              <p:cNvPr id="46185" name="Oval 929">
                <a:extLst>
                  <a:ext uri="{FF2B5EF4-FFF2-40B4-BE49-F238E27FC236}">
                    <a16:creationId xmlns:a16="http://schemas.microsoft.com/office/drawing/2014/main" id="{FD0E3C56-86C0-4CC3-A117-915DA0E55BD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86" name="Oval 930">
                <a:extLst>
                  <a:ext uri="{FF2B5EF4-FFF2-40B4-BE49-F238E27FC236}">
                    <a16:creationId xmlns:a16="http://schemas.microsoft.com/office/drawing/2014/main" id="{F9D4D6A8-B5F5-47F2-8DD3-2A9ED07DF2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1" name="Group 928">
              <a:extLst>
                <a:ext uri="{FF2B5EF4-FFF2-40B4-BE49-F238E27FC236}">
                  <a16:creationId xmlns:a16="http://schemas.microsoft.com/office/drawing/2014/main" id="{5E5F2F19-D449-4C4E-86DD-547ECACBDDD7}"/>
                </a:ext>
              </a:extLst>
            </p:cNvPr>
            <p:cNvGrpSpPr>
              <a:grpSpLocks/>
            </p:cNvGrpSpPr>
            <p:nvPr/>
          </p:nvGrpSpPr>
          <p:grpSpPr bwMode="auto">
            <a:xfrm rot="5400000">
              <a:off x="5453466" y="3564311"/>
              <a:ext cx="232128" cy="152400"/>
              <a:chOff x="528" y="336"/>
              <a:chExt cx="3268" cy="1920"/>
            </a:xfrm>
          </p:grpSpPr>
          <p:sp>
            <p:nvSpPr>
              <p:cNvPr id="46183" name="Oval 929">
                <a:extLst>
                  <a:ext uri="{FF2B5EF4-FFF2-40B4-BE49-F238E27FC236}">
                    <a16:creationId xmlns:a16="http://schemas.microsoft.com/office/drawing/2014/main" id="{70A21240-3942-48EC-B32B-63298E8D27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84" name="Oval 930">
                <a:extLst>
                  <a:ext uri="{FF2B5EF4-FFF2-40B4-BE49-F238E27FC236}">
                    <a16:creationId xmlns:a16="http://schemas.microsoft.com/office/drawing/2014/main" id="{C98F319D-819A-4101-B0B8-F8E943722D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2" name="Group 928">
              <a:extLst>
                <a:ext uri="{FF2B5EF4-FFF2-40B4-BE49-F238E27FC236}">
                  <a16:creationId xmlns:a16="http://schemas.microsoft.com/office/drawing/2014/main" id="{154A7D46-83D4-481E-856E-810C9B05A002}"/>
                </a:ext>
              </a:extLst>
            </p:cNvPr>
            <p:cNvGrpSpPr>
              <a:grpSpLocks/>
            </p:cNvGrpSpPr>
            <p:nvPr/>
          </p:nvGrpSpPr>
          <p:grpSpPr bwMode="auto">
            <a:xfrm rot="5400000">
              <a:off x="5377263" y="3462707"/>
              <a:ext cx="232128" cy="152400"/>
              <a:chOff x="528" y="336"/>
              <a:chExt cx="3268" cy="1920"/>
            </a:xfrm>
          </p:grpSpPr>
          <p:sp>
            <p:nvSpPr>
              <p:cNvPr id="46181" name="Oval 929">
                <a:extLst>
                  <a:ext uri="{FF2B5EF4-FFF2-40B4-BE49-F238E27FC236}">
                    <a16:creationId xmlns:a16="http://schemas.microsoft.com/office/drawing/2014/main" id="{5A94FDAD-3F77-4366-8727-3B0F79BEA4C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82" name="Oval 930">
                <a:extLst>
                  <a:ext uri="{FF2B5EF4-FFF2-40B4-BE49-F238E27FC236}">
                    <a16:creationId xmlns:a16="http://schemas.microsoft.com/office/drawing/2014/main" id="{3DCD207C-B7CC-4201-AB31-A43099D19C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3" name="Group 928">
              <a:extLst>
                <a:ext uri="{FF2B5EF4-FFF2-40B4-BE49-F238E27FC236}">
                  <a16:creationId xmlns:a16="http://schemas.microsoft.com/office/drawing/2014/main" id="{C3304A15-61B0-4800-84CA-22600BB3A7EC}"/>
                </a:ext>
              </a:extLst>
            </p:cNvPr>
            <p:cNvGrpSpPr>
              <a:grpSpLocks/>
            </p:cNvGrpSpPr>
            <p:nvPr/>
          </p:nvGrpSpPr>
          <p:grpSpPr bwMode="auto">
            <a:xfrm rot="5400000">
              <a:off x="5301060" y="3361103"/>
              <a:ext cx="232128" cy="152400"/>
              <a:chOff x="528" y="336"/>
              <a:chExt cx="3268" cy="1920"/>
            </a:xfrm>
          </p:grpSpPr>
          <p:sp>
            <p:nvSpPr>
              <p:cNvPr id="46179" name="Oval 929">
                <a:extLst>
                  <a:ext uri="{FF2B5EF4-FFF2-40B4-BE49-F238E27FC236}">
                    <a16:creationId xmlns:a16="http://schemas.microsoft.com/office/drawing/2014/main" id="{440E6E66-7C13-4398-BE38-46835A38006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80" name="Oval 930">
                <a:extLst>
                  <a:ext uri="{FF2B5EF4-FFF2-40B4-BE49-F238E27FC236}">
                    <a16:creationId xmlns:a16="http://schemas.microsoft.com/office/drawing/2014/main" id="{72FA79F7-133E-4E66-8588-AF1DE8D39B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4" name="Group 928">
              <a:extLst>
                <a:ext uri="{FF2B5EF4-FFF2-40B4-BE49-F238E27FC236}">
                  <a16:creationId xmlns:a16="http://schemas.microsoft.com/office/drawing/2014/main" id="{7DEB173C-3795-41EA-9B26-47F4D0E18938}"/>
                </a:ext>
              </a:extLst>
            </p:cNvPr>
            <p:cNvGrpSpPr>
              <a:grpSpLocks/>
            </p:cNvGrpSpPr>
            <p:nvPr/>
          </p:nvGrpSpPr>
          <p:grpSpPr bwMode="auto">
            <a:xfrm rot="5400000">
              <a:off x="5233330" y="3242571"/>
              <a:ext cx="232128" cy="152400"/>
              <a:chOff x="528" y="336"/>
              <a:chExt cx="3268" cy="1920"/>
            </a:xfrm>
          </p:grpSpPr>
          <p:sp>
            <p:nvSpPr>
              <p:cNvPr id="46177" name="Oval 929">
                <a:extLst>
                  <a:ext uri="{FF2B5EF4-FFF2-40B4-BE49-F238E27FC236}">
                    <a16:creationId xmlns:a16="http://schemas.microsoft.com/office/drawing/2014/main" id="{3691E430-A1D8-4294-854D-7CE62AE51E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78" name="Oval 930">
                <a:extLst>
                  <a:ext uri="{FF2B5EF4-FFF2-40B4-BE49-F238E27FC236}">
                    <a16:creationId xmlns:a16="http://schemas.microsoft.com/office/drawing/2014/main" id="{ADDEECE4-64AC-48AC-95BF-46631F98EC1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5" name="Group 928">
              <a:extLst>
                <a:ext uri="{FF2B5EF4-FFF2-40B4-BE49-F238E27FC236}">
                  <a16:creationId xmlns:a16="http://schemas.microsoft.com/office/drawing/2014/main" id="{94E3751A-B224-4460-9332-8783233EB2FA}"/>
                </a:ext>
              </a:extLst>
            </p:cNvPr>
            <p:cNvGrpSpPr>
              <a:grpSpLocks/>
            </p:cNvGrpSpPr>
            <p:nvPr/>
          </p:nvGrpSpPr>
          <p:grpSpPr bwMode="auto">
            <a:xfrm rot="5400000">
              <a:off x="4793062" y="5463998"/>
              <a:ext cx="232128" cy="152400"/>
              <a:chOff x="528" y="336"/>
              <a:chExt cx="3268" cy="1920"/>
            </a:xfrm>
          </p:grpSpPr>
          <p:sp>
            <p:nvSpPr>
              <p:cNvPr id="46175" name="Oval 929">
                <a:extLst>
                  <a:ext uri="{FF2B5EF4-FFF2-40B4-BE49-F238E27FC236}">
                    <a16:creationId xmlns:a16="http://schemas.microsoft.com/office/drawing/2014/main" id="{8161EB39-7533-42C4-9F99-18A6FA656B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76" name="Oval 930">
                <a:extLst>
                  <a:ext uri="{FF2B5EF4-FFF2-40B4-BE49-F238E27FC236}">
                    <a16:creationId xmlns:a16="http://schemas.microsoft.com/office/drawing/2014/main" id="{F90D001B-28EC-45E5-9A42-7B9EF37F8F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6" name="Group 928">
              <a:extLst>
                <a:ext uri="{FF2B5EF4-FFF2-40B4-BE49-F238E27FC236}">
                  <a16:creationId xmlns:a16="http://schemas.microsoft.com/office/drawing/2014/main" id="{C94F6DD2-0AB4-48CF-A0AB-F4EF3A489136}"/>
                </a:ext>
              </a:extLst>
            </p:cNvPr>
            <p:cNvGrpSpPr>
              <a:grpSpLocks/>
            </p:cNvGrpSpPr>
            <p:nvPr/>
          </p:nvGrpSpPr>
          <p:grpSpPr bwMode="auto">
            <a:xfrm rot="5400000">
              <a:off x="4962396" y="5472459"/>
              <a:ext cx="232128" cy="152400"/>
              <a:chOff x="528" y="336"/>
              <a:chExt cx="3268" cy="1920"/>
            </a:xfrm>
          </p:grpSpPr>
          <p:sp>
            <p:nvSpPr>
              <p:cNvPr id="46173" name="Oval 929">
                <a:extLst>
                  <a:ext uri="{FF2B5EF4-FFF2-40B4-BE49-F238E27FC236}">
                    <a16:creationId xmlns:a16="http://schemas.microsoft.com/office/drawing/2014/main" id="{18CA32B0-B129-4A7E-BB7D-2E5AFC62CF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74" name="Oval 930">
                <a:extLst>
                  <a:ext uri="{FF2B5EF4-FFF2-40B4-BE49-F238E27FC236}">
                    <a16:creationId xmlns:a16="http://schemas.microsoft.com/office/drawing/2014/main" id="{ABB1DDF8-F39E-4451-8080-74990BAD425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7" name="Group 928">
              <a:extLst>
                <a:ext uri="{FF2B5EF4-FFF2-40B4-BE49-F238E27FC236}">
                  <a16:creationId xmlns:a16="http://schemas.microsoft.com/office/drawing/2014/main" id="{46A0A0E2-6E4C-41B3-BF5F-2624EF33C672}"/>
                </a:ext>
              </a:extLst>
            </p:cNvPr>
            <p:cNvGrpSpPr>
              <a:grpSpLocks/>
            </p:cNvGrpSpPr>
            <p:nvPr/>
          </p:nvGrpSpPr>
          <p:grpSpPr bwMode="auto">
            <a:xfrm rot="5400000">
              <a:off x="4886193" y="5370855"/>
              <a:ext cx="232128" cy="152400"/>
              <a:chOff x="528" y="336"/>
              <a:chExt cx="3268" cy="1920"/>
            </a:xfrm>
          </p:grpSpPr>
          <p:sp>
            <p:nvSpPr>
              <p:cNvPr id="46171" name="Oval 929">
                <a:extLst>
                  <a:ext uri="{FF2B5EF4-FFF2-40B4-BE49-F238E27FC236}">
                    <a16:creationId xmlns:a16="http://schemas.microsoft.com/office/drawing/2014/main" id="{2D1825E8-F018-4FCB-92C6-D12EC39F73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72" name="Oval 930">
                <a:extLst>
                  <a:ext uri="{FF2B5EF4-FFF2-40B4-BE49-F238E27FC236}">
                    <a16:creationId xmlns:a16="http://schemas.microsoft.com/office/drawing/2014/main" id="{58096B64-7ACC-41DA-B250-426E27F1BAF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8" name="Group 928">
              <a:extLst>
                <a:ext uri="{FF2B5EF4-FFF2-40B4-BE49-F238E27FC236}">
                  <a16:creationId xmlns:a16="http://schemas.microsoft.com/office/drawing/2014/main" id="{0EC264CC-7F82-4314-8410-77F51B43E689}"/>
                </a:ext>
              </a:extLst>
            </p:cNvPr>
            <p:cNvGrpSpPr>
              <a:grpSpLocks/>
            </p:cNvGrpSpPr>
            <p:nvPr/>
          </p:nvGrpSpPr>
          <p:grpSpPr bwMode="auto">
            <a:xfrm rot="5400000">
              <a:off x="3853262" y="5464010"/>
              <a:ext cx="232128" cy="152400"/>
              <a:chOff x="528" y="336"/>
              <a:chExt cx="3268" cy="1920"/>
            </a:xfrm>
          </p:grpSpPr>
          <p:sp>
            <p:nvSpPr>
              <p:cNvPr id="46169" name="Oval 929">
                <a:extLst>
                  <a:ext uri="{FF2B5EF4-FFF2-40B4-BE49-F238E27FC236}">
                    <a16:creationId xmlns:a16="http://schemas.microsoft.com/office/drawing/2014/main" id="{F5710CCE-D841-45D3-B6A3-FEA0E0535C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70" name="Oval 930">
                <a:extLst>
                  <a:ext uri="{FF2B5EF4-FFF2-40B4-BE49-F238E27FC236}">
                    <a16:creationId xmlns:a16="http://schemas.microsoft.com/office/drawing/2014/main" id="{13F8F80C-78E6-4F58-AD72-4563F3A176E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29" name="Group 928">
              <a:extLst>
                <a:ext uri="{FF2B5EF4-FFF2-40B4-BE49-F238E27FC236}">
                  <a16:creationId xmlns:a16="http://schemas.microsoft.com/office/drawing/2014/main" id="{816F5EE3-C68F-46BF-89EB-FB0FBCC753F6}"/>
                </a:ext>
              </a:extLst>
            </p:cNvPr>
            <p:cNvGrpSpPr>
              <a:grpSpLocks/>
            </p:cNvGrpSpPr>
            <p:nvPr/>
          </p:nvGrpSpPr>
          <p:grpSpPr bwMode="auto">
            <a:xfrm rot="5400000">
              <a:off x="3793995" y="5345487"/>
              <a:ext cx="232128" cy="152400"/>
              <a:chOff x="528" y="336"/>
              <a:chExt cx="3268" cy="1920"/>
            </a:xfrm>
          </p:grpSpPr>
          <p:sp>
            <p:nvSpPr>
              <p:cNvPr id="46167" name="Oval 929">
                <a:extLst>
                  <a:ext uri="{FF2B5EF4-FFF2-40B4-BE49-F238E27FC236}">
                    <a16:creationId xmlns:a16="http://schemas.microsoft.com/office/drawing/2014/main" id="{5A4148B5-6762-4583-BBE8-12EF52F2C9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68" name="Oval 930">
                <a:extLst>
                  <a:ext uri="{FF2B5EF4-FFF2-40B4-BE49-F238E27FC236}">
                    <a16:creationId xmlns:a16="http://schemas.microsoft.com/office/drawing/2014/main" id="{A3ED137B-B6E2-4250-81CF-8FC0F3EAAF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0" name="Group 928">
              <a:extLst>
                <a:ext uri="{FF2B5EF4-FFF2-40B4-BE49-F238E27FC236}">
                  <a16:creationId xmlns:a16="http://schemas.microsoft.com/office/drawing/2014/main" id="{AE15F9B8-934B-444C-B569-2C7D0E47B636}"/>
                </a:ext>
              </a:extLst>
            </p:cNvPr>
            <p:cNvGrpSpPr>
              <a:grpSpLocks/>
            </p:cNvGrpSpPr>
            <p:nvPr/>
          </p:nvGrpSpPr>
          <p:grpSpPr bwMode="auto">
            <a:xfrm rot="5400000">
              <a:off x="3717798" y="5235422"/>
              <a:ext cx="232128" cy="152400"/>
              <a:chOff x="528" y="336"/>
              <a:chExt cx="3268" cy="1920"/>
            </a:xfrm>
          </p:grpSpPr>
          <p:sp>
            <p:nvSpPr>
              <p:cNvPr id="46165" name="Oval 929">
                <a:extLst>
                  <a:ext uri="{FF2B5EF4-FFF2-40B4-BE49-F238E27FC236}">
                    <a16:creationId xmlns:a16="http://schemas.microsoft.com/office/drawing/2014/main" id="{110E627B-5DE3-461B-BB5F-C9D86652F36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66" name="Oval 930">
                <a:extLst>
                  <a:ext uri="{FF2B5EF4-FFF2-40B4-BE49-F238E27FC236}">
                    <a16:creationId xmlns:a16="http://schemas.microsoft.com/office/drawing/2014/main" id="{2A46829F-030E-48DE-A6C4-3D5DA48499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1" name="Group 928">
              <a:extLst>
                <a:ext uri="{FF2B5EF4-FFF2-40B4-BE49-F238E27FC236}">
                  <a16:creationId xmlns:a16="http://schemas.microsoft.com/office/drawing/2014/main" id="{6520604A-8CDC-4036-AA51-CF3F88D91F12}"/>
                </a:ext>
              </a:extLst>
            </p:cNvPr>
            <p:cNvGrpSpPr>
              <a:grpSpLocks/>
            </p:cNvGrpSpPr>
            <p:nvPr/>
          </p:nvGrpSpPr>
          <p:grpSpPr bwMode="auto">
            <a:xfrm rot="5400000">
              <a:off x="3641595" y="5133818"/>
              <a:ext cx="232128" cy="152400"/>
              <a:chOff x="528" y="336"/>
              <a:chExt cx="3268" cy="1920"/>
            </a:xfrm>
          </p:grpSpPr>
          <p:sp>
            <p:nvSpPr>
              <p:cNvPr id="46163" name="Oval 929">
                <a:extLst>
                  <a:ext uri="{FF2B5EF4-FFF2-40B4-BE49-F238E27FC236}">
                    <a16:creationId xmlns:a16="http://schemas.microsoft.com/office/drawing/2014/main" id="{5E90D72D-2F92-4241-9A86-A823AA01497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64" name="Oval 930">
                <a:extLst>
                  <a:ext uri="{FF2B5EF4-FFF2-40B4-BE49-F238E27FC236}">
                    <a16:creationId xmlns:a16="http://schemas.microsoft.com/office/drawing/2014/main" id="{D98AD66E-FE06-4E0D-BBF5-35DC89B961F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2" name="Group 928">
              <a:extLst>
                <a:ext uri="{FF2B5EF4-FFF2-40B4-BE49-F238E27FC236}">
                  <a16:creationId xmlns:a16="http://schemas.microsoft.com/office/drawing/2014/main" id="{7D473C13-8EEF-42B5-B1A5-23361D404DC1}"/>
                </a:ext>
              </a:extLst>
            </p:cNvPr>
            <p:cNvGrpSpPr>
              <a:grpSpLocks/>
            </p:cNvGrpSpPr>
            <p:nvPr/>
          </p:nvGrpSpPr>
          <p:grpSpPr bwMode="auto">
            <a:xfrm rot="5400000">
              <a:off x="4014123" y="5480932"/>
              <a:ext cx="232128" cy="152400"/>
              <a:chOff x="528" y="336"/>
              <a:chExt cx="3268" cy="1920"/>
            </a:xfrm>
          </p:grpSpPr>
          <p:sp>
            <p:nvSpPr>
              <p:cNvPr id="46161" name="Oval 929">
                <a:extLst>
                  <a:ext uri="{FF2B5EF4-FFF2-40B4-BE49-F238E27FC236}">
                    <a16:creationId xmlns:a16="http://schemas.microsoft.com/office/drawing/2014/main" id="{DACA1D14-E937-42CA-9092-FC2028ED501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62" name="Oval 930">
                <a:extLst>
                  <a:ext uri="{FF2B5EF4-FFF2-40B4-BE49-F238E27FC236}">
                    <a16:creationId xmlns:a16="http://schemas.microsoft.com/office/drawing/2014/main" id="{E852D2E3-AB78-4F09-AF27-2800DB14AAD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3" name="Group 928">
              <a:extLst>
                <a:ext uri="{FF2B5EF4-FFF2-40B4-BE49-F238E27FC236}">
                  <a16:creationId xmlns:a16="http://schemas.microsoft.com/office/drawing/2014/main" id="{42132690-1335-4546-BC46-0174D15FD3C0}"/>
                </a:ext>
              </a:extLst>
            </p:cNvPr>
            <p:cNvGrpSpPr>
              <a:grpSpLocks/>
            </p:cNvGrpSpPr>
            <p:nvPr/>
          </p:nvGrpSpPr>
          <p:grpSpPr bwMode="auto">
            <a:xfrm rot="5400000">
              <a:off x="3946393" y="5362400"/>
              <a:ext cx="232128" cy="152400"/>
              <a:chOff x="528" y="336"/>
              <a:chExt cx="3268" cy="1920"/>
            </a:xfrm>
          </p:grpSpPr>
          <p:sp>
            <p:nvSpPr>
              <p:cNvPr id="46159" name="Oval 929">
                <a:extLst>
                  <a:ext uri="{FF2B5EF4-FFF2-40B4-BE49-F238E27FC236}">
                    <a16:creationId xmlns:a16="http://schemas.microsoft.com/office/drawing/2014/main" id="{565490F2-076D-4683-A4DE-EE8B93A2F98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60" name="Oval 930">
                <a:extLst>
                  <a:ext uri="{FF2B5EF4-FFF2-40B4-BE49-F238E27FC236}">
                    <a16:creationId xmlns:a16="http://schemas.microsoft.com/office/drawing/2014/main" id="{D362F349-1EB2-4E24-95A0-902841190F1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4" name="Group 928">
              <a:extLst>
                <a:ext uri="{FF2B5EF4-FFF2-40B4-BE49-F238E27FC236}">
                  <a16:creationId xmlns:a16="http://schemas.microsoft.com/office/drawing/2014/main" id="{1C4E48A6-DA25-4299-9860-CA8281C36223}"/>
                </a:ext>
              </a:extLst>
            </p:cNvPr>
            <p:cNvGrpSpPr>
              <a:grpSpLocks/>
            </p:cNvGrpSpPr>
            <p:nvPr/>
          </p:nvGrpSpPr>
          <p:grpSpPr bwMode="auto">
            <a:xfrm rot="5400000">
              <a:off x="3887126" y="5243877"/>
              <a:ext cx="232128" cy="152400"/>
              <a:chOff x="528" y="336"/>
              <a:chExt cx="3268" cy="1920"/>
            </a:xfrm>
          </p:grpSpPr>
          <p:sp>
            <p:nvSpPr>
              <p:cNvPr id="46157" name="Oval 929">
                <a:extLst>
                  <a:ext uri="{FF2B5EF4-FFF2-40B4-BE49-F238E27FC236}">
                    <a16:creationId xmlns:a16="http://schemas.microsoft.com/office/drawing/2014/main" id="{9D53B7E1-6B59-4CAE-AD23-4E36A2C6B4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58" name="Oval 930">
                <a:extLst>
                  <a:ext uri="{FF2B5EF4-FFF2-40B4-BE49-F238E27FC236}">
                    <a16:creationId xmlns:a16="http://schemas.microsoft.com/office/drawing/2014/main" id="{DB402AC0-93D8-4C02-845F-BD4AC9390F8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5" name="Group 928">
              <a:extLst>
                <a:ext uri="{FF2B5EF4-FFF2-40B4-BE49-F238E27FC236}">
                  <a16:creationId xmlns:a16="http://schemas.microsoft.com/office/drawing/2014/main" id="{B3C41812-BF2F-4BA1-8F73-6726C475E870}"/>
                </a:ext>
              </a:extLst>
            </p:cNvPr>
            <p:cNvGrpSpPr>
              <a:grpSpLocks/>
            </p:cNvGrpSpPr>
            <p:nvPr/>
          </p:nvGrpSpPr>
          <p:grpSpPr bwMode="auto">
            <a:xfrm rot="5400000">
              <a:off x="3810929" y="5133812"/>
              <a:ext cx="232128" cy="152400"/>
              <a:chOff x="528" y="336"/>
              <a:chExt cx="3268" cy="1920"/>
            </a:xfrm>
          </p:grpSpPr>
          <p:sp>
            <p:nvSpPr>
              <p:cNvPr id="46155" name="Oval 929">
                <a:extLst>
                  <a:ext uri="{FF2B5EF4-FFF2-40B4-BE49-F238E27FC236}">
                    <a16:creationId xmlns:a16="http://schemas.microsoft.com/office/drawing/2014/main" id="{67333ECF-CEF2-4F38-9E6A-98FA55B99B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56" name="Oval 930">
                <a:extLst>
                  <a:ext uri="{FF2B5EF4-FFF2-40B4-BE49-F238E27FC236}">
                    <a16:creationId xmlns:a16="http://schemas.microsoft.com/office/drawing/2014/main" id="{7B2082D1-DE3E-4864-BD6D-2EEC24AAC4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6" name="Group 928">
              <a:extLst>
                <a:ext uri="{FF2B5EF4-FFF2-40B4-BE49-F238E27FC236}">
                  <a16:creationId xmlns:a16="http://schemas.microsoft.com/office/drawing/2014/main" id="{BECA8666-5FE8-4083-9674-89B8894424C8}"/>
                </a:ext>
              </a:extLst>
            </p:cNvPr>
            <p:cNvGrpSpPr>
              <a:grpSpLocks/>
            </p:cNvGrpSpPr>
            <p:nvPr/>
          </p:nvGrpSpPr>
          <p:grpSpPr bwMode="auto">
            <a:xfrm rot="5400000">
              <a:off x="3734726" y="5032208"/>
              <a:ext cx="232128" cy="152400"/>
              <a:chOff x="528" y="336"/>
              <a:chExt cx="3268" cy="1920"/>
            </a:xfrm>
          </p:grpSpPr>
          <p:sp>
            <p:nvSpPr>
              <p:cNvPr id="46153" name="Oval 929">
                <a:extLst>
                  <a:ext uri="{FF2B5EF4-FFF2-40B4-BE49-F238E27FC236}">
                    <a16:creationId xmlns:a16="http://schemas.microsoft.com/office/drawing/2014/main" id="{CA7D5D07-4C56-4819-81C1-BBFFF662B7E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54" name="Oval 930">
                <a:extLst>
                  <a:ext uri="{FF2B5EF4-FFF2-40B4-BE49-F238E27FC236}">
                    <a16:creationId xmlns:a16="http://schemas.microsoft.com/office/drawing/2014/main" id="{32871317-CED7-4B3A-942B-03BBD37674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7" name="Group 928">
              <a:extLst>
                <a:ext uri="{FF2B5EF4-FFF2-40B4-BE49-F238E27FC236}">
                  <a16:creationId xmlns:a16="http://schemas.microsoft.com/office/drawing/2014/main" id="{2B8E5D2F-C8E8-4747-8F64-30DAFC2EF962}"/>
                </a:ext>
              </a:extLst>
            </p:cNvPr>
            <p:cNvGrpSpPr>
              <a:grpSpLocks/>
            </p:cNvGrpSpPr>
            <p:nvPr/>
          </p:nvGrpSpPr>
          <p:grpSpPr bwMode="auto">
            <a:xfrm rot="5400000">
              <a:off x="3658523" y="4930604"/>
              <a:ext cx="232128" cy="152400"/>
              <a:chOff x="528" y="336"/>
              <a:chExt cx="3268" cy="1920"/>
            </a:xfrm>
          </p:grpSpPr>
          <p:sp>
            <p:nvSpPr>
              <p:cNvPr id="46151" name="Oval 929">
                <a:extLst>
                  <a:ext uri="{FF2B5EF4-FFF2-40B4-BE49-F238E27FC236}">
                    <a16:creationId xmlns:a16="http://schemas.microsoft.com/office/drawing/2014/main" id="{B6A00D22-4C67-4437-8952-5B3152DCCF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52" name="Oval 930">
                <a:extLst>
                  <a:ext uri="{FF2B5EF4-FFF2-40B4-BE49-F238E27FC236}">
                    <a16:creationId xmlns:a16="http://schemas.microsoft.com/office/drawing/2014/main" id="{8C97983E-41DC-4544-ACA0-7F41DAF32C3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8" name="Group 928">
              <a:extLst>
                <a:ext uri="{FF2B5EF4-FFF2-40B4-BE49-F238E27FC236}">
                  <a16:creationId xmlns:a16="http://schemas.microsoft.com/office/drawing/2014/main" id="{5761E49F-6355-4BC0-B4A9-C37CA3F79D99}"/>
                </a:ext>
              </a:extLst>
            </p:cNvPr>
            <p:cNvGrpSpPr>
              <a:grpSpLocks/>
            </p:cNvGrpSpPr>
            <p:nvPr/>
          </p:nvGrpSpPr>
          <p:grpSpPr bwMode="auto">
            <a:xfrm rot="5400000">
              <a:off x="3590793" y="4812072"/>
              <a:ext cx="232128" cy="152400"/>
              <a:chOff x="528" y="336"/>
              <a:chExt cx="3268" cy="1920"/>
            </a:xfrm>
          </p:grpSpPr>
          <p:sp>
            <p:nvSpPr>
              <p:cNvPr id="46149" name="Oval 929">
                <a:extLst>
                  <a:ext uri="{FF2B5EF4-FFF2-40B4-BE49-F238E27FC236}">
                    <a16:creationId xmlns:a16="http://schemas.microsoft.com/office/drawing/2014/main" id="{A6DCD08B-2A41-4C7C-8F3C-DC2FF74F06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50" name="Oval 930">
                <a:extLst>
                  <a:ext uri="{FF2B5EF4-FFF2-40B4-BE49-F238E27FC236}">
                    <a16:creationId xmlns:a16="http://schemas.microsoft.com/office/drawing/2014/main" id="{05F93A37-1F55-4882-9717-A3E9039C18C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39" name="Group 928">
              <a:extLst>
                <a:ext uri="{FF2B5EF4-FFF2-40B4-BE49-F238E27FC236}">
                  <a16:creationId xmlns:a16="http://schemas.microsoft.com/office/drawing/2014/main" id="{52BA5A25-D86E-4679-9F83-31114C6C8A27}"/>
                </a:ext>
              </a:extLst>
            </p:cNvPr>
            <p:cNvGrpSpPr>
              <a:grpSpLocks/>
            </p:cNvGrpSpPr>
            <p:nvPr/>
          </p:nvGrpSpPr>
          <p:grpSpPr bwMode="auto">
            <a:xfrm rot="5400000">
              <a:off x="4149595" y="5413196"/>
              <a:ext cx="232128" cy="152400"/>
              <a:chOff x="528" y="336"/>
              <a:chExt cx="3268" cy="1920"/>
            </a:xfrm>
          </p:grpSpPr>
          <p:sp>
            <p:nvSpPr>
              <p:cNvPr id="46147" name="Oval 929">
                <a:extLst>
                  <a:ext uri="{FF2B5EF4-FFF2-40B4-BE49-F238E27FC236}">
                    <a16:creationId xmlns:a16="http://schemas.microsoft.com/office/drawing/2014/main" id="{6EFE6ADB-7D79-4E2C-BB02-AA58F355DB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48" name="Oval 930">
                <a:extLst>
                  <a:ext uri="{FF2B5EF4-FFF2-40B4-BE49-F238E27FC236}">
                    <a16:creationId xmlns:a16="http://schemas.microsoft.com/office/drawing/2014/main" id="{E83A51B9-DF7F-4F20-8B7A-D825CA76786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0" name="Group 928">
              <a:extLst>
                <a:ext uri="{FF2B5EF4-FFF2-40B4-BE49-F238E27FC236}">
                  <a16:creationId xmlns:a16="http://schemas.microsoft.com/office/drawing/2014/main" id="{67CD512D-7DCB-4CDA-8AEB-3B315B6B6F3D}"/>
                </a:ext>
              </a:extLst>
            </p:cNvPr>
            <p:cNvGrpSpPr>
              <a:grpSpLocks/>
            </p:cNvGrpSpPr>
            <p:nvPr/>
          </p:nvGrpSpPr>
          <p:grpSpPr bwMode="auto">
            <a:xfrm rot="5400000">
              <a:off x="4073392" y="5311592"/>
              <a:ext cx="232128" cy="152400"/>
              <a:chOff x="528" y="336"/>
              <a:chExt cx="3268" cy="1920"/>
            </a:xfrm>
          </p:grpSpPr>
          <p:sp>
            <p:nvSpPr>
              <p:cNvPr id="46145" name="Oval 929">
                <a:extLst>
                  <a:ext uri="{FF2B5EF4-FFF2-40B4-BE49-F238E27FC236}">
                    <a16:creationId xmlns:a16="http://schemas.microsoft.com/office/drawing/2014/main" id="{2BD8D268-D180-4282-A676-302DAA6C9C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46" name="Oval 930">
                <a:extLst>
                  <a:ext uri="{FF2B5EF4-FFF2-40B4-BE49-F238E27FC236}">
                    <a16:creationId xmlns:a16="http://schemas.microsoft.com/office/drawing/2014/main" id="{E75659FA-FCF3-4E12-A766-487DB1BDA6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1" name="Group 928">
              <a:extLst>
                <a:ext uri="{FF2B5EF4-FFF2-40B4-BE49-F238E27FC236}">
                  <a16:creationId xmlns:a16="http://schemas.microsoft.com/office/drawing/2014/main" id="{21A1DF10-8B8A-4E75-96EA-41D2C1EC1E6F}"/>
                </a:ext>
              </a:extLst>
            </p:cNvPr>
            <p:cNvGrpSpPr>
              <a:grpSpLocks/>
            </p:cNvGrpSpPr>
            <p:nvPr/>
          </p:nvGrpSpPr>
          <p:grpSpPr bwMode="auto">
            <a:xfrm rot="5400000">
              <a:off x="4005662" y="5193060"/>
              <a:ext cx="232128" cy="152400"/>
              <a:chOff x="528" y="336"/>
              <a:chExt cx="3268" cy="1920"/>
            </a:xfrm>
          </p:grpSpPr>
          <p:sp>
            <p:nvSpPr>
              <p:cNvPr id="46143" name="Oval 929">
                <a:extLst>
                  <a:ext uri="{FF2B5EF4-FFF2-40B4-BE49-F238E27FC236}">
                    <a16:creationId xmlns:a16="http://schemas.microsoft.com/office/drawing/2014/main" id="{D6DBF133-FF91-442E-89C3-E6EA436E2CD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44" name="Oval 930">
                <a:extLst>
                  <a:ext uri="{FF2B5EF4-FFF2-40B4-BE49-F238E27FC236}">
                    <a16:creationId xmlns:a16="http://schemas.microsoft.com/office/drawing/2014/main" id="{8C5B6804-11C7-4BF7-B435-95101FE73C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2" name="Group 928">
              <a:extLst>
                <a:ext uri="{FF2B5EF4-FFF2-40B4-BE49-F238E27FC236}">
                  <a16:creationId xmlns:a16="http://schemas.microsoft.com/office/drawing/2014/main" id="{6801EFB6-0698-4D51-9FBC-101AB8569923}"/>
                </a:ext>
              </a:extLst>
            </p:cNvPr>
            <p:cNvGrpSpPr>
              <a:grpSpLocks/>
            </p:cNvGrpSpPr>
            <p:nvPr/>
          </p:nvGrpSpPr>
          <p:grpSpPr bwMode="auto">
            <a:xfrm rot="5400000">
              <a:off x="3946395" y="5074537"/>
              <a:ext cx="232128" cy="152400"/>
              <a:chOff x="528" y="336"/>
              <a:chExt cx="3268" cy="1920"/>
            </a:xfrm>
          </p:grpSpPr>
          <p:sp>
            <p:nvSpPr>
              <p:cNvPr id="46141" name="Oval 929">
                <a:extLst>
                  <a:ext uri="{FF2B5EF4-FFF2-40B4-BE49-F238E27FC236}">
                    <a16:creationId xmlns:a16="http://schemas.microsoft.com/office/drawing/2014/main" id="{B4412C2C-F3E9-4F33-AB46-EA026355142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42" name="Oval 930">
                <a:extLst>
                  <a:ext uri="{FF2B5EF4-FFF2-40B4-BE49-F238E27FC236}">
                    <a16:creationId xmlns:a16="http://schemas.microsoft.com/office/drawing/2014/main" id="{5C93EB3B-C266-4EFE-94A7-3570D76168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3" name="Group 928">
              <a:extLst>
                <a:ext uri="{FF2B5EF4-FFF2-40B4-BE49-F238E27FC236}">
                  <a16:creationId xmlns:a16="http://schemas.microsoft.com/office/drawing/2014/main" id="{8C86C19C-ED97-40D3-8936-1D4313C6299D}"/>
                </a:ext>
              </a:extLst>
            </p:cNvPr>
            <p:cNvGrpSpPr>
              <a:grpSpLocks/>
            </p:cNvGrpSpPr>
            <p:nvPr/>
          </p:nvGrpSpPr>
          <p:grpSpPr bwMode="auto">
            <a:xfrm rot="5400000">
              <a:off x="3870198" y="4964472"/>
              <a:ext cx="232128" cy="152400"/>
              <a:chOff x="528" y="336"/>
              <a:chExt cx="3268" cy="1920"/>
            </a:xfrm>
          </p:grpSpPr>
          <p:sp>
            <p:nvSpPr>
              <p:cNvPr id="46139" name="Oval 929">
                <a:extLst>
                  <a:ext uri="{FF2B5EF4-FFF2-40B4-BE49-F238E27FC236}">
                    <a16:creationId xmlns:a16="http://schemas.microsoft.com/office/drawing/2014/main" id="{DCEA6929-08BB-404D-BFD1-F299351705A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40" name="Oval 930">
                <a:extLst>
                  <a:ext uri="{FF2B5EF4-FFF2-40B4-BE49-F238E27FC236}">
                    <a16:creationId xmlns:a16="http://schemas.microsoft.com/office/drawing/2014/main" id="{A98D30BD-74D9-4E1F-A1A6-F1B21BFBC5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4" name="Group 928">
              <a:extLst>
                <a:ext uri="{FF2B5EF4-FFF2-40B4-BE49-F238E27FC236}">
                  <a16:creationId xmlns:a16="http://schemas.microsoft.com/office/drawing/2014/main" id="{EB67BAC5-36FD-41AD-9611-D0805D863C1B}"/>
                </a:ext>
              </a:extLst>
            </p:cNvPr>
            <p:cNvGrpSpPr>
              <a:grpSpLocks/>
            </p:cNvGrpSpPr>
            <p:nvPr/>
          </p:nvGrpSpPr>
          <p:grpSpPr bwMode="auto">
            <a:xfrm rot="5400000">
              <a:off x="3793995" y="4862868"/>
              <a:ext cx="232128" cy="152400"/>
              <a:chOff x="528" y="336"/>
              <a:chExt cx="3268" cy="1920"/>
            </a:xfrm>
          </p:grpSpPr>
          <p:sp>
            <p:nvSpPr>
              <p:cNvPr id="46137" name="Oval 929">
                <a:extLst>
                  <a:ext uri="{FF2B5EF4-FFF2-40B4-BE49-F238E27FC236}">
                    <a16:creationId xmlns:a16="http://schemas.microsoft.com/office/drawing/2014/main" id="{F9FDB250-AE4F-45F0-8413-9168FCC630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38" name="Oval 930">
                <a:extLst>
                  <a:ext uri="{FF2B5EF4-FFF2-40B4-BE49-F238E27FC236}">
                    <a16:creationId xmlns:a16="http://schemas.microsoft.com/office/drawing/2014/main" id="{7EAAC27B-69C2-405B-8473-19C7BED7200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5" name="Group 928">
              <a:extLst>
                <a:ext uri="{FF2B5EF4-FFF2-40B4-BE49-F238E27FC236}">
                  <a16:creationId xmlns:a16="http://schemas.microsoft.com/office/drawing/2014/main" id="{B0BDF58F-C6E8-49AB-86EF-7631CBA6C3B4}"/>
                </a:ext>
              </a:extLst>
            </p:cNvPr>
            <p:cNvGrpSpPr>
              <a:grpSpLocks/>
            </p:cNvGrpSpPr>
            <p:nvPr/>
          </p:nvGrpSpPr>
          <p:grpSpPr bwMode="auto">
            <a:xfrm rot="5400000">
              <a:off x="3717792" y="4761264"/>
              <a:ext cx="232128" cy="152400"/>
              <a:chOff x="528" y="336"/>
              <a:chExt cx="3268" cy="1920"/>
            </a:xfrm>
          </p:grpSpPr>
          <p:sp>
            <p:nvSpPr>
              <p:cNvPr id="46135" name="Oval 929">
                <a:extLst>
                  <a:ext uri="{FF2B5EF4-FFF2-40B4-BE49-F238E27FC236}">
                    <a16:creationId xmlns:a16="http://schemas.microsoft.com/office/drawing/2014/main" id="{9F4BF347-0739-4526-B59D-51FEBE37B5A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36" name="Oval 930">
                <a:extLst>
                  <a:ext uri="{FF2B5EF4-FFF2-40B4-BE49-F238E27FC236}">
                    <a16:creationId xmlns:a16="http://schemas.microsoft.com/office/drawing/2014/main" id="{3DFD7A09-54B7-4CA0-8C82-E8DE8C33C3B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6" name="Group 928">
              <a:extLst>
                <a:ext uri="{FF2B5EF4-FFF2-40B4-BE49-F238E27FC236}">
                  <a16:creationId xmlns:a16="http://schemas.microsoft.com/office/drawing/2014/main" id="{A32EC6F9-9D4A-43F4-BE95-13CB5D257FFB}"/>
                </a:ext>
              </a:extLst>
            </p:cNvPr>
            <p:cNvGrpSpPr>
              <a:grpSpLocks/>
            </p:cNvGrpSpPr>
            <p:nvPr/>
          </p:nvGrpSpPr>
          <p:grpSpPr bwMode="auto">
            <a:xfrm rot="5400000">
              <a:off x="3650062" y="4642732"/>
              <a:ext cx="232128" cy="152400"/>
              <a:chOff x="528" y="336"/>
              <a:chExt cx="3268" cy="1920"/>
            </a:xfrm>
          </p:grpSpPr>
          <p:sp>
            <p:nvSpPr>
              <p:cNvPr id="46133" name="Oval 929">
                <a:extLst>
                  <a:ext uri="{FF2B5EF4-FFF2-40B4-BE49-F238E27FC236}">
                    <a16:creationId xmlns:a16="http://schemas.microsoft.com/office/drawing/2014/main" id="{4DF7331A-8638-4355-A88B-24397C2986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34" name="Oval 930">
                <a:extLst>
                  <a:ext uri="{FF2B5EF4-FFF2-40B4-BE49-F238E27FC236}">
                    <a16:creationId xmlns:a16="http://schemas.microsoft.com/office/drawing/2014/main" id="{CDECD332-E47E-4248-A43C-5C573B64B16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7" name="Group 928">
              <a:extLst>
                <a:ext uri="{FF2B5EF4-FFF2-40B4-BE49-F238E27FC236}">
                  <a16:creationId xmlns:a16="http://schemas.microsoft.com/office/drawing/2014/main" id="{BFF84E6F-FAE9-4EE7-88D1-22C6B877C610}"/>
                </a:ext>
              </a:extLst>
            </p:cNvPr>
            <p:cNvGrpSpPr>
              <a:grpSpLocks/>
            </p:cNvGrpSpPr>
            <p:nvPr/>
          </p:nvGrpSpPr>
          <p:grpSpPr bwMode="auto">
            <a:xfrm rot="5400000">
              <a:off x="4361263" y="5523257"/>
              <a:ext cx="232128" cy="152400"/>
              <a:chOff x="528" y="336"/>
              <a:chExt cx="3268" cy="1920"/>
            </a:xfrm>
          </p:grpSpPr>
          <p:sp>
            <p:nvSpPr>
              <p:cNvPr id="46131" name="Oval 929">
                <a:extLst>
                  <a:ext uri="{FF2B5EF4-FFF2-40B4-BE49-F238E27FC236}">
                    <a16:creationId xmlns:a16="http://schemas.microsoft.com/office/drawing/2014/main" id="{867F358F-4BE9-4887-8E2E-68B4E4969FE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32" name="Oval 930">
                <a:extLst>
                  <a:ext uri="{FF2B5EF4-FFF2-40B4-BE49-F238E27FC236}">
                    <a16:creationId xmlns:a16="http://schemas.microsoft.com/office/drawing/2014/main" id="{C3DE2C4F-CAC7-4E83-B2EF-2D4E07CC5E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8" name="Group 928">
              <a:extLst>
                <a:ext uri="{FF2B5EF4-FFF2-40B4-BE49-F238E27FC236}">
                  <a16:creationId xmlns:a16="http://schemas.microsoft.com/office/drawing/2014/main" id="{8037C0B4-2A70-4629-9A17-753315112FC7}"/>
                </a:ext>
              </a:extLst>
            </p:cNvPr>
            <p:cNvGrpSpPr>
              <a:grpSpLocks/>
            </p:cNvGrpSpPr>
            <p:nvPr/>
          </p:nvGrpSpPr>
          <p:grpSpPr bwMode="auto">
            <a:xfrm rot="5400000">
              <a:off x="4327396" y="5413190"/>
              <a:ext cx="232128" cy="152400"/>
              <a:chOff x="528" y="336"/>
              <a:chExt cx="3268" cy="1920"/>
            </a:xfrm>
          </p:grpSpPr>
          <p:sp>
            <p:nvSpPr>
              <p:cNvPr id="46129" name="Oval 929">
                <a:extLst>
                  <a:ext uri="{FF2B5EF4-FFF2-40B4-BE49-F238E27FC236}">
                    <a16:creationId xmlns:a16="http://schemas.microsoft.com/office/drawing/2014/main" id="{49A0570B-639D-4998-99C4-7B8E4AE12B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30" name="Oval 930">
                <a:extLst>
                  <a:ext uri="{FF2B5EF4-FFF2-40B4-BE49-F238E27FC236}">
                    <a16:creationId xmlns:a16="http://schemas.microsoft.com/office/drawing/2014/main" id="{6AE07993-9927-422B-B50B-000D84B1AF5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49" name="Group 928">
              <a:extLst>
                <a:ext uri="{FF2B5EF4-FFF2-40B4-BE49-F238E27FC236}">
                  <a16:creationId xmlns:a16="http://schemas.microsoft.com/office/drawing/2014/main" id="{15CC39A1-3E24-46E5-BF7A-0FF1D1D06DB0}"/>
                </a:ext>
              </a:extLst>
            </p:cNvPr>
            <p:cNvGrpSpPr>
              <a:grpSpLocks/>
            </p:cNvGrpSpPr>
            <p:nvPr/>
          </p:nvGrpSpPr>
          <p:grpSpPr bwMode="auto">
            <a:xfrm rot="5400000">
              <a:off x="4251199" y="5303125"/>
              <a:ext cx="232128" cy="152400"/>
              <a:chOff x="528" y="336"/>
              <a:chExt cx="3268" cy="1920"/>
            </a:xfrm>
          </p:grpSpPr>
          <p:sp>
            <p:nvSpPr>
              <p:cNvPr id="46127" name="Oval 929">
                <a:extLst>
                  <a:ext uri="{FF2B5EF4-FFF2-40B4-BE49-F238E27FC236}">
                    <a16:creationId xmlns:a16="http://schemas.microsoft.com/office/drawing/2014/main" id="{887BF044-75C7-4658-A8E9-968ADE30C9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28" name="Oval 930">
                <a:extLst>
                  <a:ext uri="{FF2B5EF4-FFF2-40B4-BE49-F238E27FC236}">
                    <a16:creationId xmlns:a16="http://schemas.microsoft.com/office/drawing/2014/main" id="{C1008DC8-6DE4-4E64-9B03-F32C9202CF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0" name="Group 928">
              <a:extLst>
                <a:ext uri="{FF2B5EF4-FFF2-40B4-BE49-F238E27FC236}">
                  <a16:creationId xmlns:a16="http://schemas.microsoft.com/office/drawing/2014/main" id="{A11B0E83-621F-4430-A19F-6A4146E28E2A}"/>
                </a:ext>
              </a:extLst>
            </p:cNvPr>
            <p:cNvGrpSpPr>
              <a:grpSpLocks/>
            </p:cNvGrpSpPr>
            <p:nvPr/>
          </p:nvGrpSpPr>
          <p:grpSpPr bwMode="auto">
            <a:xfrm rot="5400000">
              <a:off x="4174996" y="5201521"/>
              <a:ext cx="232128" cy="152400"/>
              <a:chOff x="528" y="336"/>
              <a:chExt cx="3268" cy="1920"/>
            </a:xfrm>
          </p:grpSpPr>
          <p:sp>
            <p:nvSpPr>
              <p:cNvPr id="46125" name="Oval 929">
                <a:extLst>
                  <a:ext uri="{FF2B5EF4-FFF2-40B4-BE49-F238E27FC236}">
                    <a16:creationId xmlns:a16="http://schemas.microsoft.com/office/drawing/2014/main" id="{1B81B8BE-ECB0-4606-80FD-33BCEF5C85B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26" name="Oval 930">
                <a:extLst>
                  <a:ext uri="{FF2B5EF4-FFF2-40B4-BE49-F238E27FC236}">
                    <a16:creationId xmlns:a16="http://schemas.microsoft.com/office/drawing/2014/main" id="{AF5B3E3C-0DE5-47F0-BE2D-DD02AAF819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1" name="Group 928">
              <a:extLst>
                <a:ext uri="{FF2B5EF4-FFF2-40B4-BE49-F238E27FC236}">
                  <a16:creationId xmlns:a16="http://schemas.microsoft.com/office/drawing/2014/main" id="{E9DCC604-8C9D-40C8-8C46-1D3570FD4E82}"/>
                </a:ext>
              </a:extLst>
            </p:cNvPr>
            <p:cNvGrpSpPr>
              <a:grpSpLocks/>
            </p:cNvGrpSpPr>
            <p:nvPr/>
          </p:nvGrpSpPr>
          <p:grpSpPr bwMode="auto">
            <a:xfrm rot="5400000">
              <a:off x="4098793" y="5099917"/>
              <a:ext cx="232128" cy="152400"/>
              <a:chOff x="528" y="336"/>
              <a:chExt cx="3268" cy="1920"/>
            </a:xfrm>
          </p:grpSpPr>
          <p:sp>
            <p:nvSpPr>
              <p:cNvPr id="46123" name="Oval 929">
                <a:extLst>
                  <a:ext uri="{FF2B5EF4-FFF2-40B4-BE49-F238E27FC236}">
                    <a16:creationId xmlns:a16="http://schemas.microsoft.com/office/drawing/2014/main" id="{5148A923-8567-4846-98F1-E92BC83CE3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24" name="Oval 930">
                <a:extLst>
                  <a:ext uri="{FF2B5EF4-FFF2-40B4-BE49-F238E27FC236}">
                    <a16:creationId xmlns:a16="http://schemas.microsoft.com/office/drawing/2014/main" id="{7650E54C-52E0-4AC3-9C66-E3BB155852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2" name="Group 928">
              <a:extLst>
                <a:ext uri="{FF2B5EF4-FFF2-40B4-BE49-F238E27FC236}">
                  <a16:creationId xmlns:a16="http://schemas.microsoft.com/office/drawing/2014/main" id="{2BDD3C38-92DE-493F-9582-031967866F4C}"/>
                </a:ext>
              </a:extLst>
            </p:cNvPr>
            <p:cNvGrpSpPr>
              <a:grpSpLocks/>
            </p:cNvGrpSpPr>
            <p:nvPr/>
          </p:nvGrpSpPr>
          <p:grpSpPr bwMode="auto">
            <a:xfrm rot="5400000">
              <a:off x="4031063" y="4981385"/>
              <a:ext cx="232128" cy="152400"/>
              <a:chOff x="528" y="336"/>
              <a:chExt cx="3268" cy="1920"/>
            </a:xfrm>
          </p:grpSpPr>
          <p:sp>
            <p:nvSpPr>
              <p:cNvPr id="46121" name="Oval 929">
                <a:extLst>
                  <a:ext uri="{FF2B5EF4-FFF2-40B4-BE49-F238E27FC236}">
                    <a16:creationId xmlns:a16="http://schemas.microsoft.com/office/drawing/2014/main" id="{C6A719E6-330A-4AD9-8219-9C80A47035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22" name="Oval 930">
                <a:extLst>
                  <a:ext uri="{FF2B5EF4-FFF2-40B4-BE49-F238E27FC236}">
                    <a16:creationId xmlns:a16="http://schemas.microsoft.com/office/drawing/2014/main" id="{41AFFA2A-F0AE-400B-A077-4E09167772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3" name="Group 928">
              <a:extLst>
                <a:ext uri="{FF2B5EF4-FFF2-40B4-BE49-F238E27FC236}">
                  <a16:creationId xmlns:a16="http://schemas.microsoft.com/office/drawing/2014/main" id="{8ECB9C79-C866-4B57-9E5E-C7AD110258F1}"/>
                </a:ext>
              </a:extLst>
            </p:cNvPr>
            <p:cNvGrpSpPr>
              <a:grpSpLocks/>
            </p:cNvGrpSpPr>
            <p:nvPr/>
          </p:nvGrpSpPr>
          <p:grpSpPr bwMode="auto">
            <a:xfrm rot="5400000">
              <a:off x="3971796" y="4862862"/>
              <a:ext cx="232128" cy="152400"/>
              <a:chOff x="528" y="336"/>
              <a:chExt cx="3268" cy="1920"/>
            </a:xfrm>
          </p:grpSpPr>
          <p:sp>
            <p:nvSpPr>
              <p:cNvPr id="46119" name="Oval 929">
                <a:extLst>
                  <a:ext uri="{FF2B5EF4-FFF2-40B4-BE49-F238E27FC236}">
                    <a16:creationId xmlns:a16="http://schemas.microsoft.com/office/drawing/2014/main" id="{25BFF632-A206-45DD-BCC7-DB1009363E6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20" name="Oval 930">
                <a:extLst>
                  <a:ext uri="{FF2B5EF4-FFF2-40B4-BE49-F238E27FC236}">
                    <a16:creationId xmlns:a16="http://schemas.microsoft.com/office/drawing/2014/main" id="{845A96ED-DA9F-4C07-87E6-C8BE8153612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4" name="Group 928">
              <a:extLst>
                <a:ext uri="{FF2B5EF4-FFF2-40B4-BE49-F238E27FC236}">
                  <a16:creationId xmlns:a16="http://schemas.microsoft.com/office/drawing/2014/main" id="{3AE48468-6069-4A26-A944-3826B70010AC}"/>
                </a:ext>
              </a:extLst>
            </p:cNvPr>
            <p:cNvGrpSpPr>
              <a:grpSpLocks/>
            </p:cNvGrpSpPr>
            <p:nvPr/>
          </p:nvGrpSpPr>
          <p:grpSpPr bwMode="auto">
            <a:xfrm rot="5400000">
              <a:off x="3895599" y="4752797"/>
              <a:ext cx="232128" cy="152400"/>
              <a:chOff x="528" y="336"/>
              <a:chExt cx="3268" cy="1920"/>
            </a:xfrm>
          </p:grpSpPr>
          <p:sp>
            <p:nvSpPr>
              <p:cNvPr id="46117" name="Oval 929">
                <a:extLst>
                  <a:ext uri="{FF2B5EF4-FFF2-40B4-BE49-F238E27FC236}">
                    <a16:creationId xmlns:a16="http://schemas.microsoft.com/office/drawing/2014/main" id="{6629779B-F3B9-4F67-AEB9-96E1BDB43B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18" name="Oval 930">
                <a:extLst>
                  <a:ext uri="{FF2B5EF4-FFF2-40B4-BE49-F238E27FC236}">
                    <a16:creationId xmlns:a16="http://schemas.microsoft.com/office/drawing/2014/main" id="{D0FCF2C2-5DD5-43A2-9121-58C8D2E0D3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5" name="Group 928">
              <a:extLst>
                <a:ext uri="{FF2B5EF4-FFF2-40B4-BE49-F238E27FC236}">
                  <a16:creationId xmlns:a16="http://schemas.microsoft.com/office/drawing/2014/main" id="{817EDD32-19A4-4BF7-B5A6-7E16F90C9FA1}"/>
                </a:ext>
              </a:extLst>
            </p:cNvPr>
            <p:cNvGrpSpPr>
              <a:grpSpLocks/>
            </p:cNvGrpSpPr>
            <p:nvPr/>
          </p:nvGrpSpPr>
          <p:grpSpPr bwMode="auto">
            <a:xfrm rot="5400000">
              <a:off x="3819396" y="4651193"/>
              <a:ext cx="232128" cy="152400"/>
              <a:chOff x="528" y="336"/>
              <a:chExt cx="3268" cy="1920"/>
            </a:xfrm>
          </p:grpSpPr>
          <p:sp>
            <p:nvSpPr>
              <p:cNvPr id="46115" name="Oval 929">
                <a:extLst>
                  <a:ext uri="{FF2B5EF4-FFF2-40B4-BE49-F238E27FC236}">
                    <a16:creationId xmlns:a16="http://schemas.microsoft.com/office/drawing/2014/main" id="{9817874F-65F3-471E-9A7A-084F13903BD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16" name="Oval 930">
                <a:extLst>
                  <a:ext uri="{FF2B5EF4-FFF2-40B4-BE49-F238E27FC236}">
                    <a16:creationId xmlns:a16="http://schemas.microsoft.com/office/drawing/2014/main" id="{B5FB2F49-9752-4231-BEFA-9E71E0AAE19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6" name="Group 928">
              <a:extLst>
                <a:ext uri="{FF2B5EF4-FFF2-40B4-BE49-F238E27FC236}">
                  <a16:creationId xmlns:a16="http://schemas.microsoft.com/office/drawing/2014/main" id="{2F79DAB7-84F7-4DEA-8E22-800EBD0A6D3A}"/>
                </a:ext>
              </a:extLst>
            </p:cNvPr>
            <p:cNvGrpSpPr>
              <a:grpSpLocks/>
            </p:cNvGrpSpPr>
            <p:nvPr/>
          </p:nvGrpSpPr>
          <p:grpSpPr bwMode="auto">
            <a:xfrm rot="5400000">
              <a:off x="3743193" y="4549589"/>
              <a:ext cx="232128" cy="152400"/>
              <a:chOff x="528" y="336"/>
              <a:chExt cx="3268" cy="1920"/>
            </a:xfrm>
          </p:grpSpPr>
          <p:sp>
            <p:nvSpPr>
              <p:cNvPr id="46113" name="Oval 929">
                <a:extLst>
                  <a:ext uri="{FF2B5EF4-FFF2-40B4-BE49-F238E27FC236}">
                    <a16:creationId xmlns:a16="http://schemas.microsoft.com/office/drawing/2014/main" id="{8B577BFF-9D07-4A0D-837F-0E82150278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14" name="Oval 930">
                <a:extLst>
                  <a:ext uri="{FF2B5EF4-FFF2-40B4-BE49-F238E27FC236}">
                    <a16:creationId xmlns:a16="http://schemas.microsoft.com/office/drawing/2014/main" id="{79DB5CFE-1D4E-4B1B-BAD7-A3077F83E09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7" name="Group 928">
              <a:extLst>
                <a:ext uri="{FF2B5EF4-FFF2-40B4-BE49-F238E27FC236}">
                  <a16:creationId xmlns:a16="http://schemas.microsoft.com/office/drawing/2014/main" id="{52CB4336-04D9-41F9-9B0C-348C56A164AB}"/>
                </a:ext>
              </a:extLst>
            </p:cNvPr>
            <p:cNvGrpSpPr>
              <a:grpSpLocks/>
            </p:cNvGrpSpPr>
            <p:nvPr/>
          </p:nvGrpSpPr>
          <p:grpSpPr bwMode="auto">
            <a:xfrm rot="5400000">
              <a:off x="3675463" y="4431057"/>
              <a:ext cx="232128" cy="152400"/>
              <a:chOff x="528" y="336"/>
              <a:chExt cx="3268" cy="1920"/>
            </a:xfrm>
          </p:grpSpPr>
          <p:sp>
            <p:nvSpPr>
              <p:cNvPr id="46111" name="Oval 929">
                <a:extLst>
                  <a:ext uri="{FF2B5EF4-FFF2-40B4-BE49-F238E27FC236}">
                    <a16:creationId xmlns:a16="http://schemas.microsoft.com/office/drawing/2014/main" id="{301F55D8-9201-4201-B06C-E0A0D4A738F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12" name="Oval 930">
                <a:extLst>
                  <a:ext uri="{FF2B5EF4-FFF2-40B4-BE49-F238E27FC236}">
                    <a16:creationId xmlns:a16="http://schemas.microsoft.com/office/drawing/2014/main" id="{8A453661-5EC1-4703-8915-24121233280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8" name="Group 928">
              <a:extLst>
                <a:ext uri="{FF2B5EF4-FFF2-40B4-BE49-F238E27FC236}">
                  <a16:creationId xmlns:a16="http://schemas.microsoft.com/office/drawing/2014/main" id="{AD65A18D-A93E-4F8B-B5E4-84DA47647412}"/>
                </a:ext>
              </a:extLst>
            </p:cNvPr>
            <p:cNvGrpSpPr>
              <a:grpSpLocks/>
            </p:cNvGrpSpPr>
            <p:nvPr/>
          </p:nvGrpSpPr>
          <p:grpSpPr bwMode="auto">
            <a:xfrm rot="5400000">
              <a:off x="3937928" y="5497887"/>
              <a:ext cx="232128" cy="152400"/>
              <a:chOff x="528" y="336"/>
              <a:chExt cx="3268" cy="1920"/>
            </a:xfrm>
          </p:grpSpPr>
          <p:sp>
            <p:nvSpPr>
              <p:cNvPr id="46109" name="Oval 929">
                <a:extLst>
                  <a:ext uri="{FF2B5EF4-FFF2-40B4-BE49-F238E27FC236}">
                    <a16:creationId xmlns:a16="http://schemas.microsoft.com/office/drawing/2014/main" id="{1C674BB9-6A04-47DF-AF5B-14C5DAF00E5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10" name="Oval 930">
                <a:extLst>
                  <a:ext uri="{FF2B5EF4-FFF2-40B4-BE49-F238E27FC236}">
                    <a16:creationId xmlns:a16="http://schemas.microsoft.com/office/drawing/2014/main" id="{09898BCE-43FA-4C06-AEB4-6669FD543D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59" name="Group 928">
              <a:extLst>
                <a:ext uri="{FF2B5EF4-FFF2-40B4-BE49-F238E27FC236}">
                  <a16:creationId xmlns:a16="http://schemas.microsoft.com/office/drawing/2014/main" id="{E739ECC7-B10B-4178-BE1A-3BF338FF1AC6}"/>
                </a:ext>
              </a:extLst>
            </p:cNvPr>
            <p:cNvGrpSpPr>
              <a:grpSpLocks/>
            </p:cNvGrpSpPr>
            <p:nvPr/>
          </p:nvGrpSpPr>
          <p:grpSpPr bwMode="auto">
            <a:xfrm rot="5400000">
              <a:off x="3861731" y="5387822"/>
              <a:ext cx="232128" cy="152400"/>
              <a:chOff x="528" y="336"/>
              <a:chExt cx="3268" cy="1920"/>
            </a:xfrm>
          </p:grpSpPr>
          <p:sp>
            <p:nvSpPr>
              <p:cNvPr id="46107" name="Oval 929">
                <a:extLst>
                  <a:ext uri="{FF2B5EF4-FFF2-40B4-BE49-F238E27FC236}">
                    <a16:creationId xmlns:a16="http://schemas.microsoft.com/office/drawing/2014/main" id="{4AE9E52C-ECD2-4692-BA47-97DA0CADE3E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08" name="Oval 930">
                <a:extLst>
                  <a:ext uri="{FF2B5EF4-FFF2-40B4-BE49-F238E27FC236}">
                    <a16:creationId xmlns:a16="http://schemas.microsoft.com/office/drawing/2014/main" id="{E280F3AD-950F-490F-BED0-AE058B1269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0" name="Group 928">
              <a:extLst>
                <a:ext uri="{FF2B5EF4-FFF2-40B4-BE49-F238E27FC236}">
                  <a16:creationId xmlns:a16="http://schemas.microsoft.com/office/drawing/2014/main" id="{26AF578D-262E-4E5B-96D5-882F66F08D20}"/>
                </a:ext>
              </a:extLst>
            </p:cNvPr>
            <p:cNvGrpSpPr>
              <a:grpSpLocks/>
            </p:cNvGrpSpPr>
            <p:nvPr/>
          </p:nvGrpSpPr>
          <p:grpSpPr bwMode="auto">
            <a:xfrm rot="5400000">
              <a:off x="3785528" y="5286218"/>
              <a:ext cx="232128" cy="152400"/>
              <a:chOff x="528" y="336"/>
              <a:chExt cx="3268" cy="1920"/>
            </a:xfrm>
          </p:grpSpPr>
          <p:sp>
            <p:nvSpPr>
              <p:cNvPr id="46105" name="Oval 929">
                <a:extLst>
                  <a:ext uri="{FF2B5EF4-FFF2-40B4-BE49-F238E27FC236}">
                    <a16:creationId xmlns:a16="http://schemas.microsoft.com/office/drawing/2014/main" id="{299E1766-EBC7-4982-BB50-49E59374A3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06" name="Oval 930">
                <a:extLst>
                  <a:ext uri="{FF2B5EF4-FFF2-40B4-BE49-F238E27FC236}">
                    <a16:creationId xmlns:a16="http://schemas.microsoft.com/office/drawing/2014/main" id="{CA7E168C-5D14-4121-8880-DA01EEE74AF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1" name="Group 928">
              <a:extLst>
                <a:ext uri="{FF2B5EF4-FFF2-40B4-BE49-F238E27FC236}">
                  <a16:creationId xmlns:a16="http://schemas.microsoft.com/office/drawing/2014/main" id="{BE4A227D-4181-42A2-B80E-FEC79B5D2337}"/>
                </a:ext>
              </a:extLst>
            </p:cNvPr>
            <p:cNvGrpSpPr>
              <a:grpSpLocks/>
            </p:cNvGrpSpPr>
            <p:nvPr/>
          </p:nvGrpSpPr>
          <p:grpSpPr bwMode="auto">
            <a:xfrm rot="5400000">
              <a:off x="3709325" y="5184614"/>
              <a:ext cx="232128" cy="152400"/>
              <a:chOff x="528" y="336"/>
              <a:chExt cx="3268" cy="1920"/>
            </a:xfrm>
          </p:grpSpPr>
          <p:sp>
            <p:nvSpPr>
              <p:cNvPr id="46103" name="Oval 929">
                <a:extLst>
                  <a:ext uri="{FF2B5EF4-FFF2-40B4-BE49-F238E27FC236}">
                    <a16:creationId xmlns:a16="http://schemas.microsoft.com/office/drawing/2014/main" id="{7B720496-E945-4B8C-9A55-0A1657AC8F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04" name="Oval 930">
                <a:extLst>
                  <a:ext uri="{FF2B5EF4-FFF2-40B4-BE49-F238E27FC236}">
                    <a16:creationId xmlns:a16="http://schemas.microsoft.com/office/drawing/2014/main" id="{CBB3618D-FFE1-4A2D-8268-66E34681D55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2" name="Group 928">
              <a:extLst>
                <a:ext uri="{FF2B5EF4-FFF2-40B4-BE49-F238E27FC236}">
                  <a16:creationId xmlns:a16="http://schemas.microsoft.com/office/drawing/2014/main" id="{78CFB5E0-4C72-42BC-B658-2FC9DF40F4FC}"/>
                </a:ext>
              </a:extLst>
            </p:cNvPr>
            <p:cNvGrpSpPr>
              <a:grpSpLocks/>
            </p:cNvGrpSpPr>
            <p:nvPr/>
          </p:nvGrpSpPr>
          <p:grpSpPr bwMode="auto">
            <a:xfrm rot="5400000">
              <a:off x="3641595" y="5066082"/>
              <a:ext cx="232128" cy="152400"/>
              <a:chOff x="528" y="336"/>
              <a:chExt cx="3268" cy="1920"/>
            </a:xfrm>
          </p:grpSpPr>
          <p:sp>
            <p:nvSpPr>
              <p:cNvPr id="46101" name="Oval 929">
                <a:extLst>
                  <a:ext uri="{FF2B5EF4-FFF2-40B4-BE49-F238E27FC236}">
                    <a16:creationId xmlns:a16="http://schemas.microsoft.com/office/drawing/2014/main" id="{157B2D9D-353F-4805-821A-362A549EBC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02" name="Oval 930">
                <a:extLst>
                  <a:ext uri="{FF2B5EF4-FFF2-40B4-BE49-F238E27FC236}">
                    <a16:creationId xmlns:a16="http://schemas.microsoft.com/office/drawing/2014/main" id="{3238AA70-3873-448D-9F63-BC5F84877E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3" name="Group 928">
              <a:extLst>
                <a:ext uri="{FF2B5EF4-FFF2-40B4-BE49-F238E27FC236}">
                  <a16:creationId xmlns:a16="http://schemas.microsoft.com/office/drawing/2014/main" id="{E183F29C-DE0E-45B7-9D7F-A8A06783FC1E}"/>
                </a:ext>
              </a:extLst>
            </p:cNvPr>
            <p:cNvGrpSpPr>
              <a:grpSpLocks/>
            </p:cNvGrpSpPr>
            <p:nvPr/>
          </p:nvGrpSpPr>
          <p:grpSpPr bwMode="auto">
            <a:xfrm rot="5400000">
              <a:off x="4090326" y="5514800"/>
              <a:ext cx="232128" cy="152400"/>
              <a:chOff x="528" y="336"/>
              <a:chExt cx="3268" cy="1920"/>
            </a:xfrm>
          </p:grpSpPr>
          <p:sp>
            <p:nvSpPr>
              <p:cNvPr id="46099" name="Oval 929">
                <a:extLst>
                  <a:ext uri="{FF2B5EF4-FFF2-40B4-BE49-F238E27FC236}">
                    <a16:creationId xmlns:a16="http://schemas.microsoft.com/office/drawing/2014/main" id="{A8A253FE-4DB5-4F3E-8951-95ECDBDEA3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100" name="Oval 930">
                <a:extLst>
                  <a:ext uri="{FF2B5EF4-FFF2-40B4-BE49-F238E27FC236}">
                    <a16:creationId xmlns:a16="http://schemas.microsoft.com/office/drawing/2014/main" id="{4BEF9521-4147-4AC3-93D0-44787027110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4" name="Group 928">
              <a:extLst>
                <a:ext uri="{FF2B5EF4-FFF2-40B4-BE49-F238E27FC236}">
                  <a16:creationId xmlns:a16="http://schemas.microsoft.com/office/drawing/2014/main" id="{3914C9AF-C8CB-4B6E-9AD4-198E4A9AA86F}"/>
                </a:ext>
              </a:extLst>
            </p:cNvPr>
            <p:cNvGrpSpPr>
              <a:grpSpLocks/>
            </p:cNvGrpSpPr>
            <p:nvPr/>
          </p:nvGrpSpPr>
          <p:grpSpPr bwMode="auto">
            <a:xfrm rot="5400000">
              <a:off x="4031059" y="5396277"/>
              <a:ext cx="232128" cy="152400"/>
              <a:chOff x="528" y="336"/>
              <a:chExt cx="3268" cy="1920"/>
            </a:xfrm>
          </p:grpSpPr>
          <p:sp>
            <p:nvSpPr>
              <p:cNvPr id="46097" name="Oval 929">
                <a:extLst>
                  <a:ext uri="{FF2B5EF4-FFF2-40B4-BE49-F238E27FC236}">
                    <a16:creationId xmlns:a16="http://schemas.microsoft.com/office/drawing/2014/main" id="{4D913131-A587-4025-B699-406E7EB218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98" name="Oval 930">
                <a:extLst>
                  <a:ext uri="{FF2B5EF4-FFF2-40B4-BE49-F238E27FC236}">
                    <a16:creationId xmlns:a16="http://schemas.microsoft.com/office/drawing/2014/main" id="{F5B050BE-31B9-4277-9B93-3E30E56B2BF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5" name="Group 928">
              <a:extLst>
                <a:ext uri="{FF2B5EF4-FFF2-40B4-BE49-F238E27FC236}">
                  <a16:creationId xmlns:a16="http://schemas.microsoft.com/office/drawing/2014/main" id="{D9B85DB2-C2F1-46A4-A301-01D71080E119}"/>
                </a:ext>
              </a:extLst>
            </p:cNvPr>
            <p:cNvGrpSpPr>
              <a:grpSpLocks/>
            </p:cNvGrpSpPr>
            <p:nvPr/>
          </p:nvGrpSpPr>
          <p:grpSpPr bwMode="auto">
            <a:xfrm rot="5400000">
              <a:off x="3954862" y="5286212"/>
              <a:ext cx="232128" cy="152400"/>
              <a:chOff x="528" y="336"/>
              <a:chExt cx="3268" cy="1920"/>
            </a:xfrm>
          </p:grpSpPr>
          <p:sp>
            <p:nvSpPr>
              <p:cNvPr id="46095" name="Oval 929">
                <a:extLst>
                  <a:ext uri="{FF2B5EF4-FFF2-40B4-BE49-F238E27FC236}">
                    <a16:creationId xmlns:a16="http://schemas.microsoft.com/office/drawing/2014/main" id="{D85B9975-5136-4A72-808C-89E7BCCC754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96" name="Oval 930">
                <a:extLst>
                  <a:ext uri="{FF2B5EF4-FFF2-40B4-BE49-F238E27FC236}">
                    <a16:creationId xmlns:a16="http://schemas.microsoft.com/office/drawing/2014/main" id="{6480BF32-FF15-4FEF-9AB8-EFD98CA878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6" name="Group 928">
              <a:extLst>
                <a:ext uri="{FF2B5EF4-FFF2-40B4-BE49-F238E27FC236}">
                  <a16:creationId xmlns:a16="http://schemas.microsoft.com/office/drawing/2014/main" id="{983D0B0B-DFAA-49BD-9B48-F19FDA333AD8}"/>
                </a:ext>
              </a:extLst>
            </p:cNvPr>
            <p:cNvGrpSpPr>
              <a:grpSpLocks/>
            </p:cNvGrpSpPr>
            <p:nvPr/>
          </p:nvGrpSpPr>
          <p:grpSpPr bwMode="auto">
            <a:xfrm rot="5400000">
              <a:off x="3878659" y="5184608"/>
              <a:ext cx="232128" cy="152400"/>
              <a:chOff x="528" y="336"/>
              <a:chExt cx="3268" cy="1920"/>
            </a:xfrm>
          </p:grpSpPr>
          <p:sp>
            <p:nvSpPr>
              <p:cNvPr id="46093" name="Oval 929">
                <a:extLst>
                  <a:ext uri="{FF2B5EF4-FFF2-40B4-BE49-F238E27FC236}">
                    <a16:creationId xmlns:a16="http://schemas.microsoft.com/office/drawing/2014/main" id="{ABA55669-4EC1-40C0-B085-3D5B6CCAA6D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94" name="Oval 930">
                <a:extLst>
                  <a:ext uri="{FF2B5EF4-FFF2-40B4-BE49-F238E27FC236}">
                    <a16:creationId xmlns:a16="http://schemas.microsoft.com/office/drawing/2014/main" id="{C90D8360-35C9-4464-8BCE-92EF2DDC22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7" name="Group 928">
              <a:extLst>
                <a:ext uri="{FF2B5EF4-FFF2-40B4-BE49-F238E27FC236}">
                  <a16:creationId xmlns:a16="http://schemas.microsoft.com/office/drawing/2014/main" id="{843918BB-0E51-4E1D-A670-8C49FB24CC1D}"/>
                </a:ext>
              </a:extLst>
            </p:cNvPr>
            <p:cNvGrpSpPr>
              <a:grpSpLocks/>
            </p:cNvGrpSpPr>
            <p:nvPr/>
          </p:nvGrpSpPr>
          <p:grpSpPr bwMode="auto">
            <a:xfrm rot="5400000">
              <a:off x="3802456" y="5083004"/>
              <a:ext cx="232128" cy="152400"/>
              <a:chOff x="528" y="336"/>
              <a:chExt cx="3268" cy="1920"/>
            </a:xfrm>
          </p:grpSpPr>
          <p:sp>
            <p:nvSpPr>
              <p:cNvPr id="46091" name="Oval 929">
                <a:extLst>
                  <a:ext uri="{FF2B5EF4-FFF2-40B4-BE49-F238E27FC236}">
                    <a16:creationId xmlns:a16="http://schemas.microsoft.com/office/drawing/2014/main" id="{575F5B4F-8D1C-4136-BC6A-5F7D59BCE63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92" name="Oval 930">
                <a:extLst>
                  <a:ext uri="{FF2B5EF4-FFF2-40B4-BE49-F238E27FC236}">
                    <a16:creationId xmlns:a16="http://schemas.microsoft.com/office/drawing/2014/main" id="{16ECEF75-2F03-47FC-B357-3298114403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8" name="Group 928">
              <a:extLst>
                <a:ext uri="{FF2B5EF4-FFF2-40B4-BE49-F238E27FC236}">
                  <a16:creationId xmlns:a16="http://schemas.microsoft.com/office/drawing/2014/main" id="{22EB0668-AFC3-4B31-831F-E0BA1F38E11B}"/>
                </a:ext>
              </a:extLst>
            </p:cNvPr>
            <p:cNvGrpSpPr>
              <a:grpSpLocks/>
            </p:cNvGrpSpPr>
            <p:nvPr/>
          </p:nvGrpSpPr>
          <p:grpSpPr bwMode="auto">
            <a:xfrm rot="5400000">
              <a:off x="3734726" y="4964472"/>
              <a:ext cx="232128" cy="152400"/>
              <a:chOff x="528" y="336"/>
              <a:chExt cx="3268" cy="1920"/>
            </a:xfrm>
          </p:grpSpPr>
          <p:sp>
            <p:nvSpPr>
              <p:cNvPr id="46089" name="Oval 929">
                <a:extLst>
                  <a:ext uri="{FF2B5EF4-FFF2-40B4-BE49-F238E27FC236}">
                    <a16:creationId xmlns:a16="http://schemas.microsoft.com/office/drawing/2014/main" id="{9588A462-A235-45C7-8266-070675FDA23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90" name="Oval 930">
                <a:extLst>
                  <a:ext uri="{FF2B5EF4-FFF2-40B4-BE49-F238E27FC236}">
                    <a16:creationId xmlns:a16="http://schemas.microsoft.com/office/drawing/2014/main" id="{1C6A13A2-3200-409B-A9F9-7617A83F45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69" name="Group 928">
              <a:extLst>
                <a:ext uri="{FF2B5EF4-FFF2-40B4-BE49-F238E27FC236}">
                  <a16:creationId xmlns:a16="http://schemas.microsoft.com/office/drawing/2014/main" id="{092F0F5D-C125-4042-8CD2-FE83ADD553E8}"/>
                </a:ext>
              </a:extLst>
            </p:cNvPr>
            <p:cNvGrpSpPr>
              <a:grpSpLocks/>
            </p:cNvGrpSpPr>
            <p:nvPr/>
          </p:nvGrpSpPr>
          <p:grpSpPr bwMode="auto">
            <a:xfrm rot="5400000">
              <a:off x="4217325" y="5463992"/>
              <a:ext cx="232128" cy="152400"/>
              <a:chOff x="528" y="336"/>
              <a:chExt cx="3268" cy="1920"/>
            </a:xfrm>
          </p:grpSpPr>
          <p:sp>
            <p:nvSpPr>
              <p:cNvPr id="46087" name="Oval 929">
                <a:extLst>
                  <a:ext uri="{FF2B5EF4-FFF2-40B4-BE49-F238E27FC236}">
                    <a16:creationId xmlns:a16="http://schemas.microsoft.com/office/drawing/2014/main" id="{0EE2D88A-76C1-4720-A03C-F66EA69D71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88" name="Oval 930">
                <a:extLst>
                  <a:ext uri="{FF2B5EF4-FFF2-40B4-BE49-F238E27FC236}">
                    <a16:creationId xmlns:a16="http://schemas.microsoft.com/office/drawing/2014/main" id="{4D2C920F-6A22-4DEE-9553-C8D44B948AB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0" name="Group 928">
              <a:extLst>
                <a:ext uri="{FF2B5EF4-FFF2-40B4-BE49-F238E27FC236}">
                  <a16:creationId xmlns:a16="http://schemas.microsoft.com/office/drawing/2014/main" id="{817F873C-EC69-44BB-8276-0A2102D3D685}"/>
                </a:ext>
              </a:extLst>
            </p:cNvPr>
            <p:cNvGrpSpPr>
              <a:grpSpLocks/>
            </p:cNvGrpSpPr>
            <p:nvPr/>
          </p:nvGrpSpPr>
          <p:grpSpPr bwMode="auto">
            <a:xfrm rot="5400000">
              <a:off x="4149595" y="5345460"/>
              <a:ext cx="232128" cy="152400"/>
              <a:chOff x="528" y="336"/>
              <a:chExt cx="3268" cy="1920"/>
            </a:xfrm>
          </p:grpSpPr>
          <p:sp>
            <p:nvSpPr>
              <p:cNvPr id="46085" name="Oval 929">
                <a:extLst>
                  <a:ext uri="{FF2B5EF4-FFF2-40B4-BE49-F238E27FC236}">
                    <a16:creationId xmlns:a16="http://schemas.microsoft.com/office/drawing/2014/main" id="{7277F953-F798-40B4-A6CC-03D95F0E02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86" name="Oval 930">
                <a:extLst>
                  <a:ext uri="{FF2B5EF4-FFF2-40B4-BE49-F238E27FC236}">
                    <a16:creationId xmlns:a16="http://schemas.microsoft.com/office/drawing/2014/main" id="{4B90B49F-F125-4599-87FD-87BE4F735B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1" name="Group 928">
              <a:extLst>
                <a:ext uri="{FF2B5EF4-FFF2-40B4-BE49-F238E27FC236}">
                  <a16:creationId xmlns:a16="http://schemas.microsoft.com/office/drawing/2014/main" id="{18DDE3A0-C59C-4171-AD3D-85B5E333F549}"/>
                </a:ext>
              </a:extLst>
            </p:cNvPr>
            <p:cNvGrpSpPr>
              <a:grpSpLocks/>
            </p:cNvGrpSpPr>
            <p:nvPr/>
          </p:nvGrpSpPr>
          <p:grpSpPr bwMode="auto">
            <a:xfrm rot="5400000">
              <a:off x="4090328" y="5226937"/>
              <a:ext cx="232128" cy="152400"/>
              <a:chOff x="528" y="336"/>
              <a:chExt cx="3268" cy="1920"/>
            </a:xfrm>
          </p:grpSpPr>
          <p:sp>
            <p:nvSpPr>
              <p:cNvPr id="46083" name="Oval 929">
                <a:extLst>
                  <a:ext uri="{FF2B5EF4-FFF2-40B4-BE49-F238E27FC236}">
                    <a16:creationId xmlns:a16="http://schemas.microsoft.com/office/drawing/2014/main" id="{773A5DEF-EF26-4123-B37E-B6154507B91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84" name="Oval 930">
                <a:extLst>
                  <a:ext uri="{FF2B5EF4-FFF2-40B4-BE49-F238E27FC236}">
                    <a16:creationId xmlns:a16="http://schemas.microsoft.com/office/drawing/2014/main" id="{6B041543-22FB-4AC1-91B1-48D1CB1853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2" name="Group 928">
              <a:extLst>
                <a:ext uri="{FF2B5EF4-FFF2-40B4-BE49-F238E27FC236}">
                  <a16:creationId xmlns:a16="http://schemas.microsoft.com/office/drawing/2014/main" id="{3CA944C6-165B-4C3E-8555-F29661C1BE34}"/>
                </a:ext>
              </a:extLst>
            </p:cNvPr>
            <p:cNvGrpSpPr>
              <a:grpSpLocks/>
            </p:cNvGrpSpPr>
            <p:nvPr/>
          </p:nvGrpSpPr>
          <p:grpSpPr bwMode="auto">
            <a:xfrm rot="5400000">
              <a:off x="4014131" y="5116872"/>
              <a:ext cx="232128" cy="152400"/>
              <a:chOff x="528" y="336"/>
              <a:chExt cx="3268" cy="1920"/>
            </a:xfrm>
          </p:grpSpPr>
          <p:sp>
            <p:nvSpPr>
              <p:cNvPr id="46081" name="Oval 929">
                <a:extLst>
                  <a:ext uri="{FF2B5EF4-FFF2-40B4-BE49-F238E27FC236}">
                    <a16:creationId xmlns:a16="http://schemas.microsoft.com/office/drawing/2014/main" id="{BF14C39A-E980-44AF-B13F-839FE1D33A7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82" name="Oval 930">
                <a:extLst>
                  <a:ext uri="{FF2B5EF4-FFF2-40B4-BE49-F238E27FC236}">
                    <a16:creationId xmlns:a16="http://schemas.microsoft.com/office/drawing/2014/main" id="{9C58A6BF-DBAD-49F9-9C33-D0781A10F60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3" name="Group 928">
              <a:extLst>
                <a:ext uri="{FF2B5EF4-FFF2-40B4-BE49-F238E27FC236}">
                  <a16:creationId xmlns:a16="http://schemas.microsoft.com/office/drawing/2014/main" id="{7DFF499F-49DB-475E-8CF5-38E465F3A97D}"/>
                </a:ext>
              </a:extLst>
            </p:cNvPr>
            <p:cNvGrpSpPr>
              <a:grpSpLocks/>
            </p:cNvGrpSpPr>
            <p:nvPr/>
          </p:nvGrpSpPr>
          <p:grpSpPr bwMode="auto">
            <a:xfrm rot="5400000">
              <a:off x="3937928" y="5015268"/>
              <a:ext cx="232128" cy="152400"/>
              <a:chOff x="528" y="336"/>
              <a:chExt cx="3268" cy="1920"/>
            </a:xfrm>
          </p:grpSpPr>
          <p:sp>
            <p:nvSpPr>
              <p:cNvPr id="46079" name="Oval 929">
                <a:extLst>
                  <a:ext uri="{FF2B5EF4-FFF2-40B4-BE49-F238E27FC236}">
                    <a16:creationId xmlns:a16="http://schemas.microsoft.com/office/drawing/2014/main" id="{5FC0656D-F29B-4C02-A843-5CDBAE26AC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80" name="Oval 930">
                <a:extLst>
                  <a:ext uri="{FF2B5EF4-FFF2-40B4-BE49-F238E27FC236}">
                    <a16:creationId xmlns:a16="http://schemas.microsoft.com/office/drawing/2014/main" id="{1355D5B9-EC85-47E1-B005-2EC51341255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4" name="Group 928">
              <a:extLst>
                <a:ext uri="{FF2B5EF4-FFF2-40B4-BE49-F238E27FC236}">
                  <a16:creationId xmlns:a16="http://schemas.microsoft.com/office/drawing/2014/main" id="{597AC0C2-12E8-4A2B-A036-1F67980F3540}"/>
                </a:ext>
              </a:extLst>
            </p:cNvPr>
            <p:cNvGrpSpPr>
              <a:grpSpLocks/>
            </p:cNvGrpSpPr>
            <p:nvPr/>
          </p:nvGrpSpPr>
          <p:grpSpPr bwMode="auto">
            <a:xfrm rot="5400000">
              <a:off x="3861725" y="4913664"/>
              <a:ext cx="232128" cy="152400"/>
              <a:chOff x="528" y="336"/>
              <a:chExt cx="3268" cy="1920"/>
            </a:xfrm>
          </p:grpSpPr>
          <p:sp>
            <p:nvSpPr>
              <p:cNvPr id="46077" name="Oval 929">
                <a:extLst>
                  <a:ext uri="{FF2B5EF4-FFF2-40B4-BE49-F238E27FC236}">
                    <a16:creationId xmlns:a16="http://schemas.microsoft.com/office/drawing/2014/main" id="{EFC9D570-6870-4644-9B14-4699485F6F2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78" name="Oval 930">
                <a:extLst>
                  <a:ext uri="{FF2B5EF4-FFF2-40B4-BE49-F238E27FC236}">
                    <a16:creationId xmlns:a16="http://schemas.microsoft.com/office/drawing/2014/main" id="{247B0684-5763-4800-A977-646F6A7A99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5" name="Group 928">
              <a:extLst>
                <a:ext uri="{FF2B5EF4-FFF2-40B4-BE49-F238E27FC236}">
                  <a16:creationId xmlns:a16="http://schemas.microsoft.com/office/drawing/2014/main" id="{CE401978-DE1A-434E-BAAF-D9301112625A}"/>
                </a:ext>
              </a:extLst>
            </p:cNvPr>
            <p:cNvGrpSpPr>
              <a:grpSpLocks/>
            </p:cNvGrpSpPr>
            <p:nvPr/>
          </p:nvGrpSpPr>
          <p:grpSpPr bwMode="auto">
            <a:xfrm rot="5400000">
              <a:off x="3793995" y="4795132"/>
              <a:ext cx="232128" cy="152400"/>
              <a:chOff x="528" y="336"/>
              <a:chExt cx="3268" cy="1920"/>
            </a:xfrm>
          </p:grpSpPr>
          <p:sp>
            <p:nvSpPr>
              <p:cNvPr id="46075" name="Oval 929">
                <a:extLst>
                  <a:ext uri="{FF2B5EF4-FFF2-40B4-BE49-F238E27FC236}">
                    <a16:creationId xmlns:a16="http://schemas.microsoft.com/office/drawing/2014/main" id="{D87D26B9-3B2B-4424-B826-4EF917F1A42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76" name="Oval 930">
                <a:extLst>
                  <a:ext uri="{FF2B5EF4-FFF2-40B4-BE49-F238E27FC236}">
                    <a16:creationId xmlns:a16="http://schemas.microsoft.com/office/drawing/2014/main" id="{65213489-0F08-4DAC-BE00-A958381666D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6" name="Group 928">
              <a:extLst>
                <a:ext uri="{FF2B5EF4-FFF2-40B4-BE49-F238E27FC236}">
                  <a16:creationId xmlns:a16="http://schemas.microsoft.com/office/drawing/2014/main" id="{318776ED-ADBA-492B-B1E5-9985C9204AF2}"/>
                </a:ext>
              </a:extLst>
            </p:cNvPr>
            <p:cNvGrpSpPr>
              <a:grpSpLocks/>
            </p:cNvGrpSpPr>
            <p:nvPr/>
          </p:nvGrpSpPr>
          <p:grpSpPr bwMode="auto">
            <a:xfrm rot="5400000">
              <a:off x="4318929" y="5353921"/>
              <a:ext cx="232128" cy="152400"/>
              <a:chOff x="528" y="336"/>
              <a:chExt cx="3268" cy="1920"/>
            </a:xfrm>
          </p:grpSpPr>
          <p:sp>
            <p:nvSpPr>
              <p:cNvPr id="46073" name="Oval 929">
                <a:extLst>
                  <a:ext uri="{FF2B5EF4-FFF2-40B4-BE49-F238E27FC236}">
                    <a16:creationId xmlns:a16="http://schemas.microsoft.com/office/drawing/2014/main" id="{7F40AFE9-D97F-47D1-8FDC-8EB1196DC6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74" name="Oval 930">
                <a:extLst>
                  <a:ext uri="{FF2B5EF4-FFF2-40B4-BE49-F238E27FC236}">
                    <a16:creationId xmlns:a16="http://schemas.microsoft.com/office/drawing/2014/main" id="{7CC6F701-29E7-4B90-9030-1307F409F8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7" name="Group 928">
              <a:extLst>
                <a:ext uri="{FF2B5EF4-FFF2-40B4-BE49-F238E27FC236}">
                  <a16:creationId xmlns:a16="http://schemas.microsoft.com/office/drawing/2014/main" id="{9A301080-F9E2-4389-B2FD-D714DAA37533}"/>
                </a:ext>
              </a:extLst>
            </p:cNvPr>
            <p:cNvGrpSpPr>
              <a:grpSpLocks/>
            </p:cNvGrpSpPr>
            <p:nvPr/>
          </p:nvGrpSpPr>
          <p:grpSpPr bwMode="auto">
            <a:xfrm rot="5400000">
              <a:off x="4242726" y="5252317"/>
              <a:ext cx="232128" cy="152400"/>
              <a:chOff x="528" y="336"/>
              <a:chExt cx="3268" cy="1920"/>
            </a:xfrm>
          </p:grpSpPr>
          <p:sp>
            <p:nvSpPr>
              <p:cNvPr id="46071" name="Oval 929">
                <a:extLst>
                  <a:ext uri="{FF2B5EF4-FFF2-40B4-BE49-F238E27FC236}">
                    <a16:creationId xmlns:a16="http://schemas.microsoft.com/office/drawing/2014/main" id="{EE22DE57-89B7-4A0E-B37D-014A14E6B0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72" name="Oval 930">
                <a:extLst>
                  <a:ext uri="{FF2B5EF4-FFF2-40B4-BE49-F238E27FC236}">
                    <a16:creationId xmlns:a16="http://schemas.microsoft.com/office/drawing/2014/main" id="{91C82FBD-D154-4462-8C49-B39DA6B717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8" name="Group 928">
              <a:extLst>
                <a:ext uri="{FF2B5EF4-FFF2-40B4-BE49-F238E27FC236}">
                  <a16:creationId xmlns:a16="http://schemas.microsoft.com/office/drawing/2014/main" id="{5285B766-D193-4586-B763-FDB637D43AAF}"/>
                </a:ext>
              </a:extLst>
            </p:cNvPr>
            <p:cNvGrpSpPr>
              <a:grpSpLocks/>
            </p:cNvGrpSpPr>
            <p:nvPr/>
          </p:nvGrpSpPr>
          <p:grpSpPr bwMode="auto">
            <a:xfrm rot="5400000">
              <a:off x="4174996" y="5133785"/>
              <a:ext cx="232128" cy="152400"/>
              <a:chOff x="528" y="336"/>
              <a:chExt cx="3268" cy="1920"/>
            </a:xfrm>
          </p:grpSpPr>
          <p:sp>
            <p:nvSpPr>
              <p:cNvPr id="46069" name="Oval 929">
                <a:extLst>
                  <a:ext uri="{FF2B5EF4-FFF2-40B4-BE49-F238E27FC236}">
                    <a16:creationId xmlns:a16="http://schemas.microsoft.com/office/drawing/2014/main" id="{8E4509D5-3CAC-4A63-AB6C-5DAAA5C205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70" name="Oval 930">
                <a:extLst>
                  <a:ext uri="{FF2B5EF4-FFF2-40B4-BE49-F238E27FC236}">
                    <a16:creationId xmlns:a16="http://schemas.microsoft.com/office/drawing/2014/main" id="{3074871F-8F8C-46A8-8D15-3AAB604DD2A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79" name="Group 928">
              <a:extLst>
                <a:ext uri="{FF2B5EF4-FFF2-40B4-BE49-F238E27FC236}">
                  <a16:creationId xmlns:a16="http://schemas.microsoft.com/office/drawing/2014/main" id="{C7C368ED-FE90-4243-A492-D99CE891F06B}"/>
                </a:ext>
              </a:extLst>
            </p:cNvPr>
            <p:cNvGrpSpPr>
              <a:grpSpLocks/>
            </p:cNvGrpSpPr>
            <p:nvPr/>
          </p:nvGrpSpPr>
          <p:grpSpPr bwMode="auto">
            <a:xfrm rot="5400000">
              <a:off x="4115729" y="5015262"/>
              <a:ext cx="232128" cy="152400"/>
              <a:chOff x="528" y="336"/>
              <a:chExt cx="3268" cy="1920"/>
            </a:xfrm>
          </p:grpSpPr>
          <p:sp>
            <p:nvSpPr>
              <p:cNvPr id="46067" name="Oval 929">
                <a:extLst>
                  <a:ext uri="{FF2B5EF4-FFF2-40B4-BE49-F238E27FC236}">
                    <a16:creationId xmlns:a16="http://schemas.microsoft.com/office/drawing/2014/main" id="{A4351577-0BAD-43CD-A561-761BEF7C30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68" name="Oval 930">
                <a:extLst>
                  <a:ext uri="{FF2B5EF4-FFF2-40B4-BE49-F238E27FC236}">
                    <a16:creationId xmlns:a16="http://schemas.microsoft.com/office/drawing/2014/main" id="{F7814D28-8F3D-460B-9CBB-64C9E118069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0" name="Group 928">
              <a:extLst>
                <a:ext uri="{FF2B5EF4-FFF2-40B4-BE49-F238E27FC236}">
                  <a16:creationId xmlns:a16="http://schemas.microsoft.com/office/drawing/2014/main" id="{3C97AA50-47BE-4D76-82C8-A3AAD8ED5CCF}"/>
                </a:ext>
              </a:extLst>
            </p:cNvPr>
            <p:cNvGrpSpPr>
              <a:grpSpLocks/>
            </p:cNvGrpSpPr>
            <p:nvPr/>
          </p:nvGrpSpPr>
          <p:grpSpPr bwMode="auto">
            <a:xfrm rot="5400000">
              <a:off x="4039532" y="4905197"/>
              <a:ext cx="232128" cy="152400"/>
              <a:chOff x="528" y="336"/>
              <a:chExt cx="3268" cy="1920"/>
            </a:xfrm>
          </p:grpSpPr>
          <p:sp>
            <p:nvSpPr>
              <p:cNvPr id="46065" name="Oval 929">
                <a:extLst>
                  <a:ext uri="{FF2B5EF4-FFF2-40B4-BE49-F238E27FC236}">
                    <a16:creationId xmlns:a16="http://schemas.microsoft.com/office/drawing/2014/main" id="{3B8FDFAB-3C1A-4771-909A-C7DCE427C5A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66" name="Oval 930">
                <a:extLst>
                  <a:ext uri="{FF2B5EF4-FFF2-40B4-BE49-F238E27FC236}">
                    <a16:creationId xmlns:a16="http://schemas.microsoft.com/office/drawing/2014/main" id="{3CBD0D0F-9E96-418B-B96C-3BA31C7CCBC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1" name="Group 928">
              <a:extLst>
                <a:ext uri="{FF2B5EF4-FFF2-40B4-BE49-F238E27FC236}">
                  <a16:creationId xmlns:a16="http://schemas.microsoft.com/office/drawing/2014/main" id="{5DBCE919-D9C2-4C1A-A305-B8C5953C64C6}"/>
                </a:ext>
              </a:extLst>
            </p:cNvPr>
            <p:cNvGrpSpPr>
              <a:grpSpLocks/>
            </p:cNvGrpSpPr>
            <p:nvPr/>
          </p:nvGrpSpPr>
          <p:grpSpPr bwMode="auto">
            <a:xfrm rot="5400000">
              <a:off x="3963329" y="4803593"/>
              <a:ext cx="232128" cy="152400"/>
              <a:chOff x="528" y="336"/>
              <a:chExt cx="3268" cy="1920"/>
            </a:xfrm>
          </p:grpSpPr>
          <p:sp>
            <p:nvSpPr>
              <p:cNvPr id="46063" name="Oval 929">
                <a:extLst>
                  <a:ext uri="{FF2B5EF4-FFF2-40B4-BE49-F238E27FC236}">
                    <a16:creationId xmlns:a16="http://schemas.microsoft.com/office/drawing/2014/main" id="{112208CC-482B-4F99-AF1B-B8533EDAAF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64" name="Oval 930">
                <a:extLst>
                  <a:ext uri="{FF2B5EF4-FFF2-40B4-BE49-F238E27FC236}">
                    <a16:creationId xmlns:a16="http://schemas.microsoft.com/office/drawing/2014/main" id="{A77DEFF0-E3E2-4102-B9A1-B71FF61D13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2" name="Group 928">
              <a:extLst>
                <a:ext uri="{FF2B5EF4-FFF2-40B4-BE49-F238E27FC236}">
                  <a16:creationId xmlns:a16="http://schemas.microsoft.com/office/drawing/2014/main" id="{86B6DCA8-8667-40C1-BC64-1563883408EF}"/>
                </a:ext>
              </a:extLst>
            </p:cNvPr>
            <p:cNvGrpSpPr>
              <a:grpSpLocks/>
            </p:cNvGrpSpPr>
            <p:nvPr/>
          </p:nvGrpSpPr>
          <p:grpSpPr bwMode="auto">
            <a:xfrm rot="5400000">
              <a:off x="3887126" y="4701989"/>
              <a:ext cx="232128" cy="152400"/>
              <a:chOff x="528" y="336"/>
              <a:chExt cx="3268" cy="1920"/>
            </a:xfrm>
          </p:grpSpPr>
          <p:sp>
            <p:nvSpPr>
              <p:cNvPr id="46061" name="Oval 929">
                <a:extLst>
                  <a:ext uri="{FF2B5EF4-FFF2-40B4-BE49-F238E27FC236}">
                    <a16:creationId xmlns:a16="http://schemas.microsoft.com/office/drawing/2014/main" id="{44971E48-647D-489D-B90D-D4DD7F8B2A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62" name="Oval 930">
                <a:extLst>
                  <a:ext uri="{FF2B5EF4-FFF2-40B4-BE49-F238E27FC236}">
                    <a16:creationId xmlns:a16="http://schemas.microsoft.com/office/drawing/2014/main" id="{D36FB840-60A0-4592-8D94-9232EC779F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3" name="Group 928">
              <a:extLst>
                <a:ext uri="{FF2B5EF4-FFF2-40B4-BE49-F238E27FC236}">
                  <a16:creationId xmlns:a16="http://schemas.microsoft.com/office/drawing/2014/main" id="{55B67145-92D1-4E50-AC73-586E3C23A26A}"/>
                </a:ext>
              </a:extLst>
            </p:cNvPr>
            <p:cNvGrpSpPr>
              <a:grpSpLocks/>
            </p:cNvGrpSpPr>
            <p:nvPr/>
          </p:nvGrpSpPr>
          <p:grpSpPr bwMode="auto">
            <a:xfrm rot="5400000">
              <a:off x="3819396" y="4583457"/>
              <a:ext cx="232128" cy="152400"/>
              <a:chOff x="528" y="336"/>
              <a:chExt cx="3268" cy="1920"/>
            </a:xfrm>
          </p:grpSpPr>
          <p:sp>
            <p:nvSpPr>
              <p:cNvPr id="46059" name="Oval 929">
                <a:extLst>
                  <a:ext uri="{FF2B5EF4-FFF2-40B4-BE49-F238E27FC236}">
                    <a16:creationId xmlns:a16="http://schemas.microsoft.com/office/drawing/2014/main" id="{0B8B7328-FE78-4407-9BC0-F4B309097B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60" name="Oval 930">
                <a:extLst>
                  <a:ext uri="{FF2B5EF4-FFF2-40B4-BE49-F238E27FC236}">
                    <a16:creationId xmlns:a16="http://schemas.microsoft.com/office/drawing/2014/main" id="{8317B2B4-A420-4CA9-A2B4-76F36E8C2DE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4" name="Group 928">
              <a:extLst>
                <a:ext uri="{FF2B5EF4-FFF2-40B4-BE49-F238E27FC236}">
                  <a16:creationId xmlns:a16="http://schemas.microsoft.com/office/drawing/2014/main" id="{1DDB6681-4EB8-4C8D-8E47-D11F904574B0}"/>
                </a:ext>
              </a:extLst>
            </p:cNvPr>
            <p:cNvGrpSpPr>
              <a:grpSpLocks/>
            </p:cNvGrpSpPr>
            <p:nvPr/>
          </p:nvGrpSpPr>
          <p:grpSpPr bwMode="auto">
            <a:xfrm rot="5400000">
              <a:off x="4395128" y="5294679"/>
              <a:ext cx="232128" cy="152400"/>
              <a:chOff x="528" y="336"/>
              <a:chExt cx="3268" cy="1920"/>
            </a:xfrm>
          </p:grpSpPr>
          <p:sp>
            <p:nvSpPr>
              <p:cNvPr id="46057" name="Oval 929">
                <a:extLst>
                  <a:ext uri="{FF2B5EF4-FFF2-40B4-BE49-F238E27FC236}">
                    <a16:creationId xmlns:a16="http://schemas.microsoft.com/office/drawing/2014/main" id="{4799E42F-301A-4B45-9724-1B6C80D68D0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58" name="Oval 930">
                <a:extLst>
                  <a:ext uri="{FF2B5EF4-FFF2-40B4-BE49-F238E27FC236}">
                    <a16:creationId xmlns:a16="http://schemas.microsoft.com/office/drawing/2014/main" id="{B0CD3218-F135-4E70-AC95-8C59BE853B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5" name="Group 928">
              <a:extLst>
                <a:ext uri="{FF2B5EF4-FFF2-40B4-BE49-F238E27FC236}">
                  <a16:creationId xmlns:a16="http://schemas.microsoft.com/office/drawing/2014/main" id="{4AFA5065-2002-4C57-ABCD-C9D0DC9E7126}"/>
                </a:ext>
              </a:extLst>
            </p:cNvPr>
            <p:cNvGrpSpPr>
              <a:grpSpLocks/>
            </p:cNvGrpSpPr>
            <p:nvPr/>
          </p:nvGrpSpPr>
          <p:grpSpPr bwMode="auto">
            <a:xfrm rot="5400000">
              <a:off x="4318925" y="5193075"/>
              <a:ext cx="232128" cy="152400"/>
              <a:chOff x="528" y="336"/>
              <a:chExt cx="3268" cy="1920"/>
            </a:xfrm>
          </p:grpSpPr>
          <p:sp>
            <p:nvSpPr>
              <p:cNvPr id="46055" name="Oval 929">
                <a:extLst>
                  <a:ext uri="{FF2B5EF4-FFF2-40B4-BE49-F238E27FC236}">
                    <a16:creationId xmlns:a16="http://schemas.microsoft.com/office/drawing/2014/main" id="{771949B8-0881-4B19-867A-D51682B32B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56" name="Oval 930">
                <a:extLst>
                  <a:ext uri="{FF2B5EF4-FFF2-40B4-BE49-F238E27FC236}">
                    <a16:creationId xmlns:a16="http://schemas.microsoft.com/office/drawing/2014/main" id="{D00AA0AA-618E-4C9D-AE46-5D499F48A2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6" name="Group 928">
              <a:extLst>
                <a:ext uri="{FF2B5EF4-FFF2-40B4-BE49-F238E27FC236}">
                  <a16:creationId xmlns:a16="http://schemas.microsoft.com/office/drawing/2014/main" id="{BDD415F3-3932-4883-970D-2ED152CEFE83}"/>
                </a:ext>
              </a:extLst>
            </p:cNvPr>
            <p:cNvGrpSpPr>
              <a:grpSpLocks/>
            </p:cNvGrpSpPr>
            <p:nvPr/>
          </p:nvGrpSpPr>
          <p:grpSpPr bwMode="auto">
            <a:xfrm rot="5400000">
              <a:off x="4251195" y="5074543"/>
              <a:ext cx="232128" cy="152400"/>
              <a:chOff x="528" y="336"/>
              <a:chExt cx="3268" cy="1920"/>
            </a:xfrm>
          </p:grpSpPr>
          <p:sp>
            <p:nvSpPr>
              <p:cNvPr id="46053" name="Oval 929">
                <a:extLst>
                  <a:ext uri="{FF2B5EF4-FFF2-40B4-BE49-F238E27FC236}">
                    <a16:creationId xmlns:a16="http://schemas.microsoft.com/office/drawing/2014/main" id="{EE9DD9E5-CFDB-471E-B507-6E5617C5F83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54" name="Oval 930">
                <a:extLst>
                  <a:ext uri="{FF2B5EF4-FFF2-40B4-BE49-F238E27FC236}">
                    <a16:creationId xmlns:a16="http://schemas.microsoft.com/office/drawing/2014/main" id="{4C2D0FA5-64E9-4F62-AF04-32E631CE14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7" name="Group 928">
              <a:extLst>
                <a:ext uri="{FF2B5EF4-FFF2-40B4-BE49-F238E27FC236}">
                  <a16:creationId xmlns:a16="http://schemas.microsoft.com/office/drawing/2014/main" id="{AD5783FE-89EC-40B6-B3A0-4E7F0E7F2FBA}"/>
                </a:ext>
              </a:extLst>
            </p:cNvPr>
            <p:cNvGrpSpPr>
              <a:grpSpLocks/>
            </p:cNvGrpSpPr>
            <p:nvPr/>
          </p:nvGrpSpPr>
          <p:grpSpPr bwMode="auto">
            <a:xfrm rot="5400000">
              <a:off x="4191928" y="4956020"/>
              <a:ext cx="232128" cy="152400"/>
              <a:chOff x="528" y="336"/>
              <a:chExt cx="3268" cy="1920"/>
            </a:xfrm>
          </p:grpSpPr>
          <p:sp>
            <p:nvSpPr>
              <p:cNvPr id="46051" name="Oval 929">
                <a:extLst>
                  <a:ext uri="{FF2B5EF4-FFF2-40B4-BE49-F238E27FC236}">
                    <a16:creationId xmlns:a16="http://schemas.microsoft.com/office/drawing/2014/main" id="{A6DE22E7-F706-4153-934A-61AE86FA9B7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52" name="Oval 930">
                <a:extLst>
                  <a:ext uri="{FF2B5EF4-FFF2-40B4-BE49-F238E27FC236}">
                    <a16:creationId xmlns:a16="http://schemas.microsoft.com/office/drawing/2014/main" id="{2CDF3825-9716-4F8E-8440-EE230D0343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8" name="Group 928">
              <a:extLst>
                <a:ext uri="{FF2B5EF4-FFF2-40B4-BE49-F238E27FC236}">
                  <a16:creationId xmlns:a16="http://schemas.microsoft.com/office/drawing/2014/main" id="{DF976C44-DB24-43C6-BD67-C595E8B06FCB}"/>
                </a:ext>
              </a:extLst>
            </p:cNvPr>
            <p:cNvGrpSpPr>
              <a:grpSpLocks/>
            </p:cNvGrpSpPr>
            <p:nvPr/>
          </p:nvGrpSpPr>
          <p:grpSpPr bwMode="auto">
            <a:xfrm rot="5400000">
              <a:off x="4115731" y="4845955"/>
              <a:ext cx="232128" cy="152400"/>
              <a:chOff x="528" y="336"/>
              <a:chExt cx="3268" cy="1920"/>
            </a:xfrm>
          </p:grpSpPr>
          <p:sp>
            <p:nvSpPr>
              <p:cNvPr id="46049" name="Oval 929">
                <a:extLst>
                  <a:ext uri="{FF2B5EF4-FFF2-40B4-BE49-F238E27FC236}">
                    <a16:creationId xmlns:a16="http://schemas.microsoft.com/office/drawing/2014/main" id="{4EDD86FF-EA66-438E-88BA-37CF34EAB18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50" name="Oval 930">
                <a:extLst>
                  <a:ext uri="{FF2B5EF4-FFF2-40B4-BE49-F238E27FC236}">
                    <a16:creationId xmlns:a16="http://schemas.microsoft.com/office/drawing/2014/main" id="{4B376356-E190-4E83-8023-5F067D9DC82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89" name="Group 928">
              <a:extLst>
                <a:ext uri="{FF2B5EF4-FFF2-40B4-BE49-F238E27FC236}">
                  <a16:creationId xmlns:a16="http://schemas.microsoft.com/office/drawing/2014/main" id="{129A69D5-AB6B-4024-BBCA-FD45298973B2}"/>
                </a:ext>
              </a:extLst>
            </p:cNvPr>
            <p:cNvGrpSpPr>
              <a:grpSpLocks/>
            </p:cNvGrpSpPr>
            <p:nvPr/>
          </p:nvGrpSpPr>
          <p:grpSpPr bwMode="auto">
            <a:xfrm rot="5400000">
              <a:off x="4039528" y="4744351"/>
              <a:ext cx="232128" cy="152400"/>
              <a:chOff x="528" y="336"/>
              <a:chExt cx="3268" cy="1920"/>
            </a:xfrm>
          </p:grpSpPr>
          <p:sp>
            <p:nvSpPr>
              <p:cNvPr id="46047" name="Oval 929">
                <a:extLst>
                  <a:ext uri="{FF2B5EF4-FFF2-40B4-BE49-F238E27FC236}">
                    <a16:creationId xmlns:a16="http://schemas.microsoft.com/office/drawing/2014/main" id="{2BA54DB7-B11B-47D2-817C-4DEAF7095BE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48" name="Oval 930">
                <a:extLst>
                  <a:ext uri="{FF2B5EF4-FFF2-40B4-BE49-F238E27FC236}">
                    <a16:creationId xmlns:a16="http://schemas.microsoft.com/office/drawing/2014/main" id="{5148FCD1-D728-4E76-85BA-1DED2F01F7B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0" name="Group 928">
              <a:extLst>
                <a:ext uri="{FF2B5EF4-FFF2-40B4-BE49-F238E27FC236}">
                  <a16:creationId xmlns:a16="http://schemas.microsoft.com/office/drawing/2014/main" id="{AC562585-D207-47D9-A51D-D9F120EA3EB0}"/>
                </a:ext>
              </a:extLst>
            </p:cNvPr>
            <p:cNvGrpSpPr>
              <a:grpSpLocks/>
            </p:cNvGrpSpPr>
            <p:nvPr/>
          </p:nvGrpSpPr>
          <p:grpSpPr bwMode="auto">
            <a:xfrm rot="5400000">
              <a:off x="3963325" y="4642747"/>
              <a:ext cx="232128" cy="152400"/>
              <a:chOff x="528" y="336"/>
              <a:chExt cx="3268" cy="1920"/>
            </a:xfrm>
          </p:grpSpPr>
          <p:sp>
            <p:nvSpPr>
              <p:cNvPr id="46045" name="Oval 929">
                <a:extLst>
                  <a:ext uri="{FF2B5EF4-FFF2-40B4-BE49-F238E27FC236}">
                    <a16:creationId xmlns:a16="http://schemas.microsoft.com/office/drawing/2014/main" id="{B76D227C-2C51-419E-961D-A6B94A2A38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46" name="Oval 930">
                <a:extLst>
                  <a:ext uri="{FF2B5EF4-FFF2-40B4-BE49-F238E27FC236}">
                    <a16:creationId xmlns:a16="http://schemas.microsoft.com/office/drawing/2014/main" id="{AE9DA00B-F1AA-4D38-B6AB-89848C0A644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1" name="Group 928">
              <a:extLst>
                <a:ext uri="{FF2B5EF4-FFF2-40B4-BE49-F238E27FC236}">
                  <a16:creationId xmlns:a16="http://schemas.microsoft.com/office/drawing/2014/main" id="{052411C3-754A-4CB9-A4BA-4408D1B846B0}"/>
                </a:ext>
              </a:extLst>
            </p:cNvPr>
            <p:cNvGrpSpPr>
              <a:grpSpLocks/>
            </p:cNvGrpSpPr>
            <p:nvPr/>
          </p:nvGrpSpPr>
          <p:grpSpPr bwMode="auto">
            <a:xfrm rot="5400000">
              <a:off x="3895595" y="4524215"/>
              <a:ext cx="232128" cy="152400"/>
              <a:chOff x="528" y="336"/>
              <a:chExt cx="3268" cy="1920"/>
            </a:xfrm>
          </p:grpSpPr>
          <p:sp>
            <p:nvSpPr>
              <p:cNvPr id="46043" name="Oval 929">
                <a:extLst>
                  <a:ext uri="{FF2B5EF4-FFF2-40B4-BE49-F238E27FC236}">
                    <a16:creationId xmlns:a16="http://schemas.microsoft.com/office/drawing/2014/main" id="{0CF043F0-9FFF-488E-B20F-7153D6F9EF8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44" name="Oval 930">
                <a:extLst>
                  <a:ext uri="{FF2B5EF4-FFF2-40B4-BE49-F238E27FC236}">
                    <a16:creationId xmlns:a16="http://schemas.microsoft.com/office/drawing/2014/main" id="{7986D7E1-7AB9-4E2B-99BA-410AAD92AE1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2" name="Group 928">
              <a:extLst>
                <a:ext uri="{FF2B5EF4-FFF2-40B4-BE49-F238E27FC236}">
                  <a16:creationId xmlns:a16="http://schemas.microsoft.com/office/drawing/2014/main" id="{3039312C-0156-4008-8EB0-5B74D00FD419}"/>
                </a:ext>
              </a:extLst>
            </p:cNvPr>
            <p:cNvGrpSpPr>
              <a:grpSpLocks/>
            </p:cNvGrpSpPr>
            <p:nvPr/>
          </p:nvGrpSpPr>
          <p:grpSpPr bwMode="auto">
            <a:xfrm rot="5400000">
              <a:off x="4344326" y="4972933"/>
              <a:ext cx="232128" cy="152400"/>
              <a:chOff x="528" y="336"/>
              <a:chExt cx="3268" cy="1920"/>
            </a:xfrm>
          </p:grpSpPr>
          <p:sp>
            <p:nvSpPr>
              <p:cNvPr id="46041" name="Oval 929">
                <a:extLst>
                  <a:ext uri="{FF2B5EF4-FFF2-40B4-BE49-F238E27FC236}">
                    <a16:creationId xmlns:a16="http://schemas.microsoft.com/office/drawing/2014/main" id="{0C756E50-E15C-45A8-ABFF-3F49338702A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42" name="Oval 930">
                <a:extLst>
                  <a:ext uri="{FF2B5EF4-FFF2-40B4-BE49-F238E27FC236}">
                    <a16:creationId xmlns:a16="http://schemas.microsoft.com/office/drawing/2014/main" id="{2ABB0DA9-5E11-489D-A93B-79EFBB0FDC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3" name="Group 928">
              <a:extLst>
                <a:ext uri="{FF2B5EF4-FFF2-40B4-BE49-F238E27FC236}">
                  <a16:creationId xmlns:a16="http://schemas.microsoft.com/office/drawing/2014/main" id="{554ED712-4257-42C0-BB67-7ABC3CC983EA}"/>
                </a:ext>
              </a:extLst>
            </p:cNvPr>
            <p:cNvGrpSpPr>
              <a:grpSpLocks/>
            </p:cNvGrpSpPr>
            <p:nvPr/>
          </p:nvGrpSpPr>
          <p:grpSpPr bwMode="auto">
            <a:xfrm rot="5400000">
              <a:off x="4285059" y="4854410"/>
              <a:ext cx="232128" cy="152400"/>
              <a:chOff x="528" y="336"/>
              <a:chExt cx="3268" cy="1920"/>
            </a:xfrm>
          </p:grpSpPr>
          <p:sp>
            <p:nvSpPr>
              <p:cNvPr id="46039" name="Oval 929">
                <a:extLst>
                  <a:ext uri="{FF2B5EF4-FFF2-40B4-BE49-F238E27FC236}">
                    <a16:creationId xmlns:a16="http://schemas.microsoft.com/office/drawing/2014/main" id="{87DDE741-CB0C-4B67-85BF-C477B6D622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40" name="Oval 930">
                <a:extLst>
                  <a:ext uri="{FF2B5EF4-FFF2-40B4-BE49-F238E27FC236}">
                    <a16:creationId xmlns:a16="http://schemas.microsoft.com/office/drawing/2014/main" id="{D49E66F4-FF16-4293-81C3-EA71F0F0F3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4" name="Group 928">
              <a:extLst>
                <a:ext uri="{FF2B5EF4-FFF2-40B4-BE49-F238E27FC236}">
                  <a16:creationId xmlns:a16="http://schemas.microsoft.com/office/drawing/2014/main" id="{7D2EB96F-00BC-40E4-A250-D60D406F32AC}"/>
                </a:ext>
              </a:extLst>
            </p:cNvPr>
            <p:cNvGrpSpPr>
              <a:grpSpLocks/>
            </p:cNvGrpSpPr>
            <p:nvPr/>
          </p:nvGrpSpPr>
          <p:grpSpPr bwMode="auto">
            <a:xfrm rot="5400000">
              <a:off x="4208862" y="4744345"/>
              <a:ext cx="232128" cy="152400"/>
              <a:chOff x="528" y="336"/>
              <a:chExt cx="3268" cy="1920"/>
            </a:xfrm>
          </p:grpSpPr>
          <p:sp>
            <p:nvSpPr>
              <p:cNvPr id="46037" name="Oval 929">
                <a:extLst>
                  <a:ext uri="{FF2B5EF4-FFF2-40B4-BE49-F238E27FC236}">
                    <a16:creationId xmlns:a16="http://schemas.microsoft.com/office/drawing/2014/main" id="{B2AF59ED-7292-4E10-B536-1715E7EEE77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38" name="Oval 930">
                <a:extLst>
                  <a:ext uri="{FF2B5EF4-FFF2-40B4-BE49-F238E27FC236}">
                    <a16:creationId xmlns:a16="http://schemas.microsoft.com/office/drawing/2014/main" id="{FB92D10B-6178-414C-870E-3742BBD0F6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5" name="Group 928">
              <a:extLst>
                <a:ext uri="{FF2B5EF4-FFF2-40B4-BE49-F238E27FC236}">
                  <a16:creationId xmlns:a16="http://schemas.microsoft.com/office/drawing/2014/main" id="{61195257-AFA4-4263-9ED9-D33F5B96A5D8}"/>
                </a:ext>
              </a:extLst>
            </p:cNvPr>
            <p:cNvGrpSpPr>
              <a:grpSpLocks/>
            </p:cNvGrpSpPr>
            <p:nvPr/>
          </p:nvGrpSpPr>
          <p:grpSpPr bwMode="auto">
            <a:xfrm rot="5400000">
              <a:off x="4132659" y="4642741"/>
              <a:ext cx="232128" cy="152400"/>
              <a:chOff x="528" y="336"/>
              <a:chExt cx="3268" cy="1920"/>
            </a:xfrm>
          </p:grpSpPr>
          <p:sp>
            <p:nvSpPr>
              <p:cNvPr id="46035" name="Oval 929">
                <a:extLst>
                  <a:ext uri="{FF2B5EF4-FFF2-40B4-BE49-F238E27FC236}">
                    <a16:creationId xmlns:a16="http://schemas.microsoft.com/office/drawing/2014/main" id="{1F1B7A26-3BC1-47FD-B94A-D2B0146113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36" name="Oval 930">
                <a:extLst>
                  <a:ext uri="{FF2B5EF4-FFF2-40B4-BE49-F238E27FC236}">
                    <a16:creationId xmlns:a16="http://schemas.microsoft.com/office/drawing/2014/main" id="{07AC0D60-ED54-4FF5-967E-D583C0A399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6" name="Group 928">
              <a:extLst>
                <a:ext uri="{FF2B5EF4-FFF2-40B4-BE49-F238E27FC236}">
                  <a16:creationId xmlns:a16="http://schemas.microsoft.com/office/drawing/2014/main" id="{A3438ABD-BAC1-46B0-8AB0-BED6DFEF02CA}"/>
                </a:ext>
              </a:extLst>
            </p:cNvPr>
            <p:cNvGrpSpPr>
              <a:grpSpLocks/>
            </p:cNvGrpSpPr>
            <p:nvPr/>
          </p:nvGrpSpPr>
          <p:grpSpPr bwMode="auto">
            <a:xfrm rot="5400000">
              <a:off x="4056456" y="4541137"/>
              <a:ext cx="232128" cy="152400"/>
              <a:chOff x="528" y="336"/>
              <a:chExt cx="3268" cy="1920"/>
            </a:xfrm>
          </p:grpSpPr>
          <p:sp>
            <p:nvSpPr>
              <p:cNvPr id="46033" name="Oval 929">
                <a:extLst>
                  <a:ext uri="{FF2B5EF4-FFF2-40B4-BE49-F238E27FC236}">
                    <a16:creationId xmlns:a16="http://schemas.microsoft.com/office/drawing/2014/main" id="{99FE78E0-AB83-4F1B-8246-666DEF3E65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34" name="Oval 930">
                <a:extLst>
                  <a:ext uri="{FF2B5EF4-FFF2-40B4-BE49-F238E27FC236}">
                    <a16:creationId xmlns:a16="http://schemas.microsoft.com/office/drawing/2014/main" id="{0C992D58-03A4-457B-B6AC-4C45E45AD5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7" name="Group 928">
              <a:extLst>
                <a:ext uri="{FF2B5EF4-FFF2-40B4-BE49-F238E27FC236}">
                  <a16:creationId xmlns:a16="http://schemas.microsoft.com/office/drawing/2014/main" id="{1A98D03A-03AB-4618-A3E2-65D330659A08}"/>
                </a:ext>
              </a:extLst>
            </p:cNvPr>
            <p:cNvGrpSpPr>
              <a:grpSpLocks/>
            </p:cNvGrpSpPr>
            <p:nvPr/>
          </p:nvGrpSpPr>
          <p:grpSpPr bwMode="auto">
            <a:xfrm rot="5400000">
              <a:off x="3988726" y="4422605"/>
              <a:ext cx="232128" cy="152400"/>
              <a:chOff x="528" y="336"/>
              <a:chExt cx="3268" cy="1920"/>
            </a:xfrm>
          </p:grpSpPr>
          <p:sp>
            <p:nvSpPr>
              <p:cNvPr id="46031" name="Oval 929">
                <a:extLst>
                  <a:ext uri="{FF2B5EF4-FFF2-40B4-BE49-F238E27FC236}">
                    <a16:creationId xmlns:a16="http://schemas.microsoft.com/office/drawing/2014/main" id="{36056583-CF7E-43CA-9F3C-08BE193108F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32" name="Oval 930">
                <a:extLst>
                  <a:ext uri="{FF2B5EF4-FFF2-40B4-BE49-F238E27FC236}">
                    <a16:creationId xmlns:a16="http://schemas.microsoft.com/office/drawing/2014/main" id="{88CC3F43-1FE7-4E19-8915-27A2CEDE23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8" name="Group 928">
              <a:extLst>
                <a:ext uri="{FF2B5EF4-FFF2-40B4-BE49-F238E27FC236}">
                  <a16:creationId xmlns:a16="http://schemas.microsoft.com/office/drawing/2014/main" id="{B7246E03-BFD3-4848-BCB5-2711A68E2426}"/>
                </a:ext>
              </a:extLst>
            </p:cNvPr>
            <p:cNvGrpSpPr>
              <a:grpSpLocks/>
            </p:cNvGrpSpPr>
            <p:nvPr/>
          </p:nvGrpSpPr>
          <p:grpSpPr bwMode="auto">
            <a:xfrm rot="5400000">
              <a:off x="4801525" y="5463997"/>
              <a:ext cx="232128" cy="152400"/>
              <a:chOff x="528" y="336"/>
              <a:chExt cx="3268" cy="1920"/>
            </a:xfrm>
          </p:grpSpPr>
          <p:sp>
            <p:nvSpPr>
              <p:cNvPr id="46029" name="Oval 929">
                <a:extLst>
                  <a:ext uri="{FF2B5EF4-FFF2-40B4-BE49-F238E27FC236}">
                    <a16:creationId xmlns:a16="http://schemas.microsoft.com/office/drawing/2014/main" id="{4ACC06BA-2D98-4C0B-A8FE-560FAD46D54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30" name="Oval 930">
                <a:extLst>
                  <a:ext uri="{FF2B5EF4-FFF2-40B4-BE49-F238E27FC236}">
                    <a16:creationId xmlns:a16="http://schemas.microsoft.com/office/drawing/2014/main" id="{33EC6018-7868-447E-A6C7-D50509ED6A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499" name="Group 928">
              <a:extLst>
                <a:ext uri="{FF2B5EF4-FFF2-40B4-BE49-F238E27FC236}">
                  <a16:creationId xmlns:a16="http://schemas.microsoft.com/office/drawing/2014/main" id="{BAD6100A-3BB1-484E-A8EA-398E30DB1C55}"/>
                </a:ext>
              </a:extLst>
            </p:cNvPr>
            <p:cNvGrpSpPr>
              <a:grpSpLocks/>
            </p:cNvGrpSpPr>
            <p:nvPr/>
          </p:nvGrpSpPr>
          <p:grpSpPr bwMode="auto">
            <a:xfrm rot="5400000">
              <a:off x="4801531" y="5345465"/>
              <a:ext cx="232128" cy="152400"/>
              <a:chOff x="528" y="336"/>
              <a:chExt cx="3268" cy="1920"/>
            </a:xfrm>
          </p:grpSpPr>
          <p:sp>
            <p:nvSpPr>
              <p:cNvPr id="46027" name="Oval 929">
                <a:extLst>
                  <a:ext uri="{FF2B5EF4-FFF2-40B4-BE49-F238E27FC236}">
                    <a16:creationId xmlns:a16="http://schemas.microsoft.com/office/drawing/2014/main" id="{1CF71EFF-B62E-4F53-815B-55F416F14A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28" name="Oval 930">
                <a:extLst>
                  <a:ext uri="{FF2B5EF4-FFF2-40B4-BE49-F238E27FC236}">
                    <a16:creationId xmlns:a16="http://schemas.microsoft.com/office/drawing/2014/main" id="{4A553E35-FBBA-4B33-9EC0-97EFEB1AF8A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0" name="Group 928">
              <a:extLst>
                <a:ext uri="{FF2B5EF4-FFF2-40B4-BE49-F238E27FC236}">
                  <a16:creationId xmlns:a16="http://schemas.microsoft.com/office/drawing/2014/main" id="{5A518309-3E93-4BD1-8CEF-5ED67243021A}"/>
                </a:ext>
              </a:extLst>
            </p:cNvPr>
            <p:cNvGrpSpPr>
              <a:grpSpLocks/>
            </p:cNvGrpSpPr>
            <p:nvPr/>
          </p:nvGrpSpPr>
          <p:grpSpPr bwMode="auto">
            <a:xfrm rot="5400000">
              <a:off x="4403595" y="4803593"/>
              <a:ext cx="232128" cy="152400"/>
              <a:chOff x="528" y="336"/>
              <a:chExt cx="3268" cy="1920"/>
            </a:xfrm>
          </p:grpSpPr>
          <p:sp>
            <p:nvSpPr>
              <p:cNvPr id="46025" name="Oval 929">
                <a:extLst>
                  <a:ext uri="{FF2B5EF4-FFF2-40B4-BE49-F238E27FC236}">
                    <a16:creationId xmlns:a16="http://schemas.microsoft.com/office/drawing/2014/main" id="{51FD6BF0-B382-45F3-BB0D-A9BBE15DF8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26" name="Oval 930">
                <a:extLst>
                  <a:ext uri="{FF2B5EF4-FFF2-40B4-BE49-F238E27FC236}">
                    <a16:creationId xmlns:a16="http://schemas.microsoft.com/office/drawing/2014/main" id="{1A89DFBC-C3DC-4DCA-9B17-90653C9B7A3C}"/>
                  </a:ext>
                </a:extLst>
              </p:cNvPr>
              <p:cNvSpPr>
                <a:spLocks noChangeArrowheads="1"/>
              </p:cNvSpPr>
              <p:nvPr/>
            </p:nvSpPr>
            <p:spPr bwMode="auto">
              <a:xfrm>
                <a:off x="2734"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1" name="Group 928">
              <a:extLst>
                <a:ext uri="{FF2B5EF4-FFF2-40B4-BE49-F238E27FC236}">
                  <a16:creationId xmlns:a16="http://schemas.microsoft.com/office/drawing/2014/main" id="{B874CC3D-7AC1-4418-B667-CB3ACC3A9D59}"/>
                </a:ext>
              </a:extLst>
            </p:cNvPr>
            <p:cNvGrpSpPr>
              <a:grpSpLocks/>
            </p:cNvGrpSpPr>
            <p:nvPr/>
          </p:nvGrpSpPr>
          <p:grpSpPr bwMode="auto">
            <a:xfrm rot="5400000">
              <a:off x="4344328" y="4685070"/>
              <a:ext cx="232128" cy="152400"/>
              <a:chOff x="528" y="336"/>
              <a:chExt cx="3268" cy="1920"/>
            </a:xfrm>
          </p:grpSpPr>
          <p:sp>
            <p:nvSpPr>
              <p:cNvPr id="46023" name="Oval 929">
                <a:extLst>
                  <a:ext uri="{FF2B5EF4-FFF2-40B4-BE49-F238E27FC236}">
                    <a16:creationId xmlns:a16="http://schemas.microsoft.com/office/drawing/2014/main" id="{ECF65FD8-B3FE-4599-B20D-35CE2B99AB4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24" name="Oval 930">
                <a:extLst>
                  <a:ext uri="{FF2B5EF4-FFF2-40B4-BE49-F238E27FC236}">
                    <a16:creationId xmlns:a16="http://schemas.microsoft.com/office/drawing/2014/main" id="{2EDE0E80-0B95-42B7-B3C8-6B7C597021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2" name="Group 928">
              <a:extLst>
                <a:ext uri="{FF2B5EF4-FFF2-40B4-BE49-F238E27FC236}">
                  <a16:creationId xmlns:a16="http://schemas.microsoft.com/office/drawing/2014/main" id="{91FD1879-FBEB-4AAC-BA5D-B4DCB973A1C6}"/>
                </a:ext>
              </a:extLst>
            </p:cNvPr>
            <p:cNvGrpSpPr>
              <a:grpSpLocks/>
            </p:cNvGrpSpPr>
            <p:nvPr/>
          </p:nvGrpSpPr>
          <p:grpSpPr bwMode="auto">
            <a:xfrm rot="5400000">
              <a:off x="4268131" y="4575005"/>
              <a:ext cx="232128" cy="152400"/>
              <a:chOff x="528" y="336"/>
              <a:chExt cx="3268" cy="1920"/>
            </a:xfrm>
          </p:grpSpPr>
          <p:sp>
            <p:nvSpPr>
              <p:cNvPr id="46021" name="Oval 929">
                <a:extLst>
                  <a:ext uri="{FF2B5EF4-FFF2-40B4-BE49-F238E27FC236}">
                    <a16:creationId xmlns:a16="http://schemas.microsoft.com/office/drawing/2014/main" id="{2644775A-DF1E-43F0-AB3B-CA30BC4312F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22" name="Oval 930">
                <a:extLst>
                  <a:ext uri="{FF2B5EF4-FFF2-40B4-BE49-F238E27FC236}">
                    <a16:creationId xmlns:a16="http://schemas.microsoft.com/office/drawing/2014/main" id="{837FBF77-DCD9-4EE1-A90F-C2D1DE19E2F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3" name="Group 928">
              <a:extLst>
                <a:ext uri="{FF2B5EF4-FFF2-40B4-BE49-F238E27FC236}">
                  <a16:creationId xmlns:a16="http://schemas.microsoft.com/office/drawing/2014/main" id="{F1F29B60-722A-4F5B-BD2D-2047F21635C0}"/>
                </a:ext>
              </a:extLst>
            </p:cNvPr>
            <p:cNvGrpSpPr>
              <a:grpSpLocks/>
            </p:cNvGrpSpPr>
            <p:nvPr/>
          </p:nvGrpSpPr>
          <p:grpSpPr bwMode="auto">
            <a:xfrm rot="5400000">
              <a:off x="4191928" y="4473401"/>
              <a:ext cx="232128" cy="152400"/>
              <a:chOff x="528" y="336"/>
              <a:chExt cx="3268" cy="1920"/>
            </a:xfrm>
          </p:grpSpPr>
          <p:sp>
            <p:nvSpPr>
              <p:cNvPr id="46019" name="Oval 929">
                <a:extLst>
                  <a:ext uri="{FF2B5EF4-FFF2-40B4-BE49-F238E27FC236}">
                    <a16:creationId xmlns:a16="http://schemas.microsoft.com/office/drawing/2014/main" id="{050A8C1B-CD58-4AC2-987E-A1673FCB64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20" name="Oval 930">
                <a:extLst>
                  <a:ext uri="{FF2B5EF4-FFF2-40B4-BE49-F238E27FC236}">
                    <a16:creationId xmlns:a16="http://schemas.microsoft.com/office/drawing/2014/main" id="{729A9C84-66CE-4EC1-8D23-8D8A4AB0DF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4" name="Group 928">
              <a:extLst>
                <a:ext uri="{FF2B5EF4-FFF2-40B4-BE49-F238E27FC236}">
                  <a16:creationId xmlns:a16="http://schemas.microsoft.com/office/drawing/2014/main" id="{93478F2E-956A-4A49-8C2B-8FCB648F8BC5}"/>
                </a:ext>
              </a:extLst>
            </p:cNvPr>
            <p:cNvGrpSpPr>
              <a:grpSpLocks/>
            </p:cNvGrpSpPr>
            <p:nvPr/>
          </p:nvGrpSpPr>
          <p:grpSpPr bwMode="auto">
            <a:xfrm rot="5400000">
              <a:off x="4115725" y="4371797"/>
              <a:ext cx="232128" cy="152400"/>
              <a:chOff x="528" y="336"/>
              <a:chExt cx="3268" cy="1920"/>
            </a:xfrm>
          </p:grpSpPr>
          <p:sp>
            <p:nvSpPr>
              <p:cNvPr id="46017" name="Oval 929">
                <a:extLst>
                  <a:ext uri="{FF2B5EF4-FFF2-40B4-BE49-F238E27FC236}">
                    <a16:creationId xmlns:a16="http://schemas.microsoft.com/office/drawing/2014/main" id="{3D99C81C-2007-4128-BD8F-EDBC1C01724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18" name="Oval 930">
                <a:extLst>
                  <a:ext uri="{FF2B5EF4-FFF2-40B4-BE49-F238E27FC236}">
                    <a16:creationId xmlns:a16="http://schemas.microsoft.com/office/drawing/2014/main" id="{F99E9977-7084-4C1B-BBD5-82F6BD16B1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5" name="Group 928">
              <a:extLst>
                <a:ext uri="{FF2B5EF4-FFF2-40B4-BE49-F238E27FC236}">
                  <a16:creationId xmlns:a16="http://schemas.microsoft.com/office/drawing/2014/main" id="{559957B5-CF32-4576-A3FF-67260E2588B3}"/>
                </a:ext>
              </a:extLst>
            </p:cNvPr>
            <p:cNvGrpSpPr>
              <a:grpSpLocks/>
            </p:cNvGrpSpPr>
            <p:nvPr/>
          </p:nvGrpSpPr>
          <p:grpSpPr bwMode="auto">
            <a:xfrm rot="5400000">
              <a:off x="4047995" y="4253265"/>
              <a:ext cx="232128" cy="152400"/>
              <a:chOff x="528" y="336"/>
              <a:chExt cx="3268" cy="1920"/>
            </a:xfrm>
          </p:grpSpPr>
          <p:sp>
            <p:nvSpPr>
              <p:cNvPr id="46015" name="Oval 929">
                <a:extLst>
                  <a:ext uri="{FF2B5EF4-FFF2-40B4-BE49-F238E27FC236}">
                    <a16:creationId xmlns:a16="http://schemas.microsoft.com/office/drawing/2014/main" id="{1D10318C-555F-40CE-89A5-7E608482936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16" name="Oval 930">
                <a:extLst>
                  <a:ext uri="{FF2B5EF4-FFF2-40B4-BE49-F238E27FC236}">
                    <a16:creationId xmlns:a16="http://schemas.microsoft.com/office/drawing/2014/main" id="{FC2C282E-D955-406C-9683-C171CE8D8F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6" name="Group 928">
              <a:extLst>
                <a:ext uri="{FF2B5EF4-FFF2-40B4-BE49-F238E27FC236}">
                  <a16:creationId xmlns:a16="http://schemas.microsoft.com/office/drawing/2014/main" id="{4ECC85D9-2B96-4BF6-880E-1D0459754E08}"/>
                </a:ext>
              </a:extLst>
            </p:cNvPr>
            <p:cNvGrpSpPr>
              <a:grpSpLocks/>
            </p:cNvGrpSpPr>
            <p:nvPr/>
          </p:nvGrpSpPr>
          <p:grpSpPr bwMode="auto">
            <a:xfrm rot="5400000">
              <a:off x="4979332" y="5455530"/>
              <a:ext cx="232128" cy="152400"/>
              <a:chOff x="528" y="336"/>
              <a:chExt cx="3268" cy="1920"/>
            </a:xfrm>
          </p:grpSpPr>
          <p:sp>
            <p:nvSpPr>
              <p:cNvPr id="46013" name="Oval 929">
                <a:extLst>
                  <a:ext uri="{FF2B5EF4-FFF2-40B4-BE49-F238E27FC236}">
                    <a16:creationId xmlns:a16="http://schemas.microsoft.com/office/drawing/2014/main" id="{0B0CB313-0EDB-40B6-9D3E-780C92C3FA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14" name="Oval 930">
                <a:extLst>
                  <a:ext uri="{FF2B5EF4-FFF2-40B4-BE49-F238E27FC236}">
                    <a16:creationId xmlns:a16="http://schemas.microsoft.com/office/drawing/2014/main" id="{B2C542DE-3593-4523-8754-49484BBB17B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7" name="Group 928">
              <a:extLst>
                <a:ext uri="{FF2B5EF4-FFF2-40B4-BE49-F238E27FC236}">
                  <a16:creationId xmlns:a16="http://schemas.microsoft.com/office/drawing/2014/main" id="{0C601D59-9236-4ABB-B174-B5CE52F296FE}"/>
                </a:ext>
              </a:extLst>
            </p:cNvPr>
            <p:cNvGrpSpPr>
              <a:grpSpLocks/>
            </p:cNvGrpSpPr>
            <p:nvPr/>
          </p:nvGrpSpPr>
          <p:grpSpPr bwMode="auto">
            <a:xfrm rot="5400000">
              <a:off x="4903129" y="5353926"/>
              <a:ext cx="232128" cy="152400"/>
              <a:chOff x="528" y="336"/>
              <a:chExt cx="3268" cy="1920"/>
            </a:xfrm>
          </p:grpSpPr>
          <p:sp>
            <p:nvSpPr>
              <p:cNvPr id="46011" name="Oval 929">
                <a:extLst>
                  <a:ext uri="{FF2B5EF4-FFF2-40B4-BE49-F238E27FC236}">
                    <a16:creationId xmlns:a16="http://schemas.microsoft.com/office/drawing/2014/main" id="{4E5767E6-4C60-43CC-B472-7F8C4234A8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12" name="Oval 930">
                <a:extLst>
                  <a:ext uri="{FF2B5EF4-FFF2-40B4-BE49-F238E27FC236}">
                    <a16:creationId xmlns:a16="http://schemas.microsoft.com/office/drawing/2014/main" id="{ED65532A-CE29-4787-BABE-5B2AA1A7F1C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8" name="Group 928">
              <a:extLst>
                <a:ext uri="{FF2B5EF4-FFF2-40B4-BE49-F238E27FC236}">
                  <a16:creationId xmlns:a16="http://schemas.microsoft.com/office/drawing/2014/main" id="{97EB2393-3A24-4404-804E-D56E7B6FBD65}"/>
                </a:ext>
              </a:extLst>
            </p:cNvPr>
            <p:cNvGrpSpPr>
              <a:grpSpLocks/>
            </p:cNvGrpSpPr>
            <p:nvPr/>
          </p:nvGrpSpPr>
          <p:grpSpPr bwMode="auto">
            <a:xfrm rot="5400000">
              <a:off x="4572929" y="4812054"/>
              <a:ext cx="232128" cy="152400"/>
              <a:chOff x="528" y="336"/>
              <a:chExt cx="3268" cy="1920"/>
            </a:xfrm>
          </p:grpSpPr>
          <p:sp>
            <p:nvSpPr>
              <p:cNvPr id="46009" name="Oval 929">
                <a:extLst>
                  <a:ext uri="{FF2B5EF4-FFF2-40B4-BE49-F238E27FC236}">
                    <a16:creationId xmlns:a16="http://schemas.microsoft.com/office/drawing/2014/main" id="{42313BF6-7AA1-4B37-AEC4-E31E05927C6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10" name="Oval 930">
                <a:extLst>
                  <a:ext uri="{FF2B5EF4-FFF2-40B4-BE49-F238E27FC236}">
                    <a16:creationId xmlns:a16="http://schemas.microsoft.com/office/drawing/2014/main" id="{9842892A-5D83-4CB9-AC0E-B82FDC21F5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09" name="Group 928">
              <a:extLst>
                <a:ext uri="{FF2B5EF4-FFF2-40B4-BE49-F238E27FC236}">
                  <a16:creationId xmlns:a16="http://schemas.microsoft.com/office/drawing/2014/main" id="{480D37B0-4355-40D7-9950-6A3025E2A3D9}"/>
                </a:ext>
              </a:extLst>
            </p:cNvPr>
            <p:cNvGrpSpPr>
              <a:grpSpLocks/>
            </p:cNvGrpSpPr>
            <p:nvPr/>
          </p:nvGrpSpPr>
          <p:grpSpPr bwMode="auto">
            <a:xfrm rot="5400000">
              <a:off x="4496726" y="4710450"/>
              <a:ext cx="232128" cy="152400"/>
              <a:chOff x="528" y="336"/>
              <a:chExt cx="3268" cy="1920"/>
            </a:xfrm>
          </p:grpSpPr>
          <p:sp>
            <p:nvSpPr>
              <p:cNvPr id="46007" name="Oval 929">
                <a:extLst>
                  <a:ext uri="{FF2B5EF4-FFF2-40B4-BE49-F238E27FC236}">
                    <a16:creationId xmlns:a16="http://schemas.microsoft.com/office/drawing/2014/main" id="{88CD972E-EB71-4236-B535-936E53E1AEA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08" name="Oval 930">
                <a:extLst>
                  <a:ext uri="{FF2B5EF4-FFF2-40B4-BE49-F238E27FC236}">
                    <a16:creationId xmlns:a16="http://schemas.microsoft.com/office/drawing/2014/main" id="{2ED6C056-E05E-4665-93AD-7CA5BABBA56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0" name="Group 928">
              <a:extLst>
                <a:ext uri="{FF2B5EF4-FFF2-40B4-BE49-F238E27FC236}">
                  <a16:creationId xmlns:a16="http://schemas.microsoft.com/office/drawing/2014/main" id="{AD886233-30FA-42FB-8E52-A3146C05FAE1}"/>
                </a:ext>
              </a:extLst>
            </p:cNvPr>
            <p:cNvGrpSpPr>
              <a:grpSpLocks/>
            </p:cNvGrpSpPr>
            <p:nvPr/>
          </p:nvGrpSpPr>
          <p:grpSpPr bwMode="auto">
            <a:xfrm rot="5400000">
              <a:off x="4428996" y="4591918"/>
              <a:ext cx="232128" cy="152400"/>
              <a:chOff x="528" y="336"/>
              <a:chExt cx="3268" cy="1920"/>
            </a:xfrm>
          </p:grpSpPr>
          <p:sp>
            <p:nvSpPr>
              <p:cNvPr id="46005" name="Oval 929">
                <a:extLst>
                  <a:ext uri="{FF2B5EF4-FFF2-40B4-BE49-F238E27FC236}">
                    <a16:creationId xmlns:a16="http://schemas.microsoft.com/office/drawing/2014/main" id="{1E14F00A-9ED9-4025-9AF9-00D613BDC3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06" name="Oval 930">
                <a:extLst>
                  <a:ext uri="{FF2B5EF4-FFF2-40B4-BE49-F238E27FC236}">
                    <a16:creationId xmlns:a16="http://schemas.microsoft.com/office/drawing/2014/main" id="{0AF34A63-1096-4F7B-BBD3-AB784D8B40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1" name="Group 928">
              <a:extLst>
                <a:ext uri="{FF2B5EF4-FFF2-40B4-BE49-F238E27FC236}">
                  <a16:creationId xmlns:a16="http://schemas.microsoft.com/office/drawing/2014/main" id="{075870B6-718B-4298-B771-8A088C25EFA0}"/>
                </a:ext>
              </a:extLst>
            </p:cNvPr>
            <p:cNvGrpSpPr>
              <a:grpSpLocks/>
            </p:cNvGrpSpPr>
            <p:nvPr/>
          </p:nvGrpSpPr>
          <p:grpSpPr bwMode="auto">
            <a:xfrm rot="5400000">
              <a:off x="4369729" y="4473395"/>
              <a:ext cx="232128" cy="152400"/>
              <a:chOff x="528" y="336"/>
              <a:chExt cx="3268" cy="1920"/>
            </a:xfrm>
          </p:grpSpPr>
          <p:sp>
            <p:nvSpPr>
              <p:cNvPr id="46003" name="Oval 929">
                <a:extLst>
                  <a:ext uri="{FF2B5EF4-FFF2-40B4-BE49-F238E27FC236}">
                    <a16:creationId xmlns:a16="http://schemas.microsoft.com/office/drawing/2014/main" id="{6EB33374-EA6C-42A3-9FFD-3B9477AE550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04" name="Oval 930">
                <a:extLst>
                  <a:ext uri="{FF2B5EF4-FFF2-40B4-BE49-F238E27FC236}">
                    <a16:creationId xmlns:a16="http://schemas.microsoft.com/office/drawing/2014/main" id="{A4A58776-329B-4C6C-9179-EF9E07E92C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2" name="Group 928">
              <a:extLst>
                <a:ext uri="{FF2B5EF4-FFF2-40B4-BE49-F238E27FC236}">
                  <a16:creationId xmlns:a16="http://schemas.microsoft.com/office/drawing/2014/main" id="{A21A0D04-2567-40C6-852B-3ADA95197F42}"/>
                </a:ext>
              </a:extLst>
            </p:cNvPr>
            <p:cNvGrpSpPr>
              <a:grpSpLocks/>
            </p:cNvGrpSpPr>
            <p:nvPr/>
          </p:nvGrpSpPr>
          <p:grpSpPr bwMode="auto">
            <a:xfrm rot="5400000">
              <a:off x="4293532" y="4363330"/>
              <a:ext cx="232128" cy="152400"/>
              <a:chOff x="528" y="336"/>
              <a:chExt cx="3268" cy="1920"/>
            </a:xfrm>
          </p:grpSpPr>
          <p:sp>
            <p:nvSpPr>
              <p:cNvPr id="46001" name="Oval 929">
                <a:extLst>
                  <a:ext uri="{FF2B5EF4-FFF2-40B4-BE49-F238E27FC236}">
                    <a16:creationId xmlns:a16="http://schemas.microsoft.com/office/drawing/2014/main" id="{5F15CF90-E2F3-48DE-A862-A307381F681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02" name="Oval 930">
                <a:extLst>
                  <a:ext uri="{FF2B5EF4-FFF2-40B4-BE49-F238E27FC236}">
                    <a16:creationId xmlns:a16="http://schemas.microsoft.com/office/drawing/2014/main" id="{C0F41FC1-0B1A-4FAF-AC11-6D8A08ABCE6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3" name="Group 928">
              <a:extLst>
                <a:ext uri="{FF2B5EF4-FFF2-40B4-BE49-F238E27FC236}">
                  <a16:creationId xmlns:a16="http://schemas.microsoft.com/office/drawing/2014/main" id="{A80056F8-6455-4CFA-B555-65802CEC0187}"/>
                </a:ext>
              </a:extLst>
            </p:cNvPr>
            <p:cNvGrpSpPr>
              <a:grpSpLocks/>
            </p:cNvGrpSpPr>
            <p:nvPr/>
          </p:nvGrpSpPr>
          <p:grpSpPr bwMode="auto">
            <a:xfrm rot="5400000">
              <a:off x="4217329" y="4261726"/>
              <a:ext cx="232128" cy="152400"/>
              <a:chOff x="528" y="336"/>
              <a:chExt cx="3268" cy="1920"/>
            </a:xfrm>
          </p:grpSpPr>
          <p:sp>
            <p:nvSpPr>
              <p:cNvPr id="45999" name="Oval 929">
                <a:extLst>
                  <a:ext uri="{FF2B5EF4-FFF2-40B4-BE49-F238E27FC236}">
                    <a16:creationId xmlns:a16="http://schemas.microsoft.com/office/drawing/2014/main" id="{AB8E5FF1-8F09-4315-A93E-4F61636249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6000" name="Oval 930">
                <a:extLst>
                  <a:ext uri="{FF2B5EF4-FFF2-40B4-BE49-F238E27FC236}">
                    <a16:creationId xmlns:a16="http://schemas.microsoft.com/office/drawing/2014/main" id="{AEC5A771-1B93-419D-A05A-1575C6F8D0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4" name="Group 928">
              <a:extLst>
                <a:ext uri="{FF2B5EF4-FFF2-40B4-BE49-F238E27FC236}">
                  <a16:creationId xmlns:a16="http://schemas.microsoft.com/office/drawing/2014/main" id="{47130C96-904F-428B-A980-95BB16FAA9D6}"/>
                </a:ext>
              </a:extLst>
            </p:cNvPr>
            <p:cNvGrpSpPr>
              <a:grpSpLocks/>
            </p:cNvGrpSpPr>
            <p:nvPr/>
          </p:nvGrpSpPr>
          <p:grpSpPr bwMode="auto">
            <a:xfrm rot="5400000">
              <a:off x="4141126" y="4160122"/>
              <a:ext cx="232128" cy="152400"/>
              <a:chOff x="528" y="336"/>
              <a:chExt cx="3268" cy="1920"/>
            </a:xfrm>
          </p:grpSpPr>
          <p:sp>
            <p:nvSpPr>
              <p:cNvPr id="45997" name="Oval 929">
                <a:extLst>
                  <a:ext uri="{FF2B5EF4-FFF2-40B4-BE49-F238E27FC236}">
                    <a16:creationId xmlns:a16="http://schemas.microsoft.com/office/drawing/2014/main" id="{3F669922-5344-4FDC-8247-3C279BD84AB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98" name="Oval 930">
                <a:extLst>
                  <a:ext uri="{FF2B5EF4-FFF2-40B4-BE49-F238E27FC236}">
                    <a16:creationId xmlns:a16="http://schemas.microsoft.com/office/drawing/2014/main" id="{2BB4BF7F-07B8-4C5C-BFE9-5A2CC54B8DC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5" name="Group 928">
              <a:extLst>
                <a:ext uri="{FF2B5EF4-FFF2-40B4-BE49-F238E27FC236}">
                  <a16:creationId xmlns:a16="http://schemas.microsoft.com/office/drawing/2014/main" id="{7D6F8DBD-7521-4758-8EFD-48ACE8C2423C}"/>
                </a:ext>
              </a:extLst>
            </p:cNvPr>
            <p:cNvGrpSpPr>
              <a:grpSpLocks/>
            </p:cNvGrpSpPr>
            <p:nvPr/>
          </p:nvGrpSpPr>
          <p:grpSpPr bwMode="auto">
            <a:xfrm rot="5400000">
              <a:off x="4073396" y="4041590"/>
              <a:ext cx="232128" cy="152400"/>
              <a:chOff x="528" y="336"/>
              <a:chExt cx="3268" cy="1920"/>
            </a:xfrm>
          </p:grpSpPr>
          <p:sp>
            <p:nvSpPr>
              <p:cNvPr id="45995" name="Oval 929">
                <a:extLst>
                  <a:ext uri="{FF2B5EF4-FFF2-40B4-BE49-F238E27FC236}">
                    <a16:creationId xmlns:a16="http://schemas.microsoft.com/office/drawing/2014/main" id="{34EBB87C-7B3C-4B18-ADBB-A976AB05EE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96" name="Oval 930">
                <a:extLst>
                  <a:ext uri="{FF2B5EF4-FFF2-40B4-BE49-F238E27FC236}">
                    <a16:creationId xmlns:a16="http://schemas.microsoft.com/office/drawing/2014/main" id="{0ED795A3-849C-45C7-8A39-E0A2843C028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6" name="Group 928">
              <a:extLst>
                <a:ext uri="{FF2B5EF4-FFF2-40B4-BE49-F238E27FC236}">
                  <a16:creationId xmlns:a16="http://schemas.microsoft.com/office/drawing/2014/main" id="{8336FF35-AF18-4B0D-93F8-06900843E3AE}"/>
                </a:ext>
              </a:extLst>
            </p:cNvPr>
            <p:cNvGrpSpPr>
              <a:grpSpLocks/>
            </p:cNvGrpSpPr>
            <p:nvPr/>
          </p:nvGrpSpPr>
          <p:grpSpPr bwMode="auto">
            <a:xfrm rot="5400000">
              <a:off x="4234263" y="4343236"/>
              <a:ext cx="232128" cy="152400"/>
              <a:chOff x="528" y="336"/>
              <a:chExt cx="3268" cy="1920"/>
            </a:xfrm>
          </p:grpSpPr>
          <p:sp>
            <p:nvSpPr>
              <p:cNvPr id="45993" name="Oval 929">
                <a:extLst>
                  <a:ext uri="{FF2B5EF4-FFF2-40B4-BE49-F238E27FC236}">
                    <a16:creationId xmlns:a16="http://schemas.microsoft.com/office/drawing/2014/main" id="{0D04C4E8-F3AA-4100-8A38-41D28794C46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94" name="Oval 930">
                <a:extLst>
                  <a:ext uri="{FF2B5EF4-FFF2-40B4-BE49-F238E27FC236}">
                    <a16:creationId xmlns:a16="http://schemas.microsoft.com/office/drawing/2014/main" id="{140899D6-E0FF-4CD5-94C3-6A9066AB357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7" name="Group 928">
              <a:extLst>
                <a:ext uri="{FF2B5EF4-FFF2-40B4-BE49-F238E27FC236}">
                  <a16:creationId xmlns:a16="http://schemas.microsoft.com/office/drawing/2014/main" id="{73F25670-E7EA-4F07-8F5E-3374F50C6D81}"/>
                </a:ext>
              </a:extLst>
            </p:cNvPr>
            <p:cNvGrpSpPr>
              <a:grpSpLocks/>
            </p:cNvGrpSpPr>
            <p:nvPr/>
          </p:nvGrpSpPr>
          <p:grpSpPr bwMode="auto">
            <a:xfrm rot="5400000">
              <a:off x="3057395" y="4224731"/>
              <a:ext cx="232128" cy="152400"/>
              <a:chOff x="528" y="336"/>
              <a:chExt cx="3268" cy="1920"/>
            </a:xfrm>
          </p:grpSpPr>
          <p:sp>
            <p:nvSpPr>
              <p:cNvPr id="45991" name="Oval 929">
                <a:extLst>
                  <a:ext uri="{FF2B5EF4-FFF2-40B4-BE49-F238E27FC236}">
                    <a16:creationId xmlns:a16="http://schemas.microsoft.com/office/drawing/2014/main" id="{93A3D7F8-1EF6-4107-8748-7DFB00044C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92" name="Oval 930">
                <a:extLst>
                  <a:ext uri="{FF2B5EF4-FFF2-40B4-BE49-F238E27FC236}">
                    <a16:creationId xmlns:a16="http://schemas.microsoft.com/office/drawing/2014/main" id="{F7A3F0B3-0606-4307-BBAC-33DFBDC6124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8" name="Group 928">
              <a:extLst>
                <a:ext uri="{FF2B5EF4-FFF2-40B4-BE49-F238E27FC236}">
                  <a16:creationId xmlns:a16="http://schemas.microsoft.com/office/drawing/2014/main" id="{111827F6-F50C-4065-AF6F-F9F79BD8B8F4}"/>
                </a:ext>
              </a:extLst>
            </p:cNvPr>
            <p:cNvGrpSpPr>
              <a:grpSpLocks/>
            </p:cNvGrpSpPr>
            <p:nvPr/>
          </p:nvGrpSpPr>
          <p:grpSpPr bwMode="auto">
            <a:xfrm rot="5400000">
              <a:off x="2981192" y="4123127"/>
              <a:ext cx="232128" cy="152400"/>
              <a:chOff x="528" y="336"/>
              <a:chExt cx="3268" cy="1920"/>
            </a:xfrm>
          </p:grpSpPr>
          <p:sp>
            <p:nvSpPr>
              <p:cNvPr id="45989" name="Oval 929">
                <a:extLst>
                  <a:ext uri="{FF2B5EF4-FFF2-40B4-BE49-F238E27FC236}">
                    <a16:creationId xmlns:a16="http://schemas.microsoft.com/office/drawing/2014/main" id="{FE2858FE-C8EB-4D3E-BD50-84C4017A12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90" name="Oval 930">
                <a:extLst>
                  <a:ext uri="{FF2B5EF4-FFF2-40B4-BE49-F238E27FC236}">
                    <a16:creationId xmlns:a16="http://schemas.microsoft.com/office/drawing/2014/main" id="{73C41C50-DE33-4504-99AE-6BF0B9BA596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19" name="Group 928">
              <a:extLst>
                <a:ext uri="{FF2B5EF4-FFF2-40B4-BE49-F238E27FC236}">
                  <a16:creationId xmlns:a16="http://schemas.microsoft.com/office/drawing/2014/main" id="{E2DE3DCF-FFFF-4CB2-9DB1-DD1F4D507533}"/>
                </a:ext>
              </a:extLst>
            </p:cNvPr>
            <p:cNvGrpSpPr>
              <a:grpSpLocks/>
            </p:cNvGrpSpPr>
            <p:nvPr/>
          </p:nvGrpSpPr>
          <p:grpSpPr bwMode="auto">
            <a:xfrm rot="5400000">
              <a:off x="2913462" y="4004595"/>
              <a:ext cx="232128" cy="152400"/>
              <a:chOff x="528" y="336"/>
              <a:chExt cx="3268" cy="1920"/>
            </a:xfrm>
          </p:grpSpPr>
          <p:sp>
            <p:nvSpPr>
              <p:cNvPr id="45987" name="Oval 929">
                <a:extLst>
                  <a:ext uri="{FF2B5EF4-FFF2-40B4-BE49-F238E27FC236}">
                    <a16:creationId xmlns:a16="http://schemas.microsoft.com/office/drawing/2014/main" id="{6E33FC73-8838-455B-9C28-5A611A66D16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88" name="Oval 930">
                <a:extLst>
                  <a:ext uri="{FF2B5EF4-FFF2-40B4-BE49-F238E27FC236}">
                    <a16:creationId xmlns:a16="http://schemas.microsoft.com/office/drawing/2014/main" id="{0CF7ED66-57A8-41B2-AFEA-A865DDEAA7A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0" name="Group 928">
              <a:extLst>
                <a:ext uri="{FF2B5EF4-FFF2-40B4-BE49-F238E27FC236}">
                  <a16:creationId xmlns:a16="http://schemas.microsoft.com/office/drawing/2014/main" id="{F757E276-E323-41BD-B387-1CE12D538A9D}"/>
                </a:ext>
              </a:extLst>
            </p:cNvPr>
            <p:cNvGrpSpPr>
              <a:grpSpLocks/>
            </p:cNvGrpSpPr>
            <p:nvPr/>
          </p:nvGrpSpPr>
          <p:grpSpPr bwMode="auto">
            <a:xfrm rot="5400000">
              <a:off x="3302926" y="4334790"/>
              <a:ext cx="232128" cy="152400"/>
              <a:chOff x="528" y="336"/>
              <a:chExt cx="3268" cy="1920"/>
            </a:xfrm>
          </p:grpSpPr>
          <p:sp>
            <p:nvSpPr>
              <p:cNvPr id="45985" name="Oval 929">
                <a:extLst>
                  <a:ext uri="{FF2B5EF4-FFF2-40B4-BE49-F238E27FC236}">
                    <a16:creationId xmlns:a16="http://schemas.microsoft.com/office/drawing/2014/main" id="{6109CD3A-57F3-4A3D-8139-62D48A90739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86" name="Oval 930">
                <a:extLst>
                  <a:ext uri="{FF2B5EF4-FFF2-40B4-BE49-F238E27FC236}">
                    <a16:creationId xmlns:a16="http://schemas.microsoft.com/office/drawing/2014/main" id="{C8F339CA-167A-4900-AA7F-A0161EBB5BD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1" name="Group 928">
              <a:extLst>
                <a:ext uri="{FF2B5EF4-FFF2-40B4-BE49-F238E27FC236}">
                  <a16:creationId xmlns:a16="http://schemas.microsoft.com/office/drawing/2014/main" id="{432C0A0C-63E7-4DF3-B7A1-155F583C7D18}"/>
                </a:ext>
              </a:extLst>
            </p:cNvPr>
            <p:cNvGrpSpPr>
              <a:grpSpLocks/>
            </p:cNvGrpSpPr>
            <p:nvPr/>
          </p:nvGrpSpPr>
          <p:grpSpPr bwMode="auto">
            <a:xfrm rot="5400000">
              <a:off x="3226729" y="4224725"/>
              <a:ext cx="232128" cy="152400"/>
              <a:chOff x="528" y="336"/>
              <a:chExt cx="3268" cy="1920"/>
            </a:xfrm>
          </p:grpSpPr>
          <p:sp>
            <p:nvSpPr>
              <p:cNvPr id="45983" name="Oval 929">
                <a:extLst>
                  <a:ext uri="{FF2B5EF4-FFF2-40B4-BE49-F238E27FC236}">
                    <a16:creationId xmlns:a16="http://schemas.microsoft.com/office/drawing/2014/main" id="{7B095C8A-3EF6-47A6-95E5-02A3FEADC1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84" name="Oval 930">
                <a:extLst>
                  <a:ext uri="{FF2B5EF4-FFF2-40B4-BE49-F238E27FC236}">
                    <a16:creationId xmlns:a16="http://schemas.microsoft.com/office/drawing/2014/main" id="{BABE3C49-E5F5-4922-B83C-BB386C902F3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2" name="Group 928">
              <a:extLst>
                <a:ext uri="{FF2B5EF4-FFF2-40B4-BE49-F238E27FC236}">
                  <a16:creationId xmlns:a16="http://schemas.microsoft.com/office/drawing/2014/main" id="{111DFE2A-8598-4970-B342-D0362A1A649B}"/>
                </a:ext>
              </a:extLst>
            </p:cNvPr>
            <p:cNvGrpSpPr>
              <a:grpSpLocks/>
            </p:cNvGrpSpPr>
            <p:nvPr/>
          </p:nvGrpSpPr>
          <p:grpSpPr bwMode="auto">
            <a:xfrm rot="5400000">
              <a:off x="3150526" y="4123121"/>
              <a:ext cx="232128" cy="152400"/>
              <a:chOff x="528" y="336"/>
              <a:chExt cx="3268" cy="1920"/>
            </a:xfrm>
          </p:grpSpPr>
          <p:sp>
            <p:nvSpPr>
              <p:cNvPr id="45981" name="Oval 929">
                <a:extLst>
                  <a:ext uri="{FF2B5EF4-FFF2-40B4-BE49-F238E27FC236}">
                    <a16:creationId xmlns:a16="http://schemas.microsoft.com/office/drawing/2014/main" id="{61BD8E68-F6F8-4B44-B8A5-600607C10F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82" name="Oval 930">
                <a:extLst>
                  <a:ext uri="{FF2B5EF4-FFF2-40B4-BE49-F238E27FC236}">
                    <a16:creationId xmlns:a16="http://schemas.microsoft.com/office/drawing/2014/main" id="{9639C7D6-C11C-4CFE-9305-7870E8246F8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3" name="Group 928">
              <a:extLst>
                <a:ext uri="{FF2B5EF4-FFF2-40B4-BE49-F238E27FC236}">
                  <a16:creationId xmlns:a16="http://schemas.microsoft.com/office/drawing/2014/main" id="{1024F6C8-150B-454C-81B2-471083CF9ED3}"/>
                </a:ext>
              </a:extLst>
            </p:cNvPr>
            <p:cNvGrpSpPr>
              <a:grpSpLocks/>
            </p:cNvGrpSpPr>
            <p:nvPr/>
          </p:nvGrpSpPr>
          <p:grpSpPr bwMode="auto">
            <a:xfrm rot="5400000">
              <a:off x="3074323" y="4021517"/>
              <a:ext cx="232128" cy="152400"/>
              <a:chOff x="528" y="336"/>
              <a:chExt cx="3268" cy="1920"/>
            </a:xfrm>
          </p:grpSpPr>
          <p:sp>
            <p:nvSpPr>
              <p:cNvPr id="45979" name="Oval 929">
                <a:extLst>
                  <a:ext uri="{FF2B5EF4-FFF2-40B4-BE49-F238E27FC236}">
                    <a16:creationId xmlns:a16="http://schemas.microsoft.com/office/drawing/2014/main" id="{D8979BFE-B9DD-47EB-BF96-D1BFB3CBF9E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80" name="Oval 930">
                <a:extLst>
                  <a:ext uri="{FF2B5EF4-FFF2-40B4-BE49-F238E27FC236}">
                    <a16:creationId xmlns:a16="http://schemas.microsoft.com/office/drawing/2014/main" id="{5C07BAFE-F0D7-4DE0-A4CA-A960FBF33C0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4" name="Group 928">
              <a:extLst>
                <a:ext uri="{FF2B5EF4-FFF2-40B4-BE49-F238E27FC236}">
                  <a16:creationId xmlns:a16="http://schemas.microsoft.com/office/drawing/2014/main" id="{E40127C8-E804-4468-A5D7-6E2D0FA0E193}"/>
                </a:ext>
              </a:extLst>
            </p:cNvPr>
            <p:cNvGrpSpPr>
              <a:grpSpLocks/>
            </p:cNvGrpSpPr>
            <p:nvPr/>
          </p:nvGrpSpPr>
          <p:grpSpPr bwMode="auto">
            <a:xfrm rot="5400000">
              <a:off x="3006593" y="3902985"/>
              <a:ext cx="232128" cy="152400"/>
              <a:chOff x="528" y="336"/>
              <a:chExt cx="3268" cy="1920"/>
            </a:xfrm>
          </p:grpSpPr>
          <p:sp>
            <p:nvSpPr>
              <p:cNvPr id="45977" name="Oval 929">
                <a:extLst>
                  <a:ext uri="{FF2B5EF4-FFF2-40B4-BE49-F238E27FC236}">
                    <a16:creationId xmlns:a16="http://schemas.microsoft.com/office/drawing/2014/main" id="{19E9C23F-A52F-4F8A-A838-9CDED52EBC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78" name="Oval 930">
                <a:extLst>
                  <a:ext uri="{FF2B5EF4-FFF2-40B4-BE49-F238E27FC236}">
                    <a16:creationId xmlns:a16="http://schemas.microsoft.com/office/drawing/2014/main" id="{C83C4658-2C92-4B53-A719-A439DCC6AAE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5" name="Group 928">
              <a:extLst>
                <a:ext uri="{FF2B5EF4-FFF2-40B4-BE49-F238E27FC236}">
                  <a16:creationId xmlns:a16="http://schemas.microsoft.com/office/drawing/2014/main" id="{20BA06F5-A540-4AE9-9481-8D0BDD039A60}"/>
                </a:ext>
              </a:extLst>
            </p:cNvPr>
            <p:cNvGrpSpPr>
              <a:grpSpLocks/>
            </p:cNvGrpSpPr>
            <p:nvPr/>
          </p:nvGrpSpPr>
          <p:grpSpPr bwMode="auto">
            <a:xfrm rot="5400000">
              <a:off x="3421462" y="4283973"/>
              <a:ext cx="232128" cy="152400"/>
              <a:chOff x="528" y="336"/>
              <a:chExt cx="3268" cy="1920"/>
            </a:xfrm>
          </p:grpSpPr>
          <p:sp>
            <p:nvSpPr>
              <p:cNvPr id="45975" name="Oval 929">
                <a:extLst>
                  <a:ext uri="{FF2B5EF4-FFF2-40B4-BE49-F238E27FC236}">
                    <a16:creationId xmlns:a16="http://schemas.microsoft.com/office/drawing/2014/main" id="{96EAA11A-622B-4783-BD68-970EA961398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76" name="Oval 930">
                <a:extLst>
                  <a:ext uri="{FF2B5EF4-FFF2-40B4-BE49-F238E27FC236}">
                    <a16:creationId xmlns:a16="http://schemas.microsoft.com/office/drawing/2014/main" id="{2BF111B7-3360-49D2-AD37-FA9CADF1271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6" name="Group 928">
              <a:extLst>
                <a:ext uri="{FF2B5EF4-FFF2-40B4-BE49-F238E27FC236}">
                  <a16:creationId xmlns:a16="http://schemas.microsoft.com/office/drawing/2014/main" id="{BA5D8284-48B7-42D4-B5C2-C4BD4B67B2B8}"/>
                </a:ext>
              </a:extLst>
            </p:cNvPr>
            <p:cNvGrpSpPr>
              <a:grpSpLocks/>
            </p:cNvGrpSpPr>
            <p:nvPr/>
          </p:nvGrpSpPr>
          <p:grpSpPr bwMode="auto">
            <a:xfrm rot="5400000">
              <a:off x="3362195" y="4165450"/>
              <a:ext cx="232128" cy="152400"/>
              <a:chOff x="528" y="336"/>
              <a:chExt cx="3268" cy="1920"/>
            </a:xfrm>
          </p:grpSpPr>
          <p:sp>
            <p:nvSpPr>
              <p:cNvPr id="45973" name="Oval 929">
                <a:extLst>
                  <a:ext uri="{FF2B5EF4-FFF2-40B4-BE49-F238E27FC236}">
                    <a16:creationId xmlns:a16="http://schemas.microsoft.com/office/drawing/2014/main" id="{D88E700E-2573-417F-9320-4B064DDE34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74" name="Oval 930">
                <a:extLst>
                  <a:ext uri="{FF2B5EF4-FFF2-40B4-BE49-F238E27FC236}">
                    <a16:creationId xmlns:a16="http://schemas.microsoft.com/office/drawing/2014/main" id="{0A029A81-F14F-455C-8276-E8189FDDCE7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7" name="Group 928">
              <a:extLst>
                <a:ext uri="{FF2B5EF4-FFF2-40B4-BE49-F238E27FC236}">
                  <a16:creationId xmlns:a16="http://schemas.microsoft.com/office/drawing/2014/main" id="{2C9ADDAF-BFBB-46F5-9195-A74A6B234B75}"/>
                </a:ext>
              </a:extLst>
            </p:cNvPr>
            <p:cNvGrpSpPr>
              <a:grpSpLocks/>
            </p:cNvGrpSpPr>
            <p:nvPr/>
          </p:nvGrpSpPr>
          <p:grpSpPr bwMode="auto">
            <a:xfrm rot="5400000">
              <a:off x="3285998" y="4055385"/>
              <a:ext cx="232128" cy="152400"/>
              <a:chOff x="528" y="336"/>
              <a:chExt cx="3268" cy="1920"/>
            </a:xfrm>
          </p:grpSpPr>
          <p:sp>
            <p:nvSpPr>
              <p:cNvPr id="45971" name="Oval 929">
                <a:extLst>
                  <a:ext uri="{FF2B5EF4-FFF2-40B4-BE49-F238E27FC236}">
                    <a16:creationId xmlns:a16="http://schemas.microsoft.com/office/drawing/2014/main" id="{9F161A3D-664A-4EEB-BC55-23CB513AA6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72" name="Oval 930">
                <a:extLst>
                  <a:ext uri="{FF2B5EF4-FFF2-40B4-BE49-F238E27FC236}">
                    <a16:creationId xmlns:a16="http://schemas.microsoft.com/office/drawing/2014/main" id="{CD4DF0B7-2EBF-491C-BEAE-F16D81154E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8" name="Group 928">
              <a:extLst>
                <a:ext uri="{FF2B5EF4-FFF2-40B4-BE49-F238E27FC236}">
                  <a16:creationId xmlns:a16="http://schemas.microsoft.com/office/drawing/2014/main" id="{BCDD2686-7CAC-4A70-9338-2F321E0D7A20}"/>
                </a:ext>
              </a:extLst>
            </p:cNvPr>
            <p:cNvGrpSpPr>
              <a:grpSpLocks/>
            </p:cNvGrpSpPr>
            <p:nvPr/>
          </p:nvGrpSpPr>
          <p:grpSpPr bwMode="auto">
            <a:xfrm rot="5400000">
              <a:off x="3209795" y="3953781"/>
              <a:ext cx="232128" cy="152400"/>
              <a:chOff x="528" y="336"/>
              <a:chExt cx="3268" cy="1920"/>
            </a:xfrm>
          </p:grpSpPr>
          <p:sp>
            <p:nvSpPr>
              <p:cNvPr id="45969" name="Oval 929">
                <a:extLst>
                  <a:ext uri="{FF2B5EF4-FFF2-40B4-BE49-F238E27FC236}">
                    <a16:creationId xmlns:a16="http://schemas.microsoft.com/office/drawing/2014/main" id="{C036776A-D442-48C6-9002-D4B6E1214DA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70" name="Oval 930">
                <a:extLst>
                  <a:ext uri="{FF2B5EF4-FFF2-40B4-BE49-F238E27FC236}">
                    <a16:creationId xmlns:a16="http://schemas.microsoft.com/office/drawing/2014/main" id="{8DD4B8CA-7E93-44F7-9AA5-C475C9F2D65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29" name="Group 928">
              <a:extLst>
                <a:ext uri="{FF2B5EF4-FFF2-40B4-BE49-F238E27FC236}">
                  <a16:creationId xmlns:a16="http://schemas.microsoft.com/office/drawing/2014/main" id="{61C73F30-F26D-45D8-A92A-D73E57DD9189}"/>
                </a:ext>
              </a:extLst>
            </p:cNvPr>
            <p:cNvGrpSpPr>
              <a:grpSpLocks/>
            </p:cNvGrpSpPr>
            <p:nvPr/>
          </p:nvGrpSpPr>
          <p:grpSpPr bwMode="auto">
            <a:xfrm rot="5400000">
              <a:off x="3133592" y="3852177"/>
              <a:ext cx="232128" cy="152400"/>
              <a:chOff x="528" y="336"/>
              <a:chExt cx="3268" cy="1920"/>
            </a:xfrm>
          </p:grpSpPr>
          <p:sp>
            <p:nvSpPr>
              <p:cNvPr id="45967" name="Oval 929">
                <a:extLst>
                  <a:ext uri="{FF2B5EF4-FFF2-40B4-BE49-F238E27FC236}">
                    <a16:creationId xmlns:a16="http://schemas.microsoft.com/office/drawing/2014/main" id="{A4E4DE0F-2090-440E-9B80-B3B687897DF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68" name="Oval 930">
                <a:extLst>
                  <a:ext uri="{FF2B5EF4-FFF2-40B4-BE49-F238E27FC236}">
                    <a16:creationId xmlns:a16="http://schemas.microsoft.com/office/drawing/2014/main" id="{CB237D66-1E45-43C3-B034-E09DA993ACC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0" name="Group 928">
              <a:extLst>
                <a:ext uri="{FF2B5EF4-FFF2-40B4-BE49-F238E27FC236}">
                  <a16:creationId xmlns:a16="http://schemas.microsoft.com/office/drawing/2014/main" id="{ED501421-897F-4899-B5DB-168A6B0D8D90}"/>
                </a:ext>
              </a:extLst>
            </p:cNvPr>
            <p:cNvGrpSpPr>
              <a:grpSpLocks/>
            </p:cNvGrpSpPr>
            <p:nvPr/>
          </p:nvGrpSpPr>
          <p:grpSpPr bwMode="auto">
            <a:xfrm rot="5400000">
              <a:off x="3065862" y="3733645"/>
              <a:ext cx="232128" cy="152400"/>
              <a:chOff x="528" y="336"/>
              <a:chExt cx="3268" cy="1920"/>
            </a:xfrm>
          </p:grpSpPr>
          <p:sp>
            <p:nvSpPr>
              <p:cNvPr id="45965" name="Oval 929">
                <a:extLst>
                  <a:ext uri="{FF2B5EF4-FFF2-40B4-BE49-F238E27FC236}">
                    <a16:creationId xmlns:a16="http://schemas.microsoft.com/office/drawing/2014/main" id="{0C5FBB48-9B20-4E8B-A366-5A3AC6DBAAC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66" name="Oval 930">
                <a:extLst>
                  <a:ext uri="{FF2B5EF4-FFF2-40B4-BE49-F238E27FC236}">
                    <a16:creationId xmlns:a16="http://schemas.microsoft.com/office/drawing/2014/main" id="{E6A65958-5968-46E0-A0E5-C2B01E72E17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1" name="Group 928">
              <a:extLst>
                <a:ext uri="{FF2B5EF4-FFF2-40B4-BE49-F238E27FC236}">
                  <a16:creationId xmlns:a16="http://schemas.microsoft.com/office/drawing/2014/main" id="{4E83E515-DA59-43C6-8440-06A1FC1BACEA}"/>
                </a:ext>
              </a:extLst>
            </p:cNvPr>
            <p:cNvGrpSpPr>
              <a:grpSpLocks/>
            </p:cNvGrpSpPr>
            <p:nvPr/>
          </p:nvGrpSpPr>
          <p:grpSpPr bwMode="auto">
            <a:xfrm rot="5400000">
              <a:off x="3666999" y="4394038"/>
              <a:ext cx="232128" cy="152400"/>
              <a:chOff x="528" y="336"/>
              <a:chExt cx="3268" cy="1920"/>
            </a:xfrm>
          </p:grpSpPr>
          <p:sp>
            <p:nvSpPr>
              <p:cNvPr id="45963" name="Oval 929">
                <a:extLst>
                  <a:ext uri="{FF2B5EF4-FFF2-40B4-BE49-F238E27FC236}">
                    <a16:creationId xmlns:a16="http://schemas.microsoft.com/office/drawing/2014/main" id="{A8A9D8E6-9663-4C1C-AECF-0D291F2883B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64" name="Oval 930">
                <a:extLst>
                  <a:ext uri="{FF2B5EF4-FFF2-40B4-BE49-F238E27FC236}">
                    <a16:creationId xmlns:a16="http://schemas.microsoft.com/office/drawing/2014/main" id="{5D44E251-FE5C-4484-BBF1-BD4F388512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2" name="Group 928">
              <a:extLst>
                <a:ext uri="{FF2B5EF4-FFF2-40B4-BE49-F238E27FC236}">
                  <a16:creationId xmlns:a16="http://schemas.microsoft.com/office/drawing/2014/main" id="{27F5CC80-6D6A-4396-80D8-A57DDF7B3234}"/>
                </a:ext>
              </a:extLst>
            </p:cNvPr>
            <p:cNvGrpSpPr>
              <a:grpSpLocks/>
            </p:cNvGrpSpPr>
            <p:nvPr/>
          </p:nvGrpSpPr>
          <p:grpSpPr bwMode="auto">
            <a:xfrm rot="5400000">
              <a:off x="3590796" y="4292434"/>
              <a:ext cx="232128" cy="152400"/>
              <a:chOff x="528" y="336"/>
              <a:chExt cx="3268" cy="1920"/>
            </a:xfrm>
          </p:grpSpPr>
          <p:sp>
            <p:nvSpPr>
              <p:cNvPr id="45961" name="Oval 929">
                <a:extLst>
                  <a:ext uri="{FF2B5EF4-FFF2-40B4-BE49-F238E27FC236}">
                    <a16:creationId xmlns:a16="http://schemas.microsoft.com/office/drawing/2014/main" id="{EA0FC9E8-2717-486F-8F8A-1C02C0B4C3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62" name="Oval 930">
                <a:extLst>
                  <a:ext uri="{FF2B5EF4-FFF2-40B4-BE49-F238E27FC236}">
                    <a16:creationId xmlns:a16="http://schemas.microsoft.com/office/drawing/2014/main" id="{F4FF07A8-5331-4606-8BA3-317FD34C35C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3" name="Group 928">
              <a:extLst>
                <a:ext uri="{FF2B5EF4-FFF2-40B4-BE49-F238E27FC236}">
                  <a16:creationId xmlns:a16="http://schemas.microsoft.com/office/drawing/2014/main" id="{BCEF26F0-7A1A-4AB5-B7D3-48A8A968543F}"/>
                </a:ext>
              </a:extLst>
            </p:cNvPr>
            <p:cNvGrpSpPr>
              <a:grpSpLocks/>
            </p:cNvGrpSpPr>
            <p:nvPr/>
          </p:nvGrpSpPr>
          <p:grpSpPr bwMode="auto">
            <a:xfrm rot="5400000">
              <a:off x="3514593" y="4190830"/>
              <a:ext cx="232128" cy="152400"/>
              <a:chOff x="528" y="336"/>
              <a:chExt cx="3268" cy="1920"/>
            </a:xfrm>
          </p:grpSpPr>
          <p:sp>
            <p:nvSpPr>
              <p:cNvPr id="45959" name="Oval 929">
                <a:extLst>
                  <a:ext uri="{FF2B5EF4-FFF2-40B4-BE49-F238E27FC236}">
                    <a16:creationId xmlns:a16="http://schemas.microsoft.com/office/drawing/2014/main" id="{6B664AB7-0AAA-4EF5-9A7D-79F4EBA55F4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60" name="Oval 930">
                <a:extLst>
                  <a:ext uri="{FF2B5EF4-FFF2-40B4-BE49-F238E27FC236}">
                    <a16:creationId xmlns:a16="http://schemas.microsoft.com/office/drawing/2014/main" id="{9530B575-4E7B-4DC7-84A0-0ADCBEBE3E3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4" name="Group 928">
              <a:extLst>
                <a:ext uri="{FF2B5EF4-FFF2-40B4-BE49-F238E27FC236}">
                  <a16:creationId xmlns:a16="http://schemas.microsoft.com/office/drawing/2014/main" id="{E64FAFFC-2790-4FB0-98F8-035CF4F55C1D}"/>
                </a:ext>
              </a:extLst>
            </p:cNvPr>
            <p:cNvGrpSpPr>
              <a:grpSpLocks/>
            </p:cNvGrpSpPr>
            <p:nvPr/>
          </p:nvGrpSpPr>
          <p:grpSpPr bwMode="auto">
            <a:xfrm rot="5400000">
              <a:off x="3446863" y="4072298"/>
              <a:ext cx="232128" cy="152400"/>
              <a:chOff x="528" y="336"/>
              <a:chExt cx="3268" cy="1920"/>
            </a:xfrm>
          </p:grpSpPr>
          <p:sp>
            <p:nvSpPr>
              <p:cNvPr id="45957" name="Oval 929">
                <a:extLst>
                  <a:ext uri="{FF2B5EF4-FFF2-40B4-BE49-F238E27FC236}">
                    <a16:creationId xmlns:a16="http://schemas.microsoft.com/office/drawing/2014/main" id="{4602B7B1-2801-4AE2-BA27-8F09505B02E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58" name="Oval 930">
                <a:extLst>
                  <a:ext uri="{FF2B5EF4-FFF2-40B4-BE49-F238E27FC236}">
                    <a16:creationId xmlns:a16="http://schemas.microsoft.com/office/drawing/2014/main" id="{9D2D82B6-ABF5-44E9-A038-EC821A6558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5" name="Group 928">
              <a:extLst>
                <a:ext uri="{FF2B5EF4-FFF2-40B4-BE49-F238E27FC236}">
                  <a16:creationId xmlns:a16="http://schemas.microsoft.com/office/drawing/2014/main" id="{387EDC18-B304-422F-A185-A194F1C48CE7}"/>
                </a:ext>
              </a:extLst>
            </p:cNvPr>
            <p:cNvGrpSpPr>
              <a:grpSpLocks/>
            </p:cNvGrpSpPr>
            <p:nvPr/>
          </p:nvGrpSpPr>
          <p:grpSpPr bwMode="auto">
            <a:xfrm rot="5400000">
              <a:off x="3387596" y="3953775"/>
              <a:ext cx="232128" cy="152400"/>
              <a:chOff x="528" y="336"/>
              <a:chExt cx="3268" cy="1920"/>
            </a:xfrm>
          </p:grpSpPr>
          <p:sp>
            <p:nvSpPr>
              <p:cNvPr id="45955" name="Oval 929">
                <a:extLst>
                  <a:ext uri="{FF2B5EF4-FFF2-40B4-BE49-F238E27FC236}">
                    <a16:creationId xmlns:a16="http://schemas.microsoft.com/office/drawing/2014/main" id="{0CEBEEB1-8431-4ECB-AC4E-9D3F7B3FAC3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56" name="Oval 930">
                <a:extLst>
                  <a:ext uri="{FF2B5EF4-FFF2-40B4-BE49-F238E27FC236}">
                    <a16:creationId xmlns:a16="http://schemas.microsoft.com/office/drawing/2014/main" id="{F8EA2107-5FD1-4CE6-887F-9ABB90C959D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6" name="Group 928">
              <a:extLst>
                <a:ext uri="{FF2B5EF4-FFF2-40B4-BE49-F238E27FC236}">
                  <a16:creationId xmlns:a16="http://schemas.microsoft.com/office/drawing/2014/main" id="{F097A3CA-ECAD-4FB6-9970-FEE532DD6151}"/>
                </a:ext>
              </a:extLst>
            </p:cNvPr>
            <p:cNvGrpSpPr>
              <a:grpSpLocks/>
            </p:cNvGrpSpPr>
            <p:nvPr/>
          </p:nvGrpSpPr>
          <p:grpSpPr bwMode="auto">
            <a:xfrm rot="5400000">
              <a:off x="3311399" y="3843710"/>
              <a:ext cx="232128" cy="152400"/>
              <a:chOff x="528" y="336"/>
              <a:chExt cx="3268" cy="1920"/>
            </a:xfrm>
          </p:grpSpPr>
          <p:sp>
            <p:nvSpPr>
              <p:cNvPr id="45953" name="Oval 929">
                <a:extLst>
                  <a:ext uri="{FF2B5EF4-FFF2-40B4-BE49-F238E27FC236}">
                    <a16:creationId xmlns:a16="http://schemas.microsoft.com/office/drawing/2014/main" id="{97D32AD5-5ECC-44F2-A031-91F53280BE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54" name="Oval 930">
                <a:extLst>
                  <a:ext uri="{FF2B5EF4-FFF2-40B4-BE49-F238E27FC236}">
                    <a16:creationId xmlns:a16="http://schemas.microsoft.com/office/drawing/2014/main" id="{F345BCF4-CB47-459B-842D-344369E24A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7" name="Group 928">
              <a:extLst>
                <a:ext uri="{FF2B5EF4-FFF2-40B4-BE49-F238E27FC236}">
                  <a16:creationId xmlns:a16="http://schemas.microsoft.com/office/drawing/2014/main" id="{3A2D84E2-41D0-4BC1-B498-96C5CFCC5081}"/>
                </a:ext>
              </a:extLst>
            </p:cNvPr>
            <p:cNvGrpSpPr>
              <a:grpSpLocks/>
            </p:cNvGrpSpPr>
            <p:nvPr/>
          </p:nvGrpSpPr>
          <p:grpSpPr bwMode="auto">
            <a:xfrm rot="5400000">
              <a:off x="3235196" y="3742106"/>
              <a:ext cx="232128" cy="152400"/>
              <a:chOff x="528" y="336"/>
              <a:chExt cx="3268" cy="1920"/>
            </a:xfrm>
          </p:grpSpPr>
          <p:sp>
            <p:nvSpPr>
              <p:cNvPr id="45951" name="Oval 929">
                <a:extLst>
                  <a:ext uri="{FF2B5EF4-FFF2-40B4-BE49-F238E27FC236}">
                    <a16:creationId xmlns:a16="http://schemas.microsoft.com/office/drawing/2014/main" id="{78B67344-E969-48EC-B276-98304BCAEA2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52" name="Oval 930">
                <a:extLst>
                  <a:ext uri="{FF2B5EF4-FFF2-40B4-BE49-F238E27FC236}">
                    <a16:creationId xmlns:a16="http://schemas.microsoft.com/office/drawing/2014/main" id="{437E299C-97B2-4367-BC4D-EC27249E547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8" name="Group 928">
              <a:extLst>
                <a:ext uri="{FF2B5EF4-FFF2-40B4-BE49-F238E27FC236}">
                  <a16:creationId xmlns:a16="http://schemas.microsoft.com/office/drawing/2014/main" id="{FED8697D-85F7-406B-832E-852CFFB07358}"/>
                </a:ext>
              </a:extLst>
            </p:cNvPr>
            <p:cNvGrpSpPr>
              <a:grpSpLocks/>
            </p:cNvGrpSpPr>
            <p:nvPr/>
          </p:nvGrpSpPr>
          <p:grpSpPr bwMode="auto">
            <a:xfrm rot="5400000">
              <a:off x="3158993" y="3640502"/>
              <a:ext cx="232128" cy="152400"/>
              <a:chOff x="528" y="336"/>
              <a:chExt cx="3268" cy="1920"/>
            </a:xfrm>
          </p:grpSpPr>
          <p:sp>
            <p:nvSpPr>
              <p:cNvPr id="45949" name="Oval 929">
                <a:extLst>
                  <a:ext uri="{FF2B5EF4-FFF2-40B4-BE49-F238E27FC236}">
                    <a16:creationId xmlns:a16="http://schemas.microsoft.com/office/drawing/2014/main" id="{531CFDF8-C4E8-4348-8258-BA074F03C48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50" name="Oval 930">
                <a:extLst>
                  <a:ext uri="{FF2B5EF4-FFF2-40B4-BE49-F238E27FC236}">
                    <a16:creationId xmlns:a16="http://schemas.microsoft.com/office/drawing/2014/main" id="{D704F226-4CAB-436D-9DB8-8D73C1B7492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39" name="Group 928">
              <a:extLst>
                <a:ext uri="{FF2B5EF4-FFF2-40B4-BE49-F238E27FC236}">
                  <a16:creationId xmlns:a16="http://schemas.microsoft.com/office/drawing/2014/main" id="{16A5B65B-7377-4BFC-A70B-87E1AEE0B406}"/>
                </a:ext>
              </a:extLst>
            </p:cNvPr>
            <p:cNvGrpSpPr>
              <a:grpSpLocks/>
            </p:cNvGrpSpPr>
            <p:nvPr/>
          </p:nvGrpSpPr>
          <p:grpSpPr bwMode="auto">
            <a:xfrm rot="5400000">
              <a:off x="3091263" y="3521970"/>
              <a:ext cx="232128" cy="152400"/>
              <a:chOff x="528" y="336"/>
              <a:chExt cx="3268" cy="1920"/>
            </a:xfrm>
          </p:grpSpPr>
          <p:sp>
            <p:nvSpPr>
              <p:cNvPr id="45947" name="Oval 929">
                <a:extLst>
                  <a:ext uri="{FF2B5EF4-FFF2-40B4-BE49-F238E27FC236}">
                    <a16:creationId xmlns:a16="http://schemas.microsoft.com/office/drawing/2014/main" id="{862D386F-C9D7-407E-AE1E-CC464218669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48" name="Oval 930">
                <a:extLst>
                  <a:ext uri="{FF2B5EF4-FFF2-40B4-BE49-F238E27FC236}">
                    <a16:creationId xmlns:a16="http://schemas.microsoft.com/office/drawing/2014/main" id="{94248D3B-0D78-428A-B303-4D03D8D1E9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0" name="Group 928">
              <a:extLst>
                <a:ext uri="{FF2B5EF4-FFF2-40B4-BE49-F238E27FC236}">
                  <a16:creationId xmlns:a16="http://schemas.microsoft.com/office/drawing/2014/main" id="{2A7A3A06-611A-4F65-A9A7-91080D9EDEA1}"/>
                </a:ext>
              </a:extLst>
            </p:cNvPr>
            <p:cNvGrpSpPr>
              <a:grpSpLocks/>
            </p:cNvGrpSpPr>
            <p:nvPr/>
          </p:nvGrpSpPr>
          <p:grpSpPr bwMode="auto">
            <a:xfrm rot="5400000">
              <a:off x="3057395" y="4156995"/>
              <a:ext cx="232128" cy="152400"/>
              <a:chOff x="528" y="336"/>
              <a:chExt cx="3268" cy="1920"/>
            </a:xfrm>
          </p:grpSpPr>
          <p:sp>
            <p:nvSpPr>
              <p:cNvPr id="45945" name="Oval 929">
                <a:extLst>
                  <a:ext uri="{FF2B5EF4-FFF2-40B4-BE49-F238E27FC236}">
                    <a16:creationId xmlns:a16="http://schemas.microsoft.com/office/drawing/2014/main" id="{32EA0ACD-6B71-4227-8755-3C69A95CEE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46" name="Oval 930">
                <a:extLst>
                  <a:ext uri="{FF2B5EF4-FFF2-40B4-BE49-F238E27FC236}">
                    <a16:creationId xmlns:a16="http://schemas.microsoft.com/office/drawing/2014/main" id="{17EDC39F-8174-4113-B152-ED8E19C6188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1" name="Group 928">
              <a:extLst>
                <a:ext uri="{FF2B5EF4-FFF2-40B4-BE49-F238E27FC236}">
                  <a16:creationId xmlns:a16="http://schemas.microsoft.com/office/drawing/2014/main" id="{36191CDD-C7FE-4E4C-A394-382FB8082E95}"/>
                </a:ext>
              </a:extLst>
            </p:cNvPr>
            <p:cNvGrpSpPr>
              <a:grpSpLocks/>
            </p:cNvGrpSpPr>
            <p:nvPr/>
          </p:nvGrpSpPr>
          <p:grpSpPr bwMode="auto">
            <a:xfrm rot="5400000">
              <a:off x="3370662" y="4377125"/>
              <a:ext cx="232128" cy="152400"/>
              <a:chOff x="528" y="336"/>
              <a:chExt cx="3268" cy="1920"/>
            </a:xfrm>
          </p:grpSpPr>
          <p:sp>
            <p:nvSpPr>
              <p:cNvPr id="45943" name="Oval 929">
                <a:extLst>
                  <a:ext uri="{FF2B5EF4-FFF2-40B4-BE49-F238E27FC236}">
                    <a16:creationId xmlns:a16="http://schemas.microsoft.com/office/drawing/2014/main" id="{2116DFDC-BCD1-412B-A43E-0021E8CB6D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44" name="Oval 930">
                <a:extLst>
                  <a:ext uri="{FF2B5EF4-FFF2-40B4-BE49-F238E27FC236}">
                    <a16:creationId xmlns:a16="http://schemas.microsoft.com/office/drawing/2014/main" id="{DF5A26AB-B0AE-466B-8EFA-21BEF319F8B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2" name="Group 928">
              <a:extLst>
                <a:ext uri="{FF2B5EF4-FFF2-40B4-BE49-F238E27FC236}">
                  <a16:creationId xmlns:a16="http://schemas.microsoft.com/office/drawing/2014/main" id="{D1D73B36-317C-4337-9573-31C94F13998B}"/>
                </a:ext>
              </a:extLst>
            </p:cNvPr>
            <p:cNvGrpSpPr>
              <a:grpSpLocks/>
            </p:cNvGrpSpPr>
            <p:nvPr/>
          </p:nvGrpSpPr>
          <p:grpSpPr bwMode="auto">
            <a:xfrm rot="5400000">
              <a:off x="3294459" y="4275521"/>
              <a:ext cx="232128" cy="152400"/>
              <a:chOff x="528" y="336"/>
              <a:chExt cx="3268" cy="1920"/>
            </a:xfrm>
          </p:grpSpPr>
          <p:sp>
            <p:nvSpPr>
              <p:cNvPr id="45941" name="Oval 929">
                <a:extLst>
                  <a:ext uri="{FF2B5EF4-FFF2-40B4-BE49-F238E27FC236}">
                    <a16:creationId xmlns:a16="http://schemas.microsoft.com/office/drawing/2014/main" id="{ECBEEE3A-5F10-49BE-B25B-B53DF028392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42" name="Oval 930">
                <a:extLst>
                  <a:ext uri="{FF2B5EF4-FFF2-40B4-BE49-F238E27FC236}">
                    <a16:creationId xmlns:a16="http://schemas.microsoft.com/office/drawing/2014/main" id="{C5DAB003-8ED3-4F00-A512-B788F0E3A39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3" name="Group 928">
              <a:extLst>
                <a:ext uri="{FF2B5EF4-FFF2-40B4-BE49-F238E27FC236}">
                  <a16:creationId xmlns:a16="http://schemas.microsoft.com/office/drawing/2014/main" id="{E4A2B292-5878-4C13-A266-BEF8929B2AD6}"/>
                </a:ext>
              </a:extLst>
            </p:cNvPr>
            <p:cNvGrpSpPr>
              <a:grpSpLocks/>
            </p:cNvGrpSpPr>
            <p:nvPr/>
          </p:nvGrpSpPr>
          <p:grpSpPr bwMode="auto">
            <a:xfrm rot="5400000">
              <a:off x="3218256" y="4173917"/>
              <a:ext cx="232128" cy="152400"/>
              <a:chOff x="528" y="336"/>
              <a:chExt cx="3268" cy="1920"/>
            </a:xfrm>
          </p:grpSpPr>
          <p:sp>
            <p:nvSpPr>
              <p:cNvPr id="45939" name="Oval 929">
                <a:extLst>
                  <a:ext uri="{FF2B5EF4-FFF2-40B4-BE49-F238E27FC236}">
                    <a16:creationId xmlns:a16="http://schemas.microsoft.com/office/drawing/2014/main" id="{B2FA25FF-86D5-4DD9-AE13-A04CA061932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40" name="Oval 930">
                <a:extLst>
                  <a:ext uri="{FF2B5EF4-FFF2-40B4-BE49-F238E27FC236}">
                    <a16:creationId xmlns:a16="http://schemas.microsoft.com/office/drawing/2014/main" id="{89EEEC7D-AE8B-41F9-819E-1847DB4D870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4" name="Group 928">
              <a:extLst>
                <a:ext uri="{FF2B5EF4-FFF2-40B4-BE49-F238E27FC236}">
                  <a16:creationId xmlns:a16="http://schemas.microsoft.com/office/drawing/2014/main" id="{E9A90B60-C22C-42DD-8E2A-43A7DC45CD98}"/>
                </a:ext>
              </a:extLst>
            </p:cNvPr>
            <p:cNvGrpSpPr>
              <a:grpSpLocks/>
            </p:cNvGrpSpPr>
            <p:nvPr/>
          </p:nvGrpSpPr>
          <p:grpSpPr bwMode="auto">
            <a:xfrm rot="5400000">
              <a:off x="3150526" y="4055385"/>
              <a:ext cx="232128" cy="152400"/>
              <a:chOff x="528" y="336"/>
              <a:chExt cx="3268" cy="1920"/>
            </a:xfrm>
          </p:grpSpPr>
          <p:sp>
            <p:nvSpPr>
              <p:cNvPr id="45937" name="Oval 929">
                <a:extLst>
                  <a:ext uri="{FF2B5EF4-FFF2-40B4-BE49-F238E27FC236}">
                    <a16:creationId xmlns:a16="http://schemas.microsoft.com/office/drawing/2014/main" id="{EBCDCAEB-968B-4BAD-B78F-EE3DD5328E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38" name="Oval 930">
                <a:extLst>
                  <a:ext uri="{FF2B5EF4-FFF2-40B4-BE49-F238E27FC236}">
                    <a16:creationId xmlns:a16="http://schemas.microsoft.com/office/drawing/2014/main" id="{CCB3F456-4690-4C1E-8E6B-066F1D433CE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5" name="Group 928">
              <a:extLst>
                <a:ext uri="{FF2B5EF4-FFF2-40B4-BE49-F238E27FC236}">
                  <a16:creationId xmlns:a16="http://schemas.microsoft.com/office/drawing/2014/main" id="{124379A0-7071-44BD-BB9C-DA8C7999C056}"/>
                </a:ext>
              </a:extLst>
            </p:cNvPr>
            <p:cNvGrpSpPr>
              <a:grpSpLocks/>
            </p:cNvGrpSpPr>
            <p:nvPr/>
          </p:nvGrpSpPr>
          <p:grpSpPr bwMode="auto">
            <a:xfrm rot="5400000">
              <a:off x="3506128" y="4317850"/>
              <a:ext cx="232128" cy="152400"/>
              <a:chOff x="528" y="336"/>
              <a:chExt cx="3268" cy="1920"/>
            </a:xfrm>
          </p:grpSpPr>
          <p:sp>
            <p:nvSpPr>
              <p:cNvPr id="45935" name="Oval 929">
                <a:extLst>
                  <a:ext uri="{FF2B5EF4-FFF2-40B4-BE49-F238E27FC236}">
                    <a16:creationId xmlns:a16="http://schemas.microsoft.com/office/drawing/2014/main" id="{E67A413F-854A-4468-BE92-2BC871A6A75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36" name="Oval 930">
                <a:extLst>
                  <a:ext uri="{FF2B5EF4-FFF2-40B4-BE49-F238E27FC236}">
                    <a16:creationId xmlns:a16="http://schemas.microsoft.com/office/drawing/2014/main" id="{B42F0475-B15C-4534-95E1-124B3F05F48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6" name="Group 928">
              <a:extLst>
                <a:ext uri="{FF2B5EF4-FFF2-40B4-BE49-F238E27FC236}">
                  <a16:creationId xmlns:a16="http://schemas.microsoft.com/office/drawing/2014/main" id="{9A59A5D3-9BA4-4807-B854-730E4BA8E13E}"/>
                </a:ext>
              </a:extLst>
            </p:cNvPr>
            <p:cNvGrpSpPr>
              <a:grpSpLocks/>
            </p:cNvGrpSpPr>
            <p:nvPr/>
          </p:nvGrpSpPr>
          <p:grpSpPr bwMode="auto">
            <a:xfrm rot="5400000">
              <a:off x="3429931" y="4207785"/>
              <a:ext cx="232128" cy="152400"/>
              <a:chOff x="528" y="336"/>
              <a:chExt cx="3268" cy="1920"/>
            </a:xfrm>
          </p:grpSpPr>
          <p:sp>
            <p:nvSpPr>
              <p:cNvPr id="45933" name="Oval 929">
                <a:extLst>
                  <a:ext uri="{FF2B5EF4-FFF2-40B4-BE49-F238E27FC236}">
                    <a16:creationId xmlns:a16="http://schemas.microsoft.com/office/drawing/2014/main" id="{E64F834F-0415-468B-BC53-FDAC7C4189F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34" name="Oval 930">
                <a:extLst>
                  <a:ext uri="{FF2B5EF4-FFF2-40B4-BE49-F238E27FC236}">
                    <a16:creationId xmlns:a16="http://schemas.microsoft.com/office/drawing/2014/main" id="{C209D10B-B2DD-4E77-8C03-12F0A563C3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7" name="Group 928">
              <a:extLst>
                <a:ext uri="{FF2B5EF4-FFF2-40B4-BE49-F238E27FC236}">
                  <a16:creationId xmlns:a16="http://schemas.microsoft.com/office/drawing/2014/main" id="{43E1BE2D-903A-4675-AEAD-B3063956B5A0}"/>
                </a:ext>
              </a:extLst>
            </p:cNvPr>
            <p:cNvGrpSpPr>
              <a:grpSpLocks/>
            </p:cNvGrpSpPr>
            <p:nvPr/>
          </p:nvGrpSpPr>
          <p:grpSpPr bwMode="auto">
            <a:xfrm rot="5400000">
              <a:off x="3353728" y="4106181"/>
              <a:ext cx="232128" cy="152400"/>
              <a:chOff x="528" y="336"/>
              <a:chExt cx="3268" cy="1920"/>
            </a:xfrm>
          </p:grpSpPr>
          <p:sp>
            <p:nvSpPr>
              <p:cNvPr id="45931" name="Oval 929">
                <a:extLst>
                  <a:ext uri="{FF2B5EF4-FFF2-40B4-BE49-F238E27FC236}">
                    <a16:creationId xmlns:a16="http://schemas.microsoft.com/office/drawing/2014/main" id="{B03F4D2A-9971-446C-910E-A69075FC3C9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32" name="Oval 930">
                <a:extLst>
                  <a:ext uri="{FF2B5EF4-FFF2-40B4-BE49-F238E27FC236}">
                    <a16:creationId xmlns:a16="http://schemas.microsoft.com/office/drawing/2014/main" id="{ED5E312C-3299-41BD-AA8F-D207D0E1EC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8" name="Group 928">
              <a:extLst>
                <a:ext uri="{FF2B5EF4-FFF2-40B4-BE49-F238E27FC236}">
                  <a16:creationId xmlns:a16="http://schemas.microsoft.com/office/drawing/2014/main" id="{215D2CF8-16AB-430E-8A78-BC4360FCFE7E}"/>
                </a:ext>
              </a:extLst>
            </p:cNvPr>
            <p:cNvGrpSpPr>
              <a:grpSpLocks/>
            </p:cNvGrpSpPr>
            <p:nvPr/>
          </p:nvGrpSpPr>
          <p:grpSpPr bwMode="auto">
            <a:xfrm rot="5400000">
              <a:off x="3277525" y="4004577"/>
              <a:ext cx="232128" cy="152400"/>
              <a:chOff x="528" y="336"/>
              <a:chExt cx="3268" cy="1920"/>
            </a:xfrm>
          </p:grpSpPr>
          <p:sp>
            <p:nvSpPr>
              <p:cNvPr id="45929" name="Oval 929">
                <a:extLst>
                  <a:ext uri="{FF2B5EF4-FFF2-40B4-BE49-F238E27FC236}">
                    <a16:creationId xmlns:a16="http://schemas.microsoft.com/office/drawing/2014/main" id="{92C493A9-1A6A-4BC4-9F32-97332351CBB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30" name="Oval 930">
                <a:extLst>
                  <a:ext uri="{FF2B5EF4-FFF2-40B4-BE49-F238E27FC236}">
                    <a16:creationId xmlns:a16="http://schemas.microsoft.com/office/drawing/2014/main" id="{688E3753-5F9D-4103-A26D-A41AE3B839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49" name="Group 928">
              <a:extLst>
                <a:ext uri="{FF2B5EF4-FFF2-40B4-BE49-F238E27FC236}">
                  <a16:creationId xmlns:a16="http://schemas.microsoft.com/office/drawing/2014/main" id="{F7FEF7AD-7360-4916-829E-21D08D3C6B74}"/>
                </a:ext>
              </a:extLst>
            </p:cNvPr>
            <p:cNvGrpSpPr>
              <a:grpSpLocks/>
            </p:cNvGrpSpPr>
            <p:nvPr/>
          </p:nvGrpSpPr>
          <p:grpSpPr bwMode="auto">
            <a:xfrm rot="5400000">
              <a:off x="3209795" y="3886045"/>
              <a:ext cx="232128" cy="152400"/>
              <a:chOff x="528" y="336"/>
              <a:chExt cx="3268" cy="1920"/>
            </a:xfrm>
          </p:grpSpPr>
          <p:sp>
            <p:nvSpPr>
              <p:cNvPr id="45927" name="Oval 929">
                <a:extLst>
                  <a:ext uri="{FF2B5EF4-FFF2-40B4-BE49-F238E27FC236}">
                    <a16:creationId xmlns:a16="http://schemas.microsoft.com/office/drawing/2014/main" id="{7F4825D8-06DC-4132-AA16-1C2180EB9F7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28" name="Oval 930">
                <a:extLst>
                  <a:ext uri="{FF2B5EF4-FFF2-40B4-BE49-F238E27FC236}">
                    <a16:creationId xmlns:a16="http://schemas.microsoft.com/office/drawing/2014/main" id="{87A48E58-52B2-4E4C-A74C-473DCD2764E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0" name="Group 928">
              <a:extLst>
                <a:ext uri="{FF2B5EF4-FFF2-40B4-BE49-F238E27FC236}">
                  <a16:creationId xmlns:a16="http://schemas.microsoft.com/office/drawing/2014/main" id="{157BB363-CAA5-4566-AF5C-F07E9B1D93A3}"/>
                </a:ext>
              </a:extLst>
            </p:cNvPr>
            <p:cNvGrpSpPr>
              <a:grpSpLocks/>
            </p:cNvGrpSpPr>
            <p:nvPr/>
          </p:nvGrpSpPr>
          <p:grpSpPr bwMode="auto">
            <a:xfrm rot="5400000">
              <a:off x="3658526" y="4343230"/>
              <a:ext cx="232128" cy="152400"/>
              <a:chOff x="528" y="336"/>
              <a:chExt cx="3268" cy="1920"/>
            </a:xfrm>
          </p:grpSpPr>
          <p:sp>
            <p:nvSpPr>
              <p:cNvPr id="45925" name="Oval 929">
                <a:extLst>
                  <a:ext uri="{FF2B5EF4-FFF2-40B4-BE49-F238E27FC236}">
                    <a16:creationId xmlns:a16="http://schemas.microsoft.com/office/drawing/2014/main" id="{D111788F-1A76-4C1C-A9CC-667995F5C6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26" name="Oval 930">
                <a:extLst>
                  <a:ext uri="{FF2B5EF4-FFF2-40B4-BE49-F238E27FC236}">
                    <a16:creationId xmlns:a16="http://schemas.microsoft.com/office/drawing/2014/main" id="{760A0F3B-673C-4BE6-A6E2-40290B1BA64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1" name="Group 928">
              <a:extLst>
                <a:ext uri="{FF2B5EF4-FFF2-40B4-BE49-F238E27FC236}">
                  <a16:creationId xmlns:a16="http://schemas.microsoft.com/office/drawing/2014/main" id="{E018B49C-4E4B-4690-A8CB-94019E589DD1}"/>
                </a:ext>
              </a:extLst>
            </p:cNvPr>
            <p:cNvGrpSpPr>
              <a:grpSpLocks/>
            </p:cNvGrpSpPr>
            <p:nvPr/>
          </p:nvGrpSpPr>
          <p:grpSpPr bwMode="auto">
            <a:xfrm rot="5400000">
              <a:off x="3590796" y="4224698"/>
              <a:ext cx="232128" cy="152400"/>
              <a:chOff x="528" y="336"/>
              <a:chExt cx="3268" cy="1920"/>
            </a:xfrm>
          </p:grpSpPr>
          <p:sp>
            <p:nvSpPr>
              <p:cNvPr id="45923" name="Oval 929">
                <a:extLst>
                  <a:ext uri="{FF2B5EF4-FFF2-40B4-BE49-F238E27FC236}">
                    <a16:creationId xmlns:a16="http://schemas.microsoft.com/office/drawing/2014/main" id="{46C6FC59-8A60-4EAA-9C96-49B59CC61CE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24" name="Oval 930">
                <a:extLst>
                  <a:ext uri="{FF2B5EF4-FFF2-40B4-BE49-F238E27FC236}">
                    <a16:creationId xmlns:a16="http://schemas.microsoft.com/office/drawing/2014/main" id="{FA6CF90E-52C5-47FE-A7F5-6475FD2E0B3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2" name="Group 928">
              <a:extLst>
                <a:ext uri="{FF2B5EF4-FFF2-40B4-BE49-F238E27FC236}">
                  <a16:creationId xmlns:a16="http://schemas.microsoft.com/office/drawing/2014/main" id="{DC5A32B5-FC0D-4D7C-AA47-69952E9B9DA0}"/>
                </a:ext>
              </a:extLst>
            </p:cNvPr>
            <p:cNvGrpSpPr>
              <a:grpSpLocks/>
            </p:cNvGrpSpPr>
            <p:nvPr/>
          </p:nvGrpSpPr>
          <p:grpSpPr bwMode="auto">
            <a:xfrm rot="5400000">
              <a:off x="3531529" y="4106175"/>
              <a:ext cx="232128" cy="152400"/>
              <a:chOff x="528" y="336"/>
              <a:chExt cx="3268" cy="1920"/>
            </a:xfrm>
          </p:grpSpPr>
          <p:sp>
            <p:nvSpPr>
              <p:cNvPr id="45921" name="Oval 929">
                <a:extLst>
                  <a:ext uri="{FF2B5EF4-FFF2-40B4-BE49-F238E27FC236}">
                    <a16:creationId xmlns:a16="http://schemas.microsoft.com/office/drawing/2014/main" id="{59AA412E-188B-4181-B233-CDF4CBE4F6D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22" name="Oval 930">
                <a:extLst>
                  <a:ext uri="{FF2B5EF4-FFF2-40B4-BE49-F238E27FC236}">
                    <a16:creationId xmlns:a16="http://schemas.microsoft.com/office/drawing/2014/main" id="{3A885670-5420-4C63-BF80-F1E580A865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3" name="Group 928">
              <a:extLst>
                <a:ext uri="{FF2B5EF4-FFF2-40B4-BE49-F238E27FC236}">
                  <a16:creationId xmlns:a16="http://schemas.microsoft.com/office/drawing/2014/main" id="{AD2DE8C2-F9C1-44A5-AFAA-B95ECFE0E35C}"/>
                </a:ext>
              </a:extLst>
            </p:cNvPr>
            <p:cNvGrpSpPr>
              <a:grpSpLocks/>
            </p:cNvGrpSpPr>
            <p:nvPr/>
          </p:nvGrpSpPr>
          <p:grpSpPr bwMode="auto">
            <a:xfrm rot="5400000">
              <a:off x="3455332" y="3996110"/>
              <a:ext cx="232128" cy="152400"/>
              <a:chOff x="528" y="336"/>
              <a:chExt cx="3268" cy="1920"/>
            </a:xfrm>
          </p:grpSpPr>
          <p:sp>
            <p:nvSpPr>
              <p:cNvPr id="45919" name="Oval 929">
                <a:extLst>
                  <a:ext uri="{FF2B5EF4-FFF2-40B4-BE49-F238E27FC236}">
                    <a16:creationId xmlns:a16="http://schemas.microsoft.com/office/drawing/2014/main" id="{AF0DF7CF-167B-4B8B-A976-C9B5CD8E2D6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20" name="Oval 930">
                <a:extLst>
                  <a:ext uri="{FF2B5EF4-FFF2-40B4-BE49-F238E27FC236}">
                    <a16:creationId xmlns:a16="http://schemas.microsoft.com/office/drawing/2014/main" id="{30F46B61-6E40-4888-AE7E-8D3788E7B3E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4" name="Group 928">
              <a:extLst>
                <a:ext uri="{FF2B5EF4-FFF2-40B4-BE49-F238E27FC236}">
                  <a16:creationId xmlns:a16="http://schemas.microsoft.com/office/drawing/2014/main" id="{E21C9A8F-8A53-4C48-AB61-A6176BE0AAEE}"/>
                </a:ext>
              </a:extLst>
            </p:cNvPr>
            <p:cNvGrpSpPr>
              <a:grpSpLocks/>
            </p:cNvGrpSpPr>
            <p:nvPr/>
          </p:nvGrpSpPr>
          <p:grpSpPr bwMode="auto">
            <a:xfrm rot="5400000">
              <a:off x="3379129" y="3894506"/>
              <a:ext cx="232128" cy="152400"/>
              <a:chOff x="528" y="336"/>
              <a:chExt cx="3268" cy="1920"/>
            </a:xfrm>
          </p:grpSpPr>
          <p:sp>
            <p:nvSpPr>
              <p:cNvPr id="45917" name="Oval 929">
                <a:extLst>
                  <a:ext uri="{FF2B5EF4-FFF2-40B4-BE49-F238E27FC236}">
                    <a16:creationId xmlns:a16="http://schemas.microsoft.com/office/drawing/2014/main" id="{657FBD3F-A195-46F2-92DA-A36F10E84B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18" name="Oval 930">
                <a:extLst>
                  <a:ext uri="{FF2B5EF4-FFF2-40B4-BE49-F238E27FC236}">
                    <a16:creationId xmlns:a16="http://schemas.microsoft.com/office/drawing/2014/main" id="{89EC1A39-FD24-4C70-B341-865C3BA25F6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5" name="Group 928">
              <a:extLst>
                <a:ext uri="{FF2B5EF4-FFF2-40B4-BE49-F238E27FC236}">
                  <a16:creationId xmlns:a16="http://schemas.microsoft.com/office/drawing/2014/main" id="{20F3CC70-C55A-47BE-8451-6430252465FF}"/>
                </a:ext>
              </a:extLst>
            </p:cNvPr>
            <p:cNvGrpSpPr>
              <a:grpSpLocks/>
            </p:cNvGrpSpPr>
            <p:nvPr/>
          </p:nvGrpSpPr>
          <p:grpSpPr bwMode="auto">
            <a:xfrm rot="5400000">
              <a:off x="3302926" y="3792902"/>
              <a:ext cx="232128" cy="152400"/>
              <a:chOff x="528" y="336"/>
              <a:chExt cx="3268" cy="1920"/>
            </a:xfrm>
          </p:grpSpPr>
          <p:sp>
            <p:nvSpPr>
              <p:cNvPr id="45915" name="Oval 929">
                <a:extLst>
                  <a:ext uri="{FF2B5EF4-FFF2-40B4-BE49-F238E27FC236}">
                    <a16:creationId xmlns:a16="http://schemas.microsoft.com/office/drawing/2014/main" id="{25C1328F-504D-4356-AE11-1AABA56E53C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16" name="Oval 930">
                <a:extLst>
                  <a:ext uri="{FF2B5EF4-FFF2-40B4-BE49-F238E27FC236}">
                    <a16:creationId xmlns:a16="http://schemas.microsoft.com/office/drawing/2014/main" id="{043F93F8-4A53-467B-B7A5-F8257E11C43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6" name="Group 928">
              <a:extLst>
                <a:ext uri="{FF2B5EF4-FFF2-40B4-BE49-F238E27FC236}">
                  <a16:creationId xmlns:a16="http://schemas.microsoft.com/office/drawing/2014/main" id="{C6BFCD4B-C02D-40A8-8B81-763CB7CCC614}"/>
                </a:ext>
              </a:extLst>
            </p:cNvPr>
            <p:cNvGrpSpPr>
              <a:grpSpLocks/>
            </p:cNvGrpSpPr>
            <p:nvPr/>
          </p:nvGrpSpPr>
          <p:grpSpPr bwMode="auto">
            <a:xfrm rot="5400000">
              <a:off x="3235196" y="3674370"/>
              <a:ext cx="232128" cy="152400"/>
              <a:chOff x="528" y="336"/>
              <a:chExt cx="3268" cy="1920"/>
            </a:xfrm>
          </p:grpSpPr>
          <p:sp>
            <p:nvSpPr>
              <p:cNvPr id="45913" name="Oval 929">
                <a:extLst>
                  <a:ext uri="{FF2B5EF4-FFF2-40B4-BE49-F238E27FC236}">
                    <a16:creationId xmlns:a16="http://schemas.microsoft.com/office/drawing/2014/main" id="{42F40E27-A741-4238-9DCE-261BED53C8D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14" name="Oval 930">
                <a:extLst>
                  <a:ext uri="{FF2B5EF4-FFF2-40B4-BE49-F238E27FC236}">
                    <a16:creationId xmlns:a16="http://schemas.microsoft.com/office/drawing/2014/main" id="{4A3619D4-44B2-43D4-BE81-A067992F19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7" name="Group 928">
              <a:extLst>
                <a:ext uri="{FF2B5EF4-FFF2-40B4-BE49-F238E27FC236}">
                  <a16:creationId xmlns:a16="http://schemas.microsoft.com/office/drawing/2014/main" id="{61B74AD2-C1DB-4CD3-B7B3-02C60F14C0C3}"/>
                </a:ext>
              </a:extLst>
            </p:cNvPr>
            <p:cNvGrpSpPr>
              <a:grpSpLocks/>
            </p:cNvGrpSpPr>
            <p:nvPr/>
          </p:nvGrpSpPr>
          <p:grpSpPr bwMode="auto">
            <a:xfrm rot="5400000">
              <a:off x="3810928" y="4385592"/>
              <a:ext cx="232128" cy="152400"/>
              <a:chOff x="528" y="336"/>
              <a:chExt cx="3268" cy="1920"/>
            </a:xfrm>
          </p:grpSpPr>
          <p:sp>
            <p:nvSpPr>
              <p:cNvPr id="45911" name="Oval 929">
                <a:extLst>
                  <a:ext uri="{FF2B5EF4-FFF2-40B4-BE49-F238E27FC236}">
                    <a16:creationId xmlns:a16="http://schemas.microsoft.com/office/drawing/2014/main" id="{E29DD60B-1120-4944-B953-1F70957759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12" name="Oval 930">
                <a:extLst>
                  <a:ext uri="{FF2B5EF4-FFF2-40B4-BE49-F238E27FC236}">
                    <a16:creationId xmlns:a16="http://schemas.microsoft.com/office/drawing/2014/main" id="{55D1BB80-57FD-445E-A9DD-04853979A69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8" name="Group 928">
              <a:extLst>
                <a:ext uri="{FF2B5EF4-FFF2-40B4-BE49-F238E27FC236}">
                  <a16:creationId xmlns:a16="http://schemas.microsoft.com/office/drawing/2014/main" id="{9F9F636C-AA6E-4DA4-97BB-6F8E54FCEE0E}"/>
                </a:ext>
              </a:extLst>
            </p:cNvPr>
            <p:cNvGrpSpPr>
              <a:grpSpLocks/>
            </p:cNvGrpSpPr>
            <p:nvPr/>
          </p:nvGrpSpPr>
          <p:grpSpPr bwMode="auto">
            <a:xfrm rot="5400000">
              <a:off x="3734725" y="4283988"/>
              <a:ext cx="232128" cy="152400"/>
              <a:chOff x="528" y="336"/>
              <a:chExt cx="3268" cy="1920"/>
            </a:xfrm>
          </p:grpSpPr>
          <p:sp>
            <p:nvSpPr>
              <p:cNvPr id="45909" name="Oval 929">
                <a:extLst>
                  <a:ext uri="{FF2B5EF4-FFF2-40B4-BE49-F238E27FC236}">
                    <a16:creationId xmlns:a16="http://schemas.microsoft.com/office/drawing/2014/main" id="{431679B7-17F2-4304-AA16-A13D770C421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10" name="Oval 930">
                <a:extLst>
                  <a:ext uri="{FF2B5EF4-FFF2-40B4-BE49-F238E27FC236}">
                    <a16:creationId xmlns:a16="http://schemas.microsoft.com/office/drawing/2014/main" id="{343B8487-B954-4AB4-8C07-045270F7E3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59" name="Group 928">
              <a:extLst>
                <a:ext uri="{FF2B5EF4-FFF2-40B4-BE49-F238E27FC236}">
                  <a16:creationId xmlns:a16="http://schemas.microsoft.com/office/drawing/2014/main" id="{42D2731A-56E9-4DEB-AF52-FF8D555306A7}"/>
                </a:ext>
              </a:extLst>
            </p:cNvPr>
            <p:cNvGrpSpPr>
              <a:grpSpLocks/>
            </p:cNvGrpSpPr>
            <p:nvPr/>
          </p:nvGrpSpPr>
          <p:grpSpPr bwMode="auto">
            <a:xfrm rot="5400000">
              <a:off x="3666995" y="4165456"/>
              <a:ext cx="232128" cy="152400"/>
              <a:chOff x="528" y="336"/>
              <a:chExt cx="3268" cy="1920"/>
            </a:xfrm>
          </p:grpSpPr>
          <p:sp>
            <p:nvSpPr>
              <p:cNvPr id="45907" name="Oval 929">
                <a:extLst>
                  <a:ext uri="{FF2B5EF4-FFF2-40B4-BE49-F238E27FC236}">
                    <a16:creationId xmlns:a16="http://schemas.microsoft.com/office/drawing/2014/main" id="{709A350A-6722-406D-815A-10B68CE4D08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08" name="Oval 930">
                <a:extLst>
                  <a:ext uri="{FF2B5EF4-FFF2-40B4-BE49-F238E27FC236}">
                    <a16:creationId xmlns:a16="http://schemas.microsoft.com/office/drawing/2014/main" id="{1D9B15BF-5870-42C4-A863-94E539C5E3A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0" name="Group 928">
              <a:extLst>
                <a:ext uri="{FF2B5EF4-FFF2-40B4-BE49-F238E27FC236}">
                  <a16:creationId xmlns:a16="http://schemas.microsoft.com/office/drawing/2014/main" id="{D43DD52F-65D1-490C-A9D1-6EF23E8D55FC}"/>
                </a:ext>
              </a:extLst>
            </p:cNvPr>
            <p:cNvGrpSpPr>
              <a:grpSpLocks/>
            </p:cNvGrpSpPr>
            <p:nvPr/>
          </p:nvGrpSpPr>
          <p:grpSpPr bwMode="auto">
            <a:xfrm rot="5400000">
              <a:off x="3607728" y="4046933"/>
              <a:ext cx="232128" cy="152400"/>
              <a:chOff x="528" y="336"/>
              <a:chExt cx="3268" cy="1920"/>
            </a:xfrm>
          </p:grpSpPr>
          <p:sp>
            <p:nvSpPr>
              <p:cNvPr id="45905" name="Oval 929">
                <a:extLst>
                  <a:ext uri="{FF2B5EF4-FFF2-40B4-BE49-F238E27FC236}">
                    <a16:creationId xmlns:a16="http://schemas.microsoft.com/office/drawing/2014/main" id="{3C4CEC27-4ADD-40EB-9F5B-2751ED15A98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06" name="Oval 930">
                <a:extLst>
                  <a:ext uri="{FF2B5EF4-FFF2-40B4-BE49-F238E27FC236}">
                    <a16:creationId xmlns:a16="http://schemas.microsoft.com/office/drawing/2014/main" id="{66796454-836E-45C4-A54C-3A62FB81C01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1" name="Group 928">
              <a:extLst>
                <a:ext uri="{FF2B5EF4-FFF2-40B4-BE49-F238E27FC236}">
                  <a16:creationId xmlns:a16="http://schemas.microsoft.com/office/drawing/2014/main" id="{AC56B175-2901-4AB2-92D8-04A07ACC9B64}"/>
                </a:ext>
              </a:extLst>
            </p:cNvPr>
            <p:cNvGrpSpPr>
              <a:grpSpLocks/>
            </p:cNvGrpSpPr>
            <p:nvPr/>
          </p:nvGrpSpPr>
          <p:grpSpPr bwMode="auto">
            <a:xfrm rot="5400000">
              <a:off x="3531531" y="3936868"/>
              <a:ext cx="232128" cy="152400"/>
              <a:chOff x="528" y="336"/>
              <a:chExt cx="3268" cy="1920"/>
            </a:xfrm>
          </p:grpSpPr>
          <p:sp>
            <p:nvSpPr>
              <p:cNvPr id="45903" name="Oval 929">
                <a:extLst>
                  <a:ext uri="{FF2B5EF4-FFF2-40B4-BE49-F238E27FC236}">
                    <a16:creationId xmlns:a16="http://schemas.microsoft.com/office/drawing/2014/main" id="{AC5DFC77-6726-4120-963F-FF885B5F49E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04" name="Oval 930">
                <a:extLst>
                  <a:ext uri="{FF2B5EF4-FFF2-40B4-BE49-F238E27FC236}">
                    <a16:creationId xmlns:a16="http://schemas.microsoft.com/office/drawing/2014/main" id="{CE65FC4E-C87A-4617-BF8F-BD195418343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2" name="Group 928">
              <a:extLst>
                <a:ext uri="{FF2B5EF4-FFF2-40B4-BE49-F238E27FC236}">
                  <a16:creationId xmlns:a16="http://schemas.microsoft.com/office/drawing/2014/main" id="{CF90385B-D755-4DA3-AE2E-A034EB2CCFCD}"/>
                </a:ext>
              </a:extLst>
            </p:cNvPr>
            <p:cNvGrpSpPr>
              <a:grpSpLocks/>
            </p:cNvGrpSpPr>
            <p:nvPr/>
          </p:nvGrpSpPr>
          <p:grpSpPr bwMode="auto">
            <a:xfrm rot="5400000">
              <a:off x="3455328" y="3835264"/>
              <a:ext cx="232128" cy="152400"/>
              <a:chOff x="528" y="336"/>
              <a:chExt cx="3268" cy="1920"/>
            </a:xfrm>
          </p:grpSpPr>
          <p:sp>
            <p:nvSpPr>
              <p:cNvPr id="45901" name="Oval 929">
                <a:extLst>
                  <a:ext uri="{FF2B5EF4-FFF2-40B4-BE49-F238E27FC236}">
                    <a16:creationId xmlns:a16="http://schemas.microsoft.com/office/drawing/2014/main" id="{720435E4-7F6F-4177-8B32-D74D0F73A1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02" name="Oval 930">
                <a:extLst>
                  <a:ext uri="{FF2B5EF4-FFF2-40B4-BE49-F238E27FC236}">
                    <a16:creationId xmlns:a16="http://schemas.microsoft.com/office/drawing/2014/main" id="{306A0271-7B57-4D12-9BF9-645E4C7117B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3" name="Group 928">
              <a:extLst>
                <a:ext uri="{FF2B5EF4-FFF2-40B4-BE49-F238E27FC236}">
                  <a16:creationId xmlns:a16="http://schemas.microsoft.com/office/drawing/2014/main" id="{EC348BD0-11CB-4D81-AB8D-17B6EF77ADAB}"/>
                </a:ext>
              </a:extLst>
            </p:cNvPr>
            <p:cNvGrpSpPr>
              <a:grpSpLocks/>
            </p:cNvGrpSpPr>
            <p:nvPr/>
          </p:nvGrpSpPr>
          <p:grpSpPr bwMode="auto">
            <a:xfrm rot="5400000">
              <a:off x="3379125" y="3733660"/>
              <a:ext cx="232128" cy="152400"/>
              <a:chOff x="528" y="336"/>
              <a:chExt cx="3268" cy="1920"/>
            </a:xfrm>
          </p:grpSpPr>
          <p:sp>
            <p:nvSpPr>
              <p:cNvPr id="45899" name="Oval 929">
                <a:extLst>
                  <a:ext uri="{FF2B5EF4-FFF2-40B4-BE49-F238E27FC236}">
                    <a16:creationId xmlns:a16="http://schemas.microsoft.com/office/drawing/2014/main" id="{22629F52-DA49-457B-B023-D6072B0CC51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900" name="Oval 930">
                <a:extLst>
                  <a:ext uri="{FF2B5EF4-FFF2-40B4-BE49-F238E27FC236}">
                    <a16:creationId xmlns:a16="http://schemas.microsoft.com/office/drawing/2014/main" id="{8E16284C-2C00-410E-BD39-16F34CA64A0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4" name="Group 928">
              <a:extLst>
                <a:ext uri="{FF2B5EF4-FFF2-40B4-BE49-F238E27FC236}">
                  <a16:creationId xmlns:a16="http://schemas.microsoft.com/office/drawing/2014/main" id="{6A67C397-8313-463B-A507-792C34C3D40C}"/>
                </a:ext>
              </a:extLst>
            </p:cNvPr>
            <p:cNvGrpSpPr>
              <a:grpSpLocks/>
            </p:cNvGrpSpPr>
            <p:nvPr/>
          </p:nvGrpSpPr>
          <p:grpSpPr bwMode="auto">
            <a:xfrm rot="5400000">
              <a:off x="3311395" y="3615128"/>
              <a:ext cx="232128" cy="152400"/>
              <a:chOff x="528" y="336"/>
              <a:chExt cx="3268" cy="1920"/>
            </a:xfrm>
          </p:grpSpPr>
          <p:sp>
            <p:nvSpPr>
              <p:cNvPr id="45897" name="Oval 929">
                <a:extLst>
                  <a:ext uri="{FF2B5EF4-FFF2-40B4-BE49-F238E27FC236}">
                    <a16:creationId xmlns:a16="http://schemas.microsoft.com/office/drawing/2014/main" id="{8A2B19C4-C05B-4EC1-9048-AEE193CA1C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98" name="Oval 930">
                <a:extLst>
                  <a:ext uri="{FF2B5EF4-FFF2-40B4-BE49-F238E27FC236}">
                    <a16:creationId xmlns:a16="http://schemas.microsoft.com/office/drawing/2014/main" id="{9B73D8C8-6AD3-4912-B8A1-64615432F8D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5" name="Group 928">
              <a:extLst>
                <a:ext uri="{FF2B5EF4-FFF2-40B4-BE49-F238E27FC236}">
                  <a16:creationId xmlns:a16="http://schemas.microsoft.com/office/drawing/2014/main" id="{FE916BDF-32A9-4AFB-A0F1-3F1F312FD9AF}"/>
                </a:ext>
              </a:extLst>
            </p:cNvPr>
            <p:cNvGrpSpPr>
              <a:grpSpLocks/>
            </p:cNvGrpSpPr>
            <p:nvPr/>
          </p:nvGrpSpPr>
          <p:grpSpPr bwMode="auto">
            <a:xfrm rot="5400000">
              <a:off x="3980262" y="4385586"/>
              <a:ext cx="232128" cy="152400"/>
              <a:chOff x="528" y="336"/>
              <a:chExt cx="3268" cy="1920"/>
            </a:xfrm>
          </p:grpSpPr>
          <p:sp>
            <p:nvSpPr>
              <p:cNvPr id="45895" name="Oval 929">
                <a:extLst>
                  <a:ext uri="{FF2B5EF4-FFF2-40B4-BE49-F238E27FC236}">
                    <a16:creationId xmlns:a16="http://schemas.microsoft.com/office/drawing/2014/main" id="{4B06F9D3-D409-43AC-AE7E-E498AF3E6E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96" name="Oval 930">
                <a:extLst>
                  <a:ext uri="{FF2B5EF4-FFF2-40B4-BE49-F238E27FC236}">
                    <a16:creationId xmlns:a16="http://schemas.microsoft.com/office/drawing/2014/main" id="{EA821642-CA27-4BE2-9FE1-15EF1236847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6" name="Group 928">
              <a:extLst>
                <a:ext uri="{FF2B5EF4-FFF2-40B4-BE49-F238E27FC236}">
                  <a16:creationId xmlns:a16="http://schemas.microsoft.com/office/drawing/2014/main" id="{D13075E9-D52A-4E8A-8F74-15634D2810AD}"/>
                </a:ext>
              </a:extLst>
            </p:cNvPr>
            <p:cNvGrpSpPr>
              <a:grpSpLocks/>
            </p:cNvGrpSpPr>
            <p:nvPr/>
          </p:nvGrpSpPr>
          <p:grpSpPr bwMode="auto">
            <a:xfrm rot="5400000">
              <a:off x="3904059" y="4283982"/>
              <a:ext cx="232128" cy="152400"/>
              <a:chOff x="528" y="336"/>
              <a:chExt cx="3268" cy="1920"/>
            </a:xfrm>
          </p:grpSpPr>
          <p:sp>
            <p:nvSpPr>
              <p:cNvPr id="45893" name="Oval 929">
                <a:extLst>
                  <a:ext uri="{FF2B5EF4-FFF2-40B4-BE49-F238E27FC236}">
                    <a16:creationId xmlns:a16="http://schemas.microsoft.com/office/drawing/2014/main" id="{3EBC6EFD-8523-47DA-A846-F8A5ECA737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94" name="Oval 930">
                <a:extLst>
                  <a:ext uri="{FF2B5EF4-FFF2-40B4-BE49-F238E27FC236}">
                    <a16:creationId xmlns:a16="http://schemas.microsoft.com/office/drawing/2014/main" id="{7289118D-A844-4734-8C07-3E9FB237A95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7" name="Group 928">
              <a:extLst>
                <a:ext uri="{FF2B5EF4-FFF2-40B4-BE49-F238E27FC236}">
                  <a16:creationId xmlns:a16="http://schemas.microsoft.com/office/drawing/2014/main" id="{A8B94413-CC7C-4941-A808-528A2B9F6C37}"/>
                </a:ext>
              </a:extLst>
            </p:cNvPr>
            <p:cNvGrpSpPr>
              <a:grpSpLocks/>
            </p:cNvGrpSpPr>
            <p:nvPr/>
          </p:nvGrpSpPr>
          <p:grpSpPr bwMode="auto">
            <a:xfrm rot="5400000">
              <a:off x="3827856" y="4182378"/>
              <a:ext cx="232128" cy="152400"/>
              <a:chOff x="528" y="336"/>
              <a:chExt cx="3268" cy="1920"/>
            </a:xfrm>
          </p:grpSpPr>
          <p:sp>
            <p:nvSpPr>
              <p:cNvPr id="45891" name="Oval 929">
                <a:extLst>
                  <a:ext uri="{FF2B5EF4-FFF2-40B4-BE49-F238E27FC236}">
                    <a16:creationId xmlns:a16="http://schemas.microsoft.com/office/drawing/2014/main" id="{22C8D96E-ADAF-4090-B6A6-D3BF8E35089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92" name="Oval 930">
                <a:extLst>
                  <a:ext uri="{FF2B5EF4-FFF2-40B4-BE49-F238E27FC236}">
                    <a16:creationId xmlns:a16="http://schemas.microsoft.com/office/drawing/2014/main" id="{750ECEB4-38FA-4966-8C66-90115B2BD29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8" name="Group 928">
              <a:extLst>
                <a:ext uri="{FF2B5EF4-FFF2-40B4-BE49-F238E27FC236}">
                  <a16:creationId xmlns:a16="http://schemas.microsoft.com/office/drawing/2014/main" id="{FABCCEF4-950D-41B2-AA48-A9FE643D33E3}"/>
                </a:ext>
              </a:extLst>
            </p:cNvPr>
            <p:cNvGrpSpPr>
              <a:grpSpLocks/>
            </p:cNvGrpSpPr>
            <p:nvPr/>
          </p:nvGrpSpPr>
          <p:grpSpPr bwMode="auto">
            <a:xfrm rot="5400000">
              <a:off x="3336784" y="3538913"/>
              <a:ext cx="232128" cy="152400"/>
              <a:chOff x="528" y="336"/>
              <a:chExt cx="3268" cy="1920"/>
            </a:xfrm>
          </p:grpSpPr>
          <p:sp>
            <p:nvSpPr>
              <p:cNvPr id="45889" name="Oval 929">
                <a:extLst>
                  <a:ext uri="{FF2B5EF4-FFF2-40B4-BE49-F238E27FC236}">
                    <a16:creationId xmlns:a16="http://schemas.microsoft.com/office/drawing/2014/main" id="{1F3EA719-3F76-42E7-90E5-34147F6F965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90" name="Oval 930">
                <a:extLst>
                  <a:ext uri="{FF2B5EF4-FFF2-40B4-BE49-F238E27FC236}">
                    <a16:creationId xmlns:a16="http://schemas.microsoft.com/office/drawing/2014/main" id="{D9288F8C-7CDC-4D8F-B499-20A7CBCF0DF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69" name="Group 928">
              <a:extLst>
                <a:ext uri="{FF2B5EF4-FFF2-40B4-BE49-F238E27FC236}">
                  <a16:creationId xmlns:a16="http://schemas.microsoft.com/office/drawing/2014/main" id="{8FA55D0B-E50A-4A82-BE18-59B0B350A5E5}"/>
                </a:ext>
              </a:extLst>
            </p:cNvPr>
            <p:cNvGrpSpPr>
              <a:grpSpLocks/>
            </p:cNvGrpSpPr>
            <p:nvPr/>
          </p:nvGrpSpPr>
          <p:grpSpPr bwMode="auto">
            <a:xfrm rot="5400000">
              <a:off x="3218252" y="3513518"/>
              <a:ext cx="232128" cy="152400"/>
              <a:chOff x="528" y="336"/>
              <a:chExt cx="3268" cy="1920"/>
            </a:xfrm>
          </p:grpSpPr>
          <p:sp>
            <p:nvSpPr>
              <p:cNvPr id="45887" name="Oval 929">
                <a:extLst>
                  <a:ext uri="{FF2B5EF4-FFF2-40B4-BE49-F238E27FC236}">
                    <a16:creationId xmlns:a16="http://schemas.microsoft.com/office/drawing/2014/main" id="{EF53ABA3-D4AA-480A-893E-B45ED464EC5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88" name="Oval 930">
                <a:extLst>
                  <a:ext uri="{FF2B5EF4-FFF2-40B4-BE49-F238E27FC236}">
                    <a16:creationId xmlns:a16="http://schemas.microsoft.com/office/drawing/2014/main" id="{4B1A6942-2869-49F0-8418-A61B9B8211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0" name="Group 928">
              <a:extLst>
                <a:ext uri="{FF2B5EF4-FFF2-40B4-BE49-F238E27FC236}">
                  <a16:creationId xmlns:a16="http://schemas.microsoft.com/office/drawing/2014/main" id="{CB7D6690-43F9-402A-893B-E0B278BA34A9}"/>
                </a:ext>
              </a:extLst>
            </p:cNvPr>
            <p:cNvGrpSpPr>
              <a:grpSpLocks/>
            </p:cNvGrpSpPr>
            <p:nvPr/>
          </p:nvGrpSpPr>
          <p:grpSpPr bwMode="auto">
            <a:xfrm rot="5400000">
              <a:off x="4115728" y="4326311"/>
              <a:ext cx="232128" cy="152400"/>
              <a:chOff x="528" y="336"/>
              <a:chExt cx="3268" cy="1920"/>
            </a:xfrm>
          </p:grpSpPr>
          <p:sp>
            <p:nvSpPr>
              <p:cNvPr id="45885" name="Oval 929">
                <a:extLst>
                  <a:ext uri="{FF2B5EF4-FFF2-40B4-BE49-F238E27FC236}">
                    <a16:creationId xmlns:a16="http://schemas.microsoft.com/office/drawing/2014/main" id="{2CEECCBF-8684-44C6-8674-28A2960B3B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86" name="Oval 930">
                <a:extLst>
                  <a:ext uri="{FF2B5EF4-FFF2-40B4-BE49-F238E27FC236}">
                    <a16:creationId xmlns:a16="http://schemas.microsoft.com/office/drawing/2014/main" id="{7E00E820-7F8C-4D5F-86D2-9DBC065F85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1" name="Group 928">
              <a:extLst>
                <a:ext uri="{FF2B5EF4-FFF2-40B4-BE49-F238E27FC236}">
                  <a16:creationId xmlns:a16="http://schemas.microsoft.com/office/drawing/2014/main" id="{B9B5CCFA-C30E-423F-8022-653D1DBF14C6}"/>
                </a:ext>
              </a:extLst>
            </p:cNvPr>
            <p:cNvGrpSpPr>
              <a:grpSpLocks/>
            </p:cNvGrpSpPr>
            <p:nvPr/>
          </p:nvGrpSpPr>
          <p:grpSpPr bwMode="auto">
            <a:xfrm rot="5400000">
              <a:off x="4039531" y="4216246"/>
              <a:ext cx="232128" cy="152400"/>
              <a:chOff x="528" y="336"/>
              <a:chExt cx="3268" cy="1920"/>
            </a:xfrm>
          </p:grpSpPr>
          <p:sp>
            <p:nvSpPr>
              <p:cNvPr id="45883" name="Oval 929">
                <a:extLst>
                  <a:ext uri="{FF2B5EF4-FFF2-40B4-BE49-F238E27FC236}">
                    <a16:creationId xmlns:a16="http://schemas.microsoft.com/office/drawing/2014/main" id="{283C09FC-6EB6-427B-9F12-91BB1DA7BFC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84" name="Oval 930">
                <a:extLst>
                  <a:ext uri="{FF2B5EF4-FFF2-40B4-BE49-F238E27FC236}">
                    <a16:creationId xmlns:a16="http://schemas.microsoft.com/office/drawing/2014/main" id="{C4ADC0AE-19A7-46B7-ACF8-E23B1B59275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2" name="Group 928">
              <a:extLst>
                <a:ext uri="{FF2B5EF4-FFF2-40B4-BE49-F238E27FC236}">
                  <a16:creationId xmlns:a16="http://schemas.microsoft.com/office/drawing/2014/main" id="{FF1F5D32-14C8-4096-BB67-27F516444AA2}"/>
                </a:ext>
              </a:extLst>
            </p:cNvPr>
            <p:cNvGrpSpPr>
              <a:grpSpLocks/>
            </p:cNvGrpSpPr>
            <p:nvPr/>
          </p:nvGrpSpPr>
          <p:grpSpPr bwMode="auto">
            <a:xfrm rot="5400000">
              <a:off x="3963328" y="4114642"/>
              <a:ext cx="232128" cy="152400"/>
              <a:chOff x="528" y="336"/>
              <a:chExt cx="3268" cy="1920"/>
            </a:xfrm>
          </p:grpSpPr>
          <p:sp>
            <p:nvSpPr>
              <p:cNvPr id="45881" name="Oval 929">
                <a:extLst>
                  <a:ext uri="{FF2B5EF4-FFF2-40B4-BE49-F238E27FC236}">
                    <a16:creationId xmlns:a16="http://schemas.microsoft.com/office/drawing/2014/main" id="{530D867D-CEB5-46AA-80D3-EAF9A1DF044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82" name="Oval 930">
                <a:extLst>
                  <a:ext uri="{FF2B5EF4-FFF2-40B4-BE49-F238E27FC236}">
                    <a16:creationId xmlns:a16="http://schemas.microsoft.com/office/drawing/2014/main" id="{3C5CE4D2-85F8-427B-B8E5-8947065C20E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3" name="Group 928">
              <a:extLst>
                <a:ext uri="{FF2B5EF4-FFF2-40B4-BE49-F238E27FC236}">
                  <a16:creationId xmlns:a16="http://schemas.microsoft.com/office/drawing/2014/main" id="{6A7022F0-7633-43CB-849B-3F01EE976D6D}"/>
                </a:ext>
              </a:extLst>
            </p:cNvPr>
            <p:cNvGrpSpPr>
              <a:grpSpLocks/>
            </p:cNvGrpSpPr>
            <p:nvPr/>
          </p:nvGrpSpPr>
          <p:grpSpPr bwMode="auto">
            <a:xfrm rot="5400000">
              <a:off x="3887125" y="4013038"/>
              <a:ext cx="232128" cy="152400"/>
              <a:chOff x="528" y="336"/>
              <a:chExt cx="3268" cy="1920"/>
            </a:xfrm>
          </p:grpSpPr>
          <p:sp>
            <p:nvSpPr>
              <p:cNvPr id="45879" name="Oval 929">
                <a:extLst>
                  <a:ext uri="{FF2B5EF4-FFF2-40B4-BE49-F238E27FC236}">
                    <a16:creationId xmlns:a16="http://schemas.microsoft.com/office/drawing/2014/main" id="{5809248E-1725-4124-8161-35ECB53907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80" name="Oval 930">
                <a:extLst>
                  <a:ext uri="{FF2B5EF4-FFF2-40B4-BE49-F238E27FC236}">
                    <a16:creationId xmlns:a16="http://schemas.microsoft.com/office/drawing/2014/main" id="{A04826A0-9E4A-431B-AA30-074E442B3B4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4" name="Group 928">
              <a:extLst>
                <a:ext uri="{FF2B5EF4-FFF2-40B4-BE49-F238E27FC236}">
                  <a16:creationId xmlns:a16="http://schemas.microsoft.com/office/drawing/2014/main" id="{B06ED4C9-115E-47BD-A332-A7E3A2DF8CC3}"/>
                </a:ext>
              </a:extLst>
            </p:cNvPr>
            <p:cNvGrpSpPr>
              <a:grpSpLocks/>
            </p:cNvGrpSpPr>
            <p:nvPr/>
          </p:nvGrpSpPr>
          <p:grpSpPr bwMode="auto">
            <a:xfrm rot="5400000">
              <a:off x="3887131" y="3894506"/>
              <a:ext cx="232128" cy="152400"/>
              <a:chOff x="528" y="336"/>
              <a:chExt cx="3268" cy="1920"/>
            </a:xfrm>
          </p:grpSpPr>
          <p:sp>
            <p:nvSpPr>
              <p:cNvPr id="45877" name="Oval 929">
                <a:extLst>
                  <a:ext uri="{FF2B5EF4-FFF2-40B4-BE49-F238E27FC236}">
                    <a16:creationId xmlns:a16="http://schemas.microsoft.com/office/drawing/2014/main" id="{0C6734A3-18D5-4C4C-9041-400F291EED6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78" name="Oval 930">
                <a:extLst>
                  <a:ext uri="{FF2B5EF4-FFF2-40B4-BE49-F238E27FC236}">
                    <a16:creationId xmlns:a16="http://schemas.microsoft.com/office/drawing/2014/main" id="{361E8228-15F3-4CE6-9E6D-1F7E09E5EA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5" name="Group 928">
              <a:extLst>
                <a:ext uri="{FF2B5EF4-FFF2-40B4-BE49-F238E27FC236}">
                  <a16:creationId xmlns:a16="http://schemas.microsoft.com/office/drawing/2014/main" id="{191B1450-67BD-4EE6-9455-998B020E1841}"/>
                </a:ext>
              </a:extLst>
            </p:cNvPr>
            <p:cNvGrpSpPr>
              <a:grpSpLocks/>
            </p:cNvGrpSpPr>
            <p:nvPr/>
          </p:nvGrpSpPr>
          <p:grpSpPr bwMode="auto">
            <a:xfrm rot="5400000">
              <a:off x="4242726" y="4343235"/>
              <a:ext cx="232128" cy="152400"/>
              <a:chOff x="528" y="336"/>
              <a:chExt cx="3268" cy="1920"/>
            </a:xfrm>
          </p:grpSpPr>
          <p:sp>
            <p:nvSpPr>
              <p:cNvPr id="45875" name="Oval 929">
                <a:extLst>
                  <a:ext uri="{FF2B5EF4-FFF2-40B4-BE49-F238E27FC236}">
                    <a16:creationId xmlns:a16="http://schemas.microsoft.com/office/drawing/2014/main" id="{D422403A-E8BD-431D-83D6-376DB2EAD90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76" name="Oval 930">
                <a:extLst>
                  <a:ext uri="{FF2B5EF4-FFF2-40B4-BE49-F238E27FC236}">
                    <a16:creationId xmlns:a16="http://schemas.microsoft.com/office/drawing/2014/main" id="{57E8C6F0-B939-475E-B07E-FFF6B82ADDB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6" name="Group 928">
              <a:extLst>
                <a:ext uri="{FF2B5EF4-FFF2-40B4-BE49-F238E27FC236}">
                  <a16:creationId xmlns:a16="http://schemas.microsoft.com/office/drawing/2014/main" id="{E16807FF-ACFD-43F9-B94F-ACA85ED54495}"/>
                </a:ext>
              </a:extLst>
            </p:cNvPr>
            <p:cNvGrpSpPr>
              <a:grpSpLocks/>
            </p:cNvGrpSpPr>
            <p:nvPr/>
          </p:nvGrpSpPr>
          <p:grpSpPr bwMode="auto">
            <a:xfrm rot="5400000">
              <a:off x="4174996" y="4224703"/>
              <a:ext cx="232128" cy="152400"/>
              <a:chOff x="528" y="336"/>
              <a:chExt cx="3268" cy="1920"/>
            </a:xfrm>
          </p:grpSpPr>
          <p:sp>
            <p:nvSpPr>
              <p:cNvPr id="45873" name="Oval 929">
                <a:extLst>
                  <a:ext uri="{FF2B5EF4-FFF2-40B4-BE49-F238E27FC236}">
                    <a16:creationId xmlns:a16="http://schemas.microsoft.com/office/drawing/2014/main" id="{36904926-86A8-49C7-9DBD-C8FF6CEBCCB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74" name="Oval 930">
                <a:extLst>
                  <a:ext uri="{FF2B5EF4-FFF2-40B4-BE49-F238E27FC236}">
                    <a16:creationId xmlns:a16="http://schemas.microsoft.com/office/drawing/2014/main" id="{6B46B3DA-0DB7-436B-ADB0-959AA05D278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77" name="Group 928">
              <a:extLst>
                <a:ext uri="{FF2B5EF4-FFF2-40B4-BE49-F238E27FC236}">
                  <a16:creationId xmlns:a16="http://schemas.microsoft.com/office/drawing/2014/main" id="{ADC6774C-9E11-4F5E-AEA1-E9CDB3453E85}"/>
                </a:ext>
              </a:extLst>
            </p:cNvPr>
            <p:cNvGrpSpPr>
              <a:grpSpLocks/>
            </p:cNvGrpSpPr>
            <p:nvPr/>
          </p:nvGrpSpPr>
          <p:grpSpPr bwMode="auto">
            <a:xfrm rot="5400000">
              <a:off x="4141129" y="4114636"/>
              <a:ext cx="232128" cy="152400"/>
              <a:chOff x="528" y="336"/>
              <a:chExt cx="3268" cy="1920"/>
            </a:xfrm>
          </p:grpSpPr>
          <p:sp>
            <p:nvSpPr>
              <p:cNvPr id="45871" name="Oval 929">
                <a:extLst>
                  <a:ext uri="{FF2B5EF4-FFF2-40B4-BE49-F238E27FC236}">
                    <a16:creationId xmlns:a16="http://schemas.microsoft.com/office/drawing/2014/main" id="{3A8B514B-0F7E-4DAB-9396-9FF766E2902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72" name="Oval 930">
                <a:extLst>
                  <a:ext uri="{FF2B5EF4-FFF2-40B4-BE49-F238E27FC236}">
                    <a16:creationId xmlns:a16="http://schemas.microsoft.com/office/drawing/2014/main" id="{140EC45D-E12A-45C8-8C32-52F2D87DFCE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sp>
          <p:nvSpPr>
            <p:cNvPr id="45578" name="Oval 929">
              <a:extLst>
                <a:ext uri="{FF2B5EF4-FFF2-40B4-BE49-F238E27FC236}">
                  <a16:creationId xmlns:a16="http://schemas.microsoft.com/office/drawing/2014/main" id="{375D12A2-3B4F-4D75-878B-51913F395E61}"/>
                </a:ext>
              </a:extLst>
            </p:cNvPr>
            <p:cNvSpPr>
              <a:spLocks noChangeArrowheads="1"/>
            </p:cNvSpPr>
            <p:nvPr/>
          </p:nvSpPr>
          <p:spPr bwMode="auto">
            <a:xfrm rot="5400000">
              <a:off x="4064932" y="4004571"/>
              <a:ext cx="232128" cy="15240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nvGrpSpPr>
            <p:cNvPr id="45579" name="Group 928">
              <a:extLst>
                <a:ext uri="{FF2B5EF4-FFF2-40B4-BE49-F238E27FC236}">
                  <a16:creationId xmlns:a16="http://schemas.microsoft.com/office/drawing/2014/main" id="{61E07FA3-CC74-44CC-B03D-9FB6E6972463}"/>
                </a:ext>
              </a:extLst>
            </p:cNvPr>
            <p:cNvGrpSpPr>
              <a:grpSpLocks/>
            </p:cNvGrpSpPr>
            <p:nvPr/>
          </p:nvGrpSpPr>
          <p:grpSpPr bwMode="auto">
            <a:xfrm rot="5400000">
              <a:off x="3988729" y="3902967"/>
              <a:ext cx="232128" cy="152400"/>
              <a:chOff x="528" y="336"/>
              <a:chExt cx="3268" cy="1920"/>
            </a:xfrm>
          </p:grpSpPr>
          <p:sp>
            <p:nvSpPr>
              <p:cNvPr id="45869" name="Oval 929">
                <a:extLst>
                  <a:ext uri="{FF2B5EF4-FFF2-40B4-BE49-F238E27FC236}">
                    <a16:creationId xmlns:a16="http://schemas.microsoft.com/office/drawing/2014/main" id="{9649D40B-6076-44D5-8EFB-0C2C16ECC9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70" name="Oval 930">
                <a:extLst>
                  <a:ext uri="{FF2B5EF4-FFF2-40B4-BE49-F238E27FC236}">
                    <a16:creationId xmlns:a16="http://schemas.microsoft.com/office/drawing/2014/main" id="{897D84BA-604B-4506-AC70-8EC6D6774E3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0" name="Group 928">
              <a:extLst>
                <a:ext uri="{FF2B5EF4-FFF2-40B4-BE49-F238E27FC236}">
                  <a16:creationId xmlns:a16="http://schemas.microsoft.com/office/drawing/2014/main" id="{EC99CB50-D755-436F-9468-B31B310E36DD}"/>
                </a:ext>
              </a:extLst>
            </p:cNvPr>
            <p:cNvGrpSpPr>
              <a:grpSpLocks/>
            </p:cNvGrpSpPr>
            <p:nvPr/>
          </p:nvGrpSpPr>
          <p:grpSpPr bwMode="auto">
            <a:xfrm rot="5400000">
              <a:off x="3633129" y="3352639"/>
              <a:ext cx="232128" cy="152400"/>
              <a:chOff x="528" y="336"/>
              <a:chExt cx="3268" cy="1920"/>
            </a:xfrm>
          </p:grpSpPr>
          <p:sp>
            <p:nvSpPr>
              <p:cNvPr id="45867" name="Oval 929">
                <a:extLst>
                  <a:ext uri="{FF2B5EF4-FFF2-40B4-BE49-F238E27FC236}">
                    <a16:creationId xmlns:a16="http://schemas.microsoft.com/office/drawing/2014/main" id="{108EC0C4-6FED-4B46-AC9C-605C7727713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68" name="Oval 930">
                <a:extLst>
                  <a:ext uri="{FF2B5EF4-FFF2-40B4-BE49-F238E27FC236}">
                    <a16:creationId xmlns:a16="http://schemas.microsoft.com/office/drawing/2014/main" id="{89CFCCE2-D8AA-454A-A861-7E62DE7ACCE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1" name="Group 928">
              <a:extLst>
                <a:ext uri="{FF2B5EF4-FFF2-40B4-BE49-F238E27FC236}">
                  <a16:creationId xmlns:a16="http://schemas.microsoft.com/office/drawing/2014/main" id="{CB22DCBF-3FCA-43FA-B66A-3BDA5979BC7C}"/>
                </a:ext>
              </a:extLst>
            </p:cNvPr>
            <p:cNvGrpSpPr>
              <a:grpSpLocks/>
            </p:cNvGrpSpPr>
            <p:nvPr/>
          </p:nvGrpSpPr>
          <p:grpSpPr bwMode="auto">
            <a:xfrm rot="5400000">
              <a:off x="3556926" y="3251035"/>
              <a:ext cx="232128" cy="152400"/>
              <a:chOff x="528" y="336"/>
              <a:chExt cx="3268" cy="1920"/>
            </a:xfrm>
          </p:grpSpPr>
          <p:sp>
            <p:nvSpPr>
              <p:cNvPr id="45865" name="Oval 929">
                <a:extLst>
                  <a:ext uri="{FF2B5EF4-FFF2-40B4-BE49-F238E27FC236}">
                    <a16:creationId xmlns:a16="http://schemas.microsoft.com/office/drawing/2014/main" id="{7587184E-1ECB-4113-B601-78A4DA9906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66" name="Oval 930">
                <a:extLst>
                  <a:ext uri="{FF2B5EF4-FFF2-40B4-BE49-F238E27FC236}">
                    <a16:creationId xmlns:a16="http://schemas.microsoft.com/office/drawing/2014/main" id="{0084DCD0-C4F2-472F-B6D3-2498FF6FBC5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2" name="Group 928">
              <a:extLst>
                <a:ext uri="{FF2B5EF4-FFF2-40B4-BE49-F238E27FC236}">
                  <a16:creationId xmlns:a16="http://schemas.microsoft.com/office/drawing/2014/main" id="{CC857611-BC8F-4C7B-BC18-6F7328C66474}"/>
                </a:ext>
              </a:extLst>
            </p:cNvPr>
            <p:cNvGrpSpPr>
              <a:grpSpLocks/>
            </p:cNvGrpSpPr>
            <p:nvPr/>
          </p:nvGrpSpPr>
          <p:grpSpPr bwMode="auto">
            <a:xfrm rot="5400000">
              <a:off x="3810930" y="5402282"/>
              <a:ext cx="232128" cy="152400"/>
              <a:chOff x="528" y="336"/>
              <a:chExt cx="3268" cy="1920"/>
            </a:xfrm>
          </p:grpSpPr>
          <p:sp>
            <p:nvSpPr>
              <p:cNvPr id="45863" name="Oval 929">
                <a:extLst>
                  <a:ext uri="{FF2B5EF4-FFF2-40B4-BE49-F238E27FC236}">
                    <a16:creationId xmlns:a16="http://schemas.microsoft.com/office/drawing/2014/main" id="{FB9DEF4D-5EFE-4727-8C56-5FAB6C00F46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64" name="Oval 930">
                <a:extLst>
                  <a:ext uri="{FF2B5EF4-FFF2-40B4-BE49-F238E27FC236}">
                    <a16:creationId xmlns:a16="http://schemas.microsoft.com/office/drawing/2014/main" id="{D0421327-31EB-41E0-B132-D479E655DA6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3" name="Group 928">
              <a:extLst>
                <a:ext uri="{FF2B5EF4-FFF2-40B4-BE49-F238E27FC236}">
                  <a16:creationId xmlns:a16="http://schemas.microsoft.com/office/drawing/2014/main" id="{F9E886F4-F5D1-497C-8B36-92B8A71DE2A0}"/>
                </a:ext>
              </a:extLst>
            </p:cNvPr>
            <p:cNvGrpSpPr>
              <a:grpSpLocks/>
            </p:cNvGrpSpPr>
            <p:nvPr/>
          </p:nvGrpSpPr>
          <p:grpSpPr bwMode="auto">
            <a:xfrm rot="5400000">
              <a:off x="2879593" y="5393836"/>
              <a:ext cx="232128" cy="152400"/>
              <a:chOff x="528" y="336"/>
              <a:chExt cx="3268" cy="1920"/>
            </a:xfrm>
          </p:grpSpPr>
          <p:sp>
            <p:nvSpPr>
              <p:cNvPr id="45861" name="Oval 929">
                <a:extLst>
                  <a:ext uri="{FF2B5EF4-FFF2-40B4-BE49-F238E27FC236}">
                    <a16:creationId xmlns:a16="http://schemas.microsoft.com/office/drawing/2014/main" id="{96583DBB-C83A-4F0E-B063-10A2ABCFE55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62" name="Oval 930">
                <a:extLst>
                  <a:ext uri="{FF2B5EF4-FFF2-40B4-BE49-F238E27FC236}">
                    <a16:creationId xmlns:a16="http://schemas.microsoft.com/office/drawing/2014/main" id="{BC3F5208-C82B-4032-B197-65B05EDE8A7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4" name="Group 928">
              <a:extLst>
                <a:ext uri="{FF2B5EF4-FFF2-40B4-BE49-F238E27FC236}">
                  <a16:creationId xmlns:a16="http://schemas.microsoft.com/office/drawing/2014/main" id="{FDF196FA-B2B0-410A-BCDA-4DB06249C3D7}"/>
                </a:ext>
              </a:extLst>
            </p:cNvPr>
            <p:cNvGrpSpPr>
              <a:grpSpLocks/>
            </p:cNvGrpSpPr>
            <p:nvPr/>
          </p:nvGrpSpPr>
          <p:grpSpPr bwMode="auto">
            <a:xfrm rot="5400000">
              <a:off x="2803396" y="5283771"/>
              <a:ext cx="232128" cy="152400"/>
              <a:chOff x="528" y="336"/>
              <a:chExt cx="3268" cy="1920"/>
            </a:xfrm>
          </p:grpSpPr>
          <p:sp>
            <p:nvSpPr>
              <p:cNvPr id="45859" name="Oval 929">
                <a:extLst>
                  <a:ext uri="{FF2B5EF4-FFF2-40B4-BE49-F238E27FC236}">
                    <a16:creationId xmlns:a16="http://schemas.microsoft.com/office/drawing/2014/main" id="{DA0710EB-04FE-4A44-AD96-D94005D360B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60" name="Oval 930">
                <a:extLst>
                  <a:ext uri="{FF2B5EF4-FFF2-40B4-BE49-F238E27FC236}">
                    <a16:creationId xmlns:a16="http://schemas.microsoft.com/office/drawing/2014/main" id="{5BD37414-A7EF-4636-8004-00B7205BC81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5" name="Group 928">
              <a:extLst>
                <a:ext uri="{FF2B5EF4-FFF2-40B4-BE49-F238E27FC236}">
                  <a16:creationId xmlns:a16="http://schemas.microsoft.com/office/drawing/2014/main" id="{449ED5DE-13C9-4571-A917-FB2BA9AFB111}"/>
                </a:ext>
              </a:extLst>
            </p:cNvPr>
            <p:cNvGrpSpPr>
              <a:grpSpLocks/>
            </p:cNvGrpSpPr>
            <p:nvPr/>
          </p:nvGrpSpPr>
          <p:grpSpPr bwMode="auto">
            <a:xfrm rot="5400000">
              <a:off x="3065859" y="5461551"/>
              <a:ext cx="232128" cy="152400"/>
              <a:chOff x="528" y="336"/>
              <a:chExt cx="3268" cy="1920"/>
            </a:xfrm>
          </p:grpSpPr>
          <p:sp>
            <p:nvSpPr>
              <p:cNvPr id="45857" name="Oval 929">
                <a:extLst>
                  <a:ext uri="{FF2B5EF4-FFF2-40B4-BE49-F238E27FC236}">
                    <a16:creationId xmlns:a16="http://schemas.microsoft.com/office/drawing/2014/main" id="{E0B16AF0-EC22-43A7-9954-0AF7AF96FD1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58" name="Oval 930">
                <a:extLst>
                  <a:ext uri="{FF2B5EF4-FFF2-40B4-BE49-F238E27FC236}">
                    <a16:creationId xmlns:a16="http://schemas.microsoft.com/office/drawing/2014/main" id="{51C2AC3A-7A6C-4FB8-9EE6-1677F98D113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6" name="Group 928">
              <a:extLst>
                <a:ext uri="{FF2B5EF4-FFF2-40B4-BE49-F238E27FC236}">
                  <a16:creationId xmlns:a16="http://schemas.microsoft.com/office/drawing/2014/main" id="{B258544D-AECA-4810-9BB7-1A25D63C0C54}"/>
                </a:ext>
              </a:extLst>
            </p:cNvPr>
            <p:cNvGrpSpPr>
              <a:grpSpLocks/>
            </p:cNvGrpSpPr>
            <p:nvPr/>
          </p:nvGrpSpPr>
          <p:grpSpPr bwMode="auto">
            <a:xfrm rot="5400000">
              <a:off x="2998129" y="5343019"/>
              <a:ext cx="232128" cy="152400"/>
              <a:chOff x="528" y="336"/>
              <a:chExt cx="3268" cy="1920"/>
            </a:xfrm>
          </p:grpSpPr>
          <p:sp>
            <p:nvSpPr>
              <p:cNvPr id="45855" name="Oval 929">
                <a:extLst>
                  <a:ext uri="{FF2B5EF4-FFF2-40B4-BE49-F238E27FC236}">
                    <a16:creationId xmlns:a16="http://schemas.microsoft.com/office/drawing/2014/main" id="{3A9A13F3-29D4-4A49-BE9F-2B9A42C71D7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56" name="Oval 930">
                <a:extLst>
                  <a:ext uri="{FF2B5EF4-FFF2-40B4-BE49-F238E27FC236}">
                    <a16:creationId xmlns:a16="http://schemas.microsoft.com/office/drawing/2014/main" id="{AE1DBBBA-9DE5-491D-A37E-AD62C762280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7" name="Group 928">
              <a:extLst>
                <a:ext uri="{FF2B5EF4-FFF2-40B4-BE49-F238E27FC236}">
                  <a16:creationId xmlns:a16="http://schemas.microsoft.com/office/drawing/2014/main" id="{59B33425-37F7-4F4E-B884-A372BED15329}"/>
                </a:ext>
              </a:extLst>
            </p:cNvPr>
            <p:cNvGrpSpPr>
              <a:grpSpLocks/>
            </p:cNvGrpSpPr>
            <p:nvPr/>
          </p:nvGrpSpPr>
          <p:grpSpPr bwMode="auto">
            <a:xfrm rot="5400000">
              <a:off x="2938862" y="5224496"/>
              <a:ext cx="232128" cy="152400"/>
              <a:chOff x="528" y="336"/>
              <a:chExt cx="3268" cy="1920"/>
            </a:xfrm>
          </p:grpSpPr>
          <p:sp>
            <p:nvSpPr>
              <p:cNvPr id="45853" name="Oval 929">
                <a:extLst>
                  <a:ext uri="{FF2B5EF4-FFF2-40B4-BE49-F238E27FC236}">
                    <a16:creationId xmlns:a16="http://schemas.microsoft.com/office/drawing/2014/main" id="{94D858E7-A220-4BDD-B875-3FB8876FB4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54" name="Oval 930">
                <a:extLst>
                  <a:ext uri="{FF2B5EF4-FFF2-40B4-BE49-F238E27FC236}">
                    <a16:creationId xmlns:a16="http://schemas.microsoft.com/office/drawing/2014/main" id="{73F9A57A-F415-47B3-B01E-1DC434C39D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8" name="Group 928">
              <a:extLst>
                <a:ext uri="{FF2B5EF4-FFF2-40B4-BE49-F238E27FC236}">
                  <a16:creationId xmlns:a16="http://schemas.microsoft.com/office/drawing/2014/main" id="{3FF8F5BF-9D5A-48AD-9D80-10A4AE2FE1B9}"/>
                </a:ext>
              </a:extLst>
            </p:cNvPr>
            <p:cNvGrpSpPr>
              <a:grpSpLocks/>
            </p:cNvGrpSpPr>
            <p:nvPr/>
          </p:nvGrpSpPr>
          <p:grpSpPr bwMode="auto">
            <a:xfrm rot="5400000">
              <a:off x="2862665" y="5114431"/>
              <a:ext cx="232128" cy="152400"/>
              <a:chOff x="528" y="336"/>
              <a:chExt cx="3268" cy="1920"/>
            </a:xfrm>
          </p:grpSpPr>
          <p:sp>
            <p:nvSpPr>
              <p:cNvPr id="45851" name="Oval 929">
                <a:extLst>
                  <a:ext uri="{FF2B5EF4-FFF2-40B4-BE49-F238E27FC236}">
                    <a16:creationId xmlns:a16="http://schemas.microsoft.com/office/drawing/2014/main" id="{EF697EBA-7194-4318-805B-85B8B8A4B3F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52" name="Oval 930">
                <a:extLst>
                  <a:ext uri="{FF2B5EF4-FFF2-40B4-BE49-F238E27FC236}">
                    <a16:creationId xmlns:a16="http://schemas.microsoft.com/office/drawing/2014/main" id="{15DD184F-BDAF-4492-9E62-58A01CDB69A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89" name="Group 928">
              <a:extLst>
                <a:ext uri="{FF2B5EF4-FFF2-40B4-BE49-F238E27FC236}">
                  <a16:creationId xmlns:a16="http://schemas.microsoft.com/office/drawing/2014/main" id="{1098683C-3D2F-46CB-8165-728485CA1AF4}"/>
                </a:ext>
              </a:extLst>
            </p:cNvPr>
            <p:cNvGrpSpPr>
              <a:grpSpLocks/>
            </p:cNvGrpSpPr>
            <p:nvPr/>
          </p:nvGrpSpPr>
          <p:grpSpPr bwMode="auto">
            <a:xfrm rot="5400000">
              <a:off x="2786462" y="5012827"/>
              <a:ext cx="232128" cy="152400"/>
              <a:chOff x="528" y="336"/>
              <a:chExt cx="3268" cy="1920"/>
            </a:xfrm>
          </p:grpSpPr>
          <p:sp>
            <p:nvSpPr>
              <p:cNvPr id="45849" name="Oval 929">
                <a:extLst>
                  <a:ext uri="{FF2B5EF4-FFF2-40B4-BE49-F238E27FC236}">
                    <a16:creationId xmlns:a16="http://schemas.microsoft.com/office/drawing/2014/main" id="{8DAA4DC9-1E45-4A07-8467-8E6C8284A4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50" name="Oval 930">
                <a:extLst>
                  <a:ext uri="{FF2B5EF4-FFF2-40B4-BE49-F238E27FC236}">
                    <a16:creationId xmlns:a16="http://schemas.microsoft.com/office/drawing/2014/main" id="{86F83C9A-609F-458D-8B57-0F618E5369A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0" name="Group 928">
              <a:extLst>
                <a:ext uri="{FF2B5EF4-FFF2-40B4-BE49-F238E27FC236}">
                  <a16:creationId xmlns:a16="http://schemas.microsoft.com/office/drawing/2014/main" id="{8ACD0898-B0ED-41D6-ADBC-3ACB872CED42}"/>
                </a:ext>
              </a:extLst>
            </p:cNvPr>
            <p:cNvGrpSpPr>
              <a:grpSpLocks/>
            </p:cNvGrpSpPr>
            <p:nvPr/>
          </p:nvGrpSpPr>
          <p:grpSpPr bwMode="auto">
            <a:xfrm rot="5400000">
              <a:off x="3243666" y="5453084"/>
              <a:ext cx="232128" cy="152400"/>
              <a:chOff x="528" y="336"/>
              <a:chExt cx="3268" cy="1920"/>
            </a:xfrm>
          </p:grpSpPr>
          <p:sp>
            <p:nvSpPr>
              <p:cNvPr id="45847" name="Oval 929">
                <a:extLst>
                  <a:ext uri="{FF2B5EF4-FFF2-40B4-BE49-F238E27FC236}">
                    <a16:creationId xmlns:a16="http://schemas.microsoft.com/office/drawing/2014/main" id="{977DB89A-A683-4951-927F-84A8A6D7477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48" name="Oval 930">
                <a:extLst>
                  <a:ext uri="{FF2B5EF4-FFF2-40B4-BE49-F238E27FC236}">
                    <a16:creationId xmlns:a16="http://schemas.microsoft.com/office/drawing/2014/main" id="{3B782242-D60B-44CE-9111-BBEC5F13F94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1" name="Group 928">
              <a:extLst>
                <a:ext uri="{FF2B5EF4-FFF2-40B4-BE49-F238E27FC236}">
                  <a16:creationId xmlns:a16="http://schemas.microsoft.com/office/drawing/2014/main" id="{A2279191-903E-4D73-831F-964C2AC4682E}"/>
                </a:ext>
              </a:extLst>
            </p:cNvPr>
            <p:cNvGrpSpPr>
              <a:grpSpLocks/>
            </p:cNvGrpSpPr>
            <p:nvPr/>
          </p:nvGrpSpPr>
          <p:grpSpPr bwMode="auto">
            <a:xfrm rot="5400000">
              <a:off x="3167463" y="5351480"/>
              <a:ext cx="232128" cy="152400"/>
              <a:chOff x="528" y="336"/>
              <a:chExt cx="3268" cy="1920"/>
            </a:xfrm>
          </p:grpSpPr>
          <p:sp>
            <p:nvSpPr>
              <p:cNvPr id="45845" name="Oval 929">
                <a:extLst>
                  <a:ext uri="{FF2B5EF4-FFF2-40B4-BE49-F238E27FC236}">
                    <a16:creationId xmlns:a16="http://schemas.microsoft.com/office/drawing/2014/main" id="{D27C9899-2ABD-46FA-B7A9-94F5770E48F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46" name="Oval 930">
                <a:extLst>
                  <a:ext uri="{FF2B5EF4-FFF2-40B4-BE49-F238E27FC236}">
                    <a16:creationId xmlns:a16="http://schemas.microsoft.com/office/drawing/2014/main" id="{8AC7C6E8-B7CB-492F-AC31-73D005C34A9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2" name="Group 928">
              <a:extLst>
                <a:ext uri="{FF2B5EF4-FFF2-40B4-BE49-F238E27FC236}">
                  <a16:creationId xmlns:a16="http://schemas.microsoft.com/office/drawing/2014/main" id="{81662002-A0B8-4B0D-BBD3-B2348DD7BBCB}"/>
                </a:ext>
              </a:extLst>
            </p:cNvPr>
            <p:cNvGrpSpPr>
              <a:grpSpLocks/>
            </p:cNvGrpSpPr>
            <p:nvPr/>
          </p:nvGrpSpPr>
          <p:grpSpPr bwMode="auto">
            <a:xfrm rot="5400000">
              <a:off x="3091260" y="5249876"/>
              <a:ext cx="232128" cy="152400"/>
              <a:chOff x="528" y="336"/>
              <a:chExt cx="3268" cy="1920"/>
            </a:xfrm>
          </p:grpSpPr>
          <p:sp>
            <p:nvSpPr>
              <p:cNvPr id="45843" name="Oval 929">
                <a:extLst>
                  <a:ext uri="{FF2B5EF4-FFF2-40B4-BE49-F238E27FC236}">
                    <a16:creationId xmlns:a16="http://schemas.microsoft.com/office/drawing/2014/main" id="{AACA4CD7-7A60-44D8-84E5-AEA6C84DF50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44" name="Oval 930">
                <a:extLst>
                  <a:ext uri="{FF2B5EF4-FFF2-40B4-BE49-F238E27FC236}">
                    <a16:creationId xmlns:a16="http://schemas.microsoft.com/office/drawing/2014/main" id="{EB6ADC49-6E69-4E2F-A575-A5E2372DA0E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3" name="Group 928">
              <a:extLst>
                <a:ext uri="{FF2B5EF4-FFF2-40B4-BE49-F238E27FC236}">
                  <a16:creationId xmlns:a16="http://schemas.microsoft.com/office/drawing/2014/main" id="{6A7D7EFD-3F7B-4471-84BF-A4ABD11AA94C}"/>
                </a:ext>
              </a:extLst>
            </p:cNvPr>
            <p:cNvGrpSpPr>
              <a:grpSpLocks/>
            </p:cNvGrpSpPr>
            <p:nvPr/>
          </p:nvGrpSpPr>
          <p:grpSpPr bwMode="auto">
            <a:xfrm rot="5400000">
              <a:off x="3023530" y="5131344"/>
              <a:ext cx="232128" cy="152400"/>
              <a:chOff x="528" y="336"/>
              <a:chExt cx="3268" cy="1920"/>
            </a:xfrm>
          </p:grpSpPr>
          <p:sp>
            <p:nvSpPr>
              <p:cNvPr id="45841" name="Oval 929">
                <a:extLst>
                  <a:ext uri="{FF2B5EF4-FFF2-40B4-BE49-F238E27FC236}">
                    <a16:creationId xmlns:a16="http://schemas.microsoft.com/office/drawing/2014/main" id="{0D6077B8-CFFC-4D8F-AFB9-1B6B4A18FF7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42" name="Oval 930">
                <a:extLst>
                  <a:ext uri="{FF2B5EF4-FFF2-40B4-BE49-F238E27FC236}">
                    <a16:creationId xmlns:a16="http://schemas.microsoft.com/office/drawing/2014/main" id="{E7E0C6BF-9774-4C5C-BEA5-BCBD8AFA521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4" name="Group 928">
              <a:extLst>
                <a:ext uri="{FF2B5EF4-FFF2-40B4-BE49-F238E27FC236}">
                  <a16:creationId xmlns:a16="http://schemas.microsoft.com/office/drawing/2014/main" id="{B94E779D-DA8F-4A71-9E59-EB82494BE4BE}"/>
                </a:ext>
              </a:extLst>
            </p:cNvPr>
            <p:cNvGrpSpPr>
              <a:grpSpLocks/>
            </p:cNvGrpSpPr>
            <p:nvPr/>
          </p:nvGrpSpPr>
          <p:grpSpPr bwMode="auto">
            <a:xfrm rot="5400000">
              <a:off x="2964263" y="5012821"/>
              <a:ext cx="232128" cy="152400"/>
              <a:chOff x="528" y="336"/>
              <a:chExt cx="3268" cy="1920"/>
            </a:xfrm>
          </p:grpSpPr>
          <p:sp>
            <p:nvSpPr>
              <p:cNvPr id="45839" name="Oval 929">
                <a:extLst>
                  <a:ext uri="{FF2B5EF4-FFF2-40B4-BE49-F238E27FC236}">
                    <a16:creationId xmlns:a16="http://schemas.microsoft.com/office/drawing/2014/main" id="{A4CD0D77-2263-489F-A309-9F7A7C8D293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40" name="Oval 930">
                <a:extLst>
                  <a:ext uri="{FF2B5EF4-FFF2-40B4-BE49-F238E27FC236}">
                    <a16:creationId xmlns:a16="http://schemas.microsoft.com/office/drawing/2014/main" id="{1D2B361F-A00B-49C7-AECC-BCE528D6D23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5" name="Group 928">
              <a:extLst>
                <a:ext uri="{FF2B5EF4-FFF2-40B4-BE49-F238E27FC236}">
                  <a16:creationId xmlns:a16="http://schemas.microsoft.com/office/drawing/2014/main" id="{CD4CE0B5-8F02-49BB-97AC-7D50EA0AF152}"/>
                </a:ext>
              </a:extLst>
            </p:cNvPr>
            <p:cNvGrpSpPr>
              <a:grpSpLocks/>
            </p:cNvGrpSpPr>
            <p:nvPr/>
          </p:nvGrpSpPr>
          <p:grpSpPr bwMode="auto">
            <a:xfrm rot="5400000">
              <a:off x="2888066" y="4902756"/>
              <a:ext cx="232128" cy="152400"/>
              <a:chOff x="528" y="336"/>
              <a:chExt cx="3268" cy="1920"/>
            </a:xfrm>
          </p:grpSpPr>
          <p:sp>
            <p:nvSpPr>
              <p:cNvPr id="45837" name="Oval 929">
                <a:extLst>
                  <a:ext uri="{FF2B5EF4-FFF2-40B4-BE49-F238E27FC236}">
                    <a16:creationId xmlns:a16="http://schemas.microsoft.com/office/drawing/2014/main" id="{E6C80D64-704C-43E9-9802-6F97B85D21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38" name="Oval 930">
                <a:extLst>
                  <a:ext uri="{FF2B5EF4-FFF2-40B4-BE49-F238E27FC236}">
                    <a16:creationId xmlns:a16="http://schemas.microsoft.com/office/drawing/2014/main" id="{A21EE345-3E86-4590-BA69-B1B7EDF4A30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6" name="Group 928">
              <a:extLst>
                <a:ext uri="{FF2B5EF4-FFF2-40B4-BE49-F238E27FC236}">
                  <a16:creationId xmlns:a16="http://schemas.microsoft.com/office/drawing/2014/main" id="{B82CA400-2C92-4D1C-BB1F-6E6C71D27FC3}"/>
                </a:ext>
              </a:extLst>
            </p:cNvPr>
            <p:cNvGrpSpPr>
              <a:grpSpLocks/>
            </p:cNvGrpSpPr>
            <p:nvPr/>
          </p:nvGrpSpPr>
          <p:grpSpPr bwMode="auto">
            <a:xfrm rot="5400000">
              <a:off x="2811863" y="4801152"/>
              <a:ext cx="232128" cy="152400"/>
              <a:chOff x="528" y="336"/>
              <a:chExt cx="3268" cy="1920"/>
            </a:xfrm>
          </p:grpSpPr>
          <p:sp>
            <p:nvSpPr>
              <p:cNvPr id="45835" name="Oval 929">
                <a:extLst>
                  <a:ext uri="{FF2B5EF4-FFF2-40B4-BE49-F238E27FC236}">
                    <a16:creationId xmlns:a16="http://schemas.microsoft.com/office/drawing/2014/main" id="{1507563B-4DC0-4783-9B4B-963C416E606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36" name="Oval 930">
                <a:extLst>
                  <a:ext uri="{FF2B5EF4-FFF2-40B4-BE49-F238E27FC236}">
                    <a16:creationId xmlns:a16="http://schemas.microsoft.com/office/drawing/2014/main" id="{86B1BD29-E604-4A34-AD26-F0768BA32ED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7" name="Group 928">
              <a:extLst>
                <a:ext uri="{FF2B5EF4-FFF2-40B4-BE49-F238E27FC236}">
                  <a16:creationId xmlns:a16="http://schemas.microsoft.com/office/drawing/2014/main" id="{10380462-67F7-4C87-B10F-28EB4A3F6DE2}"/>
                </a:ext>
              </a:extLst>
            </p:cNvPr>
            <p:cNvGrpSpPr>
              <a:grpSpLocks/>
            </p:cNvGrpSpPr>
            <p:nvPr/>
          </p:nvGrpSpPr>
          <p:grpSpPr bwMode="auto">
            <a:xfrm rot="5400000">
              <a:off x="2777995" y="5436177"/>
              <a:ext cx="232128" cy="152400"/>
              <a:chOff x="528" y="336"/>
              <a:chExt cx="3268" cy="1920"/>
            </a:xfrm>
          </p:grpSpPr>
          <p:sp>
            <p:nvSpPr>
              <p:cNvPr id="45833" name="Oval 929">
                <a:extLst>
                  <a:ext uri="{FF2B5EF4-FFF2-40B4-BE49-F238E27FC236}">
                    <a16:creationId xmlns:a16="http://schemas.microsoft.com/office/drawing/2014/main" id="{EB2615D7-8608-4180-890C-ABE923B91CF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34" name="Oval 930">
                <a:extLst>
                  <a:ext uri="{FF2B5EF4-FFF2-40B4-BE49-F238E27FC236}">
                    <a16:creationId xmlns:a16="http://schemas.microsoft.com/office/drawing/2014/main" id="{5113A660-0BC9-4A23-AA29-28E62C25C2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8" name="Group 928">
              <a:extLst>
                <a:ext uri="{FF2B5EF4-FFF2-40B4-BE49-F238E27FC236}">
                  <a16:creationId xmlns:a16="http://schemas.microsoft.com/office/drawing/2014/main" id="{62E17857-0433-4EB5-BAE2-9E3F8627D2FD}"/>
                </a:ext>
              </a:extLst>
            </p:cNvPr>
            <p:cNvGrpSpPr>
              <a:grpSpLocks/>
            </p:cNvGrpSpPr>
            <p:nvPr/>
          </p:nvGrpSpPr>
          <p:grpSpPr bwMode="auto">
            <a:xfrm rot="5400000">
              <a:off x="2947329" y="5436171"/>
              <a:ext cx="232128" cy="152400"/>
              <a:chOff x="528" y="336"/>
              <a:chExt cx="3268" cy="1920"/>
            </a:xfrm>
          </p:grpSpPr>
          <p:sp>
            <p:nvSpPr>
              <p:cNvPr id="45831" name="Oval 929">
                <a:extLst>
                  <a:ext uri="{FF2B5EF4-FFF2-40B4-BE49-F238E27FC236}">
                    <a16:creationId xmlns:a16="http://schemas.microsoft.com/office/drawing/2014/main" id="{A9297CE6-53E1-42A5-BA8E-E764559E4E7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32" name="Oval 930">
                <a:extLst>
                  <a:ext uri="{FF2B5EF4-FFF2-40B4-BE49-F238E27FC236}">
                    <a16:creationId xmlns:a16="http://schemas.microsoft.com/office/drawing/2014/main" id="{ED4B838F-DDFB-41E4-80F1-2ACA342E009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599" name="Group 928">
              <a:extLst>
                <a:ext uri="{FF2B5EF4-FFF2-40B4-BE49-F238E27FC236}">
                  <a16:creationId xmlns:a16="http://schemas.microsoft.com/office/drawing/2014/main" id="{3C4B4328-69F0-4223-83F2-0754215A7B5F}"/>
                </a:ext>
              </a:extLst>
            </p:cNvPr>
            <p:cNvGrpSpPr>
              <a:grpSpLocks/>
            </p:cNvGrpSpPr>
            <p:nvPr/>
          </p:nvGrpSpPr>
          <p:grpSpPr bwMode="auto">
            <a:xfrm rot="5400000">
              <a:off x="2871126" y="5334567"/>
              <a:ext cx="232128" cy="152400"/>
              <a:chOff x="528" y="336"/>
              <a:chExt cx="3268" cy="1920"/>
            </a:xfrm>
          </p:grpSpPr>
          <p:sp>
            <p:nvSpPr>
              <p:cNvPr id="45829" name="Oval 929">
                <a:extLst>
                  <a:ext uri="{FF2B5EF4-FFF2-40B4-BE49-F238E27FC236}">
                    <a16:creationId xmlns:a16="http://schemas.microsoft.com/office/drawing/2014/main" id="{B925242F-1B1A-4328-BF34-43DDEFB333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30" name="Oval 930">
                <a:extLst>
                  <a:ext uri="{FF2B5EF4-FFF2-40B4-BE49-F238E27FC236}">
                    <a16:creationId xmlns:a16="http://schemas.microsoft.com/office/drawing/2014/main" id="{069C8211-66AA-4E9E-B21D-CDD0F147CDC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0" name="Group 928">
              <a:extLst>
                <a:ext uri="{FF2B5EF4-FFF2-40B4-BE49-F238E27FC236}">
                  <a16:creationId xmlns:a16="http://schemas.microsoft.com/office/drawing/2014/main" id="{0487BDE9-B56C-4BD4-A283-7CCF83568A15}"/>
                </a:ext>
              </a:extLst>
            </p:cNvPr>
            <p:cNvGrpSpPr>
              <a:grpSpLocks/>
            </p:cNvGrpSpPr>
            <p:nvPr/>
          </p:nvGrpSpPr>
          <p:grpSpPr bwMode="auto">
            <a:xfrm rot="5400000">
              <a:off x="2794923" y="5232963"/>
              <a:ext cx="232128" cy="152400"/>
              <a:chOff x="528" y="336"/>
              <a:chExt cx="3268" cy="1920"/>
            </a:xfrm>
          </p:grpSpPr>
          <p:sp>
            <p:nvSpPr>
              <p:cNvPr id="45827" name="Oval 929">
                <a:extLst>
                  <a:ext uri="{FF2B5EF4-FFF2-40B4-BE49-F238E27FC236}">
                    <a16:creationId xmlns:a16="http://schemas.microsoft.com/office/drawing/2014/main" id="{8BDDB392-496F-4AE3-BBB2-2A38CA10E3D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28" name="Oval 930">
                <a:extLst>
                  <a:ext uri="{FF2B5EF4-FFF2-40B4-BE49-F238E27FC236}">
                    <a16:creationId xmlns:a16="http://schemas.microsoft.com/office/drawing/2014/main" id="{57B8B181-33C3-4A20-90CA-4A47E0377CD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1" name="Group 928">
              <a:extLst>
                <a:ext uri="{FF2B5EF4-FFF2-40B4-BE49-F238E27FC236}">
                  <a16:creationId xmlns:a16="http://schemas.microsoft.com/office/drawing/2014/main" id="{5621686E-3061-4B65-AD48-2686D8035993}"/>
                </a:ext>
              </a:extLst>
            </p:cNvPr>
            <p:cNvGrpSpPr>
              <a:grpSpLocks/>
            </p:cNvGrpSpPr>
            <p:nvPr/>
          </p:nvGrpSpPr>
          <p:grpSpPr bwMode="auto">
            <a:xfrm rot="5400000">
              <a:off x="3082795" y="5376896"/>
              <a:ext cx="232128" cy="152400"/>
              <a:chOff x="528" y="336"/>
              <a:chExt cx="3268" cy="1920"/>
            </a:xfrm>
          </p:grpSpPr>
          <p:sp>
            <p:nvSpPr>
              <p:cNvPr id="45825" name="Oval 929">
                <a:extLst>
                  <a:ext uri="{FF2B5EF4-FFF2-40B4-BE49-F238E27FC236}">
                    <a16:creationId xmlns:a16="http://schemas.microsoft.com/office/drawing/2014/main" id="{9489EC9E-35E5-47E6-B8A0-EBCA99298B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26" name="Oval 930">
                <a:extLst>
                  <a:ext uri="{FF2B5EF4-FFF2-40B4-BE49-F238E27FC236}">
                    <a16:creationId xmlns:a16="http://schemas.microsoft.com/office/drawing/2014/main" id="{EE42E1EF-F5D4-4843-8363-7ED2B188BDA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2" name="Group 928">
              <a:extLst>
                <a:ext uri="{FF2B5EF4-FFF2-40B4-BE49-F238E27FC236}">
                  <a16:creationId xmlns:a16="http://schemas.microsoft.com/office/drawing/2014/main" id="{4A224CE6-32A2-4F45-A358-995DC08AE631}"/>
                </a:ext>
              </a:extLst>
            </p:cNvPr>
            <p:cNvGrpSpPr>
              <a:grpSpLocks/>
            </p:cNvGrpSpPr>
            <p:nvPr/>
          </p:nvGrpSpPr>
          <p:grpSpPr bwMode="auto">
            <a:xfrm rot="5400000">
              <a:off x="3006598" y="5266831"/>
              <a:ext cx="232128" cy="152400"/>
              <a:chOff x="528" y="336"/>
              <a:chExt cx="3268" cy="1920"/>
            </a:xfrm>
          </p:grpSpPr>
          <p:sp>
            <p:nvSpPr>
              <p:cNvPr id="45823" name="Oval 929">
                <a:extLst>
                  <a:ext uri="{FF2B5EF4-FFF2-40B4-BE49-F238E27FC236}">
                    <a16:creationId xmlns:a16="http://schemas.microsoft.com/office/drawing/2014/main" id="{D3B0B16E-2A1D-4D95-BE24-F5FD5CFE950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24" name="Oval 930">
                <a:extLst>
                  <a:ext uri="{FF2B5EF4-FFF2-40B4-BE49-F238E27FC236}">
                    <a16:creationId xmlns:a16="http://schemas.microsoft.com/office/drawing/2014/main" id="{5A5FBE6A-7760-4F5A-B4BD-BA01B3BFD1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3" name="Group 928">
              <a:extLst>
                <a:ext uri="{FF2B5EF4-FFF2-40B4-BE49-F238E27FC236}">
                  <a16:creationId xmlns:a16="http://schemas.microsoft.com/office/drawing/2014/main" id="{F9EF03AE-66A5-41BA-88B6-76E7932FC254}"/>
                </a:ext>
              </a:extLst>
            </p:cNvPr>
            <p:cNvGrpSpPr>
              <a:grpSpLocks/>
            </p:cNvGrpSpPr>
            <p:nvPr/>
          </p:nvGrpSpPr>
          <p:grpSpPr bwMode="auto">
            <a:xfrm rot="5400000">
              <a:off x="2930395" y="5165227"/>
              <a:ext cx="232128" cy="152400"/>
              <a:chOff x="528" y="336"/>
              <a:chExt cx="3268" cy="1920"/>
            </a:xfrm>
          </p:grpSpPr>
          <p:sp>
            <p:nvSpPr>
              <p:cNvPr id="45821" name="Oval 929">
                <a:extLst>
                  <a:ext uri="{FF2B5EF4-FFF2-40B4-BE49-F238E27FC236}">
                    <a16:creationId xmlns:a16="http://schemas.microsoft.com/office/drawing/2014/main" id="{89A23F46-BEF8-4219-8710-FA8C2D17C67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22" name="Oval 930">
                <a:extLst>
                  <a:ext uri="{FF2B5EF4-FFF2-40B4-BE49-F238E27FC236}">
                    <a16:creationId xmlns:a16="http://schemas.microsoft.com/office/drawing/2014/main" id="{C6F0830C-2363-49F6-9CCE-B6F4242F08B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4" name="Group 928">
              <a:extLst>
                <a:ext uri="{FF2B5EF4-FFF2-40B4-BE49-F238E27FC236}">
                  <a16:creationId xmlns:a16="http://schemas.microsoft.com/office/drawing/2014/main" id="{24084D10-099E-4743-A41D-0812F907A058}"/>
                </a:ext>
              </a:extLst>
            </p:cNvPr>
            <p:cNvGrpSpPr>
              <a:grpSpLocks/>
            </p:cNvGrpSpPr>
            <p:nvPr/>
          </p:nvGrpSpPr>
          <p:grpSpPr bwMode="auto">
            <a:xfrm rot="5400000">
              <a:off x="2854192" y="5063623"/>
              <a:ext cx="232128" cy="152400"/>
              <a:chOff x="528" y="336"/>
              <a:chExt cx="3268" cy="1920"/>
            </a:xfrm>
          </p:grpSpPr>
          <p:sp>
            <p:nvSpPr>
              <p:cNvPr id="45819" name="Oval 929">
                <a:extLst>
                  <a:ext uri="{FF2B5EF4-FFF2-40B4-BE49-F238E27FC236}">
                    <a16:creationId xmlns:a16="http://schemas.microsoft.com/office/drawing/2014/main" id="{C9DC9B2E-9922-4CFB-B2BA-249EF52496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20" name="Oval 930">
                <a:extLst>
                  <a:ext uri="{FF2B5EF4-FFF2-40B4-BE49-F238E27FC236}">
                    <a16:creationId xmlns:a16="http://schemas.microsoft.com/office/drawing/2014/main" id="{83185EAB-4F50-4274-8E15-D22F5AAB01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5" name="Group 928">
              <a:extLst>
                <a:ext uri="{FF2B5EF4-FFF2-40B4-BE49-F238E27FC236}">
                  <a16:creationId xmlns:a16="http://schemas.microsoft.com/office/drawing/2014/main" id="{13A07EA5-A458-4CB4-A4B5-290FD7902124}"/>
                </a:ext>
              </a:extLst>
            </p:cNvPr>
            <p:cNvGrpSpPr>
              <a:grpSpLocks/>
            </p:cNvGrpSpPr>
            <p:nvPr/>
          </p:nvGrpSpPr>
          <p:grpSpPr bwMode="auto">
            <a:xfrm rot="5400000">
              <a:off x="2786462" y="4945091"/>
              <a:ext cx="232128" cy="152400"/>
              <a:chOff x="528" y="336"/>
              <a:chExt cx="3268" cy="1920"/>
            </a:xfrm>
          </p:grpSpPr>
          <p:sp>
            <p:nvSpPr>
              <p:cNvPr id="45817" name="Oval 929">
                <a:extLst>
                  <a:ext uri="{FF2B5EF4-FFF2-40B4-BE49-F238E27FC236}">
                    <a16:creationId xmlns:a16="http://schemas.microsoft.com/office/drawing/2014/main" id="{C6870422-3701-4374-BFFE-299C9341E87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18" name="Oval 930">
                <a:extLst>
                  <a:ext uri="{FF2B5EF4-FFF2-40B4-BE49-F238E27FC236}">
                    <a16:creationId xmlns:a16="http://schemas.microsoft.com/office/drawing/2014/main" id="{551810C3-047B-43C7-A4CF-FEFB2CDB0D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6" name="Group 928">
              <a:extLst>
                <a:ext uri="{FF2B5EF4-FFF2-40B4-BE49-F238E27FC236}">
                  <a16:creationId xmlns:a16="http://schemas.microsoft.com/office/drawing/2014/main" id="{F9E403CB-ACE7-4C39-BEA8-095FE6E44026}"/>
                </a:ext>
              </a:extLst>
            </p:cNvPr>
            <p:cNvGrpSpPr>
              <a:grpSpLocks/>
            </p:cNvGrpSpPr>
            <p:nvPr/>
          </p:nvGrpSpPr>
          <p:grpSpPr bwMode="auto">
            <a:xfrm rot="5400000">
              <a:off x="3235193" y="5402276"/>
              <a:ext cx="232128" cy="152400"/>
              <a:chOff x="528" y="336"/>
              <a:chExt cx="3268" cy="1920"/>
            </a:xfrm>
          </p:grpSpPr>
          <p:sp>
            <p:nvSpPr>
              <p:cNvPr id="45815" name="Oval 929">
                <a:extLst>
                  <a:ext uri="{FF2B5EF4-FFF2-40B4-BE49-F238E27FC236}">
                    <a16:creationId xmlns:a16="http://schemas.microsoft.com/office/drawing/2014/main" id="{820F6A3E-6E70-46CA-B6A7-94265911D70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16" name="Oval 930">
                <a:extLst>
                  <a:ext uri="{FF2B5EF4-FFF2-40B4-BE49-F238E27FC236}">
                    <a16:creationId xmlns:a16="http://schemas.microsoft.com/office/drawing/2014/main" id="{5B5D3AD6-4523-4BA8-93CF-93FCFBAB597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7" name="Group 928">
              <a:extLst>
                <a:ext uri="{FF2B5EF4-FFF2-40B4-BE49-F238E27FC236}">
                  <a16:creationId xmlns:a16="http://schemas.microsoft.com/office/drawing/2014/main" id="{2648C25C-9F30-484A-866B-EFED3CD91463}"/>
                </a:ext>
              </a:extLst>
            </p:cNvPr>
            <p:cNvGrpSpPr>
              <a:grpSpLocks/>
            </p:cNvGrpSpPr>
            <p:nvPr/>
          </p:nvGrpSpPr>
          <p:grpSpPr bwMode="auto">
            <a:xfrm rot="5400000">
              <a:off x="3167463" y="5283744"/>
              <a:ext cx="232128" cy="152400"/>
              <a:chOff x="528" y="336"/>
              <a:chExt cx="3268" cy="1920"/>
            </a:xfrm>
          </p:grpSpPr>
          <p:sp>
            <p:nvSpPr>
              <p:cNvPr id="45813" name="Oval 929">
                <a:extLst>
                  <a:ext uri="{FF2B5EF4-FFF2-40B4-BE49-F238E27FC236}">
                    <a16:creationId xmlns:a16="http://schemas.microsoft.com/office/drawing/2014/main" id="{7483ACF7-0DBF-463F-BD40-BC9E677AFCE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14" name="Oval 930">
                <a:extLst>
                  <a:ext uri="{FF2B5EF4-FFF2-40B4-BE49-F238E27FC236}">
                    <a16:creationId xmlns:a16="http://schemas.microsoft.com/office/drawing/2014/main" id="{34E0D49C-B39A-46BD-B236-87BD3DDB9A2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8" name="Group 928">
              <a:extLst>
                <a:ext uri="{FF2B5EF4-FFF2-40B4-BE49-F238E27FC236}">
                  <a16:creationId xmlns:a16="http://schemas.microsoft.com/office/drawing/2014/main" id="{E61E821D-74F2-4785-A7E7-5506C10AF5A8}"/>
                </a:ext>
              </a:extLst>
            </p:cNvPr>
            <p:cNvGrpSpPr>
              <a:grpSpLocks/>
            </p:cNvGrpSpPr>
            <p:nvPr/>
          </p:nvGrpSpPr>
          <p:grpSpPr bwMode="auto">
            <a:xfrm rot="5400000">
              <a:off x="3108196" y="5165221"/>
              <a:ext cx="232128" cy="152400"/>
              <a:chOff x="528" y="336"/>
              <a:chExt cx="3268" cy="1920"/>
            </a:xfrm>
          </p:grpSpPr>
          <p:sp>
            <p:nvSpPr>
              <p:cNvPr id="45811" name="Oval 929">
                <a:extLst>
                  <a:ext uri="{FF2B5EF4-FFF2-40B4-BE49-F238E27FC236}">
                    <a16:creationId xmlns:a16="http://schemas.microsoft.com/office/drawing/2014/main" id="{7A240CAB-E9F5-4591-B9E8-52A9B69660D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12" name="Oval 930">
                <a:extLst>
                  <a:ext uri="{FF2B5EF4-FFF2-40B4-BE49-F238E27FC236}">
                    <a16:creationId xmlns:a16="http://schemas.microsoft.com/office/drawing/2014/main" id="{B7C007DF-ABC3-4BD8-AFEE-B65E5A00D64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09" name="Group 928">
              <a:extLst>
                <a:ext uri="{FF2B5EF4-FFF2-40B4-BE49-F238E27FC236}">
                  <a16:creationId xmlns:a16="http://schemas.microsoft.com/office/drawing/2014/main" id="{029EEF5B-54E8-4E7B-B6A4-9B29573920A6}"/>
                </a:ext>
              </a:extLst>
            </p:cNvPr>
            <p:cNvGrpSpPr>
              <a:grpSpLocks/>
            </p:cNvGrpSpPr>
            <p:nvPr/>
          </p:nvGrpSpPr>
          <p:grpSpPr bwMode="auto">
            <a:xfrm rot="5400000">
              <a:off x="3031999" y="5055156"/>
              <a:ext cx="232128" cy="152400"/>
              <a:chOff x="528" y="336"/>
              <a:chExt cx="3268" cy="1920"/>
            </a:xfrm>
          </p:grpSpPr>
          <p:sp>
            <p:nvSpPr>
              <p:cNvPr id="45809" name="Oval 929">
                <a:extLst>
                  <a:ext uri="{FF2B5EF4-FFF2-40B4-BE49-F238E27FC236}">
                    <a16:creationId xmlns:a16="http://schemas.microsoft.com/office/drawing/2014/main" id="{F98F27AB-9BC0-4124-B383-33346B4976D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10" name="Oval 930">
                <a:extLst>
                  <a:ext uri="{FF2B5EF4-FFF2-40B4-BE49-F238E27FC236}">
                    <a16:creationId xmlns:a16="http://schemas.microsoft.com/office/drawing/2014/main" id="{8AE53921-61A8-4BA2-862E-DEFBD9B0479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0" name="Group 928">
              <a:extLst>
                <a:ext uri="{FF2B5EF4-FFF2-40B4-BE49-F238E27FC236}">
                  <a16:creationId xmlns:a16="http://schemas.microsoft.com/office/drawing/2014/main" id="{909DD7F4-4AE9-4EAE-A0E2-6F8B4B3434DF}"/>
                </a:ext>
              </a:extLst>
            </p:cNvPr>
            <p:cNvGrpSpPr>
              <a:grpSpLocks/>
            </p:cNvGrpSpPr>
            <p:nvPr/>
          </p:nvGrpSpPr>
          <p:grpSpPr bwMode="auto">
            <a:xfrm rot="5400000">
              <a:off x="2955796" y="4953552"/>
              <a:ext cx="232128" cy="152400"/>
              <a:chOff x="528" y="336"/>
              <a:chExt cx="3268" cy="1920"/>
            </a:xfrm>
          </p:grpSpPr>
          <p:sp>
            <p:nvSpPr>
              <p:cNvPr id="45807" name="Oval 929">
                <a:extLst>
                  <a:ext uri="{FF2B5EF4-FFF2-40B4-BE49-F238E27FC236}">
                    <a16:creationId xmlns:a16="http://schemas.microsoft.com/office/drawing/2014/main" id="{9C7E4AD6-CF84-4F5A-A26A-2782AF9E634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08" name="Oval 930">
                <a:extLst>
                  <a:ext uri="{FF2B5EF4-FFF2-40B4-BE49-F238E27FC236}">
                    <a16:creationId xmlns:a16="http://schemas.microsoft.com/office/drawing/2014/main" id="{730F05B1-3BDE-4E3A-B922-50237B90D49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1" name="Group 928">
              <a:extLst>
                <a:ext uri="{FF2B5EF4-FFF2-40B4-BE49-F238E27FC236}">
                  <a16:creationId xmlns:a16="http://schemas.microsoft.com/office/drawing/2014/main" id="{942536C9-EEF1-4973-A970-023E7DE0CE8E}"/>
                </a:ext>
              </a:extLst>
            </p:cNvPr>
            <p:cNvGrpSpPr>
              <a:grpSpLocks/>
            </p:cNvGrpSpPr>
            <p:nvPr/>
          </p:nvGrpSpPr>
          <p:grpSpPr bwMode="auto">
            <a:xfrm rot="5400000">
              <a:off x="2879593" y="4851948"/>
              <a:ext cx="232128" cy="152400"/>
              <a:chOff x="528" y="336"/>
              <a:chExt cx="3268" cy="1920"/>
            </a:xfrm>
          </p:grpSpPr>
          <p:sp>
            <p:nvSpPr>
              <p:cNvPr id="45805" name="Oval 929">
                <a:extLst>
                  <a:ext uri="{FF2B5EF4-FFF2-40B4-BE49-F238E27FC236}">
                    <a16:creationId xmlns:a16="http://schemas.microsoft.com/office/drawing/2014/main" id="{4AC5C796-F47B-45C8-AE9C-57167D7253F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06" name="Oval 930">
                <a:extLst>
                  <a:ext uri="{FF2B5EF4-FFF2-40B4-BE49-F238E27FC236}">
                    <a16:creationId xmlns:a16="http://schemas.microsoft.com/office/drawing/2014/main" id="{7C19D2CB-F071-4D1A-85FF-5762A694931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2" name="Group 928">
              <a:extLst>
                <a:ext uri="{FF2B5EF4-FFF2-40B4-BE49-F238E27FC236}">
                  <a16:creationId xmlns:a16="http://schemas.microsoft.com/office/drawing/2014/main" id="{049A4DC2-D305-49A2-ADA2-4551864F3923}"/>
                </a:ext>
              </a:extLst>
            </p:cNvPr>
            <p:cNvGrpSpPr>
              <a:grpSpLocks/>
            </p:cNvGrpSpPr>
            <p:nvPr/>
          </p:nvGrpSpPr>
          <p:grpSpPr bwMode="auto">
            <a:xfrm rot="5400000">
              <a:off x="2811863" y="4733416"/>
              <a:ext cx="232128" cy="152400"/>
              <a:chOff x="528" y="336"/>
              <a:chExt cx="3268" cy="1920"/>
            </a:xfrm>
          </p:grpSpPr>
          <p:sp>
            <p:nvSpPr>
              <p:cNvPr id="45803" name="Oval 929">
                <a:extLst>
                  <a:ext uri="{FF2B5EF4-FFF2-40B4-BE49-F238E27FC236}">
                    <a16:creationId xmlns:a16="http://schemas.microsoft.com/office/drawing/2014/main" id="{507D0DD3-A2C6-464B-9A32-BAE825371BE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04" name="Oval 930">
                <a:extLst>
                  <a:ext uri="{FF2B5EF4-FFF2-40B4-BE49-F238E27FC236}">
                    <a16:creationId xmlns:a16="http://schemas.microsoft.com/office/drawing/2014/main" id="{3516705A-43A4-49D2-99F8-4BA812B7037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3" name="Group 928">
              <a:extLst>
                <a:ext uri="{FF2B5EF4-FFF2-40B4-BE49-F238E27FC236}">
                  <a16:creationId xmlns:a16="http://schemas.microsoft.com/office/drawing/2014/main" id="{AEDDAD1B-1D3A-40EC-9B70-43E7087144EC}"/>
                </a:ext>
              </a:extLst>
            </p:cNvPr>
            <p:cNvGrpSpPr>
              <a:grpSpLocks/>
            </p:cNvGrpSpPr>
            <p:nvPr/>
          </p:nvGrpSpPr>
          <p:grpSpPr bwMode="auto">
            <a:xfrm rot="5400000">
              <a:off x="3387595" y="5444638"/>
              <a:ext cx="232128" cy="152400"/>
              <a:chOff x="528" y="336"/>
              <a:chExt cx="3268" cy="1920"/>
            </a:xfrm>
          </p:grpSpPr>
          <p:sp>
            <p:nvSpPr>
              <p:cNvPr id="45801" name="Oval 929">
                <a:extLst>
                  <a:ext uri="{FF2B5EF4-FFF2-40B4-BE49-F238E27FC236}">
                    <a16:creationId xmlns:a16="http://schemas.microsoft.com/office/drawing/2014/main" id="{95400690-F35F-41E7-AC9B-3D3434A3E3A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02" name="Oval 930">
                <a:extLst>
                  <a:ext uri="{FF2B5EF4-FFF2-40B4-BE49-F238E27FC236}">
                    <a16:creationId xmlns:a16="http://schemas.microsoft.com/office/drawing/2014/main" id="{F50C6936-7982-4F79-BE5E-F92C0467749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4" name="Group 928">
              <a:extLst>
                <a:ext uri="{FF2B5EF4-FFF2-40B4-BE49-F238E27FC236}">
                  <a16:creationId xmlns:a16="http://schemas.microsoft.com/office/drawing/2014/main" id="{24E1486F-322A-4974-AFBA-FCA38E1CC389}"/>
                </a:ext>
              </a:extLst>
            </p:cNvPr>
            <p:cNvGrpSpPr>
              <a:grpSpLocks/>
            </p:cNvGrpSpPr>
            <p:nvPr/>
          </p:nvGrpSpPr>
          <p:grpSpPr bwMode="auto">
            <a:xfrm rot="5400000">
              <a:off x="3311392" y="5343034"/>
              <a:ext cx="232128" cy="152400"/>
              <a:chOff x="528" y="336"/>
              <a:chExt cx="3268" cy="1920"/>
            </a:xfrm>
          </p:grpSpPr>
          <p:sp>
            <p:nvSpPr>
              <p:cNvPr id="45799" name="Oval 929">
                <a:extLst>
                  <a:ext uri="{FF2B5EF4-FFF2-40B4-BE49-F238E27FC236}">
                    <a16:creationId xmlns:a16="http://schemas.microsoft.com/office/drawing/2014/main" id="{B00287A3-ECB4-4168-A9DA-438CC243FF3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800" name="Oval 930">
                <a:extLst>
                  <a:ext uri="{FF2B5EF4-FFF2-40B4-BE49-F238E27FC236}">
                    <a16:creationId xmlns:a16="http://schemas.microsoft.com/office/drawing/2014/main" id="{471EBC30-241D-4E24-BD22-A48B914B339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5" name="Group 928">
              <a:extLst>
                <a:ext uri="{FF2B5EF4-FFF2-40B4-BE49-F238E27FC236}">
                  <a16:creationId xmlns:a16="http://schemas.microsoft.com/office/drawing/2014/main" id="{AD839F0F-ED00-4964-9F33-D68B35A816B9}"/>
                </a:ext>
              </a:extLst>
            </p:cNvPr>
            <p:cNvGrpSpPr>
              <a:grpSpLocks/>
            </p:cNvGrpSpPr>
            <p:nvPr/>
          </p:nvGrpSpPr>
          <p:grpSpPr bwMode="auto">
            <a:xfrm rot="5400000">
              <a:off x="3243662" y="5224502"/>
              <a:ext cx="232128" cy="152400"/>
              <a:chOff x="528" y="336"/>
              <a:chExt cx="3268" cy="1920"/>
            </a:xfrm>
          </p:grpSpPr>
          <p:sp>
            <p:nvSpPr>
              <p:cNvPr id="45797" name="Oval 929">
                <a:extLst>
                  <a:ext uri="{FF2B5EF4-FFF2-40B4-BE49-F238E27FC236}">
                    <a16:creationId xmlns:a16="http://schemas.microsoft.com/office/drawing/2014/main" id="{6F5FB031-293B-40A5-9C07-026FCA5014B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98" name="Oval 930">
                <a:extLst>
                  <a:ext uri="{FF2B5EF4-FFF2-40B4-BE49-F238E27FC236}">
                    <a16:creationId xmlns:a16="http://schemas.microsoft.com/office/drawing/2014/main" id="{E20FEB87-2640-4FAA-BD6D-64466772F43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6" name="Group 928">
              <a:extLst>
                <a:ext uri="{FF2B5EF4-FFF2-40B4-BE49-F238E27FC236}">
                  <a16:creationId xmlns:a16="http://schemas.microsoft.com/office/drawing/2014/main" id="{003464E8-C794-47E7-A3FA-A7EB0EF3A22B}"/>
                </a:ext>
              </a:extLst>
            </p:cNvPr>
            <p:cNvGrpSpPr>
              <a:grpSpLocks/>
            </p:cNvGrpSpPr>
            <p:nvPr/>
          </p:nvGrpSpPr>
          <p:grpSpPr bwMode="auto">
            <a:xfrm rot="5400000">
              <a:off x="3184395" y="5105979"/>
              <a:ext cx="232128" cy="152400"/>
              <a:chOff x="528" y="336"/>
              <a:chExt cx="3268" cy="1920"/>
            </a:xfrm>
          </p:grpSpPr>
          <p:sp>
            <p:nvSpPr>
              <p:cNvPr id="45795" name="Oval 929">
                <a:extLst>
                  <a:ext uri="{FF2B5EF4-FFF2-40B4-BE49-F238E27FC236}">
                    <a16:creationId xmlns:a16="http://schemas.microsoft.com/office/drawing/2014/main" id="{8A30CBD0-CB9E-4101-AC57-EF14434E441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96" name="Oval 930">
                <a:extLst>
                  <a:ext uri="{FF2B5EF4-FFF2-40B4-BE49-F238E27FC236}">
                    <a16:creationId xmlns:a16="http://schemas.microsoft.com/office/drawing/2014/main" id="{F9D5E3BD-650B-441A-9E40-A02949E851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7" name="Group 928">
              <a:extLst>
                <a:ext uri="{FF2B5EF4-FFF2-40B4-BE49-F238E27FC236}">
                  <a16:creationId xmlns:a16="http://schemas.microsoft.com/office/drawing/2014/main" id="{6BE0B530-4674-452E-BAAE-96BD99B92C56}"/>
                </a:ext>
              </a:extLst>
            </p:cNvPr>
            <p:cNvGrpSpPr>
              <a:grpSpLocks/>
            </p:cNvGrpSpPr>
            <p:nvPr/>
          </p:nvGrpSpPr>
          <p:grpSpPr bwMode="auto">
            <a:xfrm rot="5400000">
              <a:off x="3108198" y="4995914"/>
              <a:ext cx="232128" cy="152400"/>
              <a:chOff x="528" y="336"/>
              <a:chExt cx="3268" cy="1920"/>
            </a:xfrm>
          </p:grpSpPr>
          <p:sp>
            <p:nvSpPr>
              <p:cNvPr id="45793" name="Oval 929">
                <a:extLst>
                  <a:ext uri="{FF2B5EF4-FFF2-40B4-BE49-F238E27FC236}">
                    <a16:creationId xmlns:a16="http://schemas.microsoft.com/office/drawing/2014/main" id="{44720499-2F99-4CC2-B06A-DF221CF223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94" name="Oval 930">
                <a:extLst>
                  <a:ext uri="{FF2B5EF4-FFF2-40B4-BE49-F238E27FC236}">
                    <a16:creationId xmlns:a16="http://schemas.microsoft.com/office/drawing/2014/main" id="{8EA064EE-281D-4F18-B919-BE526ADDD81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8" name="Group 928">
              <a:extLst>
                <a:ext uri="{FF2B5EF4-FFF2-40B4-BE49-F238E27FC236}">
                  <a16:creationId xmlns:a16="http://schemas.microsoft.com/office/drawing/2014/main" id="{F98A2225-61D7-4B62-9935-9D0416DD69B3}"/>
                </a:ext>
              </a:extLst>
            </p:cNvPr>
            <p:cNvGrpSpPr>
              <a:grpSpLocks/>
            </p:cNvGrpSpPr>
            <p:nvPr/>
          </p:nvGrpSpPr>
          <p:grpSpPr bwMode="auto">
            <a:xfrm rot="5400000">
              <a:off x="3031995" y="4894310"/>
              <a:ext cx="232128" cy="152400"/>
              <a:chOff x="528" y="336"/>
              <a:chExt cx="3268" cy="1920"/>
            </a:xfrm>
          </p:grpSpPr>
          <p:sp>
            <p:nvSpPr>
              <p:cNvPr id="45791" name="Oval 929">
                <a:extLst>
                  <a:ext uri="{FF2B5EF4-FFF2-40B4-BE49-F238E27FC236}">
                    <a16:creationId xmlns:a16="http://schemas.microsoft.com/office/drawing/2014/main" id="{3FA8DCAE-0D33-4A43-B80F-00E69FD776F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92" name="Oval 930">
                <a:extLst>
                  <a:ext uri="{FF2B5EF4-FFF2-40B4-BE49-F238E27FC236}">
                    <a16:creationId xmlns:a16="http://schemas.microsoft.com/office/drawing/2014/main" id="{0738BBE5-CD14-499B-B541-2A10E921798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19" name="Group 928">
              <a:extLst>
                <a:ext uri="{FF2B5EF4-FFF2-40B4-BE49-F238E27FC236}">
                  <a16:creationId xmlns:a16="http://schemas.microsoft.com/office/drawing/2014/main" id="{68E2D8CF-264E-4EFE-A0D1-383765DAB5EE}"/>
                </a:ext>
              </a:extLst>
            </p:cNvPr>
            <p:cNvGrpSpPr>
              <a:grpSpLocks/>
            </p:cNvGrpSpPr>
            <p:nvPr/>
          </p:nvGrpSpPr>
          <p:grpSpPr bwMode="auto">
            <a:xfrm rot="5400000">
              <a:off x="2955792" y="4792706"/>
              <a:ext cx="232128" cy="152400"/>
              <a:chOff x="528" y="336"/>
              <a:chExt cx="3268" cy="1920"/>
            </a:xfrm>
          </p:grpSpPr>
          <p:sp>
            <p:nvSpPr>
              <p:cNvPr id="45789" name="Oval 929">
                <a:extLst>
                  <a:ext uri="{FF2B5EF4-FFF2-40B4-BE49-F238E27FC236}">
                    <a16:creationId xmlns:a16="http://schemas.microsoft.com/office/drawing/2014/main" id="{AA50173F-4015-47BC-AE8C-77427644A6B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90" name="Oval 930">
                <a:extLst>
                  <a:ext uri="{FF2B5EF4-FFF2-40B4-BE49-F238E27FC236}">
                    <a16:creationId xmlns:a16="http://schemas.microsoft.com/office/drawing/2014/main" id="{B450250B-A486-405B-80D8-EA6459E8E22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0" name="Group 928">
              <a:extLst>
                <a:ext uri="{FF2B5EF4-FFF2-40B4-BE49-F238E27FC236}">
                  <a16:creationId xmlns:a16="http://schemas.microsoft.com/office/drawing/2014/main" id="{7B95E4FA-D062-4ABE-8AC1-5409EE6BA0C1}"/>
                </a:ext>
              </a:extLst>
            </p:cNvPr>
            <p:cNvGrpSpPr>
              <a:grpSpLocks/>
            </p:cNvGrpSpPr>
            <p:nvPr/>
          </p:nvGrpSpPr>
          <p:grpSpPr bwMode="auto">
            <a:xfrm rot="5400000">
              <a:off x="2888062" y="4674174"/>
              <a:ext cx="232128" cy="152400"/>
              <a:chOff x="528" y="336"/>
              <a:chExt cx="3268" cy="1920"/>
            </a:xfrm>
          </p:grpSpPr>
          <p:sp>
            <p:nvSpPr>
              <p:cNvPr id="45787" name="Oval 929">
                <a:extLst>
                  <a:ext uri="{FF2B5EF4-FFF2-40B4-BE49-F238E27FC236}">
                    <a16:creationId xmlns:a16="http://schemas.microsoft.com/office/drawing/2014/main" id="{FABE5589-B7DA-4177-9229-AC641F14FB4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88" name="Oval 930">
                <a:extLst>
                  <a:ext uri="{FF2B5EF4-FFF2-40B4-BE49-F238E27FC236}">
                    <a16:creationId xmlns:a16="http://schemas.microsoft.com/office/drawing/2014/main" id="{F92B7E0D-67C5-47B1-9C71-4A94FA8BE28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1" name="Group 928">
              <a:extLst>
                <a:ext uri="{FF2B5EF4-FFF2-40B4-BE49-F238E27FC236}">
                  <a16:creationId xmlns:a16="http://schemas.microsoft.com/office/drawing/2014/main" id="{CF01059C-5E26-429C-B0CB-E13E3E600CC8}"/>
                </a:ext>
              </a:extLst>
            </p:cNvPr>
            <p:cNvGrpSpPr>
              <a:grpSpLocks/>
            </p:cNvGrpSpPr>
            <p:nvPr/>
          </p:nvGrpSpPr>
          <p:grpSpPr bwMode="auto">
            <a:xfrm rot="5400000">
              <a:off x="3556929" y="5444632"/>
              <a:ext cx="232128" cy="152400"/>
              <a:chOff x="528" y="336"/>
              <a:chExt cx="3268" cy="1920"/>
            </a:xfrm>
          </p:grpSpPr>
          <p:sp>
            <p:nvSpPr>
              <p:cNvPr id="45785" name="Oval 929">
                <a:extLst>
                  <a:ext uri="{FF2B5EF4-FFF2-40B4-BE49-F238E27FC236}">
                    <a16:creationId xmlns:a16="http://schemas.microsoft.com/office/drawing/2014/main" id="{C9F212B2-B85B-4BF5-88C8-4EE9A8C732B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86" name="Oval 930">
                <a:extLst>
                  <a:ext uri="{FF2B5EF4-FFF2-40B4-BE49-F238E27FC236}">
                    <a16:creationId xmlns:a16="http://schemas.microsoft.com/office/drawing/2014/main" id="{7DBAA796-F338-40DD-A456-5129A3F80C5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2" name="Group 928">
              <a:extLst>
                <a:ext uri="{FF2B5EF4-FFF2-40B4-BE49-F238E27FC236}">
                  <a16:creationId xmlns:a16="http://schemas.microsoft.com/office/drawing/2014/main" id="{143F59E2-EC4C-427F-9AA8-E5D381CA801B}"/>
                </a:ext>
              </a:extLst>
            </p:cNvPr>
            <p:cNvGrpSpPr>
              <a:grpSpLocks/>
            </p:cNvGrpSpPr>
            <p:nvPr/>
          </p:nvGrpSpPr>
          <p:grpSpPr bwMode="auto">
            <a:xfrm rot="5400000">
              <a:off x="3480726" y="5343028"/>
              <a:ext cx="232128" cy="152400"/>
              <a:chOff x="528" y="336"/>
              <a:chExt cx="3268" cy="1920"/>
            </a:xfrm>
          </p:grpSpPr>
          <p:sp>
            <p:nvSpPr>
              <p:cNvPr id="45783" name="Oval 929">
                <a:extLst>
                  <a:ext uri="{FF2B5EF4-FFF2-40B4-BE49-F238E27FC236}">
                    <a16:creationId xmlns:a16="http://schemas.microsoft.com/office/drawing/2014/main" id="{13E30522-CC10-4912-A3C0-08F5C2F019A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84" name="Oval 930">
                <a:extLst>
                  <a:ext uri="{FF2B5EF4-FFF2-40B4-BE49-F238E27FC236}">
                    <a16:creationId xmlns:a16="http://schemas.microsoft.com/office/drawing/2014/main" id="{011ACA5F-B221-49E8-9C2C-772D20BEEDD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3" name="Group 928">
              <a:extLst>
                <a:ext uri="{FF2B5EF4-FFF2-40B4-BE49-F238E27FC236}">
                  <a16:creationId xmlns:a16="http://schemas.microsoft.com/office/drawing/2014/main" id="{ED42C444-C31D-4606-B737-37B35552C9F3}"/>
                </a:ext>
              </a:extLst>
            </p:cNvPr>
            <p:cNvGrpSpPr>
              <a:grpSpLocks/>
            </p:cNvGrpSpPr>
            <p:nvPr/>
          </p:nvGrpSpPr>
          <p:grpSpPr bwMode="auto">
            <a:xfrm rot="5400000">
              <a:off x="3404523" y="5241424"/>
              <a:ext cx="232128" cy="152400"/>
              <a:chOff x="528" y="336"/>
              <a:chExt cx="3268" cy="1920"/>
            </a:xfrm>
          </p:grpSpPr>
          <p:sp>
            <p:nvSpPr>
              <p:cNvPr id="45781" name="Oval 929">
                <a:extLst>
                  <a:ext uri="{FF2B5EF4-FFF2-40B4-BE49-F238E27FC236}">
                    <a16:creationId xmlns:a16="http://schemas.microsoft.com/office/drawing/2014/main" id="{8962F921-4047-4BA6-80AF-0D1B1E5F875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82" name="Oval 930">
                <a:extLst>
                  <a:ext uri="{FF2B5EF4-FFF2-40B4-BE49-F238E27FC236}">
                    <a16:creationId xmlns:a16="http://schemas.microsoft.com/office/drawing/2014/main" id="{8347BB0B-729E-4A6B-B53F-C4C4604D1AF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4" name="Group 928">
              <a:extLst>
                <a:ext uri="{FF2B5EF4-FFF2-40B4-BE49-F238E27FC236}">
                  <a16:creationId xmlns:a16="http://schemas.microsoft.com/office/drawing/2014/main" id="{BC6DE6E0-9263-449A-ADCE-397318250E83}"/>
                </a:ext>
              </a:extLst>
            </p:cNvPr>
            <p:cNvGrpSpPr>
              <a:grpSpLocks/>
            </p:cNvGrpSpPr>
            <p:nvPr/>
          </p:nvGrpSpPr>
          <p:grpSpPr bwMode="auto">
            <a:xfrm rot="5400000">
              <a:off x="3336793" y="5122892"/>
              <a:ext cx="232128" cy="152400"/>
              <a:chOff x="528" y="336"/>
              <a:chExt cx="3268" cy="1920"/>
            </a:xfrm>
          </p:grpSpPr>
          <p:sp>
            <p:nvSpPr>
              <p:cNvPr id="45779" name="Oval 929">
                <a:extLst>
                  <a:ext uri="{FF2B5EF4-FFF2-40B4-BE49-F238E27FC236}">
                    <a16:creationId xmlns:a16="http://schemas.microsoft.com/office/drawing/2014/main" id="{DBA0B054-E630-44D6-8CF8-3A3466B7A3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80" name="Oval 930">
                <a:extLst>
                  <a:ext uri="{FF2B5EF4-FFF2-40B4-BE49-F238E27FC236}">
                    <a16:creationId xmlns:a16="http://schemas.microsoft.com/office/drawing/2014/main" id="{4A663766-7969-4342-A785-F2B470C5DAC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5" name="Group 928">
              <a:extLst>
                <a:ext uri="{FF2B5EF4-FFF2-40B4-BE49-F238E27FC236}">
                  <a16:creationId xmlns:a16="http://schemas.microsoft.com/office/drawing/2014/main" id="{2141AECF-8E6D-46AA-B391-C63254977D7B}"/>
                </a:ext>
              </a:extLst>
            </p:cNvPr>
            <p:cNvGrpSpPr>
              <a:grpSpLocks/>
            </p:cNvGrpSpPr>
            <p:nvPr/>
          </p:nvGrpSpPr>
          <p:grpSpPr bwMode="auto">
            <a:xfrm rot="5400000">
              <a:off x="3277526" y="5004369"/>
              <a:ext cx="232128" cy="152400"/>
              <a:chOff x="528" y="336"/>
              <a:chExt cx="3268" cy="1920"/>
            </a:xfrm>
          </p:grpSpPr>
          <p:sp>
            <p:nvSpPr>
              <p:cNvPr id="45777" name="Oval 929">
                <a:extLst>
                  <a:ext uri="{FF2B5EF4-FFF2-40B4-BE49-F238E27FC236}">
                    <a16:creationId xmlns:a16="http://schemas.microsoft.com/office/drawing/2014/main" id="{1A5A4106-188E-45E2-9F2A-9DE2A0675D17}"/>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78" name="Oval 930">
                <a:extLst>
                  <a:ext uri="{FF2B5EF4-FFF2-40B4-BE49-F238E27FC236}">
                    <a16:creationId xmlns:a16="http://schemas.microsoft.com/office/drawing/2014/main" id="{B2AF67E2-A6E4-4D05-9028-AC1E8A91E12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6" name="Group 928">
              <a:extLst>
                <a:ext uri="{FF2B5EF4-FFF2-40B4-BE49-F238E27FC236}">
                  <a16:creationId xmlns:a16="http://schemas.microsoft.com/office/drawing/2014/main" id="{F5DF67A0-7D71-426F-B7AC-805E494A4219}"/>
                </a:ext>
              </a:extLst>
            </p:cNvPr>
            <p:cNvGrpSpPr>
              <a:grpSpLocks/>
            </p:cNvGrpSpPr>
            <p:nvPr/>
          </p:nvGrpSpPr>
          <p:grpSpPr bwMode="auto">
            <a:xfrm rot="5400000">
              <a:off x="3201329" y="4894304"/>
              <a:ext cx="232128" cy="152400"/>
              <a:chOff x="528" y="336"/>
              <a:chExt cx="3268" cy="1920"/>
            </a:xfrm>
          </p:grpSpPr>
          <p:sp>
            <p:nvSpPr>
              <p:cNvPr id="45775" name="Oval 929">
                <a:extLst>
                  <a:ext uri="{FF2B5EF4-FFF2-40B4-BE49-F238E27FC236}">
                    <a16:creationId xmlns:a16="http://schemas.microsoft.com/office/drawing/2014/main" id="{91B41370-3338-447B-8F95-F1D8050BA3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76" name="Oval 930">
                <a:extLst>
                  <a:ext uri="{FF2B5EF4-FFF2-40B4-BE49-F238E27FC236}">
                    <a16:creationId xmlns:a16="http://schemas.microsoft.com/office/drawing/2014/main" id="{39969196-83F4-481C-923C-ABB04D95B8E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7" name="Group 928">
              <a:extLst>
                <a:ext uri="{FF2B5EF4-FFF2-40B4-BE49-F238E27FC236}">
                  <a16:creationId xmlns:a16="http://schemas.microsoft.com/office/drawing/2014/main" id="{496E8E58-8072-4E17-BF19-D223AA0ABD20}"/>
                </a:ext>
              </a:extLst>
            </p:cNvPr>
            <p:cNvGrpSpPr>
              <a:grpSpLocks/>
            </p:cNvGrpSpPr>
            <p:nvPr/>
          </p:nvGrpSpPr>
          <p:grpSpPr bwMode="auto">
            <a:xfrm rot="5400000">
              <a:off x="3125126" y="4792700"/>
              <a:ext cx="232128" cy="152400"/>
              <a:chOff x="528" y="336"/>
              <a:chExt cx="3268" cy="1920"/>
            </a:xfrm>
          </p:grpSpPr>
          <p:sp>
            <p:nvSpPr>
              <p:cNvPr id="45773" name="Oval 929">
                <a:extLst>
                  <a:ext uri="{FF2B5EF4-FFF2-40B4-BE49-F238E27FC236}">
                    <a16:creationId xmlns:a16="http://schemas.microsoft.com/office/drawing/2014/main" id="{EA7AAF0F-CA02-4813-B4D5-05F8DE455F7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74" name="Oval 930">
                <a:extLst>
                  <a:ext uri="{FF2B5EF4-FFF2-40B4-BE49-F238E27FC236}">
                    <a16:creationId xmlns:a16="http://schemas.microsoft.com/office/drawing/2014/main" id="{C63B758C-94A3-472A-913B-C80F906D1D4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8" name="Group 928">
              <a:extLst>
                <a:ext uri="{FF2B5EF4-FFF2-40B4-BE49-F238E27FC236}">
                  <a16:creationId xmlns:a16="http://schemas.microsoft.com/office/drawing/2014/main" id="{9CE486BE-69BC-4E0D-99EA-CF93E0BA195F}"/>
                </a:ext>
              </a:extLst>
            </p:cNvPr>
            <p:cNvGrpSpPr>
              <a:grpSpLocks/>
            </p:cNvGrpSpPr>
            <p:nvPr/>
          </p:nvGrpSpPr>
          <p:grpSpPr bwMode="auto">
            <a:xfrm rot="5400000">
              <a:off x="3048923" y="4691096"/>
              <a:ext cx="232128" cy="152400"/>
              <a:chOff x="528" y="336"/>
              <a:chExt cx="3268" cy="1920"/>
            </a:xfrm>
          </p:grpSpPr>
          <p:sp>
            <p:nvSpPr>
              <p:cNvPr id="45771" name="Oval 929">
                <a:extLst>
                  <a:ext uri="{FF2B5EF4-FFF2-40B4-BE49-F238E27FC236}">
                    <a16:creationId xmlns:a16="http://schemas.microsoft.com/office/drawing/2014/main" id="{F73B16F1-1E54-4E84-9FFC-24273381B44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72" name="Oval 930">
                <a:extLst>
                  <a:ext uri="{FF2B5EF4-FFF2-40B4-BE49-F238E27FC236}">
                    <a16:creationId xmlns:a16="http://schemas.microsoft.com/office/drawing/2014/main" id="{BADE25BA-D512-4A5A-AAA3-63A57B74685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29" name="Group 928">
              <a:extLst>
                <a:ext uri="{FF2B5EF4-FFF2-40B4-BE49-F238E27FC236}">
                  <a16:creationId xmlns:a16="http://schemas.microsoft.com/office/drawing/2014/main" id="{332D02F2-2ABF-4499-8E4A-E97058321974}"/>
                </a:ext>
              </a:extLst>
            </p:cNvPr>
            <p:cNvGrpSpPr>
              <a:grpSpLocks/>
            </p:cNvGrpSpPr>
            <p:nvPr/>
          </p:nvGrpSpPr>
          <p:grpSpPr bwMode="auto">
            <a:xfrm rot="5400000">
              <a:off x="3692395" y="5385357"/>
              <a:ext cx="232128" cy="152400"/>
              <a:chOff x="528" y="336"/>
              <a:chExt cx="3268" cy="1920"/>
            </a:xfrm>
          </p:grpSpPr>
          <p:sp>
            <p:nvSpPr>
              <p:cNvPr id="45769" name="Oval 929">
                <a:extLst>
                  <a:ext uri="{FF2B5EF4-FFF2-40B4-BE49-F238E27FC236}">
                    <a16:creationId xmlns:a16="http://schemas.microsoft.com/office/drawing/2014/main" id="{1B18391D-568E-440D-8CE9-F39E6102C08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70" name="Oval 930">
                <a:extLst>
                  <a:ext uri="{FF2B5EF4-FFF2-40B4-BE49-F238E27FC236}">
                    <a16:creationId xmlns:a16="http://schemas.microsoft.com/office/drawing/2014/main" id="{38B98142-E191-43A2-BDEF-FC5AD45C75F1}"/>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0" name="Group 928">
              <a:extLst>
                <a:ext uri="{FF2B5EF4-FFF2-40B4-BE49-F238E27FC236}">
                  <a16:creationId xmlns:a16="http://schemas.microsoft.com/office/drawing/2014/main" id="{FBCC3DDB-4FA7-4354-AACC-8CD808F21C27}"/>
                </a:ext>
              </a:extLst>
            </p:cNvPr>
            <p:cNvGrpSpPr>
              <a:grpSpLocks/>
            </p:cNvGrpSpPr>
            <p:nvPr/>
          </p:nvGrpSpPr>
          <p:grpSpPr bwMode="auto">
            <a:xfrm rot="5400000">
              <a:off x="3616198" y="5275292"/>
              <a:ext cx="232128" cy="152400"/>
              <a:chOff x="528" y="336"/>
              <a:chExt cx="3268" cy="1920"/>
            </a:xfrm>
          </p:grpSpPr>
          <p:sp>
            <p:nvSpPr>
              <p:cNvPr id="45767" name="Oval 929">
                <a:extLst>
                  <a:ext uri="{FF2B5EF4-FFF2-40B4-BE49-F238E27FC236}">
                    <a16:creationId xmlns:a16="http://schemas.microsoft.com/office/drawing/2014/main" id="{EE5D0E3F-6A8D-4462-AF9E-AC3C009A751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68" name="Oval 930">
                <a:extLst>
                  <a:ext uri="{FF2B5EF4-FFF2-40B4-BE49-F238E27FC236}">
                    <a16:creationId xmlns:a16="http://schemas.microsoft.com/office/drawing/2014/main" id="{9A705C9C-FFD5-4430-BEB0-C4434EBAC78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1" name="Group 928">
              <a:extLst>
                <a:ext uri="{FF2B5EF4-FFF2-40B4-BE49-F238E27FC236}">
                  <a16:creationId xmlns:a16="http://schemas.microsoft.com/office/drawing/2014/main" id="{3CB023FC-084A-4B02-A6B7-46C899FA48B7}"/>
                </a:ext>
              </a:extLst>
            </p:cNvPr>
            <p:cNvGrpSpPr>
              <a:grpSpLocks/>
            </p:cNvGrpSpPr>
            <p:nvPr/>
          </p:nvGrpSpPr>
          <p:grpSpPr bwMode="auto">
            <a:xfrm rot="5400000">
              <a:off x="3539995" y="5173688"/>
              <a:ext cx="232128" cy="152400"/>
              <a:chOff x="528" y="336"/>
              <a:chExt cx="3268" cy="1920"/>
            </a:xfrm>
          </p:grpSpPr>
          <p:sp>
            <p:nvSpPr>
              <p:cNvPr id="45765" name="Oval 929">
                <a:extLst>
                  <a:ext uri="{FF2B5EF4-FFF2-40B4-BE49-F238E27FC236}">
                    <a16:creationId xmlns:a16="http://schemas.microsoft.com/office/drawing/2014/main" id="{F7D061AA-8355-491B-ADF3-E0BAC26BA20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66" name="Oval 930">
                <a:extLst>
                  <a:ext uri="{FF2B5EF4-FFF2-40B4-BE49-F238E27FC236}">
                    <a16:creationId xmlns:a16="http://schemas.microsoft.com/office/drawing/2014/main" id="{B13F819D-92D2-49DC-A72D-E8DCDFFE8D8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2" name="Group 928">
              <a:extLst>
                <a:ext uri="{FF2B5EF4-FFF2-40B4-BE49-F238E27FC236}">
                  <a16:creationId xmlns:a16="http://schemas.microsoft.com/office/drawing/2014/main" id="{05570DE2-3512-401F-A727-D99B584C7049}"/>
                </a:ext>
              </a:extLst>
            </p:cNvPr>
            <p:cNvGrpSpPr>
              <a:grpSpLocks/>
            </p:cNvGrpSpPr>
            <p:nvPr/>
          </p:nvGrpSpPr>
          <p:grpSpPr bwMode="auto">
            <a:xfrm rot="5400000">
              <a:off x="3463792" y="5072084"/>
              <a:ext cx="232128" cy="152400"/>
              <a:chOff x="528" y="336"/>
              <a:chExt cx="3268" cy="1920"/>
            </a:xfrm>
          </p:grpSpPr>
          <p:sp>
            <p:nvSpPr>
              <p:cNvPr id="45763" name="Oval 929">
                <a:extLst>
                  <a:ext uri="{FF2B5EF4-FFF2-40B4-BE49-F238E27FC236}">
                    <a16:creationId xmlns:a16="http://schemas.microsoft.com/office/drawing/2014/main" id="{1753386C-80AA-424D-B59C-250CA79C60A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64" name="Oval 930">
                <a:extLst>
                  <a:ext uri="{FF2B5EF4-FFF2-40B4-BE49-F238E27FC236}">
                    <a16:creationId xmlns:a16="http://schemas.microsoft.com/office/drawing/2014/main" id="{98393234-79A3-4FFD-9AB3-DDE00F9A094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3" name="Group 928">
              <a:extLst>
                <a:ext uri="{FF2B5EF4-FFF2-40B4-BE49-F238E27FC236}">
                  <a16:creationId xmlns:a16="http://schemas.microsoft.com/office/drawing/2014/main" id="{2F955515-4E90-46D0-9D25-C2311E78B523}"/>
                </a:ext>
              </a:extLst>
            </p:cNvPr>
            <p:cNvGrpSpPr>
              <a:grpSpLocks/>
            </p:cNvGrpSpPr>
            <p:nvPr/>
          </p:nvGrpSpPr>
          <p:grpSpPr bwMode="auto">
            <a:xfrm rot="5400000">
              <a:off x="3396062" y="4953552"/>
              <a:ext cx="232128" cy="152400"/>
              <a:chOff x="528" y="336"/>
              <a:chExt cx="3268" cy="1920"/>
            </a:xfrm>
          </p:grpSpPr>
          <p:sp>
            <p:nvSpPr>
              <p:cNvPr id="45761" name="Oval 929">
                <a:extLst>
                  <a:ext uri="{FF2B5EF4-FFF2-40B4-BE49-F238E27FC236}">
                    <a16:creationId xmlns:a16="http://schemas.microsoft.com/office/drawing/2014/main" id="{A948F472-1AB7-4FC1-BE8B-100141F6C7C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62" name="Oval 930">
                <a:extLst>
                  <a:ext uri="{FF2B5EF4-FFF2-40B4-BE49-F238E27FC236}">
                    <a16:creationId xmlns:a16="http://schemas.microsoft.com/office/drawing/2014/main" id="{0126D476-9D14-40D9-97E4-AA174B253BA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4" name="Group 928">
              <a:extLst>
                <a:ext uri="{FF2B5EF4-FFF2-40B4-BE49-F238E27FC236}">
                  <a16:creationId xmlns:a16="http://schemas.microsoft.com/office/drawing/2014/main" id="{41FF017D-DD14-4087-82E4-FBF32DF45BBA}"/>
                </a:ext>
              </a:extLst>
            </p:cNvPr>
            <p:cNvGrpSpPr>
              <a:grpSpLocks/>
            </p:cNvGrpSpPr>
            <p:nvPr/>
          </p:nvGrpSpPr>
          <p:grpSpPr bwMode="auto">
            <a:xfrm rot="5400000">
              <a:off x="3260598" y="4851969"/>
              <a:ext cx="232128" cy="152400"/>
              <a:chOff x="528" y="336"/>
              <a:chExt cx="3268" cy="1920"/>
            </a:xfrm>
          </p:grpSpPr>
          <p:sp>
            <p:nvSpPr>
              <p:cNvPr id="45759" name="Oval 929">
                <a:extLst>
                  <a:ext uri="{FF2B5EF4-FFF2-40B4-BE49-F238E27FC236}">
                    <a16:creationId xmlns:a16="http://schemas.microsoft.com/office/drawing/2014/main" id="{619C5546-894A-4EE9-B951-FB1837AAEF5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60" name="Oval 930">
                <a:extLst>
                  <a:ext uri="{FF2B5EF4-FFF2-40B4-BE49-F238E27FC236}">
                    <a16:creationId xmlns:a16="http://schemas.microsoft.com/office/drawing/2014/main" id="{BAD7548F-1FB2-4BC3-9BAB-F3FBD536C06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5" name="Group 928">
              <a:extLst>
                <a:ext uri="{FF2B5EF4-FFF2-40B4-BE49-F238E27FC236}">
                  <a16:creationId xmlns:a16="http://schemas.microsoft.com/office/drawing/2014/main" id="{73FB4A54-75C8-41DB-AE1C-F13B10125F82}"/>
                </a:ext>
              </a:extLst>
            </p:cNvPr>
            <p:cNvGrpSpPr>
              <a:grpSpLocks/>
            </p:cNvGrpSpPr>
            <p:nvPr/>
          </p:nvGrpSpPr>
          <p:grpSpPr bwMode="auto">
            <a:xfrm rot="5400000">
              <a:off x="3819393" y="5402281"/>
              <a:ext cx="232128" cy="152400"/>
              <a:chOff x="528" y="336"/>
              <a:chExt cx="3268" cy="1920"/>
            </a:xfrm>
          </p:grpSpPr>
          <p:sp>
            <p:nvSpPr>
              <p:cNvPr id="45757" name="Oval 929">
                <a:extLst>
                  <a:ext uri="{FF2B5EF4-FFF2-40B4-BE49-F238E27FC236}">
                    <a16:creationId xmlns:a16="http://schemas.microsoft.com/office/drawing/2014/main" id="{36247BBC-DB00-4413-BC2D-101745FA8E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58" name="Oval 930">
                <a:extLst>
                  <a:ext uri="{FF2B5EF4-FFF2-40B4-BE49-F238E27FC236}">
                    <a16:creationId xmlns:a16="http://schemas.microsoft.com/office/drawing/2014/main" id="{8F7A6789-CAF4-4FEE-9DDF-DA3996F56AF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6" name="Group 928">
              <a:extLst>
                <a:ext uri="{FF2B5EF4-FFF2-40B4-BE49-F238E27FC236}">
                  <a16:creationId xmlns:a16="http://schemas.microsoft.com/office/drawing/2014/main" id="{771B20F4-70F5-4CFC-A6C9-C1220F5D78ED}"/>
                </a:ext>
              </a:extLst>
            </p:cNvPr>
            <p:cNvGrpSpPr>
              <a:grpSpLocks/>
            </p:cNvGrpSpPr>
            <p:nvPr/>
          </p:nvGrpSpPr>
          <p:grpSpPr bwMode="auto">
            <a:xfrm rot="5400000">
              <a:off x="3751663" y="5283749"/>
              <a:ext cx="232128" cy="152400"/>
              <a:chOff x="528" y="336"/>
              <a:chExt cx="3268" cy="1920"/>
            </a:xfrm>
          </p:grpSpPr>
          <p:sp>
            <p:nvSpPr>
              <p:cNvPr id="45755" name="Oval 929">
                <a:extLst>
                  <a:ext uri="{FF2B5EF4-FFF2-40B4-BE49-F238E27FC236}">
                    <a16:creationId xmlns:a16="http://schemas.microsoft.com/office/drawing/2014/main" id="{215051A8-1045-41CF-9F74-DA971A17245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56" name="Oval 930">
                <a:extLst>
                  <a:ext uri="{FF2B5EF4-FFF2-40B4-BE49-F238E27FC236}">
                    <a16:creationId xmlns:a16="http://schemas.microsoft.com/office/drawing/2014/main" id="{D370DA36-A13D-4911-A037-3B3EE109CC1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7" name="Group 928">
              <a:extLst>
                <a:ext uri="{FF2B5EF4-FFF2-40B4-BE49-F238E27FC236}">
                  <a16:creationId xmlns:a16="http://schemas.microsoft.com/office/drawing/2014/main" id="{48239B53-3A56-4845-95A6-912A624A6C2A}"/>
                </a:ext>
              </a:extLst>
            </p:cNvPr>
            <p:cNvGrpSpPr>
              <a:grpSpLocks/>
            </p:cNvGrpSpPr>
            <p:nvPr/>
          </p:nvGrpSpPr>
          <p:grpSpPr bwMode="auto">
            <a:xfrm rot="5400000">
              <a:off x="3717796" y="5173682"/>
              <a:ext cx="232128" cy="152400"/>
              <a:chOff x="528" y="336"/>
              <a:chExt cx="3268" cy="1920"/>
            </a:xfrm>
          </p:grpSpPr>
          <p:sp>
            <p:nvSpPr>
              <p:cNvPr id="45753" name="Oval 929">
                <a:extLst>
                  <a:ext uri="{FF2B5EF4-FFF2-40B4-BE49-F238E27FC236}">
                    <a16:creationId xmlns:a16="http://schemas.microsoft.com/office/drawing/2014/main" id="{18A3D364-2F6B-4C39-98AF-1BE387703D9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54" name="Oval 930">
                <a:extLst>
                  <a:ext uri="{FF2B5EF4-FFF2-40B4-BE49-F238E27FC236}">
                    <a16:creationId xmlns:a16="http://schemas.microsoft.com/office/drawing/2014/main" id="{F908058D-CEB3-4F05-A4A2-70A9530F48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8" name="Group 928">
              <a:extLst>
                <a:ext uri="{FF2B5EF4-FFF2-40B4-BE49-F238E27FC236}">
                  <a16:creationId xmlns:a16="http://schemas.microsoft.com/office/drawing/2014/main" id="{067CD2A7-76A8-46F4-8086-55CE542AC931}"/>
                </a:ext>
              </a:extLst>
            </p:cNvPr>
            <p:cNvGrpSpPr>
              <a:grpSpLocks/>
            </p:cNvGrpSpPr>
            <p:nvPr/>
          </p:nvGrpSpPr>
          <p:grpSpPr bwMode="auto">
            <a:xfrm rot="5400000">
              <a:off x="3641599" y="5063617"/>
              <a:ext cx="232128" cy="152400"/>
              <a:chOff x="528" y="336"/>
              <a:chExt cx="3268" cy="1920"/>
            </a:xfrm>
          </p:grpSpPr>
          <p:sp>
            <p:nvSpPr>
              <p:cNvPr id="45751" name="Oval 929">
                <a:extLst>
                  <a:ext uri="{FF2B5EF4-FFF2-40B4-BE49-F238E27FC236}">
                    <a16:creationId xmlns:a16="http://schemas.microsoft.com/office/drawing/2014/main" id="{27B10CB4-ACEC-4CB4-8D89-14A07A10660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52" name="Oval 930">
                <a:extLst>
                  <a:ext uri="{FF2B5EF4-FFF2-40B4-BE49-F238E27FC236}">
                    <a16:creationId xmlns:a16="http://schemas.microsoft.com/office/drawing/2014/main" id="{9545A099-03BB-4C47-8232-8CEA0AB359A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39" name="Group 928">
              <a:extLst>
                <a:ext uri="{FF2B5EF4-FFF2-40B4-BE49-F238E27FC236}">
                  <a16:creationId xmlns:a16="http://schemas.microsoft.com/office/drawing/2014/main" id="{669AA2F0-5F45-4031-8A8E-DB7136542A91}"/>
                </a:ext>
              </a:extLst>
            </p:cNvPr>
            <p:cNvGrpSpPr>
              <a:grpSpLocks/>
            </p:cNvGrpSpPr>
            <p:nvPr/>
          </p:nvGrpSpPr>
          <p:grpSpPr bwMode="auto">
            <a:xfrm rot="5400000">
              <a:off x="3523067" y="4970486"/>
              <a:ext cx="232128" cy="152400"/>
              <a:chOff x="528" y="336"/>
              <a:chExt cx="3268" cy="1920"/>
            </a:xfrm>
          </p:grpSpPr>
          <p:sp>
            <p:nvSpPr>
              <p:cNvPr id="45749" name="Oval 929">
                <a:extLst>
                  <a:ext uri="{FF2B5EF4-FFF2-40B4-BE49-F238E27FC236}">
                    <a16:creationId xmlns:a16="http://schemas.microsoft.com/office/drawing/2014/main" id="{C321533A-B8D1-455F-AAC5-6E775D2D4E9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50" name="Oval 930">
                <a:extLst>
                  <a:ext uri="{FF2B5EF4-FFF2-40B4-BE49-F238E27FC236}">
                    <a16:creationId xmlns:a16="http://schemas.microsoft.com/office/drawing/2014/main" id="{2DEEFE5C-27DD-45C2-B43D-778A94EA3C4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0" name="Group 928">
              <a:extLst>
                <a:ext uri="{FF2B5EF4-FFF2-40B4-BE49-F238E27FC236}">
                  <a16:creationId xmlns:a16="http://schemas.microsoft.com/office/drawing/2014/main" id="{E620FB84-0EDA-456C-8CB6-DF745E47EF31}"/>
                </a:ext>
              </a:extLst>
            </p:cNvPr>
            <p:cNvGrpSpPr>
              <a:grpSpLocks/>
            </p:cNvGrpSpPr>
            <p:nvPr/>
          </p:nvGrpSpPr>
          <p:grpSpPr bwMode="auto">
            <a:xfrm rot="5400000">
              <a:off x="4632196" y="3073241"/>
              <a:ext cx="232128" cy="152400"/>
              <a:chOff x="528" y="336"/>
              <a:chExt cx="3268" cy="1920"/>
            </a:xfrm>
          </p:grpSpPr>
          <p:sp>
            <p:nvSpPr>
              <p:cNvPr id="45747" name="Oval 929">
                <a:extLst>
                  <a:ext uri="{FF2B5EF4-FFF2-40B4-BE49-F238E27FC236}">
                    <a16:creationId xmlns:a16="http://schemas.microsoft.com/office/drawing/2014/main" id="{87227865-9852-4F0E-BF4C-8C7C51F01DF1}"/>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48" name="Oval 930">
                <a:extLst>
                  <a:ext uri="{FF2B5EF4-FFF2-40B4-BE49-F238E27FC236}">
                    <a16:creationId xmlns:a16="http://schemas.microsoft.com/office/drawing/2014/main" id="{5388557B-2AE9-48F2-9C1E-81A9FE7260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1" name="Group 928">
              <a:extLst>
                <a:ext uri="{FF2B5EF4-FFF2-40B4-BE49-F238E27FC236}">
                  <a16:creationId xmlns:a16="http://schemas.microsoft.com/office/drawing/2014/main" id="{4DCD2414-A699-466B-BCB7-13CE7F6D2985}"/>
                </a:ext>
              </a:extLst>
            </p:cNvPr>
            <p:cNvGrpSpPr>
              <a:grpSpLocks/>
            </p:cNvGrpSpPr>
            <p:nvPr/>
          </p:nvGrpSpPr>
          <p:grpSpPr bwMode="auto">
            <a:xfrm rot="5400000">
              <a:off x="4632189" y="2836178"/>
              <a:ext cx="232128" cy="152400"/>
              <a:chOff x="528" y="336"/>
              <a:chExt cx="3268" cy="1920"/>
            </a:xfrm>
          </p:grpSpPr>
          <p:sp>
            <p:nvSpPr>
              <p:cNvPr id="45745" name="Oval 929">
                <a:extLst>
                  <a:ext uri="{FF2B5EF4-FFF2-40B4-BE49-F238E27FC236}">
                    <a16:creationId xmlns:a16="http://schemas.microsoft.com/office/drawing/2014/main" id="{A14FC4EB-D740-4C5A-922F-97032214654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46" name="Oval 930">
                <a:extLst>
                  <a:ext uri="{FF2B5EF4-FFF2-40B4-BE49-F238E27FC236}">
                    <a16:creationId xmlns:a16="http://schemas.microsoft.com/office/drawing/2014/main" id="{67E92A52-24E0-4C95-84DD-0683AB879A5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2" name="Group 928">
              <a:extLst>
                <a:ext uri="{FF2B5EF4-FFF2-40B4-BE49-F238E27FC236}">
                  <a16:creationId xmlns:a16="http://schemas.microsoft.com/office/drawing/2014/main" id="{633A7E1E-FF22-4AA2-9E31-0AC265D9FF69}"/>
                </a:ext>
              </a:extLst>
            </p:cNvPr>
            <p:cNvGrpSpPr>
              <a:grpSpLocks/>
            </p:cNvGrpSpPr>
            <p:nvPr/>
          </p:nvGrpSpPr>
          <p:grpSpPr bwMode="auto">
            <a:xfrm rot="5400000">
              <a:off x="4894662" y="2929307"/>
              <a:ext cx="232128" cy="152400"/>
              <a:chOff x="528" y="336"/>
              <a:chExt cx="3268" cy="1920"/>
            </a:xfrm>
          </p:grpSpPr>
          <p:sp>
            <p:nvSpPr>
              <p:cNvPr id="45743" name="Oval 929">
                <a:extLst>
                  <a:ext uri="{FF2B5EF4-FFF2-40B4-BE49-F238E27FC236}">
                    <a16:creationId xmlns:a16="http://schemas.microsoft.com/office/drawing/2014/main" id="{687D73EF-8890-4055-9960-0EF75F49510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44" name="Oval 930">
                <a:extLst>
                  <a:ext uri="{FF2B5EF4-FFF2-40B4-BE49-F238E27FC236}">
                    <a16:creationId xmlns:a16="http://schemas.microsoft.com/office/drawing/2014/main" id="{ED18E596-8807-4158-96B1-BAA6F96F7AD8}"/>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3" name="Group 928">
              <a:extLst>
                <a:ext uri="{FF2B5EF4-FFF2-40B4-BE49-F238E27FC236}">
                  <a16:creationId xmlns:a16="http://schemas.microsoft.com/office/drawing/2014/main" id="{77FDEBAA-D978-47CE-9D20-EC3531BC0E2A}"/>
                </a:ext>
              </a:extLst>
            </p:cNvPr>
            <p:cNvGrpSpPr>
              <a:grpSpLocks/>
            </p:cNvGrpSpPr>
            <p:nvPr/>
          </p:nvGrpSpPr>
          <p:grpSpPr bwMode="auto">
            <a:xfrm rot="5400000">
              <a:off x="4979329" y="3132512"/>
              <a:ext cx="232128" cy="152400"/>
              <a:chOff x="528" y="336"/>
              <a:chExt cx="3268" cy="1920"/>
            </a:xfrm>
          </p:grpSpPr>
          <p:sp>
            <p:nvSpPr>
              <p:cNvPr id="45741" name="Oval 929">
                <a:extLst>
                  <a:ext uri="{FF2B5EF4-FFF2-40B4-BE49-F238E27FC236}">
                    <a16:creationId xmlns:a16="http://schemas.microsoft.com/office/drawing/2014/main" id="{D300AA11-447F-4ED4-83FE-211A950AAE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42" name="Oval 930">
                <a:extLst>
                  <a:ext uri="{FF2B5EF4-FFF2-40B4-BE49-F238E27FC236}">
                    <a16:creationId xmlns:a16="http://schemas.microsoft.com/office/drawing/2014/main" id="{6291D142-D516-4E36-BD21-AF575D71EEB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4" name="Group 928">
              <a:extLst>
                <a:ext uri="{FF2B5EF4-FFF2-40B4-BE49-F238E27FC236}">
                  <a16:creationId xmlns:a16="http://schemas.microsoft.com/office/drawing/2014/main" id="{50F030FE-45F1-4312-B9C4-58B71519260A}"/>
                </a:ext>
              </a:extLst>
            </p:cNvPr>
            <p:cNvGrpSpPr>
              <a:grpSpLocks/>
            </p:cNvGrpSpPr>
            <p:nvPr/>
          </p:nvGrpSpPr>
          <p:grpSpPr bwMode="auto">
            <a:xfrm rot="5400000">
              <a:off x="4632196" y="3073231"/>
              <a:ext cx="232128" cy="152400"/>
              <a:chOff x="528" y="336"/>
              <a:chExt cx="3268" cy="1920"/>
            </a:xfrm>
          </p:grpSpPr>
          <p:sp>
            <p:nvSpPr>
              <p:cNvPr id="45739" name="Oval 929">
                <a:extLst>
                  <a:ext uri="{FF2B5EF4-FFF2-40B4-BE49-F238E27FC236}">
                    <a16:creationId xmlns:a16="http://schemas.microsoft.com/office/drawing/2014/main" id="{7CF3FBF5-688B-4E79-A4FE-7D5B3486F44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40" name="Oval 930">
                <a:extLst>
                  <a:ext uri="{FF2B5EF4-FFF2-40B4-BE49-F238E27FC236}">
                    <a16:creationId xmlns:a16="http://schemas.microsoft.com/office/drawing/2014/main" id="{B938607F-3CC6-48F6-B8A4-75E86CC3510F}"/>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5" name="Group 928">
              <a:extLst>
                <a:ext uri="{FF2B5EF4-FFF2-40B4-BE49-F238E27FC236}">
                  <a16:creationId xmlns:a16="http://schemas.microsoft.com/office/drawing/2014/main" id="{F9329E89-3FF7-4F06-BBDA-47E9ED4DD036}"/>
                </a:ext>
              </a:extLst>
            </p:cNvPr>
            <p:cNvGrpSpPr>
              <a:grpSpLocks/>
            </p:cNvGrpSpPr>
            <p:nvPr/>
          </p:nvGrpSpPr>
          <p:grpSpPr bwMode="auto">
            <a:xfrm rot="5400000">
              <a:off x="4886196" y="3132501"/>
              <a:ext cx="232128" cy="152400"/>
              <a:chOff x="528" y="336"/>
              <a:chExt cx="3268" cy="1920"/>
            </a:xfrm>
          </p:grpSpPr>
          <p:sp>
            <p:nvSpPr>
              <p:cNvPr id="45737" name="Oval 929">
                <a:extLst>
                  <a:ext uri="{FF2B5EF4-FFF2-40B4-BE49-F238E27FC236}">
                    <a16:creationId xmlns:a16="http://schemas.microsoft.com/office/drawing/2014/main" id="{F3D19735-FE92-43D9-B51D-DD2E0E50F2E5}"/>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38" name="Oval 930">
                <a:extLst>
                  <a:ext uri="{FF2B5EF4-FFF2-40B4-BE49-F238E27FC236}">
                    <a16:creationId xmlns:a16="http://schemas.microsoft.com/office/drawing/2014/main" id="{A6A5837F-D23A-48F4-A25A-9B96B88A66D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6" name="Group 928">
              <a:extLst>
                <a:ext uri="{FF2B5EF4-FFF2-40B4-BE49-F238E27FC236}">
                  <a16:creationId xmlns:a16="http://schemas.microsoft.com/office/drawing/2014/main" id="{0E8A1547-7DCF-4FD3-A0F2-6BDED744FA2A}"/>
                </a:ext>
              </a:extLst>
            </p:cNvPr>
            <p:cNvGrpSpPr>
              <a:grpSpLocks/>
            </p:cNvGrpSpPr>
            <p:nvPr/>
          </p:nvGrpSpPr>
          <p:grpSpPr bwMode="auto">
            <a:xfrm rot="5400000">
              <a:off x="4809993" y="3030897"/>
              <a:ext cx="232128" cy="152400"/>
              <a:chOff x="528" y="336"/>
              <a:chExt cx="3268" cy="1920"/>
            </a:xfrm>
          </p:grpSpPr>
          <p:sp>
            <p:nvSpPr>
              <p:cNvPr id="45735" name="Oval 929">
                <a:extLst>
                  <a:ext uri="{FF2B5EF4-FFF2-40B4-BE49-F238E27FC236}">
                    <a16:creationId xmlns:a16="http://schemas.microsoft.com/office/drawing/2014/main" id="{32CA8363-BC0E-47E6-8D18-C31B7F8CE34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36" name="Oval 930">
                <a:extLst>
                  <a:ext uri="{FF2B5EF4-FFF2-40B4-BE49-F238E27FC236}">
                    <a16:creationId xmlns:a16="http://schemas.microsoft.com/office/drawing/2014/main" id="{9B22C4A2-1B96-4137-A98A-E048797A19A9}"/>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7" name="Group 928">
              <a:extLst>
                <a:ext uri="{FF2B5EF4-FFF2-40B4-BE49-F238E27FC236}">
                  <a16:creationId xmlns:a16="http://schemas.microsoft.com/office/drawing/2014/main" id="{9EA4C0C4-96AC-4C1D-83D8-EC59E77E9672}"/>
                </a:ext>
              </a:extLst>
            </p:cNvPr>
            <p:cNvGrpSpPr>
              <a:grpSpLocks/>
            </p:cNvGrpSpPr>
            <p:nvPr/>
          </p:nvGrpSpPr>
          <p:grpSpPr bwMode="auto">
            <a:xfrm rot="5400000">
              <a:off x="4742263" y="2912365"/>
              <a:ext cx="232128" cy="152400"/>
              <a:chOff x="528" y="336"/>
              <a:chExt cx="3268" cy="1920"/>
            </a:xfrm>
          </p:grpSpPr>
          <p:sp>
            <p:nvSpPr>
              <p:cNvPr id="45733" name="Oval 929">
                <a:extLst>
                  <a:ext uri="{FF2B5EF4-FFF2-40B4-BE49-F238E27FC236}">
                    <a16:creationId xmlns:a16="http://schemas.microsoft.com/office/drawing/2014/main" id="{1A9F476E-2D72-437F-AD5F-B5B9D4ACF9E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34" name="Oval 930">
                <a:extLst>
                  <a:ext uri="{FF2B5EF4-FFF2-40B4-BE49-F238E27FC236}">
                    <a16:creationId xmlns:a16="http://schemas.microsoft.com/office/drawing/2014/main" id="{9C242BAB-078C-4F82-87F4-18F5C180EA7A}"/>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8" name="Group 928">
              <a:extLst>
                <a:ext uri="{FF2B5EF4-FFF2-40B4-BE49-F238E27FC236}">
                  <a16:creationId xmlns:a16="http://schemas.microsoft.com/office/drawing/2014/main" id="{3E09A94A-7348-4FB5-998F-0D7C71A3C2A2}"/>
                </a:ext>
              </a:extLst>
            </p:cNvPr>
            <p:cNvGrpSpPr>
              <a:grpSpLocks/>
            </p:cNvGrpSpPr>
            <p:nvPr/>
          </p:nvGrpSpPr>
          <p:grpSpPr bwMode="auto">
            <a:xfrm rot="5400000">
              <a:off x="5148663" y="3140973"/>
              <a:ext cx="232128" cy="152400"/>
              <a:chOff x="528" y="336"/>
              <a:chExt cx="3268" cy="1920"/>
            </a:xfrm>
          </p:grpSpPr>
          <p:sp>
            <p:nvSpPr>
              <p:cNvPr id="45731" name="Oval 929">
                <a:extLst>
                  <a:ext uri="{FF2B5EF4-FFF2-40B4-BE49-F238E27FC236}">
                    <a16:creationId xmlns:a16="http://schemas.microsoft.com/office/drawing/2014/main" id="{7B1349EF-7FE7-4E6E-84C7-03FC25308482}"/>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32" name="Oval 930">
                <a:extLst>
                  <a:ext uri="{FF2B5EF4-FFF2-40B4-BE49-F238E27FC236}">
                    <a16:creationId xmlns:a16="http://schemas.microsoft.com/office/drawing/2014/main" id="{B9839316-7C62-4D24-9D86-4954745D89CC}"/>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49" name="Group 928">
              <a:extLst>
                <a:ext uri="{FF2B5EF4-FFF2-40B4-BE49-F238E27FC236}">
                  <a16:creationId xmlns:a16="http://schemas.microsoft.com/office/drawing/2014/main" id="{FE27F5BC-FB26-4368-ACC7-17029BF6E189}"/>
                </a:ext>
              </a:extLst>
            </p:cNvPr>
            <p:cNvGrpSpPr>
              <a:grpSpLocks/>
            </p:cNvGrpSpPr>
            <p:nvPr/>
          </p:nvGrpSpPr>
          <p:grpSpPr bwMode="auto">
            <a:xfrm rot="5400000">
              <a:off x="5072460" y="3039369"/>
              <a:ext cx="232128" cy="152400"/>
              <a:chOff x="528" y="336"/>
              <a:chExt cx="3268" cy="1920"/>
            </a:xfrm>
          </p:grpSpPr>
          <p:sp>
            <p:nvSpPr>
              <p:cNvPr id="45729" name="Oval 929">
                <a:extLst>
                  <a:ext uri="{FF2B5EF4-FFF2-40B4-BE49-F238E27FC236}">
                    <a16:creationId xmlns:a16="http://schemas.microsoft.com/office/drawing/2014/main" id="{FD0DAF94-92DE-4BE1-A3FC-E5D8F9ACE26B}"/>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30" name="Oval 930">
                <a:extLst>
                  <a:ext uri="{FF2B5EF4-FFF2-40B4-BE49-F238E27FC236}">
                    <a16:creationId xmlns:a16="http://schemas.microsoft.com/office/drawing/2014/main" id="{9855A074-FA93-4D1D-9011-51308DAC7BB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0" name="Group 928">
              <a:extLst>
                <a:ext uri="{FF2B5EF4-FFF2-40B4-BE49-F238E27FC236}">
                  <a16:creationId xmlns:a16="http://schemas.microsoft.com/office/drawing/2014/main" id="{BE053CD2-92E9-4200-8A65-DB4261107341}"/>
                </a:ext>
              </a:extLst>
            </p:cNvPr>
            <p:cNvGrpSpPr>
              <a:grpSpLocks/>
            </p:cNvGrpSpPr>
            <p:nvPr/>
          </p:nvGrpSpPr>
          <p:grpSpPr bwMode="auto">
            <a:xfrm rot="5400000">
              <a:off x="5004730" y="2920837"/>
              <a:ext cx="232128" cy="152400"/>
              <a:chOff x="528" y="336"/>
              <a:chExt cx="3268" cy="1920"/>
            </a:xfrm>
          </p:grpSpPr>
          <p:sp>
            <p:nvSpPr>
              <p:cNvPr id="45727" name="Oval 929">
                <a:extLst>
                  <a:ext uri="{FF2B5EF4-FFF2-40B4-BE49-F238E27FC236}">
                    <a16:creationId xmlns:a16="http://schemas.microsoft.com/office/drawing/2014/main" id="{EF4751EE-D6EB-4E4A-B5D6-A3F9AADE3FAF}"/>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28" name="Oval 930">
                <a:extLst>
                  <a:ext uri="{FF2B5EF4-FFF2-40B4-BE49-F238E27FC236}">
                    <a16:creationId xmlns:a16="http://schemas.microsoft.com/office/drawing/2014/main" id="{A5CF4E88-1722-4132-9CD4-5BA4882CCFE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1" name="Group 928">
              <a:extLst>
                <a:ext uri="{FF2B5EF4-FFF2-40B4-BE49-F238E27FC236}">
                  <a16:creationId xmlns:a16="http://schemas.microsoft.com/office/drawing/2014/main" id="{6084EDF5-CDF3-4A6B-8F76-56BF0EBB598E}"/>
                </a:ext>
              </a:extLst>
            </p:cNvPr>
            <p:cNvGrpSpPr>
              <a:grpSpLocks/>
            </p:cNvGrpSpPr>
            <p:nvPr/>
          </p:nvGrpSpPr>
          <p:grpSpPr bwMode="auto">
            <a:xfrm rot="5400000">
              <a:off x="2837263" y="5537046"/>
              <a:ext cx="232128" cy="152400"/>
              <a:chOff x="528" y="336"/>
              <a:chExt cx="3268" cy="1920"/>
            </a:xfrm>
          </p:grpSpPr>
          <p:sp>
            <p:nvSpPr>
              <p:cNvPr id="45725" name="Oval 929">
                <a:extLst>
                  <a:ext uri="{FF2B5EF4-FFF2-40B4-BE49-F238E27FC236}">
                    <a16:creationId xmlns:a16="http://schemas.microsoft.com/office/drawing/2014/main" id="{E497F397-4BB0-4B8B-A07D-D16771C51BC3}"/>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26" name="Oval 930">
                <a:extLst>
                  <a:ext uri="{FF2B5EF4-FFF2-40B4-BE49-F238E27FC236}">
                    <a16:creationId xmlns:a16="http://schemas.microsoft.com/office/drawing/2014/main" id="{61D4045B-FD8A-4893-95DA-F9D7C588513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2" name="Group 928">
              <a:extLst>
                <a:ext uri="{FF2B5EF4-FFF2-40B4-BE49-F238E27FC236}">
                  <a16:creationId xmlns:a16="http://schemas.microsoft.com/office/drawing/2014/main" id="{556D57B2-7F84-4633-894C-D6A34D7B434E}"/>
                </a:ext>
              </a:extLst>
            </p:cNvPr>
            <p:cNvGrpSpPr>
              <a:grpSpLocks/>
            </p:cNvGrpSpPr>
            <p:nvPr/>
          </p:nvGrpSpPr>
          <p:grpSpPr bwMode="auto">
            <a:xfrm rot="5400000">
              <a:off x="3006597" y="5545507"/>
              <a:ext cx="232128" cy="152400"/>
              <a:chOff x="528" y="336"/>
              <a:chExt cx="3268" cy="1920"/>
            </a:xfrm>
          </p:grpSpPr>
          <p:sp>
            <p:nvSpPr>
              <p:cNvPr id="45723" name="Oval 929">
                <a:extLst>
                  <a:ext uri="{FF2B5EF4-FFF2-40B4-BE49-F238E27FC236}">
                    <a16:creationId xmlns:a16="http://schemas.microsoft.com/office/drawing/2014/main" id="{2912A620-0A71-44D9-B7C4-D15035FB6C69}"/>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24" name="Oval 930">
                <a:extLst>
                  <a:ext uri="{FF2B5EF4-FFF2-40B4-BE49-F238E27FC236}">
                    <a16:creationId xmlns:a16="http://schemas.microsoft.com/office/drawing/2014/main" id="{EB47FBD1-E618-410C-8599-8189695C7AA0}"/>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3" name="Group 928">
              <a:extLst>
                <a:ext uri="{FF2B5EF4-FFF2-40B4-BE49-F238E27FC236}">
                  <a16:creationId xmlns:a16="http://schemas.microsoft.com/office/drawing/2014/main" id="{91917662-E678-4224-B9D7-3A1746D3ECA3}"/>
                </a:ext>
              </a:extLst>
            </p:cNvPr>
            <p:cNvGrpSpPr>
              <a:grpSpLocks/>
            </p:cNvGrpSpPr>
            <p:nvPr/>
          </p:nvGrpSpPr>
          <p:grpSpPr bwMode="auto">
            <a:xfrm rot="5400000">
              <a:off x="2930394" y="5443903"/>
              <a:ext cx="232128" cy="152400"/>
              <a:chOff x="528" y="336"/>
              <a:chExt cx="3268" cy="1920"/>
            </a:xfrm>
          </p:grpSpPr>
          <p:sp>
            <p:nvSpPr>
              <p:cNvPr id="45721" name="Oval 929">
                <a:extLst>
                  <a:ext uri="{FF2B5EF4-FFF2-40B4-BE49-F238E27FC236}">
                    <a16:creationId xmlns:a16="http://schemas.microsoft.com/office/drawing/2014/main" id="{32A61897-62FC-4921-B5B5-18AA136DF82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22" name="Oval 930">
                <a:extLst>
                  <a:ext uri="{FF2B5EF4-FFF2-40B4-BE49-F238E27FC236}">
                    <a16:creationId xmlns:a16="http://schemas.microsoft.com/office/drawing/2014/main" id="{6F81C2E0-C861-43EF-8F6C-1CBB8ADF13A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4" name="Group 928">
              <a:extLst>
                <a:ext uri="{FF2B5EF4-FFF2-40B4-BE49-F238E27FC236}">
                  <a16:creationId xmlns:a16="http://schemas.microsoft.com/office/drawing/2014/main" id="{0CEEA9C5-2CCA-4318-A1F2-82B76A9F6917}"/>
                </a:ext>
              </a:extLst>
            </p:cNvPr>
            <p:cNvGrpSpPr>
              <a:grpSpLocks/>
            </p:cNvGrpSpPr>
            <p:nvPr/>
          </p:nvGrpSpPr>
          <p:grpSpPr bwMode="auto">
            <a:xfrm rot="5400000">
              <a:off x="2862664" y="5325371"/>
              <a:ext cx="232128" cy="152400"/>
              <a:chOff x="528" y="336"/>
              <a:chExt cx="3268" cy="1920"/>
            </a:xfrm>
          </p:grpSpPr>
          <p:sp>
            <p:nvSpPr>
              <p:cNvPr id="45719" name="Oval 929">
                <a:extLst>
                  <a:ext uri="{FF2B5EF4-FFF2-40B4-BE49-F238E27FC236}">
                    <a16:creationId xmlns:a16="http://schemas.microsoft.com/office/drawing/2014/main" id="{2D2CB894-C45E-4CA7-9E21-ADE365C93758}"/>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20" name="Oval 930">
                <a:extLst>
                  <a:ext uri="{FF2B5EF4-FFF2-40B4-BE49-F238E27FC236}">
                    <a16:creationId xmlns:a16="http://schemas.microsoft.com/office/drawing/2014/main" id="{1DD3EFCE-6980-44CB-B72D-90D19F6A99C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5" name="Group 928">
              <a:extLst>
                <a:ext uri="{FF2B5EF4-FFF2-40B4-BE49-F238E27FC236}">
                  <a16:creationId xmlns:a16="http://schemas.microsoft.com/office/drawing/2014/main" id="{6A445D70-EC98-44E0-86F8-26944D4235F3}"/>
                </a:ext>
              </a:extLst>
            </p:cNvPr>
            <p:cNvGrpSpPr>
              <a:grpSpLocks/>
            </p:cNvGrpSpPr>
            <p:nvPr/>
          </p:nvGrpSpPr>
          <p:grpSpPr bwMode="auto">
            <a:xfrm rot="5400000">
              <a:off x="5546596" y="4685085"/>
              <a:ext cx="232128" cy="152400"/>
              <a:chOff x="528" y="336"/>
              <a:chExt cx="3268" cy="1920"/>
            </a:xfrm>
          </p:grpSpPr>
          <p:sp>
            <p:nvSpPr>
              <p:cNvPr id="45717" name="Oval 929">
                <a:extLst>
                  <a:ext uri="{FF2B5EF4-FFF2-40B4-BE49-F238E27FC236}">
                    <a16:creationId xmlns:a16="http://schemas.microsoft.com/office/drawing/2014/main" id="{DB147D34-E3D5-41D1-B6B7-BA33C8FCFA1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18" name="Oval 930">
                <a:extLst>
                  <a:ext uri="{FF2B5EF4-FFF2-40B4-BE49-F238E27FC236}">
                    <a16:creationId xmlns:a16="http://schemas.microsoft.com/office/drawing/2014/main" id="{0A7EF2DC-BEC7-42B6-BC7B-46A48D656BD4}"/>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6" name="Group 928">
              <a:extLst>
                <a:ext uri="{FF2B5EF4-FFF2-40B4-BE49-F238E27FC236}">
                  <a16:creationId xmlns:a16="http://schemas.microsoft.com/office/drawing/2014/main" id="{36D89449-6A5C-4623-9A83-D83DE49DD082}"/>
                </a:ext>
              </a:extLst>
            </p:cNvPr>
            <p:cNvGrpSpPr>
              <a:grpSpLocks/>
            </p:cNvGrpSpPr>
            <p:nvPr/>
          </p:nvGrpSpPr>
          <p:grpSpPr bwMode="auto">
            <a:xfrm rot="5400000">
              <a:off x="5546589" y="4448022"/>
              <a:ext cx="232128" cy="152400"/>
              <a:chOff x="528" y="336"/>
              <a:chExt cx="3268" cy="1920"/>
            </a:xfrm>
          </p:grpSpPr>
          <p:sp>
            <p:nvSpPr>
              <p:cNvPr id="45715" name="Oval 929">
                <a:extLst>
                  <a:ext uri="{FF2B5EF4-FFF2-40B4-BE49-F238E27FC236}">
                    <a16:creationId xmlns:a16="http://schemas.microsoft.com/office/drawing/2014/main" id="{469040CC-04EE-42A8-8079-526D16CC798D}"/>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16" name="Oval 930">
                <a:extLst>
                  <a:ext uri="{FF2B5EF4-FFF2-40B4-BE49-F238E27FC236}">
                    <a16:creationId xmlns:a16="http://schemas.microsoft.com/office/drawing/2014/main" id="{2A567126-6700-4A6C-A5D7-77C191315CFB}"/>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7" name="Group 928">
              <a:extLst>
                <a:ext uri="{FF2B5EF4-FFF2-40B4-BE49-F238E27FC236}">
                  <a16:creationId xmlns:a16="http://schemas.microsoft.com/office/drawing/2014/main" id="{01BF177F-DB5D-4ED2-85F9-B6C4EA5A00FE}"/>
                </a:ext>
              </a:extLst>
            </p:cNvPr>
            <p:cNvGrpSpPr>
              <a:grpSpLocks/>
            </p:cNvGrpSpPr>
            <p:nvPr/>
          </p:nvGrpSpPr>
          <p:grpSpPr bwMode="auto">
            <a:xfrm rot="5400000">
              <a:off x="5809062" y="4541151"/>
              <a:ext cx="232128" cy="152400"/>
              <a:chOff x="528" y="336"/>
              <a:chExt cx="3268" cy="1920"/>
            </a:xfrm>
          </p:grpSpPr>
          <p:sp>
            <p:nvSpPr>
              <p:cNvPr id="45713" name="Oval 929">
                <a:extLst>
                  <a:ext uri="{FF2B5EF4-FFF2-40B4-BE49-F238E27FC236}">
                    <a16:creationId xmlns:a16="http://schemas.microsoft.com/office/drawing/2014/main" id="{BBBD46E0-0881-4042-B21A-38CB24576D9C}"/>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14" name="Oval 930">
                <a:extLst>
                  <a:ext uri="{FF2B5EF4-FFF2-40B4-BE49-F238E27FC236}">
                    <a16:creationId xmlns:a16="http://schemas.microsoft.com/office/drawing/2014/main" id="{311E5C28-8840-468C-A85B-02564F2D4182}"/>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8" name="Group 928">
              <a:extLst>
                <a:ext uri="{FF2B5EF4-FFF2-40B4-BE49-F238E27FC236}">
                  <a16:creationId xmlns:a16="http://schemas.microsoft.com/office/drawing/2014/main" id="{5F452EB6-755C-4863-BCFF-B5D68A52C8B6}"/>
                </a:ext>
              </a:extLst>
            </p:cNvPr>
            <p:cNvGrpSpPr>
              <a:grpSpLocks/>
            </p:cNvGrpSpPr>
            <p:nvPr/>
          </p:nvGrpSpPr>
          <p:grpSpPr bwMode="auto">
            <a:xfrm rot="5400000">
              <a:off x="5893729" y="4744356"/>
              <a:ext cx="232128" cy="152400"/>
              <a:chOff x="528" y="336"/>
              <a:chExt cx="3268" cy="1920"/>
            </a:xfrm>
          </p:grpSpPr>
          <p:sp>
            <p:nvSpPr>
              <p:cNvPr id="45711" name="Oval 929">
                <a:extLst>
                  <a:ext uri="{FF2B5EF4-FFF2-40B4-BE49-F238E27FC236}">
                    <a16:creationId xmlns:a16="http://schemas.microsoft.com/office/drawing/2014/main" id="{C6B537E7-5629-43AD-926D-0E9B85018524}"/>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12" name="Oval 930">
                <a:extLst>
                  <a:ext uri="{FF2B5EF4-FFF2-40B4-BE49-F238E27FC236}">
                    <a16:creationId xmlns:a16="http://schemas.microsoft.com/office/drawing/2014/main" id="{6F0CF68C-F3C0-4DF3-B64D-DD37A3A69836}"/>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59" name="Group 928">
              <a:extLst>
                <a:ext uri="{FF2B5EF4-FFF2-40B4-BE49-F238E27FC236}">
                  <a16:creationId xmlns:a16="http://schemas.microsoft.com/office/drawing/2014/main" id="{192528D0-7570-45D0-A8B1-6B20BECF18E6}"/>
                </a:ext>
              </a:extLst>
            </p:cNvPr>
            <p:cNvGrpSpPr>
              <a:grpSpLocks/>
            </p:cNvGrpSpPr>
            <p:nvPr/>
          </p:nvGrpSpPr>
          <p:grpSpPr bwMode="auto">
            <a:xfrm rot="5400000">
              <a:off x="5546596" y="4685075"/>
              <a:ext cx="232128" cy="152400"/>
              <a:chOff x="528" y="336"/>
              <a:chExt cx="3268" cy="1920"/>
            </a:xfrm>
          </p:grpSpPr>
          <p:sp>
            <p:nvSpPr>
              <p:cNvPr id="45709" name="Oval 929">
                <a:extLst>
                  <a:ext uri="{FF2B5EF4-FFF2-40B4-BE49-F238E27FC236}">
                    <a16:creationId xmlns:a16="http://schemas.microsoft.com/office/drawing/2014/main" id="{6FE1931B-28D7-4074-8B19-45AF9DE846D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10" name="Oval 930">
                <a:extLst>
                  <a:ext uri="{FF2B5EF4-FFF2-40B4-BE49-F238E27FC236}">
                    <a16:creationId xmlns:a16="http://schemas.microsoft.com/office/drawing/2014/main" id="{AB8B4488-9599-4FCB-AFE7-881D592CAF2E}"/>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60" name="Group 928">
              <a:extLst>
                <a:ext uri="{FF2B5EF4-FFF2-40B4-BE49-F238E27FC236}">
                  <a16:creationId xmlns:a16="http://schemas.microsoft.com/office/drawing/2014/main" id="{24058843-A87F-4800-B174-918D24E87B13}"/>
                </a:ext>
              </a:extLst>
            </p:cNvPr>
            <p:cNvGrpSpPr>
              <a:grpSpLocks/>
            </p:cNvGrpSpPr>
            <p:nvPr/>
          </p:nvGrpSpPr>
          <p:grpSpPr bwMode="auto">
            <a:xfrm rot="5400000">
              <a:off x="5800596" y="4744345"/>
              <a:ext cx="232128" cy="152400"/>
              <a:chOff x="528" y="336"/>
              <a:chExt cx="3268" cy="1920"/>
            </a:xfrm>
          </p:grpSpPr>
          <p:sp>
            <p:nvSpPr>
              <p:cNvPr id="45707" name="Oval 929">
                <a:extLst>
                  <a:ext uri="{FF2B5EF4-FFF2-40B4-BE49-F238E27FC236}">
                    <a16:creationId xmlns:a16="http://schemas.microsoft.com/office/drawing/2014/main" id="{03A2529E-7F68-49E4-9587-AE3E5B09CBD0}"/>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08" name="Oval 930">
                <a:extLst>
                  <a:ext uri="{FF2B5EF4-FFF2-40B4-BE49-F238E27FC236}">
                    <a16:creationId xmlns:a16="http://schemas.microsoft.com/office/drawing/2014/main" id="{9DF45771-C004-424C-9508-CDC26CF8C9A3}"/>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61" name="Group 928">
              <a:extLst>
                <a:ext uri="{FF2B5EF4-FFF2-40B4-BE49-F238E27FC236}">
                  <a16:creationId xmlns:a16="http://schemas.microsoft.com/office/drawing/2014/main" id="{41939111-D702-4FEE-AABA-BC7B58D0DECA}"/>
                </a:ext>
              </a:extLst>
            </p:cNvPr>
            <p:cNvGrpSpPr>
              <a:grpSpLocks/>
            </p:cNvGrpSpPr>
            <p:nvPr/>
          </p:nvGrpSpPr>
          <p:grpSpPr bwMode="auto">
            <a:xfrm rot="5400000">
              <a:off x="5724393" y="4642741"/>
              <a:ext cx="232128" cy="152400"/>
              <a:chOff x="528" y="336"/>
              <a:chExt cx="3268" cy="1920"/>
            </a:xfrm>
          </p:grpSpPr>
          <p:sp>
            <p:nvSpPr>
              <p:cNvPr id="45705" name="Oval 929">
                <a:extLst>
                  <a:ext uri="{FF2B5EF4-FFF2-40B4-BE49-F238E27FC236}">
                    <a16:creationId xmlns:a16="http://schemas.microsoft.com/office/drawing/2014/main" id="{4F8FBD99-9F07-4A3C-944C-2002A67B1676}"/>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06" name="Oval 930">
                <a:extLst>
                  <a:ext uri="{FF2B5EF4-FFF2-40B4-BE49-F238E27FC236}">
                    <a16:creationId xmlns:a16="http://schemas.microsoft.com/office/drawing/2014/main" id="{B08D0D97-D917-4925-B6C1-912A844B9517}"/>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62" name="Group 928">
              <a:extLst>
                <a:ext uri="{FF2B5EF4-FFF2-40B4-BE49-F238E27FC236}">
                  <a16:creationId xmlns:a16="http://schemas.microsoft.com/office/drawing/2014/main" id="{CD798879-D267-407F-80A1-59B2C5986AB2}"/>
                </a:ext>
              </a:extLst>
            </p:cNvPr>
            <p:cNvGrpSpPr>
              <a:grpSpLocks/>
            </p:cNvGrpSpPr>
            <p:nvPr/>
          </p:nvGrpSpPr>
          <p:grpSpPr bwMode="auto">
            <a:xfrm rot="5400000">
              <a:off x="5656663" y="4524209"/>
              <a:ext cx="232128" cy="152400"/>
              <a:chOff x="528" y="336"/>
              <a:chExt cx="3268" cy="1920"/>
            </a:xfrm>
          </p:grpSpPr>
          <p:sp>
            <p:nvSpPr>
              <p:cNvPr id="45703" name="Oval 929">
                <a:extLst>
                  <a:ext uri="{FF2B5EF4-FFF2-40B4-BE49-F238E27FC236}">
                    <a16:creationId xmlns:a16="http://schemas.microsoft.com/office/drawing/2014/main" id="{E9CB71EE-B396-497B-B0A2-BEC4E96CC12A}"/>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04" name="Oval 930">
                <a:extLst>
                  <a:ext uri="{FF2B5EF4-FFF2-40B4-BE49-F238E27FC236}">
                    <a16:creationId xmlns:a16="http://schemas.microsoft.com/office/drawing/2014/main" id="{9CB8FB3C-AB8F-46E9-A712-0D891297C2F5}"/>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45663" name="Group 928">
              <a:extLst>
                <a:ext uri="{FF2B5EF4-FFF2-40B4-BE49-F238E27FC236}">
                  <a16:creationId xmlns:a16="http://schemas.microsoft.com/office/drawing/2014/main" id="{75748B5A-88FA-4948-AED6-9885E2A6DA0D}"/>
                </a:ext>
              </a:extLst>
            </p:cNvPr>
            <p:cNvGrpSpPr>
              <a:grpSpLocks/>
            </p:cNvGrpSpPr>
            <p:nvPr/>
          </p:nvGrpSpPr>
          <p:grpSpPr bwMode="auto">
            <a:xfrm rot="5400000">
              <a:off x="5919130" y="4532681"/>
              <a:ext cx="232128" cy="152400"/>
              <a:chOff x="528" y="336"/>
              <a:chExt cx="3268" cy="1920"/>
            </a:xfrm>
          </p:grpSpPr>
          <p:sp>
            <p:nvSpPr>
              <p:cNvPr id="45701" name="Oval 929">
                <a:extLst>
                  <a:ext uri="{FF2B5EF4-FFF2-40B4-BE49-F238E27FC236}">
                    <a16:creationId xmlns:a16="http://schemas.microsoft.com/office/drawing/2014/main" id="{2548C9E9-1BF8-4C16-8746-A15A306C0F7E}"/>
                  </a:ext>
                </a:extLst>
              </p:cNvPr>
              <p:cNvSpPr>
                <a:spLocks noChangeArrowheads="1"/>
              </p:cNvSpPr>
              <p:nvPr/>
            </p:nvSpPr>
            <p:spPr bwMode="auto">
              <a:xfrm>
                <a:off x="528" y="336"/>
                <a:ext cx="3268" cy="1920"/>
              </a:xfrm>
              <a:prstGeom prst="ellipse">
                <a:avLst/>
              </a:prstGeom>
              <a:gradFill rotWithShape="0">
                <a:gsLst>
                  <a:gs pos="0">
                    <a:srgbClr val="76393B"/>
                  </a:gs>
                  <a:gs pos="100000">
                    <a:srgbClr val="FF7C80"/>
                  </a:gs>
                </a:gsLst>
                <a:path path="shape">
                  <a:fillToRect l="50000" t="50000" r="50000" b="50000"/>
                </a:path>
              </a:gradFill>
              <a:ln w="9525">
                <a:solidFill>
                  <a:srgbClr val="FF0000"/>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702" name="Oval 930">
                <a:extLst>
                  <a:ext uri="{FF2B5EF4-FFF2-40B4-BE49-F238E27FC236}">
                    <a16:creationId xmlns:a16="http://schemas.microsoft.com/office/drawing/2014/main" id="{046B7A40-374C-4FB6-92E9-74A37EC0EF4D}"/>
                  </a:ext>
                </a:extLst>
              </p:cNvPr>
              <p:cNvSpPr>
                <a:spLocks noChangeArrowheads="1"/>
              </p:cNvSpPr>
              <p:nvPr/>
            </p:nvSpPr>
            <p:spPr bwMode="auto">
              <a:xfrm>
                <a:off x="2496" y="912"/>
                <a:ext cx="555" cy="738"/>
              </a:xfrm>
              <a:prstGeom prst="ellipse">
                <a:avLst/>
              </a:prstGeom>
              <a:gradFill rotWithShape="0">
                <a:gsLst>
                  <a:gs pos="0">
                    <a:srgbClr val="FF3300"/>
                  </a:gs>
                  <a:gs pos="100000">
                    <a:srgbClr val="7618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grpSp>
          <p:nvGrpSpPr>
            <p:cNvPr id="5269" name="Group 981">
              <a:extLst>
                <a:ext uri="{FF2B5EF4-FFF2-40B4-BE49-F238E27FC236}">
                  <a16:creationId xmlns:a16="http://schemas.microsoft.com/office/drawing/2014/main" id="{D4C39A31-3F90-4C0A-B875-DD8ED902A0BF}"/>
                </a:ext>
              </a:extLst>
            </p:cNvPr>
            <p:cNvGrpSpPr>
              <a:grpSpLocks/>
            </p:cNvGrpSpPr>
            <p:nvPr/>
          </p:nvGrpSpPr>
          <p:grpSpPr bwMode="auto">
            <a:xfrm>
              <a:off x="4437422" y="4123142"/>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0" name="Oval 982">
                <a:extLst>
                  <a:ext uri="{FF2B5EF4-FFF2-40B4-BE49-F238E27FC236}">
                    <a16:creationId xmlns:a16="http://schemas.microsoft.com/office/drawing/2014/main" id="{0E4A01E1-6237-4172-B3C4-82B367349C9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71" name="Oval 983">
                <a:extLst>
                  <a:ext uri="{FF2B5EF4-FFF2-40B4-BE49-F238E27FC236}">
                    <a16:creationId xmlns:a16="http://schemas.microsoft.com/office/drawing/2014/main" id="{89A6D1E8-B853-4D3A-9AB3-E88642E1396E}"/>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72" name="Group 981">
              <a:extLst>
                <a:ext uri="{FF2B5EF4-FFF2-40B4-BE49-F238E27FC236}">
                  <a16:creationId xmlns:a16="http://schemas.microsoft.com/office/drawing/2014/main" id="{267F2009-DB6B-45A3-B03A-6AC473F79009}"/>
                </a:ext>
              </a:extLst>
            </p:cNvPr>
            <p:cNvGrpSpPr>
              <a:grpSpLocks/>
            </p:cNvGrpSpPr>
            <p:nvPr/>
          </p:nvGrpSpPr>
          <p:grpSpPr bwMode="auto">
            <a:xfrm>
              <a:off x="4589822" y="43009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3" name="Oval 982">
                <a:extLst>
                  <a:ext uri="{FF2B5EF4-FFF2-40B4-BE49-F238E27FC236}">
                    <a16:creationId xmlns:a16="http://schemas.microsoft.com/office/drawing/2014/main" id="{4085851F-FD0A-4436-A633-13C73128B1E6}"/>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74" name="Oval 983">
                <a:extLst>
                  <a:ext uri="{FF2B5EF4-FFF2-40B4-BE49-F238E27FC236}">
                    <a16:creationId xmlns:a16="http://schemas.microsoft.com/office/drawing/2014/main" id="{DE0371A8-4F29-4600-B7CC-A4BB2FA26535}"/>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75" name="Group 981">
              <a:extLst>
                <a:ext uri="{FF2B5EF4-FFF2-40B4-BE49-F238E27FC236}">
                  <a16:creationId xmlns:a16="http://schemas.microsoft.com/office/drawing/2014/main" id="{6C6453A2-26C1-4663-A72A-B7DBC2C3EA82}"/>
                </a:ext>
              </a:extLst>
            </p:cNvPr>
            <p:cNvGrpSpPr>
              <a:grpSpLocks/>
            </p:cNvGrpSpPr>
            <p:nvPr/>
          </p:nvGrpSpPr>
          <p:grpSpPr bwMode="auto">
            <a:xfrm>
              <a:off x="4742222" y="44533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6" name="Oval 982">
                <a:extLst>
                  <a:ext uri="{FF2B5EF4-FFF2-40B4-BE49-F238E27FC236}">
                    <a16:creationId xmlns:a16="http://schemas.microsoft.com/office/drawing/2014/main" id="{04CB4B2B-2B8A-4FA7-A5CE-CCA8FA045BE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77" name="Oval 983">
                <a:extLst>
                  <a:ext uri="{FF2B5EF4-FFF2-40B4-BE49-F238E27FC236}">
                    <a16:creationId xmlns:a16="http://schemas.microsoft.com/office/drawing/2014/main" id="{CA322519-A8C6-4837-A488-135BD7D5933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78" name="Group 981">
              <a:extLst>
                <a:ext uri="{FF2B5EF4-FFF2-40B4-BE49-F238E27FC236}">
                  <a16:creationId xmlns:a16="http://schemas.microsoft.com/office/drawing/2014/main" id="{20D532ED-BFD5-4A02-B79F-3502527830F8}"/>
                </a:ext>
              </a:extLst>
            </p:cNvPr>
            <p:cNvGrpSpPr>
              <a:grpSpLocks/>
            </p:cNvGrpSpPr>
            <p:nvPr/>
          </p:nvGrpSpPr>
          <p:grpSpPr bwMode="auto">
            <a:xfrm>
              <a:off x="4894622" y="460574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79" name="Oval 982">
                <a:extLst>
                  <a:ext uri="{FF2B5EF4-FFF2-40B4-BE49-F238E27FC236}">
                    <a16:creationId xmlns:a16="http://schemas.microsoft.com/office/drawing/2014/main" id="{DFD0F554-130C-4580-93D2-B2A5333F8BE5}"/>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80" name="Oval 983">
                <a:extLst>
                  <a:ext uri="{FF2B5EF4-FFF2-40B4-BE49-F238E27FC236}">
                    <a16:creationId xmlns:a16="http://schemas.microsoft.com/office/drawing/2014/main" id="{D151694B-FDB9-43F4-96BB-71E8116B500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81" name="Group 981">
              <a:extLst>
                <a:ext uri="{FF2B5EF4-FFF2-40B4-BE49-F238E27FC236}">
                  <a16:creationId xmlns:a16="http://schemas.microsoft.com/office/drawing/2014/main" id="{D3857252-5E0E-481A-8371-644A9358FB3D}"/>
                </a:ext>
              </a:extLst>
            </p:cNvPr>
            <p:cNvGrpSpPr>
              <a:grpSpLocks/>
            </p:cNvGrpSpPr>
            <p:nvPr/>
          </p:nvGrpSpPr>
          <p:grpSpPr bwMode="auto">
            <a:xfrm>
              <a:off x="4928484" y="476661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82" name="Oval 982">
                <a:extLst>
                  <a:ext uri="{FF2B5EF4-FFF2-40B4-BE49-F238E27FC236}">
                    <a16:creationId xmlns:a16="http://schemas.microsoft.com/office/drawing/2014/main" id="{3DA91295-DF01-4385-B7D1-E6F0BD3F03F9}"/>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83" name="Oval 983">
                <a:extLst>
                  <a:ext uri="{FF2B5EF4-FFF2-40B4-BE49-F238E27FC236}">
                    <a16:creationId xmlns:a16="http://schemas.microsoft.com/office/drawing/2014/main" id="{13F3FCCA-25F4-4A90-87F0-CF70C8BB5680}"/>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sp>
          <p:nvSpPr>
            <p:cNvPr id="5286" name="Oval 983">
              <a:extLst>
                <a:ext uri="{FF2B5EF4-FFF2-40B4-BE49-F238E27FC236}">
                  <a16:creationId xmlns:a16="http://schemas.microsoft.com/office/drawing/2014/main" id="{F58EBA34-41F1-47FD-8953-16E5FE4AD9A1}"/>
                </a:ext>
              </a:extLst>
            </p:cNvPr>
            <p:cNvSpPr>
              <a:spLocks noChangeArrowheads="1"/>
            </p:cNvSpPr>
            <p:nvPr/>
          </p:nvSpPr>
          <p:spPr bwMode="auto">
            <a:xfrm>
              <a:off x="4137981" y="4113121"/>
              <a:ext cx="63505" cy="52375"/>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nvGrpSpPr>
            <p:cNvPr id="5287" name="Group 981">
              <a:extLst>
                <a:ext uri="{FF2B5EF4-FFF2-40B4-BE49-F238E27FC236}">
                  <a16:creationId xmlns:a16="http://schemas.microsoft.com/office/drawing/2014/main" id="{3E6168AD-5D66-448A-8BBA-BC30855BD9A2}"/>
                </a:ext>
              </a:extLst>
            </p:cNvPr>
            <p:cNvGrpSpPr>
              <a:grpSpLocks/>
            </p:cNvGrpSpPr>
            <p:nvPr/>
          </p:nvGrpSpPr>
          <p:grpSpPr bwMode="auto">
            <a:xfrm>
              <a:off x="4265413" y="4119262"/>
              <a:ext cx="286155" cy="178466"/>
              <a:chOff x="4334" y="355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88" name="Oval 982">
                <a:extLst>
                  <a:ext uri="{FF2B5EF4-FFF2-40B4-BE49-F238E27FC236}">
                    <a16:creationId xmlns:a16="http://schemas.microsoft.com/office/drawing/2014/main" id="{88DCA11D-E14F-4F2F-8F39-8D4382C44CA7}"/>
                  </a:ext>
                </a:extLst>
              </p:cNvPr>
              <p:cNvSpPr>
                <a:spLocks noChangeArrowheads="1"/>
              </p:cNvSpPr>
              <p:nvPr/>
            </p:nvSpPr>
            <p:spPr bwMode="auto">
              <a:xfrm>
                <a:off x="4334" y="355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89" name="Oval 983">
                <a:extLst>
                  <a:ext uri="{FF2B5EF4-FFF2-40B4-BE49-F238E27FC236}">
                    <a16:creationId xmlns:a16="http://schemas.microsoft.com/office/drawing/2014/main" id="{83FD0AA8-9C47-4F01-9613-55BE436D079C}"/>
                  </a:ext>
                </a:extLst>
              </p:cNvPr>
              <p:cNvSpPr>
                <a:spLocks noChangeArrowheads="1"/>
              </p:cNvSpPr>
              <p:nvPr/>
            </p:nvSpPr>
            <p:spPr bwMode="auto">
              <a:xfrm>
                <a:off x="6223" y="4176"/>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93" name="Group 981">
              <a:extLst>
                <a:ext uri="{FF2B5EF4-FFF2-40B4-BE49-F238E27FC236}">
                  <a16:creationId xmlns:a16="http://schemas.microsoft.com/office/drawing/2014/main" id="{EADCD4CF-BF55-4F12-B25C-1761F045F83B}"/>
                </a:ext>
              </a:extLst>
            </p:cNvPr>
            <p:cNvGrpSpPr>
              <a:grpSpLocks/>
            </p:cNvGrpSpPr>
            <p:nvPr/>
          </p:nvGrpSpPr>
          <p:grpSpPr bwMode="auto">
            <a:xfrm>
              <a:off x="4378141" y="42840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94" name="Oval 982">
                <a:extLst>
                  <a:ext uri="{FF2B5EF4-FFF2-40B4-BE49-F238E27FC236}">
                    <a16:creationId xmlns:a16="http://schemas.microsoft.com/office/drawing/2014/main" id="{BD8D4044-6A79-48D6-A630-9D01E985802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95" name="Oval 983">
                <a:extLst>
                  <a:ext uri="{FF2B5EF4-FFF2-40B4-BE49-F238E27FC236}">
                    <a16:creationId xmlns:a16="http://schemas.microsoft.com/office/drawing/2014/main" id="{284A4D00-52A8-4BE6-B088-E30DFD0B4AC3}"/>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96" name="Group 981">
              <a:extLst>
                <a:ext uri="{FF2B5EF4-FFF2-40B4-BE49-F238E27FC236}">
                  <a16:creationId xmlns:a16="http://schemas.microsoft.com/office/drawing/2014/main" id="{1A534AC0-BE16-40F7-B5FC-98E57638FBAD}"/>
                </a:ext>
              </a:extLst>
            </p:cNvPr>
            <p:cNvGrpSpPr>
              <a:grpSpLocks/>
            </p:cNvGrpSpPr>
            <p:nvPr/>
          </p:nvGrpSpPr>
          <p:grpSpPr bwMode="auto">
            <a:xfrm>
              <a:off x="4581343" y="44364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297" name="Oval 982">
                <a:extLst>
                  <a:ext uri="{FF2B5EF4-FFF2-40B4-BE49-F238E27FC236}">
                    <a16:creationId xmlns:a16="http://schemas.microsoft.com/office/drawing/2014/main" id="{62234CBE-3C2D-4E6B-AAD1-3EEF60CA0EAF}"/>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298" name="Oval 983">
                <a:extLst>
                  <a:ext uri="{FF2B5EF4-FFF2-40B4-BE49-F238E27FC236}">
                    <a16:creationId xmlns:a16="http://schemas.microsoft.com/office/drawing/2014/main" id="{66A050DC-FF51-46C1-B47D-3FCD92AB1A7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299" name="Group 981">
              <a:extLst>
                <a:ext uri="{FF2B5EF4-FFF2-40B4-BE49-F238E27FC236}">
                  <a16:creationId xmlns:a16="http://schemas.microsoft.com/office/drawing/2014/main" id="{1FED4AC4-BF50-454F-BCBB-9887EE22EA6F}"/>
                </a:ext>
              </a:extLst>
            </p:cNvPr>
            <p:cNvGrpSpPr>
              <a:grpSpLocks/>
            </p:cNvGrpSpPr>
            <p:nvPr/>
          </p:nvGrpSpPr>
          <p:grpSpPr bwMode="auto">
            <a:xfrm>
              <a:off x="4733743" y="458880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0" name="Oval 982">
                <a:extLst>
                  <a:ext uri="{FF2B5EF4-FFF2-40B4-BE49-F238E27FC236}">
                    <a16:creationId xmlns:a16="http://schemas.microsoft.com/office/drawing/2014/main" id="{04F189F2-5BD3-4A00-B741-C874DCB45ABC}"/>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01" name="Oval 983">
                <a:extLst>
                  <a:ext uri="{FF2B5EF4-FFF2-40B4-BE49-F238E27FC236}">
                    <a16:creationId xmlns:a16="http://schemas.microsoft.com/office/drawing/2014/main" id="{4B689B9B-8D08-42A0-9E07-C8D4440C2455}"/>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02" name="Group 981">
              <a:extLst>
                <a:ext uri="{FF2B5EF4-FFF2-40B4-BE49-F238E27FC236}">
                  <a16:creationId xmlns:a16="http://schemas.microsoft.com/office/drawing/2014/main" id="{F88CC552-87F0-41E9-BCE3-6B136AF724AC}"/>
                </a:ext>
              </a:extLst>
            </p:cNvPr>
            <p:cNvGrpSpPr>
              <a:grpSpLocks/>
            </p:cNvGrpSpPr>
            <p:nvPr/>
          </p:nvGrpSpPr>
          <p:grpSpPr bwMode="auto">
            <a:xfrm>
              <a:off x="4759138" y="4724269"/>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3" name="Oval 982">
                <a:extLst>
                  <a:ext uri="{FF2B5EF4-FFF2-40B4-BE49-F238E27FC236}">
                    <a16:creationId xmlns:a16="http://schemas.microsoft.com/office/drawing/2014/main" id="{80D5FF91-F5CE-40CE-97F4-6C0BAE609021}"/>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04" name="Oval 983">
                <a:extLst>
                  <a:ext uri="{FF2B5EF4-FFF2-40B4-BE49-F238E27FC236}">
                    <a16:creationId xmlns:a16="http://schemas.microsoft.com/office/drawing/2014/main" id="{5FFF4750-8A77-479F-AADE-22EF4532D312}"/>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08" name="Group 981">
              <a:extLst>
                <a:ext uri="{FF2B5EF4-FFF2-40B4-BE49-F238E27FC236}">
                  <a16:creationId xmlns:a16="http://schemas.microsoft.com/office/drawing/2014/main" id="{8EFBBEF2-E3EC-4E2C-AE02-F79DEB262398}"/>
                </a:ext>
              </a:extLst>
            </p:cNvPr>
            <p:cNvGrpSpPr>
              <a:grpSpLocks/>
            </p:cNvGrpSpPr>
            <p:nvPr/>
          </p:nvGrpSpPr>
          <p:grpSpPr bwMode="auto">
            <a:xfrm>
              <a:off x="4056401" y="41400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09" name="Oval 982">
                <a:extLst>
                  <a:ext uri="{FF2B5EF4-FFF2-40B4-BE49-F238E27FC236}">
                    <a16:creationId xmlns:a16="http://schemas.microsoft.com/office/drawing/2014/main" id="{252F0FD8-3963-4E0F-9ED0-CA3A57D8566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10" name="Oval 983">
                <a:extLst>
                  <a:ext uri="{FF2B5EF4-FFF2-40B4-BE49-F238E27FC236}">
                    <a16:creationId xmlns:a16="http://schemas.microsoft.com/office/drawing/2014/main" id="{80F11116-6201-4A50-B3F9-4BC442C5680A}"/>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11" name="Group 981">
              <a:extLst>
                <a:ext uri="{FF2B5EF4-FFF2-40B4-BE49-F238E27FC236}">
                  <a16:creationId xmlns:a16="http://schemas.microsoft.com/office/drawing/2014/main" id="{B15F6BB9-D0BE-4094-8AD5-95840A7194BF}"/>
                </a:ext>
              </a:extLst>
            </p:cNvPr>
            <p:cNvGrpSpPr>
              <a:grpSpLocks/>
            </p:cNvGrpSpPr>
            <p:nvPr/>
          </p:nvGrpSpPr>
          <p:grpSpPr bwMode="auto">
            <a:xfrm>
              <a:off x="4208801" y="42924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2" name="Oval 982">
                <a:extLst>
                  <a:ext uri="{FF2B5EF4-FFF2-40B4-BE49-F238E27FC236}">
                    <a16:creationId xmlns:a16="http://schemas.microsoft.com/office/drawing/2014/main" id="{AD76F5E6-D922-4663-9DE9-91DD3CA413F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13" name="Oval 983">
                <a:extLst>
                  <a:ext uri="{FF2B5EF4-FFF2-40B4-BE49-F238E27FC236}">
                    <a16:creationId xmlns:a16="http://schemas.microsoft.com/office/drawing/2014/main" id="{2D8AFB5D-78F0-4E6E-8194-16EA6D58A3A0}"/>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14" name="Group 981">
              <a:extLst>
                <a:ext uri="{FF2B5EF4-FFF2-40B4-BE49-F238E27FC236}">
                  <a16:creationId xmlns:a16="http://schemas.microsoft.com/office/drawing/2014/main" id="{DF80BD6B-0D2A-4340-A1D9-002ABC750244}"/>
                </a:ext>
              </a:extLst>
            </p:cNvPr>
            <p:cNvGrpSpPr>
              <a:grpSpLocks/>
            </p:cNvGrpSpPr>
            <p:nvPr/>
          </p:nvGrpSpPr>
          <p:grpSpPr bwMode="auto">
            <a:xfrm>
              <a:off x="4361201" y="44448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5" name="Oval 982">
                <a:extLst>
                  <a:ext uri="{FF2B5EF4-FFF2-40B4-BE49-F238E27FC236}">
                    <a16:creationId xmlns:a16="http://schemas.microsoft.com/office/drawing/2014/main" id="{A5D9ADFF-26B2-405C-8CBA-508AFBC755C8}"/>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16" name="Oval 983">
                <a:extLst>
                  <a:ext uri="{FF2B5EF4-FFF2-40B4-BE49-F238E27FC236}">
                    <a16:creationId xmlns:a16="http://schemas.microsoft.com/office/drawing/2014/main" id="{E91BA3A2-D072-4289-9BE7-8D607476DA6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17" name="Group 981">
              <a:extLst>
                <a:ext uri="{FF2B5EF4-FFF2-40B4-BE49-F238E27FC236}">
                  <a16:creationId xmlns:a16="http://schemas.microsoft.com/office/drawing/2014/main" id="{A76CB660-B8F2-48CB-96A2-CB9EC384F63D}"/>
                </a:ext>
              </a:extLst>
            </p:cNvPr>
            <p:cNvGrpSpPr>
              <a:grpSpLocks/>
            </p:cNvGrpSpPr>
            <p:nvPr/>
          </p:nvGrpSpPr>
          <p:grpSpPr bwMode="auto">
            <a:xfrm>
              <a:off x="4513601" y="460573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18" name="Oval 982">
                <a:extLst>
                  <a:ext uri="{FF2B5EF4-FFF2-40B4-BE49-F238E27FC236}">
                    <a16:creationId xmlns:a16="http://schemas.microsoft.com/office/drawing/2014/main" id="{50D83AFD-FFDD-4672-9A95-2C10CC5AA45E}"/>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19" name="Oval 983">
                <a:extLst>
                  <a:ext uri="{FF2B5EF4-FFF2-40B4-BE49-F238E27FC236}">
                    <a16:creationId xmlns:a16="http://schemas.microsoft.com/office/drawing/2014/main" id="{58588C70-36E1-4D94-81C7-9F35F24C418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20" name="Group 981">
              <a:extLst>
                <a:ext uri="{FF2B5EF4-FFF2-40B4-BE49-F238E27FC236}">
                  <a16:creationId xmlns:a16="http://schemas.microsoft.com/office/drawing/2014/main" id="{8A501F19-88F1-4C38-A821-EFC6C4403188}"/>
                </a:ext>
              </a:extLst>
            </p:cNvPr>
            <p:cNvGrpSpPr>
              <a:grpSpLocks/>
            </p:cNvGrpSpPr>
            <p:nvPr/>
          </p:nvGrpSpPr>
          <p:grpSpPr bwMode="auto">
            <a:xfrm>
              <a:off x="4640600" y="4792005"/>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1" name="Oval 982">
                <a:extLst>
                  <a:ext uri="{FF2B5EF4-FFF2-40B4-BE49-F238E27FC236}">
                    <a16:creationId xmlns:a16="http://schemas.microsoft.com/office/drawing/2014/main" id="{98B10FA2-71F3-4A9C-8078-6F4CC5124741}"/>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22" name="Oval 983">
                <a:extLst>
                  <a:ext uri="{FF2B5EF4-FFF2-40B4-BE49-F238E27FC236}">
                    <a16:creationId xmlns:a16="http://schemas.microsoft.com/office/drawing/2014/main" id="{0F7D0AD6-B8EB-43FE-8EAA-A37193FCF199}"/>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23" name="Group 981">
              <a:extLst>
                <a:ext uri="{FF2B5EF4-FFF2-40B4-BE49-F238E27FC236}">
                  <a16:creationId xmlns:a16="http://schemas.microsoft.com/office/drawing/2014/main" id="{DC183A70-3E21-436C-B41D-915A882B592C}"/>
                </a:ext>
              </a:extLst>
            </p:cNvPr>
            <p:cNvGrpSpPr>
              <a:grpSpLocks/>
            </p:cNvGrpSpPr>
            <p:nvPr/>
          </p:nvGrpSpPr>
          <p:grpSpPr bwMode="auto">
            <a:xfrm>
              <a:off x="3895522" y="4156998"/>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4" name="Oval 982">
                <a:extLst>
                  <a:ext uri="{FF2B5EF4-FFF2-40B4-BE49-F238E27FC236}">
                    <a16:creationId xmlns:a16="http://schemas.microsoft.com/office/drawing/2014/main" id="{811A6609-08F3-4CAF-BB42-C1C60F7071C9}"/>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25" name="Oval 983">
                <a:extLst>
                  <a:ext uri="{FF2B5EF4-FFF2-40B4-BE49-F238E27FC236}">
                    <a16:creationId xmlns:a16="http://schemas.microsoft.com/office/drawing/2014/main" id="{B2BA9A94-3D99-4C80-BCEC-7AD6BC95BF8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26" name="Group 981">
              <a:extLst>
                <a:ext uri="{FF2B5EF4-FFF2-40B4-BE49-F238E27FC236}">
                  <a16:creationId xmlns:a16="http://schemas.microsoft.com/office/drawing/2014/main" id="{8D158EF2-EC26-4F00-94A9-D54534A4D6F6}"/>
                </a:ext>
              </a:extLst>
            </p:cNvPr>
            <p:cNvGrpSpPr>
              <a:grpSpLocks/>
            </p:cNvGrpSpPr>
            <p:nvPr/>
          </p:nvGrpSpPr>
          <p:grpSpPr bwMode="auto">
            <a:xfrm>
              <a:off x="4047922" y="42755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27" name="Oval 982">
                <a:extLst>
                  <a:ext uri="{FF2B5EF4-FFF2-40B4-BE49-F238E27FC236}">
                    <a16:creationId xmlns:a16="http://schemas.microsoft.com/office/drawing/2014/main" id="{AE47F387-FC2B-4FB4-A768-00AC92912EB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28" name="Oval 983">
                <a:extLst>
                  <a:ext uri="{FF2B5EF4-FFF2-40B4-BE49-F238E27FC236}">
                    <a16:creationId xmlns:a16="http://schemas.microsoft.com/office/drawing/2014/main" id="{8588C4A2-E277-4D2D-AFD4-5396F28C385A}"/>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29" name="Group 981">
              <a:extLst>
                <a:ext uri="{FF2B5EF4-FFF2-40B4-BE49-F238E27FC236}">
                  <a16:creationId xmlns:a16="http://schemas.microsoft.com/office/drawing/2014/main" id="{156D46A9-C4D6-4EDF-966C-AC59AE137440}"/>
                </a:ext>
              </a:extLst>
            </p:cNvPr>
            <p:cNvGrpSpPr>
              <a:grpSpLocks/>
            </p:cNvGrpSpPr>
            <p:nvPr/>
          </p:nvGrpSpPr>
          <p:grpSpPr bwMode="auto">
            <a:xfrm>
              <a:off x="4200322" y="44279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0" name="Oval 982">
                <a:extLst>
                  <a:ext uri="{FF2B5EF4-FFF2-40B4-BE49-F238E27FC236}">
                    <a16:creationId xmlns:a16="http://schemas.microsoft.com/office/drawing/2014/main" id="{E278D38B-EDA2-470C-B59F-A0364D19A30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31" name="Oval 983">
                <a:extLst>
                  <a:ext uri="{FF2B5EF4-FFF2-40B4-BE49-F238E27FC236}">
                    <a16:creationId xmlns:a16="http://schemas.microsoft.com/office/drawing/2014/main" id="{09FC7964-7A51-4CA8-A592-E59564463F8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32" name="Group 981">
              <a:extLst>
                <a:ext uri="{FF2B5EF4-FFF2-40B4-BE49-F238E27FC236}">
                  <a16:creationId xmlns:a16="http://schemas.microsoft.com/office/drawing/2014/main" id="{CFD08079-C57E-40C6-9D5F-852D13DDC862}"/>
                </a:ext>
              </a:extLst>
            </p:cNvPr>
            <p:cNvGrpSpPr>
              <a:grpSpLocks/>
            </p:cNvGrpSpPr>
            <p:nvPr/>
          </p:nvGrpSpPr>
          <p:grpSpPr bwMode="auto">
            <a:xfrm>
              <a:off x="4352722" y="45887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3" name="Oval 982">
                <a:extLst>
                  <a:ext uri="{FF2B5EF4-FFF2-40B4-BE49-F238E27FC236}">
                    <a16:creationId xmlns:a16="http://schemas.microsoft.com/office/drawing/2014/main" id="{26100650-8246-47C3-93D2-BD03991B6742}"/>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34" name="Oval 983">
                <a:extLst>
                  <a:ext uri="{FF2B5EF4-FFF2-40B4-BE49-F238E27FC236}">
                    <a16:creationId xmlns:a16="http://schemas.microsoft.com/office/drawing/2014/main" id="{90BA2784-C644-4468-89AF-3F624DCE799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35" name="Group 981">
              <a:extLst>
                <a:ext uri="{FF2B5EF4-FFF2-40B4-BE49-F238E27FC236}">
                  <a16:creationId xmlns:a16="http://schemas.microsoft.com/office/drawing/2014/main" id="{23DE22C8-4EA9-4E68-B445-991EDF44BFD1}"/>
                </a:ext>
              </a:extLst>
            </p:cNvPr>
            <p:cNvGrpSpPr>
              <a:grpSpLocks/>
            </p:cNvGrpSpPr>
            <p:nvPr/>
          </p:nvGrpSpPr>
          <p:grpSpPr bwMode="auto">
            <a:xfrm>
              <a:off x="4445853" y="4758107"/>
              <a:ext cx="286155" cy="178466"/>
              <a:chOff x="2736" y="2049"/>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6" name="Oval 982">
                <a:extLst>
                  <a:ext uri="{FF2B5EF4-FFF2-40B4-BE49-F238E27FC236}">
                    <a16:creationId xmlns:a16="http://schemas.microsoft.com/office/drawing/2014/main" id="{3C2F212E-12FD-434D-A9FF-DBF119137249}"/>
                  </a:ext>
                </a:extLst>
              </p:cNvPr>
              <p:cNvSpPr>
                <a:spLocks noChangeArrowheads="1"/>
              </p:cNvSpPr>
              <p:nvPr/>
            </p:nvSpPr>
            <p:spPr bwMode="auto">
              <a:xfrm>
                <a:off x="2736" y="2049"/>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37" name="Oval 983">
                <a:extLst>
                  <a:ext uri="{FF2B5EF4-FFF2-40B4-BE49-F238E27FC236}">
                    <a16:creationId xmlns:a16="http://schemas.microsoft.com/office/drawing/2014/main" id="{5790D506-3455-4630-9D81-DCE4A68B99FF}"/>
                  </a:ext>
                </a:extLst>
              </p:cNvPr>
              <p:cNvSpPr>
                <a:spLocks noChangeArrowheads="1"/>
              </p:cNvSpPr>
              <p:nvPr/>
            </p:nvSpPr>
            <p:spPr bwMode="auto">
              <a:xfrm>
                <a:off x="4625" y="2756"/>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38" name="Group 981">
              <a:extLst>
                <a:ext uri="{FF2B5EF4-FFF2-40B4-BE49-F238E27FC236}">
                  <a16:creationId xmlns:a16="http://schemas.microsoft.com/office/drawing/2014/main" id="{637D12F2-9BE7-4B74-8587-EAC13939D3DD}"/>
                </a:ext>
              </a:extLst>
            </p:cNvPr>
            <p:cNvGrpSpPr>
              <a:grpSpLocks/>
            </p:cNvGrpSpPr>
            <p:nvPr/>
          </p:nvGrpSpPr>
          <p:grpSpPr bwMode="auto">
            <a:xfrm>
              <a:off x="3887055" y="42924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39" name="Oval 982">
                <a:extLst>
                  <a:ext uri="{FF2B5EF4-FFF2-40B4-BE49-F238E27FC236}">
                    <a16:creationId xmlns:a16="http://schemas.microsoft.com/office/drawing/2014/main" id="{A0280C35-FF95-4E15-8DAF-A3D4F9B2E1DA}"/>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40" name="Oval 983">
                <a:extLst>
                  <a:ext uri="{FF2B5EF4-FFF2-40B4-BE49-F238E27FC236}">
                    <a16:creationId xmlns:a16="http://schemas.microsoft.com/office/drawing/2014/main" id="{3EE61BDF-D3EF-48A7-B13B-DD06A0051CD3}"/>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41" name="Group 981">
              <a:extLst>
                <a:ext uri="{FF2B5EF4-FFF2-40B4-BE49-F238E27FC236}">
                  <a16:creationId xmlns:a16="http://schemas.microsoft.com/office/drawing/2014/main" id="{85B12A1C-EB0E-4C2A-9B4F-7C9971A527B8}"/>
                </a:ext>
              </a:extLst>
            </p:cNvPr>
            <p:cNvGrpSpPr>
              <a:grpSpLocks/>
            </p:cNvGrpSpPr>
            <p:nvPr/>
          </p:nvGrpSpPr>
          <p:grpSpPr bwMode="auto">
            <a:xfrm>
              <a:off x="4039455" y="4394068"/>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2" name="Oval 982">
                <a:extLst>
                  <a:ext uri="{FF2B5EF4-FFF2-40B4-BE49-F238E27FC236}">
                    <a16:creationId xmlns:a16="http://schemas.microsoft.com/office/drawing/2014/main" id="{98A8AD03-A874-4E87-8348-A85F4962CB0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43" name="Oval 983">
                <a:extLst>
                  <a:ext uri="{FF2B5EF4-FFF2-40B4-BE49-F238E27FC236}">
                    <a16:creationId xmlns:a16="http://schemas.microsoft.com/office/drawing/2014/main" id="{330B256D-B0E5-4A81-862F-2A5F75C3A77B}"/>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44" name="Group 981">
              <a:extLst>
                <a:ext uri="{FF2B5EF4-FFF2-40B4-BE49-F238E27FC236}">
                  <a16:creationId xmlns:a16="http://schemas.microsoft.com/office/drawing/2014/main" id="{FB0499DD-8A1D-445D-AD5D-628B23ABB29B}"/>
                </a:ext>
              </a:extLst>
            </p:cNvPr>
            <p:cNvGrpSpPr>
              <a:grpSpLocks/>
            </p:cNvGrpSpPr>
            <p:nvPr/>
          </p:nvGrpSpPr>
          <p:grpSpPr bwMode="auto">
            <a:xfrm>
              <a:off x="4191855" y="459727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5" name="Oval 982">
                <a:extLst>
                  <a:ext uri="{FF2B5EF4-FFF2-40B4-BE49-F238E27FC236}">
                    <a16:creationId xmlns:a16="http://schemas.microsoft.com/office/drawing/2014/main" id="{090A0468-B3B9-4501-9732-31A51E83898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46" name="Oval 983">
                <a:extLst>
                  <a:ext uri="{FF2B5EF4-FFF2-40B4-BE49-F238E27FC236}">
                    <a16:creationId xmlns:a16="http://schemas.microsoft.com/office/drawing/2014/main" id="{690EEB3A-DE79-4B96-BB76-EFF1272E911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47" name="Group 981">
              <a:extLst>
                <a:ext uri="{FF2B5EF4-FFF2-40B4-BE49-F238E27FC236}">
                  <a16:creationId xmlns:a16="http://schemas.microsoft.com/office/drawing/2014/main" id="{0509C010-B965-40CF-8177-D99D64623F8A}"/>
                </a:ext>
              </a:extLst>
            </p:cNvPr>
            <p:cNvGrpSpPr>
              <a:grpSpLocks/>
            </p:cNvGrpSpPr>
            <p:nvPr/>
          </p:nvGrpSpPr>
          <p:grpSpPr bwMode="auto">
            <a:xfrm>
              <a:off x="4335768" y="4783554"/>
              <a:ext cx="286155" cy="178466"/>
              <a:chOff x="2640" y="1594"/>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48" name="Oval 982">
                <a:extLst>
                  <a:ext uri="{FF2B5EF4-FFF2-40B4-BE49-F238E27FC236}">
                    <a16:creationId xmlns:a16="http://schemas.microsoft.com/office/drawing/2014/main" id="{9739230F-41AF-457C-AAD9-790B57E4C40D}"/>
                  </a:ext>
                </a:extLst>
              </p:cNvPr>
              <p:cNvSpPr>
                <a:spLocks noChangeArrowheads="1"/>
              </p:cNvSpPr>
              <p:nvPr/>
            </p:nvSpPr>
            <p:spPr bwMode="auto">
              <a:xfrm>
                <a:off x="2640" y="1594"/>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49" name="Oval 983">
                <a:extLst>
                  <a:ext uri="{FF2B5EF4-FFF2-40B4-BE49-F238E27FC236}">
                    <a16:creationId xmlns:a16="http://schemas.microsoft.com/office/drawing/2014/main" id="{E635DD8C-210F-42D7-95BE-90ACD1BAE511}"/>
                  </a:ext>
                </a:extLst>
              </p:cNvPr>
              <p:cNvSpPr>
                <a:spLocks noChangeArrowheads="1"/>
              </p:cNvSpPr>
              <p:nvPr/>
            </p:nvSpPr>
            <p:spPr bwMode="auto">
              <a:xfrm>
                <a:off x="4625" y="2301"/>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53" name="Group 981">
              <a:extLst>
                <a:ext uri="{FF2B5EF4-FFF2-40B4-BE49-F238E27FC236}">
                  <a16:creationId xmlns:a16="http://schemas.microsoft.com/office/drawing/2014/main" id="{C8F2FE56-7164-4004-93B4-A8B458767B37}"/>
                </a:ext>
              </a:extLst>
            </p:cNvPr>
            <p:cNvGrpSpPr>
              <a:grpSpLocks/>
            </p:cNvGrpSpPr>
            <p:nvPr/>
          </p:nvGrpSpPr>
          <p:grpSpPr bwMode="auto">
            <a:xfrm>
              <a:off x="3878576" y="44279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54" name="Oval 982">
                <a:extLst>
                  <a:ext uri="{FF2B5EF4-FFF2-40B4-BE49-F238E27FC236}">
                    <a16:creationId xmlns:a16="http://schemas.microsoft.com/office/drawing/2014/main" id="{971DE3DA-AA3B-48ED-A4A4-9605717D211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55" name="Oval 983">
                <a:extLst>
                  <a:ext uri="{FF2B5EF4-FFF2-40B4-BE49-F238E27FC236}">
                    <a16:creationId xmlns:a16="http://schemas.microsoft.com/office/drawing/2014/main" id="{DE0EAF52-21C9-4EE2-A439-63757B574A98}"/>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56" name="Group 981">
              <a:extLst>
                <a:ext uri="{FF2B5EF4-FFF2-40B4-BE49-F238E27FC236}">
                  <a16:creationId xmlns:a16="http://schemas.microsoft.com/office/drawing/2014/main" id="{8B8CE767-371F-48E5-9C7E-D8C174218E72}"/>
                </a:ext>
              </a:extLst>
            </p:cNvPr>
            <p:cNvGrpSpPr>
              <a:grpSpLocks/>
            </p:cNvGrpSpPr>
            <p:nvPr/>
          </p:nvGrpSpPr>
          <p:grpSpPr bwMode="auto">
            <a:xfrm>
              <a:off x="4030976" y="458033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57" name="Oval 982">
                <a:extLst>
                  <a:ext uri="{FF2B5EF4-FFF2-40B4-BE49-F238E27FC236}">
                    <a16:creationId xmlns:a16="http://schemas.microsoft.com/office/drawing/2014/main" id="{23DD87C9-1E5A-4570-BEFB-5BD792BE7AB4}"/>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58" name="Oval 983">
                <a:extLst>
                  <a:ext uri="{FF2B5EF4-FFF2-40B4-BE49-F238E27FC236}">
                    <a16:creationId xmlns:a16="http://schemas.microsoft.com/office/drawing/2014/main" id="{6352D1D3-0B6D-41D7-A5CE-58FFFEFC780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59" name="Group 981">
              <a:extLst>
                <a:ext uri="{FF2B5EF4-FFF2-40B4-BE49-F238E27FC236}">
                  <a16:creationId xmlns:a16="http://schemas.microsoft.com/office/drawing/2014/main" id="{ECC62ECA-A2B0-4F63-85BC-14BEA6390CDB}"/>
                </a:ext>
              </a:extLst>
            </p:cNvPr>
            <p:cNvGrpSpPr>
              <a:grpSpLocks/>
            </p:cNvGrpSpPr>
            <p:nvPr/>
          </p:nvGrpSpPr>
          <p:grpSpPr bwMode="auto">
            <a:xfrm>
              <a:off x="4174909" y="4749664"/>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0" name="Oval 982">
                <a:extLst>
                  <a:ext uri="{FF2B5EF4-FFF2-40B4-BE49-F238E27FC236}">
                    <a16:creationId xmlns:a16="http://schemas.microsoft.com/office/drawing/2014/main" id="{4A29CF8C-FD75-4706-BFC3-4F3FD1B637B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61" name="Oval 983">
                <a:extLst>
                  <a:ext uri="{FF2B5EF4-FFF2-40B4-BE49-F238E27FC236}">
                    <a16:creationId xmlns:a16="http://schemas.microsoft.com/office/drawing/2014/main" id="{D2418035-91D8-4987-B0B7-ACDEEF9FFDBC}"/>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65" name="Group 981">
              <a:extLst>
                <a:ext uri="{FF2B5EF4-FFF2-40B4-BE49-F238E27FC236}">
                  <a16:creationId xmlns:a16="http://schemas.microsoft.com/office/drawing/2014/main" id="{6CB0DD03-CA83-40F5-8BC5-974D0B8C4899}"/>
                </a:ext>
              </a:extLst>
            </p:cNvPr>
            <p:cNvGrpSpPr>
              <a:grpSpLocks/>
            </p:cNvGrpSpPr>
            <p:nvPr/>
          </p:nvGrpSpPr>
          <p:grpSpPr bwMode="auto">
            <a:xfrm>
              <a:off x="3810834" y="45887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6" name="Oval 982">
                <a:extLst>
                  <a:ext uri="{FF2B5EF4-FFF2-40B4-BE49-F238E27FC236}">
                    <a16:creationId xmlns:a16="http://schemas.microsoft.com/office/drawing/2014/main" id="{CD52B35D-56B4-40E2-A6B9-E039B07CB05A}"/>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67" name="Oval 983">
                <a:extLst>
                  <a:ext uri="{FF2B5EF4-FFF2-40B4-BE49-F238E27FC236}">
                    <a16:creationId xmlns:a16="http://schemas.microsoft.com/office/drawing/2014/main" id="{90B3698D-EF60-44BB-A099-B82C76306DF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68" name="Group 981">
              <a:extLst>
                <a:ext uri="{FF2B5EF4-FFF2-40B4-BE49-F238E27FC236}">
                  <a16:creationId xmlns:a16="http://schemas.microsoft.com/office/drawing/2014/main" id="{D314A9F8-7AB6-48FE-AE55-1760497ACD29}"/>
                </a:ext>
              </a:extLst>
            </p:cNvPr>
            <p:cNvGrpSpPr>
              <a:grpSpLocks/>
            </p:cNvGrpSpPr>
            <p:nvPr/>
          </p:nvGrpSpPr>
          <p:grpSpPr bwMode="auto">
            <a:xfrm>
              <a:off x="3963234" y="474119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69" name="Oval 982">
                <a:extLst>
                  <a:ext uri="{FF2B5EF4-FFF2-40B4-BE49-F238E27FC236}">
                    <a16:creationId xmlns:a16="http://schemas.microsoft.com/office/drawing/2014/main" id="{C106C4A8-31DC-4C0A-9466-1FC2C8A5DCC5}"/>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70" name="Oval 983">
                <a:extLst>
                  <a:ext uri="{FF2B5EF4-FFF2-40B4-BE49-F238E27FC236}">
                    <a16:creationId xmlns:a16="http://schemas.microsoft.com/office/drawing/2014/main" id="{8CB4E67C-FB3A-4B3E-B017-36B5576AE5F1}"/>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74" name="Group 981">
              <a:extLst>
                <a:ext uri="{FF2B5EF4-FFF2-40B4-BE49-F238E27FC236}">
                  <a16:creationId xmlns:a16="http://schemas.microsoft.com/office/drawing/2014/main" id="{D590E1A0-851B-4868-9C32-3766D8F41EA8}"/>
                </a:ext>
              </a:extLst>
            </p:cNvPr>
            <p:cNvGrpSpPr>
              <a:grpSpLocks/>
            </p:cNvGrpSpPr>
            <p:nvPr/>
          </p:nvGrpSpPr>
          <p:grpSpPr bwMode="auto">
            <a:xfrm>
              <a:off x="3802355" y="4724257"/>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75" name="Oval 982">
                <a:extLst>
                  <a:ext uri="{FF2B5EF4-FFF2-40B4-BE49-F238E27FC236}">
                    <a16:creationId xmlns:a16="http://schemas.microsoft.com/office/drawing/2014/main" id="{1FEBF283-E3D5-4814-82F9-035F4D1DA9C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76" name="Oval 983">
                <a:extLst>
                  <a:ext uri="{FF2B5EF4-FFF2-40B4-BE49-F238E27FC236}">
                    <a16:creationId xmlns:a16="http://schemas.microsoft.com/office/drawing/2014/main" id="{484EB043-6A60-4410-826F-2A2AD6EA0DD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84" name="Group 981">
              <a:extLst>
                <a:ext uri="{FF2B5EF4-FFF2-40B4-BE49-F238E27FC236}">
                  <a16:creationId xmlns:a16="http://schemas.microsoft.com/office/drawing/2014/main" id="{75BC0BAA-D5FA-43F7-8477-E0DA71655D94}"/>
                </a:ext>
              </a:extLst>
            </p:cNvPr>
            <p:cNvGrpSpPr>
              <a:grpSpLocks/>
            </p:cNvGrpSpPr>
            <p:nvPr/>
          </p:nvGrpSpPr>
          <p:grpSpPr bwMode="auto">
            <a:xfrm>
              <a:off x="4209645" y="5165169"/>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85" name="Oval 982">
                <a:extLst>
                  <a:ext uri="{FF2B5EF4-FFF2-40B4-BE49-F238E27FC236}">
                    <a16:creationId xmlns:a16="http://schemas.microsoft.com/office/drawing/2014/main" id="{CEFD5E28-94E8-4ACC-A690-93339D2DE226}"/>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86" name="Oval 983">
                <a:extLst>
                  <a:ext uri="{FF2B5EF4-FFF2-40B4-BE49-F238E27FC236}">
                    <a16:creationId xmlns:a16="http://schemas.microsoft.com/office/drawing/2014/main" id="{5B59B900-3965-4254-BFB7-0AC4902EEF3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87" name="Group 981">
              <a:extLst>
                <a:ext uri="{FF2B5EF4-FFF2-40B4-BE49-F238E27FC236}">
                  <a16:creationId xmlns:a16="http://schemas.microsoft.com/office/drawing/2014/main" id="{866637D1-F97A-4AC5-BF0E-585AEC7BB8E6}"/>
                </a:ext>
              </a:extLst>
            </p:cNvPr>
            <p:cNvGrpSpPr>
              <a:grpSpLocks/>
            </p:cNvGrpSpPr>
            <p:nvPr/>
          </p:nvGrpSpPr>
          <p:grpSpPr bwMode="auto">
            <a:xfrm>
              <a:off x="4285845" y="5046633"/>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88" name="Oval 982">
                <a:extLst>
                  <a:ext uri="{FF2B5EF4-FFF2-40B4-BE49-F238E27FC236}">
                    <a16:creationId xmlns:a16="http://schemas.microsoft.com/office/drawing/2014/main" id="{7F77E1C9-E3E3-4B95-A4D0-2ABAC7CFB6E8}"/>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89" name="Oval 983">
                <a:extLst>
                  <a:ext uri="{FF2B5EF4-FFF2-40B4-BE49-F238E27FC236}">
                    <a16:creationId xmlns:a16="http://schemas.microsoft.com/office/drawing/2014/main" id="{121177BF-B816-4630-A8DD-E13D798C247F}"/>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90" name="Group 981">
              <a:extLst>
                <a:ext uri="{FF2B5EF4-FFF2-40B4-BE49-F238E27FC236}">
                  <a16:creationId xmlns:a16="http://schemas.microsoft.com/office/drawing/2014/main" id="{981DB4F4-7E62-4726-944C-18FFB351E607}"/>
                </a:ext>
              </a:extLst>
            </p:cNvPr>
            <p:cNvGrpSpPr>
              <a:grpSpLocks/>
            </p:cNvGrpSpPr>
            <p:nvPr/>
          </p:nvGrpSpPr>
          <p:grpSpPr bwMode="auto">
            <a:xfrm>
              <a:off x="4284066" y="4919635"/>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91" name="Oval 982">
                <a:extLst>
                  <a:ext uri="{FF2B5EF4-FFF2-40B4-BE49-F238E27FC236}">
                    <a16:creationId xmlns:a16="http://schemas.microsoft.com/office/drawing/2014/main" id="{F2F93A2B-21F8-46CB-B4B8-62879C75E767}"/>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92" name="Oval 983">
                <a:extLst>
                  <a:ext uri="{FF2B5EF4-FFF2-40B4-BE49-F238E27FC236}">
                    <a16:creationId xmlns:a16="http://schemas.microsoft.com/office/drawing/2014/main" id="{C62EB7EF-805F-4279-B811-5CEA066988D6}"/>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96" name="Group 981">
              <a:extLst>
                <a:ext uri="{FF2B5EF4-FFF2-40B4-BE49-F238E27FC236}">
                  <a16:creationId xmlns:a16="http://schemas.microsoft.com/office/drawing/2014/main" id="{24670317-96D3-4254-8441-2B3B75300434}"/>
                </a:ext>
              </a:extLst>
            </p:cNvPr>
            <p:cNvGrpSpPr>
              <a:grpSpLocks/>
            </p:cNvGrpSpPr>
            <p:nvPr/>
          </p:nvGrpSpPr>
          <p:grpSpPr bwMode="auto">
            <a:xfrm>
              <a:off x="4038531" y="5029701"/>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397" name="Oval 982">
                <a:extLst>
                  <a:ext uri="{FF2B5EF4-FFF2-40B4-BE49-F238E27FC236}">
                    <a16:creationId xmlns:a16="http://schemas.microsoft.com/office/drawing/2014/main" id="{47D97D48-50F3-4C5C-8F6F-2649896098FB}"/>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398" name="Oval 983">
                <a:extLst>
                  <a:ext uri="{FF2B5EF4-FFF2-40B4-BE49-F238E27FC236}">
                    <a16:creationId xmlns:a16="http://schemas.microsoft.com/office/drawing/2014/main" id="{EBEF4D7F-C72C-4523-A1FC-B2DB77ED7C44}"/>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grpSp>
          <p:nvGrpSpPr>
            <p:cNvPr id="5399" name="Group 981">
              <a:extLst>
                <a:ext uri="{FF2B5EF4-FFF2-40B4-BE49-F238E27FC236}">
                  <a16:creationId xmlns:a16="http://schemas.microsoft.com/office/drawing/2014/main" id="{FCF35275-D4C9-463D-B60E-83ECA7E4280E}"/>
                </a:ext>
              </a:extLst>
            </p:cNvPr>
            <p:cNvGrpSpPr>
              <a:grpSpLocks/>
            </p:cNvGrpSpPr>
            <p:nvPr/>
          </p:nvGrpSpPr>
          <p:grpSpPr bwMode="auto">
            <a:xfrm>
              <a:off x="4131666" y="4877300"/>
              <a:ext cx="286155" cy="178466"/>
              <a:chOff x="2736" y="1776"/>
              <a:chExt cx="3237" cy="1920"/>
            </a:xfrm>
            <a:gradFill>
              <a:gsLst>
                <a:gs pos="0">
                  <a:schemeClr val="tx2">
                    <a:lumMod val="50000"/>
                    <a:lumOff val="50000"/>
                  </a:schemeClr>
                </a:gs>
                <a:gs pos="100000">
                  <a:schemeClr val="accent6">
                    <a:lumMod val="70000"/>
                    <a:lumOff val="30000"/>
                  </a:schemeClr>
                </a:gs>
              </a:gsLst>
              <a:path path="circle">
                <a:fillToRect l="50000" t="50000" r="50000" b="50000"/>
              </a:path>
            </a:gradFill>
          </p:grpSpPr>
          <p:sp>
            <p:nvSpPr>
              <p:cNvPr id="5400" name="Oval 982">
                <a:extLst>
                  <a:ext uri="{FF2B5EF4-FFF2-40B4-BE49-F238E27FC236}">
                    <a16:creationId xmlns:a16="http://schemas.microsoft.com/office/drawing/2014/main" id="{2D948A08-B6F9-4790-99DA-53007A359050}"/>
                  </a:ext>
                </a:extLst>
              </p:cNvPr>
              <p:cNvSpPr>
                <a:spLocks noChangeArrowheads="1"/>
              </p:cNvSpPr>
              <p:nvPr/>
            </p:nvSpPr>
            <p:spPr bwMode="auto">
              <a:xfrm>
                <a:off x="2736" y="1776"/>
                <a:ext cx="3237" cy="1920"/>
              </a:xfrm>
              <a:prstGeom prst="ellipse">
                <a:avLst/>
              </a:prstGeom>
              <a:grp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sp>
            <p:nvSpPr>
              <p:cNvPr id="5401" name="Oval 983">
                <a:extLst>
                  <a:ext uri="{FF2B5EF4-FFF2-40B4-BE49-F238E27FC236}">
                    <a16:creationId xmlns:a16="http://schemas.microsoft.com/office/drawing/2014/main" id="{94B30829-2EC6-4C40-83D9-9AB71EB9979D}"/>
                  </a:ext>
                </a:extLst>
              </p:cNvPr>
              <p:cNvSpPr>
                <a:spLocks noChangeArrowheads="1"/>
              </p:cNvSpPr>
              <p:nvPr/>
            </p:nvSpPr>
            <p:spPr bwMode="auto">
              <a:xfrm>
                <a:off x="4625" y="2574"/>
                <a:ext cx="709" cy="566"/>
              </a:xfrm>
              <a:prstGeom prst="ellipse">
                <a:avLst/>
              </a:prstGeom>
              <a:solidFill>
                <a:schemeClr val="accent6">
                  <a:lumMod val="60000"/>
                  <a:lumOff val="40000"/>
                </a:schemeClr>
              </a:solidFill>
              <a:ln w="9525">
                <a:solidFill>
                  <a:schemeClr val="tx2">
                    <a:lumMod val="75000"/>
                  </a:schemeClr>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300" b="0" i="0" u="none" strike="noStrike" kern="1200" cap="none" spc="0" normalizeH="0" baseline="0" noProof="0">
                  <a:ln>
                    <a:noFill/>
                  </a:ln>
                  <a:solidFill>
                    <a:srgbClr val="000000"/>
                  </a:solidFill>
                  <a:effectLst/>
                  <a:uLnTx/>
                  <a:uFillTx/>
                  <a:latin typeface="Times New Roman" panose="02020603050405020304" pitchFamily="18" charset="0"/>
                  <a:ea typeface="MS PGothic"/>
                  <a:cs typeface="Arial" pitchFamily="34" charset="0"/>
                </a:endParaRPr>
              </a:p>
            </p:txBody>
          </p:sp>
        </p:grpSp>
        <p:sp>
          <p:nvSpPr>
            <p:cNvPr id="45700" name="Oval 976">
              <a:extLst>
                <a:ext uri="{FF2B5EF4-FFF2-40B4-BE49-F238E27FC236}">
                  <a16:creationId xmlns:a16="http://schemas.microsoft.com/office/drawing/2014/main" id="{B17034DB-47D8-4136-BD10-2C4F5E353D62}"/>
                </a:ext>
              </a:extLst>
            </p:cNvPr>
            <p:cNvSpPr>
              <a:spLocks noChangeArrowheads="1"/>
            </p:cNvSpPr>
            <p:nvPr/>
          </p:nvSpPr>
          <p:spPr bwMode="auto">
            <a:xfrm>
              <a:off x="4003726" y="4362107"/>
              <a:ext cx="1280160" cy="1280160"/>
            </a:xfrm>
            <a:prstGeom prst="ellipse">
              <a:avLst/>
            </a:prstGeom>
            <a:noFill/>
            <a:ln w="317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grpSp>
      <p:cxnSp>
        <p:nvCxnSpPr>
          <p:cNvPr id="5422" name="Straight Connector 5421">
            <a:extLst>
              <a:ext uri="{FF2B5EF4-FFF2-40B4-BE49-F238E27FC236}">
                <a16:creationId xmlns:a16="http://schemas.microsoft.com/office/drawing/2014/main" id="{20622ACD-687B-4709-B71B-71D34ED3DE3E}"/>
              </a:ext>
            </a:extLst>
          </p:cNvPr>
          <p:cNvCxnSpPr>
            <a:endCxn id="45727" idx="1"/>
          </p:cNvCxnSpPr>
          <p:nvPr/>
        </p:nvCxnSpPr>
        <p:spPr bwMode="auto">
          <a:xfrm flipH="1" flipV="1">
            <a:off x="6005513" y="1784351"/>
            <a:ext cx="2393950" cy="1071563"/>
          </a:xfrm>
          <a:prstGeom prst="line">
            <a:avLst/>
          </a:prstGeom>
          <a:noFill/>
          <a:ln w="15875" cap="flat" cmpd="sng" algn="ctr">
            <a:solidFill>
              <a:schemeClr val="bg2">
                <a:lumMod val="95000"/>
                <a:lumOff val="5000"/>
              </a:schemeClr>
            </a:solidFill>
            <a:prstDash val="solid"/>
            <a:round/>
            <a:headEnd type="none" w="med" len="med"/>
            <a:tailEnd type="none" w="med" len="med"/>
          </a:ln>
          <a:effectLst/>
        </p:spPr>
      </p:cxnSp>
      <p:sp>
        <p:nvSpPr>
          <p:cNvPr id="5425" name="Text Box 937">
            <a:extLst>
              <a:ext uri="{FF2B5EF4-FFF2-40B4-BE49-F238E27FC236}">
                <a16:creationId xmlns:a16="http://schemas.microsoft.com/office/drawing/2014/main" id="{A61BB0C3-9CB1-4099-AD1F-C243CF6FA5D9}"/>
              </a:ext>
            </a:extLst>
          </p:cNvPr>
          <p:cNvSpPr txBox="1">
            <a:spLocks noChangeArrowheads="1"/>
          </p:cNvSpPr>
          <p:nvPr/>
        </p:nvSpPr>
        <p:spPr bwMode="auto">
          <a:xfrm>
            <a:off x="5329259" y="2228850"/>
            <a:ext cx="1092158" cy="40011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Times New Roman"/>
                <a:ea typeface="MS PGothic"/>
                <a:cs typeface="Arial" pitchFamily="34" charset="0"/>
              </a:rPr>
              <a:t>Marrow</a:t>
            </a:r>
            <a:endParaRPr kumimoji="0" lang="en-US" sz="2000" b="1" i="0" u="none" strike="noStrike" kern="1200" cap="none" spc="0" normalizeH="0" baseline="0" noProof="0" dirty="0">
              <a:ln>
                <a:noFill/>
              </a:ln>
              <a:solidFill>
                <a:srgbClr val="000000"/>
              </a:solidFill>
              <a:effectLst/>
              <a:uLnTx/>
              <a:uFillTx/>
              <a:latin typeface="Times New Roman"/>
              <a:ea typeface="MS PGothic"/>
              <a:cs typeface="Arial" pitchFamily="34" charset="0"/>
            </a:endParaRPr>
          </a:p>
        </p:txBody>
      </p:sp>
      <p:sp>
        <p:nvSpPr>
          <p:cNvPr id="5426" name="Text Box 938">
            <a:extLst>
              <a:ext uri="{FF2B5EF4-FFF2-40B4-BE49-F238E27FC236}">
                <a16:creationId xmlns:a16="http://schemas.microsoft.com/office/drawing/2014/main" id="{97D8238F-0E59-4012-8AFB-872F008019DB}"/>
              </a:ext>
            </a:extLst>
          </p:cNvPr>
          <p:cNvSpPr txBox="1">
            <a:spLocks noChangeArrowheads="1"/>
          </p:cNvSpPr>
          <p:nvPr/>
        </p:nvSpPr>
        <p:spPr bwMode="auto">
          <a:xfrm>
            <a:off x="4744888" y="2916238"/>
            <a:ext cx="930576" cy="400110"/>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sz="2000" b="1" i="0" u="none" strike="noStrike" kern="1200" cap="none" spc="0" normalizeH="0" baseline="0" noProof="0" dirty="0">
                <a:ln>
                  <a:noFill/>
                </a:ln>
                <a:solidFill>
                  <a:srgbClr val="000000"/>
                </a:solidFill>
                <a:effectLst/>
                <a:uLnTx/>
                <a:uFillTx/>
                <a:latin typeface="Times New Roman"/>
                <a:ea typeface="MS PGothic"/>
                <a:cs typeface="Arial" pitchFamily="34" charset="0"/>
              </a:rPr>
              <a:t>Tumor</a:t>
            </a:r>
            <a:endParaRPr kumimoji="0" lang="en-US" sz="2000" b="1" i="0" u="none" strike="noStrike" kern="1200" cap="none" spc="0" normalizeH="0" baseline="0" noProof="0" dirty="0">
              <a:ln>
                <a:noFill/>
              </a:ln>
              <a:solidFill>
                <a:srgbClr val="000000"/>
              </a:solidFill>
              <a:effectLst/>
              <a:uLnTx/>
              <a:uFillTx/>
              <a:latin typeface="Times New Roman"/>
              <a:ea typeface="MS PGothic"/>
              <a:cs typeface="Arial" pitchFamily="34" charset="0"/>
            </a:endParaRPr>
          </a:p>
        </p:txBody>
      </p:sp>
      <p:sp>
        <p:nvSpPr>
          <p:cNvPr id="45068" name="Line 989">
            <a:extLst>
              <a:ext uri="{FF2B5EF4-FFF2-40B4-BE49-F238E27FC236}">
                <a16:creationId xmlns:a16="http://schemas.microsoft.com/office/drawing/2014/main" id="{69D7F5AE-F607-41DF-82F9-5342D573FF35}"/>
              </a:ext>
            </a:extLst>
          </p:cNvPr>
          <p:cNvSpPr>
            <a:spLocks noChangeShapeType="1"/>
          </p:cNvSpPr>
          <p:nvPr/>
        </p:nvSpPr>
        <p:spPr bwMode="auto">
          <a:xfrm flipH="1">
            <a:off x="5351464" y="3932238"/>
            <a:ext cx="104775" cy="1409700"/>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5069" name="Rectangle 992">
            <a:extLst>
              <a:ext uri="{FF2B5EF4-FFF2-40B4-BE49-F238E27FC236}">
                <a16:creationId xmlns:a16="http://schemas.microsoft.com/office/drawing/2014/main" id="{93694EFA-8A8F-4123-8937-4B1A63963CBD}"/>
              </a:ext>
            </a:extLst>
          </p:cNvPr>
          <p:cNvSpPr>
            <a:spLocks noGrp="1"/>
          </p:cNvSpPr>
          <p:nvPr>
            <p:ph type="title"/>
          </p:nvPr>
        </p:nvSpPr>
        <p:spPr>
          <a:xfrm>
            <a:off x="1828800" y="1"/>
            <a:ext cx="7772400" cy="1069975"/>
          </a:xfrm>
        </p:spPr>
        <p:txBody>
          <a:bodyPr/>
          <a:lstStyle/>
          <a:p>
            <a:pPr eaLnBrk="1" hangingPunct="1"/>
            <a:r>
              <a:rPr lang="nb-NO" altLang="en-US" sz="2800"/>
              <a:t>Range of an </a:t>
            </a:r>
            <a:r>
              <a:rPr lang="el-GR" altLang="en-US" sz="2800"/>
              <a:t>α</a:t>
            </a:r>
            <a:r>
              <a:rPr lang="nb-NO" altLang="en-US" sz="2800"/>
              <a:t>-emitting Radiopharmaceutical Compared to a </a:t>
            </a:r>
            <a:r>
              <a:rPr lang="el-GR" altLang="en-US" sz="2800"/>
              <a:t>β</a:t>
            </a:r>
            <a:r>
              <a:rPr lang="nb-NO" altLang="en-US" sz="2800"/>
              <a:t>-emitter</a:t>
            </a:r>
            <a:endParaRPr lang="en-US" altLang="en-US" sz="2800" baseline="30000"/>
          </a:p>
        </p:txBody>
      </p:sp>
      <p:sp>
        <p:nvSpPr>
          <p:cNvPr id="45070" name="Oval 948">
            <a:extLst>
              <a:ext uri="{FF2B5EF4-FFF2-40B4-BE49-F238E27FC236}">
                <a16:creationId xmlns:a16="http://schemas.microsoft.com/office/drawing/2014/main" id="{40D7D198-CDB5-41F2-8D34-68A59278185B}"/>
              </a:ext>
            </a:extLst>
          </p:cNvPr>
          <p:cNvSpPr>
            <a:spLocks noChangeArrowheads="1"/>
          </p:cNvSpPr>
          <p:nvPr/>
        </p:nvSpPr>
        <p:spPr bwMode="auto">
          <a:xfrm>
            <a:off x="3176588" y="1566863"/>
            <a:ext cx="4572000" cy="4572000"/>
          </a:xfrm>
          <a:prstGeom prst="ellipse">
            <a:avLst/>
          </a:prstGeom>
          <a:noFill/>
          <a:ln w="317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altLang="en-US" sz="2300" b="1"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Arial" panose="020B0604020202020204" pitchFamily="34" charset="0"/>
            </a:endParaRPr>
          </a:p>
        </p:txBody>
      </p:sp>
      <p:sp>
        <p:nvSpPr>
          <p:cNvPr id="1931" name="Text Box 977">
            <a:extLst>
              <a:ext uri="{FF2B5EF4-FFF2-40B4-BE49-F238E27FC236}">
                <a16:creationId xmlns:a16="http://schemas.microsoft.com/office/drawing/2014/main" id="{8ECE3649-9AD0-4785-8339-4AD0B4976544}"/>
              </a:ext>
            </a:extLst>
          </p:cNvPr>
          <p:cNvSpPr txBox="1">
            <a:spLocks noChangeArrowheads="1"/>
          </p:cNvSpPr>
          <p:nvPr/>
        </p:nvSpPr>
        <p:spPr bwMode="auto">
          <a:xfrm>
            <a:off x="3521075" y="4656139"/>
            <a:ext cx="1700594" cy="58477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srgbClr val="000000"/>
                </a:solidFill>
                <a:effectLst/>
                <a:uLnTx/>
                <a:uFillTx/>
                <a:latin typeface="Times New Roman"/>
                <a:ea typeface="MS PGothic"/>
                <a:cs typeface="Arial" pitchFamily="34" charset="0"/>
              </a:rPr>
              <a:t>Bone Mineral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0" i="0" u="none" strike="noStrike" kern="1200" cap="none" spc="0" normalizeH="0" baseline="0" noProof="0" dirty="0">
                <a:ln>
                  <a:noFill/>
                </a:ln>
                <a:solidFill>
                  <a:srgbClr val="FFFFFF"/>
                </a:solidFill>
                <a:effectLst/>
                <a:uLnTx/>
                <a:uFillTx/>
                <a:latin typeface="Times New Roman"/>
                <a:ea typeface="MS PGothic"/>
                <a:cs typeface="Arial" pitchFamily="34" charset="0"/>
              </a:rPr>
              <a:t>(</a:t>
            </a:r>
            <a:r>
              <a:rPr kumimoji="0" lang="nb-NO" sz="1600" b="1" i="0" u="none" strike="noStrike" kern="1200" cap="none" spc="0" normalizeH="0" baseline="0" noProof="0" dirty="0">
                <a:ln>
                  <a:noFill/>
                </a:ln>
                <a:solidFill>
                  <a:srgbClr val="FFFFFF"/>
                </a:solidFill>
                <a:effectLst/>
                <a:uLnTx/>
                <a:uFillTx/>
                <a:latin typeface="Times New Roman"/>
                <a:ea typeface="MS PGothic"/>
                <a:cs typeface="Arial" pitchFamily="34" charset="0"/>
              </a:rPr>
              <a:t>Hydroxyapatite</a:t>
            </a:r>
            <a:r>
              <a:rPr kumimoji="0" lang="nb-NO" sz="1600" b="0" i="0" u="none" strike="noStrike" kern="1200" cap="none" spc="0" normalizeH="0" baseline="0" noProof="0" dirty="0">
                <a:ln>
                  <a:noFill/>
                </a:ln>
                <a:solidFill>
                  <a:srgbClr val="FFFFFF"/>
                </a:solidFill>
                <a:effectLst/>
                <a:uLnTx/>
                <a:uFillTx/>
                <a:latin typeface="Times New Roman"/>
                <a:ea typeface="MS PGothic"/>
                <a:cs typeface="Arial" pitchFamily="34" charset="0"/>
              </a:rPr>
              <a:t>)</a:t>
            </a:r>
            <a:endParaRPr kumimoji="0" lang="en-US" sz="1600" b="0" i="0" u="none" strike="noStrike" kern="1200" cap="none" spc="0" normalizeH="0" baseline="0" noProof="0" dirty="0">
              <a:ln>
                <a:noFill/>
              </a:ln>
              <a:solidFill>
                <a:srgbClr val="FFFFFF"/>
              </a:solidFill>
              <a:effectLst/>
              <a:uLnTx/>
              <a:uFillTx/>
              <a:latin typeface="Times New Roman"/>
              <a:ea typeface="MS PGothic"/>
              <a:cs typeface="Arial" pitchFamily="34" charset="0"/>
            </a:endParaRPr>
          </a:p>
        </p:txBody>
      </p:sp>
      <p:sp>
        <p:nvSpPr>
          <p:cNvPr id="1932" name="Text Box 941">
            <a:extLst>
              <a:ext uri="{FF2B5EF4-FFF2-40B4-BE49-F238E27FC236}">
                <a16:creationId xmlns:a16="http://schemas.microsoft.com/office/drawing/2014/main" id="{722CA982-66D9-4425-96BD-A39DC6BEF815}"/>
              </a:ext>
            </a:extLst>
          </p:cNvPr>
          <p:cNvSpPr txBox="1">
            <a:spLocks noChangeArrowheads="1"/>
          </p:cNvSpPr>
          <p:nvPr/>
        </p:nvSpPr>
        <p:spPr bwMode="auto">
          <a:xfrm>
            <a:off x="1841501" y="5456238"/>
            <a:ext cx="3630613" cy="830262"/>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Range of </a:t>
            </a:r>
            <a:r>
              <a:rPr kumimoji="0" lang="el-GR"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β</a:t>
            </a: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-particle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(long range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 – 10 to 1000 cell diameters</a:t>
            </a:r>
            <a:r>
              <a:rPr kumimoji="0" lang="nb-NO" altLang="en-US" sz="1600" b="0" i="0" u="none" strike="noStrike" kern="1200" cap="none" spc="0" normalizeH="0" baseline="3000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2</a:t>
            </a: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a:t>
            </a:r>
            <a:endPar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073" name="Line 989">
            <a:extLst>
              <a:ext uri="{FF2B5EF4-FFF2-40B4-BE49-F238E27FC236}">
                <a16:creationId xmlns:a16="http://schemas.microsoft.com/office/drawing/2014/main" id="{E74CA806-4DA6-4E79-B76C-3D3C7B1ED987}"/>
              </a:ext>
            </a:extLst>
          </p:cNvPr>
          <p:cNvSpPr>
            <a:spLocks noChangeShapeType="1"/>
          </p:cNvSpPr>
          <p:nvPr/>
        </p:nvSpPr>
        <p:spPr bwMode="auto">
          <a:xfrm flipH="1">
            <a:off x="3025776" y="5095876"/>
            <a:ext cx="434975" cy="415925"/>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934" name="Text Box 988">
            <a:extLst>
              <a:ext uri="{FF2B5EF4-FFF2-40B4-BE49-F238E27FC236}">
                <a16:creationId xmlns:a16="http://schemas.microsoft.com/office/drawing/2014/main" id="{AF16A602-AA12-44DC-AA0E-7A9AC3F72FC0}"/>
              </a:ext>
            </a:extLst>
          </p:cNvPr>
          <p:cNvSpPr txBox="1">
            <a:spLocks noChangeArrowheads="1"/>
          </p:cNvSpPr>
          <p:nvPr/>
        </p:nvSpPr>
        <p:spPr bwMode="auto">
          <a:xfrm>
            <a:off x="4953000" y="5292725"/>
            <a:ext cx="1348446" cy="33855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sz="1600" b="1" i="0" u="none" strike="noStrike" kern="1200" cap="none" spc="0" normalizeH="0" baseline="0" noProof="0" dirty="0">
                <a:ln>
                  <a:noFill/>
                </a:ln>
                <a:solidFill>
                  <a:srgbClr val="FFFFFF"/>
                </a:solidFill>
                <a:effectLst/>
                <a:uLnTx/>
                <a:uFillTx/>
                <a:latin typeface="Times New Roman"/>
                <a:ea typeface="MS PGothic"/>
                <a:cs typeface="Arial" pitchFamily="34" charset="0"/>
              </a:rPr>
              <a:t>Radionuclide</a:t>
            </a:r>
            <a:endParaRPr kumimoji="0" lang="en-US" sz="1600" b="1" i="0" u="none" strike="noStrike" kern="1200" cap="none" spc="0" normalizeH="0" baseline="0" noProof="0" dirty="0">
              <a:ln>
                <a:noFill/>
              </a:ln>
              <a:solidFill>
                <a:srgbClr val="FFFFFF"/>
              </a:solidFill>
              <a:effectLst/>
              <a:uLnTx/>
              <a:uFillTx/>
              <a:latin typeface="Times New Roman"/>
              <a:ea typeface="MS PGothic"/>
              <a:cs typeface="Arial" pitchFamily="34" charset="0"/>
            </a:endParaRPr>
          </a:p>
        </p:txBody>
      </p:sp>
      <p:sp>
        <p:nvSpPr>
          <p:cNvPr id="1936" name="Text Box 940">
            <a:extLst>
              <a:ext uri="{FF2B5EF4-FFF2-40B4-BE49-F238E27FC236}">
                <a16:creationId xmlns:a16="http://schemas.microsoft.com/office/drawing/2014/main" id="{7925B791-5272-4063-9D66-3348FF286C2C}"/>
              </a:ext>
            </a:extLst>
          </p:cNvPr>
          <p:cNvSpPr txBox="1">
            <a:spLocks noChangeArrowheads="1"/>
          </p:cNvSpPr>
          <p:nvPr/>
        </p:nvSpPr>
        <p:spPr bwMode="auto">
          <a:xfrm>
            <a:off x="7615238" y="5283201"/>
            <a:ext cx="2252662" cy="830263"/>
          </a:xfrm>
          <a:prstGeom prst="rect">
            <a:avLst/>
          </a:prstGeom>
          <a:noFill/>
          <a:ln w="9525">
            <a:noFill/>
            <a:miter lim="800000"/>
            <a:headEnd/>
            <a:tailEnd/>
          </a:ln>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Range of </a:t>
            </a:r>
            <a:r>
              <a:rPr kumimoji="0" lang="el-GR"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α</a:t>
            </a: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-particle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(short range – ~2 to 10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cell diameters</a:t>
            </a:r>
            <a:r>
              <a:rPr kumimoji="0" lang="nb-NO" altLang="en-US" sz="1600" b="0" i="0" u="none" strike="noStrike" kern="1200" cap="none" spc="0" normalizeH="0" baseline="3000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2</a:t>
            </a:r>
            <a:r>
              <a:rPr kumimoji="0" lang="nb-NO"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rPr>
              <a:t>)</a:t>
            </a:r>
            <a:endPar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MS PGothic" panose="020B0600070205080204" pitchFamily="34" charset="-128"/>
              <a:cs typeface="Arial" panose="020B0604020202020204" pitchFamily="34" charset="0"/>
            </a:endParaRPr>
          </a:p>
        </p:txBody>
      </p:sp>
      <p:sp>
        <p:nvSpPr>
          <p:cNvPr id="45076" name="Line 989">
            <a:extLst>
              <a:ext uri="{FF2B5EF4-FFF2-40B4-BE49-F238E27FC236}">
                <a16:creationId xmlns:a16="http://schemas.microsoft.com/office/drawing/2014/main" id="{9D06C786-C252-4B18-A9D0-7D83AEB4AF61}"/>
              </a:ext>
            </a:extLst>
          </p:cNvPr>
          <p:cNvSpPr>
            <a:spLocks noChangeShapeType="1"/>
          </p:cNvSpPr>
          <p:nvPr/>
        </p:nvSpPr>
        <p:spPr bwMode="auto">
          <a:xfrm>
            <a:off x="5842000" y="4554539"/>
            <a:ext cx="1766888" cy="1031875"/>
          </a:xfrm>
          <a:prstGeom prst="line">
            <a:avLst/>
          </a:prstGeom>
          <a:noFill/>
          <a:ln w="28575">
            <a:solidFill>
              <a:srgbClr val="4F81BD"/>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86394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Nursing implications: Radium-223</a:t>
            </a:r>
          </a:p>
        </p:txBody>
      </p:sp>
      <p:sp>
        <p:nvSpPr>
          <p:cNvPr id="3" name="Content Placeholder 2"/>
          <p:cNvSpPr>
            <a:spLocks noGrp="1"/>
          </p:cNvSpPr>
          <p:nvPr>
            <p:ph idx="1"/>
          </p:nvPr>
        </p:nvSpPr>
        <p:spPr>
          <a:xfrm>
            <a:off x="838200" y="1825624"/>
            <a:ext cx="10515600" cy="4498975"/>
          </a:xfrm>
        </p:spPr>
        <p:txBody>
          <a:bodyPr>
            <a:normAutofit fontScale="92500" lnSpcReduction="10000"/>
          </a:bodyPr>
          <a:lstStyle/>
          <a:p>
            <a:pPr>
              <a:lnSpc>
                <a:spcPct val="110000"/>
              </a:lnSpc>
            </a:pPr>
            <a:r>
              <a:rPr lang="en-US" dirty="0"/>
              <a:t>Rad-223 is safe and effective and targets tumor cells in the bone.</a:t>
            </a:r>
          </a:p>
          <a:p>
            <a:pPr>
              <a:lnSpc>
                <a:spcPct val="110000"/>
              </a:lnSpc>
            </a:pPr>
            <a:r>
              <a:rPr lang="en-US" dirty="0"/>
              <a:t>Rad-223 -form of liquid radiation, administered IV, given every 4 weeks x6.</a:t>
            </a:r>
          </a:p>
          <a:p>
            <a:pPr>
              <a:lnSpc>
                <a:spcPct val="110000"/>
              </a:lnSpc>
            </a:pPr>
            <a:r>
              <a:rPr lang="en-US" dirty="0"/>
              <a:t>Explain characteristics of RAD-223- has a short range that does limit damage to healthy cells. </a:t>
            </a:r>
          </a:p>
          <a:p>
            <a:pPr>
              <a:lnSpc>
                <a:spcPct val="110000"/>
              </a:lnSpc>
            </a:pPr>
            <a:r>
              <a:rPr lang="en-US" dirty="0"/>
              <a:t>Data using this modality have shown improvement in QOL with improvement in pain, improved OS (by 3.6 months), delay </a:t>
            </a:r>
            <a:r>
              <a:rPr lang="en-US"/>
              <a:t>in SSEs. </a:t>
            </a:r>
            <a:endParaRPr lang="en-US" dirty="0"/>
          </a:p>
          <a:p>
            <a:pPr>
              <a:lnSpc>
                <a:spcPct val="110000"/>
              </a:lnSpc>
            </a:pPr>
            <a:r>
              <a:rPr lang="en-US" dirty="0"/>
              <a:t>Patients often focus on PSA. Point out that a decline in PSA is not an expected result of Rad-223; Patient benefits have been observed in the absence of a decreasing PSA.  </a:t>
            </a:r>
          </a:p>
        </p:txBody>
      </p:sp>
      <p:sp>
        <p:nvSpPr>
          <p:cNvPr id="5" name="TextBox 4">
            <a:extLst>
              <a:ext uri="{FF2B5EF4-FFF2-40B4-BE49-F238E27FC236}">
                <a16:creationId xmlns:a16="http://schemas.microsoft.com/office/drawing/2014/main" id="{B2319D87-CAE7-B446-9773-44F1B69A2716}"/>
              </a:ext>
            </a:extLst>
          </p:cNvPr>
          <p:cNvSpPr txBox="1"/>
          <p:nvPr/>
        </p:nvSpPr>
        <p:spPr>
          <a:xfrm>
            <a:off x="153515" y="6474023"/>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1571364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144463"/>
            <a:ext cx="1219200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ts val="1800"/>
              </a:spcBef>
              <a:spcAft>
                <a:spcPts val="0"/>
              </a:spcAft>
              <a:buClrTx/>
              <a:buSzTx/>
              <a:buFontTx/>
              <a:buNone/>
              <a:tabLst/>
              <a:defRPr/>
            </a:pP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Conversations with the Investigators: </a:t>
            </a:r>
            <a:b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b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Prostate Cancer</a:t>
            </a:r>
          </a:p>
          <a:p>
            <a:pPr marL="0" marR="0" lvl="0" indent="0" algn="ctr" defTabSz="914400" rtl="0" eaLnBrk="0" fontAlgn="base" latinLnBrk="0" hangingPunct="0">
              <a:lnSpc>
                <a:spcPct val="100000"/>
              </a:lnSpc>
              <a:spcBef>
                <a:spcPts val="1800"/>
              </a:spcBef>
              <a:spcAft>
                <a:spcPts val="0"/>
              </a:spcAft>
              <a:buClrTx/>
              <a:buSzTx/>
              <a:buFontTx/>
              <a:buNone/>
              <a:tabLst/>
              <a:defRPr/>
            </a:pP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Wednesday, July 1, 2020</a:t>
            </a:r>
            <a:b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5:00 PM – 6:00 PM ET</a:t>
            </a:r>
          </a:p>
        </p:txBody>
      </p:sp>
      <p:sp>
        <p:nvSpPr>
          <p:cNvPr id="6" name="Text Box 6">
            <a:extLst>
              <a:ext uri="{FF2B5EF4-FFF2-40B4-BE49-F238E27FC236}">
                <a16:creationId xmlns:a16="http://schemas.microsoft.com/office/drawing/2014/main" id="{A1CF853B-C7D7-E346-B0DF-B9F31F41F192}"/>
              </a:ext>
            </a:extLst>
          </p:cNvPr>
          <p:cNvSpPr txBox="1">
            <a:spLocks noChangeArrowheads="1"/>
          </p:cNvSpPr>
          <p:nvPr/>
        </p:nvSpPr>
        <p:spPr bwMode="auto">
          <a:xfrm>
            <a:off x="1600200" y="4724400"/>
            <a:ext cx="44958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A4E"/>
                </a:solidFill>
                <a:effectLst/>
                <a:uLnTx/>
                <a:uFillTx/>
                <a:latin typeface="Arial" charset="0"/>
                <a:ea typeface="ＭＳ Ｐゴシック" charset="-128"/>
              </a:rPr>
              <a:t>Robert </a:t>
            </a:r>
            <a:r>
              <a:rPr kumimoji="0" lang="en-US" sz="2200" b="1" i="0" u="none" strike="noStrike" kern="1200" cap="none" spc="0" normalizeH="0" baseline="0" noProof="0" dirty="0" err="1">
                <a:ln>
                  <a:noFill/>
                </a:ln>
                <a:solidFill>
                  <a:srgbClr val="002A4E"/>
                </a:solidFill>
                <a:effectLst/>
                <a:uLnTx/>
                <a:uFillTx/>
                <a:latin typeface="Arial" charset="0"/>
                <a:ea typeface="ＭＳ Ｐゴシック" charset="-128"/>
              </a:rPr>
              <a:t>Dreicer</a:t>
            </a:r>
            <a:r>
              <a:rPr kumimoji="0" lang="en-US" sz="2200" b="1" i="0" u="none" strike="noStrike" kern="1200" cap="none" spc="0" normalizeH="0" baseline="0" noProof="0" dirty="0">
                <a:ln>
                  <a:noFill/>
                </a:ln>
                <a:solidFill>
                  <a:srgbClr val="002A4E"/>
                </a:solidFill>
                <a:effectLst/>
                <a:uLnTx/>
                <a:uFillTx/>
                <a:latin typeface="Arial" charset="0"/>
                <a:ea typeface="ＭＳ Ｐゴシック" charset="-128"/>
              </a:rPr>
              <a:t>, MD, MS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A4E"/>
                </a:solidFill>
                <a:effectLst/>
                <a:uLnTx/>
                <a:uFillTx/>
                <a:latin typeface="Arial" charset="0"/>
                <a:ea typeface="ＭＳ Ｐゴシック" charset="-128"/>
              </a:rPr>
              <a:t>Daniel P </a:t>
            </a:r>
            <a:r>
              <a:rPr kumimoji="0" lang="en-US" sz="2200" b="1" i="0" u="none" strike="noStrike" kern="1200" cap="none" spc="0" normalizeH="0" baseline="0" noProof="0" dirty="0" err="1">
                <a:ln>
                  <a:noFill/>
                </a:ln>
                <a:solidFill>
                  <a:srgbClr val="002A4E"/>
                </a:solidFill>
                <a:effectLst/>
                <a:uLnTx/>
                <a:uFillTx/>
                <a:latin typeface="Arial" charset="0"/>
                <a:ea typeface="ＭＳ Ｐゴシック" charset="-128"/>
              </a:rPr>
              <a:t>Petrylak</a:t>
            </a:r>
            <a:r>
              <a:rPr kumimoji="0" lang="en-US" sz="2200" b="1" i="0" u="none" strike="noStrike" kern="1200" cap="none" spc="0" normalizeH="0" baseline="0" noProof="0" dirty="0">
                <a:ln>
                  <a:noFill/>
                </a:ln>
                <a:solidFill>
                  <a:srgbClr val="002A4E"/>
                </a:solidFill>
                <a:effectLst/>
                <a:uLnTx/>
                <a:uFillTx/>
                <a:latin typeface="Arial" charset="0"/>
                <a:ea typeface="ＭＳ Ｐゴシック" charset="-128"/>
              </a:rPr>
              <a:t>, MD</a:t>
            </a:r>
          </a:p>
        </p:txBody>
      </p:sp>
      <p:sp>
        <p:nvSpPr>
          <p:cNvPr id="10" name="Text Box 6">
            <a:extLst>
              <a:ext uri="{FF2B5EF4-FFF2-40B4-BE49-F238E27FC236}">
                <a16:creationId xmlns:a16="http://schemas.microsoft.com/office/drawing/2014/main" id="{8A487B31-0999-8147-A985-FC5CC66D7901}"/>
              </a:ext>
            </a:extLst>
          </p:cNvPr>
          <p:cNvSpPr txBox="1">
            <a:spLocks noChangeArrowheads="1"/>
          </p:cNvSpPr>
          <p:nvPr/>
        </p:nvSpPr>
        <p:spPr bwMode="auto">
          <a:xfrm>
            <a:off x="6553200" y="4724400"/>
            <a:ext cx="4814339"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2A4E"/>
                </a:solidFill>
                <a:effectLst/>
                <a:uLnTx/>
                <a:uFillTx/>
                <a:latin typeface="Arial" charset="0"/>
                <a:ea typeface="ＭＳ Ｐゴシック" charset="-128"/>
              </a:rPr>
              <a:t>Christopher Sweeney, MBBS</a:t>
            </a:r>
          </a:p>
        </p:txBody>
      </p:sp>
    </p:spTree>
    <p:extLst>
      <p:ext uri="{BB962C8B-B14F-4D97-AF65-F5344CB8AC3E}">
        <p14:creationId xmlns:p14="http://schemas.microsoft.com/office/powerpoint/2010/main" val="1039653322"/>
      </p:ext>
    </p:extLst>
  </p:cSld>
  <p:clrMapOvr>
    <a:masterClrMapping/>
  </p:clrMapOvr>
  <p:transition spd="slow" advClick="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Nursing implications: Radium-223</a:t>
            </a:r>
            <a:endParaRPr lang="en-US" b="1" dirty="0">
              <a:solidFill>
                <a:srgbClr val="FF0000"/>
              </a:solidFill>
            </a:endParaRPr>
          </a:p>
        </p:txBody>
      </p:sp>
      <p:sp>
        <p:nvSpPr>
          <p:cNvPr id="3" name="Content Placeholder 2"/>
          <p:cNvSpPr>
            <a:spLocks noGrp="1"/>
          </p:cNvSpPr>
          <p:nvPr>
            <p:ph idx="1"/>
          </p:nvPr>
        </p:nvSpPr>
        <p:spPr/>
        <p:txBody>
          <a:bodyPr>
            <a:normAutofit/>
          </a:bodyPr>
          <a:lstStyle/>
          <a:p>
            <a:r>
              <a:rPr lang="en-US" dirty="0"/>
              <a:t>Fatigue</a:t>
            </a:r>
          </a:p>
          <a:p>
            <a:r>
              <a:rPr lang="en-US" dirty="0"/>
              <a:t>GI: Nausea, Vomiting, Diarrhea</a:t>
            </a:r>
          </a:p>
          <a:p>
            <a:r>
              <a:rPr lang="en-US" dirty="0"/>
              <a:t>Peripheral edema</a:t>
            </a:r>
          </a:p>
          <a:p>
            <a:r>
              <a:rPr lang="en-US" dirty="0"/>
              <a:t>Pancytopenia: Anemia, Lymphopenia, leukopenia, thrombocytopenia, neutropenia</a:t>
            </a:r>
          </a:p>
          <a:p>
            <a:r>
              <a:rPr lang="en-US" dirty="0"/>
              <a:t>Black tarry stools</a:t>
            </a:r>
          </a:p>
          <a:p>
            <a:r>
              <a:rPr lang="en-US" dirty="0"/>
              <a:t>CP, Chills, Cough</a:t>
            </a:r>
          </a:p>
          <a:p>
            <a:r>
              <a:rPr lang="en-US" dirty="0"/>
              <a:t>Erythema at the injection site</a:t>
            </a:r>
          </a:p>
        </p:txBody>
      </p:sp>
      <p:sp>
        <p:nvSpPr>
          <p:cNvPr id="4" name="TextBox 3">
            <a:extLst>
              <a:ext uri="{FF2B5EF4-FFF2-40B4-BE49-F238E27FC236}">
                <a16:creationId xmlns:a16="http://schemas.microsoft.com/office/drawing/2014/main" id="{C1106B8B-C72C-FC4E-8006-BA9D5A359264}"/>
              </a:ext>
            </a:extLst>
          </p:cNvPr>
          <p:cNvSpPr txBox="1"/>
          <p:nvPr/>
        </p:nvSpPr>
        <p:spPr>
          <a:xfrm>
            <a:off x="153515" y="6474023"/>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2272785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53FD39-45AA-8442-9B17-E1994DE506B5}"/>
              </a:ext>
            </a:extLst>
          </p:cNvPr>
          <p:cNvSpPr/>
          <p:nvPr/>
        </p:nvSpPr>
        <p:spPr bwMode="auto">
          <a:xfrm>
            <a:off x="8839200" y="2133600"/>
            <a:ext cx="2590800" cy="730596"/>
          </a:xfrm>
          <a:prstGeom prst="rect">
            <a:avLst/>
          </a:prstGeom>
          <a:solidFill>
            <a:schemeClr val="tx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17" name="Picture 16">
            <a:extLst>
              <a:ext uri="{FF2B5EF4-FFF2-40B4-BE49-F238E27FC236}">
                <a16:creationId xmlns:a16="http://schemas.microsoft.com/office/drawing/2014/main" id="{45F129D6-689C-5246-8982-41CE83F9BE35}"/>
              </a:ext>
            </a:extLst>
          </p:cNvPr>
          <p:cNvPicPr>
            <a:picLocks noChangeAspect="1"/>
          </p:cNvPicPr>
          <p:nvPr/>
        </p:nvPicPr>
        <p:blipFill>
          <a:blip r:embed="rId2"/>
          <a:srcRect/>
          <a:stretch/>
        </p:blipFill>
        <p:spPr>
          <a:xfrm>
            <a:off x="3124200" y="1610617"/>
            <a:ext cx="8862861" cy="4039472"/>
          </a:xfrm>
          <a:prstGeom prst="rect">
            <a:avLst/>
          </a:prstGeom>
        </p:spPr>
      </p:pic>
      <p:sp>
        <p:nvSpPr>
          <p:cNvPr id="3" name="TextBox 2">
            <a:extLst>
              <a:ext uri="{FF2B5EF4-FFF2-40B4-BE49-F238E27FC236}">
                <a16:creationId xmlns:a16="http://schemas.microsoft.com/office/drawing/2014/main" id="{864480BA-F118-E247-979F-9A91DC99CAE9}"/>
              </a:ext>
            </a:extLst>
          </p:cNvPr>
          <p:cNvSpPr txBox="1"/>
          <p:nvPr/>
        </p:nvSpPr>
        <p:spPr>
          <a:xfrm>
            <a:off x="340869" y="6455808"/>
            <a:ext cx="6882012"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2A4E"/>
                </a:solidFill>
                <a:effectLst/>
                <a:uLnTx/>
                <a:uFillTx/>
                <a:latin typeface="Arial" charset="0"/>
                <a:ea typeface="ＭＳ Ｐゴシック" charset="0"/>
              </a:rPr>
              <a:t>de Wit R et al; CARD Investigators.</a:t>
            </a:r>
            <a:r>
              <a:rPr kumimoji="0" lang="en-US" sz="1600" b="0" i="1" u="none" strike="noStrike" kern="1200" cap="none" spc="0" normalizeH="0" baseline="0" noProof="0" dirty="0">
                <a:ln>
                  <a:noFill/>
                </a:ln>
                <a:solidFill>
                  <a:srgbClr val="002A4E"/>
                </a:solidFill>
                <a:effectLst/>
                <a:uLnTx/>
                <a:uFillTx/>
                <a:latin typeface="Arial" charset="0"/>
                <a:ea typeface="ＭＳ Ｐゴシック" charset="0"/>
              </a:rPr>
              <a:t> N </a:t>
            </a:r>
            <a:r>
              <a:rPr kumimoji="0" lang="en-US" sz="1600" b="0" i="1" u="none" strike="noStrike" kern="1200" cap="none" spc="0" normalizeH="0" baseline="0" noProof="0" dirty="0" err="1">
                <a:ln>
                  <a:noFill/>
                </a:ln>
                <a:solidFill>
                  <a:srgbClr val="002A4E"/>
                </a:solidFill>
                <a:effectLst/>
                <a:uLnTx/>
                <a:uFillTx/>
                <a:latin typeface="Arial" charset="0"/>
                <a:ea typeface="ＭＳ Ｐゴシック" charset="0"/>
              </a:rPr>
              <a:t>Engl</a:t>
            </a:r>
            <a:r>
              <a:rPr kumimoji="0" lang="en-US" sz="1600" b="0" i="1" u="none" strike="noStrike" kern="1200" cap="none" spc="0" normalizeH="0" baseline="0" noProof="0" dirty="0">
                <a:ln>
                  <a:noFill/>
                </a:ln>
                <a:solidFill>
                  <a:srgbClr val="002A4E"/>
                </a:solidFill>
                <a:effectLst/>
                <a:uLnTx/>
                <a:uFillTx/>
                <a:latin typeface="Arial" charset="0"/>
                <a:ea typeface="ＭＳ Ｐゴシック" charset="0"/>
              </a:rPr>
              <a:t> J Med </a:t>
            </a:r>
            <a:r>
              <a:rPr kumimoji="0" lang="en-US" sz="1600" b="0" i="0" u="none" strike="noStrike" kern="1200" cap="none" spc="0" normalizeH="0" baseline="0" noProof="0" dirty="0">
                <a:ln>
                  <a:noFill/>
                </a:ln>
                <a:solidFill>
                  <a:srgbClr val="002A4E"/>
                </a:solidFill>
                <a:effectLst/>
                <a:uLnTx/>
                <a:uFillTx/>
                <a:latin typeface="Arial" charset="0"/>
                <a:ea typeface="ＭＳ Ｐゴシック" charset="0"/>
              </a:rPr>
              <a:t>2019;381(26):2506-18. </a:t>
            </a:r>
          </a:p>
        </p:txBody>
      </p:sp>
      <p:sp>
        <p:nvSpPr>
          <p:cNvPr id="9" name="TextBox 8">
            <a:extLst>
              <a:ext uri="{FF2B5EF4-FFF2-40B4-BE49-F238E27FC236}">
                <a16:creationId xmlns:a16="http://schemas.microsoft.com/office/drawing/2014/main" id="{961A740A-0991-954E-BBA2-45DE925580E4}"/>
              </a:ext>
            </a:extLst>
          </p:cNvPr>
          <p:cNvSpPr txBox="1"/>
          <p:nvPr/>
        </p:nvSpPr>
        <p:spPr>
          <a:xfrm>
            <a:off x="460483" y="5874398"/>
            <a:ext cx="11271034" cy="369332"/>
          </a:xfrm>
          <a:prstGeom prst="rect">
            <a:avLst/>
          </a:prstGeom>
          <a:noFill/>
        </p:spPr>
        <p:txBody>
          <a:bodyPr wrap="non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CARD met its primary objective: Cabazitaxel more than doubled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rPr>
              <a:t>rPFS</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versus abiraterone or enzalutamide</a:t>
            </a:r>
          </a:p>
        </p:txBody>
      </p:sp>
      <p:sp>
        <p:nvSpPr>
          <p:cNvPr id="25" name="TextBox 24">
            <a:extLst>
              <a:ext uri="{FF2B5EF4-FFF2-40B4-BE49-F238E27FC236}">
                <a16:creationId xmlns:a16="http://schemas.microsoft.com/office/drawing/2014/main" id="{6D13B26C-2770-1941-8923-77BF10D5D174}"/>
              </a:ext>
            </a:extLst>
          </p:cNvPr>
          <p:cNvSpPr txBox="1"/>
          <p:nvPr/>
        </p:nvSpPr>
        <p:spPr>
          <a:xfrm>
            <a:off x="7356587" y="1237675"/>
            <a:ext cx="4257897"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Overall survival (key secondary endpoint)</a:t>
            </a:r>
          </a:p>
        </p:txBody>
      </p:sp>
      <p:sp>
        <p:nvSpPr>
          <p:cNvPr id="33" name="TextBox 32">
            <a:extLst>
              <a:ext uri="{FF2B5EF4-FFF2-40B4-BE49-F238E27FC236}">
                <a16:creationId xmlns:a16="http://schemas.microsoft.com/office/drawing/2014/main" id="{69AC2F8D-57BD-A34B-B71C-8E86A99D35A0}"/>
              </a:ext>
            </a:extLst>
          </p:cNvPr>
          <p:cNvSpPr txBox="1"/>
          <p:nvPr/>
        </p:nvSpPr>
        <p:spPr>
          <a:xfrm>
            <a:off x="10134600" y="2864196"/>
            <a:ext cx="1114408"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HR = 0.64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Arial" charset="0"/>
                <a:ea typeface="ＭＳ Ｐゴシック" charset="0"/>
              </a:rPr>
              <a:t>p </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0.008</a:t>
            </a:r>
          </a:p>
        </p:txBody>
      </p:sp>
      <p:sp>
        <p:nvSpPr>
          <p:cNvPr id="35" name="TextBox 34">
            <a:extLst>
              <a:ext uri="{FF2B5EF4-FFF2-40B4-BE49-F238E27FC236}">
                <a16:creationId xmlns:a16="http://schemas.microsoft.com/office/drawing/2014/main" id="{8476EFD1-F13E-F945-8734-4B4A2D4C6801}"/>
              </a:ext>
            </a:extLst>
          </p:cNvPr>
          <p:cNvSpPr txBox="1"/>
          <p:nvPr/>
        </p:nvSpPr>
        <p:spPr>
          <a:xfrm>
            <a:off x="7338342" y="4736053"/>
            <a:ext cx="1243097"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Time (months)</a:t>
            </a:r>
          </a:p>
        </p:txBody>
      </p:sp>
      <p:sp>
        <p:nvSpPr>
          <p:cNvPr id="36" name="TextBox 35">
            <a:extLst>
              <a:ext uri="{FF2B5EF4-FFF2-40B4-BE49-F238E27FC236}">
                <a16:creationId xmlns:a16="http://schemas.microsoft.com/office/drawing/2014/main" id="{1CE6554F-49DB-ED4C-A9D2-28261E0D6D70}"/>
              </a:ext>
            </a:extLst>
          </p:cNvPr>
          <p:cNvSpPr txBox="1"/>
          <p:nvPr/>
        </p:nvSpPr>
        <p:spPr>
          <a:xfrm rot="16200000">
            <a:off x="3012916" y="2902560"/>
            <a:ext cx="1814920" cy="27699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Kaplan-Meier estimate</a:t>
            </a:r>
          </a:p>
        </p:txBody>
      </p:sp>
      <p:sp>
        <p:nvSpPr>
          <p:cNvPr id="39" name="Title 38">
            <a:extLst>
              <a:ext uri="{FF2B5EF4-FFF2-40B4-BE49-F238E27FC236}">
                <a16:creationId xmlns:a16="http://schemas.microsoft.com/office/drawing/2014/main" id="{595FFFBE-A6EC-5346-973B-D6A7788DF98D}"/>
              </a:ext>
            </a:extLst>
          </p:cNvPr>
          <p:cNvSpPr>
            <a:spLocks noGrp="1"/>
          </p:cNvSpPr>
          <p:nvPr>
            <p:ph type="title"/>
          </p:nvPr>
        </p:nvSpPr>
        <p:spPr/>
        <p:txBody>
          <a:bodyPr/>
          <a:lstStyle/>
          <a:p>
            <a:r>
              <a:rPr lang="en-US" sz="2400" dirty="0"/>
              <a:t>CARD: Cabazitaxel vs Abiraterone or Enzalutamide in </a:t>
            </a:r>
            <a:r>
              <a:rPr lang="en-US" sz="2400" dirty="0" err="1"/>
              <a:t>mCRPC</a:t>
            </a:r>
            <a:r>
              <a:rPr lang="en-US" sz="2400" dirty="0"/>
              <a:t> Previously Treated with Docetaxel and an Androgen-Signaling-Targeted Inhibitor</a:t>
            </a:r>
          </a:p>
        </p:txBody>
      </p:sp>
      <p:graphicFrame>
        <p:nvGraphicFramePr>
          <p:cNvPr id="18" name="Table 17">
            <a:extLst>
              <a:ext uri="{FF2B5EF4-FFF2-40B4-BE49-F238E27FC236}">
                <a16:creationId xmlns:a16="http://schemas.microsoft.com/office/drawing/2014/main" id="{6FE9FDA2-669D-3540-A895-DA2617FFC166}"/>
              </a:ext>
            </a:extLst>
          </p:cNvPr>
          <p:cNvGraphicFramePr>
            <a:graphicFrameLocks noGrp="1"/>
          </p:cNvGraphicFramePr>
          <p:nvPr>
            <p:extLst>
              <p:ext uri="{D42A27DB-BD31-4B8C-83A1-F6EECF244321}">
                <p14:modId xmlns:p14="http://schemas.microsoft.com/office/powerpoint/2010/main" val="3537672844"/>
              </p:ext>
            </p:extLst>
          </p:nvPr>
        </p:nvGraphicFramePr>
        <p:xfrm>
          <a:off x="204939" y="1920395"/>
          <a:ext cx="3507735" cy="1925320"/>
        </p:xfrm>
        <a:graphic>
          <a:graphicData uri="http://schemas.openxmlformats.org/drawingml/2006/table">
            <a:tbl>
              <a:tblPr firstRow="1" bandRow="1">
                <a:tableStyleId>{5C22544A-7EE6-4342-B048-85BDC9FD1C3A}</a:tableStyleId>
              </a:tblPr>
              <a:tblGrid>
                <a:gridCol w="1579786">
                  <a:extLst>
                    <a:ext uri="{9D8B030D-6E8A-4147-A177-3AD203B41FA5}">
                      <a16:colId xmlns:a16="http://schemas.microsoft.com/office/drawing/2014/main" val="1408583119"/>
                    </a:ext>
                  </a:extLst>
                </a:gridCol>
                <a:gridCol w="1187075">
                  <a:extLst>
                    <a:ext uri="{9D8B030D-6E8A-4147-A177-3AD203B41FA5}">
                      <a16:colId xmlns:a16="http://schemas.microsoft.com/office/drawing/2014/main" val="772098966"/>
                    </a:ext>
                  </a:extLst>
                </a:gridCol>
                <a:gridCol w="740874">
                  <a:extLst>
                    <a:ext uri="{9D8B030D-6E8A-4147-A177-3AD203B41FA5}">
                      <a16:colId xmlns:a16="http://schemas.microsoft.com/office/drawing/2014/main" val="1248995822"/>
                    </a:ext>
                  </a:extLst>
                </a:gridCol>
              </a:tblGrid>
              <a:tr h="370840">
                <a:tc>
                  <a:txBody>
                    <a:bodyPr/>
                    <a:lstStyle/>
                    <a:p>
                      <a:r>
                        <a:rPr lang="en-US" sz="1400" dirty="0">
                          <a:solidFill>
                            <a:schemeClr val="tx1"/>
                          </a:solidFill>
                        </a:rPr>
                        <a:t>Summary of AEs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dirty="0">
                          <a:solidFill>
                            <a:schemeClr val="tx1"/>
                          </a:solidFill>
                        </a:rPr>
                        <a:t>Cabazitaxel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tc>
                  <a:txBody>
                    <a:bodyPr/>
                    <a:lstStyle/>
                    <a:p>
                      <a:pPr algn="ctr"/>
                      <a:r>
                        <a:rPr lang="en-US" sz="1400" dirty="0">
                          <a:solidFill>
                            <a:schemeClr val="tx1"/>
                          </a:solidFill>
                        </a:rPr>
                        <a:t>Abi or </a:t>
                      </a:r>
                      <a:r>
                        <a:rPr lang="en-US" sz="1400" dirty="0" err="1">
                          <a:solidFill>
                            <a:schemeClr val="tx1"/>
                          </a:solidFill>
                        </a:rPr>
                        <a:t>Enza</a:t>
                      </a:r>
                      <a:endParaRPr lang="en-US" sz="14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03864"/>
                    </a:solidFill>
                  </a:tcPr>
                </a:tc>
                <a:extLst>
                  <a:ext uri="{0D108BD9-81ED-4DB2-BD59-A6C34878D82A}">
                    <a16:rowId xmlns:a16="http://schemas.microsoft.com/office/drawing/2014/main" val="5644404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Grade ≥3 AE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56.3%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52.4%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3941865990"/>
                  </a:ext>
                </a:extLst>
              </a:tr>
              <a:tr h="370840">
                <a:tc>
                  <a:txBody>
                    <a:bodyPr/>
                    <a:lstStyle/>
                    <a:p>
                      <a:r>
                        <a:rPr lang="en-US" sz="1400" kern="1200" dirty="0">
                          <a:solidFill>
                            <a:schemeClr val="tx1"/>
                          </a:solidFill>
                          <a:effectLst/>
                          <a:latin typeface="+mn-lt"/>
                          <a:ea typeface="+mn-ea"/>
                          <a:cs typeface="+mn-cs"/>
                        </a:rPr>
                        <a:t>AE leading to Tx discontinuation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97689576"/>
                  </a:ext>
                </a:extLst>
              </a:tr>
              <a:tr h="370840">
                <a:tc>
                  <a:txBody>
                    <a:bodyPr/>
                    <a:lstStyle/>
                    <a:p>
                      <a:r>
                        <a:rPr lang="en-US" sz="1400" dirty="0">
                          <a:solidFill>
                            <a:schemeClr val="tx1"/>
                          </a:solidFill>
                        </a:rPr>
                        <a:t>AE leading to death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tc>
                  <a:txBody>
                    <a:bodyPr/>
                    <a:lstStyle/>
                    <a:p>
                      <a:pPr algn="ctr"/>
                      <a:r>
                        <a:rPr lang="en-US" sz="1400" dirty="0">
                          <a:solidFill>
                            <a:schemeClr val="tx1"/>
                          </a:solidFill>
                        </a:rPr>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45190"/>
                    </a:solidFill>
                  </a:tcPr>
                </a:tc>
                <a:extLst>
                  <a:ext uri="{0D108BD9-81ED-4DB2-BD59-A6C34878D82A}">
                    <a16:rowId xmlns:a16="http://schemas.microsoft.com/office/drawing/2014/main" val="4210627087"/>
                  </a:ext>
                </a:extLst>
              </a:tr>
            </a:tbl>
          </a:graphicData>
        </a:graphic>
      </p:graphicFrame>
    </p:spTree>
    <p:extLst>
      <p:ext uri="{BB962C8B-B14F-4D97-AF65-F5344CB8AC3E}">
        <p14:creationId xmlns:p14="http://schemas.microsoft.com/office/powerpoint/2010/main" val="2468303300"/>
      </p:ext>
    </p:extLst>
  </p:cSld>
  <p:clrMapOvr>
    <a:masterClrMapping/>
  </p:clrMapOvr>
  <p:transition spd="slow"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n-lt"/>
              </a:rPr>
              <a:t>Nursing Implications: </a:t>
            </a:r>
            <a:r>
              <a:rPr lang="en-US" dirty="0" err="1">
                <a:latin typeface="+mn-lt"/>
              </a:rPr>
              <a:t>Cabazitaxel</a:t>
            </a:r>
            <a:r>
              <a:rPr lang="en-US" dirty="0">
                <a:latin typeface="+mn-lt"/>
              </a:rPr>
              <a:t> chemotherapy</a:t>
            </a:r>
          </a:p>
        </p:txBody>
      </p:sp>
      <p:sp>
        <p:nvSpPr>
          <p:cNvPr id="3" name="Content Placeholder 2"/>
          <p:cNvSpPr>
            <a:spLocks noGrp="1"/>
          </p:cNvSpPr>
          <p:nvPr>
            <p:ph idx="1"/>
          </p:nvPr>
        </p:nvSpPr>
        <p:spPr>
          <a:xfrm>
            <a:off x="838200" y="1825624"/>
            <a:ext cx="10591800" cy="4498975"/>
          </a:xfrm>
        </p:spPr>
        <p:txBody>
          <a:bodyPr>
            <a:normAutofit fontScale="85000" lnSpcReduction="10000"/>
          </a:bodyPr>
          <a:lstStyle/>
          <a:p>
            <a:pPr>
              <a:lnSpc>
                <a:spcPct val="110000"/>
              </a:lnSpc>
              <a:spcBef>
                <a:spcPts val="1600"/>
              </a:spcBef>
            </a:pPr>
            <a:r>
              <a:rPr lang="en-US" dirty="0" err="1"/>
              <a:t>Impt</a:t>
            </a:r>
            <a:r>
              <a:rPr lang="en-US" dirty="0"/>
              <a:t>.’ to know the results of the CARD trial:  Improved benefit of use of </a:t>
            </a:r>
            <a:r>
              <a:rPr lang="en-US" dirty="0" err="1"/>
              <a:t>cabazitaxel</a:t>
            </a:r>
            <a:r>
              <a:rPr lang="en-US" dirty="0"/>
              <a:t> over abiraterone or enzalutamide as SOC in patients who had prior docetaxel within 12 months: improved </a:t>
            </a:r>
            <a:r>
              <a:rPr lang="en-US" dirty="0" err="1"/>
              <a:t>pFS</a:t>
            </a:r>
            <a:r>
              <a:rPr lang="en-US" dirty="0"/>
              <a:t> and overall survival</a:t>
            </a:r>
          </a:p>
          <a:p>
            <a:pPr>
              <a:lnSpc>
                <a:spcPct val="110000"/>
              </a:lnSpc>
              <a:spcBef>
                <a:spcPts val="1600"/>
              </a:spcBef>
            </a:pPr>
            <a:r>
              <a:rPr lang="en-US" dirty="0"/>
              <a:t>Patient improvement: Mobility, self-care, usual activities, pain/discomfort, and anxiety/depression.</a:t>
            </a:r>
          </a:p>
          <a:p>
            <a:pPr>
              <a:lnSpc>
                <a:spcPct val="110000"/>
              </a:lnSpc>
              <a:spcBef>
                <a:spcPts val="1600"/>
              </a:spcBef>
            </a:pPr>
            <a:r>
              <a:rPr lang="en-US" dirty="0"/>
              <a:t>Dosing and administration: 20 mg/m2 IV Q 21 days (7 -10 cycles or until DLT or PD)</a:t>
            </a:r>
          </a:p>
          <a:p>
            <a:pPr>
              <a:lnSpc>
                <a:spcPct val="110000"/>
              </a:lnSpc>
              <a:spcBef>
                <a:spcPts val="1600"/>
              </a:spcBef>
            </a:pPr>
            <a:r>
              <a:rPr lang="en-US" dirty="0"/>
              <a:t>Close monitoring for S/E imperative: </a:t>
            </a:r>
            <a:r>
              <a:rPr lang="en-US" b="1" dirty="0"/>
              <a:t>fatigue</a:t>
            </a:r>
            <a:r>
              <a:rPr lang="en-US" dirty="0"/>
              <a:t>, hypersensitivity reactions, nausea/vomiting, renal failure, </a:t>
            </a:r>
            <a:r>
              <a:rPr lang="en-US" b="1" dirty="0"/>
              <a:t>neutropenia w/wo fever</a:t>
            </a:r>
            <a:r>
              <a:rPr lang="en-US" dirty="0"/>
              <a:t>, </a:t>
            </a:r>
            <a:r>
              <a:rPr lang="en-US" b="1" dirty="0"/>
              <a:t>diarrhea</a:t>
            </a:r>
            <a:r>
              <a:rPr lang="en-US" dirty="0"/>
              <a:t>, </a:t>
            </a:r>
            <a:r>
              <a:rPr lang="en-US" b="1" dirty="0"/>
              <a:t>constipation,</a:t>
            </a:r>
            <a:r>
              <a:rPr lang="en-US" dirty="0"/>
              <a:t> hypotension, neuropathy, </a:t>
            </a:r>
            <a:r>
              <a:rPr lang="en-US" b="1" dirty="0"/>
              <a:t>hematuria</a:t>
            </a:r>
            <a:r>
              <a:rPr lang="en-US" dirty="0"/>
              <a:t>/cystitis, belching, heartburn, back pain. </a:t>
            </a:r>
          </a:p>
        </p:txBody>
      </p:sp>
      <p:sp>
        <p:nvSpPr>
          <p:cNvPr id="4" name="TextBox 3">
            <a:extLst>
              <a:ext uri="{FF2B5EF4-FFF2-40B4-BE49-F238E27FC236}">
                <a16:creationId xmlns:a16="http://schemas.microsoft.com/office/drawing/2014/main" id="{AEAE3A63-09D1-8A44-AFAA-11934E1A21CB}"/>
              </a:ext>
            </a:extLst>
          </p:cNvPr>
          <p:cNvSpPr txBox="1"/>
          <p:nvPr/>
        </p:nvSpPr>
        <p:spPr>
          <a:xfrm>
            <a:off x="153515" y="6474023"/>
            <a:ext cx="4475136" cy="307777"/>
          </a:xfrm>
          <a:prstGeom prst="rect">
            <a:avLst/>
          </a:prstGeom>
          <a:noFill/>
        </p:spPr>
        <p:txBody>
          <a:bodyPr wrap="none" rtlCol="0">
            <a:spAutoFit/>
          </a:bodyPr>
          <a:lstStyle/>
          <a:p>
            <a:r>
              <a:rPr lang="en-US" sz="1400" dirty="0">
                <a:ea typeface="ＭＳ Ｐゴシック" charset="-128"/>
              </a:rPr>
              <a:t>Courtesy of Victoria </a:t>
            </a:r>
            <a:r>
              <a:rPr lang="en-US" sz="1400" dirty="0" err="1">
                <a:ea typeface="ＭＳ Ｐゴシック" charset="-128"/>
              </a:rPr>
              <a:t>Sinibaldi</a:t>
            </a:r>
            <a:r>
              <a:rPr lang="en-US" sz="1400" dirty="0">
                <a:ea typeface="ＭＳ Ｐゴシック" charset="-128"/>
              </a:rPr>
              <a:t>, RN, MS, CS, CANP, BC</a:t>
            </a:r>
            <a:endParaRPr lang="en-US" sz="1400" dirty="0"/>
          </a:p>
        </p:txBody>
      </p:sp>
    </p:spTree>
    <p:extLst>
      <p:ext uri="{BB962C8B-B14F-4D97-AF65-F5344CB8AC3E}">
        <p14:creationId xmlns:p14="http://schemas.microsoft.com/office/powerpoint/2010/main" val="33106720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Novel Agents for mCRPC</a:t>
            </a:r>
          </a:p>
        </p:txBody>
      </p:sp>
      <p:sp>
        <p:nvSpPr>
          <p:cNvPr id="3" name="Content Placeholder 2"/>
          <p:cNvSpPr>
            <a:spLocks noGrp="1"/>
          </p:cNvSpPr>
          <p:nvPr>
            <p:ph idx="1"/>
          </p:nvPr>
        </p:nvSpPr>
        <p:spPr/>
        <p:txBody>
          <a:bodyPr/>
          <a:lstStyle/>
          <a:p>
            <a:r>
              <a:rPr lang="en-US" dirty="0"/>
              <a:t>Poly(ADP-ribose) polymerase (PARP) inhibitors </a:t>
            </a:r>
          </a:p>
          <a:p>
            <a:pPr lvl="1"/>
            <a:r>
              <a:rPr lang="en-US" dirty="0"/>
              <a:t>Directed at targeting cancers with defective DNA-damage repair</a:t>
            </a:r>
          </a:p>
          <a:p>
            <a:pPr lvl="1"/>
            <a:r>
              <a:rPr lang="en-US" dirty="0"/>
              <a:t>Prostate cancer, most common defects in BRCA 1, BRCA 2 and ATM genes</a:t>
            </a:r>
          </a:p>
          <a:p>
            <a:pPr lvl="1"/>
            <a:r>
              <a:rPr lang="en-US" dirty="0"/>
              <a:t>Side effects include progressive anemia, fatigue, GI side effects indigestion, nausea/vomiting, diarrhea,  headaches</a:t>
            </a:r>
          </a:p>
          <a:p>
            <a:r>
              <a:rPr lang="en-US" dirty="0"/>
              <a:t>PSMA (prostate specific membrane antigen) targeted therapies</a:t>
            </a:r>
          </a:p>
          <a:p>
            <a:pPr lvl="1"/>
            <a:r>
              <a:rPr lang="en-US" dirty="0"/>
              <a:t>In combination with a number of molecules: Lutetium, radioactive iodine, T cell targeting combinations</a:t>
            </a:r>
          </a:p>
        </p:txBody>
      </p:sp>
    </p:spTree>
    <p:extLst>
      <p:ext uri="{BB962C8B-B14F-4D97-AF65-F5344CB8AC3E}">
        <p14:creationId xmlns:p14="http://schemas.microsoft.com/office/powerpoint/2010/main" val="144582007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67" dirty="0"/>
              <a:t>PSMA-PET Results in Patients With High-Risk nmCRPC</a:t>
            </a:r>
            <a:br>
              <a:rPr lang="en-US" sz="3067" dirty="0"/>
            </a:br>
            <a:r>
              <a:rPr lang="en-US" sz="3067" dirty="0"/>
              <a:t>(nmCRPC, Negative Conventional Imaging, PSADT &lt;10 </a:t>
            </a:r>
            <a:r>
              <a:rPr lang="en-US" sz="3067" dirty="0" err="1"/>
              <a:t>mo</a:t>
            </a:r>
            <a:r>
              <a:rPr lang="en-US" sz="3067" dirty="0"/>
              <a:t>)</a:t>
            </a:r>
            <a:r>
              <a:rPr lang="en-US" sz="3067" baseline="30000" dirty="0"/>
              <a:t>1</a:t>
            </a:r>
          </a:p>
        </p:txBody>
      </p:sp>
      <p:graphicFrame>
        <p:nvGraphicFramePr>
          <p:cNvPr id="4" name="Table 3">
            <a:extLst>
              <a:ext uri="{FF2B5EF4-FFF2-40B4-BE49-F238E27FC236}">
                <a16:creationId xmlns:a16="http://schemas.microsoft.com/office/drawing/2014/main" id="{6EC86A92-F258-4A4B-8ED2-D7E799141F5F}"/>
              </a:ext>
            </a:extLst>
          </p:cNvPr>
          <p:cNvGraphicFramePr>
            <a:graphicFrameLocks noGrp="1"/>
          </p:cNvGraphicFramePr>
          <p:nvPr/>
        </p:nvGraphicFramePr>
        <p:xfrm>
          <a:off x="7310189" y="1476212"/>
          <a:ext cx="4417486" cy="4709160"/>
        </p:xfrm>
        <a:graphic>
          <a:graphicData uri="http://schemas.openxmlformats.org/drawingml/2006/table">
            <a:tbl>
              <a:tblPr firstRow="1" bandRow="1">
                <a:tableStyleId>{5C22544A-7EE6-4342-B048-85BDC9FD1C3A}</a:tableStyleId>
              </a:tblPr>
              <a:tblGrid>
                <a:gridCol w="3211197">
                  <a:extLst>
                    <a:ext uri="{9D8B030D-6E8A-4147-A177-3AD203B41FA5}">
                      <a16:colId xmlns:a16="http://schemas.microsoft.com/office/drawing/2014/main" val="3773953756"/>
                    </a:ext>
                  </a:extLst>
                </a:gridCol>
                <a:gridCol w="1206289">
                  <a:extLst>
                    <a:ext uri="{9D8B030D-6E8A-4147-A177-3AD203B41FA5}">
                      <a16:colId xmlns:a16="http://schemas.microsoft.com/office/drawing/2014/main" val="1915495570"/>
                    </a:ext>
                  </a:extLst>
                </a:gridCol>
              </a:tblGrid>
              <a:tr h="777240">
                <a:tc>
                  <a:txBody>
                    <a:bodyPr/>
                    <a:lstStyle/>
                    <a:p>
                      <a:r>
                        <a:rPr lang="en-GB" sz="1500" b="1" i="0" u="none" strike="noStrike" kern="1200" baseline="0" dirty="0">
                          <a:solidFill>
                            <a:schemeClr val="lt1"/>
                          </a:solidFill>
                          <a:latin typeface="+mj-lt"/>
                          <a:ea typeface="+mn-ea"/>
                          <a:cs typeface="+mn-cs"/>
                        </a:rPr>
                        <a:t>Category Based on</a:t>
                      </a:r>
                    </a:p>
                    <a:p>
                      <a:r>
                        <a:rPr lang="en-GB" sz="1500" b="1" i="0" u="none" strike="noStrike" kern="1200" baseline="0" dirty="0" err="1">
                          <a:solidFill>
                            <a:schemeClr val="lt1"/>
                          </a:solidFill>
                          <a:latin typeface="+mj-lt"/>
                          <a:ea typeface="+mn-ea"/>
                          <a:cs typeface="+mn-cs"/>
                        </a:rPr>
                        <a:t>miTNM</a:t>
                      </a:r>
                      <a:r>
                        <a:rPr lang="en-GB" sz="1500" b="1" i="0" u="none" strike="noStrike" kern="1200" baseline="0" dirty="0">
                          <a:solidFill>
                            <a:schemeClr val="lt1"/>
                          </a:solidFill>
                          <a:latin typeface="+mj-lt"/>
                          <a:ea typeface="+mn-ea"/>
                          <a:cs typeface="+mn-cs"/>
                        </a:rPr>
                        <a:t> Stage, n (%)</a:t>
                      </a:r>
                      <a:endParaRPr lang="en-GB" sz="1500" dirty="0">
                        <a:latin typeface="+mj-lt"/>
                      </a:endParaRPr>
                    </a:p>
                  </a:txBody>
                  <a:tcPr marL="77153" marR="77153" anchor="ctr"/>
                </a:tc>
                <a:tc>
                  <a:txBody>
                    <a:bodyPr/>
                    <a:lstStyle/>
                    <a:p>
                      <a:pPr algn="ctr"/>
                      <a:r>
                        <a:rPr lang="en-GB" sz="1500" b="1" i="0" u="none" strike="noStrike" kern="1200" baseline="0" dirty="0">
                          <a:solidFill>
                            <a:schemeClr val="lt1"/>
                          </a:solidFill>
                          <a:latin typeface="+mj-lt"/>
                          <a:ea typeface="+mn-ea"/>
                          <a:cs typeface="+mn-cs"/>
                        </a:rPr>
                        <a:t>All patients</a:t>
                      </a:r>
                    </a:p>
                    <a:p>
                      <a:pPr algn="ctr"/>
                      <a:r>
                        <a:rPr lang="en-GB" sz="1500" b="1" i="0" u="none" strike="noStrike" kern="1200" baseline="0" dirty="0">
                          <a:solidFill>
                            <a:schemeClr val="lt1"/>
                          </a:solidFill>
                          <a:latin typeface="+mj-lt"/>
                          <a:ea typeface="+mn-ea"/>
                          <a:cs typeface="+mn-cs"/>
                        </a:rPr>
                        <a:t>(N = 200)</a:t>
                      </a:r>
                      <a:endParaRPr lang="en-GB" sz="1500" dirty="0">
                        <a:latin typeface="+mj-lt"/>
                      </a:endParaRPr>
                    </a:p>
                  </a:txBody>
                  <a:tcPr marL="77153" marR="77153" anchor="ctr"/>
                </a:tc>
                <a:extLst>
                  <a:ext uri="{0D108BD9-81ED-4DB2-BD59-A6C34878D82A}">
                    <a16:rowId xmlns:a16="http://schemas.microsoft.com/office/drawing/2014/main" val="801596400"/>
                  </a:ext>
                </a:extLst>
              </a:tr>
              <a:tr h="1234440">
                <a:tc>
                  <a:txBody>
                    <a:bodyPr/>
                    <a:lstStyle/>
                    <a:p>
                      <a:r>
                        <a:rPr lang="en-GB" sz="1500" b="1" i="0" u="none" strike="noStrike" kern="1200" baseline="0" dirty="0">
                          <a:solidFill>
                            <a:schemeClr val="dk1"/>
                          </a:solidFill>
                          <a:latin typeface="+mj-lt"/>
                          <a:ea typeface="+mn-ea"/>
                          <a:cs typeface="+mn-cs"/>
                        </a:rPr>
                        <a:t>M0</a:t>
                      </a:r>
                    </a:p>
                    <a:p>
                      <a:pPr>
                        <a:tabLst>
                          <a:tab pos="112713" algn="l"/>
                        </a:tabLst>
                      </a:pPr>
                      <a:r>
                        <a:rPr lang="en-GB" sz="1500" b="0" i="0" u="none" strike="noStrike" kern="1200" baseline="0" dirty="0">
                          <a:solidFill>
                            <a:schemeClr val="dk1"/>
                          </a:solidFill>
                          <a:latin typeface="+mj-lt"/>
                          <a:ea typeface="+mn-ea"/>
                          <a:cs typeface="+mn-cs"/>
                        </a:rPr>
                        <a:t>	T0N0M0 (no PC lesion)</a:t>
                      </a:r>
                    </a:p>
                    <a:p>
                      <a:pPr>
                        <a:tabLst>
                          <a:tab pos="112713" algn="l"/>
                        </a:tabLst>
                      </a:pPr>
                      <a:r>
                        <a:rPr lang="en-GB" sz="1500" b="0" i="0" u="none" strike="noStrike" kern="1200" baseline="0" dirty="0">
                          <a:solidFill>
                            <a:schemeClr val="dk1"/>
                          </a:solidFill>
                          <a:latin typeface="+mj-lt"/>
                          <a:ea typeface="+mn-ea"/>
                          <a:cs typeface="+mn-cs"/>
                        </a:rPr>
                        <a:t>	TrN0M0</a:t>
                      </a:r>
                    </a:p>
                    <a:p>
                      <a:pPr>
                        <a:tabLst>
                          <a:tab pos="112713" algn="l"/>
                        </a:tabLst>
                      </a:pPr>
                      <a:r>
                        <a:rPr lang="en-GB" sz="1500" b="0" i="0" u="none" strike="noStrike" kern="1200" baseline="0" dirty="0">
                          <a:solidFill>
                            <a:schemeClr val="dk1"/>
                          </a:solidFill>
                          <a:latin typeface="+mj-lt"/>
                          <a:ea typeface="+mn-ea"/>
                          <a:cs typeface="+mn-cs"/>
                        </a:rPr>
                        <a:t>	T0N1M0</a:t>
                      </a:r>
                    </a:p>
                    <a:p>
                      <a:pPr>
                        <a:tabLst>
                          <a:tab pos="112713" algn="l"/>
                        </a:tabLst>
                      </a:pPr>
                      <a:r>
                        <a:rPr lang="en-GB" sz="1500" b="0" i="0" u="none" strike="noStrike" kern="1200" baseline="0" dirty="0">
                          <a:solidFill>
                            <a:schemeClr val="dk1"/>
                          </a:solidFill>
                          <a:latin typeface="+mj-lt"/>
                          <a:ea typeface="+mn-ea"/>
                          <a:cs typeface="+mn-cs"/>
                        </a:rPr>
                        <a:t>	TrN1M0</a:t>
                      </a:r>
                      <a:endParaRPr lang="en-GB" sz="1500" dirty="0">
                        <a:latin typeface="+mj-lt"/>
                      </a:endParaRPr>
                    </a:p>
                  </a:txBody>
                  <a:tcPr marL="77153" marR="77153" anchor="ctr"/>
                </a:tc>
                <a:tc>
                  <a:txBody>
                    <a:bodyPr/>
                    <a:lstStyle/>
                    <a:p>
                      <a:pPr algn="l">
                        <a:tabLst>
                          <a:tab pos="400050" algn="dec"/>
                        </a:tabLst>
                      </a:pPr>
                      <a:r>
                        <a:rPr lang="en-GB" sz="1500" b="1" i="0" u="none" strike="noStrike" kern="1200" baseline="0" dirty="0">
                          <a:solidFill>
                            <a:schemeClr val="dk1"/>
                          </a:solidFill>
                          <a:latin typeface="+mj-lt"/>
                          <a:ea typeface="+mn-ea"/>
                          <a:cs typeface="+mn-cs"/>
                        </a:rPr>
                        <a:t>	91 (46)</a:t>
                      </a:r>
                    </a:p>
                    <a:p>
                      <a:pPr algn="l">
                        <a:tabLst>
                          <a:tab pos="400050" algn="dec"/>
                        </a:tabLst>
                      </a:pPr>
                      <a:r>
                        <a:rPr lang="en-GB" sz="1500" b="0" i="0" u="none" strike="noStrike" kern="1200" baseline="0" dirty="0">
                          <a:solidFill>
                            <a:schemeClr val="dk1"/>
                          </a:solidFill>
                          <a:latin typeface="+mj-lt"/>
                          <a:ea typeface="+mn-ea"/>
                          <a:cs typeface="+mn-cs"/>
                        </a:rPr>
                        <a:t>	4 (2)</a:t>
                      </a:r>
                    </a:p>
                    <a:p>
                      <a:pPr algn="l">
                        <a:tabLst>
                          <a:tab pos="400050" algn="dec"/>
                        </a:tabLst>
                      </a:pPr>
                      <a:r>
                        <a:rPr lang="en-GB" sz="1500" b="0" i="0" u="none" strike="noStrike" kern="1200" baseline="0" dirty="0">
                          <a:solidFill>
                            <a:schemeClr val="dk1"/>
                          </a:solidFill>
                          <a:latin typeface="+mj-lt"/>
                          <a:ea typeface="+mn-ea"/>
                          <a:cs typeface="+mn-cs"/>
                        </a:rPr>
                        <a:t>	48 (24)</a:t>
                      </a:r>
                    </a:p>
                    <a:p>
                      <a:pPr algn="l">
                        <a:tabLst>
                          <a:tab pos="400050" algn="dec"/>
                        </a:tabLst>
                      </a:pPr>
                      <a:r>
                        <a:rPr lang="en-GB" sz="1500" b="0" i="0" u="none" strike="noStrike" kern="1200" baseline="0" dirty="0">
                          <a:solidFill>
                            <a:schemeClr val="dk1"/>
                          </a:solidFill>
                          <a:latin typeface="+mj-lt"/>
                          <a:ea typeface="+mn-ea"/>
                          <a:cs typeface="+mn-cs"/>
                        </a:rPr>
                        <a:t>	13 (7)</a:t>
                      </a:r>
                    </a:p>
                    <a:p>
                      <a:pPr algn="l">
                        <a:tabLst>
                          <a:tab pos="400050" algn="dec"/>
                        </a:tabLst>
                      </a:pPr>
                      <a:r>
                        <a:rPr lang="en-GB" sz="1500" b="0" i="0" u="none" strike="noStrike" kern="1200" baseline="0" dirty="0">
                          <a:solidFill>
                            <a:schemeClr val="dk1"/>
                          </a:solidFill>
                          <a:latin typeface="+mj-lt"/>
                          <a:ea typeface="+mn-ea"/>
                          <a:cs typeface="+mn-cs"/>
                        </a:rPr>
                        <a:t>	26 (13)</a:t>
                      </a:r>
                      <a:endParaRPr lang="en-GB" sz="1500" dirty="0">
                        <a:latin typeface="+mj-lt"/>
                      </a:endParaRPr>
                    </a:p>
                  </a:txBody>
                  <a:tcPr marL="77153" marR="77153" anchor="ctr"/>
                </a:tc>
                <a:extLst>
                  <a:ext uri="{0D108BD9-81ED-4DB2-BD59-A6C34878D82A}">
                    <a16:rowId xmlns:a16="http://schemas.microsoft.com/office/drawing/2014/main" val="141238929"/>
                  </a:ext>
                </a:extLst>
              </a:tr>
              <a:tr h="1234440">
                <a:tc>
                  <a:txBody>
                    <a:bodyPr/>
                    <a:lstStyle/>
                    <a:p>
                      <a:r>
                        <a:rPr lang="en-GB" sz="1500" b="1" i="0" u="none" strike="noStrike" kern="1200" baseline="0" dirty="0">
                          <a:solidFill>
                            <a:schemeClr val="dk1"/>
                          </a:solidFill>
                          <a:latin typeface="+mj-lt"/>
                          <a:ea typeface="+mn-ea"/>
                          <a:cs typeface="+mn-cs"/>
                        </a:rPr>
                        <a:t>Any M1</a:t>
                      </a:r>
                    </a:p>
                    <a:p>
                      <a:pPr>
                        <a:tabLst>
                          <a:tab pos="112713" algn="l"/>
                        </a:tabLst>
                      </a:pPr>
                      <a:r>
                        <a:rPr lang="en-GB" sz="1500" b="0" i="0" u="none" strike="noStrike" kern="1200" baseline="0" dirty="0">
                          <a:solidFill>
                            <a:schemeClr val="dk1"/>
                          </a:solidFill>
                          <a:latin typeface="+mj-lt"/>
                          <a:ea typeface="+mn-ea"/>
                          <a:cs typeface="+mn-cs"/>
                        </a:rPr>
                        <a:t>	T0N0M1</a:t>
                      </a:r>
                    </a:p>
                    <a:p>
                      <a:pPr>
                        <a:tabLst>
                          <a:tab pos="112713" algn="l"/>
                        </a:tabLst>
                      </a:pPr>
                      <a:r>
                        <a:rPr lang="en-GB" sz="1500" b="0" i="0" u="none" strike="noStrike" kern="1200" baseline="0" dirty="0">
                          <a:solidFill>
                            <a:schemeClr val="dk1"/>
                          </a:solidFill>
                          <a:latin typeface="+mj-lt"/>
                          <a:ea typeface="+mn-ea"/>
                          <a:cs typeface="+mn-cs"/>
                        </a:rPr>
                        <a:t>	T0N1M1</a:t>
                      </a:r>
                    </a:p>
                    <a:p>
                      <a:pPr>
                        <a:tabLst>
                          <a:tab pos="112713" algn="l"/>
                        </a:tabLst>
                      </a:pPr>
                      <a:r>
                        <a:rPr lang="en-GB" sz="1500" b="0" i="0" u="none" strike="noStrike" kern="1200" baseline="0" dirty="0">
                          <a:solidFill>
                            <a:schemeClr val="dk1"/>
                          </a:solidFill>
                          <a:latin typeface="+mj-lt"/>
                          <a:ea typeface="+mn-ea"/>
                          <a:cs typeface="+mn-cs"/>
                        </a:rPr>
                        <a:t>	TrN0M1</a:t>
                      </a:r>
                    </a:p>
                    <a:p>
                      <a:pPr>
                        <a:tabLst>
                          <a:tab pos="112713" algn="l"/>
                        </a:tabLst>
                      </a:pPr>
                      <a:r>
                        <a:rPr lang="en-GB" sz="1500" b="0" i="0" u="none" strike="noStrike" kern="1200" baseline="0" dirty="0">
                          <a:solidFill>
                            <a:schemeClr val="dk1"/>
                          </a:solidFill>
                          <a:latin typeface="+mj-lt"/>
                          <a:ea typeface="+mn-ea"/>
                          <a:cs typeface="+mn-cs"/>
                        </a:rPr>
                        <a:t>	TrN1M1</a:t>
                      </a:r>
                      <a:endParaRPr lang="en-GB" sz="1500" dirty="0">
                        <a:latin typeface="+mj-lt"/>
                      </a:endParaRPr>
                    </a:p>
                  </a:txBody>
                  <a:tcPr marL="77153" marR="77153" anchor="ctr"/>
                </a:tc>
                <a:tc>
                  <a:txBody>
                    <a:bodyPr/>
                    <a:lstStyle/>
                    <a:p>
                      <a:pPr algn="l">
                        <a:tabLst>
                          <a:tab pos="400050" algn="dec"/>
                        </a:tabLst>
                      </a:pPr>
                      <a:r>
                        <a:rPr lang="en-GB" sz="1500" b="1" i="0" u="none" strike="noStrike" kern="1200" baseline="0" dirty="0">
                          <a:solidFill>
                            <a:schemeClr val="dk1"/>
                          </a:solidFill>
                          <a:latin typeface="+mj-lt"/>
                          <a:ea typeface="+mn-ea"/>
                          <a:cs typeface="+mn-cs"/>
                        </a:rPr>
                        <a:t>	109 (55)</a:t>
                      </a:r>
                    </a:p>
                    <a:p>
                      <a:pPr algn="l">
                        <a:tabLst>
                          <a:tab pos="400050" algn="dec"/>
                        </a:tabLst>
                      </a:pPr>
                      <a:r>
                        <a:rPr lang="en-GB" sz="1500" b="0" i="0" u="none" strike="noStrike" kern="1200" baseline="0" dirty="0">
                          <a:solidFill>
                            <a:schemeClr val="dk1"/>
                          </a:solidFill>
                          <a:latin typeface="+mj-lt"/>
                          <a:ea typeface="+mn-ea"/>
                          <a:cs typeface="+mn-cs"/>
                        </a:rPr>
                        <a:t>	31 (16)</a:t>
                      </a:r>
                    </a:p>
                    <a:p>
                      <a:pPr algn="l">
                        <a:tabLst>
                          <a:tab pos="400050" algn="dec"/>
                        </a:tabLst>
                      </a:pPr>
                      <a:r>
                        <a:rPr lang="en-GB" sz="1500" b="0" i="0" u="none" strike="noStrike" kern="1200" baseline="0" dirty="0">
                          <a:solidFill>
                            <a:schemeClr val="dk1"/>
                          </a:solidFill>
                          <a:latin typeface="+mj-lt"/>
                          <a:ea typeface="+mn-ea"/>
                          <a:cs typeface="+mn-cs"/>
                        </a:rPr>
                        <a:t>	42 (21)</a:t>
                      </a:r>
                    </a:p>
                    <a:p>
                      <a:pPr algn="l">
                        <a:tabLst>
                          <a:tab pos="400050" algn="dec"/>
                        </a:tabLst>
                      </a:pPr>
                      <a:r>
                        <a:rPr lang="en-GB" sz="1500" b="0" i="0" u="none" strike="noStrike" kern="1200" baseline="0" dirty="0">
                          <a:solidFill>
                            <a:schemeClr val="dk1"/>
                          </a:solidFill>
                          <a:latin typeface="+mj-lt"/>
                          <a:ea typeface="+mn-ea"/>
                          <a:cs typeface="+mn-cs"/>
                        </a:rPr>
                        <a:t>	9 (5)</a:t>
                      </a:r>
                    </a:p>
                    <a:p>
                      <a:pPr algn="l">
                        <a:tabLst>
                          <a:tab pos="400050" algn="dec"/>
                        </a:tabLst>
                      </a:pPr>
                      <a:r>
                        <a:rPr lang="en-GB" sz="1500" b="0" i="0" u="none" strike="noStrike" kern="1200" baseline="0" dirty="0">
                          <a:solidFill>
                            <a:schemeClr val="dk1"/>
                          </a:solidFill>
                          <a:latin typeface="+mj-lt"/>
                          <a:ea typeface="+mn-ea"/>
                          <a:cs typeface="+mn-cs"/>
                        </a:rPr>
                        <a:t>	27 (14)</a:t>
                      </a:r>
                      <a:endParaRPr lang="en-GB" sz="1500" dirty="0">
                        <a:latin typeface="+mj-lt"/>
                      </a:endParaRPr>
                    </a:p>
                  </a:txBody>
                  <a:tcPr marL="77153" marR="77153" anchor="ctr"/>
                </a:tc>
                <a:extLst>
                  <a:ext uri="{0D108BD9-81ED-4DB2-BD59-A6C34878D82A}">
                    <a16:rowId xmlns:a16="http://schemas.microsoft.com/office/drawing/2014/main" val="1502550965"/>
                  </a:ext>
                </a:extLst>
              </a:tr>
              <a:tr h="1463040">
                <a:tc>
                  <a:txBody>
                    <a:bodyPr/>
                    <a:lstStyle/>
                    <a:p>
                      <a:r>
                        <a:rPr lang="en-GB" sz="1500" b="1" i="0" u="none" strike="noStrike" kern="1200" baseline="0" dirty="0">
                          <a:solidFill>
                            <a:schemeClr val="dk1"/>
                          </a:solidFill>
                          <a:latin typeface="+mj-lt"/>
                          <a:ea typeface="+mn-ea"/>
                          <a:cs typeface="+mn-cs"/>
                        </a:rPr>
                        <a:t>N/M disease extent</a:t>
                      </a:r>
                    </a:p>
                    <a:p>
                      <a:pPr>
                        <a:tabLst>
                          <a:tab pos="112713" algn="l"/>
                        </a:tabLst>
                      </a:pPr>
                      <a:r>
                        <a:rPr lang="en-GB" sz="1500" b="0" i="0" u="none" strike="noStrike" kern="1200" baseline="0" dirty="0">
                          <a:solidFill>
                            <a:schemeClr val="dk1"/>
                          </a:solidFill>
                          <a:latin typeface="+mj-lt"/>
                          <a:ea typeface="+mn-ea"/>
                          <a:cs typeface="+mn-cs"/>
                        </a:rPr>
                        <a:t>	Unifocal (1 lesion)</a:t>
                      </a:r>
                    </a:p>
                    <a:p>
                      <a:pPr>
                        <a:tabLst>
                          <a:tab pos="112713" algn="l"/>
                        </a:tabLst>
                      </a:pPr>
                      <a:r>
                        <a:rPr lang="en-GB" sz="1500" b="0" i="0" u="none" strike="noStrike" kern="1200" baseline="0" dirty="0">
                          <a:solidFill>
                            <a:schemeClr val="dk1"/>
                          </a:solidFill>
                          <a:latin typeface="+mj-lt"/>
                          <a:ea typeface="+mn-ea"/>
                          <a:cs typeface="+mn-cs"/>
                        </a:rPr>
                        <a:t>	Oligometastatic (2-3 lesions)</a:t>
                      </a:r>
                    </a:p>
                    <a:p>
                      <a:pPr>
                        <a:tabLst>
                          <a:tab pos="112713" algn="l"/>
                        </a:tabLst>
                      </a:pPr>
                      <a:r>
                        <a:rPr lang="en-GB" sz="1500" b="0" i="0" u="none" strike="noStrike" kern="1200" baseline="0" dirty="0">
                          <a:solidFill>
                            <a:schemeClr val="dk1"/>
                          </a:solidFill>
                          <a:latin typeface="+mj-lt"/>
                          <a:ea typeface="+mn-ea"/>
                          <a:cs typeface="+mn-cs"/>
                        </a:rPr>
                        <a:t>	Multiple/disseminated (≥ 4 lesions)</a:t>
                      </a:r>
                      <a:endParaRPr lang="en-GB" sz="1500" dirty="0">
                        <a:latin typeface="+mj-lt"/>
                      </a:endParaRPr>
                    </a:p>
                  </a:txBody>
                  <a:tcPr marL="77153" marR="77153" anchor="ctr"/>
                </a:tc>
                <a:tc>
                  <a:txBody>
                    <a:bodyPr/>
                    <a:lstStyle/>
                    <a:p>
                      <a:pPr algn="l"/>
                      <a:endParaRPr lang="en-GB" sz="1500" b="0" i="0" u="none" strike="noStrike" kern="1200" baseline="0" dirty="0">
                        <a:solidFill>
                          <a:schemeClr val="dk1"/>
                        </a:solidFill>
                        <a:latin typeface="+mj-lt"/>
                        <a:ea typeface="+mn-ea"/>
                        <a:cs typeface="+mn-cs"/>
                      </a:endParaRPr>
                    </a:p>
                    <a:p>
                      <a:pPr algn="l">
                        <a:tabLst>
                          <a:tab pos="400050" algn="dec"/>
                        </a:tabLst>
                      </a:pPr>
                      <a:r>
                        <a:rPr lang="en-GB" sz="1500" b="0" i="0" u="none" strike="noStrike" kern="1200" baseline="0" dirty="0">
                          <a:solidFill>
                            <a:schemeClr val="dk1"/>
                          </a:solidFill>
                          <a:latin typeface="+mj-lt"/>
                          <a:ea typeface="+mn-ea"/>
                          <a:cs typeface="+mn-cs"/>
                        </a:rPr>
                        <a:t>	29 (15)</a:t>
                      </a:r>
                    </a:p>
                    <a:p>
                      <a:pPr algn="l">
                        <a:tabLst>
                          <a:tab pos="400050" algn="dec"/>
                        </a:tabLst>
                      </a:pPr>
                      <a:r>
                        <a:rPr lang="en-GB" sz="1500" b="0" i="0" u="none" strike="noStrike" kern="1200" baseline="0" dirty="0">
                          <a:solidFill>
                            <a:schemeClr val="dk1"/>
                          </a:solidFill>
                          <a:latin typeface="+mj-lt"/>
                          <a:ea typeface="+mn-ea"/>
                          <a:cs typeface="+mn-cs"/>
                        </a:rPr>
                        <a:t>	28 (14)</a:t>
                      </a:r>
                    </a:p>
                    <a:p>
                      <a:pPr algn="l">
                        <a:tabLst>
                          <a:tab pos="400050" algn="dec"/>
                        </a:tabLst>
                      </a:pPr>
                      <a:r>
                        <a:rPr lang="en-GB" sz="1500" b="0" i="0" u="none" strike="noStrike" kern="1200" baseline="0" dirty="0">
                          <a:solidFill>
                            <a:schemeClr val="dk1"/>
                          </a:solidFill>
                          <a:latin typeface="+mj-lt"/>
                          <a:ea typeface="+mn-ea"/>
                          <a:cs typeface="+mn-cs"/>
                        </a:rPr>
                        <a:t>	91 (46)</a:t>
                      </a:r>
                      <a:endParaRPr lang="en-GB" sz="1500" dirty="0">
                        <a:latin typeface="+mj-lt"/>
                      </a:endParaRPr>
                    </a:p>
                  </a:txBody>
                  <a:tcPr marL="77153" marR="77153" anchor="ctr"/>
                </a:tc>
                <a:extLst>
                  <a:ext uri="{0D108BD9-81ED-4DB2-BD59-A6C34878D82A}">
                    <a16:rowId xmlns:a16="http://schemas.microsoft.com/office/drawing/2014/main" val="1102957106"/>
                  </a:ext>
                </a:extLst>
              </a:tr>
            </a:tbl>
          </a:graphicData>
        </a:graphic>
      </p:graphicFrame>
      <p:sp>
        <p:nvSpPr>
          <p:cNvPr id="6" name="TextBox 5">
            <a:extLst>
              <a:ext uri="{FF2B5EF4-FFF2-40B4-BE49-F238E27FC236}">
                <a16:creationId xmlns:a16="http://schemas.microsoft.com/office/drawing/2014/main" id="{F4E20289-ED48-4B82-8AC0-F1EFC00C05B2}"/>
              </a:ext>
            </a:extLst>
          </p:cNvPr>
          <p:cNvSpPr txBox="1"/>
          <p:nvPr/>
        </p:nvSpPr>
        <p:spPr>
          <a:xfrm>
            <a:off x="934630" y="5627997"/>
            <a:ext cx="5888181" cy="636761"/>
          </a:xfrm>
          <a:prstGeom prst="roundRect">
            <a:avLst/>
          </a:prstGeom>
          <a:solidFill>
            <a:schemeClr val="accent1"/>
          </a:solidFill>
          <a:effectLst>
            <a:outerShdw blurRad="50800" dist="38100" dir="2700000" algn="tl" rotWithShape="0">
              <a:prstClr val="black">
                <a:alpha val="40000"/>
              </a:prstClr>
            </a:outerShdw>
          </a:effectLst>
        </p:spPr>
        <p:txBody>
          <a:bodyPr wrap="square" lIns="82285" tIns="41144" rIns="82285" bIns="41144" rtlCol="0">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a:ea typeface="MS PGothic" pitchFamily="34" charset="-128"/>
                <a:cs typeface="+mn-cs"/>
              </a:rPr>
              <a:t>PSMA-PET was positive in </a:t>
            </a:r>
            <a:r>
              <a:rPr kumimoji="0" lang="en-US" sz="1600" b="1" i="0" u="none" strike="noStrike" kern="1200" cap="none" spc="0" normalizeH="0" baseline="0" noProof="0" dirty="0">
                <a:ln>
                  <a:noFill/>
                </a:ln>
                <a:solidFill>
                  <a:prstClr val="white"/>
                </a:solidFill>
                <a:effectLst/>
                <a:uLnTx/>
                <a:uFillTx/>
                <a:latin typeface="Arial"/>
                <a:ea typeface="MS PGothic" pitchFamily="34" charset="-128"/>
                <a:cs typeface="+mn-cs"/>
              </a:rPr>
              <a:t>196 of 200 (98%) patients; </a:t>
            </a:r>
            <a:br>
              <a:rPr kumimoji="0" lang="en-US" sz="1600" b="1" i="0" u="none" strike="noStrike" kern="1200" cap="none" spc="0" normalizeH="0" baseline="0" noProof="0" dirty="0">
                <a:ln>
                  <a:noFill/>
                </a:ln>
                <a:solidFill>
                  <a:prstClr val="white"/>
                </a:solidFill>
                <a:effectLst/>
                <a:uLnTx/>
                <a:uFillTx/>
                <a:latin typeface="Arial"/>
                <a:ea typeface="MS PGothic" pitchFamily="34" charset="-128"/>
                <a:cs typeface="+mn-cs"/>
              </a:rPr>
            </a:br>
            <a:r>
              <a:rPr kumimoji="0" lang="en-US" sz="1600" b="1" i="0" u="none" strike="noStrike" kern="1200" cap="none" spc="0" normalizeH="0" baseline="0" noProof="0" dirty="0">
                <a:ln>
                  <a:noFill/>
                </a:ln>
                <a:solidFill>
                  <a:prstClr val="white"/>
                </a:solidFill>
                <a:effectLst/>
                <a:uLnTx/>
                <a:uFillTx/>
                <a:latin typeface="Arial"/>
                <a:ea typeface="MS PGothic" pitchFamily="34" charset="-128"/>
                <a:cs typeface="+mn-cs"/>
              </a:rPr>
              <a:t>55% of patients had any distant metastatic disease</a:t>
            </a:r>
            <a:endParaRPr kumimoji="0" lang="en-GB" sz="1600" b="1" i="0" u="none" strike="noStrike" kern="1200" cap="none" spc="0" normalizeH="0" baseline="0" noProof="0" dirty="0">
              <a:ln>
                <a:noFill/>
              </a:ln>
              <a:solidFill>
                <a:prstClr val="white"/>
              </a:solidFill>
              <a:effectLst/>
              <a:uLnTx/>
              <a:uFillTx/>
              <a:latin typeface="Arial"/>
              <a:ea typeface="MS PGothic" pitchFamily="34" charset="-128"/>
              <a:cs typeface="+mn-cs"/>
            </a:endParaRPr>
          </a:p>
        </p:txBody>
      </p:sp>
      <p:sp>
        <p:nvSpPr>
          <p:cNvPr id="8" name="Footer Placeholder 7"/>
          <p:cNvSpPr>
            <a:spLocks noGrp="1"/>
          </p:cNvSpPr>
          <p:nvPr>
            <p:ph type="ftr" sz="quarter" idx="13"/>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a</a:t>
            </a: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Lung (n = 4), </a:t>
            </a:r>
            <a:r>
              <a:rPr kumimoji="0" lang="fr-FR"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liver</a:t>
            </a: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 = 5), </a:t>
            </a:r>
            <a:r>
              <a:rPr kumimoji="0" lang="fr-FR"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peritoneum</a:t>
            </a: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(n = 4), connective tissue (n = 1).</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 </a:t>
            </a:r>
            <a:r>
              <a:rPr kumimoji="0" lang="fr-FR" sz="1067"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Fendler</a:t>
            </a: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WP et al. </a:t>
            </a:r>
            <a:r>
              <a:rPr kumimoji="0" lang="fr-FR" sz="1067"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Clin Cancer </a:t>
            </a:r>
            <a:r>
              <a:rPr kumimoji="0" lang="fr-FR" sz="1067"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Res</a:t>
            </a:r>
            <a:r>
              <a:rPr kumimoji="0" lang="fr-FR"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2019;25:7448-7454. </a:t>
            </a:r>
            <a:endParaRPr kumimoji="0" lang="en-US" sz="1067"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38" name="Group 37"/>
          <p:cNvGrpSpPr/>
          <p:nvPr/>
        </p:nvGrpSpPr>
        <p:grpSpPr>
          <a:xfrm>
            <a:off x="1093406" y="1397050"/>
            <a:ext cx="5570630" cy="4047484"/>
            <a:chOff x="601845" y="998549"/>
            <a:chExt cx="4177973" cy="3035613"/>
          </a:xfrm>
        </p:grpSpPr>
        <p:grpSp>
          <p:nvGrpSpPr>
            <p:cNvPr id="36" name="Group 35"/>
            <p:cNvGrpSpPr/>
            <p:nvPr/>
          </p:nvGrpSpPr>
          <p:grpSpPr>
            <a:xfrm>
              <a:off x="613976" y="998549"/>
              <a:ext cx="4165842" cy="2905236"/>
              <a:chOff x="613976" y="1082057"/>
              <a:chExt cx="4165842" cy="2905236"/>
            </a:xfrm>
          </p:grpSpPr>
          <p:pic>
            <p:nvPicPr>
              <p:cNvPr id="5" name="Picture 4">
                <a:extLst>
                  <a:ext uri="{FF2B5EF4-FFF2-40B4-BE49-F238E27FC236}">
                    <a16:creationId xmlns:a16="http://schemas.microsoft.com/office/drawing/2014/main" id="{6A1F5F19-D391-452B-A155-A020B10216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3976" y="2189021"/>
                <a:ext cx="4165842" cy="1798272"/>
              </a:xfrm>
              <a:prstGeom prst="rect">
                <a:avLst/>
              </a:prstGeom>
              <a:ln w="9525">
                <a:noFill/>
              </a:ln>
            </p:spPr>
          </p:pic>
          <p:sp>
            <p:nvSpPr>
              <p:cNvPr id="9" name="Rectangle 8"/>
              <p:cNvSpPr/>
              <p:nvPr/>
            </p:nvSpPr>
            <p:spPr>
              <a:xfrm>
                <a:off x="2260887" y="1082057"/>
                <a:ext cx="548988"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N = 200</a:t>
                </a:r>
              </a:p>
            </p:txBody>
          </p:sp>
          <p:sp>
            <p:nvSpPr>
              <p:cNvPr id="11" name="Rectangle 10"/>
              <p:cNvSpPr/>
              <p:nvPr/>
            </p:nvSpPr>
            <p:spPr>
              <a:xfrm>
                <a:off x="4034260" y="2015838"/>
                <a:ext cx="548988" cy="180110"/>
              </a:xfrm>
              <a:prstGeom prst="rect">
                <a:avLst/>
              </a:prstGeom>
              <a:solidFill>
                <a:schemeClr val="bg2">
                  <a:lumMod val="10000"/>
                </a:schemeClr>
              </a:solidFill>
              <a:ln w="12700">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M1c 6%</a:t>
                </a:r>
                <a:r>
                  <a:rPr kumimoji="0" lang="en-US" sz="933" b="1" i="0" u="none" strike="noStrike" kern="1200" cap="none" spc="0" normalizeH="0" baseline="30000" noProof="0" dirty="0">
                    <a:ln>
                      <a:noFill/>
                    </a:ln>
                    <a:solidFill>
                      <a:prstClr val="white"/>
                    </a:solidFill>
                    <a:effectLst/>
                    <a:uLnTx/>
                    <a:uFillTx/>
                    <a:latin typeface="Arial"/>
                    <a:ea typeface="+mn-ea"/>
                    <a:cs typeface="+mn-cs"/>
                  </a:rPr>
                  <a:t>a</a:t>
                </a:r>
              </a:p>
            </p:txBody>
          </p:sp>
          <p:sp>
            <p:nvSpPr>
              <p:cNvPr id="12" name="Rectangle 11"/>
              <p:cNvSpPr/>
              <p:nvPr/>
            </p:nvSpPr>
            <p:spPr>
              <a:xfrm>
                <a:off x="1102296" y="1506033"/>
                <a:ext cx="548988"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n = 196</a:t>
                </a:r>
              </a:p>
            </p:txBody>
          </p:sp>
          <p:sp>
            <p:nvSpPr>
              <p:cNvPr id="13" name="Rectangle 12"/>
              <p:cNvSpPr/>
              <p:nvPr/>
            </p:nvSpPr>
            <p:spPr>
              <a:xfrm>
                <a:off x="3128524" y="2015838"/>
                <a:ext cx="594360"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M1b 24%</a:t>
                </a:r>
                <a:endParaRPr kumimoji="0" lang="en-US" sz="933" b="1" i="0" u="none" strike="noStrike" kern="1200" cap="none" spc="0" normalizeH="0" baseline="30000" noProof="0" dirty="0">
                  <a:ln>
                    <a:noFill/>
                  </a:ln>
                  <a:solidFill>
                    <a:prstClr val="white"/>
                  </a:solidFill>
                  <a:effectLst/>
                  <a:uLnTx/>
                  <a:uFillTx/>
                  <a:latin typeface="Arial"/>
                  <a:ea typeface="+mn-ea"/>
                  <a:cs typeface="+mn-cs"/>
                </a:endParaRPr>
              </a:p>
            </p:txBody>
          </p:sp>
          <p:sp>
            <p:nvSpPr>
              <p:cNvPr id="14" name="Rectangle 13"/>
              <p:cNvSpPr/>
              <p:nvPr/>
            </p:nvSpPr>
            <p:spPr>
              <a:xfrm>
                <a:off x="3535855" y="1506033"/>
                <a:ext cx="548988"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n = 4</a:t>
                </a:r>
              </a:p>
            </p:txBody>
          </p:sp>
          <p:sp>
            <p:nvSpPr>
              <p:cNvPr id="15" name="Rectangle 14"/>
              <p:cNvSpPr/>
              <p:nvPr/>
            </p:nvSpPr>
            <p:spPr>
              <a:xfrm>
                <a:off x="2212398" y="2015838"/>
                <a:ext cx="594360"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M1a 39%</a:t>
                </a:r>
                <a:endParaRPr kumimoji="0" lang="en-US" sz="933" b="1" i="0" u="none" strike="noStrike" kern="1200" cap="none" spc="0" normalizeH="0" baseline="30000" noProof="0" dirty="0">
                  <a:ln>
                    <a:noFill/>
                  </a:ln>
                  <a:solidFill>
                    <a:prstClr val="white"/>
                  </a:solidFill>
                  <a:effectLst/>
                  <a:uLnTx/>
                  <a:uFillTx/>
                  <a:latin typeface="Arial"/>
                  <a:ea typeface="+mn-ea"/>
                  <a:cs typeface="+mn-cs"/>
                </a:endParaRPr>
              </a:p>
            </p:txBody>
          </p:sp>
          <p:sp>
            <p:nvSpPr>
              <p:cNvPr id="16" name="Rectangle 15"/>
              <p:cNvSpPr/>
              <p:nvPr/>
            </p:nvSpPr>
            <p:spPr>
              <a:xfrm>
                <a:off x="1367274" y="2015838"/>
                <a:ext cx="548640"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Arial"/>
                    <a:ea typeface="+mn-ea"/>
                    <a:cs typeface="+mn-cs"/>
                  </a:rPr>
                  <a:t>N1 54%</a:t>
                </a:r>
                <a:endParaRPr kumimoji="0" lang="en-US" sz="933" b="1" i="0" u="none" strike="noStrike" kern="1200" cap="none" spc="0" normalizeH="0" baseline="30000" noProof="0" dirty="0">
                  <a:ln>
                    <a:noFill/>
                  </a:ln>
                  <a:solidFill>
                    <a:prstClr val="white"/>
                  </a:solidFill>
                  <a:effectLst/>
                  <a:uLnTx/>
                  <a:uFillTx/>
                  <a:latin typeface="Arial"/>
                  <a:ea typeface="+mn-ea"/>
                  <a:cs typeface="+mn-cs"/>
                </a:endParaRPr>
              </a:p>
            </p:txBody>
          </p:sp>
          <p:sp>
            <p:nvSpPr>
              <p:cNvPr id="17" name="Rectangle 16"/>
              <p:cNvSpPr/>
              <p:nvPr/>
            </p:nvSpPr>
            <p:spPr>
              <a:xfrm>
                <a:off x="704329" y="2015838"/>
                <a:ext cx="548640" cy="180110"/>
              </a:xfrm>
              <a:prstGeom prst="rect">
                <a:avLst/>
              </a:prstGeom>
              <a:solidFill>
                <a:schemeClr val="bg2">
                  <a:lumMod val="1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err="1">
                    <a:ln>
                      <a:noFill/>
                    </a:ln>
                    <a:solidFill>
                      <a:prstClr val="white"/>
                    </a:solidFill>
                    <a:effectLst/>
                    <a:uLnTx/>
                    <a:uFillTx/>
                    <a:latin typeface="Arial"/>
                    <a:ea typeface="+mn-ea"/>
                    <a:cs typeface="+mn-cs"/>
                  </a:rPr>
                  <a:t>Tr</a:t>
                </a:r>
                <a:r>
                  <a:rPr kumimoji="0" lang="en-US" sz="933" b="1" i="0" u="none" strike="noStrike" kern="1200" cap="none" spc="0" normalizeH="0" baseline="0" noProof="0" dirty="0">
                    <a:ln>
                      <a:noFill/>
                    </a:ln>
                    <a:solidFill>
                      <a:prstClr val="white"/>
                    </a:solidFill>
                    <a:effectLst/>
                    <a:uLnTx/>
                    <a:uFillTx/>
                    <a:latin typeface="Arial"/>
                    <a:ea typeface="+mn-ea"/>
                    <a:cs typeface="+mn-cs"/>
                  </a:rPr>
                  <a:t> 55%</a:t>
                </a:r>
                <a:endParaRPr kumimoji="0" lang="en-US" sz="933" b="1" i="0" u="none" strike="noStrike" kern="1200" cap="none" spc="0" normalizeH="0" baseline="30000" noProof="0" dirty="0">
                  <a:ln>
                    <a:noFill/>
                  </a:ln>
                  <a:solidFill>
                    <a:prstClr val="white"/>
                  </a:solidFill>
                  <a:effectLst/>
                  <a:uLnTx/>
                  <a:uFillTx/>
                  <a:latin typeface="Arial"/>
                  <a:ea typeface="+mn-ea"/>
                  <a:cs typeface="+mn-cs"/>
                </a:endParaRPr>
              </a:p>
            </p:txBody>
          </p:sp>
          <p:cxnSp>
            <p:nvCxnSpPr>
              <p:cNvPr id="21" name="Elbow Connector 20"/>
              <p:cNvCxnSpPr>
                <a:stCxn id="9" idx="2"/>
                <a:endCxn id="12" idx="0"/>
              </p:cNvCxnSpPr>
              <p:nvPr/>
            </p:nvCxnSpPr>
            <p:spPr>
              <a:xfrm rot="5400000">
                <a:off x="1834153" y="804805"/>
                <a:ext cx="243866" cy="1158591"/>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9" idx="2"/>
                <a:endCxn id="14" idx="0"/>
              </p:cNvCxnSpPr>
              <p:nvPr/>
            </p:nvCxnSpPr>
            <p:spPr>
              <a:xfrm rot="16200000" flipH="1">
                <a:off x="3050932" y="746616"/>
                <a:ext cx="243866" cy="1274968"/>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12" idx="2"/>
                <a:endCxn id="17" idx="0"/>
              </p:cNvCxnSpPr>
              <p:nvPr/>
            </p:nvCxnSpPr>
            <p:spPr>
              <a:xfrm rot="5400000">
                <a:off x="1012873" y="1651920"/>
                <a:ext cx="329695" cy="398141"/>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12" idx="2"/>
                <a:endCxn id="16" idx="0"/>
              </p:cNvCxnSpPr>
              <p:nvPr/>
            </p:nvCxnSpPr>
            <p:spPr>
              <a:xfrm rot="16200000" flipH="1">
                <a:off x="1344345" y="1718588"/>
                <a:ext cx="329695" cy="264804"/>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12" idx="2"/>
                <a:endCxn id="15" idx="0"/>
              </p:cNvCxnSpPr>
              <p:nvPr/>
            </p:nvCxnSpPr>
            <p:spPr>
              <a:xfrm rot="16200000" flipH="1">
                <a:off x="1778337" y="1284596"/>
                <a:ext cx="329695" cy="1132788"/>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2" idx="2"/>
                <a:endCxn id="13" idx="0"/>
              </p:cNvCxnSpPr>
              <p:nvPr/>
            </p:nvCxnSpPr>
            <p:spPr>
              <a:xfrm rot="16200000" flipH="1">
                <a:off x="2236400" y="826533"/>
                <a:ext cx="329695" cy="2048914"/>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2" idx="2"/>
                <a:endCxn id="11" idx="0"/>
              </p:cNvCxnSpPr>
              <p:nvPr/>
            </p:nvCxnSpPr>
            <p:spPr>
              <a:xfrm rot="16200000" flipH="1">
                <a:off x="2677925" y="385008"/>
                <a:ext cx="329695" cy="2931964"/>
              </a:xfrm>
              <a:prstGeom prst="bentConnector3">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01845" y="3826413"/>
              <a:ext cx="3234299" cy="20774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 size of the red circle is proportional to lesion prevalence.</a:t>
              </a:r>
            </a:p>
          </p:txBody>
        </p:sp>
      </p:grpSp>
    </p:spTree>
    <p:extLst>
      <p:ext uri="{BB962C8B-B14F-4D97-AF65-F5344CB8AC3E}">
        <p14:creationId xmlns:p14="http://schemas.microsoft.com/office/powerpoint/2010/main" val="1886791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B0F0-E252-0948-908A-C1611F478EE6}"/>
              </a:ext>
            </a:extLst>
          </p:cNvPr>
          <p:cNvSpPr>
            <a:spLocks noGrp="1"/>
          </p:cNvSpPr>
          <p:nvPr>
            <p:ph type="title"/>
          </p:nvPr>
        </p:nvSpPr>
        <p:spPr/>
        <p:txBody>
          <a:bodyPr>
            <a:normAutofit/>
          </a:bodyPr>
          <a:lstStyle/>
          <a:p>
            <a:r>
              <a:rPr lang="en-US" sz="3200" b="1" dirty="0">
                <a:latin typeface="+mn-lt"/>
              </a:rPr>
              <a:t>FDA approves </a:t>
            </a:r>
            <a:r>
              <a:rPr lang="en-US" sz="3200" b="1" dirty="0" err="1">
                <a:latin typeface="+mn-lt"/>
              </a:rPr>
              <a:t>olaparib</a:t>
            </a:r>
            <a:r>
              <a:rPr lang="en-US" sz="3200" b="1" dirty="0">
                <a:latin typeface="+mn-lt"/>
              </a:rPr>
              <a:t> for HRR gene-mutated metastatic castration-resistant prostate cancer</a:t>
            </a:r>
            <a:br>
              <a:rPr lang="en-US" sz="3100" b="1" dirty="0">
                <a:latin typeface="+mn-lt"/>
              </a:rPr>
            </a:br>
            <a:r>
              <a:rPr lang="en-US" sz="2200" b="1" dirty="0">
                <a:latin typeface="+mn-lt"/>
              </a:rPr>
              <a:t>Press Release – May 19, 2020</a:t>
            </a:r>
            <a:endParaRPr lang="en-US" sz="2200" dirty="0"/>
          </a:p>
        </p:txBody>
      </p:sp>
      <p:sp>
        <p:nvSpPr>
          <p:cNvPr id="3" name="Content Placeholder 2">
            <a:extLst>
              <a:ext uri="{FF2B5EF4-FFF2-40B4-BE49-F238E27FC236}">
                <a16:creationId xmlns:a16="http://schemas.microsoft.com/office/drawing/2014/main" id="{1BFBF9FC-387E-B24A-842C-E9669869D837}"/>
              </a:ext>
            </a:extLst>
          </p:cNvPr>
          <p:cNvSpPr>
            <a:spLocks noGrp="1"/>
          </p:cNvSpPr>
          <p:nvPr>
            <p:ph idx="1"/>
          </p:nvPr>
        </p:nvSpPr>
        <p:spPr>
          <a:xfrm>
            <a:off x="838200" y="1825625"/>
            <a:ext cx="10515600" cy="4667250"/>
          </a:xfrm>
        </p:spPr>
        <p:txBody>
          <a:bodyPr>
            <a:normAutofit fontScale="47500" lnSpcReduction="20000"/>
          </a:bodyPr>
          <a:lstStyle/>
          <a:p>
            <a:pPr marL="0" indent="0">
              <a:lnSpc>
                <a:spcPct val="120000"/>
              </a:lnSpc>
              <a:buNone/>
            </a:pPr>
            <a:r>
              <a:rPr lang="en-US" sz="4600" dirty="0"/>
              <a:t>On May 19, 2020, the Food and Drug Administration approved </a:t>
            </a:r>
            <a:r>
              <a:rPr lang="en-US" sz="4600" dirty="0" err="1"/>
              <a:t>olaparib</a:t>
            </a:r>
            <a:r>
              <a:rPr lang="en-US" sz="4600"/>
              <a:t> for </a:t>
            </a:r>
            <a:r>
              <a:rPr lang="en-US" sz="4600" dirty="0"/>
              <a:t>adult patients with deleterious or suspected deleterious germline or somatic homologous recombination repair (HRR) gene-mutated metastatic castration-resistant prostate cancer (</a:t>
            </a:r>
            <a:r>
              <a:rPr lang="en-US" sz="4600" dirty="0" err="1"/>
              <a:t>mCRPC</a:t>
            </a:r>
            <a:r>
              <a:rPr lang="en-US" sz="4600" dirty="0"/>
              <a:t>), who have progressed following prior treatment with enzalutamide or abiraterone.</a:t>
            </a:r>
          </a:p>
          <a:p>
            <a:pPr marL="0" indent="0">
              <a:lnSpc>
                <a:spcPct val="120000"/>
              </a:lnSpc>
              <a:buNone/>
            </a:pPr>
            <a:r>
              <a:rPr lang="en-US" sz="4600" dirty="0"/>
              <a:t>Efficacy was investigated in </a:t>
            </a:r>
            <a:r>
              <a:rPr lang="en-US" sz="4600" dirty="0" err="1"/>
              <a:t>PROfound</a:t>
            </a:r>
            <a:r>
              <a:rPr lang="en-US" sz="4600" dirty="0"/>
              <a:t> (NCT02987543), an open-label, multicenter trial randomizing (2:1) 256 patients to </a:t>
            </a:r>
            <a:r>
              <a:rPr lang="en-US" sz="4600" dirty="0" err="1"/>
              <a:t>olaparib</a:t>
            </a:r>
            <a:r>
              <a:rPr lang="en-US" sz="4600" dirty="0"/>
              <a:t> 300 mg twice daily and 131 patients to investigator’s choice of enzalutamide or abiraterone acetate. All patients received a GnRH analog or had prior bilateral orchiectomy. Patients were divided into two cohorts based on their HRR gene mutation status. Patients with mutations in either </a:t>
            </a:r>
            <a:r>
              <a:rPr lang="en-US" sz="4600" i="1" dirty="0"/>
              <a:t>BRCA1</a:t>
            </a:r>
            <a:r>
              <a:rPr lang="en-US" sz="4600" dirty="0"/>
              <a:t>, </a:t>
            </a:r>
            <a:r>
              <a:rPr lang="en-US" sz="4600" i="1" dirty="0"/>
              <a:t>BRCA2</a:t>
            </a:r>
            <a:r>
              <a:rPr lang="en-US" sz="4600" dirty="0"/>
              <a:t>, or </a:t>
            </a:r>
            <a:r>
              <a:rPr lang="en-US" sz="4600" i="1" dirty="0"/>
              <a:t>ATM</a:t>
            </a:r>
            <a:r>
              <a:rPr lang="en-US" sz="4600" dirty="0"/>
              <a:t> were randomized in Cohort A (N=245); patients with mutations among 12 other genes involved in the HRR pathway were randomized in Cohort B (N=142); those with co-mutations (Cohort A gene and a Cohort B gene) were assigned to Cohort A.</a:t>
            </a:r>
          </a:p>
          <a:p>
            <a:pPr marL="0" indent="0">
              <a:buNone/>
            </a:pPr>
            <a:endParaRPr lang="en-US" dirty="0"/>
          </a:p>
        </p:txBody>
      </p:sp>
      <p:sp>
        <p:nvSpPr>
          <p:cNvPr id="4" name="TextBox 3">
            <a:extLst>
              <a:ext uri="{FF2B5EF4-FFF2-40B4-BE49-F238E27FC236}">
                <a16:creationId xmlns:a16="http://schemas.microsoft.com/office/drawing/2014/main" id="{60DC787D-B587-F841-87DA-6437D137166A}"/>
              </a:ext>
            </a:extLst>
          </p:cNvPr>
          <p:cNvSpPr txBox="1"/>
          <p:nvPr/>
        </p:nvSpPr>
        <p:spPr>
          <a:xfrm>
            <a:off x="496426" y="6492875"/>
            <a:ext cx="11695574"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https://</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rPr>
              <a:t>www.fda.gov</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/drugs/drug-approvals-and-databases/fda-approves-olaparib-hrr-gene-mutated-metastatic-castration-resistant-prostate-cancer</a:t>
            </a:r>
          </a:p>
        </p:txBody>
      </p:sp>
    </p:spTree>
    <p:extLst>
      <p:ext uri="{BB962C8B-B14F-4D97-AF65-F5344CB8AC3E}">
        <p14:creationId xmlns:p14="http://schemas.microsoft.com/office/powerpoint/2010/main" val="17576072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EB0F0-E252-0948-908A-C1611F478EE6}"/>
              </a:ext>
            </a:extLst>
          </p:cNvPr>
          <p:cNvSpPr>
            <a:spLocks noGrp="1"/>
          </p:cNvSpPr>
          <p:nvPr>
            <p:ph type="title"/>
          </p:nvPr>
        </p:nvSpPr>
        <p:spPr/>
        <p:txBody>
          <a:bodyPr>
            <a:normAutofit/>
          </a:bodyPr>
          <a:lstStyle/>
          <a:p>
            <a:r>
              <a:rPr lang="en-US" sz="3100" b="1" dirty="0">
                <a:latin typeface="+mn-lt"/>
              </a:rPr>
              <a:t>FDA grants accelerated approval to rucaparib for BRCA-mutated metastatic castration-resistant prostate cancer </a:t>
            </a:r>
            <a:br>
              <a:rPr lang="en-US" sz="3100" b="1" dirty="0">
                <a:latin typeface="+mn-lt"/>
              </a:rPr>
            </a:br>
            <a:r>
              <a:rPr lang="en-US" sz="2200" b="1" dirty="0">
                <a:latin typeface="+mn-lt"/>
              </a:rPr>
              <a:t>Press Release – May 15, 2020</a:t>
            </a:r>
            <a:endParaRPr lang="en-US" sz="2200" dirty="0"/>
          </a:p>
        </p:txBody>
      </p:sp>
      <p:sp>
        <p:nvSpPr>
          <p:cNvPr id="3" name="Content Placeholder 2">
            <a:extLst>
              <a:ext uri="{FF2B5EF4-FFF2-40B4-BE49-F238E27FC236}">
                <a16:creationId xmlns:a16="http://schemas.microsoft.com/office/drawing/2014/main" id="{1BFBF9FC-387E-B24A-842C-E9669869D837}"/>
              </a:ext>
            </a:extLst>
          </p:cNvPr>
          <p:cNvSpPr>
            <a:spLocks noGrp="1"/>
          </p:cNvSpPr>
          <p:nvPr>
            <p:ph idx="1"/>
          </p:nvPr>
        </p:nvSpPr>
        <p:spPr/>
        <p:txBody>
          <a:bodyPr>
            <a:normAutofit/>
          </a:bodyPr>
          <a:lstStyle/>
          <a:p>
            <a:pPr marL="0" indent="0">
              <a:lnSpc>
                <a:spcPct val="100000"/>
              </a:lnSpc>
              <a:spcAft>
                <a:spcPts val="600"/>
              </a:spcAft>
              <a:buNone/>
            </a:pPr>
            <a:r>
              <a:rPr lang="en-US" sz="2200" dirty="0"/>
              <a:t>The Food and Drug Administration granted accelerated approval to rucaparib for patients with deleterious </a:t>
            </a:r>
            <a:r>
              <a:rPr lang="en-US" sz="2200" i="1" dirty="0"/>
              <a:t>BRCA</a:t>
            </a:r>
            <a:r>
              <a:rPr lang="en-US" sz="2200" dirty="0"/>
              <a:t> mutation (germline and/or somatic)-associated metastatic castration-resistant prostate cancer (</a:t>
            </a:r>
            <a:r>
              <a:rPr lang="en-US" sz="2200" dirty="0" err="1"/>
              <a:t>mCRPC</a:t>
            </a:r>
            <a:r>
              <a:rPr lang="en-US" sz="2200" dirty="0"/>
              <a:t>) who have been treated with androgen receptor-directed therapy and a </a:t>
            </a:r>
            <a:r>
              <a:rPr lang="en-US" sz="2200" dirty="0" err="1"/>
              <a:t>taxane</a:t>
            </a:r>
            <a:r>
              <a:rPr lang="en-US" sz="2200" dirty="0"/>
              <a:t>-based chemotherapy.</a:t>
            </a:r>
          </a:p>
          <a:p>
            <a:pPr marL="0" indent="0">
              <a:lnSpc>
                <a:spcPct val="100000"/>
              </a:lnSpc>
              <a:spcAft>
                <a:spcPts val="600"/>
              </a:spcAft>
              <a:buNone/>
            </a:pPr>
            <a:r>
              <a:rPr lang="en-US" sz="2200" dirty="0"/>
              <a:t>Efficacy was investigated in TRITON2 (NCT02952534), an ongoing, multi-center, single arm clinical trial in 115 patients with </a:t>
            </a:r>
            <a:r>
              <a:rPr lang="en-US" sz="2200" i="1" dirty="0"/>
              <a:t>BRCA</a:t>
            </a:r>
            <a:r>
              <a:rPr lang="en-US" sz="2200" dirty="0"/>
              <a:t>-mutated (germline and/or somatic) </a:t>
            </a:r>
            <a:r>
              <a:rPr lang="en-US" sz="2200" dirty="0" err="1"/>
              <a:t>mCRPC</a:t>
            </a:r>
            <a:r>
              <a:rPr lang="en-US" sz="2200" dirty="0"/>
              <a:t> who had been treated with androgen receptor-directed therapy and </a:t>
            </a:r>
            <a:r>
              <a:rPr lang="en-US" sz="2200" dirty="0" err="1"/>
              <a:t>taxane</a:t>
            </a:r>
            <a:r>
              <a:rPr lang="en-US" sz="2200" dirty="0"/>
              <a:t>-based chemotherapy. Patients received rucaparib 600 mg orally twice daily and concomitant GnRH analog or had prior bilateral orchiectomy.</a:t>
            </a:r>
          </a:p>
          <a:p>
            <a:pPr marL="0" indent="0">
              <a:buNone/>
            </a:pPr>
            <a:endParaRPr lang="en-US" dirty="0"/>
          </a:p>
        </p:txBody>
      </p:sp>
      <p:sp>
        <p:nvSpPr>
          <p:cNvPr id="4" name="TextBox 3">
            <a:extLst>
              <a:ext uri="{FF2B5EF4-FFF2-40B4-BE49-F238E27FC236}">
                <a16:creationId xmlns:a16="http://schemas.microsoft.com/office/drawing/2014/main" id="{60DC787D-B587-F841-87DA-6437D137166A}"/>
              </a:ext>
            </a:extLst>
          </p:cNvPr>
          <p:cNvSpPr txBox="1"/>
          <p:nvPr/>
        </p:nvSpPr>
        <p:spPr>
          <a:xfrm>
            <a:off x="762000" y="6492875"/>
            <a:ext cx="9887387"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https://</a:t>
            </a:r>
            <a:r>
              <a:rPr kumimoji="0" lang="en-US" sz="1400" b="0" i="0" u="none" strike="noStrike" kern="1200" cap="none" spc="0" normalizeH="0" baseline="0" noProof="0" dirty="0" err="1">
                <a:ln>
                  <a:noFill/>
                </a:ln>
                <a:solidFill>
                  <a:prstClr val="black"/>
                </a:solidFill>
                <a:effectLst/>
                <a:uLnTx/>
                <a:uFillTx/>
                <a:latin typeface="Arial" charset="0"/>
                <a:ea typeface="ＭＳ Ｐゴシック" charset="0"/>
              </a:rPr>
              <a:t>www.fda.gov</a:t>
            </a:r>
            <a:r>
              <a:rPr kumimoji="0" lang="en-US" sz="1400" b="0" i="0" u="none" strike="noStrike" kern="1200" cap="none" spc="0" normalizeH="0" baseline="0" noProof="0" dirty="0">
                <a:ln>
                  <a:noFill/>
                </a:ln>
                <a:solidFill>
                  <a:prstClr val="black"/>
                </a:solidFill>
                <a:effectLst/>
                <a:uLnTx/>
                <a:uFillTx/>
                <a:latin typeface="Arial" charset="0"/>
                <a:ea typeface="ＭＳ Ｐゴシック" charset="0"/>
              </a:rPr>
              <a:t>/drugs/fda-grants-accelerated-approval-rucaparib-brca-mutated-metastatic-castration-resistant-prostate</a:t>
            </a:r>
          </a:p>
        </p:txBody>
      </p:sp>
    </p:spTree>
    <p:extLst>
      <p:ext uri="{BB962C8B-B14F-4D97-AF65-F5344CB8AC3E}">
        <p14:creationId xmlns:p14="http://schemas.microsoft.com/office/powerpoint/2010/main" val="4249741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photo.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 y="-2283714"/>
            <a:ext cx="12188952" cy="9141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81726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4751C-2B67-A147-AFDF-89FF42FDCB30}"/>
              </a:ext>
            </a:extLst>
          </p:cNvPr>
          <p:cNvSpPr>
            <a:spLocks noGrp="1"/>
          </p:cNvSpPr>
          <p:nvPr>
            <p:ph type="title" idx="4294967295"/>
          </p:nvPr>
        </p:nvSpPr>
        <p:spPr>
          <a:xfrm>
            <a:off x="914400" y="0"/>
            <a:ext cx="10363200" cy="6858000"/>
          </a:xfrm>
        </p:spPr>
        <p:txBody>
          <a:bodyPr/>
          <a:lstStyle/>
          <a:p>
            <a:pPr algn="ctr"/>
            <a:r>
              <a:rPr lang="en-US" sz="3600" dirty="0"/>
              <a:t>Thank you for joining us!</a:t>
            </a:r>
            <a:br>
              <a:rPr lang="en-US" sz="3600" dirty="0"/>
            </a:br>
            <a:r>
              <a:rPr lang="en-US" sz="3600" dirty="0"/>
              <a:t> </a:t>
            </a:r>
            <a:br>
              <a:rPr lang="en-US" sz="3600" dirty="0"/>
            </a:br>
            <a:r>
              <a:rPr lang="en-US" sz="3600" dirty="0"/>
              <a:t>CNE (NCPD) credit information will be emailed to each participant tomorrow morning.</a:t>
            </a:r>
          </a:p>
        </p:txBody>
      </p:sp>
    </p:spTree>
    <p:extLst>
      <p:ext uri="{BB962C8B-B14F-4D97-AF65-F5344CB8AC3E}">
        <p14:creationId xmlns:p14="http://schemas.microsoft.com/office/powerpoint/2010/main" val="41978722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8">
            <a:extLst>
              <a:ext uri="{FF2B5EF4-FFF2-40B4-BE49-F238E27FC236}">
                <a16:creationId xmlns:a16="http://schemas.microsoft.com/office/drawing/2014/main" id="{15E1E9E4-7AD1-9440-A70F-D5EB91C0A3F2}"/>
              </a:ext>
            </a:extLst>
          </p:cNvPr>
          <p:cNvSpPr>
            <a:spLocks noChangeArrowheads="1"/>
          </p:cNvSpPr>
          <p:nvPr/>
        </p:nvSpPr>
        <p:spPr bwMode="auto">
          <a:xfrm>
            <a:off x="0" y="2333237"/>
            <a:ext cx="12192000" cy="1088803"/>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93950"/>
                </a:solidFill>
                <a:effectLst/>
                <a:uLnTx/>
                <a:uFillTx/>
                <a:latin typeface="Arial" pitchFamily="34" charset="0"/>
                <a:ea typeface="ヒラギノ角ゴ Pro W3" charset="-128"/>
              </a:rPr>
              <a:t>What We Know, What We Don’t Know and </a:t>
            </a:r>
            <a:br>
              <a:rPr kumimoji="0" lang="en-US" sz="2400" b="1" i="0" u="none" strike="noStrike" kern="1200" cap="none" spc="0" normalizeH="0" baseline="0" noProof="0" dirty="0">
                <a:ln>
                  <a:noFill/>
                </a:ln>
                <a:solidFill>
                  <a:srgbClr val="093950"/>
                </a:solidFill>
                <a:effectLst/>
                <a:uLnTx/>
                <a:uFillTx/>
                <a:latin typeface="Arial" pitchFamily="34" charset="0"/>
                <a:ea typeface="ヒラギノ角ゴ Pro W3" charset="-128"/>
              </a:rPr>
            </a:br>
            <a:r>
              <a:rPr kumimoji="0" lang="en-US" sz="2400" b="1" i="0" u="none" strike="noStrike" kern="1200" cap="none" spc="0" normalizeH="0" baseline="0" noProof="0" dirty="0">
                <a:ln>
                  <a:noFill/>
                </a:ln>
                <a:solidFill>
                  <a:srgbClr val="093950"/>
                </a:solidFill>
                <a:effectLst/>
                <a:uLnTx/>
                <a:uFillTx/>
                <a:latin typeface="Arial" pitchFamily="34" charset="0"/>
                <a:ea typeface="ヒラギノ角ゴ Pro W3" charset="-128"/>
              </a:rPr>
              <a:t>What It All Means for Current Patient Care – </a:t>
            </a:r>
            <a:r>
              <a:rPr kumimoji="0" lang="en-US" sz="2400" b="1" i="1" u="none" strike="noStrike" kern="1200" cap="none" spc="0" normalizeH="0" baseline="0" noProof="0" dirty="0">
                <a:ln>
                  <a:noFill/>
                </a:ln>
                <a:solidFill>
                  <a:srgbClr val="093950"/>
                </a:solidFill>
                <a:effectLst/>
                <a:uLnTx/>
                <a:uFillTx/>
                <a:latin typeface="Arial" pitchFamily="34" charset="0"/>
                <a:ea typeface="ヒラギノ角ゴ Pro W3" charset="-128"/>
              </a:rPr>
              <a:t>A Live CME Webinar</a:t>
            </a:r>
          </a:p>
        </p:txBody>
      </p:sp>
      <p:sp>
        <p:nvSpPr>
          <p:cNvPr id="4" name="Text Box 7">
            <a:extLst>
              <a:ext uri="{FF2B5EF4-FFF2-40B4-BE49-F238E27FC236}">
                <a16:creationId xmlns:a16="http://schemas.microsoft.com/office/drawing/2014/main" id="{1AF65228-BD36-E641-B5FD-8EFF984A7B33}"/>
              </a:ext>
            </a:extLst>
          </p:cNvPr>
          <p:cNvSpPr txBox="1">
            <a:spLocks noChangeArrowheads="1"/>
          </p:cNvSpPr>
          <p:nvPr/>
        </p:nvSpPr>
        <p:spPr bwMode="auto">
          <a:xfrm>
            <a:off x="0" y="5239747"/>
            <a:ext cx="121920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93A50"/>
                </a:solidFill>
                <a:effectLst/>
                <a:uLnTx/>
                <a:uFillTx/>
                <a:latin typeface="Arial" charset="0"/>
                <a:ea typeface="ヒラギノ角ゴ Pro W3" charset="0"/>
                <a:cs typeface="ヒラギノ角ゴ Pro W3" charset="0"/>
              </a:rPr>
              <a:t>Faculty</a:t>
            </a:r>
            <a:br>
              <a:rPr kumimoji="0" lang="en-US" sz="2200" b="1" i="0" u="none" strike="noStrike" kern="1200" cap="none" spc="0" normalizeH="0" baseline="0" noProof="0" dirty="0">
                <a:ln>
                  <a:noFill/>
                </a:ln>
                <a:solidFill>
                  <a:srgbClr val="0F4C67"/>
                </a:solidFill>
                <a:effectLst/>
                <a:uLnTx/>
                <a:uFillTx/>
                <a:latin typeface="Arial" charset="0"/>
                <a:ea typeface="ヒラギノ角ゴ Pro W3" charset="0"/>
                <a:cs typeface="ヒラギノ角ゴ Pro W3" charset="0"/>
              </a:rPr>
            </a:b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t>Leora Horn, MD, MSc</a:t>
            </a:r>
            <a:b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200" b="1" i="0" u="none" strike="noStrike" kern="1200" cap="none" spc="0" normalizeH="0" baseline="0" noProof="0" dirty="0" err="1">
                <a:ln>
                  <a:noFill/>
                </a:ln>
                <a:solidFill>
                  <a:srgbClr val="FFFFFF"/>
                </a:solidFill>
                <a:effectLst/>
                <a:uLnTx/>
                <a:uFillTx/>
                <a:latin typeface="Arial" charset="0"/>
                <a:ea typeface="ＭＳ Ｐゴシック" charset="0"/>
              </a:rPr>
              <a:t>Naiyer</a:t>
            </a: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t> A Rizvi,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t>Lecia V </a:t>
            </a:r>
            <a:r>
              <a:rPr kumimoji="0" lang="en-US" sz="2200" b="1" i="0" u="none" strike="noStrike" kern="1200" cap="none" spc="0" normalizeH="0" baseline="0" noProof="0" dirty="0" err="1">
                <a:ln>
                  <a:noFill/>
                </a:ln>
                <a:solidFill>
                  <a:srgbClr val="FFFFFF"/>
                </a:solidFill>
                <a:effectLst/>
                <a:uLnTx/>
                <a:uFillTx/>
                <a:latin typeface="Arial" charset="0"/>
                <a:ea typeface="ＭＳ Ｐゴシック" charset="0"/>
              </a:rPr>
              <a:t>Sequist</a:t>
            </a: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t>, MD, MPH</a:t>
            </a:r>
          </a:p>
        </p:txBody>
      </p:sp>
      <p:sp>
        <p:nvSpPr>
          <p:cNvPr id="5" name="Text Box 7">
            <a:extLst>
              <a:ext uri="{FF2B5EF4-FFF2-40B4-BE49-F238E27FC236}">
                <a16:creationId xmlns:a16="http://schemas.microsoft.com/office/drawing/2014/main" id="{C97F1AF5-3273-1D46-BF8D-6FA6686378BC}"/>
              </a:ext>
            </a:extLst>
          </p:cNvPr>
          <p:cNvSpPr txBox="1">
            <a:spLocks noChangeArrowheads="1"/>
          </p:cNvSpPr>
          <p:nvPr/>
        </p:nvSpPr>
        <p:spPr bwMode="auto">
          <a:xfrm>
            <a:off x="0" y="4398150"/>
            <a:ext cx="121920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93A50"/>
                </a:solidFill>
                <a:effectLst/>
                <a:uLnTx/>
                <a:uFillTx/>
                <a:latin typeface="Arial" charset="0"/>
                <a:ea typeface="ＭＳ Ｐゴシック" charset="0"/>
              </a:rPr>
              <a:t>Moderator</a:t>
            </a:r>
            <a:br>
              <a:rPr kumimoji="0" lang="en-US" sz="2200" b="1" i="0" u="none" strike="noStrike" kern="1200" cap="none" spc="0" normalizeH="0" baseline="0" noProof="0" dirty="0">
                <a:ln>
                  <a:noFill/>
                </a:ln>
                <a:solidFill>
                  <a:srgbClr val="0F4C67"/>
                </a:solidFill>
                <a:effectLst/>
                <a:uLnTx/>
                <a:uFillTx/>
                <a:latin typeface="Arial" charset="0"/>
                <a:ea typeface="ＭＳ Ｐゴシック" charset="0"/>
              </a:rPr>
            </a:b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rPr>
              <a:t>Neil Love, MD</a:t>
            </a:r>
          </a:p>
        </p:txBody>
      </p:sp>
      <p:grpSp>
        <p:nvGrpSpPr>
          <p:cNvPr id="17" name="Group 16">
            <a:extLst>
              <a:ext uri="{FF2B5EF4-FFF2-40B4-BE49-F238E27FC236}">
                <a16:creationId xmlns:a16="http://schemas.microsoft.com/office/drawing/2014/main" id="{EC5245E5-4BF1-3D4B-91C7-4C6E11747A4E}"/>
              </a:ext>
            </a:extLst>
          </p:cNvPr>
          <p:cNvGrpSpPr/>
          <p:nvPr/>
        </p:nvGrpSpPr>
        <p:grpSpPr>
          <a:xfrm>
            <a:off x="4768237" y="425363"/>
            <a:ext cx="2655526" cy="1807734"/>
            <a:chOff x="4886324" y="96025"/>
            <a:chExt cx="2555668" cy="1739756"/>
          </a:xfrm>
        </p:grpSpPr>
        <p:sp>
          <p:nvSpPr>
            <p:cNvPr id="12" name="Rectangle 11">
              <a:extLst>
                <a:ext uri="{FF2B5EF4-FFF2-40B4-BE49-F238E27FC236}">
                  <a16:creationId xmlns:a16="http://schemas.microsoft.com/office/drawing/2014/main" id="{D48A6879-9F57-6D41-818A-B140C6002122}"/>
                </a:ext>
              </a:extLst>
            </p:cNvPr>
            <p:cNvSpPr/>
            <p:nvPr/>
          </p:nvSpPr>
          <p:spPr>
            <a:xfrm>
              <a:off x="4888545" y="96025"/>
              <a:ext cx="2553447" cy="1739756"/>
            </a:xfrm>
            <a:prstGeom prst="rect">
              <a:avLst/>
            </a:prstGeom>
            <a:solidFill>
              <a:srgbClr val="0F4C67"/>
            </a:solidFill>
            <a:ln>
              <a:noFill/>
            </a:ln>
          </p:spPr>
          <p:txBody>
            <a:bodyPr wrap="square"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panose="020B0602020204020303" pitchFamily="34" charset="-79"/>
                  <a:ea typeface="ＭＳ Ｐゴシック" charset="-128"/>
                  <a:cs typeface="Futura" panose="020B0602020204020303" pitchFamily="34" charset="-79"/>
                </a:rPr>
                <a:t>COVID-19</a:t>
              </a:r>
              <a:endParaRPr kumimoji="0" lang="en-US" sz="2600" b="1" i="0" u="none" strike="noStrike" kern="1200" cap="none" spc="0" normalizeH="0" baseline="0" noProof="0" dirty="0">
                <a:ln>
                  <a:noFill/>
                </a:ln>
                <a:solidFill>
                  <a:srgbClr val="FFFFFF"/>
                </a:solidFill>
                <a:effectLst/>
                <a:uLnTx/>
                <a:uFillTx/>
                <a:latin typeface="Futura" panose="020B0602020204020303" pitchFamily="34" charset="-79"/>
                <a:ea typeface="ＭＳ Ｐゴシック" charset="-128"/>
                <a:cs typeface="Futura" panose="020B0602020204020303" pitchFamily="34" charset="-79"/>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Futura" panose="020B0602020204020303" pitchFamily="34" charset="-79"/>
                  <a:ea typeface="ＭＳ Ｐゴシック" charset="-128"/>
                  <a:cs typeface="Futura" panose="020B0602020204020303" pitchFamily="34" charset="-79"/>
                </a:rPr>
                <a:t>AND</a:t>
              </a:r>
              <a:br>
                <a:rPr kumimoji="0" lang="en-US" sz="2800" b="1" i="0" u="none" strike="noStrike" kern="1200" cap="none" spc="0" normalizeH="0" baseline="0" noProof="0" dirty="0">
                  <a:ln>
                    <a:noFill/>
                  </a:ln>
                  <a:solidFill>
                    <a:srgbClr val="FFFFFF"/>
                  </a:solidFill>
                  <a:effectLst/>
                  <a:uLnTx/>
                  <a:uFillTx/>
                  <a:latin typeface="Futura" panose="020B0602020204020303" pitchFamily="34" charset="-79"/>
                  <a:ea typeface="ＭＳ Ｐゴシック" charset="-128"/>
                  <a:cs typeface="Futura" panose="020B0602020204020303" pitchFamily="34" charset="-79"/>
                </a:rPr>
              </a:br>
              <a:r>
                <a:rPr kumimoji="0" lang="en-US" sz="2800" b="1" i="0" u="none" strike="noStrike" kern="1200" cap="none" spc="0" normalizeH="0" baseline="0" noProof="0" dirty="0">
                  <a:ln>
                    <a:noFill/>
                  </a:ln>
                  <a:solidFill>
                    <a:srgbClr val="FFFFFF"/>
                  </a:solidFill>
                  <a:effectLst/>
                  <a:uLnTx/>
                  <a:uFillTx/>
                  <a:latin typeface="Futura" panose="020B0602020204020303" pitchFamily="34" charset="-79"/>
                  <a:ea typeface="ＭＳ Ｐゴシック" charset="-128"/>
                  <a:cs typeface="Futura" panose="020B0602020204020303" pitchFamily="34" charset="-79"/>
                </a:rPr>
                <a:t>LUNG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Futura" panose="020B0602020204020303" pitchFamily="34" charset="-79"/>
                  <a:ea typeface="ＭＳ Ｐゴシック" charset="-128"/>
                  <a:cs typeface="Futura" panose="020B0602020204020303" pitchFamily="34" charset="-79"/>
                </a:rPr>
                <a:t>CANCER</a:t>
              </a:r>
            </a:p>
          </p:txBody>
        </p:sp>
        <p:sp>
          <p:nvSpPr>
            <p:cNvPr id="13" name="Rectangle 12">
              <a:extLst>
                <a:ext uri="{FF2B5EF4-FFF2-40B4-BE49-F238E27FC236}">
                  <a16:creationId xmlns:a16="http://schemas.microsoft.com/office/drawing/2014/main" id="{BFEDB9EA-1EAA-554E-AC5B-A8040C8ADE00}"/>
                </a:ext>
              </a:extLst>
            </p:cNvPr>
            <p:cNvSpPr/>
            <p:nvPr/>
          </p:nvSpPr>
          <p:spPr bwMode="auto">
            <a:xfrm>
              <a:off x="4886324" y="96025"/>
              <a:ext cx="2553446" cy="1739756"/>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9" name="Rectangle 8">
            <a:extLst>
              <a:ext uri="{FF2B5EF4-FFF2-40B4-BE49-F238E27FC236}">
                <a16:creationId xmlns:a16="http://schemas.microsoft.com/office/drawing/2014/main" id="{F6F75EE5-8F99-944A-B3A0-07F588CB5554}"/>
              </a:ext>
            </a:extLst>
          </p:cNvPr>
          <p:cNvSpPr>
            <a:spLocks noChangeArrowheads="1"/>
          </p:cNvSpPr>
          <p:nvPr/>
        </p:nvSpPr>
        <p:spPr bwMode="auto">
          <a:xfrm>
            <a:off x="0" y="3306228"/>
            <a:ext cx="12192000" cy="1088803"/>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itchFamily="34" charset="0"/>
                <a:ea typeface="ヒラギノ角ゴ Pro W3" charset="-128"/>
              </a:rPr>
              <a:t>Thursday, July 2, 2020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itchFamily="34" charset="0"/>
                <a:ea typeface="ヒラギノ角ゴ Pro W3" charset="-128"/>
              </a:rPr>
              <a:t>12:00 PM – 1:00 PM ET</a:t>
            </a:r>
          </a:p>
        </p:txBody>
      </p:sp>
    </p:spTree>
    <p:extLst>
      <p:ext uri="{BB962C8B-B14F-4D97-AF65-F5344CB8AC3E}">
        <p14:creationId xmlns:p14="http://schemas.microsoft.com/office/powerpoint/2010/main" val="33798904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p:cNvSpPr txBox="1">
            <a:spLocks noChangeArrowheads="1"/>
          </p:cNvSpPr>
          <p:nvPr/>
        </p:nvSpPr>
        <p:spPr bwMode="auto">
          <a:xfrm>
            <a:off x="4932363" y="5703888"/>
            <a:ext cx="232727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20000"/>
              </a:spcAft>
              <a:buClr>
                <a:srgbClr val="000000"/>
              </a:buClr>
              <a:buSzPct val="80000"/>
              <a:buFont typeface="Wingdings" charset="2"/>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Moderator</a:t>
            </a:r>
            <a:br>
              <a:rPr kumimoji="0" lang="en-US" altLang="x-none" sz="2200" b="1" i="0" u="none" strike="noStrike" kern="1200" cap="none" spc="0" normalizeH="0" baseline="0" noProof="0" dirty="0">
                <a:ln>
                  <a:noFill/>
                </a:ln>
                <a:solidFill>
                  <a:srgbClr val="FFFFFF"/>
                </a:solidFill>
                <a:effectLst/>
                <a:uLnTx/>
                <a:uFillTx/>
                <a:latin typeface="Arial" charset="0"/>
                <a:ea typeface="ＭＳ Ｐゴシック" charset="-128"/>
              </a:rPr>
            </a:br>
            <a:r>
              <a:rPr kumimoji="0" lang="en-US" altLang="x-none" sz="2200" b="1" i="0" u="none" strike="noStrike" kern="1200" cap="none" spc="0" normalizeH="0" baseline="0" noProof="0" dirty="0">
                <a:ln>
                  <a:noFill/>
                </a:ln>
                <a:solidFill>
                  <a:srgbClr val="002B50"/>
                </a:solidFill>
                <a:effectLst/>
                <a:uLnTx/>
                <a:uFillTx/>
                <a:latin typeface="Arial" charset="0"/>
                <a:ea typeface="ＭＳ Ｐゴシック" charset="-128"/>
              </a:rPr>
              <a:t>Neil Love, MD</a:t>
            </a:r>
          </a:p>
        </p:txBody>
      </p:sp>
      <p:sp>
        <p:nvSpPr>
          <p:cNvPr id="8" name="Text Box 7"/>
          <p:cNvSpPr txBox="1">
            <a:spLocks noChangeArrowheads="1"/>
          </p:cNvSpPr>
          <p:nvPr/>
        </p:nvSpPr>
        <p:spPr bwMode="auto">
          <a:xfrm>
            <a:off x="5469066" y="4284663"/>
            <a:ext cx="125386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2200" b="1" i="0" u="none" strike="noStrike" kern="1200" cap="none" spc="0" normalizeH="0" baseline="0" noProof="0" dirty="0">
                <a:ln>
                  <a:noFill/>
                </a:ln>
                <a:solidFill>
                  <a:srgbClr val="0432FF"/>
                </a:solidFill>
                <a:effectLst/>
                <a:uLnTx/>
                <a:uFillTx/>
                <a:latin typeface="Arial" charset="0"/>
                <a:ea typeface="ＭＳ Ｐゴシック" charset="-128"/>
              </a:rPr>
              <a:t>Faculty </a:t>
            </a:r>
          </a:p>
        </p:txBody>
      </p:sp>
      <p:sp>
        <p:nvSpPr>
          <p:cNvPr id="9" name="Rectangle 8"/>
          <p:cNvSpPr>
            <a:spLocks noChangeArrowheads="1"/>
          </p:cNvSpPr>
          <p:nvPr/>
        </p:nvSpPr>
        <p:spPr bwMode="auto">
          <a:xfrm>
            <a:off x="0" y="144463"/>
            <a:ext cx="12192000"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3800" b="1" i="0" u="none" strike="noStrike" kern="1200" cap="none" spc="0" normalizeH="0" baseline="0" noProof="0" dirty="0">
                <a:ln>
                  <a:noFill/>
                </a:ln>
                <a:solidFill>
                  <a:srgbClr val="0432FF"/>
                </a:solidFill>
                <a:effectLst/>
                <a:uLnTx/>
                <a:uFillTx/>
                <a:latin typeface="Arial" charset="0"/>
                <a:ea typeface="ヒラギノ角ゴ Pro W3" charset="-128"/>
              </a:rPr>
              <a:t>Oncology Grand Rounds</a:t>
            </a:r>
          </a:p>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3600" b="1" i="0" u="none" strike="noStrike" kern="1200" cap="none" spc="0" normalizeH="0" baseline="0" noProof="0" dirty="0">
                <a:ln>
                  <a:noFill/>
                </a:ln>
                <a:solidFill>
                  <a:srgbClr val="0432FF"/>
                </a:solidFill>
                <a:effectLst/>
                <a:uLnTx/>
                <a:uFillTx/>
                <a:latin typeface="Arial" charset="0"/>
                <a:ea typeface="ヒラギノ角ゴ Pro W3" charset="-128"/>
              </a:rPr>
              <a:t>New Agents and Strategies in Prostate Cancer </a:t>
            </a:r>
          </a:p>
          <a:p>
            <a:pPr marL="0" marR="0" lvl="0" indent="0" algn="ctr" defTabSz="914400" rtl="0" eaLnBrk="0" fontAlgn="base" latinLnBrk="0" hangingPunct="0">
              <a:lnSpc>
                <a:spcPts val="3800"/>
              </a:lnSpc>
              <a:spcBef>
                <a:spcPts val="1800"/>
              </a:spcBef>
              <a:spcAft>
                <a:spcPts val="0"/>
              </a:spcAft>
              <a:buClrTx/>
              <a:buSzTx/>
              <a:buFontTx/>
              <a:buNone/>
              <a:tabLst/>
              <a:defRPr/>
            </a:pP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Tuesday, June 30, 2020</a:t>
            </a:r>
            <a:b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br>
            <a:r>
              <a:rPr kumimoji="0" lang="en-US" altLang="x-none" sz="2600" b="1" i="0" u="none" strike="noStrike" kern="1200" cap="none" spc="0" normalizeH="0" baseline="0" noProof="0" dirty="0">
                <a:ln>
                  <a:noFill/>
                </a:ln>
                <a:solidFill>
                  <a:srgbClr val="002B50"/>
                </a:solidFill>
                <a:effectLst/>
                <a:uLnTx/>
                <a:uFillTx/>
                <a:latin typeface="Arial" charset="0"/>
                <a:ea typeface="ヒラギノ角ゴ Pro W3" charset="-128"/>
              </a:rPr>
              <a:t>5:00 PM – 6:30 PM ET</a:t>
            </a:r>
          </a:p>
        </p:txBody>
      </p:sp>
      <p:sp>
        <p:nvSpPr>
          <p:cNvPr id="11" name="Text Box 6">
            <a:extLst>
              <a:ext uri="{FF2B5EF4-FFF2-40B4-BE49-F238E27FC236}">
                <a16:creationId xmlns:a16="http://schemas.microsoft.com/office/drawing/2014/main" id="{8223A37A-E6BB-4141-B476-9176466C5B50}"/>
              </a:ext>
            </a:extLst>
          </p:cNvPr>
          <p:cNvSpPr txBox="1">
            <a:spLocks noChangeArrowheads="1"/>
          </p:cNvSpPr>
          <p:nvPr/>
        </p:nvSpPr>
        <p:spPr bwMode="auto">
          <a:xfrm>
            <a:off x="914400" y="4724400"/>
            <a:ext cx="1089660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t>Robert </a:t>
            </a:r>
            <a:r>
              <a:rPr kumimoji="0" lang="en-US" sz="2000" b="1" i="0" u="none" strike="noStrike" kern="1200" cap="none" spc="0" normalizeH="0" baseline="0" noProof="0" dirty="0" err="1">
                <a:ln>
                  <a:noFill/>
                </a:ln>
                <a:solidFill>
                  <a:srgbClr val="002B50"/>
                </a:solidFill>
                <a:effectLst/>
                <a:uLnTx/>
                <a:uFillTx/>
                <a:latin typeface="Arial" charset="0"/>
                <a:ea typeface="ＭＳ Ｐゴシック" charset="-128"/>
              </a:rPr>
              <a:t>Dreicer</a:t>
            </a:r>
            <a: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t>, MD, MS</a:t>
            </a:r>
            <a:b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br>
            <a: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t>Kara M Olivier, NP, APRN-BC</a:t>
            </a:r>
            <a:b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br>
            <a: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t>Victoria </a:t>
            </a:r>
            <a:r>
              <a:rPr kumimoji="0" lang="en-US" sz="2000" b="1" i="0" u="none" strike="noStrike" kern="1200" cap="none" spc="0" normalizeH="0" baseline="0" noProof="0" dirty="0" err="1">
                <a:ln>
                  <a:noFill/>
                </a:ln>
                <a:solidFill>
                  <a:srgbClr val="002B50"/>
                </a:solidFill>
                <a:effectLst/>
                <a:uLnTx/>
                <a:uFillTx/>
                <a:latin typeface="Arial" charset="0"/>
                <a:ea typeface="ＭＳ Ｐゴシック" charset="-128"/>
              </a:rPr>
              <a:t>Sinibaldi</a:t>
            </a:r>
            <a: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t>, RN, MS, CS, CANP, BC</a:t>
            </a:r>
            <a:b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br>
            <a:r>
              <a:rPr kumimoji="0" lang="en-US" sz="2000" b="1" i="0" u="none" strike="noStrike" kern="1200" cap="none" spc="0" normalizeH="0" baseline="0" noProof="0" dirty="0">
                <a:ln>
                  <a:noFill/>
                </a:ln>
                <a:solidFill>
                  <a:srgbClr val="002B50"/>
                </a:solidFill>
                <a:effectLst/>
                <a:uLnTx/>
                <a:uFillTx/>
                <a:latin typeface="Arial" charset="0"/>
                <a:ea typeface="ＭＳ Ｐゴシック" charset="-128"/>
              </a:rPr>
              <a:t>Matthew R Smith, MD, PhD</a:t>
            </a:r>
            <a:endParaRPr kumimoji="0" lang="en-US" altLang="x-none" sz="2200" b="1" i="0" u="none" strike="noStrike" kern="1200" cap="none" spc="0" normalizeH="0" baseline="0" noProof="0" dirty="0">
              <a:ln>
                <a:noFill/>
              </a:ln>
              <a:solidFill>
                <a:srgbClr val="002B50"/>
              </a:solidFill>
              <a:effectLst/>
              <a:uLnTx/>
              <a:uFillTx/>
              <a:latin typeface="Arial" charset="0"/>
              <a:ea typeface="ヒラギノ角ゴ Pro W3" charset="-128"/>
            </a:endParaRPr>
          </a:p>
        </p:txBody>
      </p:sp>
    </p:spTree>
    <p:extLst>
      <p:ext uri="{BB962C8B-B14F-4D97-AF65-F5344CB8AC3E}">
        <p14:creationId xmlns:p14="http://schemas.microsoft.com/office/powerpoint/2010/main" val="1920574678"/>
      </p:ext>
    </p:extLst>
  </p:cSld>
  <p:clrMapOvr>
    <a:masterClrMapping/>
  </p:clrMapOvr>
  <p:transition spd="slow" advClick="0"/>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006435"/>
      </p:ext>
    </p:extLst>
  </p:cSld>
  <p:clrMapOvr>
    <a:masterClrMapping/>
  </p:clrMapOvr>
  <p:transition spd="slow" advClick="0"/>
</p:sld>
</file>

<file path=ppt/theme/theme1.xml><?xml version="1.0" encoding="utf-8"?>
<a:theme xmlns:a="http://schemas.openxmlformats.org/drawingml/2006/main" name="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2_Edg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PO Template">
  <a:themeElements>
    <a:clrScheme name="Custom 32">
      <a:dk1>
        <a:sysClr val="windowText" lastClr="000000"/>
      </a:dk1>
      <a:lt1>
        <a:sysClr val="window" lastClr="FFFFFF"/>
      </a:lt1>
      <a:dk2>
        <a:srgbClr val="44546A"/>
      </a:dk2>
      <a:lt2>
        <a:srgbClr val="E7E6E6"/>
      </a:lt2>
      <a:accent1>
        <a:srgbClr val="006699"/>
      </a:accent1>
      <a:accent2>
        <a:srgbClr val="ED7D31"/>
      </a:accent2>
      <a:accent3>
        <a:srgbClr val="008080"/>
      </a:accent3>
      <a:accent4>
        <a:srgbClr val="FFC000"/>
      </a:accent4>
      <a:accent5>
        <a:srgbClr val="5B9BD5"/>
      </a:accent5>
      <a:accent6>
        <a:srgbClr val="00CC99"/>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Custom 2">
      <a:dk1>
        <a:srgbClr val="000000"/>
      </a:dk1>
      <a:lt1>
        <a:sysClr val="window" lastClr="FFFFFF"/>
      </a:lt1>
      <a:dk2>
        <a:srgbClr val="161A2E"/>
      </a:dk2>
      <a:lt2>
        <a:srgbClr val="F0F0F4"/>
      </a:lt2>
      <a:accent1>
        <a:srgbClr val="161A2E"/>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7" ma:contentTypeDescription="Create a new document." ma:contentTypeScope="" ma:versionID="0836c851ab56100df1895fa2a218104e">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fd973d22d93f3f1ceb87c2fa5e19ecd8"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QID xmlns="96f1686b-f877-4eb8-89ab-3a67a5dc2612" xsi:nil="true"/>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F634EBD2-0FB1-41C5-93E5-E27DF6C1ABC7}"/>
</file>

<file path=customXml/itemProps2.xml><?xml version="1.0" encoding="utf-8"?>
<ds:datastoreItem xmlns:ds="http://schemas.openxmlformats.org/officeDocument/2006/customXml" ds:itemID="{B57CF00C-80B0-4CA0-BDB0-CF2B43199505}"/>
</file>

<file path=customXml/itemProps3.xml><?xml version="1.0" encoding="utf-8"?>
<ds:datastoreItem xmlns:ds="http://schemas.openxmlformats.org/officeDocument/2006/customXml" ds:itemID="{EC24782B-8304-4107-8ED6-9DB127E25FA3}"/>
</file>

<file path=docProps/app.xml><?xml version="1.0" encoding="utf-8"?>
<Properties xmlns="http://schemas.openxmlformats.org/officeDocument/2006/extended-properties" xmlns:vt="http://schemas.openxmlformats.org/officeDocument/2006/docPropsVTypes">
  <Template/>
  <TotalTime>26212</TotalTime>
  <Words>5179</Words>
  <Application>Microsoft Macintosh PowerPoint</Application>
  <PresentationFormat>Widescreen</PresentationFormat>
  <Paragraphs>802</Paragraphs>
  <Slides>68</Slides>
  <Notes>14</Notes>
  <HiddenSlides>0</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68</vt:i4>
      </vt:variant>
    </vt:vector>
  </HeadingPairs>
  <TitlesOfParts>
    <vt:vector size="92" baseType="lpstr">
      <vt:lpstr>Arial</vt:lpstr>
      <vt:lpstr>Arial Narrow</vt:lpstr>
      <vt:lpstr>Calibri</vt:lpstr>
      <vt:lpstr>Calibri Light</vt:lpstr>
      <vt:lpstr>Comic Sans MS</vt:lpstr>
      <vt:lpstr>Courier New</vt:lpstr>
      <vt:lpstr>Futura</vt:lpstr>
      <vt:lpstr>Garamond</vt:lpstr>
      <vt:lpstr>Times</vt:lpstr>
      <vt:lpstr>Times New Roman</vt:lpstr>
      <vt:lpstr>Verdana</vt:lpstr>
      <vt:lpstr>Wingdings</vt:lpstr>
      <vt:lpstr>Wingdings 2</vt:lpstr>
      <vt:lpstr>Blank Presentation</vt:lpstr>
      <vt:lpstr>4_Blank Presentation</vt:lpstr>
      <vt:lpstr>5_Blank Presentation</vt:lpstr>
      <vt:lpstr>1_Office Theme</vt:lpstr>
      <vt:lpstr>APO Template</vt:lpstr>
      <vt:lpstr>3_Office Theme</vt:lpstr>
      <vt:lpstr>4_Office Theme</vt:lpstr>
      <vt:lpstr>Office Theme</vt:lpstr>
      <vt:lpstr>2_Default Design</vt:lpstr>
      <vt:lpstr>2_Edge</vt:lpstr>
      <vt:lpstr>1_Blank Presentation</vt:lpstr>
      <vt:lpstr>PowerPoint Presentation</vt:lpstr>
      <vt:lpstr>PowerPoint Presentation</vt:lpstr>
      <vt:lpstr>About the Enduring Program</vt:lpstr>
      <vt:lpstr>Make the Meeting Even More Relevant to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Case 1: 56-year-old man (from the practice of Ms Olivier)</vt:lpstr>
      <vt:lpstr>Overview of Prostate Cancer  </vt:lpstr>
      <vt:lpstr>Clinical Disease States Model of Prostate Cancer1</vt:lpstr>
      <vt:lpstr>Abiraterone may be challenging to administer to a patient …</vt:lpstr>
      <vt:lpstr>Men with complete testosterone suppression have minimal or no sexual libido.</vt:lpstr>
      <vt:lpstr>Prostate Cancer</vt:lpstr>
      <vt:lpstr>Considerations</vt:lpstr>
      <vt:lpstr>Balancing the benefits/risks of treatment</vt:lpstr>
      <vt:lpstr>Agenda</vt:lpstr>
      <vt:lpstr>Case 2: 75-year-old man with M0 prostate cancer (from the practice of Ms Sinibaldi)</vt:lpstr>
      <vt:lpstr>Management of Nonmetastatic Castration-Resistant Prostate Cancer (CRPC)</vt:lpstr>
      <vt:lpstr>Men with detectable PSA levels after radical prostatectomy almost always die of metastatic disease.</vt:lpstr>
      <vt:lpstr>There is no discernible difference in the side-effect profiles of enzalutamide, darolutamide and apalutamide.</vt:lpstr>
      <vt:lpstr>Definition of nmCRPC</vt:lpstr>
      <vt:lpstr>Context</vt:lpstr>
      <vt:lpstr>nmCRPC Is a Deadly Disease1</vt:lpstr>
      <vt:lpstr>Next-Generation Androgen Receptor Inhibitors1,2</vt:lpstr>
      <vt:lpstr>Oral Anti Androgens Approved For M0 Prostate Cancer – How do you choose?</vt:lpstr>
      <vt:lpstr>Nursing implications:  oral agents</vt:lpstr>
      <vt:lpstr>Nursing implications: oral agents (cont.’)</vt:lpstr>
      <vt:lpstr>FDA Approval of Apalutamide1</vt:lpstr>
      <vt:lpstr>SPARTAN: Apalutamide vs Placebo  Study Design1,2</vt:lpstr>
      <vt:lpstr>PROSPER: Enzalutamide vs Placebo  Study Design1,2</vt:lpstr>
      <vt:lpstr>ARAMIS: Darolutamide vs Placebo Study Design1,2</vt:lpstr>
      <vt:lpstr>Primary Endpoint: Metastasis-Free Survival</vt:lpstr>
      <vt:lpstr>Adverse Events of Interest</vt:lpstr>
      <vt:lpstr>Agenda</vt:lpstr>
      <vt:lpstr>Case 3: 57-year-old man with de novo metastatic prostate cancer (from the practice of Ms Olivier)</vt:lpstr>
      <vt:lpstr>57-year-old man with de novo metastatic prostate cancer (from the practice of Ms Olivier)</vt:lpstr>
      <vt:lpstr>Strategies in the Management of Metastatic Hormone-Sensitive Prostate Cancer </vt:lpstr>
      <vt:lpstr>Men who have metastatic prostate cancer on initial diagnosis have the greatest chance for sustained response with androgen deprivation and…</vt:lpstr>
      <vt:lpstr>Selected FDA Approved Drugs in Advanced Prostate Cancer</vt:lpstr>
      <vt:lpstr>Clinical Decision-Making Hormone-Sensitive Metastatic Disease</vt:lpstr>
      <vt:lpstr>Choosing Oral Antiandrogen</vt:lpstr>
      <vt:lpstr>Monitoring</vt:lpstr>
      <vt:lpstr>LATITUDE Final Overall Survival Analysis By Volume of Disease (CHAARTED definition*)</vt:lpstr>
      <vt:lpstr>Summary Results for ADT + Enzalutamide (ARCHES) and Apalutamide (TITAN) in Metastatic HSPC</vt:lpstr>
      <vt:lpstr>Agenda</vt:lpstr>
      <vt:lpstr>Case 4: 56-year-old man with metastatic castration resistant prostate cancer  (from the practice of Ms Sinibaldi)</vt:lpstr>
      <vt:lpstr>Management of Metastatic Castration-Resistant Prostate Cancer (mCRPC)</vt:lpstr>
      <vt:lpstr>Timeline of FDA Approvals in Metastatic  Castration-Resistant Prostate Cancer</vt:lpstr>
      <vt:lpstr>Metastatic Castration-Resistant Prostate Cancer (mCRPC)</vt:lpstr>
      <vt:lpstr>  Therapeutic Decision Making in Metastatic Castration-Resistant Prostate Cancer (mCRPC) </vt:lpstr>
      <vt:lpstr>Selected FDA Approved Drugs in Advanced Prostate Cancer</vt:lpstr>
      <vt:lpstr>Range of an α-emitting Radiopharmaceutical Compared to a β-emitter</vt:lpstr>
      <vt:lpstr>Nursing implications: Radium-223</vt:lpstr>
      <vt:lpstr>Nursing implications: Radium-223</vt:lpstr>
      <vt:lpstr>CARD: Cabazitaxel vs Abiraterone or Enzalutamide in mCRPC Previously Treated with Docetaxel and an Androgen-Signaling-Targeted Inhibitor</vt:lpstr>
      <vt:lpstr>Nursing Implications: Cabazitaxel chemotherapy</vt:lpstr>
      <vt:lpstr>Novel Agents for mCRPC</vt:lpstr>
      <vt:lpstr>PSMA-PET Results in Patients With High-Risk nmCRPC (nmCRPC, Negative Conventional Imaging, PSADT &lt;10 mo)1</vt:lpstr>
      <vt:lpstr>FDA approves olaparib for HRR gene-mutated metastatic castration-resistant prostate cancer Press Release – May 19, 2020</vt:lpstr>
      <vt:lpstr>FDA grants accelerated approval to rucaparib for BRCA-mutated metastatic castration-resistant prostate cancer  Press Release – May 15, 2020</vt:lpstr>
      <vt:lpstr>PowerPoint Presentation</vt:lpstr>
      <vt:lpstr>Thank you for joining us!   CNE (NCPD) credit information will be emailed to each participant tomorrow morning.</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Microsoft Office User</cp:lastModifiedBy>
  <cp:revision>2420</cp:revision>
  <cp:lastPrinted>2020-06-29T16:04:13Z</cp:lastPrinted>
  <dcterms:created xsi:type="dcterms:W3CDTF">2012-08-13T12:55:31Z</dcterms:created>
  <dcterms:modified xsi:type="dcterms:W3CDTF">2020-06-30T19:49:44Z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TaxKeyword">
    <vt:lpwstr/>
  </property>
</Properties>
</file>