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7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728" r:id="rId1"/>
    <p:sldMasterId id="2147483760" r:id="rId2"/>
    <p:sldMasterId id="2147483776" r:id="rId3"/>
  </p:sldMasterIdLst>
  <p:notesMasterIdLst>
    <p:notesMasterId r:id="rId27"/>
  </p:notesMasterIdLst>
  <p:sldIdLst>
    <p:sldId id="289" r:id="rId4"/>
    <p:sldId id="309" r:id="rId5"/>
    <p:sldId id="278" r:id="rId6"/>
    <p:sldId id="279" r:id="rId7"/>
    <p:sldId id="297" r:id="rId8"/>
    <p:sldId id="296" r:id="rId9"/>
    <p:sldId id="288" r:id="rId10"/>
    <p:sldId id="312" r:id="rId11"/>
    <p:sldId id="295" r:id="rId12"/>
    <p:sldId id="302" r:id="rId13"/>
    <p:sldId id="281" r:id="rId14"/>
    <p:sldId id="290" r:id="rId15"/>
    <p:sldId id="301" r:id="rId16"/>
    <p:sldId id="292" r:id="rId17"/>
    <p:sldId id="310" r:id="rId18"/>
    <p:sldId id="304" r:id="rId19"/>
    <p:sldId id="260" r:id="rId20"/>
    <p:sldId id="306" r:id="rId21"/>
    <p:sldId id="307" r:id="rId22"/>
    <p:sldId id="308" r:id="rId23"/>
    <p:sldId id="311" r:id="rId24"/>
    <p:sldId id="275" r:id="rId25"/>
    <p:sldId id="273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h Prins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4C65177-9049-4191-B2FA-47BF512208BB}">
  <a:tblStyle styleId="{D4C65177-9049-4191-B2FA-47BF512208B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2" autoAdjust="0"/>
    <p:restoredTop sz="94654"/>
  </p:normalViewPr>
  <p:slideViewPr>
    <p:cSldViewPr snapToGrid="0">
      <p:cViewPr varScale="1">
        <p:scale>
          <a:sx n="103" d="100"/>
          <a:sy n="103" d="100"/>
        </p:scale>
        <p:origin x="184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customXml" Target="../customXml/item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39028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525fb297c3_0_1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525fb297c3_0_16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Voiceover: An independent test set was used to assess performance and the consistency between training and test suggests no evidence of overfitting.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2073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8AAFEB-2011-45E5-A042-F58DE3AF056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1940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8AAFEB-2011-45E5-A042-F58DE3AF056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1299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525fb297c3_0_1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525fb297c3_0_1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Continuation from previous slide: ...Given that some noncancer participants resulted in a cancer-like signal, this suggests that the specificity is underestimated and that it may be higher once F/U is collected on all patients.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are following these 8 participants, and previously reported that two of those 5 participants in the training set were subsequently diagnosed with cancer: one with stage 2 endometrial cancer, and one with stage 3 ovarian cancer. We also recently learned that a third of those five “non-cancer” participants with a cancer-like signal was diagnosed with stage IV lung cancer. To date, none of the “non-cancer” participants with a cancer-like signal in the test set has been subsequently diagnosed with cancer.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Other notes: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-We do not have follow-up on *all* non-cancer participants yet, so may not be accounting for other subsequently diagnosed cancers in the non-cancer cohort that did not result in a “cancer-like” signal upon blood draw for this study.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-5-year follow-up will enable identification of participants who are subsequently diagnosed with cancer. This is important, as we expect a latent rate of undiagnosed cancer of approximately 1%. To account for this, we report sensitivity at a 98% specificity instead of 99%, which would be confounded by undiagnosed cancers. Indeed, so far we have observed 3 of the 5 “false positives” in participants without cancer in the training set subsequently diagnosed with cancer….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If asked, </a:t>
            </a:r>
            <a:r>
              <a:rPr lang="en" b="1"/>
              <a:t>here are additional details on the training set “false positives”: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Endometrial cancer: identified 3 months after blood draw.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Ovarian cancer: identified 2 months after blood draw.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Lung cancer: </a:t>
            </a:r>
            <a:r>
              <a:rPr lang="en" b="1"/>
              <a:t>identified 15 months after blood draw.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is important to note that this is a research study, and as such is </a:t>
            </a:r>
            <a:r>
              <a:rPr lang="en" b="1"/>
              <a:t>not returning results to participants. </a:t>
            </a:r>
            <a:r>
              <a:rPr lang="en"/>
              <a:t>The diagnoses - particularly the lung cancer diagnosis - are extremely unfortunate for the participants, but are encouraging for the assays’ ability to detect cancer prior to the onset of symptoms.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0214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525fb297c3_0_1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525fb297c3_0_16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Voiceover: An independent test set was used to assess performance and the consistency between training and test suggests no evidence of overfitting.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65874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525fb297c3_0_1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525fb297c3_0_16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Voiceover: An independent test set was used to assess performance and the consistency between training and test suggests no evidence of overfitting.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45909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525fb297c3_0_1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525fb297c3_0_16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Voiceover: An independent test set was used to assess performance and the consistency between training and test suggests no evidence of overfitting.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15919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525fb297c3_0_1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525fb297c3_0_16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Voiceover: An independent test set was used to assess performance and the consistency between training and test suggests no evidence of overfitting.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58597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525fb297c3_0_1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525fb297c3_0_16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Voiceover: An independent test set was used to assess performance and the consistency between training and test suggests no evidence of overfitting.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2392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525fb297c3_0_1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525fb297c3_0_16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Voiceover: An independent test set was used to assess performance and the consistency between training and test suggests no evidence of overfitting.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33764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525fb297c3_0_1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525fb297c3_0_1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4334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7" name="Google Shape;2967;g62e2b42e0c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8" name="Google Shape;2968;g62e2b42e0c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4148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8" name="Google Shape;2988;g648edcf3ff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9" name="Google Shape;2989;g648edcf3ff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9713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c. Subtitle - Bullets - 2 columns">
  <p:cSld name="1_Title and Body Text Layout No Subtitle or Footnote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 txBox="1">
            <a:spLocks noGrp="1"/>
          </p:cNvSpPr>
          <p:nvPr>
            <p:ph type="subTitle" idx="1"/>
          </p:nvPr>
        </p:nvSpPr>
        <p:spPr>
          <a:xfrm>
            <a:off x="713100" y="5639767"/>
            <a:ext cx="10849600" cy="574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67">
                <a:solidFill>
                  <a:srgbClr val="949494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5"/>
          <p:cNvSpPr txBox="1">
            <a:spLocks noGrp="1"/>
          </p:cNvSpPr>
          <p:nvPr>
            <p:ph type="body" idx="2"/>
          </p:nvPr>
        </p:nvSpPr>
        <p:spPr>
          <a:xfrm>
            <a:off x="713067" y="1454200"/>
            <a:ext cx="5427600" cy="39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2133">
                <a:solidFill>
                  <a:schemeClr val="dk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defRPr>
            </a:lvl1pPr>
            <a:lvl2pPr marL="1219170" lvl="1" indent="-440256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754" lvl="2" indent="-440256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■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8339" lvl="3" indent="-440256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lvl="4" indent="-440256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lvl="5" indent="-440256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■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lvl="6" indent="-440256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lvl="7" indent="-440256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lvl="8" indent="-440256" rtl="0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Roboto Light"/>
              <a:buChar char="■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19" name="Google Shape;219;p35"/>
          <p:cNvSpPr txBox="1">
            <a:spLocks noGrp="1"/>
          </p:cNvSpPr>
          <p:nvPr>
            <p:ph type="body" idx="3"/>
          </p:nvPr>
        </p:nvSpPr>
        <p:spPr>
          <a:xfrm>
            <a:off x="6135133" y="1454200"/>
            <a:ext cx="5427600" cy="39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2133">
                <a:solidFill>
                  <a:schemeClr val="dk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defRPr>
            </a:lvl1pPr>
            <a:lvl2pPr marL="1219170" lvl="1" indent="-440256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754" lvl="2" indent="-440256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■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8339" lvl="3" indent="-440256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lvl="4" indent="-440256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lvl="5" indent="-440256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■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lvl="6" indent="-440256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lvl="7" indent="-440256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lvl="8" indent="-440256" rtl="0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Roboto Light"/>
              <a:buChar char="■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20" name="Google Shape;220;p35"/>
          <p:cNvSpPr txBox="1">
            <a:spLocks noGrp="1"/>
          </p:cNvSpPr>
          <p:nvPr>
            <p:ph type="title"/>
          </p:nvPr>
        </p:nvSpPr>
        <p:spPr>
          <a:xfrm>
            <a:off x="713113" y="454807"/>
            <a:ext cx="10849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 i="0" u="none" strike="noStrike" cap="none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"/>
              <a:buNone/>
              <a:defRPr sz="2800">
                <a:solidFill>
                  <a:schemeClr val="accent1"/>
                </a:solidFill>
                <a:latin typeface="Heebo"/>
                <a:ea typeface="Heebo"/>
                <a:cs typeface="Heebo"/>
                <a:sym typeface="Heebo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"/>
              <a:buNone/>
              <a:defRPr sz="2800">
                <a:solidFill>
                  <a:schemeClr val="accent1"/>
                </a:solidFill>
                <a:latin typeface="Heebo"/>
                <a:ea typeface="Heebo"/>
                <a:cs typeface="Heebo"/>
                <a:sym typeface="Heebo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"/>
              <a:buNone/>
              <a:defRPr sz="2800">
                <a:solidFill>
                  <a:schemeClr val="accent1"/>
                </a:solidFill>
                <a:latin typeface="Heebo"/>
                <a:ea typeface="Heebo"/>
                <a:cs typeface="Heebo"/>
                <a:sym typeface="Heebo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"/>
              <a:buNone/>
              <a:defRPr sz="2800">
                <a:solidFill>
                  <a:schemeClr val="accent1"/>
                </a:solidFill>
                <a:latin typeface="Heebo"/>
                <a:ea typeface="Heebo"/>
                <a:cs typeface="Heebo"/>
                <a:sym typeface="Heebo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"/>
              <a:buNone/>
              <a:defRPr sz="2800">
                <a:solidFill>
                  <a:schemeClr val="accent1"/>
                </a:solidFill>
                <a:latin typeface="Heebo"/>
                <a:ea typeface="Heebo"/>
                <a:cs typeface="Heebo"/>
                <a:sym typeface="Heebo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"/>
              <a:buNone/>
              <a:defRPr sz="2800">
                <a:solidFill>
                  <a:schemeClr val="accent1"/>
                </a:solidFill>
                <a:latin typeface="Heebo"/>
                <a:ea typeface="Heebo"/>
                <a:cs typeface="Heebo"/>
                <a:sym typeface="Heebo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"/>
              <a:buNone/>
              <a:defRPr sz="2800">
                <a:solidFill>
                  <a:schemeClr val="accent1"/>
                </a:solidFill>
                <a:latin typeface="Heebo"/>
                <a:ea typeface="Heebo"/>
                <a:cs typeface="Heebo"/>
                <a:sym typeface="Heebo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"/>
              <a:buNone/>
              <a:defRPr sz="2800">
                <a:solidFill>
                  <a:schemeClr val="accent1"/>
                </a:solidFill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  <p:sp>
        <p:nvSpPr>
          <p:cNvPr id="221" name="Google Shape;221;p35"/>
          <p:cNvSpPr txBox="1"/>
          <p:nvPr/>
        </p:nvSpPr>
        <p:spPr>
          <a:xfrm>
            <a:off x="10519500" y="6326600"/>
            <a:ext cx="15476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Heebo"/>
              <a:buNone/>
            </a:pPr>
            <a:fld id="{00000000-1234-1234-1234-123412341234}" type="slidenum">
              <a:rPr lang="en" sz="1067" i="0" u="none" strike="noStrike" cap="none">
                <a:solidFill>
                  <a:schemeClr val="accent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Font typeface="Heebo"/>
                <a:buNone/>
              </a:pPr>
              <a:t>‹#›</a:t>
            </a:fld>
            <a:endParaRPr sz="1067" i="0" u="none" strike="noStrike" cap="none">
              <a:solidFill>
                <a:schemeClr val="accent3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222" name="Google Shape;222;p35"/>
          <p:cNvSpPr txBox="1">
            <a:spLocks noGrp="1"/>
          </p:cNvSpPr>
          <p:nvPr>
            <p:ph type="subTitle" idx="4"/>
          </p:nvPr>
        </p:nvSpPr>
        <p:spPr>
          <a:xfrm>
            <a:off x="713100" y="868333"/>
            <a:ext cx="10849600" cy="57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3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Heebo"/>
                <a:ea typeface="Heebo"/>
                <a:cs typeface="Heebo"/>
                <a:sym typeface="Heebo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>
                <a:latin typeface="Heebo"/>
                <a:ea typeface="Heebo"/>
                <a:cs typeface="Heebo"/>
                <a:sym typeface="Heebo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>
                <a:latin typeface="Heebo"/>
                <a:ea typeface="Heebo"/>
                <a:cs typeface="Heebo"/>
                <a:sym typeface="Heebo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>
                <a:latin typeface="Heebo"/>
                <a:ea typeface="Heebo"/>
                <a:cs typeface="Heebo"/>
                <a:sym typeface="Heebo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>
                <a:latin typeface="Heebo"/>
                <a:ea typeface="Heebo"/>
                <a:cs typeface="Heebo"/>
                <a:sym typeface="Heebo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>
                <a:latin typeface="Heebo"/>
                <a:ea typeface="Heebo"/>
                <a:cs typeface="Heebo"/>
                <a:sym typeface="Heebo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>
                <a:latin typeface="Heebo"/>
                <a:ea typeface="Heebo"/>
                <a:cs typeface="Heebo"/>
                <a:sym typeface="Heebo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Body Text Layout No Subtitle or Footnote 1">
  <p:cSld name="1_Title and Body Text Layout No Subtitle or Footnote_4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 txBox="1">
            <a:spLocks noGrp="1"/>
          </p:cNvSpPr>
          <p:nvPr>
            <p:ph type="title"/>
          </p:nvPr>
        </p:nvSpPr>
        <p:spPr>
          <a:xfrm>
            <a:off x="485000" y="446716"/>
            <a:ext cx="10849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C52"/>
              </a:buClr>
              <a:buSzPts val="2400"/>
              <a:buFont typeface="Heebo"/>
              <a:buNone/>
              <a:defRPr sz="3200" b="0" i="0" u="none" strike="noStrike" cap="none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ebo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8" name="Google Shape;268;p44"/>
          <p:cNvSpPr txBox="1">
            <a:spLocks noGrp="1"/>
          </p:cNvSpPr>
          <p:nvPr>
            <p:ph type="body" idx="1"/>
          </p:nvPr>
        </p:nvSpPr>
        <p:spPr>
          <a:xfrm>
            <a:off x="476952" y="1199387"/>
            <a:ext cx="10765200" cy="4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  <a:defRPr i="0" u="none" strike="noStrike" cap="none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19170" marR="0" lvl="1" indent="-45718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Heebo"/>
              <a:buChar char="‒"/>
              <a:defRPr sz="240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2pPr>
            <a:lvl3pPr marL="1828754" marR="0" lvl="2" indent="-45718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Heebo"/>
              <a:buChar char="•"/>
              <a:defRPr sz="240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3pPr>
            <a:lvl4pPr marL="2438339" marR="0" lvl="3" indent="-457189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ebo"/>
              <a:buChar char="̶"/>
              <a:defRPr sz="240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4pPr>
            <a:lvl5pPr marL="3047924" marR="0" lvl="4" indent="-457189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ebo"/>
              <a:buChar char="•"/>
              <a:defRPr sz="240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5pPr>
            <a:lvl6pPr marL="3657509" marR="0" lvl="5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ebo"/>
              <a:buNone/>
              <a:defRPr sz="240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6pPr>
            <a:lvl7pPr marL="4267093" marR="0" lvl="6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ebo"/>
              <a:buNone/>
              <a:defRPr sz="240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7pPr>
            <a:lvl8pPr marL="4876678" marR="0" lvl="7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ebo"/>
              <a:buNone/>
              <a:defRPr sz="240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8pPr>
            <a:lvl9pPr marL="5486263" marR="0" lvl="8" indent="-304792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800"/>
              <a:buFont typeface="Heebo"/>
              <a:buNone/>
              <a:defRPr sz="240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Body Text Layout No Subtitle or Footnote 3">
  <p:cSld name="1_Title and Body Text Layout No Subtitle or Footnote_6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5"/>
          <p:cNvSpPr txBox="1">
            <a:spLocks noGrp="1"/>
          </p:cNvSpPr>
          <p:nvPr>
            <p:ph type="title"/>
          </p:nvPr>
        </p:nvSpPr>
        <p:spPr>
          <a:xfrm>
            <a:off x="485000" y="446716"/>
            <a:ext cx="10849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C52"/>
              </a:buClr>
              <a:buSzPts val="2400"/>
              <a:buFont typeface="Heebo"/>
              <a:buNone/>
              <a:defRPr sz="3200" b="0" i="0" u="none" strike="noStrike" cap="none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ebo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1" name="Google Shape;271;p45"/>
          <p:cNvSpPr txBox="1">
            <a:spLocks noGrp="1"/>
          </p:cNvSpPr>
          <p:nvPr>
            <p:ph type="body" idx="1"/>
          </p:nvPr>
        </p:nvSpPr>
        <p:spPr>
          <a:xfrm>
            <a:off x="476952" y="1199387"/>
            <a:ext cx="10765200" cy="4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  <a:defRPr i="0" u="none" strike="noStrike" cap="none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19170" marR="0" lvl="1" indent="-45718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Heebo"/>
              <a:buChar char="‒"/>
              <a:defRPr sz="240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2pPr>
            <a:lvl3pPr marL="1828754" marR="0" lvl="2" indent="-45718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Heebo"/>
              <a:buChar char="•"/>
              <a:defRPr sz="240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3pPr>
            <a:lvl4pPr marL="2438339" marR="0" lvl="3" indent="-457189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ebo"/>
              <a:buChar char="̶"/>
              <a:defRPr sz="240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4pPr>
            <a:lvl5pPr marL="3047924" marR="0" lvl="4" indent="-457189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ebo"/>
              <a:buChar char="•"/>
              <a:defRPr sz="240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5pPr>
            <a:lvl6pPr marL="3657509" marR="0" lvl="5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ebo"/>
              <a:buNone/>
              <a:defRPr sz="240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6pPr>
            <a:lvl7pPr marL="4267093" marR="0" lvl="6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ebo"/>
              <a:buNone/>
              <a:defRPr sz="240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7pPr>
            <a:lvl8pPr marL="4876678" marR="0" lvl="7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ebo"/>
              <a:buNone/>
              <a:defRPr sz="240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8pPr>
            <a:lvl9pPr marL="5486263" marR="0" lvl="8" indent="-304792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800"/>
              <a:buFont typeface="Heebo"/>
              <a:buNone/>
              <a:defRPr sz="240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a. Subtitle - Bullets - 1 column 1">
  <p:cSld name="5a. Subtitle - Bullets - 1 column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46"/>
          <p:cNvPicPr preferRelativeResize="0"/>
          <p:nvPr/>
        </p:nvPicPr>
        <p:blipFill/>
        <p:spPr>
          <a:xfrm>
            <a:off x="2117" y="2117"/>
            <a:ext cx="2000" cy="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74" name="Google Shape;274;p46"/>
          <p:cNvSpPr txBox="1">
            <a:spLocks noGrp="1"/>
          </p:cNvSpPr>
          <p:nvPr>
            <p:ph type="subTitle" idx="1"/>
          </p:nvPr>
        </p:nvSpPr>
        <p:spPr>
          <a:xfrm>
            <a:off x="713100" y="5639767"/>
            <a:ext cx="10849600" cy="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None/>
              <a:defRPr sz="1067" b="0" i="0" u="none" strike="noStrike" cap="none">
                <a:solidFill>
                  <a:srgbClr val="949494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defRPr>
            </a:lvl1pPr>
            <a:lvl2pPr marL="609585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219170" marR="0" lvl="2" indent="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754" marR="0" lvl="3" indent="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438339" marR="0" lvl="4" indent="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047924" marR="0" lvl="5" indent="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657509" marR="0" lvl="6" indent="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4267093" marR="0" lvl="7" indent="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876678" marR="0" lvl="8" indent="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5" name="Google Shape;275;p46"/>
          <p:cNvSpPr txBox="1">
            <a:spLocks noGrp="1"/>
          </p:cNvSpPr>
          <p:nvPr>
            <p:ph type="body" idx="2"/>
          </p:nvPr>
        </p:nvSpPr>
        <p:spPr>
          <a:xfrm>
            <a:off x="713067" y="1454200"/>
            <a:ext cx="10849600" cy="41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4402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2133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defRPr>
            </a:lvl1pPr>
            <a:lvl2pPr marL="1219170" marR="0" lvl="1" indent="-440256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2133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754" marR="0" lvl="2" indent="-440256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■"/>
              <a:defRPr sz="2133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8339" marR="0" lvl="3" indent="-440256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2133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marR="0" lvl="4" indent="-440256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2133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marR="0" lvl="5" indent="-440256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■"/>
              <a:defRPr sz="2133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marR="0" lvl="6" indent="-440256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2133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marR="0" lvl="7" indent="-440256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2133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marR="0" lvl="8" indent="-440256" algn="l" rtl="0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Roboto Light"/>
              <a:buChar char="■"/>
              <a:defRPr sz="2133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76" name="Google Shape;276;p46"/>
          <p:cNvSpPr txBox="1">
            <a:spLocks noGrp="1"/>
          </p:cNvSpPr>
          <p:nvPr>
            <p:ph type="title"/>
          </p:nvPr>
        </p:nvSpPr>
        <p:spPr>
          <a:xfrm>
            <a:off x="713112" y="454807"/>
            <a:ext cx="10849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Light"/>
              <a:buNone/>
              <a:defRPr sz="2800" b="0" i="0" u="none" strike="noStrike" cap="none">
                <a:solidFill>
                  <a:schemeClr val="accent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ebo"/>
              <a:buNone/>
              <a:defRPr sz="2800">
                <a:solidFill>
                  <a:schemeClr val="accent1"/>
                </a:solidFill>
                <a:latin typeface="Heebo"/>
                <a:ea typeface="Heebo"/>
                <a:cs typeface="Heebo"/>
                <a:sym typeface="Heebo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ebo"/>
              <a:buNone/>
              <a:defRPr sz="2800">
                <a:solidFill>
                  <a:schemeClr val="accent1"/>
                </a:solidFill>
                <a:latin typeface="Heebo"/>
                <a:ea typeface="Heebo"/>
                <a:cs typeface="Heebo"/>
                <a:sym typeface="Heebo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ebo"/>
              <a:buNone/>
              <a:defRPr sz="2800">
                <a:solidFill>
                  <a:schemeClr val="accent1"/>
                </a:solidFill>
                <a:latin typeface="Heebo"/>
                <a:ea typeface="Heebo"/>
                <a:cs typeface="Heebo"/>
                <a:sym typeface="Heebo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ebo"/>
              <a:buNone/>
              <a:defRPr sz="2800">
                <a:solidFill>
                  <a:schemeClr val="accent1"/>
                </a:solidFill>
                <a:latin typeface="Heebo"/>
                <a:ea typeface="Heebo"/>
                <a:cs typeface="Heebo"/>
                <a:sym typeface="Heebo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ebo"/>
              <a:buNone/>
              <a:defRPr sz="2800">
                <a:solidFill>
                  <a:schemeClr val="accent1"/>
                </a:solidFill>
                <a:latin typeface="Heebo"/>
                <a:ea typeface="Heebo"/>
                <a:cs typeface="Heebo"/>
                <a:sym typeface="Heebo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ebo"/>
              <a:buNone/>
              <a:defRPr sz="2800">
                <a:solidFill>
                  <a:schemeClr val="accent1"/>
                </a:solidFill>
                <a:latin typeface="Heebo"/>
                <a:ea typeface="Heebo"/>
                <a:cs typeface="Heebo"/>
                <a:sym typeface="Heebo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ebo"/>
              <a:buNone/>
              <a:defRPr sz="2800">
                <a:solidFill>
                  <a:schemeClr val="accent1"/>
                </a:solidFill>
                <a:latin typeface="Heebo"/>
                <a:ea typeface="Heebo"/>
                <a:cs typeface="Heebo"/>
                <a:sym typeface="Heebo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ebo"/>
              <a:buNone/>
              <a:defRPr sz="2800">
                <a:solidFill>
                  <a:schemeClr val="accent1"/>
                </a:solidFill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  <p:sp>
        <p:nvSpPr>
          <p:cNvPr id="277" name="Google Shape;277;p46"/>
          <p:cNvSpPr txBox="1"/>
          <p:nvPr/>
        </p:nvSpPr>
        <p:spPr>
          <a:xfrm>
            <a:off x="10519500" y="6326600"/>
            <a:ext cx="15476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Heebo"/>
              <a:buNone/>
            </a:pPr>
            <a:fld id="{00000000-1234-1234-1234-123412341234}" type="slidenum">
              <a:rPr lang="en" sz="1067" b="0" i="0" u="none" strike="noStrike" cap="none">
                <a:solidFill>
                  <a:schemeClr val="accent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Font typeface="Heebo"/>
                <a:buNone/>
              </a:pPr>
              <a:t>‹#›</a:t>
            </a:fld>
            <a:endParaRPr sz="1067" b="0" i="0" u="none" strike="noStrike" cap="none">
              <a:solidFill>
                <a:schemeClr val="accent3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279" name="Google Shape;279;p46"/>
          <p:cNvSpPr txBox="1">
            <a:spLocks noGrp="1"/>
          </p:cNvSpPr>
          <p:nvPr>
            <p:ph type="subTitle" idx="3"/>
          </p:nvPr>
        </p:nvSpPr>
        <p:spPr>
          <a:xfrm>
            <a:off x="713100" y="868333"/>
            <a:ext cx="10849600" cy="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None/>
              <a:defRPr sz="2133" b="0" i="0" u="none" strike="noStrike" cap="none">
                <a:solidFill>
                  <a:schemeClr val="accent3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defRPr>
            </a:lvl1pPr>
            <a:lvl2pPr marL="609585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2pPr>
            <a:lvl3pPr marL="1219170" marR="0" lvl="2" indent="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3pPr>
            <a:lvl4pPr marL="1828754" marR="0" lvl="3" indent="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4pPr>
            <a:lvl5pPr marL="2438339" marR="0" lvl="4" indent="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5pPr>
            <a:lvl6pPr marL="3047924" marR="0" lvl="5" indent="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6pPr>
            <a:lvl7pPr marL="3657509" marR="0" lvl="6" indent="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7pPr>
            <a:lvl8pPr marL="4267093" marR="0" lvl="7" indent="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8pPr>
            <a:lvl9pPr marL="4876678" marR="0" lvl="8" indent="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c. No Subtitle - Blank">
  <p:cSld name="1_Title and Body Text Layout No Subtitle or Footnote_2_4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7"/>
          <p:cNvSpPr txBox="1">
            <a:spLocks noGrp="1"/>
          </p:cNvSpPr>
          <p:nvPr>
            <p:ph type="title"/>
          </p:nvPr>
        </p:nvSpPr>
        <p:spPr>
          <a:xfrm>
            <a:off x="713113" y="454807"/>
            <a:ext cx="10849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 i="0" u="none" strike="noStrike" cap="none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8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8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8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8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8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8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8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8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82" name="Google Shape;282;p47"/>
          <p:cNvSpPr txBox="1"/>
          <p:nvPr/>
        </p:nvSpPr>
        <p:spPr>
          <a:xfrm>
            <a:off x="10519500" y="6326600"/>
            <a:ext cx="15476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Heebo"/>
              <a:buNone/>
            </a:pPr>
            <a:fld id="{00000000-1234-1234-1234-123412341234}" type="slidenum">
              <a:rPr lang="en" sz="1067" i="0" u="none" strike="noStrike" cap="none">
                <a:solidFill>
                  <a:schemeClr val="accent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Font typeface="Heebo"/>
                <a:buNone/>
              </a:pPr>
              <a:t>‹#›</a:t>
            </a:fld>
            <a:endParaRPr sz="1067" i="0" u="none" strike="noStrike" cap="none">
              <a:solidFill>
                <a:schemeClr val="accent3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c. Subtitle - Blank 1">
  <p:cSld name="6c. Subtitle - Blank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8"/>
          <p:cNvSpPr txBox="1">
            <a:spLocks noGrp="1"/>
          </p:cNvSpPr>
          <p:nvPr>
            <p:ph type="title"/>
          </p:nvPr>
        </p:nvSpPr>
        <p:spPr>
          <a:xfrm>
            <a:off x="713112" y="454807"/>
            <a:ext cx="10849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Light"/>
              <a:buNone/>
              <a:defRPr sz="2800" b="0" i="0" u="none" strike="noStrike" cap="none">
                <a:solidFill>
                  <a:schemeClr val="accent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Light"/>
              <a:buNone/>
              <a:defRPr sz="28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Light"/>
              <a:buNone/>
              <a:defRPr sz="28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Light"/>
              <a:buNone/>
              <a:defRPr sz="28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Light"/>
              <a:buNone/>
              <a:defRPr sz="28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Light"/>
              <a:buNone/>
              <a:defRPr sz="28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Light"/>
              <a:buNone/>
              <a:defRPr sz="28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Light"/>
              <a:buNone/>
              <a:defRPr sz="28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Light"/>
              <a:buNone/>
              <a:defRPr sz="28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86" name="Google Shape;286;p48"/>
          <p:cNvSpPr txBox="1"/>
          <p:nvPr/>
        </p:nvSpPr>
        <p:spPr>
          <a:xfrm>
            <a:off x="10519500" y="6326600"/>
            <a:ext cx="15476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Heebo"/>
              <a:buNone/>
            </a:pPr>
            <a:fld id="{00000000-1234-1234-1234-123412341234}" type="slidenum">
              <a:rPr lang="en" sz="1067" b="0" i="0" u="none" strike="noStrike" cap="none">
                <a:solidFill>
                  <a:schemeClr val="accent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Font typeface="Heebo"/>
                <a:buNone/>
              </a:pPr>
              <a:t>‹#›</a:t>
            </a:fld>
            <a:endParaRPr sz="1067" b="0" i="0" u="none" strike="noStrike" cap="none">
              <a:solidFill>
                <a:schemeClr val="accent3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288" name="Google Shape;288;p48"/>
          <p:cNvSpPr txBox="1">
            <a:spLocks noGrp="1"/>
          </p:cNvSpPr>
          <p:nvPr>
            <p:ph type="subTitle" idx="1"/>
          </p:nvPr>
        </p:nvSpPr>
        <p:spPr>
          <a:xfrm>
            <a:off x="713100" y="868333"/>
            <a:ext cx="10849600" cy="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None/>
              <a:defRPr sz="2133" b="0" i="0" u="none" strike="noStrike" cap="none">
                <a:solidFill>
                  <a:schemeClr val="accent3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defRPr>
            </a:lvl1pPr>
            <a:lvl2pPr marL="609585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2pPr>
            <a:lvl3pPr marL="1219170" marR="0" lvl="2" indent="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3pPr>
            <a:lvl4pPr marL="1828754" marR="0" lvl="3" indent="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4pPr>
            <a:lvl5pPr marL="2438339" marR="0" lvl="4" indent="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5pPr>
            <a:lvl6pPr marL="3047924" marR="0" lvl="5" indent="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6pPr>
            <a:lvl7pPr marL="3657509" marR="0" lvl="6" indent="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7pPr>
            <a:lvl8pPr marL="4267093" marR="0" lvl="7" indent="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8pPr>
            <a:lvl9pPr marL="4876678" marR="0" lvl="8" indent="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IDENTIAL-One Layout">
  <p:cSld name="CONFIDENTIAL-One Layout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9"/>
          <p:cNvSpPr txBox="1">
            <a:spLocks noGrp="1"/>
          </p:cNvSpPr>
          <p:nvPr>
            <p:ph type="title"/>
          </p:nvPr>
        </p:nvSpPr>
        <p:spPr>
          <a:xfrm>
            <a:off x="732867" y="446716"/>
            <a:ext cx="10849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C52"/>
              </a:buClr>
              <a:buSzPts val="1400"/>
              <a:buFont typeface="Heebo"/>
              <a:buNone/>
              <a:defRPr sz="2800" b="0" i="0" u="none" strike="noStrike" cap="none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ebo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1" name="Google Shape;291;p49"/>
          <p:cNvSpPr txBox="1">
            <a:spLocks noGrp="1"/>
          </p:cNvSpPr>
          <p:nvPr>
            <p:ph type="body" idx="1"/>
          </p:nvPr>
        </p:nvSpPr>
        <p:spPr>
          <a:xfrm>
            <a:off x="724819" y="1199387"/>
            <a:ext cx="10765200" cy="4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4190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ebo"/>
              </a:defRPr>
            </a:lvl1pPr>
            <a:lvl2pPr marL="1219170" marR="0" lvl="1" indent="-41909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35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2pPr>
            <a:lvl3pPr marL="1828754" marR="0" lvl="2" indent="-41909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3pPr>
            <a:lvl4pPr marL="2438339" marR="0" lvl="3" indent="-41909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̶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1909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5pPr>
            <a:lvl6pPr marL="3657509" marR="0" lvl="5" indent="-3047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047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047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04792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bullets good">
  <p:cSld name="1_Title and bullets good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0"/>
          <p:cNvSpPr txBox="1">
            <a:spLocks noGrp="1"/>
          </p:cNvSpPr>
          <p:nvPr>
            <p:ph type="title"/>
          </p:nvPr>
        </p:nvSpPr>
        <p:spPr>
          <a:xfrm>
            <a:off x="326467" y="294325"/>
            <a:ext cx="11742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ebo"/>
              <a:buNone/>
              <a:defRPr sz="3733" b="0" i="0" u="none" strike="noStrike" cap="none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ebo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3733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3733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3733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3733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3733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3733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3733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3733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4" name="Google Shape;294;p50"/>
          <p:cNvSpPr txBox="1">
            <a:spLocks noGrp="1"/>
          </p:cNvSpPr>
          <p:nvPr>
            <p:ph type="body" idx="1"/>
          </p:nvPr>
        </p:nvSpPr>
        <p:spPr>
          <a:xfrm>
            <a:off x="724819" y="1199387"/>
            <a:ext cx="10765200" cy="4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4190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ebo"/>
              </a:defRPr>
            </a:lvl1pPr>
            <a:lvl2pPr marL="1219170" marR="0" lvl="1" indent="-41909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35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2pPr>
            <a:lvl3pPr marL="1828754" marR="0" lvl="2" indent="-41909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3pPr>
            <a:lvl4pPr marL="2438339" marR="0" lvl="3" indent="-41909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̶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1909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5pPr>
            <a:lvl6pPr marL="3657509" marR="0" lvl="5" indent="-3047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047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047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04792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b. Subtitle - Bullets - 1 column - No footer 1">
  <p:cSld name="5b. Subtitle - Bullets - 1 column - No footer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1"/>
          <p:cNvSpPr txBox="1">
            <a:spLocks noGrp="1"/>
          </p:cNvSpPr>
          <p:nvPr>
            <p:ph type="subTitle" idx="1"/>
          </p:nvPr>
        </p:nvSpPr>
        <p:spPr>
          <a:xfrm>
            <a:off x="713100" y="5639767"/>
            <a:ext cx="10849600" cy="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None/>
              <a:defRPr sz="1067" b="0" i="0" u="none" strike="noStrike" cap="none">
                <a:solidFill>
                  <a:srgbClr val="949494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defRPr>
            </a:lvl1pPr>
            <a:lvl2pPr marL="609585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219170" marR="0" lvl="2" indent="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754" marR="0" lvl="3" indent="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438339" marR="0" lvl="4" indent="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047924" marR="0" lvl="5" indent="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657509" marR="0" lvl="6" indent="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4267093" marR="0" lvl="7" indent="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876678" marR="0" lvl="8" indent="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7" name="Google Shape;297;p51"/>
          <p:cNvSpPr txBox="1">
            <a:spLocks noGrp="1"/>
          </p:cNvSpPr>
          <p:nvPr>
            <p:ph type="body" idx="2"/>
          </p:nvPr>
        </p:nvSpPr>
        <p:spPr>
          <a:xfrm>
            <a:off x="713067" y="1454200"/>
            <a:ext cx="10849600" cy="41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4402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2133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defRPr>
            </a:lvl1pPr>
            <a:lvl2pPr marL="1219170" marR="0" lvl="1" indent="-440256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2133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754" marR="0" lvl="2" indent="-440256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■"/>
              <a:defRPr sz="2133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8339" marR="0" lvl="3" indent="-440256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2133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marR="0" lvl="4" indent="-440256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2133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marR="0" lvl="5" indent="-440256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■"/>
              <a:defRPr sz="2133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marR="0" lvl="6" indent="-440256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2133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marR="0" lvl="7" indent="-440256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2133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marR="0" lvl="8" indent="-440256" algn="l" rtl="0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Roboto Light"/>
              <a:buChar char="■"/>
              <a:defRPr sz="2133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98" name="Google Shape;298;p51"/>
          <p:cNvSpPr txBox="1">
            <a:spLocks noGrp="1"/>
          </p:cNvSpPr>
          <p:nvPr>
            <p:ph type="title"/>
          </p:nvPr>
        </p:nvSpPr>
        <p:spPr>
          <a:xfrm>
            <a:off x="713112" y="454807"/>
            <a:ext cx="10849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Light"/>
              <a:buNone/>
              <a:defRPr sz="2800" b="0" i="0" u="none" strike="noStrike" cap="none">
                <a:solidFill>
                  <a:schemeClr val="accent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ebo"/>
              <a:buNone/>
              <a:defRPr sz="2800">
                <a:solidFill>
                  <a:schemeClr val="accent1"/>
                </a:solidFill>
                <a:latin typeface="Heebo"/>
                <a:ea typeface="Heebo"/>
                <a:cs typeface="Heebo"/>
                <a:sym typeface="Heebo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ebo"/>
              <a:buNone/>
              <a:defRPr sz="2800">
                <a:solidFill>
                  <a:schemeClr val="accent1"/>
                </a:solidFill>
                <a:latin typeface="Heebo"/>
                <a:ea typeface="Heebo"/>
                <a:cs typeface="Heebo"/>
                <a:sym typeface="Heebo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ebo"/>
              <a:buNone/>
              <a:defRPr sz="2800">
                <a:solidFill>
                  <a:schemeClr val="accent1"/>
                </a:solidFill>
                <a:latin typeface="Heebo"/>
                <a:ea typeface="Heebo"/>
                <a:cs typeface="Heebo"/>
                <a:sym typeface="Heebo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ebo"/>
              <a:buNone/>
              <a:defRPr sz="2800">
                <a:solidFill>
                  <a:schemeClr val="accent1"/>
                </a:solidFill>
                <a:latin typeface="Heebo"/>
                <a:ea typeface="Heebo"/>
                <a:cs typeface="Heebo"/>
                <a:sym typeface="Heebo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ebo"/>
              <a:buNone/>
              <a:defRPr sz="2800">
                <a:solidFill>
                  <a:schemeClr val="accent1"/>
                </a:solidFill>
                <a:latin typeface="Heebo"/>
                <a:ea typeface="Heebo"/>
                <a:cs typeface="Heebo"/>
                <a:sym typeface="Heebo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ebo"/>
              <a:buNone/>
              <a:defRPr sz="2800">
                <a:solidFill>
                  <a:schemeClr val="accent1"/>
                </a:solidFill>
                <a:latin typeface="Heebo"/>
                <a:ea typeface="Heebo"/>
                <a:cs typeface="Heebo"/>
                <a:sym typeface="Heebo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ebo"/>
              <a:buNone/>
              <a:defRPr sz="2800">
                <a:solidFill>
                  <a:schemeClr val="accent1"/>
                </a:solidFill>
                <a:latin typeface="Heebo"/>
                <a:ea typeface="Heebo"/>
                <a:cs typeface="Heebo"/>
                <a:sym typeface="Heebo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ebo"/>
              <a:buNone/>
              <a:defRPr sz="2800">
                <a:solidFill>
                  <a:schemeClr val="accent1"/>
                </a:solidFill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  <p:sp>
        <p:nvSpPr>
          <p:cNvPr id="299" name="Google Shape;299;p51"/>
          <p:cNvSpPr txBox="1"/>
          <p:nvPr/>
        </p:nvSpPr>
        <p:spPr>
          <a:xfrm>
            <a:off x="10519500" y="6326600"/>
            <a:ext cx="15476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Heebo"/>
              <a:buNone/>
            </a:pPr>
            <a:endParaRPr sz="1067" b="0" i="0" u="none" strike="noStrike" cap="none" dirty="0">
              <a:solidFill>
                <a:schemeClr val="accent3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301" name="Google Shape;301;p51"/>
          <p:cNvSpPr txBox="1">
            <a:spLocks noGrp="1"/>
          </p:cNvSpPr>
          <p:nvPr>
            <p:ph type="subTitle" idx="3"/>
          </p:nvPr>
        </p:nvSpPr>
        <p:spPr>
          <a:xfrm>
            <a:off x="713100" y="868333"/>
            <a:ext cx="10849600" cy="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None/>
              <a:defRPr sz="2133" b="0" i="0" u="none" strike="noStrike" cap="none">
                <a:solidFill>
                  <a:schemeClr val="accent3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defRPr>
            </a:lvl1pPr>
            <a:lvl2pPr marL="609585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2pPr>
            <a:lvl3pPr marL="1219170" marR="0" lvl="2" indent="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3pPr>
            <a:lvl4pPr marL="1828754" marR="0" lvl="3" indent="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4pPr>
            <a:lvl5pPr marL="2438339" marR="0" lvl="4" indent="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5pPr>
            <a:lvl6pPr marL="3047924" marR="0" lvl="5" indent="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6pPr>
            <a:lvl7pPr marL="3657509" marR="0" lvl="6" indent="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7pPr>
            <a:lvl8pPr marL="4267093" marR="0" lvl="7" indent="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8pPr>
            <a:lvl9pPr marL="4876678" marR="0" lvl="8" indent="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b. Subtitle - Bullets - 1 column - No footer">
  <p:cSld name="5b. Subtitle - Bullets - 1 column - No footer">
    <p:spTree>
      <p:nvGrpSpPr>
        <p:cNvPr id="1" name="Shape 2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p348"/>
          <p:cNvSpPr txBox="1">
            <a:spLocks noGrp="1"/>
          </p:cNvSpPr>
          <p:nvPr>
            <p:ph type="subTitle" idx="1"/>
          </p:nvPr>
        </p:nvSpPr>
        <p:spPr>
          <a:xfrm>
            <a:off x="713100" y="5639767"/>
            <a:ext cx="10849600" cy="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067">
                <a:solidFill>
                  <a:srgbClr val="949494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4" name="Google Shape;2554;p348"/>
          <p:cNvSpPr txBox="1">
            <a:spLocks noGrp="1"/>
          </p:cNvSpPr>
          <p:nvPr>
            <p:ph type="body" idx="2"/>
          </p:nvPr>
        </p:nvSpPr>
        <p:spPr>
          <a:xfrm>
            <a:off x="713067" y="1454200"/>
            <a:ext cx="10849600" cy="41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2133">
                <a:solidFill>
                  <a:schemeClr val="dk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defRPr>
            </a:lvl1pPr>
            <a:lvl2pPr marL="1219170" lvl="1" indent="-440256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754" lvl="2" indent="-440256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■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8339" lvl="3" indent="-440256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lvl="4" indent="-440256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lvl="5" indent="-440256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■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lvl="6" indent="-440256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lvl="7" indent="-440256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lvl="8" indent="-440256" algn="l" rtl="0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Roboto Light"/>
              <a:buChar char="■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555" name="Google Shape;2555;p348"/>
          <p:cNvSpPr txBox="1">
            <a:spLocks noGrp="1"/>
          </p:cNvSpPr>
          <p:nvPr>
            <p:ph type="title"/>
          </p:nvPr>
        </p:nvSpPr>
        <p:spPr>
          <a:xfrm>
            <a:off x="713112" y="454807"/>
            <a:ext cx="10849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 i="0" u="none" strike="noStrike" cap="none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56" name="Google Shape;2556;p348"/>
          <p:cNvSpPr txBox="1"/>
          <p:nvPr/>
        </p:nvSpPr>
        <p:spPr>
          <a:xfrm>
            <a:off x="10519500" y="6326600"/>
            <a:ext cx="15476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9466"/>
              </a:buClr>
              <a:buSzPts val="200"/>
              <a:buFont typeface="Arial"/>
              <a:buNone/>
              <a:tabLst/>
              <a:defRPr/>
            </a:pPr>
            <a:endParaRPr kumimoji="0" sz="1067" b="0" i="0" u="none" strike="noStrike" kern="0" cap="none" spc="0" normalizeH="0" baseline="0" noProof="0" dirty="0">
              <a:ln>
                <a:noFill/>
              </a:ln>
              <a:solidFill>
                <a:srgbClr val="B89466"/>
              </a:solidFill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2559" name="Google Shape;2559;p348"/>
          <p:cNvSpPr txBox="1">
            <a:spLocks noGrp="1"/>
          </p:cNvSpPr>
          <p:nvPr>
            <p:ph type="subTitle" idx="3"/>
          </p:nvPr>
        </p:nvSpPr>
        <p:spPr>
          <a:xfrm>
            <a:off x="713100" y="868333"/>
            <a:ext cx="10849600" cy="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accent3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3241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" name="Google Shape;2621;p355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622" name="Google Shape;2622;p355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623" name="Google Shape;2623;p35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1219170">
              <a:defRPr/>
            </a:pPr>
            <a:fld id="{00000000-1234-1234-1234-123412341234}" type="slidenum">
              <a:rPr lang="en-US" smtClean="0"/>
              <a:pPr defTabSz="121917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3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a. Subtitle - Bullets - 1 column">
  <p:cSld name="1_Title and Body Text Layout No Subtitle or Footnote_2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>
            <a:spLocks noGrp="1"/>
          </p:cNvSpPr>
          <p:nvPr>
            <p:ph type="subTitle" idx="1"/>
          </p:nvPr>
        </p:nvSpPr>
        <p:spPr>
          <a:xfrm>
            <a:off x="713100" y="5639767"/>
            <a:ext cx="10849600" cy="574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67">
                <a:solidFill>
                  <a:srgbClr val="949494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6"/>
          <p:cNvSpPr txBox="1">
            <a:spLocks noGrp="1"/>
          </p:cNvSpPr>
          <p:nvPr>
            <p:ph type="body" idx="2"/>
          </p:nvPr>
        </p:nvSpPr>
        <p:spPr>
          <a:xfrm>
            <a:off x="713067" y="1454200"/>
            <a:ext cx="10849600" cy="4185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2133">
                <a:solidFill>
                  <a:schemeClr val="dk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defRPr>
            </a:lvl1pPr>
            <a:lvl2pPr marL="1219170" lvl="1" indent="-440256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754" lvl="2" indent="-440256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■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8339" lvl="3" indent="-440256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lvl="4" indent="-440256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lvl="5" indent="-440256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■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lvl="6" indent="-440256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lvl="7" indent="-440256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lvl="8" indent="-440256" rtl="0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Roboto Light"/>
              <a:buChar char="■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 dirty="0"/>
          </a:p>
        </p:txBody>
      </p:sp>
      <p:sp>
        <p:nvSpPr>
          <p:cNvPr id="227" name="Google Shape;227;p36"/>
          <p:cNvSpPr txBox="1">
            <a:spLocks noGrp="1"/>
          </p:cNvSpPr>
          <p:nvPr>
            <p:ph type="title"/>
          </p:nvPr>
        </p:nvSpPr>
        <p:spPr>
          <a:xfrm>
            <a:off x="713113" y="454807"/>
            <a:ext cx="10849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 i="0" u="none" strike="noStrike" cap="none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"/>
              <a:buNone/>
              <a:defRPr sz="2800">
                <a:solidFill>
                  <a:schemeClr val="accent1"/>
                </a:solidFill>
                <a:latin typeface="Heebo"/>
                <a:ea typeface="Heebo"/>
                <a:cs typeface="Heebo"/>
                <a:sym typeface="Heebo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"/>
              <a:buNone/>
              <a:defRPr sz="2800">
                <a:solidFill>
                  <a:schemeClr val="accent1"/>
                </a:solidFill>
                <a:latin typeface="Heebo"/>
                <a:ea typeface="Heebo"/>
                <a:cs typeface="Heebo"/>
                <a:sym typeface="Heebo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"/>
              <a:buNone/>
              <a:defRPr sz="2800">
                <a:solidFill>
                  <a:schemeClr val="accent1"/>
                </a:solidFill>
                <a:latin typeface="Heebo"/>
                <a:ea typeface="Heebo"/>
                <a:cs typeface="Heebo"/>
                <a:sym typeface="Heebo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"/>
              <a:buNone/>
              <a:defRPr sz="2800">
                <a:solidFill>
                  <a:schemeClr val="accent1"/>
                </a:solidFill>
                <a:latin typeface="Heebo"/>
                <a:ea typeface="Heebo"/>
                <a:cs typeface="Heebo"/>
                <a:sym typeface="Heebo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"/>
              <a:buNone/>
              <a:defRPr sz="2800">
                <a:solidFill>
                  <a:schemeClr val="accent1"/>
                </a:solidFill>
                <a:latin typeface="Heebo"/>
                <a:ea typeface="Heebo"/>
                <a:cs typeface="Heebo"/>
                <a:sym typeface="Heebo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"/>
              <a:buNone/>
              <a:defRPr sz="2800">
                <a:solidFill>
                  <a:schemeClr val="accent1"/>
                </a:solidFill>
                <a:latin typeface="Heebo"/>
                <a:ea typeface="Heebo"/>
                <a:cs typeface="Heebo"/>
                <a:sym typeface="Heebo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"/>
              <a:buNone/>
              <a:defRPr sz="2800">
                <a:solidFill>
                  <a:schemeClr val="accent1"/>
                </a:solidFill>
                <a:latin typeface="Heebo"/>
                <a:ea typeface="Heebo"/>
                <a:cs typeface="Heebo"/>
                <a:sym typeface="Heebo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"/>
              <a:buNone/>
              <a:defRPr sz="2800">
                <a:solidFill>
                  <a:schemeClr val="accent1"/>
                </a:solidFill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  <p:sp>
        <p:nvSpPr>
          <p:cNvPr id="228" name="Google Shape;228;p36"/>
          <p:cNvSpPr txBox="1"/>
          <p:nvPr/>
        </p:nvSpPr>
        <p:spPr>
          <a:xfrm>
            <a:off x="10519500" y="6326600"/>
            <a:ext cx="15476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Heebo"/>
              <a:buNone/>
            </a:pPr>
            <a:endParaRPr sz="1067" i="0" u="none" strike="noStrike" cap="none" dirty="0">
              <a:solidFill>
                <a:schemeClr val="accent3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230" name="Google Shape;230;p36"/>
          <p:cNvSpPr txBox="1">
            <a:spLocks noGrp="1"/>
          </p:cNvSpPr>
          <p:nvPr>
            <p:ph type="subTitle" idx="3"/>
          </p:nvPr>
        </p:nvSpPr>
        <p:spPr>
          <a:xfrm>
            <a:off x="713100" y="868333"/>
            <a:ext cx="10849600" cy="57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3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Heebo"/>
                <a:ea typeface="Heebo"/>
                <a:cs typeface="Heebo"/>
                <a:sym typeface="Heebo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>
                <a:latin typeface="Heebo"/>
                <a:ea typeface="Heebo"/>
                <a:cs typeface="Heebo"/>
                <a:sym typeface="Heebo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>
                <a:latin typeface="Heebo"/>
                <a:ea typeface="Heebo"/>
                <a:cs typeface="Heebo"/>
                <a:sym typeface="Heebo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>
                <a:latin typeface="Heebo"/>
                <a:ea typeface="Heebo"/>
                <a:cs typeface="Heebo"/>
                <a:sym typeface="Heebo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>
                <a:latin typeface="Heebo"/>
                <a:ea typeface="Heebo"/>
                <a:cs typeface="Heebo"/>
                <a:sym typeface="Heebo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>
                <a:latin typeface="Heebo"/>
                <a:ea typeface="Heebo"/>
                <a:cs typeface="Heebo"/>
                <a:sym typeface="Heebo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>
                <a:latin typeface="Heebo"/>
                <a:ea typeface="Heebo"/>
                <a:cs typeface="Heebo"/>
                <a:sym typeface="Heebo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b. Subtitle - Bullets - 1 column - No footer 1">
  <p:cSld name="5b. Subtitle - Bullets - 1 column - No footer 1">
    <p:spTree>
      <p:nvGrpSpPr>
        <p:cNvPr id="1" name="Shape 2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6" name="Google Shape;2626;p356"/>
          <p:cNvSpPr txBox="1">
            <a:spLocks noGrp="1"/>
          </p:cNvSpPr>
          <p:nvPr>
            <p:ph type="subTitle" idx="1"/>
          </p:nvPr>
        </p:nvSpPr>
        <p:spPr>
          <a:xfrm>
            <a:off x="713100" y="5639767"/>
            <a:ext cx="10849600" cy="57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67">
                <a:solidFill>
                  <a:srgbClr val="949494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27" name="Google Shape;2627;p356"/>
          <p:cNvSpPr txBox="1">
            <a:spLocks noGrp="1"/>
          </p:cNvSpPr>
          <p:nvPr>
            <p:ph type="body" idx="2"/>
          </p:nvPr>
        </p:nvSpPr>
        <p:spPr>
          <a:xfrm>
            <a:off x="713067" y="1454200"/>
            <a:ext cx="10849600" cy="41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2133">
                <a:solidFill>
                  <a:schemeClr val="dk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defRPr>
            </a:lvl1pPr>
            <a:lvl2pPr marL="1219170" lvl="1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754" lvl="2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■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8339" lvl="3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lvl="4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lvl="5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■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lvl="6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lvl="7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lvl="8" indent="-440256" rtl="0">
              <a:lnSpc>
                <a:spcPct val="100000"/>
              </a:lnSpc>
              <a:spcBef>
                <a:spcPts val="21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Roboto Light"/>
              <a:buChar char="■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628" name="Google Shape;2628;p356"/>
          <p:cNvSpPr txBox="1">
            <a:spLocks noGrp="1"/>
          </p:cNvSpPr>
          <p:nvPr>
            <p:ph type="title"/>
          </p:nvPr>
        </p:nvSpPr>
        <p:spPr>
          <a:xfrm>
            <a:off x="713113" y="454807"/>
            <a:ext cx="10849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 i="0" u="none" strike="noStrike" cap="none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"/>
              <a:buNone/>
              <a:defRPr sz="2800">
                <a:solidFill>
                  <a:schemeClr val="accent1"/>
                </a:solidFill>
                <a:latin typeface="Heebo"/>
                <a:ea typeface="Heebo"/>
                <a:cs typeface="Heebo"/>
                <a:sym typeface="Heebo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"/>
              <a:buNone/>
              <a:defRPr sz="2800">
                <a:solidFill>
                  <a:schemeClr val="accent1"/>
                </a:solidFill>
                <a:latin typeface="Heebo"/>
                <a:ea typeface="Heebo"/>
                <a:cs typeface="Heebo"/>
                <a:sym typeface="Heebo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"/>
              <a:buNone/>
              <a:defRPr sz="2800">
                <a:solidFill>
                  <a:schemeClr val="accent1"/>
                </a:solidFill>
                <a:latin typeface="Heebo"/>
                <a:ea typeface="Heebo"/>
                <a:cs typeface="Heebo"/>
                <a:sym typeface="Heebo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"/>
              <a:buNone/>
              <a:defRPr sz="2800">
                <a:solidFill>
                  <a:schemeClr val="accent1"/>
                </a:solidFill>
                <a:latin typeface="Heebo"/>
                <a:ea typeface="Heebo"/>
                <a:cs typeface="Heebo"/>
                <a:sym typeface="Heebo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"/>
              <a:buNone/>
              <a:defRPr sz="2800">
                <a:solidFill>
                  <a:schemeClr val="accent1"/>
                </a:solidFill>
                <a:latin typeface="Heebo"/>
                <a:ea typeface="Heebo"/>
                <a:cs typeface="Heebo"/>
                <a:sym typeface="Heebo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"/>
              <a:buNone/>
              <a:defRPr sz="2800">
                <a:solidFill>
                  <a:schemeClr val="accent1"/>
                </a:solidFill>
                <a:latin typeface="Heebo"/>
                <a:ea typeface="Heebo"/>
                <a:cs typeface="Heebo"/>
                <a:sym typeface="Heebo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"/>
              <a:buNone/>
              <a:defRPr sz="2800">
                <a:solidFill>
                  <a:schemeClr val="accent1"/>
                </a:solidFill>
                <a:latin typeface="Heebo"/>
                <a:ea typeface="Heebo"/>
                <a:cs typeface="Heebo"/>
                <a:sym typeface="Heebo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"/>
              <a:buNone/>
              <a:defRPr sz="2800">
                <a:solidFill>
                  <a:schemeClr val="accent1"/>
                </a:solidFill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  <p:sp>
        <p:nvSpPr>
          <p:cNvPr id="2629" name="Google Shape;2629;p356"/>
          <p:cNvSpPr txBox="1"/>
          <p:nvPr/>
        </p:nvSpPr>
        <p:spPr>
          <a:xfrm>
            <a:off x="10519500" y="6326600"/>
            <a:ext cx="15476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9466"/>
              </a:buClr>
              <a:buSzTx/>
              <a:buFont typeface="Heebo"/>
              <a:buNone/>
              <a:tabLst/>
              <a:defRPr/>
            </a:pPr>
            <a:fld id="{00000000-1234-1234-1234-123412341234}" type="slidenum">
              <a:rPr kumimoji="0" lang="en-US" sz="1067" b="0" i="0" u="none" strike="noStrike" kern="0" cap="none" spc="0" normalizeH="0" baseline="0" noProof="0">
                <a:ln>
                  <a:noFill/>
                </a:ln>
                <a:solidFill>
                  <a:srgbClr val="B89466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89466"/>
                </a:buClr>
                <a:buSzTx/>
                <a:buFont typeface="Heebo"/>
                <a:buNone/>
                <a:tabLst/>
                <a:defRPr/>
              </a:pPr>
              <a:t>‹#›</a:t>
            </a:fld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B89466"/>
              </a:solidFill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2630" name="Google Shape;2630;p356"/>
          <p:cNvSpPr txBox="1"/>
          <p:nvPr/>
        </p:nvSpPr>
        <p:spPr>
          <a:xfrm>
            <a:off x="7664996" y="6326600"/>
            <a:ext cx="36916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>
                <a:ln>
                  <a:noFill/>
                </a:ln>
                <a:solidFill>
                  <a:srgbClr val="949494"/>
                </a:solidFill>
                <a:effectLst/>
                <a:uLnTx/>
                <a:uFillTx/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CONFIDENTIAL &amp; PROPRIETARY</a:t>
            </a: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949494"/>
              </a:solidFill>
              <a:effectLst/>
              <a:uLnTx/>
              <a:uFillTx/>
              <a:latin typeface="Arial" panose="020B0604020202020204" pitchFamily="34" charset="0"/>
              <a:ea typeface="Roboto Light"/>
              <a:cs typeface="Arial" panose="020B0604020202020204" pitchFamily="34" charset="0"/>
              <a:sym typeface="Roboto Light"/>
            </a:endParaRPr>
          </a:p>
        </p:txBody>
      </p:sp>
      <p:sp>
        <p:nvSpPr>
          <p:cNvPr id="2632" name="Google Shape;2632;p356"/>
          <p:cNvSpPr txBox="1">
            <a:spLocks noGrp="1"/>
          </p:cNvSpPr>
          <p:nvPr>
            <p:ph type="subTitle" idx="3"/>
          </p:nvPr>
        </p:nvSpPr>
        <p:spPr>
          <a:xfrm>
            <a:off x="713100" y="868333"/>
            <a:ext cx="10849600" cy="5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3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Heebo"/>
                <a:ea typeface="Heebo"/>
                <a:cs typeface="Heebo"/>
                <a:sym typeface="Heeb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Heebo"/>
                <a:ea typeface="Heebo"/>
                <a:cs typeface="Heebo"/>
                <a:sym typeface="Heeb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Heebo"/>
                <a:ea typeface="Heebo"/>
                <a:cs typeface="Heebo"/>
                <a:sym typeface="Heeb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Heebo"/>
                <a:ea typeface="Heebo"/>
                <a:cs typeface="Heebo"/>
                <a:sym typeface="Heeb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Heebo"/>
                <a:ea typeface="Heebo"/>
                <a:cs typeface="Heebo"/>
                <a:sym typeface="Heeb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Heebo"/>
                <a:ea typeface="Heebo"/>
                <a:cs typeface="Heebo"/>
                <a:sym typeface="Heeb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Heebo"/>
                <a:ea typeface="Heebo"/>
                <a:cs typeface="Heebo"/>
                <a:sym typeface="Heeb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63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444BB4BF-C868-4FC9-9CF1-36702843C8ED}" type="slidenum">
              <a:rPr lang="en-US" altLang="en-US" kern="1200" smtClean="0">
                <a:ea typeface="ＭＳ Ｐゴシック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70609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A0CC53AA-D60A-4EB5-9D79-C174EE79BB50}" type="slidenum">
              <a:rPr lang="en-US" altLang="en-US" kern="1200" smtClean="0">
                <a:ea typeface="ＭＳ Ｐゴシック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94146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7AB321B8-717C-46F8-8570-52EDAA824F52}" type="slidenum">
              <a:rPr lang="en-US" altLang="en-US" kern="1200" smtClean="0">
                <a:ea typeface="ＭＳ Ｐゴシック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61506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82F7E961-4011-463A-AFB6-0E03CA7DA3DC}" type="slidenum">
              <a:rPr lang="en-US" altLang="en-US" kern="1200" smtClean="0">
                <a:ea typeface="ＭＳ Ｐゴシック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653458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C8AD4501-8A69-419B-BC90-CBC1F9805863}" type="slidenum">
              <a:rPr lang="en-US" altLang="en-US" kern="1200" smtClean="0">
                <a:ea typeface="ＭＳ Ｐゴシック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47488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CD76ACE2-7898-4893-AB0F-CD4EC41E6755}" type="slidenum">
              <a:rPr lang="en-US" altLang="en-US" kern="1200" smtClean="0">
                <a:ea typeface="ＭＳ Ｐゴシック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34213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79A2A388-F034-4058-A741-3BAF29B9FB8B}" type="slidenum">
              <a:rPr lang="en-US" altLang="en-US" kern="1200" smtClean="0">
                <a:ea typeface="ＭＳ Ｐゴシック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04335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9A08812A-B8B3-496F-8BBA-608A197AB185}" type="slidenum">
              <a:rPr lang="en-US" altLang="en-US" kern="1200" smtClean="0">
                <a:ea typeface="ＭＳ Ｐゴシック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695154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419E2225-9394-4F17-B03A-43EA916DCCA8}" type="slidenum">
              <a:rPr lang="en-US" altLang="en-US" kern="1200" smtClean="0">
                <a:ea typeface="ＭＳ Ｐゴシック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80380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b. Subtitle - Bullets - 1 column - No footer">
  <p:cSld name="1_Title and Body Text Layout No Subtitle or Footnote_2_5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7"/>
          <p:cNvSpPr txBox="1">
            <a:spLocks noGrp="1"/>
          </p:cNvSpPr>
          <p:nvPr>
            <p:ph type="subTitle" idx="1"/>
          </p:nvPr>
        </p:nvSpPr>
        <p:spPr>
          <a:xfrm>
            <a:off x="713100" y="5639767"/>
            <a:ext cx="10849600" cy="574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67">
                <a:solidFill>
                  <a:srgbClr val="949494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37"/>
          <p:cNvSpPr txBox="1">
            <a:spLocks noGrp="1"/>
          </p:cNvSpPr>
          <p:nvPr>
            <p:ph type="body" idx="2"/>
          </p:nvPr>
        </p:nvSpPr>
        <p:spPr>
          <a:xfrm>
            <a:off x="713067" y="1454200"/>
            <a:ext cx="10849600" cy="4185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2133">
                <a:solidFill>
                  <a:schemeClr val="dk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defRPr>
            </a:lvl1pPr>
            <a:lvl2pPr marL="1219170" lvl="1" indent="-440256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754" lvl="2" indent="-440256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■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8339" lvl="3" indent="-440256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lvl="4" indent="-440256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lvl="5" indent="-440256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■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lvl="6" indent="-440256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lvl="7" indent="-440256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lvl="8" indent="-440256" rtl="0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Roboto Light"/>
              <a:buChar char="■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34" name="Google Shape;234;p37"/>
          <p:cNvSpPr txBox="1">
            <a:spLocks noGrp="1"/>
          </p:cNvSpPr>
          <p:nvPr>
            <p:ph type="title"/>
          </p:nvPr>
        </p:nvSpPr>
        <p:spPr>
          <a:xfrm>
            <a:off x="713113" y="454807"/>
            <a:ext cx="10849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 i="0" u="none" strike="noStrike" cap="none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"/>
              <a:buNone/>
              <a:defRPr sz="2800">
                <a:solidFill>
                  <a:schemeClr val="accent1"/>
                </a:solidFill>
                <a:latin typeface="Heebo"/>
                <a:ea typeface="Heebo"/>
                <a:cs typeface="Heebo"/>
                <a:sym typeface="Heebo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"/>
              <a:buNone/>
              <a:defRPr sz="2800">
                <a:solidFill>
                  <a:schemeClr val="accent1"/>
                </a:solidFill>
                <a:latin typeface="Heebo"/>
                <a:ea typeface="Heebo"/>
                <a:cs typeface="Heebo"/>
                <a:sym typeface="Heebo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"/>
              <a:buNone/>
              <a:defRPr sz="2800">
                <a:solidFill>
                  <a:schemeClr val="accent1"/>
                </a:solidFill>
                <a:latin typeface="Heebo"/>
                <a:ea typeface="Heebo"/>
                <a:cs typeface="Heebo"/>
                <a:sym typeface="Heebo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"/>
              <a:buNone/>
              <a:defRPr sz="2800">
                <a:solidFill>
                  <a:schemeClr val="accent1"/>
                </a:solidFill>
                <a:latin typeface="Heebo"/>
                <a:ea typeface="Heebo"/>
                <a:cs typeface="Heebo"/>
                <a:sym typeface="Heebo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"/>
              <a:buNone/>
              <a:defRPr sz="2800">
                <a:solidFill>
                  <a:schemeClr val="accent1"/>
                </a:solidFill>
                <a:latin typeface="Heebo"/>
                <a:ea typeface="Heebo"/>
                <a:cs typeface="Heebo"/>
                <a:sym typeface="Heebo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"/>
              <a:buNone/>
              <a:defRPr sz="2800">
                <a:solidFill>
                  <a:schemeClr val="accent1"/>
                </a:solidFill>
                <a:latin typeface="Heebo"/>
                <a:ea typeface="Heebo"/>
                <a:cs typeface="Heebo"/>
                <a:sym typeface="Heebo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"/>
              <a:buNone/>
              <a:defRPr sz="2800">
                <a:solidFill>
                  <a:schemeClr val="accent1"/>
                </a:solidFill>
                <a:latin typeface="Heebo"/>
                <a:ea typeface="Heebo"/>
                <a:cs typeface="Heebo"/>
                <a:sym typeface="Heebo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"/>
              <a:buNone/>
              <a:defRPr sz="2800">
                <a:solidFill>
                  <a:schemeClr val="accent1"/>
                </a:solidFill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  <p:sp>
        <p:nvSpPr>
          <p:cNvPr id="235" name="Google Shape;235;p37"/>
          <p:cNvSpPr txBox="1"/>
          <p:nvPr/>
        </p:nvSpPr>
        <p:spPr>
          <a:xfrm>
            <a:off x="10519500" y="6326600"/>
            <a:ext cx="15476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Heebo"/>
              <a:buNone/>
            </a:pPr>
            <a:fld id="{00000000-1234-1234-1234-123412341234}" type="slidenum">
              <a:rPr lang="en" sz="1067" i="0" u="none" strike="noStrike" cap="none">
                <a:solidFill>
                  <a:schemeClr val="accent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Font typeface="Heebo"/>
                <a:buNone/>
              </a:pPr>
              <a:t>‹#›</a:t>
            </a:fld>
            <a:endParaRPr sz="1067" i="0" u="none" strike="noStrike" cap="none">
              <a:solidFill>
                <a:schemeClr val="accent3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237" name="Google Shape;237;p37"/>
          <p:cNvSpPr txBox="1">
            <a:spLocks noGrp="1"/>
          </p:cNvSpPr>
          <p:nvPr>
            <p:ph type="subTitle" idx="3"/>
          </p:nvPr>
        </p:nvSpPr>
        <p:spPr>
          <a:xfrm>
            <a:off x="713100" y="868333"/>
            <a:ext cx="10849600" cy="57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3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Heebo"/>
                <a:ea typeface="Heebo"/>
                <a:cs typeface="Heebo"/>
                <a:sym typeface="Heebo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>
                <a:latin typeface="Heebo"/>
                <a:ea typeface="Heebo"/>
                <a:cs typeface="Heebo"/>
                <a:sym typeface="Heebo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>
                <a:latin typeface="Heebo"/>
                <a:ea typeface="Heebo"/>
                <a:cs typeface="Heebo"/>
                <a:sym typeface="Heebo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>
                <a:latin typeface="Heebo"/>
                <a:ea typeface="Heebo"/>
                <a:cs typeface="Heebo"/>
                <a:sym typeface="Heebo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>
                <a:latin typeface="Heebo"/>
                <a:ea typeface="Heebo"/>
                <a:cs typeface="Heebo"/>
                <a:sym typeface="Heebo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>
                <a:latin typeface="Heebo"/>
                <a:ea typeface="Heebo"/>
                <a:cs typeface="Heebo"/>
                <a:sym typeface="Heebo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>
                <a:latin typeface="Heebo"/>
                <a:ea typeface="Heebo"/>
                <a:cs typeface="Heebo"/>
                <a:sym typeface="Heebo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AD7E5647-898D-400D-9A49-312ABB4CE942}" type="slidenum">
              <a:rPr lang="en-US" altLang="en-US" kern="1200" smtClean="0">
                <a:ea typeface="ＭＳ Ｐゴシック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81374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A29C0D31-1E27-479A-8D49-F286EF04E19C}" type="slidenum">
              <a:rPr lang="en-US" altLang="en-US" kern="1200" smtClean="0">
                <a:ea typeface="ＭＳ Ｐゴシック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29063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68F2571C-EBF3-4524-9954-5526AC819389}" type="slidenum">
              <a:rPr lang="en-US" altLang="en-US" kern="1200" smtClean="0">
                <a:ea typeface="ＭＳ Ｐゴシック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650355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98A19C44-797E-4F8B-B55D-A280153081AE}" type="slidenum">
              <a:rPr lang="en-US" altLang="en-US" kern="1200" smtClean="0">
                <a:ea typeface="ＭＳ Ｐゴシック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998542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C29C4EBD-9894-42DE-B730-328D15B5FB1E}" type="slidenum">
              <a:rPr lang="en-US" altLang="en-US" kern="1200" smtClean="0">
                <a:ea typeface="ＭＳ Ｐゴシック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37180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d. No Subtitle - Bullets - 2 Columns with Headers">
  <p:cSld name="1_Title and Body Text Layout No Subtitle or Footnote_2_3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8"/>
          <p:cNvSpPr txBox="1">
            <a:spLocks noGrp="1"/>
          </p:cNvSpPr>
          <p:nvPr>
            <p:ph type="title"/>
          </p:nvPr>
        </p:nvSpPr>
        <p:spPr>
          <a:xfrm>
            <a:off x="713113" y="454807"/>
            <a:ext cx="10849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 i="0" u="none" strike="noStrike" cap="none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8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8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8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8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8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8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8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8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40" name="Google Shape;240;p38"/>
          <p:cNvSpPr txBox="1"/>
          <p:nvPr/>
        </p:nvSpPr>
        <p:spPr>
          <a:xfrm>
            <a:off x="10519500" y="6326600"/>
            <a:ext cx="15476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Heebo"/>
              <a:buNone/>
            </a:pPr>
            <a:fld id="{00000000-1234-1234-1234-123412341234}" type="slidenum">
              <a:rPr lang="en" sz="1067" i="0" u="none" strike="noStrike" cap="none">
                <a:solidFill>
                  <a:schemeClr val="accent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Font typeface="Heebo"/>
                <a:buNone/>
              </a:pPr>
              <a:t>‹#›</a:t>
            </a:fld>
            <a:endParaRPr sz="1067" i="0" u="none" strike="noStrike" cap="none">
              <a:solidFill>
                <a:schemeClr val="accent3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242" name="Google Shape;242;p38"/>
          <p:cNvSpPr txBox="1">
            <a:spLocks noGrp="1"/>
          </p:cNvSpPr>
          <p:nvPr>
            <p:ph type="body" idx="1"/>
          </p:nvPr>
        </p:nvSpPr>
        <p:spPr>
          <a:xfrm>
            <a:off x="713100" y="1671133"/>
            <a:ext cx="5427600" cy="4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2133">
                <a:solidFill>
                  <a:schemeClr val="dk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defRPr>
            </a:lvl1pPr>
            <a:lvl2pPr marL="1219170" lvl="1" indent="-440256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754" lvl="2" indent="-440256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■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8339" lvl="3" indent="-440256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lvl="4" indent="-440256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lvl="5" indent="-440256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■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lvl="6" indent="-440256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lvl="7" indent="-440256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lvl="8" indent="-440256" rtl="0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Roboto Light"/>
              <a:buChar char="■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43" name="Google Shape;243;p38"/>
          <p:cNvSpPr txBox="1">
            <a:spLocks noGrp="1"/>
          </p:cNvSpPr>
          <p:nvPr>
            <p:ph type="body" idx="2"/>
          </p:nvPr>
        </p:nvSpPr>
        <p:spPr>
          <a:xfrm>
            <a:off x="6135167" y="1671133"/>
            <a:ext cx="5427600" cy="4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2133">
                <a:solidFill>
                  <a:schemeClr val="dk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defRPr>
            </a:lvl1pPr>
            <a:lvl2pPr marL="1219170" lvl="1" indent="-440256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754" lvl="2" indent="-440256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■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8339" lvl="3" indent="-440256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lvl="4" indent="-440256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lvl="5" indent="-440256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■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lvl="6" indent="-440256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lvl="7" indent="-440256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lvl="8" indent="-440256" rtl="0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Roboto Light"/>
              <a:buChar char="■"/>
              <a:defRPr sz="21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44" name="Google Shape;244;p38"/>
          <p:cNvSpPr txBox="1">
            <a:spLocks noGrp="1"/>
          </p:cNvSpPr>
          <p:nvPr>
            <p:ph type="subTitle" idx="3"/>
          </p:nvPr>
        </p:nvSpPr>
        <p:spPr>
          <a:xfrm>
            <a:off x="713100" y="1095933"/>
            <a:ext cx="5427600" cy="57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38"/>
          <p:cNvSpPr txBox="1">
            <a:spLocks noGrp="1"/>
          </p:cNvSpPr>
          <p:nvPr>
            <p:ph type="subTitle" idx="4"/>
          </p:nvPr>
        </p:nvSpPr>
        <p:spPr>
          <a:xfrm>
            <a:off x="6135167" y="1095933"/>
            <a:ext cx="5427600" cy="57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8"/>
          <p:cNvSpPr txBox="1">
            <a:spLocks noGrp="1"/>
          </p:cNvSpPr>
          <p:nvPr>
            <p:ph type="subTitle" idx="5"/>
          </p:nvPr>
        </p:nvSpPr>
        <p:spPr>
          <a:xfrm>
            <a:off x="713100" y="5639767"/>
            <a:ext cx="10849600" cy="574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67">
                <a:solidFill>
                  <a:srgbClr val="949494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c. Subtitle - Blank">
  <p:cSld name="1_Title and Body Text Layout No Subtitle or Footnote_2_4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9"/>
          <p:cNvSpPr txBox="1">
            <a:spLocks noGrp="1"/>
          </p:cNvSpPr>
          <p:nvPr>
            <p:ph type="title"/>
          </p:nvPr>
        </p:nvSpPr>
        <p:spPr>
          <a:xfrm>
            <a:off x="713113" y="454807"/>
            <a:ext cx="10849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 i="0" u="none" strike="noStrike" cap="none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8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8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8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8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8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8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8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8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49" name="Google Shape;249;p39"/>
          <p:cNvSpPr txBox="1"/>
          <p:nvPr/>
        </p:nvSpPr>
        <p:spPr>
          <a:xfrm>
            <a:off x="10519500" y="6326600"/>
            <a:ext cx="15476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Heebo"/>
              <a:buNone/>
            </a:pPr>
            <a:fld id="{00000000-1234-1234-1234-123412341234}" type="slidenum">
              <a:rPr lang="en" sz="1067" i="0" u="none" strike="noStrike" cap="none">
                <a:solidFill>
                  <a:schemeClr val="accent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Font typeface="Heebo"/>
                <a:buNone/>
              </a:pPr>
              <a:t>‹#›</a:t>
            </a:fld>
            <a:endParaRPr sz="1067" i="0" u="none" strike="noStrike" cap="none">
              <a:solidFill>
                <a:schemeClr val="accent3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251" name="Google Shape;251;p39"/>
          <p:cNvSpPr txBox="1">
            <a:spLocks noGrp="1"/>
          </p:cNvSpPr>
          <p:nvPr>
            <p:ph type="subTitle" idx="1"/>
          </p:nvPr>
        </p:nvSpPr>
        <p:spPr>
          <a:xfrm>
            <a:off x="713100" y="868333"/>
            <a:ext cx="10849600" cy="57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3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Heebo"/>
                <a:ea typeface="Heebo"/>
                <a:cs typeface="Heebo"/>
                <a:sym typeface="Heebo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>
                <a:latin typeface="Heebo"/>
                <a:ea typeface="Heebo"/>
                <a:cs typeface="Heebo"/>
                <a:sym typeface="Heebo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>
                <a:latin typeface="Heebo"/>
                <a:ea typeface="Heebo"/>
                <a:cs typeface="Heebo"/>
                <a:sym typeface="Heebo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>
                <a:latin typeface="Heebo"/>
                <a:ea typeface="Heebo"/>
                <a:cs typeface="Heebo"/>
                <a:sym typeface="Heebo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>
                <a:latin typeface="Heebo"/>
                <a:ea typeface="Heebo"/>
                <a:cs typeface="Heebo"/>
                <a:sym typeface="Heebo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>
                <a:latin typeface="Heebo"/>
                <a:ea typeface="Heebo"/>
                <a:cs typeface="Heebo"/>
                <a:sym typeface="Heebo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>
                <a:latin typeface="Heebo"/>
                <a:ea typeface="Heebo"/>
                <a:cs typeface="Heebo"/>
                <a:sym typeface="Heebo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0"/>
          <p:cNvSpPr txBox="1">
            <a:spLocks noGrp="1"/>
          </p:cNvSpPr>
          <p:nvPr>
            <p:ph type="title"/>
          </p:nvPr>
        </p:nvSpPr>
        <p:spPr>
          <a:xfrm>
            <a:off x="587100" y="315699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4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30479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19170" lvl="1" indent="-30479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4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1"/>
          <p:cNvSpPr txBox="1">
            <a:spLocks noGrp="1"/>
          </p:cNvSpPr>
          <p:nvPr>
            <p:ph type="title"/>
          </p:nvPr>
        </p:nvSpPr>
        <p:spPr>
          <a:xfrm>
            <a:off x="587100" y="315699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4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Text Layout">
  <p:cSld name="Title and Body Text Layout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2"/>
          <p:cNvSpPr txBox="1">
            <a:spLocks noGrp="1"/>
          </p:cNvSpPr>
          <p:nvPr>
            <p:ph type="title"/>
          </p:nvPr>
        </p:nvSpPr>
        <p:spPr>
          <a:xfrm>
            <a:off x="407067" y="273349"/>
            <a:ext cx="10849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C52"/>
              </a:buClr>
              <a:buSzPts val="2600"/>
              <a:buFont typeface="Heebo"/>
              <a:buNone/>
              <a:defRPr sz="3467" b="0" i="0" u="none" strike="noStrike" cap="none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ebo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3467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3467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3467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3467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3467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3467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3467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3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42"/>
          <p:cNvSpPr txBox="1">
            <a:spLocks noGrp="1"/>
          </p:cNvSpPr>
          <p:nvPr>
            <p:ph type="body" idx="1"/>
          </p:nvPr>
        </p:nvSpPr>
        <p:spPr>
          <a:xfrm>
            <a:off x="585119" y="1639651"/>
            <a:ext cx="10765200" cy="3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4402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●"/>
              <a:defRPr sz="2133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ebo"/>
              </a:defRPr>
            </a:lvl1pPr>
            <a:lvl2pPr marL="1219170" marR="0" lvl="1" indent="-45718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‒"/>
              <a:defRPr sz="2400" b="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2pPr>
            <a:lvl3pPr marL="1828754" marR="0" lvl="2" indent="-45718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3pPr>
            <a:lvl4pPr marL="2438339" marR="0" lvl="3" indent="-457189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̶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57189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5pPr>
            <a:lvl6pPr marL="3657509" marR="0" lvl="5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04792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Body Text Layout No Subtitle or Footnote">
  <p:cSld name="1_Title and Body Text Layout No Subtitle or Footnote_3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3"/>
          <p:cNvSpPr txBox="1">
            <a:spLocks noGrp="1"/>
          </p:cNvSpPr>
          <p:nvPr>
            <p:ph type="title"/>
          </p:nvPr>
        </p:nvSpPr>
        <p:spPr>
          <a:xfrm>
            <a:off x="732867" y="446717"/>
            <a:ext cx="10849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C52"/>
              </a:buClr>
              <a:buSzPts val="2100"/>
              <a:buNone/>
              <a:defRPr sz="2800" i="0" u="none" strike="noStrike" cap="none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"/>
              <a:buNone/>
              <a:defRPr sz="3733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"/>
              <a:buNone/>
              <a:defRPr sz="3733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"/>
              <a:buNone/>
              <a:defRPr sz="3733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"/>
              <a:buNone/>
              <a:defRPr sz="3733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"/>
              <a:buNone/>
              <a:defRPr sz="3733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"/>
              <a:buNone/>
              <a:defRPr sz="3733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"/>
              <a:buNone/>
              <a:defRPr sz="3733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"/>
              <a:buNone/>
              <a:defRPr sz="3733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  <p:sp>
        <p:nvSpPr>
          <p:cNvPr id="264" name="Google Shape;264;p43"/>
          <p:cNvSpPr txBox="1">
            <a:spLocks noGrp="1"/>
          </p:cNvSpPr>
          <p:nvPr>
            <p:ph type="body" idx="1"/>
          </p:nvPr>
        </p:nvSpPr>
        <p:spPr>
          <a:xfrm>
            <a:off x="724819" y="1199387"/>
            <a:ext cx="10765200" cy="4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ebo"/>
              </a:defRPr>
            </a:lvl1pPr>
            <a:lvl2pPr marL="1219170" marR="0" lvl="1" indent="-45718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‒"/>
              <a:defRPr sz="2400" b="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2pPr>
            <a:lvl3pPr marL="1828754" marR="0" lvl="2" indent="-45718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3pPr>
            <a:lvl4pPr marL="2438339" marR="0" lvl="3" indent="-457189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̶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57189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5pPr>
            <a:lvl6pPr marL="3657509" marR="0" lvl="5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04792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5" name="Google Shape;265;p43"/>
          <p:cNvSpPr txBox="1"/>
          <p:nvPr/>
        </p:nvSpPr>
        <p:spPr>
          <a:xfrm>
            <a:off x="10519500" y="6326600"/>
            <a:ext cx="15476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Heebo"/>
              <a:buNone/>
            </a:pPr>
            <a:fld id="{00000000-1234-1234-1234-123412341234}" type="slidenum">
              <a:rPr lang="en" sz="1067" b="0" i="0" u="none" strike="noStrike" cap="none">
                <a:solidFill>
                  <a:schemeClr val="accent3"/>
                </a:solidFill>
                <a:latin typeface="Arial" panose="020B0604020202020204" pitchFamily="34" charset="0"/>
                <a:ea typeface="Heebo"/>
                <a:cs typeface="Arial" panose="020B0604020202020204" pitchFamily="34" charset="0"/>
                <a:sym typeface="Heeb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Font typeface="Heebo"/>
                <a:buNone/>
              </a:pPr>
              <a:t>‹#›</a:t>
            </a:fld>
            <a:endParaRPr sz="1067" b="0" i="0" u="none" strike="noStrike" cap="none">
              <a:solidFill>
                <a:schemeClr val="accent3"/>
              </a:solidFill>
              <a:latin typeface="Arial" panose="020B0604020202020204" pitchFamily="34" charset="0"/>
              <a:ea typeface="Heebo"/>
              <a:cs typeface="Arial" panose="020B0604020202020204" pitchFamily="34" charset="0"/>
              <a:sym typeface="Heeb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24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6109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7" r:id="rId1"/>
    <p:sldLayoutId id="2147483774" r:id="rId2"/>
    <p:sldLayoutId id="214748377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DE3AADC5-83D3-4E5A-B406-A15A60FDA369}" type="slidenum">
              <a:rPr lang="en-US" altLang="en-US" kern="1200" smtClean="0">
                <a:ea typeface="ＭＳ Ｐゴシック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4246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8355" y="1145038"/>
            <a:ext cx="107532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8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 Biopsy for Cancer Screening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7737" y="3072814"/>
            <a:ext cx="61654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Eric A. Klein, MD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and Chair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Glickman Urological and Kidney Institute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Cleveland Clinic Lerner College of Medicine</a:t>
            </a:r>
          </a:p>
        </p:txBody>
      </p:sp>
    </p:spTree>
    <p:extLst>
      <p:ext uri="{BB962C8B-B14F-4D97-AF65-F5344CB8AC3E}">
        <p14:creationId xmlns:p14="http://schemas.microsoft.com/office/powerpoint/2010/main" val="1892576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7695" y="195380"/>
            <a:ext cx="11207261" cy="984737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Published Studies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5917" y="2035986"/>
            <a:ext cx="11332420" cy="2923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733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CancerSeek</a:t>
            </a:r>
            <a:endParaRPr lang="en-US" sz="373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733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PanSEER</a:t>
            </a:r>
            <a:endParaRPr lang="en-US" sz="373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7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Circulating Cancer Genome Atlas (</a:t>
            </a:r>
            <a:r>
              <a:rPr lang="en-US" sz="3733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CCGA</a:t>
            </a:r>
            <a:r>
              <a:rPr lang="en-US" sz="37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723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109" y="1178948"/>
            <a:ext cx="7176967" cy="50747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53013" y="6408592"/>
            <a:ext cx="58769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srgbClr val="FFFF00"/>
                </a:solidFill>
              </a:rPr>
              <a:t>Li and Zhou, Nat Rev </a:t>
            </a:r>
            <a:r>
              <a:rPr lang="en-US" sz="1400" b="1" dirty="0" err="1">
                <a:solidFill>
                  <a:srgbClr val="FFFF00"/>
                </a:solidFill>
              </a:rPr>
              <a:t>Clin</a:t>
            </a:r>
            <a:r>
              <a:rPr lang="en-US" sz="1400" b="1" dirty="0">
                <a:solidFill>
                  <a:srgbClr val="FFFF00"/>
                </a:solidFill>
              </a:rPr>
              <a:t> Oncol doi.org/10.1038/</a:t>
            </a:r>
            <a:r>
              <a:rPr lang="en-US" sz="1400" b="1" dirty="0" err="1">
                <a:solidFill>
                  <a:srgbClr val="FFFF00"/>
                </a:solidFill>
              </a:rPr>
              <a:t>s41571</a:t>
            </a:r>
            <a:r>
              <a:rPr lang="en-US" sz="1400" b="1" dirty="0">
                <a:solidFill>
                  <a:srgbClr val="FFFF00"/>
                </a:solidFill>
              </a:rPr>
              <a:t>-020-0420-0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45052" y="247464"/>
            <a:ext cx="4174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Study Design </a:t>
            </a:r>
          </a:p>
        </p:txBody>
      </p:sp>
    </p:spTree>
    <p:extLst>
      <p:ext uri="{BB962C8B-B14F-4D97-AF65-F5344CB8AC3E}">
        <p14:creationId xmlns:p14="http://schemas.microsoft.com/office/powerpoint/2010/main" val="2758849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0907" y="118659"/>
            <a:ext cx="3534942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CancerSEEK</a:t>
            </a:r>
            <a:endParaRPr lang="en-US" sz="4267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89842" y="6412396"/>
            <a:ext cx="3126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Cohen et al, Science 359:926, 2018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7977" y="1792145"/>
            <a:ext cx="4123529" cy="4907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1,005</a:t>
            </a:r>
          </a:p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with Stage I – III Cancer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were symptomatic</a:t>
            </a: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Ovary</a:t>
            </a: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Stomach</a:t>
            </a: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Pancreas</a:t>
            </a: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Esophagus</a:t>
            </a: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Colorectum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Lung</a:t>
            </a: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</a:t>
            </a:r>
          </a:p>
          <a:p>
            <a:endParaRPr lang="en-US" sz="24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38081" y="2578739"/>
            <a:ext cx="45259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Targeted mutation detection</a:t>
            </a:r>
          </a:p>
          <a:p>
            <a:pPr marL="457189" indent="-457189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 immunoassay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7976" y="1176591"/>
            <a:ext cx="3528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population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677426" y="1183035"/>
            <a:ext cx="35317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 Strategy</a:t>
            </a:r>
          </a:p>
        </p:txBody>
      </p:sp>
    </p:spTree>
    <p:extLst>
      <p:ext uri="{BB962C8B-B14F-4D97-AF65-F5344CB8AC3E}">
        <p14:creationId xmlns:p14="http://schemas.microsoft.com/office/powerpoint/2010/main" val="421540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0907" y="118659"/>
            <a:ext cx="3534942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CancerSEEK</a:t>
            </a:r>
            <a:endParaRPr lang="en-US" sz="4267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89842" y="6412396"/>
            <a:ext cx="3126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Cohen et al, Science 359:926, 2018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54" y="1491101"/>
            <a:ext cx="5070273" cy="47141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497" y="1485826"/>
            <a:ext cx="4866668" cy="47194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59232" y="979401"/>
            <a:ext cx="3307316" cy="475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8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Performance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25454" y="979401"/>
            <a:ext cx="3060453" cy="475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89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 by Stage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970107" y="2973443"/>
            <a:ext cx="1971108" cy="523220"/>
            <a:chOff x="1477580" y="2230083"/>
            <a:chExt cx="1478331" cy="392415"/>
          </a:xfrm>
        </p:grpSpPr>
        <p:sp>
          <p:nvSpPr>
            <p:cNvPr id="8" name="TextBox 7"/>
            <p:cNvSpPr txBox="1"/>
            <p:nvPr/>
          </p:nvSpPr>
          <p:spPr>
            <a:xfrm>
              <a:off x="1609148" y="2230083"/>
              <a:ext cx="1346763" cy="392415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62% sensitivity </a:t>
              </a:r>
            </a:p>
            <a:p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 &gt;99% specificity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 flipH="1">
              <a:off x="1477580" y="2383031"/>
              <a:ext cx="131568" cy="12499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119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7945" y="118659"/>
            <a:ext cx="3534942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 err="1">
                <a:solidFill>
                  <a:srgbClr val="FFFF00"/>
                </a:solidFill>
              </a:rPr>
              <a:t>CancerSEEK</a:t>
            </a:r>
            <a:endParaRPr lang="en-US" sz="4267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89842" y="6412396"/>
            <a:ext cx="3126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Cohen et al, Science 359:926, 2018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743346" y="1535113"/>
            <a:ext cx="5386917" cy="639763"/>
          </a:xfrm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dirty="0">
                <a:solidFill>
                  <a:srgbClr val="FFFFFF"/>
                </a:solidFill>
                <a:cs typeface="Arial"/>
                <a:sym typeface="Arial"/>
              </a:rPr>
              <a:t>Detection by Tumor Type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dirty="0">
                <a:solidFill>
                  <a:srgbClr val="FFFFFF"/>
                </a:solidFill>
                <a:cs typeface="Arial"/>
                <a:sym typeface="Arial"/>
              </a:rPr>
              <a:t>(all stages)</a:t>
            </a:r>
            <a:endParaRPr lang="en-US" sz="3200" dirty="0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4225" y="2355504"/>
            <a:ext cx="6065157" cy="2977439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852213" y="895350"/>
            <a:ext cx="4852978" cy="639763"/>
          </a:xfrm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dirty="0">
                <a:solidFill>
                  <a:srgbClr val="FFFFFF"/>
                </a:solidFill>
                <a:cs typeface="Arial"/>
                <a:sym typeface="Arial"/>
              </a:rPr>
              <a:t>Prediction of Tissue of Origin</a:t>
            </a:r>
            <a:endParaRPr lang="en-US" sz="3200" dirty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948629" y="1562816"/>
            <a:ext cx="4761724" cy="456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10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19662" y="118659"/>
            <a:ext cx="2682145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PanSEER</a:t>
            </a:r>
            <a:endParaRPr lang="en-US" sz="4267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2905" y="6368539"/>
            <a:ext cx="6701215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Chen et al, Nature Communications  doi.org/10.1038/</a:t>
            </a:r>
            <a:r>
              <a:rPr lang="en-US" sz="1467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s41467</a:t>
            </a:r>
            <a:r>
              <a:rPr lang="en-US" sz="146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-020-17316-z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6412" y="1574925"/>
            <a:ext cx="2659703" cy="76963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Taizhou Longitudinal Study</a:t>
            </a:r>
          </a:p>
          <a:p>
            <a:pPr algn="ctr"/>
            <a:r>
              <a:rPr lang="en-US" sz="14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123,115 stored plasma</a:t>
            </a:r>
          </a:p>
          <a:p>
            <a:pPr algn="ctr"/>
            <a:r>
              <a:rPr lang="en-US" sz="14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Longitudinal follow-up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74964" y="975798"/>
            <a:ext cx="3528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population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098363" y="900394"/>
            <a:ext cx="35317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 Strategy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0382" y="5259803"/>
            <a:ext cx="6800260" cy="858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8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*191 developed stomach, esophageal, </a:t>
            </a:r>
          </a:p>
          <a:p>
            <a:r>
              <a:rPr lang="en-US" sz="248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colorectal,  lung or liver cancer w/in 4 years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83512" y="3109421"/>
            <a:ext cx="24833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Targeted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methylation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461" y="2480704"/>
            <a:ext cx="3841116" cy="4753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8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605 Healthy individuals*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0402" y="2473113"/>
            <a:ext cx="3664786" cy="4753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8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223 with known cancer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886368" y="4123304"/>
            <a:ext cx="262408" cy="0"/>
          </a:xfrm>
          <a:prstGeom prst="straightConnector1">
            <a:avLst/>
          </a:prstGeom>
          <a:ln w="28575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13873" y="3856564"/>
            <a:ext cx="385041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170" y="3109421"/>
            <a:ext cx="2163551" cy="20422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487" y="3096055"/>
            <a:ext cx="2163551" cy="201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02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19662" y="118659"/>
            <a:ext cx="2682145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PanSEER</a:t>
            </a:r>
            <a:endParaRPr lang="en-US" sz="4267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2905" y="6368539"/>
            <a:ext cx="6701215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Chen et al, Nature Communications  doi.org/10.1038/</a:t>
            </a:r>
            <a:r>
              <a:rPr lang="en-US" sz="1467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s41467</a:t>
            </a:r>
            <a:r>
              <a:rPr lang="en-US" sz="146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-020-17316-z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13" y="1596097"/>
            <a:ext cx="10637063" cy="3754743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733283" y="2113864"/>
            <a:ext cx="1866914" cy="523220"/>
            <a:chOff x="1477580" y="2230083"/>
            <a:chExt cx="1400185" cy="392415"/>
          </a:xfrm>
        </p:grpSpPr>
        <p:sp>
          <p:nvSpPr>
            <p:cNvPr id="19" name="TextBox 18"/>
            <p:cNvSpPr txBox="1"/>
            <p:nvPr/>
          </p:nvSpPr>
          <p:spPr>
            <a:xfrm>
              <a:off x="1609148" y="2230083"/>
              <a:ext cx="1268617" cy="392415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88% sensitivity </a:t>
              </a:r>
            </a:p>
            <a:p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 96% specificity</a:t>
              </a:r>
            </a:p>
          </p:txBody>
        </p:sp>
        <p:sp>
          <p:nvSpPr>
            <p:cNvPr id="20" name="Right Arrow 19"/>
            <p:cNvSpPr/>
            <p:nvPr/>
          </p:nvSpPr>
          <p:spPr>
            <a:xfrm flipH="1">
              <a:off x="1477580" y="2383031"/>
              <a:ext cx="131568" cy="12499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7465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87"/>
          <p:cNvSpPr txBox="1">
            <a:spLocks noGrp="1"/>
          </p:cNvSpPr>
          <p:nvPr>
            <p:ph type="title"/>
          </p:nvPr>
        </p:nvSpPr>
        <p:spPr>
          <a:xfrm>
            <a:off x="320149" y="457551"/>
            <a:ext cx="11738128" cy="43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4267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CCGA Study Design</a:t>
            </a:r>
            <a:endParaRPr sz="4267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2" name="Google Shape;592;p87"/>
          <p:cNvCxnSpPr/>
          <p:nvPr/>
        </p:nvCxnSpPr>
        <p:spPr>
          <a:xfrm rot="10800000">
            <a:off x="3733200" y="4063741"/>
            <a:ext cx="483600" cy="0"/>
          </a:xfrm>
          <a:prstGeom prst="straightConnector1">
            <a:avLst/>
          </a:prstGeom>
          <a:noFill/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3" name="Google Shape;593;p87"/>
          <p:cNvSpPr/>
          <p:nvPr/>
        </p:nvSpPr>
        <p:spPr>
          <a:xfrm>
            <a:off x="1620458" y="5330575"/>
            <a:ext cx="3638342" cy="6188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89" b="1" dirty="0">
                <a:solidFill>
                  <a:srgbClr val="FFFFFF"/>
                </a:solidFill>
              </a:rPr>
              <a:t>Training Set: 1,785</a:t>
            </a:r>
            <a:endParaRPr sz="2489" b="1" dirty="0">
              <a:solidFill>
                <a:srgbClr val="FFFFFF"/>
              </a:solidFill>
            </a:endParaRPr>
          </a:p>
          <a:p>
            <a:pPr algn="ctr"/>
            <a:r>
              <a:rPr lang="en" sz="1600" dirty="0">
                <a:solidFill>
                  <a:srgbClr val="FFFFFF"/>
                </a:solidFill>
              </a:rPr>
              <a:t>Clinically Locked</a:t>
            </a:r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594" name="Google Shape;594;p87"/>
          <p:cNvSpPr/>
          <p:nvPr/>
        </p:nvSpPr>
        <p:spPr>
          <a:xfrm>
            <a:off x="6933211" y="5330575"/>
            <a:ext cx="3051200" cy="6188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89" b="1" dirty="0">
                <a:solidFill>
                  <a:srgbClr val="FFFFFF"/>
                </a:solidFill>
              </a:rPr>
              <a:t>Test Set: 1,010</a:t>
            </a:r>
            <a:endParaRPr sz="2489" b="1" dirty="0">
              <a:solidFill>
                <a:srgbClr val="FFFFFF"/>
              </a:solidFill>
            </a:endParaRPr>
          </a:p>
          <a:p>
            <a:pPr algn="ctr"/>
            <a:r>
              <a:rPr lang="en" sz="1600" dirty="0">
                <a:solidFill>
                  <a:srgbClr val="FFFFFF"/>
                </a:solidFill>
              </a:rPr>
              <a:t>Clinically Locked</a:t>
            </a:r>
            <a:endParaRPr sz="1600" dirty="0">
              <a:solidFill>
                <a:srgbClr val="FFFFFF"/>
              </a:solidFill>
            </a:endParaRPr>
          </a:p>
        </p:txBody>
      </p:sp>
      <p:cxnSp>
        <p:nvCxnSpPr>
          <p:cNvPr id="595" name="Google Shape;595;p87"/>
          <p:cNvCxnSpPr/>
          <p:nvPr/>
        </p:nvCxnSpPr>
        <p:spPr>
          <a:xfrm rot="10800000">
            <a:off x="3733200" y="4044575"/>
            <a:ext cx="0" cy="1286000"/>
          </a:xfrm>
          <a:prstGeom prst="straightConnector1">
            <a:avLst/>
          </a:prstGeom>
          <a:noFill/>
          <a:ln w="28575" cap="flat" cmpd="sng">
            <a:solidFill>
              <a:schemeClr val="bg1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596" name="Google Shape;596;p87"/>
          <p:cNvCxnSpPr/>
          <p:nvPr/>
        </p:nvCxnSpPr>
        <p:spPr>
          <a:xfrm rot="10800000">
            <a:off x="8458800" y="4044575"/>
            <a:ext cx="0" cy="1286000"/>
          </a:xfrm>
          <a:prstGeom prst="straightConnector1">
            <a:avLst/>
          </a:prstGeom>
          <a:noFill/>
          <a:ln w="28575" cap="flat" cmpd="sng">
            <a:solidFill>
              <a:schemeClr val="bg1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597" name="Google Shape;597;p87"/>
          <p:cNvCxnSpPr/>
          <p:nvPr/>
        </p:nvCxnSpPr>
        <p:spPr>
          <a:xfrm rot="10800000">
            <a:off x="7975200" y="4063741"/>
            <a:ext cx="483600" cy="0"/>
          </a:xfrm>
          <a:prstGeom prst="straightConnector1">
            <a:avLst/>
          </a:prstGeom>
          <a:noFill/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8" name="Google Shape;598;p87"/>
          <p:cNvSpPr/>
          <p:nvPr/>
        </p:nvSpPr>
        <p:spPr>
          <a:xfrm>
            <a:off x="560000" y="1615392"/>
            <a:ext cx="3555200" cy="13460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133" b="1" dirty="0">
                <a:solidFill>
                  <a:srgbClr val="FFFFFF"/>
                </a:solidFill>
              </a:rPr>
              <a:t>~15,000 participants</a:t>
            </a:r>
            <a:endParaRPr sz="2133" b="1" dirty="0">
              <a:solidFill>
                <a:srgbClr val="FFFFFF"/>
              </a:solidFill>
            </a:endParaRPr>
          </a:p>
          <a:p>
            <a:pPr algn="ctr"/>
            <a:r>
              <a:rPr lang="en" sz="2489" dirty="0">
                <a:solidFill>
                  <a:srgbClr val="FFFFFF"/>
                </a:solidFill>
              </a:rPr>
              <a:t>70% cancer : 30% non-cancer</a:t>
            </a:r>
            <a:endParaRPr sz="2489" dirty="0">
              <a:solidFill>
                <a:srgbClr val="FFFFFF"/>
              </a:solidFill>
            </a:endParaRPr>
          </a:p>
        </p:txBody>
      </p:sp>
      <p:sp>
        <p:nvSpPr>
          <p:cNvPr id="599" name="Google Shape;599;p87"/>
          <p:cNvSpPr/>
          <p:nvPr/>
        </p:nvSpPr>
        <p:spPr>
          <a:xfrm>
            <a:off x="8076799" y="1615392"/>
            <a:ext cx="3555200" cy="13460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133" b="1" dirty="0">
                <a:solidFill>
                  <a:srgbClr val="FFFFFF"/>
                </a:solidFill>
              </a:rPr>
              <a:t>12,200 reserved for future studies</a:t>
            </a:r>
            <a:endParaRPr sz="2133" dirty="0">
              <a:solidFill>
                <a:srgbClr val="FFFFFF"/>
              </a:solidFill>
            </a:endParaRPr>
          </a:p>
        </p:txBody>
      </p:sp>
      <p:cxnSp>
        <p:nvCxnSpPr>
          <p:cNvPr id="600" name="Google Shape;600;p87"/>
          <p:cNvCxnSpPr>
            <a:stCxn id="599" idx="1"/>
            <a:endCxn id="598" idx="3"/>
          </p:cNvCxnSpPr>
          <p:nvPr/>
        </p:nvCxnSpPr>
        <p:spPr>
          <a:xfrm flipH="1">
            <a:off x="4115201" y="2288392"/>
            <a:ext cx="3961599" cy="0"/>
          </a:xfrm>
          <a:prstGeom prst="straightConnector1">
            <a:avLst/>
          </a:prstGeom>
          <a:noFill/>
          <a:ln w="28575" cap="flat" cmpd="sng">
            <a:solidFill>
              <a:schemeClr val="bg1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601" name="Google Shape;601;p87"/>
          <p:cNvCxnSpPr/>
          <p:nvPr/>
        </p:nvCxnSpPr>
        <p:spPr>
          <a:xfrm rot="10800000">
            <a:off x="6096000" y="2288341"/>
            <a:ext cx="0" cy="1102400"/>
          </a:xfrm>
          <a:prstGeom prst="straightConnector1">
            <a:avLst/>
          </a:prstGeom>
          <a:noFill/>
          <a:ln w="28575" cap="flat" cmpd="sng">
            <a:solidFill>
              <a:schemeClr val="bg1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602" name="Google Shape;602;p87"/>
          <p:cNvSpPr/>
          <p:nvPr/>
        </p:nvSpPr>
        <p:spPr>
          <a:xfrm>
            <a:off x="4216800" y="3390741"/>
            <a:ext cx="3758400" cy="13460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89" b="1" dirty="0">
                <a:solidFill>
                  <a:srgbClr val="FFFFFF"/>
                </a:solidFill>
              </a:rPr>
              <a:t>2,800 participants:</a:t>
            </a:r>
            <a:endParaRPr sz="2489" b="1" dirty="0">
              <a:solidFill>
                <a:srgbClr val="FFFFFF"/>
              </a:solidFill>
            </a:endParaRPr>
          </a:p>
          <a:p>
            <a:pPr algn="ctr"/>
            <a:r>
              <a:rPr lang="en" sz="1600" dirty="0">
                <a:solidFill>
                  <a:srgbClr val="FFFFFF"/>
                </a:solidFill>
              </a:rPr>
              <a:t>Prespecified case-control substudy</a:t>
            </a:r>
            <a:endParaRPr sz="1600" dirty="0">
              <a:solidFill>
                <a:srgbClr val="FFFFFF"/>
              </a:solidFill>
            </a:endParaRPr>
          </a:p>
          <a:p>
            <a:pPr algn="ctr"/>
            <a:r>
              <a:rPr lang="en" sz="1600">
                <a:solidFill>
                  <a:srgbClr val="FFFFFF"/>
                </a:solidFill>
              </a:rPr>
              <a:t>1,628 </a:t>
            </a:r>
            <a:r>
              <a:rPr lang="en" sz="1600" dirty="0">
                <a:solidFill>
                  <a:srgbClr val="FFFFFF"/>
                </a:solidFill>
              </a:rPr>
              <a:t>cancer</a:t>
            </a:r>
            <a:r>
              <a:rPr lang="en" sz="1600">
                <a:solidFill>
                  <a:srgbClr val="FFFFFF"/>
                </a:solidFill>
              </a:rPr>
              <a:t>; 1,172 </a:t>
            </a:r>
            <a:r>
              <a:rPr lang="en" sz="1600" dirty="0">
                <a:solidFill>
                  <a:srgbClr val="FFFFFF"/>
                </a:solidFill>
              </a:rPr>
              <a:t>non-cancer</a:t>
            </a:r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604" name="Google Shape;604;p87"/>
          <p:cNvSpPr txBox="1"/>
          <p:nvPr/>
        </p:nvSpPr>
        <p:spPr>
          <a:xfrm>
            <a:off x="729757" y="2987704"/>
            <a:ext cx="30929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</a:rPr>
              <a:t>Enrollment 8/16 – 2/19</a:t>
            </a:r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63965" y="6423000"/>
            <a:ext cx="5591595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7" b="1" dirty="0">
                <a:solidFill>
                  <a:schemeClr val="bg1"/>
                </a:solidFill>
              </a:rPr>
              <a:t>Liu et al, Ann of Oncol  doi.org/10.1016/</a:t>
            </a:r>
            <a:r>
              <a:rPr lang="en-US" sz="1467" b="1" dirty="0" err="1">
                <a:solidFill>
                  <a:schemeClr val="bg1"/>
                </a:solidFill>
              </a:rPr>
              <a:t>j.annonc.2020.06.008</a:t>
            </a:r>
            <a:endParaRPr lang="en-US" sz="1467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" name="Google Shape;2971;p366"/>
          <p:cNvSpPr txBox="1">
            <a:spLocks noGrp="1"/>
          </p:cNvSpPr>
          <p:nvPr>
            <p:ph type="subTitle" idx="1"/>
          </p:nvPr>
        </p:nvSpPr>
        <p:spPr>
          <a:xfrm>
            <a:off x="9260025" y="2262891"/>
            <a:ext cx="2814800" cy="284979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1400" b="1" dirty="0">
                <a:solidFill>
                  <a:schemeClr val="bg1"/>
                </a:solidFill>
              </a:rPr>
              <a:t>Pre-specified cancer set:.</a:t>
            </a:r>
            <a:endParaRPr sz="1400" b="1" dirty="0">
              <a:solidFill>
                <a:schemeClr val="bg1"/>
              </a:solidFill>
            </a:endParaRPr>
          </a:p>
          <a:p>
            <a:pPr marL="609585" indent="-389457">
              <a:buClr>
                <a:schemeClr val="bg1"/>
              </a:buClr>
              <a:buSzPts val="1000"/>
              <a:buChar char="●"/>
            </a:pPr>
            <a:r>
              <a:rPr lang="en-US" sz="1400" b="1" dirty="0">
                <a:solidFill>
                  <a:schemeClr val="bg1"/>
                </a:solidFill>
              </a:rPr>
              <a:t>Anus</a:t>
            </a:r>
            <a:endParaRPr sz="1400" b="1" dirty="0">
              <a:solidFill>
                <a:schemeClr val="bg1"/>
              </a:solidFill>
            </a:endParaRPr>
          </a:p>
          <a:p>
            <a:pPr marL="609585" indent="-389457">
              <a:buClr>
                <a:schemeClr val="bg1"/>
              </a:buClr>
              <a:buSzPts val="1000"/>
              <a:buChar char="●"/>
            </a:pPr>
            <a:r>
              <a:rPr lang="en-US" sz="1400" b="1" dirty="0">
                <a:solidFill>
                  <a:schemeClr val="bg1"/>
                </a:solidFill>
              </a:rPr>
              <a:t>Bladder</a:t>
            </a:r>
            <a:endParaRPr sz="1400" b="1" dirty="0">
              <a:solidFill>
                <a:schemeClr val="bg1"/>
              </a:solidFill>
            </a:endParaRPr>
          </a:p>
          <a:p>
            <a:pPr marL="609585" indent="-389457">
              <a:buClr>
                <a:schemeClr val="bg1"/>
              </a:buClr>
              <a:buSzPts val="1000"/>
              <a:buChar char="●"/>
            </a:pPr>
            <a:r>
              <a:rPr lang="en-US" sz="1400" b="1" dirty="0">
                <a:solidFill>
                  <a:schemeClr val="bg1"/>
                </a:solidFill>
              </a:rPr>
              <a:t>Colon/Rectum</a:t>
            </a:r>
            <a:endParaRPr sz="1400" b="1" dirty="0">
              <a:solidFill>
                <a:schemeClr val="bg1"/>
              </a:solidFill>
            </a:endParaRPr>
          </a:p>
          <a:p>
            <a:pPr marL="609585" indent="-389457">
              <a:buClr>
                <a:schemeClr val="bg1"/>
              </a:buClr>
              <a:buSzPts val="1000"/>
              <a:buChar char="●"/>
            </a:pPr>
            <a:r>
              <a:rPr lang="en-US" sz="1400" b="1" dirty="0">
                <a:solidFill>
                  <a:schemeClr val="bg1"/>
                </a:solidFill>
              </a:rPr>
              <a:t>Esophagus </a:t>
            </a:r>
            <a:endParaRPr sz="1400" b="1" dirty="0">
              <a:solidFill>
                <a:schemeClr val="bg1"/>
              </a:solidFill>
            </a:endParaRPr>
          </a:p>
          <a:p>
            <a:pPr marL="609585" indent="-389457">
              <a:buClr>
                <a:schemeClr val="bg1"/>
              </a:buClr>
              <a:buSzPts val="1000"/>
              <a:buChar char="●"/>
            </a:pPr>
            <a:r>
              <a:rPr lang="en-US" sz="1400" b="1" dirty="0">
                <a:solidFill>
                  <a:schemeClr val="bg1"/>
                </a:solidFill>
              </a:rPr>
              <a:t>Head and Neck</a:t>
            </a:r>
            <a:endParaRPr sz="1400" b="1" dirty="0">
              <a:solidFill>
                <a:schemeClr val="bg1"/>
              </a:solidFill>
            </a:endParaRPr>
          </a:p>
          <a:p>
            <a:pPr marL="609585" indent="-389457">
              <a:buClr>
                <a:schemeClr val="bg1"/>
              </a:buClr>
              <a:buSzPts val="1000"/>
              <a:buChar char="●"/>
            </a:pPr>
            <a:r>
              <a:rPr lang="en-US" sz="1400" b="1" dirty="0">
                <a:solidFill>
                  <a:schemeClr val="bg1"/>
                </a:solidFill>
              </a:rPr>
              <a:t>Liver / Bile-Duct</a:t>
            </a:r>
            <a:endParaRPr sz="1400" b="1" dirty="0">
              <a:solidFill>
                <a:schemeClr val="bg1"/>
              </a:solidFill>
            </a:endParaRPr>
          </a:p>
          <a:p>
            <a:pPr marL="609585" indent="-389457">
              <a:buClr>
                <a:schemeClr val="bg1"/>
              </a:buClr>
              <a:buSzPts val="1000"/>
              <a:buChar char="●"/>
            </a:pPr>
            <a:r>
              <a:rPr lang="en-US" sz="1400" b="1" dirty="0">
                <a:solidFill>
                  <a:schemeClr val="bg1"/>
                </a:solidFill>
              </a:rPr>
              <a:t>Lung</a:t>
            </a:r>
            <a:endParaRPr sz="1400" b="1" dirty="0">
              <a:solidFill>
                <a:schemeClr val="bg1"/>
              </a:solidFill>
            </a:endParaRPr>
          </a:p>
          <a:p>
            <a:pPr marL="609585" indent="-389457">
              <a:buClr>
                <a:schemeClr val="bg1"/>
              </a:buClr>
              <a:buSzPts val="1000"/>
              <a:buChar char="●"/>
            </a:pPr>
            <a:r>
              <a:rPr lang="en-US" sz="1400" b="1" dirty="0">
                <a:solidFill>
                  <a:schemeClr val="bg1"/>
                </a:solidFill>
              </a:rPr>
              <a:t>Lymphoma </a:t>
            </a:r>
            <a:endParaRPr sz="1400" b="1" dirty="0">
              <a:solidFill>
                <a:schemeClr val="bg1"/>
              </a:solidFill>
            </a:endParaRPr>
          </a:p>
          <a:p>
            <a:pPr marL="609585" indent="-389457">
              <a:buClr>
                <a:schemeClr val="bg1"/>
              </a:buClr>
              <a:buSzPts val="1000"/>
              <a:buChar char="●"/>
            </a:pPr>
            <a:r>
              <a:rPr lang="en-US" sz="1400" b="1" dirty="0">
                <a:solidFill>
                  <a:schemeClr val="bg1"/>
                </a:solidFill>
              </a:rPr>
              <a:t>Ovary</a:t>
            </a:r>
            <a:endParaRPr sz="1400" b="1" dirty="0">
              <a:solidFill>
                <a:schemeClr val="bg1"/>
              </a:solidFill>
            </a:endParaRPr>
          </a:p>
          <a:p>
            <a:pPr marL="609585" indent="-389457">
              <a:buClr>
                <a:schemeClr val="bg1"/>
              </a:buClr>
              <a:buSzPts val="1000"/>
              <a:buChar char="●"/>
            </a:pPr>
            <a:r>
              <a:rPr lang="en-US" sz="1400" b="1" dirty="0">
                <a:solidFill>
                  <a:schemeClr val="bg1"/>
                </a:solidFill>
              </a:rPr>
              <a:t>Pancreas</a:t>
            </a:r>
            <a:endParaRPr sz="1400" b="1" dirty="0">
              <a:solidFill>
                <a:schemeClr val="bg1"/>
              </a:solidFill>
            </a:endParaRPr>
          </a:p>
          <a:p>
            <a:pPr marL="609585" indent="-389457">
              <a:buClr>
                <a:schemeClr val="bg1"/>
              </a:buClr>
              <a:buSzPts val="1000"/>
              <a:buChar char="●"/>
            </a:pPr>
            <a:r>
              <a:rPr lang="en-US" sz="1400" b="1" dirty="0">
                <a:solidFill>
                  <a:schemeClr val="bg1"/>
                </a:solidFill>
              </a:rPr>
              <a:t>Plasma Cell Neoplasm</a:t>
            </a:r>
            <a:endParaRPr sz="1400" b="1" dirty="0">
              <a:solidFill>
                <a:schemeClr val="bg1"/>
              </a:solidFill>
            </a:endParaRPr>
          </a:p>
          <a:p>
            <a:pPr marL="609585" indent="-389457">
              <a:buClr>
                <a:schemeClr val="bg1"/>
              </a:buClr>
              <a:buSzPts val="1000"/>
              <a:buChar char="●"/>
            </a:pPr>
            <a:r>
              <a:rPr lang="en-US" sz="1400" b="1" dirty="0">
                <a:solidFill>
                  <a:schemeClr val="bg1"/>
                </a:solidFill>
              </a:rPr>
              <a:t>Stomach</a:t>
            </a:r>
            <a:endParaRPr sz="1200" b="1" dirty="0"/>
          </a:p>
        </p:txBody>
      </p:sp>
      <p:sp>
        <p:nvSpPr>
          <p:cNvPr id="2986" name="Google Shape;2986;p366"/>
          <p:cNvSpPr txBox="1">
            <a:spLocks noGrp="1"/>
          </p:cNvSpPr>
          <p:nvPr>
            <p:ph type="title"/>
          </p:nvPr>
        </p:nvSpPr>
        <p:spPr>
          <a:xfrm>
            <a:off x="777280" y="394397"/>
            <a:ext cx="10849600" cy="4308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3733" b="1" dirty="0" err="1">
                <a:solidFill>
                  <a:srgbClr val="FFFF00"/>
                </a:solidFill>
              </a:rPr>
              <a:t>CCGA</a:t>
            </a:r>
            <a:r>
              <a:rPr lang="en-US" sz="3733" b="1" dirty="0">
                <a:solidFill>
                  <a:srgbClr val="FFFF00"/>
                </a:solidFill>
              </a:rPr>
              <a:t>  Results</a:t>
            </a:r>
            <a:endParaRPr sz="3200" b="1" baseline="300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8195" y="1200815"/>
            <a:ext cx="8699557" cy="4986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3" name="Google Shape;2973;p366"/>
          <p:cNvSpPr txBox="1"/>
          <p:nvPr/>
        </p:nvSpPr>
        <p:spPr>
          <a:xfrm rot="737">
            <a:off x="3520011" y="5540453"/>
            <a:ext cx="3729600" cy="4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defRPr/>
            </a:pPr>
            <a:r>
              <a:rPr lang="en-US" sz="1333" b="1" dirty="0">
                <a:solidFill>
                  <a:srgbClr val="40404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Cancer Stage (n)</a:t>
            </a:r>
            <a:endParaRPr sz="1333" b="1" dirty="0">
              <a:solidFill>
                <a:srgbClr val="40404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7923" y="1288349"/>
            <a:ext cx="8294848" cy="4727304"/>
            <a:chOff x="241647" y="648475"/>
            <a:chExt cx="6757227" cy="3895825"/>
          </a:xfrm>
        </p:grpSpPr>
        <p:pic>
          <p:nvPicPr>
            <p:cNvPr id="2970" name="Google Shape;2970;p36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14400" y="679350"/>
              <a:ext cx="6084474" cy="378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74" name="Google Shape;2974;p366"/>
            <p:cNvSpPr txBox="1"/>
            <p:nvPr/>
          </p:nvSpPr>
          <p:spPr>
            <a:xfrm>
              <a:off x="757025" y="1033282"/>
              <a:ext cx="639900" cy="29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>
                <a:defRPr/>
              </a:pPr>
              <a:r>
                <a:rPr lang="en-US" sz="1600">
                  <a:latin typeface="Arial" panose="020B0604020202020204" pitchFamily="34" charset="0"/>
                  <a:ea typeface="Roboto Light"/>
                  <a:cs typeface="Arial" panose="020B0604020202020204" pitchFamily="34" charset="0"/>
                  <a:sym typeface="Roboto Light"/>
                </a:rPr>
                <a:t>100%</a:t>
              </a:r>
              <a:endParaRPr sz="1600"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endParaRPr>
            </a:p>
          </p:txBody>
        </p:sp>
        <p:sp>
          <p:nvSpPr>
            <p:cNvPr id="2975" name="Google Shape;2975;p366"/>
            <p:cNvSpPr txBox="1"/>
            <p:nvPr/>
          </p:nvSpPr>
          <p:spPr>
            <a:xfrm>
              <a:off x="757025" y="1755782"/>
              <a:ext cx="639900" cy="29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>
                <a:defRPr/>
              </a:pPr>
              <a:r>
                <a:rPr lang="en-US" sz="1600">
                  <a:latin typeface="Arial" panose="020B0604020202020204" pitchFamily="34" charset="0"/>
                  <a:ea typeface="Roboto Light"/>
                  <a:cs typeface="Arial" panose="020B0604020202020204" pitchFamily="34" charset="0"/>
                  <a:sym typeface="Roboto Light"/>
                </a:rPr>
                <a:t>75%</a:t>
              </a:r>
              <a:endParaRPr sz="1600"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endParaRPr>
            </a:p>
          </p:txBody>
        </p:sp>
        <p:sp>
          <p:nvSpPr>
            <p:cNvPr id="2976" name="Google Shape;2976;p366"/>
            <p:cNvSpPr txBox="1"/>
            <p:nvPr/>
          </p:nvSpPr>
          <p:spPr>
            <a:xfrm>
              <a:off x="757025" y="2478282"/>
              <a:ext cx="639900" cy="29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>
                <a:defRPr/>
              </a:pPr>
              <a:r>
                <a:rPr lang="en-US" sz="1600">
                  <a:latin typeface="Arial" panose="020B0604020202020204" pitchFamily="34" charset="0"/>
                  <a:ea typeface="Roboto Light"/>
                  <a:cs typeface="Arial" panose="020B0604020202020204" pitchFamily="34" charset="0"/>
                  <a:sym typeface="Roboto Light"/>
                </a:rPr>
                <a:t>50%</a:t>
              </a:r>
              <a:endParaRPr sz="1600"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endParaRPr>
            </a:p>
          </p:txBody>
        </p:sp>
        <p:sp>
          <p:nvSpPr>
            <p:cNvPr id="2977" name="Google Shape;2977;p366"/>
            <p:cNvSpPr txBox="1"/>
            <p:nvPr/>
          </p:nvSpPr>
          <p:spPr>
            <a:xfrm>
              <a:off x="757025" y="3124582"/>
              <a:ext cx="639900" cy="29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>
                <a:defRPr/>
              </a:pPr>
              <a:r>
                <a:rPr lang="en-US" sz="1600">
                  <a:latin typeface="Arial" panose="020B0604020202020204" pitchFamily="34" charset="0"/>
                  <a:ea typeface="Roboto Light"/>
                  <a:cs typeface="Arial" panose="020B0604020202020204" pitchFamily="34" charset="0"/>
                  <a:sym typeface="Roboto Light"/>
                </a:rPr>
                <a:t>25%</a:t>
              </a:r>
              <a:endParaRPr sz="1600"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endParaRPr>
            </a:p>
          </p:txBody>
        </p:sp>
        <p:sp>
          <p:nvSpPr>
            <p:cNvPr id="2978" name="Google Shape;2978;p366"/>
            <p:cNvSpPr txBox="1"/>
            <p:nvPr/>
          </p:nvSpPr>
          <p:spPr>
            <a:xfrm>
              <a:off x="757025" y="3870582"/>
              <a:ext cx="639900" cy="29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>
                <a:defRPr/>
              </a:pPr>
              <a:r>
                <a:rPr lang="en-US" sz="1600">
                  <a:latin typeface="Arial" panose="020B0604020202020204" pitchFamily="34" charset="0"/>
                  <a:ea typeface="Roboto Light"/>
                  <a:cs typeface="Arial" panose="020B0604020202020204" pitchFamily="34" charset="0"/>
                  <a:sym typeface="Roboto Light"/>
                </a:rPr>
                <a:t>0%</a:t>
              </a:r>
              <a:endParaRPr sz="1600"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endParaRPr>
            </a:p>
          </p:txBody>
        </p:sp>
        <p:sp>
          <p:nvSpPr>
            <p:cNvPr id="2979" name="Google Shape;2979;p366"/>
            <p:cNvSpPr txBox="1"/>
            <p:nvPr/>
          </p:nvSpPr>
          <p:spPr>
            <a:xfrm rot="16200000">
              <a:off x="-33810" y="2122891"/>
              <a:ext cx="1301773" cy="7508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r>
                <a:rPr lang="en-US" b="1" dirty="0">
                  <a:solidFill>
                    <a:srgbClr val="40404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Sensitivity</a:t>
              </a:r>
              <a:endParaRPr b="1" dirty="0">
                <a:solidFill>
                  <a:srgbClr val="40404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grpSp>
          <p:nvGrpSpPr>
            <p:cNvPr id="2980" name="Google Shape;2980;p366"/>
            <p:cNvGrpSpPr/>
            <p:nvPr/>
          </p:nvGrpSpPr>
          <p:grpSpPr>
            <a:xfrm>
              <a:off x="1812205" y="4187610"/>
              <a:ext cx="4642226" cy="356690"/>
              <a:chOff x="2040879" y="4173053"/>
              <a:chExt cx="4657128" cy="295200"/>
            </a:xfrm>
          </p:grpSpPr>
          <p:sp>
            <p:nvSpPr>
              <p:cNvPr id="2981" name="Google Shape;2981;p366"/>
              <p:cNvSpPr txBox="1"/>
              <p:nvPr/>
            </p:nvSpPr>
            <p:spPr>
              <a:xfrm>
                <a:off x="2040879" y="4173053"/>
                <a:ext cx="639900" cy="295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defRPr/>
                </a:pPr>
                <a:r>
                  <a:rPr lang="en-US" sz="1600">
                    <a:solidFill>
                      <a:srgbClr val="404040"/>
                    </a:solidFill>
                    <a:latin typeface="Arial" panose="020B0604020202020204" pitchFamily="34" charset="0"/>
                    <a:ea typeface="Roboto Light"/>
                    <a:cs typeface="Arial" panose="020B0604020202020204" pitchFamily="34" charset="0"/>
                    <a:sym typeface="Roboto Light"/>
                  </a:rPr>
                  <a:t>I</a:t>
                </a:r>
                <a:endParaRPr sz="1600">
                  <a:solidFill>
                    <a:srgbClr val="404040"/>
                  </a:solidFill>
                  <a:latin typeface="Arial" panose="020B0604020202020204" pitchFamily="34" charset="0"/>
                  <a:ea typeface="Roboto Light"/>
                  <a:cs typeface="Arial" panose="020B0604020202020204" pitchFamily="34" charset="0"/>
                  <a:sym typeface="Roboto Light"/>
                </a:endParaRPr>
              </a:p>
              <a:p>
                <a:pPr algn="ctr" defTabSz="1219170">
                  <a:defRPr/>
                </a:pPr>
                <a:r>
                  <a:rPr lang="en-US" sz="1600">
                    <a:solidFill>
                      <a:srgbClr val="404040"/>
                    </a:solidFill>
                    <a:latin typeface="Arial" panose="020B0604020202020204" pitchFamily="34" charset="0"/>
                    <a:ea typeface="Roboto Light"/>
                    <a:cs typeface="Arial" panose="020B0604020202020204" pitchFamily="34" charset="0"/>
                    <a:sym typeface="Roboto Light"/>
                  </a:rPr>
                  <a:t>(62)</a:t>
                </a:r>
                <a:endParaRPr sz="1600">
                  <a:solidFill>
                    <a:srgbClr val="404040"/>
                  </a:solidFill>
                  <a:latin typeface="Arial" panose="020B0604020202020204" pitchFamily="34" charset="0"/>
                  <a:ea typeface="Roboto Light"/>
                  <a:cs typeface="Arial" panose="020B0604020202020204" pitchFamily="34" charset="0"/>
                  <a:sym typeface="Roboto Light"/>
                </a:endParaRPr>
              </a:p>
            </p:txBody>
          </p:sp>
          <p:sp>
            <p:nvSpPr>
              <p:cNvPr id="2982" name="Google Shape;2982;p366"/>
              <p:cNvSpPr txBox="1"/>
              <p:nvPr/>
            </p:nvSpPr>
            <p:spPr>
              <a:xfrm>
                <a:off x="3430921" y="4173053"/>
                <a:ext cx="639900" cy="295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defRPr/>
                </a:pPr>
                <a:r>
                  <a:rPr lang="en-US" sz="1600">
                    <a:solidFill>
                      <a:srgbClr val="404040"/>
                    </a:solidFill>
                    <a:latin typeface="Arial" panose="020B0604020202020204" pitchFamily="34" charset="0"/>
                    <a:ea typeface="Roboto Light"/>
                    <a:cs typeface="Arial" panose="020B0604020202020204" pitchFamily="34" charset="0"/>
                    <a:sym typeface="Roboto Light"/>
                  </a:rPr>
                  <a:t>II</a:t>
                </a:r>
                <a:endParaRPr sz="1600">
                  <a:solidFill>
                    <a:srgbClr val="404040"/>
                  </a:solidFill>
                  <a:latin typeface="Arial" panose="020B0604020202020204" pitchFamily="34" charset="0"/>
                  <a:ea typeface="Roboto Light"/>
                  <a:cs typeface="Arial" panose="020B0604020202020204" pitchFamily="34" charset="0"/>
                  <a:sym typeface="Roboto Light"/>
                </a:endParaRPr>
              </a:p>
              <a:p>
                <a:pPr algn="ctr" defTabSz="1219170">
                  <a:defRPr/>
                </a:pPr>
                <a:r>
                  <a:rPr lang="en-US" sz="1600">
                    <a:solidFill>
                      <a:srgbClr val="404040"/>
                    </a:solidFill>
                    <a:latin typeface="Arial" panose="020B0604020202020204" pitchFamily="34" charset="0"/>
                    <a:ea typeface="Roboto Light"/>
                    <a:cs typeface="Arial" panose="020B0604020202020204" pitchFamily="34" charset="0"/>
                    <a:sym typeface="Roboto Light"/>
                  </a:rPr>
                  <a:t>(62)</a:t>
                </a:r>
                <a:endParaRPr sz="1600">
                  <a:solidFill>
                    <a:srgbClr val="404040"/>
                  </a:solidFill>
                  <a:latin typeface="Arial" panose="020B0604020202020204" pitchFamily="34" charset="0"/>
                  <a:ea typeface="Roboto Light"/>
                  <a:cs typeface="Arial" panose="020B0604020202020204" pitchFamily="34" charset="0"/>
                  <a:sym typeface="Roboto Light"/>
                </a:endParaRPr>
              </a:p>
            </p:txBody>
          </p:sp>
          <p:sp>
            <p:nvSpPr>
              <p:cNvPr id="2983" name="Google Shape;2983;p366"/>
              <p:cNvSpPr txBox="1"/>
              <p:nvPr/>
            </p:nvSpPr>
            <p:spPr>
              <a:xfrm>
                <a:off x="4668068" y="4173053"/>
                <a:ext cx="639900" cy="295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defRPr/>
                </a:pPr>
                <a:r>
                  <a:rPr lang="en-US" sz="1600">
                    <a:solidFill>
                      <a:srgbClr val="404040"/>
                    </a:solidFill>
                    <a:latin typeface="Arial" panose="020B0604020202020204" pitchFamily="34" charset="0"/>
                    <a:ea typeface="Roboto Light"/>
                    <a:cs typeface="Arial" panose="020B0604020202020204" pitchFamily="34" charset="0"/>
                    <a:sym typeface="Roboto Light"/>
                  </a:rPr>
                  <a:t>III</a:t>
                </a:r>
                <a:endParaRPr sz="1600">
                  <a:solidFill>
                    <a:srgbClr val="404040"/>
                  </a:solidFill>
                  <a:latin typeface="Arial" panose="020B0604020202020204" pitchFamily="34" charset="0"/>
                  <a:ea typeface="Roboto Light"/>
                  <a:cs typeface="Arial" panose="020B0604020202020204" pitchFamily="34" charset="0"/>
                  <a:sym typeface="Roboto Light"/>
                </a:endParaRPr>
              </a:p>
              <a:p>
                <a:pPr algn="ctr" defTabSz="1219170">
                  <a:defRPr/>
                </a:pPr>
                <a:r>
                  <a:rPr lang="en-US" sz="1600">
                    <a:solidFill>
                      <a:srgbClr val="404040"/>
                    </a:solidFill>
                    <a:latin typeface="Arial" panose="020B0604020202020204" pitchFamily="34" charset="0"/>
                    <a:ea typeface="Roboto Light"/>
                    <a:cs typeface="Arial" panose="020B0604020202020204" pitchFamily="34" charset="0"/>
                    <a:sym typeface="Roboto Light"/>
                  </a:rPr>
                  <a:t>(102)</a:t>
                </a:r>
                <a:endParaRPr sz="1600">
                  <a:solidFill>
                    <a:srgbClr val="404040"/>
                  </a:solidFill>
                  <a:latin typeface="Arial" panose="020B0604020202020204" pitchFamily="34" charset="0"/>
                  <a:ea typeface="Roboto Light"/>
                  <a:cs typeface="Arial" panose="020B0604020202020204" pitchFamily="34" charset="0"/>
                  <a:sym typeface="Roboto Light"/>
                </a:endParaRPr>
              </a:p>
            </p:txBody>
          </p:sp>
          <p:sp>
            <p:nvSpPr>
              <p:cNvPr id="2984" name="Google Shape;2984;p366"/>
              <p:cNvSpPr txBox="1"/>
              <p:nvPr/>
            </p:nvSpPr>
            <p:spPr>
              <a:xfrm>
                <a:off x="6058107" y="4173053"/>
                <a:ext cx="639900" cy="295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defRPr/>
                </a:pPr>
                <a:r>
                  <a:rPr lang="en-US" sz="1600">
                    <a:solidFill>
                      <a:srgbClr val="404040"/>
                    </a:solidFill>
                    <a:latin typeface="Arial" panose="020B0604020202020204" pitchFamily="34" charset="0"/>
                    <a:ea typeface="Roboto Light"/>
                    <a:cs typeface="Arial" panose="020B0604020202020204" pitchFamily="34" charset="0"/>
                    <a:sym typeface="Roboto Light"/>
                  </a:rPr>
                  <a:t>IV</a:t>
                </a:r>
                <a:endParaRPr sz="1600">
                  <a:solidFill>
                    <a:srgbClr val="404040"/>
                  </a:solidFill>
                  <a:latin typeface="Arial" panose="020B0604020202020204" pitchFamily="34" charset="0"/>
                  <a:ea typeface="Roboto Light"/>
                  <a:cs typeface="Arial" panose="020B0604020202020204" pitchFamily="34" charset="0"/>
                  <a:sym typeface="Roboto Light"/>
                </a:endParaRPr>
              </a:p>
              <a:p>
                <a:pPr algn="ctr" defTabSz="1219170">
                  <a:defRPr/>
                </a:pPr>
                <a:r>
                  <a:rPr lang="en-US" sz="1600">
                    <a:solidFill>
                      <a:srgbClr val="404040"/>
                    </a:solidFill>
                    <a:latin typeface="Arial" panose="020B0604020202020204" pitchFamily="34" charset="0"/>
                    <a:ea typeface="Roboto Light"/>
                    <a:cs typeface="Arial" panose="020B0604020202020204" pitchFamily="34" charset="0"/>
                    <a:sym typeface="Roboto Light"/>
                  </a:rPr>
                  <a:t>(130)</a:t>
                </a:r>
                <a:endParaRPr sz="1600">
                  <a:solidFill>
                    <a:srgbClr val="404040"/>
                  </a:solidFill>
                  <a:latin typeface="Arial" panose="020B0604020202020204" pitchFamily="34" charset="0"/>
                  <a:ea typeface="Roboto Light"/>
                  <a:cs typeface="Arial" panose="020B0604020202020204" pitchFamily="34" charset="0"/>
                  <a:sym typeface="Roboto Light"/>
                </a:endParaRPr>
              </a:p>
            </p:txBody>
          </p:sp>
        </p:grpSp>
        <p:sp>
          <p:nvSpPr>
            <p:cNvPr id="2985" name="Google Shape;2985;p366"/>
            <p:cNvSpPr/>
            <p:nvPr/>
          </p:nvSpPr>
          <p:spPr>
            <a:xfrm>
              <a:off x="2013373" y="648475"/>
              <a:ext cx="4346788" cy="356701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5373412" y="3854736"/>
            <a:ext cx="2997936" cy="1405256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pPr algn="ctr" defTabSz="1219170">
              <a:defRPr/>
            </a:pPr>
            <a:r>
              <a:rPr lang="en-US" sz="2133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sensitivity </a:t>
            </a:r>
          </a:p>
          <a:p>
            <a:pPr algn="ctr" defTabSz="1219170">
              <a:defRPr/>
            </a:pPr>
            <a:r>
              <a:rPr lang="en-US" sz="2133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76% (95% CI: 72-81%)</a:t>
            </a:r>
          </a:p>
          <a:p>
            <a:pPr algn="ctr" defTabSz="1219170">
              <a:defRPr/>
            </a:pPr>
            <a:r>
              <a:rPr lang="en-US" sz="2133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</a:p>
          <a:p>
            <a:pPr algn="ctr" defTabSz="1219170">
              <a:defRPr/>
            </a:pPr>
            <a:r>
              <a:rPr lang="en-US" sz="2133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99.3% specificity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6809758" y="6476878"/>
            <a:ext cx="53094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Liu et al, Ann of Oncol  doi.org/10.1016/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j.annonc.2020.06.008</a:t>
            </a:r>
            <a:endParaRPr lang="en-US" sz="1400" b="1" u="sng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80114" y="947891"/>
            <a:ext cx="2467344" cy="124149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8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50 cancers detected</a:t>
            </a:r>
          </a:p>
        </p:txBody>
      </p:sp>
    </p:spTree>
    <p:extLst>
      <p:ext uri="{BB962C8B-B14F-4D97-AF65-F5344CB8AC3E}">
        <p14:creationId xmlns:p14="http://schemas.microsoft.com/office/powerpoint/2010/main" val="321513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3" name="Google Shape;2993;p367"/>
          <p:cNvSpPr txBox="1">
            <a:spLocks noGrp="1"/>
          </p:cNvSpPr>
          <p:nvPr>
            <p:ph type="title"/>
          </p:nvPr>
        </p:nvSpPr>
        <p:spPr>
          <a:xfrm>
            <a:off x="605733" y="93056"/>
            <a:ext cx="10849600" cy="7400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b="1" dirty="0" err="1">
                <a:solidFill>
                  <a:srgbClr val="FFFF00"/>
                </a:solidFill>
              </a:rPr>
              <a:t>CCGA</a:t>
            </a:r>
            <a:r>
              <a:rPr lang="en-US" b="1" dirty="0">
                <a:solidFill>
                  <a:srgbClr val="FFFF00"/>
                </a:solidFill>
              </a:rPr>
              <a:t> Results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Detection Rates for stages I-III</a:t>
            </a:r>
            <a:endParaRPr b="1" dirty="0">
              <a:solidFill>
                <a:srgbClr val="FFFF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1048" y="1035005"/>
            <a:ext cx="9662261" cy="5381388"/>
            <a:chOff x="825022" y="745104"/>
            <a:chExt cx="7857538" cy="4277700"/>
          </a:xfrm>
        </p:grpSpPr>
        <p:sp>
          <p:nvSpPr>
            <p:cNvPr id="2" name="Rectangle 1"/>
            <p:cNvSpPr/>
            <p:nvPr/>
          </p:nvSpPr>
          <p:spPr>
            <a:xfrm>
              <a:off x="825022" y="745104"/>
              <a:ext cx="7452703" cy="427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991" name="Google Shape;2991;p36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79735" y="745104"/>
              <a:ext cx="6110975" cy="4277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92" name="Google Shape;2992;p367"/>
            <p:cNvSpPr/>
            <p:nvPr/>
          </p:nvSpPr>
          <p:spPr>
            <a:xfrm>
              <a:off x="2988610" y="1042379"/>
              <a:ext cx="3866100" cy="323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4" name="Google Shape;2994;p367"/>
            <p:cNvSpPr txBox="1"/>
            <p:nvPr/>
          </p:nvSpPr>
          <p:spPr>
            <a:xfrm>
              <a:off x="6442460" y="985729"/>
              <a:ext cx="22401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defRPr/>
              </a:pPr>
              <a:r>
                <a:rPr lang="en-US" sz="1333" b="1">
                  <a:solidFill>
                    <a:srgbClr val="40404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Sensitivity reported </a:t>
              </a:r>
              <a:endParaRPr sz="1333" b="1">
                <a:solidFill>
                  <a:srgbClr val="40404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algn="ctr" defTabSz="1219170">
                <a:defRPr/>
              </a:pPr>
              <a:r>
                <a:rPr lang="en-US" sz="1333" b="1">
                  <a:solidFill>
                    <a:srgbClr val="40404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at 99.3% specificity</a:t>
              </a:r>
              <a:endParaRPr sz="1333" b="1">
                <a:solidFill>
                  <a:srgbClr val="40404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grpSp>
          <p:nvGrpSpPr>
            <p:cNvPr id="2995" name="Google Shape;2995;p367"/>
            <p:cNvGrpSpPr/>
            <p:nvPr/>
          </p:nvGrpSpPr>
          <p:grpSpPr>
            <a:xfrm>
              <a:off x="7125697" y="1283133"/>
              <a:ext cx="721200" cy="3424328"/>
              <a:chOff x="6726937" y="1289229"/>
              <a:chExt cx="721200" cy="3424328"/>
            </a:xfrm>
          </p:grpSpPr>
          <p:sp>
            <p:nvSpPr>
              <p:cNvPr id="2996" name="Google Shape;2996;p367"/>
              <p:cNvSpPr txBox="1"/>
              <p:nvPr/>
            </p:nvSpPr>
            <p:spPr>
              <a:xfrm>
                <a:off x="6726937" y="1289229"/>
                <a:ext cx="721200" cy="243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defRPr/>
                </a:pPr>
                <a:r>
                  <a:rPr lang="en-US" sz="1333" b="1">
                    <a:solidFill>
                      <a:srgbClr val="40404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75%</a:t>
                </a:r>
                <a:endParaRPr sz="1333" b="1">
                  <a:solidFill>
                    <a:srgbClr val="40404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2997" name="Google Shape;2997;p367"/>
              <p:cNvSpPr txBox="1"/>
              <p:nvPr/>
            </p:nvSpPr>
            <p:spPr>
              <a:xfrm>
                <a:off x="6726937" y="1599936"/>
                <a:ext cx="721200" cy="243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defRPr/>
                </a:pPr>
                <a:r>
                  <a:rPr lang="en-US" sz="1333" b="1">
                    <a:solidFill>
                      <a:srgbClr val="40404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100%</a:t>
                </a:r>
                <a:endParaRPr sz="1333" b="1">
                  <a:solidFill>
                    <a:srgbClr val="40404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2998" name="Google Shape;2998;p367"/>
              <p:cNvSpPr txBox="1"/>
              <p:nvPr/>
            </p:nvSpPr>
            <p:spPr>
              <a:xfrm>
                <a:off x="6726937" y="1880681"/>
                <a:ext cx="721200" cy="243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defRPr/>
                </a:pPr>
                <a:r>
                  <a:rPr lang="en-US" sz="1333" b="1">
                    <a:solidFill>
                      <a:srgbClr val="40404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66%</a:t>
                </a:r>
                <a:endParaRPr sz="1333" b="1">
                  <a:solidFill>
                    <a:srgbClr val="40404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2999" name="Google Shape;2999;p367"/>
              <p:cNvSpPr txBox="1"/>
              <p:nvPr/>
            </p:nvSpPr>
            <p:spPr>
              <a:xfrm>
                <a:off x="6726937" y="2165711"/>
                <a:ext cx="721200" cy="243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defRPr/>
                </a:pPr>
                <a:r>
                  <a:rPr lang="en-US" sz="1333" b="1">
                    <a:solidFill>
                      <a:srgbClr val="40404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77%</a:t>
                </a:r>
                <a:endParaRPr sz="1333" b="1">
                  <a:solidFill>
                    <a:srgbClr val="40404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3000" name="Google Shape;3000;p367"/>
              <p:cNvSpPr txBox="1"/>
              <p:nvPr/>
            </p:nvSpPr>
            <p:spPr>
              <a:xfrm>
                <a:off x="6726937" y="2447935"/>
                <a:ext cx="721200" cy="243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defRPr/>
                </a:pPr>
                <a:r>
                  <a:rPr lang="en-US" sz="1333" b="1">
                    <a:solidFill>
                      <a:srgbClr val="40404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62%</a:t>
                </a:r>
                <a:endParaRPr sz="1333" b="1">
                  <a:solidFill>
                    <a:srgbClr val="40404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3001" name="Google Shape;3001;p367"/>
              <p:cNvSpPr txBox="1"/>
              <p:nvPr/>
            </p:nvSpPr>
            <p:spPr>
              <a:xfrm>
                <a:off x="6726937" y="2728679"/>
                <a:ext cx="721200" cy="243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defRPr/>
                </a:pPr>
                <a:r>
                  <a:rPr lang="en-US" sz="1333" b="1">
                    <a:solidFill>
                      <a:srgbClr val="40404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86%</a:t>
                </a:r>
                <a:endParaRPr sz="1333" b="1">
                  <a:solidFill>
                    <a:srgbClr val="40404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3002" name="Google Shape;3002;p367"/>
              <p:cNvSpPr txBox="1"/>
              <p:nvPr/>
            </p:nvSpPr>
            <p:spPr>
              <a:xfrm>
                <a:off x="6726937" y="3009424"/>
                <a:ext cx="721200" cy="243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defRPr/>
                </a:pPr>
                <a:r>
                  <a:rPr lang="en-US" sz="1333" b="1">
                    <a:solidFill>
                      <a:srgbClr val="40404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52%</a:t>
                </a:r>
                <a:endParaRPr sz="1333" b="1">
                  <a:solidFill>
                    <a:srgbClr val="40404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3003" name="Google Shape;3003;p367"/>
              <p:cNvSpPr txBox="1"/>
              <p:nvPr/>
            </p:nvSpPr>
            <p:spPr>
              <a:xfrm>
                <a:off x="6726937" y="3316281"/>
                <a:ext cx="721200" cy="243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defRPr/>
                </a:pPr>
                <a:r>
                  <a:rPr lang="en-US" sz="1333" b="1">
                    <a:solidFill>
                      <a:srgbClr val="40404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84%</a:t>
                </a:r>
                <a:endParaRPr sz="1333" b="1">
                  <a:solidFill>
                    <a:srgbClr val="40404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3004" name="Google Shape;3004;p367"/>
              <p:cNvSpPr txBox="1"/>
              <p:nvPr/>
            </p:nvSpPr>
            <p:spPr>
              <a:xfrm>
                <a:off x="6726937" y="3600875"/>
                <a:ext cx="721200" cy="243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defRPr/>
                </a:pPr>
                <a:r>
                  <a:rPr lang="en-US" sz="1333" b="1">
                    <a:solidFill>
                      <a:srgbClr val="40404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71%</a:t>
                </a:r>
                <a:endParaRPr sz="1333" b="1">
                  <a:solidFill>
                    <a:srgbClr val="40404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3005" name="Google Shape;3005;p367"/>
              <p:cNvSpPr txBox="1"/>
              <p:nvPr/>
            </p:nvSpPr>
            <p:spPr>
              <a:xfrm>
                <a:off x="6726937" y="3882053"/>
                <a:ext cx="721200" cy="243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defRPr/>
                </a:pPr>
                <a:r>
                  <a:rPr lang="en-US" sz="1333" b="1">
                    <a:solidFill>
                      <a:srgbClr val="40404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73%</a:t>
                </a:r>
                <a:endParaRPr sz="1333" b="1">
                  <a:solidFill>
                    <a:srgbClr val="40404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3006" name="Google Shape;3006;p367"/>
              <p:cNvSpPr txBox="1"/>
              <p:nvPr/>
            </p:nvSpPr>
            <p:spPr>
              <a:xfrm>
                <a:off x="6726937" y="4162799"/>
                <a:ext cx="721200" cy="243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defRPr/>
                </a:pPr>
                <a:r>
                  <a:rPr lang="en-US" sz="1333" b="1">
                    <a:solidFill>
                      <a:srgbClr val="40404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83%</a:t>
                </a:r>
                <a:endParaRPr sz="1333" b="1">
                  <a:solidFill>
                    <a:srgbClr val="40404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3007" name="Google Shape;3007;p367"/>
              <p:cNvSpPr txBox="1"/>
              <p:nvPr/>
            </p:nvSpPr>
            <p:spPr>
              <a:xfrm>
                <a:off x="6726937" y="4469656"/>
                <a:ext cx="721200" cy="243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defRPr/>
                </a:pPr>
                <a:r>
                  <a:rPr lang="en-US" sz="1333" b="1">
                    <a:solidFill>
                      <a:srgbClr val="40404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40%</a:t>
                </a:r>
                <a:endParaRPr sz="1333" b="1">
                  <a:solidFill>
                    <a:srgbClr val="40404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</p:grpSp>
        <p:sp>
          <p:nvSpPr>
            <p:cNvPr id="3008" name="Google Shape;3008;p367"/>
            <p:cNvSpPr/>
            <p:nvPr/>
          </p:nvSpPr>
          <p:spPr>
            <a:xfrm>
              <a:off x="2430760" y="1231354"/>
              <a:ext cx="1066800" cy="35685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009" name="Google Shape;3009;p367"/>
            <p:cNvGrpSpPr/>
            <p:nvPr/>
          </p:nvGrpSpPr>
          <p:grpSpPr>
            <a:xfrm>
              <a:off x="1100910" y="1274997"/>
              <a:ext cx="2375400" cy="3440528"/>
              <a:chOff x="473550" y="1281093"/>
              <a:chExt cx="2375400" cy="3440528"/>
            </a:xfrm>
          </p:grpSpPr>
          <p:sp>
            <p:nvSpPr>
              <p:cNvPr id="3010" name="Google Shape;3010;p367"/>
              <p:cNvSpPr txBox="1"/>
              <p:nvPr/>
            </p:nvSpPr>
            <p:spPr>
              <a:xfrm>
                <a:off x="1558050" y="1281093"/>
                <a:ext cx="1290900" cy="260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r" defTabSz="1219170">
                  <a:defRPr/>
                </a:pPr>
                <a:r>
                  <a:rPr lang="en-US" sz="1333">
                    <a:solidFill>
                      <a:srgbClr val="40404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Anus (4) (1,2,1)</a:t>
                </a:r>
                <a:endParaRPr sz="1333">
                  <a:solidFill>
                    <a:srgbClr val="40404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3011" name="Google Shape;3011;p367"/>
              <p:cNvSpPr txBox="1"/>
              <p:nvPr/>
            </p:nvSpPr>
            <p:spPr>
              <a:xfrm>
                <a:off x="1328550" y="1591800"/>
                <a:ext cx="1520400" cy="260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r" defTabSz="1219170">
                  <a:defRPr/>
                </a:pPr>
                <a:r>
                  <a:rPr lang="en-US" sz="1333">
                    <a:solidFill>
                      <a:srgbClr val="40404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Bladder (4) (0,2,2)</a:t>
                </a:r>
                <a:endParaRPr sz="1333">
                  <a:solidFill>
                    <a:srgbClr val="40404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3012" name="Google Shape;3012;p367"/>
              <p:cNvSpPr txBox="1"/>
              <p:nvPr/>
            </p:nvSpPr>
            <p:spPr>
              <a:xfrm>
                <a:off x="473550" y="1872545"/>
                <a:ext cx="2375400" cy="260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r" defTabSz="1219170">
                  <a:defRPr/>
                </a:pPr>
                <a:r>
                  <a:rPr lang="en-US" sz="1333">
                    <a:solidFill>
                      <a:srgbClr val="40404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Colon / Rectum (32) (7,10,15)</a:t>
                </a:r>
                <a:endParaRPr sz="1333">
                  <a:solidFill>
                    <a:srgbClr val="40404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3013" name="Google Shape;3013;p367"/>
              <p:cNvSpPr txBox="1"/>
              <p:nvPr/>
            </p:nvSpPr>
            <p:spPr>
              <a:xfrm>
                <a:off x="1157850" y="2157575"/>
                <a:ext cx="1691100" cy="260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r" defTabSz="1219170">
                  <a:defRPr/>
                </a:pPr>
                <a:r>
                  <a:rPr lang="en-US" sz="1333">
                    <a:solidFill>
                      <a:srgbClr val="40404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Esophagus (13) (1,5,7)</a:t>
                </a:r>
                <a:endParaRPr sz="1333">
                  <a:solidFill>
                    <a:srgbClr val="40404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3014" name="Google Shape;3014;p367"/>
              <p:cNvSpPr txBox="1"/>
              <p:nvPr/>
            </p:nvSpPr>
            <p:spPr>
              <a:xfrm>
                <a:off x="1076250" y="2439799"/>
                <a:ext cx="1772700" cy="260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r" defTabSz="1219170">
                  <a:defRPr/>
                </a:pPr>
                <a:r>
                  <a:rPr lang="en-US" sz="1333">
                    <a:solidFill>
                      <a:srgbClr val="40404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Head and Neck (13) (3,4,6)</a:t>
                </a:r>
                <a:endParaRPr sz="1333">
                  <a:solidFill>
                    <a:srgbClr val="40404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3015" name="Google Shape;3015;p367"/>
              <p:cNvSpPr txBox="1"/>
              <p:nvPr/>
            </p:nvSpPr>
            <p:spPr>
              <a:xfrm>
                <a:off x="837450" y="2720542"/>
                <a:ext cx="2011500" cy="260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r" defTabSz="1219170">
                  <a:defRPr/>
                </a:pPr>
                <a:r>
                  <a:rPr lang="en-US" sz="1333">
                    <a:solidFill>
                      <a:srgbClr val="40404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Liver / Bile-Duct (7) (2,2,3)</a:t>
                </a:r>
                <a:endParaRPr sz="1333">
                  <a:solidFill>
                    <a:srgbClr val="40404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3016" name="Google Shape;3016;p367"/>
              <p:cNvSpPr txBox="1"/>
              <p:nvPr/>
            </p:nvSpPr>
            <p:spPr>
              <a:xfrm>
                <a:off x="1272150" y="3001288"/>
                <a:ext cx="1576800" cy="260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r" defTabSz="1219170">
                  <a:defRPr/>
                </a:pPr>
                <a:r>
                  <a:rPr lang="en-US" sz="1333">
                    <a:solidFill>
                      <a:srgbClr val="40404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Lung (69) (27,11,31)</a:t>
                </a:r>
                <a:endParaRPr sz="1333">
                  <a:solidFill>
                    <a:srgbClr val="40404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3017" name="Google Shape;3017;p367"/>
              <p:cNvSpPr txBox="1"/>
              <p:nvPr/>
            </p:nvSpPr>
            <p:spPr>
              <a:xfrm>
                <a:off x="769950" y="3308145"/>
                <a:ext cx="2079000" cy="260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r" defTabSz="1219170">
                  <a:defRPr/>
                </a:pPr>
                <a:r>
                  <a:rPr lang="en-US" sz="1333">
                    <a:solidFill>
                      <a:srgbClr val="40404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Lymphoma (31) (7,12,12)</a:t>
                </a:r>
                <a:endParaRPr sz="1333">
                  <a:solidFill>
                    <a:srgbClr val="40404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3018" name="Google Shape;3018;p367"/>
              <p:cNvSpPr txBox="1"/>
              <p:nvPr/>
            </p:nvSpPr>
            <p:spPr>
              <a:xfrm>
                <a:off x="1272150" y="3592739"/>
                <a:ext cx="1576800" cy="260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r" defTabSz="1219170">
                  <a:defRPr/>
                </a:pPr>
                <a:r>
                  <a:rPr lang="en-US" sz="1333">
                    <a:solidFill>
                      <a:srgbClr val="40404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Ovary (14) (1,1,12)</a:t>
                </a:r>
                <a:endParaRPr sz="1333">
                  <a:solidFill>
                    <a:srgbClr val="40404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3019" name="Google Shape;3019;p367"/>
              <p:cNvSpPr txBox="1"/>
              <p:nvPr/>
            </p:nvSpPr>
            <p:spPr>
              <a:xfrm>
                <a:off x="1328550" y="3873917"/>
                <a:ext cx="1520400" cy="260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r" defTabSz="1219170">
                  <a:defRPr/>
                </a:pPr>
                <a:r>
                  <a:rPr lang="en-US" sz="1333">
                    <a:solidFill>
                      <a:srgbClr val="40404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Pancreas (22) (8,6,8)</a:t>
                </a:r>
                <a:endParaRPr sz="1333">
                  <a:solidFill>
                    <a:srgbClr val="40404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3020" name="Google Shape;3020;p367"/>
              <p:cNvSpPr txBox="1"/>
              <p:nvPr/>
            </p:nvSpPr>
            <p:spPr>
              <a:xfrm>
                <a:off x="473550" y="4154663"/>
                <a:ext cx="2375400" cy="260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r" defTabSz="1219170">
                  <a:defRPr/>
                </a:pPr>
                <a:r>
                  <a:rPr lang="en-US" sz="1333">
                    <a:solidFill>
                      <a:srgbClr val="40404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Plasma Cell Neoplasm (12) (4,4,4)</a:t>
                </a:r>
                <a:endParaRPr sz="1333">
                  <a:solidFill>
                    <a:srgbClr val="40404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3021" name="Google Shape;3021;p367"/>
              <p:cNvSpPr txBox="1"/>
              <p:nvPr/>
            </p:nvSpPr>
            <p:spPr>
              <a:xfrm>
                <a:off x="919650" y="4461520"/>
                <a:ext cx="1929300" cy="260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r" defTabSz="1219170">
                  <a:defRPr/>
                </a:pPr>
                <a:r>
                  <a:rPr lang="en-US" sz="1333">
                    <a:solidFill>
                      <a:srgbClr val="40404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Stomach (5) (1,3,1)</a:t>
                </a:r>
                <a:endParaRPr sz="1333">
                  <a:solidFill>
                    <a:srgbClr val="40404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</p:grpSp>
        <p:grpSp>
          <p:nvGrpSpPr>
            <p:cNvPr id="3023" name="Google Shape;3023;p367"/>
            <p:cNvGrpSpPr/>
            <p:nvPr/>
          </p:nvGrpSpPr>
          <p:grpSpPr>
            <a:xfrm>
              <a:off x="3344860" y="4687029"/>
              <a:ext cx="3968100" cy="254700"/>
              <a:chOff x="2717500" y="4540725"/>
              <a:chExt cx="3968100" cy="254700"/>
            </a:xfrm>
          </p:grpSpPr>
          <p:sp>
            <p:nvSpPr>
              <p:cNvPr id="3024" name="Google Shape;3024;p367"/>
              <p:cNvSpPr txBox="1"/>
              <p:nvPr/>
            </p:nvSpPr>
            <p:spPr>
              <a:xfrm>
                <a:off x="2717500" y="4540725"/>
                <a:ext cx="429000" cy="254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0" rIns="121900" bIns="0" anchor="t" anchorCtr="0">
                <a:noAutofit/>
              </a:bodyPr>
              <a:lstStyle/>
              <a:p>
                <a:pPr defTabSz="1219170">
                  <a:defRPr/>
                </a:pPr>
                <a:r>
                  <a:rPr lang="en-US" sz="1333">
                    <a:latin typeface="Arial" panose="020B0604020202020204" pitchFamily="34" charset="0"/>
                    <a:ea typeface="Roboto Light"/>
                    <a:cs typeface="Arial" panose="020B0604020202020204" pitchFamily="34" charset="0"/>
                    <a:sym typeface="Roboto Light"/>
                  </a:rPr>
                  <a:t>0%</a:t>
                </a:r>
                <a:endParaRPr sz="1333">
                  <a:latin typeface="Arial" panose="020B0604020202020204" pitchFamily="34" charset="0"/>
                  <a:ea typeface="Roboto Light"/>
                  <a:cs typeface="Arial" panose="020B0604020202020204" pitchFamily="34" charset="0"/>
                  <a:sym typeface="Roboto Light"/>
                </a:endParaRPr>
              </a:p>
            </p:txBody>
          </p:sp>
          <p:sp>
            <p:nvSpPr>
              <p:cNvPr id="3025" name="Google Shape;3025;p367"/>
              <p:cNvSpPr txBox="1"/>
              <p:nvPr/>
            </p:nvSpPr>
            <p:spPr>
              <a:xfrm>
                <a:off x="3631900" y="4540725"/>
                <a:ext cx="429000" cy="254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0" rIns="121900" bIns="0" anchor="t" anchorCtr="0">
                <a:noAutofit/>
              </a:bodyPr>
              <a:lstStyle/>
              <a:p>
                <a:pPr defTabSz="1219170">
                  <a:defRPr/>
                </a:pPr>
                <a:r>
                  <a:rPr lang="en-US" sz="1333">
                    <a:latin typeface="Arial" panose="020B0604020202020204" pitchFamily="34" charset="0"/>
                    <a:ea typeface="Roboto Light"/>
                    <a:cs typeface="Arial" panose="020B0604020202020204" pitchFamily="34" charset="0"/>
                    <a:sym typeface="Roboto Light"/>
                  </a:rPr>
                  <a:t>25%</a:t>
                </a:r>
                <a:endParaRPr sz="1333">
                  <a:latin typeface="Arial" panose="020B0604020202020204" pitchFamily="34" charset="0"/>
                  <a:ea typeface="Roboto Light"/>
                  <a:cs typeface="Arial" panose="020B0604020202020204" pitchFamily="34" charset="0"/>
                  <a:sym typeface="Roboto Light"/>
                </a:endParaRPr>
              </a:p>
            </p:txBody>
          </p:sp>
          <p:sp>
            <p:nvSpPr>
              <p:cNvPr id="3026" name="Google Shape;3026;p367"/>
              <p:cNvSpPr txBox="1"/>
              <p:nvPr/>
            </p:nvSpPr>
            <p:spPr>
              <a:xfrm>
                <a:off x="4429425" y="4540725"/>
                <a:ext cx="429000" cy="254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0" rIns="121900" bIns="0" anchor="t" anchorCtr="0">
                <a:noAutofit/>
              </a:bodyPr>
              <a:lstStyle/>
              <a:p>
                <a:pPr defTabSz="1219170">
                  <a:defRPr/>
                </a:pPr>
                <a:r>
                  <a:rPr lang="en-US" sz="1333">
                    <a:latin typeface="Arial" panose="020B0604020202020204" pitchFamily="34" charset="0"/>
                    <a:ea typeface="Roboto Light"/>
                    <a:cs typeface="Arial" panose="020B0604020202020204" pitchFamily="34" charset="0"/>
                    <a:sym typeface="Roboto Light"/>
                  </a:rPr>
                  <a:t>50%</a:t>
                </a:r>
                <a:endParaRPr sz="1333">
                  <a:latin typeface="Arial" panose="020B0604020202020204" pitchFamily="34" charset="0"/>
                  <a:ea typeface="Roboto Light"/>
                  <a:cs typeface="Arial" panose="020B0604020202020204" pitchFamily="34" charset="0"/>
                  <a:sym typeface="Roboto Light"/>
                </a:endParaRPr>
              </a:p>
            </p:txBody>
          </p:sp>
          <p:sp>
            <p:nvSpPr>
              <p:cNvPr id="3027" name="Google Shape;3027;p367"/>
              <p:cNvSpPr txBox="1"/>
              <p:nvPr/>
            </p:nvSpPr>
            <p:spPr>
              <a:xfrm>
                <a:off x="5404625" y="4540725"/>
                <a:ext cx="429000" cy="254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0" rIns="121900" bIns="0" anchor="t" anchorCtr="0">
                <a:noAutofit/>
              </a:bodyPr>
              <a:lstStyle/>
              <a:p>
                <a:pPr defTabSz="1219170">
                  <a:defRPr/>
                </a:pPr>
                <a:r>
                  <a:rPr lang="en-US" sz="1333">
                    <a:latin typeface="Arial" panose="020B0604020202020204" pitchFamily="34" charset="0"/>
                    <a:ea typeface="Roboto Light"/>
                    <a:cs typeface="Arial" panose="020B0604020202020204" pitchFamily="34" charset="0"/>
                    <a:sym typeface="Roboto Light"/>
                  </a:rPr>
                  <a:t>75%</a:t>
                </a:r>
                <a:endParaRPr sz="1333">
                  <a:latin typeface="Arial" panose="020B0604020202020204" pitchFamily="34" charset="0"/>
                  <a:ea typeface="Roboto Light"/>
                  <a:cs typeface="Arial" panose="020B0604020202020204" pitchFamily="34" charset="0"/>
                  <a:sym typeface="Roboto Light"/>
                </a:endParaRPr>
              </a:p>
            </p:txBody>
          </p:sp>
          <p:sp>
            <p:nvSpPr>
              <p:cNvPr id="3028" name="Google Shape;3028;p367"/>
              <p:cNvSpPr txBox="1"/>
              <p:nvPr/>
            </p:nvSpPr>
            <p:spPr>
              <a:xfrm>
                <a:off x="6178000" y="4540725"/>
                <a:ext cx="507600" cy="254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0" rIns="121900" bIns="0" anchor="t" anchorCtr="0">
                <a:noAutofit/>
              </a:bodyPr>
              <a:lstStyle/>
              <a:p>
                <a:pPr defTabSz="1219170">
                  <a:defRPr/>
                </a:pPr>
                <a:r>
                  <a:rPr lang="en-US" sz="1333">
                    <a:latin typeface="Arial" panose="020B0604020202020204" pitchFamily="34" charset="0"/>
                    <a:ea typeface="Roboto Light"/>
                    <a:cs typeface="Arial" panose="020B0604020202020204" pitchFamily="34" charset="0"/>
                    <a:sym typeface="Roboto Light"/>
                  </a:rPr>
                  <a:t>100%</a:t>
                </a:r>
                <a:endParaRPr sz="1333">
                  <a:latin typeface="Arial" panose="020B0604020202020204" pitchFamily="34" charset="0"/>
                  <a:ea typeface="Roboto Light"/>
                  <a:cs typeface="Arial" panose="020B0604020202020204" pitchFamily="34" charset="0"/>
                  <a:sym typeface="Roboto Light"/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3980734" y="745104"/>
              <a:ext cx="2873976" cy="402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6563965" y="6484952"/>
            <a:ext cx="5591595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67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Liu et al, Ann of Oncol  doi.org/10.1016/</a:t>
            </a:r>
            <a:r>
              <a:rPr lang="en-US" sz="1467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j.annonc.2020.06.008</a:t>
            </a:r>
            <a:endParaRPr lang="en-US" sz="1467" b="1" u="sng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805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636" y="1185423"/>
            <a:ext cx="8820833" cy="49660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83166" y="6438547"/>
            <a:ext cx="3031599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67" b="1" dirty="0">
                <a:solidFill>
                  <a:srgbClr val="FFFF00"/>
                </a:solidFill>
              </a:rPr>
              <a:t>Wan et al, Nat Rev Cancer, 2017</a:t>
            </a:r>
          </a:p>
        </p:txBody>
      </p:sp>
      <p:sp>
        <p:nvSpPr>
          <p:cNvPr id="4" name="Rectangle 3"/>
          <p:cNvSpPr/>
          <p:nvPr/>
        </p:nvSpPr>
        <p:spPr>
          <a:xfrm>
            <a:off x="1836619" y="200732"/>
            <a:ext cx="8262198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33" b="1" dirty="0">
                <a:solidFill>
                  <a:srgbClr val="FFFF00"/>
                </a:solidFill>
                <a:ea typeface="Roboto Light"/>
                <a:sym typeface="Roboto Light"/>
              </a:rPr>
              <a:t>Tumors Shed Biological Substrates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78313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3736" y="120537"/>
            <a:ext cx="10972800" cy="1143000"/>
          </a:xfrm>
        </p:spPr>
        <p:txBody>
          <a:bodyPr/>
          <a:lstStyle/>
          <a:p>
            <a:r>
              <a:rPr lang="en-US" b="1" dirty="0" err="1">
                <a:solidFill>
                  <a:srgbClr val="FFFF00"/>
                </a:solidFill>
              </a:rPr>
              <a:t>CCGA</a:t>
            </a:r>
            <a:r>
              <a:rPr lang="en-US" b="1" dirty="0">
                <a:solidFill>
                  <a:srgbClr val="FFFF00"/>
                </a:solidFill>
              </a:rPr>
              <a:t>  - Tissue of Origin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39176" y="1263537"/>
            <a:ext cx="5273987" cy="516343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97600" y="2036767"/>
            <a:ext cx="5384800" cy="36522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82827" y="1466347"/>
            <a:ext cx="3954929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defRPr/>
            </a:pPr>
            <a:r>
              <a:rPr lang="en-US" b="1" dirty="0">
                <a:solidFill>
                  <a:srgbClr val="FFFFFF"/>
                </a:solidFill>
              </a:rPr>
              <a:t>% of Predictions Correctly Called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6896" y="6016603"/>
            <a:ext cx="1499128" cy="37965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1219170">
              <a:defRPr/>
            </a:pPr>
            <a:r>
              <a:rPr lang="en-US" b="1" dirty="0"/>
              <a:t>Actual TOO</a:t>
            </a:r>
          </a:p>
        </p:txBody>
      </p:sp>
      <p:sp>
        <p:nvSpPr>
          <p:cNvPr id="9" name="Rectangle 8"/>
          <p:cNvSpPr/>
          <p:nvPr/>
        </p:nvSpPr>
        <p:spPr>
          <a:xfrm rot="16200000">
            <a:off x="-417601" y="3532515"/>
            <a:ext cx="1923925" cy="37965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en-US" b="1" dirty="0"/>
              <a:t>Predicted  TOO</a:t>
            </a:r>
          </a:p>
        </p:txBody>
      </p:sp>
      <p:sp>
        <p:nvSpPr>
          <p:cNvPr id="2" name="Rectangle 1"/>
          <p:cNvSpPr/>
          <p:nvPr/>
        </p:nvSpPr>
        <p:spPr>
          <a:xfrm>
            <a:off x="6563965" y="6426972"/>
            <a:ext cx="5591595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Tx/>
              <a:defRPr/>
            </a:pPr>
            <a:r>
              <a:rPr lang="en-US" sz="1467" b="1" dirty="0">
                <a:solidFill>
                  <a:srgbClr val="FFFFFF"/>
                </a:solidFill>
              </a:rPr>
              <a:t>Liu et al, Ann of Oncol  doi.org/10.1016/</a:t>
            </a:r>
            <a:r>
              <a:rPr lang="en-US" sz="1467" b="1" dirty="0" err="1">
                <a:solidFill>
                  <a:srgbClr val="FFFFFF"/>
                </a:solidFill>
              </a:rPr>
              <a:t>j.annonc.2020.06.008</a:t>
            </a:r>
            <a:endParaRPr lang="en-US" sz="1467" b="1" u="sng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328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63965" y="6426972"/>
            <a:ext cx="5591595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Tx/>
              <a:defRPr/>
            </a:pPr>
            <a:r>
              <a:rPr lang="en-US" sz="1467" b="1" dirty="0">
                <a:solidFill>
                  <a:srgbClr val="FFFFFF"/>
                </a:solidFill>
              </a:rPr>
              <a:t>Liu et al, Ann of Oncol  doi.org/10.1016/</a:t>
            </a:r>
            <a:r>
              <a:rPr lang="en-US" sz="1467" b="1" dirty="0" err="1">
                <a:solidFill>
                  <a:srgbClr val="FFFFFF"/>
                </a:solidFill>
              </a:rPr>
              <a:t>j.annonc.2020.06.008</a:t>
            </a:r>
            <a:endParaRPr lang="en-US" sz="1467" b="1" u="sng" dirty="0">
              <a:solidFill>
                <a:srgbClr val="FFFFFF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43349"/>
            <a:ext cx="10972800" cy="1143000"/>
          </a:xfrm>
        </p:spPr>
        <p:txBody>
          <a:bodyPr/>
          <a:lstStyle/>
          <a:p>
            <a:r>
              <a:rPr lang="en-US" b="1" dirty="0" err="1">
                <a:solidFill>
                  <a:srgbClr val="FFFF00"/>
                </a:solidFill>
              </a:rPr>
              <a:t>CCGA</a:t>
            </a:r>
            <a:r>
              <a:rPr lang="en-US" b="1" dirty="0">
                <a:solidFill>
                  <a:srgbClr val="FFFF00"/>
                </a:solidFill>
              </a:rPr>
              <a:t> Summary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62926" y="1319515"/>
            <a:ext cx="10494070" cy="4776496"/>
            <a:chOff x="611793" y="1364399"/>
            <a:chExt cx="7321778" cy="3332591"/>
          </a:xfrm>
        </p:grpSpPr>
        <p:sp>
          <p:nvSpPr>
            <p:cNvPr id="16" name="Rectangle 15"/>
            <p:cNvSpPr/>
            <p:nvPr/>
          </p:nvSpPr>
          <p:spPr bwMode="auto">
            <a:xfrm>
              <a:off x="611793" y="1364399"/>
              <a:ext cx="7321778" cy="333259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2400" b="1">
                <a:solidFill>
                  <a:schemeClr val="tx1"/>
                </a:solidFill>
                <a:latin typeface="Arial" charset="0"/>
                <a:ea typeface="ＭＳ Ｐゴシック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61979" y="1598041"/>
              <a:ext cx="3486150" cy="282892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48129" y="1690133"/>
              <a:ext cx="3281819" cy="2828926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 bwMode="auto">
            <a:xfrm flipH="1">
              <a:off x="4124668" y="2026153"/>
              <a:ext cx="223461" cy="657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365358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94"/>
          <p:cNvSpPr txBox="1">
            <a:spLocks noGrp="1"/>
          </p:cNvSpPr>
          <p:nvPr>
            <p:ph type="title"/>
          </p:nvPr>
        </p:nvSpPr>
        <p:spPr>
          <a:xfrm>
            <a:off x="692156" y="454807"/>
            <a:ext cx="10849600" cy="43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4267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CCGA - High Specificity is Feasible</a:t>
            </a:r>
            <a:endParaRPr sz="4267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760" name="Google Shape;760;p94"/>
          <p:cNvSpPr txBox="1">
            <a:spLocks noGrp="1"/>
          </p:cNvSpPr>
          <p:nvPr>
            <p:ph type="subTitle" idx="3"/>
          </p:nvPr>
        </p:nvSpPr>
        <p:spPr>
          <a:xfrm>
            <a:off x="692156" y="5350153"/>
            <a:ext cx="10849600" cy="57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lnSpc>
                <a:spcPct val="100000"/>
              </a:lnSpc>
              <a:buSzPts val="2100"/>
            </a:pPr>
            <a:r>
              <a:rPr lang="en" sz="2400" b="1" dirty="0">
                <a:solidFill>
                  <a:srgbClr val="FFFF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5-year follow-up will enable identification of participants who are subsequently diagnosed</a:t>
            </a:r>
            <a:endParaRPr sz="2400" b="1" dirty="0">
              <a:solidFill>
                <a:srgbClr val="FFFF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5782" y="1681590"/>
            <a:ext cx="10735975" cy="2841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  <a:buSzPts val="2100"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8/948 (0.8%) non-cancer controls had a positive signal</a:t>
            </a:r>
          </a:p>
          <a:p>
            <a:pPr algn="ctr">
              <a:buClr>
                <a:schemeClr val="accent1"/>
              </a:buClr>
              <a:buSzPts val="2100"/>
            </a:pPr>
            <a:endParaRPr lang="en-US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chemeClr val="accent1"/>
              </a:buClr>
              <a:buSzPts val="2100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3 subsequently diagnosed w/in a few months with:</a:t>
            </a:r>
          </a:p>
          <a:p>
            <a:pPr lvl="0" algn="ctr">
              <a:buClr>
                <a:schemeClr val="accent1"/>
              </a:buClr>
              <a:buSzPts val="2100"/>
            </a:pPr>
            <a:r>
              <a:rPr lang="sv-S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Endometrial cancer, stage II</a:t>
            </a:r>
          </a:p>
          <a:p>
            <a:pPr lvl="0" algn="ctr">
              <a:buClr>
                <a:schemeClr val="accent1"/>
              </a:buClr>
              <a:buSzPts val="2100"/>
            </a:pPr>
            <a:r>
              <a:rPr lang="sv-S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Ovarian cancer, stage III </a:t>
            </a:r>
          </a:p>
          <a:p>
            <a:pPr lvl="0" algn="ctr">
              <a:buClr>
                <a:schemeClr val="accent1"/>
              </a:buClr>
              <a:buSzPts val="2100"/>
            </a:pPr>
            <a:r>
              <a:rPr lang="sv-S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Lung cancer, stage IV</a:t>
            </a:r>
          </a:p>
          <a:p>
            <a:pPr algn="ctr"/>
            <a:endParaRPr lang="en-US" sz="26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68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00"/>
          <p:cNvSpPr txBox="1">
            <a:spLocks noGrp="1"/>
          </p:cNvSpPr>
          <p:nvPr>
            <p:ph type="body" idx="2"/>
          </p:nvPr>
        </p:nvSpPr>
        <p:spPr>
          <a:xfrm>
            <a:off x="356556" y="1199505"/>
            <a:ext cx="11286800" cy="501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90" indent="-380990"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Advances in genomic technology allow detection of biologic substrates in body fluids at clinically meaningful levels</a:t>
            </a:r>
          </a:p>
          <a:p>
            <a:pPr marL="380990" indent="-380990"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80990" indent="-380990"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Liquid biopsy has potential to impact cancer management</a:t>
            </a:r>
          </a:p>
          <a:p>
            <a:pPr marL="990575" lvl="1" indent="-380990"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Screening/Early Detection</a:t>
            </a:r>
          </a:p>
          <a:p>
            <a:pPr marL="990575" lvl="1" indent="-380990"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Molecular profiling/prognosis/targeted therapy</a:t>
            </a:r>
          </a:p>
          <a:p>
            <a:pPr marL="990575" lvl="1" indent="-380990"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Detection of Residual Disease</a:t>
            </a:r>
          </a:p>
          <a:p>
            <a:pPr marL="990575" lvl="1" indent="-380990"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Real time monitoring of treatment response</a:t>
            </a:r>
          </a:p>
          <a:p>
            <a:pPr marL="990575" lvl="1" indent="-380990"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Monitoring of treatment-emergent resistance</a:t>
            </a:r>
          </a:p>
          <a:p>
            <a:pPr marL="380990" indent="-380990"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80990" indent="-380990"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 studies have laid the foundation for large scale screening of healthy populations for common cancers that have no established screening paradigms</a:t>
            </a:r>
          </a:p>
          <a:p>
            <a:pPr marL="990575" lvl="1" indent="-380990"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09585" lvl="1" indent="0">
              <a:buClr>
                <a:schemeClr val="bg1"/>
              </a:buClr>
              <a:buSzPts val="1400"/>
              <a:buNone/>
            </a:pPr>
            <a:endParaRPr b="1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07" name="Google Shape;1007;p100"/>
          <p:cNvSpPr txBox="1">
            <a:spLocks noGrp="1"/>
          </p:cNvSpPr>
          <p:nvPr>
            <p:ph type="title"/>
          </p:nvPr>
        </p:nvSpPr>
        <p:spPr>
          <a:xfrm>
            <a:off x="713112" y="368959"/>
            <a:ext cx="10849600" cy="43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4267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Conclusions</a:t>
            </a:r>
            <a:endParaRPr sz="4267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467" y="395659"/>
            <a:ext cx="5128523" cy="430800"/>
          </a:xfrm>
        </p:spPr>
        <p:txBody>
          <a:bodyPr/>
          <a:lstStyle/>
          <a:p>
            <a:pPr algn="ctr"/>
            <a:r>
              <a:rPr lang="en-US" sz="5333" b="1" dirty="0">
                <a:solidFill>
                  <a:srgbClr val="FFFF00"/>
                </a:solidFill>
              </a:rPr>
              <a:t>Liquid Biopsy</a:t>
            </a:r>
          </a:p>
        </p:txBody>
      </p:sp>
      <p:sp>
        <p:nvSpPr>
          <p:cNvPr id="9" name="Rectangle 8"/>
          <p:cNvSpPr/>
          <p:nvPr/>
        </p:nvSpPr>
        <p:spPr>
          <a:xfrm>
            <a:off x="182124" y="6385652"/>
            <a:ext cx="44710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Schwarzenbach et al, Nat Rev Cancer 11:426, 2011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319" y="1322682"/>
            <a:ext cx="7282280" cy="362533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8367092" y="6419821"/>
            <a:ext cx="35734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Mellert et al, J </a:t>
            </a:r>
            <a:r>
              <a:rPr 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</a:t>
            </a: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</a:t>
            </a: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19;404, 2017</a:t>
            </a:r>
          </a:p>
        </p:txBody>
      </p:sp>
      <p:sp>
        <p:nvSpPr>
          <p:cNvPr id="3" name="Rectangle 2"/>
          <p:cNvSpPr/>
          <p:nvPr/>
        </p:nvSpPr>
        <p:spPr>
          <a:xfrm>
            <a:off x="596444" y="5373769"/>
            <a:ext cx="10964029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NGS can detect driver mutations with variant allele fractions &lt;1% in plasma </a:t>
            </a:r>
            <a:r>
              <a:rPr lang="en-US" sz="2133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cfDNA</a:t>
            </a:r>
            <a:r>
              <a:rPr lang="en-US" sz="21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571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56" y="999632"/>
            <a:ext cx="11430000" cy="5080000"/>
          </a:xfrm>
          <a:prstGeom prst="rect">
            <a:avLst/>
          </a:prstGeom>
          <a:ln w="19050"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69982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816" y="1457085"/>
            <a:ext cx="11801856" cy="5240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3112" y="63945"/>
            <a:ext cx="11207261" cy="984737"/>
          </a:xfrm>
        </p:spPr>
        <p:txBody>
          <a:bodyPr anchor="t"/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Liquid Biopsy</a:t>
            </a:r>
            <a:br>
              <a:rPr lang="en-US" sz="3200" b="1" dirty="0">
                <a:solidFill>
                  <a:srgbClr val="FFFF00"/>
                </a:solidFill>
              </a:rPr>
            </a:br>
            <a:r>
              <a:rPr lang="en-US" sz="3200" b="1" dirty="0">
                <a:solidFill>
                  <a:srgbClr val="FFFF00"/>
                </a:solidFill>
              </a:rPr>
              <a:t>Early Detection vs. Established Cancer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08" y="1719955"/>
            <a:ext cx="11201355" cy="4714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7764" y="5380737"/>
            <a:ext cx="1673856" cy="7487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133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</a:t>
            </a:r>
          </a:p>
          <a:p>
            <a:pPr algn="ctr"/>
            <a:r>
              <a:rPr lang="en-US" sz="2133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</a:p>
        </p:txBody>
      </p:sp>
    </p:spTree>
    <p:extLst>
      <p:ext uri="{BB962C8B-B14F-4D97-AF65-F5344CB8AC3E}">
        <p14:creationId xmlns:p14="http://schemas.microsoft.com/office/powerpoint/2010/main" val="2885835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0184" y="372987"/>
            <a:ext cx="11207261" cy="984737"/>
          </a:xfrm>
        </p:spPr>
        <p:txBody>
          <a:bodyPr anchor="t"/>
          <a:lstStyle/>
          <a:p>
            <a:pPr algn="ctr"/>
            <a:r>
              <a:rPr lang="en-US" sz="5333" b="1" dirty="0">
                <a:solidFill>
                  <a:srgbClr val="FFFF00"/>
                </a:solidFill>
              </a:rPr>
              <a:t>Liquid Biopsy</a:t>
            </a:r>
            <a:br>
              <a:rPr lang="en-US" sz="5333" b="1" dirty="0">
                <a:solidFill>
                  <a:srgbClr val="FFFF00"/>
                </a:solidFill>
              </a:rPr>
            </a:br>
            <a:endParaRPr lang="en-US" sz="4267" b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28291" y="1373286"/>
            <a:ext cx="6291387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67" b="1" dirty="0">
                <a:solidFill>
                  <a:srgbClr val="FFFF00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Enabling Technologies</a:t>
            </a:r>
            <a:endParaRPr lang="en-US" sz="1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3112" y="2863970"/>
            <a:ext cx="7808548" cy="274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09585" indent="-609585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Microfluidics</a:t>
            </a:r>
          </a:p>
          <a:p>
            <a:pPr marL="609585" indent="-609585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Droplet-based digital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85" indent="-609585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Generation Sequencing</a:t>
            </a:r>
          </a:p>
        </p:txBody>
      </p:sp>
    </p:spTree>
    <p:extLst>
      <p:ext uri="{BB962C8B-B14F-4D97-AF65-F5344CB8AC3E}">
        <p14:creationId xmlns:p14="http://schemas.microsoft.com/office/powerpoint/2010/main" val="920825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64" y="1479069"/>
            <a:ext cx="11765471" cy="45629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1806" y="329539"/>
            <a:ext cx="741260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b="1" dirty="0">
                <a:solidFill>
                  <a:srgbClr val="FFFF00"/>
                </a:solidFill>
              </a:rPr>
              <a:t>Role of Liquid Biopsy in Cancer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58937" y="6341595"/>
            <a:ext cx="3031599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7" b="1" dirty="0">
                <a:solidFill>
                  <a:srgbClr val="FFFF00"/>
                </a:solidFill>
              </a:rPr>
              <a:t>Wan et al, Nat Rev Cancer, 2017</a:t>
            </a:r>
          </a:p>
        </p:txBody>
      </p:sp>
    </p:spTree>
    <p:extLst>
      <p:ext uri="{BB962C8B-B14F-4D97-AF65-F5344CB8AC3E}">
        <p14:creationId xmlns:p14="http://schemas.microsoft.com/office/powerpoint/2010/main" val="2974468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1957" y="200732"/>
            <a:ext cx="8717451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Unmet Need in Cancer Screening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4095" y="1090123"/>
            <a:ext cx="9871292" cy="48006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41388" y="6082516"/>
            <a:ext cx="6810853" cy="666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612B5B"/>
              </a:buClr>
              <a:buSzPts val="1400"/>
            </a:pPr>
            <a:r>
              <a:rPr lang="en-US" sz="933" baseline="30000" dirty="0" err="1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1</a:t>
            </a:r>
            <a:r>
              <a:rPr lang="en-US" sz="933" dirty="0" err="1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Siegel</a:t>
            </a:r>
            <a:r>
              <a:rPr lang="en-US" sz="933" dirty="0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 R, et al. Cancer Statistics, 2018. CA Cancer J </a:t>
            </a:r>
            <a:r>
              <a:rPr lang="en-US" sz="933" dirty="0" err="1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Clin</a:t>
            </a:r>
            <a:r>
              <a:rPr lang="en-US" sz="933" dirty="0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. 2018;68(1):7-30.</a:t>
            </a:r>
          </a:p>
          <a:p>
            <a:pPr lvl="0" algn="r">
              <a:buClr>
                <a:srgbClr val="612B5B"/>
              </a:buClr>
              <a:buSzPts val="1400"/>
            </a:pPr>
            <a:r>
              <a:rPr lang="en-US" sz="933" baseline="30000" dirty="0" err="1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2</a:t>
            </a:r>
            <a:r>
              <a:rPr lang="en-US" sz="933" dirty="0" err="1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Centers</a:t>
            </a:r>
            <a:r>
              <a:rPr lang="en-US" sz="933" dirty="0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 for Disease Control and Prevention, National Center for Chronic Disease Prevention and Health Promotion, Division of Population Health. </a:t>
            </a:r>
            <a:r>
              <a:rPr lang="en-US" sz="933" dirty="0" err="1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BRFSS</a:t>
            </a:r>
            <a:r>
              <a:rPr lang="en-US" sz="933" dirty="0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 Prevalence &amp; Trends Data. 2015. https://www.cdc.gov/brfss/brfssprevalence. Accessed January 6, 2020. </a:t>
            </a:r>
            <a:r>
              <a:rPr lang="en-US" sz="933" dirty="0" err="1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Zahnd</a:t>
            </a:r>
            <a:r>
              <a:rPr lang="en-US" sz="933" dirty="0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, et al. </a:t>
            </a:r>
            <a:r>
              <a:rPr lang="en-US" sz="933" i="1" dirty="0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Am J </a:t>
            </a:r>
            <a:r>
              <a:rPr lang="en-US" sz="933" i="1" dirty="0" err="1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Prev</a:t>
            </a:r>
            <a:r>
              <a:rPr lang="en-US" sz="933" i="1" dirty="0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 Med </a:t>
            </a:r>
            <a:r>
              <a:rPr lang="en-US" sz="933" dirty="0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2019;57(2):250−255</a:t>
            </a:r>
          </a:p>
        </p:txBody>
      </p:sp>
    </p:spTree>
    <p:extLst>
      <p:ext uri="{BB962C8B-B14F-4D97-AF65-F5344CB8AC3E}">
        <p14:creationId xmlns:p14="http://schemas.microsoft.com/office/powerpoint/2010/main" val="789624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7695" y="195380"/>
            <a:ext cx="11207261" cy="984737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Requirements for a Screening Test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57368" y="1466857"/>
            <a:ext cx="8643813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sensitivity </a:t>
            </a:r>
          </a:p>
          <a:p>
            <a:pPr marL="380990" indent="-38099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high specificity (&gt;99%)</a:t>
            </a:r>
          </a:p>
          <a:p>
            <a:pPr marL="380990" indent="-38099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cost/high throughput</a:t>
            </a:r>
          </a:p>
          <a:p>
            <a:pPr marL="380990" indent="-38099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to administer</a:t>
            </a:r>
          </a:p>
          <a:p>
            <a:pPr marL="380990" indent="-38099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Minimal harm </a:t>
            </a:r>
          </a:p>
        </p:txBody>
      </p:sp>
    </p:spTree>
    <p:extLst>
      <p:ext uri="{BB962C8B-B14F-4D97-AF65-F5344CB8AC3E}">
        <p14:creationId xmlns:p14="http://schemas.microsoft.com/office/powerpoint/2010/main" val="1320536427"/>
      </p:ext>
    </p:extLst>
  </p:cSld>
  <p:clrMapOvr>
    <a:masterClrMapping/>
  </p:clrMapOvr>
</p:sld>
</file>

<file path=ppt/theme/theme1.xml><?xml version="1.0" encoding="utf-8"?>
<a:theme xmlns:a="http://schemas.openxmlformats.org/drawingml/2006/main" name="GR Theme">
  <a:themeElements>
    <a:clrScheme name="Custom 1">
      <a:dk1>
        <a:srgbClr val="404040"/>
      </a:dk1>
      <a:lt1>
        <a:srgbClr val="FFFFFF"/>
      </a:lt1>
      <a:dk2>
        <a:srgbClr val="3B1C52"/>
      </a:dk2>
      <a:lt2>
        <a:srgbClr val="D9D9D9"/>
      </a:lt2>
      <a:accent1>
        <a:srgbClr val="612B5B"/>
      </a:accent1>
      <a:accent2>
        <a:srgbClr val="287969"/>
      </a:accent2>
      <a:accent3>
        <a:srgbClr val="B89466"/>
      </a:accent3>
      <a:accent4>
        <a:srgbClr val="D9D9D9"/>
      </a:accent4>
      <a:accent5>
        <a:srgbClr val="1F6683"/>
      </a:accent5>
      <a:accent6>
        <a:srgbClr val="404040"/>
      </a:accent6>
      <a:hlink>
        <a:srgbClr val="1F6683"/>
      </a:hlink>
      <a:folHlink>
        <a:srgbClr val="612B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GR Theme">
  <a:themeElements>
    <a:clrScheme name="Custom 1">
      <a:dk1>
        <a:srgbClr val="404040"/>
      </a:dk1>
      <a:lt1>
        <a:srgbClr val="FFFFFF"/>
      </a:lt1>
      <a:dk2>
        <a:srgbClr val="3B1C52"/>
      </a:dk2>
      <a:lt2>
        <a:srgbClr val="D9D9D9"/>
      </a:lt2>
      <a:accent1>
        <a:srgbClr val="612B5B"/>
      </a:accent1>
      <a:accent2>
        <a:srgbClr val="287969"/>
      </a:accent2>
      <a:accent3>
        <a:srgbClr val="B89466"/>
      </a:accent3>
      <a:accent4>
        <a:srgbClr val="D9D9D9"/>
      </a:accent4>
      <a:accent5>
        <a:srgbClr val="1F6683"/>
      </a:accent5>
      <a:accent6>
        <a:srgbClr val="404040"/>
      </a:accent6>
      <a:hlink>
        <a:srgbClr val="1F6683"/>
      </a:hlink>
      <a:folHlink>
        <a:srgbClr val="612B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862A45804C7345BFDE61DA2C172BE7" ma:contentTypeVersion="17" ma:contentTypeDescription="Create a new document." ma:contentTypeScope="" ma:versionID="0836c851ab56100df1895fa2a218104e">
  <xsd:schema xmlns:xsd="http://www.w3.org/2001/XMLSchema" xmlns:xs="http://www.w3.org/2001/XMLSchema" xmlns:p="http://schemas.microsoft.com/office/2006/metadata/properties" xmlns:ns1="96f1686b-f877-4eb8-89ab-3a67a5dc2612" xmlns:ns3="b4104d5b-b872-4636-a728-507be7308f43" targetNamespace="http://schemas.microsoft.com/office/2006/metadata/properties" ma:root="true" ma:fieldsID="fd973d22d93f3f1ceb87c2fa5e19ecd8" ns1:_="" ns3:_="">
    <xsd:import namespace="96f1686b-f877-4eb8-89ab-3a67a5dc2612"/>
    <xsd:import namespace="b4104d5b-b872-4636-a728-507be7308f43"/>
    <xsd:element name="properties">
      <xsd:complexType>
        <xsd:sequence>
          <xsd:element name="documentManagement">
            <xsd:complexType>
              <xsd:all>
                <xsd:element ref="ns1:QID" minOccurs="0"/>
                <xsd:element ref="ns1:Status" minOccurs="0"/>
                <xsd:element ref="ns1:MediaServiceMetadata" minOccurs="0"/>
                <xsd:element ref="ns1:MediaServiceFastMetadata" minOccurs="0"/>
                <xsd:element ref="ns1:MediaServiceAutoTags" minOccurs="0"/>
                <xsd:element ref="ns1:MediaServiceOCR" minOccurs="0"/>
                <xsd:element ref="ns1:MediaServiceDateTaken" minOccurs="0"/>
                <xsd:element ref="ns1:MediaServiceLocation" minOccurs="0"/>
                <xsd:element ref="ns3:SharedWithUsers" minOccurs="0"/>
                <xsd:element ref="ns3:SharedWithDetails" minOccurs="0"/>
                <xsd:element ref="ns1:MediaServiceEventHashCode" minOccurs="0"/>
                <xsd:element ref="ns1:MediaServiceGenerationTime" minOccurs="0"/>
                <xsd:element ref="ns3:TaxKeywordTaxHTField" minOccurs="0"/>
                <xsd:element ref="ns3:TaxCatchAll" minOccurs="0"/>
                <xsd:element ref="ns1:MediaServiceAutoKeyPoints" minOccurs="0"/>
                <xsd:element ref="ns1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1686b-f877-4eb8-89ab-3a67a5dc2612" elementFormDefault="qualified">
    <xsd:import namespace="http://schemas.microsoft.com/office/2006/documentManagement/types"/>
    <xsd:import namespace="http://schemas.microsoft.com/office/infopath/2007/PartnerControls"/>
    <xsd:element name="QID" ma:index="0" nillable="true" ma:displayName="QID" ma:indexed="true" ma:internalName="QID">
      <xsd:simpleType>
        <xsd:restriction base="dms:Number"/>
      </xsd:simpleType>
    </xsd:element>
    <xsd:element name="Status" ma:index="3" nillable="true" ma:displayName="Status" ma:format="Dropdown" ma:internalName="Status">
      <xsd:simpleType>
        <xsd:restriction base="dms:Choice">
          <xsd:enumeration value="Not started"/>
          <xsd:enumeration value="Web Build"/>
          <xsd:enumeration value="In Progress"/>
          <xsd:enumeration value="Launched"/>
          <xsd:enumeration value="Complete"/>
          <xsd:enumeration value="Delayed"/>
        </xsd:restriction>
      </xsd:simpleType>
    </xsd:element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8" nillable="true" ma:displayName="MediaServiceAutoTags" ma:internalName="MediaServiceAutoTags" ma:readOnly="true">
      <xsd:simpleType>
        <xsd:restriction base="dms:Text"/>
      </xsd:simpleType>
    </xsd:element>
    <xsd:element name="MediaServiceOCR" ma:index="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04d5b-b872-4636-a728-507be7308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1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2" nillable="true" ma:displayName="Taxonomy Catch All Column" ma:hidden="true" ma:list="{d75259b8-d078-43ce-9531-d35c0553c861}" ma:internalName="TaxCatchAll" ma:showField="CatchAllData" ma:web="b4104d5b-b872-4636-a728-507be7308f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96f1686b-f877-4eb8-89ab-3a67a5dc2612" xsi:nil="true"/>
    <TaxCatchAll xmlns="b4104d5b-b872-4636-a728-507be7308f43"/>
    <QID xmlns="96f1686b-f877-4eb8-89ab-3a67a5dc2612" xsi:nil="true"/>
    <TaxKeywordTaxHTField xmlns="b4104d5b-b872-4636-a728-507be7308f43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AD2358B6-77FE-46E9-A089-1B6EDB902F72}"/>
</file>

<file path=customXml/itemProps2.xml><?xml version="1.0" encoding="utf-8"?>
<ds:datastoreItem xmlns:ds="http://schemas.openxmlformats.org/officeDocument/2006/customXml" ds:itemID="{B7AC4C09-5055-4152-8D72-394A87A014C0}"/>
</file>

<file path=customXml/itemProps3.xml><?xml version="1.0" encoding="utf-8"?>
<ds:datastoreItem xmlns:ds="http://schemas.openxmlformats.org/officeDocument/2006/customXml" ds:itemID="{6D9DFB04-3466-4843-87AA-F74BB83A37E5}"/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1430</Words>
  <Application>Microsoft Macintosh PowerPoint</Application>
  <PresentationFormat>Widescreen</PresentationFormat>
  <Paragraphs>215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Heebo</vt:lpstr>
      <vt:lpstr>Noto Sans Symbols</vt:lpstr>
      <vt:lpstr>Roboto</vt:lpstr>
      <vt:lpstr>Roboto Light</vt:lpstr>
      <vt:lpstr>GR Theme</vt:lpstr>
      <vt:lpstr>2_GR Theme</vt:lpstr>
      <vt:lpstr>Default Design</vt:lpstr>
      <vt:lpstr>PowerPoint Presentation</vt:lpstr>
      <vt:lpstr>PowerPoint Presentation</vt:lpstr>
      <vt:lpstr>Liquid Biopsy</vt:lpstr>
      <vt:lpstr>PowerPoint Presentation</vt:lpstr>
      <vt:lpstr>Liquid Biopsy Early Detection vs. Established Cancer</vt:lpstr>
      <vt:lpstr>Liquid Biopsy </vt:lpstr>
      <vt:lpstr>PowerPoint Presentation</vt:lpstr>
      <vt:lpstr>PowerPoint Presentation</vt:lpstr>
      <vt:lpstr>Requirements for a Screening Test</vt:lpstr>
      <vt:lpstr>Published Studies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CCGA Study Design</vt:lpstr>
      <vt:lpstr>CCGA  Results</vt:lpstr>
      <vt:lpstr>CCGA Results Detection Rates for stages I-III</vt:lpstr>
      <vt:lpstr>CCGA  - Tissue of Origin</vt:lpstr>
      <vt:lpstr>CCGA Summary</vt:lpstr>
      <vt:lpstr>CCGA - High Specificity is Feasible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</dc:creator>
  <cp:lastModifiedBy>Silvana Izquierdo</cp:lastModifiedBy>
  <cp:revision>167</cp:revision>
  <cp:lastPrinted>2020-10-18T16:00:02Z</cp:lastPrinted>
  <dcterms:modified xsi:type="dcterms:W3CDTF">2020-10-21T13:24:06Z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0x01010018862A45804C7345BFDE61DA2C172BE7</vt:lpwstr>
  </property>
</Properties>
</file>